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1"/>
  </p:notesMasterIdLst>
  <p:handoutMasterIdLst>
    <p:handoutMasterId r:id="rId82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42" r:id="rId15"/>
    <p:sldId id="423" r:id="rId16"/>
    <p:sldId id="362" r:id="rId17"/>
    <p:sldId id="392" r:id="rId18"/>
    <p:sldId id="389" r:id="rId19"/>
    <p:sldId id="386" r:id="rId20"/>
    <p:sldId id="387" r:id="rId21"/>
    <p:sldId id="394" r:id="rId22"/>
    <p:sldId id="396" r:id="rId23"/>
    <p:sldId id="399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00" r:id="rId32"/>
    <p:sldId id="466" r:id="rId33"/>
    <p:sldId id="411" r:id="rId34"/>
    <p:sldId id="412" r:id="rId35"/>
    <p:sldId id="413" r:id="rId36"/>
    <p:sldId id="476" r:id="rId37"/>
    <p:sldId id="397" r:id="rId38"/>
    <p:sldId id="398" r:id="rId39"/>
    <p:sldId id="403" r:id="rId40"/>
    <p:sldId id="406" r:id="rId41"/>
    <p:sldId id="404" r:id="rId42"/>
    <p:sldId id="408" r:id="rId43"/>
    <p:sldId id="409" r:id="rId44"/>
    <p:sldId id="431" r:id="rId45"/>
    <p:sldId id="432" r:id="rId46"/>
    <p:sldId id="433" r:id="rId47"/>
    <p:sldId id="405" r:id="rId48"/>
    <p:sldId id="414" r:id="rId49"/>
    <p:sldId id="477" r:id="rId50"/>
    <p:sldId id="415" r:id="rId51"/>
    <p:sldId id="416" r:id="rId52"/>
    <p:sldId id="417" r:id="rId53"/>
    <p:sldId id="418" r:id="rId54"/>
    <p:sldId id="419" r:id="rId55"/>
    <p:sldId id="469" r:id="rId56"/>
    <p:sldId id="470" r:id="rId57"/>
    <p:sldId id="471" r:id="rId58"/>
    <p:sldId id="478" r:id="rId59"/>
    <p:sldId id="420" r:id="rId60"/>
    <p:sldId id="459" r:id="rId61"/>
    <p:sldId id="421" r:id="rId62"/>
    <p:sldId id="463" r:id="rId63"/>
    <p:sldId id="464" r:id="rId64"/>
    <p:sldId id="465" r:id="rId65"/>
    <p:sldId id="479" r:id="rId66"/>
    <p:sldId id="424" r:id="rId67"/>
    <p:sldId id="364" r:id="rId68"/>
    <p:sldId id="427" r:id="rId69"/>
    <p:sldId id="365" r:id="rId70"/>
    <p:sldId id="373" r:id="rId71"/>
    <p:sldId id="440" r:id="rId72"/>
    <p:sldId id="472" r:id="rId73"/>
    <p:sldId id="473" r:id="rId74"/>
    <p:sldId id="474" r:id="rId75"/>
    <p:sldId id="426" r:id="rId76"/>
    <p:sldId id="475" r:id="rId77"/>
    <p:sldId id="378" r:id="rId78"/>
    <p:sldId id="325" r:id="rId79"/>
    <p:sldId id="35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الكاتب" initials="ا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0036E2"/>
    <a:srgbClr val="000000"/>
    <a:srgbClr val="7A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3808" autoAdjust="0"/>
  </p:normalViewPr>
  <p:slideViewPr>
    <p:cSldViewPr snapToGrid="0">
      <p:cViewPr>
        <p:scale>
          <a:sx n="77" d="100"/>
          <a:sy n="77" d="100"/>
        </p:scale>
        <p:origin x="835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BD8A48A5-5B95-464A-8BE7-BD754E994AF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26AA501-1D28-4203-A50B-DC8896B9CF77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E59008ED-57B3-4BDB-91E3-9D8B3CF1C59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smtClean="0">
              <a:solidFill>
                <a:schemeClr val="bg1"/>
              </a:solidFill>
            </a:rPr>
            <a:t>VGG.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image.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dirty="0" smtClean="0">
              <a:solidFill>
                <a:schemeClr val="bg1"/>
              </a:solidFill>
            </a:rPr>
            <a:t>VGG as </a:t>
          </a:r>
          <a:r>
            <a:rPr lang="en-US" sz="2400" dirty="0" smtClean="0">
              <a:solidFill>
                <a:schemeClr val="bg1"/>
              </a:solidFill>
            </a:rPr>
            <a:t>its feature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</a:t>
          </a:r>
          <a:r>
            <a:rPr lang="en-US" sz="1600" b="0" i="0" dirty="0" smtClean="0"/>
            <a:t>object(70%), number(7%) , color(17%) , location(6%)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C82621-845B-4EED-9AD6-9A4D0586ACB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</dgm:ptLst>
  <dgm:cxnLst>
    <dgm:cxn modelId="{197C4DA6-F092-45E1-94B6-9FCF279BD47A}" type="presOf" srcId="{920B0B99-E07C-49C5-8244-120BD0A919F4}" destId="{7AD08F00-18B1-43D1-A564-169878C2C65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 anchor="t"/>
        <a:lstStyle/>
        <a:p>
          <a:endParaRPr lang="en-US" sz="2400" dirty="0">
            <a:solidFill>
              <a:srgbClr val="C00000"/>
            </a:solidFill>
          </a:endParaRP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12A5ED72-C954-4FAC-8EB6-CD3525EC0588}">
      <dgm:prSet phldrT="[Text]" custT="1"/>
      <dgm:spPr/>
      <dgm:t>
        <a:bodyPr anchor="t"/>
        <a:lstStyle/>
        <a:p>
          <a:endParaRPr lang="en-US" sz="2400" dirty="0">
            <a:solidFill>
              <a:srgbClr val="C00000"/>
            </a:solidFill>
          </a:endParaRPr>
        </a:p>
      </dgm:t>
    </dgm:pt>
    <dgm:pt modelId="{6BF4BA8B-959B-4BB0-B606-BFC89B498050}" type="parTrans" cxnId="{0320C288-5048-4BC5-B1D3-572C864F740C}">
      <dgm:prSet/>
      <dgm:spPr/>
      <dgm:t>
        <a:bodyPr/>
        <a:lstStyle/>
        <a:p>
          <a:endParaRPr lang="en-US"/>
        </a:p>
      </dgm:t>
    </dgm:pt>
    <dgm:pt modelId="{EC954E7F-679A-427B-839C-A68CFB6654FF}" type="sibTrans" cxnId="{0320C288-5048-4BC5-B1D3-572C864F740C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 custLinFactNeighborY="-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4FCB00-F5A3-4ADE-B96C-BA23E8D1770A}" type="presOf" srcId="{12A5ED72-C954-4FAC-8EB6-CD3525EC0588}" destId="{94C7139B-CB80-4315-A457-FF621AECD713}" srcOrd="0" destOrd="1" presId="urn:microsoft.com/office/officeart/2005/8/layout/vList5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0320C288-5048-4BC5-B1D3-572C864F740C}" srcId="{A3989390-16CA-4D5B-A602-10103FC43446}" destId="{12A5ED72-C954-4FAC-8EB6-CD3525EC0588}" srcOrd="1" destOrd="0" parTransId="{6BF4BA8B-959B-4BB0-B606-BFC89B498050}" sibTransId="{EC954E7F-679A-427B-839C-A68CFB6654FF}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6133548-E0BD-4C55-8097-735174481CA5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29120FC1-9F50-4D13-B948-1B26C357C29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A4C7FD9-7F7B-40D2-A6A9-CFE8449FCBD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36C4444-6A68-44AB-8E68-C45693EAEF70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2722332-0E86-48A7-AD87-73BBA5A1D58C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smtClean="0">
              <a:solidFill>
                <a:schemeClr val="bg1"/>
              </a:solidFill>
            </a:rPr>
            <a:t>VGG.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1769" y="1342397"/>
        <a:ext cx="2848972" cy="1667871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195623" y="1342397"/>
        <a:ext cx="2848972" cy="1667871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90507"/>
          <a:ext cx="2952752" cy="1771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kern="1200" dirty="0" smtClean="0">
              <a:solidFill>
                <a:schemeClr val="bg1"/>
              </a:solidFill>
            </a:rPr>
            <a:t>VGG as </a:t>
          </a:r>
          <a:r>
            <a:rPr lang="en-US" sz="2400" kern="1200" dirty="0" smtClean="0">
              <a:solidFill>
                <a:schemeClr val="bg1"/>
              </a:solidFill>
            </a:rPr>
            <a:t>its feature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329477" y="1342397"/>
        <a:ext cx="2848972" cy="1667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</a:t>
          </a:r>
          <a:r>
            <a:rPr lang="en-US" sz="1600" b="0" i="0" kern="1200" dirty="0" smtClean="0"/>
            <a:t>object(70%), number(7%) , color(17%) , location(6%)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77320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C0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>
            <a:solidFill>
              <a:srgbClr val="C00000"/>
            </a:solidFill>
          </a:endParaRPr>
        </a:p>
      </dsp:txBody>
      <dsp:txXfrm rot="-5400000">
        <a:off x="3456432" y="519854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18/04/04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18/04/04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4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5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1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18/04/04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image" Target="../media/image1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\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Ahmed Salah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val="2644054887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17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928498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  <p:sp>
        <p:nvSpPr>
          <p:cNvPr id="3" name="مربع نص 2"/>
          <p:cNvSpPr txBox="1"/>
          <p:nvPr/>
        </p:nvSpPr>
        <p:spPr>
          <a:xfrm>
            <a:off x="4164496" y="2415208"/>
            <a:ext cx="58044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Text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 Cleaning the dataset using NLTK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</a:rPr>
              <a:t>Bag of words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</a:rPr>
              <a:t>Apply one hot-encoding for a given question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Images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C00000"/>
                </a:solidFill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6652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9" y="1652955"/>
            <a:ext cx="9601200" cy="3809999"/>
          </a:xfrm>
        </p:spPr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Apply one hot-encoding for a given question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“how many horses are there”):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0, 1] = there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113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050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  <a:p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974785" y="2294626"/>
            <a:ext cx="1992702" cy="2941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2855344" y="2294627"/>
            <a:ext cx="309688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4537494" y="5148133"/>
            <a:ext cx="1414732" cy="940279"/>
          </a:xfrm>
          <a:prstGeom prst="roundRect">
            <a:avLst>
              <a:gd name="adj" fmla="val 1588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041565" y="5295106"/>
            <a:ext cx="19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Non-Linear Function (RELU)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5581291" y="2286000"/>
            <a:ext cx="232913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7686135" y="2223777"/>
            <a:ext cx="113006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8916639" y="2439269"/>
            <a:ext cx="1547203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10463842" y="2439269"/>
            <a:ext cx="65504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VGG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70" y="2427721"/>
            <a:ext cx="5520788" cy="3393873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34" y="2011679"/>
            <a:ext cx="5207881" cy="3794918"/>
          </a:xfrm>
          <a:prstGeom prst="rect">
            <a:avLst/>
          </a:prstGeom>
        </p:spPr>
      </p:pic>
      <p:sp>
        <p:nvSpPr>
          <p:cNvPr id="9" name="مربع نص 8"/>
          <p:cNvSpPr txBox="1"/>
          <p:nvPr/>
        </p:nvSpPr>
        <p:spPr>
          <a:xfrm>
            <a:off x="1063157" y="2133484"/>
            <a:ext cx="110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VGG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Our VGG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9" y="2011680"/>
            <a:ext cx="10720995" cy="401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980694838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3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577706004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34036068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</a:t>
            </a: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val="2308341558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92" y="1785669"/>
            <a:ext cx="8562000" cy="43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8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18128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ar-EG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pic>
        <p:nvPicPr>
          <p:cNvPr id="1026" name="Picture 2" descr="C:\Users\abdallah\Desktop\Captu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86" y="3362711"/>
            <a:ext cx="9174163" cy="27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37899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the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table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</a:t>
            </a:r>
            <a:r>
              <a:rPr lang="en-US" sz="24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on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عنصر نائب للمحتوى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39" y="1628385"/>
            <a:ext cx="8488017" cy="4374716"/>
          </a:xfr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510696" y="1341784"/>
            <a:ext cx="11090599" cy="470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804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given a text, which spatial location at image should we look at 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given an image, which part of the question should we look at </a:t>
            </a: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979126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</a:rPr>
              <a:t>Parallel </a:t>
            </a:r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Parallel co-attention attends to the image and question simultaneously, we connect the image and question by calculating the similarity between image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and question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features at all pairs of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image-locations </a:t>
            </a:r>
            <a:r>
              <a:rPr lang="en-US" sz="3200" dirty="0">
                <a:latin typeface="Aparajita" pitchFamily="34" charset="0"/>
                <a:cs typeface="Aparajita" pitchFamily="34" charset="0"/>
              </a:rPr>
              <a:t>and question-locations</a:t>
            </a: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7061200" y="2712720"/>
            <a:ext cx="1798320" cy="2174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8392160" y="2001520"/>
            <a:ext cx="1654540" cy="36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0" y="1624662"/>
            <a:ext cx="6766560" cy="4465133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10464800" y="2032000"/>
            <a:ext cx="904240" cy="3576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61" y="1873129"/>
            <a:ext cx="8453335" cy="42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5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="" xmlns:a16="http://schemas.microsoft.com/office/drawing/2014/main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="" xmlns:a16="http://schemas.microsoft.com/office/drawing/2014/main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="" xmlns:a16="http://schemas.microsoft.com/office/drawing/2014/main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="" xmlns:a16="http://schemas.microsoft.com/office/drawing/2014/main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8315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631474" y="5146766"/>
            <a:ext cx="5917476" cy="8882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4302331"/>
            <a:ext cx="327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word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obtain phrase level and enter the co-attention model to obtain attended image and question related to word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35977" y="4389121"/>
            <a:ext cx="5917476" cy="718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09005" y="4289268"/>
            <a:ext cx="327877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phrase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obtain question level and enter the co-attention model to obtain attended image and question </a:t>
            </a:r>
            <a:r>
              <a:rPr lang="en-US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realted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to phrase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49039" y="3200400"/>
            <a:ext cx="5917476" cy="12540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question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just enter the co-attention model to obtain attended image and question related 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12" name="مستطيل مستدير الزوايا 11"/>
          <p:cNvSpPr/>
          <p:nvPr/>
        </p:nvSpPr>
        <p:spPr>
          <a:xfrm>
            <a:off x="3762102" y="2168434"/>
            <a:ext cx="5773784" cy="10319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Soft max probability distribution for vocabulary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4" y="1873129"/>
            <a:ext cx="8418443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cxnSp>
        <p:nvCxnSpPr>
          <p:cNvPr id="3" name="رابط كسهم مستقيم 2"/>
          <p:cNvCxnSpPr/>
          <p:nvPr/>
        </p:nvCxnSpPr>
        <p:spPr>
          <a:xfrm>
            <a:off x="7254240" y="2160966"/>
            <a:ext cx="0" cy="680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مربع نص 6"/>
          <p:cNvSpPr txBox="1"/>
          <p:nvPr/>
        </p:nvSpPr>
        <p:spPr>
          <a:xfrm>
            <a:off x="6493554" y="1791634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Current Stage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00" y="1311982"/>
            <a:ext cx="9601200" cy="495964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Stages finished: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Learning deep learning and basic NLP concepts.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Preprocessing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Features Extraction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Model Implementation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Current Stage: 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Model Testing and </a:t>
            </a:r>
            <a:r>
              <a:rPr lang="en-US" i="1" dirty="0" smtClean="0"/>
              <a:t>Validation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 smtClean="0"/>
              <a:t>Progress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</a:t>
            </a:r>
            <a:r>
              <a:rPr lang="en-US" sz="2400" dirty="0" smtClean="0"/>
              <a:t>faced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Problems faced</a:t>
            </a:r>
            <a:r>
              <a:rPr lang="en-US" sz="3600" dirty="0" smtClean="0">
                <a:cs typeface="Andalus" pitchFamily="18" charset="-78"/>
              </a:rPr>
              <a:t/>
            </a:r>
            <a:br>
              <a:rPr lang="en-US" sz="3600" dirty="0" smtClean="0">
                <a:cs typeface="Andalus" pitchFamily="18" charset="-78"/>
              </a:rPr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6" name="مربع نص 5"/>
          <p:cNvSpPr txBox="1"/>
          <p:nvPr/>
        </p:nvSpPr>
        <p:spPr>
          <a:xfrm>
            <a:off x="1441174" y="1302026"/>
            <a:ext cx="9939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Dealing with large image datasets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Qualified </a:t>
            </a:r>
            <a:r>
              <a:rPr lang="en-US" sz="2000" dirty="0"/>
              <a:t>computer for training our model (Microsoft Azure Cloud</a:t>
            </a:r>
            <a:r>
              <a:rPr lang="en-US" sz="20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Extracting images’ features from deep CNN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2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8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:a16="http://schemas.microsoft.com/office/drawing/2014/main" xmlns="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8141063" y="1696721"/>
            <a:ext cx="431074" cy="853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/>
              <a:t>Problems faced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</a:t>
            </a:r>
            <a:r>
              <a:rPr lang="en-US" sz="2400" dirty="0" smtClean="0">
                <a:cs typeface="Andalus" pitchFamily="18" charset="-78"/>
              </a:rPr>
              <a:t>Plan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1571</Words>
  <Application>Microsoft Office PowerPoint</Application>
  <PresentationFormat>ملء الشاشة</PresentationFormat>
  <Paragraphs>453</Paragraphs>
  <Slides>78</Slides>
  <Notes>19</Notes>
  <HiddenSlides>7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78</vt:i4>
      </vt:variant>
    </vt:vector>
  </HeadingPairs>
  <TitlesOfParts>
    <vt:vector size="88" baseType="lpstr">
      <vt:lpstr>Aharoni</vt:lpstr>
      <vt:lpstr>Andalus</vt:lpstr>
      <vt:lpstr>Aparajita</vt:lpstr>
      <vt:lpstr>Arial</vt:lpstr>
      <vt:lpstr>Arial Black</vt:lpstr>
      <vt:lpstr>Book Antiqua</vt:lpstr>
      <vt:lpstr>Segoe UI</vt:lpstr>
      <vt:lpstr>Tahoma</vt:lpstr>
      <vt:lpstr>Wingdings</vt:lpstr>
      <vt:lpstr>Diamond Grid 16x9</vt:lpstr>
      <vt:lpstr>عرض تقديمي في PowerPoint</vt:lpstr>
      <vt:lpstr>Outline </vt:lpstr>
      <vt:lpstr>Outline </vt:lpstr>
      <vt:lpstr>عرض تقديمي في PowerPoint</vt:lpstr>
      <vt:lpstr>عرض تقديمي في PowerPoint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Progress  </vt:lpstr>
      <vt:lpstr>Outline </vt:lpstr>
      <vt:lpstr>Problems faced   </vt:lpstr>
      <vt:lpstr>Outline </vt:lpstr>
      <vt:lpstr>Time Plan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2018-04-04T04:18:13Z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