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9"/>
  </p:notesMasterIdLst>
  <p:handoutMasterIdLst>
    <p:handoutMasterId r:id="rId70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00" r:id="rId25"/>
    <p:sldId id="411" r:id="rId26"/>
    <p:sldId id="412" r:id="rId27"/>
    <p:sldId id="413" r:id="rId28"/>
    <p:sldId id="397" r:id="rId29"/>
    <p:sldId id="398" r:id="rId30"/>
    <p:sldId id="403" r:id="rId31"/>
    <p:sldId id="406" r:id="rId32"/>
    <p:sldId id="407" r:id="rId33"/>
    <p:sldId id="404" r:id="rId34"/>
    <p:sldId id="408" r:id="rId35"/>
    <p:sldId id="409" r:id="rId36"/>
    <p:sldId id="431" r:id="rId37"/>
    <p:sldId id="432" r:id="rId38"/>
    <p:sldId id="433" r:id="rId39"/>
    <p:sldId id="436" r:id="rId40"/>
    <p:sldId id="434" r:id="rId41"/>
    <p:sldId id="435" r:id="rId42"/>
    <p:sldId id="437" r:id="rId43"/>
    <p:sldId id="438" r:id="rId44"/>
    <p:sldId id="439" r:id="rId45"/>
    <p:sldId id="405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4" r:id="rId55"/>
    <p:sldId id="364" r:id="rId56"/>
    <p:sldId id="427" r:id="rId57"/>
    <p:sldId id="365" r:id="rId58"/>
    <p:sldId id="373" r:id="rId59"/>
    <p:sldId id="440" r:id="rId60"/>
    <p:sldId id="441" r:id="rId61"/>
    <p:sldId id="426" r:id="rId62"/>
    <p:sldId id="377" r:id="rId63"/>
    <p:sldId id="372" r:id="rId64"/>
    <p:sldId id="381" r:id="rId65"/>
    <p:sldId id="378" r:id="rId66"/>
    <p:sldId id="325" r:id="rId67"/>
    <p:sldId id="35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0000"/>
    <a:srgbClr val="0036E2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3808" autoAdjust="0"/>
  </p:normalViewPr>
  <p:slideViewPr>
    <p:cSldViewPr snapToGrid="0">
      <p:cViewPr>
        <p:scale>
          <a:sx n="81" d="100"/>
          <a:sy n="81" d="100"/>
        </p:scale>
        <p:origin x="-2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 as its feature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object, number, color, location.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rescale the image to 448 X 448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input the image to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.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 as its feature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8329477" y="1342397"/>
        <a:ext cx="2848972" cy="166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object, number, color, location.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We input the image to </a:t>
          </a:r>
          <a:r>
            <a:rPr lang="en-US" sz="3600" kern="1200" dirty="0" err="1" smtClean="0">
              <a:solidFill>
                <a:schemeClr val="bg1"/>
              </a:solidFill>
            </a:rPr>
            <a:t>ResNet</a:t>
          </a:r>
          <a:r>
            <a:rPr lang="en-US" sz="3600" kern="1200" dirty="0" smtClean="0">
              <a:solidFill>
                <a:schemeClr val="bg1"/>
              </a:solidFill>
            </a:rPr>
            <a:t>.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3633754838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14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17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 descr="cn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9457" y="2927803"/>
            <a:ext cx="8611012" cy="2049144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 descr="resne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331" y="2220142"/>
            <a:ext cx="3790950" cy="3619500"/>
          </a:xfrm>
          <a:prstGeom prst="rect">
            <a:avLst/>
          </a:prstGeom>
        </p:spPr>
      </p:pic>
      <p:pic>
        <p:nvPicPr>
          <p:cNvPr id="7" name="صورة 6" descr="resne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1711" y="1815736"/>
            <a:ext cx="1291318" cy="4132217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618814445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8475959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1714566627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21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2" name="مستطيل مستدير الزوايا 1"/>
          <p:cNvSpPr/>
          <p:nvPr/>
        </p:nvSpPr>
        <p:spPr>
          <a:xfrm>
            <a:off x="3243533" y="1880558"/>
            <a:ext cx="8186468" cy="4166559"/>
          </a:xfrm>
          <a:prstGeom prst="roundRect">
            <a:avLst/>
          </a:pr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Word2Vec-softmax-676x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6" y="2848316"/>
            <a:ext cx="5577841" cy="3143724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</a:t>
            </a:r>
            <a:endParaRPr lang="en-US" dirty="0"/>
          </a:p>
        </p:txBody>
      </p:sp>
      <p:sp>
        <p:nvSpPr>
          <p:cNvPr id="4" name="عنصر نائب للمحتوى 6"/>
          <p:cNvSpPr txBox="1">
            <a:spLocks/>
          </p:cNvSpPr>
          <p:nvPr/>
        </p:nvSpPr>
        <p:spPr>
          <a:xfrm>
            <a:off x="1240292" y="2393215"/>
            <a:ext cx="10496443" cy="392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16" y="2786332"/>
            <a:ext cx="4216563" cy="3297743"/>
          </a:xfrm>
          <a:prstGeom prst="rect">
            <a:avLst/>
          </a:prstGeom>
        </p:spPr>
      </p:pic>
      <p:pic>
        <p:nvPicPr>
          <p:cNvPr id="7" name="صورة 6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20" y="2786332"/>
            <a:ext cx="4119707" cy="3184742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maximizing the similarity between the context and the current word while    minimizing the similarity between the context and all other negatively sampled words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سهم للأسفل 12"/>
          <p:cNvSpPr/>
          <p:nvPr/>
        </p:nvSpPr>
        <p:spPr>
          <a:xfrm rot="18213954">
            <a:off x="5179739" y="4280621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سهم للأسفل 13"/>
          <p:cNvSpPr/>
          <p:nvPr/>
        </p:nvSpPr>
        <p:spPr>
          <a:xfrm rot="18213954">
            <a:off x="6272665" y="4289329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spatial location at image should we look at given a text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part of the question should we look at given an image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Parallel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Parallel co-attention attends to the image and question simultaneously.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6" name="صورة 5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7" y="1875841"/>
            <a:ext cx="9506309" cy="4013063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37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664678"/>
            <a:ext cx="9601200" cy="380999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Gathering datasets: VQA and COCO-QA.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Problems faced: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Dealing with large image datasets.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 smtClean="0">
                <a:cs typeface="Andalus" pitchFamily="18" charset="-78"/>
              </a:rPr>
              <a:t>Time Plan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1563</Words>
  <Application>Microsoft Office PowerPoint</Application>
  <PresentationFormat>Custom</PresentationFormat>
  <Paragraphs>414</Paragraphs>
  <Slides>66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Diamond Grid 16x9</vt:lpstr>
      <vt:lpstr>PowerPoint Presentation</vt:lpstr>
      <vt:lpstr>Outline </vt:lpstr>
      <vt:lpstr>Outline </vt:lpstr>
      <vt:lpstr>PowerPoint Presentation</vt:lpstr>
      <vt:lpstr>PowerPoint Presentation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2017-12-18T23:01:02Z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