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311" r:id="rId3"/>
    <p:sldId id="329" r:id="rId4"/>
    <p:sldId id="367" r:id="rId5"/>
    <p:sldId id="344" r:id="rId6"/>
    <p:sldId id="375" r:id="rId7"/>
    <p:sldId id="368" r:id="rId8"/>
    <p:sldId id="312" r:id="rId9"/>
    <p:sldId id="382" r:id="rId10"/>
    <p:sldId id="369" r:id="rId11"/>
    <p:sldId id="345" r:id="rId12"/>
    <p:sldId id="370" r:id="rId13"/>
    <p:sldId id="366" r:id="rId14"/>
    <p:sldId id="371" r:id="rId15"/>
    <p:sldId id="357" r:id="rId16"/>
    <p:sldId id="361" r:id="rId17"/>
    <p:sldId id="362" r:id="rId18"/>
    <p:sldId id="388" r:id="rId19"/>
    <p:sldId id="389" r:id="rId20"/>
    <p:sldId id="386" r:id="rId21"/>
    <p:sldId id="387" r:id="rId22"/>
    <p:sldId id="364" r:id="rId23"/>
    <p:sldId id="365" r:id="rId24"/>
    <p:sldId id="373" r:id="rId25"/>
    <p:sldId id="376" r:id="rId26"/>
    <p:sldId id="377" r:id="rId27"/>
    <p:sldId id="372" r:id="rId28"/>
    <p:sldId id="381" r:id="rId29"/>
    <p:sldId id="378" r:id="rId30"/>
    <p:sldId id="325" r:id="rId31"/>
    <p:sldId id="3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الكاتب" initials="ا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36E2"/>
    <a:srgbClr val="7A7F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r>
            <a:rPr lang="en-US" sz="2000" dirty="0"/>
            <a:t>VQA Dataset</a:t>
          </a:r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33050B3C-8059-44C3-8457-56AB3BBEA546}">
      <dgm:prSet phldrT="[Text]" custT="1"/>
      <dgm:spPr/>
      <dgm:t>
        <a:bodyPr/>
        <a:lstStyle/>
        <a:p>
          <a:r>
            <a:rPr lang="en-US" sz="2000" dirty="0"/>
            <a:t>COCO-QA Dataset</a:t>
          </a:r>
        </a:p>
      </dgm:t>
    </dgm:pt>
    <dgm:pt modelId="{79B56EFB-8203-43BA-B95A-440B04D85ABB}" type="parTrans" cxnId="{593F6AF6-0E8B-4DD4-9FE0-6BF6B45BD0A4}">
      <dgm:prSet/>
      <dgm:spPr/>
      <dgm:t>
        <a:bodyPr/>
        <a:lstStyle/>
        <a:p>
          <a:endParaRPr lang="en-US"/>
        </a:p>
      </dgm:t>
    </dgm:pt>
    <dgm:pt modelId="{34EE5A0D-6E71-4A41-BD1F-AC672DA05807}" type="sibTrans" cxnId="{593F6AF6-0E8B-4DD4-9FE0-6BF6B45BD0A4}">
      <dgm:prSet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/>
            <a:t>Preparing Dataset</a:t>
          </a:r>
          <a:endParaRPr lang="en-US" dirty="0"/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/>
            <a:t>Text representation using word embedding.</a:t>
          </a:r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3A812745-023A-4CA3-B4F0-FE29B1F272BE}" type="pres">
      <dgm:prSet presAssocID="{0198F710-F850-4BC7-AB10-6004909A102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9BCC6C-3F20-4F09-8CBC-47B33DC9CB5E}" type="pres">
      <dgm:prSet presAssocID="{704AE811-5061-4B83-9F5F-EA059851A6CC}" presName="composite" presStyleCnt="0"/>
      <dgm:spPr/>
    </dgm:pt>
    <dgm:pt modelId="{E4C7574F-F196-4A0F-AFA7-AE47B5B8C126}" type="pres">
      <dgm:prSet presAssocID="{704AE811-5061-4B83-9F5F-EA059851A6CC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A8EAB-3254-4872-A044-5587BE2701F0}" type="pres">
      <dgm:prSet presAssocID="{704AE811-5061-4B83-9F5F-EA059851A6CC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78C9-B419-4DE2-B0C9-A93B68ECB6CE}" type="pres">
      <dgm:prSet presAssocID="{4A20A9F0-E3A6-4AFF-BE4F-35757F3FA874}" presName="sp" presStyleCnt="0"/>
      <dgm:spPr/>
    </dgm:pt>
    <dgm:pt modelId="{0621F2F0-E5C6-478E-8BB0-9B89B993790D}" type="pres">
      <dgm:prSet presAssocID="{A3989390-16CA-4D5B-A602-10103FC43446}" presName="composite" presStyleCnt="0"/>
      <dgm:spPr/>
    </dgm:pt>
    <dgm:pt modelId="{4DA4837E-1FD9-438E-B8B3-A348C9C339DA}" type="pres">
      <dgm:prSet presAssocID="{A3989390-16CA-4D5B-A602-10103FC4344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5042E-2CFA-4DBC-90D4-3598B6BCEAB2}" type="pres">
      <dgm:prSet presAssocID="{A3989390-16CA-4D5B-A602-10103FC4344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3F6AF6-0E8B-4DD4-9FE0-6BF6B45BD0A4}" srcId="{704AE811-5061-4B83-9F5F-EA059851A6CC}" destId="{33050B3C-8059-44C3-8457-56AB3BBEA546}" srcOrd="1" destOrd="0" parTransId="{79B56EFB-8203-43BA-B95A-440B04D85ABB}" sibTransId="{34EE5A0D-6E71-4A41-BD1F-AC672DA05807}"/>
    <dgm:cxn modelId="{4CD59139-FA1B-45B9-AB8B-737A15651538}" type="presOf" srcId="{704AE811-5061-4B83-9F5F-EA059851A6CC}" destId="{E4C7574F-F196-4A0F-AFA7-AE47B5B8C126}" srcOrd="0" destOrd="0" presId="urn:microsoft.com/office/officeart/2005/8/layout/chevron2"/>
    <dgm:cxn modelId="{CB14107E-451F-4BB1-B437-979F3277ED8A}" type="presOf" srcId="{0198F710-F850-4BC7-AB10-6004909A102D}" destId="{3A812745-023A-4CA3-B4F0-FE29B1F272BE}" srcOrd="0" destOrd="0" presId="urn:microsoft.com/office/officeart/2005/8/layout/chevron2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FA96F690-9267-4296-A59F-0A8ACC90D0E7}" type="presOf" srcId="{A3989390-16CA-4D5B-A602-10103FC43446}" destId="{4DA4837E-1FD9-438E-B8B3-A348C9C339DA}" srcOrd="0" destOrd="0" presId="urn:microsoft.com/office/officeart/2005/8/layout/chevron2"/>
    <dgm:cxn modelId="{ADF89512-7A66-45E8-9830-B738336E19AE}" type="presOf" srcId="{051D0EDE-4E16-4CAA-8503-0C2011732A3E}" destId="{7E5A8EAB-3254-4872-A044-5587BE2701F0}" srcOrd="0" destOrd="0" presId="urn:microsoft.com/office/officeart/2005/8/layout/chevron2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1" destOrd="0" parTransId="{A16F35CB-A18E-4D68-95A7-C6AFCBE8DF62}" sibTransId="{073DBC1B-633C-480A-BAC7-5AA231AE32D3}"/>
    <dgm:cxn modelId="{DEC2BB6B-B250-4631-8C67-D32314977178}" type="presOf" srcId="{2F4E5529-2AC6-4117-8D08-7689A7349174}" destId="{D0C5042E-2CFA-4DBC-90D4-3598B6BCEAB2}" srcOrd="0" destOrd="0" presId="urn:microsoft.com/office/officeart/2005/8/layout/chevron2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C8CF5419-689B-4E19-BDB0-3EBF2D660532}" type="presOf" srcId="{51ED0EE1-72C8-4FD5-B22C-BA61375844C1}" destId="{D0C5042E-2CFA-4DBC-90D4-3598B6BCEAB2}" srcOrd="0" destOrd="1" presId="urn:microsoft.com/office/officeart/2005/8/layout/chevron2"/>
    <dgm:cxn modelId="{78108625-3F42-449A-A57B-67D0609C7BD0}" type="presOf" srcId="{33050B3C-8059-44C3-8457-56AB3BBEA546}" destId="{7E5A8EAB-3254-4872-A044-5587BE2701F0}" srcOrd="0" destOrd="1" presId="urn:microsoft.com/office/officeart/2005/8/layout/chevron2"/>
    <dgm:cxn modelId="{17EB6F96-77B5-4C13-B966-488DC76618CE}" type="presParOf" srcId="{3A812745-023A-4CA3-B4F0-FE29B1F272BE}" destId="{A29BCC6C-3F20-4F09-8CBC-47B33DC9CB5E}" srcOrd="0" destOrd="0" presId="urn:microsoft.com/office/officeart/2005/8/layout/chevron2"/>
    <dgm:cxn modelId="{87553F8E-5CF8-4128-83AE-1A2D020B5B32}" type="presParOf" srcId="{A29BCC6C-3F20-4F09-8CBC-47B33DC9CB5E}" destId="{E4C7574F-F196-4A0F-AFA7-AE47B5B8C126}" srcOrd="0" destOrd="0" presId="urn:microsoft.com/office/officeart/2005/8/layout/chevron2"/>
    <dgm:cxn modelId="{4807B924-48C6-4546-BA7D-4FD338AFB3A5}" type="presParOf" srcId="{A29BCC6C-3F20-4F09-8CBC-47B33DC9CB5E}" destId="{7E5A8EAB-3254-4872-A044-5587BE2701F0}" srcOrd="1" destOrd="0" presId="urn:microsoft.com/office/officeart/2005/8/layout/chevron2"/>
    <dgm:cxn modelId="{AF44A045-B40F-4F25-BB43-B2D0BC793096}" type="presParOf" srcId="{3A812745-023A-4CA3-B4F0-FE29B1F272BE}" destId="{5E6B78C9-B419-4DE2-B0C9-A93B68ECB6CE}" srcOrd="1" destOrd="0" presId="urn:microsoft.com/office/officeart/2005/8/layout/chevron2"/>
    <dgm:cxn modelId="{C14D4DEF-C5E6-4C3C-AA60-9DFC7F142103}" type="presParOf" srcId="{3A812745-023A-4CA3-B4F0-FE29B1F272BE}" destId="{0621F2F0-E5C6-478E-8BB0-9B89B993790D}" srcOrd="2" destOrd="0" presId="urn:microsoft.com/office/officeart/2005/8/layout/chevron2"/>
    <dgm:cxn modelId="{3A3637C3-FF55-4284-8106-F0E562BB61D1}" type="presParOf" srcId="{0621F2F0-E5C6-478E-8BB0-9B89B993790D}" destId="{4DA4837E-1FD9-438E-B8B3-A348C9C339DA}" srcOrd="0" destOrd="0" presId="urn:microsoft.com/office/officeart/2005/8/layout/chevron2"/>
    <dgm:cxn modelId="{72C34651-173B-49F6-8F11-5BBCE9FA6BBB}" type="presParOf" srcId="{0621F2F0-E5C6-478E-8BB0-9B89B993790D}" destId="{D0C5042E-2CFA-4DBC-90D4-3598B6BCEAB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7574F-F196-4A0F-AFA7-AE47B5B8C126}">
      <dsp:nvSpPr>
        <dsp:cNvPr id="0" name=""/>
        <dsp:cNvSpPr/>
      </dsp:nvSpPr>
      <dsp:spPr>
        <a:xfrm rot="5400000">
          <a:off x="-306958" y="309430"/>
          <a:ext cx="2046386" cy="1432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2200" kern="1200" dirty="0"/>
        </a:p>
      </dsp:txBody>
      <dsp:txXfrm rot="-5400000">
        <a:off x="0" y="718707"/>
        <a:ext cx="1432470" cy="613916"/>
      </dsp:txXfrm>
    </dsp:sp>
    <dsp:sp modelId="{7E5A8EAB-3254-4872-A044-5587BE2701F0}">
      <dsp:nvSpPr>
        <dsp:cNvPr id="0" name=""/>
        <dsp:cNvSpPr/>
      </dsp:nvSpPr>
      <dsp:spPr>
        <a:xfrm rot="5400000">
          <a:off x="4851759" y="-3416816"/>
          <a:ext cx="1330151" cy="8168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VQA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COCO-QA Dataset</a:t>
          </a:r>
        </a:p>
      </dsp:txBody>
      <dsp:txXfrm rot="-5400000">
        <a:off x="1432471" y="67405"/>
        <a:ext cx="8103796" cy="1200285"/>
      </dsp:txXfrm>
    </dsp:sp>
    <dsp:sp modelId="{4DA4837E-1FD9-438E-B8B3-A348C9C339DA}">
      <dsp:nvSpPr>
        <dsp:cNvPr id="0" name=""/>
        <dsp:cNvSpPr/>
      </dsp:nvSpPr>
      <dsp:spPr>
        <a:xfrm rot="5400000">
          <a:off x="-306958" y="2068098"/>
          <a:ext cx="2046386" cy="1432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/>
            <a:t>Preparing Dataset</a:t>
          </a:r>
          <a:endParaRPr lang="en-US" sz="2200" kern="1200" dirty="0"/>
        </a:p>
      </dsp:txBody>
      <dsp:txXfrm rot="-5400000">
        <a:off x="0" y="2477375"/>
        <a:ext cx="1432470" cy="613916"/>
      </dsp:txXfrm>
    </dsp:sp>
    <dsp:sp modelId="{D0C5042E-2CFA-4DBC-90D4-3598B6BCEAB2}">
      <dsp:nvSpPr>
        <dsp:cNvPr id="0" name=""/>
        <dsp:cNvSpPr/>
      </dsp:nvSpPr>
      <dsp:spPr>
        <a:xfrm rot="5400000">
          <a:off x="4851759" y="-1658148"/>
          <a:ext cx="1330151" cy="8168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Text representation using word embedding.</a:t>
          </a:r>
        </a:p>
      </dsp:txBody>
      <dsp:txXfrm rot="-5400000">
        <a:off x="1432471" y="1826073"/>
        <a:ext cx="8103796" cy="12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17/10/31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17/10/31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17/10/31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1000" y="80118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66023" y="1655355"/>
            <a:ext cx="7525977" cy="4707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Dr\ Sally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TA\ Ahmed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Salah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7" y="1"/>
            <a:ext cx="2203714" cy="9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2402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b="0" dirty="0"/>
              <a:t>Objectives</a:t>
            </a:r>
            <a:br>
              <a:rPr lang="en-US" b="0" dirty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parajita" pitchFamily="34" charset="0"/>
              </a:rPr>
              <a:t>Build a visual question answering system by taking a question and an image as input and outputs a response to the answer .</a:t>
            </a:r>
          </a:p>
          <a:p>
            <a:endParaRPr lang="en-US" dirty="0">
              <a:cs typeface="Aparajita" pitchFamily="34" charset="0"/>
            </a:endParaRPr>
          </a:p>
          <a:p>
            <a:r>
              <a:rPr lang="en-US" dirty="0">
                <a:cs typeface="Aparajita" pitchFamily="34" charset="0"/>
              </a:rPr>
              <a:t>We aim to slightly improve the result </a:t>
            </a:r>
            <a:r>
              <a:rPr lang="en-US" dirty="0">
                <a:cs typeface="Arial"/>
              </a:rPr>
              <a:t>using hierarchical co-Attention </a:t>
            </a:r>
            <a:r>
              <a:rPr lang="en-US" dirty="0" smtClean="0">
                <a:cs typeface="Arial"/>
              </a:rPr>
              <a:t>(</a:t>
            </a:r>
            <a:r>
              <a:rPr lang="en-US" dirty="0"/>
              <a:t>mechanism that jointly reasons about visual attention and question attention</a:t>
            </a:r>
            <a:r>
              <a:rPr lang="en-US" dirty="0" smtClean="0">
                <a:cs typeface="Arial"/>
              </a:rPr>
              <a:t>) </a:t>
            </a:r>
            <a:r>
              <a:rPr lang="en-US" dirty="0">
                <a:cs typeface="Arial"/>
              </a:rPr>
              <a:t>technique.</a:t>
            </a:r>
          </a:p>
          <a:p>
            <a:endParaRPr lang="en-US" dirty="0">
              <a:cs typeface="Aparajita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368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398410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The co-attention will be done along three </a:t>
            </a:r>
            <a:r>
              <a:rPr lang="en-US" dirty="0" smtClean="0">
                <a:cs typeface="Arial"/>
              </a:rPr>
              <a:t>levels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/>
              <a:t>Phases overview | Model Building</a:t>
            </a:r>
            <a:r>
              <a:rPr lang="en-US" b="0"/>
              <a:t/>
            </a:r>
            <a:br>
              <a:rPr lang="en-US" b="0"/>
            </a:b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The co-attention will be done along three levels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/>
              <a:t>Phases overview | Model Building</a:t>
            </a:r>
            <a:r>
              <a:rPr lang="en-US" b="0"/>
              <a:t/>
            </a:r>
            <a:br>
              <a:rPr lang="en-US" b="0"/>
            </a:b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The co-attention will be done along three levels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/>
              <a:t>Phases overview | Model Building</a:t>
            </a:r>
            <a:r>
              <a:rPr lang="en-US" b="0"/>
              <a:t/>
            </a:r>
            <a:br>
              <a:rPr lang="en-US" b="0"/>
            </a:b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The co-attention will be done along three levels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24</a:t>
            </a:r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8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Performing complex activities.</a:t>
            </a:r>
          </a:p>
          <a:p>
            <a:r>
              <a:rPr lang="en-US" dirty="0"/>
              <a:t>Merging between two or more sub-problems.</a:t>
            </a:r>
            <a:endParaRPr lang="en-US">
              <a:cs typeface="Arial"/>
            </a:endParaRPr>
          </a:p>
          <a:p>
            <a:r>
              <a:rPr lang="en-US" dirty="0"/>
              <a:t>Understanding:</a:t>
            </a:r>
          </a:p>
          <a:p>
            <a:pPr>
              <a:buNone/>
            </a:pPr>
            <a:r>
              <a:rPr lang="en-US"/>
              <a:t>   </a:t>
            </a:r>
            <a:r>
              <a:rPr lang="en-US" dirty="0"/>
              <a:t> -</a:t>
            </a:r>
            <a:r>
              <a:rPr lang="en-US"/>
              <a:t> </a:t>
            </a:r>
            <a:r>
              <a:rPr lang="en-US" dirty="0"/>
              <a:t> Convolutional neural network</a:t>
            </a:r>
            <a:endParaRPr lang="en-US">
              <a:cs typeface="Arial"/>
            </a:endParaRPr>
          </a:p>
          <a:p>
            <a:pPr>
              <a:buNone/>
            </a:pPr>
            <a:r>
              <a:rPr lang="en-US"/>
              <a:t>   </a:t>
            </a:r>
            <a:r>
              <a:rPr lang="en-US" dirty="0"/>
              <a:t> -</a:t>
            </a:r>
            <a:r>
              <a:rPr lang="en-US"/>
              <a:t> </a:t>
            </a:r>
            <a:r>
              <a:rPr lang="en-US" dirty="0"/>
              <a:t> Natural language processing</a:t>
            </a:r>
            <a:endParaRPr lang="en-US">
              <a:cs typeface="Arial"/>
            </a:endParaRPr>
          </a:p>
          <a:p>
            <a:pPr>
              <a:buNone/>
            </a:pPr>
            <a:r>
              <a:rPr lang="en-US" dirty="0"/>
              <a:t>    -  Recurrent neural network</a:t>
            </a:r>
          </a:p>
          <a:p>
            <a:r>
              <a:rPr lang="en-US" dirty="0"/>
              <a:t>Obtaining high accuracy from complex model.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endParaRPr lang="en-US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Motivation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0988A5-86BC-43C5-9DA0-16A26668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9601200" cy="1142385"/>
          </a:xfrm>
        </p:spPr>
        <p:txBody>
          <a:bodyPr>
            <a:normAutofit/>
          </a:bodyPr>
          <a:lstStyle/>
          <a:p>
            <a:r>
              <a:rPr lang="en-US" sz="3600">
                <a:cs typeface="Arial"/>
              </a:rPr>
              <a:t>Applications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F70D7-DE99-4769-ACCD-F9063BFEC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00200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Arial"/>
              </a:rPr>
              <a:t>Blind helper </a:t>
            </a:r>
            <a:r>
              <a:rPr lang="en-US">
                <a:cs typeface="Arial"/>
              </a:rPr>
              <a:t>is an application that allows blind users to receive quick answers to questions about their surroundings</a:t>
            </a:r>
            <a:r>
              <a:rPr lang="en-US" i="1">
                <a:cs typeface="Arial"/>
              </a:rPr>
              <a:t>.</a:t>
            </a:r>
          </a:p>
          <a:p>
            <a:r>
              <a:rPr lang="en-US" b="1">
                <a:cs typeface="Arial"/>
              </a:rPr>
              <a:t>Visual chatbot </a:t>
            </a:r>
            <a:r>
              <a:rPr lang="en-US">
                <a:cs typeface="Arial"/>
              </a:rPr>
              <a:t>a chatbot that capable of answering a sequence of questions about images.</a:t>
            </a:r>
            <a:endParaRPr lang="en-US" i="1">
              <a:cs typeface="Arial"/>
            </a:endParaRPr>
          </a:p>
          <a:p>
            <a:endParaRPr lang="en-US" i="1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A3A527E-6332-4C7B-97E6-D329E483EF19}"/>
              </a:ext>
            </a:extLst>
          </p:cNvPr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281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cs typeface="Arial"/>
              </a:rPr>
              <a:t>10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487</Words>
  <Application>Microsoft Office PowerPoint</Application>
  <PresentationFormat>ملء الشاشة</PresentationFormat>
  <Paragraphs>189</Paragraphs>
  <Slides>30</Slides>
  <Notes>17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8" baseType="lpstr">
      <vt:lpstr>Andalus</vt:lpstr>
      <vt:lpstr>Aparajita</vt:lpstr>
      <vt:lpstr>Arial</vt:lpstr>
      <vt:lpstr>Arial Black</vt:lpstr>
      <vt:lpstr>Book Antiqua</vt:lpstr>
      <vt:lpstr>Segoe UI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Motivation </vt:lpstr>
      <vt:lpstr>Applications</vt:lpstr>
      <vt:lpstr>Outline </vt:lpstr>
      <vt:lpstr>Problem definition </vt:lpstr>
      <vt:lpstr>Outline </vt:lpstr>
      <vt:lpstr>Objectives </vt:lpstr>
      <vt:lpstr>Outline </vt:lpstr>
      <vt:lpstr>Phases Diagram </vt:lpstr>
      <vt:lpstr>Phases overview | Data preprocessing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Testing </vt:lpstr>
      <vt:lpstr>Phases overview | Interface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/>
  <cp:revision>2</cp:revision>
  <dcterms:created xsi:type="dcterms:W3CDTF">2016-07-25T15:49:24Z</dcterms:created>
  <dcterms:modified xsi:type="dcterms:W3CDTF">2017-10-31T07:16:42Z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