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0"/>
  </p:notesMasterIdLst>
  <p:handoutMasterIdLst>
    <p:handoutMasterId r:id="rId41"/>
  </p:handoutMasterIdLst>
  <p:sldIdLst>
    <p:sldId id="311" r:id="rId3"/>
    <p:sldId id="329" r:id="rId4"/>
    <p:sldId id="367" r:id="rId5"/>
    <p:sldId id="344" r:id="rId6"/>
    <p:sldId id="375" r:id="rId7"/>
    <p:sldId id="368" r:id="rId8"/>
    <p:sldId id="312" r:id="rId9"/>
    <p:sldId id="382" r:id="rId10"/>
    <p:sldId id="369" r:id="rId11"/>
    <p:sldId id="345" r:id="rId12"/>
    <p:sldId id="370" r:id="rId13"/>
    <p:sldId id="366" r:id="rId14"/>
    <p:sldId id="371" r:id="rId15"/>
    <p:sldId id="357" r:id="rId16"/>
    <p:sldId id="361" r:id="rId17"/>
    <p:sldId id="391" r:id="rId18"/>
    <p:sldId id="362" r:id="rId19"/>
    <p:sldId id="392" r:id="rId20"/>
    <p:sldId id="389" r:id="rId21"/>
    <p:sldId id="386" r:id="rId22"/>
    <p:sldId id="387" r:id="rId23"/>
    <p:sldId id="394" r:id="rId24"/>
    <p:sldId id="396" r:id="rId25"/>
    <p:sldId id="393" r:id="rId26"/>
    <p:sldId id="399" r:id="rId27"/>
    <p:sldId id="397" r:id="rId28"/>
    <p:sldId id="398" r:id="rId29"/>
    <p:sldId id="364" r:id="rId30"/>
    <p:sldId id="365" r:id="rId31"/>
    <p:sldId id="373" r:id="rId32"/>
    <p:sldId id="376" r:id="rId33"/>
    <p:sldId id="377" r:id="rId34"/>
    <p:sldId id="372" r:id="rId35"/>
    <p:sldId id="381" r:id="rId36"/>
    <p:sldId id="378" r:id="rId37"/>
    <p:sldId id="325" r:id="rId38"/>
    <p:sldId id="35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الكاتب" initials="ا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5A3E"/>
    <a:srgbClr val="0036E2"/>
    <a:srgbClr val="7A7FE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80886-D7EF-4C82-85E3-71EA3D443AB4}" v="253" dt="2017-10-30T21:01:21.548"/>
    <p1510:client id="{6FBAC7B4-1F16-447F-A948-3327E17F3E30}" v="219" dt="2017-10-30T19:21:48.871"/>
    <p1510:client id="{84C45250-AFF5-4A75-A98F-939A46D5DFC7}" v="139" dt="2017-10-30T21:09:02.849"/>
    <p1510:client id="{48F9F222-2818-4817-B721-03D38F4CED76}" v="75" dt="2017-10-30T20:35:25.491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9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98F710-F850-4BC7-AB10-6004909A102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4AE811-5061-4B83-9F5F-EA059851A6CC}">
      <dgm:prSet phldrT="[Text]"/>
      <dgm:spPr/>
      <dgm:t>
        <a:bodyPr/>
        <a:lstStyle/>
        <a:p>
          <a:r>
            <a:rPr lang="en-US" b="0" dirty="0">
              <a:latin typeface="Aparajita" pitchFamily="34" charset="0"/>
              <a:cs typeface="Aparajita" pitchFamily="34" charset="0"/>
            </a:rPr>
            <a:t>Gathering Datasets</a:t>
          </a:r>
          <a:endParaRPr lang="en-US" dirty="0"/>
        </a:p>
      </dgm:t>
    </dgm:pt>
    <dgm:pt modelId="{DB2158D4-97DA-4A10-9CE3-5CCE74DDCEC7}" type="parTrans" cxnId="{B226D88E-6C72-4B6E-AFBF-79D5580888D4}">
      <dgm:prSet/>
      <dgm:spPr/>
      <dgm:t>
        <a:bodyPr/>
        <a:lstStyle/>
        <a:p>
          <a:endParaRPr lang="en-US"/>
        </a:p>
      </dgm:t>
    </dgm:pt>
    <dgm:pt modelId="{4A20A9F0-E3A6-4AFF-BE4F-35757F3FA874}" type="sibTrans" cxnId="{B226D88E-6C72-4B6E-AFBF-79D5580888D4}">
      <dgm:prSet/>
      <dgm:spPr/>
      <dgm:t>
        <a:bodyPr/>
        <a:lstStyle/>
        <a:p>
          <a:endParaRPr lang="en-US"/>
        </a:p>
      </dgm:t>
    </dgm:pt>
    <dgm:pt modelId="{051D0EDE-4E16-4CAA-8503-0C2011732A3E}">
      <dgm:prSet phldrT="[Text]" custT="1"/>
      <dgm:spPr/>
      <dgm:t>
        <a:bodyPr/>
        <a:lstStyle/>
        <a:p>
          <a:endParaRPr lang="en-US" sz="2000" dirty="0"/>
        </a:p>
      </dgm:t>
    </dgm:pt>
    <dgm:pt modelId="{2E1B7072-9F3F-4B87-AD0B-BF7740017D76}" type="parTrans" cxnId="{BF58EAFA-FD62-456D-BB34-2F1241ACC794}">
      <dgm:prSet/>
      <dgm:spPr/>
      <dgm:t>
        <a:bodyPr/>
        <a:lstStyle/>
        <a:p>
          <a:endParaRPr lang="en-US"/>
        </a:p>
      </dgm:t>
    </dgm:pt>
    <dgm:pt modelId="{20993264-5709-4418-AF95-3D09E5A56BFB}" type="sibTrans" cxnId="{BF58EAFA-FD62-456D-BB34-2F1241ACC794}">
      <dgm:prSet/>
      <dgm:spPr/>
      <dgm:t>
        <a:bodyPr/>
        <a:lstStyle/>
        <a:p>
          <a:endParaRPr lang="en-US"/>
        </a:p>
      </dgm:t>
    </dgm:pt>
    <dgm:pt modelId="{DFC7779C-DB2E-43E4-8C89-603FE0F28584}" type="pres">
      <dgm:prSet presAssocID="{0198F710-F850-4BC7-AB10-6004909A10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6813C8-3C50-434E-9D60-B2C43F987B2A}" type="pres">
      <dgm:prSet presAssocID="{704AE811-5061-4B83-9F5F-EA059851A6CC}" presName="linNode" presStyleCnt="0"/>
      <dgm:spPr/>
      <dgm:t>
        <a:bodyPr/>
        <a:lstStyle/>
        <a:p>
          <a:endParaRPr lang="en-US"/>
        </a:p>
      </dgm:t>
    </dgm:pt>
    <dgm:pt modelId="{0BB63BF0-C5D8-4CD0-982F-7CB74A44877E}" type="pres">
      <dgm:prSet presAssocID="{704AE811-5061-4B83-9F5F-EA059851A6CC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5EDC9-551B-43CC-9467-B1D5383A6248}" type="pres">
      <dgm:prSet presAssocID="{704AE811-5061-4B83-9F5F-EA059851A6CC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26D88E-6C72-4B6E-AFBF-79D5580888D4}" srcId="{0198F710-F850-4BC7-AB10-6004909A102D}" destId="{704AE811-5061-4B83-9F5F-EA059851A6CC}" srcOrd="0" destOrd="0" parTransId="{DB2158D4-97DA-4A10-9CE3-5CCE74DDCEC7}" sibTransId="{4A20A9F0-E3A6-4AFF-BE4F-35757F3FA874}"/>
    <dgm:cxn modelId="{AF690563-1461-4419-BB17-1D7A034D1A19}" type="presOf" srcId="{704AE811-5061-4B83-9F5F-EA059851A6CC}" destId="{0BB63BF0-C5D8-4CD0-982F-7CB74A44877E}" srcOrd="0" destOrd="0" presId="urn:microsoft.com/office/officeart/2005/8/layout/vList5"/>
    <dgm:cxn modelId="{E7F5F516-F017-4E29-B4A0-F95EE87C43BC}" type="presOf" srcId="{0198F710-F850-4BC7-AB10-6004909A102D}" destId="{DFC7779C-DB2E-43E4-8C89-603FE0F28584}" srcOrd="0" destOrd="0" presId="urn:microsoft.com/office/officeart/2005/8/layout/vList5"/>
    <dgm:cxn modelId="{226CB50F-FA3A-4BBE-8CFF-57B94EACA68A}" type="presOf" srcId="{051D0EDE-4E16-4CAA-8503-0C2011732A3E}" destId="{ACB5EDC9-551B-43CC-9467-B1D5383A6248}" srcOrd="0" destOrd="0" presId="urn:microsoft.com/office/officeart/2005/8/layout/vList5"/>
    <dgm:cxn modelId="{BF58EAFA-FD62-456D-BB34-2F1241ACC794}" srcId="{704AE811-5061-4B83-9F5F-EA059851A6CC}" destId="{051D0EDE-4E16-4CAA-8503-0C2011732A3E}" srcOrd="0" destOrd="0" parTransId="{2E1B7072-9F3F-4B87-AD0B-BF7740017D76}" sibTransId="{20993264-5709-4418-AF95-3D09E5A56BFB}"/>
    <dgm:cxn modelId="{5CCCA720-5EBD-4E11-9874-AB25FF4F8717}" type="presParOf" srcId="{DFC7779C-DB2E-43E4-8C89-603FE0F28584}" destId="{466813C8-3C50-434E-9D60-B2C43F987B2A}" srcOrd="0" destOrd="0" presId="urn:microsoft.com/office/officeart/2005/8/layout/vList5"/>
    <dgm:cxn modelId="{FAA2085B-3AA2-426A-B347-455B5F35EE1B}" type="presParOf" srcId="{466813C8-3C50-434E-9D60-B2C43F987B2A}" destId="{0BB63BF0-C5D8-4CD0-982F-7CB74A44877E}" srcOrd="0" destOrd="0" presId="urn:microsoft.com/office/officeart/2005/8/layout/vList5"/>
    <dgm:cxn modelId="{D881FE8F-6D8E-4D33-8DE0-140AEB06F6FD}" type="presParOf" srcId="{466813C8-3C50-434E-9D60-B2C43F987B2A}" destId="{ACB5EDC9-551B-43CC-9467-B1D5383A624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F926F4-72EF-4A28-B9E0-56C4D54CC9E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15D0BD-EAD1-4031-8A9D-431EDED7C8A7}">
      <dgm:prSet phldrT="[نص]"/>
      <dgm:spPr/>
      <dgm:t>
        <a:bodyPr/>
        <a:lstStyle/>
        <a:p>
          <a:r>
            <a:rPr lang="en-US" dirty="0" smtClean="0"/>
            <a:t>VQA Dataset</a:t>
          </a:r>
          <a:endParaRPr lang="en-US" dirty="0"/>
        </a:p>
      </dgm:t>
    </dgm:pt>
    <dgm:pt modelId="{B1FD47FB-0C50-4BB3-9292-B8F4E2C78C1F}" type="parTrans" cxnId="{0927F923-C1D6-45C8-BDBB-5B1ABC377904}">
      <dgm:prSet/>
      <dgm:spPr/>
      <dgm:t>
        <a:bodyPr/>
        <a:lstStyle/>
        <a:p>
          <a:endParaRPr lang="en-US"/>
        </a:p>
      </dgm:t>
    </dgm:pt>
    <dgm:pt modelId="{39B4A8FC-DF10-42DB-90FD-0C8687BD3AEB}" type="sibTrans" cxnId="{0927F923-C1D6-45C8-BDBB-5B1ABC377904}">
      <dgm:prSet/>
      <dgm:spPr/>
      <dgm:t>
        <a:bodyPr/>
        <a:lstStyle/>
        <a:p>
          <a:endParaRPr lang="en-US"/>
        </a:p>
      </dgm:t>
    </dgm:pt>
    <dgm:pt modelId="{D2BCF311-1E1C-4B6E-A4D7-4CA6D1310B2E}">
      <dgm:prSet phldrT="[نص]" phldr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14638FE6-973F-4083-B1E3-D2F981508376}" type="parTrans" cxnId="{F2281878-9A3B-49F5-8AF1-18B5BC060A47}">
      <dgm:prSet/>
      <dgm:spPr/>
      <dgm:t>
        <a:bodyPr/>
        <a:lstStyle/>
        <a:p>
          <a:endParaRPr lang="en-US"/>
        </a:p>
      </dgm:t>
    </dgm:pt>
    <dgm:pt modelId="{838AD7F8-26F5-4999-A102-2FFC84B55281}" type="sibTrans" cxnId="{F2281878-9A3B-49F5-8AF1-18B5BC060A47}">
      <dgm:prSet/>
      <dgm:spPr/>
      <dgm:t>
        <a:bodyPr/>
        <a:lstStyle/>
        <a:p>
          <a:endParaRPr lang="en-US"/>
        </a:p>
      </dgm:t>
    </dgm:pt>
    <dgm:pt modelId="{161CD6B4-691B-4509-B1A5-C9A217FE4514}">
      <dgm:prSet phldrT="[نص]" phldr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408CB66A-848B-43A8-8787-ED0C632E49FE}" type="parTrans" cxnId="{CC3D0CE7-55E2-46CB-A3E3-1ACD16B2CC3D}">
      <dgm:prSet/>
      <dgm:spPr/>
      <dgm:t>
        <a:bodyPr/>
        <a:lstStyle/>
        <a:p>
          <a:endParaRPr lang="en-US"/>
        </a:p>
      </dgm:t>
    </dgm:pt>
    <dgm:pt modelId="{25C38058-62BB-4ED9-97DC-1192B79C46C0}" type="sibTrans" cxnId="{CC3D0CE7-55E2-46CB-A3E3-1ACD16B2CC3D}">
      <dgm:prSet/>
      <dgm:spPr/>
      <dgm:t>
        <a:bodyPr/>
        <a:lstStyle/>
        <a:p>
          <a:endParaRPr lang="en-US"/>
        </a:p>
      </dgm:t>
    </dgm:pt>
    <dgm:pt modelId="{8CE66ADC-572C-4742-ACF1-6E1ECF0F2666}">
      <dgm:prSet phldrT="[نص]"/>
      <dgm:spPr/>
      <dgm:t>
        <a:bodyPr/>
        <a:lstStyle/>
        <a:p>
          <a:r>
            <a:rPr lang="en-US" dirty="0" smtClean="0"/>
            <a:t>COCO-QA Dataset</a:t>
          </a:r>
          <a:endParaRPr lang="en-US" dirty="0"/>
        </a:p>
      </dgm:t>
    </dgm:pt>
    <dgm:pt modelId="{AE80F760-0745-47FC-94D7-DA982D0BFF2D}" type="parTrans" cxnId="{2B622F95-6490-4FCB-92E7-370344F0B979}">
      <dgm:prSet/>
      <dgm:spPr/>
      <dgm:t>
        <a:bodyPr/>
        <a:lstStyle/>
        <a:p>
          <a:endParaRPr lang="en-US"/>
        </a:p>
      </dgm:t>
    </dgm:pt>
    <dgm:pt modelId="{8B4F7A57-A3CA-46F0-9C4C-29BB7B77BA47}" type="sibTrans" cxnId="{2B622F95-6490-4FCB-92E7-370344F0B979}">
      <dgm:prSet/>
      <dgm:spPr/>
      <dgm:t>
        <a:bodyPr/>
        <a:lstStyle/>
        <a:p>
          <a:endParaRPr lang="en-US"/>
        </a:p>
      </dgm:t>
    </dgm:pt>
    <dgm:pt modelId="{9B52AC6A-D2AE-4ECA-92AD-A40E2232814F}">
      <dgm:prSet phldrT="[نص]" phldr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76EAB53D-293B-4CA6-AAEB-74D6C353ACB7}" type="parTrans" cxnId="{615178AC-5D76-4722-B78A-A5E30D3391EC}">
      <dgm:prSet/>
      <dgm:spPr/>
      <dgm:t>
        <a:bodyPr/>
        <a:lstStyle/>
        <a:p>
          <a:endParaRPr lang="en-US"/>
        </a:p>
      </dgm:t>
    </dgm:pt>
    <dgm:pt modelId="{C2325E9B-52FD-4CF6-8518-24F462F786E6}" type="sibTrans" cxnId="{615178AC-5D76-4722-B78A-A5E30D3391EC}">
      <dgm:prSet/>
      <dgm:spPr/>
      <dgm:t>
        <a:bodyPr/>
        <a:lstStyle/>
        <a:p>
          <a:endParaRPr lang="en-US"/>
        </a:p>
      </dgm:t>
    </dgm:pt>
    <dgm:pt modelId="{EFA497DA-64FA-4F88-89B9-13DAD2159B28}">
      <dgm:prSet phldrT="[نص]" phldr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E221558B-923C-4BDB-8EDA-53462A2AC028}" type="parTrans" cxnId="{D532F29D-C9C8-4C4C-B2CB-9D4F8E8741BD}">
      <dgm:prSet/>
      <dgm:spPr/>
      <dgm:t>
        <a:bodyPr/>
        <a:lstStyle/>
        <a:p>
          <a:endParaRPr lang="en-US"/>
        </a:p>
      </dgm:t>
    </dgm:pt>
    <dgm:pt modelId="{410F3FC4-6ABD-42D7-A485-CBBB46B65759}" type="sibTrans" cxnId="{D532F29D-C9C8-4C4C-B2CB-9D4F8E8741BD}">
      <dgm:prSet/>
      <dgm:spPr/>
      <dgm:t>
        <a:bodyPr/>
        <a:lstStyle/>
        <a:p>
          <a:endParaRPr lang="en-US"/>
        </a:p>
      </dgm:t>
    </dgm:pt>
    <dgm:pt modelId="{CE788AC1-1E06-45A7-A8D2-D5BA590F7294}" type="pres">
      <dgm:prSet presAssocID="{F3F926F4-72EF-4A28-B9E0-56C4D54CC9E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23182F-E247-4C24-8E41-962852C33F09}" type="pres">
      <dgm:prSet presAssocID="{9E15D0BD-EAD1-4031-8A9D-431EDED7C8A7}" presName="linNode" presStyleCnt="0"/>
      <dgm:spPr/>
      <dgm:t>
        <a:bodyPr/>
        <a:lstStyle/>
        <a:p>
          <a:endParaRPr lang="en-US"/>
        </a:p>
      </dgm:t>
    </dgm:pt>
    <dgm:pt modelId="{9E720AE8-8BEC-4FA7-9C57-DF4275C16ED0}" type="pres">
      <dgm:prSet presAssocID="{9E15D0BD-EAD1-4031-8A9D-431EDED7C8A7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DC1A45-9907-4450-9F52-0C858BD73470}" type="pres">
      <dgm:prSet presAssocID="{9E15D0BD-EAD1-4031-8A9D-431EDED7C8A7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CC96A-BC90-4455-8B16-F5FC6F144181}" type="pres">
      <dgm:prSet presAssocID="{39B4A8FC-DF10-42DB-90FD-0C8687BD3AEB}" presName="sp" presStyleCnt="0"/>
      <dgm:spPr/>
      <dgm:t>
        <a:bodyPr/>
        <a:lstStyle/>
        <a:p>
          <a:endParaRPr lang="en-US"/>
        </a:p>
      </dgm:t>
    </dgm:pt>
    <dgm:pt modelId="{1CFA2BD0-8B8D-4DCC-9E21-7B90AAC346B7}" type="pres">
      <dgm:prSet presAssocID="{8CE66ADC-572C-4742-ACF1-6E1ECF0F2666}" presName="linNode" presStyleCnt="0"/>
      <dgm:spPr/>
      <dgm:t>
        <a:bodyPr/>
        <a:lstStyle/>
        <a:p>
          <a:endParaRPr lang="en-US"/>
        </a:p>
      </dgm:t>
    </dgm:pt>
    <dgm:pt modelId="{912BDA93-7727-4697-AB32-321B71F16CCC}" type="pres">
      <dgm:prSet presAssocID="{8CE66ADC-572C-4742-ACF1-6E1ECF0F2666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ED7A6A-2957-408B-A9FC-ACD27F1C3CDA}" type="pres">
      <dgm:prSet presAssocID="{8CE66ADC-572C-4742-ACF1-6E1ECF0F2666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58CFF4-83E2-4A9B-AF78-8011F4C155E9}" type="presOf" srcId="{D2BCF311-1E1C-4B6E-A4D7-4CA6D1310B2E}" destId="{EADC1A45-9907-4450-9F52-0C858BD73470}" srcOrd="0" destOrd="0" presId="urn:microsoft.com/office/officeart/2005/8/layout/vList5"/>
    <dgm:cxn modelId="{10962885-72F7-4CBA-ABDD-1F35FB39085E}" type="presOf" srcId="{8CE66ADC-572C-4742-ACF1-6E1ECF0F2666}" destId="{912BDA93-7727-4697-AB32-321B71F16CCC}" srcOrd="0" destOrd="0" presId="urn:microsoft.com/office/officeart/2005/8/layout/vList5"/>
    <dgm:cxn modelId="{0927F923-C1D6-45C8-BDBB-5B1ABC377904}" srcId="{F3F926F4-72EF-4A28-B9E0-56C4D54CC9EA}" destId="{9E15D0BD-EAD1-4031-8A9D-431EDED7C8A7}" srcOrd="0" destOrd="0" parTransId="{B1FD47FB-0C50-4BB3-9292-B8F4E2C78C1F}" sibTransId="{39B4A8FC-DF10-42DB-90FD-0C8687BD3AEB}"/>
    <dgm:cxn modelId="{82AE009F-A9C3-4B93-9A81-2E4C54E77A89}" type="presOf" srcId="{EFA497DA-64FA-4F88-89B9-13DAD2159B28}" destId="{BEED7A6A-2957-408B-A9FC-ACD27F1C3CDA}" srcOrd="0" destOrd="1" presId="urn:microsoft.com/office/officeart/2005/8/layout/vList5"/>
    <dgm:cxn modelId="{2B622F95-6490-4FCB-92E7-370344F0B979}" srcId="{F3F926F4-72EF-4A28-B9E0-56C4D54CC9EA}" destId="{8CE66ADC-572C-4742-ACF1-6E1ECF0F2666}" srcOrd="1" destOrd="0" parTransId="{AE80F760-0745-47FC-94D7-DA982D0BFF2D}" sibTransId="{8B4F7A57-A3CA-46F0-9C4C-29BB7B77BA47}"/>
    <dgm:cxn modelId="{CC3D0CE7-55E2-46CB-A3E3-1ACD16B2CC3D}" srcId="{9E15D0BD-EAD1-4031-8A9D-431EDED7C8A7}" destId="{161CD6B4-691B-4509-B1A5-C9A217FE4514}" srcOrd="1" destOrd="0" parTransId="{408CB66A-848B-43A8-8787-ED0C632E49FE}" sibTransId="{25C38058-62BB-4ED9-97DC-1192B79C46C0}"/>
    <dgm:cxn modelId="{793CC41C-5CC1-4914-B601-E3B06ADBF42C}" type="presOf" srcId="{9E15D0BD-EAD1-4031-8A9D-431EDED7C8A7}" destId="{9E720AE8-8BEC-4FA7-9C57-DF4275C16ED0}" srcOrd="0" destOrd="0" presId="urn:microsoft.com/office/officeart/2005/8/layout/vList5"/>
    <dgm:cxn modelId="{EB9099A1-CBF0-4179-B3C9-95CE186F18B9}" type="presOf" srcId="{9B52AC6A-D2AE-4ECA-92AD-A40E2232814F}" destId="{BEED7A6A-2957-408B-A9FC-ACD27F1C3CDA}" srcOrd="0" destOrd="0" presId="urn:microsoft.com/office/officeart/2005/8/layout/vList5"/>
    <dgm:cxn modelId="{F2281878-9A3B-49F5-8AF1-18B5BC060A47}" srcId="{9E15D0BD-EAD1-4031-8A9D-431EDED7C8A7}" destId="{D2BCF311-1E1C-4B6E-A4D7-4CA6D1310B2E}" srcOrd="0" destOrd="0" parTransId="{14638FE6-973F-4083-B1E3-D2F981508376}" sibTransId="{838AD7F8-26F5-4999-A102-2FFC84B55281}"/>
    <dgm:cxn modelId="{6BD176C9-C844-487F-B357-D39CFC2B38A4}" type="presOf" srcId="{161CD6B4-691B-4509-B1A5-C9A217FE4514}" destId="{EADC1A45-9907-4450-9F52-0C858BD73470}" srcOrd="0" destOrd="1" presId="urn:microsoft.com/office/officeart/2005/8/layout/vList5"/>
    <dgm:cxn modelId="{D532F29D-C9C8-4C4C-B2CB-9D4F8E8741BD}" srcId="{8CE66ADC-572C-4742-ACF1-6E1ECF0F2666}" destId="{EFA497DA-64FA-4F88-89B9-13DAD2159B28}" srcOrd="1" destOrd="0" parTransId="{E221558B-923C-4BDB-8EDA-53462A2AC028}" sibTransId="{410F3FC4-6ABD-42D7-A485-CBBB46B65759}"/>
    <dgm:cxn modelId="{D17600C6-413C-4FC2-9737-69B70065F4A8}" type="presOf" srcId="{F3F926F4-72EF-4A28-B9E0-56C4D54CC9EA}" destId="{CE788AC1-1E06-45A7-A8D2-D5BA590F7294}" srcOrd="0" destOrd="0" presId="urn:microsoft.com/office/officeart/2005/8/layout/vList5"/>
    <dgm:cxn modelId="{615178AC-5D76-4722-B78A-A5E30D3391EC}" srcId="{8CE66ADC-572C-4742-ACF1-6E1ECF0F2666}" destId="{9B52AC6A-D2AE-4ECA-92AD-A40E2232814F}" srcOrd="0" destOrd="0" parTransId="{76EAB53D-293B-4CA6-AAEB-74D6C353ACB7}" sibTransId="{C2325E9B-52FD-4CF6-8518-24F462F786E6}"/>
    <dgm:cxn modelId="{CBBB1220-FD76-48C3-8C42-BC428095EA0B}" type="presParOf" srcId="{CE788AC1-1E06-45A7-A8D2-D5BA590F7294}" destId="{7B23182F-E247-4C24-8E41-962852C33F09}" srcOrd="0" destOrd="0" presId="urn:microsoft.com/office/officeart/2005/8/layout/vList5"/>
    <dgm:cxn modelId="{C05A516F-C9A3-4C8B-9EA4-791E88110964}" type="presParOf" srcId="{7B23182F-E247-4C24-8E41-962852C33F09}" destId="{9E720AE8-8BEC-4FA7-9C57-DF4275C16ED0}" srcOrd="0" destOrd="0" presId="urn:microsoft.com/office/officeart/2005/8/layout/vList5"/>
    <dgm:cxn modelId="{334289C1-3CC0-4E73-98EA-9CF89905CAB2}" type="presParOf" srcId="{7B23182F-E247-4C24-8E41-962852C33F09}" destId="{EADC1A45-9907-4450-9F52-0C858BD73470}" srcOrd="1" destOrd="0" presId="urn:microsoft.com/office/officeart/2005/8/layout/vList5"/>
    <dgm:cxn modelId="{9279958C-7725-4E90-8B20-C63B766B8531}" type="presParOf" srcId="{CE788AC1-1E06-45A7-A8D2-D5BA590F7294}" destId="{FA4CC96A-BC90-4455-8B16-F5FC6F144181}" srcOrd="1" destOrd="0" presId="urn:microsoft.com/office/officeart/2005/8/layout/vList5"/>
    <dgm:cxn modelId="{986EA6A3-0AE9-42E7-B8E9-D70B2C6CDC4F}" type="presParOf" srcId="{CE788AC1-1E06-45A7-A8D2-D5BA590F7294}" destId="{1CFA2BD0-8B8D-4DCC-9E21-7B90AAC346B7}" srcOrd="2" destOrd="0" presId="urn:microsoft.com/office/officeart/2005/8/layout/vList5"/>
    <dgm:cxn modelId="{0CAE6F5F-D5C0-41CB-9885-A326DDD09A39}" type="presParOf" srcId="{1CFA2BD0-8B8D-4DCC-9E21-7B90AAC346B7}" destId="{912BDA93-7727-4697-AB32-321B71F16CCC}" srcOrd="0" destOrd="0" presId="urn:microsoft.com/office/officeart/2005/8/layout/vList5"/>
    <dgm:cxn modelId="{911DDF18-EC4F-490A-8DBD-644386667CC2}" type="presParOf" srcId="{1CFA2BD0-8B8D-4DCC-9E21-7B90AAC346B7}" destId="{BEED7A6A-2957-408B-A9FC-ACD27F1C3CD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98F710-F850-4BC7-AB10-6004909A102D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989390-16CA-4D5B-A602-10103FC43446}">
      <dgm:prSet phldrT="[Text]"/>
      <dgm:spPr/>
      <dgm:t>
        <a:bodyPr/>
        <a:lstStyle/>
        <a:p>
          <a:r>
            <a:rPr lang="en-US" b="0" dirty="0"/>
            <a:t>Preparing Dataset</a:t>
          </a:r>
          <a:endParaRPr lang="en-US" dirty="0"/>
        </a:p>
      </dgm:t>
    </dgm:pt>
    <dgm:pt modelId="{A16F35CB-A18E-4D68-95A7-C6AFCBE8DF62}" type="parTrans" cxnId="{6C1CB6BF-13D8-4358-897D-F583AE5FBF7C}">
      <dgm:prSet/>
      <dgm:spPr/>
      <dgm:t>
        <a:bodyPr/>
        <a:lstStyle/>
        <a:p>
          <a:endParaRPr lang="en-US"/>
        </a:p>
      </dgm:t>
    </dgm:pt>
    <dgm:pt modelId="{073DBC1B-633C-480A-BAC7-5AA231AE32D3}" type="sibTrans" cxnId="{6C1CB6BF-13D8-4358-897D-F583AE5FBF7C}">
      <dgm:prSet/>
      <dgm:spPr/>
      <dgm:t>
        <a:bodyPr/>
        <a:lstStyle/>
        <a:p>
          <a:endParaRPr lang="en-US"/>
        </a:p>
      </dgm:t>
    </dgm:pt>
    <dgm:pt modelId="{2F4E5529-2AC6-4117-8D08-7689A7349174}">
      <dgm:prSet phldrT="[Text]" custT="1"/>
      <dgm:spPr/>
      <dgm:t>
        <a:bodyPr/>
        <a:lstStyle/>
        <a:p>
          <a:r>
            <a:rPr lang="en-US" sz="2000" dirty="0"/>
            <a:t>Cleaning the dataset using NLTK</a:t>
          </a:r>
          <a:r>
            <a:rPr lang="en-US" sz="2400" dirty="0"/>
            <a:t>.</a:t>
          </a:r>
        </a:p>
      </dgm:t>
    </dgm:pt>
    <dgm:pt modelId="{7501D2F4-870C-4B6C-9600-ACA06EC23DC5}" type="parTrans" cxnId="{BF682B5D-9643-4E65-A5A0-AA008D51FD00}">
      <dgm:prSet/>
      <dgm:spPr/>
      <dgm:t>
        <a:bodyPr/>
        <a:lstStyle/>
        <a:p>
          <a:endParaRPr lang="en-US"/>
        </a:p>
      </dgm:t>
    </dgm:pt>
    <dgm:pt modelId="{3C3EB996-EB43-4829-A227-68D260A4E552}" type="sibTrans" cxnId="{BF682B5D-9643-4E65-A5A0-AA008D51FD00}">
      <dgm:prSet/>
      <dgm:spPr/>
      <dgm:t>
        <a:bodyPr/>
        <a:lstStyle/>
        <a:p>
          <a:endParaRPr lang="en-US"/>
        </a:p>
      </dgm:t>
    </dgm:pt>
    <dgm:pt modelId="{51ED0EE1-72C8-4FD5-B22C-BA61375844C1}">
      <dgm:prSet phldrT="[Text]" custT="1"/>
      <dgm:spPr/>
      <dgm:t>
        <a:bodyPr/>
        <a:lstStyle/>
        <a:p>
          <a:r>
            <a:rPr lang="en-US" sz="2000" dirty="0"/>
            <a:t>Text representation using word embedding.</a:t>
          </a:r>
        </a:p>
      </dgm:t>
    </dgm:pt>
    <dgm:pt modelId="{A120A6E4-CBCE-40C7-99BA-F503E1EAD9BE}" type="parTrans" cxnId="{EF030E8A-AFF1-4D5F-8B37-1C798377534A}">
      <dgm:prSet/>
      <dgm:spPr/>
      <dgm:t>
        <a:bodyPr/>
        <a:lstStyle/>
        <a:p>
          <a:endParaRPr lang="en-US"/>
        </a:p>
      </dgm:t>
    </dgm:pt>
    <dgm:pt modelId="{E8130DEB-C5CC-4597-9AD3-4E93EE143A9A}" type="sibTrans" cxnId="{EF030E8A-AFF1-4D5F-8B37-1C798377534A}">
      <dgm:prSet/>
      <dgm:spPr/>
      <dgm:t>
        <a:bodyPr/>
        <a:lstStyle/>
        <a:p>
          <a:endParaRPr lang="en-US"/>
        </a:p>
      </dgm:t>
    </dgm:pt>
    <dgm:pt modelId="{B2B514AB-A4E9-466D-9599-9B80FDB3A91C}" type="pres">
      <dgm:prSet presAssocID="{0198F710-F850-4BC7-AB10-6004909A10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575296-CB0F-4FBE-8CD9-A2CB42BEB176}" type="pres">
      <dgm:prSet presAssocID="{A3989390-16CA-4D5B-A602-10103FC43446}" presName="linNode" presStyleCnt="0"/>
      <dgm:spPr/>
      <dgm:t>
        <a:bodyPr/>
        <a:lstStyle/>
        <a:p>
          <a:endParaRPr lang="en-US"/>
        </a:p>
      </dgm:t>
    </dgm:pt>
    <dgm:pt modelId="{0DA4E418-2960-455A-A271-30D709585189}" type="pres">
      <dgm:prSet presAssocID="{A3989390-16CA-4D5B-A602-10103FC43446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C7139B-CB80-4315-A457-FF621AECD713}" type="pres">
      <dgm:prSet presAssocID="{A3989390-16CA-4D5B-A602-10103FC43446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98FADF-2AA5-4843-AC70-05D6E7616FDC}" type="presOf" srcId="{51ED0EE1-72C8-4FD5-B22C-BA61375844C1}" destId="{94C7139B-CB80-4315-A457-FF621AECD713}" srcOrd="0" destOrd="1" presId="urn:microsoft.com/office/officeart/2005/8/layout/vList5"/>
    <dgm:cxn modelId="{0A110F35-2393-48C2-9F96-7F225A53A315}" type="presOf" srcId="{2F4E5529-2AC6-4117-8D08-7689A7349174}" destId="{94C7139B-CB80-4315-A457-FF621AECD713}" srcOrd="0" destOrd="0" presId="urn:microsoft.com/office/officeart/2005/8/layout/vList5"/>
    <dgm:cxn modelId="{3CB78BBE-E162-4426-AA45-F56932AD6878}" type="presOf" srcId="{A3989390-16CA-4D5B-A602-10103FC43446}" destId="{0DA4E418-2960-455A-A271-30D709585189}" srcOrd="0" destOrd="0" presId="urn:microsoft.com/office/officeart/2005/8/layout/vList5"/>
    <dgm:cxn modelId="{6C1CB6BF-13D8-4358-897D-F583AE5FBF7C}" srcId="{0198F710-F850-4BC7-AB10-6004909A102D}" destId="{A3989390-16CA-4D5B-A602-10103FC43446}" srcOrd="0" destOrd="0" parTransId="{A16F35CB-A18E-4D68-95A7-C6AFCBE8DF62}" sibTransId="{073DBC1B-633C-480A-BAC7-5AA231AE32D3}"/>
    <dgm:cxn modelId="{EF030E8A-AFF1-4D5F-8B37-1C798377534A}" srcId="{A3989390-16CA-4D5B-A602-10103FC43446}" destId="{51ED0EE1-72C8-4FD5-B22C-BA61375844C1}" srcOrd="1" destOrd="0" parTransId="{A120A6E4-CBCE-40C7-99BA-F503E1EAD9BE}" sibTransId="{E8130DEB-C5CC-4597-9AD3-4E93EE143A9A}"/>
    <dgm:cxn modelId="{BF682B5D-9643-4E65-A5A0-AA008D51FD00}" srcId="{A3989390-16CA-4D5B-A602-10103FC43446}" destId="{2F4E5529-2AC6-4117-8D08-7689A7349174}" srcOrd="0" destOrd="0" parTransId="{7501D2F4-870C-4B6C-9600-ACA06EC23DC5}" sibTransId="{3C3EB996-EB43-4829-A227-68D260A4E552}"/>
    <dgm:cxn modelId="{4721BE13-B991-4256-BD5E-B5141397BA99}" type="presOf" srcId="{0198F710-F850-4BC7-AB10-6004909A102D}" destId="{B2B514AB-A4E9-466D-9599-9B80FDB3A91C}" srcOrd="0" destOrd="0" presId="urn:microsoft.com/office/officeart/2005/8/layout/vList5"/>
    <dgm:cxn modelId="{6BE43E6D-EA74-4315-825B-19FDA63A4719}" type="presParOf" srcId="{B2B514AB-A4E9-466D-9599-9B80FDB3A91C}" destId="{43575296-CB0F-4FBE-8CD9-A2CB42BEB176}" srcOrd="0" destOrd="0" presId="urn:microsoft.com/office/officeart/2005/8/layout/vList5"/>
    <dgm:cxn modelId="{00F22741-61E1-465B-9684-1A8472EFDBB2}" type="presParOf" srcId="{43575296-CB0F-4FBE-8CD9-A2CB42BEB176}" destId="{0DA4E418-2960-455A-A271-30D709585189}" srcOrd="0" destOrd="0" presId="urn:microsoft.com/office/officeart/2005/8/layout/vList5"/>
    <dgm:cxn modelId="{98E74AAC-7268-48FC-B0F7-8450DFF7C93A}" type="presParOf" srcId="{43575296-CB0F-4FBE-8CD9-A2CB42BEB176}" destId="{94C7139B-CB80-4315-A457-FF621AECD71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74431E01-5ABD-4DE8-B2A3-CC6342858091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4B2158D-3D36-4227-A222-CB97F735DDBA}">
      <dgm:prSet phldrT="[نص]"/>
      <dgm:spPr/>
      <dgm:t>
        <a:bodyPr/>
        <a:lstStyle/>
        <a:p>
          <a:r>
            <a:rPr lang="en-US" dirty="0" smtClean="0"/>
            <a:t>rescale the image to 448 X 448</a:t>
          </a:r>
          <a:endParaRPr lang="en-US" dirty="0"/>
        </a:p>
      </dgm:t>
    </dgm:pt>
    <dgm:pt modelId="{3D7B3227-D690-42C9-869B-A14A7B5A8BD3}" type="parTrans" cxnId="{7FF44EE0-CCFC-422C-8BEB-D1FC14777D8B}">
      <dgm:prSet/>
      <dgm:spPr/>
      <dgm:t>
        <a:bodyPr/>
        <a:lstStyle/>
        <a:p>
          <a:endParaRPr lang="en-US"/>
        </a:p>
      </dgm:t>
    </dgm:pt>
    <dgm:pt modelId="{0C371C34-864D-4285-BA80-2084DB186B49}" type="sibTrans" cxnId="{7FF44EE0-CCFC-422C-8BEB-D1FC14777D8B}">
      <dgm:prSet/>
      <dgm:spPr/>
      <dgm:t>
        <a:bodyPr/>
        <a:lstStyle/>
        <a:p>
          <a:endParaRPr lang="en-US"/>
        </a:p>
      </dgm:t>
    </dgm:pt>
    <dgm:pt modelId="{922E777F-5434-41F7-BCED-E96129519FB9}">
      <dgm:prSet phldrT="[نص]"/>
      <dgm:spPr/>
      <dgm:t>
        <a:bodyPr/>
        <a:lstStyle/>
        <a:p>
          <a:r>
            <a:rPr lang="en-US" dirty="0" smtClean="0"/>
            <a:t>We input the image to </a:t>
          </a:r>
          <a:r>
            <a:rPr lang="en-US" dirty="0" err="1" smtClean="0"/>
            <a:t>ResNet</a:t>
          </a:r>
          <a:r>
            <a:rPr lang="en-US" dirty="0" smtClean="0"/>
            <a:t>.</a:t>
          </a:r>
          <a:endParaRPr lang="en-US" dirty="0"/>
        </a:p>
      </dgm:t>
    </dgm:pt>
    <dgm:pt modelId="{02E73429-1C0F-4BE9-AC88-E05DD6486251}" type="parTrans" cxnId="{CB943407-B47F-4E88-90B5-5FC72C761FF1}">
      <dgm:prSet/>
      <dgm:spPr/>
      <dgm:t>
        <a:bodyPr/>
        <a:lstStyle/>
        <a:p>
          <a:endParaRPr lang="en-US"/>
        </a:p>
      </dgm:t>
    </dgm:pt>
    <dgm:pt modelId="{EF42002C-817F-4D20-B804-81ECCF677BBF}" type="sibTrans" cxnId="{CB943407-B47F-4E88-90B5-5FC72C761FF1}">
      <dgm:prSet/>
      <dgm:spPr/>
      <dgm:t>
        <a:bodyPr/>
        <a:lstStyle/>
        <a:p>
          <a:endParaRPr lang="en-US"/>
        </a:p>
      </dgm:t>
    </dgm:pt>
    <dgm:pt modelId="{24424716-5A96-46C9-AE12-65AA08100750}">
      <dgm:prSet phldrT="[نص]"/>
      <dgm:spPr/>
      <dgm:t>
        <a:bodyPr/>
        <a:lstStyle/>
        <a:p>
          <a:r>
            <a:rPr lang="en-US" dirty="0" smtClean="0"/>
            <a:t>We take the activation from the last pooling layer of </a:t>
          </a:r>
          <a:r>
            <a:rPr lang="en-US" dirty="0" err="1" smtClean="0"/>
            <a:t>ResNet</a:t>
          </a:r>
          <a:r>
            <a:rPr lang="en-US" dirty="0" smtClean="0"/>
            <a:t> as its feature</a:t>
          </a:r>
          <a:endParaRPr lang="en-US" dirty="0"/>
        </a:p>
      </dgm:t>
    </dgm:pt>
    <dgm:pt modelId="{136B2303-B801-4F46-B155-1E634140E577}" type="parTrans" cxnId="{B53BD811-AF72-46EE-8A6E-B3B3BB022E57}">
      <dgm:prSet/>
      <dgm:spPr/>
      <dgm:t>
        <a:bodyPr/>
        <a:lstStyle/>
        <a:p>
          <a:endParaRPr lang="en-US"/>
        </a:p>
      </dgm:t>
    </dgm:pt>
    <dgm:pt modelId="{EBAAC7F7-B4C5-48DC-B41B-5158232284E0}" type="sibTrans" cxnId="{B53BD811-AF72-46EE-8A6E-B3B3BB022E57}">
      <dgm:prSet/>
      <dgm:spPr/>
      <dgm:t>
        <a:bodyPr/>
        <a:lstStyle/>
        <a:p>
          <a:endParaRPr lang="en-US"/>
        </a:p>
      </dgm:t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  <dgm:pt modelId="{168FC07D-B6A5-47DB-BABA-12DCA4A9F435}" type="pres">
      <dgm:prSet presAssocID="{A4B2158D-3D36-4227-A222-CB97F735DDB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FF2D92-0742-4B2A-8034-901D39455BE7}" type="pres">
      <dgm:prSet presAssocID="{0C371C34-864D-4285-BA80-2084DB186B49}" presName="sibTrans" presStyleLbl="sibTrans2D1" presStyleIdx="0" presStyleCnt="2"/>
      <dgm:spPr/>
    </dgm:pt>
    <dgm:pt modelId="{2B4EBEB1-EFEF-4384-8F41-4B4E873493F7}" type="pres">
      <dgm:prSet presAssocID="{0C371C34-864D-4285-BA80-2084DB186B49}" presName="connectorText" presStyleLbl="sibTrans2D1" presStyleIdx="0" presStyleCnt="2"/>
      <dgm:spPr/>
    </dgm:pt>
    <dgm:pt modelId="{132AF3A6-C5AD-466A-93B6-4D528291A6E7}" type="pres">
      <dgm:prSet presAssocID="{922E777F-5434-41F7-BCED-E96129519F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E7CED-7132-4B53-8D0E-97DE8473983A}" type="pres">
      <dgm:prSet presAssocID="{EF42002C-817F-4D20-B804-81ECCF677BBF}" presName="sibTrans" presStyleLbl="sibTrans2D1" presStyleIdx="1" presStyleCnt="2"/>
      <dgm:spPr/>
    </dgm:pt>
    <dgm:pt modelId="{FD0DCFB4-AFBA-45A1-B05B-8A693F4FD654}" type="pres">
      <dgm:prSet presAssocID="{EF42002C-817F-4D20-B804-81ECCF677BBF}" presName="connectorText" presStyleLbl="sibTrans2D1" presStyleIdx="1" presStyleCnt="2"/>
      <dgm:spPr/>
    </dgm:pt>
    <dgm:pt modelId="{EE2ED5D2-FF2C-46E4-B6F5-7A9B8DD2EC87}" type="pres">
      <dgm:prSet presAssocID="{24424716-5A96-46C9-AE12-65AA0810075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3BD811-AF72-46EE-8A6E-B3B3BB022E57}" srcId="{920B0B99-E07C-49C5-8244-120BD0A919F4}" destId="{24424716-5A96-46C9-AE12-65AA08100750}" srcOrd="2" destOrd="0" parTransId="{136B2303-B801-4F46-B155-1E634140E577}" sibTransId="{EBAAC7F7-B4C5-48DC-B41B-5158232284E0}"/>
    <dgm:cxn modelId="{DF7F8A2E-57F5-4F5C-AE52-38FA324AAEF3}" type="presOf" srcId="{0C371C34-864D-4285-BA80-2084DB186B49}" destId="{2B4EBEB1-EFEF-4384-8F41-4B4E873493F7}" srcOrd="1" destOrd="0" presId="urn:microsoft.com/office/officeart/2005/8/layout/process1"/>
    <dgm:cxn modelId="{C3279484-BA7E-433F-ACF8-10737C8FEE2C}" type="presOf" srcId="{24424716-5A96-46C9-AE12-65AA08100750}" destId="{EE2ED5D2-FF2C-46E4-B6F5-7A9B8DD2EC87}" srcOrd="0" destOrd="0" presId="urn:microsoft.com/office/officeart/2005/8/layout/process1"/>
    <dgm:cxn modelId="{7FF44EE0-CCFC-422C-8BEB-D1FC14777D8B}" srcId="{920B0B99-E07C-49C5-8244-120BD0A919F4}" destId="{A4B2158D-3D36-4227-A222-CB97F735DDBA}" srcOrd="0" destOrd="0" parTransId="{3D7B3227-D690-42C9-869B-A14A7B5A8BD3}" sibTransId="{0C371C34-864D-4285-BA80-2084DB186B49}"/>
    <dgm:cxn modelId="{15A22CC4-4C5D-4114-BD20-5F195E67908D}" type="presOf" srcId="{920B0B99-E07C-49C5-8244-120BD0A919F4}" destId="{7AD08F00-18B1-43D1-A564-169878C2C652}" srcOrd="0" destOrd="0" presId="urn:microsoft.com/office/officeart/2005/8/layout/process1"/>
    <dgm:cxn modelId="{219FD902-F005-45D0-AF6F-0C9F3EC42B0F}" type="presOf" srcId="{922E777F-5434-41F7-BCED-E96129519FB9}" destId="{132AF3A6-C5AD-466A-93B6-4D528291A6E7}" srcOrd="0" destOrd="0" presId="urn:microsoft.com/office/officeart/2005/8/layout/process1"/>
    <dgm:cxn modelId="{FF8B6A23-B528-4C7B-BB62-E51923F0977C}" type="presOf" srcId="{0C371C34-864D-4285-BA80-2084DB186B49}" destId="{A8FF2D92-0742-4B2A-8034-901D39455BE7}" srcOrd="0" destOrd="0" presId="urn:microsoft.com/office/officeart/2005/8/layout/process1"/>
    <dgm:cxn modelId="{DE582D47-ADA6-4BF7-B414-75B1243CDDD1}" type="presOf" srcId="{EF42002C-817F-4D20-B804-81ECCF677BBF}" destId="{FD0DCFB4-AFBA-45A1-B05B-8A693F4FD654}" srcOrd="1" destOrd="0" presId="urn:microsoft.com/office/officeart/2005/8/layout/process1"/>
    <dgm:cxn modelId="{DBDBFD83-2377-4938-A27E-BB79D54F8DE8}" type="presOf" srcId="{A4B2158D-3D36-4227-A222-CB97F735DDBA}" destId="{168FC07D-B6A5-47DB-BABA-12DCA4A9F435}" srcOrd="0" destOrd="0" presId="urn:microsoft.com/office/officeart/2005/8/layout/process1"/>
    <dgm:cxn modelId="{CB943407-B47F-4E88-90B5-5FC72C761FF1}" srcId="{920B0B99-E07C-49C5-8244-120BD0A919F4}" destId="{922E777F-5434-41F7-BCED-E96129519FB9}" srcOrd="1" destOrd="0" parTransId="{02E73429-1C0F-4BE9-AC88-E05DD6486251}" sibTransId="{EF42002C-817F-4D20-B804-81ECCF677BBF}"/>
    <dgm:cxn modelId="{B8924CB6-D4CD-4332-9406-EA40C498BF15}" type="presOf" srcId="{EF42002C-817F-4D20-B804-81ECCF677BBF}" destId="{A1EE7CED-7132-4B53-8D0E-97DE8473983A}" srcOrd="0" destOrd="0" presId="urn:microsoft.com/office/officeart/2005/8/layout/process1"/>
    <dgm:cxn modelId="{B3953038-166D-4096-B243-9B2FF0BBEE75}" type="presParOf" srcId="{7AD08F00-18B1-43D1-A564-169878C2C652}" destId="{168FC07D-B6A5-47DB-BABA-12DCA4A9F435}" srcOrd="0" destOrd="0" presId="urn:microsoft.com/office/officeart/2005/8/layout/process1"/>
    <dgm:cxn modelId="{DB94DC46-4613-40C2-BBA8-0F7B270022C3}" type="presParOf" srcId="{7AD08F00-18B1-43D1-A564-169878C2C652}" destId="{A8FF2D92-0742-4B2A-8034-901D39455BE7}" srcOrd="1" destOrd="0" presId="urn:microsoft.com/office/officeart/2005/8/layout/process1"/>
    <dgm:cxn modelId="{A51B67AF-7974-437A-B27F-4C9ECD952887}" type="presParOf" srcId="{A8FF2D92-0742-4B2A-8034-901D39455BE7}" destId="{2B4EBEB1-EFEF-4384-8F41-4B4E873493F7}" srcOrd="0" destOrd="0" presId="urn:microsoft.com/office/officeart/2005/8/layout/process1"/>
    <dgm:cxn modelId="{6FA90EE6-B4A8-44CB-9DAE-E77C507657B6}" type="presParOf" srcId="{7AD08F00-18B1-43D1-A564-169878C2C652}" destId="{132AF3A6-C5AD-466A-93B6-4D528291A6E7}" srcOrd="2" destOrd="0" presId="urn:microsoft.com/office/officeart/2005/8/layout/process1"/>
    <dgm:cxn modelId="{0B689643-FF13-475C-9AA2-70BA789B56B4}" type="presParOf" srcId="{7AD08F00-18B1-43D1-A564-169878C2C652}" destId="{A1EE7CED-7132-4B53-8D0E-97DE8473983A}" srcOrd="3" destOrd="0" presId="urn:microsoft.com/office/officeart/2005/8/layout/process1"/>
    <dgm:cxn modelId="{69252EFE-7B3A-4A26-ACBA-96055839D77D}" type="presParOf" srcId="{A1EE7CED-7132-4B53-8D0E-97DE8473983A}" destId="{FD0DCFB4-AFBA-45A1-B05B-8A693F4FD654}" srcOrd="0" destOrd="0" presId="urn:microsoft.com/office/officeart/2005/8/layout/process1"/>
    <dgm:cxn modelId="{F8D2AFA6-0EA7-406C-9CBC-290239B374A0}" type="presParOf" srcId="{7AD08F00-18B1-43D1-A564-169878C2C652}" destId="{EE2ED5D2-FF2C-46E4-B6F5-7A9B8DD2EC8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CE94C5E7-C3CA-4099-8163-D363FAF8BD2A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5EDC9-551B-43CC-9467-B1D5383A6248}">
      <dsp:nvSpPr>
        <dsp:cNvPr id="0" name=""/>
        <dsp:cNvSpPr/>
      </dsp:nvSpPr>
      <dsp:spPr>
        <a:xfrm rot="5400000">
          <a:off x="5004815" y="-1167384"/>
          <a:ext cx="3048000" cy="6144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</dsp:txBody>
      <dsp:txXfrm rot="-5400000">
        <a:off x="3456432" y="529790"/>
        <a:ext cx="5995977" cy="2750418"/>
      </dsp:txXfrm>
    </dsp:sp>
    <dsp:sp modelId="{0BB63BF0-C5D8-4CD0-982F-7CB74A44877E}">
      <dsp:nvSpPr>
        <dsp:cNvPr id="0" name=""/>
        <dsp:cNvSpPr/>
      </dsp:nvSpPr>
      <dsp:spPr>
        <a:xfrm>
          <a:off x="0" y="0"/>
          <a:ext cx="3456432" cy="3810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0" kern="1200" dirty="0">
              <a:latin typeface="Aparajita" pitchFamily="34" charset="0"/>
              <a:cs typeface="Aparajita" pitchFamily="34" charset="0"/>
            </a:rPr>
            <a:t>Gathering Datasets</a:t>
          </a:r>
          <a:endParaRPr lang="en-US" sz="4900" kern="1200" dirty="0"/>
        </a:p>
      </dsp:txBody>
      <dsp:txXfrm>
        <a:off x="168729" y="168729"/>
        <a:ext cx="3118974" cy="34725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C1A45-9907-4450-9F52-0C858BD73470}">
      <dsp:nvSpPr>
        <dsp:cNvPr id="0" name=""/>
        <dsp:cNvSpPr/>
      </dsp:nvSpPr>
      <dsp:spPr>
        <a:xfrm rot="5400000">
          <a:off x="3436827" y="-1196184"/>
          <a:ext cx="1080589" cy="3743173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800" kern="1200"/>
        </a:p>
      </dsp:txBody>
      <dsp:txXfrm rot="-5400000">
        <a:off x="2105535" y="187858"/>
        <a:ext cx="3690423" cy="975089"/>
      </dsp:txXfrm>
    </dsp:sp>
    <dsp:sp modelId="{9E720AE8-8BEC-4FA7-9C57-DF4275C16ED0}">
      <dsp:nvSpPr>
        <dsp:cNvPr id="0" name=""/>
        <dsp:cNvSpPr/>
      </dsp:nvSpPr>
      <dsp:spPr>
        <a:xfrm>
          <a:off x="0" y="33"/>
          <a:ext cx="2105535" cy="13507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VQA Dataset</a:t>
          </a:r>
          <a:endParaRPr lang="en-US" sz="2900" kern="1200" dirty="0"/>
        </a:p>
      </dsp:txBody>
      <dsp:txXfrm>
        <a:off x="65938" y="65971"/>
        <a:ext cx="1973659" cy="1218861"/>
      </dsp:txXfrm>
    </dsp:sp>
    <dsp:sp modelId="{BEED7A6A-2957-408B-A9FC-ACD27F1C3CDA}">
      <dsp:nvSpPr>
        <dsp:cNvPr id="0" name=""/>
        <dsp:cNvSpPr/>
      </dsp:nvSpPr>
      <dsp:spPr>
        <a:xfrm rot="5400000">
          <a:off x="3436827" y="222089"/>
          <a:ext cx="1080589" cy="3743173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800" kern="1200"/>
        </a:p>
      </dsp:txBody>
      <dsp:txXfrm rot="-5400000">
        <a:off x="2105535" y="1606131"/>
        <a:ext cx="3690423" cy="975089"/>
      </dsp:txXfrm>
    </dsp:sp>
    <dsp:sp modelId="{912BDA93-7727-4697-AB32-321B71F16CCC}">
      <dsp:nvSpPr>
        <dsp:cNvPr id="0" name=""/>
        <dsp:cNvSpPr/>
      </dsp:nvSpPr>
      <dsp:spPr>
        <a:xfrm>
          <a:off x="0" y="1418307"/>
          <a:ext cx="2105535" cy="13507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COCO-QA Dataset</a:t>
          </a:r>
          <a:endParaRPr lang="en-US" sz="2900" kern="1200" dirty="0"/>
        </a:p>
      </dsp:txBody>
      <dsp:txXfrm>
        <a:off x="65938" y="1484245"/>
        <a:ext cx="1973659" cy="12188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7139B-CB80-4315-A457-FF621AECD713}">
      <dsp:nvSpPr>
        <dsp:cNvPr id="0" name=""/>
        <dsp:cNvSpPr/>
      </dsp:nvSpPr>
      <dsp:spPr>
        <a:xfrm rot="5400000">
          <a:off x="5004815" y="-1167384"/>
          <a:ext cx="3048000" cy="6144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Cleaning the dataset using NLTK</a:t>
          </a:r>
          <a:r>
            <a:rPr lang="en-US" sz="2400" kern="1200" dirty="0"/>
            <a:t>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Text representation using word embedding.</a:t>
          </a:r>
        </a:p>
      </dsp:txBody>
      <dsp:txXfrm rot="-5400000">
        <a:off x="3456432" y="529790"/>
        <a:ext cx="5995977" cy="2750418"/>
      </dsp:txXfrm>
    </dsp:sp>
    <dsp:sp modelId="{0DA4E418-2960-455A-A271-30D709585189}">
      <dsp:nvSpPr>
        <dsp:cNvPr id="0" name=""/>
        <dsp:cNvSpPr/>
      </dsp:nvSpPr>
      <dsp:spPr>
        <a:xfrm>
          <a:off x="0" y="0"/>
          <a:ext cx="3456432" cy="3810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0" kern="1200" dirty="0"/>
            <a:t>Preparing Dataset</a:t>
          </a:r>
          <a:endParaRPr lang="en-US" sz="4900" kern="1200" dirty="0"/>
        </a:p>
      </dsp:txBody>
      <dsp:txXfrm>
        <a:off x="168729" y="168729"/>
        <a:ext cx="3118974" cy="34725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07D-B6A5-47DB-BABA-12DCA4A9F435}">
      <dsp:nvSpPr>
        <dsp:cNvPr id="0" name=""/>
        <dsp:cNvSpPr/>
      </dsp:nvSpPr>
      <dsp:spPr>
        <a:xfrm>
          <a:off x="9879" y="1290507"/>
          <a:ext cx="2952752" cy="1771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rescale the image to 448 X 448</a:t>
          </a:r>
          <a:endParaRPr lang="en-US" sz="2200" kern="1200" dirty="0"/>
        </a:p>
      </dsp:txBody>
      <dsp:txXfrm>
        <a:off x="61769" y="1342397"/>
        <a:ext cx="2848972" cy="1667871"/>
      </dsp:txXfrm>
    </dsp:sp>
    <dsp:sp modelId="{A8FF2D92-0742-4B2A-8034-901D39455BE7}">
      <dsp:nvSpPr>
        <dsp:cNvPr id="0" name=""/>
        <dsp:cNvSpPr/>
      </dsp:nvSpPr>
      <dsp:spPr>
        <a:xfrm>
          <a:off x="3257907" y="1810191"/>
          <a:ext cx="625983" cy="7322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3257907" y="1956647"/>
        <a:ext cx="438188" cy="439370"/>
      </dsp:txXfrm>
    </dsp:sp>
    <dsp:sp modelId="{132AF3A6-C5AD-466A-93B6-4D528291A6E7}">
      <dsp:nvSpPr>
        <dsp:cNvPr id="0" name=""/>
        <dsp:cNvSpPr/>
      </dsp:nvSpPr>
      <dsp:spPr>
        <a:xfrm>
          <a:off x="4143733" y="1290507"/>
          <a:ext cx="2952752" cy="1771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We input the image to </a:t>
          </a:r>
          <a:r>
            <a:rPr lang="en-US" sz="2200" kern="1200" dirty="0" err="1" smtClean="0"/>
            <a:t>ResNet</a:t>
          </a:r>
          <a:r>
            <a:rPr lang="en-US" sz="2200" kern="1200" dirty="0" smtClean="0"/>
            <a:t>.</a:t>
          </a:r>
          <a:endParaRPr lang="en-US" sz="2200" kern="1200" dirty="0"/>
        </a:p>
      </dsp:txBody>
      <dsp:txXfrm>
        <a:off x="4195623" y="1342397"/>
        <a:ext cx="2848972" cy="1667871"/>
      </dsp:txXfrm>
    </dsp:sp>
    <dsp:sp modelId="{A1EE7CED-7132-4B53-8D0E-97DE8473983A}">
      <dsp:nvSpPr>
        <dsp:cNvPr id="0" name=""/>
        <dsp:cNvSpPr/>
      </dsp:nvSpPr>
      <dsp:spPr>
        <a:xfrm>
          <a:off x="7391761" y="1810191"/>
          <a:ext cx="625983" cy="7322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7391761" y="1956647"/>
        <a:ext cx="438188" cy="439370"/>
      </dsp:txXfrm>
    </dsp:sp>
    <dsp:sp modelId="{EE2ED5D2-FF2C-46E4-B6F5-7A9B8DD2EC87}">
      <dsp:nvSpPr>
        <dsp:cNvPr id="0" name=""/>
        <dsp:cNvSpPr/>
      </dsp:nvSpPr>
      <dsp:spPr>
        <a:xfrm>
          <a:off x="8277587" y="1290507"/>
          <a:ext cx="2952752" cy="1771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We take the activation from the last pooling layer of </a:t>
          </a:r>
          <a:r>
            <a:rPr lang="en-US" sz="2200" kern="1200" dirty="0" err="1" smtClean="0"/>
            <a:t>ResNet</a:t>
          </a:r>
          <a:r>
            <a:rPr lang="en-US" sz="2200" kern="1200" dirty="0" smtClean="0"/>
            <a:t> as its feature</a:t>
          </a:r>
          <a:endParaRPr lang="en-US" sz="2200" kern="1200" dirty="0"/>
        </a:p>
      </dsp:txBody>
      <dsp:txXfrm>
        <a:off x="8329477" y="1342397"/>
        <a:ext cx="2848972" cy="16678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pPr/>
              <a:t>17/12/14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pPr/>
              <a:t>17/12/14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57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16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65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59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15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pPr/>
              <a:t>17/12/14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pPr/>
              <a:t>17/12/14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pPr/>
              <a:t>17/12/14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pPr/>
              <a:t>17/12/14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pPr/>
              <a:t>17/12/14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pPr/>
              <a:t>17/12/14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pPr/>
              <a:t>17/12/14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pPr/>
              <a:t>17/12/14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17/12/14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1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352800"/>
            <a:ext cx="1828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92139" y="1298508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Arial Black" pitchFamily="34" charset="0"/>
              </a:rPr>
              <a:t>Visual Question-Answering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5434643" y="1854679"/>
            <a:ext cx="6757358" cy="4218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Team Members: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Abdalla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Shaaban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Elsayed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Rabah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Jamal Mohammed Ali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Abdullah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Abdelkader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Roshdy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Abdullah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Mahmoud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Abdullah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Supervisor: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Dr\ Sally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Saad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TA\ Ahmed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Salah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35" y="77638"/>
            <a:ext cx="2203714" cy="126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424027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11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2090332" y="193381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Arial Black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39615" y="1697330"/>
            <a:ext cx="11140513" cy="159022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 sz="4600" dirty="0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How to build a model that extract feature of an image related</a:t>
            </a:r>
          </a:p>
          <a:p>
            <a:pPr>
              <a:buNone/>
            </a:pPr>
            <a:r>
              <a:rPr lang="en-US" sz="4600" dirty="0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to a given question ?</a:t>
            </a:r>
          </a:p>
          <a:p>
            <a:pPr>
              <a:buNone/>
            </a:pP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endParaRPr lang="en-US" sz="2500" dirty="0">
              <a:solidFill>
                <a:srgbClr val="000000"/>
              </a:solidFill>
              <a:cs typeface="Arial"/>
            </a:endParaRPr>
          </a:p>
          <a:p>
            <a:pPr>
              <a:buNone/>
            </a:pPr>
            <a:endParaRPr lang="en-US" sz="2500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2" name="صورة 11" descr="download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718" y="2492443"/>
            <a:ext cx="4504766" cy="333014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Problem definition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3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>
                <a:cs typeface="Andalus" pitchFamily="18" charset="-78"/>
              </a:rPr>
              <a:t>Motivation</a:t>
            </a:r>
          </a:p>
          <a:p>
            <a:r>
              <a:rPr lang="en-US" sz="2400" dirty="0">
                <a:cs typeface="Andalus" pitchFamily="18" charset="-78"/>
              </a:rPr>
              <a:t>Problem definition</a:t>
            </a:r>
          </a:p>
          <a:p>
            <a:r>
              <a:rPr lang="en-US" sz="2400" dirty="0">
                <a:cs typeface="Andalus" pitchFamily="18" charset="-78"/>
              </a:rPr>
              <a:t>Objective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12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b="0" dirty="0"/>
              <a:t>Objectives</a:t>
            </a:r>
            <a:br>
              <a:rPr lang="en-US" b="0" dirty="0"/>
            </a:b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2016" y="1934308"/>
            <a:ext cx="9601200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parajita" pitchFamily="34" charset="0"/>
              </a:rPr>
              <a:t>Build a visual question answering system by taking a question and an image as input and outputs a response to the answer .</a:t>
            </a:r>
          </a:p>
          <a:p>
            <a:endParaRPr lang="en-US" dirty="0">
              <a:cs typeface="Aparajita" pitchFamily="34" charset="0"/>
            </a:endParaRPr>
          </a:p>
          <a:p>
            <a:r>
              <a:rPr lang="en-US" dirty="0">
                <a:cs typeface="Aparajita" pitchFamily="34" charset="0"/>
              </a:rPr>
              <a:t>We aim to slightly improve the result </a:t>
            </a:r>
            <a:r>
              <a:rPr lang="en-US" dirty="0">
                <a:cs typeface="Arial"/>
              </a:rPr>
              <a:t>using hierarchical co-Attention </a:t>
            </a:r>
            <a:r>
              <a:rPr lang="en-US" dirty="0" smtClean="0">
                <a:cs typeface="Arial"/>
              </a:rPr>
              <a:t>(</a:t>
            </a:r>
            <a:r>
              <a:rPr lang="en-US" dirty="0"/>
              <a:t>mechanism that jointly reasons about visual attention and question attention</a:t>
            </a:r>
            <a:r>
              <a:rPr lang="en-US" dirty="0" smtClean="0">
                <a:cs typeface="Arial"/>
              </a:rPr>
              <a:t>) </a:t>
            </a:r>
            <a:r>
              <a:rPr lang="en-US" dirty="0">
                <a:cs typeface="Arial"/>
              </a:rPr>
              <a:t>technique.</a:t>
            </a:r>
          </a:p>
          <a:p>
            <a:endParaRPr lang="en-US" dirty="0">
              <a:cs typeface="Aparajita" pitchFamily="34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13687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>
                <a:cs typeface="Andalus" pitchFamily="18" charset="-78"/>
              </a:rPr>
              <a:t>Motivation</a:t>
            </a:r>
          </a:p>
          <a:p>
            <a:r>
              <a:rPr lang="en-US" sz="2400" dirty="0">
                <a:cs typeface="Andalus" pitchFamily="18" charset="-78"/>
              </a:rPr>
              <a:t>Problem definition</a:t>
            </a:r>
          </a:p>
          <a:p>
            <a:r>
              <a:rPr lang="en-US" sz="2400" dirty="0">
                <a:cs typeface="Andalus" pitchFamily="18" charset="-78"/>
              </a:rPr>
              <a:t>Objective</a:t>
            </a:r>
          </a:p>
          <a:p>
            <a:r>
              <a:rPr lang="en-US" sz="2400" dirty="0">
                <a:cs typeface="Andalus" pitchFamily="18" charset="-78"/>
              </a:rPr>
              <a:t>Working Phases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3554" y="301047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Testing and Validation</a:t>
            </a:r>
            <a:endParaRPr lang="en-GB" sz="2000" i="1" dirty="0"/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/>
          <p:cNvSpPr/>
          <p:nvPr/>
        </p:nvSpPr>
        <p:spPr>
          <a:xfrm>
            <a:off x="5255723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781181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Interface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8543350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4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Data preprocessing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13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511426"/>
              </p:ext>
            </p:extLst>
          </p:nvPr>
        </p:nvGraphicFramePr>
        <p:xfrm>
          <a:off x="592138" y="1933575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16</a:t>
            </a:r>
          </a:p>
        </p:txBody>
      </p:sp>
      <p:graphicFrame>
        <p:nvGraphicFramePr>
          <p:cNvPr id="3" name="رسم تخطيطي 2"/>
          <p:cNvGraphicFramePr/>
          <p:nvPr>
            <p:extLst>
              <p:ext uri="{D42A27DB-BD31-4B8C-83A1-F6EECF244321}">
                <p14:modId xmlns:p14="http://schemas.microsoft.com/office/powerpoint/2010/main" val="2916219591"/>
              </p:ext>
            </p:extLst>
          </p:nvPr>
        </p:nvGraphicFramePr>
        <p:xfrm>
          <a:off x="4123426" y="2484408"/>
          <a:ext cx="5848709" cy="2769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6177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Data preprocessing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13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624776"/>
              </p:ext>
            </p:extLst>
          </p:nvPr>
        </p:nvGraphicFramePr>
        <p:xfrm>
          <a:off x="592138" y="1933575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66523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0106" y="221932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6896100" y="291228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Co-Attention</a:t>
            </a:r>
          </a:p>
        </p:txBody>
      </p:sp>
      <p:sp>
        <p:nvSpPr>
          <p:cNvPr id="11" name="Arrow: Right 9"/>
          <p:cNvSpPr/>
          <p:nvPr/>
        </p:nvSpPr>
        <p:spPr>
          <a:xfrm>
            <a:off x="8703261" y="3304745"/>
            <a:ext cx="1132890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953625" y="3039553"/>
            <a:ext cx="2074324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Encoding for Predicting Answers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5" name="Arrow: Right 38">
            <a:extLst>
              <a:ext uri="{FF2B5EF4-FFF2-40B4-BE49-F238E27FC236}">
                <a16:creationId xmlns="" xmlns:a16="http://schemas.microsoft.com/office/drawing/2014/main" id="{BD03742E-10E2-4341-A859-C94C9614ACE1}"/>
              </a:ext>
            </a:extLst>
          </p:cNvPr>
          <p:cNvSpPr/>
          <p:nvPr/>
        </p:nvSpPr>
        <p:spPr>
          <a:xfrm rot="960000">
            <a:off x="5452973" y="2624737"/>
            <a:ext cx="1205503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38">
            <a:extLst>
              <a:ext uri="{FF2B5EF4-FFF2-40B4-BE49-F238E27FC236}">
                <a16:creationId xmlns="" xmlns:a16="http://schemas.microsoft.com/office/drawing/2014/main" id="{09D44CDD-8A0F-40B1-816D-7AD0D203E1CD}"/>
              </a:ext>
            </a:extLst>
          </p:cNvPr>
          <p:cNvSpPr/>
          <p:nvPr/>
        </p:nvSpPr>
        <p:spPr>
          <a:xfrm rot="-1260000">
            <a:off x="5460163" y="3771781"/>
            <a:ext cx="1184625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38">
            <a:extLst>
              <a:ext uri="{FF2B5EF4-FFF2-40B4-BE49-F238E27FC236}">
                <a16:creationId xmlns="" xmlns:a16="http://schemas.microsoft.com/office/drawing/2014/main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31138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cs typeface="Arial"/>
              </a:rPr>
              <a:t>Model over view</a:t>
            </a:r>
            <a:endParaRPr lang="en-US" dirty="0"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6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over view</a:t>
            </a:r>
            <a:endParaRPr lang="en-US" dirty="0">
              <a:cs typeface="Arial"/>
            </a:endParaRP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62308" y="2886075"/>
            <a:ext cx="11714673" cy="3236913"/>
          </a:xfrm>
          <a:custGeom>
            <a:avLst/>
            <a:gdLst>
              <a:gd name="connsiteX0" fmla="*/ 1274286 w 11766430"/>
              <a:gd name="connsiteY0" fmla="*/ 2013728 h 3236913"/>
              <a:gd name="connsiteX1" fmla="*/ 1095554 w 11766430"/>
              <a:gd name="connsiteY1" fmla="*/ 2192460 h 3236913"/>
              <a:gd name="connsiteX2" fmla="*/ 1095554 w 11766430"/>
              <a:gd name="connsiteY2" fmla="*/ 2907367 h 3236913"/>
              <a:gd name="connsiteX3" fmla="*/ 1274286 w 11766430"/>
              <a:gd name="connsiteY3" fmla="*/ 3086099 h 3236913"/>
              <a:gd name="connsiteX4" fmla="*/ 8326912 w 11766430"/>
              <a:gd name="connsiteY4" fmla="*/ 3086099 h 3236913"/>
              <a:gd name="connsiteX5" fmla="*/ 8505644 w 11766430"/>
              <a:gd name="connsiteY5" fmla="*/ 2907367 h 3236913"/>
              <a:gd name="connsiteX6" fmla="*/ 8505644 w 11766430"/>
              <a:gd name="connsiteY6" fmla="*/ 2192460 h 3236913"/>
              <a:gd name="connsiteX7" fmla="*/ 8326912 w 11766430"/>
              <a:gd name="connsiteY7" fmla="*/ 2013728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274286" y="2013728"/>
                </a:moveTo>
                <a:cubicBezTo>
                  <a:pt x="1175575" y="2013728"/>
                  <a:pt x="1095554" y="2093749"/>
                  <a:pt x="1095554" y="2192460"/>
                </a:cubicBezTo>
                <a:lnTo>
                  <a:pt x="1095554" y="2907367"/>
                </a:lnTo>
                <a:cubicBezTo>
                  <a:pt x="1095554" y="3006078"/>
                  <a:pt x="1175575" y="3086099"/>
                  <a:pt x="1274286" y="3086099"/>
                </a:cubicBezTo>
                <a:lnTo>
                  <a:pt x="8326912" y="3086099"/>
                </a:lnTo>
                <a:cubicBezTo>
                  <a:pt x="8425623" y="3086099"/>
                  <a:pt x="8505644" y="3006078"/>
                  <a:pt x="8505644" y="2907367"/>
                </a:cubicBezTo>
                <a:lnTo>
                  <a:pt x="8505644" y="2192460"/>
                </a:lnTo>
                <a:cubicBezTo>
                  <a:pt x="8505644" y="2093749"/>
                  <a:pt x="8425623" y="2013728"/>
                  <a:pt x="8326912" y="2013728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8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>
                <a:cs typeface="Andalus" pitchFamily="18" charset="-78"/>
              </a:rPr>
              <a:t>Motivation</a:t>
            </a:r>
          </a:p>
          <a:p>
            <a:r>
              <a:rPr lang="en-US" sz="2400" dirty="0">
                <a:cs typeface="Andalus" pitchFamily="18" charset="-78"/>
              </a:rPr>
              <a:t>Problem definition</a:t>
            </a:r>
          </a:p>
          <a:p>
            <a:r>
              <a:rPr lang="en-US" sz="2400" dirty="0">
                <a:cs typeface="Andalus" pitchFamily="18" charset="-78"/>
              </a:rPr>
              <a:t>Objective</a:t>
            </a:r>
          </a:p>
          <a:p>
            <a:r>
              <a:rPr lang="en-US" sz="2400" dirty="0">
                <a:cs typeface="Andalus" pitchFamily="18" charset="-78"/>
              </a:rPr>
              <a:t>Working Phases</a:t>
            </a:r>
          </a:p>
          <a:p>
            <a:r>
              <a:rPr lang="en-US" sz="2400" dirty="0">
                <a:cs typeface="Andalus" pitchFamily="18" charset="-78"/>
              </a:rPr>
              <a:t>Time Plan</a:t>
            </a:r>
          </a:p>
          <a:p>
            <a:r>
              <a:rPr lang="en-US" sz="2400" dirty="0"/>
              <a:t>Tools</a:t>
            </a:r>
            <a:endParaRPr lang="en-US" sz="2400" dirty="0">
              <a:cs typeface="Arial"/>
            </a:endParaRPr>
          </a:p>
          <a:p>
            <a:r>
              <a:rPr lang="en-US" sz="2400" dirty="0">
                <a:cs typeface="Arial"/>
              </a:rPr>
              <a:t>References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0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over view</a:t>
            </a:r>
            <a:endParaRPr lang="en-US" dirty="0">
              <a:cs typeface="Arial"/>
            </a:endParaRP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</a:t>
            </a:r>
            <a:r>
              <a:rPr lang="en-US" dirty="0" smtClean="0">
                <a:cs typeface="Arial"/>
              </a:rPr>
              <a:t>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Phrases Level</a:t>
            </a:r>
          </a:p>
          <a:p>
            <a:pPr marL="849630" lvl="2" indent="-342900">
              <a:buAutoNum type="arabicPeriod"/>
            </a:pPr>
            <a:endParaRPr lang="en-US" dirty="0"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11" name="شكل حر 10"/>
          <p:cNvSpPr/>
          <p:nvPr/>
        </p:nvSpPr>
        <p:spPr>
          <a:xfrm>
            <a:off x="310552" y="2886075"/>
            <a:ext cx="11766430" cy="3236913"/>
          </a:xfrm>
          <a:custGeom>
            <a:avLst/>
            <a:gdLst>
              <a:gd name="connsiteX0" fmla="*/ 1115684 w 11766430"/>
              <a:gd name="connsiteY0" fmla="*/ 1254604 h 3236913"/>
              <a:gd name="connsiteX1" fmla="*/ 966157 w 11766430"/>
              <a:gd name="connsiteY1" fmla="*/ 1404131 h 3236913"/>
              <a:gd name="connsiteX2" fmla="*/ 966157 w 11766430"/>
              <a:gd name="connsiteY2" fmla="*/ 2002224 h 3236913"/>
              <a:gd name="connsiteX3" fmla="*/ 1115684 w 11766430"/>
              <a:gd name="connsiteY3" fmla="*/ 2151751 h 3236913"/>
              <a:gd name="connsiteX4" fmla="*/ 8278479 w 11766430"/>
              <a:gd name="connsiteY4" fmla="*/ 2151751 h 3236913"/>
              <a:gd name="connsiteX5" fmla="*/ 8428006 w 11766430"/>
              <a:gd name="connsiteY5" fmla="*/ 2002224 h 3236913"/>
              <a:gd name="connsiteX6" fmla="*/ 8428006 w 11766430"/>
              <a:gd name="connsiteY6" fmla="*/ 1404131 h 3236913"/>
              <a:gd name="connsiteX7" fmla="*/ 8278479 w 11766430"/>
              <a:gd name="connsiteY7" fmla="*/ 1254604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115684" y="1254604"/>
                </a:moveTo>
                <a:cubicBezTo>
                  <a:pt x="1033103" y="1254604"/>
                  <a:pt x="966157" y="1321550"/>
                  <a:pt x="966157" y="1404131"/>
                </a:cubicBezTo>
                <a:lnTo>
                  <a:pt x="966157" y="2002224"/>
                </a:lnTo>
                <a:cubicBezTo>
                  <a:pt x="966157" y="2084805"/>
                  <a:pt x="1033103" y="2151751"/>
                  <a:pt x="1115684" y="2151751"/>
                </a:cubicBezTo>
                <a:lnTo>
                  <a:pt x="8278479" y="2151751"/>
                </a:lnTo>
                <a:cubicBezTo>
                  <a:pt x="8361060" y="2151751"/>
                  <a:pt x="8428006" y="2084805"/>
                  <a:pt x="8428006" y="2002224"/>
                </a:cubicBezTo>
                <a:lnTo>
                  <a:pt x="8428006" y="1404131"/>
                </a:lnTo>
                <a:cubicBezTo>
                  <a:pt x="8428006" y="1321550"/>
                  <a:pt x="8361060" y="1254604"/>
                  <a:pt x="8278479" y="1254604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6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over view</a:t>
            </a:r>
            <a:endParaRPr lang="en-US" dirty="0">
              <a:cs typeface="Arial"/>
            </a:endParaRP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</a:t>
            </a:r>
            <a:r>
              <a:rPr lang="en-US" dirty="0" smtClean="0">
                <a:cs typeface="Arial"/>
              </a:rPr>
              <a:t>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Phrases 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Question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10552" y="2886075"/>
            <a:ext cx="11766430" cy="3236913"/>
          </a:xfrm>
          <a:custGeom>
            <a:avLst/>
            <a:gdLst>
              <a:gd name="connsiteX0" fmla="*/ 1072553 w 11766430"/>
              <a:gd name="connsiteY0" fmla="*/ 469601 h 3236913"/>
              <a:gd name="connsiteX1" fmla="*/ 931652 w 11766430"/>
              <a:gd name="connsiteY1" fmla="*/ 610502 h 3236913"/>
              <a:gd name="connsiteX2" fmla="*/ 931652 w 11766430"/>
              <a:gd name="connsiteY2" fmla="*/ 1174088 h 3236913"/>
              <a:gd name="connsiteX3" fmla="*/ 1072553 w 11766430"/>
              <a:gd name="connsiteY3" fmla="*/ 1314989 h 3236913"/>
              <a:gd name="connsiteX4" fmla="*/ 8356117 w 11766430"/>
              <a:gd name="connsiteY4" fmla="*/ 1314989 h 3236913"/>
              <a:gd name="connsiteX5" fmla="*/ 8497018 w 11766430"/>
              <a:gd name="connsiteY5" fmla="*/ 1174088 h 3236913"/>
              <a:gd name="connsiteX6" fmla="*/ 8497018 w 11766430"/>
              <a:gd name="connsiteY6" fmla="*/ 610502 h 3236913"/>
              <a:gd name="connsiteX7" fmla="*/ 8356117 w 11766430"/>
              <a:gd name="connsiteY7" fmla="*/ 469601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072553" y="469601"/>
                </a:moveTo>
                <a:cubicBezTo>
                  <a:pt x="994736" y="469601"/>
                  <a:pt x="931652" y="532685"/>
                  <a:pt x="931652" y="610502"/>
                </a:cubicBezTo>
                <a:lnTo>
                  <a:pt x="931652" y="1174088"/>
                </a:lnTo>
                <a:cubicBezTo>
                  <a:pt x="931652" y="1251905"/>
                  <a:pt x="994736" y="1314989"/>
                  <a:pt x="1072553" y="1314989"/>
                </a:cubicBezTo>
                <a:lnTo>
                  <a:pt x="8356117" y="1314989"/>
                </a:lnTo>
                <a:cubicBezTo>
                  <a:pt x="8433934" y="1314989"/>
                  <a:pt x="8497018" y="1251905"/>
                  <a:pt x="8497018" y="1174088"/>
                </a:cubicBezTo>
                <a:lnTo>
                  <a:pt x="8497018" y="610502"/>
                </a:lnTo>
                <a:cubicBezTo>
                  <a:pt x="8497018" y="532685"/>
                  <a:pt x="8433934" y="469601"/>
                  <a:pt x="8356117" y="469601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1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9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</a:t>
            </a:r>
            <a:r>
              <a:rPr lang="en-US" sz="2000" dirty="0" smtClean="0"/>
              <a:t>Feature 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305026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val="828888559"/>
              </p:ext>
            </p:extLst>
          </p:nvPr>
        </p:nvGraphicFramePr>
        <p:xfrm>
          <a:off x="629728" y="1785669"/>
          <a:ext cx="11240219" cy="4352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9464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ResNet</a:t>
            </a:r>
            <a:r>
              <a:rPr lang="en-US" dirty="0"/>
              <a:t> CNN Hierarchy </a:t>
            </a:r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697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95674" y="2219325"/>
            <a:ext cx="1863925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7" name="Arrow: Right 38">
            <a:extLst>
              <a:ext uri="{FF2B5EF4-FFF2-40B4-BE49-F238E27FC236}">
                <a16:creationId xmlns="" xmlns:a16="http://schemas.microsoft.com/office/drawing/2014/main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218128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Given the 1-hot encoding of the question words Q = {q1,……, </a:t>
            </a:r>
            <a:r>
              <a:rPr lang="en-US" dirty="0" err="1" smtClean="0"/>
              <a:t>qT</a:t>
            </a:r>
            <a:r>
              <a:rPr lang="en-US" dirty="0" smtClean="0"/>
              <a:t>}</a:t>
            </a:r>
          </a:p>
          <a:p>
            <a:r>
              <a:rPr lang="en-US" dirty="0" smtClean="0"/>
              <a:t>Embed </a:t>
            </a:r>
            <a:r>
              <a:rPr lang="en-US" dirty="0"/>
              <a:t>the words </a:t>
            </a:r>
            <a:r>
              <a:rPr lang="en-US" dirty="0" smtClean="0"/>
              <a:t>to a </a:t>
            </a:r>
            <a:r>
              <a:rPr lang="en-US" dirty="0"/>
              <a:t>vector space </a:t>
            </a:r>
            <a:r>
              <a:rPr lang="en-US" dirty="0" smtClean="0"/>
              <a:t>to get </a:t>
            </a:r>
            <a:r>
              <a:rPr lang="en-US" dirty="0" err="1" smtClean="0"/>
              <a:t>Q</a:t>
            </a:r>
            <a:r>
              <a:rPr lang="en-US" baseline="30000" dirty="0" err="1" smtClean="0"/>
              <a:t>w</a:t>
            </a:r>
            <a:r>
              <a:rPr lang="en-US" dirty="0"/>
              <a:t> </a:t>
            </a:r>
            <a:r>
              <a:rPr lang="en-US" dirty="0" smtClean="0"/>
              <a:t>= {q</a:t>
            </a:r>
            <a:r>
              <a:rPr lang="en-US" baseline="30000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 ,……, </a:t>
            </a:r>
            <a:r>
              <a:rPr lang="en-US" dirty="0" err="1" smtClean="0"/>
              <a:t>q</a:t>
            </a:r>
            <a:r>
              <a:rPr lang="en-US" baseline="30000" dirty="0" err="1" smtClean="0"/>
              <a:t>w</a:t>
            </a:r>
            <a:r>
              <a:rPr lang="en-US" baseline="-25000" dirty="0" err="1" smtClean="0"/>
              <a:t>t</a:t>
            </a:r>
            <a:r>
              <a:rPr lang="en-US" dirty="0" smtClean="0"/>
              <a:t>}</a:t>
            </a:r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5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Testing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6" y="1934308"/>
            <a:ext cx="9601200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Measuring the system’s accuracy and the level of correctness of the predicted answers.</a:t>
            </a:r>
          </a:p>
          <a:p>
            <a:r>
              <a:rPr lang="en-US" dirty="0">
                <a:latin typeface="Arial"/>
                <a:cs typeface="Arial"/>
              </a:rPr>
              <a:t>Enhancing the accuracy by experimenting different types of convolutional neural network to extract the image features</a:t>
            </a: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4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Interface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6" y="1934308"/>
            <a:ext cx="9601200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lvl="1" indent="-228600">
              <a:spcBef>
                <a:spcPts val="1800"/>
              </a:spcBef>
            </a:pPr>
            <a:r>
              <a:rPr lang="en-US" sz="2000">
                <a:latin typeface="Arial"/>
                <a:cs typeface="Arial"/>
              </a:rPr>
              <a:t>Build a user interface for the system, which allows the user to interact with the system.</a:t>
            </a:r>
          </a:p>
          <a:p>
            <a:pPr marL="228600" lvl="1" indent="-228600">
              <a:spcBef>
                <a:spcPts val="1800"/>
              </a:spcBef>
            </a:pPr>
            <a:r>
              <a:rPr lang="en-US" sz="2000">
                <a:latin typeface="Arial"/>
                <a:cs typeface="Arial"/>
              </a:rPr>
              <a:t>Using Python’s framework with CSS and </a:t>
            </a:r>
            <a:r>
              <a:rPr lang="en-US" sz="2000" err="1">
                <a:latin typeface="Arial"/>
                <a:cs typeface="Arial"/>
              </a:rPr>
              <a:t>Javascript</a:t>
            </a:r>
            <a:r>
              <a:rPr lang="en-US" sz="2000">
                <a:latin typeface="Arial"/>
                <a:cs typeface="Arial"/>
              </a:rPr>
              <a:t> (optional).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2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>
                <a:cs typeface="Andalus" pitchFamily="18" charset="-78"/>
              </a:rPr>
              <a:t>Motivation</a:t>
            </a:r>
          </a:p>
          <a:p>
            <a:r>
              <a:rPr lang="en-US" sz="2400" dirty="0">
                <a:cs typeface="Andalus" pitchFamily="18" charset="-78"/>
              </a:rPr>
              <a:t>Problem definition</a:t>
            </a:r>
          </a:p>
          <a:p>
            <a:r>
              <a:rPr lang="en-US" sz="2400" dirty="0">
                <a:cs typeface="Andalus" pitchFamily="18" charset="-78"/>
              </a:rPr>
              <a:t>Objective</a:t>
            </a:r>
          </a:p>
          <a:p>
            <a:r>
              <a:rPr lang="en-US" sz="2400" dirty="0">
                <a:cs typeface="Andalus" pitchFamily="18" charset="-78"/>
              </a:rPr>
              <a:t>Working Phases</a:t>
            </a:r>
          </a:p>
          <a:p>
            <a:r>
              <a:rPr lang="en-US" sz="2400" dirty="0">
                <a:cs typeface="Andalus" pitchFamily="18" charset="-78"/>
              </a:rPr>
              <a:t>Time Plan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23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2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Time Plan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24</a:t>
            </a:r>
          </a:p>
        </p:txBody>
      </p:sp>
      <p:pic>
        <p:nvPicPr>
          <p:cNvPr id="2" name="Picture 2" descr="Capture12.PNG">
            <a:extLst>
              <a:ext uri="{FF2B5EF4-FFF2-40B4-BE49-F238E27FC236}">
                <a16:creationId xmlns="" xmlns:a16="http://schemas.microsoft.com/office/drawing/2014/main" id="{56D3FF32-1ABF-440E-B584-79666C07E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3" y="1885950"/>
            <a:ext cx="10499725" cy="290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3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>
                <a:cs typeface="Andalus" pitchFamily="18" charset="-78"/>
              </a:rPr>
              <a:t>Motivation</a:t>
            </a:r>
          </a:p>
          <a:p>
            <a:r>
              <a:rPr lang="en-US" sz="2400" dirty="0">
                <a:cs typeface="Andalus" pitchFamily="18" charset="-78"/>
              </a:rPr>
              <a:t>Problem definition</a:t>
            </a:r>
          </a:p>
          <a:p>
            <a:r>
              <a:rPr lang="en-US" sz="2400" dirty="0">
                <a:cs typeface="Andalus" pitchFamily="18" charset="-78"/>
              </a:rPr>
              <a:t>Objective</a:t>
            </a:r>
          </a:p>
          <a:p>
            <a:r>
              <a:rPr lang="en-US" sz="2400" dirty="0">
                <a:cs typeface="Andalus" pitchFamily="18" charset="-78"/>
              </a:rPr>
              <a:t>Working Phases</a:t>
            </a:r>
          </a:p>
          <a:p>
            <a:r>
              <a:rPr lang="en-US" sz="2400" dirty="0">
                <a:cs typeface="Andalus" pitchFamily="18" charset="-78"/>
              </a:rPr>
              <a:t>Time Plan</a:t>
            </a:r>
          </a:p>
          <a:p>
            <a:r>
              <a:rPr lang="en-US" sz="2400" dirty="0">
                <a:cs typeface="Andalus" pitchFamily="18" charset="-78"/>
              </a:rPr>
              <a:t>Tools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0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26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02753" y="1600137"/>
            <a:ext cx="10098631" cy="43784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en-US" sz="2500" dirty="0"/>
          </a:p>
          <a:p>
            <a:pPr>
              <a:buNone/>
            </a:pPr>
            <a:endParaRPr lang="en-US" sz="25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Tools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92016" y="1934308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Languages: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/>
              <a:t>Python for preprocessing the datasets.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 err="1"/>
              <a:t>Javascript</a:t>
            </a:r>
            <a:r>
              <a:rPr lang="en-US" dirty="0"/>
              <a:t> for the UI (optional).</a:t>
            </a:r>
          </a:p>
          <a:p>
            <a:pPr fontAlgn="base"/>
            <a:r>
              <a:rPr lang="en-US" dirty="0"/>
              <a:t>Libraries and Frameworks: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/>
              <a:t>NLTK, Pillow (Python Imaging Library) for preprocessing the dataset.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 err="1"/>
              <a:t>TensorFlow</a:t>
            </a:r>
            <a:r>
              <a:rPr lang="en-US" dirty="0"/>
              <a:t> to build the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>
                <a:cs typeface="Andalus" pitchFamily="18" charset="-78"/>
              </a:rPr>
              <a:t>Motivation</a:t>
            </a:r>
          </a:p>
          <a:p>
            <a:r>
              <a:rPr lang="en-US" sz="2400" dirty="0">
                <a:cs typeface="Andalus" pitchFamily="18" charset="-78"/>
              </a:rPr>
              <a:t>Problem definition</a:t>
            </a:r>
          </a:p>
          <a:p>
            <a:r>
              <a:rPr lang="en-US" sz="2400" dirty="0">
                <a:cs typeface="Andalus" pitchFamily="18" charset="-78"/>
              </a:rPr>
              <a:t>Objective</a:t>
            </a:r>
          </a:p>
          <a:p>
            <a:r>
              <a:rPr lang="en-US" sz="2400" dirty="0">
                <a:cs typeface="Andalus" pitchFamily="18" charset="-78"/>
              </a:rPr>
              <a:t>Working Phases</a:t>
            </a:r>
          </a:p>
          <a:p>
            <a:r>
              <a:rPr lang="en-US" sz="2400" dirty="0">
                <a:cs typeface="Andalus" pitchFamily="18" charset="-78"/>
              </a:rPr>
              <a:t>Time Plan</a:t>
            </a:r>
          </a:p>
          <a:p>
            <a:r>
              <a:rPr lang="en-US" sz="2400" dirty="0">
                <a:cs typeface="Andalus" pitchFamily="18" charset="-78"/>
              </a:rPr>
              <a:t>Tools</a:t>
            </a:r>
            <a:endParaRPr lang="en-US" sz="2400" dirty="0">
              <a:cs typeface="Arial"/>
            </a:endParaRPr>
          </a:p>
          <a:p>
            <a:r>
              <a:rPr lang="en-US" sz="2400" dirty="0">
                <a:cs typeface="Arial"/>
              </a:rPr>
              <a:t>References </a:t>
            </a:r>
          </a:p>
          <a:p>
            <a:endParaRPr lang="en-US" sz="2400" dirty="0"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0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References 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2016" y="1934308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/>
            <a:r>
              <a:rPr lang="en-US" dirty="0" err="1"/>
              <a:t>Chenyue</a:t>
            </a:r>
            <a:r>
              <a:rPr lang="en-US" dirty="0"/>
              <a:t> </a:t>
            </a:r>
            <a:r>
              <a:rPr lang="en-US" dirty="0" err="1"/>
              <a:t>Meng</a:t>
            </a:r>
            <a:r>
              <a:rPr lang="en-US" dirty="0"/>
              <a:t> and </a:t>
            </a:r>
            <a:r>
              <a:rPr lang="en-US" dirty="0" err="1"/>
              <a:t>Yixin</a:t>
            </a:r>
            <a:r>
              <a:rPr lang="en-US" dirty="0"/>
              <a:t> Wang, “Image-Question-Linguistic Co-Attention for Visual Question Answering”, 2016.</a:t>
            </a:r>
          </a:p>
          <a:p>
            <a:pPr lvl="0"/>
            <a:r>
              <a:rPr lang="en-GB" dirty="0"/>
              <a:t>Alisha </a:t>
            </a:r>
            <a:r>
              <a:rPr lang="en-GB" dirty="0" err="1"/>
              <a:t>Rege</a:t>
            </a:r>
            <a:r>
              <a:rPr lang="en-GB" dirty="0"/>
              <a:t> and </a:t>
            </a:r>
            <a:r>
              <a:rPr lang="en-GB" dirty="0" err="1"/>
              <a:t>Payal</a:t>
            </a:r>
            <a:r>
              <a:rPr lang="en-GB" dirty="0"/>
              <a:t> Bajaj C, “From Vision to NLP: A Merge”, 2017.</a:t>
            </a:r>
            <a:endParaRPr lang="en-US" dirty="0"/>
          </a:p>
          <a:p>
            <a:pPr lvl="0"/>
            <a:r>
              <a:rPr lang="en-GB" dirty="0" err="1"/>
              <a:t>Ronghang</a:t>
            </a:r>
            <a:r>
              <a:rPr lang="en-GB" dirty="0"/>
              <a:t> Hu and Jacob Andreas  and Marcus </a:t>
            </a:r>
            <a:r>
              <a:rPr lang="en-GB" dirty="0" err="1"/>
              <a:t>Rohrbach</a:t>
            </a:r>
            <a:r>
              <a:rPr lang="en-GB" dirty="0"/>
              <a:t>, “Learning to Reason: End-to-End Module Networks for Visual Question Answering” , 2017.</a:t>
            </a:r>
            <a:endParaRPr lang="en-US" dirty="0"/>
          </a:p>
          <a:p>
            <a:pPr lvl="0"/>
            <a:r>
              <a:rPr lang="en-GB" dirty="0" err="1"/>
              <a:t>Jiasen</a:t>
            </a:r>
            <a:r>
              <a:rPr lang="en-GB" dirty="0"/>
              <a:t> </a:t>
            </a:r>
            <a:r>
              <a:rPr lang="en-GB" dirty="0" err="1"/>
              <a:t>Luand</a:t>
            </a:r>
            <a:r>
              <a:rPr lang="en-GB" dirty="0"/>
              <a:t> </a:t>
            </a:r>
            <a:r>
              <a:rPr lang="en-GB" dirty="0" err="1"/>
              <a:t>Jianwei</a:t>
            </a:r>
            <a:r>
              <a:rPr lang="en-GB" dirty="0"/>
              <a:t> Yang and </a:t>
            </a:r>
            <a:r>
              <a:rPr lang="en-GB" dirty="0" err="1"/>
              <a:t>Dhruv</a:t>
            </a:r>
            <a:r>
              <a:rPr lang="en-GB" dirty="0"/>
              <a:t> </a:t>
            </a:r>
            <a:r>
              <a:rPr lang="en-GB" dirty="0" err="1"/>
              <a:t>Batra</a:t>
            </a:r>
            <a:r>
              <a:rPr lang="en-GB" dirty="0"/>
              <a:t> , “Hierarchical Question-Image Co-Attention for Visual Question Answering” , 2017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70575" y="6334125"/>
            <a:ext cx="567568" cy="3698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95792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46" y="1433554"/>
            <a:ext cx="9601200" cy="1142385"/>
          </a:xfrm>
        </p:spPr>
        <p:txBody>
          <a:bodyPr>
            <a:noAutofit/>
          </a:bodyPr>
          <a:lstStyle/>
          <a:p>
            <a:r>
              <a:rPr lang="en-US" sz="7500" b="0" dirty="0">
                <a:latin typeface="Segoe UI" panose="020B0502040204020203" pitchFamily="34" charset="0"/>
                <a:cs typeface="Segoe UI" panose="020B0502040204020203" pitchFamily="34" charset="0"/>
              </a:rPr>
              <a:t>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56631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54046" y="1433554"/>
            <a:ext cx="9601200" cy="1142385"/>
          </a:xfrm>
        </p:spPr>
        <p:txBody>
          <a:bodyPr>
            <a:noAutofit/>
          </a:bodyPr>
          <a:lstStyle/>
          <a:p>
            <a:r>
              <a:rPr lang="en-US" sz="7500" b="0" dirty="0"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884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5</a:t>
            </a:r>
          </a:p>
        </p:txBody>
      </p:sp>
      <p:sp>
        <p:nvSpPr>
          <p:cNvPr id="7" name="مستطيل 6"/>
          <p:cNvSpPr/>
          <p:nvPr/>
        </p:nvSpPr>
        <p:spPr>
          <a:xfrm>
            <a:off x="1114961" y="5219700"/>
            <a:ext cx="10228262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2400" b="1" spc="300" dirty="0">
                <a:solidFill>
                  <a:srgbClr val="2D2E2D"/>
                </a:solidFill>
              </a:rPr>
              <a:t>Predict the Answer of a given question related to an image</a:t>
            </a:r>
            <a:r>
              <a:rPr lang="en-US" sz="2400" b="1" dirty="0">
                <a:solidFill>
                  <a:srgbClr val="2D2E2D"/>
                </a:solidFill>
              </a:rPr>
              <a:t>.</a:t>
            </a:r>
            <a:endParaRPr lang="en-US" sz="2400" b="1" dirty="0">
              <a:solidFill>
                <a:srgbClr val="2D2E2D"/>
              </a:solidFill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42944" y="-123825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D15A3E"/>
                </a:solidFill>
                <a:latin typeface="Arial"/>
              </a:rPr>
              <a:t>Introduction</a:t>
            </a:r>
            <a:r>
              <a:rPr lang="en-US" sz="3600" dirty="0" smtClean="0">
                <a:latin typeface="Arial"/>
                <a:ea typeface="Arial"/>
                <a:cs typeface="Arial"/>
              </a:rPr>
              <a:t>​</a:t>
            </a:r>
            <a:endParaRPr lang="en-US" sz="3600" dirty="0">
              <a:latin typeface="Arial Black" pitchFamily="34" charset="0"/>
            </a:endParaRPr>
          </a:p>
        </p:txBody>
      </p:sp>
      <p:pic>
        <p:nvPicPr>
          <p:cNvPr id="10" name="Picture 10" descr="imageedit_1_5410345643.png">
            <a:extLst>
              <a:ext uri="{FF2B5EF4-FFF2-40B4-BE49-F238E27FC236}">
                <a16:creationId xmlns="" xmlns:a16="http://schemas.microsoft.com/office/drawing/2014/main" id="{39170009-E980-4C35-96A1-E27E138D2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37" y="1439793"/>
            <a:ext cx="11269663" cy="34129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72FF905-E0D0-4F0C-8B76-CB96304C8089}"/>
              </a:ext>
            </a:extLst>
          </p:cNvPr>
          <p:cNvSpPr txBox="1"/>
          <p:nvPr/>
        </p:nvSpPr>
        <p:spPr>
          <a:xfrm>
            <a:off x="665549" y="1085850"/>
            <a:ext cx="9937750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00"/>
                </a:solidFill>
              </a:rPr>
              <a:t>Question-Answering</a:t>
            </a:r>
            <a:endParaRPr lang="en-US" sz="40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7625" y="1093801"/>
            <a:ext cx="1812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</a:rPr>
              <a:t>Visual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2209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8272" y="413657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Arial Black" pitchFamily="34" charset="0"/>
              </a:rPr>
              <a:t>Types of Visual Question-Answering</a:t>
            </a:r>
          </a:p>
        </p:txBody>
      </p:sp>
      <p:pic>
        <p:nvPicPr>
          <p:cNvPr id="5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014" y="1880088"/>
            <a:ext cx="8827476" cy="3711819"/>
          </a:xfrm>
        </p:spPr>
      </p:pic>
      <p:sp>
        <p:nvSpPr>
          <p:cNvPr id="6" name="TextBox 5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9336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>
                <a:cs typeface="Andalus" pitchFamily="18" charset="-78"/>
              </a:rPr>
              <a:t>Motivation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7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8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02753" y="1600137"/>
            <a:ext cx="10098631" cy="43784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Performing complex activities.</a:t>
            </a:r>
          </a:p>
          <a:p>
            <a:r>
              <a:rPr lang="en-US" dirty="0"/>
              <a:t>Merging between two or more sub-problems.</a:t>
            </a:r>
            <a:endParaRPr lang="en-US">
              <a:cs typeface="Arial"/>
            </a:endParaRPr>
          </a:p>
          <a:p>
            <a:r>
              <a:rPr lang="en-US" dirty="0"/>
              <a:t>Understanding:</a:t>
            </a:r>
          </a:p>
          <a:p>
            <a:pPr>
              <a:buNone/>
            </a:pPr>
            <a:r>
              <a:rPr lang="en-US"/>
              <a:t>   </a:t>
            </a:r>
            <a:r>
              <a:rPr lang="en-US" dirty="0"/>
              <a:t> -</a:t>
            </a:r>
            <a:r>
              <a:rPr lang="en-US"/>
              <a:t> </a:t>
            </a:r>
            <a:r>
              <a:rPr lang="en-US" dirty="0"/>
              <a:t> Convolutional neural network</a:t>
            </a:r>
            <a:endParaRPr lang="en-US">
              <a:cs typeface="Arial"/>
            </a:endParaRPr>
          </a:p>
          <a:p>
            <a:pPr>
              <a:buNone/>
            </a:pPr>
            <a:r>
              <a:rPr lang="en-US"/>
              <a:t>   </a:t>
            </a:r>
            <a:r>
              <a:rPr lang="en-US" dirty="0"/>
              <a:t> -</a:t>
            </a:r>
            <a:r>
              <a:rPr lang="en-US"/>
              <a:t> </a:t>
            </a:r>
            <a:r>
              <a:rPr lang="en-US" dirty="0"/>
              <a:t> Natural language processing</a:t>
            </a:r>
            <a:endParaRPr lang="en-US">
              <a:cs typeface="Arial"/>
            </a:endParaRPr>
          </a:p>
          <a:p>
            <a:pPr>
              <a:buNone/>
            </a:pPr>
            <a:r>
              <a:rPr lang="en-US" dirty="0"/>
              <a:t>    -  Recurrent neural network</a:t>
            </a:r>
          </a:p>
          <a:p>
            <a:r>
              <a:rPr lang="en-US" dirty="0"/>
              <a:t>Obtaining high accuracy from complex model.</a:t>
            </a:r>
            <a:r>
              <a:rPr lang="en-US">
                <a:latin typeface="+mn-ea"/>
                <a:cs typeface="+mn-ea"/>
              </a:rPr>
              <a:t/>
            </a:r>
            <a:br>
              <a:rPr lang="en-US">
                <a:latin typeface="+mn-ea"/>
                <a:cs typeface="+mn-ea"/>
              </a:rPr>
            </a:br>
            <a:endParaRPr lang="en-US" dirty="0"/>
          </a:p>
          <a:p>
            <a:pPr>
              <a:buNone/>
            </a:pPr>
            <a:endParaRPr lang="en-US" sz="25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Motivation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8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0988A5-86BC-43C5-9DA0-16A266681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9601200" cy="1142385"/>
          </a:xfrm>
        </p:spPr>
        <p:txBody>
          <a:bodyPr>
            <a:normAutofit/>
          </a:bodyPr>
          <a:lstStyle/>
          <a:p>
            <a:r>
              <a:rPr lang="en-US" sz="3600">
                <a:cs typeface="Arial"/>
              </a:rPr>
              <a:t>Applications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9F70D7-DE99-4769-ACCD-F9063BFEC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600200"/>
            <a:ext cx="9601200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cs typeface="Arial"/>
              </a:rPr>
              <a:t>Blind helper </a:t>
            </a:r>
            <a:r>
              <a:rPr lang="en-US">
                <a:cs typeface="Arial"/>
              </a:rPr>
              <a:t>is an application that allows blind users to receive quick answers to questions about their surroundings</a:t>
            </a:r>
            <a:r>
              <a:rPr lang="en-US" i="1">
                <a:cs typeface="Arial"/>
              </a:rPr>
              <a:t>.</a:t>
            </a:r>
          </a:p>
          <a:p>
            <a:r>
              <a:rPr lang="en-US" b="1">
                <a:cs typeface="Arial"/>
              </a:rPr>
              <a:t>Visual chatbot </a:t>
            </a:r>
            <a:r>
              <a:rPr lang="en-US">
                <a:cs typeface="Arial"/>
              </a:rPr>
              <a:t>a chatbot that capable of answering a sequence of questions about images.</a:t>
            </a:r>
            <a:endParaRPr lang="en-US" i="1">
              <a:cs typeface="Arial"/>
            </a:endParaRPr>
          </a:p>
          <a:p>
            <a:endParaRPr lang="en-US" i="1"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A3A527E-6332-4C7B-97E6-D329E483EF19}"/>
              </a:ext>
            </a:extLst>
          </p:cNvPr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2812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>
                <a:cs typeface="Andalus" pitchFamily="18" charset="-78"/>
              </a:rPr>
              <a:t>Motivation</a:t>
            </a:r>
          </a:p>
          <a:p>
            <a:r>
              <a:rPr lang="en-US" sz="2400" dirty="0">
                <a:cs typeface="Andalus" pitchFamily="18" charset="-78"/>
              </a:rPr>
              <a:t>Problem definition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575" y="6334125"/>
            <a:ext cx="662891" cy="3698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cs typeface="Arial"/>
              </a:rPr>
              <a:t>10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628</Words>
  <Application>Microsoft Office PowerPoint</Application>
  <PresentationFormat>ملء الشاشة</PresentationFormat>
  <Paragraphs>220</Paragraphs>
  <Slides>37</Slides>
  <Notes>17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7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37</vt:i4>
      </vt:variant>
    </vt:vector>
  </HeadingPairs>
  <TitlesOfParts>
    <vt:vector size="45" baseType="lpstr">
      <vt:lpstr>Andalus</vt:lpstr>
      <vt:lpstr>Aparajita</vt:lpstr>
      <vt:lpstr>Arial</vt:lpstr>
      <vt:lpstr>Arial Black</vt:lpstr>
      <vt:lpstr>Book Antiqua</vt:lpstr>
      <vt:lpstr>Segoe UI</vt:lpstr>
      <vt:lpstr>Wingdings</vt:lpstr>
      <vt:lpstr>Diamond Grid 16x9</vt:lpstr>
      <vt:lpstr>عرض تقديمي في PowerPoint</vt:lpstr>
      <vt:lpstr>Outline </vt:lpstr>
      <vt:lpstr>Outline </vt:lpstr>
      <vt:lpstr>عرض تقديمي في PowerPoint</vt:lpstr>
      <vt:lpstr>عرض تقديمي في PowerPoint</vt:lpstr>
      <vt:lpstr>Outline </vt:lpstr>
      <vt:lpstr>Motivation </vt:lpstr>
      <vt:lpstr>Applications</vt:lpstr>
      <vt:lpstr>Outline </vt:lpstr>
      <vt:lpstr>Problem definition </vt:lpstr>
      <vt:lpstr>Outline </vt:lpstr>
      <vt:lpstr>Objectives </vt:lpstr>
      <vt:lpstr>Outline </vt:lpstr>
      <vt:lpstr>Phases Diagram </vt:lpstr>
      <vt:lpstr>Phases overview | Data preprocessing </vt:lpstr>
      <vt:lpstr>Phases overview | Data preprocessing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Testing </vt:lpstr>
      <vt:lpstr>Phases overview | Interface </vt:lpstr>
      <vt:lpstr>Outline </vt:lpstr>
      <vt:lpstr>Time Plan </vt:lpstr>
      <vt:lpstr>Outline </vt:lpstr>
      <vt:lpstr>Tools </vt:lpstr>
      <vt:lpstr>Outline </vt:lpstr>
      <vt:lpstr>References  </vt:lpstr>
      <vt:lpstr>Questions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keywords/>
  <cp:lastModifiedBy/>
  <cp:revision>2</cp:revision>
  <dcterms:created xsi:type="dcterms:W3CDTF">2016-07-25T15:49:24Z</dcterms:created>
  <dcterms:modified xsi:type="dcterms:W3CDTF">2017-12-14T12:02:34Z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