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6"/>
  </p:notesMasterIdLst>
  <p:handoutMasterIdLst>
    <p:handoutMasterId r:id="rId77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42" r:id="rId15"/>
    <p:sldId id="423" r:id="rId16"/>
    <p:sldId id="362" r:id="rId17"/>
    <p:sldId id="392" r:id="rId18"/>
    <p:sldId id="389" r:id="rId19"/>
    <p:sldId id="386" r:id="rId20"/>
    <p:sldId id="387" r:id="rId21"/>
    <p:sldId id="394" r:id="rId22"/>
    <p:sldId id="396" r:id="rId23"/>
    <p:sldId id="399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00" r:id="rId32"/>
    <p:sldId id="411" r:id="rId33"/>
    <p:sldId id="412" r:id="rId34"/>
    <p:sldId id="413" r:id="rId35"/>
    <p:sldId id="397" r:id="rId36"/>
    <p:sldId id="398" r:id="rId37"/>
    <p:sldId id="403" r:id="rId38"/>
    <p:sldId id="406" r:id="rId39"/>
    <p:sldId id="407" r:id="rId40"/>
    <p:sldId id="404" r:id="rId41"/>
    <p:sldId id="408" r:id="rId42"/>
    <p:sldId id="409" r:id="rId43"/>
    <p:sldId id="431" r:id="rId44"/>
    <p:sldId id="432" r:id="rId45"/>
    <p:sldId id="433" r:id="rId46"/>
    <p:sldId id="436" r:id="rId47"/>
    <p:sldId id="434" r:id="rId48"/>
    <p:sldId id="435" r:id="rId49"/>
    <p:sldId id="437" r:id="rId50"/>
    <p:sldId id="438" r:id="rId51"/>
    <p:sldId id="439" r:id="rId52"/>
    <p:sldId id="405" r:id="rId53"/>
    <p:sldId id="414" r:id="rId54"/>
    <p:sldId id="415" r:id="rId55"/>
    <p:sldId id="416" r:id="rId56"/>
    <p:sldId id="417" r:id="rId57"/>
    <p:sldId id="418" r:id="rId58"/>
    <p:sldId id="419" r:id="rId59"/>
    <p:sldId id="420" r:id="rId60"/>
    <p:sldId id="421" r:id="rId61"/>
    <p:sldId id="424" r:id="rId62"/>
    <p:sldId id="364" r:id="rId63"/>
    <p:sldId id="427" r:id="rId64"/>
    <p:sldId id="365" r:id="rId65"/>
    <p:sldId id="373" r:id="rId66"/>
    <p:sldId id="440" r:id="rId67"/>
    <p:sldId id="441" r:id="rId68"/>
    <p:sldId id="426" r:id="rId69"/>
    <p:sldId id="377" r:id="rId70"/>
    <p:sldId id="372" r:id="rId71"/>
    <p:sldId id="381" r:id="rId72"/>
    <p:sldId id="378" r:id="rId73"/>
    <p:sldId id="325" r:id="rId74"/>
    <p:sldId id="359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الكاتب" initials="ا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000000"/>
    <a:srgbClr val="0036E2"/>
    <a:srgbClr val="7A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83808" autoAdjust="0"/>
  </p:normalViewPr>
  <p:slideViewPr>
    <p:cSldViewPr snapToGrid="0">
      <p:cViewPr varScale="1">
        <p:scale>
          <a:sx n="89" d="100"/>
          <a:sy n="89" d="100"/>
        </p:scale>
        <p:origin x="389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BD8A48A5-5B95-464A-8BE7-BD754E994AF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26AA501-1D28-4203-A50B-DC8896B9CF77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 as its feature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6,141,630 question-answers pairs.</a:t>
          </a:r>
          <a:endParaRPr lang="en-US" sz="1600" dirty="0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78,736 questions.</a:t>
          </a:r>
          <a:endParaRPr lang="en-US" sz="1600" dirty="0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123,287 images.</a:t>
          </a:r>
          <a:endParaRPr lang="en-US" sz="1600" dirty="0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1BFB6B7D-55BA-40D8-86B9-30E2D96530F0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Answer types including yes/no, number, and other.</a:t>
          </a:r>
          <a:endParaRPr lang="en-US" sz="1600" dirty="0"/>
        </a:p>
      </dgm:t>
    </dgm:pt>
    <dgm:pt modelId="{8FF5600F-9A54-4649-BAD6-CCB8F8A69292}" type="parTrans" cxnId="{CE345FEE-C542-421C-ADF3-661836C59A50}">
      <dgm:prSet/>
      <dgm:spPr/>
      <dgm:t>
        <a:bodyPr/>
        <a:lstStyle/>
        <a:p>
          <a:endParaRPr lang="en-US"/>
        </a:p>
      </dgm:t>
    </dgm:pt>
    <dgm:pt modelId="{BDDA6D23-EB17-4D77-99F0-5EBDBFD5E631}" type="sibTrans" cxnId="{CE345FEE-C542-421C-ADF3-661836C59A50}">
      <dgm:prSet/>
      <dgm:spPr/>
      <dgm:t>
        <a:bodyPr/>
        <a:lstStyle/>
        <a:p>
          <a:endParaRPr lang="en-US"/>
        </a:p>
      </dgm:t>
    </dgm:pt>
    <dgm:pt modelId="{53073CEF-61DB-423B-9FBB-53E7BB4DB1F2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184,612 images.</a:t>
          </a:r>
          <a:endParaRPr lang="en-US" sz="1600" dirty="0"/>
        </a:p>
      </dgm:t>
    </dgm:pt>
    <dgm:pt modelId="{38FAC493-88D5-4201-86A6-FC64D0DCF91F}" type="parTrans" cxnId="{CADBB0F4-045A-4B3D-ADE2-E2DDF608F598}">
      <dgm:prSet/>
      <dgm:spPr/>
      <dgm:t>
        <a:bodyPr/>
        <a:lstStyle/>
        <a:p>
          <a:endParaRPr lang="en-US"/>
        </a:p>
      </dgm:t>
    </dgm:pt>
    <dgm:pt modelId="{49C4F1A5-4586-43BD-AB1E-717B501283D2}" type="sibTrans" cxnId="{CADBB0F4-045A-4B3D-ADE2-E2DDF608F598}">
      <dgm:prSet/>
      <dgm:spPr/>
      <dgm:t>
        <a:bodyPr/>
        <a:lstStyle/>
        <a:p>
          <a:endParaRPr lang="en-US"/>
        </a:p>
      </dgm:t>
    </dgm:pt>
    <dgm:pt modelId="{99CDD72C-5948-42ED-8DAD-4CD038726E11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4 types of questions: object, number, color, location.</a:t>
          </a:r>
          <a:endParaRPr lang="en-US" sz="1600" dirty="0"/>
        </a:p>
      </dgm:t>
    </dgm:pt>
    <dgm:pt modelId="{E2358E16-2643-4C75-8000-CCC9BB0D357D}" type="parTrans" cxnId="{6C2C647F-953E-42AA-90A4-6B7D730E8CAD}">
      <dgm:prSet/>
      <dgm:spPr/>
      <dgm:t>
        <a:bodyPr/>
        <a:lstStyle/>
        <a:p>
          <a:endParaRPr lang="en-US"/>
        </a:p>
      </dgm:t>
    </dgm:pt>
    <dgm:pt modelId="{AF3BD8A0-BA3F-4675-AC02-EB8413AF065D}" type="sibTrans" cxnId="{6C2C647F-953E-42AA-90A4-6B7D730E8CA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 custScaleY="100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2FBB5E-9EB1-4A2B-840D-FB093D204903}" type="presOf" srcId="{1BFB6B7D-55BA-40D8-86B9-30E2D96530F0}" destId="{EADC1A45-9907-4450-9F52-0C858BD73470}" srcOrd="0" destOrd="2" presId="urn:microsoft.com/office/officeart/2005/8/layout/vList5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79E96D32-C216-443C-B45B-93C4F8A92B20}" type="presOf" srcId="{99CDD72C-5948-42ED-8DAD-4CD038726E11}" destId="{BEED7A6A-2957-408B-A9FC-ACD27F1C3CDA}" srcOrd="0" destOrd="2" presId="urn:microsoft.com/office/officeart/2005/8/layout/vList5"/>
    <dgm:cxn modelId="{CADBB0F4-045A-4B3D-ADE2-E2DDF608F598}" srcId="{9E15D0BD-EAD1-4031-8A9D-431EDED7C8A7}" destId="{53073CEF-61DB-423B-9FBB-53E7BB4DB1F2}" srcOrd="1" destOrd="0" parTransId="{38FAC493-88D5-4201-86A6-FC64D0DCF91F}" sibTransId="{49C4F1A5-4586-43BD-AB1E-717B501283D2}"/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6C2C647F-953E-42AA-90A4-6B7D730E8CAD}" srcId="{8CE66ADC-572C-4742-ACF1-6E1ECF0F2666}" destId="{99CDD72C-5948-42ED-8DAD-4CD038726E11}" srcOrd="2" destOrd="0" parTransId="{E2358E16-2643-4C75-8000-CCC9BB0D357D}" sibTransId="{AF3BD8A0-BA3F-4675-AC02-EB8413AF065D}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48D7BF4A-6C65-4EF3-AE77-732CD976EFF9}" type="presOf" srcId="{53073CEF-61DB-423B-9FBB-53E7BB4DB1F2}" destId="{EADC1A45-9907-4450-9F52-0C858BD73470}" srcOrd="0" destOrd="1" presId="urn:microsoft.com/office/officeart/2005/8/layout/vList5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CE345FEE-C542-421C-ADF3-661836C59A50}" srcId="{9E15D0BD-EAD1-4031-8A9D-431EDED7C8A7}" destId="{1BFB6B7D-55BA-40D8-86B9-30E2D96530F0}" srcOrd="2" destOrd="0" parTransId="{8FF5600F-9A54-4649-BAD6-CCB8F8A69292}" sibTransId="{BDDA6D23-EB17-4D77-99F0-5EBDBFD5E631}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/>
        <a:lstStyle/>
        <a:p>
          <a:r>
            <a:rPr lang="en-US" sz="2000" dirty="0"/>
            <a:t>Cleaning the dataset using NLTK</a:t>
          </a:r>
          <a:r>
            <a:rPr lang="en-US" sz="2400" dirty="0"/>
            <a:t>.</a:t>
          </a: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51ED0EE1-72C8-4FD5-B22C-BA61375844C1}">
      <dgm:prSet phldrT="[Text]" custT="1"/>
      <dgm:spPr/>
      <dgm:t>
        <a:bodyPr/>
        <a:lstStyle/>
        <a:p>
          <a:r>
            <a:rPr lang="en-US" sz="2000" dirty="0" smtClean="0"/>
            <a:t>Apply one hot-encoding for a given question.</a:t>
          </a:r>
          <a:endParaRPr lang="en-US" sz="2000" dirty="0"/>
        </a:p>
      </dgm:t>
    </dgm:pt>
    <dgm:pt modelId="{A120A6E4-CBCE-40C7-99BA-F503E1EAD9BE}" type="parTrans" cxnId="{EF030E8A-AFF1-4D5F-8B37-1C798377534A}">
      <dgm:prSet/>
      <dgm:spPr/>
      <dgm:t>
        <a:bodyPr/>
        <a:lstStyle/>
        <a:p>
          <a:endParaRPr lang="en-US"/>
        </a:p>
      </dgm:t>
    </dgm:pt>
    <dgm:pt modelId="{E8130DEB-C5CC-4597-9AD3-4E93EE143A9A}" type="sibTrans" cxnId="{EF030E8A-AFF1-4D5F-8B37-1C798377534A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8FADF-2AA5-4843-AC70-05D6E7616FDC}" type="presOf" srcId="{51ED0EE1-72C8-4FD5-B22C-BA61375844C1}" destId="{94C7139B-CB80-4315-A457-FF621AECD713}" srcOrd="0" destOrd="1" presId="urn:microsoft.com/office/officeart/2005/8/layout/vList5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EF030E8A-AFF1-4D5F-8B37-1C798377534A}" srcId="{A3989390-16CA-4D5B-A602-10103FC43446}" destId="{51ED0EE1-72C8-4FD5-B22C-BA61375844C1}" srcOrd="1" destOrd="0" parTransId="{A120A6E4-CBCE-40C7-99BA-F503E1EAD9BE}" sibTransId="{E8130DEB-C5CC-4597-9AD3-4E93EE143A9A}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6133548-E0BD-4C55-8097-735174481CA5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29120FC1-9F50-4D13-B948-1B26C357C29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A4C7FD9-7F7B-40D2-A6A9-CFE8449FCBD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736C4444-6A68-44AB-8E68-C45693EAEF70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2722332-0E86-48A7-AD87-73BBA5A1D58C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16856" y="-1173050"/>
          <a:ext cx="3048000" cy="6156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62807" y="529790"/>
        <a:ext cx="6007309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62806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4900" kern="1200" dirty="0"/>
        </a:p>
      </dsp:txBody>
      <dsp:txXfrm>
        <a:off x="169040" y="169040"/>
        <a:ext cx="3124726" cy="3471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6634" y="1264215"/>
        <a:ext cx="2839242" cy="1824234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200488" y="1264215"/>
        <a:ext cx="2839242" cy="1824234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 as its feature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334342" y="1264215"/>
        <a:ext cx="2839242" cy="1824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961991" y="-1373496"/>
          <a:ext cx="1279560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6,141,630 question-answers pairs.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184,612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Answer types including yes/no, number, and other.</a:t>
          </a:r>
          <a:endParaRPr lang="en-US" sz="1600" kern="1200" dirty="0"/>
        </a:p>
      </dsp:txBody>
      <dsp:txXfrm rot="-5400000">
        <a:off x="2436232" y="214726"/>
        <a:ext cx="4268616" cy="1154634"/>
      </dsp:txXfrm>
    </dsp:sp>
    <dsp:sp modelId="{9E720AE8-8BEC-4FA7-9C57-DF4275C16ED0}">
      <dsp:nvSpPr>
        <dsp:cNvPr id="0" name=""/>
        <dsp:cNvSpPr/>
      </dsp:nvSpPr>
      <dsp:spPr>
        <a:xfrm>
          <a:off x="0" y="39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VQA Dataset</a:t>
          </a:r>
          <a:endParaRPr lang="en-US" sz="3300" kern="1200" dirty="0"/>
        </a:p>
      </dsp:txBody>
      <dsp:txXfrm>
        <a:off x="77325" y="77364"/>
        <a:ext cx="2281582" cy="1429356"/>
      </dsp:txXfrm>
    </dsp:sp>
    <dsp:sp modelId="{BEED7A6A-2957-408B-A9FC-ACD27F1C3CDA}">
      <dsp:nvSpPr>
        <dsp:cNvPr id="0" name=""/>
        <dsp:cNvSpPr/>
      </dsp:nvSpPr>
      <dsp:spPr>
        <a:xfrm rot="5400000">
          <a:off x="3968169" y="289710"/>
          <a:ext cx="1267205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78,736 questions.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123,287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4 types of questions: object, number, color, location.</a:t>
          </a:r>
          <a:endParaRPr lang="en-US" sz="1600" kern="1200" dirty="0"/>
        </a:p>
      </dsp:txBody>
      <dsp:txXfrm rot="-5400000">
        <a:off x="2436232" y="1883507"/>
        <a:ext cx="4269219" cy="1143485"/>
      </dsp:txXfrm>
    </dsp:sp>
    <dsp:sp modelId="{912BDA93-7727-4697-AB32-321B71F16CCC}">
      <dsp:nvSpPr>
        <dsp:cNvPr id="0" name=""/>
        <dsp:cNvSpPr/>
      </dsp:nvSpPr>
      <dsp:spPr>
        <a:xfrm>
          <a:off x="0" y="1663246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COCO-QA Dataset</a:t>
          </a:r>
          <a:endParaRPr lang="en-US" sz="3300" kern="1200" dirty="0"/>
        </a:p>
      </dsp:txBody>
      <dsp:txXfrm>
        <a:off x="77325" y="1740571"/>
        <a:ext cx="2281582" cy="1429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Cleaning the dataset using NLTK</a:t>
          </a:r>
          <a:r>
            <a:rPr lang="en-US" sz="24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Apply one hot-encoding for a given question.</a:t>
          </a: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rial" pitchFamily="34" charset="0"/>
              <a:cs typeface="Arial" pitchFamily="34" charset="0"/>
            </a:rPr>
            <a:t>Preparing Dataset</a:t>
          </a:r>
          <a:endParaRPr lang="en-US" sz="4900" kern="1200" dirty="0">
            <a:latin typeface="Arial" pitchFamily="34" charset="0"/>
            <a:cs typeface="Arial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17/12/19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17/12/19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COCO-QA: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generated from image captions.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123287 images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78736 train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38948 test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types of questions: object, number, color, location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 are all one-word.</a:t>
            </a:r>
          </a:p>
          <a:p>
            <a:r>
              <a:rPr lang="en-US" dirty="0" smtClean="0"/>
              <a:t>91</a:t>
            </a:r>
            <a:r>
              <a:rPr lang="en-US" baseline="0" dirty="0" smtClean="0"/>
              <a:t> category for train images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VQA: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248,349 training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121,512</a:t>
            </a:r>
            <a:r>
              <a:rPr lang="ar-E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244,302 testing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101,434 test images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TA\ Ahmed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Salah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10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99575"/>
              </p:ext>
            </p:extLst>
          </p:nvPr>
        </p:nvGraphicFramePr>
        <p:xfrm>
          <a:off x="574431" y="1933575"/>
          <a:ext cx="961890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11</a:t>
            </a:r>
            <a:endParaRPr lang="en-US" dirty="0"/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3633754838"/>
              </p:ext>
            </p:extLst>
          </p:nvPr>
        </p:nvGraphicFramePr>
        <p:xfrm>
          <a:off x="4123426" y="2203938"/>
          <a:ext cx="6767312" cy="324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57083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9" y="1652955"/>
            <a:ext cx="9601200" cy="3809999"/>
          </a:xfrm>
        </p:spPr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Apply one hot-encoding for a given question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eg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“how many horses are there”):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[1, 0, 0, 0, 0] = how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1, 0, 0, 0] = many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1, 0, 0] = horses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1, 0] = are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0, 1] = there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14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/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17</a:t>
            </a:r>
            <a:endParaRPr lang="en-US" dirty="0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974785" y="2294626"/>
            <a:ext cx="1992702" cy="2941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2855344" y="2294627"/>
            <a:ext cx="309688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4537494" y="5148133"/>
            <a:ext cx="1414732" cy="940279"/>
          </a:xfrm>
          <a:prstGeom prst="roundRect">
            <a:avLst>
              <a:gd name="adj" fmla="val 1588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6041565" y="5295106"/>
            <a:ext cx="19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Non-Linear Function (RELU)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5581291" y="2286000"/>
            <a:ext cx="232913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7686135" y="2223777"/>
            <a:ext cx="113006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8916639" y="2439269"/>
            <a:ext cx="1547203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10463842" y="2439269"/>
            <a:ext cx="65504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ResNet</a:t>
            </a:r>
            <a:r>
              <a:rPr lang="en-US" dirty="0"/>
              <a:t> CNN Hierarchy </a:t>
            </a:r>
            <a:endParaRPr lang="en-US" dirty="0" smtClean="0"/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Published 2015.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Huge Number of Layers(100 ,…..,1000).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Use 3 x 3 Conv Window.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19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1354346"/>
            <a:ext cx="4966952" cy="47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4263106056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913203448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1808682710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21</a:t>
            </a:r>
            <a:endParaRPr lang="en-US" dirty="0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2" name="مستطيل مستدير الزوايا 1"/>
          <p:cNvSpPr/>
          <p:nvPr/>
        </p:nvSpPr>
        <p:spPr>
          <a:xfrm>
            <a:off x="3243533" y="1880558"/>
            <a:ext cx="8186468" cy="4166559"/>
          </a:xfrm>
          <a:prstGeom prst="roundRect">
            <a:avLst/>
          </a:pr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صورة 5" descr="Word2Vec-softmax-676x3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56" y="2848316"/>
            <a:ext cx="5577841" cy="3143724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  </a:t>
            </a:r>
            <a:endParaRPr lang="en-US" dirty="0"/>
          </a:p>
        </p:txBody>
      </p:sp>
      <p:sp>
        <p:nvSpPr>
          <p:cNvPr id="4" name="عنصر نائب للمحتوى 6"/>
          <p:cNvSpPr txBox="1">
            <a:spLocks/>
          </p:cNvSpPr>
          <p:nvPr/>
        </p:nvSpPr>
        <p:spPr>
          <a:xfrm>
            <a:off x="1240292" y="2393215"/>
            <a:ext cx="10496443" cy="392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pPr>
              <a:buFont typeface="Arial" pitchFamily="34" charset="0"/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صورة 5" descr="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16" y="2786332"/>
            <a:ext cx="4216563" cy="3297743"/>
          </a:xfrm>
          <a:prstGeom prst="rect">
            <a:avLst/>
          </a:prstGeom>
        </p:spPr>
      </p:pic>
      <p:pic>
        <p:nvPicPr>
          <p:cNvPr id="7" name="صورة 6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20" y="2786332"/>
            <a:ext cx="4119707" cy="3184742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endParaRPr lang="en-US" dirty="0">
              <a:cs typeface="Arial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="" xmlns:a16="http://schemas.microsoft.com/office/drawing/2014/main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maximizing the similarity between the context and the current word while    minimizing the similarity between the context and all other negatively sampled words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سهم للأسفل 11"/>
          <p:cNvSpPr/>
          <p:nvPr/>
        </p:nvSpPr>
        <p:spPr>
          <a:xfrm>
            <a:off x="4605189" y="4494257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سهم للأسفل 11"/>
          <p:cNvSpPr/>
          <p:nvPr/>
        </p:nvSpPr>
        <p:spPr>
          <a:xfrm>
            <a:off x="4605189" y="4494257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سهم للأسفل 12"/>
          <p:cNvSpPr/>
          <p:nvPr/>
        </p:nvSpPr>
        <p:spPr>
          <a:xfrm rot="18213954">
            <a:off x="5179739" y="4280621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سهم للأسفل 10"/>
          <p:cNvSpPr/>
          <p:nvPr/>
        </p:nvSpPr>
        <p:spPr>
          <a:xfrm>
            <a:off x="5698115" y="4502965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سهم للأسفل 10"/>
          <p:cNvSpPr/>
          <p:nvPr/>
        </p:nvSpPr>
        <p:spPr>
          <a:xfrm>
            <a:off x="5698115" y="4502965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سهم للأسفل 13"/>
          <p:cNvSpPr/>
          <p:nvPr/>
        </p:nvSpPr>
        <p:spPr>
          <a:xfrm rot="18213954">
            <a:off x="6272665" y="4289329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30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9480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spatial location at image should we look at given a text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part of the question should we look at given an image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635137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Parallel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Parallel co-attention attends to the image and question simultaneously.</a:t>
            </a:r>
          </a:p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Alternating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In this attention mechanism, we sequentially alternate between generating image and question attention.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6" name="صورة 5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87" y="1875841"/>
            <a:ext cx="9506309" cy="4013063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35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8315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37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46" y="1664678"/>
            <a:ext cx="9601200" cy="380999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Stages finished: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Learning deep learning and basic NLP concepts.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Current Stage: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Gathering datasets: VQA and COCO-QA.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Problems faced: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Dealing with large image datasets.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 smtClean="0"/>
              <a:t>Progress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2058" y="6271624"/>
            <a:ext cx="1180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 smtClean="0">
                <a:cs typeface="Andalus" pitchFamily="18" charset="-78"/>
              </a:rPr>
              <a:t>Time Plan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3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:a16="http://schemas.microsoft.com/office/drawing/2014/main" xmlns="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5682343" y="365760"/>
            <a:ext cx="431074" cy="2194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500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Tools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Languages: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Python for preprocessing the datasets.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 for the UI (optional).</a:t>
            </a:r>
          </a:p>
          <a:p>
            <a:pPr fontAlgn="base"/>
            <a:r>
              <a:rPr lang="en-US" dirty="0"/>
              <a:t>Libraries and Frameworks: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NLTK, Pillow (Python Imaging Library) for preprocessing the dataset.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TensorFlow</a:t>
            </a:r>
            <a:r>
              <a:rPr lang="en-US" dirty="0"/>
              <a:t> to build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7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1683</Words>
  <Application>Microsoft Office PowerPoint</Application>
  <PresentationFormat>ملء الشاشة</PresentationFormat>
  <Paragraphs>454</Paragraphs>
  <Slides>73</Slides>
  <Notes>20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73</vt:i4>
      </vt:variant>
    </vt:vector>
  </HeadingPairs>
  <TitlesOfParts>
    <vt:vector size="83" baseType="lpstr">
      <vt:lpstr>Andalus</vt:lpstr>
      <vt:lpstr>Aparajita</vt:lpstr>
      <vt:lpstr>Arial</vt:lpstr>
      <vt:lpstr>Arial Black</vt:lpstr>
      <vt:lpstr>Book Antiqua</vt:lpstr>
      <vt:lpstr>Courier New</vt:lpstr>
      <vt:lpstr>Segoe UI</vt:lpstr>
      <vt:lpstr>Tahoma</vt:lpstr>
      <vt:lpstr>Wingdings</vt:lpstr>
      <vt:lpstr>Diamond Grid 16x9</vt:lpstr>
      <vt:lpstr>عرض تقديمي في PowerPoint</vt:lpstr>
      <vt:lpstr>Outline </vt:lpstr>
      <vt:lpstr>Outline </vt:lpstr>
      <vt:lpstr>عرض تقديمي في PowerPoint</vt:lpstr>
      <vt:lpstr>عرض تقديمي في PowerPoint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 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</vt:lpstr>
      <vt:lpstr>Phases Diagram </vt:lpstr>
      <vt:lpstr>Phases overview | Interface </vt:lpstr>
      <vt:lpstr>Outline </vt:lpstr>
      <vt:lpstr>Progress  </vt:lpstr>
      <vt:lpstr>Outline </vt:lpstr>
      <vt:lpstr>Time Plan </vt:lpstr>
      <vt:lpstr>Outline </vt:lpstr>
      <vt:lpstr>Tools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2017-12-19T02:51:18Z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