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063D2-DBE0-40ED-B03D-15835A662226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A0075-AEDF-4C98-825E-E4DA33854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1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A0075-AEDF-4C98-825E-E4DA33854B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5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46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7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744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614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648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802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64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08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12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6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92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1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08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73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9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65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2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6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mplab.cs.berkeley.edu/software/" TargetMode="External"/><Relationship Id="rId2" Type="http://schemas.openxmlformats.org/officeDocument/2006/relationships/hyperlink" Target="https://learning.oreilly.com/library/view/learning-spark/9781449359034/ch01.html#idp522942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Oreilly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36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A Brief History of Spark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 Spark started in 2009 as a research project in the UC Berkeley RAD </a:t>
            </a:r>
            <a:r>
              <a:rPr lang="en-US" dirty="0" smtClean="0"/>
              <a:t>Lab</a:t>
            </a:r>
          </a:p>
          <a:p>
            <a:pPr fontAlgn="base"/>
            <a:r>
              <a:rPr lang="en-US" dirty="0"/>
              <a:t>In 2011, the </a:t>
            </a:r>
            <a:r>
              <a:rPr lang="en-US" dirty="0" err="1"/>
              <a:t>AMPLab</a:t>
            </a:r>
            <a:r>
              <a:rPr lang="en-US" dirty="0"/>
              <a:t> started to develop higher-level components on Spark, such as Shark (Hive on Spark)</a:t>
            </a:r>
            <a:r>
              <a:rPr lang="en-US" baseline="30000" dirty="0">
                <a:hlinkClick r:id="rId2"/>
              </a:rPr>
              <a:t>1</a:t>
            </a:r>
            <a:r>
              <a:rPr lang="en-US" dirty="0"/>
              <a:t> and Spark Streaming. These and other components are sometimes referred to as the </a:t>
            </a:r>
            <a:r>
              <a:rPr lang="en-US" dirty="0">
                <a:hlinkClick r:id="rId3"/>
              </a:rPr>
              <a:t>Berkeley Data Analytics Stack (BDAS)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Spark was first open sourced in March 2010, and was transferred to the Apache Software Foundation in June 2013, where it is now a top-level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 of a </a:t>
            </a:r>
            <a:r>
              <a:rPr lang="en-US" i="1" dirty="0"/>
              <a:t>driver program</a:t>
            </a:r>
            <a:r>
              <a:rPr lang="en-US" dirty="0"/>
              <a:t> that launches various parallel operations on a cluster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driver program contains your program’s main function </a:t>
            </a:r>
          </a:p>
          <a:p>
            <a:r>
              <a:rPr lang="en-US" dirty="0" smtClean="0"/>
              <a:t>Also defines your distributed datasets and apply operations on them</a:t>
            </a:r>
          </a:p>
          <a:p>
            <a:r>
              <a:rPr lang="en-US" dirty="0" smtClean="0"/>
              <a:t>The driver program access spark through </a:t>
            </a:r>
            <a:r>
              <a:rPr lang="en-US" dirty="0" err="1" smtClean="0"/>
              <a:t>sparkContext</a:t>
            </a:r>
            <a:r>
              <a:rPr lang="en-US" dirty="0" smtClean="0"/>
              <a:t> Object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48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App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282685"/>
              </p:ext>
            </p:extLst>
          </p:nvPr>
        </p:nvGraphicFramePr>
        <p:xfrm>
          <a:off x="1295400" y="2557463"/>
          <a:ext cx="9601200" cy="3418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0"/>
                <a:gridCol w="4800600"/>
              </a:tblGrid>
              <a:tr h="341833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 programs typically manage a number of nodes called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Driver</a:t>
                      </a:r>
                      <a:r>
                        <a:rPr lang="en-US" baseline="0" dirty="0" smtClean="0"/>
                        <a:t> program contains spark context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527" y="2569724"/>
            <a:ext cx="4069724" cy="34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RDD Basics</a:t>
            </a:r>
            <a:br>
              <a:rPr lang="en-US" b="1" dirty="0"/>
            </a:br>
            <a:r>
              <a:rPr lang="en-US" sz="1300" dirty="0" smtClean="0"/>
              <a:t>CHAPTER 3</a:t>
            </a:r>
            <a:endParaRPr lang="en-US" sz="1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immutable distributed collection of objects. Each RDD is split into multiple partitions</a:t>
            </a:r>
          </a:p>
          <a:p>
            <a:r>
              <a:rPr lang="en-US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Users create RDDs in two ways: by loading an external dataset, or by distributing a collection of objects</a:t>
            </a:r>
          </a:p>
          <a:p>
            <a:r>
              <a:rPr lang="en-US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RDDs offer two types of operations: transformations and actions</a:t>
            </a:r>
          </a:p>
          <a:p>
            <a:r>
              <a:rPr lang="en-US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Transformations construct a new RDD from a previous one.</a:t>
            </a:r>
          </a:p>
          <a:p>
            <a:r>
              <a:rPr lang="en-US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Actions, on the other hand, compute a result based on an RDD, and either return it to the driver program or save it to an external storage system (e.g., HDFS)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10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Creating RDDs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provides two ways to create RDDs: loading an external dataset and parallelizing a collection in your driver program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526" y="3425825"/>
            <a:ext cx="8459206" cy="11379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526" y="4563773"/>
            <a:ext cx="8853151" cy="131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1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RDD Operations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Transformations :operations that return new RDD</a:t>
            </a:r>
          </a:p>
          <a:p>
            <a:pPr marL="0" indent="0">
              <a:buNone/>
            </a:pPr>
            <a:r>
              <a:rPr lang="en-US" dirty="0" smtClean="0"/>
              <a:t>	map( ) , filter( )</a:t>
            </a:r>
          </a:p>
          <a:p>
            <a:r>
              <a:rPr lang="en-US" dirty="0" smtClean="0"/>
              <a:t>Actions : return computed result to driver program or save data into Disk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Count( ) , first(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80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RDDs are computed lazily only when using them in action </a:t>
            </a:r>
          </a:p>
          <a:p>
            <a:r>
              <a:rPr lang="en-US" dirty="0" smtClean="0"/>
              <a:t>Many Transformations are Element Wise which means work on one </a:t>
            </a:r>
            <a:r>
              <a:rPr lang="en-US" dirty="0" err="1" smtClean="0"/>
              <a:t>elemenr</a:t>
            </a:r>
            <a:r>
              <a:rPr lang="en-US" dirty="0" smtClean="0"/>
              <a:t> at a time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Filter( ) doesn’t mutate input RDD , but creates a pointer for It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18" y="3909141"/>
            <a:ext cx="9445579" cy="12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25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lineage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Keeps track for RDDS dependencies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719" y="3102759"/>
            <a:ext cx="4986880" cy="30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3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operations that returns a final value to the driver program or save result in external storage</a:t>
            </a:r>
          </a:p>
          <a:p>
            <a:r>
              <a:rPr lang="en-US" dirty="0" smtClean="0"/>
              <a:t>Actions force  required evaluation for transformations of RDD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4216400"/>
            <a:ext cx="9394064" cy="148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33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Lazy 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Will begin evaluate RDD once It seen an action</a:t>
            </a:r>
          </a:p>
          <a:p>
            <a:r>
              <a:rPr lang="en-US" dirty="0" smtClean="0"/>
              <a:t>The operations are not immediately performed , but spark records meta data to indicate that operations are requested</a:t>
            </a:r>
          </a:p>
          <a:p>
            <a:r>
              <a:rPr lang="en-US" dirty="0" smtClean="0"/>
              <a:t>Think of each RDD is some of instructions How to be computed</a:t>
            </a:r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4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One of the main features Spark offers for speed is the ability to run computations in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memory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Spark makes it easy and inexpensive to </a:t>
            </a:r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combine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different processing types (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BIIS) batch applications, Iterative algorithms, Interactive queries, Streaming.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Spark is designed to be highly accessible, offering simple APIs in Python, Java, Scala, and SQL, and rich built-in libraries. It also integrates closely with other Big Data tools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834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Passing Functions to Spark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287" y="2557463"/>
            <a:ext cx="6323027" cy="359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5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Common Transformations and Actions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Basic </a:t>
            </a:r>
            <a:r>
              <a:rPr lang="en-US" b="1" dirty="0" smtClean="0"/>
              <a:t>RDDs</a:t>
            </a:r>
            <a:r>
              <a:rPr lang="en-US" dirty="0" smtClean="0"/>
              <a:t> (Element wise )</a:t>
            </a:r>
          </a:p>
          <a:p>
            <a:pPr fontAlgn="base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55" y="3070091"/>
            <a:ext cx="5972175" cy="307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55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FlatMap</a:t>
            </a:r>
            <a:r>
              <a:rPr lang="en-US" dirty="0" smtClean="0"/>
              <a:t>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Called Individually for each element in RDD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35" y="3149600"/>
            <a:ext cx="4806369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901" y="3113618"/>
            <a:ext cx="6107538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73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cap="all" dirty="0"/>
              <a:t>PSEUDO SET OPERATIONS</a:t>
            </a:r>
            <a:br>
              <a:rPr lang="en-US" b="1" cap="all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772" y="2649382"/>
            <a:ext cx="7320633" cy="324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15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commonly action used is Reduce( 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Fold( ) is similar to reduce but takes a zero value in addition</a:t>
            </a:r>
          </a:p>
          <a:p>
            <a:r>
              <a:rPr lang="en-US" dirty="0" smtClean="0"/>
              <a:t>Both fold and reduce require the return type to be the same as input type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759" y="3100723"/>
            <a:ext cx="4227491" cy="77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75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us from the constraint of returning same type of input RDD</a:t>
            </a:r>
          </a:p>
          <a:p>
            <a:r>
              <a:rPr lang="en-US" dirty="0" smtClean="0"/>
              <a:t>We can use Aggregate to compute the average for RDD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080" y="3690066"/>
            <a:ext cx="9620028" cy="202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51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441553"/>
            <a:ext cx="571411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36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</a:t>
            </a:r>
            <a:r>
              <a:rPr lang="en-US" dirty="0"/>
              <a:t>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05947"/>
            <a:ext cx="585958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11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600" y="2428674"/>
            <a:ext cx="7657608" cy="364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45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Persistence (Caching)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685" y="2557463"/>
            <a:ext cx="5949055" cy="356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5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closely integrated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all libraries and higher-level components in the stack benefit from improvements at the lower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layers speed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up as well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Spark’s core engine adds an optimization, SQL and machine learning libraries automatically 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costs associated with running the stack are minimized, because instead of running 5–10 independent software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systems These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costs include deployment, maintenance, testing, support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one of the largest advantages of tight integration is the ability to build applications that seamlessly combine different processing models</a:t>
            </a:r>
          </a:p>
        </p:txBody>
      </p:sp>
    </p:spTree>
    <p:extLst>
      <p:ext uri="{BB962C8B-B14F-4D97-AF65-F5344CB8AC3E}">
        <p14:creationId xmlns:p14="http://schemas.microsoft.com/office/powerpoint/2010/main" val="2206097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Unpresist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Spark will automatically evict old partitions using a Least Recently Used (LRU) cache policy. For the memory-only storage levels, it will </a:t>
            </a:r>
            <a:r>
              <a:rPr lang="en-US" dirty="0" err="1"/>
              <a:t>recompute</a:t>
            </a:r>
            <a:r>
              <a:rPr lang="en-US" dirty="0"/>
              <a:t> these partitions the next time they are </a:t>
            </a:r>
            <a:r>
              <a:rPr lang="en-US" dirty="0" smtClean="0"/>
              <a:t>accessed</a:t>
            </a:r>
          </a:p>
          <a:p>
            <a:r>
              <a:rPr lang="en-US" dirty="0" smtClean="0"/>
              <a:t>You can delete RDD from cashing by calling </a:t>
            </a:r>
            <a:r>
              <a:rPr lang="en-US" dirty="0" err="1" smtClean="0"/>
              <a:t>unpresist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0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4610" y="2557463"/>
            <a:ext cx="626278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7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Spark </a:t>
            </a:r>
            <a:r>
              <a:rPr lang="en-US" b="1" dirty="0" smtClean="0"/>
              <a:t>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the basic functionality of </a:t>
            </a:r>
            <a:r>
              <a:rPr lang="en-US" dirty="0" smtClean="0"/>
              <a:t>Spark</a:t>
            </a:r>
          </a:p>
          <a:p>
            <a:r>
              <a:rPr lang="en-US" dirty="0"/>
              <a:t> including components for task scheduling, memory management, fault recovery, interacting with storage systems</a:t>
            </a:r>
            <a:r>
              <a:rPr lang="en-US" dirty="0" smtClean="0"/>
              <a:t>,</a:t>
            </a:r>
          </a:p>
          <a:p>
            <a:r>
              <a:rPr lang="en-US" dirty="0"/>
              <a:t> home to the API that defines </a:t>
            </a:r>
            <a:r>
              <a:rPr lang="en-US" i="1" dirty="0"/>
              <a:t>resilient distributed datasets</a:t>
            </a:r>
            <a:r>
              <a:rPr lang="en-US" dirty="0"/>
              <a:t>(RDDs),</a:t>
            </a:r>
          </a:p>
        </p:txBody>
      </p:sp>
    </p:spTree>
    <p:extLst>
      <p:ext uri="{BB962C8B-B14F-4D97-AF65-F5344CB8AC3E}">
        <p14:creationId xmlns:p14="http://schemas.microsoft.com/office/powerpoint/2010/main" val="417798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Spark </a:t>
            </a:r>
            <a:r>
              <a:rPr lang="en-US" b="1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Spark’s package for working with structured data</a:t>
            </a:r>
            <a:r>
              <a:rPr lang="en-US" dirty="0" smtClean="0"/>
              <a:t>.</a:t>
            </a:r>
          </a:p>
          <a:p>
            <a:r>
              <a:rPr lang="en-US" dirty="0"/>
              <a:t>allows querying data via SQL as well as the Apache </a:t>
            </a:r>
            <a:r>
              <a:rPr lang="en-US" dirty="0" smtClean="0"/>
              <a:t>Hive</a:t>
            </a:r>
          </a:p>
          <a:p>
            <a:r>
              <a:rPr lang="en-US" dirty="0"/>
              <a:t>Spark SQL allows developers to intermix SQL queries with the programmatic data manipulations supported by RDDs in Python, Java, and Scala, all within a single application</a:t>
            </a:r>
          </a:p>
        </p:txBody>
      </p:sp>
    </p:spTree>
    <p:extLst>
      <p:ext uri="{BB962C8B-B14F-4D97-AF65-F5344CB8AC3E}">
        <p14:creationId xmlns:p14="http://schemas.microsoft.com/office/powerpoint/2010/main" val="110404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Spark </a:t>
            </a:r>
            <a:r>
              <a:rPr lang="en-US" b="1" dirty="0" smtClean="0"/>
              <a:t>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 </a:t>
            </a:r>
            <a:r>
              <a:rPr lang="en-US" dirty="0"/>
              <a:t>Spark Streaming provides an API for manipulating data </a:t>
            </a:r>
            <a:r>
              <a:rPr lang="en-US" dirty="0" smtClean="0"/>
              <a:t>streams</a:t>
            </a:r>
          </a:p>
          <a:p>
            <a:r>
              <a:rPr lang="en-US" dirty="0"/>
              <a:t>Spark Streaming was designed to provide the same degree of fault tolerance, throughput, and scalability as Spark Core.  </a:t>
            </a:r>
          </a:p>
        </p:txBody>
      </p:sp>
    </p:spTree>
    <p:extLst>
      <p:ext uri="{BB962C8B-B14F-4D97-AF65-F5344CB8AC3E}">
        <p14:creationId xmlns:p14="http://schemas.microsoft.com/office/powerpoint/2010/main" val="4002724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Cluster Managers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can run over a variety of </a:t>
            </a:r>
            <a:r>
              <a:rPr lang="en-US" i="1" dirty="0"/>
              <a:t>cluster managers</a:t>
            </a:r>
            <a:r>
              <a:rPr lang="en-US" dirty="0"/>
              <a:t>, including Hadoop YARN, Apache </a:t>
            </a:r>
            <a:r>
              <a:rPr lang="en-US" dirty="0" err="1"/>
              <a:t>Mesos</a:t>
            </a:r>
            <a:r>
              <a:rPr lang="en-US" dirty="0"/>
              <a:t>, and a simple cluster manager included in Spark itself called the Standalone </a:t>
            </a:r>
            <a:r>
              <a:rPr lang="en-US" dirty="0" smtClean="0"/>
              <a:t>Schedule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1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 err="1"/>
              <a:t>MLlib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MLlib</a:t>
            </a:r>
            <a:r>
              <a:rPr lang="en-US" dirty="0"/>
              <a:t> provides multiple types of machine learning algorithms, including classification, regression, clustering, and collaborative </a:t>
            </a:r>
            <a:r>
              <a:rPr lang="en-US" dirty="0" smtClean="0"/>
              <a:t>filtering</a:t>
            </a:r>
          </a:p>
          <a:p>
            <a:r>
              <a:rPr lang="en-US" dirty="0"/>
              <a:t>provides some lower-level ML primitives, including a generic gradient descent optimization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27125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372</TotalTime>
  <Words>370</Words>
  <Application>Microsoft Office PowerPoint</Application>
  <PresentationFormat>Widescreen</PresentationFormat>
  <Paragraphs>95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Garamond</vt:lpstr>
      <vt:lpstr>Segoe UI Light</vt:lpstr>
      <vt:lpstr>Organic</vt:lpstr>
      <vt:lpstr>Learning Spark</vt:lpstr>
      <vt:lpstr>Spark intro</vt:lpstr>
      <vt:lpstr>multiple closely integrated components</vt:lpstr>
      <vt:lpstr>Spark Components</vt:lpstr>
      <vt:lpstr>Spark Core</vt:lpstr>
      <vt:lpstr>Spark SQL</vt:lpstr>
      <vt:lpstr>Spark Streaming</vt:lpstr>
      <vt:lpstr>Cluster Managers </vt:lpstr>
      <vt:lpstr>MLlib</vt:lpstr>
      <vt:lpstr>A Brief History of Spark </vt:lpstr>
      <vt:lpstr>Spark application</vt:lpstr>
      <vt:lpstr>Spark App</vt:lpstr>
      <vt:lpstr>RDD Basics CHAPTER 3</vt:lpstr>
      <vt:lpstr>Creating RDDs </vt:lpstr>
      <vt:lpstr>RDD Operations </vt:lpstr>
      <vt:lpstr>Transformations</vt:lpstr>
      <vt:lpstr>lineage graph</vt:lpstr>
      <vt:lpstr>Actions</vt:lpstr>
      <vt:lpstr>Lazy Evaluation</vt:lpstr>
      <vt:lpstr>Passing Functions to Spark </vt:lpstr>
      <vt:lpstr>Common Transformations and Actions </vt:lpstr>
      <vt:lpstr>FlatMap( )</vt:lpstr>
      <vt:lpstr>PSEUDO SET OPERATIONS </vt:lpstr>
      <vt:lpstr>Actions</vt:lpstr>
      <vt:lpstr>Aggregate( )</vt:lpstr>
      <vt:lpstr>Some actions</vt:lpstr>
      <vt:lpstr>cont.</vt:lpstr>
      <vt:lpstr>Cont.</vt:lpstr>
      <vt:lpstr>Persistence (Caching) </vt:lpstr>
      <vt:lpstr>Unpresist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Spark</dc:title>
  <dc:creator>Abdullah Zidan | Ejada Systems Ltd.</dc:creator>
  <cp:lastModifiedBy>Abdullah Zidan | Ejada Systems Ltd.</cp:lastModifiedBy>
  <cp:revision>16</cp:revision>
  <dcterms:created xsi:type="dcterms:W3CDTF">2019-07-25T10:10:28Z</dcterms:created>
  <dcterms:modified xsi:type="dcterms:W3CDTF">2019-07-28T11:03:23Z</dcterms:modified>
</cp:coreProperties>
</file>