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58" r:id="rId4"/>
    <p:sldId id="263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00"/>
    <a:srgbClr val="7F7F7F"/>
    <a:srgbClr val="C5E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07"/>
    <p:restoredTop sz="94708"/>
  </p:normalViewPr>
  <p:slideViewPr>
    <p:cSldViewPr snapToGrid="0">
      <p:cViewPr>
        <p:scale>
          <a:sx n="80" d="100"/>
          <a:sy n="80" d="100"/>
        </p:scale>
        <p:origin x="2290" y="-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4T22:55:42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22102 259 24575,'-5'0'0,"-7"0"0,-3 0 0,-5 0 0,-34 0 0,3 0 0,-8 0 0,-20 3 0,-5 1-859,-5-3 0,-4 0 859,26 1 0,-2 1 0,0-1-1312,-28-2 1,-1 0 1311,30 0 0,0 0 0,-3 0-884,-9 0 0,-3 0 0,3 0 884,8 0 0,1 0 0,-4 0 0,-4 0 0,-6 0 0,0 1 0,6-2 0,7-1 0,6 0 0,-7-1 0,-13 1 0,-8 0 0,1 0 0,14-1 0,6-1 0,1 0 0,-22-1 0,-13-1 0,12 2 0,19 3 0,2 0 0,-8-1 0,-7 0 0,4-1 0,-11-1 0,3 1-532,25 2 1,0 1 0,1-1 531,-22-2 0,1-1 0,-10 4 0,-1 0 0,9 0 0,-1 0 0,-3 0 0,2 0 0,14 0 0,-1 0 0,13 0 0,-4 0 0,5 0 0,2 0 0,-4 0 0,-26 0 0,-15 0 0,10 0 0,11 0 0,1 0-229,2 0 0,-6 0 0,5 0 229,-6 0 0,8 0 0,16 0 0,0 0 324,-21 0 0,1 0-324,22 4 0,0-1 0,-12-2 0,-2 0 0,-2 2 0,1 0 0,12-2 0,0-2 0,-6 1 0,0 0 0,7 0 0,-2 0 0,-11 0 0,-2 0 0,3 0 0,1 0 0,1 0 0,-4 0 0,13 0 0,-3 0 0,3 0-219,-13 0 1,-1 0 218,7 2 0,-6 1 0,2-1 0,7-1 0,1-1 0,3 1-88,-22 2 1,-1 1 87,15-4 0,-2 0 0,2 0 0,-10 0 0,-4 0 0,12 0 0,-9 0 0,-1 0 0,9 0 0,-20 0 0,1 0-110,21 0 0,-7 0 1,0 0-1,9 0 110,-20 0 0,7 0 0,-4 0 0,-3 0-196,14 0 0,-3 0 1,6 0 195,3 0 0,-1 0 0,-18 0 0,-10 0 0,10 0 0,19 0 0,0 0 0,-19 0 0,-11 0 0,11 0 0,19 0 0,0 0 0,-13-2 0,-10-1 0,8 1 235,0 1 1,1 0-236,2-1 0,-6-1 0,5 1 0,19 1 0,3 1 0,-2 1 0,-12-1 0,-2 0 0,2 0 0,-20-4 0,3 1 0,1 2 0,-3 0 0,20-3 0,-2-1 0,1 0 0,-15 0 0,-7 1 0,17 0 0,-10 0 0,-2 0 0,8 0 0,3-2 0,6 1 0,-4 0-227,4 2 0,-5 1 0,1 0 1,3 0 226,-9-3 0,3 0 0,4 0 0,-15 1 0,-1 0 18,7-1 0,-6-1 1,8 1-19,-1 0 0,1 1 0,-1-1 0,-7 0 0,7 1 0,0 3 0,1 0 0,4-3 0,-6-2 0,6 1 0,-6 1 0,-1 0 0,4-2 0,-6 1 0,5-1 0,-5 2 0,-1 0 0,0-1 0,-7 0 0,6 0 0,23 2 0,4 0 0,-2 0 0,-11 0 0,-3 0 0,-1 0 0,-1 0 0,0 1 0,4 0 0,-6 2 0,0 0 0,5 0 0,-6 0 0,7 0 0,-4 0 0,-1 0 0,16 0 0,-9 0 0,1 0 0,7 0 0,-14 0 0,2 0 92,-3 0 1,-5 0 0,12 0-93,19 0 0,6 0 750,-9 0 1,2 0-751,9 2 0,2 2 0,-32 3 0,-8 7 0,8-1 0,2 0 0,-1 5 0,34-5 0,-1 2 0,2 2 0,0 1 0,-5-1 0,-1 1 0,-4 6 0,-1 1 0,2-4 0,0 2 0,-4 6 0,0 1 0,6-5 0,2 0 0,4 2 0,2 0 0,0-3 0,1 1 0,-3 6 0,2 0 0,-32 17 0,37-19 0,1 0 0,-28 16 0,6 0 0,-13 6 0,13 0 0,-10 9 0,10-7 0,7 8 2863,4-17-2863,1 17 0,-3-4 2878,14-9-2878,0 9 0,1-3 0,-5 16 0,-1 8 0,7-1 1844,8-2-1844,-1 8 0,12-13 0,-5 19 0,18-4-136,4-30 0,0 2 136,3-5 0,0 1 0,3 19 0,1-2 0,2-19 0,2 0 0,4 23 0,5 2-744,4-5 0,2-2 744,3 3 0,1 0 0,1 2 0,2-1 0,-3-13 0,3-1 0,16 19 0,3-1-965,-10-15 1,2 1 964,0-5 0,3 2 0,0-4 0,4 2 0,2-1 0,-4-6 0,3 4 0,0-4 0,14 10 0,0-2 0,6 6 0,0 0 0,-1-1 0,-1-2 0,-7-12 0,0 1 0,-9-5 0,0 4 0,2-3-913,20 10 1,2-1 912,-18-8 0,0 3 0,1-4 0,15 1 0,1 0 0,-16-4 0,1 4 0,1-4 0,22 6 0,0-3 0,-5 4 0,1-1 0,-13-14 0,3 0 0,-5-4 0,-1 0 0,0-1-86,-3-1 0,4 3 0,2 0 86,7 4 0,2 1 0,-1-2 0,-8-4 0,0-1 0,1 0-259,12 7 1,3 0-1,-3-3 259,15 1 0,-4-4 0,-4-1 0,-1-1 151,1-2 0,-2-2-151,-12-3 0,-2-2 0,6 2 0,1-3 0,-2-4 0,2-1 155,12 4 1,3-1-156,0-2 0,2-1 0,-26-5 0,-1 1 0,0-1 0,25 6 0,-1-1 0,6-3 0,1 0 0,-30-4 0,0-1 0,-2 0 0,17 4 0,0 0 0,-13-5 0,2 0 0,-5-1-77,-1 3 0,0-1 77,21 1 0,2-2 0,-11-1 0,5-1 0,-2-2 0,8 1 0,-2 0 0,-7 2 0,-1 0 0,1-1 77,10-3 1,1-1-1,-6 1-77,2 2 0,-4 1 0,16-4 0,-3 0 0,-20 0 0,-1 0 0,22 3 0,-2 1-7,-30-1 1,-2 1 6,24 0 0,1 0 0,-22-1 0,0 0 0,24-3 0,5 0 0,-5 0 0,-4 0 0,-21-1 0,0 2 0,22 2 0,1 0 0,-19-2 0,0 0 0,19 3 0,2-1 0,-1-3 0,-1 0 0,1 0 0,-1 0 0,-8 0 0,2 0-81,17-1 1,1 2 80,-8 2 0,-1 1 0,3-3 0,1 0 0,-8 2 0,0 1 0,12-4 0,1 0 0,-10 0 0,-1 0 0,8 0 0,1 0 0,-11 0 0,-2 0-102,-8 0 1,-2 0 101,6 0 0,-1 0 0,-10 0 0,2 0 0,26 0 0,-1 0 0,-33 0 0,2 0 0,2 0 0,6 0 0,-4 0 0,3-1 0,0 2 0,22 2 0,3 0 42,-3-2 1,-1 0-43,-3 3 0,-2-1 0,-10-3 0,1 0 0,16 4 0,3-1 0,-2-2 0,1 0 0,-22 1 0,1 1 0,-1-1 0,-5 1 0,-2-1 0,-4 0 0,8-2 0,-4 2 265,4 4 0,-2 1-265,-16-6 0,0-1 0,21 4 0,2-1 325,-6-3 0,0 0-325,8 3 0,0 0 0,4-2 0,-1 0 0,-10 6 0,-2-1 0,0-5 0,-2 0 0,-4 5 0,0 1 0,13-7 0,0 1 0,-8 6 0,0-1 0,14-5 0,-3 0 244,-23 5 0,-1 0-244,10-5 0,2-1 0,14 3 0,2 0 0,2 1 0,3-1 281,4-2 0,-1 0-281,-17 2 0,-4 1 0,-2-4 0,-2 0 0,-4 3 0,-2 0 0,1-2 0,-2 0 118,-5 2 0,0 0-118,0 1 0,-1-1 0,44-2 0,-5 6 0,-32-7 0,0 0 0,32 6 0,-33-5 0,0-1 0,31 7 0,-37-4 0,0 0 0,45 5 0,-39-4 0,0 0 0,-5 3 0,0-1 0,-3-6 0,-1 1 0,0 5 0,2 0 0,10-2 0,-1 0 0,30 9 0,-35-8 0,1-2 0,-2 4 0,-2-1 0,45-5 0,-32 5 0,0 1 0,-9-3 0,-2 0 0,0 0 0,2 0 0,9 3 0,0-1 0,32-4 0,-28 4 0,0 1 0,-13-6 0,0 0 0,7 2 0,0 0 0,-9-3 0,0 0 0,3 3 0,-1 1 0,-5-3 0,0-1 0,2 4 0,1-1 0,-1-3 0,0 0 0,-3 3 0,-1 0 0,45-2 0,-29 6 0,-1-1 0,19-5 0,-30 5 0,-1 0 0,19-5 1389,-22 4-1389,4-1 1057,-8-3-1057,2 4 1678,0-5-1678,-10 0 791,30 6-791,-38-4 49,30 4-49,-44-6 0,-4 0 0,-3 0 0,-4 0 0,2 2 0,-2-1 0,-1 1 0,1-2 0,-6 0 0,-3 0 0,-5 0 0,-8 0 0,4 0 0,-8 0 0,8 0 0,-3 0 0,-1-3 0,0 2 0,-5-5 0,0 5 0,0-5 0,0 5 0,5-4 0,3 4 0,2-1 0,-2-1 0,1 2 0,-3-5 0,6 6 0,-1-5 0,2 4 0,-3-4 0,2 5 0,1-5 0,0 4 0,0-4 0,-1 5 0,-1-5 0,1 4 0,-2-3 0,-4 0 0,-2-2 0,1-1 0,-4-3 0,4 6 0,-5-5 0,0 5 0,4 0 0,-19-9 0,16 10 0,-17-10 0,16 9 0,-8 0 0,-2-3 0,0 3 0,-6-6 0,-2 1 0,6 4 0,-4-4 0,21 9 0,-12-8 0,9 4 0,-10-4 0,13 4 0,1-2 0,-1 6 0,4-5 0,-8 1 0,8 1 0,-3-3 0,6 6 0,1-5 0,3 4 0,-3-4 0,2 5 0,-2-5 0,0 4 0,4-3 0,-3 3 0,4-4 0,-2 4 0,4-1 0,4 2 0,3 0 0,4 2 0,-3-1 0,7 1 0,-4-2 0,10 0 0,-4 0 0,5 0 0,-4 0 0,3 0 0,-4 0 0,5 4 0,0-4 0,-5 3 0,0-3 0,-8 0 0,3 0 0,-5 0 0,4 3 0,-1-2 0,2 1 0,-3-2 0,0 0 0,0 0 0,-2 0 0,4 0 0,-4 2 0,5-1 0,-5 1 0,4-2 0,-4 3 0,2-3 0,-2 3 0,6 0 0,-5 0 0,6 1 0,-8 1 0,1-5 0,-1 5 0,1-2 0,-1 3 0,3-1 0,-2-2 0,2 5 0,-3-7 0,3 9 0,-2-7 0,2 3 0,-2-1 0,-1-5 0,1 5 0,-1-2 0,1 0 0,-1 2 0,1-2 0,2 3 0,-2-3 0,2 1 0,4 0 0,-2 2 0,5-3 0,-7 2 0,0-2 0,0 0 0,-2 0 0,5-1 0,-3 1 0,16 5 0,-10-5 0,9 2 0,-12-3 0,-2-1 0,1 3 0,-2-3 0,1 2 0,-1-3 0,4 0 0,-5 2 0,8-1 0,-9 1 0,2-2 0,0 2 0,-2-1 0,2 1 0,12 3 0,21 7 0,10 0 0,6 5 0,-25-11 0,-10 1 0,-13-4 0,0 0 0,1 2 0,3 2 0,-4-3 0,6 4 0,-9-7 0,2 1 0,0-2 0,13 9 0,-9-7 0,11 7 0,-17-7 0,2-1 0,-3 1 0,-4-2 0,-7 3 0,-3-3 0,-9 3 0,-6 1 0,1-3 0,-14 3 0,6 1 0,-57 2 0,29-1 0,-38 1 0,23-1 0,-11-5 0,22 8 0,-6-8 0,38 7 0,0-7 0,2 3 0,0-4 0,6 3 0,-2-2 0,6 2 0,2 0 0,1-2 0,0 4 0,5-4 0,0 4 0,0-2 0,0 0 0,0-1 0,0 1 0,3-3 0,-2 5 0,1-2 0,-2 3 0,0-3 0,0 2 0,-2 0 0,4-1 0,-2 1 0,6-3 0,-3-1 0,2 4 0,-4-5 0,3 5 0,0-4 0,1 1 0,3 1 0,3-3 0,3 3 0,5-6 0,0-2 0,3 1 0,0-6 0,-2 7 0,6-6 0,-6 4 0,7-2 0,-5 4 0,4-5 0,2 6 0,4-7 0,-1 5 0,1-3 0,24-2 0,-18 1 0,14-1 0,-26 5 0,1-1 0,-4 2 0,3-3 0,-4 3 0,0-2 0,4 4 0,-2-4 0,2 5 0,8-3 0,-9 3 0,10-2 0,-13 1 0,0-1 0,-3-1 0,3 3 0,-5-3 0,2 3 0,-3 0 0,3 0 0,-2-2 0,9-2 0,-6 1 0,7 0 0,-1 3 0,-5 0 0,5-3 0,-7 3 0,16-7 0,-10 6 0,7-3 0,9-2 0,-18 5 0,18-4 0,-23 5 0,3 0 0,-4 0 0,4 0 0,-1-2 0,-1 1 0,0-1 0,-2 2 0,2 0 0,-2 0 0,2 0 0,-3 0 0,1 0 0,-1 0 0,3 0 0,-2 0 0,2 0 0,4 0 0,-4 0 0,4 2 0,-9-1 0,-1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3FBCD-67B9-DB4C-91F7-47F21F29A810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1A914-73A7-D349-8610-CDE068DF2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0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099E-470C-E6D3-6629-4633AD4E9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80F98-7A44-95C1-4579-76E7073E8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CA968-1B78-1D4E-B593-6027C38F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137-80E6-8145-977E-3B7D2E039F11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88558-E0DF-C8DB-5FEA-898E9B0A4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559E0-8482-1AB3-4D87-E44705A54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0542-8E53-D640-98E4-9A9D09229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76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33BBF-4B22-223F-AF5A-7E81D45E7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EE3563-1030-C370-07A0-3A9BCB57F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8613C-990E-14F2-8C3C-789BE6BF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137-80E6-8145-977E-3B7D2E039F11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93B09-7045-57D9-BA0A-95B0B0C3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3C77A-3D2C-982B-870E-F1FFCDBD1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0542-8E53-D640-98E4-9A9D09229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8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53360F-B963-AF3C-6445-2D7A7D742B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3AD43-B88C-6D26-0B64-8AAFC7748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DC671-4791-F95B-09CC-C3610A0DC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137-80E6-8145-977E-3B7D2E039F11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84E2B-DBB8-774E-B5AB-EA5A6DD08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34C99-027C-6BF6-A959-35B8E53C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0542-8E53-D640-98E4-9A9D09229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103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922F-144C-F594-1A5D-F3C47C14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62654-97C9-D456-603E-6D5A7166A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1B35B-139F-D880-10DE-15BAB974F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137-80E6-8145-977E-3B7D2E039F11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EC61A-0F7E-2BF1-B157-25C1F62A9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0E14E-29B7-9D66-5AB2-A8412F99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0542-8E53-D640-98E4-9A9D09229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1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18654-FFFA-8382-E1F8-AE59D4BFF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975D7-0044-2A64-3EF0-3A7FCFF9A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68F19-5737-5D00-61DB-8E3808B3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137-80E6-8145-977E-3B7D2E039F11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991A4-7AE9-CB84-C9C2-8C32693D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C428F-B847-F746-4052-964E3962A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0542-8E53-D640-98E4-9A9D09229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4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19EA5-C5F0-CFA8-55C2-CAA7A8C00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50CEB-572E-2D13-36F8-A43EFBF55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636C2-80EC-9ABA-894A-02BB543A5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003EC-871A-3593-5796-CFD56B81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137-80E6-8145-977E-3B7D2E039F11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6596C-5FA9-67C6-2622-0ECAA1036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1445C-B187-4041-5089-BE90336DB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0542-8E53-D640-98E4-9A9D09229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33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5F9FB-2F5D-A2BC-4811-82F8700B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5A3C9-0495-C1D7-6907-21782F479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BCE75-5063-4D03-8124-A3D07A905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B4CD3-5459-71AC-9652-AD5FED086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A16637-71FF-169B-065C-468F6A453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D447D5-BCF8-2FE8-6C11-AC25FE012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137-80E6-8145-977E-3B7D2E039F11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1DFA51-20E4-8DC5-51F0-3B47D06C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004818-D97B-7729-3CFA-EA98C4895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0542-8E53-D640-98E4-9A9D09229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5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9AB6C-C5B6-8FE1-078C-43AABE7D7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89301B-09ED-DCF8-BAC2-6745351AA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137-80E6-8145-977E-3B7D2E039F11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E16C41-0DF1-EAC0-77FB-0A45F3E2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E1C02-B53F-5062-7106-A54B7F6F8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0542-8E53-D640-98E4-9A9D09229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249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5D0981-C65D-BF7D-9398-3F198E305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137-80E6-8145-977E-3B7D2E039F11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E7B8ED-FA51-4C83-FCBC-A6F5A5C98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A771C-7AD7-E9BC-7D03-67ECBD70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0542-8E53-D640-98E4-9A9D09229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05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B560-F678-F122-BE75-B8D068889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43F85-651A-D044-4005-819B942F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3A8F8-996B-4748-7FBF-27A08421D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A4CCC-92C8-A3A7-C74B-44C8FE5A4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137-80E6-8145-977E-3B7D2E039F11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BA0A9-E7D5-1161-50D6-DEC33AE7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D1BE4-189B-A680-9E5B-A1BBB9BF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0542-8E53-D640-98E4-9A9D09229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06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185CB-40C0-27C1-35D9-67B5AC3CA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D2609-7FDC-8ACB-C28E-7E2AC528B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E5DF3-1B22-AC28-63DD-824EC877A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A5C65-02E4-951A-044F-D3F20061C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3137-80E6-8145-977E-3B7D2E039F11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8E86D-6375-2E3E-9AAF-3DE73D4FB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2D8DE-B1B7-069A-1833-A0CEC0FA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0542-8E53-D640-98E4-9A9D09229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7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99D0A8-045C-B797-A01E-5144B658E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4845D-7B4A-2C01-2D74-9EEAA5E63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79F8F-33EC-47DF-2762-87EFE20E6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693137-80E6-8145-977E-3B7D2E039F11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A3765-389B-2D70-7D2A-2BA2DF4C0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00FF6-1B19-6E18-188A-63062C7EF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2C0542-8E53-D640-98E4-9A9D09229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1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9640C-41EC-7D62-B148-2FE7019C6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Wheel Assembly Layout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3973B-F42D-466E-48AF-116650853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Project Velocity: Aurora Express</a:t>
            </a:r>
          </a:p>
        </p:txBody>
      </p:sp>
      <p:pic>
        <p:nvPicPr>
          <p:cNvPr id="4" name="Picture 2" descr="Siemens Logo and symbol, meaning, history, PNG, brand">
            <a:extLst>
              <a:ext uri="{FF2B5EF4-FFF2-40B4-BE49-F238E27FC236}">
                <a16:creationId xmlns:a16="http://schemas.microsoft.com/office/drawing/2014/main" id="{CE39136D-3507-8362-2A7A-5DC602ED7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470" y="2721330"/>
            <a:ext cx="4141760" cy="232974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9464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AD32253-565B-F5ED-510B-F7577EC6E983}"/>
              </a:ext>
            </a:extLst>
          </p:cNvPr>
          <p:cNvGrpSpPr/>
          <p:nvPr/>
        </p:nvGrpSpPr>
        <p:grpSpPr>
          <a:xfrm>
            <a:off x="846415" y="786923"/>
            <a:ext cx="10500403" cy="4885178"/>
            <a:chOff x="846415" y="786923"/>
            <a:chExt cx="10500403" cy="488517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9824F71-44C8-8E8F-632B-A0F4CB5315ED}"/>
                </a:ext>
              </a:extLst>
            </p:cNvPr>
            <p:cNvGrpSpPr/>
            <p:nvPr/>
          </p:nvGrpSpPr>
          <p:grpSpPr>
            <a:xfrm>
              <a:off x="846415" y="786923"/>
              <a:ext cx="10500403" cy="4885178"/>
              <a:chOff x="846415" y="786923"/>
              <a:chExt cx="10500403" cy="488517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88994A7-85C4-BA54-2F6B-12C9F10542CD}"/>
                  </a:ext>
                </a:extLst>
              </p:cNvPr>
              <p:cNvSpPr/>
              <p:nvPr/>
            </p:nvSpPr>
            <p:spPr>
              <a:xfrm>
                <a:off x="892628" y="881154"/>
                <a:ext cx="10406743" cy="46917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B6E7B52-1A74-2078-D64E-A6F564EDFED7}"/>
                  </a:ext>
                </a:extLst>
              </p:cNvPr>
              <p:cNvSpPr/>
              <p:nvPr/>
            </p:nvSpPr>
            <p:spPr>
              <a:xfrm>
                <a:off x="11182916" y="5439188"/>
                <a:ext cx="1639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19A85A9-06A6-D13D-AAD9-16798EAE54F5}"/>
                  </a:ext>
                </a:extLst>
              </p:cNvPr>
              <p:cNvSpPr/>
              <p:nvPr/>
            </p:nvSpPr>
            <p:spPr>
              <a:xfrm>
                <a:off x="857915" y="5430793"/>
                <a:ext cx="1639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7CE06C0-1B6E-C1D2-8916-07D1EE2B57C7}"/>
                  </a:ext>
                </a:extLst>
              </p:cNvPr>
              <p:cNvSpPr/>
              <p:nvPr/>
            </p:nvSpPr>
            <p:spPr>
              <a:xfrm>
                <a:off x="6014048" y="5439188"/>
                <a:ext cx="1639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6BBD365-E011-7F67-086E-CB968903C99B}"/>
                  </a:ext>
                </a:extLst>
              </p:cNvPr>
              <p:cNvSpPr/>
              <p:nvPr/>
            </p:nvSpPr>
            <p:spPr>
              <a:xfrm>
                <a:off x="3412362" y="5439188"/>
                <a:ext cx="1639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E9FEF4F-6D8E-BF6A-D00F-3EA072ABC789}"/>
                  </a:ext>
                </a:extLst>
              </p:cNvPr>
              <p:cNvSpPr/>
              <p:nvPr/>
            </p:nvSpPr>
            <p:spPr>
              <a:xfrm>
                <a:off x="8615734" y="5439188"/>
                <a:ext cx="1639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D5F7654-238E-C9B1-5CC7-E12685E64D38}"/>
                  </a:ext>
                </a:extLst>
              </p:cNvPr>
              <p:cNvSpPr/>
              <p:nvPr/>
            </p:nvSpPr>
            <p:spPr>
              <a:xfrm>
                <a:off x="11171416" y="795318"/>
                <a:ext cx="1639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1CC45F0-E184-3D67-FDBA-895B9CBBC299}"/>
                  </a:ext>
                </a:extLst>
              </p:cNvPr>
              <p:cNvSpPr/>
              <p:nvPr/>
            </p:nvSpPr>
            <p:spPr>
              <a:xfrm>
                <a:off x="846415" y="786923"/>
                <a:ext cx="1754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1FAC4AF-228F-437E-7796-EE1D3568D01D}"/>
                  </a:ext>
                </a:extLst>
              </p:cNvPr>
              <p:cNvSpPr/>
              <p:nvPr/>
            </p:nvSpPr>
            <p:spPr>
              <a:xfrm>
                <a:off x="6002548" y="795318"/>
                <a:ext cx="1639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C0848DD-5276-DD09-008B-4C6A64E72AEB}"/>
                  </a:ext>
                </a:extLst>
              </p:cNvPr>
              <p:cNvSpPr/>
              <p:nvPr/>
            </p:nvSpPr>
            <p:spPr>
              <a:xfrm>
                <a:off x="3400862" y="795318"/>
                <a:ext cx="1639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DF0344B-9B7C-2B04-1F56-C25E0B20D3D9}"/>
                  </a:ext>
                </a:extLst>
              </p:cNvPr>
              <p:cNvSpPr/>
              <p:nvPr/>
            </p:nvSpPr>
            <p:spPr>
              <a:xfrm>
                <a:off x="8604234" y="795318"/>
                <a:ext cx="1639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AF5773E-8BB4-D231-6BF1-181E433569E5}"/>
                </a:ext>
              </a:extLst>
            </p:cNvPr>
            <p:cNvSpPr/>
            <p:nvPr/>
          </p:nvSpPr>
          <p:spPr>
            <a:xfrm>
              <a:off x="1242204" y="1190445"/>
              <a:ext cx="9713343" cy="40889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                                                                                  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0A61794-6854-6D30-48A0-D5EE95D1622B}"/>
              </a:ext>
            </a:extLst>
          </p:cNvPr>
          <p:cNvSpPr/>
          <p:nvPr/>
        </p:nvSpPr>
        <p:spPr>
          <a:xfrm>
            <a:off x="1245593" y="2139468"/>
            <a:ext cx="1810932" cy="2191109"/>
          </a:xfrm>
          <a:prstGeom prst="rect">
            <a:avLst/>
          </a:prstGeom>
          <a:pattFill prst="pct1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WHEEL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PRESS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E18A07-3A25-FCB7-5A0C-C89773EC976A}"/>
              </a:ext>
            </a:extLst>
          </p:cNvPr>
          <p:cNvSpPr/>
          <p:nvPr/>
        </p:nvSpPr>
        <p:spPr>
          <a:xfrm>
            <a:off x="3339040" y="1501000"/>
            <a:ext cx="1810932" cy="1078302"/>
          </a:xfrm>
          <a:prstGeom prst="rect">
            <a:avLst/>
          </a:prstGeom>
          <a:pattFill prst="pct1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ASSEMBLY 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3FDDD2-B965-38C3-16A4-1ABA5C26D29B}"/>
              </a:ext>
            </a:extLst>
          </p:cNvPr>
          <p:cNvSpPr/>
          <p:nvPr/>
        </p:nvSpPr>
        <p:spPr>
          <a:xfrm>
            <a:off x="8949087" y="1190444"/>
            <a:ext cx="1997319" cy="2191109"/>
          </a:xfrm>
          <a:prstGeom prst="rect">
            <a:avLst/>
          </a:prstGeom>
          <a:pattFill prst="pct1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WAREHOUSE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FE9521-6CAB-45D9-1E02-AC7120ECA3CB}"/>
              </a:ext>
            </a:extLst>
          </p:cNvPr>
          <p:cNvSpPr/>
          <p:nvPr/>
        </p:nvSpPr>
        <p:spPr>
          <a:xfrm>
            <a:off x="3339040" y="3920340"/>
            <a:ext cx="1810932" cy="1078302"/>
          </a:xfrm>
          <a:prstGeom prst="rect">
            <a:avLst/>
          </a:prstGeom>
          <a:pattFill prst="pct1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ASSEMBLY 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4B5392-BFDF-5F77-AEE9-CFF7B2F625C5}"/>
              </a:ext>
            </a:extLst>
          </p:cNvPr>
          <p:cNvSpPr/>
          <p:nvPr/>
        </p:nvSpPr>
        <p:spPr>
          <a:xfrm>
            <a:off x="5849462" y="3920340"/>
            <a:ext cx="1810932" cy="1078302"/>
          </a:xfrm>
          <a:prstGeom prst="rect">
            <a:avLst/>
          </a:prstGeom>
          <a:pattFill prst="pct1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ASSEMBLY 4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1A0E08A-0237-98B6-5252-B53420DBFF62}"/>
              </a:ext>
            </a:extLst>
          </p:cNvPr>
          <p:cNvGrpSpPr/>
          <p:nvPr/>
        </p:nvGrpSpPr>
        <p:grpSpPr>
          <a:xfrm>
            <a:off x="3339041" y="2948555"/>
            <a:ext cx="7607365" cy="1192356"/>
            <a:chOff x="3339041" y="2948555"/>
            <a:chExt cx="7607365" cy="1192356"/>
          </a:xfrm>
          <a:solidFill>
            <a:srgbClr val="FFFF00">
              <a:alpha val="29804"/>
            </a:srgbClr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56B02F5-2CB1-89D7-8132-55151808B045}"/>
                </a:ext>
              </a:extLst>
            </p:cNvPr>
            <p:cNvSpPr/>
            <p:nvPr/>
          </p:nvSpPr>
          <p:spPr>
            <a:xfrm>
              <a:off x="3339041" y="2948555"/>
              <a:ext cx="5033005" cy="5995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0D56C52-D9E7-B355-AD00-454339D86010}"/>
                </a:ext>
              </a:extLst>
            </p:cNvPr>
            <p:cNvSpPr/>
            <p:nvPr/>
          </p:nvSpPr>
          <p:spPr>
            <a:xfrm>
              <a:off x="7658001" y="3541375"/>
              <a:ext cx="3288405" cy="5995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66BE5E9-BBDF-665D-C2A2-B9F6955AD063}"/>
              </a:ext>
            </a:extLst>
          </p:cNvPr>
          <p:cNvGrpSpPr/>
          <p:nvPr/>
        </p:nvGrpSpPr>
        <p:grpSpPr>
          <a:xfrm>
            <a:off x="2541248" y="812570"/>
            <a:ext cx="1275487" cy="4805356"/>
            <a:chOff x="6232383" y="818869"/>
            <a:chExt cx="1275487" cy="4805356"/>
          </a:xfrm>
          <a:solidFill>
            <a:srgbClr val="000000">
              <a:alpha val="50196"/>
            </a:srgb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33CEE53-C6E7-D521-5B1E-71F7110E6F36}"/>
                </a:ext>
              </a:extLst>
            </p:cNvPr>
            <p:cNvSpPr/>
            <p:nvPr/>
          </p:nvSpPr>
          <p:spPr>
            <a:xfrm>
              <a:off x="6488087" y="872197"/>
              <a:ext cx="163903" cy="4691743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C30DE63-7C9C-E2E0-34CA-39CF342CE737}"/>
                </a:ext>
              </a:extLst>
            </p:cNvPr>
            <p:cNvSpPr/>
            <p:nvPr/>
          </p:nvSpPr>
          <p:spPr>
            <a:xfrm>
              <a:off x="7110621" y="872196"/>
              <a:ext cx="163903" cy="4691743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695E45A-7AD6-4571-8181-2E271AEF2CDB}"/>
                </a:ext>
              </a:extLst>
            </p:cNvPr>
            <p:cNvSpPr/>
            <p:nvPr/>
          </p:nvSpPr>
          <p:spPr>
            <a:xfrm rot="16200000">
              <a:off x="6804469" y="246993"/>
              <a:ext cx="131526" cy="1275277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2A215CF-A6D5-88AE-1EC5-6B1E572B2EA5}"/>
                </a:ext>
              </a:extLst>
            </p:cNvPr>
            <p:cNvSpPr/>
            <p:nvPr/>
          </p:nvSpPr>
          <p:spPr>
            <a:xfrm rot="16200000">
              <a:off x="6804259" y="4920823"/>
              <a:ext cx="131526" cy="1275277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B271722-D2D0-22DA-C434-38528A845E6F}"/>
                </a:ext>
              </a:extLst>
            </p:cNvPr>
            <p:cNvSpPr/>
            <p:nvPr/>
          </p:nvSpPr>
          <p:spPr>
            <a:xfrm>
              <a:off x="6550112" y="3016449"/>
              <a:ext cx="652945" cy="403236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Crane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C83291F-705C-D193-BAC7-596441DF9152}"/>
              </a:ext>
            </a:extLst>
          </p:cNvPr>
          <p:cNvSpPr/>
          <p:nvPr/>
        </p:nvSpPr>
        <p:spPr>
          <a:xfrm>
            <a:off x="5847069" y="1498004"/>
            <a:ext cx="1810932" cy="1078302"/>
          </a:xfrm>
          <a:prstGeom prst="rect">
            <a:avLst/>
          </a:prstGeom>
          <a:pattFill prst="pct1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ASSEMBLY 2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7D6606F-9F89-820B-0A93-E8B17AA07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937"/>
            <a:ext cx="10515600" cy="894332"/>
          </a:xfrm>
        </p:spPr>
        <p:txBody>
          <a:bodyPr/>
          <a:lstStyle/>
          <a:p>
            <a:r>
              <a:rPr lang="en-US" dirty="0"/>
              <a:t>Original Layout</a:t>
            </a:r>
          </a:p>
        </p:txBody>
      </p:sp>
    </p:spTree>
    <p:extLst>
      <p:ext uri="{BB962C8B-B14F-4D97-AF65-F5344CB8AC3E}">
        <p14:creationId xmlns:p14="http://schemas.microsoft.com/office/powerpoint/2010/main" val="193352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63F7-79FE-FF2E-E4ED-43CD2A703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935"/>
            <a:ext cx="10515600" cy="894332"/>
          </a:xfrm>
        </p:spPr>
        <p:txBody>
          <a:bodyPr/>
          <a:lstStyle/>
          <a:p>
            <a:r>
              <a:rPr lang="en-US" dirty="0"/>
              <a:t>Original Layout – Key Bottlenecks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A0388-B2A5-CCBE-E7C2-8A3F34831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974"/>
            <a:ext cx="10515600" cy="4813989"/>
          </a:xfrm>
        </p:spPr>
        <p:txBody>
          <a:bodyPr>
            <a:normAutofit/>
          </a:bodyPr>
          <a:lstStyle/>
          <a:p>
            <a:pPr algn="just"/>
            <a:r>
              <a:rPr lang="en-US" sz="2600" b="1" dirty="0"/>
              <a:t>Functional layout</a:t>
            </a:r>
            <a:r>
              <a:rPr lang="en-US" sz="2600" dirty="0"/>
              <a:t>, not optimized for sequential flow.</a:t>
            </a:r>
          </a:p>
          <a:p>
            <a:pPr algn="just"/>
            <a:r>
              <a:rPr lang="en-US" sz="2600" b="1" dirty="0"/>
              <a:t>Wheel Press </a:t>
            </a:r>
            <a:r>
              <a:rPr lang="en-US" sz="2600" dirty="0"/>
              <a:t>and Assembly stations positioned separately, causing transfer delays.</a:t>
            </a:r>
          </a:p>
          <a:p>
            <a:pPr algn="just"/>
            <a:r>
              <a:rPr lang="en-US" sz="2600" b="1" dirty="0"/>
              <a:t>Inspection step is embedded </a:t>
            </a:r>
            <a:r>
              <a:rPr lang="en-US" sz="2600" dirty="0"/>
              <a:t>in the flow, blocking subsequent tasks.</a:t>
            </a:r>
          </a:p>
          <a:p>
            <a:pPr algn="just"/>
            <a:r>
              <a:rPr lang="en-US" sz="2600" dirty="0"/>
              <a:t>No dedicated </a:t>
            </a:r>
            <a:r>
              <a:rPr lang="en-US" sz="2600" b="1" dirty="0"/>
              <a:t>finished product area</a:t>
            </a:r>
            <a:r>
              <a:rPr lang="en-US" sz="2600" dirty="0"/>
              <a:t>, leading to workstation congestion.</a:t>
            </a:r>
          </a:p>
          <a:p>
            <a:pPr algn="just"/>
            <a:r>
              <a:rPr lang="en-US" sz="2600" b="1" dirty="0"/>
              <a:t>Nonlinear material and worker movement</a:t>
            </a:r>
            <a:r>
              <a:rPr lang="en-US" sz="2600" dirty="0"/>
              <a:t>, increasing travel and waiting times.</a:t>
            </a:r>
          </a:p>
        </p:txBody>
      </p:sp>
    </p:spTree>
    <p:extLst>
      <p:ext uri="{BB962C8B-B14F-4D97-AF65-F5344CB8AC3E}">
        <p14:creationId xmlns:p14="http://schemas.microsoft.com/office/powerpoint/2010/main" val="257052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AD32253-565B-F5ED-510B-F7577EC6E983}"/>
              </a:ext>
            </a:extLst>
          </p:cNvPr>
          <p:cNvGrpSpPr/>
          <p:nvPr/>
        </p:nvGrpSpPr>
        <p:grpSpPr>
          <a:xfrm>
            <a:off x="846415" y="786923"/>
            <a:ext cx="10500403" cy="4885178"/>
            <a:chOff x="846415" y="786923"/>
            <a:chExt cx="10500403" cy="488517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9824F71-44C8-8E8F-632B-A0F4CB5315ED}"/>
                </a:ext>
              </a:extLst>
            </p:cNvPr>
            <p:cNvGrpSpPr/>
            <p:nvPr/>
          </p:nvGrpSpPr>
          <p:grpSpPr>
            <a:xfrm>
              <a:off x="846415" y="786923"/>
              <a:ext cx="10500403" cy="4885178"/>
              <a:chOff x="846415" y="786923"/>
              <a:chExt cx="10500403" cy="488517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88994A7-85C4-BA54-2F6B-12C9F10542CD}"/>
                  </a:ext>
                </a:extLst>
              </p:cNvPr>
              <p:cNvSpPr/>
              <p:nvPr/>
            </p:nvSpPr>
            <p:spPr>
              <a:xfrm>
                <a:off x="892628" y="881154"/>
                <a:ext cx="10406743" cy="46917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B6E7B52-1A74-2078-D64E-A6F564EDFED7}"/>
                  </a:ext>
                </a:extLst>
              </p:cNvPr>
              <p:cNvSpPr/>
              <p:nvPr/>
            </p:nvSpPr>
            <p:spPr>
              <a:xfrm>
                <a:off x="11182916" y="5439188"/>
                <a:ext cx="1639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19A85A9-06A6-D13D-AAD9-16798EAE54F5}"/>
                  </a:ext>
                </a:extLst>
              </p:cNvPr>
              <p:cNvSpPr/>
              <p:nvPr/>
            </p:nvSpPr>
            <p:spPr>
              <a:xfrm>
                <a:off x="857915" y="5430793"/>
                <a:ext cx="1639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7CE06C0-1B6E-C1D2-8916-07D1EE2B57C7}"/>
                  </a:ext>
                </a:extLst>
              </p:cNvPr>
              <p:cNvSpPr/>
              <p:nvPr/>
            </p:nvSpPr>
            <p:spPr>
              <a:xfrm>
                <a:off x="6014048" y="5439188"/>
                <a:ext cx="1639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6BBD365-E011-7F67-086E-CB968903C99B}"/>
                  </a:ext>
                </a:extLst>
              </p:cNvPr>
              <p:cNvSpPr/>
              <p:nvPr/>
            </p:nvSpPr>
            <p:spPr>
              <a:xfrm>
                <a:off x="3412362" y="5439188"/>
                <a:ext cx="1639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E9FEF4F-6D8E-BF6A-D00F-3EA072ABC789}"/>
                  </a:ext>
                </a:extLst>
              </p:cNvPr>
              <p:cNvSpPr/>
              <p:nvPr/>
            </p:nvSpPr>
            <p:spPr>
              <a:xfrm>
                <a:off x="8615734" y="5439188"/>
                <a:ext cx="1639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D5F7654-238E-C9B1-5CC7-E12685E64D38}"/>
                  </a:ext>
                </a:extLst>
              </p:cNvPr>
              <p:cNvSpPr/>
              <p:nvPr/>
            </p:nvSpPr>
            <p:spPr>
              <a:xfrm>
                <a:off x="11171416" y="795318"/>
                <a:ext cx="1639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1CC45F0-E184-3D67-FDBA-895B9CBBC299}"/>
                  </a:ext>
                </a:extLst>
              </p:cNvPr>
              <p:cNvSpPr/>
              <p:nvPr/>
            </p:nvSpPr>
            <p:spPr>
              <a:xfrm>
                <a:off x="846415" y="786923"/>
                <a:ext cx="1754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1FAC4AF-228F-437E-7796-EE1D3568D01D}"/>
                  </a:ext>
                </a:extLst>
              </p:cNvPr>
              <p:cNvSpPr/>
              <p:nvPr/>
            </p:nvSpPr>
            <p:spPr>
              <a:xfrm>
                <a:off x="6002548" y="795318"/>
                <a:ext cx="1639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C0848DD-5276-DD09-008B-4C6A64E72AEB}"/>
                  </a:ext>
                </a:extLst>
              </p:cNvPr>
              <p:cNvSpPr/>
              <p:nvPr/>
            </p:nvSpPr>
            <p:spPr>
              <a:xfrm>
                <a:off x="3400862" y="795318"/>
                <a:ext cx="1639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DF0344B-9B7C-2B04-1F56-C25E0B20D3D9}"/>
                  </a:ext>
                </a:extLst>
              </p:cNvPr>
              <p:cNvSpPr/>
              <p:nvPr/>
            </p:nvSpPr>
            <p:spPr>
              <a:xfrm>
                <a:off x="8604234" y="795318"/>
                <a:ext cx="163902" cy="23291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AF5773E-8BB4-D231-6BF1-181E433569E5}"/>
                </a:ext>
              </a:extLst>
            </p:cNvPr>
            <p:cNvSpPr/>
            <p:nvPr/>
          </p:nvSpPr>
          <p:spPr>
            <a:xfrm>
              <a:off x="1242204" y="1190445"/>
              <a:ext cx="9713343" cy="40889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ysClr val="windowText" lastClr="000000"/>
                  </a:solidFill>
                </a:rPr>
                <a:t>                                                                                  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0A61794-6854-6D30-48A0-D5EE95D1622B}"/>
              </a:ext>
            </a:extLst>
          </p:cNvPr>
          <p:cNvSpPr/>
          <p:nvPr/>
        </p:nvSpPr>
        <p:spPr>
          <a:xfrm>
            <a:off x="1245593" y="2139468"/>
            <a:ext cx="1810932" cy="2191109"/>
          </a:xfrm>
          <a:prstGeom prst="rect">
            <a:avLst/>
          </a:prstGeom>
          <a:pattFill prst="pct1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WHEEL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PRESS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E18A07-3A25-FCB7-5A0C-C89773EC976A}"/>
              </a:ext>
            </a:extLst>
          </p:cNvPr>
          <p:cNvSpPr/>
          <p:nvPr/>
        </p:nvSpPr>
        <p:spPr>
          <a:xfrm>
            <a:off x="3339040" y="1501000"/>
            <a:ext cx="1810932" cy="1078302"/>
          </a:xfrm>
          <a:prstGeom prst="rect">
            <a:avLst/>
          </a:prstGeom>
          <a:pattFill prst="pct1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STATION 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9C2A70C-7A99-563C-1166-7C5E14D8B640}"/>
              </a:ext>
            </a:extLst>
          </p:cNvPr>
          <p:cNvSpPr/>
          <p:nvPr/>
        </p:nvSpPr>
        <p:spPr>
          <a:xfrm>
            <a:off x="5499548" y="1501000"/>
            <a:ext cx="1810932" cy="1078302"/>
          </a:xfrm>
          <a:prstGeom prst="rect">
            <a:avLst/>
          </a:prstGeom>
          <a:pattFill prst="pct1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STATION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304E28-6F14-0AD3-662E-C625927FA724}"/>
              </a:ext>
            </a:extLst>
          </p:cNvPr>
          <p:cNvSpPr/>
          <p:nvPr/>
        </p:nvSpPr>
        <p:spPr>
          <a:xfrm>
            <a:off x="7658001" y="1501001"/>
            <a:ext cx="1057868" cy="1078302"/>
          </a:xfrm>
          <a:prstGeom prst="rect">
            <a:avLst/>
          </a:prstGeom>
          <a:pattFill prst="pct1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INSPECTION STATION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3FDDD2-B965-38C3-16A4-1ABA5C26D29B}"/>
              </a:ext>
            </a:extLst>
          </p:cNvPr>
          <p:cNvSpPr/>
          <p:nvPr/>
        </p:nvSpPr>
        <p:spPr>
          <a:xfrm>
            <a:off x="8949087" y="1190444"/>
            <a:ext cx="1997319" cy="2191109"/>
          </a:xfrm>
          <a:prstGeom prst="rect">
            <a:avLst/>
          </a:prstGeom>
          <a:pattFill prst="pct1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WAREHOUSE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0308FA-7160-9D84-AB1F-7412112BA3EA}"/>
              </a:ext>
            </a:extLst>
          </p:cNvPr>
          <p:cNvSpPr/>
          <p:nvPr/>
        </p:nvSpPr>
        <p:spPr>
          <a:xfrm>
            <a:off x="8715870" y="4330576"/>
            <a:ext cx="2239678" cy="948789"/>
          </a:xfrm>
          <a:prstGeom prst="rect">
            <a:avLst/>
          </a:prstGeom>
          <a:pattFill prst="pct1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ASSEMBLED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WHEELS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FE9521-6CAB-45D9-1E02-AC7120ECA3CB}"/>
              </a:ext>
            </a:extLst>
          </p:cNvPr>
          <p:cNvSpPr/>
          <p:nvPr/>
        </p:nvSpPr>
        <p:spPr>
          <a:xfrm>
            <a:off x="3291105" y="3920340"/>
            <a:ext cx="1810932" cy="1078302"/>
          </a:xfrm>
          <a:prstGeom prst="rect">
            <a:avLst/>
          </a:prstGeom>
          <a:pattFill prst="pct1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STATION 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4B5392-BFDF-5F77-AEE9-CFF7B2F625C5}"/>
              </a:ext>
            </a:extLst>
          </p:cNvPr>
          <p:cNvSpPr/>
          <p:nvPr/>
        </p:nvSpPr>
        <p:spPr>
          <a:xfrm>
            <a:off x="5412462" y="3929111"/>
            <a:ext cx="1810932" cy="1078302"/>
          </a:xfrm>
          <a:prstGeom prst="rect">
            <a:avLst/>
          </a:prstGeom>
          <a:pattFill prst="pct1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STATION 4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1A0E08A-0237-98B6-5252-B53420DBFF62}"/>
              </a:ext>
            </a:extLst>
          </p:cNvPr>
          <p:cNvGrpSpPr/>
          <p:nvPr/>
        </p:nvGrpSpPr>
        <p:grpSpPr>
          <a:xfrm>
            <a:off x="3339041" y="2948555"/>
            <a:ext cx="7575582" cy="1137145"/>
            <a:chOff x="3339041" y="2948555"/>
            <a:chExt cx="7575582" cy="1137145"/>
          </a:xfrm>
          <a:solidFill>
            <a:srgbClr val="FFFF00">
              <a:alpha val="29804"/>
            </a:srgbClr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56B02F5-2CB1-89D7-8132-55151808B045}"/>
                </a:ext>
              </a:extLst>
            </p:cNvPr>
            <p:cNvSpPr/>
            <p:nvPr/>
          </p:nvSpPr>
          <p:spPr>
            <a:xfrm>
              <a:off x="3339041" y="2948555"/>
              <a:ext cx="5033005" cy="5995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0D56C52-D9E7-B355-AD00-454339D86010}"/>
                </a:ext>
              </a:extLst>
            </p:cNvPr>
            <p:cNvSpPr/>
            <p:nvPr/>
          </p:nvSpPr>
          <p:spPr>
            <a:xfrm>
              <a:off x="7626218" y="3486164"/>
              <a:ext cx="3288405" cy="59953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66BE5E9-BBDF-665D-C2A2-B9F6955AD063}"/>
              </a:ext>
            </a:extLst>
          </p:cNvPr>
          <p:cNvGrpSpPr/>
          <p:nvPr/>
        </p:nvGrpSpPr>
        <p:grpSpPr>
          <a:xfrm>
            <a:off x="2541248" y="812570"/>
            <a:ext cx="1275487" cy="4805356"/>
            <a:chOff x="6232383" y="818869"/>
            <a:chExt cx="1275487" cy="4805356"/>
          </a:xfrm>
          <a:solidFill>
            <a:srgbClr val="000000">
              <a:alpha val="50196"/>
            </a:srgb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33CEE53-C6E7-D521-5B1E-71F7110E6F36}"/>
                </a:ext>
              </a:extLst>
            </p:cNvPr>
            <p:cNvSpPr/>
            <p:nvPr/>
          </p:nvSpPr>
          <p:spPr>
            <a:xfrm>
              <a:off x="6488087" y="872197"/>
              <a:ext cx="163903" cy="4691743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C30DE63-7C9C-E2E0-34CA-39CF342CE737}"/>
                </a:ext>
              </a:extLst>
            </p:cNvPr>
            <p:cNvSpPr/>
            <p:nvPr/>
          </p:nvSpPr>
          <p:spPr>
            <a:xfrm>
              <a:off x="7110621" y="872196"/>
              <a:ext cx="163903" cy="4691743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695E45A-7AD6-4571-8181-2E271AEF2CDB}"/>
                </a:ext>
              </a:extLst>
            </p:cNvPr>
            <p:cNvSpPr/>
            <p:nvPr/>
          </p:nvSpPr>
          <p:spPr>
            <a:xfrm rot="16200000">
              <a:off x="6804469" y="246993"/>
              <a:ext cx="131526" cy="1275277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2A215CF-A6D5-88AE-1EC5-6B1E572B2EA5}"/>
                </a:ext>
              </a:extLst>
            </p:cNvPr>
            <p:cNvSpPr/>
            <p:nvPr/>
          </p:nvSpPr>
          <p:spPr>
            <a:xfrm rot="16200000">
              <a:off x="6804259" y="4920823"/>
              <a:ext cx="131526" cy="1275277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B271722-D2D0-22DA-C434-38528A845E6F}"/>
                </a:ext>
              </a:extLst>
            </p:cNvPr>
            <p:cNvSpPr/>
            <p:nvPr/>
          </p:nvSpPr>
          <p:spPr>
            <a:xfrm>
              <a:off x="6550112" y="3016449"/>
              <a:ext cx="652945" cy="403236"/>
            </a:xfrm>
            <a:prstGeom prst="rect">
              <a:avLst/>
            </a:prstGeom>
            <a:grpFill/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Crane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3624111-51E1-4BFD-AD4C-C80C7FE2003E}"/>
              </a:ext>
            </a:extLst>
          </p:cNvPr>
          <p:cNvSpPr txBox="1"/>
          <p:nvPr/>
        </p:nvSpPr>
        <p:spPr>
          <a:xfrm>
            <a:off x="9233042" y="1870874"/>
            <a:ext cx="1121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Task #1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79B782-9E7A-5165-2907-BE8BD226F24A}"/>
              </a:ext>
            </a:extLst>
          </p:cNvPr>
          <p:cNvSpPr txBox="1"/>
          <p:nvPr/>
        </p:nvSpPr>
        <p:spPr>
          <a:xfrm>
            <a:off x="3602013" y="1226077"/>
            <a:ext cx="1121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Task #2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06D668-36B7-8D5A-B12E-5CB008D5AA9F}"/>
              </a:ext>
            </a:extLst>
          </p:cNvPr>
          <p:cNvSpPr txBox="1"/>
          <p:nvPr/>
        </p:nvSpPr>
        <p:spPr>
          <a:xfrm>
            <a:off x="5547334" y="1250616"/>
            <a:ext cx="1121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Task #2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5A5436-5DD4-4467-99CE-B18CB883AB61}"/>
              </a:ext>
            </a:extLst>
          </p:cNvPr>
          <p:cNvSpPr txBox="1"/>
          <p:nvPr/>
        </p:nvSpPr>
        <p:spPr>
          <a:xfrm>
            <a:off x="3582610" y="3616898"/>
            <a:ext cx="1121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Task #2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BC2C2A-E00D-7B76-1959-6258B90014BB}"/>
              </a:ext>
            </a:extLst>
          </p:cNvPr>
          <p:cNvSpPr txBox="1"/>
          <p:nvPr/>
        </p:nvSpPr>
        <p:spPr>
          <a:xfrm>
            <a:off x="5560927" y="3634117"/>
            <a:ext cx="1121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Task #2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3E89C7-B088-DDC8-E3DD-3474F74D3CBD}"/>
              </a:ext>
            </a:extLst>
          </p:cNvPr>
          <p:cNvSpPr txBox="1"/>
          <p:nvPr/>
        </p:nvSpPr>
        <p:spPr>
          <a:xfrm>
            <a:off x="7780206" y="2283079"/>
            <a:ext cx="1121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Task #3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46382A-F371-C656-8757-3E03F5ACBF65}"/>
              </a:ext>
            </a:extLst>
          </p:cNvPr>
          <p:cNvSpPr txBox="1"/>
          <p:nvPr/>
        </p:nvSpPr>
        <p:spPr>
          <a:xfrm>
            <a:off x="5855543" y="2283158"/>
            <a:ext cx="1121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Task #4-9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4F996C-5054-FE47-41BF-E8FBE4B04F2F}"/>
              </a:ext>
            </a:extLst>
          </p:cNvPr>
          <p:cNvSpPr txBox="1"/>
          <p:nvPr/>
        </p:nvSpPr>
        <p:spPr>
          <a:xfrm>
            <a:off x="3737549" y="2257273"/>
            <a:ext cx="1209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Task #10-13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FB5233-500C-4E28-2B30-F9777CCC730E}"/>
              </a:ext>
            </a:extLst>
          </p:cNvPr>
          <p:cNvSpPr txBox="1"/>
          <p:nvPr/>
        </p:nvSpPr>
        <p:spPr>
          <a:xfrm>
            <a:off x="1445909" y="3634117"/>
            <a:ext cx="1209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Task #14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90DCB9-68A3-6E82-B4C9-ED5C9ECDC753}"/>
              </a:ext>
            </a:extLst>
          </p:cNvPr>
          <p:cNvSpPr txBox="1"/>
          <p:nvPr/>
        </p:nvSpPr>
        <p:spPr>
          <a:xfrm>
            <a:off x="3707207" y="4514912"/>
            <a:ext cx="1209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Task #15-16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C84DEB-C24E-537A-7F60-E49DF5295FE4}"/>
              </a:ext>
            </a:extLst>
          </p:cNvPr>
          <p:cNvSpPr txBox="1"/>
          <p:nvPr/>
        </p:nvSpPr>
        <p:spPr>
          <a:xfrm>
            <a:off x="5913023" y="4546217"/>
            <a:ext cx="12097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Task #17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50D3D4B-4E1E-8A72-7C42-A4D33D68F3C5}"/>
              </a:ext>
            </a:extLst>
          </p:cNvPr>
          <p:cNvSpPr txBox="1"/>
          <p:nvPr/>
        </p:nvSpPr>
        <p:spPr>
          <a:xfrm>
            <a:off x="9153478" y="4295180"/>
            <a:ext cx="1121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Task #20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E7BFB3B-225D-E3CD-1444-541F49F51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582"/>
            <a:ext cx="10515600" cy="894332"/>
          </a:xfrm>
        </p:spPr>
        <p:txBody>
          <a:bodyPr/>
          <a:lstStyle/>
          <a:p>
            <a:r>
              <a:rPr lang="en-US" dirty="0"/>
              <a:t>Proposed Layout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3C6CDC2-1F93-0A4B-BEB0-D127D4FB1A98}"/>
              </a:ext>
            </a:extLst>
          </p:cNvPr>
          <p:cNvSpPr/>
          <p:nvPr/>
        </p:nvSpPr>
        <p:spPr>
          <a:xfrm>
            <a:off x="7472385" y="4303718"/>
            <a:ext cx="1057868" cy="942292"/>
          </a:xfrm>
          <a:prstGeom prst="rect">
            <a:avLst/>
          </a:prstGeom>
          <a:pattFill prst="pct10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INSPECTION STATION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3537CA0-7CE5-FF71-4419-05F15DFF7C1C}"/>
                  </a:ext>
                </a:extLst>
              </p14:cNvPr>
              <p14:cNvContentPartPr/>
              <p14:nvPr/>
            </p14:nvContentPartPr>
            <p14:xfrm>
              <a:off x="1917088" y="2230526"/>
              <a:ext cx="7957080" cy="2523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3537CA0-7CE5-FF71-4419-05F15DFF7C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8088" y="2221526"/>
                <a:ext cx="7974721" cy="254088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EF5B553B-ED83-8C1C-13B0-4A2252554769}"/>
              </a:ext>
            </a:extLst>
          </p:cNvPr>
          <p:cNvSpPr txBox="1"/>
          <p:nvPr/>
        </p:nvSpPr>
        <p:spPr>
          <a:xfrm>
            <a:off x="7526169" y="4266120"/>
            <a:ext cx="1121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Task #19</a:t>
            </a:r>
          </a:p>
        </p:txBody>
      </p:sp>
    </p:spTree>
    <p:extLst>
      <p:ext uri="{BB962C8B-B14F-4D97-AF65-F5344CB8AC3E}">
        <p14:creationId xmlns:p14="http://schemas.microsoft.com/office/powerpoint/2010/main" val="2389934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87D23-C71F-541F-CE0A-73026B4F7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5AB6-B82D-83E4-2636-508DE0932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935"/>
            <a:ext cx="10515600" cy="894332"/>
          </a:xfrm>
        </p:spPr>
        <p:txBody>
          <a:bodyPr/>
          <a:lstStyle/>
          <a:p>
            <a:r>
              <a:rPr lang="en-US" dirty="0"/>
              <a:t>Proposed Layout – Key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11EC0-8000-21F9-465D-958CC0F4B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974"/>
            <a:ext cx="10515600" cy="4813989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Converted into an </a:t>
            </a:r>
            <a:r>
              <a:rPr lang="en-US" b="1" dirty="0"/>
              <a:t>assembly line (process layout) </a:t>
            </a:r>
            <a:r>
              <a:rPr lang="en-US" dirty="0"/>
              <a:t>with clear sequential flow.</a:t>
            </a:r>
          </a:p>
          <a:p>
            <a:pPr algn="just"/>
            <a:r>
              <a:rPr lang="en-US" b="1" dirty="0"/>
              <a:t>Workstations dedicated by task</a:t>
            </a:r>
            <a:r>
              <a:rPr lang="en-US" dirty="0"/>
              <a:t>, with tools/equipment pre-positioned to reduce setup time.</a:t>
            </a:r>
          </a:p>
          <a:p>
            <a:pPr algn="just"/>
            <a:r>
              <a:rPr lang="en-US" b="1" dirty="0"/>
              <a:t>Separate Inspection Station</a:t>
            </a:r>
            <a:r>
              <a:rPr lang="en-US" dirty="0"/>
              <a:t> avoids blocking downstream steps.</a:t>
            </a:r>
          </a:p>
          <a:p>
            <a:pPr algn="just"/>
            <a:r>
              <a:rPr lang="en-US" dirty="0"/>
              <a:t>Longest steps (#4–#9) grouped in Station 1 → enables </a:t>
            </a:r>
            <a:r>
              <a:rPr lang="en-US" b="1" dirty="0"/>
              <a:t>continuous downstream flow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Added </a:t>
            </a:r>
            <a:r>
              <a:rPr lang="en-US" b="1" dirty="0"/>
              <a:t>“Assembled Wheels” area </a:t>
            </a:r>
            <a:r>
              <a:rPr lang="en-US" dirty="0"/>
              <a:t>frees stations quickly.</a:t>
            </a:r>
          </a:p>
          <a:p>
            <a:pPr algn="just"/>
            <a:r>
              <a:rPr lang="en-US" dirty="0"/>
              <a:t>Simplifies </a:t>
            </a:r>
            <a:r>
              <a:rPr lang="en-US" b="1" dirty="0"/>
              <a:t>QA and supervisory monitoring</a:t>
            </a:r>
            <a:r>
              <a:rPr lang="en-US" dirty="0"/>
              <a:t>, easier to spot and address bottlenecks.</a:t>
            </a:r>
          </a:p>
        </p:txBody>
      </p:sp>
    </p:spTree>
    <p:extLst>
      <p:ext uri="{BB962C8B-B14F-4D97-AF65-F5344CB8AC3E}">
        <p14:creationId xmlns:p14="http://schemas.microsoft.com/office/powerpoint/2010/main" val="242728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62686-F071-C96F-EB48-D9ADD986B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AFA8C-9555-D83B-5B3B-CEF69719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935"/>
            <a:ext cx="10515600" cy="894332"/>
          </a:xfrm>
        </p:spPr>
        <p:txBody>
          <a:bodyPr/>
          <a:lstStyle/>
          <a:p>
            <a:r>
              <a:rPr lang="en-US" dirty="0"/>
              <a:t>Rationale &amp; Benefits of Proposed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1FCD9-412F-B922-4C5C-B6F7D8B19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2974"/>
            <a:ext cx="10515600" cy="4813989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dirty="0"/>
              <a:t>Efficiency Gains</a:t>
            </a:r>
          </a:p>
          <a:p>
            <a:pPr lvl="1" algn="just"/>
            <a:r>
              <a:rPr lang="en-US" dirty="0"/>
              <a:t>Sequential flow reduces material transfer delays and unnecessary worker movement.</a:t>
            </a:r>
          </a:p>
          <a:p>
            <a:pPr lvl="1" algn="just"/>
            <a:r>
              <a:rPr lang="en-US" dirty="0"/>
              <a:t>Pre-positioned tools and local stock reduce setup time per cycle.</a:t>
            </a:r>
          </a:p>
          <a:p>
            <a:pPr algn="just"/>
            <a:r>
              <a:rPr lang="en-US" b="1" dirty="0"/>
              <a:t>Workflow Stability</a:t>
            </a:r>
          </a:p>
          <a:p>
            <a:pPr lvl="1" algn="just"/>
            <a:r>
              <a:rPr lang="en-US" dirty="0"/>
              <a:t>Grouping longest tasks first balances the line, preventing downstream idle time.</a:t>
            </a:r>
          </a:p>
          <a:p>
            <a:pPr lvl="1" algn="just"/>
            <a:r>
              <a:rPr lang="en-US" dirty="0"/>
              <a:t>Separate Inspection prevents bottlenecks from blocking Step 4 and beyond.</a:t>
            </a:r>
          </a:p>
          <a:p>
            <a:pPr algn="just"/>
            <a:r>
              <a:rPr lang="en-US" b="1" dirty="0"/>
              <a:t>Bottleneck Relief</a:t>
            </a:r>
          </a:p>
          <a:p>
            <a:pPr lvl="1" algn="just"/>
            <a:r>
              <a:rPr lang="en-US" dirty="0"/>
              <a:t>Restructured flow reduces pressure on Step 14 (Wheel Press), smoothing throughput.</a:t>
            </a:r>
          </a:p>
          <a:p>
            <a:pPr algn="just"/>
            <a:r>
              <a:rPr lang="en-US" b="1" dirty="0"/>
              <a:t>Improved Oversight</a:t>
            </a:r>
          </a:p>
          <a:p>
            <a:pPr lvl="1" algn="just"/>
            <a:r>
              <a:rPr lang="en-US" dirty="0"/>
              <a:t>Clear workstation segmentation makes it easier for QA and supervisors to monitor progress.</a:t>
            </a:r>
          </a:p>
          <a:p>
            <a:pPr lvl="1" algn="just"/>
            <a:r>
              <a:rPr lang="en-US" dirty="0"/>
              <a:t>Faster detection of new inefficiencies or process deviations.</a:t>
            </a:r>
          </a:p>
          <a:p>
            <a:pPr algn="just"/>
            <a:r>
              <a:rPr lang="en-US" b="1" dirty="0"/>
              <a:t>Sustainability Impact</a:t>
            </a:r>
          </a:p>
          <a:p>
            <a:pPr lvl="1" algn="just"/>
            <a:r>
              <a:rPr lang="en-US" dirty="0"/>
              <a:t>Less wasted motion and waiting → lower overall resource use.</a:t>
            </a:r>
          </a:p>
          <a:p>
            <a:pPr lvl="1" algn="just"/>
            <a:r>
              <a:rPr lang="en-US" dirty="0"/>
              <a:t>Consistent flow enhances long-term productivity without costly automation.</a:t>
            </a:r>
          </a:p>
        </p:txBody>
      </p:sp>
    </p:spTree>
    <p:extLst>
      <p:ext uri="{BB962C8B-B14F-4D97-AF65-F5344CB8AC3E}">
        <p14:creationId xmlns:p14="http://schemas.microsoft.com/office/powerpoint/2010/main" val="1411337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346</Words>
  <Application>Microsoft Office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Wheel Assembly Layout Proposal</vt:lpstr>
      <vt:lpstr>Original Layout</vt:lpstr>
      <vt:lpstr>Original Layout – Key Bottlenecks</vt:lpstr>
      <vt:lpstr>Proposed Layout</vt:lpstr>
      <vt:lpstr>Proposed Layout – Key Addresses</vt:lpstr>
      <vt:lpstr>Rationale &amp; Benefits of Proposed Layout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Wheel Assembly Layout Proposal</dc:title>
  <dc:creator>Garrett Chappell</dc:creator>
  <cp:lastModifiedBy>Tim Kong</cp:lastModifiedBy>
  <cp:revision>11</cp:revision>
  <dcterms:created xsi:type="dcterms:W3CDTF">2024-04-03T01:40:44Z</dcterms:created>
  <dcterms:modified xsi:type="dcterms:W3CDTF">2025-08-16T01:55:48Z</dcterms:modified>
</cp:coreProperties>
</file>