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95" r:id="rId3"/>
    <p:sldId id="307" r:id="rId4"/>
    <p:sldId id="258" r:id="rId5"/>
    <p:sldId id="257" r:id="rId6"/>
    <p:sldId id="308" r:id="rId7"/>
    <p:sldId id="259" r:id="rId8"/>
    <p:sldId id="260" r:id="rId9"/>
    <p:sldId id="296" r:id="rId10"/>
    <p:sldId id="262" r:id="rId11"/>
    <p:sldId id="298" r:id="rId12"/>
    <p:sldId id="300" r:id="rId13"/>
    <p:sldId id="299" r:id="rId14"/>
    <p:sldId id="301" r:id="rId15"/>
    <p:sldId id="302" r:id="rId16"/>
    <p:sldId id="266" r:id="rId17"/>
    <p:sldId id="303" r:id="rId18"/>
    <p:sldId id="305" r:id="rId19"/>
    <p:sldId id="304" r:id="rId20"/>
    <p:sldId id="278" r:id="rId21"/>
  </p:sldIdLst>
  <p:sldSz cx="9144000" cy="5143500" type="screen16x9"/>
  <p:notesSz cx="6858000" cy="9144000"/>
  <p:embeddedFontLst>
    <p:embeddedFont>
      <p:font typeface="Titillium Web Light" panose="020B0604020202020204" charset="0"/>
      <p:regular r:id="rId23"/>
      <p:bold r:id="rId24"/>
      <p:italic r:id="rId25"/>
      <p:boldItalic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45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513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59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72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2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25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61b76370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61b76370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017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16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9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4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Tourism Agency Database System</a:t>
            </a:r>
            <a:br>
              <a:rPr lang="en" dirty="0"/>
            </a:br>
            <a:r>
              <a:rPr lang="en" sz="2400" dirty="0"/>
              <a:t>Pure_Cs_AMMA Project 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537126" y="2789795"/>
            <a:ext cx="688216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Implementation </a:t>
            </a:r>
            <a:endParaRPr sz="60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pic>
        <p:nvPicPr>
          <p:cNvPr id="11" name="Picture 10" descr="Diagram, timeline&#10;&#10;Description automatically generated">
            <a:extLst>
              <a:ext uri="{FF2B5EF4-FFF2-40B4-BE49-F238E27FC236}">
                <a16:creationId xmlns:a16="http://schemas.microsoft.com/office/drawing/2014/main" id="{8A39D174-A866-1488-A539-66E55CBA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9" y="654320"/>
            <a:ext cx="8045135" cy="4311690"/>
          </a:xfrm>
          <a:prstGeom prst="rect">
            <a:avLst/>
          </a:prstGeom>
        </p:spPr>
      </p:pic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42F88521-EE6F-4C40-3245-0FB0F94D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464" y="0"/>
            <a:ext cx="6025500" cy="654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Workbench Model</a:t>
            </a:r>
          </a:p>
        </p:txBody>
      </p:sp>
    </p:spTree>
    <p:extLst>
      <p:ext uri="{BB962C8B-B14F-4D97-AF65-F5344CB8AC3E}">
        <p14:creationId xmlns:p14="http://schemas.microsoft.com/office/powerpoint/2010/main" val="390431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42F88521-EE6F-4C40-3245-0FB0F94D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54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Inserted </a:t>
            </a:r>
            <a:r>
              <a:rPr lang="en-US" dirty="0"/>
              <a:t>Data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F6AD12D-55B1-FCD3-4423-E9B42B85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79" y="1231400"/>
            <a:ext cx="6140605" cy="2680700"/>
          </a:xfrm>
          <a:prstGeom prst="rect">
            <a:avLst/>
          </a:prstGeom>
        </p:spPr>
      </p:pic>
      <p:sp>
        <p:nvSpPr>
          <p:cNvPr id="8" name="Google Shape;534;p43">
            <a:extLst>
              <a:ext uri="{FF2B5EF4-FFF2-40B4-BE49-F238E27FC236}">
                <a16:creationId xmlns:a16="http://schemas.microsoft.com/office/drawing/2014/main" id="{9072C20E-BF52-9864-C897-544D8458B354}"/>
              </a:ext>
            </a:extLst>
          </p:cNvPr>
          <p:cNvSpPr txBox="1"/>
          <p:nvPr/>
        </p:nvSpPr>
        <p:spPr>
          <a:xfrm>
            <a:off x="5171031" y="4029717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Employee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16DA627-310F-E5FD-71A6-DB1FC8FA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4" y="754133"/>
            <a:ext cx="1838325" cy="3800475"/>
          </a:xfrm>
          <a:prstGeom prst="rect">
            <a:avLst/>
          </a:prstGeom>
        </p:spPr>
      </p:pic>
      <p:sp>
        <p:nvSpPr>
          <p:cNvPr id="11" name="Google Shape;534;p43">
            <a:extLst>
              <a:ext uri="{FF2B5EF4-FFF2-40B4-BE49-F238E27FC236}">
                <a16:creationId xmlns:a16="http://schemas.microsoft.com/office/drawing/2014/main" id="{94765B81-F9AD-8F79-0E4A-75258F99CCCD}"/>
              </a:ext>
            </a:extLst>
          </p:cNvPr>
          <p:cNvSpPr txBox="1"/>
          <p:nvPr/>
        </p:nvSpPr>
        <p:spPr>
          <a:xfrm>
            <a:off x="114716" y="4658416"/>
            <a:ext cx="2646191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Tour guides languages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12760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42F88521-EE6F-4C40-3245-0FB0F94D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96038" cy="654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Data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841BC00-5DD4-C57A-DD3C-67E20EE2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66" y="841007"/>
            <a:ext cx="2772348" cy="333049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3CDA3F3-32CC-AEEF-A231-AC144E134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3" y="705991"/>
            <a:ext cx="3880161" cy="1933656"/>
          </a:xfrm>
          <a:prstGeom prst="rect">
            <a:avLst/>
          </a:prstGeom>
        </p:spPr>
      </p:pic>
      <p:sp>
        <p:nvSpPr>
          <p:cNvPr id="13" name="Google Shape;534;p43">
            <a:extLst>
              <a:ext uri="{FF2B5EF4-FFF2-40B4-BE49-F238E27FC236}">
                <a16:creationId xmlns:a16="http://schemas.microsoft.com/office/drawing/2014/main" id="{52D5D731-6803-EBCC-D6DD-8EB147149CEC}"/>
              </a:ext>
            </a:extLst>
          </p:cNvPr>
          <p:cNvSpPr txBox="1"/>
          <p:nvPr/>
        </p:nvSpPr>
        <p:spPr>
          <a:xfrm>
            <a:off x="1597534" y="269131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Booking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534;p43">
            <a:extLst>
              <a:ext uri="{FF2B5EF4-FFF2-40B4-BE49-F238E27FC236}">
                <a16:creationId xmlns:a16="http://schemas.microsoft.com/office/drawing/2014/main" id="{762AC929-CC88-9E15-5380-80205FEC7994}"/>
              </a:ext>
            </a:extLst>
          </p:cNvPr>
          <p:cNvSpPr txBox="1"/>
          <p:nvPr/>
        </p:nvSpPr>
        <p:spPr>
          <a:xfrm>
            <a:off x="5903590" y="4358193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Customer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5C62E059-A669-B6CE-1020-C0248A997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88" y="3079818"/>
            <a:ext cx="3562350" cy="1666875"/>
          </a:xfrm>
          <a:prstGeom prst="rect">
            <a:avLst/>
          </a:prstGeom>
        </p:spPr>
      </p:pic>
      <p:sp>
        <p:nvSpPr>
          <p:cNvPr id="17" name="Google Shape;534;p43">
            <a:extLst>
              <a:ext uri="{FF2B5EF4-FFF2-40B4-BE49-F238E27FC236}">
                <a16:creationId xmlns:a16="http://schemas.microsoft.com/office/drawing/2014/main" id="{3C6EA36A-E107-97BA-F6E1-F5A782E88706}"/>
              </a:ext>
            </a:extLst>
          </p:cNvPr>
          <p:cNvSpPr txBox="1"/>
          <p:nvPr/>
        </p:nvSpPr>
        <p:spPr>
          <a:xfrm>
            <a:off x="1597534" y="4798364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Dependent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91316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13" name="Google Shape;534;p43">
            <a:extLst>
              <a:ext uri="{FF2B5EF4-FFF2-40B4-BE49-F238E27FC236}">
                <a16:creationId xmlns:a16="http://schemas.microsoft.com/office/drawing/2014/main" id="{52D5D731-6803-EBCC-D6DD-8EB147149CEC}"/>
              </a:ext>
            </a:extLst>
          </p:cNvPr>
          <p:cNvSpPr txBox="1"/>
          <p:nvPr/>
        </p:nvSpPr>
        <p:spPr>
          <a:xfrm>
            <a:off x="1142664" y="2059639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Departments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534;p43">
            <a:extLst>
              <a:ext uri="{FF2B5EF4-FFF2-40B4-BE49-F238E27FC236}">
                <a16:creationId xmlns:a16="http://schemas.microsoft.com/office/drawing/2014/main" id="{762AC929-CC88-9E15-5380-80205FEC7994}"/>
              </a:ext>
            </a:extLst>
          </p:cNvPr>
          <p:cNvSpPr txBox="1"/>
          <p:nvPr/>
        </p:nvSpPr>
        <p:spPr>
          <a:xfrm>
            <a:off x="3819642" y="221721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Admins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7EEEDD9-7655-5BFA-83DE-FE1C4549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4" y="1005732"/>
            <a:ext cx="3162300" cy="9906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0B41BF8-A44D-124A-3691-B4C02D3D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533" y="842613"/>
            <a:ext cx="1266825" cy="132397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3033528-69A1-7007-830C-00A3CBE3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360" y="1020019"/>
            <a:ext cx="3038475" cy="962025"/>
          </a:xfrm>
          <a:prstGeom prst="rect">
            <a:avLst/>
          </a:prstGeom>
        </p:spPr>
      </p:pic>
      <p:sp>
        <p:nvSpPr>
          <p:cNvPr id="15" name="Google Shape;534;p43">
            <a:extLst>
              <a:ext uri="{FF2B5EF4-FFF2-40B4-BE49-F238E27FC236}">
                <a16:creationId xmlns:a16="http://schemas.microsoft.com/office/drawing/2014/main" id="{D269FB2D-0178-FE60-01CD-1FBB725FE685}"/>
              </a:ext>
            </a:extLst>
          </p:cNvPr>
          <p:cNvSpPr txBox="1"/>
          <p:nvPr/>
        </p:nvSpPr>
        <p:spPr>
          <a:xfrm>
            <a:off x="6626155" y="2056155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Events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8051E635-4555-9A21-6963-74E080851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06" y="2571750"/>
            <a:ext cx="2667000" cy="2085975"/>
          </a:xfrm>
          <a:prstGeom prst="rect">
            <a:avLst/>
          </a:prstGeom>
        </p:spPr>
      </p:pic>
      <p:sp>
        <p:nvSpPr>
          <p:cNvPr id="18" name="Google Shape;534;p43">
            <a:extLst>
              <a:ext uri="{FF2B5EF4-FFF2-40B4-BE49-F238E27FC236}">
                <a16:creationId xmlns:a16="http://schemas.microsoft.com/office/drawing/2014/main" id="{2C9C0ABA-9794-8D85-ADC1-493650235233}"/>
              </a:ext>
            </a:extLst>
          </p:cNvPr>
          <p:cNvSpPr txBox="1"/>
          <p:nvPr/>
        </p:nvSpPr>
        <p:spPr>
          <a:xfrm>
            <a:off x="1178256" y="4700756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National Sites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59E8BDA9-9DC7-010F-9937-9A4E76C02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7539" y="2702195"/>
            <a:ext cx="2575910" cy="1825084"/>
          </a:xfrm>
          <a:prstGeom prst="rect">
            <a:avLst/>
          </a:prstGeom>
        </p:spPr>
      </p:pic>
      <p:sp>
        <p:nvSpPr>
          <p:cNvPr id="23" name="Google Shape;534;p43">
            <a:extLst>
              <a:ext uri="{FF2B5EF4-FFF2-40B4-BE49-F238E27FC236}">
                <a16:creationId xmlns:a16="http://schemas.microsoft.com/office/drawing/2014/main" id="{0DC18CB7-4184-221B-8D81-A203041B1085}"/>
              </a:ext>
            </a:extLst>
          </p:cNvPr>
          <p:cNvSpPr txBox="1"/>
          <p:nvPr/>
        </p:nvSpPr>
        <p:spPr>
          <a:xfrm>
            <a:off x="3902995" y="4558151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Buses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Google Shape;534;p43">
            <a:extLst>
              <a:ext uri="{FF2B5EF4-FFF2-40B4-BE49-F238E27FC236}">
                <a16:creationId xmlns:a16="http://schemas.microsoft.com/office/drawing/2014/main" id="{C83D9252-1AA3-9BAF-12F2-CF6F4B1D3FD6}"/>
              </a:ext>
            </a:extLst>
          </p:cNvPr>
          <p:cNvSpPr txBox="1"/>
          <p:nvPr/>
        </p:nvSpPr>
        <p:spPr>
          <a:xfrm>
            <a:off x="6740556" y="4602346"/>
            <a:ext cx="1575900" cy="73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Tour Guides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BB2A7B76-6212-281D-7561-58CCE5880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406" y="2622279"/>
            <a:ext cx="1600200" cy="1905000"/>
          </a:xfrm>
          <a:prstGeom prst="rect">
            <a:avLst/>
          </a:prstGeom>
        </p:spPr>
      </p:pic>
      <p:sp>
        <p:nvSpPr>
          <p:cNvPr id="27" name="Google Shape;81;p15">
            <a:extLst>
              <a:ext uri="{FF2B5EF4-FFF2-40B4-BE49-F238E27FC236}">
                <a16:creationId xmlns:a16="http://schemas.microsoft.com/office/drawing/2014/main" id="{E06D27C9-7CAF-6B3B-8C04-3FFF8A6578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96038" cy="65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/>
              <a:t>Our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4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42F88521-EE6F-4C40-3245-0FB0F94D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" y="216241"/>
            <a:ext cx="9144000" cy="654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Data</a:t>
            </a:r>
          </a:p>
        </p:txBody>
      </p:sp>
      <p:sp>
        <p:nvSpPr>
          <p:cNvPr id="8" name="Google Shape;534;p43">
            <a:extLst>
              <a:ext uri="{FF2B5EF4-FFF2-40B4-BE49-F238E27FC236}">
                <a16:creationId xmlns:a16="http://schemas.microsoft.com/office/drawing/2014/main" id="{9072C20E-BF52-9864-C897-544D8458B354}"/>
              </a:ext>
            </a:extLst>
          </p:cNvPr>
          <p:cNvSpPr txBox="1"/>
          <p:nvPr/>
        </p:nvSpPr>
        <p:spPr>
          <a:xfrm>
            <a:off x="3784047" y="2784390"/>
            <a:ext cx="1575900" cy="73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Tours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534;p43">
            <a:extLst>
              <a:ext uri="{FF2B5EF4-FFF2-40B4-BE49-F238E27FC236}">
                <a16:creationId xmlns:a16="http://schemas.microsoft.com/office/drawing/2014/main" id="{94765B81-F9AD-8F79-0E4A-75258F99CCCD}"/>
              </a:ext>
            </a:extLst>
          </p:cNvPr>
          <p:cNvSpPr txBox="1"/>
          <p:nvPr/>
        </p:nvSpPr>
        <p:spPr>
          <a:xfrm>
            <a:off x="1316022" y="4721115"/>
            <a:ext cx="2646191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Hotels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EF280E-A871-0BF3-8DD2-08BA30A9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5" y="1034572"/>
            <a:ext cx="7019925" cy="1685925"/>
          </a:xfrm>
          <a:prstGeom prst="rect">
            <a:avLst/>
          </a:prstGeom>
        </p:spPr>
      </p:pic>
      <p:pic>
        <p:nvPicPr>
          <p:cNvPr id="5" name="Picture 4" descr="Table, Excel&#10;&#10;Description automatically generated">
            <a:extLst>
              <a:ext uri="{FF2B5EF4-FFF2-40B4-BE49-F238E27FC236}">
                <a16:creationId xmlns:a16="http://schemas.microsoft.com/office/drawing/2014/main" id="{2B69CC71-2835-75DF-9605-22FA72E62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31" y="3259679"/>
            <a:ext cx="4829175" cy="13525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06FA14F-53AA-AA12-51D3-C2E2AA153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109" y="3269204"/>
            <a:ext cx="3038475" cy="1333500"/>
          </a:xfrm>
          <a:prstGeom prst="rect">
            <a:avLst/>
          </a:prstGeom>
        </p:spPr>
      </p:pic>
      <p:sp>
        <p:nvSpPr>
          <p:cNvPr id="9" name="Google Shape;534;p43">
            <a:extLst>
              <a:ext uri="{FF2B5EF4-FFF2-40B4-BE49-F238E27FC236}">
                <a16:creationId xmlns:a16="http://schemas.microsoft.com/office/drawing/2014/main" id="{7D1C6AA9-B811-C256-0811-2E7C1D24B643}"/>
              </a:ext>
            </a:extLst>
          </p:cNvPr>
          <p:cNvSpPr txBox="1"/>
          <p:nvPr/>
        </p:nvSpPr>
        <p:spPr>
          <a:xfrm>
            <a:off x="5638250" y="4618004"/>
            <a:ext cx="2646191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Transportation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66571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/>
              <a:t>Queries </a:t>
            </a:r>
            <a:endParaRPr sz="7200"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42F88521-EE6F-4C40-3245-0FB0F94D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059" y="1040780"/>
            <a:ext cx="4467920" cy="26101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/</a:t>
            </a:r>
            <a:r>
              <a:rPr lang="en-US" sz="2000" dirty="0"/>
              <a:t>RETRIEVE NAMES OF ALL Employees and their dependents if they have any</a:t>
            </a:r>
            <a:r>
              <a:rPr lang="en-US" sz="2000" b="0" dirty="0"/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dirty="0"/>
              <a:t>USE TOURISM_COMPANY;SELECT </a:t>
            </a:r>
            <a:r>
              <a:rPr lang="en-US" sz="2000" b="0" dirty="0" err="1"/>
              <a:t>e.FNAME,e.MINIT,e.LNAME,d.FNAMEFROM</a:t>
            </a:r>
            <a:r>
              <a:rPr lang="en-US" sz="2000" b="0" dirty="0"/>
              <a:t> EMPLOYEE as e left outer join dependents as d on </a:t>
            </a:r>
            <a:r>
              <a:rPr lang="en-US" sz="2000" b="0" dirty="0" err="1"/>
              <a:t>essn</a:t>
            </a:r>
            <a:r>
              <a:rPr lang="en-US" sz="2000" b="0" dirty="0"/>
              <a:t>=</a:t>
            </a:r>
            <a:r>
              <a:rPr lang="en-US" sz="2000" b="0" dirty="0" err="1"/>
              <a:t>ssn</a:t>
            </a:r>
            <a:r>
              <a:rPr lang="en-US" sz="2000" b="0" dirty="0"/>
              <a:t>;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019210F4-240D-4840-0642-C83C3A9A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40" y="0"/>
            <a:ext cx="20870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5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4" name="Google Shape;81;p15">
            <a:extLst>
              <a:ext uri="{FF2B5EF4-FFF2-40B4-BE49-F238E27FC236}">
                <a16:creationId xmlns:a16="http://schemas.microsoft.com/office/drawing/2014/main" id="{90406BA9-AA59-0782-E78A-9CAA1C34D43D}"/>
              </a:ext>
            </a:extLst>
          </p:cNvPr>
          <p:cNvSpPr txBox="1">
            <a:spLocks/>
          </p:cNvSpPr>
          <p:nvPr/>
        </p:nvSpPr>
        <p:spPr>
          <a:xfrm>
            <a:off x="2338039" y="2034831"/>
            <a:ext cx="4467920" cy="26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000" b="0" dirty="0"/>
              <a:t>/</a:t>
            </a:r>
            <a:r>
              <a:rPr lang="en-US" sz="2000" dirty="0"/>
              <a:t>RETRIEVE the NAME OF the admin of tour number 319386445</a:t>
            </a:r>
            <a:r>
              <a:rPr lang="en-US" sz="2000" b="0" dirty="0"/>
              <a:t>/</a:t>
            </a:r>
          </a:p>
          <a:p>
            <a:pPr algn="ctr"/>
            <a:endParaRPr lang="en-US" sz="2000" b="0" dirty="0"/>
          </a:p>
          <a:p>
            <a:pPr algn="ctr"/>
            <a:r>
              <a:rPr lang="en-US" sz="2000" b="0" dirty="0"/>
              <a:t>USE TOURISM_COMPANY;SELECT FNAME,MINIT,LNAMEFROM employee as </a:t>
            </a:r>
            <a:r>
              <a:rPr lang="en-US" sz="2000" b="0" dirty="0" err="1"/>
              <a:t>e,tourwhere</a:t>
            </a:r>
            <a:r>
              <a:rPr lang="en-US" sz="2000" b="0" dirty="0"/>
              <a:t> </a:t>
            </a:r>
            <a:r>
              <a:rPr lang="en-US" sz="2000" b="0" dirty="0" err="1"/>
              <a:t>tcode</a:t>
            </a:r>
            <a:r>
              <a:rPr lang="en-US" sz="2000" b="0" dirty="0"/>
              <a:t>="319386445" and </a:t>
            </a:r>
            <a:r>
              <a:rPr lang="en-US" sz="2000" b="0" dirty="0" err="1"/>
              <a:t>admin_ssn</a:t>
            </a:r>
            <a:r>
              <a:rPr lang="en-US" sz="2000" b="0" dirty="0"/>
              <a:t>=</a:t>
            </a:r>
            <a:r>
              <a:rPr lang="en-US" sz="2000" b="0" dirty="0" err="1"/>
              <a:t>ssn</a:t>
            </a:r>
            <a:r>
              <a:rPr lang="en-US" sz="2000" b="0" dirty="0"/>
              <a:t>;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718BFD-D197-74BC-30B6-3ACAC8A0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708219"/>
            <a:ext cx="4810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195E0DC-CF6C-B747-CAD5-ABCDA551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96" y="789994"/>
            <a:ext cx="1981200" cy="1028700"/>
          </a:xfrm>
          <a:prstGeom prst="rect">
            <a:avLst/>
          </a:prstGeom>
        </p:spPr>
      </p:pic>
      <p:sp>
        <p:nvSpPr>
          <p:cNvPr id="6" name="Google Shape;81;p15">
            <a:extLst>
              <a:ext uri="{FF2B5EF4-FFF2-40B4-BE49-F238E27FC236}">
                <a16:creationId xmlns:a16="http://schemas.microsoft.com/office/drawing/2014/main" id="{C14D8DFB-F9F9-139B-E2F0-84DA9F433145}"/>
              </a:ext>
            </a:extLst>
          </p:cNvPr>
          <p:cNvSpPr txBox="1">
            <a:spLocks/>
          </p:cNvSpPr>
          <p:nvPr/>
        </p:nvSpPr>
        <p:spPr>
          <a:xfrm>
            <a:off x="4676080" y="2012297"/>
            <a:ext cx="4467920" cy="26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800" b="0" dirty="0"/>
              <a:t>/</a:t>
            </a:r>
            <a:r>
              <a:rPr lang="en-US" sz="1800" dirty="0"/>
              <a:t>RETRIEVE NAMES OF THE TOUR GUIDES WHO CAN SPEAK ITALIAN</a:t>
            </a:r>
            <a:r>
              <a:rPr lang="en-US" sz="1800" b="0" dirty="0"/>
              <a:t>/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USE TOURISM_COMPANY;SELECT FNAME,MINIT,LNAMEFROM </a:t>
            </a:r>
            <a:r>
              <a:rPr lang="en-US" sz="1800" b="0" dirty="0" err="1"/>
              <a:t>EMPLOYEE,TOUR_GUIDE,TG_LANGSwhere</a:t>
            </a:r>
            <a:r>
              <a:rPr lang="en-US" sz="1800" b="0" dirty="0"/>
              <a:t> SSN=EMPLOYEE_SSN AND EMPLOYEE_SSN=TGSSN AND TLANGUAGE="Italian";</a:t>
            </a:r>
          </a:p>
        </p:txBody>
      </p:sp>
      <p:sp>
        <p:nvSpPr>
          <p:cNvPr id="9" name="Google Shape;81;p15">
            <a:extLst>
              <a:ext uri="{FF2B5EF4-FFF2-40B4-BE49-F238E27FC236}">
                <a16:creationId xmlns:a16="http://schemas.microsoft.com/office/drawing/2014/main" id="{1BE54D92-165B-454A-FEB9-FB3F78BF543B}"/>
              </a:ext>
            </a:extLst>
          </p:cNvPr>
          <p:cNvSpPr txBox="1">
            <a:spLocks/>
          </p:cNvSpPr>
          <p:nvPr/>
        </p:nvSpPr>
        <p:spPr>
          <a:xfrm>
            <a:off x="104080" y="1818694"/>
            <a:ext cx="4467920" cy="26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800" b="0" dirty="0"/>
              <a:t>/</a:t>
            </a:r>
            <a:r>
              <a:rPr lang="en-US" sz="1800" dirty="0"/>
              <a:t>RETRIEVE NAME OF THE TOUR NUMBER 363266912 BUS DRIVER</a:t>
            </a:r>
            <a:r>
              <a:rPr lang="en-US" sz="1800" b="0" dirty="0"/>
              <a:t>/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USE TOURISM_COMPANY;SELECT FNAME,MINIT,LNAMEFROM EMPLOYEE AS E,TRANSPORT,DRIVER AS </a:t>
            </a:r>
            <a:r>
              <a:rPr lang="en-US" sz="1800" b="0" dirty="0" err="1"/>
              <a:t>Dwhere</a:t>
            </a:r>
            <a:r>
              <a:rPr lang="en-US" sz="1800" b="0" dirty="0"/>
              <a:t> E.SSN=D.SSN AND D.SSN=DRIVER_SSN AND LOCAL_T_TCODE=363266912;</a:t>
            </a:r>
          </a:p>
        </p:txBody>
      </p:sp>
      <p:pic>
        <p:nvPicPr>
          <p:cNvPr id="10" name="Picture 9" descr="Table&#10;&#10;Description automatically generated with low confidence">
            <a:extLst>
              <a:ext uri="{FF2B5EF4-FFF2-40B4-BE49-F238E27FC236}">
                <a16:creationId xmlns:a16="http://schemas.microsoft.com/office/drawing/2014/main" id="{BE55236F-EAC7-82FC-F643-32A94619E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51" y="970969"/>
            <a:ext cx="1743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2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EET GROUP </a:t>
            </a:r>
            <a:r>
              <a:rPr lang="en" dirty="0" smtClean="0"/>
              <a:t>(30)</a:t>
            </a:r>
            <a:endParaRPr dirty="0"/>
          </a:p>
        </p:txBody>
      </p:sp>
      <p:sp>
        <p:nvSpPr>
          <p:cNvPr id="532" name="Google Shape;532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3" name="Google Shape;534;p43">
            <a:extLst>
              <a:ext uri="{FF2B5EF4-FFF2-40B4-BE49-F238E27FC236}">
                <a16:creationId xmlns:a16="http://schemas.microsoft.com/office/drawing/2014/main" id="{86F94C56-5685-8416-5B1C-629E7115FEDD}"/>
              </a:ext>
            </a:extLst>
          </p:cNvPr>
          <p:cNvSpPr txBox="1"/>
          <p:nvPr/>
        </p:nvSpPr>
        <p:spPr>
          <a:xfrm>
            <a:off x="6747973" y="2095983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Mohamed Tamer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 Morsi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534;p43">
            <a:extLst>
              <a:ext uri="{FF2B5EF4-FFF2-40B4-BE49-F238E27FC236}">
                <a16:creationId xmlns:a16="http://schemas.microsoft.com/office/drawing/2014/main" id="{6163BADC-582F-4EDE-39D5-5BA0FD38B80D}"/>
              </a:ext>
            </a:extLst>
          </p:cNvPr>
          <p:cNvSpPr txBox="1"/>
          <p:nvPr/>
        </p:nvSpPr>
        <p:spPr>
          <a:xfrm>
            <a:off x="4652821" y="2121846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Mariam Ayman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 Ismail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</a:b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534;p43">
            <a:extLst>
              <a:ext uri="{FF2B5EF4-FFF2-40B4-BE49-F238E27FC236}">
                <a16:creationId xmlns:a16="http://schemas.microsoft.com/office/drawing/2014/main" id="{6F44D221-5BA9-0FD8-2601-B14D1F170B9D}"/>
              </a:ext>
            </a:extLst>
          </p:cNvPr>
          <p:cNvSpPr txBox="1"/>
          <p:nvPr/>
        </p:nvSpPr>
        <p:spPr>
          <a:xfrm>
            <a:off x="2557670" y="2121846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0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Ahmed </a:t>
            </a:r>
            <a:r>
              <a:rPr lang="en" sz="2000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MOHAMED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ELSAYED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</a:b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534;p43">
            <a:extLst>
              <a:ext uri="{FF2B5EF4-FFF2-40B4-BE49-F238E27FC236}">
                <a16:creationId xmlns:a16="http://schemas.microsoft.com/office/drawing/2014/main" id="{764C7791-48C7-2DB2-2AE2-A7CA5B75655B}"/>
              </a:ext>
            </a:extLst>
          </p:cNvPr>
          <p:cNvSpPr txBox="1"/>
          <p:nvPr/>
        </p:nvSpPr>
        <p:spPr>
          <a:xfrm>
            <a:off x="457200" y="2095983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Abdalla Ahmed Wahba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/>
            </a:r>
            <a:b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</a:b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972930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sp>
        <p:nvSpPr>
          <p:cNvPr id="4" name="Google Shape;69;p13">
            <a:extLst>
              <a:ext uri="{FF2B5EF4-FFF2-40B4-BE49-F238E27FC236}">
                <a16:creationId xmlns:a16="http://schemas.microsoft.com/office/drawing/2014/main" id="{B8672760-308A-5CE4-17B2-FA9FEBAFC243}"/>
              </a:ext>
            </a:extLst>
          </p:cNvPr>
          <p:cNvSpPr txBox="1">
            <a:spLocks/>
          </p:cNvSpPr>
          <p:nvPr/>
        </p:nvSpPr>
        <p:spPr>
          <a:xfrm>
            <a:off x="356839" y="750384"/>
            <a:ext cx="7344936" cy="364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Problem Statement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sym typeface="Titillium Web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 Light"/>
                <a:cs typeface="Arial"/>
                <a:sym typeface="Titillium Web Light"/>
              </a:rPr>
              <a:t>“In the tourism industry, service quality is a very important element that can determine the success of the organizations in this industry.”</a:t>
            </a:r>
          </a:p>
        </p:txBody>
      </p:sp>
    </p:spTree>
    <p:extLst>
      <p:ext uri="{BB962C8B-B14F-4D97-AF65-F5344CB8AC3E}">
        <p14:creationId xmlns:p14="http://schemas.microsoft.com/office/powerpoint/2010/main" val="124753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416313" y="334537"/>
            <a:ext cx="6965794" cy="39400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tillium Web"/>
                <a:ea typeface="Titillium Web"/>
                <a:cs typeface="Titillium Web"/>
                <a:sym typeface="Titillium Web"/>
              </a:rPr>
              <a:t>This project aims to better: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b="1" dirty="0">
              <a:latin typeface="Titillium Web"/>
              <a:sym typeface="Titillium Web"/>
            </a:endParaRP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ym typeface="Titillium Web"/>
              </a:rPr>
              <a:t>Achieve hospitality businesses goals  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ym typeface="Titillium Web"/>
              </a:rPr>
              <a:t>Provide better customer service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ym typeface="Titillium Web"/>
              </a:rPr>
              <a:t> Improve operational efficiency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ym typeface="Titillium Web"/>
              </a:rPr>
              <a:t> Make better decisions</a:t>
            </a:r>
            <a:endParaRPr sz="2800"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84849" y="-95549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ollected Requirements 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184849" y="971724"/>
            <a:ext cx="8576292" cy="40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b="1" dirty="0">
                <a:latin typeface="Titillium Web"/>
                <a:sym typeface="Titillium Web"/>
              </a:rPr>
              <a:t>Keep Track Of Each Of The Following : 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Employee’s info:  SSN, FName, </a:t>
            </a:r>
            <a:r>
              <a:rPr lang="en-US" sz="1300" b="1" dirty="0" err="1"/>
              <a:t>Minit</a:t>
            </a:r>
            <a:r>
              <a:rPr lang="en-US" sz="1300" b="1" dirty="0"/>
              <a:t>, birth date, gender, phone, salary, address, department number, and job title. (each employee works in one specific department).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Tour guides spoken languages and nationality , admins rank, drivers license number and date and reservation executive's monthly target.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Each department name, unique number, and its manager and his info.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Employee relatives' info: name, gender, relationship with this employee.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Customer: FName, </a:t>
            </a:r>
            <a:r>
              <a:rPr lang="en-US" sz="1300" b="1" dirty="0" err="1"/>
              <a:t>minit</a:t>
            </a:r>
            <a:r>
              <a:rPr lang="en-US" sz="1300" b="1" dirty="0"/>
              <a:t>, </a:t>
            </a:r>
            <a:r>
              <a:rPr lang="en-US" sz="1300" b="1" dirty="0" err="1"/>
              <a:t>lName</a:t>
            </a:r>
            <a:r>
              <a:rPr lang="en-US" sz="1300" b="1" dirty="0"/>
              <a:t>, id, phone, his tour, payment method and date,  number of tickets, and the date of reservation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The number of credit card and the bank of the customer who paid using credit card (each tour has a unique code) 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Tour info: price for ticket start date and end date, meeting location. (there are 2 types of tours which are abroad and local).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Each tour must have an admin and Hotels info (Tours which are going to historical places have a tour guide.)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Airports of abroad tours, the bus number and driver info of the local ones.</a:t>
            </a:r>
          </a:p>
          <a:p>
            <a:pPr marL="171450" indent="-171450" algn="just">
              <a:buClr>
                <a:schemeClr val="bg1"/>
              </a:buClr>
              <a:buSzPts val="1100"/>
              <a:buFont typeface="Titillium Web Light" panose="00000400000000000000" pitchFamily="2" charset="0"/>
              <a:buChar char="–"/>
            </a:pPr>
            <a:r>
              <a:rPr lang="en-US" sz="1300" b="1" dirty="0"/>
              <a:t>Site names which the tour is going to visit and events as well. 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84849" y="-95549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ollected Requirements 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184849" y="971724"/>
            <a:ext cx="8576292" cy="40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300" b="1" dirty="0" smtClean="0"/>
              <a:t>- Each customer can book many tours at the same time.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300" b="1" dirty="0" smtClean="0"/>
              <a:t>- Each driver can drive many buses.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300" b="1" dirty="0" smtClean="0"/>
              <a:t>- Each tour has one driver and one bus.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300" b="1" dirty="0" smtClean="0"/>
              <a:t>- Each tour visits at least one national site and of course many tours can visit the same site or event.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300" b="1" dirty="0" smtClean="0"/>
              <a:t>- Since some tours visit many sites in different cities then the same tour can stay in different hotels (in different date).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3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21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373566" y="1348187"/>
            <a:ext cx="5796900" cy="19105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Conceptual  modeling </a:t>
            </a:r>
            <a:endParaRPr sz="6000" dirty="0"/>
          </a:p>
        </p:txBody>
      </p:sp>
      <p:pic>
        <p:nvPicPr>
          <p:cNvPr id="2" name="Google Shape;132;p20">
            <a:extLst>
              <a:ext uri="{FF2B5EF4-FFF2-40B4-BE49-F238E27FC236}">
                <a16:creationId xmlns:a16="http://schemas.microsoft.com/office/drawing/2014/main" id="{4F63AB00-B574-F427-4665-E6A1120283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088" y="529700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49464" y="0"/>
            <a:ext cx="6025500" cy="654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EER </a:t>
            </a:r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0011F692-4E4E-562A-BFBD-B3C17731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58" y="654272"/>
            <a:ext cx="5917764" cy="44891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40828" y="151362"/>
            <a:ext cx="6025500" cy="28250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Relational </a:t>
            </a:r>
            <a:br>
              <a:rPr lang="en-US" sz="5400" dirty="0"/>
            </a:br>
            <a:r>
              <a:rPr lang="en-US" sz="5400" dirty="0"/>
              <a:t>Modal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37B3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37B3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D8143546-165B-28A7-937C-35CE0D39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48" y="0"/>
            <a:ext cx="4162873" cy="51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7282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527</Words>
  <Application>Microsoft Office PowerPoint</Application>
  <PresentationFormat>On-screen Show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Titillium Web Light</vt:lpstr>
      <vt:lpstr>Titillium Web</vt:lpstr>
      <vt:lpstr>Arial</vt:lpstr>
      <vt:lpstr>Courier New</vt:lpstr>
      <vt:lpstr>Ninacor template</vt:lpstr>
      <vt:lpstr>Tourism Agency Database System Pure_Cs_AMMA Project </vt:lpstr>
      <vt:lpstr>MEET GROUP (30)</vt:lpstr>
      <vt:lpstr>PowerPoint Presentation</vt:lpstr>
      <vt:lpstr>PowerPoint Presentation</vt:lpstr>
      <vt:lpstr>Collected Requirements </vt:lpstr>
      <vt:lpstr>Collected Requirements </vt:lpstr>
      <vt:lpstr>Conceptual  modeling </vt:lpstr>
      <vt:lpstr>EER Diagram:</vt:lpstr>
      <vt:lpstr> Relational  Modal</vt:lpstr>
      <vt:lpstr>Implementation </vt:lpstr>
      <vt:lpstr>Workbench Model</vt:lpstr>
      <vt:lpstr>Inserted Data</vt:lpstr>
      <vt:lpstr>Our Data </vt:lpstr>
      <vt:lpstr>PowerPoint Presentation</vt:lpstr>
      <vt:lpstr>Our Data</vt:lpstr>
      <vt:lpstr>Queries </vt:lpstr>
      <vt:lpstr>/RETRIEVE NAMES OF ALL Employees and their dependents if they have any/  USE TOURISM_COMPANY;SELECT e.FNAME,e.MINIT,e.LNAME,d.FNAMEFROM EMPLOYEE as e left outer join dependents as d on essn=ssn;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Agency Database System Pure_Cs_AMMA Project</dc:title>
  <dc:creator>Abdalla Wahba</dc:creator>
  <cp:lastModifiedBy>legion</cp:lastModifiedBy>
  <cp:revision>4</cp:revision>
  <dcterms:modified xsi:type="dcterms:W3CDTF">2022-12-15T21:56:55Z</dcterms:modified>
</cp:coreProperties>
</file>