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Fira Sans Bold" charset="1" panose="020B0803050000020004"/>
      <p:regular r:id="rId28"/>
    </p:embeddedFont>
    <p:embeddedFont>
      <p:font typeface="Fira Sans Light" charset="1" panose="020B0403050000020004"/>
      <p:regular r:id="rId29"/>
    </p:embeddedFont>
    <p:embeddedFont>
      <p:font typeface="Fira Sans Medium" charset="1" panose="020B0603050000020004"/>
      <p:regular r:id="rId30"/>
    </p:embeddedFont>
    <p:embeddedFont>
      <p:font typeface="Droid Arabic Naskh Bold" charset="1" panose="020B0806030804020204"/>
      <p:regular r:id="rId31"/>
    </p:embeddedFont>
    <p:embeddedFont>
      <p:font typeface="Be Vietnam Ultra-Bold" charset="1" panose="00000900000000000000"/>
      <p:regular r:id="rId32"/>
    </p:embeddedFont>
    <p:embeddedFont>
      <p:font typeface="Be Vietnam" charset="1" panose="00000500000000000000"/>
      <p:regular r:id="rId33"/>
    </p:embeddedFont>
    <p:embeddedFont>
      <p:font typeface="Antonio Ultra-Bold Italics" charset="1" panose="02000803000000000000"/>
      <p:regular r:id="rId34"/>
    </p:embeddedFont>
    <p:embeddedFont>
      <p:font typeface="Fira Sans" charset="1" panose="020B0503050000020004"/>
      <p:regular r:id="rId35"/>
    </p:embeddedFont>
    <p:embeddedFont>
      <p:font typeface="Hammersmith One" charset="1" panose="02010703030501060504"/>
      <p:regular r:id="rId36"/>
    </p:embeddedFont>
    <p:embeddedFont>
      <p:font typeface="Clear Sans Medium" charset="1" panose="020B0603030202020304"/>
      <p:regular r:id="rId37"/>
    </p:embeddedFont>
    <p:embeddedFont>
      <p:font typeface="Clear Sans" charset="1" panose="020B0503030202020304"/>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https://docs.google.com/document/d/1udC1skGA-Duf71kmfy9h72jZFmhzLPdn/edit"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https://docs.google.com/document/d/1kbechjti4L1h-BhRT9TFH3uYua4efeU6/edit" TargetMode="External" Type="http://schemas.openxmlformats.org/officeDocument/2006/relationships/hyperlink"/><Relationship Id="rId6" Target="../media/image11.png" Type="http://schemas.openxmlformats.org/officeDocument/2006/relationships/image"/><Relationship Id="rId7"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https://youtu.be/K78dCxrKDnQ"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https://youtu.be/K78dCxrKDnQ" TargetMode="External" Type="http://schemas.openxmlformats.org/officeDocument/2006/relationships/hyperlink"/><Relationship Id="rId8" Target="../media/image13.png" Type="http://schemas.openxmlformats.org/officeDocument/2006/relationships/image"/><Relationship Id="rId9"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google.com/document/d/1o5_5C6hacmFBcUwpU9-YiP20S2Jnj2jLcgCZR9ewMZ0/edit?usp=sharing"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https://youtu.be/eSwmCe1R4bg" TargetMode="External" Type="http://schemas.openxmlformats.org/officeDocument/2006/relationships/hyperlink"/></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https://docs.google.com/document/d/1kQ9ohtkD490B3tQVtJ1ch1SR4hE4YmaZ/edit" TargetMode="External" Type="http://schemas.openxmlformats.org/officeDocument/2006/relationships/hyperlink"/><Relationship Id="rId6" Target="../media/image11.png" Type="http://schemas.openxmlformats.org/officeDocument/2006/relationships/image"/><Relationship Id="rId7" Target="../media/image1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https://docs.google.com/document/d/1lspVmXxXJGOcb_EG5KngMkJTLPplG_7OQK26NMFuvbk/edit?usp=sharing"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https://docs.google.com/document/d/1kxyOXdQnZDnbx88EMhaNPfmFHuX8LKod/edit" TargetMode="External" Type="http://schemas.openxmlformats.org/officeDocument/2006/relationships/hyperlink"/><Relationship Id="rId6" Target="../media/image11.png" Type="http://schemas.openxmlformats.org/officeDocument/2006/relationships/image"/><Relationship Id="rId7" Target="../media/image1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2" Target="https://docs.google.com/document/d/1u2Bfm81rrOvs04FVU8khzIiHEU6FaDDjlHjTr-L2ZDE/edit?usp=sharing" TargetMode="External" Type="http://schemas.openxmlformats.org/officeDocument/2006/relationships/hyperlink"/><Relationship Id="rId3" Target="https://docs.google.com/document/d/1o5_5C6hacmFBcUwpU9-YiP20S2Jnj2jLcgCZR9ewMZ0/edit?usp=sharing" TargetMode="External" Type="http://schemas.openxmlformats.org/officeDocument/2006/relationships/hyperlink"/><Relationship Id="rId4" Target="https://docs.google.com/document/d/1kxyOXdQnZDnbx88EMhaNPfmFHuX8LKod/edit" TargetMode="External" Type="http://schemas.openxmlformats.org/officeDocument/2006/relationships/hyperlink"/><Relationship Id="rId5" Target="https://docs.google.com/document/d/1udC1skGA-Duf71kmfy9h72jZFmhzLPdn/edit" TargetMode="External" Type="http://schemas.openxmlformats.org/officeDocument/2006/relationships/hyperlink"/><Relationship Id="rId6" Target="https://docs.google.com/document/d/1lspVmXxXJGOcb_EG5KngMkJTLPplG_7OQK26NMFuvbk/edit?usp=sharing" TargetMode="External" Type="http://schemas.openxmlformats.org/officeDocument/2006/relationships/hyperlink"/><Relationship Id="rId7" Target="https://youtu.be/K78dCxrKDnQ" TargetMode="External" Type="http://schemas.openxmlformats.org/officeDocument/2006/relationships/hyperlink"/><Relationship Id="rId8" Target="https://docs.google.com/document/d/1kbechjti4L1h-BhRT9TFH3uYua4efeU6/edit" TargetMode="External" Type="http://schemas.openxmlformats.org/officeDocument/2006/relationships/hyperlink"/><Relationship Id="rId9" Target="https://docs.google.com/document/d/1kQ9ohtkD490B3tQVtJ1ch1SR4hE4YmaZ/edit" TargetMode="External" Type="http://schemas.openxmlformats.org/officeDocument/2006/relationships/hyperlink"/></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jpeg" Type="http://schemas.openxmlformats.org/officeDocument/2006/relationships/image"/><Relationship Id="rId4" Target="../media/image2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2535568"/>
            <a:ext cx="11307642" cy="5215865"/>
            <a:chOff x="0" y="0"/>
            <a:chExt cx="15076856" cy="6954486"/>
          </a:xfrm>
        </p:grpSpPr>
        <p:sp>
          <p:nvSpPr>
            <p:cNvPr name="TextBox 3" id="3"/>
            <p:cNvSpPr txBox="true"/>
            <p:nvPr/>
          </p:nvSpPr>
          <p:spPr>
            <a:xfrm rot="0">
              <a:off x="0" y="-9525"/>
              <a:ext cx="15076856" cy="5838825"/>
            </a:xfrm>
            <a:prstGeom prst="rect">
              <a:avLst/>
            </a:prstGeom>
          </p:spPr>
          <p:txBody>
            <a:bodyPr anchor="t" rtlCol="false" tIns="0" lIns="0" bIns="0" rIns="0">
              <a:spAutoFit/>
            </a:bodyPr>
            <a:lstStyle/>
            <a:p>
              <a:pPr algn="l">
                <a:lnSpc>
                  <a:spcPts val="11520"/>
                </a:lnSpc>
              </a:pPr>
              <a:r>
                <a:rPr lang="en-US" sz="9600" b="true">
                  <a:solidFill>
                    <a:srgbClr val="000000"/>
                  </a:solidFill>
                  <a:latin typeface="Fira Sans Bold"/>
                  <a:ea typeface="Fira Sans Bold"/>
                  <a:cs typeface="Fira Sans Bold"/>
                  <a:sym typeface="Fira Sans Bold"/>
                </a:rPr>
                <a:t>DEPI - Google IT Support Professional</a:t>
              </a:r>
            </a:p>
          </p:txBody>
        </p:sp>
        <p:sp>
          <p:nvSpPr>
            <p:cNvPr name="TextBox 4" id="4"/>
            <p:cNvSpPr txBox="true"/>
            <p:nvPr/>
          </p:nvSpPr>
          <p:spPr>
            <a:xfrm rot="0">
              <a:off x="0" y="6149306"/>
              <a:ext cx="15076856" cy="805180"/>
            </a:xfrm>
            <a:prstGeom prst="rect">
              <a:avLst/>
            </a:prstGeom>
          </p:spPr>
          <p:txBody>
            <a:bodyPr anchor="t" rtlCol="false" tIns="0" lIns="0" bIns="0" rIns="0">
              <a:spAutoFit/>
            </a:bodyPr>
            <a:lstStyle/>
            <a:p>
              <a:pPr algn="l">
                <a:lnSpc>
                  <a:spcPts val="5039"/>
                </a:lnSpc>
              </a:pPr>
              <a:r>
                <a:rPr lang="en-US" sz="3599">
                  <a:solidFill>
                    <a:srgbClr val="000000"/>
                  </a:solidFill>
                  <a:latin typeface="Fira Sans Light"/>
                  <a:ea typeface="Fira Sans Light"/>
                  <a:cs typeface="Fira Sans Light"/>
                  <a:sym typeface="Fira Sans Light"/>
                </a:rPr>
                <a:t>By:</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3" id="13"/>
          <p:cNvGrpSpPr/>
          <p:nvPr/>
        </p:nvGrpSpPr>
        <p:grpSpPr>
          <a:xfrm rot="0">
            <a:off x="971565" y="688207"/>
            <a:ext cx="4699421" cy="1087247"/>
            <a:chOff x="0" y="0"/>
            <a:chExt cx="6265895" cy="1449663"/>
          </a:xfrm>
        </p:grpSpPr>
        <p:sp>
          <p:nvSpPr>
            <p:cNvPr name="Freeform 14" id="14"/>
            <p:cNvSpPr/>
            <p:nvPr/>
          </p:nvSpPr>
          <p:spPr>
            <a:xfrm flipH="false" flipV="false" rot="0">
              <a:off x="0" y="0"/>
              <a:ext cx="1456134" cy="1449663"/>
            </a:xfrm>
            <a:custGeom>
              <a:avLst/>
              <a:gdLst/>
              <a:ahLst/>
              <a:cxnLst/>
              <a:rect r="r" b="b" t="t" l="l"/>
              <a:pathLst>
                <a:path h="1449663" w="1456134">
                  <a:moveTo>
                    <a:pt x="0" y="0"/>
                  </a:moveTo>
                  <a:lnTo>
                    <a:pt x="1456134" y="0"/>
                  </a:lnTo>
                  <a:lnTo>
                    <a:pt x="1456134" y="1449663"/>
                  </a:lnTo>
                  <a:lnTo>
                    <a:pt x="0" y="1449663"/>
                  </a:lnTo>
                  <a:lnTo>
                    <a:pt x="0" y="0"/>
                  </a:lnTo>
                  <a:close/>
                </a:path>
              </a:pathLst>
            </a:custGeom>
            <a:blipFill>
              <a:blip r:embed="rId2"/>
              <a:stretch>
                <a:fillRect l="0" t="0" r="0" b="0"/>
              </a:stretch>
            </a:blipFill>
          </p:spPr>
        </p:sp>
        <p:sp>
          <p:nvSpPr>
            <p:cNvPr name="TextBox 15" id="15"/>
            <p:cNvSpPr txBox="true"/>
            <p:nvPr/>
          </p:nvSpPr>
          <p:spPr>
            <a:xfrm rot="0">
              <a:off x="1635426" y="506722"/>
              <a:ext cx="4630469" cy="398119"/>
            </a:xfrm>
            <a:prstGeom prst="rect">
              <a:avLst/>
            </a:prstGeom>
          </p:spPr>
          <p:txBody>
            <a:bodyPr anchor="t" rtlCol="false" tIns="0" lIns="0" bIns="0" rIns="0">
              <a:spAutoFit/>
            </a:bodyPr>
            <a:lstStyle/>
            <a:p>
              <a:pPr algn="l">
                <a:lnSpc>
                  <a:spcPts val="2549"/>
                </a:lnSpc>
                <a:spcBef>
                  <a:spcPct val="0"/>
                </a:spcBef>
              </a:pPr>
              <a:r>
                <a:rPr lang="en-US" b="true" sz="1820">
                  <a:solidFill>
                    <a:srgbClr val="000000"/>
                  </a:solidFill>
                  <a:latin typeface="Fira Sans Medium"/>
                  <a:ea typeface="Fira Sans Medium"/>
                  <a:cs typeface="Fira Sans Medium"/>
                  <a:sym typeface="Fira Sans Medium"/>
                </a:rPr>
                <a:t>Digital Egypt Pioneers Initiative</a:t>
              </a:r>
            </a:p>
          </p:txBody>
        </p:sp>
      </p:grpSp>
      <p:sp>
        <p:nvSpPr>
          <p:cNvPr name="TextBox 16" id="16"/>
          <p:cNvSpPr txBox="true"/>
          <p:nvPr/>
        </p:nvSpPr>
        <p:spPr>
          <a:xfrm rot="0">
            <a:off x="1767999" y="7398402"/>
            <a:ext cx="5337605" cy="541954"/>
          </a:xfrm>
          <a:prstGeom prst="rect">
            <a:avLst/>
          </a:prstGeom>
        </p:spPr>
        <p:txBody>
          <a:bodyPr anchor="t" rtlCol="false" tIns="0" lIns="0" bIns="0" rIns="0">
            <a:spAutoFit/>
          </a:bodyPr>
          <a:lstStyle/>
          <a:p>
            <a:pPr algn="ctr">
              <a:lnSpc>
                <a:spcPts val="4366"/>
              </a:lnSpc>
            </a:pPr>
            <a:r>
              <a:rPr lang="en-US" b="true" sz="3118">
                <a:solidFill>
                  <a:srgbClr val="000000"/>
                </a:solidFill>
                <a:latin typeface="Droid Arabic Naskh Bold"/>
                <a:ea typeface="Droid Arabic Naskh Bold"/>
                <a:cs typeface="Droid Arabic Naskh Bold"/>
                <a:sym typeface="Droid Arabic Naskh Bold"/>
              </a:rPr>
              <a:t>Esraa Soliman Mubarak</a:t>
            </a:r>
          </a:p>
        </p:txBody>
      </p:sp>
      <p:sp>
        <p:nvSpPr>
          <p:cNvPr name="TextBox 17" id="17"/>
          <p:cNvSpPr txBox="true"/>
          <p:nvPr/>
        </p:nvSpPr>
        <p:spPr>
          <a:xfrm rot="0">
            <a:off x="2000014" y="8787261"/>
            <a:ext cx="5337605" cy="541954"/>
          </a:xfrm>
          <a:prstGeom prst="rect">
            <a:avLst/>
          </a:prstGeom>
        </p:spPr>
        <p:txBody>
          <a:bodyPr anchor="t" rtlCol="false" tIns="0" lIns="0" bIns="0" rIns="0">
            <a:spAutoFit/>
          </a:bodyPr>
          <a:lstStyle/>
          <a:p>
            <a:pPr algn="ctr">
              <a:lnSpc>
                <a:spcPts val="4366"/>
              </a:lnSpc>
            </a:pPr>
            <a:r>
              <a:rPr lang="en-US" b="true" sz="3118">
                <a:solidFill>
                  <a:srgbClr val="000000"/>
                </a:solidFill>
                <a:latin typeface="Droid Arabic Naskh Bold"/>
                <a:ea typeface="Droid Arabic Naskh Bold"/>
                <a:cs typeface="Droid Arabic Naskh Bold"/>
                <a:sym typeface="Droid Arabic Naskh Bold"/>
              </a:rPr>
              <a:t>Abdullah Fawzi Mohamed</a:t>
            </a:r>
          </a:p>
        </p:txBody>
      </p:sp>
      <p:sp>
        <p:nvSpPr>
          <p:cNvPr name="TextBox 18" id="18"/>
          <p:cNvSpPr txBox="true"/>
          <p:nvPr/>
        </p:nvSpPr>
        <p:spPr>
          <a:xfrm rot="0">
            <a:off x="2000014" y="8092756"/>
            <a:ext cx="5337605" cy="541954"/>
          </a:xfrm>
          <a:prstGeom prst="rect">
            <a:avLst/>
          </a:prstGeom>
        </p:spPr>
        <p:txBody>
          <a:bodyPr anchor="t" rtlCol="false" tIns="0" lIns="0" bIns="0" rIns="0">
            <a:spAutoFit/>
          </a:bodyPr>
          <a:lstStyle/>
          <a:p>
            <a:pPr algn="ctr">
              <a:lnSpc>
                <a:spcPts val="4366"/>
              </a:lnSpc>
            </a:pPr>
            <a:r>
              <a:rPr lang="en-US" b="true" sz="3118">
                <a:solidFill>
                  <a:srgbClr val="000000"/>
                </a:solidFill>
                <a:latin typeface="Droid Arabic Naskh Bold"/>
                <a:ea typeface="Droid Arabic Naskh Bold"/>
                <a:cs typeface="Droid Arabic Naskh Bold"/>
                <a:sym typeface="Droid Arabic Naskh Bold"/>
              </a:rPr>
              <a:t>Omnia Mohamed Mansour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2431034"/>
            <a:ext cx="14041373" cy="4713501"/>
            <a:chOff x="0" y="0"/>
            <a:chExt cx="18721830" cy="6284668"/>
          </a:xfrm>
        </p:grpSpPr>
        <p:sp>
          <p:nvSpPr>
            <p:cNvPr name="TextBox 3" id="3"/>
            <p:cNvSpPr txBox="true"/>
            <p:nvPr/>
          </p:nvSpPr>
          <p:spPr>
            <a:xfrm rot="0">
              <a:off x="0" y="1766642"/>
              <a:ext cx="18721830" cy="4518025"/>
            </a:xfrm>
            <a:prstGeom prst="rect">
              <a:avLst/>
            </a:prstGeom>
          </p:spPr>
          <p:txBody>
            <a:bodyPr anchor="t" rtlCol="false" tIns="0" lIns="0" bIns="0" rIns="0">
              <a:spAutoFit/>
            </a:bodyPr>
            <a:lstStyle/>
            <a:p>
              <a:pPr algn="l">
                <a:lnSpc>
                  <a:spcPts val="4320"/>
                </a:lnSpc>
              </a:pPr>
            </a:p>
            <a:p>
              <a:pPr algn="l">
                <a:lnSpc>
                  <a:spcPts val="4320"/>
                </a:lnSpc>
              </a:pPr>
              <a:r>
                <a:rPr lang="en-US" b="true" sz="3600">
                  <a:solidFill>
                    <a:srgbClr val="A4E473"/>
                  </a:solidFill>
                  <a:latin typeface="Fira Sans Medium"/>
                  <a:ea typeface="Fira Sans Medium"/>
                  <a:cs typeface="Fira Sans Medium"/>
                  <a:sym typeface="Fira Sans Medium"/>
                </a:rPr>
                <a:t>What we did:</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Implemented Active Directory for centralized user management across the organization.</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Created Organizational Units (OUs) and grouped users by department (IT, Development, Sales, HR) for tailored policy application.</a:t>
              </a:r>
            </a:p>
            <a:p>
              <a:pPr algn="l">
                <a:lnSpc>
                  <a:spcPts val="4320"/>
                </a:lnSpc>
              </a:pPr>
            </a:p>
          </p:txBody>
        </p:sp>
        <p:sp>
          <p:nvSpPr>
            <p:cNvPr name="TextBox 4" id="4"/>
            <p:cNvSpPr txBox="true"/>
            <p:nvPr/>
          </p:nvSpPr>
          <p:spPr>
            <a:xfrm rot="0">
              <a:off x="0" y="-9525"/>
              <a:ext cx="18721830" cy="1317625"/>
            </a:xfrm>
            <a:prstGeom prst="rect">
              <a:avLst/>
            </a:prstGeom>
          </p:spPr>
          <p:txBody>
            <a:bodyPr anchor="t" rtlCol="false" tIns="0" lIns="0" bIns="0" rIns="0">
              <a:spAutoFit/>
            </a:bodyPr>
            <a:lstStyle/>
            <a:p>
              <a:pPr algn="l">
                <a:lnSpc>
                  <a:spcPts val="4319"/>
                </a:lnSpc>
              </a:pPr>
              <a:r>
                <a:rPr lang="en-US" sz="3599" b="true">
                  <a:solidFill>
                    <a:srgbClr val="A4E473"/>
                  </a:solidFill>
                  <a:latin typeface="Fira Sans Medium"/>
                  <a:ea typeface="Fira Sans Medium"/>
                  <a:cs typeface="Fira Sans Medium"/>
                  <a:sym typeface="Fira Sans Medium"/>
                </a:rPr>
                <a:t>Benefit:</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Simplifies managing employee access, improving security and efficiency.</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8226468" y="8227172"/>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971550"/>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Centralized User Management:</a:t>
            </a:r>
          </a:p>
        </p:txBody>
      </p:sp>
      <p:sp>
        <p:nvSpPr>
          <p:cNvPr name="TextBox 18" id="18"/>
          <p:cNvSpPr txBox="true"/>
          <p:nvPr/>
        </p:nvSpPr>
        <p:spPr>
          <a:xfrm rot="0">
            <a:off x="9144000" y="8150972"/>
            <a:ext cx="6740820" cy="1154430"/>
          </a:xfrm>
          <a:prstGeom prst="rect">
            <a:avLst/>
          </a:prstGeom>
        </p:spPr>
        <p:txBody>
          <a:bodyPr anchor="t" rtlCol="false" tIns="0" lIns="0" bIns="0" rIns="0">
            <a:spAutoFit/>
          </a:bodyPr>
          <a:lstStyle/>
          <a:p>
            <a:pPr algn="ctr">
              <a:lnSpc>
                <a:spcPts val="4620"/>
              </a:lnSpc>
            </a:pPr>
            <a:r>
              <a:rPr lang="en-US" b="true" sz="3300" u="sng">
                <a:solidFill>
                  <a:srgbClr val="00A181"/>
                </a:solidFill>
                <a:latin typeface="Fira Sans Medium"/>
                <a:ea typeface="Fira Sans Medium"/>
                <a:cs typeface="Fira Sans Medium"/>
                <a:sym typeface="Fira Sans Medium"/>
                <a:hlinkClick r:id="rId7" tooltip="https://docs.google.com/document/d/1udC1skGA-Duf71kmfy9h72jZFmhzLPdn/edit"/>
              </a:rPr>
              <a:t>Link &amp; Explanation:</a:t>
            </a:r>
          </a:p>
          <a:p>
            <a:pPr algn="ctr">
              <a:lnSpc>
                <a:spcPts val="4620"/>
              </a:lnSpc>
              <a:spcBef>
                <a:spcPct val="0"/>
              </a:spcBef>
            </a:pPr>
            <a:r>
              <a:rPr lang="en-US" b="true" sz="3300">
                <a:solidFill>
                  <a:srgbClr val="00A181"/>
                </a:solidFill>
                <a:latin typeface="Fira Sans Medium"/>
                <a:ea typeface="Fira Sans Medium"/>
                <a:cs typeface="Fira Sans Medium"/>
                <a:sym typeface="Fira Sans Medium"/>
              </a:rPr>
              <a:t>Omnia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1738865"/>
            <a:ext cx="14041373" cy="5875551"/>
            <a:chOff x="0" y="0"/>
            <a:chExt cx="18721830" cy="7834068"/>
          </a:xfrm>
        </p:grpSpPr>
        <p:sp>
          <p:nvSpPr>
            <p:cNvPr name="TextBox 3" id="3"/>
            <p:cNvSpPr txBox="true"/>
            <p:nvPr/>
          </p:nvSpPr>
          <p:spPr>
            <a:xfrm rot="0">
              <a:off x="0" y="4103442"/>
              <a:ext cx="18721830" cy="37306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What We Did:</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Utilized VMware and KVM to virtualize physical servers, creating multiple virtual machines (VMs) for hosting applications and databases.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Consolidated several physical servers into fewer high-performance machines running multiple VMs.</a:t>
              </a:r>
            </a:p>
            <a:p>
              <a:pPr algn="l">
                <a:lnSpc>
                  <a:spcPts val="4320"/>
                </a:lnSpc>
              </a:pPr>
            </a:p>
          </p:txBody>
        </p:sp>
        <p:sp>
          <p:nvSpPr>
            <p:cNvPr name="TextBox 4" id="4"/>
            <p:cNvSpPr txBox="true"/>
            <p:nvPr/>
          </p:nvSpPr>
          <p:spPr>
            <a:xfrm rot="0">
              <a:off x="0" y="-9525"/>
              <a:ext cx="18721830" cy="3654425"/>
            </a:xfrm>
            <a:prstGeom prst="rect">
              <a:avLst/>
            </a:prstGeom>
          </p:spPr>
          <p:txBody>
            <a:bodyPr anchor="t" rtlCol="false" tIns="0" lIns="0" bIns="0" rIns="0">
              <a:spAutoFit/>
            </a:bodyPr>
            <a:lstStyle/>
            <a:p>
              <a:pPr algn="l">
                <a:lnSpc>
                  <a:spcPts val="4319"/>
                </a:lnSpc>
              </a:pPr>
              <a:r>
                <a:rPr lang="en-US" sz="3599" b="true">
                  <a:solidFill>
                    <a:srgbClr val="A4E473"/>
                  </a:solidFill>
                  <a:latin typeface="Fira Sans Medium"/>
                  <a:ea typeface="Fira Sans Medium"/>
                  <a:cs typeface="Fira Sans Medium"/>
                  <a:sym typeface="Fira Sans Medium"/>
                </a:rPr>
                <a:t>Benefit:</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Cost savings by reducing hardware expenses and enhancing server utilization.</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Scalability to easily add or remove virtual machines as needed.</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Improved disaster recovery capabilities through flexible backup and restore options.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11" id="11"/>
          <p:cNvSpPr/>
          <p:nvPr/>
        </p:nvSpPr>
        <p:spPr>
          <a:xfrm flipH="false" flipV="false" rot="0">
            <a:off x="9534203" y="8227172"/>
            <a:ext cx="527329" cy="807886"/>
          </a:xfrm>
          <a:custGeom>
            <a:avLst/>
            <a:gdLst/>
            <a:ahLst/>
            <a:cxnLst/>
            <a:rect r="r" b="b" t="t" l="l"/>
            <a:pathLst>
              <a:path h="807886" w="527329">
                <a:moveTo>
                  <a:pt x="0" y="0"/>
                </a:moveTo>
                <a:lnTo>
                  <a:pt x="527329" y="0"/>
                </a:lnTo>
                <a:lnTo>
                  <a:pt x="527329" y="807886"/>
                </a:lnTo>
                <a:lnTo>
                  <a:pt x="0" y="80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40526" y="8227172"/>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4"/>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5" id="15"/>
          <p:cNvSpPr txBox="true"/>
          <p:nvPr/>
        </p:nvSpPr>
        <p:spPr>
          <a:xfrm rot="0">
            <a:off x="1290557" y="807338"/>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Virtualization Implementation</a:t>
            </a:r>
          </a:p>
        </p:txBody>
      </p:sp>
      <p:sp>
        <p:nvSpPr>
          <p:cNvPr name="TextBox 16" id="16"/>
          <p:cNvSpPr txBox="true"/>
          <p:nvPr/>
        </p:nvSpPr>
        <p:spPr>
          <a:xfrm rot="0">
            <a:off x="9144000" y="8150972"/>
            <a:ext cx="6740820" cy="1154430"/>
          </a:xfrm>
          <a:prstGeom prst="rect">
            <a:avLst/>
          </a:prstGeom>
        </p:spPr>
        <p:txBody>
          <a:bodyPr anchor="t" rtlCol="false" tIns="0" lIns="0" bIns="0" rIns="0">
            <a:spAutoFit/>
          </a:bodyPr>
          <a:lstStyle/>
          <a:p>
            <a:pPr algn="ctr">
              <a:lnSpc>
                <a:spcPts val="4620"/>
              </a:lnSpc>
            </a:pPr>
            <a:r>
              <a:rPr lang="en-US" b="true" sz="3300" u="sng">
                <a:solidFill>
                  <a:srgbClr val="00A181"/>
                </a:solidFill>
                <a:latin typeface="Fira Sans Medium"/>
                <a:ea typeface="Fira Sans Medium"/>
                <a:cs typeface="Fira Sans Medium"/>
                <a:sym typeface="Fira Sans Medium"/>
                <a:hlinkClick r:id="rId5" tooltip="https://docs.google.com/document/d/1kbechjti4L1h-BhRT9TFH3uYua4efeU6/edit"/>
              </a:rPr>
              <a:t>Link &amp; Explanation:</a:t>
            </a:r>
          </a:p>
          <a:p>
            <a:pPr algn="ctr">
              <a:lnSpc>
                <a:spcPts val="4620"/>
              </a:lnSpc>
              <a:spcBef>
                <a:spcPct val="0"/>
              </a:spcBef>
            </a:pPr>
            <a:r>
              <a:rPr lang="en-US" b="true" sz="3300">
                <a:solidFill>
                  <a:srgbClr val="00A181"/>
                </a:solidFill>
                <a:latin typeface="Fira Sans Medium"/>
                <a:ea typeface="Fira Sans Medium"/>
                <a:cs typeface="Fira Sans Medium"/>
                <a:sym typeface="Fira Sans Medium"/>
              </a:rPr>
              <a:t>Abdullah</a:t>
            </a:r>
          </a:p>
        </p:txBody>
      </p:sp>
      <p:sp>
        <p:nvSpPr>
          <p:cNvPr name="Freeform 17" id="17"/>
          <p:cNvSpPr/>
          <p:nvPr/>
        </p:nvSpPr>
        <p:spPr>
          <a:xfrm flipH="false" flipV="false" rot="0">
            <a:off x="8381650" y="8227172"/>
            <a:ext cx="762350" cy="807886"/>
          </a:xfrm>
          <a:custGeom>
            <a:avLst/>
            <a:gdLst/>
            <a:ahLst/>
            <a:cxnLst/>
            <a:rect r="r" b="b" t="t" l="l"/>
            <a:pathLst>
              <a:path h="807886" w="762350">
                <a:moveTo>
                  <a:pt x="0" y="0"/>
                </a:moveTo>
                <a:lnTo>
                  <a:pt x="762350" y="0"/>
                </a:lnTo>
                <a:lnTo>
                  <a:pt x="762350" y="807886"/>
                </a:lnTo>
                <a:lnTo>
                  <a:pt x="0" y="807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418947" y="1724157"/>
            <a:ext cx="13639333" cy="6502321"/>
            <a:chOff x="0" y="0"/>
            <a:chExt cx="18185777" cy="8669761"/>
          </a:xfrm>
        </p:grpSpPr>
        <p:sp>
          <p:nvSpPr>
            <p:cNvPr name="TextBox 3" id="3"/>
            <p:cNvSpPr txBox="true"/>
            <p:nvPr/>
          </p:nvSpPr>
          <p:spPr>
            <a:xfrm rot="0">
              <a:off x="0" y="2283105"/>
              <a:ext cx="18185777" cy="6386656"/>
            </a:xfrm>
            <a:prstGeom prst="rect">
              <a:avLst/>
            </a:prstGeom>
          </p:spPr>
          <p:txBody>
            <a:bodyPr anchor="t" rtlCol="false" tIns="0" lIns="0" bIns="0" rIns="0">
              <a:spAutoFit/>
            </a:bodyPr>
            <a:lstStyle/>
            <a:p>
              <a:pPr algn="l">
                <a:lnSpc>
                  <a:spcPts val="3846"/>
                </a:lnSpc>
              </a:pPr>
              <a:r>
                <a:rPr lang="en-US" sz="3205" b="true">
                  <a:solidFill>
                    <a:srgbClr val="A4E473"/>
                  </a:solidFill>
                  <a:latin typeface="Fira Sans Medium"/>
                  <a:ea typeface="Fira Sans Medium"/>
                  <a:cs typeface="Fira Sans Medium"/>
                  <a:sym typeface="Fira Sans Medium"/>
                </a:rPr>
                <a:t> Regular Backups</a:t>
              </a:r>
            </a:p>
            <a:p>
              <a:pPr algn="l" marL="1216373" indent="-405458" lvl="2">
                <a:lnSpc>
                  <a:spcPts val="3380"/>
                </a:lnSpc>
                <a:buFont typeface="Arial"/>
                <a:buChar char="⚬"/>
              </a:pPr>
              <a:r>
                <a:rPr lang="en-US" sz="2816">
                  <a:solidFill>
                    <a:srgbClr val="FFFFFF"/>
                  </a:solidFill>
                  <a:latin typeface="Fira Sans"/>
                  <a:ea typeface="Fira Sans"/>
                  <a:cs typeface="Fira Sans"/>
                  <a:sym typeface="Fira Sans"/>
                </a:rPr>
                <a:t>We conduct routine backups of our critical data, both locally and on AWS Cloud. This practice safeguards us against potential data loss. By utilizing AWS Backup, we can centralize our cloud backup management, ensuring that we have reliable copies of our data available when needed.</a:t>
              </a:r>
            </a:p>
            <a:p>
              <a:pPr algn="l">
                <a:lnSpc>
                  <a:spcPts val="3380"/>
                </a:lnSpc>
              </a:pPr>
            </a:p>
            <a:p>
              <a:pPr algn="l">
                <a:lnSpc>
                  <a:spcPts val="3730"/>
                </a:lnSpc>
              </a:pPr>
              <a:r>
                <a:rPr lang="en-US" sz="3108" b="true">
                  <a:solidFill>
                    <a:srgbClr val="A4E473"/>
                  </a:solidFill>
                  <a:latin typeface="Fira Sans Medium"/>
                  <a:ea typeface="Fira Sans Medium"/>
                  <a:cs typeface="Fira Sans Medium"/>
                  <a:sym typeface="Fira Sans Medium"/>
                </a:rPr>
                <a:t>Active Directory Replication</a:t>
              </a:r>
            </a:p>
            <a:p>
              <a:pPr algn="l" marL="1216373" indent="-405458" lvl="2">
                <a:lnSpc>
                  <a:spcPts val="3380"/>
                </a:lnSpc>
                <a:buFont typeface="Arial"/>
                <a:buChar char="⚬"/>
              </a:pPr>
              <a:r>
                <a:rPr lang="en-US" sz="2816">
                  <a:solidFill>
                    <a:srgbClr val="F4F4F4"/>
                  </a:solidFill>
                  <a:latin typeface="Fira Sans"/>
                  <a:ea typeface="Fira Sans"/>
                  <a:cs typeface="Fira Sans"/>
                  <a:sym typeface="Fira Sans"/>
                </a:rPr>
                <a:t>Regular replication of Active Directory is essential. This process ensures that our user access and security policies remain intact during outages. It’s about maintaining continuity so that everyone can access what they need, even if we face a disruption.</a:t>
              </a:r>
            </a:p>
          </p:txBody>
        </p:sp>
        <p:sp>
          <p:nvSpPr>
            <p:cNvPr name="TextBox 4" id="4"/>
            <p:cNvSpPr txBox="true"/>
            <p:nvPr/>
          </p:nvSpPr>
          <p:spPr>
            <a:xfrm rot="0">
              <a:off x="0" y="0"/>
              <a:ext cx="18185777" cy="1837965"/>
            </a:xfrm>
            <a:prstGeom prst="rect">
              <a:avLst/>
            </a:prstGeom>
          </p:spPr>
          <p:txBody>
            <a:bodyPr anchor="t" rtlCol="false" tIns="0" lIns="0" bIns="0" rIns="0">
              <a:spAutoFit/>
            </a:bodyPr>
            <a:lstStyle/>
            <a:p>
              <a:pPr algn="l">
                <a:lnSpc>
                  <a:spcPts val="4196"/>
                </a:lnSpc>
              </a:pPr>
              <a:r>
                <a:rPr lang="en-US" sz="3496" b="true">
                  <a:solidFill>
                    <a:srgbClr val="A4E473"/>
                  </a:solidFill>
                  <a:latin typeface="Fira Sans Medium"/>
                  <a:ea typeface="Fira Sans Medium"/>
                  <a:cs typeface="Fira Sans Medium"/>
                  <a:sym typeface="Fira Sans Medium"/>
                </a:rPr>
                <a:t>Objective:</a:t>
              </a:r>
            </a:p>
            <a:p>
              <a:pPr algn="l" marL="1216367" indent="-405456" lvl="2">
                <a:lnSpc>
                  <a:spcPts val="3380"/>
                </a:lnSpc>
                <a:buFont typeface="Arial"/>
                <a:buChar char="⚬"/>
              </a:pPr>
              <a:r>
                <a:rPr lang="en-US" b="true" sz="2816">
                  <a:solidFill>
                    <a:srgbClr val="F4F4F4"/>
                  </a:solidFill>
                  <a:latin typeface="Fira Sans Medium"/>
                  <a:ea typeface="Fira Sans Medium"/>
                  <a:cs typeface="Fira Sans Medium"/>
                  <a:sym typeface="Fira Sans Medium"/>
                </a:rPr>
                <a:t>To ensure business continuity and data integrity in the event of system failures, natural disasters, or cyber threats.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0365392" y="8442077"/>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731202"/>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Disaster Recovery Plan</a:t>
            </a:r>
          </a:p>
        </p:txBody>
      </p:sp>
      <p:sp>
        <p:nvSpPr>
          <p:cNvPr name="TextBox 18" id="18"/>
          <p:cNvSpPr txBox="true"/>
          <p:nvPr/>
        </p:nvSpPr>
        <p:spPr>
          <a:xfrm rot="0">
            <a:off x="11282924" y="8365877"/>
            <a:ext cx="6740820" cy="1154311"/>
          </a:xfrm>
          <a:prstGeom prst="rect">
            <a:avLst/>
          </a:prstGeom>
        </p:spPr>
        <p:txBody>
          <a:bodyPr anchor="t" rtlCol="false" tIns="0" lIns="0" bIns="0" rIns="0">
            <a:spAutoFit/>
          </a:bodyPr>
          <a:lstStyle/>
          <a:p>
            <a:pPr algn="ctr">
              <a:lnSpc>
                <a:spcPts val="4620"/>
              </a:lnSpc>
              <a:spcBef>
                <a:spcPct val="0"/>
              </a:spcBef>
            </a:pPr>
            <a:r>
              <a:rPr lang="en-US" b="true" sz="3300">
                <a:solidFill>
                  <a:srgbClr val="00A181"/>
                </a:solidFill>
                <a:latin typeface="Fira Sans Medium"/>
                <a:ea typeface="Fira Sans Medium"/>
                <a:cs typeface="Fira Sans Medium"/>
                <a:sym typeface="Fira Sans Medium"/>
              </a:rPr>
              <a:t>Explanation:</a:t>
            </a:r>
          </a:p>
          <a:p>
            <a:pPr algn="ctr">
              <a:lnSpc>
                <a:spcPts val="4620"/>
              </a:lnSpc>
              <a:spcBef>
                <a:spcPct val="0"/>
              </a:spcBef>
            </a:pPr>
            <a:r>
              <a:rPr lang="en-US" b="true" sz="3300">
                <a:solidFill>
                  <a:srgbClr val="00A181"/>
                </a:solidFill>
                <a:latin typeface="Fira Sans Medium"/>
                <a:ea typeface="Fira Sans Medium"/>
                <a:cs typeface="Fira Sans Medium"/>
                <a:sym typeface="Fira Sans Medium"/>
              </a:rPr>
              <a:t>Omnia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487242" y="857032"/>
            <a:ext cx="12984392" cy="7370140"/>
            <a:chOff x="0" y="0"/>
            <a:chExt cx="17312523" cy="9826853"/>
          </a:xfrm>
        </p:grpSpPr>
        <p:sp>
          <p:nvSpPr>
            <p:cNvPr name="TextBox 3" id="3"/>
            <p:cNvSpPr txBox="true"/>
            <p:nvPr/>
          </p:nvSpPr>
          <p:spPr>
            <a:xfrm rot="0">
              <a:off x="0" y="973057"/>
              <a:ext cx="17312523" cy="8853796"/>
            </a:xfrm>
            <a:prstGeom prst="rect">
              <a:avLst/>
            </a:prstGeom>
          </p:spPr>
          <p:txBody>
            <a:bodyPr anchor="t" rtlCol="false" tIns="0" lIns="0" bIns="0" rIns="0">
              <a:spAutoFit/>
            </a:bodyPr>
            <a:lstStyle/>
            <a:p>
              <a:pPr algn="l">
                <a:lnSpc>
                  <a:spcPts val="3661"/>
                </a:lnSpc>
              </a:pPr>
              <a:r>
                <a:rPr lang="en-US" sz="3051" b="true">
                  <a:solidFill>
                    <a:srgbClr val="A4E473"/>
                  </a:solidFill>
                  <a:latin typeface="Fira Sans Medium"/>
                  <a:ea typeface="Fira Sans Medium"/>
                  <a:cs typeface="Fira Sans Medium"/>
                  <a:sym typeface="Fira Sans Medium"/>
                </a:rPr>
                <a:t>Patch Updates:</a:t>
              </a:r>
            </a:p>
            <a:p>
              <a:pPr algn="l" marL="1157965" indent="-385988" lvl="2">
                <a:lnSpc>
                  <a:spcPts val="3218"/>
                </a:lnSpc>
                <a:buFont typeface="Arial"/>
                <a:buChar char="⚬"/>
              </a:pPr>
              <a:r>
                <a:rPr lang="en-US" sz="2681">
                  <a:solidFill>
                    <a:srgbClr val="FFFFFF"/>
                  </a:solidFill>
                  <a:latin typeface="Fira Sans"/>
                  <a:ea typeface="Fira Sans"/>
                  <a:cs typeface="Fira Sans"/>
                  <a:sym typeface="Fira Sans"/>
                </a:rPr>
                <a:t>We’ve established a schedule for timely patch updates across all our systems and applications. Keeping our software up to date is crucial for reducing vulnerabilities. By addressing these updates regularly, we minimize the risk of security breaches.</a:t>
              </a:r>
            </a:p>
            <a:p>
              <a:pPr algn="l">
                <a:lnSpc>
                  <a:spcPts val="3661"/>
                </a:lnSpc>
              </a:pPr>
              <a:r>
                <a:rPr lang="en-US" sz="3051">
                  <a:solidFill>
                    <a:srgbClr val="A4E473"/>
                  </a:solidFill>
                  <a:latin typeface="Fira Sans"/>
                  <a:ea typeface="Fira Sans"/>
                  <a:cs typeface="Fira Sans"/>
                  <a:sym typeface="Fira Sans"/>
                </a:rPr>
                <a:t>Monitoring:</a:t>
              </a:r>
            </a:p>
            <a:p>
              <a:pPr algn="l" marL="1157965" indent="-385988" lvl="2">
                <a:lnSpc>
                  <a:spcPts val="3218"/>
                </a:lnSpc>
                <a:buFont typeface="Arial"/>
                <a:buChar char="⚬"/>
              </a:pPr>
              <a:r>
                <a:rPr lang="en-US" sz="2681">
                  <a:solidFill>
                    <a:srgbClr val="FFFFFF"/>
                  </a:solidFill>
                  <a:latin typeface="Fira Sans"/>
                  <a:ea typeface="Fira Sans"/>
                  <a:cs typeface="Fira Sans"/>
                  <a:sym typeface="Fira Sans"/>
                </a:rPr>
                <a:t>Our plan includes continuous monitoring of system performance and backups. This ensures that any irregularities, such as system failures or unauthorized activities, are detected promptly. Regular checks on backup and replication processes help maintain data integrity, ensuring quick recovery in case of any disaster.</a:t>
              </a:r>
            </a:p>
            <a:p>
              <a:pPr algn="l">
                <a:lnSpc>
                  <a:spcPts val="3661"/>
                </a:lnSpc>
              </a:pPr>
              <a:r>
                <a:rPr lang="en-US" sz="3051" b="true">
                  <a:solidFill>
                    <a:srgbClr val="A4E473"/>
                  </a:solidFill>
                  <a:latin typeface="Fira Sans Medium"/>
                  <a:ea typeface="Fira Sans Medium"/>
                  <a:cs typeface="Fira Sans Medium"/>
                  <a:sym typeface="Fira Sans Medium"/>
                </a:rPr>
                <a:t>VPN Security:</a:t>
              </a:r>
            </a:p>
            <a:p>
              <a:pPr algn="l" marL="1157959" indent="-385986" lvl="2">
                <a:lnSpc>
                  <a:spcPts val="3218"/>
                </a:lnSpc>
                <a:buFont typeface="Arial"/>
                <a:buChar char="⚬"/>
              </a:pPr>
              <a:r>
                <a:rPr lang="en-US" sz="2681">
                  <a:solidFill>
                    <a:srgbClr val="FFFFFF"/>
                  </a:solidFill>
                  <a:latin typeface="Fira Sans"/>
                  <a:ea typeface="Fira Sans"/>
                  <a:cs typeface="Fira Sans"/>
                  <a:sym typeface="Fira Sans"/>
                </a:rPr>
                <a:t>Finally, our VPN infrastructure plays a key role in our disaster recovery plan. Ensuring secure remote access for employees during disruptions is a priority. This way, everyone can stay connected and continue working effectively, regardless of the circumstances.</a:t>
              </a:r>
            </a:p>
          </p:txBody>
        </p:sp>
        <p:sp>
          <p:nvSpPr>
            <p:cNvPr name="TextBox 4" id="4"/>
            <p:cNvSpPr txBox="true"/>
            <p:nvPr/>
          </p:nvSpPr>
          <p:spPr>
            <a:xfrm rot="0">
              <a:off x="0" y="0"/>
              <a:ext cx="17312523" cy="540224"/>
            </a:xfrm>
            <a:prstGeom prst="rect">
              <a:avLst/>
            </a:prstGeom>
          </p:spPr>
          <p:txBody>
            <a:bodyPr anchor="t" rtlCol="false" tIns="0" lIns="0" bIns="0" rIns="0">
              <a:spAutoFit/>
            </a:bodyPr>
            <a:lstStyle/>
            <a:p>
              <a:pPr algn="l">
                <a:lnSpc>
                  <a:spcPts val="3218"/>
                </a:lnSpc>
              </a:pP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0363039" y="8442077"/>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731202"/>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Disaster Recovery Plan</a:t>
            </a:r>
          </a:p>
        </p:txBody>
      </p:sp>
      <p:sp>
        <p:nvSpPr>
          <p:cNvPr name="TextBox 18" id="18"/>
          <p:cNvSpPr txBox="true"/>
          <p:nvPr/>
        </p:nvSpPr>
        <p:spPr>
          <a:xfrm rot="0">
            <a:off x="11280570" y="8365877"/>
            <a:ext cx="6740820" cy="1154311"/>
          </a:xfrm>
          <a:prstGeom prst="rect">
            <a:avLst/>
          </a:prstGeom>
        </p:spPr>
        <p:txBody>
          <a:bodyPr anchor="t" rtlCol="false" tIns="0" lIns="0" bIns="0" rIns="0">
            <a:spAutoFit/>
          </a:bodyPr>
          <a:lstStyle/>
          <a:p>
            <a:pPr algn="ctr">
              <a:lnSpc>
                <a:spcPts val="4620"/>
              </a:lnSpc>
              <a:spcBef>
                <a:spcPct val="0"/>
              </a:spcBef>
            </a:pPr>
            <a:r>
              <a:rPr lang="en-US" b="true" sz="3300">
                <a:solidFill>
                  <a:srgbClr val="00A181"/>
                </a:solidFill>
                <a:latin typeface="Fira Sans Medium"/>
                <a:ea typeface="Fira Sans Medium"/>
                <a:cs typeface="Fira Sans Medium"/>
                <a:sym typeface="Fira Sans Medium"/>
              </a:rPr>
              <a:t>Explanation:</a:t>
            </a:r>
          </a:p>
          <a:p>
            <a:pPr algn="ctr">
              <a:lnSpc>
                <a:spcPts val="4620"/>
              </a:lnSpc>
              <a:spcBef>
                <a:spcPct val="0"/>
              </a:spcBef>
            </a:pPr>
            <a:r>
              <a:rPr lang="en-US" b="true" sz="3300">
                <a:solidFill>
                  <a:srgbClr val="00A181"/>
                </a:solidFill>
                <a:latin typeface="Fira Sans Medium"/>
                <a:ea typeface="Fira Sans Medium"/>
                <a:cs typeface="Fira Sans Medium"/>
                <a:sym typeface="Fira Sans Medium"/>
              </a:rPr>
              <a:t>Omnia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1738865"/>
            <a:ext cx="14041373" cy="6809001"/>
            <a:chOff x="0" y="0"/>
            <a:chExt cx="18721830" cy="9078667"/>
          </a:xfrm>
        </p:grpSpPr>
        <p:sp>
          <p:nvSpPr>
            <p:cNvPr name="TextBox 3" id="3"/>
            <p:cNvSpPr txBox="true"/>
            <p:nvPr/>
          </p:nvSpPr>
          <p:spPr>
            <a:xfrm rot="0">
              <a:off x="0" y="1766642"/>
              <a:ext cx="18721830" cy="73120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What We Did:</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Hosted OpenVPN on AWS Cloud: </a:t>
              </a:r>
              <a:r>
                <a:rPr lang="en-US" sz="2900">
                  <a:solidFill>
                    <a:srgbClr val="F4F4F4"/>
                  </a:solidFill>
                  <a:latin typeface="Fira Sans"/>
                  <a:ea typeface="Fira Sans"/>
                  <a:cs typeface="Fira Sans"/>
                  <a:sym typeface="Fira Sans"/>
                </a:rPr>
                <a:t>Established a secure VPN solution for encrypted connections between employees’ devices and company infrastructure.</a:t>
              </a:r>
            </a:p>
            <a:p>
              <a:pPr algn="l">
                <a:lnSpc>
                  <a:spcPts val="3960"/>
                </a:lnSpc>
              </a:pPr>
              <a:r>
                <a:rPr lang="en-US" b="true" sz="3300">
                  <a:solidFill>
                    <a:srgbClr val="A4E473"/>
                  </a:solidFill>
                  <a:latin typeface="Fira Sans Medium"/>
                  <a:ea typeface="Fira Sans Medium"/>
                  <a:cs typeface="Fira Sans Medium"/>
                  <a:sym typeface="Fira Sans Medium"/>
                </a:rPr>
                <a:t>Key Features: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IEncryption: </a:t>
              </a:r>
              <a:r>
                <a:rPr lang="en-US" sz="2900">
                  <a:solidFill>
                    <a:srgbClr val="F4F4F4"/>
                  </a:solidFill>
                  <a:latin typeface="Fira Sans"/>
                  <a:ea typeface="Fira Sans"/>
                  <a:cs typeface="Fira Sans"/>
                  <a:sym typeface="Fira Sans"/>
                </a:rPr>
                <a:t>Protects data in transit using SSL/TLS.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Scalability: </a:t>
              </a:r>
              <a:r>
                <a:rPr lang="en-US" sz="2900">
                  <a:solidFill>
                    <a:srgbClr val="F4F4F4"/>
                  </a:solidFill>
                  <a:latin typeface="Fira Sans"/>
                  <a:ea typeface="Fira Sans"/>
                  <a:cs typeface="Fira Sans"/>
                  <a:sym typeface="Fira Sans"/>
                </a:rPr>
                <a:t>Easily scale VPN users as the organization expands.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Multi-Platform Support: </a:t>
              </a:r>
              <a:r>
                <a:rPr lang="en-US" sz="2900">
                  <a:solidFill>
                    <a:srgbClr val="F4F4F4"/>
                  </a:solidFill>
                  <a:latin typeface="Fira Sans"/>
                  <a:ea typeface="Fira Sans"/>
                  <a:cs typeface="Fira Sans"/>
                  <a:sym typeface="Fira Sans"/>
                </a:rPr>
                <a:t>Compatible with Windows, Linux, macOS, and mobile devices.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Cost-Effective: </a:t>
              </a:r>
              <a:r>
                <a:rPr lang="en-US" sz="2900">
                  <a:solidFill>
                    <a:srgbClr val="F4F4F4"/>
                  </a:solidFill>
                  <a:latin typeface="Fira Sans"/>
                  <a:ea typeface="Fira Sans"/>
                  <a:cs typeface="Fira Sans"/>
                  <a:sym typeface="Fira Sans"/>
                </a:rPr>
                <a:t>Flexible pay-as-you-go model via AWS, minimizing upfront infrastructure costs.</a:t>
              </a:r>
            </a:p>
            <a:p>
              <a:pPr algn="l">
                <a:lnSpc>
                  <a:spcPts val="4320"/>
                </a:lnSpc>
              </a:pPr>
            </a:p>
          </p:txBody>
        </p:sp>
        <p:sp>
          <p:nvSpPr>
            <p:cNvPr name="TextBox 4" id="4"/>
            <p:cNvSpPr txBox="true"/>
            <p:nvPr/>
          </p:nvSpPr>
          <p:spPr>
            <a:xfrm rot="0">
              <a:off x="0" y="-9525"/>
              <a:ext cx="18721830" cy="1317625"/>
            </a:xfrm>
            <a:prstGeom prst="rect">
              <a:avLst/>
            </a:prstGeom>
          </p:spPr>
          <p:txBody>
            <a:bodyPr anchor="t" rtlCol="false" tIns="0" lIns="0" bIns="0" rIns="0">
              <a:spAutoFit/>
            </a:bodyPr>
            <a:lstStyle/>
            <a:p>
              <a:pPr algn="l">
                <a:lnSpc>
                  <a:spcPts val="4319"/>
                </a:lnSpc>
              </a:pPr>
              <a:r>
                <a:rPr lang="en-US" sz="3599" b="true">
                  <a:solidFill>
                    <a:srgbClr val="A4E473"/>
                  </a:solidFill>
                  <a:latin typeface="Fira Sans Medium"/>
                  <a:ea typeface="Fira Sans Medium"/>
                  <a:cs typeface="Fira Sans Medium"/>
                  <a:sym typeface="Fira Sans Medium"/>
                </a:rPr>
                <a:t>Benefit:</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Provides secure remote access for employees with encrypted connections.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8226468" y="8227172"/>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971550"/>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VPN Implementation</a:t>
            </a:r>
          </a:p>
        </p:txBody>
      </p:sp>
      <p:sp>
        <p:nvSpPr>
          <p:cNvPr name="TextBox 18" id="18"/>
          <p:cNvSpPr txBox="true"/>
          <p:nvPr/>
        </p:nvSpPr>
        <p:spPr>
          <a:xfrm rot="0">
            <a:off x="9144000" y="8150972"/>
            <a:ext cx="6740820" cy="1154430"/>
          </a:xfrm>
          <a:prstGeom prst="rect">
            <a:avLst/>
          </a:prstGeom>
        </p:spPr>
        <p:txBody>
          <a:bodyPr anchor="t" rtlCol="false" tIns="0" lIns="0" bIns="0" rIns="0">
            <a:spAutoFit/>
          </a:bodyPr>
          <a:lstStyle/>
          <a:p>
            <a:pPr algn="ctr">
              <a:lnSpc>
                <a:spcPts val="4620"/>
              </a:lnSpc>
            </a:pPr>
            <a:r>
              <a:rPr lang="en-US" b="true" sz="3300" u="sng">
                <a:solidFill>
                  <a:srgbClr val="00A181"/>
                </a:solidFill>
                <a:latin typeface="Fira Sans Medium"/>
                <a:ea typeface="Fira Sans Medium"/>
                <a:cs typeface="Fira Sans Medium"/>
                <a:sym typeface="Fira Sans Medium"/>
                <a:hlinkClick r:id="rId7" tooltip="https://youtu.be/K78dCxrKDnQ"/>
              </a:rPr>
              <a:t>Link &amp; Explanation:</a:t>
            </a:r>
          </a:p>
          <a:p>
            <a:pPr algn="ctr">
              <a:lnSpc>
                <a:spcPts val="4620"/>
              </a:lnSpc>
              <a:spcBef>
                <a:spcPct val="0"/>
              </a:spcBef>
            </a:pPr>
            <a:r>
              <a:rPr lang="en-US" b="true" sz="3300">
                <a:solidFill>
                  <a:srgbClr val="00A181"/>
                </a:solidFill>
                <a:latin typeface="Fira Sans Medium"/>
                <a:ea typeface="Fira Sans Medium"/>
                <a:cs typeface="Fira Sans Medium"/>
                <a:sym typeface="Fira Sans Medium"/>
              </a:rPr>
              <a:t>Esraa</a:t>
            </a:r>
          </a:p>
        </p:txBody>
      </p:sp>
      <p:sp>
        <p:nvSpPr>
          <p:cNvPr name="Freeform 19" id="19">
            <a:hlinkClick r:id="rId10" tooltip="https://youtu.be/K78dCxrKDnQ"/>
          </p:cNvPr>
          <p:cNvSpPr/>
          <p:nvPr/>
        </p:nvSpPr>
        <p:spPr>
          <a:xfrm flipH="false" flipV="false" rot="0">
            <a:off x="15032797" y="8318988"/>
            <a:ext cx="1067306" cy="894597"/>
          </a:xfrm>
          <a:custGeom>
            <a:avLst/>
            <a:gdLst/>
            <a:ahLst/>
            <a:cxnLst/>
            <a:rect r="r" b="b" t="t" l="l"/>
            <a:pathLst>
              <a:path h="894597" w="1067306">
                <a:moveTo>
                  <a:pt x="0" y="0"/>
                </a:moveTo>
                <a:lnTo>
                  <a:pt x="1067307" y="0"/>
                </a:lnTo>
                <a:lnTo>
                  <a:pt x="1067307" y="894597"/>
                </a:lnTo>
                <a:lnTo>
                  <a:pt x="0" y="8945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956071" y="755332"/>
            <a:ext cx="14041373" cy="6847101"/>
            <a:chOff x="0" y="0"/>
            <a:chExt cx="18721830" cy="9129467"/>
          </a:xfrm>
        </p:grpSpPr>
        <p:sp>
          <p:nvSpPr>
            <p:cNvPr name="TextBox 3" id="3"/>
            <p:cNvSpPr txBox="true"/>
            <p:nvPr/>
          </p:nvSpPr>
          <p:spPr>
            <a:xfrm rot="0">
              <a:off x="0" y="1052267"/>
              <a:ext cx="18721830" cy="8077200"/>
            </a:xfrm>
            <a:prstGeom prst="rect">
              <a:avLst/>
            </a:prstGeom>
          </p:spPr>
          <p:txBody>
            <a:bodyPr anchor="t" rtlCol="false" tIns="0" lIns="0" bIns="0" rIns="0">
              <a:spAutoFit/>
            </a:bodyPr>
            <a:lstStyle/>
            <a:p>
              <a:pPr algn="l">
                <a:lnSpc>
                  <a:spcPts val="3360"/>
                </a:lnSpc>
              </a:pP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Patching and Updating Servers:</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Automated patch management for both Windows and Linux systems to keep them up-to-date and secure without manual intervention.</a:t>
              </a: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Automated Backups:</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Implemented automatic backups both locally and on AWS Cloud, ensuring data is protected and easily recoverable in case of system failure.</a:t>
              </a: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System Performance Monitoring:</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Deployed continuous monitoring tools to track system performance, allowing us to address any potential issues before they impact operations.</a:t>
              </a: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User Management with Active Directory:</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Automated the process of adding users to specific groups and Organizational Units (OUs) within Active Directory, improving management and applying role-based access controls.</a:t>
              </a:r>
            </a:p>
          </p:txBody>
        </p:sp>
        <p:sp>
          <p:nvSpPr>
            <p:cNvPr name="TextBox 4" id="4"/>
            <p:cNvSpPr txBox="true"/>
            <p:nvPr/>
          </p:nvSpPr>
          <p:spPr>
            <a:xfrm rot="0">
              <a:off x="0" y="0"/>
              <a:ext cx="18721830" cy="584200"/>
            </a:xfrm>
            <a:prstGeom prst="rect">
              <a:avLst/>
            </a:prstGeom>
          </p:spPr>
          <p:txBody>
            <a:bodyPr anchor="t" rtlCol="false" tIns="0" lIns="0" bIns="0" rIns="0">
              <a:spAutoFit/>
            </a:bodyPr>
            <a:lstStyle/>
            <a:p>
              <a:pPr algn="l">
                <a:lnSpc>
                  <a:spcPts val="3480"/>
                </a:lnSpc>
              </a:pP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8206874" y="8442018"/>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Freeform 17" id="17">
            <a:hlinkClick r:id="rId9" tooltip="https://youtu.be/eSwmCe1R4bg"/>
          </p:cNvPr>
          <p:cNvSpPr/>
          <p:nvPr/>
        </p:nvSpPr>
        <p:spPr>
          <a:xfrm flipH="false" flipV="false" rot="0">
            <a:off x="14959187" y="8398662"/>
            <a:ext cx="1067306" cy="894597"/>
          </a:xfrm>
          <a:custGeom>
            <a:avLst/>
            <a:gdLst/>
            <a:ahLst/>
            <a:cxnLst/>
            <a:rect r="r" b="b" t="t" l="l"/>
            <a:pathLst>
              <a:path h="894597" w="1067306">
                <a:moveTo>
                  <a:pt x="0" y="0"/>
                </a:moveTo>
                <a:lnTo>
                  <a:pt x="1067307" y="0"/>
                </a:lnTo>
                <a:lnTo>
                  <a:pt x="1067307" y="894597"/>
                </a:lnTo>
                <a:lnTo>
                  <a:pt x="0" y="8945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1270962" y="797324"/>
            <a:ext cx="15706887" cy="613410"/>
          </a:xfrm>
          <a:prstGeom prst="rect">
            <a:avLst/>
          </a:prstGeom>
        </p:spPr>
        <p:txBody>
          <a:bodyPr anchor="t" rtlCol="false" tIns="0" lIns="0" bIns="0" rIns="0">
            <a:spAutoFit/>
          </a:bodyPr>
          <a:lstStyle/>
          <a:p>
            <a:pPr algn="ctr">
              <a:lnSpc>
                <a:spcPts val="5039"/>
              </a:lnSpc>
            </a:pPr>
            <a:r>
              <a:rPr lang="en-US" b="true" sz="3599">
                <a:solidFill>
                  <a:srgbClr val="FFFFFF"/>
                </a:solidFill>
                <a:latin typeface="Droid Arabic Naskh Bold"/>
                <a:ea typeface="Droid Arabic Naskh Bold"/>
                <a:cs typeface="Droid Arabic Naskh Bold"/>
                <a:sym typeface="Droid Arabic Naskh Bold"/>
              </a:rPr>
              <a:t>Automation</a:t>
            </a:r>
          </a:p>
        </p:txBody>
      </p:sp>
      <p:sp>
        <p:nvSpPr>
          <p:cNvPr name="TextBox 19" id="19"/>
          <p:cNvSpPr txBox="true"/>
          <p:nvPr/>
        </p:nvSpPr>
        <p:spPr>
          <a:xfrm rot="0">
            <a:off x="9124406" y="8365818"/>
            <a:ext cx="6740820" cy="1154430"/>
          </a:xfrm>
          <a:prstGeom prst="rect">
            <a:avLst/>
          </a:prstGeom>
        </p:spPr>
        <p:txBody>
          <a:bodyPr anchor="t" rtlCol="false" tIns="0" lIns="0" bIns="0" rIns="0">
            <a:spAutoFit/>
          </a:bodyPr>
          <a:lstStyle/>
          <a:p>
            <a:pPr algn="ctr">
              <a:lnSpc>
                <a:spcPts val="4620"/>
              </a:lnSpc>
            </a:pPr>
            <a:r>
              <a:rPr lang="en-US" b="true" sz="3300" u="sng">
                <a:solidFill>
                  <a:srgbClr val="00A181"/>
                </a:solidFill>
                <a:latin typeface="Fira Sans Medium"/>
                <a:ea typeface="Fira Sans Medium"/>
                <a:cs typeface="Fira Sans Medium"/>
                <a:sym typeface="Fira Sans Medium"/>
                <a:hlinkClick r:id="rId10" tooltip="https://docs.google.com/document/d/1o5_5C6hacmFBcUwpU9-YiP20S2Jnj2jLcgCZR9ewMZ0/edit?usp=sharing"/>
              </a:rPr>
              <a:t>Link &amp; Explanation:</a:t>
            </a:r>
          </a:p>
          <a:p>
            <a:pPr algn="ctr">
              <a:lnSpc>
                <a:spcPts val="4620"/>
              </a:lnSpc>
              <a:spcBef>
                <a:spcPct val="0"/>
              </a:spcBef>
            </a:pPr>
            <a:r>
              <a:rPr lang="en-US" b="true" sz="3300">
                <a:solidFill>
                  <a:srgbClr val="00A181"/>
                </a:solidFill>
                <a:latin typeface="Fira Sans Medium"/>
                <a:ea typeface="Fira Sans Medium"/>
                <a:cs typeface="Fira Sans Medium"/>
                <a:sym typeface="Fira Sans Medium"/>
              </a:rPr>
              <a:t>Esraa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59122" y="1532938"/>
            <a:ext cx="14259587" cy="7297290"/>
            <a:chOff x="0" y="0"/>
            <a:chExt cx="19012783" cy="9729721"/>
          </a:xfrm>
        </p:grpSpPr>
        <p:sp>
          <p:nvSpPr>
            <p:cNvPr name="TextBox 3" id="3"/>
            <p:cNvSpPr txBox="true"/>
            <p:nvPr/>
          </p:nvSpPr>
          <p:spPr>
            <a:xfrm rot="0">
              <a:off x="0" y="2706621"/>
              <a:ext cx="19012783" cy="7023100"/>
            </a:xfrm>
            <a:prstGeom prst="rect">
              <a:avLst/>
            </a:prstGeom>
          </p:spPr>
          <p:txBody>
            <a:bodyPr anchor="t" rtlCol="false" tIns="0" lIns="0" bIns="0" rIns="0">
              <a:spAutoFit/>
            </a:bodyPr>
            <a:lstStyle/>
            <a:p>
              <a:pPr algn="l">
                <a:lnSpc>
                  <a:spcPts val="3746"/>
                </a:lnSpc>
              </a:pPr>
              <a:r>
                <a:rPr lang="en-US" sz="3122" b="true">
                  <a:solidFill>
                    <a:srgbClr val="A4E473"/>
                  </a:solidFill>
                  <a:latin typeface="Fira Sans Medium"/>
                  <a:ea typeface="Fira Sans Medium"/>
                  <a:cs typeface="Fira Sans Medium"/>
                  <a:sym typeface="Fira Sans Medium"/>
                </a:rPr>
                <a:t>What We Did:</a:t>
              </a:r>
            </a:p>
            <a:p>
              <a:pPr algn="l" marL="1261195" indent="-420398" lvl="2">
                <a:lnSpc>
                  <a:spcPts val="3504"/>
                </a:lnSpc>
                <a:buFont typeface="Arial"/>
                <a:buChar char="⚬"/>
              </a:pPr>
              <a:r>
                <a:rPr lang="en-US" b="true" sz="2920">
                  <a:solidFill>
                    <a:srgbClr val="A4E473"/>
                  </a:solidFill>
                  <a:latin typeface="Fira Sans Medium"/>
                  <a:ea typeface="Fira Sans Medium"/>
                  <a:cs typeface="Fira Sans Medium"/>
                  <a:sym typeface="Fira Sans Medium"/>
                </a:rPr>
                <a:t>Implemented Monitoring Tools: </a:t>
              </a:r>
            </a:p>
            <a:p>
              <a:pPr algn="l" marL="2087511" indent="-417502" lvl="4">
                <a:lnSpc>
                  <a:spcPts val="2900"/>
                </a:lnSpc>
                <a:buFont typeface="Arial"/>
                <a:buChar char="•"/>
              </a:pPr>
              <a:r>
                <a:rPr lang="en-US" sz="2417">
                  <a:solidFill>
                    <a:srgbClr val="F4F4F4"/>
                  </a:solidFill>
                  <a:latin typeface="Fira Sans"/>
                  <a:ea typeface="Fira Sans"/>
                  <a:cs typeface="Fira Sans"/>
                  <a:sym typeface="Fira Sans"/>
                </a:rPr>
                <a:t>Utilized Event Viewer to monitor system performance (CPU, RAM, network).</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Configured Group Policy: </a:t>
              </a:r>
            </a:p>
            <a:p>
              <a:pPr algn="l" marL="2087511" indent="-417502" lvl="4">
                <a:lnSpc>
                  <a:spcPts val="2900"/>
                </a:lnSpc>
                <a:buFont typeface="Arial"/>
                <a:buChar char="•"/>
              </a:pPr>
              <a:r>
                <a:rPr lang="en-US" sz="2417">
                  <a:solidFill>
                    <a:srgbClr val="FFFFFF"/>
                  </a:solidFill>
                  <a:latin typeface="Fira Sans"/>
                  <a:ea typeface="Fira Sans"/>
                  <a:cs typeface="Fira Sans"/>
                  <a:sym typeface="Fira Sans"/>
                </a:rPr>
                <a:t>Configured security policies, monitored user logins, and tracked system performance using Performance Monitor.</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Monitored Event Logs: </a:t>
              </a:r>
            </a:p>
            <a:p>
              <a:pPr algn="l" marL="2178260" indent="-435652" lvl="4">
                <a:lnSpc>
                  <a:spcPts val="3026"/>
                </a:lnSpc>
                <a:buFont typeface="Arial"/>
                <a:buChar char="•"/>
              </a:pPr>
              <a:r>
                <a:rPr lang="en-US" sz="2522">
                  <a:solidFill>
                    <a:srgbClr val="F4F4F4"/>
                  </a:solidFill>
                  <a:latin typeface="Fira Sans"/>
                  <a:ea typeface="Fira Sans"/>
                  <a:cs typeface="Fira Sans"/>
                  <a:sym typeface="Fira Sans"/>
                </a:rPr>
                <a:t>Set up Event Viewer to track login activities and security events.</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Maintained Regular Updates: </a:t>
              </a:r>
            </a:p>
            <a:p>
              <a:pPr algn="l" marL="2178260" indent="-435652" lvl="4">
                <a:lnSpc>
                  <a:spcPts val="3026"/>
                </a:lnSpc>
                <a:buFont typeface="Arial"/>
                <a:buChar char="•"/>
              </a:pPr>
              <a:r>
                <a:rPr lang="en-US" sz="2522">
                  <a:solidFill>
                    <a:srgbClr val="F4F4F4"/>
                  </a:solidFill>
                  <a:latin typeface="Fira Sans"/>
                  <a:ea typeface="Fira Sans"/>
                  <a:cs typeface="Fira Sans"/>
                  <a:sym typeface="Fira Sans"/>
                </a:rPr>
                <a:t>Ensured timely system and security updates.</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Analyzed Usage Logs:</a:t>
              </a:r>
            </a:p>
            <a:p>
              <a:pPr algn="l" marL="2177937" indent="-435587" lvl="4">
                <a:lnSpc>
                  <a:spcPts val="3026"/>
                </a:lnSpc>
                <a:buFont typeface="Arial"/>
                <a:buChar char="•"/>
              </a:pPr>
              <a:r>
                <a:rPr lang="en-US" sz="2521">
                  <a:solidFill>
                    <a:srgbClr val="F4F4F4"/>
                  </a:solidFill>
                  <a:latin typeface="Fira Sans"/>
                  <a:ea typeface="Fira Sans"/>
                  <a:cs typeface="Fira Sans"/>
                  <a:sym typeface="Fira Sans"/>
                </a:rPr>
                <a:t>Enabled detailed reporting on work hours and activities through log analysis.</a:t>
              </a:r>
            </a:p>
            <a:p>
              <a:pPr algn="l">
                <a:lnSpc>
                  <a:spcPts val="3026"/>
                </a:lnSpc>
              </a:pPr>
            </a:p>
          </p:txBody>
        </p:sp>
        <p:sp>
          <p:nvSpPr>
            <p:cNvPr name="TextBox 4" id="4"/>
            <p:cNvSpPr txBox="true"/>
            <p:nvPr/>
          </p:nvSpPr>
          <p:spPr>
            <a:xfrm rot="0">
              <a:off x="0" y="0"/>
              <a:ext cx="19012783" cy="2235200"/>
            </a:xfrm>
            <a:prstGeom prst="rect">
              <a:avLst/>
            </a:prstGeom>
          </p:spPr>
          <p:txBody>
            <a:bodyPr anchor="t" rtlCol="false" tIns="0" lIns="0" bIns="0" rIns="0">
              <a:spAutoFit/>
            </a:bodyPr>
            <a:lstStyle/>
            <a:p>
              <a:pPr algn="l">
                <a:lnSpc>
                  <a:spcPts val="3988"/>
                </a:lnSpc>
              </a:pPr>
              <a:r>
                <a:rPr lang="en-US" sz="3323" b="true">
                  <a:solidFill>
                    <a:srgbClr val="A4E473"/>
                  </a:solidFill>
                  <a:latin typeface="Fira Sans Medium"/>
                  <a:ea typeface="Fira Sans Medium"/>
                  <a:cs typeface="Fira Sans Medium"/>
                  <a:sym typeface="Fira Sans Medium"/>
                </a:rPr>
                <a:t>Benefit:</a:t>
              </a:r>
            </a:p>
            <a:p>
              <a:pPr algn="l" marL="1132921" indent="-377640" lvl="2">
                <a:lnSpc>
                  <a:spcPts val="3148"/>
                </a:lnSpc>
                <a:buFont typeface="Arial"/>
                <a:buChar char="⚬"/>
              </a:pPr>
              <a:r>
                <a:rPr lang="en-US" sz="2623">
                  <a:solidFill>
                    <a:srgbClr val="F4F4F4"/>
                  </a:solidFill>
                  <a:latin typeface="Fira Sans"/>
                  <a:ea typeface="Fira Sans"/>
                  <a:cs typeface="Fira Sans"/>
                  <a:sym typeface="Fira Sans"/>
                </a:rPr>
                <a:t>Cost savings by reducing hardware expenses and enhancing server utilization.</a:t>
              </a:r>
            </a:p>
            <a:p>
              <a:pPr algn="l" marL="1132921" indent="-377640" lvl="2">
                <a:lnSpc>
                  <a:spcPts val="3148"/>
                </a:lnSpc>
                <a:buFont typeface="Arial"/>
                <a:buChar char="⚬"/>
              </a:pPr>
              <a:r>
                <a:rPr lang="en-US" sz="2623">
                  <a:solidFill>
                    <a:srgbClr val="F4F4F4"/>
                  </a:solidFill>
                  <a:latin typeface="Fira Sans"/>
                  <a:ea typeface="Fira Sans"/>
                  <a:cs typeface="Fira Sans"/>
                  <a:sym typeface="Fira Sans"/>
                </a:rPr>
                <a:t>Scalability to easily add or remove virtual machines as needed.</a:t>
              </a:r>
            </a:p>
            <a:p>
              <a:pPr algn="l" marL="1132921" indent="-377640" lvl="2">
                <a:lnSpc>
                  <a:spcPts val="3148"/>
                </a:lnSpc>
                <a:buFont typeface="Arial"/>
                <a:buChar char="⚬"/>
              </a:pPr>
              <a:r>
                <a:rPr lang="en-US" sz="2623">
                  <a:solidFill>
                    <a:srgbClr val="F4F4F4"/>
                  </a:solidFill>
                  <a:latin typeface="Fira Sans"/>
                  <a:ea typeface="Fira Sans"/>
                  <a:cs typeface="Fira Sans"/>
                  <a:sym typeface="Fira Sans"/>
                </a:rPr>
                <a:t>Improved disaster recovery capabilities through flexible backup and restore options.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11" id="11"/>
          <p:cNvSpPr/>
          <p:nvPr/>
        </p:nvSpPr>
        <p:spPr>
          <a:xfrm flipH="false" flipV="false" rot="0">
            <a:off x="10388916" y="8830229"/>
            <a:ext cx="420250" cy="643836"/>
          </a:xfrm>
          <a:custGeom>
            <a:avLst/>
            <a:gdLst/>
            <a:ahLst/>
            <a:cxnLst/>
            <a:rect r="r" b="b" t="t" l="l"/>
            <a:pathLst>
              <a:path h="643836" w="420250">
                <a:moveTo>
                  <a:pt x="0" y="0"/>
                </a:moveTo>
                <a:lnTo>
                  <a:pt x="420250" y="0"/>
                </a:lnTo>
                <a:lnTo>
                  <a:pt x="420250" y="643836"/>
                </a:lnTo>
                <a:lnTo>
                  <a:pt x="0" y="643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40526" y="8227172"/>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4"/>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5" id="15"/>
          <p:cNvSpPr txBox="true"/>
          <p:nvPr/>
        </p:nvSpPr>
        <p:spPr>
          <a:xfrm rot="0">
            <a:off x="1290557" y="807338"/>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Monitoring Active Directory</a:t>
            </a:r>
          </a:p>
        </p:txBody>
      </p:sp>
      <p:sp>
        <p:nvSpPr>
          <p:cNvPr name="TextBox 16" id="16"/>
          <p:cNvSpPr txBox="true"/>
          <p:nvPr/>
        </p:nvSpPr>
        <p:spPr>
          <a:xfrm rot="0">
            <a:off x="10077948" y="8773079"/>
            <a:ext cx="5372029" cy="916435"/>
          </a:xfrm>
          <a:prstGeom prst="rect">
            <a:avLst/>
          </a:prstGeom>
        </p:spPr>
        <p:txBody>
          <a:bodyPr anchor="t" rtlCol="false" tIns="0" lIns="0" bIns="0" rIns="0">
            <a:spAutoFit/>
          </a:bodyPr>
          <a:lstStyle/>
          <a:p>
            <a:pPr algn="ctr">
              <a:lnSpc>
                <a:spcPts val="3681"/>
              </a:lnSpc>
            </a:pPr>
            <a:r>
              <a:rPr lang="en-US" b="true" sz="2629" u="sng">
                <a:solidFill>
                  <a:srgbClr val="00A181"/>
                </a:solidFill>
                <a:latin typeface="Fira Sans Medium"/>
                <a:ea typeface="Fira Sans Medium"/>
                <a:cs typeface="Fira Sans Medium"/>
                <a:sym typeface="Fira Sans Medium"/>
                <a:hlinkClick r:id="rId5" tooltip="https://docs.google.com/document/d/1kQ9ohtkD490B3tQVtJ1ch1SR4hE4YmaZ/edit"/>
              </a:rPr>
              <a:t>Link &amp; Explanation:</a:t>
            </a:r>
          </a:p>
          <a:p>
            <a:pPr algn="ctr">
              <a:lnSpc>
                <a:spcPts val="3681"/>
              </a:lnSpc>
              <a:spcBef>
                <a:spcPct val="0"/>
              </a:spcBef>
            </a:pPr>
            <a:r>
              <a:rPr lang="en-US" b="true" sz="2629">
                <a:solidFill>
                  <a:srgbClr val="00A181"/>
                </a:solidFill>
                <a:latin typeface="Fira Sans Medium"/>
                <a:ea typeface="Fira Sans Medium"/>
                <a:cs typeface="Fira Sans Medium"/>
                <a:sym typeface="Fira Sans Medium"/>
              </a:rPr>
              <a:t>Abdullah</a:t>
            </a:r>
          </a:p>
        </p:txBody>
      </p:sp>
      <p:sp>
        <p:nvSpPr>
          <p:cNvPr name="Freeform 17" id="17"/>
          <p:cNvSpPr/>
          <p:nvPr/>
        </p:nvSpPr>
        <p:spPr>
          <a:xfrm flipH="false" flipV="false" rot="0">
            <a:off x="9376708" y="8830229"/>
            <a:ext cx="607547" cy="643836"/>
          </a:xfrm>
          <a:custGeom>
            <a:avLst/>
            <a:gdLst/>
            <a:ahLst/>
            <a:cxnLst/>
            <a:rect r="r" b="b" t="t" l="l"/>
            <a:pathLst>
              <a:path h="643836" w="607547">
                <a:moveTo>
                  <a:pt x="0" y="0"/>
                </a:moveTo>
                <a:lnTo>
                  <a:pt x="607547" y="0"/>
                </a:lnTo>
                <a:lnTo>
                  <a:pt x="607547" y="643836"/>
                </a:lnTo>
                <a:lnTo>
                  <a:pt x="0" y="6438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1932486"/>
            <a:ext cx="14041373" cy="5037351"/>
            <a:chOff x="0" y="0"/>
            <a:chExt cx="18721830" cy="6716468"/>
          </a:xfrm>
        </p:grpSpPr>
        <p:sp>
          <p:nvSpPr>
            <p:cNvPr name="TextBox 3" id="3"/>
            <p:cNvSpPr txBox="true"/>
            <p:nvPr/>
          </p:nvSpPr>
          <p:spPr>
            <a:xfrm rot="0">
              <a:off x="0" y="2338143"/>
              <a:ext cx="18721830" cy="43783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Wh</a:t>
              </a:r>
              <a:r>
                <a:rPr lang="en-US" sz="3300" b="true">
                  <a:solidFill>
                    <a:srgbClr val="A4E473"/>
                  </a:solidFill>
                  <a:latin typeface="Fira Sans Medium"/>
                  <a:ea typeface="Fira Sans Medium"/>
                  <a:cs typeface="Fira Sans Medium"/>
                  <a:sym typeface="Fira Sans Medium"/>
                </a:rPr>
                <a:t>at We Did:</a:t>
              </a:r>
            </a:p>
            <a:p>
              <a:pPr algn="l" marL="647703" indent="-323852" lvl="1">
                <a:lnSpc>
                  <a:spcPts val="3600"/>
                </a:lnSpc>
                <a:buFont typeface="Arial"/>
                <a:buChar char="•"/>
              </a:pPr>
              <a:r>
                <a:rPr lang="en-US" sz="3000">
                  <a:solidFill>
                    <a:srgbClr val="FFFFFF"/>
                  </a:solidFill>
                  <a:latin typeface="Fira Sans"/>
                  <a:ea typeface="Fira Sans"/>
                  <a:cs typeface="Fira Sans"/>
                  <a:sym typeface="Fira Sans"/>
                </a:rPr>
                <a:t>I</a:t>
              </a:r>
              <a:r>
                <a:rPr lang="en-US" sz="3000">
                  <a:solidFill>
                    <a:srgbClr val="FFFFFF"/>
                  </a:solidFill>
                  <a:latin typeface="Fira Sans"/>
                  <a:ea typeface="Fira Sans"/>
                  <a:cs typeface="Fira Sans"/>
                  <a:sym typeface="Fira Sans"/>
                </a:rPr>
                <a:t>nstalled and promoted a secondary server as a Domain Controller.</a:t>
              </a:r>
            </a:p>
            <a:p>
              <a:pPr algn="l" marL="647703" indent="-323852" lvl="1">
                <a:lnSpc>
                  <a:spcPts val="3600"/>
                </a:lnSpc>
                <a:buFont typeface="Arial"/>
                <a:buChar char="•"/>
              </a:pPr>
              <a:r>
                <a:rPr lang="en-US" sz="3000">
                  <a:solidFill>
                    <a:srgbClr val="FFFFFF"/>
                  </a:solidFill>
                  <a:latin typeface="Fira Sans"/>
                  <a:ea typeface="Fira Sans"/>
                  <a:cs typeface="Fira Sans"/>
                  <a:sym typeface="Fira Sans"/>
                </a:rPr>
                <a:t>Configured AD Sites and Services for replication.</a:t>
              </a:r>
            </a:p>
            <a:p>
              <a:pPr algn="l" marL="647703" indent="-323852" lvl="1">
                <a:lnSpc>
                  <a:spcPts val="3600"/>
                </a:lnSpc>
                <a:buFont typeface="Arial"/>
                <a:buChar char="•"/>
              </a:pPr>
              <a:r>
                <a:rPr lang="en-US" sz="3000">
                  <a:solidFill>
                    <a:srgbClr val="FFFFFF"/>
                  </a:solidFill>
                  <a:latin typeface="Fira Sans"/>
                  <a:ea typeface="Fira Sans"/>
                  <a:cs typeface="Fira Sans"/>
                  <a:sym typeface="Fira Sans"/>
                </a:rPr>
                <a:t>Verified and monitored replication status</a:t>
              </a:r>
              <a:r>
                <a:rPr lang="en-US" sz="3000">
                  <a:solidFill>
                    <a:srgbClr val="FFFFFF"/>
                  </a:solidFill>
                  <a:latin typeface="Fira Sans"/>
                  <a:ea typeface="Fira Sans"/>
                  <a:cs typeface="Fira Sans"/>
                  <a:sym typeface="Fira Sans"/>
                </a:rPr>
                <a:t> us</a:t>
              </a:r>
              <a:r>
                <a:rPr lang="en-US" sz="3000">
                  <a:solidFill>
                    <a:srgbClr val="FFFFFF"/>
                  </a:solidFill>
                  <a:latin typeface="Fira Sans"/>
                  <a:ea typeface="Fira Sans"/>
                  <a:cs typeface="Fira Sans"/>
                  <a:sym typeface="Fira Sans"/>
                </a:rPr>
                <a:t>ing repadmin and Event Viewer.</a:t>
              </a:r>
            </a:p>
            <a:p>
              <a:pPr algn="l">
                <a:lnSpc>
                  <a:spcPts val="3960"/>
                </a:lnSpc>
              </a:pPr>
              <a:r>
                <a:rPr lang="en-US" sz="3300" b="true">
                  <a:solidFill>
                    <a:srgbClr val="A4E473"/>
                  </a:solidFill>
                  <a:latin typeface="Fira Sans Medium"/>
                  <a:ea typeface="Fira Sans Medium"/>
                  <a:cs typeface="Fira Sans Medium"/>
                  <a:sym typeface="Fira Sans Medium"/>
                </a:rPr>
                <a:t>Benefit:</a:t>
              </a:r>
            </a:p>
            <a:p>
              <a:pPr algn="l" marL="647700" indent="-323850" lvl="1">
                <a:lnSpc>
                  <a:spcPts val="3600"/>
                </a:lnSpc>
                <a:buFont typeface="Arial"/>
                <a:buChar char="•"/>
              </a:pPr>
              <a:r>
                <a:rPr lang="en-US" sz="3000">
                  <a:solidFill>
                    <a:srgbClr val="FFFFFF"/>
                  </a:solidFill>
                  <a:latin typeface="Fira Sans"/>
                  <a:ea typeface="Fira Sans"/>
                  <a:cs typeface="Fira Sans"/>
                  <a:sym typeface="Fira Sans"/>
                </a:rPr>
                <a:t>Ensures continuous authentication and domain management even if one DC fails.</a:t>
              </a:r>
            </a:p>
          </p:txBody>
        </p:sp>
        <p:sp>
          <p:nvSpPr>
            <p:cNvPr name="TextBox 4" id="4"/>
            <p:cNvSpPr txBox="true"/>
            <p:nvPr/>
          </p:nvSpPr>
          <p:spPr>
            <a:xfrm rot="0">
              <a:off x="0" y="-9525"/>
              <a:ext cx="18721830" cy="1889125"/>
            </a:xfrm>
            <a:prstGeom prst="rect">
              <a:avLst/>
            </a:prstGeom>
          </p:spPr>
          <p:txBody>
            <a:bodyPr anchor="t" rtlCol="false" tIns="0" lIns="0" bIns="0" rIns="0">
              <a:spAutoFit/>
            </a:bodyPr>
            <a:lstStyle/>
            <a:p>
              <a:pPr algn="l">
                <a:lnSpc>
                  <a:spcPts val="3959"/>
                </a:lnSpc>
              </a:pPr>
              <a:r>
                <a:rPr lang="en-US" sz="3299" b="true">
                  <a:solidFill>
                    <a:srgbClr val="A4E473"/>
                  </a:solidFill>
                  <a:latin typeface="Fira Sans Bold"/>
                  <a:ea typeface="Fira Sans Bold"/>
                  <a:cs typeface="Fira Sans Bold"/>
                  <a:sym typeface="Fira Sans Bold"/>
                </a:rPr>
                <a:t>Objective:</a:t>
              </a:r>
            </a:p>
            <a:p>
              <a:pPr algn="l">
                <a:lnSpc>
                  <a:spcPts val="3600"/>
                </a:lnSpc>
              </a:pPr>
              <a:r>
                <a:rPr lang="en-US" sz="3000">
                  <a:solidFill>
                    <a:srgbClr val="FFFFFF"/>
                  </a:solidFill>
                  <a:latin typeface="Fira Sans"/>
                  <a:ea typeface="Fira Sans"/>
                  <a:cs typeface="Fira Sans"/>
                  <a:sym typeface="Fira Sans"/>
                </a:rPr>
                <a:t>Set up Active Directory replication between two Domain Controllers (DCs) for high availability and fault tolerance.</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8206874" y="8442018"/>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946907"/>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Active Directory Replication Setup</a:t>
            </a:r>
          </a:p>
        </p:txBody>
      </p:sp>
      <p:sp>
        <p:nvSpPr>
          <p:cNvPr name="TextBox 18" id="18"/>
          <p:cNvSpPr txBox="true"/>
          <p:nvPr/>
        </p:nvSpPr>
        <p:spPr>
          <a:xfrm rot="0">
            <a:off x="9124406" y="8365818"/>
            <a:ext cx="6740820" cy="1154311"/>
          </a:xfrm>
          <a:prstGeom prst="rect">
            <a:avLst/>
          </a:prstGeom>
        </p:spPr>
        <p:txBody>
          <a:bodyPr anchor="t" rtlCol="false" tIns="0" lIns="0" bIns="0" rIns="0">
            <a:spAutoFit/>
          </a:bodyPr>
          <a:lstStyle/>
          <a:p>
            <a:pPr algn="ctr">
              <a:lnSpc>
                <a:spcPts val="4620"/>
              </a:lnSpc>
            </a:pPr>
            <a:r>
              <a:rPr lang="en-US" b="true" sz="3300" u="sng">
                <a:solidFill>
                  <a:srgbClr val="00A181"/>
                </a:solidFill>
                <a:latin typeface="Fira Sans Medium"/>
                <a:ea typeface="Fira Sans Medium"/>
                <a:cs typeface="Fira Sans Medium"/>
                <a:sym typeface="Fira Sans Medium"/>
                <a:hlinkClick r:id="rId7" tooltip="https://docs.google.com/document/d/1lspVmXxXJGOcb_EG5KngMkJTLPplG_7OQK26NMFuvbk/edit?usp=sharing"/>
              </a:rPr>
              <a:t>Link &amp; Explanation:</a:t>
            </a:r>
          </a:p>
          <a:p>
            <a:pPr algn="ctr">
              <a:lnSpc>
                <a:spcPts val="4620"/>
              </a:lnSpc>
              <a:spcBef>
                <a:spcPct val="0"/>
              </a:spcBef>
            </a:pPr>
            <a:r>
              <a:rPr lang="en-US" b="true" sz="3300">
                <a:solidFill>
                  <a:srgbClr val="00A181"/>
                </a:solidFill>
                <a:latin typeface="Fira Sans Medium"/>
                <a:ea typeface="Fira Sans Medium"/>
                <a:cs typeface="Fira Sans Medium"/>
                <a:sym typeface="Fira Sans Medium"/>
              </a:rPr>
              <a:t>Esraa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642208" y="1717002"/>
            <a:ext cx="14041373" cy="4523001"/>
            <a:chOff x="0" y="0"/>
            <a:chExt cx="18721830" cy="6030668"/>
          </a:xfrm>
        </p:grpSpPr>
        <p:sp>
          <p:nvSpPr>
            <p:cNvPr name="TextBox 3" id="3"/>
            <p:cNvSpPr txBox="true"/>
            <p:nvPr/>
          </p:nvSpPr>
          <p:spPr>
            <a:xfrm rot="0">
              <a:off x="0" y="3379543"/>
              <a:ext cx="18721830" cy="26511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Benefit:</a:t>
              </a:r>
            </a:p>
            <a:p>
              <a:pPr algn="l" marL="712472" indent="-356236" lvl="1">
                <a:lnSpc>
                  <a:spcPts val="3960"/>
                </a:lnSpc>
                <a:buFont typeface="Arial"/>
                <a:buChar char="•"/>
              </a:pPr>
              <a:r>
                <a:rPr lang="en-US" b="true" sz="3300">
                  <a:solidFill>
                    <a:srgbClr val="FFFFFF"/>
                  </a:solidFill>
                  <a:latin typeface="Fira Sans Medium"/>
                  <a:ea typeface="Fira Sans Medium"/>
                  <a:cs typeface="Fira Sans Medium"/>
                  <a:sym typeface="Fira Sans Medium"/>
                </a:rPr>
                <a:t>C</a:t>
              </a:r>
              <a:r>
                <a:rPr lang="en-US" b="true" sz="3300">
                  <a:solidFill>
                    <a:srgbClr val="FFFFFF"/>
                  </a:solidFill>
                  <a:latin typeface="Fira Sans Medium"/>
                  <a:ea typeface="Fira Sans Medium"/>
                  <a:cs typeface="Fira Sans Medium"/>
                  <a:sym typeface="Fira Sans Medium"/>
                </a:rPr>
                <a:t>entralized communication platform.</a:t>
              </a:r>
            </a:p>
            <a:p>
              <a:pPr algn="l" marL="712472" indent="-356236" lvl="1">
                <a:lnSpc>
                  <a:spcPts val="3960"/>
                </a:lnSpc>
                <a:buFont typeface="Arial"/>
                <a:buChar char="•"/>
              </a:pPr>
              <a:r>
                <a:rPr lang="en-US" b="true" sz="3300">
                  <a:solidFill>
                    <a:srgbClr val="FFFFFF"/>
                  </a:solidFill>
                  <a:latin typeface="Fira Sans Medium"/>
                  <a:ea typeface="Fira Sans Medium"/>
                  <a:cs typeface="Fira Sans Medium"/>
                  <a:sym typeface="Fira Sans Medium"/>
                </a:rPr>
                <a:t>Imp</a:t>
              </a:r>
              <a:r>
                <a:rPr lang="en-US" b="true" sz="3300">
                  <a:solidFill>
                    <a:srgbClr val="FFFFFF"/>
                  </a:solidFill>
                  <a:latin typeface="Fira Sans Medium"/>
                  <a:ea typeface="Fira Sans Medium"/>
                  <a:cs typeface="Fira Sans Medium"/>
                  <a:sym typeface="Fira Sans Medium"/>
                </a:rPr>
                <a:t>ro</a:t>
              </a:r>
              <a:r>
                <a:rPr lang="en-US" b="true" sz="3300">
                  <a:solidFill>
                    <a:srgbClr val="FFFFFF"/>
                  </a:solidFill>
                  <a:latin typeface="Fira Sans Medium"/>
                  <a:ea typeface="Fira Sans Medium"/>
                  <a:cs typeface="Fira Sans Medium"/>
                  <a:sym typeface="Fira Sans Medium"/>
                </a:rPr>
                <a:t>ves collaboration and workflow.</a:t>
              </a:r>
            </a:p>
            <a:p>
              <a:pPr algn="l" marL="712472" indent="-356236" lvl="1">
                <a:lnSpc>
                  <a:spcPts val="3960"/>
                </a:lnSpc>
                <a:buFont typeface="Arial"/>
                <a:buChar char="•"/>
              </a:pPr>
              <a:r>
                <a:rPr lang="en-US" b="true" sz="3300">
                  <a:solidFill>
                    <a:srgbClr val="FFFFFF"/>
                  </a:solidFill>
                  <a:latin typeface="Fira Sans Medium"/>
                  <a:ea typeface="Fira Sans Medium"/>
                  <a:cs typeface="Fira Sans Medium"/>
                  <a:sym typeface="Fira Sans Medium"/>
                </a:rPr>
                <a:t>Secur</a:t>
              </a:r>
              <a:r>
                <a:rPr lang="en-US" b="true" sz="3300">
                  <a:solidFill>
                    <a:srgbClr val="FFFFFF"/>
                  </a:solidFill>
                  <a:latin typeface="Fira Sans Medium"/>
                  <a:ea typeface="Fira Sans Medium"/>
                  <a:cs typeface="Fira Sans Medium"/>
                  <a:sym typeface="Fira Sans Medium"/>
                </a:rPr>
                <a:t>e and accessible from anywhere.</a:t>
              </a:r>
            </a:p>
          </p:txBody>
        </p:sp>
        <p:sp>
          <p:nvSpPr>
            <p:cNvPr name="TextBox 4" id="4"/>
            <p:cNvSpPr txBox="true"/>
            <p:nvPr/>
          </p:nvSpPr>
          <p:spPr>
            <a:xfrm rot="0">
              <a:off x="0" y="0"/>
              <a:ext cx="18721830" cy="2921000"/>
            </a:xfrm>
            <a:prstGeom prst="rect">
              <a:avLst/>
            </a:prstGeom>
          </p:spPr>
          <p:txBody>
            <a:bodyPr anchor="t" rtlCol="false" tIns="0" lIns="0" bIns="0" rIns="0">
              <a:spAutoFit/>
            </a:bodyPr>
            <a:lstStyle/>
            <a:p>
              <a:pPr algn="l">
                <a:lnSpc>
                  <a:spcPts val="3480"/>
                </a:lnSpc>
              </a:pPr>
            </a:p>
            <a:p>
              <a:pPr algn="l">
                <a:lnSpc>
                  <a:spcPts val="3480"/>
                </a:lnSpc>
              </a:pPr>
              <a:r>
                <a:rPr lang="en-US" b="true" sz="2900">
                  <a:solidFill>
                    <a:srgbClr val="A4E473"/>
                  </a:solidFill>
                  <a:latin typeface="Fira Sans Medium"/>
                  <a:ea typeface="Fira Sans Medium"/>
                  <a:cs typeface="Fira Sans Medium"/>
                  <a:sym typeface="Fira Sans Medium"/>
                </a:rPr>
                <a:t>What we did:</a:t>
              </a:r>
            </a:p>
            <a:p>
              <a:pPr algn="l" marL="626111" indent="-313055" lvl="1">
                <a:lnSpc>
                  <a:spcPts val="3480"/>
                </a:lnSpc>
                <a:buFont typeface="Arial"/>
                <a:buChar char="•"/>
              </a:pPr>
              <a:r>
                <a:rPr lang="en-US" b="true" sz="2900">
                  <a:solidFill>
                    <a:srgbClr val="FFFFFF"/>
                  </a:solidFill>
                  <a:latin typeface="Fira Sans Medium"/>
                  <a:ea typeface="Fira Sans Medium"/>
                  <a:cs typeface="Fira Sans Medium"/>
                  <a:sym typeface="Fira Sans Medium"/>
                </a:rPr>
                <a:t>Set up Slack for unified communication across departments (IT, Development, HR, Sales).</a:t>
              </a:r>
            </a:p>
            <a:p>
              <a:pPr algn="l">
                <a:lnSpc>
                  <a:spcPts val="3480"/>
                </a:lnSpc>
              </a:pP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11" id="11"/>
          <p:cNvSpPr/>
          <p:nvPr/>
        </p:nvSpPr>
        <p:spPr>
          <a:xfrm flipH="false" flipV="false" rot="0">
            <a:off x="9632174" y="7902903"/>
            <a:ext cx="527329" cy="807886"/>
          </a:xfrm>
          <a:custGeom>
            <a:avLst/>
            <a:gdLst/>
            <a:ahLst/>
            <a:cxnLst/>
            <a:rect r="r" b="b" t="t" l="l"/>
            <a:pathLst>
              <a:path h="807886" w="527329">
                <a:moveTo>
                  <a:pt x="0" y="0"/>
                </a:moveTo>
                <a:lnTo>
                  <a:pt x="527329" y="0"/>
                </a:lnTo>
                <a:lnTo>
                  <a:pt x="527329" y="807885"/>
                </a:lnTo>
                <a:lnTo>
                  <a:pt x="0" y="8078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40526" y="8227172"/>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4"/>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5" id="15"/>
          <p:cNvSpPr txBox="true"/>
          <p:nvPr/>
        </p:nvSpPr>
        <p:spPr>
          <a:xfrm rot="0">
            <a:off x="1290557" y="912457"/>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Unified Communication Platform</a:t>
            </a:r>
          </a:p>
        </p:txBody>
      </p:sp>
      <p:sp>
        <p:nvSpPr>
          <p:cNvPr name="TextBox 16" id="16"/>
          <p:cNvSpPr txBox="true"/>
          <p:nvPr/>
        </p:nvSpPr>
        <p:spPr>
          <a:xfrm rot="0">
            <a:off x="9241971" y="7826703"/>
            <a:ext cx="6740820" cy="1154430"/>
          </a:xfrm>
          <a:prstGeom prst="rect">
            <a:avLst/>
          </a:prstGeom>
        </p:spPr>
        <p:txBody>
          <a:bodyPr anchor="t" rtlCol="false" tIns="0" lIns="0" bIns="0" rIns="0">
            <a:spAutoFit/>
          </a:bodyPr>
          <a:lstStyle/>
          <a:p>
            <a:pPr algn="ctr">
              <a:lnSpc>
                <a:spcPts val="4620"/>
              </a:lnSpc>
            </a:pPr>
            <a:r>
              <a:rPr lang="en-US" b="true" sz="3300" u="sng">
                <a:solidFill>
                  <a:srgbClr val="00A181"/>
                </a:solidFill>
                <a:latin typeface="Fira Sans Medium"/>
                <a:ea typeface="Fira Sans Medium"/>
                <a:cs typeface="Fira Sans Medium"/>
                <a:sym typeface="Fira Sans Medium"/>
                <a:hlinkClick r:id="rId5" tooltip="https://docs.google.com/document/d/1kxyOXdQnZDnbx88EMhaNPfmFHuX8LKod/edit"/>
              </a:rPr>
              <a:t>Link &amp; Explanation:</a:t>
            </a:r>
          </a:p>
          <a:p>
            <a:pPr algn="ctr">
              <a:lnSpc>
                <a:spcPts val="4620"/>
              </a:lnSpc>
              <a:spcBef>
                <a:spcPct val="0"/>
              </a:spcBef>
            </a:pPr>
            <a:r>
              <a:rPr lang="en-US" b="true" sz="3300">
                <a:solidFill>
                  <a:srgbClr val="00A181"/>
                </a:solidFill>
                <a:latin typeface="Fira Sans Medium"/>
                <a:ea typeface="Fira Sans Medium"/>
                <a:cs typeface="Fira Sans Medium"/>
                <a:sym typeface="Fira Sans Medium"/>
              </a:rPr>
              <a:t>Abdullah</a:t>
            </a:r>
          </a:p>
        </p:txBody>
      </p:sp>
      <p:sp>
        <p:nvSpPr>
          <p:cNvPr name="Freeform 17" id="17"/>
          <p:cNvSpPr/>
          <p:nvPr/>
        </p:nvSpPr>
        <p:spPr>
          <a:xfrm flipH="false" flipV="false" rot="0">
            <a:off x="8479621" y="7911299"/>
            <a:ext cx="762350" cy="807886"/>
          </a:xfrm>
          <a:custGeom>
            <a:avLst/>
            <a:gdLst/>
            <a:ahLst/>
            <a:cxnLst/>
            <a:rect r="r" b="b" t="t" l="l"/>
            <a:pathLst>
              <a:path h="807886" w="762350">
                <a:moveTo>
                  <a:pt x="0" y="0"/>
                </a:moveTo>
                <a:lnTo>
                  <a:pt x="762350" y="0"/>
                </a:lnTo>
                <a:lnTo>
                  <a:pt x="762350" y="807886"/>
                </a:lnTo>
                <a:lnTo>
                  <a:pt x="0" y="807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782347" y="849841"/>
            <a:ext cx="551565" cy="561779"/>
          </a:xfrm>
          <a:custGeom>
            <a:avLst/>
            <a:gdLst/>
            <a:ahLst/>
            <a:cxnLst/>
            <a:rect r="r" b="b" t="t" l="l"/>
            <a:pathLst>
              <a:path h="561779" w="551565">
                <a:moveTo>
                  <a:pt x="0" y="0"/>
                </a:moveTo>
                <a:lnTo>
                  <a:pt x="551565" y="0"/>
                </a:lnTo>
                <a:lnTo>
                  <a:pt x="551565" y="561779"/>
                </a:lnTo>
                <a:lnTo>
                  <a:pt x="0" y="5617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97007" y="-256514"/>
            <a:ext cx="19288745" cy="3048022"/>
            <a:chOff x="0" y="0"/>
            <a:chExt cx="25718327" cy="4064030"/>
          </a:xfrm>
        </p:grpSpPr>
        <p:sp>
          <p:nvSpPr>
            <p:cNvPr name="AutoShape 4" id="4"/>
            <p:cNvSpPr/>
            <p:nvPr/>
          </p:nvSpPr>
          <p:spPr>
            <a:xfrm rot="0">
              <a:off x="158951" y="0"/>
              <a:ext cx="25559376" cy="3113166"/>
            </a:xfrm>
            <a:prstGeom prst="rect">
              <a:avLst/>
            </a:prstGeom>
            <a:solidFill>
              <a:srgbClr val="336188"/>
            </a:solidFill>
          </p:spPr>
        </p:sp>
        <p:sp>
          <p:nvSpPr>
            <p:cNvPr name="Freeform 5" id="5"/>
            <p:cNvSpPr/>
            <p:nvPr/>
          </p:nvSpPr>
          <p:spPr>
            <a:xfrm flipH="false" flipV="false" rot="0">
              <a:off x="0" y="3100466"/>
              <a:ext cx="25442685" cy="963563"/>
            </a:xfrm>
            <a:custGeom>
              <a:avLst/>
              <a:gdLst/>
              <a:ahLst/>
              <a:cxnLst/>
              <a:rect r="r" b="b" t="t" l="l"/>
              <a:pathLst>
                <a:path h="963563" w="25442685">
                  <a:moveTo>
                    <a:pt x="0" y="0"/>
                  </a:moveTo>
                  <a:lnTo>
                    <a:pt x="25442685" y="0"/>
                  </a:lnTo>
                  <a:lnTo>
                    <a:pt x="25442685" y="963564"/>
                  </a:lnTo>
                  <a:lnTo>
                    <a:pt x="0" y="963564"/>
                  </a:lnTo>
                  <a:lnTo>
                    <a:pt x="0" y="0"/>
                  </a:lnTo>
                  <a:close/>
                </a:path>
              </a:pathLst>
            </a:custGeom>
            <a:blipFill>
              <a:blip r:embed="rId4">
                <a:extLst>
                  <a:ext uri="{96DAC541-7B7A-43D3-8B79-37D633B846F1}">
                    <asvg:svgBlip xmlns:asvg="http://schemas.microsoft.com/office/drawing/2016/SVG/main" r:embed="rId5"/>
                  </a:ext>
                </a:extLst>
              </a:blip>
              <a:stretch>
                <a:fillRect l="0" t="-582827" r="0" b="-1957651"/>
              </a:stretch>
            </a:blipFill>
          </p:spPr>
        </p:sp>
      </p:grpSp>
      <p:sp>
        <p:nvSpPr>
          <p:cNvPr name="TextBox 6" id="6"/>
          <p:cNvSpPr txBox="true"/>
          <p:nvPr/>
        </p:nvSpPr>
        <p:spPr>
          <a:xfrm rot="0">
            <a:off x="2033755" y="827862"/>
            <a:ext cx="9650303" cy="598873"/>
          </a:xfrm>
          <a:prstGeom prst="rect">
            <a:avLst/>
          </a:prstGeom>
        </p:spPr>
        <p:txBody>
          <a:bodyPr anchor="t" rtlCol="false" tIns="0" lIns="0" bIns="0" rIns="0">
            <a:spAutoFit/>
          </a:bodyPr>
          <a:lstStyle/>
          <a:p>
            <a:pPr algn="l" marL="0" indent="0" lvl="0">
              <a:lnSpc>
                <a:spcPts val="4644"/>
              </a:lnSpc>
              <a:spcBef>
                <a:spcPct val="0"/>
              </a:spcBef>
            </a:pPr>
            <a:r>
              <a:rPr lang="en-US" sz="4300">
                <a:solidFill>
                  <a:srgbClr val="FFFFFF"/>
                </a:solidFill>
                <a:latin typeface="Hammersmith One"/>
                <a:ea typeface="Hammersmith One"/>
                <a:cs typeface="Hammersmith One"/>
                <a:sym typeface="Hammersmith One"/>
              </a:rPr>
              <a:t>Cost Management and Optimization</a:t>
            </a:r>
          </a:p>
        </p:txBody>
      </p:sp>
      <p:sp>
        <p:nvSpPr>
          <p:cNvPr name="TextBox 7" id="7"/>
          <p:cNvSpPr txBox="true"/>
          <p:nvPr/>
        </p:nvSpPr>
        <p:spPr>
          <a:xfrm rot="0">
            <a:off x="250199" y="2274022"/>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SERVICE</a:t>
            </a:r>
          </a:p>
        </p:txBody>
      </p:sp>
      <p:sp>
        <p:nvSpPr>
          <p:cNvPr name="TextBox 8" id="8"/>
          <p:cNvSpPr txBox="true"/>
          <p:nvPr/>
        </p:nvSpPr>
        <p:spPr>
          <a:xfrm rot="0">
            <a:off x="4531900" y="2274022"/>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COST</a:t>
            </a:r>
          </a:p>
        </p:txBody>
      </p:sp>
      <p:sp>
        <p:nvSpPr>
          <p:cNvPr name="TextBox 9" id="9"/>
          <p:cNvSpPr txBox="true"/>
          <p:nvPr/>
        </p:nvSpPr>
        <p:spPr>
          <a:xfrm rot="0">
            <a:off x="8629353" y="2274022"/>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DESCRIPTION</a:t>
            </a:r>
          </a:p>
        </p:txBody>
      </p:sp>
      <p:sp>
        <p:nvSpPr>
          <p:cNvPr name="TextBox 10" id="10"/>
          <p:cNvSpPr txBox="true"/>
          <p:nvPr/>
        </p:nvSpPr>
        <p:spPr>
          <a:xfrm rot="0">
            <a:off x="12046162" y="2274568"/>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RENEWAL DATE</a:t>
            </a:r>
          </a:p>
        </p:txBody>
      </p:sp>
      <p:sp>
        <p:nvSpPr>
          <p:cNvPr name="TextBox 11" id="11"/>
          <p:cNvSpPr txBox="true"/>
          <p:nvPr/>
        </p:nvSpPr>
        <p:spPr>
          <a:xfrm rot="0">
            <a:off x="557047" y="3108657"/>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AWS Backup (S3)</a:t>
            </a:r>
          </a:p>
        </p:txBody>
      </p:sp>
      <p:sp>
        <p:nvSpPr>
          <p:cNvPr name="TextBox 12" id="12"/>
          <p:cNvSpPr txBox="true"/>
          <p:nvPr/>
        </p:nvSpPr>
        <p:spPr>
          <a:xfrm rot="0">
            <a:off x="4983672" y="3103307"/>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$5.00</a:t>
            </a:r>
          </a:p>
        </p:txBody>
      </p:sp>
      <p:sp>
        <p:nvSpPr>
          <p:cNvPr name="TextBox 13" id="13"/>
          <p:cNvSpPr txBox="true"/>
          <p:nvPr/>
        </p:nvSpPr>
        <p:spPr>
          <a:xfrm rot="0">
            <a:off x="8095387" y="3065207"/>
            <a:ext cx="3681092"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Cloud backup for data storage</a:t>
            </a:r>
          </a:p>
        </p:txBody>
      </p:sp>
      <p:sp>
        <p:nvSpPr>
          <p:cNvPr name="AutoShape 14" id="14"/>
          <p:cNvSpPr/>
          <p:nvPr/>
        </p:nvSpPr>
        <p:spPr>
          <a:xfrm>
            <a:off x="4689954" y="2800603"/>
            <a:ext cx="0" cy="7173534"/>
          </a:xfrm>
          <a:prstGeom prst="line">
            <a:avLst/>
          </a:prstGeom>
          <a:ln cap="rnd" w="19050">
            <a:solidFill>
              <a:srgbClr val="00A181"/>
            </a:solidFill>
            <a:prstDash val="solid"/>
            <a:headEnd type="none" len="sm" w="sm"/>
            <a:tailEnd type="none" len="sm" w="sm"/>
          </a:ln>
        </p:spPr>
      </p:sp>
      <p:sp>
        <p:nvSpPr>
          <p:cNvPr name="AutoShape 15" id="15"/>
          <p:cNvSpPr/>
          <p:nvPr/>
        </p:nvSpPr>
        <p:spPr>
          <a:xfrm>
            <a:off x="7733283" y="2801034"/>
            <a:ext cx="0" cy="7172512"/>
          </a:xfrm>
          <a:prstGeom prst="line">
            <a:avLst/>
          </a:prstGeom>
          <a:ln cap="rnd" w="19050">
            <a:solidFill>
              <a:srgbClr val="00A181"/>
            </a:solidFill>
            <a:prstDash val="solid"/>
            <a:headEnd type="none" len="sm" w="sm"/>
            <a:tailEnd type="none" len="sm" w="sm"/>
          </a:ln>
        </p:spPr>
      </p:sp>
      <p:sp>
        <p:nvSpPr>
          <p:cNvPr name="AutoShape 16" id="16"/>
          <p:cNvSpPr/>
          <p:nvPr/>
        </p:nvSpPr>
        <p:spPr>
          <a:xfrm>
            <a:off x="12374228" y="2680273"/>
            <a:ext cx="0" cy="7246019"/>
          </a:xfrm>
          <a:prstGeom prst="line">
            <a:avLst/>
          </a:prstGeom>
          <a:ln cap="rnd" w="19050">
            <a:solidFill>
              <a:srgbClr val="00A181"/>
            </a:solidFill>
            <a:prstDash val="solid"/>
            <a:headEnd type="none" len="sm" w="sm"/>
            <a:tailEnd type="none" len="sm" w="sm"/>
          </a:ln>
        </p:spPr>
      </p:sp>
      <p:sp>
        <p:nvSpPr>
          <p:cNvPr name="AutoShape 17" id="17"/>
          <p:cNvSpPr/>
          <p:nvPr/>
        </p:nvSpPr>
        <p:spPr>
          <a:xfrm>
            <a:off x="14817980" y="2729184"/>
            <a:ext cx="9525" cy="7244374"/>
          </a:xfrm>
          <a:prstGeom prst="line">
            <a:avLst/>
          </a:prstGeom>
          <a:ln cap="rnd" w="19050">
            <a:solidFill>
              <a:srgbClr val="00A181"/>
            </a:solidFill>
            <a:prstDash val="solid"/>
            <a:headEnd type="none" len="sm" w="sm"/>
            <a:tailEnd type="none" len="sm" w="sm"/>
          </a:ln>
        </p:spPr>
      </p:sp>
      <p:sp>
        <p:nvSpPr>
          <p:cNvPr name="AutoShape 18" id="18"/>
          <p:cNvSpPr/>
          <p:nvPr/>
        </p:nvSpPr>
        <p:spPr>
          <a:xfrm flipH="true">
            <a:off x="-777827" y="8987852"/>
            <a:ext cx="20999598" cy="0"/>
          </a:xfrm>
          <a:prstGeom prst="line">
            <a:avLst/>
          </a:prstGeom>
          <a:ln cap="rnd" w="19050">
            <a:solidFill>
              <a:srgbClr val="00A181"/>
            </a:solidFill>
            <a:prstDash val="solid"/>
            <a:headEnd type="none" len="sm" w="sm"/>
            <a:tailEnd type="none" len="sm" w="sm"/>
          </a:ln>
        </p:spPr>
      </p:sp>
      <p:grpSp>
        <p:nvGrpSpPr>
          <p:cNvPr name="Group 19" id="19"/>
          <p:cNvGrpSpPr/>
          <p:nvPr/>
        </p:nvGrpSpPr>
        <p:grpSpPr>
          <a:xfrm rot="0">
            <a:off x="13273147" y="521154"/>
            <a:ext cx="4387545" cy="1015092"/>
            <a:chOff x="0" y="0"/>
            <a:chExt cx="5850060" cy="1353456"/>
          </a:xfrm>
        </p:grpSpPr>
        <p:sp>
          <p:nvSpPr>
            <p:cNvPr name="Freeform 20" id="20"/>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21" id="21"/>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FFFFFF"/>
                  </a:solidFill>
                  <a:latin typeface="Fira Sans Medium"/>
                  <a:ea typeface="Fira Sans Medium"/>
                  <a:cs typeface="Fira Sans Medium"/>
                  <a:sym typeface="Fira Sans Medium"/>
                </a:rPr>
                <a:t>Digital Egypt Pioneers Initiative</a:t>
              </a:r>
            </a:p>
          </p:txBody>
        </p:sp>
      </p:grpSp>
      <p:sp>
        <p:nvSpPr>
          <p:cNvPr name="AutoShape 22" id="22"/>
          <p:cNvSpPr/>
          <p:nvPr/>
        </p:nvSpPr>
        <p:spPr>
          <a:xfrm>
            <a:off x="362104" y="3705287"/>
            <a:ext cx="18121129" cy="0"/>
          </a:xfrm>
          <a:prstGeom prst="line">
            <a:avLst/>
          </a:prstGeom>
          <a:ln cap="flat" w="38100">
            <a:solidFill>
              <a:srgbClr val="00A181"/>
            </a:solidFill>
            <a:prstDash val="solid"/>
            <a:headEnd type="none" len="sm" w="sm"/>
            <a:tailEnd type="none" len="sm" w="sm"/>
          </a:ln>
        </p:spPr>
      </p:sp>
      <p:sp>
        <p:nvSpPr>
          <p:cNvPr name="AutoShape 23" id="23"/>
          <p:cNvSpPr/>
          <p:nvPr/>
        </p:nvSpPr>
        <p:spPr>
          <a:xfrm>
            <a:off x="362104" y="4772087"/>
            <a:ext cx="18288000" cy="0"/>
          </a:xfrm>
          <a:prstGeom prst="line">
            <a:avLst/>
          </a:prstGeom>
          <a:ln cap="flat" w="38100">
            <a:solidFill>
              <a:srgbClr val="00A181"/>
            </a:solidFill>
            <a:prstDash val="solid"/>
            <a:headEnd type="none" len="sm" w="sm"/>
            <a:tailEnd type="none" len="sm" w="sm"/>
          </a:ln>
        </p:spPr>
      </p:sp>
      <p:sp>
        <p:nvSpPr>
          <p:cNvPr name="AutoShape 24" id="24"/>
          <p:cNvSpPr/>
          <p:nvPr/>
        </p:nvSpPr>
        <p:spPr>
          <a:xfrm>
            <a:off x="362104" y="5800787"/>
            <a:ext cx="18288000" cy="0"/>
          </a:xfrm>
          <a:prstGeom prst="line">
            <a:avLst/>
          </a:prstGeom>
          <a:ln cap="flat" w="38100">
            <a:solidFill>
              <a:srgbClr val="00A181"/>
            </a:solidFill>
            <a:prstDash val="solid"/>
            <a:headEnd type="none" len="sm" w="sm"/>
            <a:tailEnd type="none" len="sm" w="sm"/>
          </a:ln>
        </p:spPr>
      </p:sp>
      <p:sp>
        <p:nvSpPr>
          <p:cNvPr name="AutoShape 25" id="25"/>
          <p:cNvSpPr/>
          <p:nvPr/>
        </p:nvSpPr>
        <p:spPr>
          <a:xfrm>
            <a:off x="362104" y="6915212"/>
            <a:ext cx="18288000" cy="0"/>
          </a:xfrm>
          <a:prstGeom prst="line">
            <a:avLst/>
          </a:prstGeom>
          <a:ln cap="flat" w="38100">
            <a:solidFill>
              <a:srgbClr val="00A181"/>
            </a:solidFill>
            <a:prstDash val="solid"/>
            <a:headEnd type="none" len="sm" w="sm"/>
            <a:tailEnd type="none" len="sm" w="sm"/>
          </a:ln>
        </p:spPr>
      </p:sp>
      <p:sp>
        <p:nvSpPr>
          <p:cNvPr name="AutoShape 26" id="26"/>
          <p:cNvSpPr/>
          <p:nvPr/>
        </p:nvSpPr>
        <p:spPr>
          <a:xfrm>
            <a:off x="362104" y="7881047"/>
            <a:ext cx="18288000" cy="0"/>
          </a:xfrm>
          <a:prstGeom prst="line">
            <a:avLst/>
          </a:prstGeom>
          <a:ln cap="flat" w="38100">
            <a:solidFill>
              <a:srgbClr val="00A181"/>
            </a:solidFill>
            <a:prstDash val="solid"/>
            <a:headEnd type="none" len="sm" w="sm"/>
            <a:tailEnd type="none" len="sm" w="sm"/>
          </a:ln>
        </p:spPr>
      </p:sp>
      <p:sp>
        <p:nvSpPr>
          <p:cNvPr name="TextBox 27" id="27"/>
          <p:cNvSpPr txBox="true"/>
          <p:nvPr/>
        </p:nvSpPr>
        <p:spPr>
          <a:xfrm rot="0">
            <a:off x="557047" y="4043953"/>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AWS EC2 Instances</a:t>
            </a:r>
          </a:p>
        </p:txBody>
      </p:sp>
      <p:sp>
        <p:nvSpPr>
          <p:cNvPr name="TextBox 28" id="28"/>
          <p:cNvSpPr txBox="true"/>
          <p:nvPr/>
        </p:nvSpPr>
        <p:spPr>
          <a:xfrm rot="0">
            <a:off x="557047" y="5154568"/>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AWS OpenVPN</a:t>
            </a:r>
          </a:p>
        </p:txBody>
      </p:sp>
      <p:sp>
        <p:nvSpPr>
          <p:cNvPr name="TextBox 29" id="29"/>
          <p:cNvSpPr txBox="true"/>
          <p:nvPr/>
        </p:nvSpPr>
        <p:spPr>
          <a:xfrm rot="0">
            <a:off x="557047" y="6265183"/>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VMWare License</a:t>
            </a:r>
          </a:p>
        </p:txBody>
      </p:sp>
      <p:sp>
        <p:nvSpPr>
          <p:cNvPr name="TextBox 30" id="30"/>
          <p:cNvSpPr txBox="true"/>
          <p:nvPr/>
        </p:nvSpPr>
        <p:spPr>
          <a:xfrm rot="0">
            <a:off x="557047" y="7258112"/>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Slack (Standard)</a:t>
            </a:r>
          </a:p>
        </p:txBody>
      </p:sp>
      <p:sp>
        <p:nvSpPr>
          <p:cNvPr name="TextBox 31" id="31"/>
          <p:cNvSpPr txBox="true"/>
          <p:nvPr/>
        </p:nvSpPr>
        <p:spPr>
          <a:xfrm rot="0">
            <a:off x="557047" y="8266810"/>
            <a:ext cx="3163761"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Windows Server License</a:t>
            </a:r>
          </a:p>
        </p:txBody>
      </p:sp>
      <p:sp>
        <p:nvSpPr>
          <p:cNvPr name="TextBox 32" id="32"/>
          <p:cNvSpPr txBox="true"/>
          <p:nvPr/>
        </p:nvSpPr>
        <p:spPr>
          <a:xfrm rot="0">
            <a:off x="8095387" y="4048187"/>
            <a:ext cx="3681092"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Compute capacity on the cloud</a:t>
            </a:r>
          </a:p>
        </p:txBody>
      </p:sp>
      <p:sp>
        <p:nvSpPr>
          <p:cNvPr name="TextBox 33" id="33"/>
          <p:cNvSpPr txBox="true"/>
          <p:nvPr/>
        </p:nvSpPr>
        <p:spPr>
          <a:xfrm rot="0">
            <a:off x="8095387" y="5067362"/>
            <a:ext cx="3253170"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Secure remote access</a:t>
            </a:r>
          </a:p>
        </p:txBody>
      </p:sp>
      <p:sp>
        <p:nvSpPr>
          <p:cNvPr name="TextBox 34" id="34"/>
          <p:cNvSpPr txBox="true"/>
          <p:nvPr/>
        </p:nvSpPr>
        <p:spPr>
          <a:xfrm rot="0">
            <a:off x="8095387" y="6151307"/>
            <a:ext cx="4269316"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Virtualization for server management</a:t>
            </a:r>
          </a:p>
        </p:txBody>
      </p:sp>
      <p:sp>
        <p:nvSpPr>
          <p:cNvPr name="TextBox 35" id="35"/>
          <p:cNvSpPr txBox="true"/>
          <p:nvPr/>
        </p:nvSpPr>
        <p:spPr>
          <a:xfrm rot="0">
            <a:off x="8095387" y="7258112"/>
            <a:ext cx="3950775"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Team communication (20 users)</a:t>
            </a:r>
          </a:p>
        </p:txBody>
      </p:sp>
      <p:sp>
        <p:nvSpPr>
          <p:cNvPr name="TextBox 36" id="36"/>
          <p:cNvSpPr txBox="true"/>
          <p:nvPr/>
        </p:nvSpPr>
        <p:spPr>
          <a:xfrm rot="0">
            <a:off x="8095387" y="8176322"/>
            <a:ext cx="4352037" cy="6210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Centralized user and device management</a:t>
            </a:r>
          </a:p>
        </p:txBody>
      </p:sp>
      <p:sp>
        <p:nvSpPr>
          <p:cNvPr name="TextBox 37" id="37"/>
          <p:cNvSpPr txBox="true"/>
          <p:nvPr/>
        </p:nvSpPr>
        <p:spPr>
          <a:xfrm rot="0">
            <a:off x="4983672" y="4084382"/>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$15.00</a:t>
            </a:r>
          </a:p>
        </p:txBody>
      </p:sp>
      <p:sp>
        <p:nvSpPr>
          <p:cNvPr name="TextBox 38" id="38"/>
          <p:cNvSpPr txBox="true"/>
          <p:nvPr/>
        </p:nvSpPr>
        <p:spPr>
          <a:xfrm rot="0">
            <a:off x="4983672" y="5198413"/>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$60.00</a:t>
            </a:r>
          </a:p>
        </p:txBody>
      </p:sp>
      <p:sp>
        <p:nvSpPr>
          <p:cNvPr name="TextBox 39" id="39"/>
          <p:cNvSpPr txBox="true"/>
          <p:nvPr/>
        </p:nvSpPr>
        <p:spPr>
          <a:xfrm rot="0">
            <a:off x="4983672" y="6218570"/>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$199</a:t>
            </a:r>
          </a:p>
        </p:txBody>
      </p:sp>
      <p:sp>
        <p:nvSpPr>
          <p:cNvPr name="TextBox 40" id="40"/>
          <p:cNvSpPr txBox="true"/>
          <p:nvPr/>
        </p:nvSpPr>
        <p:spPr>
          <a:xfrm rot="0">
            <a:off x="4983672" y="7238727"/>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$145.00</a:t>
            </a:r>
          </a:p>
        </p:txBody>
      </p:sp>
      <p:sp>
        <p:nvSpPr>
          <p:cNvPr name="TextBox 41" id="41"/>
          <p:cNvSpPr txBox="true"/>
          <p:nvPr/>
        </p:nvSpPr>
        <p:spPr>
          <a:xfrm rot="0">
            <a:off x="4983672" y="8258884"/>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$972</a:t>
            </a:r>
          </a:p>
        </p:txBody>
      </p:sp>
      <p:sp>
        <p:nvSpPr>
          <p:cNvPr name="AutoShape 42" id="42"/>
          <p:cNvSpPr/>
          <p:nvPr/>
        </p:nvSpPr>
        <p:spPr>
          <a:xfrm flipH="true">
            <a:off x="0" y="9973546"/>
            <a:ext cx="20999598" cy="0"/>
          </a:xfrm>
          <a:prstGeom prst="line">
            <a:avLst/>
          </a:prstGeom>
          <a:ln cap="rnd" w="19050">
            <a:solidFill>
              <a:srgbClr val="00A181"/>
            </a:solidFill>
            <a:prstDash val="solid"/>
            <a:headEnd type="none" len="sm" w="sm"/>
            <a:tailEnd type="none" len="sm" w="sm"/>
          </a:ln>
        </p:spPr>
      </p:sp>
      <p:sp>
        <p:nvSpPr>
          <p:cNvPr name="TextBox 43" id="43"/>
          <p:cNvSpPr txBox="true"/>
          <p:nvPr/>
        </p:nvSpPr>
        <p:spPr>
          <a:xfrm rot="0">
            <a:off x="557047" y="9225977"/>
            <a:ext cx="3163761"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Windows 11 License</a:t>
            </a:r>
          </a:p>
        </p:txBody>
      </p:sp>
      <p:sp>
        <p:nvSpPr>
          <p:cNvPr name="TextBox 44" id="44"/>
          <p:cNvSpPr txBox="true"/>
          <p:nvPr/>
        </p:nvSpPr>
        <p:spPr>
          <a:xfrm rot="0">
            <a:off x="12986959" y="311283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name="TextBox 45" id="45"/>
          <p:cNvSpPr txBox="true"/>
          <p:nvPr/>
        </p:nvSpPr>
        <p:spPr>
          <a:xfrm rot="0">
            <a:off x="14827505" y="2171127"/>
            <a:ext cx="3201384" cy="503555"/>
          </a:xfrm>
          <a:prstGeom prst="rect">
            <a:avLst/>
          </a:prstGeom>
        </p:spPr>
        <p:txBody>
          <a:bodyPr anchor="t" rtlCol="false" tIns="0" lIns="0" bIns="0" rIns="0">
            <a:spAutoFit/>
          </a:bodyPr>
          <a:lstStyle/>
          <a:p>
            <a:pPr algn="ctr" marL="0" indent="0" lvl="0">
              <a:lnSpc>
                <a:spcPts val="2080"/>
              </a:lnSpc>
              <a:spcBef>
                <a:spcPct val="0"/>
              </a:spcBef>
            </a:pPr>
            <a:r>
              <a:rPr lang="en-US" b="true" sz="1600" spc="64">
                <a:solidFill>
                  <a:srgbClr val="000000"/>
                </a:solidFill>
                <a:latin typeface="Clear Sans Medium"/>
                <a:ea typeface="Clear Sans Medium"/>
                <a:cs typeface="Clear Sans Medium"/>
                <a:sym typeface="Clear Sans Medium"/>
              </a:rPr>
              <a:t>NON-MONTHLY SUBSCRIPTIONS</a:t>
            </a:r>
          </a:p>
        </p:txBody>
      </p:sp>
      <p:sp>
        <p:nvSpPr>
          <p:cNvPr name="TextBox 46" id="46"/>
          <p:cNvSpPr txBox="true"/>
          <p:nvPr/>
        </p:nvSpPr>
        <p:spPr>
          <a:xfrm rot="0">
            <a:off x="4983672" y="9273602"/>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$199.99</a:t>
            </a:r>
          </a:p>
        </p:txBody>
      </p:sp>
      <p:sp>
        <p:nvSpPr>
          <p:cNvPr name="TextBox 47" id="47"/>
          <p:cNvSpPr txBox="true"/>
          <p:nvPr/>
        </p:nvSpPr>
        <p:spPr>
          <a:xfrm rot="0">
            <a:off x="8095387" y="9116440"/>
            <a:ext cx="4352037" cy="6210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Client Access Licenses (CALs) for each user or device.</a:t>
            </a:r>
          </a:p>
        </p:txBody>
      </p:sp>
      <p:sp>
        <p:nvSpPr>
          <p:cNvPr name="TextBox 48" id="48"/>
          <p:cNvSpPr txBox="true"/>
          <p:nvPr/>
        </p:nvSpPr>
        <p:spPr>
          <a:xfrm rot="0">
            <a:off x="12669503" y="617226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49" id="49"/>
          <p:cNvSpPr txBox="true"/>
          <p:nvPr/>
        </p:nvSpPr>
        <p:spPr>
          <a:xfrm rot="0">
            <a:off x="12736178" y="825252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0" id="50"/>
          <p:cNvSpPr txBox="true"/>
          <p:nvPr/>
        </p:nvSpPr>
        <p:spPr>
          <a:xfrm rot="0">
            <a:off x="12733174" y="930217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1" id="51"/>
          <p:cNvSpPr txBox="true"/>
          <p:nvPr/>
        </p:nvSpPr>
        <p:spPr>
          <a:xfrm rot="0">
            <a:off x="15602812" y="403675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2" id="52"/>
          <p:cNvSpPr txBox="true"/>
          <p:nvPr/>
        </p:nvSpPr>
        <p:spPr>
          <a:xfrm rot="0">
            <a:off x="15602812" y="501783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3" id="53"/>
          <p:cNvSpPr txBox="true"/>
          <p:nvPr/>
        </p:nvSpPr>
        <p:spPr>
          <a:xfrm rot="0">
            <a:off x="14989430" y="5908192"/>
            <a:ext cx="3470020" cy="871041"/>
          </a:xfrm>
          <a:prstGeom prst="rect">
            <a:avLst/>
          </a:prstGeom>
        </p:spPr>
        <p:txBody>
          <a:bodyPr anchor="t" rtlCol="false" tIns="0" lIns="0" bIns="0" rIns="0">
            <a:spAutoFit/>
          </a:bodyPr>
          <a:lstStyle/>
          <a:p>
            <a:pPr algn="l">
              <a:lnSpc>
                <a:spcPts val="2380"/>
              </a:lnSpc>
            </a:pPr>
            <a:r>
              <a:rPr lang="en-US" sz="1700">
                <a:solidFill>
                  <a:srgbClr val="000000"/>
                </a:solidFill>
                <a:latin typeface="Clear Sans"/>
                <a:ea typeface="Clear Sans"/>
                <a:cs typeface="Clear Sans"/>
                <a:sym typeface="Clear Sans"/>
              </a:rPr>
              <a:t>No renewal needed (perpetual license, updates may be required every 1-2 years).</a:t>
            </a:r>
          </a:p>
        </p:txBody>
      </p:sp>
      <p:sp>
        <p:nvSpPr>
          <p:cNvPr name="TextBox 54" id="54"/>
          <p:cNvSpPr txBox="true"/>
          <p:nvPr/>
        </p:nvSpPr>
        <p:spPr>
          <a:xfrm rot="0">
            <a:off x="15820146" y="720096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5" id="55"/>
          <p:cNvSpPr txBox="true"/>
          <p:nvPr/>
        </p:nvSpPr>
        <p:spPr>
          <a:xfrm rot="0">
            <a:off x="15041995" y="8214422"/>
            <a:ext cx="3681092" cy="621030"/>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No renewal needed (perpetual license).</a:t>
            </a:r>
          </a:p>
        </p:txBody>
      </p:sp>
      <p:sp>
        <p:nvSpPr>
          <p:cNvPr name="TextBox 56" id="56"/>
          <p:cNvSpPr txBox="true"/>
          <p:nvPr/>
        </p:nvSpPr>
        <p:spPr>
          <a:xfrm rot="0">
            <a:off x="15041995" y="9151134"/>
            <a:ext cx="3681092" cy="621030"/>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No renewal needed (perpetual license).</a:t>
            </a:r>
          </a:p>
        </p:txBody>
      </p:sp>
      <p:sp>
        <p:nvSpPr>
          <p:cNvPr name="TextBox 57" id="57"/>
          <p:cNvSpPr txBox="true"/>
          <p:nvPr/>
        </p:nvSpPr>
        <p:spPr>
          <a:xfrm rot="0">
            <a:off x="15602812" y="3066471"/>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8" id="58"/>
          <p:cNvSpPr txBox="true"/>
          <p:nvPr/>
        </p:nvSpPr>
        <p:spPr>
          <a:xfrm rot="0">
            <a:off x="12974303" y="405580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name="TextBox 59" id="59"/>
          <p:cNvSpPr txBox="true"/>
          <p:nvPr/>
        </p:nvSpPr>
        <p:spPr>
          <a:xfrm rot="0">
            <a:off x="12974303" y="511498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name="TextBox 60" id="60"/>
          <p:cNvSpPr txBox="true"/>
          <p:nvPr/>
        </p:nvSpPr>
        <p:spPr>
          <a:xfrm rot="0">
            <a:off x="13043348" y="721048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A8B6"/>
        </a:solidFill>
      </p:bgPr>
    </p:bg>
    <p:spTree>
      <p:nvGrpSpPr>
        <p:cNvPr id="1" name=""/>
        <p:cNvGrpSpPr/>
        <p:nvPr/>
      </p:nvGrpSpPr>
      <p:grpSpPr>
        <a:xfrm>
          <a:off x="0" y="0"/>
          <a:ext cx="0" cy="0"/>
          <a:chOff x="0" y="0"/>
          <a:chExt cx="0" cy="0"/>
        </a:xfrm>
      </p:grpSpPr>
      <p:sp>
        <p:nvSpPr>
          <p:cNvPr name="Freeform 2" id="2" descr="Geometric Gradient Blob Pattern"/>
          <p:cNvSpPr/>
          <p:nvPr/>
        </p:nvSpPr>
        <p:spPr>
          <a:xfrm flipH="false" flipV="false" rot="0">
            <a:off x="-52754" y="-29674"/>
            <a:ext cx="18393508" cy="10346349"/>
          </a:xfrm>
          <a:custGeom>
            <a:avLst/>
            <a:gdLst/>
            <a:ahLst/>
            <a:cxnLst/>
            <a:rect r="r" b="b" t="t" l="l"/>
            <a:pathLst>
              <a:path h="10346349" w="18393508">
                <a:moveTo>
                  <a:pt x="0" y="0"/>
                </a:moveTo>
                <a:lnTo>
                  <a:pt x="18393508" y="0"/>
                </a:lnTo>
                <a:lnTo>
                  <a:pt x="18393508" y="10346348"/>
                </a:lnTo>
                <a:lnTo>
                  <a:pt x="0" y="103463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12012" y="2241494"/>
            <a:ext cx="15047288" cy="5638800"/>
          </a:xfrm>
          <a:prstGeom prst="rect">
            <a:avLst/>
          </a:prstGeom>
        </p:spPr>
        <p:txBody>
          <a:bodyPr anchor="t" rtlCol="false" tIns="0" lIns="0" bIns="0" rIns="0">
            <a:spAutoFit/>
          </a:bodyPr>
          <a:lstStyle/>
          <a:p>
            <a:pPr algn="l">
              <a:lnSpc>
                <a:spcPts val="3959"/>
              </a:lnSpc>
            </a:pPr>
            <a:r>
              <a:rPr lang="en-US" sz="3299" b="true">
                <a:solidFill>
                  <a:srgbClr val="FFFFFF"/>
                </a:solidFill>
                <a:latin typeface="Be Vietnam Ultra-Bold"/>
                <a:ea typeface="Be Vietnam Ultra-Bold"/>
                <a:cs typeface="Be Vietnam Ultra-Bold"/>
                <a:sym typeface="Be Vietnam Ultra-Bold"/>
              </a:rPr>
              <a:t>Project Idea Originator: </a:t>
            </a:r>
          </a:p>
          <a:p>
            <a:pPr algn="l" marL="1295400" indent="-431800" lvl="2">
              <a:lnSpc>
                <a:spcPts val="3600"/>
              </a:lnSpc>
              <a:buFont typeface="Arial"/>
              <a:buChar char="⚬"/>
            </a:pPr>
            <a:r>
              <a:rPr lang="en-US" sz="3000">
                <a:solidFill>
                  <a:srgbClr val="A4E473"/>
                </a:solidFill>
                <a:latin typeface="Be Vietnam"/>
                <a:ea typeface="Be Vietnam"/>
                <a:cs typeface="Be Vietnam"/>
                <a:sym typeface="Be Vietnam"/>
              </a:rPr>
              <a:t>I developed the original concept of the project, aimed at addressing critical challenges in [Tech Wave].</a:t>
            </a:r>
          </a:p>
          <a:p>
            <a:pPr algn="l">
              <a:lnSpc>
                <a:spcPts val="3959"/>
              </a:lnSpc>
            </a:pPr>
            <a:r>
              <a:rPr lang="en-US" sz="3299" b="true">
                <a:solidFill>
                  <a:srgbClr val="FFFFFF"/>
                </a:solidFill>
                <a:latin typeface="Be Vietnam Ultra-Bold"/>
                <a:ea typeface="Be Vietnam Ultra-Bold"/>
                <a:cs typeface="Be Vietnam Ultra-Bold"/>
                <a:sym typeface="Be Vietnam Ultra-Bold"/>
              </a:rPr>
              <a:t>Leadership &amp; Coordination: </a:t>
            </a:r>
          </a:p>
          <a:p>
            <a:pPr algn="l" marL="1295400" indent="-431800" lvl="2">
              <a:lnSpc>
                <a:spcPts val="3600"/>
              </a:lnSpc>
              <a:buFont typeface="Arial"/>
              <a:buChar char="⚬"/>
            </a:pPr>
            <a:r>
              <a:rPr lang="en-US" sz="3000">
                <a:solidFill>
                  <a:srgbClr val="A4E473"/>
                </a:solidFill>
                <a:latin typeface="Be Vietnam"/>
                <a:ea typeface="Be Vietnam"/>
                <a:cs typeface="Be Vietnam"/>
                <a:sym typeface="Be Vietnam"/>
              </a:rPr>
              <a:t>I took the lead in organizing the project, delegating tasks, and ensuring smooth collaboration across all stages.</a:t>
            </a:r>
          </a:p>
          <a:p>
            <a:pPr algn="l">
              <a:lnSpc>
                <a:spcPts val="3959"/>
              </a:lnSpc>
            </a:pPr>
            <a:r>
              <a:rPr lang="en-US" sz="3299" b="true">
                <a:solidFill>
                  <a:srgbClr val="FFFFFF"/>
                </a:solidFill>
                <a:latin typeface="Be Vietnam Ultra-Bold"/>
                <a:ea typeface="Be Vietnam Ultra-Bold"/>
                <a:cs typeface="Be Vietnam Ultra-Bold"/>
                <a:sym typeface="Be Vietnam Ultra-Bold"/>
              </a:rPr>
              <a:t>Presentation Creation: </a:t>
            </a:r>
          </a:p>
          <a:p>
            <a:pPr algn="l" marL="1295400" indent="-431800" lvl="2">
              <a:lnSpc>
                <a:spcPts val="3600"/>
              </a:lnSpc>
              <a:buFont typeface="Arial"/>
              <a:buChar char="⚬"/>
            </a:pPr>
            <a:r>
              <a:rPr lang="en-US" sz="3000">
                <a:solidFill>
                  <a:srgbClr val="A4E473"/>
                </a:solidFill>
                <a:latin typeface="Be Vietnam"/>
                <a:ea typeface="Be Vietnam"/>
                <a:cs typeface="Be Vietnam"/>
                <a:sym typeface="Be Vietnam"/>
              </a:rPr>
              <a:t>I independently created the entire presentation, designed to effectively communicate our objectives, milestones, and outcomes.</a:t>
            </a:r>
          </a:p>
          <a:p>
            <a:pPr algn="l">
              <a:lnSpc>
                <a:spcPts val="3959"/>
              </a:lnSpc>
            </a:pPr>
            <a:r>
              <a:rPr lang="en-US" sz="3299" b="true">
                <a:solidFill>
                  <a:srgbClr val="FFFFFF"/>
                </a:solidFill>
                <a:latin typeface="Be Vietnam Ultra-Bold"/>
                <a:ea typeface="Be Vietnam Ultra-Bold"/>
                <a:cs typeface="Be Vietnam Ultra-Bold"/>
                <a:sym typeface="Be Vietnam Ultra-Bold"/>
              </a:rPr>
              <a:t>Task Management:</a:t>
            </a:r>
          </a:p>
          <a:p>
            <a:pPr algn="l" marL="1295400" indent="-431800" lvl="2">
              <a:lnSpc>
                <a:spcPts val="3600"/>
              </a:lnSpc>
              <a:buFont typeface="Arial"/>
              <a:buChar char="⚬"/>
            </a:pPr>
            <a:r>
              <a:rPr lang="en-US" sz="3000">
                <a:solidFill>
                  <a:srgbClr val="A4E473"/>
                </a:solidFill>
                <a:latin typeface="Be Vietnam"/>
                <a:ea typeface="Be Vietnam"/>
                <a:cs typeface="Be Vietnam"/>
                <a:sym typeface="Be Vietnam"/>
              </a:rPr>
              <a:t>I managed the distribution of tasks and monitored progress, ensuring the team met deadlines efficiently.</a:t>
            </a:r>
          </a:p>
        </p:txBody>
      </p:sp>
      <p:sp>
        <p:nvSpPr>
          <p:cNvPr name="TextBox 4" id="4"/>
          <p:cNvSpPr txBox="true"/>
          <p:nvPr/>
        </p:nvSpPr>
        <p:spPr>
          <a:xfrm rot="0">
            <a:off x="5294754" y="916039"/>
            <a:ext cx="8115300" cy="682796"/>
          </a:xfrm>
          <a:prstGeom prst="rect">
            <a:avLst/>
          </a:prstGeom>
        </p:spPr>
        <p:txBody>
          <a:bodyPr anchor="t" rtlCol="false" tIns="0" lIns="0" bIns="0" rIns="0">
            <a:spAutoFit/>
          </a:bodyPr>
          <a:lstStyle/>
          <a:p>
            <a:pPr algn="ctr">
              <a:lnSpc>
                <a:spcPts val="5129"/>
              </a:lnSpc>
            </a:pPr>
            <a:r>
              <a:rPr lang="en-US" b="true" sz="5129" i="true">
                <a:solidFill>
                  <a:srgbClr val="A4E473"/>
                </a:solidFill>
                <a:latin typeface="Antonio Ultra-Bold Italics"/>
                <a:ea typeface="Antonio Ultra-Bold Italics"/>
                <a:cs typeface="Antonio Ultra-Bold Italics"/>
                <a:sym typeface="Antonio Ultra-Bold Italics"/>
              </a:rPr>
              <a:t>CONTRIBUTIONS AND LEADERSHIP</a:t>
            </a:r>
          </a:p>
        </p:txBody>
      </p:sp>
      <p:sp>
        <p:nvSpPr>
          <p:cNvPr name="TextBox 5" id="5"/>
          <p:cNvSpPr txBox="true"/>
          <p:nvPr/>
        </p:nvSpPr>
        <p:spPr>
          <a:xfrm rot="0">
            <a:off x="5168393" y="8585144"/>
            <a:ext cx="8115300" cy="516367"/>
          </a:xfrm>
          <a:prstGeom prst="rect">
            <a:avLst/>
          </a:prstGeom>
        </p:spPr>
        <p:txBody>
          <a:bodyPr anchor="t" rtlCol="false" tIns="0" lIns="0" bIns="0" rIns="0">
            <a:spAutoFit/>
          </a:bodyPr>
          <a:lstStyle/>
          <a:p>
            <a:pPr algn="ctr">
              <a:lnSpc>
                <a:spcPts val="3829"/>
              </a:lnSpc>
            </a:pPr>
            <a:r>
              <a:rPr lang="en-US" b="true" sz="3829" i="true">
                <a:solidFill>
                  <a:srgbClr val="A4E473"/>
                </a:solidFill>
                <a:latin typeface="Antonio Ultra-Bold Italics"/>
                <a:ea typeface="Antonio Ultra-Bold Italics"/>
                <a:cs typeface="Antonio Ultra-Bold Italics"/>
                <a:sym typeface="Antonio Ultra-Bold Italics"/>
              </a:rPr>
              <a:t>PRESENTED BY: </a:t>
            </a:r>
            <a:r>
              <a:rPr lang="en-US" b="true" sz="3829" i="true">
                <a:solidFill>
                  <a:srgbClr val="FFFFFF"/>
                </a:solidFill>
                <a:latin typeface="Antonio Ultra-Bold Italics"/>
                <a:ea typeface="Antonio Ultra-Bold Italics"/>
                <a:cs typeface="Antonio Ultra-Bold Italics"/>
                <a:sym typeface="Antonio Ultra-Bold Italics"/>
              </a:rPr>
              <a:t>ESRAA MUBARAK</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8547962" y="1631987"/>
            <a:ext cx="9028167" cy="7817986"/>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739" r="0" b="-7739"/>
              </a:stretch>
            </a:blipFill>
          </p:spPr>
        </p:sp>
      </p:grpSp>
      <p:sp>
        <p:nvSpPr>
          <p:cNvPr name="TextBox 8" id="8"/>
          <p:cNvSpPr txBox="true"/>
          <p:nvPr/>
        </p:nvSpPr>
        <p:spPr>
          <a:xfrm rot="0">
            <a:off x="942108" y="2956916"/>
            <a:ext cx="6723913" cy="4695826"/>
          </a:xfrm>
          <a:prstGeom prst="rect">
            <a:avLst/>
          </a:prstGeom>
        </p:spPr>
        <p:txBody>
          <a:bodyPr anchor="t" rtlCol="false" tIns="0" lIns="0" bIns="0" rIns="0">
            <a:spAutoFit/>
          </a:bodyPr>
          <a:lstStyle/>
          <a:p>
            <a:pPr algn="l">
              <a:lnSpc>
                <a:spcPts val="4199"/>
              </a:lnSpc>
            </a:pPr>
            <a:r>
              <a:rPr lang="en-US" sz="2999">
                <a:solidFill>
                  <a:srgbClr val="000000"/>
                </a:solidFill>
                <a:latin typeface="Fira Sans Light"/>
                <a:ea typeface="Fira Sans Light"/>
                <a:cs typeface="Fira Sans Light"/>
                <a:sym typeface="Fira Sans Light"/>
              </a:rPr>
              <a:t>By implementing centralized user management, automation, hybrid infrastructure, and enhanced communication tools, the company can improve its IT efficiency, reduce costs, and scale effectively.</a:t>
            </a:r>
          </a:p>
          <a:p>
            <a:pPr algn="l">
              <a:lnSpc>
                <a:spcPts val="4199"/>
              </a:lnSpc>
            </a:pPr>
            <a:r>
              <a:rPr lang="en-US" sz="2999">
                <a:solidFill>
                  <a:srgbClr val="000000"/>
                </a:solidFill>
                <a:latin typeface="Fira Sans Light"/>
                <a:ea typeface="Fira Sans Light"/>
                <a:cs typeface="Fira Sans Light"/>
                <a:sym typeface="Fira Sans Light"/>
              </a:rPr>
              <a:t>The solution will address the immediate challenges while preparing the infrastructure for future growth.</a:t>
            </a:r>
          </a:p>
        </p:txBody>
      </p:sp>
      <p:sp>
        <p:nvSpPr>
          <p:cNvPr name="TextBox 9" id="9"/>
          <p:cNvSpPr txBox="true"/>
          <p:nvPr/>
        </p:nvSpPr>
        <p:spPr>
          <a:xfrm rot="0">
            <a:off x="1028700" y="989049"/>
            <a:ext cx="5531827"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000000"/>
                </a:solidFill>
                <a:latin typeface="Fira Sans Medium"/>
                <a:ea typeface="Fira Sans Medium"/>
                <a:cs typeface="Fira Sans Medium"/>
                <a:sym typeface="Fira Sans Medium"/>
              </a:rPr>
              <a:t>Conclusion</a:t>
            </a:r>
          </a:p>
        </p:txBody>
      </p:sp>
      <p:grpSp>
        <p:nvGrpSpPr>
          <p:cNvPr name="Group 10" id="10"/>
          <p:cNvGrpSpPr/>
          <p:nvPr/>
        </p:nvGrpSpPr>
        <p:grpSpPr>
          <a:xfrm rot="-10800000">
            <a:off x="6647119" y="7356773"/>
            <a:ext cx="3801687" cy="3292279"/>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2" id="12"/>
          <p:cNvGrpSpPr/>
          <p:nvPr/>
        </p:nvGrpSpPr>
        <p:grpSpPr>
          <a:xfrm rot="0">
            <a:off x="10624803" y="430705"/>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3"/>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name="Table 6" id="6"/>
          <p:cNvGraphicFramePr>
            <a:graphicFrameLocks noGrp="true"/>
          </p:cNvGraphicFramePr>
          <p:nvPr/>
        </p:nvGraphicFramePr>
        <p:xfrm>
          <a:off x="1470312" y="4149006"/>
          <a:ext cx="12937956" cy="4324449"/>
        </p:xfrm>
        <a:graphic>
          <a:graphicData uri="http://schemas.openxmlformats.org/drawingml/2006/table">
            <a:tbl>
              <a:tblPr/>
              <a:tblGrid>
                <a:gridCol w="6468978"/>
                <a:gridCol w="6468978"/>
              </a:tblGrid>
              <a:tr h="1081112">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2" tooltip="https://docs.google.com/document/d/1u2Bfm81rrOvs04FVU8khzIiHEU6FaDDjlHjTr-L2ZDE/edit?usp=sharing"/>
                        </a:rPr>
                        <a:t>Assigned Tasks</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3" tooltip="https://docs.google.com/document/d/1o5_5C6hacmFBcUwpU9-YiP20S2Jnj2jLcgCZR9ewMZ0/edit?usp=sharing"/>
                        </a:rPr>
                        <a:t>Automation</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r h="1081112">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4" tooltip="https://docs.google.com/document/d/1kxyOXdQnZDnbx88EMhaNPfmFHuX8LKod/edit"/>
                        </a:rPr>
                        <a:t>Unified Communication Channel</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5" tooltip="https://docs.google.com/document/d/1udC1skGA-Duf71kmfy9h72jZFmhzLPdn/edit"/>
                        </a:rPr>
                        <a:t>Centralized User Management</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r h="1081112">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6" tooltip="https://docs.google.com/document/d/1lspVmXxXJGOcb_EG5KngMkJTLPplG_7OQK26NMFuvbk/edit?usp=sharing"/>
                        </a:rPr>
                        <a:t>Windows Server Replication</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9525">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7" tooltip="https://youtu.be/K78dCxrKDnQ"/>
                        </a:rPr>
                        <a:t>VPN Setup</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9525">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r h="1081112">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8" tooltip="https://docs.google.com/document/d/1kbechjti4L1h-BhRT9TFH3uYua4efeU6/edit"/>
                        </a:rPr>
                        <a:t>Virtualization Implementation</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9525">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9" tooltip="https://docs.google.com/document/d/1kQ9ohtkD490B3tQVtJ1ch1SR4hE4YmaZ/edit"/>
                        </a:rPr>
                        <a:t>Testing and Monitoring</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9525">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bl>
          </a:graphicData>
        </a:graphic>
      </p:graphicFrame>
      <p:sp>
        <p:nvSpPr>
          <p:cNvPr name="TextBox 7" id="7"/>
          <p:cNvSpPr txBox="true"/>
          <p:nvPr/>
        </p:nvSpPr>
        <p:spPr>
          <a:xfrm rot="0">
            <a:off x="1028700" y="1028700"/>
            <a:ext cx="6910589"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F4F4F4"/>
                </a:solidFill>
                <a:latin typeface="Fira Sans Medium"/>
                <a:ea typeface="Fira Sans Medium"/>
                <a:cs typeface="Fira Sans Medium"/>
                <a:sym typeface="Fira Sans Medium"/>
              </a:rPr>
              <a:t>Resources</a:t>
            </a:r>
          </a:p>
        </p:txBody>
      </p:sp>
      <p:grpSp>
        <p:nvGrpSpPr>
          <p:cNvPr name="Group 8" id="8"/>
          <p:cNvGrpSpPr/>
          <p:nvPr/>
        </p:nvGrpSpPr>
        <p:grpSpPr>
          <a:xfrm rot="0">
            <a:off x="12871755" y="1028700"/>
            <a:ext cx="4387545" cy="1015092"/>
            <a:chOff x="0" y="0"/>
            <a:chExt cx="5850060" cy="1353456"/>
          </a:xfrm>
        </p:grpSpPr>
        <p:sp>
          <p:nvSpPr>
            <p:cNvPr name="Freeform 9" id="9"/>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10"/>
              <a:stretch>
                <a:fillRect l="0" t="0" r="0" b="0"/>
              </a:stretch>
            </a:blipFill>
          </p:spPr>
        </p:sp>
        <p:sp>
          <p:nvSpPr>
            <p:cNvPr name="TextBox 10" id="10"/>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FFFFFF"/>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110578" y="-783398"/>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6786776" y="-286119"/>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0068855" y="1028700"/>
            <a:ext cx="2695869" cy="2334501"/>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739" r="0" b="-7739"/>
              </a:stretch>
            </a:blipFill>
          </p:spPr>
        </p:sp>
      </p:grpSp>
      <p:grpSp>
        <p:nvGrpSpPr>
          <p:cNvPr name="Group 8" id="8"/>
          <p:cNvGrpSpPr/>
          <p:nvPr/>
        </p:nvGrpSpPr>
        <p:grpSpPr>
          <a:xfrm rot="0">
            <a:off x="8320317" y="3976249"/>
            <a:ext cx="2695869" cy="2334501"/>
            <a:chOff x="0" y="0"/>
            <a:chExt cx="4282440" cy="3708400"/>
          </a:xfrm>
        </p:grpSpPr>
        <p:sp>
          <p:nvSpPr>
            <p:cNvPr name="Freeform 9" id="9"/>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3"/>
              <a:stretch>
                <a:fillRect l="0" t="-12268" r="0" b="-12268"/>
              </a:stretch>
            </a:blipFill>
          </p:spPr>
        </p:sp>
      </p:grpSp>
      <p:grpSp>
        <p:nvGrpSpPr>
          <p:cNvPr name="Group 10" id="10"/>
          <p:cNvGrpSpPr/>
          <p:nvPr/>
        </p:nvGrpSpPr>
        <p:grpSpPr>
          <a:xfrm rot="0">
            <a:off x="6786776" y="7043640"/>
            <a:ext cx="2695869" cy="2334501"/>
            <a:chOff x="0" y="0"/>
            <a:chExt cx="4282440" cy="3708400"/>
          </a:xfrm>
        </p:grpSpPr>
        <p:sp>
          <p:nvSpPr>
            <p:cNvPr name="Freeform 11" id="11"/>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4"/>
              <a:stretch>
                <a:fillRect l="0" t="-17711" r="0" b="-17711"/>
              </a:stretch>
            </a:blipFill>
          </p:spPr>
        </p:sp>
      </p:grpSp>
      <p:grpSp>
        <p:nvGrpSpPr>
          <p:cNvPr name="Group 12" id="12"/>
          <p:cNvGrpSpPr/>
          <p:nvPr/>
        </p:nvGrpSpPr>
        <p:grpSpPr>
          <a:xfrm rot="0">
            <a:off x="13028829" y="1890265"/>
            <a:ext cx="4834896" cy="1377311"/>
            <a:chOff x="0" y="0"/>
            <a:chExt cx="6446528" cy="1836414"/>
          </a:xfrm>
        </p:grpSpPr>
        <p:sp>
          <p:nvSpPr>
            <p:cNvPr name="TextBox 13" id="13"/>
            <p:cNvSpPr txBox="true"/>
            <p:nvPr/>
          </p:nvSpPr>
          <p:spPr>
            <a:xfrm rot="0">
              <a:off x="0" y="-57150"/>
              <a:ext cx="6446528" cy="654050"/>
            </a:xfrm>
            <a:prstGeom prst="rect">
              <a:avLst/>
            </a:prstGeom>
          </p:spPr>
          <p:txBody>
            <a:bodyPr anchor="t" rtlCol="false" tIns="0" lIns="0" bIns="0" rIns="0">
              <a:spAutoFit/>
            </a:bodyPr>
            <a:lstStyle/>
            <a:p>
              <a:pPr algn="l" marL="0" indent="0" lvl="0">
                <a:lnSpc>
                  <a:spcPts val="4199"/>
                </a:lnSpc>
              </a:pPr>
              <a:r>
                <a:rPr lang="en-US" b="true" sz="2999">
                  <a:solidFill>
                    <a:srgbClr val="000000"/>
                  </a:solidFill>
                  <a:latin typeface="Fira Sans Bold"/>
                  <a:ea typeface="Fira Sans Bold"/>
                  <a:cs typeface="Fira Sans Bold"/>
                  <a:sym typeface="Fira Sans Bold"/>
                </a:rPr>
                <a:t>Esraa</a:t>
              </a:r>
            </a:p>
          </p:txBody>
        </p:sp>
        <p:sp>
          <p:nvSpPr>
            <p:cNvPr name="TextBox 14" id="14"/>
            <p:cNvSpPr txBox="true"/>
            <p:nvPr/>
          </p:nvSpPr>
          <p:spPr>
            <a:xfrm rot="0">
              <a:off x="0" y="694049"/>
              <a:ext cx="6446528" cy="503132"/>
            </a:xfrm>
            <a:prstGeom prst="rect">
              <a:avLst/>
            </a:prstGeom>
          </p:spPr>
          <p:txBody>
            <a:bodyPr anchor="t" rtlCol="false" tIns="0" lIns="0" bIns="0" rIns="0">
              <a:spAutoFit/>
            </a:bodyPr>
            <a:lstStyle/>
            <a:p>
              <a:pPr algn="l" marL="0" indent="0" lvl="0">
                <a:lnSpc>
                  <a:spcPts val="3220"/>
                </a:lnSpc>
              </a:pPr>
              <a:r>
                <a:rPr lang="en-US" sz="2300">
                  <a:solidFill>
                    <a:srgbClr val="000000"/>
                  </a:solidFill>
                  <a:latin typeface="Fira Sans Light"/>
                  <a:ea typeface="Fira Sans Light"/>
                  <a:cs typeface="Fira Sans Light"/>
                  <a:sym typeface="Fira Sans Light"/>
                </a:rPr>
                <a:t>esraa.soliman.mubarak@gmail.com</a:t>
              </a:r>
            </a:p>
          </p:txBody>
        </p:sp>
        <p:sp>
          <p:nvSpPr>
            <p:cNvPr name="TextBox 15" id="15"/>
            <p:cNvSpPr txBox="true"/>
            <p:nvPr/>
          </p:nvSpPr>
          <p:spPr>
            <a:xfrm rot="0">
              <a:off x="0" y="1289256"/>
              <a:ext cx="6446528" cy="547158"/>
            </a:xfrm>
            <a:prstGeom prst="rect">
              <a:avLst/>
            </a:prstGeom>
          </p:spPr>
          <p:txBody>
            <a:bodyPr anchor="t" rtlCol="false" tIns="0" lIns="0" bIns="0" rIns="0">
              <a:spAutoFit/>
            </a:bodyPr>
            <a:lstStyle/>
            <a:p>
              <a:pPr algn="l" marL="0" indent="0" lvl="0">
                <a:lnSpc>
                  <a:spcPts val="3499"/>
                </a:lnSpc>
              </a:pPr>
            </a:p>
          </p:txBody>
        </p:sp>
      </p:grpSp>
      <p:grpSp>
        <p:nvGrpSpPr>
          <p:cNvPr name="Group 16" id="16"/>
          <p:cNvGrpSpPr/>
          <p:nvPr/>
        </p:nvGrpSpPr>
        <p:grpSpPr>
          <a:xfrm rot="0">
            <a:off x="11416790" y="4829681"/>
            <a:ext cx="4493889" cy="1408369"/>
            <a:chOff x="0" y="0"/>
            <a:chExt cx="5991852" cy="1877825"/>
          </a:xfrm>
        </p:grpSpPr>
        <p:sp>
          <p:nvSpPr>
            <p:cNvPr name="TextBox 17" id="17"/>
            <p:cNvSpPr txBox="true"/>
            <p:nvPr/>
          </p:nvSpPr>
          <p:spPr>
            <a:xfrm rot="0">
              <a:off x="0" y="691512"/>
              <a:ext cx="5991852" cy="547079"/>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Fira Sans Light"/>
                  <a:ea typeface="Fira Sans Light"/>
                  <a:cs typeface="Fira Sans Light"/>
                  <a:sym typeface="Fira Sans Light"/>
                </a:rPr>
                <a:t>momnia475@gmail.com</a:t>
              </a:r>
            </a:p>
          </p:txBody>
        </p:sp>
        <p:sp>
          <p:nvSpPr>
            <p:cNvPr name="TextBox 18" id="18"/>
            <p:cNvSpPr txBox="true"/>
            <p:nvPr/>
          </p:nvSpPr>
          <p:spPr>
            <a:xfrm rot="0">
              <a:off x="0" y="1330666"/>
              <a:ext cx="5991852" cy="547158"/>
            </a:xfrm>
            <a:prstGeom prst="rect">
              <a:avLst/>
            </a:prstGeom>
          </p:spPr>
          <p:txBody>
            <a:bodyPr anchor="t" rtlCol="false" tIns="0" lIns="0" bIns="0" rIns="0">
              <a:spAutoFit/>
            </a:bodyPr>
            <a:lstStyle/>
            <a:p>
              <a:pPr algn="l" marL="0" indent="0" lvl="0">
                <a:lnSpc>
                  <a:spcPts val="3499"/>
                </a:lnSpc>
              </a:pPr>
            </a:p>
          </p:txBody>
        </p:sp>
        <p:sp>
          <p:nvSpPr>
            <p:cNvPr name="TextBox 19" id="19"/>
            <p:cNvSpPr txBox="true"/>
            <p:nvPr/>
          </p:nvSpPr>
          <p:spPr>
            <a:xfrm rot="0">
              <a:off x="0" y="-57150"/>
              <a:ext cx="5991852" cy="654050"/>
            </a:xfrm>
            <a:prstGeom prst="rect">
              <a:avLst/>
            </a:prstGeom>
          </p:spPr>
          <p:txBody>
            <a:bodyPr anchor="t" rtlCol="false" tIns="0" lIns="0" bIns="0" rIns="0">
              <a:spAutoFit/>
            </a:bodyPr>
            <a:lstStyle/>
            <a:p>
              <a:pPr algn="l" marL="0" indent="0" lvl="0">
                <a:lnSpc>
                  <a:spcPts val="4199"/>
                </a:lnSpc>
              </a:pPr>
              <a:r>
                <a:rPr lang="en-US" b="true" sz="2999">
                  <a:solidFill>
                    <a:srgbClr val="000000"/>
                  </a:solidFill>
                  <a:latin typeface="Fira Sans Bold"/>
                  <a:ea typeface="Fira Sans Bold"/>
                  <a:cs typeface="Fira Sans Bold"/>
                  <a:sym typeface="Fira Sans Bold"/>
                </a:rPr>
                <a:t>Omnia</a:t>
              </a:r>
            </a:p>
          </p:txBody>
        </p:sp>
      </p:grpSp>
      <p:grpSp>
        <p:nvGrpSpPr>
          <p:cNvPr name="Group 20" id="20"/>
          <p:cNvGrpSpPr/>
          <p:nvPr/>
        </p:nvGrpSpPr>
        <p:grpSpPr>
          <a:xfrm rot="0">
            <a:off x="10006521" y="7704529"/>
            <a:ext cx="4493889" cy="1399481"/>
            <a:chOff x="0" y="0"/>
            <a:chExt cx="5991852" cy="1865974"/>
          </a:xfrm>
        </p:grpSpPr>
        <p:sp>
          <p:nvSpPr>
            <p:cNvPr name="TextBox 21" id="21"/>
            <p:cNvSpPr txBox="true"/>
            <p:nvPr/>
          </p:nvSpPr>
          <p:spPr>
            <a:xfrm rot="0">
              <a:off x="0" y="679662"/>
              <a:ext cx="5991852" cy="547079"/>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Fira Sans Light"/>
                  <a:ea typeface="Fira Sans Light"/>
                  <a:cs typeface="Fira Sans Light"/>
                  <a:sym typeface="Fira Sans Light"/>
                </a:rPr>
                <a:t>abdallhfawzi2022@gmail.com</a:t>
              </a:r>
            </a:p>
          </p:txBody>
        </p:sp>
        <p:sp>
          <p:nvSpPr>
            <p:cNvPr name="TextBox 22" id="22"/>
            <p:cNvSpPr txBox="true"/>
            <p:nvPr/>
          </p:nvSpPr>
          <p:spPr>
            <a:xfrm rot="0">
              <a:off x="0" y="1318816"/>
              <a:ext cx="5991852" cy="547158"/>
            </a:xfrm>
            <a:prstGeom prst="rect">
              <a:avLst/>
            </a:prstGeom>
          </p:spPr>
          <p:txBody>
            <a:bodyPr anchor="t" rtlCol="false" tIns="0" lIns="0" bIns="0" rIns="0">
              <a:spAutoFit/>
            </a:bodyPr>
            <a:lstStyle/>
            <a:p>
              <a:pPr algn="l" marL="0" indent="0" lvl="0">
                <a:lnSpc>
                  <a:spcPts val="3499"/>
                </a:lnSpc>
              </a:pPr>
            </a:p>
          </p:txBody>
        </p:sp>
        <p:sp>
          <p:nvSpPr>
            <p:cNvPr name="TextBox 23" id="23"/>
            <p:cNvSpPr txBox="true"/>
            <p:nvPr/>
          </p:nvSpPr>
          <p:spPr>
            <a:xfrm rot="0">
              <a:off x="0" y="-57150"/>
              <a:ext cx="5991852" cy="644737"/>
            </a:xfrm>
            <a:prstGeom prst="rect">
              <a:avLst/>
            </a:prstGeom>
          </p:spPr>
          <p:txBody>
            <a:bodyPr anchor="t" rtlCol="false" tIns="0" lIns="0" bIns="0" rIns="0">
              <a:spAutoFit/>
            </a:bodyPr>
            <a:lstStyle/>
            <a:p>
              <a:pPr algn="l" marL="0" indent="0" lvl="0">
                <a:lnSpc>
                  <a:spcPts val="4059"/>
                </a:lnSpc>
              </a:pPr>
              <a:r>
                <a:rPr lang="en-US" b="true" sz="2899">
                  <a:solidFill>
                    <a:srgbClr val="000000"/>
                  </a:solidFill>
                  <a:latin typeface="Fira Sans Bold"/>
                  <a:ea typeface="Fira Sans Bold"/>
                  <a:cs typeface="Fira Sans Bold"/>
                  <a:sym typeface="Fira Sans Bold"/>
                </a:rPr>
                <a:t>Abdullah</a:t>
              </a:r>
            </a:p>
          </p:txBody>
        </p:sp>
      </p:grpSp>
      <p:grpSp>
        <p:nvGrpSpPr>
          <p:cNvPr name="Group 24" id="24"/>
          <p:cNvGrpSpPr/>
          <p:nvPr/>
        </p:nvGrpSpPr>
        <p:grpSpPr>
          <a:xfrm rot="0">
            <a:off x="1028700" y="1417964"/>
            <a:ext cx="6113968" cy="2721764"/>
            <a:chOff x="0" y="0"/>
            <a:chExt cx="8151957" cy="3629018"/>
          </a:xfrm>
        </p:grpSpPr>
        <p:sp>
          <p:nvSpPr>
            <p:cNvPr name="TextBox 25" id="25"/>
            <p:cNvSpPr txBox="true"/>
            <p:nvPr/>
          </p:nvSpPr>
          <p:spPr>
            <a:xfrm rot="0">
              <a:off x="0" y="3006295"/>
              <a:ext cx="8151957" cy="622723"/>
            </a:xfrm>
            <a:prstGeom prst="rect">
              <a:avLst/>
            </a:prstGeom>
          </p:spPr>
          <p:txBody>
            <a:bodyPr anchor="t" rtlCol="false" tIns="0" lIns="0" bIns="0" rIns="0">
              <a:spAutoFit/>
            </a:bodyPr>
            <a:lstStyle/>
            <a:p>
              <a:pPr algn="l">
                <a:lnSpc>
                  <a:spcPts val="3919"/>
                </a:lnSpc>
              </a:pPr>
              <a:r>
                <a:rPr lang="en-US" sz="2799">
                  <a:solidFill>
                    <a:srgbClr val="F4F4F4"/>
                  </a:solidFill>
                  <a:latin typeface="Fira Sans Light"/>
                  <a:ea typeface="Fira Sans Light"/>
                  <a:cs typeface="Fira Sans Light"/>
                  <a:sym typeface="Fira Sans Light"/>
                </a:rPr>
                <a:t>Feel free to reach out!</a:t>
              </a:r>
            </a:p>
          </p:txBody>
        </p:sp>
        <p:sp>
          <p:nvSpPr>
            <p:cNvPr name="TextBox 26" id="26"/>
            <p:cNvSpPr txBox="true"/>
            <p:nvPr/>
          </p:nvSpPr>
          <p:spPr>
            <a:xfrm rot="0">
              <a:off x="0" y="-66675"/>
              <a:ext cx="8151957" cy="2606675"/>
            </a:xfrm>
            <a:prstGeom prst="rect">
              <a:avLst/>
            </a:prstGeom>
          </p:spPr>
          <p:txBody>
            <a:bodyPr anchor="t" rtlCol="false" tIns="0" lIns="0" bIns="0" rIns="0">
              <a:spAutoFit/>
            </a:bodyPr>
            <a:lstStyle/>
            <a:p>
              <a:pPr algn="l">
                <a:lnSpc>
                  <a:spcPts val="7800"/>
                </a:lnSpc>
                <a:spcBef>
                  <a:spcPct val="0"/>
                </a:spcBef>
              </a:pPr>
              <a:r>
                <a:rPr lang="en-US" b="true" sz="6000" spc="-60">
                  <a:solidFill>
                    <a:srgbClr val="F4F4F4"/>
                  </a:solidFill>
                  <a:latin typeface="Fira Sans Medium"/>
                  <a:ea typeface="Fira Sans Medium"/>
                  <a:cs typeface="Fira Sans Medium"/>
                  <a:sym typeface="Fira Sans Medium"/>
                </a:rPr>
                <a:t>Do you have</a:t>
              </a:r>
            </a:p>
            <a:p>
              <a:pPr algn="l" marL="0" indent="0" lvl="0">
                <a:lnSpc>
                  <a:spcPts val="7800"/>
                </a:lnSpc>
                <a:spcBef>
                  <a:spcPct val="0"/>
                </a:spcBef>
              </a:pPr>
              <a:r>
                <a:rPr lang="en-US" b="true" sz="6000" spc="-60">
                  <a:solidFill>
                    <a:srgbClr val="F4F4F4"/>
                  </a:solidFill>
                  <a:latin typeface="Fira Sans Medium"/>
                  <a:ea typeface="Fira Sans Medium"/>
                  <a:cs typeface="Fira Sans Medium"/>
                  <a:sym typeface="Fira Sans Medium"/>
                </a:rPr>
                <a:t>any questions? </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8747622" cy="8779655"/>
            <a:chOff x="0" y="0"/>
            <a:chExt cx="3123177" cy="3134614"/>
          </a:xfrm>
        </p:grpSpPr>
        <p:sp>
          <p:nvSpPr>
            <p:cNvPr name="Freeform 3" id="3"/>
            <p:cNvSpPr/>
            <p:nvPr/>
          </p:nvSpPr>
          <p:spPr>
            <a:xfrm flipH="false" flipV="false" rot="0">
              <a:off x="0" y="0"/>
              <a:ext cx="3123177" cy="3134614"/>
            </a:xfrm>
            <a:custGeom>
              <a:avLst/>
              <a:gdLst/>
              <a:ahLst/>
              <a:cxnLst/>
              <a:rect r="r" b="b" t="t" l="l"/>
              <a:pathLst>
                <a:path h="3134614" w="3123177">
                  <a:moveTo>
                    <a:pt x="3123177" y="1567307"/>
                  </a:moveTo>
                  <a:lnTo>
                    <a:pt x="2218302" y="3134614"/>
                  </a:lnTo>
                  <a:lnTo>
                    <a:pt x="904875" y="3134614"/>
                  </a:lnTo>
                  <a:lnTo>
                    <a:pt x="0" y="1567307"/>
                  </a:lnTo>
                  <a:lnTo>
                    <a:pt x="904875" y="0"/>
                  </a:lnTo>
                  <a:lnTo>
                    <a:pt x="2218175" y="0"/>
                  </a:lnTo>
                  <a:lnTo>
                    <a:pt x="3123177" y="1567307"/>
                  </a:lnTo>
                  <a:close/>
                </a:path>
              </a:pathLst>
            </a:custGeom>
            <a:solidFill>
              <a:srgbClr val="00A181"/>
            </a:solidFill>
          </p:spPr>
        </p:sp>
      </p:grpSp>
      <p:grpSp>
        <p:nvGrpSpPr>
          <p:cNvPr name="Group 4" id="4"/>
          <p:cNvGrpSpPr/>
          <p:nvPr/>
        </p:nvGrpSpPr>
        <p:grpSpPr>
          <a:xfrm rot="0">
            <a:off x="1188303" y="5832746"/>
            <a:ext cx="5775596" cy="5167433"/>
            <a:chOff x="0" y="0"/>
            <a:chExt cx="3503532" cy="3134614"/>
          </a:xfrm>
        </p:grpSpPr>
        <p:sp>
          <p:nvSpPr>
            <p:cNvPr name="Freeform 5" id="5"/>
            <p:cNvSpPr/>
            <p:nvPr/>
          </p:nvSpPr>
          <p:spPr>
            <a:xfrm flipH="false" flipV="false" rot="0">
              <a:off x="0" y="0"/>
              <a:ext cx="3503532" cy="3134614"/>
            </a:xfrm>
            <a:custGeom>
              <a:avLst/>
              <a:gdLst/>
              <a:ahLst/>
              <a:cxnLst/>
              <a:rect r="r" b="b" t="t" l="l"/>
              <a:pathLst>
                <a:path h="3134614" w="3503532">
                  <a:moveTo>
                    <a:pt x="3503532" y="1567307"/>
                  </a:moveTo>
                  <a:lnTo>
                    <a:pt x="2598657" y="3134614"/>
                  </a:lnTo>
                  <a:lnTo>
                    <a:pt x="904875" y="3134614"/>
                  </a:lnTo>
                  <a:lnTo>
                    <a:pt x="0" y="1567307"/>
                  </a:lnTo>
                  <a:lnTo>
                    <a:pt x="904875" y="0"/>
                  </a:lnTo>
                  <a:lnTo>
                    <a:pt x="2598530" y="0"/>
                  </a:lnTo>
                  <a:lnTo>
                    <a:pt x="3503532" y="1567307"/>
                  </a:lnTo>
                  <a:close/>
                </a:path>
              </a:pathLst>
            </a:custGeom>
            <a:solidFill>
              <a:srgbClr val="A4E473"/>
            </a:solidFill>
          </p:spPr>
        </p:sp>
      </p:grpSp>
      <p:sp>
        <p:nvSpPr>
          <p:cNvPr name="TextBox 6" id="6"/>
          <p:cNvSpPr txBox="true"/>
          <p:nvPr/>
        </p:nvSpPr>
        <p:spPr>
          <a:xfrm rot="0">
            <a:off x="656409" y="3636231"/>
            <a:ext cx="4460469"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F4F4F4"/>
                </a:solidFill>
                <a:latin typeface="Fira Sans Medium"/>
                <a:ea typeface="Fira Sans Medium"/>
                <a:cs typeface="Fira Sans Medium"/>
                <a:sym typeface="Fira Sans Medium"/>
              </a:rPr>
              <a:t>Agenda</a:t>
            </a:r>
          </a:p>
        </p:txBody>
      </p:sp>
      <p:sp>
        <p:nvSpPr>
          <p:cNvPr name="TextBox 7" id="7"/>
          <p:cNvSpPr txBox="true"/>
          <p:nvPr/>
        </p:nvSpPr>
        <p:spPr>
          <a:xfrm rot="0">
            <a:off x="7909560" y="804513"/>
            <a:ext cx="8210985"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Introduction</a:t>
            </a:r>
          </a:p>
        </p:txBody>
      </p:sp>
      <p:sp>
        <p:nvSpPr>
          <p:cNvPr name="TextBox 8" id="8"/>
          <p:cNvSpPr txBox="true"/>
          <p:nvPr/>
        </p:nvSpPr>
        <p:spPr>
          <a:xfrm rot="0">
            <a:off x="7909560" y="1518744"/>
            <a:ext cx="8210985"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Problem Identification</a:t>
            </a:r>
          </a:p>
        </p:txBody>
      </p:sp>
      <p:sp>
        <p:nvSpPr>
          <p:cNvPr name="TextBox 9" id="9"/>
          <p:cNvSpPr txBox="true"/>
          <p:nvPr/>
        </p:nvSpPr>
        <p:spPr>
          <a:xfrm rot="0">
            <a:off x="7909560" y="2232974"/>
            <a:ext cx="8210985"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Proposed Solutions</a:t>
            </a:r>
          </a:p>
        </p:txBody>
      </p:sp>
      <p:sp>
        <p:nvSpPr>
          <p:cNvPr name="TextBox 10" id="10"/>
          <p:cNvSpPr txBox="true"/>
          <p:nvPr/>
        </p:nvSpPr>
        <p:spPr>
          <a:xfrm rot="0">
            <a:off x="7463531" y="2947350"/>
            <a:ext cx="8531340"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Centralized management</a:t>
            </a:r>
          </a:p>
        </p:txBody>
      </p:sp>
      <p:sp>
        <p:nvSpPr>
          <p:cNvPr name="TextBox 11" id="11"/>
          <p:cNvSpPr txBox="true"/>
          <p:nvPr/>
        </p:nvSpPr>
        <p:spPr>
          <a:xfrm rot="0">
            <a:off x="7463531" y="4513164"/>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Disaster Recovery Plan</a:t>
            </a:r>
          </a:p>
        </p:txBody>
      </p:sp>
      <p:sp>
        <p:nvSpPr>
          <p:cNvPr name="TextBox 12" id="12"/>
          <p:cNvSpPr txBox="true"/>
          <p:nvPr/>
        </p:nvSpPr>
        <p:spPr>
          <a:xfrm rot="0">
            <a:off x="7463531" y="7726121"/>
            <a:ext cx="9491086" cy="471760"/>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Communication improvements (Slack)</a:t>
            </a:r>
          </a:p>
        </p:txBody>
      </p:sp>
      <p:sp>
        <p:nvSpPr>
          <p:cNvPr name="TextBox 13" id="13"/>
          <p:cNvSpPr txBox="true"/>
          <p:nvPr/>
        </p:nvSpPr>
        <p:spPr>
          <a:xfrm rot="0">
            <a:off x="-2853036" y="8308612"/>
            <a:ext cx="8210985"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4F4F4"/>
                </a:solidFill>
                <a:latin typeface="Fira Sans Light"/>
                <a:ea typeface="Fira Sans Light"/>
                <a:cs typeface="Fira Sans Light"/>
                <a:sym typeface="Fira Sans Light"/>
              </a:rPr>
              <a:t>Conclusion</a:t>
            </a:r>
          </a:p>
        </p:txBody>
      </p:sp>
      <p:sp>
        <p:nvSpPr>
          <p:cNvPr name="TextBox 14" id="14"/>
          <p:cNvSpPr txBox="true"/>
          <p:nvPr/>
        </p:nvSpPr>
        <p:spPr>
          <a:xfrm rot="0">
            <a:off x="8047590" y="8408682"/>
            <a:ext cx="9211710"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Cost Management</a:t>
            </a:r>
          </a:p>
        </p:txBody>
      </p:sp>
      <p:sp>
        <p:nvSpPr>
          <p:cNvPr name="TextBox 15" id="15"/>
          <p:cNvSpPr txBox="true"/>
          <p:nvPr/>
        </p:nvSpPr>
        <p:spPr>
          <a:xfrm rot="0">
            <a:off x="8047590" y="9046857"/>
            <a:ext cx="9211710"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Conclusion</a:t>
            </a:r>
          </a:p>
        </p:txBody>
      </p:sp>
      <p:sp>
        <p:nvSpPr>
          <p:cNvPr name="TextBox 16" id="16"/>
          <p:cNvSpPr txBox="true"/>
          <p:nvPr/>
        </p:nvSpPr>
        <p:spPr>
          <a:xfrm rot="0">
            <a:off x="7463531" y="3752464"/>
            <a:ext cx="8531340"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Virtualization Implementation</a:t>
            </a:r>
          </a:p>
        </p:txBody>
      </p:sp>
      <p:sp>
        <p:nvSpPr>
          <p:cNvPr name="TextBox 17" id="17"/>
          <p:cNvSpPr txBox="true"/>
          <p:nvPr/>
        </p:nvSpPr>
        <p:spPr>
          <a:xfrm rot="0">
            <a:off x="7463531" y="5193101"/>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Securing remote employees (OpenVPN)</a:t>
            </a:r>
          </a:p>
        </p:txBody>
      </p:sp>
      <p:sp>
        <p:nvSpPr>
          <p:cNvPr name="TextBox 18" id="18"/>
          <p:cNvSpPr txBox="true"/>
          <p:nvPr/>
        </p:nvSpPr>
        <p:spPr>
          <a:xfrm rot="0">
            <a:off x="7463531" y="5873037"/>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Automation (PowerShell &amp; Bash)</a:t>
            </a:r>
          </a:p>
        </p:txBody>
      </p:sp>
      <p:sp>
        <p:nvSpPr>
          <p:cNvPr name="TextBox 19" id="19"/>
          <p:cNvSpPr txBox="true"/>
          <p:nvPr/>
        </p:nvSpPr>
        <p:spPr>
          <a:xfrm rot="0">
            <a:off x="7463531" y="6552973"/>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Monitoring Active Directory</a:t>
            </a:r>
          </a:p>
        </p:txBody>
      </p:sp>
      <p:sp>
        <p:nvSpPr>
          <p:cNvPr name="TextBox 20" id="20"/>
          <p:cNvSpPr txBox="true"/>
          <p:nvPr/>
        </p:nvSpPr>
        <p:spPr>
          <a:xfrm rot="0">
            <a:off x="7463531" y="7161601"/>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Active Directory Replication Setup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9859850" y="1788951"/>
            <a:ext cx="8625563" cy="7469349"/>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739" r="0" b="-7739"/>
              </a:stretch>
            </a:blipFill>
          </p:spPr>
        </p:sp>
      </p:grpSp>
      <p:grpSp>
        <p:nvGrpSpPr>
          <p:cNvPr name="Group 8" id="8"/>
          <p:cNvGrpSpPr/>
          <p:nvPr/>
        </p:nvGrpSpPr>
        <p:grpSpPr>
          <a:xfrm rot="0">
            <a:off x="442519" y="2694029"/>
            <a:ext cx="11135312" cy="6041960"/>
            <a:chOff x="0" y="0"/>
            <a:chExt cx="14847082" cy="8055947"/>
          </a:xfrm>
        </p:grpSpPr>
        <p:sp>
          <p:nvSpPr>
            <p:cNvPr name="TextBox 9" id="9"/>
            <p:cNvSpPr txBox="true"/>
            <p:nvPr/>
          </p:nvSpPr>
          <p:spPr>
            <a:xfrm rot="0">
              <a:off x="0" y="0"/>
              <a:ext cx="14847082" cy="850900"/>
            </a:xfrm>
            <a:prstGeom prst="rect">
              <a:avLst/>
            </a:prstGeom>
          </p:spPr>
          <p:txBody>
            <a:bodyPr anchor="t" rtlCol="false" tIns="0" lIns="0" bIns="0" rIns="0">
              <a:spAutoFit/>
            </a:bodyPr>
            <a:lstStyle/>
            <a:p>
              <a:pPr algn="l">
                <a:lnSpc>
                  <a:spcPts val="5040"/>
                </a:lnSpc>
                <a:spcBef>
                  <a:spcPct val="0"/>
                </a:spcBef>
              </a:pPr>
              <a:r>
                <a:rPr lang="en-US" b="true" sz="4200" spc="-42">
                  <a:solidFill>
                    <a:srgbClr val="000000"/>
                  </a:solidFill>
                  <a:latin typeface="Fira Sans Medium"/>
                  <a:ea typeface="Fira Sans Medium"/>
                  <a:cs typeface="Fira Sans Medium"/>
                  <a:sym typeface="Fira Sans Medium"/>
                </a:rPr>
                <a:t>Introduction</a:t>
              </a:r>
            </a:p>
          </p:txBody>
        </p:sp>
        <p:sp>
          <p:nvSpPr>
            <p:cNvPr name="TextBox 10" id="10"/>
            <p:cNvSpPr txBox="true"/>
            <p:nvPr/>
          </p:nvSpPr>
          <p:spPr>
            <a:xfrm rot="0">
              <a:off x="0" y="1057399"/>
              <a:ext cx="13301104" cy="6998547"/>
            </a:xfrm>
            <a:prstGeom prst="rect">
              <a:avLst/>
            </a:prstGeom>
          </p:spPr>
          <p:txBody>
            <a:bodyPr anchor="t" rtlCol="false" tIns="0" lIns="0" bIns="0" rIns="0">
              <a:spAutoFit/>
            </a:bodyPr>
            <a:lstStyle/>
            <a:p>
              <a:pPr algn="l">
                <a:lnSpc>
                  <a:spcPts val="4339"/>
                </a:lnSpc>
              </a:pPr>
              <a:r>
                <a:rPr lang="en-US" sz="3099">
                  <a:solidFill>
                    <a:srgbClr val="00A181"/>
                  </a:solidFill>
                  <a:latin typeface="Fira Sans Light"/>
                  <a:ea typeface="Fira Sans Light"/>
                  <a:cs typeface="Fira Sans Light"/>
                  <a:sym typeface="Fira Sans Light"/>
                </a:rPr>
                <a:t>Company Overview:</a:t>
              </a:r>
            </a:p>
            <a:p>
              <a:pPr algn="l" marL="647697" indent="-323848" lvl="1">
                <a:lnSpc>
                  <a:spcPts val="4199"/>
                </a:lnSpc>
                <a:buFont typeface="Arial"/>
                <a:buChar char="•"/>
              </a:pPr>
              <a:r>
                <a:rPr lang="en-US" b="true" sz="2999">
                  <a:solidFill>
                    <a:srgbClr val="000000"/>
                  </a:solidFill>
                  <a:latin typeface="Fira Sans Bold"/>
                  <a:ea typeface="Fira Sans Bold"/>
                  <a:cs typeface="Fira Sans Bold"/>
                  <a:sym typeface="Fira Sans Bold"/>
                </a:rPr>
                <a:t>Company Name</a:t>
              </a:r>
              <a:r>
                <a:rPr lang="en-US" sz="2999">
                  <a:solidFill>
                    <a:srgbClr val="000000"/>
                  </a:solidFill>
                  <a:latin typeface="Fira Sans Light"/>
                  <a:ea typeface="Fira Sans Light"/>
                  <a:cs typeface="Fira Sans Light"/>
                  <a:sym typeface="Fira Sans Light"/>
                </a:rPr>
                <a:t>: TechWave Solutions</a:t>
              </a:r>
            </a:p>
            <a:p>
              <a:pPr algn="l" marL="647697" indent="-323848" lvl="1">
                <a:lnSpc>
                  <a:spcPts val="4199"/>
                </a:lnSpc>
                <a:buFont typeface="Arial"/>
                <a:buChar char="•"/>
              </a:pPr>
              <a:r>
                <a:rPr lang="en-US" b="true" sz="2999">
                  <a:solidFill>
                    <a:srgbClr val="000000"/>
                  </a:solidFill>
                  <a:latin typeface="Fira Sans Bold"/>
                  <a:ea typeface="Fira Sans Bold"/>
                  <a:cs typeface="Fira Sans Bold"/>
                  <a:sym typeface="Fira Sans Bold"/>
                </a:rPr>
                <a:t>Industry</a:t>
              </a:r>
              <a:r>
                <a:rPr lang="en-US" sz="2999">
                  <a:solidFill>
                    <a:srgbClr val="000000"/>
                  </a:solidFill>
                  <a:latin typeface="Fira Sans Light"/>
                  <a:ea typeface="Fira Sans Light"/>
                  <a:cs typeface="Fira Sans Light"/>
                  <a:sym typeface="Fira Sans Light"/>
                </a:rPr>
                <a:t>: Software Development</a:t>
              </a:r>
            </a:p>
            <a:p>
              <a:pPr algn="l" marL="647697" indent="-323848" lvl="1">
                <a:lnSpc>
                  <a:spcPts val="4199"/>
                </a:lnSpc>
                <a:buFont typeface="Arial"/>
                <a:buChar char="•"/>
              </a:pPr>
              <a:r>
                <a:rPr lang="en-US" b="true" sz="2999">
                  <a:solidFill>
                    <a:srgbClr val="000000"/>
                  </a:solidFill>
                  <a:latin typeface="Fira Sans Bold"/>
                  <a:ea typeface="Fira Sans Bold"/>
                  <a:cs typeface="Fira Sans Bold"/>
                  <a:sym typeface="Fira Sans Bold"/>
                </a:rPr>
                <a:t>Size</a:t>
              </a:r>
              <a:r>
                <a:rPr lang="en-US" sz="2999">
                  <a:solidFill>
                    <a:srgbClr val="000000"/>
                  </a:solidFill>
                  <a:latin typeface="Fira Sans Light"/>
                  <a:ea typeface="Fira Sans Light"/>
                  <a:cs typeface="Fira Sans Light"/>
                  <a:sym typeface="Fira Sans Light"/>
                </a:rPr>
                <a:t>: Small-sized company with 20 employees</a:t>
              </a:r>
            </a:p>
            <a:p>
              <a:pPr algn="l">
                <a:lnSpc>
                  <a:spcPts val="4199"/>
                </a:lnSpc>
              </a:pPr>
            </a:p>
            <a:p>
              <a:pPr algn="l">
                <a:lnSpc>
                  <a:spcPts val="4339"/>
                </a:lnSpc>
              </a:pPr>
              <a:r>
                <a:rPr lang="en-US" sz="3099">
                  <a:solidFill>
                    <a:srgbClr val="00A181"/>
                  </a:solidFill>
                  <a:latin typeface="Fira Sans Light"/>
                  <a:ea typeface="Fira Sans Light"/>
                  <a:cs typeface="Fira Sans Light"/>
                  <a:sym typeface="Fira Sans Light"/>
                </a:rPr>
                <a:t>Departments:</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IT Department</a:t>
              </a:r>
              <a:r>
                <a:rPr lang="en-US" sz="2999">
                  <a:solidFill>
                    <a:srgbClr val="000000"/>
                  </a:solidFill>
                  <a:latin typeface="Fira Sans Light"/>
                  <a:ea typeface="Fira Sans Light"/>
                  <a:cs typeface="Fira Sans Light"/>
                  <a:sym typeface="Fira Sans Light"/>
                </a:rPr>
                <a:t>: 1 admin</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Development Team</a:t>
              </a:r>
              <a:r>
                <a:rPr lang="en-US" sz="2999">
                  <a:solidFill>
                    <a:srgbClr val="000000"/>
                  </a:solidFill>
                  <a:latin typeface="Fira Sans Light"/>
                  <a:ea typeface="Fira Sans Light"/>
                  <a:cs typeface="Fira Sans Light"/>
                  <a:sym typeface="Fira Sans Light"/>
                </a:rPr>
                <a:t>: 6 developers</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Sales Team</a:t>
              </a:r>
              <a:r>
                <a:rPr lang="en-US" sz="2999">
                  <a:solidFill>
                    <a:srgbClr val="000000"/>
                  </a:solidFill>
                  <a:latin typeface="Fira Sans Light"/>
                  <a:ea typeface="Fira Sans Light"/>
                  <a:cs typeface="Fira Sans Light"/>
                  <a:sym typeface="Fira Sans Light"/>
                </a:rPr>
                <a:t>: 4 members</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Human Resources (HR)</a:t>
              </a:r>
              <a:r>
                <a:rPr lang="en-US" sz="2999">
                  <a:solidFill>
                    <a:srgbClr val="000000"/>
                  </a:solidFill>
                  <a:latin typeface="Fira Sans Light"/>
                  <a:ea typeface="Fira Sans Light"/>
                  <a:cs typeface="Fira Sans Light"/>
                  <a:sym typeface="Fira Sans Light"/>
                </a:rPr>
                <a:t>: 2 employees</a:t>
              </a:r>
            </a:p>
          </p:txBody>
        </p:sp>
      </p:grpSp>
      <p:grpSp>
        <p:nvGrpSpPr>
          <p:cNvPr name="Group 11" id="11"/>
          <p:cNvGrpSpPr/>
          <p:nvPr/>
        </p:nvGrpSpPr>
        <p:grpSpPr>
          <a:xfrm rot="0">
            <a:off x="716839" y="39429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3"/>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7167498" y="3598220"/>
            <a:ext cx="3587104" cy="1527518"/>
            <a:chOff x="0" y="0"/>
            <a:chExt cx="812800" cy="346119"/>
          </a:xfrm>
        </p:grpSpPr>
        <p:sp>
          <p:nvSpPr>
            <p:cNvPr name="Freeform 3" id="3"/>
            <p:cNvSpPr/>
            <p:nvPr/>
          </p:nvSpPr>
          <p:spPr>
            <a:xfrm flipH="false" flipV="false" rot="0">
              <a:off x="0" y="0"/>
              <a:ext cx="812800" cy="346119"/>
            </a:xfrm>
            <a:custGeom>
              <a:avLst/>
              <a:gdLst/>
              <a:ahLst/>
              <a:cxnLst/>
              <a:rect r="r" b="b" t="t" l="l"/>
              <a:pathLst>
                <a:path h="346119" w="812800">
                  <a:moveTo>
                    <a:pt x="129496" y="0"/>
                  </a:moveTo>
                  <a:lnTo>
                    <a:pt x="683304" y="0"/>
                  </a:lnTo>
                  <a:cubicBezTo>
                    <a:pt x="754823" y="0"/>
                    <a:pt x="812800" y="57977"/>
                    <a:pt x="812800" y="129496"/>
                  </a:cubicBezTo>
                  <a:lnTo>
                    <a:pt x="812800" y="216624"/>
                  </a:lnTo>
                  <a:cubicBezTo>
                    <a:pt x="812800" y="288142"/>
                    <a:pt x="754823" y="346119"/>
                    <a:pt x="683304" y="346119"/>
                  </a:cubicBezTo>
                  <a:lnTo>
                    <a:pt x="129496" y="346119"/>
                  </a:lnTo>
                  <a:cubicBezTo>
                    <a:pt x="57977" y="346119"/>
                    <a:pt x="0" y="288142"/>
                    <a:pt x="0" y="216624"/>
                  </a:cubicBezTo>
                  <a:lnTo>
                    <a:pt x="0" y="129496"/>
                  </a:lnTo>
                  <a:cubicBezTo>
                    <a:pt x="0" y="57977"/>
                    <a:pt x="57977" y="0"/>
                    <a:pt x="129496" y="0"/>
                  </a:cubicBezTo>
                  <a:close/>
                </a:path>
              </a:pathLst>
            </a:custGeom>
            <a:solidFill>
              <a:srgbClr val="004651"/>
            </a:solidFill>
          </p:spPr>
        </p:sp>
        <p:sp>
          <p:nvSpPr>
            <p:cNvPr name="TextBox 4" id="4"/>
            <p:cNvSpPr txBox="true"/>
            <p:nvPr/>
          </p:nvSpPr>
          <p:spPr>
            <a:xfrm>
              <a:off x="0" y="-47625"/>
              <a:ext cx="812800" cy="393744"/>
            </a:xfrm>
            <a:prstGeom prst="rect">
              <a:avLst/>
            </a:prstGeom>
          </p:spPr>
          <p:txBody>
            <a:bodyPr anchor="ctr" rtlCol="false" tIns="254000" lIns="254000" bIns="254000" rIns="254000"/>
            <a:lstStyle/>
            <a:p>
              <a:pPr algn="ctr">
                <a:lnSpc>
                  <a:spcPts val="3499"/>
                </a:lnSpc>
              </a:pPr>
              <a:r>
                <a:rPr lang="en-US" b="true" sz="2499">
                  <a:solidFill>
                    <a:srgbClr val="F4F4F4"/>
                  </a:solidFill>
                  <a:latin typeface="Fira Sans Medium"/>
                  <a:ea typeface="Fira Sans Medium"/>
                  <a:cs typeface="Fira Sans Medium"/>
                  <a:sym typeface="Fira Sans Medium"/>
                </a:rPr>
                <a:t>Problem Statement</a:t>
              </a:r>
            </a:p>
          </p:txBody>
        </p:sp>
      </p:grpSp>
      <p:grpSp>
        <p:nvGrpSpPr>
          <p:cNvPr name="Group 5" id="5"/>
          <p:cNvGrpSpPr/>
          <p:nvPr/>
        </p:nvGrpSpPr>
        <p:grpSpPr>
          <a:xfrm rot="0">
            <a:off x="4776007" y="2950603"/>
            <a:ext cx="1996547" cy="1257681"/>
            <a:chOff x="0" y="0"/>
            <a:chExt cx="975130" cy="614262"/>
          </a:xfrm>
        </p:grpSpPr>
        <p:sp>
          <p:nvSpPr>
            <p:cNvPr name="Freeform 6" id="6"/>
            <p:cNvSpPr/>
            <p:nvPr/>
          </p:nvSpPr>
          <p:spPr>
            <a:xfrm flipH="false" flipV="false" rot="0">
              <a:off x="0" y="0"/>
              <a:ext cx="975130" cy="614262"/>
            </a:xfrm>
            <a:custGeom>
              <a:avLst/>
              <a:gdLst/>
              <a:ahLst/>
              <a:cxnLst/>
              <a:rect r="r" b="b" t="t" l="l"/>
              <a:pathLst>
                <a:path h="614262" w="975130">
                  <a:moveTo>
                    <a:pt x="0" y="0"/>
                  </a:moveTo>
                  <a:lnTo>
                    <a:pt x="975130" y="0"/>
                  </a:lnTo>
                  <a:lnTo>
                    <a:pt x="975130" y="614262"/>
                  </a:lnTo>
                  <a:lnTo>
                    <a:pt x="0" y="614262"/>
                  </a:lnTo>
                  <a:close/>
                </a:path>
              </a:pathLst>
            </a:custGeom>
            <a:solidFill>
              <a:srgbClr val="00A181"/>
            </a:solidFill>
          </p:spPr>
        </p:sp>
        <p:sp>
          <p:nvSpPr>
            <p:cNvPr name="TextBox 7" id="7"/>
            <p:cNvSpPr txBox="true"/>
            <p:nvPr/>
          </p:nvSpPr>
          <p:spPr>
            <a:xfrm>
              <a:off x="0" y="-38100"/>
              <a:ext cx="975130" cy="65236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Security Risks for Remote Employees</a:t>
              </a:r>
            </a:p>
          </p:txBody>
        </p:sp>
      </p:grpSp>
      <p:grpSp>
        <p:nvGrpSpPr>
          <p:cNvPr name="Group 8" id="8"/>
          <p:cNvGrpSpPr/>
          <p:nvPr/>
        </p:nvGrpSpPr>
        <p:grpSpPr>
          <a:xfrm rot="0">
            <a:off x="8126026" y="1139368"/>
            <a:ext cx="1980596" cy="1257681"/>
            <a:chOff x="0" y="0"/>
            <a:chExt cx="967339" cy="614262"/>
          </a:xfrm>
        </p:grpSpPr>
        <p:sp>
          <p:nvSpPr>
            <p:cNvPr name="Freeform 9" id="9"/>
            <p:cNvSpPr/>
            <p:nvPr/>
          </p:nvSpPr>
          <p:spPr>
            <a:xfrm flipH="false" flipV="false" rot="0">
              <a:off x="0" y="0"/>
              <a:ext cx="967339" cy="614262"/>
            </a:xfrm>
            <a:custGeom>
              <a:avLst/>
              <a:gdLst/>
              <a:ahLst/>
              <a:cxnLst/>
              <a:rect r="r" b="b" t="t" l="l"/>
              <a:pathLst>
                <a:path h="614262" w="967339">
                  <a:moveTo>
                    <a:pt x="0" y="0"/>
                  </a:moveTo>
                  <a:lnTo>
                    <a:pt x="967339" y="0"/>
                  </a:lnTo>
                  <a:lnTo>
                    <a:pt x="967339" y="614262"/>
                  </a:lnTo>
                  <a:lnTo>
                    <a:pt x="0" y="614262"/>
                  </a:lnTo>
                  <a:close/>
                </a:path>
              </a:pathLst>
            </a:custGeom>
            <a:solidFill>
              <a:srgbClr val="00A181"/>
            </a:solidFill>
          </p:spPr>
        </p:sp>
        <p:sp>
          <p:nvSpPr>
            <p:cNvPr name="TextBox 10" id="10"/>
            <p:cNvSpPr txBox="true"/>
            <p:nvPr/>
          </p:nvSpPr>
          <p:spPr>
            <a:xfrm>
              <a:off x="0" y="-38100"/>
              <a:ext cx="967339" cy="65236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Lack of Centralized Management</a:t>
              </a:r>
            </a:p>
          </p:txBody>
        </p:sp>
      </p:grpSp>
      <p:grpSp>
        <p:nvGrpSpPr>
          <p:cNvPr name="Group 11" id="11"/>
          <p:cNvGrpSpPr/>
          <p:nvPr/>
        </p:nvGrpSpPr>
        <p:grpSpPr>
          <a:xfrm rot="0">
            <a:off x="6612481" y="6304457"/>
            <a:ext cx="2021319" cy="1110088"/>
            <a:chOff x="0" y="0"/>
            <a:chExt cx="969651" cy="532522"/>
          </a:xfrm>
        </p:grpSpPr>
        <p:sp>
          <p:nvSpPr>
            <p:cNvPr name="Freeform 12" id="12"/>
            <p:cNvSpPr/>
            <p:nvPr/>
          </p:nvSpPr>
          <p:spPr>
            <a:xfrm flipH="false" flipV="false" rot="0">
              <a:off x="0" y="0"/>
              <a:ext cx="969651" cy="532522"/>
            </a:xfrm>
            <a:custGeom>
              <a:avLst/>
              <a:gdLst/>
              <a:ahLst/>
              <a:cxnLst/>
              <a:rect r="r" b="b" t="t" l="l"/>
              <a:pathLst>
                <a:path h="532522" w="969651">
                  <a:moveTo>
                    <a:pt x="0" y="0"/>
                  </a:moveTo>
                  <a:lnTo>
                    <a:pt x="969651" y="0"/>
                  </a:lnTo>
                  <a:lnTo>
                    <a:pt x="969651" y="532522"/>
                  </a:lnTo>
                  <a:lnTo>
                    <a:pt x="0" y="532522"/>
                  </a:lnTo>
                  <a:close/>
                </a:path>
              </a:pathLst>
            </a:custGeom>
            <a:solidFill>
              <a:srgbClr val="00A181"/>
            </a:solidFill>
          </p:spPr>
        </p:sp>
        <p:sp>
          <p:nvSpPr>
            <p:cNvPr name="TextBox 13" id="13"/>
            <p:cNvSpPr txBox="true"/>
            <p:nvPr/>
          </p:nvSpPr>
          <p:spPr>
            <a:xfrm>
              <a:off x="0" y="-38100"/>
              <a:ext cx="969651" cy="57062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Inefficient Communication</a:t>
              </a:r>
            </a:p>
          </p:txBody>
        </p:sp>
      </p:grpSp>
      <p:grpSp>
        <p:nvGrpSpPr>
          <p:cNvPr name="Group 14" id="14"/>
          <p:cNvGrpSpPr/>
          <p:nvPr/>
        </p:nvGrpSpPr>
        <p:grpSpPr>
          <a:xfrm rot="0">
            <a:off x="11440401" y="3598220"/>
            <a:ext cx="1879409" cy="990981"/>
            <a:chOff x="0" y="0"/>
            <a:chExt cx="917919" cy="484003"/>
          </a:xfrm>
        </p:grpSpPr>
        <p:sp>
          <p:nvSpPr>
            <p:cNvPr name="Freeform 15" id="15"/>
            <p:cNvSpPr/>
            <p:nvPr/>
          </p:nvSpPr>
          <p:spPr>
            <a:xfrm flipH="false" flipV="false" rot="0">
              <a:off x="0" y="0"/>
              <a:ext cx="917918" cy="484003"/>
            </a:xfrm>
            <a:custGeom>
              <a:avLst/>
              <a:gdLst/>
              <a:ahLst/>
              <a:cxnLst/>
              <a:rect r="r" b="b" t="t" l="l"/>
              <a:pathLst>
                <a:path h="484003" w="917918">
                  <a:moveTo>
                    <a:pt x="0" y="0"/>
                  </a:moveTo>
                  <a:lnTo>
                    <a:pt x="917918" y="0"/>
                  </a:lnTo>
                  <a:lnTo>
                    <a:pt x="917918" y="484003"/>
                  </a:lnTo>
                  <a:lnTo>
                    <a:pt x="0" y="484003"/>
                  </a:lnTo>
                  <a:close/>
                </a:path>
              </a:pathLst>
            </a:custGeom>
            <a:solidFill>
              <a:srgbClr val="00A181"/>
            </a:solidFill>
          </p:spPr>
        </p:sp>
        <p:sp>
          <p:nvSpPr>
            <p:cNvPr name="TextBox 16" id="16"/>
            <p:cNvSpPr txBox="true"/>
            <p:nvPr/>
          </p:nvSpPr>
          <p:spPr>
            <a:xfrm>
              <a:off x="0" y="-38100"/>
              <a:ext cx="917919" cy="522103"/>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No Disaster Recovery Plan</a:t>
              </a:r>
            </a:p>
          </p:txBody>
        </p:sp>
      </p:grpSp>
      <p:sp>
        <p:nvSpPr>
          <p:cNvPr name="AutoShape 17" id="17"/>
          <p:cNvSpPr/>
          <p:nvPr/>
        </p:nvSpPr>
        <p:spPr>
          <a:xfrm flipV="true">
            <a:off x="10754601" y="4093710"/>
            <a:ext cx="685800" cy="268268"/>
          </a:xfrm>
          <a:prstGeom prst="line">
            <a:avLst/>
          </a:prstGeom>
          <a:ln cap="rnd" w="28575">
            <a:solidFill>
              <a:srgbClr val="000000"/>
            </a:solidFill>
            <a:prstDash val="solid"/>
            <a:headEnd type="none" len="sm" w="sm"/>
            <a:tailEnd type="triangle" len="med" w="lg"/>
          </a:ln>
        </p:spPr>
      </p:sp>
      <p:sp>
        <p:nvSpPr>
          <p:cNvPr name="AutoShape 18" id="18"/>
          <p:cNvSpPr/>
          <p:nvPr/>
        </p:nvSpPr>
        <p:spPr>
          <a:xfrm flipH="true" flipV="true">
            <a:off x="6772554" y="3579444"/>
            <a:ext cx="394943" cy="782535"/>
          </a:xfrm>
          <a:prstGeom prst="line">
            <a:avLst/>
          </a:prstGeom>
          <a:ln cap="rnd" w="28575">
            <a:solidFill>
              <a:srgbClr val="000000"/>
            </a:solidFill>
            <a:prstDash val="solid"/>
            <a:headEnd type="none" len="sm" w="sm"/>
            <a:tailEnd type="triangle" len="med" w="lg"/>
          </a:ln>
        </p:spPr>
      </p:sp>
      <p:sp>
        <p:nvSpPr>
          <p:cNvPr name="AutoShape 19" id="19"/>
          <p:cNvSpPr/>
          <p:nvPr/>
        </p:nvSpPr>
        <p:spPr>
          <a:xfrm flipV="true">
            <a:off x="8961049" y="2397049"/>
            <a:ext cx="155275" cy="1201171"/>
          </a:xfrm>
          <a:prstGeom prst="line">
            <a:avLst/>
          </a:prstGeom>
          <a:ln cap="rnd" w="28575">
            <a:solidFill>
              <a:srgbClr val="000000"/>
            </a:solidFill>
            <a:prstDash val="solid"/>
            <a:headEnd type="none" len="sm" w="sm"/>
            <a:tailEnd type="triangle" len="med" w="lg"/>
          </a:ln>
        </p:spPr>
      </p:sp>
      <p:sp>
        <p:nvSpPr>
          <p:cNvPr name="AutoShape 20" id="20"/>
          <p:cNvSpPr/>
          <p:nvPr/>
        </p:nvSpPr>
        <p:spPr>
          <a:xfrm flipH="true">
            <a:off x="7623140" y="5125738"/>
            <a:ext cx="1337909" cy="1178719"/>
          </a:xfrm>
          <a:prstGeom prst="line">
            <a:avLst/>
          </a:prstGeom>
          <a:ln cap="rnd" w="28575">
            <a:solidFill>
              <a:srgbClr val="000000"/>
            </a:solidFill>
            <a:prstDash val="solid"/>
            <a:headEnd type="none" len="sm" w="sm"/>
            <a:tailEnd type="triangle" len="med" w="lg"/>
          </a:ln>
        </p:spPr>
      </p:sp>
      <p:grpSp>
        <p:nvGrpSpPr>
          <p:cNvPr name="Group 21" id="21"/>
          <p:cNvGrpSpPr/>
          <p:nvPr/>
        </p:nvGrpSpPr>
        <p:grpSpPr>
          <a:xfrm rot="0">
            <a:off x="11145126" y="1189039"/>
            <a:ext cx="2272258" cy="724281"/>
            <a:chOff x="0" y="0"/>
            <a:chExt cx="1109790" cy="353745"/>
          </a:xfrm>
        </p:grpSpPr>
        <p:sp>
          <p:nvSpPr>
            <p:cNvPr name="Freeform 22" id="22"/>
            <p:cNvSpPr/>
            <p:nvPr/>
          </p:nvSpPr>
          <p:spPr>
            <a:xfrm flipH="false" flipV="false" rot="0">
              <a:off x="0" y="0"/>
              <a:ext cx="1109790" cy="353745"/>
            </a:xfrm>
            <a:custGeom>
              <a:avLst/>
              <a:gdLst/>
              <a:ahLst/>
              <a:cxnLst/>
              <a:rect r="r" b="b" t="t" l="l"/>
              <a:pathLst>
                <a:path h="353745" w="1109790">
                  <a:moveTo>
                    <a:pt x="0" y="0"/>
                  </a:moveTo>
                  <a:lnTo>
                    <a:pt x="1109790" y="0"/>
                  </a:lnTo>
                  <a:lnTo>
                    <a:pt x="1109790" y="353745"/>
                  </a:lnTo>
                  <a:lnTo>
                    <a:pt x="0" y="353745"/>
                  </a:lnTo>
                  <a:close/>
                </a:path>
              </a:pathLst>
            </a:custGeom>
            <a:solidFill>
              <a:srgbClr val="A4E473"/>
            </a:solidFill>
          </p:spPr>
        </p:sp>
        <p:sp>
          <p:nvSpPr>
            <p:cNvPr name="TextBox 23" id="23"/>
            <p:cNvSpPr txBox="true"/>
            <p:nvPr/>
          </p:nvSpPr>
          <p:spPr>
            <a:xfrm>
              <a:off x="0" y="-38100"/>
              <a:ext cx="1109790" cy="39184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Centralized Control</a:t>
              </a:r>
            </a:p>
          </p:txBody>
        </p:sp>
      </p:grpSp>
      <p:sp>
        <p:nvSpPr>
          <p:cNvPr name="AutoShape 24" id="24"/>
          <p:cNvSpPr/>
          <p:nvPr/>
        </p:nvSpPr>
        <p:spPr>
          <a:xfrm flipV="true">
            <a:off x="10106622" y="1551179"/>
            <a:ext cx="1038504" cy="217030"/>
          </a:xfrm>
          <a:prstGeom prst="line">
            <a:avLst/>
          </a:prstGeom>
          <a:ln cap="rnd" w="28575">
            <a:solidFill>
              <a:srgbClr val="000000"/>
            </a:solidFill>
            <a:prstDash val="solid"/>
            <a:headEnd type="none" len="sm" w="sm"/>
            <a:tailEnd type="triangle" len="med" w="lg"/>
          </a:ln>
        </p:spPr>
      </p:sp>
      <p:grpSp>
        <p:nvGrpSpPr>
          <p:cNvPr name="Group 25" id="25"/>
          <p:cNvGrpSpPr/>
          <p:nvPr/>
        </p:nvGrpSpPr>
        <p:grpSpPr>
          <a:xfrm rot="0">
            <a:off x="14378308" y="1032973"/>
            <a:ext cx="2272258" cy="990981"/>
            <a:chOff x="0" y="0"/>
            <a:chExt cx="1109790" cy="484003"/>
          </a:xfrm>
        </p:grpSpPr>
        <p:sp>
          <p:nvSpPr>
            <p:cNvPr name="Freeform 26" id="26"/>
            <p:cNvSpPr/>
            <p:nvPr/>
          </p:nvSpPr>
          <p:spPr>
            <a:xfrm flipH="false" flipV="false" rot="0">
              <a:off x="0" y="0"/>
              <a:ext cx="1109790" cy="484003"/>
            </a:xfrm>
            <a:custGeom>
              <a:avLst/>
              <a:gdLst/>
              <a:ahLst/>
              <a:cxnLst/>
              <a:rect r="r" b="b" t="t" l="l"/>
              <a:pathLst>
                <a:path h="484003" w="1109790">
                  <a:moveTo>
                    <a:pt x="0" y="0"/>
                  </a:moveTo>
                  <a:lnTo>
                    <a:pt x="1109790" y="0"/>
                  </a:lnTo>
                  <a:lnTo>
                    <a:pt x="1109790" y="484003"/>
                  </a:lnTo>
                  <a:lnTo>
                    <a:pt x="0" y="484003"/>
                  </a:lnTo>
                  <a:close/>
                </a:path>
              </a:pathLst>
            </a:custGeom>
            <a:solidFill>
              <a:srgbClr val="F2EF12"/>
            </a:solidFill>
          </p:spPr>
        </p:sp>
        <p:sp>
          <p:nvSpPr>
            <p:cNvPr name="TextBox 27" id="27"/>
            <p:cNvSpPr txBox="true"/>
            <p:nvPr/>
          </p:nvSpPr>
          <p:spPr>
            <a:xfrm>
              <a:off x="0" y="-38100"/>
              <a:ext cx="1109790" cy="522103"/>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Windows Server</a:t>
              </a:r>
            </a:p>
          </p:txBody>
        </p:sp>
      </p:grpSp>
      <p:sp>
        <p:nvSpPr>
          <p:cNvPr name="AutoShape 28" id="28"/>
          <p:cNvSpPr/>
          <p:nvPr/>
        </p:nvSpPr>
        <p:spPr>
          <a:xfrm flipV="true">
            <a:off x="13419488" y="1528463"/>
            <a:ext cx="958819" cy="142736"/>
          </a:xfrm>
          <a:prstGeom prst="line">
            <a:avLst/>
          </a:prstGeom>
          <a:ln cap="rnd" w="28575">
            <a:solidFill>
              <a:srgbClr val="000000"/>
            </a:solidFill>
            <a:prstDash val="solid"/>
            <a:headEnd type="none" len="sm" w="sm"/>
            <a:tailEnd type="triangle" len="med" w="lg"/>
          </a:ln>
        </p:spPr>
      </p:sp>
      <p:grpSp>
        <p:nvGrpSpPr>
          <p:cNvPr name="Group 29" id="29"/>
          <p:cNvGrpSpPr/>
          <p:nvPr/>
        </p:nvGrpSpPr>
        <p:grpSpPr>
          <a:xfrm rot="0">
            <a:off x="3460830" y="6738256"/>
            <a:ext cx="2313451" cy="990981"/>
            <a:chOff x="0" y="0"/>
            <a:chExt cx="1109790" cy="475385"/>
          </a:xfrm>
        </p:grpSpPr>
        <p:sp>
          <p:nvSpPr>
            <p:cNvPr name="Freeform 30" id="30"/>
            <p:cNvSpPr/>
            <p:nvPr/>
          </p:nvSpPr>
          <p:spPr>
            <a:xfrm flipH="false" flipV="false" rot="0">
              <a:off x="0" y="0"/>
              <a:ext cx="1109790" cy="475385"/>
            </a:xfrm>
            <a:custGeom>
              <a:avLst/>
              <a:gdLst/>
              <a:ahLst/>
              <a:cxnLst/>
              <a:rect r="r" b="b" t="t" l="l"/>
              <a:pathLst>
                <a:path h="475385" w="1109790">
                  <a:moveTo>
                    <a:pt x="0" y="0"/>
                  </a:moveTo>
                  <a:lnTo>
                    <a:pt x="1109790" y="0"/>
                  </a:lnTo>
                  <a:lnTo>
                    <a:pt x="1109790" y="475385"/>
                  </a:lnTo>
                  <a:lnTo>
                    <a:pt x="0" y="475385"/>
                  </a:lnTo>
                  <a:close/>
                </a:path>
              </a:pathLst>
            </a:custGeom>
            <a:solidFill>
              <a:srgbClr val="A4E473"/>
            </a:solidFill>
          </p:spPr>
        </p:sp>
        <p:sp>
          <p:nvSpPr>
            <p:cNvPr name="TextBox 31" id="31"/>
            <p:cNvSpPr txBox="true"/>
            <p:nvPr/>
          </p:nvSpPr>
          <p:spPr>
            <a:xfrm>
              <a:off x="0" y="-38100"/>
              <a:ext cx="1109790" cy="51348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Unified Communication</a:t>
              </a:r>
            </a:p>
          </p:txBody>
        </p:sp>
      </p:grpSp>
      <p:sp>
        <p:nvSpPr>
          <p:cNvPr name="AutoShape 32" id="32"/>
          <p:cNvSpPr/>
          <p:nvPr/>
        </p:nvSpPr>
        <p:spPr>
          <a:xfrm flipH="true">
            <a:off x="5774281" y="6859501"/>
            <a:ext cx="838200" cy="374245"/>
          </a:xfrm>
          <a:prstGeom prst="line">
            <a:avLst/>
          </a:prstGeom>
          <a:ln cap="rnd" w="28575">
            <a:solidFill>
              <a:srgbClr val="000000"/>
            </a:solidFill>
            <a:prstDash val="solid"/>
            <a:headEnd type="none" len="sm" w="sm"/>
            <a:tailEnd type="triangle" len="med" w="lg"/>
          </a:ln>
        </p:spPr>
      </p:sp>
      <p:grpSp>
        <p:nvGrpSpPr>
          <p:cNvPr name="Group 33" id="33"/>
          <p:cNvGrpSpPr/>
          <p:nvPr/>
        </p:nvGrpSpPr>
        <p:grpSpPr>
          <a:xfrm rot="0">
            <a:off x="350372" y="7607822"/>
            <a:ext cx="2272258" cy="895485"/>
            <a:chOff x="0" y="0"/>
            <a:chExt cx="1109790" cy="437362"/>
          </a:xfrm>
        </p:grpSpPr>
        <p:sp>
          <p:nvSpPr>
            <p:cNvPr name="Freeform 34" id="34"/>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2EF12"/>
            </a:solidFill>
          </p:spPr>
        </p:sp>
        <p:sp>
          <p:nvSpPr>
            <p:cNvPr name="TextBox 35" id="35"/>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Slack</a:t>
              </a:r>
            </a:p>
          </p:txBody>
        </p:sp>
      </p:grpSp>
      <p:sp>
        <p:nvSpPr>
          <p:cNvPr name="AutoShape 36" id="36"/>
          <p:cNvSpPr/>
          <p:nvPr/>
        </p:nvSpPr>
        <p:spPr>
          <a:xfrm flipH="true">
            <a:off x="2622630" y="7233746"/>
            <a:ext cx="838200" cy="821818"/>
          </a:xfrm>
          <a:prstGeom prst="line">
            <a:avLst/>
          </a:prstGeom>
          <a:ln cap="rnd" w="28575">
            <a:solidFill>
              <a:srgbClr val="000000"/>
            </a:solidFill>
            <a:prstDash val="solid"/>
            <a:headEnd type="none" len="sm" w="sm"/>
            <a:tailEnd type="triangle" len="med" w="lg"/>
          </a:ln>
        </p:spPr>
      </p:sp>
      <p:grpSp>
        <p:nvGrpSpPr>
          <p:cNvPr name="Group 37" id="37"/>
          <p:cNvGrpSpPr/>
          <p:nvPr/>
        </p:nvGrpSpPr>
        <p:grpSpPr>
          <a:xfrm rot="0">
            <a:off x="1795369" y="3163515"/>
            <a:ext cx="2279125" cy="724281"/>
            <a:chOff x="0" y="0"/>
            <a:chExt cx="1109790" cy="352679"/>
          </a:xfrm>
        </p:grpSpPr>
        <p:sp>
          <p:nvSpPr>
            <p:cNvPr name="Freeform 38" id="38"/>
            <p:cNvSpPr/>
            <p:nvPr/>
          </p:nvSpPr>
          <p:spPr>
            <a:xfrm flipH="false" flipV="false" rot="0">
              <a:off x="0" y="0"/>
              <a:ext cx="1109790" cy="352679"/>
            </a:xfrm>
            <a:custGeom>
              <a:avLst/>
              <a:gdLst/>
              <a:ahLst/>
              <a:cxnLst/>
              <a:rect r="r" b="b" t="t" l="l"/>
              <a:pathLst>
                <a:path h="352679" w="1109790">
                  <a:moveTo>
                    <a:pt x="0" y="0"/>
                  </a:moveTo>
                  <a:lnTo>
                    <a:pt x="1109790" y="0"/>
                  </a:lnTo>
                  <a:lnTo>
                    <a:pt x="1109790" y="352679"/>
                  </a:lnTo>
                  <a:lnTo>
                    <a:pt x="0" y="352679"/>
                  </a:lnTo>
                  <a:close/>
                </a:path>
              </a:pathLst>
            </a:custGeom>
            <a:solidFill>
              <a:srgbClr val="A4E473"/>
            </a:solidFill>
          </p:spPr>
        </p:sp>
        <p:sp>
          <p:nvSpPr>
            <p:cNvPr name="TextBox 39" id="39"/>
            <p:cNvSpPr txBox="true"/>
            <p:nvPr/>
          </p:nvSpPr>
          <p:spPr>
            <a:xfrm>
              <a:off x="0" y="-38100"/>
              <a:ext cx="1109790" cy="390779"/>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Secure VPN Access</a:t>
              </a:r>
            </a:p>
          </p:txBody>
        </p:sp>
      </p:grpSp>
      <p:sp>
        <p:nvSpPr>
          <p:cNvPr name="AutoShape 40" id="40"/>
          <p:cNvSpPr/>
          <p:nvPr/>
        </p:nvSpPr>
        <p:spPr>
          <a:xfrm flipH="true" flipV="true">
            <a:off x="4074494" y="3525655"/>
            <a:ext cx="701513" cy="53789"/>
          </a:xfrm>
          <a:prstGeom prst="line">
            <a:avLst/>
          </a:prstGeom>
          <a:ln cap="rnd" w="28575">
            <a:solidFill>
              <a:srgbClr val="000000"/>
            </a:solidFill>
            <a:prstDash val="solid"/>
            <a:headEnd type="none" len="sm" w="sm"/>
            <a:tailEnd type="triangle" len="med" w="lg"/>
          </a:ln>
        </p:spPr>
      </p:sp>
      <p:grpSp>
        <p:nvGrpSpPr>
          <p:cNvPr name="Group 41" id="41"/>
          <p:cNvGrpSpPr/>
          <p:nvPr/>
        </p:nvGrpSpPr>
        <p:grpSpPr>
          <a:xfrm rot="0">
            <a:off x="-5149162" y="4855901"/>
            <a:ext cx="2279125" cy="869410"/>
            <a:chOff x="0" y="0"/>
            <a:chExt cx="1109790" cy="423348"/>
          </a:xfrm>
        </p:grpSpPr>
        <p:sp>
          <p:nvSpPr>
            <p:cNvPr name="Freeform 42" id="42"/>
            <p:cNvSpPr/>
            <p:nvPr/>
          </p:nvSpPr>
          <p:spPr>
            <a:xfrm flipH="false" flipV="false" rot="0">
              <a:off x="0" y="0"/>
              <a:ext cx="1109790" cy="423348"/>
            </a:xfrm>
            <a:custGeom>
              <a:avLst/>
              <a:gdLst/>
              <a:ahLst/>
              <a:cxnLst/>
              <a:rect r="r" b="b" t="t" l="l"/>
              <a:pathLst>
                <a:path h="423348" w="1109790">
                  <a:moveTo>
                    <a:pt x="0" y="0"/>
                  </a:moveTo>
                  <a:lnTo>
                    <a:pt x="1109790" y="0"/>
                  </a:lnTo>
                  <a:lnTo>
                    <a:pt x="1109790" y="423348"/>
                  </a:lnTo>
                  <a:lnTo>
                    <a:pt x="0" y="423348"/>
                  </a:lnTo>
                  <a:close/>
                </a:path>
              </a:pathLst>
            </a:custGeom>
            <a:solidFill>
              <a:srgbClr val="A4E473"/>
            </a:solidFill>
          </p:spPr>
        </p:sp>
        <p:sp>
          <p:nvSpPr>
            <p:cNvPr name="TextBox 43" id="43"/>
            <p:cNvSpPr txBox="true"/>
            <p:nvPr/>
          </p:nvSpPr>
          <p:spPr>
            <a:xfrm>
              <a:off x="0" y="-38100"/>
              <a:ext cx="1109790" cy="461448"/>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Add more sub-ideas</a:t>
              </a:r>
            </a:p>
          </p:txBody>
        </p:sp>
      </p:grpSp>
      <p:grpSp>
        <p:nvGrpSpPr>
          <p:cNvPr name="Group 44" id="44"/>
          <p:cNvGrpSpPr/>
          <p:nvPr/>
        </p:nvGrpSpPr>
        <p:grpSpPr>
          <a:xfrm rot="0">
            <a:off x="9669913" y="6022010"/>
            <a:ext cx="1843650" cy="1257681"/>
            <a:chOff x="0" y="0"/>
            <a:chExt cx="900454" cy="614262"/>
          </a:xfrm>
        </p:grpSpPr>
        <p:sp>
          <p:nvSpPr>
            <p:cNvPr name="Freeform 45" id="45"/>
            <p:cNvSpPr/>
            <p:nvPr/>
          </p:nvSpPr>
          <p:spPr>
            <a:xfrm flipH="false" flipV="false" rot="0">
              <a:off x="0" y="0"/>
              <a:ext cx="900454" cy="614262"/>
            </a:xfrm>
            <a:custGeom>
              <a:avLst/>
              <a:gdLst/>
              <a:ahLst/>
              <a:cxnLst/>
              <a:rect r="r" b="b" t="t" l="l"/>
              <a:pathLst>
                <a:path h="614262" w="900454">
                  <a:moveTo>
                    <a:pt x="0" y="0"/>
                  </a:moveTo>
                  <a:lnTo>
                    <a:pt x="900454" y="0"/>
                  </a:lnTo>
                  <a:lnTo>
                    <a:pt x="900454" y="614262"/>
                  </a:lnTo>
                  <a:lnTo>
                    <a:pt x="0" y="614262"/>
                  </a:lnTo>
                  <a:close/>
                </a:path>
              </a:pathLst>
            </a:custGeom>
            <a:solidFill>
              <a:srgbClr val="00A181"/>
            </a:solidFill>
          </p:spPr>
        </p:sp>
        <p:sp>
          <p:nvSpPr>
            <p:cNvPr name="TextBox 46" id="46"/>
            <p:cNvSpPr txBox="true"/>
            <p:nvPr/>
          </p:nvSpPr>
          <p:spPr>
            <a:xfrm>
              <a:off x="0" y="-38100"/>
              <a:ext cx="900454" cy="65236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 Limited Hardware Resources</a:t>
              </a:r>
            </a:p>
          </p:txBody>
        </p:sp>
      </p:grpSp>
      <p:grpSp>
        <p:nvGrpSpPr>
          <p:cNvPr name="Group 47" id="47"/>
          <p:cNvGrpSpPr/>
          <p:nvPr/>
        </p:nvGrpSpPr>
        <p:grpSpPr>
          <a:xfrm rot="0">
            <a:off x="12418939" y="7112331"/>
            <a:ext cx="1996890" cy="724281"/>
            <a:chOff x="0" y="0"/>
            <a:chExt cx="975298" cy="353745"/>
          </a:xfrm>
        </p:grpSpPr>
        <p:sp>
          <p:nvSpPr>
            <p:cNvPr name="Freeform 48" id="48"/>
            <p:cNvSpPr/>
            <p:nvPr/>
          </p:nvSpPr>
          <p:spPr>
            <a:xfrm flipH="false" flipV="false" rot="0">
              <a:off x="0" y="0"/>
              <a:ext cx="975298" cy="353745"/>
            </a:xfrm>
            <a:custGeom>
              <a:avLst/>
              <a:gdLst/>
              <a:ahLst/>
              <a:cxnLst/>
              <a:rect r="r" b="b" t="t" l="l"/>
              <a:pathLst>
                <a:path h="353745" w="975298">
                  <a:moveTo>
                    <a:pt x="0" y="0"/>
                  </a:moveTo>
                  <a:lnTo>
                    <a:pt x="975298" y="0"/>
                  </a:lnTo>
                  <a:lnTo>
                    <a:pt x="975298" y="353745"/>
                  </a:lnTo>
                  <a:lnTo>
                    <a:pt x="0" y="353745"/>
                  </a:lnTo>
                  <a:close/>
                </a:path>
              </a:pathLst>
            </a:custGeom>
            <a:solidFill>
              <a:srgbClr val="A4E473"/>
            </a:solidFill>
          </p:spPr>
        </p:sp>
        <p:sp>
          <p:nvSpPr>
            <p:cNvPr name="TextBox 49" id="49"/>
            <p:cNvSpPr txBox="true"/>
            <p:nvPr/>
          </p:nvSpPr>
          <p:spPr>
            <a:xfrm>
              <a:off x="0" y="-38100"/>
              <a:ext cx="975298" cy="39184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Cost Efficiency</a:t>
              </a:r>
            </a:p>
          </p:txBody>
        </p:sp>
      </p:grpSp>
      <p:sp>
        <p:nvSpPr>
          <p:cNvPr name="AutoShape 50" id="50"/>
          <p:cNvSpPr/>
          <p:nvPr/>
        </p:nvSpPr>
        <p:spPr>
          <a:xfrm>
            <a:off x="11513563" y="6650850"/>
            <a:ext cx="905377" cy="823622"/>
          </a:xfrm>
          <a:prstGeom prst="line">
            <a:avLst/>
          </a:prstGeom>
          <a:ln cap="rnd" w="28575">
            <a:solidFill>
              <a:srgbClr val="000000"/>
            </a:solidFill>
            <a:prstDash val="solid"/>
            <a:headEnd type="none" len="sm" w="sm"/>
            <a:tailEnd type="triangle" len="med" w="lg"/>
          </a:ln>
        </p:spPr>
      </p:sp>
      <p:grpSp>
        <p:nvGrpSpPr>
          <p:cNvPr name="Group 51" id="51"/>
          <p:cNvGrpSpPr/>
          <p:nvPr/>
        </p:nvGrpSpPr>
        <p:grpSpPr>
          <a:xfrm rot="0">
            <a:off x="15473105" y="7271865"/>
            <a:ext cx="1996890" cy="990981"/>
            <a:chOff x="0" y="0"/>
            <a:chExt cx="975298" cy="484003"/>
          </a:xfrm>
        </p:grpSpPr>
        <p:sp>
          <p:nvSpPr>
            <p:cNvPr name="Freeform 52" id="52"/>
            <p:cNvSpPr/>
            <p:nvPr/>
          </p:nvSpPr>
          <p:spPr>
            <a:xfrm flipH="false" flipV="false" rot="0">
              <a:off x="0" y="0"/>
              <a:ext cx="975298" cy="484003"/>
            </a:xfrm>
            <a:custGeom>
              <a:avLst/>
              <a:gdLst/>
              <a:ahLst/>
              <a:cxnLst/>
              <a:rect r="r" b="b" t="t" l="l"/>
              <a:pathLst>
                <a:path h="484003" w="975298">
                  <a:moveTo>
                    <a:pt x="0" y="0"/>
                  </a:moveTo>
                  <a:lnTo>
                    <a:pt x="975298" y="0"/>
                  </a:lnTo>
                  <a:lnTo>
                    <a:pt x="975298" y="484003"/>
                  </a:lnTo>
                  <a:lnTo>
                    <a:pt x="0" y="484003"/>
                  </a:lnTo>
                  <a:close/>
                </a:path>
              </a:pathLst>
            </a:custGeom>
            <a:solidFill>
              <a:srgbClr val="F2EF12"/>
            </a:solidFill>
          </p:spPr>
        </p:sp>
        <p:sp>
          <p:nvSpPr>
            <p:cNvPr name="TextBox 53" id="53"/>
            <p:cNvSpPr txBox="true"/>
            <p:nvPr/>
          </p:nvSpPr>
          <p:spPr>
            <a:xfrm>
              <a:off x="0" y="-38100"/>
              <a:ext cx="975298" cy="522103"/>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VMware Virtualization</a:t>
              </a:r>
            </a:p>
          </p:txBody>
        </p:sp>
      </p:grpSp>
      <p:sp>
        <p:nvSpPr>
          <p:cNvPr name="AutoShape 54" id="54"/>
          <p:cNvSpPr/>
          <p:nvPr/>
        </p:nvSpPr>
        <p:spPr>
          <a:xfrm>
            <a:off x="14415830" y="7474472"/>
            <a:ext cx="1057275" cy="292884"/>
          </a:xfrm>
          <a:prstGeom prst="line">
            <a:avLst/>
          </a:prstGeom>
          <a:ln cap="rnd" w="28575">
            <a:solidFill>
              <a:srgbClr val="000000"/>
            </a:solidFill>
            <a:prstDash val="solid"/>
            <a:headEnd type="none" len="sm" w="sm"/>
            <a:tailEnd type="triangle" len="med" w="lg"/>
          </a:ln>
        </p:spPr>
      </p:sp>
      <p:sp>
        <p:nvSpPr>
          <p:cNvPr name="AutoShape 55" id="55"/>
          <p:cNvSpPr/>
          <p:nvPr/>
        </p:nvSpPr>
        <p:spPr>
          <a:xfrm>
            <a:off x="10106622" y="5143500"/>
            <a:ext cx="485116" cy="878510"/>
          </a:xfrm>
          <a:prstGeom prst="line">
            <a:avLst/>
          </a:prstGeom>
          <a:ln cap="rnd" w="28575">
            <a:solidFill>
              <a:srgbClr val="000000"/>
            </a:solidFill>
            <a:prstDash val="solid"/>
            <a:headEnd type="none" len="sm" w="sm"/>
            <a:tailEnd type="triangle" len="med" w="lg"/>
          </a:ln>
        </p:spPr>
      </p:sp>
      <p:grpSp>
        <p:nvGrpSpPr>
          <p:cNvPr name="Group 56" id="56"/>
          <p:cNvGrpSpPr/>
          <p:nvPr/>
        </p:nvGrpSpPr>
        <p:grpSpPr>
          <a:xfrm rot="0">
            <a:off x="13710335" y="3407618"/>
            <a:ext cx="1996890" cy="724281"/>
            <a:chOff x="0" y="0"/>
            <a:chExt cx="975298" cy="353745"/>
          </a:xfrm>
        </p:grpSpPr>
        <p:sp>
          <p:nvSpPr>
            <p:cNvPr name="Freeform 57" id="57"/>
            <p:cNvSpPr/>
            <p:nvPr/>
          </p:nvSpPr>
          <p:spPr>
            <a:xfrm flipH="false" flipV="false" rot="0">
              <a:off x="0" y="0"/>
              <a:ext cx="975298" cy="353745"/>
            </a:xfrm>
            <a:custGeom>
              <a:avLst/>
              <a:gdLst/>
              <a:ahLst/>
              <a:cxnLst/>
              <a:rect r="r" b="b" t="t" l="l"/>
              <a:pathLst>
                <a:path h="353745" w="975298">
                  <a:moveTo>
                    <a:pt x="0" y="0"/>
                  </a:moveTo>
                  <a:lnTo>
                    <a:pt x="975298" y="0"/>
                  </a:lnTo>
                  <a:lnTo>
                    <a:pt x="975298" y="353745"/>
                  </a:lnTo>
                  <a:lnTo>
                    <a:pt x="0" y="353745"/>
                  </a:lnTo>
                  <a:close/>
                </a:path>
              </a:pathLst>
            </a:custGeom>
            <a:solidFill>
              <a:srgbClr val="A4E473"/>
            </a:solidFill>
          </p:spPr>
        </p:sp>
        <p:sp>
          <p:nvSpPr>
            <p:cNvPr name="TextBox 58" id="58"/>
            <p:cNvSpPr txBox="true"/>
            <p:nvPr/>
          </p:nvSpPr>
          <p:spPr>
            <a:xfrm>
              <a:off x="0" y="-38100"/>
              <a:ext cx="975298" cy="39184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Disaster Recovery</a:t>
              </a:r>
            </a:p>
          </p:txBody>
        </p:sp>
      </p:grpSp>
      <p:sp>
        <p:nvSpPr>
          <p:cNvPr name="AutoShape 59" id="59"/>
          <p:cNvSpPr/>
          <p:nvPr/>
        </p:nvSpPr>
        <p:spPr>
          <a:xfrm flipV="true">
            <a:off x="13319810" y="3769758"/>
            <a:ext cx="390525" cy="323952"/>
          </a:xfrm>
          <a:prstGeom prst="line">
            <a:avLst/>
          </a:prstGeom>
          <a:ln cap="rnd" w="28575">
            <a:solidFill>
              <a:srgbClr val="000000"/>
            </a:solidFill>
            <a:prstDash val="solid"/>
            <a:headEnd type="none" len="sm" w="sm"/>
            <a:tailEnd type="triangle" len="med" w="lg"/>
          </a:ln>
        </p:spPr>
      </p:sp>
      <p:grpSp>
        <p:nvGrpSpPr>
          <p:cNvPr name="Group 60" id="60"/>
          <p:cNvGrpSpPr/>
          <p:nvPr/>
        </p:nvGrpSpPr>
        <p:grpSpPr>
          <a:xfrm rot="0">
            <a:off x="15946735" y="4156809"/>
            <a:ext cx="2134574" cy="990981"/>
            <a:chOff x="0" y="0"/>
            <a:chExt cx="1042544" cy="484003"/>
          </a:xfrm>
        </p:grpSpPr>
        <p:sp>
          <p:nvSpPr>
            <p:cNvPr name="Freeform 61" id="61"/>
            <p:cNvSpPr/>
            <p:nvPr/>
          </p:nvSpPr>
          <p:spPr>
            <a:xfrm flipH="false" flipV="false" rot="0">
              <a:off x="0" y="0"/>
              <a:ext cx="1042544" cy="484003"/>
            </a:xfrm>
            <a:custGeom>
              <a:avLst/>
              <a:gdLst/>
              <a:ahLst/>
              <a:cxnLst/>
              <a:rect r="r" b="b" t="t" l="l"/>
              <a:pathLst>
                <a:path h="484003" w="1042544">
                  <a:moveTo>
                    <a:pt x="0" y="0"/>
                  </a:moveTo>
                  <a:lnTo>
                    <a:pt x="1042544" y="0"/>
                  </a:lnTo>
                  <a:lnTo>
                    <a:pt x="1042544" y="484003"/>
                  </a:lnTo>
                  <a:lnTo>
                    <a:pt x="0" y="484003"/>
                  </a:lnTo>
                  <a:close/>
                </a:path>
              </a:pathLst>
            </a:custGeom>
            <a:solidFill>
              <a:srgbClr val="F2EF12"/>
            </a:solidFill>
          </p:spPr>
        </p:sp>
        <p:sp>
          <p:nvSpPr>
            <p:cNvPr name="TextBox 62" id="62"/>
            <p:cNvSpPr txBox="true"/>
            <p:nvPr/>
          </p:nvSpPr>
          <p:spPr>
            <a:xfrm>
              <a:off x="0" y="-38100"/>
              <a:ext cx="1042544" cy="522103"/>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Backup &amp; Replication</a:t>
              </a:r>
            </a:p>
          </p:txBody>
        </p:sp>
      </p:grpSp>
      <p:sp>
        <p:nvSpPr>
          <p:cNvPr name="AutoShape 63" id="63"/>
          <p:cNvSpPr/>
          <p:nvPr/>
        </p:nvSpPr>
        <p:spPr>
          <a:xfrm>
            <a:off x="15707225" y="3769758"/>
            <a:ext cx="239510" cy="882542"/>
          </a:xfrm>
          <a:prstGeom prst="line">
            <a:avLst/>
          </a:prstGeom>
          <a:ln cap="rnd" w="28575">
            <a:solidFill>
              <a:srgbClr val="000000"/>
            </a:solidFill>
            <a:prstDash val="solid"/>
            <a:headEnd type="none" len="sm" w="sm"/>
            <a:tailEnd type="triangle" len="med" w="lg"/>
          </a:ln>
        </p:spPr>
      </p:sp>
      <p:grpSp>
        <p:nvGrpSpPr>
          <p:cNvPr name="Group 64" id="64"/>
          <p:cNvGrpSpPr/>
          <p:nvPr/>
        </p:nvGrpSpPr>
        <p:grpSpPr>
          <a:xfrm rot="0">
            <a:off x="161128" y="4785650"/>
            <a:ext cx="2272258" cy="895485"/>
            <a:chOff x="0" y="0"/>
            <a:chExt cx="1109790" cy="437362"/>
          </a:xfrm>
        </p:grpSpPr>
        <p:sp>
          <p:nvSpPr>
            <p:cNvPr name="Freeform 65" id="65"/>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2EF12"/>
            </a:solidFill>
          </p:spPr>
        </p:sp>
        <p:sp>
          <p:nvSpPr>
            <p:cNvPr name="TextBox 66" id="66"/>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OpenVPN on AWS</a:t>
              </a:r>
            </a:p>
          </p:txBody>
        </p:sp>
      </p:grpSp>
      <p:sp>
        <p:nvSpPr>
          <p:cNvPr name="AutoShape 67" id="67"/>
          <p:cNvSpPr/>
          <p:nvPr/>
        </p:nvSpPr>
        <p:spPr>
          <a:xfrm flipH="true">
            <a:off x="2433386" y="4208284"/>
            <a:ext cx="501545" cy="1025108"/>
          </a:xfrm>
          <a:prstGeom prst="line">
            <a:avLst/>
          </a:prstGeom>
          <a:ln cap="rnd" w="28575">
            <a:solidFill>
              <a:srgbClr val="000000"/>
            </a:solidFill>
            <a:prstDash val="solid"/>
            <a:headEnd type="none" len="sm" w="sm"/>
            <a:tailEnd type="triangle" len="med" w="lg"/>
          </a:ln>
        </p:spPr>
      </p:sp>
      <p:grpSp>
        <p:nvGrpSpPr>
          <p:cNvPr name="Group 68" id="68"/>
          <p:cNvGrpSpPr/>
          <p:nvPr/>
        </p:nvGrpSpPr>
        <p:grpSpPr>
          <a:xfrm rot="0">
            <a:off x="893187" y="198349"/>
            <a:ext cx="4387545" cy="1015092"/>
            <a:chOff x="0" y="0"/>
            <a:chExt cx="5850060" cy="1353456"/>
          </a:xfrm>
        </p:grpSpPr>
        <p:sp>
          <p:nvSpPr>
            <p:cNvPr name="Freeform 69" id="69"/>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70" id="70"/>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Freeform 71" id="71"/>
          <p:cNvSpPr/>
          <p:nvPr/>
        </p:nvSpPr>
        <p:spPr>
          <a:xfrm flipH="false" flipV="false" rot="0">
            <a:off x="8633800" y="8450414"/>
            <a:ext cx="634557" cy="807886"/>
          </a:xfrm>
          <a:custGeom>
            <a:avLst/>
            <a:gdLst/>
            <a:ahLst/>
            <a:cxnLst/>
            <a:rect r="r" b="b" t="t" l="l"/>
            <a:pathLst>
              <a:path h="807886" w="634557">
                <a:moveTo>
                  <a:pt x="0" y="0"/>
                </a:moveTo>
                <a:lnTo>
                  <a:pt x="634557" y="0"/>
                </a:lnTo>
                <a:lnTo>
                  <a:pt x="634557" y="807886"/>
                </a:lnTo>
                <a:lnTo>
                  <a:pt x="0" y="807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923002" y="-363039"/>
            <a:ext cx="5512745" cy="3590925"/>
          </a:xfrm>
          <a:prstGeom prst="rect">
            <a:avLst/>
          </a:prstGeom>
        </p:spPr>
        <p:txBody>
          <a:bodyPr anchor="t" rtlCol="false" tIns="0" lIns="0" bIns="0" rIns="0">
            <a:spAutoFit/>
          </a:bodyPr>
          <a:lstStyle/>
          <a:p>
            <a:pPr algn="l">
              <a:lnSpc>
                <a:spcPts val="10199"/>
              </a:lnSpc>
            </a:pPr>
          </a:p>
          <a:p>
            <a:pPr algn="l">
              <a:lnSpc>
                <a:spcPts val="9120"/>
              </a:lnSpc>
              <a:spcBef>
                <a:spcPct val="0"/>
              </a:spcBef>
            </a:pPr>
            <a:r>
              <a:rPr lang="en-US" b="true" sz="7600" spc="-76">
                <a:solidFill>
                  <a:srgbClr val="000000"/>
                </a:solidFill>
                <a:latin typeface="Fira Sans Medium"/>
                <a:ea typeface="Fira Sans Medium"/>
                <a:cs typeface="Fira Sans Medium"/>
                <a:sym typeface="Fira Sans Medium"/>
              </a:rPr>
              <a:t>Problem Statement</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6541445" y="1087749"/>
            <a:ext cx="11333004" cy="8256097"/>
            <a:chOff x="0" y="0"/>
            <a:chExt cx="15110672" cy="11008129"/>
          </a:xfrm>
        </p:grpSpPr>
        <p:sp>
          <p:nvSpPr>
            <p:cNvPr name="TextBox 12" id="12"/>
            <p:cNvSpPr txBox="true"/>
            <p:nvPr/>
          </p:nvSpPr>
          <p:spPr>
            <a:xfrm rot="0">
              <a:off x="0" y="-9525"/>
              <a:ext cx="15110672" cy="2257187"/>
            </a:xfrm>
            <a:prstGeom prst="rect">
              <a:avLst/>
            </a:prstGeom>
          </p:spPr>
          <p:txBody>
            <a:bodyPr anchor="t" rtlCol="false" tIns="0" lIns="0" bIns="0" rIns="0">
              <a:spAutoFit/>
            </a:bodyPr>
            <a:lstStyle/>
            <a:p>
              <a:pPr algn="l">
                <a:lnSpc>
                  <a:spcPts val="3600"/>
                </a:lnSpc>
              </a:pPr>
              <a:r>
                <a:rPr lang="en-US" sz="3000">
                  <a:solidFill>
                    <a:srgbClr val="000000"/>
                  </a:solidFill>
                  <a:latin typeface="Fira Sans"/>
                  <a:ea typeface="Fira Sans"/>
                  <a:cs typeface="Fira Sans"/>
                  <a:sym typeface="Fira Sans"/>
                </a:rPr>
                <a:t>Growing IT Infrastructure Management Challenges:</a:t>
              </a:r>
            </a:p>
            <a:p>
              <a:pPr algn="l">
                <a:lnSpc>
                  <a:spcPts val="3240"/>
                </a:lnSpc>
                <a:spcBef>
                  <a:spcPct val="0"/>
                </a:spcBef>
              </a:pPr>
              <a:r>
                <a:rPr lang="en-US" sz="2700">
                  <a:solidFill>
                    <a:srgbClr val="000000"/>
                  </a:solidFill>
                  <a:latin typeface="Fira Sans"/>
                  <a:ea typeface="Fira Sans"/>
                  <a:cs typeface="Fira Sans"/>
                  <a:sym typeface="Fira Sans"/>
                </a:rPr>
                <a:t>As the company expands, managing the growing IT infrastructure has become increasingly difficult. The reliance on physical servers and manual processes has led to several inefficiencies:</a:t>
              </a:r>
            </a:p>
          </p:txBody>
        </p:sp>
        <p:sp>
          <p:nvSpPr>
            <p:cNvPr name="TextBox 13" id="13"/>
            <p:cNvSpPr txBox="true"/>
            <p:nvPr/>
          </p:nvSpPr>
          <p:spPr>
            <a:xfrm rot="0">
              <a:off x="0" y="2587129"/>
              <a:ext cx="15110672" cy="8421001"/>
            </a:xfrm>
            <a:prstGeom prst="rect">
              <a:avLst/>
            </a:prstGeom>
          </p:spPr>
          <p:txBody>
            <a:bodyPr anchor="t" rtlCol="false" tIns="0" lIns="0" bIns="0" rIns="0">
              <a:spAutoFit/>
            </a:bodyPr>
            <a:lstStyle/>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System Management Issues:</a:t>
              </a:r>
            </a:p>
            <a:p>
              <a:pPr algn="l" marL="1122675" indent="-374225" lvl="2">
                <a:lnSpc>
                  <a:spcPts val="3639"/>
                </a:lnSpc>
                <a:spcBef>
                  <a:spcPct val="0"/>
                </a:spcBef>
                <a:buFont typeface="Arial"/>
                <a:buChar char="⚬"/>
              </a:pPr>
              <a:r>
                <a:rPr lang="en-US" sz="2599">
                  <a:solidFill>
                    <a:srgbClr val="000000"/>
                  </a:solidFill>
                  <a:latin typeface="Fira Sans"/>
                  <a:ea typeface="Fira Sans"/>
                  <a:cs typeface="Fira Sans"/>
                  <a:sym typeface="Fira Sans"/>
                </a:rPr>
                <a:t>Difficulty managing systems across different platforms (Windows).</a:t>
              </a:r>
            </a:p>
            <a:p>
              <a:pPr algn="l" marL="1122675" indent="-374225" lvl="2">
                <a:lnSpc>
                  <a:spcPts val="3639"/>
                </a:lnSpc>
                <a:spcBef>
                  <a:spcPct val="0"/>
                </a:spcBef>
                <a:buFont typeface="Arial"/>
                <a:buChar char="⚬"/>
              </a:pPr>
              <a:r>
                <a:rPr lang="en-US" sz="2599">
                  <a:solidFill>
                    <a:srgbClr val="000000"/>
                  </a:solidFill>
                  <a:latin typeface="Fira Sans"/>
                  <a:ea typeface="Fira Sans"/>
                  <a:cs typeface="Fira Sans"/>
                  <a:sym typeface="Fira Sans"/>
                </a:rPr>
                <a:t>Challenges managing both on-premises and cloud-based resources.</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Lack of Centralized Communication:</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No unified platform for effective employee collaboration.</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Inefficient Processes: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Manual system maintenance leads to increased time and effort.</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Scalability and Resource Constraints: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Limited physical infrastructure to scale up operations.</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Data Security and Availability Concerns: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Ensuring data security across departments.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Maintaining high system availability with minimal downtime.</a:t>
              </a:r>
            </a:p>
            <a:p>
              <a:pPr algn="l">
                <a:lnSpc>
                  <a:spcPts val="3779"/>
                </a:lnSpc>
                <a:spcBef>
                  <a:spcPct val="0"/>
                </a:spcBef>
              </a:pPr>
            </a:p>
          </p:txBody>
        </p:sp>
      </p:grpSp>
      <p:grpSp>
        <p:nvGrpSpPr>
          <p:cNvPr name="Group 14" id="14"/>
          <p:cNvGrpSpPr/>
          <p:nvPr/>
        </p:nvGrpSpPr>
        <p:grpSpPr>
          <a:xfrm rot="0">
            <a:off x="736433" y="8468223"/>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04764" y="938613"/>
            <a:ext cx="5512745" cy="3095625"/>
          </a:xfrm>
          <a:prstGeom prst="rect">
            <a:avLst/>
          </a:prstGeom>
        </p:spPr>
        <p:txBody>
          <a:bodyPr anchor="t" rtlCol="false" tIns="0" lIns="0" bIns="0" rIns="0">
            <a:spAutoFit/>
          </a:bodyPr>
          <a:lstStyle/>
          <a:p>
            <a:pPr algn="l">
              <a:lnSpc>
                <a:spcPts val="6120"/>
              </a:lnSpc>
              <a:spcBef>
                <a:spcPct val="0"/>
              </a:spcBef>
            </a:pPr>
            <a:r>
              <a:rPr lang="en-US" b="true" sz="5100" spc="-51">
                <a:solidFill>
                  <a:srgbClr val="000000"/>
                </a:solidFill>
                <a:latin typeface="Fira Sans Medium"/>
                <a:ea typeface="Fira Sans Medium"/>
                <a:cs typeface="Fira Sans Medium"/>
                <a:sym typeface="Fira Sans Medium"/>
              </a:rPr>
              <a:t>Key Technical Challenges and Proposed Solutions</a:t>
            </a:r>
          </a:p>
        </p:txBody>
      </p:sp>
      <p:grpSp>
        <p:nvGrpSpPr>
          <p:cNvPr name="Group 3" id="3"/>
          <p:cNvGrpSpPr/>
          <p:nvPr/>
        </p:nvGrpSpPr>
        <p:grpSpPr>
          <a:xfrm rot="-10800000">
            <a:off x="-1306086" y="4784384"/>
            <a:ext cx="4711604" cy="4317433"/>
            <a:chOff x="0" y="0"/>
            <a:chExt cx="3420797" cy="3134614"/>
          </a:xfrm>
        </p:grpSpPr>
        <p:sp>
          <p:nvSpPr>
            <p:cNvPr name="Freeform 4" id="4"/>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sp>
      </p:grpSp>
      <p:grpSp>
        <p:nvGrpSpPr>
          <p:cNvPr name="Group 5" id="5"/>
          <p:cNvGrpSpPr/>
          <p:nvPr/>
        </p:nvGrpSpPr>
        <p:grpSpPr>
          <a:xfrm rot="-10800000">
            <a:off x="2821240" y="7468788"/>
            <a:ext cx="3289131" cy="3013963"/>
            <a:chOff x="0" y="0"/>
            <a:chExt cx="3420797" cy="3134614"/>
          </a:xfrm>
        </p:grpSpPr>
        <p:sp>
          <p:nvSpPr>
            <p:cNvPr name="Freeform 6" id="6"/>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sp>
      </p:grpSp>
      <p:grpSp>
        <p:nvGrpSpPr>
          <p:cNvPr name="Group 7" id="7"/>
          <p:cNvGrpSpPr/>
          <p:nvPr/>
        </p:nvGrpSpPr>
        <p:grpSpPr>
          <a:xfrm rot="-10800000">
            <a:off x="2555627" y="4005595"/>
            <a:ext cx="1699780" cy="1557577"/>
            <a:chOff x="0" y="0"/>
            <a:chExt cx="3420797" cy="3134614"/>
          </a:xfrm>
        </p:grpSpPr>
        <p:sp>
          <p:nvSpPr>
            <p:cNvPr name="Freeform 8" id="8"/>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grpSp>
        <p:nvGrpSpPr>
          <p:cNvPr name="Group 9" id="9"/>
          <p:cNvGrpSpPr/>
          <p:nvPr/>
        </p:nvGrpSpPr>
        <p:grpSpPr>
          <a:xfrm rot="-10800000">
            <a:off x="212705" y="7795449"/>
            <a:ext cx="3192812" cy="2925703"/>
            <a:chOff x="0" y="0"/>
            <a:chExt cx="3420797" cy="3134614"/>
          </a:xfrm>
        </p:grpSpPr>
        <p:sp>
          <p:nvSpPr>
            <p:cNvPr name="Freeform 10" id="10"/>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sp>
        <p:nvSpPr>
          <p:cNvPr name="TextBox 11" id="11"/>
          <p:cNvSpPr txBox="true"/>
          <p:nvPr/>
        </p:nvSpPr>
        <p:spPr>
          <a:xfrm rot="0">
            <a:off x="6247531" y="962025"/>
            <a:ext cx="11148929" cy="8319134"/>
          </a:xfrm>
          <a:prstGeom prst="rect">
            <a:avLst/>
          </a:prstGeom>
        </p:spPr>
        <p:txBody>
          <a:bodyPr anchor="t" rtlCol="false" tIns="0" lIns="0" bIns="0" rIns="0">
            <a:spAutoFit/>
          </a:bodyPr>
          <a:lstStyle/>
          <a:p>
            <a:pPr algn="l">
              <a:lnSpc>
                <a:spcPts val="4200"/>
              </a:lnSpc>
            </a:pPr>
            <a:r>
              <a:rPr lang="en-US" sz="3000" b="true">
                <a:solidFill>
                  <a:srgbClr val="000000"/>
                </a:solidFill>
                <a:latin typeface="Fira Sans Bold"/>
                <a:ea typeface="Fira Sans Bold"/>
                <a:cs typeface="Fira Sans Bold"/>
                <a:sym typeface="Fira Sans Bold"/>
              </a:rPr>
              <a:t>Virtualization Implementation: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Optimizing resource utilization across multiple platforms (Windows, Linux).</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Deploy VMware or a similar hypervisor to manage virtual machines (VMs), increasing scalability and operational flexibility.</a:t>
            </a:r>
          </a:p>
          <a:p>
            <a:pPr algn="l">
              <a:lnSpc>
                <a:spcPts val="4200"/>
              </a:lnSpc>
            </a:pPr>
            <a:r>
              <a:rPr lang="en-US" sz="3000" b="true">
                <a:solidFill>
                  <a:srgbClr val="000000"/>
                </a:solidFill>
                <a:latin typeface="Fira Sans Bold"/>
                <a:ea typeface="Fira Sans Bold"/>
                <a:cs typeface="Fira Sans Bold"/>
                <a:sym typeface="Fira Sans Bold"/>
              </a:rPr>
              <a:t>Unified Communication Channel:</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Lack of a unified platform for communication.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Implement Slack as the central communication hub for messaging, file sharing, and team collaboration.</a:t>
            </a:r>
          </a:p>
          <a:p>
            <a:pPr algn="l">
              <a:lnSpc>
                <a:spcPts val="4200"/>
              </a:lnSpc>
            </a:pPr>
            <a:r>
              <a:rPr lang="en-US" sz="3000" b="true">
                <a:solidFill>
                  <a:srgbClr val="000000"/>
                </a:solidFill>
                <a:latin typeface="Fira Sans Bold"/>
                <a:ea typeface="Fira Sans Bold"/>
                <a:cs typeface="Fira Sans Bold"/>
                <a:sym typeface="Fira Sans Bold"/>
              </a:rPr>
              <a:t>Centralized User Management:</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Difficulty in managing user access across systems.</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Implement Active Directory (AD) for centralized authentication, improving security and access control.</a:t>
            </a:r>
          </a:p>
          <a:p>
            <a:pPr algn="just">
              <a:lnSpc>
                <a:spcPts val="4200"/>
              </a:lnSpc>
            </a:pPr>
            <a:r>
              <a:rPr lang="en-US" b="true" sz="3000">
                <a:solidFill>
                  <a:srgbClr val="000000"/>
                </a:solidFill>
                <a:latin typeface="Fira Sans Bold"/>
                <a:ea typeface="Fira Sans Bold"/>
                <a:cs typeface="Fira Sans Bold"/>
                <a:sym typeface="Fira Sans Bold"/>
              </a:rPr>
              <a:t>Hybrid Infrastructure Management:</a:t>
            </a:r>
          </a:p>
          <a:p>
            <a:pPr algn="just"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Managing on-premises and cloud resources effectively.</a:t>
            </a:r>
          </a:p>
          <a:p>
            <a:pPr algn="just"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Integrate on-premises systems with AWS for scalability and flexibility while reducing costs.</a:t>
            </a:r>
          </a:p>
        </p:txBody>
      </p:sp>
      <p:grpSp>
        <p:nvGrpSpPr>
          <p:cNvPr name="Group 12" id="12"/>
          <p:cNvGrpSpPr/>
          <p:nvPr/>
        </p:nvGrpSpPr>
        <p:grpSpPr>
          <a:xfrm rot="0">
            <a:off x="867364" y="8594270"/>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04764" y="938613"/>
            <a:ext cx="5512745" cy="3095625"/>
          </a:xfrm>
          <a:prstGeom prst="rect">
            <a:avLst/>
          </a:prstGeom>
        </p:spPr>
        <p:txBody>
          <a:bodyPr anchor="t" rtlCol="false" tIns="0" lIns="0" bIns="0" rIns="0">
            <a:spAutoFit/>
          </a:bodyPr>
          <a:lstStyle/>
          <a:p>
            <a:pPr algn="l">
              <a:lnSpc>
                <a:spcPts val="6120"/>
              </a:lnSpc>
              <a:spcBef>
                <a:spcPct val="0"/>
              </a:spcBef>
            </a:pPr>
            <a:r>
              <a:rPr lang="en-US" b="true" sz="5100" spc="-51">
                <a:solidFill>
                  <a:srgbClr val="000000"/>
                </a:solidFill>
                <a:latin typeface="Fira Sans Medium"/>
                <a:ea typeface="Fira Sans Medium"/>
                <a:cs typeface="Fira Sans Medium"/>
                <a:sym typeface="Fira Sans Medium"/>
              </a:rPr>
              <a:t>Key Technical Challenges and Proposed Solutions</a:t>
            </a:r>
          </a:p>
        </p:txBody>
      </p:sp>
      <p:grpSp>
        <p:nvGrpSpPr>
          <p:cNvPr name="Group 3" id="3"/>
          <p:cNvGrpSpPr/>
          <p:nvPr/>
        </p:nvGrpSpPr>
        <p:grpSpPr>
          <a:xfrm rot="-10800000">
            <a:off x="-1306086" y="4784384"/>
            <a:ext cx="4711604" cy="4317433"/>
            <a:chOff x="0" y="0"/>
            <a:chExt cx="3420797" cy="3134614"/>
          </a:xfrm>
        </p:grpSpPr>
        <p:sp>
          <p:nvSpPr>
            <p:cNvPr name="Freeform 4" id="4"/>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sp>
      </p:grpSp>
      <p:grpSp>
        <p:nvGrpSpPr>
          <p:cNvPr name="Group 5" id="5"/>
          <p:cNvGrpSpPr/>
          <p:nvPr/>
        </p:nvGrpSpPr>
        <p:grpSpPr>
          <a:xfrm rot="-10800000">
            <a:off x="2821240" y="7468788"/>
            <a:ext cx="3289131" cy="3013963"/>
            <a:chOff x="0" y="0"/>
            <a:chExt cx="3420797" cy="3134614"/>
          </a:xfrm>
        </p:grpSpPr>
        <p:sp>
          <p:nvSpPr>
            <p:cNvPr name="Freeform 6" id="6"/>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sp>
      </p:grpSp>
      <p:grpSp>
        <p:nvGrpSpPr>
          <p:cNvPr name="Group 7" id="7"/>
          <p:cNvGrpSpPr/>
          <p:nvPr/>
        </p:nvGrpSpPr>
        <p:grpSpPr>
          <a:xfrm rot="-10800000">
            <a:off x="2555627" y="4005595"/>
            <a:ext cx="1699780" cy="1557577"/>
            <a:chOff x="0" y="0"/>
            <a:chExt cx="3420797" cy="3134614"/>
          </a:xfrm>
        </p:grpSpPr>
        <p:sp>
          <p:nvSpPr>
            <p:cNvPr name="Freeform 8" id="8"/>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grpSp>
        <p:nvGrpSpPr>
          <p:cNvPr name="Group 9" id="9"/>
          <p:cNvGrpSpPr/>
          <p:nvPr/>
        </p:nvGrpSpPr>
        <p:grpSpPr>
          <a:xfrm rot="-10800000">
            <a:off x="212705" y="7795449"/>
            <a:ext cx="3192812" cy="2925703"/>
            <a:chOff x="0" y="0"/>
            <a:chExt cx="3420797" cy="3134614"/>
          </a:xfrm>
        </p:grpSpPr>
        <p:sp>
          <p:nvSpPr>
            <p:cNvPr name="Freeform 10" id="10"/>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sp>
        <p:nvSpPr>
          <p:cNvPr name="TextBox 11" id="11"/>
          <p:cNvSpPr txBox="true"/>
          <p:nvPr/>
        </p:nvSpPr>
        <p:spPr>
          <a:xfrm rot="0">
            <a:off x="6247531" y="971550"/>
            <a:ext cx="11148929" cy="7988299"/>
          </a:xfrm>
          <a:prstGeom prst="rect">
            <a:avLst/>
          </a:prstGeom>
        </p:spPr>
        <p:txBody>
          <a:bodyPr anchor="t" rtlCol="false" tIns="0" lIns="0" bIns="0" rIns="0">
            <a:spAutoFit/>
          </a:bodyPr>
          <a:lstStyle/>
          <a:p>
            <a:pPr algn="l">
              <a:lnSpc>
                <a:spcPts val="4060"/>
              </a:lnSpc>
            </a:pPr>
            <a:r>
              <a:rPr lang="en-US" sz="2900" b="true">
                <a:solidFill>
                  <a:srgbClr val="000000"/>
                </a:solidFill>
                <a:latin typeface="Fira Sans Bold"/>
                <a:ea typeface="Fira Sans Bold"/>
                <a:cs typeface="Fira Sans Bold"/>
                <a:sym typeface="Fira Sans Bold"/>
              </a:rPr>
              <a:t>VPN Setup for Remote Employees:</a:t>
            </a:r>
            <a:r>
              <a:rPr lang="en-US" sz="2900" b="true">
                <a:solidFill>
                  <a:srgbClr val="000000"/>
                </a:solidFill>
                <a:latin typeface="Fira Sans Bold"/>
                <a:ea typeface="Fira Sans Bold"/>
                <a:cs typeface="Fira Sans Bold"/>
                <a:sym typeface="Fira Sans Bold"/>
              </a:rPr>
              <a:t>Challenge:</a:t>
            </a:r>
            <a:r>
              <a:rPr lang="en-US" sz="2900">
                <a:solidFill>
                  <a:srgbClr val="000000"/>
                </a:solidFill>
                <a:latin typeface="Fira Sans"/>
                <a:ea typeface="Fira Sans"/>
                <a:cs typeface="Fira Sans"/>
                <a:sym typeface="Fira Sans"/>
              </a:rPr>
              <a:t> </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a:t>
            </a:r>
            <a:r>
              <a:rPr lang="en-US" sz="2600">
                <a:solidFill>
                  <a:srgbClr val="000000"/>
                </a:solidFill>
                <a:latin typeface="Fira Sans"/>
                <a:ea typeface="Fira Sans"/>
                <a:cs typeface="Fira Sans"/>
                <a:sym typeface="Fira Sans"/>
              </a:rPr>
              <a:t> Securing remote access for employees.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Implement OpenVPN to encrypt employee connections and ensure secure remote access.</a:t>
            </a:r>
          </a:p>
          <a:p>
            <a:pPr algn="l">
              <a:lnSpc>
                <a:spcPts val="4060"/>
              </a:lnSpc>
            </a:pPr>
            <a:r>
              <a:rPr lang="en-US" sz="2900" b="true">
                <a:solidFill>
                  <a:srgbClr val="000000"/>
                </a:solidFill>
                <a:latin typeface="Fira Sans Bold"/>
                <a:ea typeface="Fira Sans Bold"/>
                <a:cs typeface="Fira Sans Bold"/>
                <a:sym typeface="Fira Sans Bold"/>
              </a:rPr>
              <a:t>Automation:</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a:t>
            </a:r>
            <a:r>
              <a:rPr lang="en-US" sz="2600">
                <a:solidFill>
                  <a:srgbClr val="000000"/>
                </a:solidFill>
                <a:latin typeface="Fira Sans"/>
                <a:ea typeface="Fira Sans"/>
                <a:cs typeface="Fira Sans"/>
                <a:sym typeface="Fira Sans"/>
              </a:rPr>
              <a:t>: Manual processes are time-consuming and prone to errors.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Use PowerShell (Windows) and Bash (Linux) to automate routine tasks, such as updates, backups, and system maintenance.</a:t>
            </a:r>
          </a:p>
          <a:p>
            <a:pPr algn="l">
              <a:lnSpc>
                <a:spcPts val="4060"/>
              </a:lnSpc>
            </a:pPr>
            <a:r>
              <a:rPr lang="en-US" sz="2900" b="true">
                <a:solidFill>
                  <a:srgbClr val="000000"/>
                </a:solidFill>
                <a:latin typeface="Fira Sans Bold"/>
                <a:ea typeface="Fira Sans Bold"/>
                <a:cs typeface="Fira Sans Bold"/>
                <a:sym typeface="Fira Sans Bold"/>
              </a:rPr>
              <a:t>Backup and Disaster Recovery:</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 </a:t>
            </a:r>
            <a:r>
              <a:rPr lang="en-US" sz="2600">
                <a:solidFill>
                  <a:srgbClr val="000000"/>
                </a:solidFill>
                <a:latin typeface="Fira Sans"/>
                <a:ea typeface="Fira Sans"/>
                <a:cs typeface="Fira Sans"/>
                <a:sym typeface="Fira Sans"/>
              </a:rPr>
              <a:t>Ensuring data protection and continuity in case of failure or attack.</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Regular backups to AWS S3, and a comprehensive disaster recovery plan, ensuring data integrity and rapid recovery.</a:t>
            </a:r>
          </a:p>
          <a:p>
            <a:pPr algn="l">
              <a:lnSpc>
                <a:spcPts val="4060"/>
              </a:lnSpc>
            </a:pPr>
            <a:r>
              <a:rPr lang="en-US" sz="2900" b="true">
                <a:solidFill>
                  <a:srgbClr val="000000"/>
                </a:solidFill>
                <a:latin typeface="Fira Sans Bold"/>
                <a:ea typeface="Fira Sans Bold"/>
                <a:cs typeface="Fira Sans Bold"/>
                <a:sym typeface="Fira Sans Bold"/>
              </a:rPr>
              <a:t>Security Measures: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a:t>
            </a:r>
            <a:r>
              <a:rPr lang="en-US" sz="2600">
                <a:solidFill>
                  <a:srgbClr val="000000"/>
                </a:solidFill>
                <a:latin typeface="Fira Sans"/>
                <a:ea typeface="Fira Sans"/>
                <a:cs typeface="Fira Sans"/>
                <a:sym typeface="Fira Sans"/>
              </a:rPr>
              <a:t> Protecting against cyber threats.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Implement data encryption, configure firewalls, and conduct regular security audits to prevent security breaches.</a:t>
            </a:r>
          </a:p>
        </p:txBody>
      </p:sp>
      <p:grpSp>
        <p:nvGrpSpPr>
          <p:cNvPr name="Group 12" id="12"/>
          <p:cNvGrpSpPr/>
          <p:nvPr/>
        </p:nvGrpSpPr>
        <p:grpSpPr>
          <a:xfrm rot="0">
            <a:off x="867364" y="8594270"/>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04764" y="938613"/>
            <a:ext cx="5512745" cy="3095625"/>
          </a:xfrm>
          <a:prstGeom prst="rect">
            <a:avLst/>
          </a:prstGeom>
        </p:spPr>
        <p:txBody>
          <a:bodyPr anchor="t" rtlCol="false" tIns="0" lIns="0" bIns="0" rIns="0">
            <a:spAutoFit/>
          </a:bodyPr>
          <a:lstStyle/>
          <a:p>
            <a:pPr algn="l">
              <a:lnSpc>
                <a:spcPts val="6120"/>
              </a:lnSpc>
              <a:spcBef>
                <a:spcPct val="0"/>
              </a:spcBef>
            </a:pPr>
            <a:r>
              <a:rPr lang="en-US" b="true" sz="5100" spc="-51">
                <a:solidFill>
                  <a:srgbClr val="000000"/>
                </a:solidFill>
                <a:latin typeface="Fira Sans Medium"/>
                <a:ea typeface="Fira Sans Medium"/>
                <a:cs typeface="Fira Sans Medium"/>
                <a:sym typeface="Fira Sans Medium"/>
              </a:rPr>
              <a:t>Key Technical Challenges and Proposed Solutions</a:t>
            </a:r>
          </a:p>
        </p:txBody>
      </p:sp>
      <p:grpSp>
        <p:nvGrpSpPr>
          <p:cNvPr name="Group 3" id="3"/>
          <p:cNvGrpSpPr/>
          <p:nvPr/>
        </p:nvGrpSpPr>
        <p:grpSpPr>
          <a:xfrm rot="-10800000">
            <a:off x="-1306086" y="4784384"/>
            <a:ext cx="4711604" cy="4317433"/>
            <a:chOff x="0" y="0"/>
            <a:chExt cx="3420797" cy="3134614"/>
          </a:xfrm>
        </p:grpSpPr>
        <p:sp>
          <p:nvSpPr>
            <p:cNvPr name="Freeform 4" id="4"/>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sp>
      </p:grpSp>
      <p:grpSp>
        <p:nvGrpSpPr>
          <p:cNvPr name="Group 5" id="5"/>
          <p:cNvGrpSpPr/>
          <p:nvPr/>
        </p:nvGrpSpPr>
        <p:grpSpPr>
          <a:xfrm rot="-10800000">
            <a:off x="2821240" y="7468788"/>
            <a:ext cx="3289131" cy="3013963"/>
            <a:chOff x="0" y="0"/>
            <a:chExt cx="3420797" cy="3134614"/>
          </a:xfrm>
        </p:grpSpPr>
        <p:sp>
          <p:nvSpPr>
            <p:cNvPr name="Freeform 6" id="6"/>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sp>
      </p:grpSp>
      <p:grpSp>
        <p:nvGrpSpPr>
          <p:cNvPr name="Group 7" id="7"/>
          <p:cNvGrpSpPr/>
          <p:nvPr/>
        </p:nvGrpSpPr>
        <p:grpSpPr>
          <a:xfrm rot="-10800000">
            <a:off x="2555627" y="4005595"/>
            <a:ext cx="1699780" cy="1557577"/>
            <a:chOff x="0" y="0"/>
            <a:chExt cx="3420797" cy="3134614"/>
          </a:xfrm>
        </p:grpSpPr>
        <p:sp>
          <p:nvSpPr>
            <p:cNvPr name="Freeform 8" id="8"/>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grpSp>
        <p:nvGrpSpPr>
          <p:cNvPr name="Group 9" id="9"/>
          <p:cNvGrpSpPr/>
          <p:nvPr/>
        </p:nvGrpSpPr>
        <p:grpSpPr>
          <a:xfrm rot="-10800000">
            <a:off x="212705" y="7795449"/>
            <a:ext cx="3192812" cy="2925703"/>
            <a:chOff x="0" y="0"/>
            <a:chExt cx="3420797" cy="3134614"/>
          </a:xfrm>
        </p:grpSpPr>
        <p:sp>
          <p:nvSpPr>
            <p:cNvPr name="Freeform 10" id="10"/>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sp>
        <p:nvSpPr>
          <p:cNvPr name="TextBox 11" id="11"/>
          <p:cNvSpPr txBox="true"/>
          <p:nvPr/>
        </p:nvSpPr>
        <p:spPr>
          <a:xfrm rot="0">
            <a:off x="6286719" y="1572554"/>
            <a:ext cx="11148929" cy="6356984"/>
          </a:xfrm>
          <a:prstGeom prst="rect">
            <a:avLst/>
          </a:prstGeom>
        </p:spPr>
        <p:txBody>
          <a:bodyPr anchor="t" rtlCol="false" tIns="0" lIns="0" bIns="0" rIns="0">
            <a:spAutoFit/>
          </a:bodyPr>
          <a:lstStyle/>
          <a:p>
            <a:pPr algn="l">
              <a:lnSpc>
                <a:spcPts val="4200"/>
              </a:lnSpc>
            </a:pPr>
            <a:r>
              <a:rPr lang="en-US" sz="3000" b="true">
                <a:solidFill>
                  <a:srgbClr val="000000"/>
                </a:solidFill>
                <a:latin typeface="Fira Sans Bold"/>
                <a:ea typeface="Fira Sans Bold"/>
                <a:cs typeface="Fira Sans Bold"/>
                <a:sym typeface="Fira Sans Bold"/>
              </a:rPr>
              <a:t>Performance Monitoring and Optimization: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Ensuring optimal system performance.</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Use AWS CloudWatch to monitor system performance, optimize resource allocation, and ensure operational efficiency.</a:t>
            </a:r>
          </a:p>
          <a:p>
            <a:pPr algn="l">
              <a:lnSpc>
                <a:spcPts val="4200"/>
              </a:lnSpc>
            </a:pPr>
            <a:r>
              <a:rPr lang="en-US" sz="3000" b="true">
                <a:solidFill>
                  <a:srgbClr val="000000"/>
                </a:solidFill>
                <a:latin typeface="Fira Sans Bold"/>
                <a:ea typeface="Fira Sans Bold"/>
                <a:cs typeface="Fira Sans Bold"/>
                <a:sym typeface="Fira Sans Bold"/>
              </a:rPr>
              <a:t>Testing and Monitoring:</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Detecting issues early and ensuring system reliability.</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Use monitoring tools like Nagios or AWS CloudWatch to identify issues and maintain high availability.</a:t>
            </a:r>
          </a:p>
          <a:p>
            <a:pPr algn="l">
              <a:lnSpc>
                <a:spcPts val="4200"/>
              </a:lnSpc>
            </a:pPr>
            <a:r>
              <a:rPr lang="en-US" sz="3000" b="true">
                <a:solidFill>
                  <a:srgbClr val="000000"/>
                </a:solidFill>
                <a:latin typeface="Fira Sans Bold"/>
                <a:ea typeface="Fira Sans Bold"/>
                <a:cs typeface="Fira Sans Bold"/>
                <a:sym typeface="Fira Sans Bold"/>
              </a:rPr>
              <a:t>Cost Management and Optimization: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Managing IT expenses while ensuring optimal resource utilization.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Conduct cost assessments regularly and implement cost-saving strategies like AWS Reserved Instances.</a:t>
            </a:r>
          </a:p>
        </p:txBody>
      </p:sp>
      <p:grpSp>
        <p:nvGrpSpPr>
          <p:cNvPr name="Group 12" id="12"/>
          <p:cNvGrpSpPr/>
          <p:nvPr/>
        </p:nvGrpSpPr>
        <p:grpSpPr>
          <a:xfrm rot="0">
            <a:off x="867364" y="8594270"/>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DAGRTNefwwc</dc:identifier>
  <dcterms:modified xsi:type="dcterms:W3CDTF">2011-08-01T06:04:30Z</dcterms:modified>
  <cp:revision>1</cp:revision>
  <dc:title>TechWave Project</dc:title>
</cp:coreProperties>
</file>