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6"/>
    <p:sldId id="257"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 id="272" r:id="rId52"/>
    <p:sldId id="273" r:id="rId53"/>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
      <p:font typeface="Canva Sans Medium" charset="1" panose="020B0603030501040103"/>
      <p:regular r:id="rId22"/>
    </p:embeddedFont>
    <p:embeddedFont>
      <p:font typeface="Canva Sans Medium Italics" charset="1" panose="020B0603030501040103"/>
      <p:regular r:id="rId23"/>
    </p:embeddedFont>
    <p:embeddedFont>
      <p:font typeface="Open Sauce" charset="1" panose="00000500000000000000"/>
      <p:regular r:id="rId24"/>
    </p:embeddedFont>
    <p:embeddedFont>
      <p:font typeface="Open Sauce Bold" charset="1" panose="00000800000000000000"/>
      <p:regular r:id="rId25"/>
    </p:embeddedFont>
    <p:embeddedFont>
      <p:font typeface="Open Sauce Italics" charset="1" panose="00000500000000000000"/>
      <p:regular r:id="rId26"/>
    </p:embeddedFont>
    <p:embeddedFont>
      <p:font typeface="Open Sauce Bold Italics" charset="1" panose="00000800000000000000"/>
      <p:regular r:id="rId27"/>
    </p:embeddedFont>
    <p:embeddedFont>
      <p:font typeface="Open Sauce Light" charset="1" panose="00000400000000000000"/>
      <p:regular r:id="rId28"/>
    </p:embeddedFont>
    <p:embeddedFont>
      <p:font typeface="Open Sauce Light Italics" charset="1" panose="00000400000000000000"/>
      <p:regular r:id="rId29"/>
    </p:embeddedFont>
    <p:embeddedFont>
      <p:font typeface="Open Sauce Medium" charset="1" panose="00000600000000000000"/>
      <p:regular r:id="rId30"/>
    </p:embeddedFont>
    <p:embeddedFont>
      <p:font typeface="Open Sauce Medium Italics" charset="1" panose="00000600000000000000"/>
      <p:regular r:id="rId31"/>
    </p:embeddedFont>
    <p:embeddedFont>
      <p:font typeface="Open Sauce Semi-Bold" charset="1" panose="00000700000000000000"/>
      <p:regular r:id="rId32"/>
    </p:embeddedFont>
    <p:embeddedFont>
      <p:font typeface="Open Sauce Semi-Bold Italics" charset="1" panose="00000700000000000000"/>
      <p:regular r:id="rId33"/>
    </p:embeddedFont>
    <p:embeddedFont>
      <p:font typeface="Open Sauce Heavy" charset="1" panose="00000A00000000000000"/>
      <p:regular r:id="rId34"/>
    </p:embeddedFont>
    <p:embeddedFont>
      <p:font typeface="Open Sauce Heavy Italics" charset="1" panose="00000A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slides/slide1.xml" Type="http://schemas.openxmlformats.org/officeDocument/2006/relationships/slide"/><Relationship Id="rId37" Target="slides/slide2.xml" Type="http://schemas.openxmlformats.org/officeDocument/2006/relationships/slide"/><Relationship Id="rId38" Target="slides/slide3.xml" Type="http://schemas.openxmlformats.org/officeDocument/2006/relationships/slide"/><Relationship Id="rId39" Target="slides/slide4.xml" Type="http://schemas.openxmlformats.org/officeDocument/2006/relationships/slide"/><Relationship Id="rId4" Target="theme/theme1.xml" Type="http://schemas.openxmlformats.org/officeDocument/2006/relationships/theme"/><Relationship Id="rId40" Target="slides/slide5.xml" Type="http://schemas.openxmlformats.org/officeDocument/2006/relationships/slide"/><Relationship Id="rId41" Target="slides/slide6.xml" Type="http://schemas.openxmlformats.org/officeDocument/2006/relationships/slide"/><Relationship Id="rId42" Target="slides/slide7.xml" Type="http://schemas.openxmlformats.org/officeDocument/2006/relationships/slide"/><Relationship Id="rId43" Target="slides/slide8.xml" Type="http://schemas.openxmlformats.org/officeDocument/2006/relationships/slide"/><Relationship Id="rId44" Target="slides/slide9.xml" Type="http://schemas.openxmlformats.org/officeDocument/2006/relationships/slide"/><Relationship Id="rId45" Target="slides/slide10.xml" Type="http://schemas.openxmlformats.org/officeDocument/2006/relationships/slide"/><Relationship Id="rId46" Target="slides/slide11.xml" Type="http://schemas.openxmlformats.org/officeDocument/2006/relationships/slide"/><Relationship Id="rId47" Target="slides/slide12.xml" Type="http://schemas.openxmlformats.org/officeDocument/2006/relationships/slide"/><Relationship Id="rId48" Target="slides/slide13.xml" Type="http://schemas.openxmlformats.org/officeDocument/2006/relationships/slide"/><Relationship Id="rId49" Target="slides/slide14.xml" Type="http://schemas.openxmlformats.org/officeDocument/2006/relationships/slide"/><Relationship Id="rId5" Target="tableStyles.xml" Type="http://schemas.openxmlformats.org/officeDocument/2006/relationships/tableStyles"/><Relationship Id="rId50" Target="slides/slide15.xml" Type="http://schemas.openxmlformats.org/officeDocument/2006/relationships/slide"/><Relationship Id="rId51" Target="slides/slide16.xml" Type="http://schemas.openxmlformats.org/officeDocument/2006/relationships/slide"/><Relationship Id="rId52" Target="slides/slide17.xml" Type="http://schemas.openxmlformats.org/officeDocument/2006/relationships/slide"/><Relationship Id="rId53" Target="slides/slide18.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707356" y="3860110"/>
            <a:ext cx="14873288" cy="4866778"/>
          </a:xfrm>
          <a:prstGeom prst="rect">
            <a:avLst/>
          </a:prstGeom>
        </p:spPr>
        <p:txBody>
          <a:bodyPr anchor="t" rtlCol="false" tIns="0" lIns="0" bIns="0" rIns="0">
            <a:spAutoFit/>
          </a:bodyPr>
          <a:lstStyle/>
          <a:p>
            <a:pPr algn="ctr">
              <a:lnSpc>
                <a:spcPts val="18269"/>
              </a:lnSpc>
            </a:pPr>
            <a:r>
              <a:rPr lang="en-US" sz="13238" spc="1297">
                <a:solidFill>
                  <a:srgbClr val="231F20"/>
                </a:solidFill>
                <a:latin typeface="Oswald Bold"/>
              </a:rPr>
              <a:t>TWITGENIUS</a:t>
            </a:r>
          </a:p>
          <a:p>
            <a:pPr algn="ctr">
              <a:lnSpc>
                <a:spcPts val="20890"/>
              </a:lnSpc>
            </a:pPr>
          </a:p>
        </p:txBody>
      </p:sp>
      <p:sp>
        <p:nvSpPr>
          <p:cNvPr name="TextBox 10" id="10"/>
          <p:cNvSpPr txBox="true"/>
          <p:nvPr/>
        </p:nvSpPr>
        <p:spPr>
          <a:xfrm rot="0">
            <a:off x="15393660" y="1538248"/>
            <a:ext cx="1865640" cy="284181"/>
          </a:xfrm>
          <a:prstGeom prst="rect">
            <a:avLst/>
          </a:prstGeom>
        </p:spPr>
        <p:txBody>
          <a:bodyPr anchor="t" rtlCol="false" tIns="0" lIns="0" bIns="0" rIns="0">
            <a:spAutoFit/>
          </a:bodyPr>
          <a:lstStyle/>
          <a:p>
            <a:pPr algn="ctr" marL="0" indent="0" lvl="0">
              <a:lnSpc>
                <a:spcPts val="2394"/>
              </a:lnSpc>
              <a:spcBef>
                <a:spcPct val="0"/>
              </a:spcBef>
            </a:pPr>
            <a:r>
              <a:rPr lang="en-US" sz="1735" spc="170">
                <a:solidFill>
                  <a:srgbClr val="231F20"/>
                </a:solidFill>
                <a:latin typeface="Montserrat Classic Bold"/>
              </a:rPr>
              <a:t>LARANA, INC.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38917" y="0"/>
            <a:ext cx="18526917" cy="10439217"/>
          </a:xfrm>
          <a:custGeom>
            <a:avLst/>
            <a:gdLst/>
            <a:ahLst/>
            <a:cxnLst/>
            <a:rect r="r" b="b" t="t" l="l"/>
            <a:pathLst>
              <a:path h="10439217" w="18526917">
                <a:moveTo>
                  <a:pt x="0" y="0"/>
                </a:moveTo>
                <a:lnTo>
                  <a:pt x="18526917" y="0"/>
                </a:lnTo>
                <a:lnTo>
                  <a:pt x="18526917" y="10439217"/>
                </a:lnTo>
                <a:lnTo>
                  <a:pt x="0" y="10439217"/>
                </a:lnTo>
                <a:lnTo>
                  <a:pt x="0" y="0"/>
                </a:lnTo>
                <a:close/>
              </a:path>
            </a:pathLst>
          </a:custGeom>
          <a:blipFill>
            <a:blip r:embed="rId2"/>
            <a:stretch>
              <a:fillRect l="0" t="-4559" r="0" b="-5226"/>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0" y="-66675"/>
            <a:ext cx="17637801" cy="107816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Text Embedding</a:t>
            </a:r>
            <a:r>
              <a:rPr lang="en-US" sz="3399">
                <a:solidFill>
                  <a:srgbClr val="000000"/>
                </a:solidFill>
                <a:latin typeface="Canva Sans"/>
              </a:rPr>
              <a:t>: Using SentenceTransformer to convert text descriptions into numerical embeddings for efficient data processing.</a:t>
            </a:r>
          </a:p>
          <a:p>
            <a:pPr algn="ctr">
              <a:lnSpc>
                <a:spcPts val="4759"/>
              </a:lnSpc>
            </a:pPr>
            <a:r>
              <a:rPr lang="en-US" sz="3399">
                <a:solidFill>
                  <a:srgbClr val="000000"/>
                </a:solidFill>
                <a:latin typeface="Canva Sans Bold"/>
              </a:rPr>
              <a:t>Dimension Reduction (UMAP)</a:t>
            </a:r>
            <a:r>
              <a:rPr lang="en-US" sz="3399">
                <a:solidFill>
                  <a:srgbClr val="000000"/>
                </a:solidFill>
                <a:latin typeface="Canva Sans"/>
              </a:rPr>
              <a:t>: </a:t>
            </a:r>
            <a:r>
              <a:rPr lang="en-US" sz="3399">
                <a:solidFill>
                  <a:srgbClr val="000000"/>
                </a:solidFill>
                <a:latin typeface="Canva Sans"/>
              </a:rPr>
              <a:t>Addressing high-dimensional data issues by reducing dimensionality. Parameters like n_neighbors, n_components, and min_dist control how UMAP balances local and global structure preservation.</a:t>
            </a:r>
          </a:p>
          <a:p>
            <a:pPr algn="ctr">
              <a:lnSpc>
                <a:spcPts val="4759"/>
              </a:lnSpc>
            </a:pPr>
            <a:r>
              <a:rPr lang="en-US" sz="3399">
                <a:solidFill>
                  <a:srgbClr val="000000"/>
                </a:solidFill>
                <a:latin typeface="Canva Sans Bold"/>
              </a:rPr>
              <a:t>Clustering (HDBSCAN)</a:t>
            </a:r>
            <a:r>
              <a:rPr lang="en-US" sz="3399">
                <a:solidFill>
                  <a:srgbClr val="000000"/>
                </a:solidFill>
                <a:latin typeface="Canva Sans"/>
              </a:rPr>
              <a:t>: Employing HDBSCAN to create clusters from the reduced text embeddings by identifying core points with sufficient density.</a:t>
            </a:r>
          </a:p>
          <a:p>
            <a:pPr algn="ctr">
              <a:lnSpc>
                <a:spcPts val="4759"/>
              </a:lnSpc>
            </a:pPr>
            <a:r>
              <a:rPr lang="en-US" sz="3399">
                <a:solidFill>
                  <a:srgbClr val="000000"/>
                </a:solidFill>
                <a:latin typeface="Canva Sans Bold"/>
              </a:rPr>
              <a:t>Document Extraction:</a:t>
            </a:r>
            <a:r>
              <a:rPr lang="en-US" sz="3399">
                <a:solidFill>
                  <a:srgbClr val="000000"/>
                </a:solidFill>
                <a:latin typeface="Canva Sans"/>
              </a:rPr>
              <a:t> The goal is to select representative documents from each cluster while ensuring diversity. Maximal Marginal Relevance (MMR) is used to optimize the balance between similarity and diversity.</a:t>
            </a:r>
          </a:p>
          <a:p>
            <a:pPr algn="ctr" marL="1468119" indent="-489373" lvl="2">
              <a:lnSpc>
                <a:spcPts val="4759"/>
              </a:lnSpc>
              <a:buFont typeface="Arial"/>
              <a:buChar char="⚬"/>
            </a:pPr>
            <a:r>
              <a:rPr lang="en-US" sz="3399">
                <a:solidFill>
                  <a:srgbClr val="000000"/>
                </a:solidFill>
                <a:latin typeface="Canva Sans"/>
              </a:rPr>
              <a:t>Document Similarity: Calculating cosine similarity between documents in the same cluster.</a:t>
            </a:r>
          </a:p>
          <a:p>
            <a:pPr algn="ctr" marL="1468119" indent="-489373" lvl="2">
              <a:lnSpc>
                <a:spcPts val="4759"/>
              </a:lnSpc>
              <a:buFont typeface="Arial"/>
              <a:buChar char="⚬"/>
            </a:pPr>
            <a:r>
              <a:rPr lang="en-US" sz="3399">
                <a:solidFill>
                  <a:srgbClr val="000000"/>
                </a:solidFill>
                <a:latin typeface="Canva Sans"/>
              </a:rPr>
              <a:t>Initial Document Selection: Choosing an initial document as a seed based on its similarity to others.</a:t>
            </a:r>
          </a:p>
          <a:p>
            <a:pPr algn="ctr" marL="1468119" indent="-489373" lvl="2">
              <a:lnSpc>
                <a:spcPts val="4759"/>
              </a:lnSpc>
              <a:buFont typeface="Arial"/>
              <a:buChar char="⚬"/>
            </a:pPr>
            <a:r>
              <a:rPr lang="en-US" sz="3399">
                <a:solidFill>
                  <a:srgbClr val="000000"/>
                </a:solidFill>
                <a:latin typeface="Canva Sans"/>
              </a:rPr>
              <a:t>MMR Implementation: Scoring candidate documents to balance similarity with the seed and dissimilarity from already selected documents, achieving diversity and relevance.</a:t>
            </a:r>
          </a:p>
          <a:p>
            <a:pPr algn="ctr">
              <a:lnSpc>
                <a:spcPts val="475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73600" y="2466572"/>
            <a:ext cx="17540800" cy="3464642"/>
          </a:xfrm>
          <a:prstGeom prst="rect">
            <a:avLst/>
          </a:prstGeom>
        </p:spPr>
        <p:txBody>
          <a:bodyPr anchor="t" rtlCol="false" tIns="0" lIns="0" bIns="0" rIns="0">
            <a:spAutoFit/>
          </a:bodyPr>
          <a:lstStyle/>
          <a:p>
            <a:pPr>
              <a:lnSpc>
                <a:spcPts val="13948"/>
              </a:lnSpc>
            </a:pPr>
            <a:r>
              <a:rPr lang="en-US" sz="10107" spc="990">
                <a:solidFill>
                  <a:srgbClr val="FFFFFF"/>
                </a:solidFill>
                <a:latin typeface="Oswald Bold"/>
              </a:rPr>
              <a:t>TRENDING TOPIC INSIGHTS</a:t>
            </a:r>
          </a:p>
          <a:p>
            <a:pPr>
              <a:lnSpc>
                <a:spcPts val="13948"/>
              </a:lnSpc>
            </a:pP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326819" y="4904919"/>
            <a:ext cx="13969986" cy="4028554"/>
          </a:xfrm>
          <a:prstGeom prst="rect">
            <a:avLst/>
          </a:prstGeom>
        </p:spPr>
        <p:txBody>
          <a:bodyPr anchor="t" rtlCol="false" tIns="0" lIns="0" bIns="0" rIns="0">
            <a:spAutoFit/>
          </a:bodyPr>
          <a:lstStyle/>
          <a:p>
            <a:pPr>
              <a:lnSpc>
                <a:spcPts val="3999"/>
              </a:lnSpc>
            </a:pPr>
            <a:r>
              <a:rPr lang="en-US" sz="2898" spc="284">
                <a:solidFill>
                  <a:srgbClr val="F5FFF5"/>
                </a:solidFill>
                <a:latin typeface="DM Sans"/>
              </a:rPr>
              <a:t>The AI now constantly monitors trending topics on Twitter and suggests</a:t>
            </a:r>
          </a:p>
          <a:p>
            <a:pPr>
              <a:lnSpc>
                <a:spcPts val="3999"/>
              </a:lnSpc>
            </a:pPr>
            <a:r>
              <a:rPr lang="en-US" sz="2898" spc="284">
                <a:solidFill>
                  <a:srgbClr val="F5FFF5"/>
                </a:solidFill>
                <a:latin typeface="DM Sans"/>
              </a:rPr>
              <a:t>ways for you to contribute or adapt your content strategy to stay</a:t>
            </a:r>
          </a:p>
          <a:p>
            <a:pPr>
              <a:lnSpc>
                <a:spcPts val="3999"/>
              </a:lnSpc>
            </a:pPr>
            <a:r>
              <a:rPr lang="en-US" sz="2898" spc="284">
                <a:solidFill>
                  <a:srgbClr val="F5FFF5"/>
                </a:solidFill>
                <a:latin typeface="DM Sans"/>
              </a:rPr>
              <a:t>relevant and engaging.</a:t>
            </a:r>
          </a:p>
          <a:p>
            <a:pPr>
              <a:lnSpc>
                <a:spcPts val="3999"/>
              </a:lnSpc>
            </a:pPr>
            <a:r>
              <a:rPr lang="en-US" sz="2898" spc="284">
                <a:solidFill>
                  <a:srgbClr val="F5FFF5"/>
                </a:solidFill>
                <a:latin typeface="DM Sans"/>
              </a:rPr>
              <a:t>return user interest by Generate a concise and informative topic title that captures the essence of the following collection of user BIO descriptions</a:t>
            </a:r>
          </a:p>
          <a:p>
            <a:pPr algn="l">
              <a:lnSpc>
                <a:spcPts val="399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43264" y="2787327"/>
            <a:ext cx="17401471" cy="3464642"/>
          </a:xfrm>
          <a:prstGeom prst="rect">
            <a:avLst/>
          </a:prstGeom>
        </p:spPr>
        <p:txBody>
          <a:bodyPr anchor="t" rtlCol="false" tIns="0" lIns="0" bIns="0" rIns="0">
            <a:spAutoFit/>
          </a:bodyPr>
          <a:lstStyle/>
          <a:p>
            <a:pPr>
              <a:lnSpc>
                <a:spcPts val="13948"/>
              </a:lnSpc>
            </a:pPr>
            <a:r>
              <a:rPr lang="en-US" sz="10107" spc="990">
                <a:solidFill>
                  <a:srgbClr val="FFFFFF"/>
                </a:solidFill>
                <a:latin typeface="Oswald Bold"/>
              </a:rPr>
              <a:t>A/B TESTING CAPABILITIES</a:t>
            </a:r>
          </a:p>
          <a:p>
            <a:pPr>
              <a:lnSpc>
                <a:spcPts val="13948"/>
              </a:lnSpc>
            </a:pP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4905847"/>
            <a:ext cx="16230600" cy="6124999"/>
          </a:xfrm>
          <a:prstGeom prst="rect">
            <a:avLst/>
          </a:prstGeom>
        </p:spPr>
        <p:txBody>
          <a:bodyPr anchor="t" rtlCol="false" tIns="0" lIns="0" bIns="0" rIns="0">
            <a:spAutoFit/>
          </a:bodyPr>
          <a:lstStyle/>
          <a:p>
            <a:pPr>
              <a:lnSpc>
                <a:spcPts val="3999"/>
              </a:lnSpc>
            </a:pPr>
            <a:r>
              <a:rPr lang="en-US" sz="2898" spc="284">
                <a:solidFill>
                  <a:srgbClr val="F5FFF5"/>
                </a:solidFill>
                <a:latin typeface="DM Sans"/>
              </a:rPr>
              <a:t> propose A/B testing suggestions, and provide performance evaluation for a given tweet. It does this by creating a GPT-3 prompt that encompasses three tasks: extracting headlines and content structures, suggesting A/B tests for the tweet, and providing performance metrics and comparisons. The code generates a response based on a user-provided tweet, aiming to assist in optimizing and evaluating tweet content and strategies</a:t>
            </a:r>
          </a:p>
          <a:p>
            <a:pPr marL="733647" indent="-366823" lvl="1">
              <a:lnSpc>
                <a:spcPts val="4689"/>
              </a:lnSpc>
              <a:buFont typeface="Arial"/>
              <a:buChar char="•"/>
            </a:pPr>
            <a:r>
              <a:rPr lang="en-US" sz="3398" spc="333">
                <a:solidFill>
                  <a:srgbClr val="F5FFF5"/>
                </a:solidFill>
                <a:latin typeface="DM Sans"/>
              </a:rPr>
              <a:t>h</a:t>
            </a:r>
            <a:r>
              <a:rPr lang="en-US" sz="3398" spc="333">
                <a:solidFill>
                  <a:srgbClr val="F5FFF5"/>
                </a:solidFill>
                <a:latin typeface="DM Sans Bold"/>
              </a:rPr>
              <a:t>ypotheses </a:t>
            </a:r>
          </a:p>
          <a:p>
            <a:pPr>
              <a:lnSpc>
                <a:spcPts val="3999"/>
              </a:lnSpc>
            </a:pPr>
            <a:r>
              <a:rPr lang="en-US" sz="2898" spc="284">
                <a:solidFill>
                  <a:srgbClr val="F5FFF5"/>
                </a:solidFill>
                <a:latin typeface="DM Sans"/>
              </a:rPr>
              <a:t> 1. "Changing the headline to 'New Arrival!'"</a:t>
            </a:r>
          </a:p>
          <a:p>
            <a:pPr>
              <a:lnSpc>
                <a:spcPts val="3999"/>
              </a:lnSpc>
            </a:pPr>
            <a:r>
              <a:rPr lang="en-US" sz="2898" spc="284">
                <a:solidFill>
                  <a:srgbClr val="F5FFF5"/>
                </a:solidFill>
                <a:latin typeface="DM Sans"/>
              </a:rPr>
              <a:t> 2. "Adding emojis to the tweet content"</a:t>
            </a:r>
          </a:p>
          <a:p>
            <a:pPr>
              <a:lnSpc>
                <a:spcPts val="3999"/>
              </a:lnSpc>
            </a:pPr>
            <a:r>
              <a:rPr lang="en-US" sz="2898" spc="284">
                <a:solidFill>
                  <a:srgbClr val="F5FFF5"/>
                </a:solidFill>
                <a:latin typeface="DM Sans"/>
              </a:rPr>
              <a:t> 3. "Using a different set of hashtags"</a:t>
            </a:r>
          </a:p>
          <a:p>
            <a:pPr>
              <a:lnSpc>
                <a:spcPts val="3999"/>
              </a:lnSpc>
            </a:pPr>
          </a:p>
          <a:p>
            <a:pPr algn="l">
              <a:lnSpc>
                <a:spcPts val="399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11900353" y="4678112"/>
            <a:ext cx="4113179" cy="4087473"/>
            <a:chOff x="0" y="0"/>
            <a:chExt cx="1279723" cy="1271725"/>
          </a:xfrm>
        </p:grpSpPr>
        <p:sp>
          <p:nvSpPr>
            <p:cNvPr name="Freeform 6" id="6"/>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7" id="7"/>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9" id="9"/>
          <p:cNvGrpSpPr/>
          <p:nvPr/>
        </p:nvGrpSpPr>
        <p:grpSpPr>
          <a:xfrm rot="0">
            <a:off x="7095033" y="4678112"/>
            <a:ext cx="4113179" cy="4087473"/>
            <a:chOff x="0" y="0"/>
            <a:chExt cx="1279723" cy="1271725"/>
          </a:xfrm>
        </p:grpSpPr>
        <p:sp>
          <p:nvSpPr>
            <p:cNvPr name="Freeform 10" id="10"/>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11" id="11"/>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2" id="12"/>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13" id="13"/>
          <p:cNvGrpSpPr/>
          <p:nvPr/>
        </p:nvGrpSpPr>
        <p:grpSpPr>
          <a:xfrm rot="0">
            <a:off x="2289311" y="4678112"/>
            <a:ext cx="4113179" cy="4087473"/>
            <a:chOff x="0" y="0"/>
            <a:chExt cx="1279723" cy="1271725"/>
          </a:xfrm>
        </p:grpSpPr>
        <p:sp>
          <p:nvSpPr>
            <p:cNvPr name="Freeform 14" id="14"/>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15" id="15"/>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6" id="16"/>
          <p:cNvGrpSpPr/>
          <p:nvPr/>
        </p:nvGrpSpPr>
        <p:grpSpPr>
          <a:xfrm rot="0">
            <a:off x="3321316" y="3653528"/>
            <a:ext cx="2049168" cy="204916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9" id="19"/>
          <p:cNvGrpSpPr/>
          <p:nvPr/>
        </p:nvGrpSpPr>
        <p:grpSpPr>
          <a:xfrm rot="0">
            <a:off x="8119617" y="3653528"/>
            <a:ext cx="2049168" cy="204916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22" id="22"/>
          <p:cNvGrpSpPr/>
          <p:nvPr/>
        </p:nvGrpSpPr>
        <p:grpSpPr>
          <a:xfrm rot="0">
            <a:off x="12933709" y="3653528"/>
            <a:ext cx="2049168" cy="204916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25" id="25"/>
          <p:cNvSpPr/>
          <p:nvPr/>
        </p:nvSpPr>
        <p:spPr>
          <a:xfrm flipH="false" flipV="false" rot="0">
            <a:off x="3732628" y="4016965"/>
            <a:ext cx="1211702" cy="1322294"/>
          </a:xfrm>
          <a:custGeom>
            <a:avLst/>
            <a:gdLst/>
            <a:ahLst/>
            <a:cxnLst/>
            <a:rect r="r" b="b" t="t" l="l"/>
            <a:pathLst>
              <a:path h="1322294" w="1211702">
                <a:moveTo>
                  <a:pt x="0" y="0"/>
                </a:moveTo>
                <a:lnTo>
                  <a:pt x="1211702" y="0"/>
                </a:lnTo>
                <a:lnTo>
                  <a:pt x="1211702" y="1322294"/>
                </a:lnTo>
                <a:lnTo>
                  <a:pt x="0" y="1322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8563658" y="4016965"/>
            <a:ext cx="1160684" cy="1393835"/>
          </a:xfrm>
          <a:custGeom>
            <a:avLst/>
            <a:gdLst/>
            <a:ahLst/>
            <a:cxnLst/>
            <a:rect r="r" b="b" t="t" l="l"/>
            <a:pathLst>
              <a:path h="1393835" w="1160684">
                <a:moveTo>
                  <a:pt x="0" y="0"/>
                </a:moveTo>
                <a:lnTo>
                  <a:pt x="1160684" y="0"/>
                </a:lnTo>
                <a:lnTo>
                  <a:pt x="1160684" y="1393835"/>
                </a:lnTo>
                <a:lnTo>
                  <a:pt x="0" y="13938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3272985" y="3986188"/>
            <a:ext cx="1353071" cy="1353071"/>
          </a:xfrm>
          <a:custGeom>
            <a:avLst/>
            <a:gdLst/>
            <a:ahLst/>
            <a:cxnLst/>
            <a:rect r="r" b="b" t="t" l="l"/>
            <a:pathLst>
              <a:path h="1353071" w="1353071">
                <a:moveTo>
                  <a:pt x="0" y="0"/>
                </a:moveTo>
                <a:lnTo>
                  <a:pt x="1353071" y="0"/>
                </a:lnTo>
                <a:lnTo>
                  <a:pt x="1353071" y="1353071"/>
                </a:lnTo>
                <a:lnTo>
                  <a:pt x="0" y="135307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8" id="28"/>
          <p:cNvSpPr txBox="true"/>
          <p:nvPr/>
        </p:nvSpPr>
        <p:spPr>
          <a:xfrm rot="0">
            <a:off x="-22859" y="249640"/>
            <a:ext cx="18333718" cy="3241963"/>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DATA COLLECTION AND STORAGE</a:t>
            </a:r>
          </a:p>
        </p:txBody>
      </p:sp>
      <p:sp>
        <p:nvSpPr>
          <p:cNvPr name="TextBox 29" id="29"/>
          <p:cNvSpPr txBox="true"/>
          <p:nvPr/>
        </p:nvSpPr>
        <p:spPr>
          <a:xfrm rot="0">
            <a:off x="2574589" y="5624704"/>
            <a:ext cx="3542623" cy="2046592"/>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rPr>
              <a:t>It connects to an SQLite database named 'twitty.db' and creates a table named 'tweets' if it doesn't already exist. This table is intended to store tweet-related information.</a:t>
            </a:r>
          </a:p>
        </p:txBody>
      </p:sp>
      <p:sp>
        <p:nvSpPr>
          <p:cNvPr name="TextBox 30" id="30"/>
          <p:cNvSpPr txBox="true"/>
          <p:nvPr/>
        </p:nvSpPr>
        <p:spPr>
          <a:xfrm rot="0">
            <a:off x="7372688" y="5624704"/>
            <a:ext cx="3453258" cy="1817575"/>
          </a:xfrm>
          <a:prstGeom prst="rect">
            <a:avLst/>
          </a:prstGeom>
        </p:spPr>
        <p:txBody>
          <a:bodyPr anchor="t" rtlCol="false" tIns="0" lIns="0" bIns="0" rIns="0">
            <a:spAutoFit/>
          </a:bodyPr>
          <a:lstStyle/>
          <a:p>
            <a:pPr algn="ctr">
              <a:lnSpc>
                <a:spcPts val="1827"/>
              </a:lnSpc>
            </a:pPr>
            <a:r>
              <a:rPr lang="en-US" sz="1324" spc="129">
                <a:solidFill>
                  <a:srgbClr val="FFFBFB"/>
                </a:solidFill>
                <a:latin typeface="DM Sans Bold"/>
              </a:rPr>
              <a:t>It extracts specific columns ('_unit_id', 'text', 'fav_number', 'user_name', 'retweet_count') from a DataFrame named 'database' and converts this data into a list of tuples. These tuples represent the data that will be inserted into the 'tweets' table.</a:t>
            </a:r>
          </a:p>
        </p:txBody>
      </p:sp>
      <p:sp>
        <p:nvSpPr>
          <p:cNvPr name="TextBox 31" id="31"/>
          <p:cNvSpPr txBox="true"/>
          <p:nvPr/>
        </p:nvSpPr>
        <p:spPr>
          <a:xfrm rot="0">
            <a:off x="12178209" y="5624704"/>
            <a:ext cx="3271721" cy="2180186"/>
          </a:xfrm>
          <a:prstGeom prst="rect">
            <a:avLst/>
          </a:prstGeom>
        </p:spPr>
        <p:txBody>
          <a:bodyPr anchor="t" rtlCol="false" tIns="0" lIns="0" bIns="0" rIns="0">
            <a:spAutoFit/>
          </a:bodyPr>
          <a:lstStyle/>
          <a:p>
            <a:pPr algn="ctr">
              <a:lnSpc>
                <a:spcPts val="1787"/>
              </a:lnSpc>
            </a:pPr>
            <a:r>
              <a:rPr lang="en-US" sz="1295" spc="126">
                <a:solidFill>
                  <a:srgbClr val="FFFBFB"/>
                </a:solidFill>
                <a:latin typeface="DM Sans"/>
              </a:rPr>
              <a:t>It inserts the extracted and transformed data into the 'tweets' table using the executemany method. Once all the data is inserted, it commits the changes to the database and closes the connection. This code essentially transfers relevant tweet data from a DataFrame to an SQLite database for storage and future retrieval.</a:t>
            </a:r>
          </a:p>
        </p:txBody>
      </p:sp>
      <p:sp>
        <p:nvSpPr>
          <p:cNvPr name="TextBox 32" id="32"/>
          <p:cNvSpPr txBox="true"/>
          <p:nvPr/>
        </p:nvSpPr>
        <p:spPr>
          <a:xfrm rot="0">
            <a:off x="2858454" y="7614146"/>
            <a:ext cx="2974893" cy="10542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DATABASE SETUP</a:t>
            </a:r>
          </a:p>
        </p:txBody>
      </p:sp>
      <p:sp>
        <p:nvSpPr>
          <p:cNvPr name="TextBox 33" id="33"/>
          <p:cNvSpPr txBox="true"/>
          <p:nvPr/>
        </p:nvSpPr>
        <p:spPr>
          <a:xfrm rot="0">
            <a:off x="6505051" y="7547471"/>
            <a:ext cx="5395302" cy="10542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DATA EXTRACTION AND TRANSFORMATION</a:t>
            </a:r>
          </a:p>
        </p:txBody>
      </p:sp>
      <p:sp>
        <p:nvSpPr>
          <p:cNvPr name="TextBox 34" id="34"/>
          <p:cNvSpPr txBox="true"/>
          <p:nvPr/>
        </p:nvSpPr>
        <p:spPr>
          <a:xfrm rot="0">
            <a:off x="12475037" y="7781814"/>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DATA INSERTION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6513" y="2837615"/>
            <a:ext cx="18605783" cy="3376248"/>
          </a:xfrm>
          <a:prstGeom prst="rect">
            <a:avLst/>
          </a:prstGeom>
        </p:spPr>
        <p:txBody>
          <a:bodyPr anchor="t" rtlCol="false" tIns="0" lIns="0" bIns="0" rIns="0">
            <a:spAutoFit/>
          </a:bodyPr>
          <a:lstStyle/>
          <a:p>
            <a:pPr>
              <a:lnSpc>
                <a:spcPts val="13534"/>
              </a:lnSpc>
            </a:pPr>
            <a:r>
              <a:rPr lang="en-US" sz="9807" spc="961">
                <a:solidFill>
                  <a:srgbClr val="FFFFFF"/>
                </a:solidFill>
                <a:latin typeface="Oswald Bold"/>
              </a:rPr>
              <a:t>COMPETITOR BENCHMARKING</a:t>
            </a:r>
          </a:p>
          <a:p>
            <a:pPr>
              <a:lnSpc>
                <a:spcPts val="13534"/>
              </a:lnSpc>
            </a:pP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4905847"/>
            <a:ext cx="12228382" cy="2004964"/>
          </a:xfrm>
          <a:prstGeom prst="rect">
            <a:avLst/>
          </a:prstGeom>
        </p:spPr>
        <p:txBody>
          <a:bodyPr anchor="t" rtlCol="false" tIns="0" lIns="0" bIns="0" rIns="0">
            <a:spAutoFit/>
          </a:bodyPr>
          <a:lstStyle/>
          <a:p>
            <a:pPr>
              <a:lnSpc>
                <a:spcPts val="3999"/>
              </a:lnSpc>
            </a:pPr>
            <a:r>
              <a:rPr lang="en-US" sz="2898" spc="284">
                <a:solidFill>
                  <a:srgbClr val="F5FFF5"/>
                </a:solidFill>
                <a:latin typeface="DM Sans"/>
              </a:rPr>
              <a:t>Our system can now compare your Twitter metrics with those of </a:t>
            </a:r>
            <a:r>
              <a:rPr lang="en-US" sz="2898" spc="284">
                <a:solidFill>
                  <a:srgbClr val="F5FFF5"/>
                </a:solidFill>
                <a:latin typeface="DM Sans"/>
              </a:rPr>
              <a:t>competitors or industry leaders.</a:t>
            </a:r>
          </a:p>
          <a:p>
            <a:pPr algn="l">
              <a:lnSpc>
                <a:spcPts val="3999"/>
              </a:lnSpc>
            </a:pPr>
            <a:r>
              <a:rPr lang="en-US" sz="2898" spc="284">
                <a:solidFill>
                  <a:srgbClr val="F5FFF5"/>
                </a:solidFill>
                <a:latin typeface="DM Sans"/>
              </a:rPr>
              <a:t>We provide insights and strategies to help you bridge the gap and stay competitive in your field.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206" y="1920649"/>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rot="0">
            <a:off x="1589541" y="5472067"/>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3542437" y="5240576"/>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1187917" y="6893132"/>
            <a:ext cx="4205348" cy="2540032"/>
          </a:xfrm>
          <a:prstGeom prst="rect">
            <a:avLst/>
          </a:prstGeom>
        </p:spPr>
        <p:txBody>
          <a:bodyPr anchor="t" rtlCol="false" tIns="0" lIns="0" bIns="0" rIns="0">
            <a:spAutoFit/>
          </a:bodyPr>
          <a:lstStyle/>
          <a:p>
            <a:pPr algn="ctr" marL="398206" indent="-199103" lvl="1">
              <a:lnSpc>
                <a:spcPts val="2545"/>
              </a:lnSpc>
              <a:buFont typeface="Arial"/>
              <a:buChar char="•"/>
            </a:pPr>
            <a:r>
              <a:rPr lang="en-US" sz="1844" spc="180">
                <a:solidFill>
                  <a:srgbClr val="231F20"/>
                </a:solidFill>
                <a:latin typeface="DM Sans"/>
              </a:rPr>
              <a:t>Data is loaded for the user and competitor Twitter accounts, containing metrics and tweet text.</a:t>
            </a:r>
          </a:p>
          <a:p>
            <a:pPr algn="ctr" marL="398206" indent="-199103" lvl="1">
              <a:lnSpc>
                <a:spcPts val="2545"/>
              </a:lnSpc>
              <a:buFont typeface="Arial"/>
              <a:buChar char="•"/>
            </a:pPr>
            <a:r>
              <a:rPr lang="en-US" sz="1844" spc="180">
                <a:solidFill>
                  <a:srgbClr val="231F20"/>
                </a:solidFill>
                <a:latin typeface="DM Sans"/>
              </a:rPr>
              <a:t>Text data is cleaned by applying functions like clean_text and remove_urls.</a:t>
            </a:r>
          </a:p>
          <a:p>
            <a:pPr algn="ctr">
              <a:lnSpc>
                <a:spcPts val="2545"/>
              </a:lnSpc>
            </a:pPr>
          </a:p>
        </p:txBody>
      </p:sp>
      <p:sp>
        <p:nvSpPr>
          <p:cNvPr name="TextBox 10" id="10"/>
          <p:cNvSpPr txBox="true"/>
          <p:nvPr/>
        </p:nvSpPr>
        <p:spPr>
          <a:xfrm rot="0">
            <a:off x="2779206"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sp>
        <p:nvSpPr>
          <p:cNvPr name="TextBox 11" id="11"/>
          <p:cNvSpPr txBox="true"/>
          <p:nvPr/>
        </p:nvSpPr>
        <p:spPr>
          <a:xfrm rot="0">
            <a:off x="337852" y="5675542"/>
            <a:ext cx="5835636" cy="891886"/>
          </a:xfrm>
          <a:prstGeom prst="rect">
            <a:avLst/>
          </a:prstGeom>
        </p:spPr>
        <p:txBody>
          <a:bodyPr anchor="t" rtlCol="false" tIns="0" lIns="0" bIns="0" rIns="0">
            <a:spAutoFit/>
          </a:bodyPr>
          <a:lstStyle/>
          <a:p>
            <a:pPr algn="ctr">
              <a:lnSpc>
                <a:spcPts val="3659"/>
              </a:lnSpc>
            </a:pPr>
            <a:r>
              <a:rPr lang="en-US" sz="2651" spc="259">
                <a:solidFill>
                  <a:srgbClr val="231F20"/>
                </a:solidFill>
                <a:latin typeface="DM Sans Bold"/>
              </a:rPr>
              <a:t>DATA PREPARATION AND CLEANING</a:t>
            </a:r>
          </a:p>
        </p:txBody>
      </p:sp>
      <p:sp>
        <p:nvSpPr>
          <p:cNvPr name="Freeform 12" id="12"/>
          <p:cNvSpPr/>
          <p:nvPr/>
        </p:nvSpPr>
        <p:spPr>
          <a:xfrm flipH="false" flipV="false" rot="0">
            <a:off x="6267505"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7030737" y="5240576"/>
            <a:ext cx="501082" cy="5010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6267505"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02</a:t>
            </a:r>
          </a:p>
        </p:txBody>
      </p:sp>
      <p:sp>
        <p:nvSpPr>
          <p:cNvPr name="Freeform 17" id="17"/>
          <p:cNvSpPr/>
          <p:nvPr/>
        </p:nvSpPr>
        <p:spPr>
          <a:xfrm flipH="false" flipV="false" rot="0">
            <a:off x="9959164" y="2021914"/>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0722396" y="5276043"/>
            <a:ext cx="501082" cy="483348"/>
            <a:chOff x="0" y="0"/>
            <a:chExt cx="812800" cy="784035"/>
          </a:xfrm>
        </p:grpSpPr>
        <p:sp>
          <p:nvSpPr>
            <p:cNvPr name="Freeform 19" id="19"/>
            <p:cNvSpPr/>
            <p:nvPr/>
          </p:nvSpPr>
          <p:spPr>
            <a:xfrm flipH="false" flipV="false" rot="0">
              <a:off x="0" y="0"/>
              <a:ext cx="812800" cy="784035"/>
            </a:xfrm>
            <a:custGeom>
              <a:avLst/>
              <a:gdLst/>
              <a:ahLst/>
              <a:cxnLst/>
              <a:rect r="r" b="b" t="t" l="l"/>
              <a:pathLst>
                <a:path h="784035" w="812800">
                  <a:moveTo>
                    <a:pt x="406400" y="0"/>
                  </a:moveTo>
                  <a:cubicBezTo>
                    <a:pt x="181951" y="0"/>
                    <a:pt x="0" y="175512"/>
                    <a:pt x="0" y="392017"/>
                  </a:cubicBezTo>
                  <a:cubicBezTo>
                    <a:pt x="0" y="608523"/>
                    <a:pt x="181951" y="784035"/>
                    <a:pt x="406400" y="784035"/>
                  </a:cubicBezTo>
                  <a:cubicBezTo>
                    <a:pt x="630849" y="784035"/>
                    <a:pt x="812800" y="608523"/>
                    <a:pt x="812800" y="392017"/>
                  </a:cubicBezTo>
                  <a:cubicBezTo>
                    <a:pt x="812800" y="175512"/>
                    <a:pt x="630849" y="0"/>
                    <a:pt x="406400" y="0"/>
                  </a:cubicBezTo>
                  <a:close/>
                </a:path>
              </a:pathLst>
            </a:custGeom>
            <a:solidFill>
              <a:srgbClr val="131211"/>
            </a:solidFill>
          </p:spPr>
        </p:sp>
        <p:sp>
          <p:nvSpPr>
            <p:cNvPr name="TextBox 20" id="20"/>
            <p:cNvSpPr txBox="true"/>
            <p:nvPr/>
          </p:nvSpPr>
          <p:spPr>
            <a:xfrm>
              <a:off x="76200" y="57150"/>
              <a:ext cx="660400" cy="650685"/>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9959164" y="2440464"/>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03</a:t>
            </a:r>
          </a:p>
        </p:txBody>
      </p:sp>
      <p:sp>
        <p:nvSpPr>
          <p:cNvPr name="Freeform 22" id="22"/>
          <p:cNvSpPr/>
          <p:nvPr/>
        </p:nvSpPr>
        <p:spPr>
          <a:xfrm flipH="false" flipV="false" rot="0">
            <a:off x="14011851"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14775083" y="5258310"/>
            <a:ext cx="501082" cy="50108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5" id="2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6" id="26"/>
          <p:cNvSpPr txBox="true"/>
          <p:nvPr/>
        </p:nvSpPr>
        <p:spPr>
          <a:xfrm rot="0">
            <a:off x="14011851" y="2345214"/>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04</a:t>
            </a:r>
          </a:p>
        </p:txBody>
      </p:sp>
      <p:sp>
        <p:nvSpPr>
          <p:cNvPr name="TextBox 27" id="27"/>
          <p:cNvSpPr txBox="true"/>
          <p:nvPr/>
        </p:nvSpPr>
        <p:spPr>
          <a:xfrm rot="0">
            <a:off x="5393265" y="6748403"/>
            <a:ext cx="3490276" cy="3178437"/>
          </a:xfrm>
          <a:prstGeom prst="rect">
            <a:avLst/>
          </a:prstGeom>
        </p:spPr>
        <p:txBody>
          <a:bodyPr anchor="t" rtlCol="false" tIns="0" lIns="0" bIns="0" rIns="0">
            <a:spAutoFit/>
          </a:bodyPr>
          <a:lstStyle/>
          <a:p>
            <a:pPr algn="ctr" marL="398206" indent="-199103" lvl="1">
              <a:lnSpc>
                <a:spcPts val="2545"/>
              </a:lnSpc>
              <a:buFont typeface="Arial"/>
              <a:buChar char="•"/>
            </a:pPr>
            <a:r>
              <a:rPr lang="en-US" sz="1844" spc="180">
                <a:solidFill>
                  <a:srgbClr val="231F20"/>
                </a:solidFill>
                <a:latin typeface="DM Sans"/>
              </a:rPr>
              <a:t>Metric gaps between the user and their competitors are calculated for 'Followers,' 'Likes,' and 'Retweets.'</a:t>
            </a:r>
          </a:p>
          <a:p>
            <a:pPr algn="ctr" marL="398206" indent="-199103" lvl="1">
              <a:lnSpc>
                <a:spcPts val="2545"/>
              </a:lnSpc>
              <a:buFont typeface="Arial"/>
              <a:buChar char="•"/>
            </a:pPr>
            <a:r>
              <a:rPr lang="en-US" sz="1844" spc="180">
                <a:solidFill>
                  <a:srgbClr val="231F20"/>
                </a:solidFill>
                <a:latin typeface="DM Sans"/>
              </a:rPr>
              <a:t>The result is stored in a DataFrame, metric_gaps_df.</a:t>
            </a:r>
          </a:p>
          <a:p>
            <a:pPr algn="ctr">
              <a:lnSpc>
                <a:spcPts val="2545"/>
              </a:lnSpc>
            </a:pPr>
          </a:p>
        </p:txBody>
      </p:sp>
      <p:sp>
        <p:nvSpPr>
          <p:cNvPr name="TextBox 28" id="28"/>
          <p:cNvSpPr txBox="true"/>
          <p:nvPr/>
        </p:nvSpPr>
        <p:spPr>
          <a:xfrm rot="0">
            <a:off x="5889396" y="5703558"/>
            <a:ext cx="2709833" cy="839308"/>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METRIC GAP CALCULATION</a:t>
            </a:r>
          </a:p>
        </p:txBody>
      </p:sp>
      <p:sp>
        <p:nvSpPr>
          <p:cNvPr name="TextBox 29" id="29"/>
          <p:cNvSpPr txBox="true"/>
          <p:nvPr/>
        </p:nvSpPr>
        <p:spPr>
          <a:xfrm rot="0">
            <a:off x="8697254" y="6697042"/>
            <a:ext cx="4551366" cy="2859235"/>
          </a:xfrm>
          <a:prstGeom prst="rect">
            <a:avLst/>
          </a:prstGeom>
        </p:spPr>
        <p:txBody>
          <a:bodyPr anchor="t" rtlCol="false" tIns="0" lIns="0" bIns="0" rIns="0">
            <a:spAutoFit/>
          </a:bodyPr>
          <a:lstStyle/>
          <a:p>
            <a:pPr algn="ctr" marL="398206" indent="-199103" lvl="1">
              <a:lnSpc>
                <a:spcPts val="2545"/>
              </a:lnSpc>
              <a:buFont typeface="Arial"/>
              <a:buChar char="•"/>
            </a:pPr>
            <a:r>
              <a:rPr lang="en-US" sz="1844" spc="180">
                <a:solidFill>
                  <a:srgbClr val="231F20"/>
                </a:solidFill>
                <a:latin typeface="DM Sans"/>
              </a:rPr>
              <a:t>Insights are generated to help the user bridge the metric gaps with competitors.</a:t>
            </a:r>
          </a:p>
          <a:p>
            <a:pPr algn="ctr" marL="398206" indent="-199103" lvl="1">
              <a:lnSpc>
                <a:spcPts val="2545"/>
              </a:lnSpc>
              <a:buFont typeface="Arial"/>
              <a:buChar char="•"/>
            </a:pPr>
            <a:r>
              <a:rPr lang="en-US" sz="1844" spc="180">
                <a:solidFill>
                  <a:srgbClr val="231F20"/>
                </a:solidFill>
                <a:latin typeface="DM Sans"/>
              </a:rPr>
              <a:t>GPT-3 (Davinci engine) is used to create insights based on the metric gaps and stop criteria.</a:t>
            </a:r>
          </a:p>
          <a:p>
            <a:pPr algn="ctr" marL="398206" indent="-199103" lvl="1">
              <a:lnSpc>
                <a:spcPts val="2545"/>
              </a:lnSpc>
              <a:buFont typeface="Arial"/>
              <a:buChar char="•"/>
            </a:pPr>
            <a:r>
              <a:rPr lang="en-US" sz="1844" spc="180">
                <a:solidFill>
                  <a:srgbClr val="231F20"/>
                </a:solidFill>
                <a:latin typeface="DM Sans"/>
              </a:rPr>
              <a:t>The generated insights are stored in insights_data.</a:t>
            </a:r>
          </a:p>
          <a:p>
            <a:pPr algn="ctr">
              <a:lnSpc>
                <a:spcPts val="2545"/>
              </a:lnSpc>
            </a:pPr>
          </a:p>
        </p:txBody>
      </p:sp>
      <p:sp>
        <p:nvSpPr>
          <p:cNvPr name="TextBox 30" id="30"/>
          <p:cNvSpPr txBox="true"/>
          <p:nvPr/>
        </p:nvSpPr>
        <p:spPr>
          <a:xfrm rot="0">
            <a:off x="9758062" y="5711766"/>
            <a:ext cx="2709833" cy="865597"/>
          </a:xfrm>
          <a:prstGeom prst="rect">
            <a:avLst/>
          </a:prstGeom>
        </p:spPr>
        <p:txBody>
          <a:bodyPr anchor="t" rtlCol="false" tIns="0" lIns="0" bIns="0" rIns="0">
            <a:spAutoFit/>
          </a:bodyPr>
          <a:lstStyle/>
          <a:p>
            <a:pPr algn="ctr">
              <a:lnSpc>
                <a:spcPts val="3521"/>
              </a:lnSpc>
            </a:pPr>
            <a:r>
              <a:rPr lang="en-US" sz="2551" spc="250">
                <a:solidFill>
                  <a:srgbClr val="231F20"/>
                </a:solidFill>
                <a:latin typeface="DM Sans Bold"/>
              </a:rPr>
              <a:t>INSIGHTS GENERATION</a:t>
            </a:r>
          </a:p>
        </p:txBody>
      </p:sp>
      <p:sp>
        <p:nvSpPr>
          <p:cNvPr name="TextBox 31" id="31"/>
          <p:cNvSpPr txBox="true"/>
          <p:nvPr/>
        </p:nvSpPr>
        <p:spPr>
          <a:xfrm rot="0">
            <a:off x="13423361" y="6633566"/>
            <a:ext cx="3204526" cy="3178437"/>
          </a:xfrm>
          <a:prstGeom prst="rect">
            <a:avLst/>
          </a:prstGeom>
        </p:spPr>
        <p:txBody>
          <a:bodyPr anchor="t" rtlCol="false" tIns="0" lIns="0" bIns="0" rIns="0">
            <a:spAutoFit/>
          </a:bodyPr>
          <a:lstStyle/>
          <a:p>
            <a:pPr algn="ctr" marL="398206" indent="-199103" lvl="1">
              <a:lnSpc>
                <a:spcPts val="2545"/>
              </a:lnSpc>
              <a:buFont typeface="Arial"/>
              <a:buChar char="•"/>
            </a:pPr>
            <a:r>
              <a:rPr lang="en-US" sz="1844" spc="180">
                <a:solidFill>
                  <a:srgbClr val="231F20"/>
                </a:solidFill>
                <a:latin typeface="DM Sans"/>
              </a:rPr>
              <a:t>A data visualization is created to compare the 'Likes Gap' between the user and competitors using a bar chart.</a:t>
            </a:r>
          </a:p>
          <a:p>
            <a:pPr algn="ctr" marL="398206" indent="-199103" lvl="1">
              <a:lnSpc>
                <a:spcPts val="2545"/>
              </a:lnSpc>
              <a:buFont typeface="Arial"/>
              <a:buChar char="•"/>
            </a:pPr>
            <a:r>
              <a:rPr lang="en-US" sz="1844" spc="180">
                <a:solidFill>
                  <a:srgbClr val="231F20"/>
                </a:solidFill>
                <a:latin typeface="DM Sans"/>
              </a:rPr>
              <a:t>The chart provides a visual comparison of the metric gaps.</a:t>
            </a:r>
          </a:p>
          <a:p>
            <a:pPr algn="ctr">
              <a:lnSpc>
                <a:spcPts val="2545"/>
              </a:lnSpc>
            </a:pPr>
          </a:p>
        </p:txBody>
      </p:sp>
      <p:sp>
        <p:nvSpPr>
          <p:cNvPr name="TextBox 32" id="32"/>
          <p:cNvSpPr txBox="true"/>
          <p:nvPr/>
        </p:nvSpPr>
        <p:spPr>
          <a:xfrm rot="0">
            <a:off x="13670708" y="5799211"/>
            <a:ext cx="2709833" cy="777205"/>
          </a:xfrm>
          <a:prstGeom prst="rect">
            <a:avLst/>
          </a:prstGeom>
        </p:spPr>
        <p:txBody>
          <a:bodyPr anchor="t" rtlCol="false" tIns="0" lIns="0" bIns="0" rIns="0">
            <a:spAutoFit/>
          </a:bodyPr>
          <a:lstStyle/>
          <a:p>
            <a:pPr algn="ctr">
              <a:lnSpc>
                <a:spcPts val="3107"/>
              </a:lnSpc>
            </a:pPr>
            <a:r>
              <a:rPr lang="en-US" sz="2251" spc="220">
                <a:solidFill>
                  <a:srgbClr val="231F20"/>
                </a:solidFill>
                <a:latin typeface="DM Sans Bold"/>
              </a:rPr>
              <a:t>DATA VISUALIZATION</a:t>
            </a:r>
          </a:p>
        </p:txBody>
      </p:sp>
      <p:sp>
        <p:nvSpPr>
          <p:cNvPr name="Freeform 33" id="33"/>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61693" y="717513"/>
            <a:ext cx="17964614" cy="8851973"/>
          </a:xfrm>
          <a:custGeom>
            <a:avLst/>
            <a:gdLst/>
            <a:ahLst/>
            <a:cxnLst/>
            <a:rect r="r" b="b" t="t" l="l"/>
            <a:pathLst>
              <a:path h="8851973" w="17964614">
                <a:moveTo>
                  <a:pt x="0" y="0"/>
                </a:moveTo>
                <a:lnTo>
                  <a:pt x="17964614" y="0"/>
                </a:lnTo>
                <a:lnTo>
                  <a:pt x="17964614" y="8851974"/>
                </a:lnTo>
                <a:lnTo>
                  <a:pt x="0" y="8851974"/>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THANK'S FOR LISTENING</a:t>
            </a:r>
          </a:p>
        </p:txBody>
      </p:sp>
      <p:sp>
        <p:nvSpPr>
          <p:cNvPr name="Freeform 5" id="5"/>
          <p:cNvSpPr/>
          <p:nvPr/>
        </p:nvSpPr>
        <p:spPr>
          <a:xfrm flipH="false" flipV="false" rot="0">
            <a:off x="15409623" y="2266970"/>
            <a:ext cx="734693" cy="755166"/>
          </a:xfrm>
          <a:custGeom>
            <a:avLst/>
            <a:gdLst/>
            <a:ahLst/>
            <a:cxnLst/>
            <a:rect r="r" b="b" t="t" l="l"/>
            <a:pathLst>
              <a:path h="755166" w="734693">
                <a:moveTo>
                  <a:pt x="0" y="0"/>
                </a:moveTo>
                <a:lnTo>
                  <a:pt x="734692" y="0"/>
                </a:lnTo>
                <a:lnTo>
                  <a:pt x="734692" y="755166"/>
                </a:lnTo>
                <a:lnTo>
                  <a:pt x="0" y="7551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4628874" y="3180249"/>
            <a:ext cx="2296190" cy="352695"/>
          </a:xfrm>
          <a:prstGeom prst="rect">
            <a:avLst/>
          </a:prstGeom>
        </p:spPr>
        <p:txBody>
          <a:bodyPr anchor="t" rtlCol="false" tIns="0" lIns="0" bIns="0" rIns="0">
            <a:spAutoFit/>
          </a:bodyPr>
          <a:lstStyle/>
          <a:p>
            <a:pPr algn="ctr" marL="0" indent="0" lvl="0">
              <a:lnSpc>
                <a:spcPts val="2947"/>
              </a:lnSpc>
              <a:spcBef>
                <a:spcPct val="0"/>
              </a:spcBef>
            </a:pPr>
            <a:r>
              <a:rPr lang="en-US" sz="2135" spc="209">
                <a:solidFill>
                  <a:srgbClr val="231F20"/>
                </a:solidFill>
                <a:latin typeface="Montserrat Classic Bold"/>
              </a:rPr>
              <a:t>LARANA, INC.</a:t>
            </a:r>
          </a:p>
        </p:txBody>
      </p:sp>
      <p:sp>
        <p:nvSpPr>
          <p:cNvPr name="Freeform 7" id="7"/>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980827"/>
            <a:chOff x="0" y="0"/>
            <a:chExt cx="368852" cy="1838572"/>
          </a:xfrm>
        </p:grpSpPr>
        <p:sp>
          <p:nvSpPr>
            <p:cNvPr name="Freeform 4" id="4"/>
            <p:cNvSpPr/>
            <p:nvPr/>
          </p:nvSpPr>
          <p:spPr>
            <a:xfrm flipH="false" flipV="false" rot="0">
              <a:off x="0" y="0"/>
              <a:ext cx="368852" cy="1838572"/>
            </a:xfrm>
            <a:custGeom>
              <a:avLst/>
              <a:gdLst/>
              <a:ahLst/>
              <a:cxnLst/>
              <a:rect r="r" b="b" t="t" l="l"/>
              <a:pathLst>
                <a:path h="1838572" w="368852">
                  <a:moveTo>
                    <a:pt x="0" y="0"/>
                  </a:moveTo>
                  <a:lnTo>
                    <a:pt x="368852" y="0"/>
                  </a:lnTo>
                  <a:lnTo>
                    <a:pt x="368852" y="1838572"/>
                  </a:lnTo>
                  <a:lnTo>
                    <a:pt x="0" y="1838572"/>
                  </a:lnTo>
                  <a:close/>
                </a:path>
              </a:pathLst>
            </a:custGeom>
            <a:solidFill>
              <a:srgbClr val="CCCCCC"/>
            </a:solidFill>
          </p:spPr>
        </p:sp>
        <p:sp>
          <p:nvSpPr>
            <p:cNvPr name="TextBox 5" id="5"/>
            <p:cNvSpPr txBox="true"/>
            <p:nvPr/>
          </p:nvSpPr>
          <p:spPr>
            <a:xfrm>
              <a:off x="0" y="-19050"/>
              <a:ext cx="368852" cy="1857622"/>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6607430" y="3333137"/>
            <a:ext cx="646392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CONTENT CURATION &amp; STRATEGY</a:t>
            </a:r>
          </a:p>
        </p:txBody>
      </p:sp>
      <p:sp>
        <p:nvSpPr>
          <p:cNvPr name="TextBox 16" id="16"/>
          <p:cNvSpPr txBox="true"/>
          <p:nvPr/>
        </p:nvSpPr>
        <p:spPr>
          <a:xfrm rot="0">
            <a:off x="6607430" y="4127355"/>
            <a:ext cx="6076629"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ENGAGEMENT ANALYTICS</a:t>
            </a:r>
          </a:p>
        </p:txBody>
      </p:sp>
      <p:sp>
        <p:nvSpPr>
          <p:cNvPr name="TextBox 17" id="17"/>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SENTIMENT ANALYSIS</a:t>
            </a:r>
          </a:p>
        </p:txBody>
      </p:sp>
      <p:sp>
        <p:nvSpPr>
          <p:cNvPr name="TextBox 18" id="18"/>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INTERACTIVE ENGAGEMENT</a:t>
            </a:r>
          </a:p>
        </p:txBody>
      </p:sp>
      <p:sp>
        <p:nvSpPr>
          <p:cNvPr name="TextBox 19" id="19"/>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FOLLOWERS' INTEREST MAPPING</a:t>
            </a:r>
          </a:p>
        </p:txBody>
      </p:sp>
      <p:sp>
        <p:nvSpPr>
          <p:cNvPr name="TextBox 20" id="20"/>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TRENDING TOPIC INSIGHTS</a:t>
            </a:r>
          </a:p>
        </p:txBody>
      </p:sp>
      <p:sp>
        <p:nvSpPr>
          <p:cNvPr name="TextBox 21" id="21"/>
          <p:cNvSpPr txBox="true"/>
          <p:nvPr/>
        </p:nvSpPr>
        <p:spPr>
          <a:xfrm rot="0">
            <a:off x="6607430" y="8279265"/>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A/B TESTING CAPABILITIES</a:t>
            </a:r>
          </a:p>
        </p:txBody>
      </p:sp>
      <p:sp>
        <p:nvSpPr>
          <p:cNvPr name="TextBox 22" id="22"/>
          <p:cNvSpPr txBox="true"/>
          <p:nvPr/>
        </p:nvSpPr>
        <p:spPr>
          <a:xfrm rot="0">
            <a:off x="5250954" y="896478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08</a:t>
            </a:r>
          </a:p>
        </p:txBody>
      </p:sp>
      <p:sp>
        <p:nvSpPr>
          <p:cNvPr name="TextBox 23" id="23"/>
          <p:cNvSpPr txBox="true"/>
          <p:nvPr/>
        </p:nvSpPr>
        <p:spPr>
          <a:xfrm rot="0">
            <a:off x="6607430" y="9126438"/>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COMPETITOR BENCHMARKING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538431" y="2806182"/>
            <a:ext cx="15345725" cy="2770357"/>
            <a:chOff x="0" y="0"/>
            <a:chExt cx="5879611" cy="1061444"/>
          </a:xfrm>
        </p:grpSpPr>
        <p:sp>
          <p:nvSpPr>
            <p:cNvPr name="Freeform 4" id="4"/>
            <p:cNvSpPr/>
            <p:nvPr/>
          </p:nvSpPr>
          <p:spPr>
            <a:xfrm flipH="false" flipV="false" rot="0">
              <a:off x="0" y="0"/>
              <a:ext cx="5879611" cy="1061444"/>
            </a:xfrm>
            <a:custGeom>
              <a:avLst/>
              <a:gdLst/>
              <a:ahLst/>
              <a:cxnLst/>
              <a:rect r="r" b="b" t="t" l="l"/>
              <a:pathLst>
                <a:path h="1061444" w="5879611">
                  <a:moveTo>
                    <a:pt x="0" y="0"/>
                  </a:moveTo>
                  <a:lnTo>
                    <a:pt x="5879611" y="0"/>
                  </a:lnTo>
                  <a:lnTo>
                    <a:pt x="5879611" y="1061444"/>
                  </a:lnTo>
                  <a:lnTo>
                    <a:pt x="0" y="1061444"/>
                  </a:lnTo>
                  <a:close/>
                </a:path>
              </a:pathLst>
            </a:custGeom>
            <a:solidFill>
              <a:srgbClr val="EFEFEF"/>
            </a:solidFill>
          </p:spPr>
        </p:sp>
        <p:sp>
          <p:nvSpPr>
            <p:cNvPr name="TextBox 5" id="5"/>
            <p:cNvSpPr txBox="true"/>
            <p:nvPr/>
          </p:nvSpPr>
          <p:spPr>
            <a:xfrm>
              <a:off x="0" y="-19050"/>
              <a:ext cx="5879611" cy="1080494"/>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1538431" y="6751085"/>
            <a:ext cx="15508275" cy="1948998"/>
            <a:chOff x="0" y="0"/>
            <a:chExt cx="5941891" cy="746746"/>
          </a:xfrm>
        </p:grpSpPr>
        <p:sp>
          <p:nvSpPr>
            <p:cNvPr name="Freeform 7" id="7"/>
            <p:cNvSpPr/>
            <p:nvPr/>
          </p:nvSpPr>
          <p:spPr>
            <a:xfrm flipH="false" flipV="false" rot="0">
              <a:off x="0" y="0"/>
              <a:ext cx="5941891" cy="746746"/>
            </a:xfrm>
            <a:custGeom>
              <a:avLst/>
              <a:gdLst/>
              <a:ahLst/>
              <a:cxnLst/>
              <a:rect r="r" b="b" t="t" l="l"/>
              <a:pathLst>
                <a:path h="746746" w="5941891">
                  <a:moveTo>
                    <a:pt x="0" y="0"/>
                  </a:moveTo>
                  <a:lnTo>
                    <a:pt x="5941891" y="0"/>
                  </a:lnTo>
                  <a:lnTo>
                    <a:pt x="5941891" y="746746"/>
                  </a:lnTo>
                  <a:lnTo>
                    <a:pt x="0" y="746746"/>
                  </a:lnTo>
                  <a:close/>
                </a:path>
              </a:pathLst>
            </a:custGeom>
            <a:solidFill>
              <a:srgbClr val="EFEFEF"/>
            </a:solidFill>
          </p:spPr>
        </p:sp>
        <p:sp>
          <p:nvSpPr>
            <p:cNvPr name="TextBox 8" id="8"/>
            <p:cNvSpPr txBox="true"/>
            <p:nvPr/>
          </p:nvSpPr>
          <p:spPr>
            <a:xfrm>
              <a:off x="0" y="-19050"/>
              <a:ext cx="5941891" cy="765796"/>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3467688" y="6990621"/>
            <a:ext cx="13416468" cy="1140095"/>
          </a:xfrm>
          <a:prstGeom prst="rect">
            <a:avLst/>
          </a:prstGeom>
        </p:spPr>
        <p:txBody>
          <a:bodyPr anchor="t" rtlCol="false" tIns="0" lIns="0" bIns="0" rIns="0">
            <a:spAutoFit/>
          </a:bodyPr>
          <a:lstStyle/>
          <a:p>
            <a:pPr>
              <a:lnSpc>
                <a:spcPts val="3050"/>
              </a:lnSpc>
            </a:pPr>
            <a:r>
              <a:rPr lang="en-US" sz="2210" spc="216">
                <a:solidFill>
                  <a:srgbClr val="231F20"/>
                </a:solidFill>
                <a:latin typeface="DM Sans"/>
              </a:rPr>
              <a:t>The dataset contains 20,000 rows, each with a user name, a random tweet, account</a:t>
            </a:r>
          </a:p>
          <a:p>
            <a:pPr>
              <a:lnSpc>
                <a:spcPts val="3050"/>
              </a:lnSpc>
            </a:pPr>
          </a:p>
          <a:p>
            <a:pPr algn="l" marL="0" indent="0" lvl="0">
              <a:lnSpc>
                <a:spcPts val="3050"/>
              </a:lnSpc>
              <a:spcBef>
                <a:spcPct val="0"/>
              </a:spcBef>
            </a:pPr>
            <a:r>
              <a:rPr lang="en-US" sz="2210" spc="216">
                <a:solidFill>
                  <a:srgbClr val="231F20"/>
                </a:solidFill>
                <a:latin typeface="DM Sans"/>
              </a:rPr>
              <a:t> profile and image, location, and even link and sidebar color.</a:t>
            </a:r>
          </a:p>
        </p:txBody>
      </p:sp>
      <p:sp>
        <p:nvSpPr>
          <p:cNvPr name="Freeform 10" id="1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1403844" y="3233184"/>
            <a:ext cx="1901294" cy="1826931"/>
            <a:chOff x="0" y="0"/>
            <a:chExt cx="2535058" cy="2435908"/>
          </a:xfrm>
        </p:grpSpPr>
        <p:sp>
          <p:nvSpPr>
            <p:cNvPr name="TextBox 12" id="12"/>
            <p:cNvSpPr txBox="true"/>
            <p:nvPr/>
          </p:nvSpPr>
          <p:spPr>
            <a:xfrm rot="0">
              <a:off x="1895054" y="-9525"/>
              <a:ext cx="190082" cy="221928"/>
            </a:xfrm>
            <a:prstGeom prst="rect">
              <a:avLst/>
            </a:prstGeom>
          </p:spPr>
          <p:txBody>
            <a:bodyPr anchor="t" rtlCol="false" tIns="0" lIns="0" bIns="0" rIns="0">
              <a:spAutoFit/>
            </a:bodyPr>
            <a:lstStyle/>
            <a:p>
              <a:pPr algn="ctr">
                <a:lnSpc>
                  <a:spcPts val="688"/>
                </a:lnSpc>
              </a:pPr>
              <a:r>
                <a:rPr lang="en-US" sz="491">
                  <a:solidFill>
                    <a:srgbClr val="000000"/>
                  </a:solidFill>
                  <a:latin typeface="Oswald"/>
                </a:rPr>
                <a:t>Item 1</a:t>
              </a:r>
            </a:p>
            <a:p>
              <a:pPr algn="ctr">
                <a:lnSpc>
                  <a:spcPts val="688"/>
                </a:lnSpc>
              </a:pPr>
              <a:r>
                <a:rPr lang="en-US" sz="491">
                  <a:solidFill>
                    <a:srgbClr val="000000"/>
                  </a:solidFill>
                  <a:latin typeface="Oswald"/>
                </a:rPr>
                <a:t>20%</a:t>
              </a:r>
            </a:p>
          </p:txBody>
        </p:sp>
        <p:sp>
          <p:nvSpPr>
            <p:cNvPr name="TextBox 13" id="13"/>
            <p:cNvSpPr txBox="true"/>
            <p:nvPr/>
          </p:nvSpPr>
          <p:spPr>
            <a:xfrm rot="0">
              <a:off x="2338143" y="1364677"/>
              <a:ext cx="196915" cy="221928"/>
            </a:xfrm>
            <a:prstGeom prst="rect">
              <a:avLst/>
            </a:prstGeom>
          </p:spPr>
          <p:txBody>
            <a:bodyPr anchor="t" rtlCol="false" tIns="0" lIns="0" bIns="0" rIns="0">
              <a:spAutoFit/>
            </a:bodyPr>
            <a:lstStyle/>
            <a:p>
              <a:pPr algn="ctr">
                <a:lnSpc>
                  <a:spcPts val="688"/>
                </a:lnSpc>
              </a:pPr>
              <a:r>
                <a:rPr lang="en-US" sz="491">
                  <a:solidFill>
                    <a:srgbClr val="000000"/>
                  </a:solidFill>
                  <a:latin typeface="Oswald"/>
                </a:rPr>
                <a:t>Item 2</a:t>
              </a:r>
            </a:p>
            <a:p>
              <a:pPr algn="ctr">
                <a:lnSpc>
                  <a:spcPts val="688"/>
                </a:lnSpc>
              </a:pPr>
              <a:r>
                <a:rPr lang="en-US" sz="491">
                  <a:solidFill>
                    <a:srgbClr val="000000"/>
                  </a:solidFill>
                  <a:latin typeface="Oswald"/>
                </a:rPr>
                <a:t>20%</a:t>
              </a:r>
            </a:p>
          </p:txBody>
        </p:sp>
        <p:sp>
          <p:nvSpPr>
            <p:cNvPr name="TextBox 14" id="14"/>
            <p:cNvSpPr txBox="true"/>
            <p:nvPr/>
          </p:nvSpPr>
          <p:spPr>
            <a:xfrm rot="0">
              <a:off x="1169210" y="2213980"/>
              <a:ext cx="196850" cy="221928"/>
            </a:xfrm>
            <a:prstGeom prst="rect">
              <a:avLst/>
            </a:prstGeom>
          </p:spPr>
          <p:txBody>
            <a:bodyPr anchor="t" rtlCol="false" tIns="0" lIns="0" bIns="0" rIns="0">
              <a:spAutoFit/>
            </a:bodyPr>
            <a:lstStyle/>
            <a:p>
              <a:pPr algn="ctr">
                <a:lnSpc>
                  <a:spcPts val="688"/>
                </a:lnSpc>
              </a:pPr>
              <a:r>
                <a:rPr lang="en-US" sz="491">
                  <a:solidFill>
                    <a:srgbClr val="000000"/>
                  </a:solidFill>
                  <a:latin typeface="Oswald"/>
                </a:rPr>
                <a:t>Item 3</a:t>
              </a:r>
            </a:p>
            <a:p>
              <a:pPr algn="ctr">
                <a:lnSpc>
                  <a:spcPts val="688"/>
                </a:lnSpc>
              </a:pPr>
              <a:r>
                <a:rPr lang="en-US" sz="491">
                  <a:solidFill>
                    <a:srgbClr val="000000"/>
                  </a:solidFill>
                  <a:latin typeface="Oswald"/>
                </a:rPr>
                <a:t>20%</a:t>
              </a:r>
            </a:p>
          </p:txBody>
        </p:sp>
        <p:sp>
          <p:nvSpPr>
            <p:cNvPr name="TextBox 15" id="15"/>
            <p:cNvSpPr txBox="true"/>
            <p:nvPr/>
          </p:nvSpPr>
          <p:spPr>
            <a:xfrm rot="0">
              <a:off x="0" y="1364677"/>
              <a:ext cx="197338" cy="221928"/>
            </a:xfrm>
            <a:prstGeom prst="rect">
              <a:avLst/>
            </a:prstGeom>
          </p:spPr>
          <p:txBody>
            <a:bodyPr anchor="t" rtlCol="false" tIns="0" lIns="0" bIns="0" rIns="0">
              <a:spAutoFit/>
            </a:bodyPr>
            <a:lstStyle/>
            <a:p>
              <a:pPr algn="ctr">
                <a:lnSpc>
                  <a:spcPts val="688"/>
                </a:lnSpc>
              </a:pPr>
              <a:r>
                <a:rPr lang="en-US" sz="491">
                  <a:solidFill>
                    <a:srgbClr val="000000"/>
                  </a:solidFill>
                  <a:latin typeface="Oswald"/>
                </a:rPr>
                <a:t>Item 4</a:t>
              </a:r>
            </a:p>
            <a:p>
              <a:pPr algn="ctr">
                <a:lnSpc>
                  <a:spcPts val="688"/>
                </a:lnSpc>
              </a:pPr>
              <a:r>
                <a:rPr lang="en-US" sz="491">
                  <a:solidFill>
                    <a:srgbClr val="000000"/>
                  </a:solidFill>
                  <a:latin typeface="Oswald"/>
                </a:rPr>
                <a:t>20%</a:t>
              </a:r>
            </a:p>
          </p:txBody>
        </p:sp>
        <p:sp>
          <p:nvSpPr>
            <p:cNvPr name="TextBox 16" id="16"/>
            <p:cNvSpPr txBox="true"/>
            <p:nvPr/>
          </p:nvSpPr>
          <p:spPr>
            <a:xfrm rot="0">
              <a:off x="446798" y="-9525"/>
              <a:ext cx="196752" cy="221928"/>
            </a:xfrm>
            <a:prstGeom prst="rect">
              <a:avLst/>
            </a:prstGeom>
          </p:spPr>
          <p:txBody>
            <a:bodyPr anchor="t" rtlCol="false" tIns="0" lIns="0" bIns="0" rIns="0">
              <a:spAutoFit/>
            </a:bodyPr>
            <a:lstStyle/>
            <a:p>
              <a:pPr algn="ctr">
                <a:lnSpc>
                  <a:spcPts val="688"/>
                </a:lnSpc>
              </a:pPr>
              <a:r>
                <a:rPr lang="en-US" sz="491">
                  <a:solidFill>
                    <a:srgbClr val="000000"/>
                  </a:solidFill>
                  <a:latin typeface="Oswald"/>
                </a:rPr>
                <a:t>Item 5</a:t>
              </a:r>
            </a:p>
            <a:p>
              <a:pPr algn="ctr">
                <a:lnSpc>
                  <a:spcPts val="688"/>
                </a:lnSpc>
              </a:pPr>
              <a:r>
                <a:rPr lang="en-US" sz="491">
                  <a:solidFill>
                    <a:srgbClr val="000000"/>
                  </a:solidFill>
                  <a:latin typeface="Oswald"/>
                </a:rPr>
                <a:t>20%</a:t>
              </a:r>
            </a:p>
          </p:txBody>
        </p:sp>
        <p:grpSp>
          <p:nvGrpSpPr>
            <p:cNvPr name="Group 17" id="17"/>
            <p:cNvGrpSpPr>
              <a:grpSpLocks noChangeAspect="true"/>
            </p:cNvGrpSpPr>
            <p:nvPr/>
          </p:nvGrpSpPr>
          <p:grpSpPr>
            <a:xfrm rot="0">
              <a:off x="213431" y="46379"/>
              <a:ext cx="2108408" cy="2108408"/>
              <a:chOff x="0" y="0"/>
              <a:chExt cx="2540000" cy="2540000"/>
            </a:xfrm>
          </p:grpSpPr>
          <p:sp>
            <p:nvSpPr>
              <p:cNvPr name="Freeform 18" id="18"/>
              <p:cNvSpPr/>
              <p:nvPr/>
            </p:nvSpPr>
            <p:spPr>
              <a:xfrm flipH="false" flipV="false" rot="0">
                <a:off x="1270000" y="0"/>
                <a:ext cx="1225947" cy="1104203"/>
              </a:xfrm>
              <a:custGeom>
                <a:avLst/>
                <a:gdLst/>
                <a:ahLst/>
                <a:cxnLst/>
                <a:rect r="r" b="b" t="t" l="l"/>
                <a:pathLst>
                  <a:path h="1104203" w="1225947">
                    <a:moveTo>
                      <a:pt x="0" y="0"/>
                    </a:moveTo>
                    <a:cubicBezTo>
                      <a:pt x="573695" y="0"/>
                      <a:pt x="1076156" y="384611"/>
                      <a:pt x="1225947" y="938406"/>
                    </a:cubicBezTo>
                    <a:lnTo>
                      <a:pt x="612973" y="1104203"/>
                    </a:lnTo>
                    <a:cubicBezTo>
                      <a:pt x="538078" y="827305"/>
                      <a:pt x="286848" y="635000"/>
                      <a:pt x="0" y="635000"/>
                    </a:cubicBezTo>
                    <a:close/>
                  </a:path>
                </a:pathLst>
              </a:custGeom>
              <a:solidFill>
                <a:srgbClr val="6CE5E8"/>
              </a:solidFill>
            </p:spPr>
          </p:sp>
          <p:sp>
            <p:nvSpPr>
              <p:cNvPr name="Freeform 19" id="19"/>
              <p:cNvSpPr/>
              <p:nvPr/>
            </p:nvSpPr>
            <p:spPr>
              <a:xfrm flipH="false" flipV="false" rot="0">
                <a:off x="1617102" y="877548"/>
                <a:ext cx="1038022" cy="1455928"/>
              </a:xfrm>
              <a:custGeom>
                <a:avLst/>
                <a:gdLst/>
                <a:ahLst/>
                <a:cxnLst/>
                <a:rect r="r" b="b" t="t" l="l"/>
                <a:pathLst>
                  <a:path h="1455928" w="1038022">
                    <a:moveTo>
                      <a:pt x="860740" y="0"/>
                    </a:moveTo>
                    <a:cubicBezTo>
                      <a:pt x="1038021" y="545617"/>
                      <a:pt x="827504" y="1142337"/>
                      <a:pt x="347101" y="1455928"/>
                    </a:cubicBezTo>
                    <a:lnTo>
                      <a:pt x="0" y="924190"/>
                    </a:lnTo>
                    <a:cubicBezTo>
                      <a:pt x="240201" y="767394"/>
                      <a:pt x="345460" y="469035"/>
                      <a:pt x="256819" y="196226"/>
                    </a:cubicBezTo>
                    <a:close/>
                  </a:path>
                </a:pathLst>
              </a:custGeom>
              <a:solidFill>
                <a:srgbClr val="41B8D5"/>
              </a:solidFill>
            </p:spPr>
          </p:sp>
          <p:sp>
            <p:nvSpPr>
              <p:cNvPr name="Freeform 20" id="20"/>
              <p:cNvSpPr/>
              <p:nvPr/>
            </p:nvSpPr>
            <p:spPr>
              <a:xfrm flipH="false" flipV="false" rot="0">
                <a:off x="473094" y="1764429"/>
                <a:ext cx="1543393" cy="870232"/>
              </a:xfrm>
              <a:custGeom>
                <a:avLst/>
                <a:gdLst/>
                <a:ahLst/>
                <a:cxnLst/>
                <a:rect r="r" b="b" t="t" l="l"/>
                <a:pathLst>
                  <a:path h="870232" w="1543393">
                    <a:moveTo>
                      <a:pt x="1543393" y="533023"/>
                    </a:moveTo>
                    <a:cubicBezTo>
                      <a:pt x="1079264" y="870232"/>
                      <a:pt x="446696" y="854415"/>
                      <a:pt x="0" y="494430"/>
                    </a:cubicBezTo>
                    <a:lnTo>
                      <a:pt x="398453" y="0"/>
                    </a:lnTo>
                    <a:cubicBezTo>
                      <a:pt x="621801" y="179993"/>
                      <a:pt x="938085" y="187902"/>
                      <a:pt x="1170150" y="19297"/>
                    </a:cubicBezTo>
                    <a:close/>
                  </a:path>
                </a:pathLst>
              </a:custGeom>
              <a:solidFill>
                <a:srgbClr val="2D8BBA"/>
              </a:solidFill>
            </p:spPr>
          </p:sp>
          <p:sp>
            <p:nvSpPr>
              <p:cNvPr name="Freeform 21" id="21"/>
              <p:cNvSpPr/>
              <p:nvPr/>
            </p:nvSpPr>
            <p:spPr>
              <a:xfrm flipH="false" flipV="false" rot="0">
                <a:off x="-121047" y="817672"/>
                <a:ext cx="1017804" cy="1479780"/>
              </a:xfrm>
              <a:custGeom>
                <a:avLst/>
                <a:gdLst/>
                <a:ahLst/>
                <a:cxnLst/>
                <a:rect r="r" b="b" t="t" l="l"/>
                <a:pathLst>
                  <a:path h="1479780" w="1017804">
                    <a:moveTo>
                      <a:pt x="644560" y="1479780"/>
                    </a:moveTo>
                    <a:cubicBezTo>
                      <a:pt x="180430" y="1142570"/>
                      <a:pt x="0" y="536074"/>
                      <a:pt x="204329" y="0"/>
                    </a:cubicBezTo>
                    <a:lnTo>
                      <a:pt x="797688" y="226164"/>
                    </a:lnTo>
                    <a:cubicBezTo>
                      <a:pt x="695523" y="494201"/>
                      <a:pt x="785739" y="797449"/>
                      <a:pt x="1017803" y="966054"/>
                    </a:cubicBezTo>
                    <a:close/>
                  </a:path>
                </a:pathLst>
              </a:custGeom>
              <a:solidFill>
                <a:srgbClr val="2F5F98"/>
              </a:solidFill>
            </p:spPr>
          </p:sp>
          <p:sp>
            <p:nvSpPr>
              <p:cNvPr name="Freeform 22" id="22"/>
              <p:cNvSpPr/>
              <p:nvPr/>
            </p:nvSpPr>
            <p:spPr>
              <a:xfrm flipH="false" flipV="false" rot="0">
                <a:off x="62158" y="0"/>
                <a:ext cx="1207778" cy="1073774"/>
              </a:xfrm>
              <a:custGeom>
                <a:avLst/>
                <a:gdLst/>
                <a:ahLst/>
                <a:cxnLst/>
                <a:rect r="r" b="b" t="t" l="l"/>
                <a:pathLst>
                  <a:path h="1073774" w="1207778">
                    <a:moveTo>
                      <a:pt x="0" y="877548"/>
                    </a:moveTo>
                    <a:cubicBezTo>
                      <a:pt x="170006" y="354324"/>
                      <a:pt x="657564" y="55"/>
                      <a:pt x="1207715" y="0"/>
                    </a:cubicBezTo>
                    <a:lnTo>
                      <a:pt x="1207779" y="635000"/>
                    </a:lnTo>
                    <a:cubicBezTo>
                      <a:pt x="932703" y="635027"/>
                      <a:pt x="688924" y="812162"/>
                      <a:pt x="603921" y="1073774"/>
                    </a:cubicBezTo>
                    <a:close/>
                  </a:path>
                </a:pathLst>
              </a:custGeom>
              <a:solidFill>
                <a:srgbClr val="31356E"/>
              </a:solidFill>
            </p:spPr>
          </p:sp>
        </p:grpSp>
      </p:grpSp>
      <p:sp>
        <p:nvSpPr>
          <p:cNvPr name="Freeform 23" id="23"/>
          <p:cNvSpPr/>
          <p:nvPr/>
        </p:nvSpPr>
        <p:spPr>
          <a:xfrm flipH="false" flipV="false" rot="0">
            <a:off x="1775880" y="7038246"/>
            <a:ext cx="1374677" cy="1374677"/>
          </a:xfrm>
          <a:custGeom>
            <a:avLst/>
            <a:gdLst/>
            <a:ahLst/>
            <a:cxnLst/>
            <a:rect r="r" b="b" t="t" l="l"/>
            <a:pathLst>
              <a:path h="1374677" w="1374677">
                <a:moveTo>
                  <a:pt x="0" y="0"/>
                </a:moveTo>
                <a:lnTo>
                  <a:pt x="1374676" y="0"/>
                </a:lnTo>
                <a:lnTo>
                  <a:pt x="1374676" y="1374677"/>
                </a:lnTo>
                <a:lnTo>
                  <a:pt x="0" y="13746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4" id="24"/>
          <p:cNvSpPr txBox="true"/>
          <p:nvPr/>
        </p:nvSpPr>
        <p:spPr>
          <a:xfrm rot="0">
            <a:off x="5068085" y="-171450"/>
            <a:ext cx="7416941" cy="1686342"/>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DATASETS</a:t>
            </a:r>
          </a:p>
        </p:txBody>
      </p:sp>
      <p:sp>
        <p:nvSpPr>
          <p:cNvPr name="TextBox 25" id="25"/>
          <p:cNvSpPr txBox="true"/>
          <p:nvPr/>
        </p:nvSpPr>
        <p:spPr>
          <a:xfrm rot="0">
            <a:off x="3305138" y="3035329"/>
            <a:ext cx="13579018" cy="2696581"/>
          </a:xfrm>
          <a:prstGeom prst="rect">
            <a:avLst/>
          </a:prstGeom>
        </p:spPr>
        <p:txBody>
          <a:bodyPr anchor="t" rtlCol="false" tIns="0" lIns="0" bIns="0" rIns="0">
            <a:spAutoFit/>
          </a:bodyPr>
          <a:lstStyle/>
          <a:p>
            <a:pPr>
              <a:lnSpc>
                <a:spcPts val="3050"/>
              </a:lnSpc>
            </a:pPr>
            <a:r>
              <a:rPr lang="en-US" sz="2210" spc="216">
                <a:solidFill>
                  <a:srgbClr val="231F20"/>
                </a:solidFill>
                <a:latin typeface="DM Sans"/>
              </a:rPr>
              <a:t>This dataset is an invaluable resource for exploring the type and extent of interactions taking place on social media platforms in relation to TEDTalks. With over 12,000 tweets containing more than 10 attributes each, researchers have a heightened potential to gain insight into their target audience's feedback, measure their engagement through likes, replies and retweets, and ultimately make the much-needed changes for improvement</a:t>
            </a:r>
          </a:p>
          <a:p>
            <a:pPr algn="l" marL="0" indent="0" lvl="0">
              <a:lnSpc>
                <a:spcPts val="3050"/>
              </a:lnSpc>
              <a:spcBef>
                <a:spcPct val="0"/>
              </a:spcBef>
            </a:pPr>
          </a:p>
        </p:txBody>
      </p:sp>
      <p:sp>
        <p:nvSpPr>
          <p:cNvPr name="TextBox 26" id="26"/>
          <p:cNvSpPr txBox="true"/>
          <p:nvPr/>
        </p:nvSpPr>
        <p:spPr>
          <a:xfrm rot="0">
            <a:off x="1344451" y="1804787"/>
            <a:ext cx="3492527" cy="887095"/>
          </a:xfrm>
          <a:prstGeom prst="rect">
            <a:avLst/>
          </a:prstGeom>
        </p:spPr>
        <p:txBody>
          <a:bodyPr anchor="t" rtlCol="false" tIns="0" lIns="0" bIns="0" rIns="0">
            <a:spAutoFit/>
          </a:bodyPr>
          <a:lstStyle/>
          <a:p>
            <a:pPr algn="ctr">
              <a:lnSpc>
                <a:spcPts val="7279"/>
              </a:lnSpc>
            </a:pPr>
            <a:r>
              <a:rPr lang="en-US" sz="5199">
                <a:solidFill>
                  <a:srgbClr val="231F20"/>
                </a:solidFill>
                <a:latin typeface="Canva Sans Bold"/>
              </a:rPr>
              <a:t>TEDTalks</a:t>
            </a:r>
          </a:p>
        </p:txBody>
      </p:sp>
      <p:sp>
        <p:nvSpPr>
          <p:cNvPr name="TextBox 27" id="27"/>
          <p:cNvSpPr txBox="true"/>
          <p:nvPr/>
        </p:nvSpPr>
        <p:spPr>
          <a:xfrm rot="0">
            <a:off x="1538431" y="5750325"/>
            <a:ext cx="11109141" cy="1811020"/>
          </a:xfrm>
          <a:prstGeom prst="rect">
            <a:avLst/>
          </a:prstGeom>
        </p:spPr>
        <p:txBody>
          <a:bodyPr anchor="t" rtlCol="false" tIns="0" lIns="0" bIns="0" rIns="0">
            <a:spAutoFit/>
          </a:bodyPr>
          <a:lstStyle/>
          <a:p>
            <a:pPr algn="ctr">
              <a:lnSpc>
                <a:spcPts val="7279"/>
              </a:lnSpc>
            </a:pPr>
            <a:r>
              <a:rPr lang="en-US" sz="5199">
                <a:solidFill>
                  <a:srgbClr val="231F20"/>
                </a:solidFill>
                <a:latin typeface="Canva Sans Bold"/>
              </a:rPr>
              <a:t>Twitter User Gender Classification</a:t>
            </a:r>
          </a:p>
          <a:p>
            <a:pPr algn="ctr">
              <a:lnSpc>
                <a:spcPts val="727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49957" y="1098323"/>
            <a:ext cx="13090047" cy="3464642"/>
          </a:xfrm>
          <a:prstGeom prst="rect">
            <a:avLst/>
          </a:prstGeom>
        </p:spPr>
        <p:txBody>
          <a:bodyPr anchor="t" rtlCol="false" tIns="0" lIns="0" bIns="0" rIns="0">
            <a:spAutoFit/>
          </a:bodyPr>
          <a:lstStyle/>
          <a:p>
            <a:pPr>
              <a:lnSpc>
                <a:spcPts val="13948"/>
              </a:lnSpc>
            </a:pPr>
            <a:r>
              <a:rPr lang="en-US" sz="10107" spc="990">
                <a:solidFill>
                  <a:srgbClr val="FFFFFF"/>
                </a:solidFill>
                <a:latin typeface="Oswald Bold"/>
              </a:rPr>
              <a:t>CONTENT CURATION &amp; STRATEGY</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580774" y="4905847"/>
            <a:ext cx="12196681" cy="5534449"/>
          </a:xfrm>
          <a:prstGeom prst="rect">
            <a:avLst/>
          </a:prstGeom>
        </p:spPr>
        <p:txBody>
          <a:bodyPr anchor="t" rtlCol="false" tIns="0" lIns="0" bIns="0" rIns="0">
            <a:spAutoFit/>
          </a:bodyPr>
          <a:lstStyle/>
          <a:p>
            <a:pPr>
              <a:lnSpc>
                <a:spcPts val="3999"/>
              </a:lnSpc>
            </a:pPr>
            <a:r>
              <a:rPr lang="en-US" sz="2898" spc="284">
                <a:solidFill>
                  <a:srgbClr val="F5FFF5"/>
                </a:solidFill>
                <a:latin typeface="DM Sans"/>
              </a:rPr>
              <a:t>developed an algorithm leveraging GPT-3.5 Turbo to suggest </a:t>
            </a:r>
            <a:r>
              <a:rPr lang="en-US" sz="2898" spc="284">
                <a:solidFill>
                  <a:srgbClr val="F5FFF5"/>
                </a:solidFill>
                <a:latin typeface="DM Sans"/>
              </a:rPr>
              <a:t>content topics based on user preferences, current events, and trending subjects on Twitter. The algorithm is also capable of drafting tweets or threads based on</a:t>
            </a:r>
          </a:p>
          <a:p>
            <a:pPr>
              <a:lnSpc>
                <a:spcPts val="3999"/>
              </a:lnSpc>
            </a:pPr>
            <a:r>
              <a:rPr lang="en-US" sz="2898" spc="284">
                <a:solidFill>
                  <a:srgbClr val="F5FFF5"/>
                </a:solidFill>
                <a:latin typeface="DM Sans"/>
              </a:rPr>
              <a:t>these topics, ensuring a dynamic and engaging content strategy</a:t>
            </a:r>
          </a:p>
          <a:p>
            <a:pPr>
              <a:lnSpc>
                <a:spcPts val="3999"/>
              </a:lnSpc>
            </a:pPr>
            <a:r>
              <a:rPr lang="en-US" sz="2898" spc="284">
                <a:solidFill>
                  <a:srgbClr val="F5FFF5"/>
                </a:solidFill>
                <a:latin typeface="DM Sans Bold"/>
              </a:rPr>
              <a:t>system template </a:t>
            </a:r>
            <a:r>
              <a:rPr lang="en-US" sz="2898" spc="284">
                <a:solidFill>
                  <a:srgbClr val="F5FFF5"/>
                </a:solidFill>
                <a:latin typeface="DM Sans"/>
              </a:rPr>
              <a:t>: </a:t>
            </a:r>
          </a:p>
          <a:p>
            <a:pPr marL="625699" indent="-312850" lvl="1">
              <a:lnSpc>
                <a:spcPts val="3999"/>
              </a:lnSpc>
              <a:buFont typeface="Arial"/>
              <a:buChar char="•"/>
            </a:pPr>
            <a:r>
              <a:rPr lang="en-US" sz="2898" spc="284">
                <a:solidFill>
                  <a:srgbClr val="F5FFF5"/>
                </a:solidFill>
                <a:latin typeface="DM Sans"/>
              </a:rPr>
              <a:t>RESPONSE TONE</a:t>
            </a:r>
          </a:p>
          <a:p>
            <a:pPr marL="625699" indent="-312850" lvl="1">
              <a:lnSpc>
                <a:spcPts val="3999"/>
              </a:lnSpc>
              <a:buFont typeface="Arial"/>
              <a:buChar char="•"/>
            </a:pPr>
            <a:r>
              <a:rPr lang="en-US" sz="2898" spc="284">
                <a:solidFill>
                  <a:srgbClr val="F5FFF5"/>
                </a:solidFill>
                <a:latin typeface="DM Sans"/>
              </a:rPr>
              <a:t>RESPONSE FORMAT</a:t>
            </a:r>
          </a:p>
          <a:p>
            <a:pPr marL="625699" indent="-312850" lvl="1">
              <a:lnSpc>
                <a:spcPts val="3999"/>
              </a:lnSpc>
              <a:buFont typeface="Arial"/>
              <a:buChar char="•"/>
            </a:pPr>
            <a:r>
              <a:rPr lang="en-US" sz="2898" spc="284">
                <a:solidFill>
                  <a:srgbClr val="F5FFF5"/>
                </a:solidFill>
                <a:latin typeface="DM Sans"/>
              </a:rPr>
              <a:t>RESPONSE CONTENT</a:t>
            </a:r>
          </a:p>
          <a:p>
            <a:pPr algn="l">
              <a:lnSpc>
                <a:spcPts val="39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55332" y="2981252"/>
            <a:ext cx="12280748" cy="2697941"/>
          </a:xfrm>
          <a:prstGeom prst="rect">
            <a:avLst/>
          </a:prstGeom>
        </p:spPr>
        <p:txBody>
          <a:bodyPr anchor="t" rtlCol="false" tIns="0" lIns="0" bIns="0" rIns="0">
            <a:spAutoFit/>
          </a:bodyPr>
          <a:lstStyle/>
          <a:p>
            <a:pPr>
              <a:lnSpc>
                <a:spcPts val="10822"/>
              </a:lnSpc>
            </a:pPr>
            <a:r>
              <a:rPr lang="en-US" sz="7842" spc="768">
                <a:solidFill>
                  <a:srgbClr val="FFFFFF"/>
                </a:solidFill>
                <a:latin typeface="Oswald Bold"/>
              </a:rPr>
              <a:t>ENGAGEMENT ANALYTICS</a:t>
            </a:r>
          </a:p>
          <a:p>
            <a:pPr>
              <a:lnSpc>
                <a:spcPts val="10822"/>
              </a:lnSpc>
            </a:pP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055332" y="4905847"/>
            <a:ext cx="12599475" cy="2510862"/>
          </a:xfrm>
          <a:prstGeom prst="rect">
            <a:avLst/>
          </a:prstGeom>
        </p:spPr>
        <p:txBody>
          <a:bodyPr anchor="t" rtlCol="false" tIns="0" lIns="0" bIns="0" rIns="0">
            <a:spAutoFit/>
          </a:bodyPr>
          <a:lstStyle/>
          <a:p>
            <a:pPr>
              <a:lnSpc>
                <a:spcPts val="3999"/>
              </a:lnSpc>
            </a:pPr>
            <a:r>
              <a:rPr lang="en-US" sz="2898" spc="284">
                <a:solidFill>
                  <a:srgbClr val="F5FFF5"/>
                </a:solidFill>
                <a:latin typeface="DM Sans"/>
              </a:rPr>
              <a:t>The AI I have implemented effectively analyzes engagement metrics such </a:t>
            </a:r>
            <a:r>
              <a:rPr lang="en-US" sz="2898" spc="284">
                <a:solidFill>
                  <a:srgbClr val="F5FFF5"/>
                </a:solidFill>
                <a:latin typeface="DM Sans"/>
              </a:rPr>
              <a:t>as likes, retweets, and comments from your past tweets.</a:t>
            </a:r>
          </a:p>
          <a:p>
            <a:pPr algn="l">
              <a:lnSpc>
                <a:spcPts val="3999"/>
              </a:lnSpc>
            </a:pPr>
            <a:r>
              <a:rPr lang="en-US" sz="2898" spc="284">
                <a:solidFill>
                  <a:srgbClr val="F5FFF5"/>
                </a:solidFill>
                <a:latin typeface="DM Sans"/>
              </a:rPr>
              <a:t>It identifies patterns and suggests optimal tweeting times and content types to maximize user engagement.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90761" y="0"/>
            <a:ext cx="9434761" cy="5848670"/>
          </a:xfrm>
          <a:custGeom>
            <a:avLst/>
            <a:gdLst/>
            <a:ahLst/>
            <a:cxnLst/>
            <a:rect r="r" b="b" t="t" l="l"/>
            <a:pathLst>
              <a:path h="5848670" w="9434761">
                <a:moveTo>
                  <a:pt x="0" y="0"/>
                </a:moveTo>
                <a:lnTo>
                  <a:pt x="9434761" y="0"/>
                </a:lnTo>
                <a:lnTo>
                  <a:pt x="9434761" y="5848670"/>
                </a:lnTo>
                <a:lnTo>
                  <a:pt x="0" y="5848670"/>
                </a:lnTo>
                <a:lnTo>
                  <a:pt x="0" y="0"/>
                </a:lnTo>
                <a:close/>
              </a:path>
            </a:pathLst>
          </a:custGeom>
          <a:blipFill>
            <a:blip r:embed="rId4"/>
            <a:stretch>
              <a:fillRect l="0" t="-9569" r="-398" b="-4753"/>
            </a:stretch>
          </a:blipFill>
        </p:spPr>
      </p:sp>
      <p:sp>
        <p:nvSpPr>
          <p:cNvPr name="Freeform 11" id="11"/>
          <p:cNvSpPr/>
          <p:nvPr/>
        </p:nvSpPr>
        <p:spPr>
          <a:xfrm flipH="false" flipV="false" rot="0">
            <a:off x="0" y="5816388"/>
            <a:ext cx="9100554" cy="4470612"/>
          </a:xfrm>
          <a:custGeom>
            <a:avLst/>
            <a:gdLst/>
            <a:ahLst/>
            <a:cxnLst/>
            <a:rect r="r" b="b" t="t" l="l"/>
            <a:pathLst>
              <a:path h="4470612" w="9100554">
                <a:moveTo>
                  <a:pt x="0" y="0"/>
                </a:moveTo>
                <a:lnTo>
                  <a:pt x="9100554" y="0"/>
                </a:lnTo>
                <a:lnTo>
                  <a:pt x="9100554" y="4470612"/>
                </a:lnTo>
                <a:lnTo>
                  <a:pt x="0" y="4470612"/>
                </a:lnTo>
                <a:lnTo>
                  <a:pt x="0" y="0"/>
                </a:lnTo>
                <a:close/>
              </a:path>
            </a:pathLst>
          </a:custGeom>
          <a:blipFill>
            <a:blip r:embed="rId5"/>
            <a:stretch>
              <a:fillRect l="0" t="-30999" r="0" b="0"/>
            </a:stretch>
          </a:blipFill>
        </p:spPr>
      </p:sp>
      <p:sp>
        <p:nvSpPr>
          <p:cNvPr name="TextBox 12" id="12"/>
          <p:cNvSpPr txBox="true"/>
          <p:nvPr/>
        </p:nvSpPr>
        <p:spPr>
          <a:xfrm rot="0">
            <a:off x="10349972" y="3635079"/>
            <a:ext cx="7202160" cy="2181309"/>
          </a:xfrm>
          <a:prstGeom prst="rect">
            <a:avLst/>
          </a:prstGeom>
        </p:spPr>
        <p:txBody>
          <a:bodyPr anchor="t" rtlCol="false" tIns="0" lIns="0" bIns="0" rIns="0">
            <a:spAutoFit/>
          </a:bodyPr>
          <a:lstStyle/>
          <a:p>
            <a:pPr algn="ctr" marL="0" indent="0" lvl="0">
              <a:lnSpc>
                <a:spcPts val="17819"/>
              </a:lnSpc>
              <a:spcBef>
                <a:spcPct val="0"/>
              </a:spcBef>
            </a:pPr>
            <a:r>
              <a:rPr lang="en-US" sz="12912">
                <a:solidFill>
                  <a:srgbClr val="231F20"/>
                </a:solidFill>
                <a:latin typeface="Oswald Bold"/>
              </a:rPr>
              <a:t>SATURDAY</a:t>
            </a:r>
          </a:p>
        </p:txBody>
      </p:sp>
      <p:sp>
        <p:nvSpPr>
          <p:cNvPr name="TextBox 13" id="13"/>
          <p:cNvSpPr txBox="true"/>
          <p:nvPr/>
        </p:nvSpPr>
        <p:spPr>
          <a:xfrm rot="0">
            <a:off x="10349972" y="6228503"/>
            <a:ext cx="7202160" cy="2181309"/>
          </a:xfrm>
          <a:prstGeom prst="rect">
            <a:avLst/>
          </a:prstGeom>
        </p:spPr>
        <p:txBody>
          <a:bodyPr anchor="t" rtlCol="false" tIns="0" lIns="0" bIns="0" rIns="0">
            <a:spAutoFit/>
          </a:bodyPr>
          <a:lstStyle/>
          <a:p>
            <a:pPr algn="ctr" marL="0" indent="0" lvl="0">
              <a:lnSpc>
                <a:spcPts val="17819"/>
              </a:lnSpc>
              <a:spcBef>
                <a:spcPct val="0"/>
              </a:spcBef>
            </a:pPr>
            <a:r>
              <a:rPr lang="en-US" sz="12912">
                <a:solidFill>
                  <a:srgbClr val="231F20"/>
                </a:solidFill>
                <a:latin typeface="Oswald Bold"/>
              </a:rPr>
              <a:t>3 O'CLOCK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478903" y="7846139"/>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9842195" y="2778192"/>
            <a:ext cx="5584370" cy="5584370"/>
          </a:xfrm>
          <a:custGeom>
            <a:avLst/>
            <a:gdLst/>
            <a:ahLst/>
            <a:cxnLst/>
            <a:rect r="r" b="b" t="t" l="l"/>
            <a:pathLst>
              <a:path h="5584370" w="5584370">
                <a:moveTo>
                  <a:pt x="0" y="0"/>
                </a:moveTo>
                <a:lnTo>
                  <a:pt x="5584370" y="0"/>
                </a:lnTo>
                <a:lnTo>
                  <a:pt x="5584370" y="5584370"/>
                </a:lnTo>
                <a:lnTo>
                  <a:pt x="0" y="5584370"/>
                </a:lnTo>
                <a:lnTo>
                  <a:pt x="0" y="0"/>
                </a:lnTo>
                <a:close/>
              </a:path>
            </a:pathLst>
          </a:custGeom>
          <a:blipFill>
            <a:blip r:embed="rId6"/>
            <a:stretch>
              <a:fillRect l="0" t="0" r="0" b="0"/>
            </a:stretch>
          </a:blipFill>
        </p:spPr>
      </p:sp>
      <p:sp>
        <p:nvSpPr>
          <p:cNvPr name="TextBox 7" id="7"/>
          <p:cNvSpPr txBox="true"/>
          <p:nvPr/>
        </p:nvSpPr>
        <p:spPr>
          <a:xfrm rot="0">
            <a:off x="592446" y="722935"/>
            <a:ext cx="10253868" cy="1362898"/>
          </a:xfrm>
          <a:prstGeom prst="rect">
            <a:avLst/>
          </a:prstGeom>
        </p:spPr>
        <p:txBody>
          <a:bodyPr anchor="t" rtlCol="false" tIns="0" lIns="0" bIns="0" rIns="0">
            <a:spAutoFit/>
          </a:bodyPr>
          <a:lstStyle/>
          <a:p>
            <a:pPr>
              <a:lnSpc>
                <a:spcPts val="5289"/>
              </a:lnSpc>
            </a:pPr>
            <a:r>
              <a:rPr lang="en-US" sz="5037" spc="493">
                <a:solidFill>
                  <a:srgbClr val="231F20"/>
                </a:solidFill>
                <a:latin typeface="Oswald Bold"/>
              </a:rPr>
              <a:t>INTERACTIVE ENGAGEMENT</a:t>
            </a:r>
          </a:p>
          <a:p>
            <a:pPr marL="0" indent="0" lvl="0">
              <a:lnSpc>
                <a:spcPts val="5289"/>
              </a:lnSpc>
            </a:pPr>
          </a:p>
        </p:txBody>
      </p:sp>
      <p:sp>
        <p:nvSpPr>
          <p:cNvPr name="TextBox 8" id="8"/>
          <p:cNvSpPr txBox="true"/>
          <p:nvPr/>
        </p:nvSpPr>
        <p:spPr>
          <a:xfrm rot="0">
            <a:off x="592446" y="2425322"/>
            <a:ext cx="7579370" cy="2718178"/>
          </a:xfrm>
          <a:prstGeom prst="rect">
            <a:avLst/>
          </a:prstGeom>
        </p:spPr>
        <p:txBody>
          <a:bodyPr anchor="t" rtlCol="false" tIns="0" lIns="0" bIns="0" rIns="0">
            <a:spAutoFit/>
          </a:bodyPr>
          <a:lstStyle/>
          <a:p>
            <a:pPr marL="494517" indent="-247258" lvl="1">
              <a:lnSpc>
                <a:spcPts val="3160"/>
              </a:lnSpc>
              <a:buFont typeface="Arial"/>
              <a:buChar char="•"/>
            </a:pPr>
            <a:r>
              <a:rPr lang="en-US" sz="2290" spc="224">
                <a:solidFill>
                  <a:srgbClr val="231F20"/>
                </a:solidFill>
                <a:latin typeface="DM Sans"/>
              </a:rPr>
              <a:t>The AI is programmed to draft replies to user comments or mentions</a:t>
            </a:r>
          </a:p>
          <a:p>
            <a:pPr marL="494517" indent="-247258" lvl="1">
              <a:lnSpc>
                <a:spcPts val="3160"/>
              </a:lnSpc>
              <a:buFont typeface="Arial"/>
              <a:buChar char="•"/>
            </a:pPr>
            <a:r>
              <a:rPr lang="en-US" sz="2290" spc="224">
                <a:solidFill>
                  <a:srgbClr val="231F20"/>
                </a:solidFill>
                <a:latin typeface="DM Sans"/>
              </a:rPr>
              <a:t>while maintaining your unique tone and voice.</a:t>
            </a:r>
          </a:p>
          <a:p>
            <a:pPr marL="494517" indent="-247258" lvl="1">
              <a:lnSpc>
                <a:spcPts val="3160"/>
              </a:lnSpc>
              <a:buFont typeface="Arial"/>
              <a:buChar char="•"/>
            </a:pPr>
            <a:r>
              <a:rPr lang="en-US" sz="2290" spc="224">
                <a:solidFill>
                  <a:srgbClr val="231F20"/>
                </a:solidFill>
                <a:latin typeface="DM Sans"/>
              </a:rPr>
              <a:t>It also suggests when human intervention might be more appropriate for</a:t>
            </a:r>
          </a:p>
          <a:p>
            <a:pPr marL="494517" indent="-247258" lvl="1">
              <a:lnSpc>
                <a:spcPts val="3160"/>
              </a:lnSpc>
              <a:buFont typeface="Arial"/>
              <a:buChar char="•"/>
            </a:pPr>
            <a:r>
              <a:rPr lang="en-US" sz="2290" spc="224">
                <a:solidFill>
                  <a:srgbClr val="231F20"/>
                </a:solidFill>
                <a:latin typeface="DM Sans"/>
              </a:rPr>
              <a:t>certain interactions.</a:t>
            </a:r>
          </a:p>
        </p:txBody>
      </p:sp>
      <p:sp>
        <p:nvSpPr>
          <p:cNvPr name="TextBox 9" id="9"/>
          <p:cNvSpPr txBox="true"/>
          <p:nvPr/>
        </p:nvSpPr>
        <p:spPr>
          <a:xfrm rot="0">
            <a:off x="592446" y="5486400"/>
            <a:ext cx="8551554" cy="2718178"/>
          </a:xfrm>
          <a:prstGeom prst="rect">
            <a:avLst/>
          </a:prstGeom>
        </p:spPr>
        <p:txBody>
          <a:bodyPr anchor="t" rtlCol="false" tIns="0" lIns="0" bIns="0" rIns="0">
            <a:spAutoFit/>
          </a:bodyPr>
          <a:lstStyle/>
          <a:p>
            <a:pPr marL="494517" indent="-247258" lvl="1">
              <a:lnSpc>
                <a:spcPts val="3160"/>
              </a:lnSpc>
              <a:buFont typeface="Arial"/>
              <a:buChar char="•"/>
            </a:pPr>
            <a:r>
              <a:rPr lang="en-US" sz="2290" spc="224">
                <a:solidFill>
                  <a:srgbClr val="231F20"/>
                </a:solidFill>
                <a:latin typeface="DM Sans"/>
              </a:rPr>
              <a:t>generating replies to Twitter mentions. The bot is designed to inspire and guide users in their creative projects, and it formulates responses by combining system prompts and user messages to maintain an enthusiastic and imaginative tone. Additionally, there is a method to reply to a specific Twitter conversation by its ID.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895350"/>
            <a:ext cx="16769180" cy="2750122"/>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FOLLOWERS' INTEREST MAPPING</a:t>
            </a:r>
          </a:p>
          <a:p>
            <a:pPr algn="ctr">
              <a:lnSpc>
                <a:spcPts val="11082"/>
              </a:lnSpc>
            </a:pPr>
          </a:p>
        </p:txBody>
      </p:sp>
      <p:sp>
        <p:nvSpPr>
          <p:cNvPr name="TextBox 9" id="9"/>
          <p:cNvSpPr txBox="true"/>
          <p:nvPr/>
        </p:nvSpPr>
        <p:spPr>
          <a:xfrm rot="0">
            <a:off x="0" y="3860545"/>
            <a:ext cx="18288000" cy="41808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The goal is to perform topic modeling using </a:t>
            </a:r>
            <a:r>
              <a:rPr lang="en-US" sz="3399">
                <a:solidFill>
                  <a:srgbClr val="000000"/>
                </a:solidFill>
                <a:latin typeface="Canva Sans Bold"/>
              </a:rPr>
              <a:t>Latent Dirichlet Allocation </a:t>
            </a:r>
            <a:r>
              <a:rPr lang="en-US" sz="3399">
                <a:solidFill>
                  <a:srgbClr val="000000"/>
                </a:solidFill>
                <a:latin typeface="Canva Sans"/>
              </a:rPr>
              <a:t>(LDA) to identify three main topics in the text data. It utilizes a Count Vectorizer to convert the text into a numerical matrix, extracts the top words for each topic, and then associates these topics with top tweets, displaying their content strategy and engagement scores and </a:t>
            </a:r>
            <a:r>
              <a:rPr lang="en-US" sz="3399">
                <a:solidFill>
                  <a:srgbClr val="000000"/>
                </a:solidFill>
                <a:latin typeface="Canva Sans Bold"/>
              </a:rPr>
              <a:t>Combined TM</a:t>
            </a:r>
            <a:r>
              <a:rPr lang="en-US" sz="3399">
                <a:solidFill>
                  <a:srgbClr val="000000"/>
                </a:solidFill>
                <a:latin typeface="Canva Sans"/>
              </a:rPr>
              <a:t> combines the BoW with SBERT, a process that seems to increase the coherence of the predicted topics .</a:t>
            </a:r>
          </a:p>
          <a:p>
            <a:pPr algn="ctr">
              <a:lnSpc>
                <a:spcPts val="4759"/>
              </a:lnSpc>
            </a:pPr>
          </a:p>
        </p:txBody>
      </p:sp>
      <p:sp>
        <p:nvSpPr>
          <p:cNvPr name="TextBox 10" id="10"/>
          <p:cNvSpPr txBox="true"/>
          <p:nvPr/>
        </p:nvSpPr>
        <p:spPr>
          <a:xfrm rot="0">
            <a:off x="0" y="7631877"/>
            <a:ext cx="17894075" cy="23806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OpenAI API is used to generate content strategies for identified topics by providing a system prompt and specific topic-related prompts. The content strategies aim to cater to audience interests and expand reach by focusing on engagement factors such as likes, retweets, replies, and quotes.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0897919" y="495937"/>
            <a:ext cx="7390081" cy="8988508"/>
          </a:xfrm>
          <a:custGeom>
            <a:avLst/>
            <a:gdLst/>
            <a:ahLst/>
            <a:cxnLst/>
            <a:rect r="r" b="b" t="t" l="l"/>
            <a:pathLst>
              <a:path h="8988508" w="7390081">
                <a:moveTo>
                  <a:pt x="0" y="0"/>
                </a:moveTo>
                <a:lnTo>
                  <a:pt x="7390081" y="0"/>
                </a:lnTo>
                <a:lnTo>
                  <a:pt x="7390081" y="8988508"/>
                </a:lnTo>
                <a:lnTo>
                  <a:pt x="0" y="8988508"/>
                </a:lnTo>
                <a:lnTo>
                  <a:pt x="0" y="0"/>
                </a:lnTo>
                <a:close/>
              </a:path>
            </a:pathLst>
          </a:custGeom>
          <a:blipFill>
            <a:blip r:embed="rId2"/>
            <a:stretch>
              <a:fillRect l="-10090" t="0" r="-10090" b="0"/>
            </a:stretch>
          </a:blipFill>
        </p:spPr>
      </p:sp>
      <p:sp>
        <p:nvSpPr>
          <p:cNvPr name="Freeform 3" id="3"/>
          <p:cNvSpPr/>
          <p:nvPr/>
        </p:nvSpPr>
        <p:spPr>
          <a:xfrm flipH="false" flipV="false" rot="0">
            <a:off x="147617" y="587988"/>
            <a:ext cx="10641303" cy="8896457"/>
          </a:xfrm>
          <a:custGeom>
            <a:avLst/>
            <a:gdLst/>
            <a:ahLst/>
            <a:cxnLst/>
            <a:rect r="r" b="b" t="t" l="l"/>
            <a:pathLst>
              <a:path h="8896457" w="10641303">
                <a:moveTo>
                  <a:pt x="0" y="0"/>
                </a:moveTo>
                <a:lnTo>
                  <a:pt x="10641303" y="0"/>
                </a:lnTo>
                <a:lnTo>
                  <a:pt x="10641303" y="8896457"/>
                </a:lnTo>
                <a:lnTo>
                  <a:pt x="0" y="8896457"/>
                </a:lnTo>
                <a:lnTo>
                  <a:pt x="0" y="0"/>
                </a:lnTo>
                <a:close/>
              </a:path>
            </a:pathLst>
          </a:custGeom>
          <a:blipFill>
            <a:blip r:embed="rId3"/>
            <a:stretch>
              <a:fillRect l="-4487" t="0" r="-4487"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DAFylUCRJJI</dc:identifier>
  <dcterms:modified xsi:type="dcterms:W3CDTF">2011-08-01T06:04:30Z</dcterms:modified>
  <cp:revision>1</cp:revision>
  <dc:title>TwitGenius</dc:title>
</cp:coreProperties>
</file>