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media/audio1.bin" ContentType="audio/unknown"/>
  <Override PartName="/ppt/media/audio2.bin" ContentType="audi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5"/>
  </p:notesMasterIdLst>
  <p:sldIdLst>
    <p:sldId id="292" r:id="rId3"/>
    <p:sldId id="293" r:id="rId4"/>
    <p:sldId id="290" r:id="rId5"/>
    <p:sldId id="261" r:id="rId6"/>
    <p:sldId id="262" r:id="rId7"/>
    <p:sldId id="263" r:id="rId8"/>
    <p:sldId id="265" r:id="rId9"/>
    <p:sldId id="266" r:id="rId10"/>
    <p:sldId id="267" r:id="rId11"/>
    <p:sldId id="268" r:id="rId12"/>
    <p:sldId id="269" r:id="rId13"/>
    <p:sldId id="274" r:id="rId14"/>
    <p:sldId id="270" r:id="rId15"/>
    <p:sldId id="271" r:id="rId16"/>
    <p:sldId id="272" r:id="rId17"/>
    <p:sldId id="273" r:id="rId18"/>
    <p:sldId id="275" r:id="rId19"/>
    <p:sldId id="277" r:id="rId20"/>
    <p:sldId id="278" r:id="rId21"/>
    <p:sldId id="279" r:id="rId22"/>
    <p:sldId id="280" r:id="rId23"/>
    <p:sldId id="281" r:id="rId24"/>
    <p:sldId id="282" r:id="rId25"/>
    <p:sldId id="283" r:id="rId26"/>
    <p:sldId id="284" r:id="rId27"/>
    <p:sldId id="287" r:id="rId28"/>
    <p:sldId id="285" r:id="rId29"/>
    <p:sldId id="286" r:id="rId30"/>
    <p:sldId id="288" r:id="rId31"/>
    <p:sldId id="291" r:id="rId32"/>
    <p:sldId id="294" r:id="rId33"/>
    <p:sldId id="296" r:id="rId34"/>
    <p:sldId id="298" r:id="rId35"/>
    <p:sldId id="299" r:id="rId36"/>
    <p:sldId id="308" r:id="rId37"/>
    <p:sldId id="309" r:id="rId38"/>
    <p:sldId id="300" r:id="rId39"/>
    <p:sldId id="301" r:id="rId40"/>
    <p:sldId id="302" r:id="rId41"/>
    <p:sldId id="303" r:id="rId42"/>
    <p:sldId id="304" r:id="rId43"/>
    <p:sldId id="305" r:id="rId44"/>
    <p:sldId id="310" r:id="rId45"/>
    <p:sldId id="306" r:id="rId46"/>
    <p:sldId id="307" r:id="rId47"/>
    <p:sldId id="325" r:id="rId48"/>
    <p:sldId id="311" r:id="rId49"/>
    <p:sldId id="312" r:id="rId50"/>
    <p:sldId id="313" r:id="rId51"/>
    <p:sldId id="314" r:id="rId52"/>
    <p:sldId id="326" r:id="rId53"/>
    <p:sldId id="315" r:id="rId54"/>
    <p:sldId id="316" r:id="rId55"/>
    <p:sldId id="317" r:id="rId56"/>
    <p:sldId id="318" r:id="rId57"/>
    <p:sldId id="319" r:id="rId58"/>
    <p:sldId id="320" r:id="rId59"/>
    <p:sldId id="321" r:id="rId60"/>
    <p:sldId id="322" r:id="rId61"/>
    <p:sldId id="323" r:id="rId62"/>
    <p:sldId id="324" r:id="rId63"/>
    <p:sldId id="28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p:restoredTop sz="92477"/>
  </p:normalViewPr>
  <p:slideViewPr>
    <p:cSldViewPr>
      <p:cViewPr varScale="1">
        <p:scale>
          <a:sx n="66" d="100"/>
          <a:sy n="66" d="100"/>
        </p:scale>
        <p:origin x="162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9.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 Id="rId5" Type="http://schemas.openxmlformats.org/officeDocument/2006/relationships/image" Target="../media/image60.png"/><Relationship Id="rId4" Type="http://schemas.openxmlformats.org/officeDocument/2006/relationships/image" Target="../media/image5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image" Target="../media/image60.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21-10-2019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dirty="0"/>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dirty="0"/>
          </a:p>
        </p:txBody>
      </p:sp>
    </p:spTree>
    <p:extLst>
      <p:ext uri="{BB962C8B-B14F-4D97-AF65-F5344CB8AC3E}">
        <p14:creationId xmlns:p14="http://schemas.microsoft.com/office/powerpoint/2010/main" val="373354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9601C-053E-46BB-BE37-717F59DEFEC2}" type="slidenum">
              <a:rPr lang="en-US"/>
              <a:pPr/>
              <a:t>53</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963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66E1E-2C51-4B09-9C8F-F9DAEE5FF326}" type="slidenum">
              <a:rPr lang="en-US"/>
              <a:pPr/>
              <a:t>54</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026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86FF3-C5F8-4F67-A8C9-87B0F0EE594E}" type="slidenum">
              <a:rPr lang="en-US"/>
              <a:pPr/>
              <a:t>55</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3480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3DE12-6ECA-4CFC-B6FF-16654EA681E3}" type="slidenum">
              <a:rPr lang="en-US"/>
              <a:pPr/>
              <a:t>56</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191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E26FB-0CFF-4D80-A648-9F34255E973D}" type="slidenum">
              <a:rPr lang="en-US"/>
              <a:pPr/>
              <a:t>57</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baseline="-25000"/>
              <a:t>7</a:t>
            </a:r>
          </a:p>
        </p:txBody>
      </p:sp>
    </p:spTree>
    <p:extLst>
      <p:ext uri="{BB962C8B-B14F-4D97-AF65-F5344CB8AC3E}">
        <p14:creationId xmlns:p14="http://schemas.microsoft.com/office/powerpoint/2010/main" val="966197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7C76A-D4B4-45CD-9D68-E17E59AB4FF1}" type="slidenum">
              <a:rPr lang="en-US"/>
              <a:pPr/>
              <a:t>58</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831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00F5A2-63A5-4AE9-938C-FED6B06FF910}" type="slidenum">
              <a:rPr lang="en-US"/>
              <a:pPr/>
              <a:t>59</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2061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AE44B-A7B4-443B-A0D8-8F0630C8E113}" type="slidenum">
              <a:rPr lang="en-US"/>
              <a:pPr/>
              <a:t>60</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470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050CC-67FD-4856-B357-1C81E6D10253}" type="slidenum">
              <a:rPr lang="en-US"/>
              <a:pPr/>
              <a:t>61</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403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Once a month the salesperson starts from home and visits each city in his/her territory once. When done, the salesperson returns home. The salesperson wishes to minimize time spent in this activity. Assuming that the time spent at each city is fixed, total time is minimized by minimizing travel time. So, a tour of minimum length is desired.</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dirty="0"/>
          </a:p>
        </p:txBody>
      </p:sp>
    </p:spTree>
    <p:extLst>
      <p:ext uri="{BB962C8B-B14F-4D97-AF65-F5344CB8AC3E}">
        <p14:creationId xmlns:p14="http://schemas.microsoft.com/office/powerpoint/2010/main" val="191636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dirty="0"/>
          </a:p>
        </p:txBody>
      </p:sp>
    </p:spTree>
    <p:extLst>
      <p:ext uri="{BB962C8B-B14F-4D97-AF65-F5344CB8AC3E}">
        <p14:creationId xmlns:p14="http://schemas.microsoft.com/office/powerpoint/2010/main" val="10104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Calibri" panose="020F0502020204030204" pitchFamily="34" charset="0"/>
              </a:defRPr>
            </a:lvl2pPr>
            <a:lvl3pPr marL="1143000" indent="-228600" defTabSz="965200">
              <a:spcBef>
                <a:spcPct val="30000"/>
              </a:spcBef>
              <a:defRPr sz="1200">
                <a:solidFill>
                  <a:schemeClr val="tx1"/>
                </a:solidFill>
                <a:latin typeface="Calibri" panose="020F0502020204030204" pitchFamily="34" charset="0"/>
              </a:defRPr>
            </a:lvl3pPr>
            <a:lvl4pPr marL="1600200" indent="-228600" defTabSz="965200">
              <a:spcBef>
                <a:spcPct val="30000"/>
              </a:spcBef>
              <a:defRPr sz="1200">
                <a:solidFill>
                  <a:schemeClr val="tx1"/>
                </a:solidFill>
                <a:latin typeface="Calibri" panose="020F0502020204030204" pitchFamily="34" charset="0"/>
              </a:defRPr>
            </a:lvl4pPr>
            <a:lvl5pPr marL="2057400" indent="-228600" defTabSz="965200">
              <a:spcBef>
                <a:spcPct val="30000"/>
              </a:spcBef>
              <a:defRPr sz="1200">
                <a:solidFill>
                  <a:schemeClr val="tx1"/>
                </a:solidFill>
                <a:latin typeface="Calibri" panose="020F0502020204030204" pitchFamily="34" charset="0"/>
              </a:defRPr>
            </a:lvl5pPr>
            <a:lvl6pPr marL="2514600" indent="-228600" defTabSz="965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65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65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65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15EDB6-4140-4A77-8CD0-AC1FCEB8DD09}" type="slidenum">
              <a:rPr lang="en-US" altLang="en-US" sz="1300" smtClean="0">
                <a:latin typeface="Tahoma" panose="020B0604030504040204" pitchFamily="34" charset="0"/>
              </a:rPr>
              <a:pPr>
                <a:spcBef>
                  <a:spcPct val="0"/>
                </a:spcBef>
              </a:pPr>
              <a:t>46</a:t>
            </a:fld>
            <a:endParaRPr lang="en-US" altLang="en-US" sz="1300" smtClean="0">
              <a:latin typeface="Tahoma" panose="020B060403050404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07513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9F2B9-9A83-4F00-95EB-A541AE7FEB4F}" type="slidenum">
              <a:rPr lang="en-US"/>
              <a:pPr/>
              <a:t>47</a:t>
            </a:fld>
            <a:endParaRPr lang="en-US"/>
          </a:p>
        </p:txBody>
      </p:sp>
      <p:sp>
        <p:nvSpPr>
          <p:cNvPr id="315394" name="Rectangle 2"/>
          <p:cNvSpPr>
            <a:spLocks noGrp="1" noRot="1" noChangeAspect="1" noChangeArrowheads="1" noTextEdit="1"/>
          </p:cNvSpPr>
          <p:nvPr>
            <p:ph type="sldImg"/>
          </p:nvPr>
        </p:nvSpPr>
        <p:spPr>
          <a:xfrm>
            <a:off x="1187450" y="703263"/>
            <a:ext cx="4624388" cy="3468687"/>
          </a:xfrm>
          <a:ln/>
        </p:spPr>
      </p:sp>
      <p:sp>
        <p:nvSpPr>
          <p:cNvPr id="315395" name="Rectangle 3"/>
          <p:cNvSpPr>
            <a:spLocks noGrp="1" noChangeArrowheads="1"/>
          </p:cNvSpPr>
          <p:nvPr>
            <p:ph type="body" idx="1"/>
          </p:nvPr>
        </p:nvSpPr>
        <p:spPr>
          <a:xfrm>
            <a:off x="933450" y="4410075"/>
            <a:ext cx="5130800" cy="4176713"/>
          </a:xfrm>
        </p:spPr>
        <p:txBody>
          <a:bodyPr/>
          <a:lstStyle/>
          <a:p>
            <a:endParaRPr lang="en-US" altLang="en-US"/>
          </a:p>
        </p:txBody>
      </p:sp>
    </p:spTree>
    <p:extLst>
      <p:ext uri="{BB962C8B-B14F-4D97-AF65-F5344CB8AC3E}">
        <p14:creationId xmlns:p14="http://schemas.microsoft.com/office/powerpoint/2010/main" val="362400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B9A3F-1881-4A97-B94C-778D0CE312BF}" type="slidenum">
              <a:rPr lang="en-US"/>
              <a:pPr/>
              <a:t>48</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835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66931-E427-4438-89DA-3ACA203491C8}" type="slidenum">
              <a:rPr lang="en-US"/>
              <a:pPr/>
              <a:t>49</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719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60195-4081-4586-9341-787C63370920}" type="slidenum">
              <a:rPr lang="en-US"/>
              <a:pPr/>
              <a:t>50</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791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3F09D-68EE-40B2-90D8-D3081F2C4B7D}" type="slidenum">
              <a:rPr lang="en-US"/>
              <a:pPr/>
              <a:t>52</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6614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xmlns="" id="{A389C1E6-9A33-4660-8215-AD7CFB9E25A2}"/>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F30A9E00-0706-4B0C-9543-052F617689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4763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en-US" sz="1200" dirty="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6094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en-US" sz="1200" dirty="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6379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en-US" sz="1200" dirty="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4235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537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61816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6441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156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xmlns="" id="{EF140E3B-903D-44FF-B76A-1A74F8CAA9C3}"/>
              </a:ext>
            </a:extLst>
          </p:cNvPr>
          <p:cNvSpPr>
            <a:spLocks noGrp="1"/>
          </p:cNvSpPr>
          <p:nvPr>
            <p:ph type="dt" sz="half" idx="14"/>
          </p:nvPr>
        </p:nvSpPr>
        <p:spPr/>
        <p:txBody>
          <a:bodyPr/>
          <a:lstStyle/>
          <a:p>
            <a:endParaRPr lang="en-US" dirty="0"/>
          </a:p>
        </p:txBody>
      </p:sp>
      <p:sp>
        <p:nvSpPr>
          <p:cNvPr id="13" name="Footer Placeholder 12">
            <a:extLst>
              <a:ext uri="{FF2B5EF4-FFF2-40B4-BE49-F238E27FC236}">
                <a16:creationId xmlns:a16="http://schemas.microsoft.com/office/drawing/2014/main" xmlns="" id="{9AF849AF-005D-45B2-8B61-4DDF84849F36}"/>
              </a:ext>
            </a:extLst>
          </p:cNvPr>
          <p:cNvSpPr>
            <a:spLocks noGrp="1"/>
          </p:cNvSpPr>
          <p:nvPr>
            <p:ph type="ftr" sz="quarter" idx="15"/>
          </p:nvPr>
        </p:nvSpPr>
        <p:spPr/>
        <p:txBody>
          <a:bodyPr/>
          <a:lstStyle/>
          <a:p>
            <a:endParaRPr lang="en-US" dirty="0"/>
          </a:p>
        </p:txBody>
      </p:sp>
      <p:sp>
        <p:nvSpPr>
          <p:cNvPr id="14" name="Slide Number Placeholder 13">
            <a:extLst>
              <a:ext uri="{FF2B5EF4-FFF2-40B4-BE49-F238E27FC236}">
                <a16:creationId xmlns:a16="http://schemas.microsoft.com/office/drawing/2014/main" xmlns=""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81898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517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25325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900" b="1" dirty="0" smtClean="0">
                <a:solidFill>
                  <a:srgbClr val="101141"/>
                </a:solidFill>
              </a:rPr>
              <a:t>BITS </a:t>
            </a:r>
            <a:r>
              <a:rPr lang="en-US" sz="900" dirty="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91355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D2792C4-2783-4176-9776-2D6653D5C714}" type="slidenum">
              <a:rPr lang="en-US"/>
              <a:pPr>
                <a:defRPr/>
              </a:pPr>
              <a:t>‹#›</a:t>
            </a:fld>
            <a:endParaRPr lang="en-US" dirty="0"/>
          </a:p>
        </p:txBody>
      </p:sp>
    </p:spTree>
    <p:extLst>
      <p:ext uri="{BB962C8B-B14F-4D97-AF65-F5344CB8AC3E}">
        <p14:creationId xmlns:p14="http://schemas.microsoft.com/office/powerpoint/2010/main" val="35082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Rectangle 6"/>
          <p:cNvSpPr>
            <a:spLocks noGrp="1" noChangeArrowheads="1"/>
          </p:cNvSpPr>
          <p:nvPr>
            <p:ph type="sldNum" sz="quarter" idx="12"/>
          </p:nvPr>
        </p:nvSpPr>
        <p:spPr/>
        <p:txBody>
          <a:bodyPr/>
          <a:lstStyle>
            <a:lvl1pPr>
              <a:defRPr/>
            </a:lvl1pPr>
          </a:lstStyle>
          <a:p>
            <a:pPr>
              <a:defRPr/>
            </a:pPr>
            <a:fld id="{CF86543B-2983-4E1B-8811-53BC2FE83B31}" type="slidenum">
              <a:rPr lang="en-US"/>
              <a:pPr>
                <a:defRPr/>
              </a:pPr>
              <a:t>‹#›</a:t>
            </a:fld>
            <a:endParaRPr lang="en-US" dirty="0"/>
          </a:p>
        </p:txBody>
      </p:sp>
    </p:spTree>
    <p:extLst>
      <p:ext uri="{BB962C8B-B14F-4D97-AF65-F5344CB8AC3E}">
        <p14:creationId xmlns:p14="http://schemas.microsoft.com/office/powerpoint/2010/main" val="123401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2FCDE04-7795-40D8-BE7C-AEEF9DE56926}" type="slidenum">
              <a:rPr lang="en-US"/>
              <a:pPr>
                <a:defRPr/>
              </a:pPr>
              <a:t>‹#›</a:t>
            </a:fld>
            <a:endParaRPr lang="en-US" dirty="0"/>
          </a:p>
        </p:txBody>
      </p:sp>
    </p:spTree>
    <p:extLst>
      <p:ext uri="{BB962C8B-B14F-4D97-AF65-F5344CB8AC3E}">
        <p14:creationId xmlns:p14="http://schemas.microsoft.com/office/powerpoint/2010/main" val="3668256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0"/>
                  </a:spcBef>
                  <a:spcAft>
                    <a:spcPct val="0"/>
                  </a:spcAft>
                  <a:defRPr/>
                </a:pPr>
                <a:endParaRPr lang="en-CA" altLang="en-US" dirty="0" smtClean="0">
                  <a:solidFill>
                    <a:prstClr val="black"/>
                  </a:solidFill>
                  <a:cs typeface="Arial" panose="020B0604020202020204"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IN" dirty="0" smtClean="0">
                  <a:solidFill>
                    <a:prstClr val="black"/>
                  </a:solidFill>
                  <a:latin typeface="Arial" panose="020B0604020202020204" pitchFamily="34" charset="0"/>
                  <a:cs typeface="Arial" panose="020B0604020202020204" pitchFamily="34" charset="0"/>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endParaRPr lang="en-US" dirty="0">
              <a:solidFill>
                <a:prstClr val="black">
                  <a:tint val="75000"/>
                </a:prstClr>
              </a:solidFill>
            </a:endParaRPr>
          </a:p>
        </p:txBody>
      </p:sp>
      <p:sp>
        <p:nvSpPr>
          <p:cNvPr id="70" name="Rectangle 70"/>
          <p:cNvSpPr>
            <a:spLocks noGrp="1" noChangeArrowheads="1"/>
          </p:cNvSpPr>
          <p:nvPr>
            <p:ph type="ftr" sz="quarter" idx="11"/>
          </p:nvPr>
        </p:nvSpPr>
        <p:spPr/>
        <p:txBody>
          <a:bodyPr/>
          <a:lstStyle>
            <a:lvl1pPr>
              <a:defRPr/>
            </a:lvl1pPr>
          </a:lstStyle>
          <a:p>
            <a:pPr>
              <a:defRPr/>
            </a:pPr>
            <a:r>
              <a:rPr lang="en-US" dirty="0">
                <a:solidFill>
                  <a:prstClr val="black">
                    <a:tint val="75000"/>
                  </a:prstClr>
                </a:solidFill>
              </a:rPr>
              <a:t>Analysis of Algorithms</a:t>
            </a:r>
          </a:p>
        </p:txBody>
      </p:sp>
      <p:sp>
        <p:nvSpPr>
          <p:cNvPr id="71" name="Rectangle 71"/>
          <p:cNvSpPr>
            <a:spLocks noGrp="1" noChangeArrowheads="1"/>
          </p:cNvSpPr>
          <p:nvPr>
            <p:ph type="sldNum" sz="quarter" idx="12"/>
          </p:nvPr>
        </p:nvSpPr>
        <p:spPr/>
        <p:txBody>
          <a:bodyPr/>
          <a:lstStyle>
            <a:lvl1pPr>
              <a:defRPr/>
            </a:lvl1pPr>
          </a:lstStyle>
          <a:p>
            <a:pPr>
              <a:defRPr/>
            </a:pPr>
            <a:fld id="{06F2F06B-AF41-46FD-A994-069F92088941}" type="slidenum">
              <a:rPr lang="en-US" altLang="en-US"/>
              <a:pPr>
                <a:defRPr/>
              </a:pPr>
              <a:t>‹#›</a:t>
            </a:fld>
            <a:endParaRPr lang="en-US" altLang="en-US" dirty="0"/>
          </a:p>
        </p:txBody>
      </p:sp>
    </p:spTree>
    <p:extLst>
      <p:ext uri="{BB962C8B-B14F-4D97-AF65-F5344CB8AC3E}">
        <p14:creationId xmlns:p14="http://schemas.microsoft.com/office/powerpoint/2010/main" val="29957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hart Placeholder 3"/>
          <p:cNvSpPr>
            <a:spLocks noGrp="1"/>
          </p:cNvSpPr>
          <p:nvPr>
            <p:ph type="chart" sz="half" idx="2"/>
          </p:nvPr>
        </p:nvSpPr>
        <p:spPr>
          <a:xfrm>
            <a:off x="4800600" y="1905000"/>
            <a:ext cx="3810000" cy="4114800"/>
          </a:xfrm>
        </p:spPr>
        <p:txBody>
          <a:bodyPr/>
          <a:lstStyle/>
          <a:p>
            <a:pPr lvl="0"/>
            <a:endParaRPr lang="en-CA" noProof="0" dirty="0" smtClean="0"/>
          </a:p>
        </p:txBody>
      </p:sp>
      <p:sp>
        <p:nvSpPr>
          <p:cNvPr id="5" name="Rectangle 65"/>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Rectangle 66"/>
          <p:cNvSpPr>
            <a:spLocks noGrp="1" noChangeArrowheads="1"/>
          </p:cNvSpPr>
          <p:nvPr>
            <p:ph type="ftr" sz="quarter" idx="11"/>
          </p:nvPr>
        </p:nvSpPr>
        <p:spPr/>
        <p:txBody>
          <a:bodyPr/>
          <a:lstStyle>
            <a:lvl1pPr>
              <a:defRPr/>
            </a:lvl1pPr>
          </a:lstStyle>
          <a:p>
            <a:pPr>
              <a:defRPr/>
            </a:pPr>
            <a:r>
              <a:rPr lang="en-US" dirty="0">
                <a:solidFill>
                  <a:prstClr val="black">
                    <a:tint val="75000"/>
                  </a:prstClr>
                </a:solidFill>
              </a:rPr>
              <a:t>Analysis of Algorithms</a:t>
            </a:r>
          </a:p>
        </p:txBody>
      </p:sp>
      <p:sp>
        <p:nvSpPr>
          <p:cNvPr id="7" name="Rectangle 67"/>
          <p:cNvSpPr>
            <a:spLocks noGrp="1" noChangeArrowheads="1"/>
          </p:cNvSpPr>
          <p:nvPr>
            <p:ph type="sldNum" sz="quarter" idx="12"/>
          </p:nvPr>
        </p:nvSpPr>
        <p:spPr/>
        <p:txBody>
          <a:bodyPr/>
          <a:lstStyle>
            <a:lvl1pPr>
              <a:defRPr/>
            </a:lvl1pPr>
          </a:lstStyle>
          <a:p>
            <a:pPr>
              <a:defRPr/>
            </a:pPr>
            <a:fld id="{D79A148E-118E-47F4-B4B9-4F166F16C6C3}" type="slidenum">
              <a:rPr lang="en-US" altLang="en-US"/>
              <a:pPr>
                <a:defRPr/>
              </a:pPr>
              <a:t>‹#›</a:t>
            </a:fld>
            <a:endParaRPr lang="en-US" altLang="en-US" dirty="0"/>
          </a:p>
        </p:txBody>
      </p:sp>
    </p:spTree>
    <p:extLst>
      <p:ext uri="{BB962C8B-B14F-4D97-AF65-F5344CB8AC3E}">
        <p14:creationId xmlns:p14="http://schemas.microsoft.com/office/powerpoint/2010/main" val="1675358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5"/>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Rectangle 66"/>
          <p:cNvSpPr>
            <a:spLocks noGrp="1" noChangeArrowheads="1"/>
          </p:cNvSpPr>
          <p:nvPr>
            <p:ph type="ftr" sz="quarter" idx="11"/>
          </p:nvPr>
        </p:nvSpPr>
        <p:spPr/>
        <p:txBody>
          <a:bodyPr/>
          <a:lstStyle>
            <a:lvl1pPr>
              <a:defRPr/>
            </a:lvl1pPr>
          </a:lstStyle>
          <a:p>
            <a:pPr>
              <a:defRPr/>
            </a:pPr>
            <a:r>
              <a:rPr lang="en-US" dirty="0">
                <a:solidFill>
                  <a:prstClr val="black">
                    <a:tint val="75000"/>
                  </a:prstClr>
                </a:solidFill>
              </a:rPr>
              <a:t>Analysis of Algorithms</a:t>
            </a:r>
          </a:p>
        </p:txBody>
      </p:sp>
      <p:sp>
        <p:nvSpPr>
          <p:cNvPr id="7" name="Rectangle 67"/>
          <p:cNvSpPr>
            <a:spLocks noGrp="1" noChangeArrowheads="1"/>
          </p:cNvSpPr>
          <p:nvPr>
            <p:ph type="sldNum" sz="quarter" idx="12"/>
          </p:nvPr>
        </p:nvSpPr>
        <p:spPr/>
        <p:txBody>
          <a:bodyPr/>
          <a:lstStyle>
            <a:lvl1pPr>
              <a:defRPr/>
            </a:lvl1pPr>
          </a:lstStyle>
          <a:p>
            <a:pPr>
              <a:defRPr/>
            </a:pPr>
            <a:fld id="{57EED7B7-E2B7-463C-98CD-AF9895658EC0}" type="slidenum">
              <a:rPr lang="en-US" altLang="en-US"/>
              <a:pPr>
                <a:defRPr/>
              </a:pPr>
              <a:t>‹#›</a:t>
            </a:fld>
            <a:endParaRPr lang="en-US" altLang="en-US" dirty="0"/>
          </a:p>
        </p:txBody>
      </p:sp>
    </p:spTree>
    <p:extLst>
      <p:ext uri="{BB962C8B-B14F-4D97-AF65-F5344CB8AC3E}">
        <p14:creationId xmlns:p14="http://schemas.microsoft.com/office/powerpoint/2010/main" val="374539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5"/>
          <p:cNvSpPr>
            <a:spLocks noGrp="1" noChangeArrowheads="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Rectangle 66"/>
          <p:cNvSpPr>
            <a:spLocks noGrp="1" noChangeArrowheads="1"/>
          </p:cNvSpPr>
          <p:nvPr>
            <p:ph type="ftr" sz="quarter" idx="11"/>
          </p:nvPr>
        </p:nvSpPr>
        <p:spPr/>
        <p:txBody>
          <a:bodyPr/>
          <a:lstStyle>
            <a:lvl1pPr>
              <a:defRPr/>
            </a:lvl1pPr>
          </a:lstStyle>
          <a:p>
            <a:pPr>
              <a:defRPr/>
            </a:pPr>
            <a:r>
              <a:rPr lang="en-US" dirty="0">
                <a:solidFill>
                  <a:prstClr val="black">
                    <a:tint val="75000"/>
                  </a:prstClr>
                </a:solidFill>
              </a:rPr>
              <a:t>Analysis of Algorithms</a:t>
            </a:r>
          </a:p>
        </p:txBody>
      </p:sp>
      <p:sp>
        <p:nvSpPr>
          <p:cNvPr id="7" name="Rectangle 67"/>
          <p:cNvSpPr>
            <a:spLocks noGrp="1" noChangeArrowheads="1"/>
          </p:cNvSpPr>
          <p:nvPr>
            <p:ph type="sldNum" sz="quarter" idx="12"/>
          </p:nvPr>
        </p:nvSpPr>
        <p:spPr/>
        <p:txBody>
          <a:bodyPr/>
          <a:lstStyle>
            <a:lvl1pPr>
              <a:defRPr/>
            </a:lvl1pPr>
          </a:lstStyle>
          <a:p>
            <a:pPr>
              <a:defRPr/>
            </a:pPr>
            <a:fld id="{EBB11035-0EF5-41A5-86F9-2C30E94B38D3}" type="slidenum">
              <a:rPr lang="en-US" altLang="en-US"/>
              <a:pPr>
                <a:defRPr/>
              </a:pPr>
              <a:t>‹#›</a:t>
            </a:fld>
            <a:endParaRPr lang="en-US" altLang="en-US" dirty="0"/>
          </a:p>
        </p:txBody>
      </p:sp>
    </p:spTree>
    <p:extLst>
      <p:ext uri="{BB962C8B-B14F-4D97-AF65-F5344CB8AC3E}">
        <p14:creationId xmlns:p14="http://schemas.microsoft.com/office/powerpoint/2010/main" val="3982402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US" sz="1100" b="1" dirty="0" smtClean="0">
                <a:solidFill>
                  <a:srgbClr val="101141"/>
                </a:solidFill>
              </a:rPr>
              <a:t>BITS </a:t>
            </a:r>
            <a:r>
              <a:rPr lang="en-US" sz="1100" dirty="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091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97625"/>
            <a:ext cx="2133600" cy="323850"/>
          </a:xfrm>
        </p:spPr>
        <p:txBody>
          <a:bodyPr/>
          <a:lstStyle>
            <a:lvl1pPr>
              <a:defRPr/>
            </a:lvl1pPr>
          </a:lstStyle>
          <a:p>
            <a:fld id="{D6F6390F-3D77-4545-A6F1-3E813E9941CA}" type="slidenum">
              <a:rPr lang="en-US"/>
              <a:pPr/>
              <a:t>‹#›</a:t>
            </a:fld>
            <a:endParaRPr lang="en-US"/>
          </a:p>
        </p:txBody>
      </p:sp>
    </p:spTree>
    <p:extLst>
      <p:ext uri="{BB962C8B-B14F-4D97-AF65-F5344CB8AC3E}">
        <p14:creationId xmlns:p14="http://schemas.microsoft.com/office/powerpoint/2010/main" val="42682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endParaRPr lang="en-US" dirty="0"/>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6ED4B0F8-D031-4A9E-92CA-E8B9C130C62F}"/>
              </a:ext>
            </a:extLst>
          </p:cNvPr>
          <p:cNvSpPr>
            <a:spLocks noGrp="1"/>
          </p:cNvSpPr>
          <p:nvPr>
            <p:ph type="dt" sz="half" idx="11"/>
          </p:nvPr>
        </p:nvSpPr>
        <p:spPr/>
        <p:txBody>
          <a:bodyPr/>
          <a:lstStyle/>
          <a:p>
            <a:endParaRPr lang="en-US" dirty="0"/>
          </a:p>
        </p:txBody>
      </p:sp>
      <p:sp>
        <p:nvSpPr>
          <p:cNvPr id="5" name="Footer Placeholder 4">
            <a:extLst>
              <a:ext uri="{FF2B5EF4-FFF2-40B4-BE49-F238E27FC236}">
                <a16:creationId xmlns:a16="http://schemas.microsoft.com/office/drawing/2014/main" xmlns="" id="{B7088829-EECA-49B6-9EB3-BCB216DDBB94}"/>
              </a:ext>
            </a:extLst>
          </p:cNvPr>
          <p:cNvSpPr>
            <a:spLocks noGrp="1"/>
          </p:cNvSpPr>
          <p:nvPr>
            <p:ph type="ftr" sz="quarter" idx="12"/>
          </p:nvPr>
        </p:nvSpPr>
        <p:spPr/>
        <p:txBody>
          <a:bodyPr/>
          <a:lstStyle/>
          <a:p>
            <a:endParaRPr lang="en-US" dirty="0"/>
          </a:p>
        </p:txBody>
      </p:sp>
      <p:sp>
        <p:nvSpPr>
          <p:cNvPr id="6" name="Slide Number Placeholder 5">
            <a:extLst>
              <a:ext uri="{FF2B5EF4-FFF2-40B4-BE49-F238E27FC236}">
                <a16:creationId xmlns:a16="http://schemas.microsoft.com/office/drawing/2014/main" xmlns=""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445DD9E3-F004-45EE-BC53-8795F8E8816A}"/>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xmlns="" id="{2EFC770E-EF70-4FCE-A166-B9462D1C0F8B}"/>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xmlns=""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0074CF8A-883F-4144-AB15-923DF648E0CE}"/>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xmlns="" id="{FA6C6268-F619-48BB-933B-E115CE93C624}"/>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xmlns=""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xmlns="" id="{FB6E1B0A-851E-4A0C-B89D-3CC106FF0C5B}"/>
              </a:ext>
            </a:extLst>
          </p:cNvPr>
          <p:cNvSpPr>
            <a:spLocks noGrp="1"/>
          </p:cNvSpPr>
          <p:nvPr>
            <p:ph type="dt" sz="half" idx="11"/>
          </p:nvPr>
        </p:nvSpPr>
        <p:spPr/>
        <p:txBody>
          <a:bodyPr/>
          <a:lstStyle/>
          <a:p>
            <a:endParaRPr lang="en-US" dirty="0"/>
          </a:p>
        </p:txBody>
      </p:sp>
      <p:sp>
        <p:nvSpPr>
          <p:cNvPr id="17" name="Footer Placeholder 16">
            <a:extLst>
              <a:ext uri="{FF2B5EF4-FFF2-40B4-BE49-F238E27FC236}">
                <a16:creationId xmlns:a16="http://schemas.microsoft.com/office/drawing/2014/main" xmlns="" id="{224DB619-8B4A-4430-9A32-51334D35E42E}"/>
              </a:ext>
            </a:extLst>
          </p:cNvPr>
          <p:cNvSpPr>
            <a:spLocks noGrp="1"/>
          </p:cNvSpPr>
          <p:nvPr>
            <p:ph type="ftr" sz="quarter" idx="12"/>
          </p:nvPr>
        </p:nvSpPr>
        <p:spPr/>
        <p:txBody>
          <a:bodyPr/>
          <a:lstStyle/>
          <a:p>
            <a:endParaRPr lang="en-US" dirty="0"/>
          </a:p>
        </p:txBody>
      </p:sp>
      <p:sp>
        <p:nvSpPr>
          <p:cNvPr id="18" name="Slide Number Placeholder 17">
            <a:extLst>
              <a:ext uri="{FF2B5EF4-FFF2-40B4-BE49-F238E27FC236}">
                <a16:creationId xmlns:a16="http://schemas.microsoft.com/office/drawing/2014/main" xmlns=""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1"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1EF1332A-7ECB-4897-ABBF-E6D3C142E6ED}" type="datetimeFigureOut">
              <a:rPr lang="en-US">
                <a:solidFill>
                  <a:prstClr val="black">
                    <a:tint val="75000"/>
                  </a:prstClr>
                </a:solidFill>
              </a:rPr>
              <a:pPr>
                <a:defRPr/>
              </a:pPr>
              <a:t>10/21/2019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fontAlgn="base">
              <a:spcBef>
                <a:spcPct val="0"/>
              </a:spcBef>
              <a:spcAft>
                <a:spcPct val="0"/>
              </a:spcAft>
              <a:defRPr/>
            </a:pPr>
            <a:fld id="{B07091F1-B133-41F3-8426-47194AB84B99}" type="slidenum">
              <a:rPr lang="en-US">
                <a:latin typeface="Arial" panose="020B0604020202020204" pitchFamily="34" charset="0"/>
                <a:cs typeface="Arial" panose="020B0604020202020204" pitchFamily="34" charset="0"/>
              </a:rPr>
              <a:pPr fontAlgn="base">
                <a:spcBef>
                  <a:spcPct val="0"/>
                </a:spcBef>
                <a:spcAft>
                  <a:spcPct val="0"/>
                </a:spcAft>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5220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gif"/><Relationship Id="rId4" Type="http://schemas.openxmlformats.org/officeDocument/2006/relationships/audio" Target="../media/audio2.bin"/></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4.xml"/><Relationship Id="rId5" Type="http://schemas.openxmlformats.org/officeDocument/2006/relationships/image" Target="../media/image40.jpeg"/><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www.google.com/search?tbo=p&amp;tbm=bks&amp;q=inauthor:%22John+E.+Hopcroft%22" TargetMode="External"/><Relationship Id="rId4" Type="http://schemas.openxmlformats.org/officeDocument/2006/relationships/hyperlink" Target="http://www.google.com/search?tbo=p&amp;tbm=bks&amp;q=inauthor:%22Alfred+V.+Aho%22"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Detailed%20Cal%20(1).pdf"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oleObject" Target="../embeddings/oleObject4.bin"/><Relationship Id="rId12" Type="http://schemas.openxmlformats.org/officeDocument/2006/relationships/image" Target="../media/image59.png"/><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56.png"/><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8.png"/><Relationship Id="rId4" Type="http://schemas.openxmlformats.org/officeDocument/2006/relationships/image" Target="../media/image55.wmf"/><Relationship Id="rId9" Type="http://schemas.openxmlformats.org/officeDocument/2006/relationships/oleObject" Target="../embeddings/oleObject5.bin"/><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Latin" TargetMode="External"/><Relationship Id="rId2" Type="http://schemas.openxmlformats.org/officeDocument/2006/relationships/hyperlink" Target="http://en.wikipedia.org/wiki/Algorithm"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3.vml"/><Relationship Id="rId5" Type="http://schemas.openxmlformats.org/officeDocument/2006/relationships/image" Target="../media/image59.png"/><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56.png"/><Relationship Id="rId4"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8.png"/><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57.png"/><Relationship Id="rId4"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png"/><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60.png"/><Relationship Id="rId4" Type="http://schemas.openxmlformats.org/officeDocument/2006/relationships/oleObject" Target="../embeddings/oleObject12.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4.xml"/><Relationship Id="rId7" Type="http://schemas.openxmlformats.org/officeDocument/2006/relationships/image" Target="../media/image63.wmf"/><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62.wmf"/><Relationship Id="rId10" Type="http://schemas.openxmlformats.org/officeDocument/2006/relationships/image" Target="../media/image64.wmf"/><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vmlDrawing" Target="../drawings/vmlDrawing8.vml"/><Relationship Id="rId5" Type="http://schemas.openxmlformats.org/officeDocument/2006/relationships/image" Target="../media/image65.wmf"/><Relationship Id="rId4" Type="http://schemas.openxmlformats.org/officeDocument/2006/relationships/oleObject" Target="../embeddings/oleObject1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6.xml"/><Relationship Id="rId7" Type="http://schemas.openxmlformats.org/officeDocument/2006/relationships/image" Target="../media/image67.wmf"/><Relationship Id="rId2" Type="http://schemas.openxmlformats.org/officeDocument/2006/relationships/slideLayout" Target="../slideLayouts/slideLayout32.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65.wmf"/><Relationship Id="rId5" Type="http://schemas.openxmlformats.org/officeDocument/2006/relationships/image" Target="../media/image6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68.w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7.xml"/><Relationship Id="rId7" Type="http://schemas.openxmlformats.org/officeDocument/2006/relationships/image" Target="../media/image69.wmf"/><Relationship Id="rId2" Type="http://schemas.openxmlformats.org/officeDocument/2006/relationships/slideLayout" Target="../slideLayouts/slideLayout24.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62.wmf"/><Relationship Id="rId4" Type="http://schemas.openxmlformats.org/officeDocument/2006/relationships/oleObject" Target="../embeddings/oleObject23.bin"/><Relationship Id="rId9" Type="http://schemas.openxmlformats.org/officeDocument/2006/relationships/image" Target="../media/image63.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23555" name="Content Placeholder 5"/>
          <p:cNvSpPr>
            <a:spLocks noGrp="1"/>
          </p:cNvSpPr>
          <p:nvPr>
            <p:ph sz="quarter" idx="13"/>
          </p:nvPr>
        </p:nvSpPr>
        <p:spPr/>
        <p:txBody>
          <a:bodyPr/>
          <a:lstStyle/>
          <a:p>
            <a:pPr eaLnBrk="1" hangingPunct="1">
              <a:spcBef>
                <a:spcPct val="0"/>
              </a:spcBef>
            </a:pPr>
            <a:r>
              <a:rPr lang="en-US" dirty="0" smtClean="0"/>
              <a:t>Dr S. S. Chauhan</a:t>
            </a:r>
          </a:p>
          <a:p>
            <a:pPr>
              <a:spcBef>
                <a:spcPct val="0"/>
              </a:spcBef>
            </a:pPr>
            <a:r>
              <a:rPr lang="en-US" dirty="0"/>
              <a:t>sansar@wilp.bits-pilani.ac.in</a:t>
            </a:r>
            <a:r>
              <a:rPr lang="en-US" dirty="0" smtClean="0"/>
              <a:t>  </a:t>
            </a:r>
          </a:p>
        </p:txBody>
      </p:sp>
    </p:spTree>
    <p:extLst>
      <p:ext uri="{BB962C8B-B14F-4D97-AF65-F5344CB8AC3E}">
        <p14:creationId xmlns:p14="http://schemas.microsoft.com/office/powerpoint/2010/main" val="2987121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0E6F81-C933-674F-857C-B1F682A2FC59}"/>
              </a:ext>
            </a:extLst>
          </p:cNvPr>
          <p:cNvSpPr>
            <a:spLocks noGrp="1"/>
          </p:cNvSpPr>
          <p:nvPr>
            <p:ph sz="quarter" idx="10"/>
          </p:nvPr>
        </p:nvSpPr>
        <p:spPr/>
        <p:txBody>
          <a:bodyPr/>
          <a:lstStyle/>
          <a:p>
            <a:r>
              <a:rPr lang="en-US" altLang="zh-TW" dirty="0">
                <a:solidFill>
                  <a:srgbClr val="0000FF"/>
                </a:solidFill>
                <a:latin typeface="Arial" charset="0"/>
                <a:cs typeface="Arial" charset="0"/>
              </a:rPr>
              <a:t>“Better” = more efficient</a:t>
            </a:r>
            <a:endParaRPr lang="en-US" dirty="0"/>
          </a:p>
        </p:txBody>
      </p:sp>
      <p:sp>
        <p:nvSpPr>
          <p:cNvPr id="5" name="Slide Number Placeholder 4">
            <a:extLst>
              <a:ext uri="{FF2B5EF4-FFF2-40B4-BE49-F238E27FC236}">
                <a16:creationId xmlns:a16="http://schemas.microsoft.com/office/drawing/2014/main" xmlns="" id="{51CDB189-6C3D-D84B-BA4D-F47D6E58C7BA}"/>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6" name="Rectangle 3">
            <a:extLst>
              <a:ext uri="{FF2B5EF4-FFF2-40B4-BE49-F238E27FC236}">
                <a16:creationId xmlns:a16="http://schemas.microsoft.com/office/drawing/2014/main" xmlns="" id="{035898F4-3C93-354A-B6F5-6D4781739437}"/>
              </a:ext>
            </a:extLst>
          </p:cNvPr>
          <p:cNvSpPr txBox="1">
            <a:spLocks noChangeArrowheads="1"/>
          </p:cNvSpPr>
          <p:nvPr/>
        </p:nvSpPr>
        <p:spPr>
          <a:xfrm>
            <a:off x="1905000" y="2057400"/>
            <a:ext cx="22860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Char char="ü"/>
            </a:pPr>
            <a:r>
              <a:rPr lang="en-US" altLang="zh-TW" sz="1800" dirty="0">
                <a:solidFill>
                  <a:srgbClr val="FF3300"/>
                </a:solidFill>
                <a:ea typeface="新細明體" panose="02020500000000000000" pitchFamily="18" charset="-120"/>
              </a:rPr>
              <a:t>Time</a:t>
            </a:r>
          </a:p>
          <a:p>
            <a:pPr>
              <a:lnSpc>
                <a:spcPct val="90000"/>
              </a:lnSpc>
              <a:buFont typeface="Wingdings" pitchFamily="2" charset="2"/>
              <a:buChar char="ü"/>
            </a:pPr>
            <a:endParaRPr lang="en-US" altLang="zh-TW" sz="1800" dirty="0">
              <a:solidFill>
                <a:srgbClr val="FF3300"/>
              </a:solidFill>
              <a:ea typeface="新細明體" panose="02020500000000000000" pitchFamily="18" charset="-120"/>
            </a:endParaRPr>
          </a:p>
          <a:p>
            <a:pPr>
              <a:lnSpc>
                <a:spcPct val="90000"/>
              </a:lnSpc>
              <a:buFont typeface="Wingdings" pitchFamily="2" charset="2"/>
              <a:buChar char="ü"/>
            </a:pPr>
            <a:r>
              <a:rPr lang="en-US" altLang="zh-TW" sz="1800" dirty="0">
                <a:solidFill>
                  <a:srgbClr val="FF3300"/>
                </a:solidFill>
                <a:ea typeface="新細明體" panose="02020500000000000000" pitchFamily="18" charset="-120"/>
              </a:rPr>
              <a:t>Space</a:t>
            </a:r>
            <a:endParaRPr lang="en-US" altLang="zh-TW" dirty="0">
              <a:solidFill>
                <a:srgbClr val="FF3300"/>
              </a:solidFill>
              <a:ea typeface="新細明體" panose="02020500000000000000" pitchFamily="18" charset="-120"/>
            </a:endParaRPr>
          </a:p>
        </p:txBody>
      </p:sp>
      <p:sp>
        <p:nvSpPr>
          <p:cNvPr id="8" name="TextBox 4">
            <a:extLst>
              <a:ext uri="{FF2B5EF4-FFF2-40B4-BE49-F238E27FC236}">
                <a16:creationId xmlns:a16="http://schemas.microsoft.com/office/drawing/2014/main" xmlns="" id="{4AB66A50-2DFF-7D40-B0B0-8BBBB250B482}"/>
              </a:ext>
            </a:extLst>
          </p:cNvPr>
          <p:cNvSpPr txBox="1">
            <a:spLocks noChangeArrowheads="1"/>
          </p:cNvSpPr>
          <p:nvPr/>
        </p:nvSpPr>
        <p:spPr bwMode="auto">
          <a:xfrm>
            <a:off x="838200" y="4343400"/>
            <a:ext cx="6553200"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FontTx/>
              <a:buNone/>
            </a:pPr>
            <a:r>
              <a:rPr lang="en-US" altLang="zh-TW" sz="1800" dirty="0">
                <a:solidFill>
                  <a:srgbClr val="C00000"/>
                </a:solidFill>
              </a:rPr>
              <a:t>Measure efficiency  (asymptotic notation)</a:t>
            </a:r>
          </a:p>
          <a:p>
            <a:pPr eaLnBrk="1" hangingPunct="1">
              <a:lnSpc>
                <a:spcPct val="90000"/>
              </a:lnSpc>
              <a:spcBef>
                <a:spcPct val="50000"/>
              </a:spcBef>
              <a:buFontTx/>
              <a:buNone/>
            </a:pPr>
            <a:r>
              <a:rPr lang="en-US" altLang="zh-TW" sz="2000" dirty="0"/>
              <a:t>O(n)</a:t>
            </a:r>
          </a:p>
          <a:p>
            <a:pPr eaLnBrk="1" hangingPunct="1">
              <a:lnSpc>
                <a:spcPct val="90000"/>
              </a:lnSpc>
              <a:spcBef>
                <a:spcPct val="50000"/>
              </a:spcBef>
              <a:buFontTx/>
              <a:buNone/>
            </a:pPr>
            <a:r>
              <a:rPr lang="en-US" altLang="zh-TW" sz="2000" dirty="0"/>
              <a:t>o(n)</a:t>
            </a:r>
          </a:p>
          <a:p>
            <a:pPr eaLnBrk="1" hangingPunct="1">
              <a:lnSpc>
                <a:spcPct val="90000"/>
              </a:lnSpc>
              <a:spcBef>
                <a:spcPct val="50000"/>
              </a:spcBef>
              <a:buFontTx/>
              <a:buNone/>
            </a:pPr>
            <a:r>
              <a:rPr lang="el-GR" altLang="zh-TW" sz="2000" dirty="0"/>
              <a:t>Ω</a:t>
            </a:r>
            <a:r>
              <a:rPr lang="en-US" altLang="zh-TW" sz="2000" dirty="0"/>
              <a:t>(n)</a:t>
            </a:r>
          </a:p>
          <a:p>
            <a:pPr eaLnBrk="1" hangingPunct="1">
              <a:lnSpc>
                <a:spcPct val="90000"/>
              </a:lnSpc>
              <a:spcBef>
                <a:spcPct val="50000"/>
              </a:spcBef>
              <a:buFontTx/>
              <a:buNone/>
            </a:pPr>
            <a:r>
              <a:rPr lang="az-Cyrl-AZ" altLang="zh-TW" sz="2000" dirty="0"/>
              <a:t>Ө</a:t>
            </a:r>
            <a:r>
              <a:rPr lang="en-US" altLang="zh-TW" sz="2000" dirty="0"/>
              <a:t>(n)</a:t>
            </a:r>
            <a:endParaRPr lang="en-US" altLang="en-US" sz="1600" dirty="0">
              <a:ea typeface="新細明體" panose="02020500000000000000" pitchFamily="18" charset="-120"/>
            </a:endParaRPr>
          </a:p>
        </p:txBody>
      </p:sp>
    </p:spTree>
    <p:extLst>
      <p:ext uri="{BB962C8B-B14F-4D97-AF65-F5344CB8AC3E}">
        <p14:creationId xmlns:p14="http://schemas.microsoft.com/office/powerpoint/2010/main" val="2656092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F1838FC8-7514-4D46-B14D-D1CBCB5AB027}"/>
              </a:ext>
            </a:extLst>
          </p:cNvPr>
          <p:cNvSpPr txBox="1">
            <a:spLocks noChangeArrowheads="1"/>
          </p:cNvSpPr>
          <p:nvPr/>
        </p:nvSpPr>
        <p:spPr bwMode="auto">
          <a:xfrm>
            <a:off x="533400" y="228600"/>
            <a:ext cx="8229600" cy="1143000"/>
          </a:xfrm>
          <a:prstGeom prst="rect">
            <a:avLst/>
          </a:prstGeom>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defRPr/>
            </a:pPr>
            <a:r>
              <a:rPr lang="en-US" altLang="zh-TW" sz="2400" dirty="0">
                <a:solidFill>
                  <a:srgbClr val="0000FF"/>
                </a:solidFill>
                <a:latin typeface="Arial" charset="0"/>
                <a:cs typeface="Arial" charset="0"/>
              </a:rPr>
              <a:t>Sorting Algorithms</a:t>
            </a:r>
          </a:p>
        </p:txBody>
      </p:sp>
      <p:sp>
        <p:nvSpPr>
          <p:cNvPr id="130" name="Text Box 3">
            <a:extLst>
              <a:ext uri="{FF2B5EF4-FFF2-40B4-BE49-F238E27FC236}">
                <a16:creationId xmlns:a16="http://schemas.microsoft.com/office/drawing/2014/main" xmlns="" id="{16EC7572-6846-B54C-9A25-A99600C19D95}"/>
              </a:ext>
            </a:extLst>
          </p:cNvPr>
          <p:cNvSpPr txBox="1">
            <a:spLocks noChangeArrowheads="1"/>
          </p:cNvSpPr>
          <p:nvPr/>
        </p:nvSpPr>
        <p:spPr bwMode="auto">
          <a:xfrm>
            <a:off x="762000" y="1752600"/>
            <a:ext cx="2052638"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Comparison Based</a:t>
            </a:r>
          </a:p>
          <a:p>
            <a:pPr eaLnBrk="1" hangingPunct="1">
              <a:spcBef>
                <a:spcPct val="50000"/>
              </a:spcBef>
              <a:buFont typeface="Wingdings" pitchFamily="2" charset="2"/>
              <a:buChar char="ü"/>
            </a:pPr>
            <a:r>
              <a:rPr lang="en-US" altLang="en-US" sz="1600" dirty="0"/>
              <a:t> </a:t>
            </a:r>
            <a:r>
              <a:rPr lang="en-US" altLang="en-US" sz="1600" dirty="0">
                <a:solidFill>
                  <a:srgbClr val="0033CC"/>
                </a:solidFill>
              </a:rPr>
              <a:t>Bubble Sort</a:t>
            </a:r>
          </a:p>
          <a:p>
            <a:pPr eaLnBrk="1" hangingPunct="1">
              <a:spcBef>
                <a:spcPct val="50000"/>
              </a:spcBef>
              <a:buFont typeface="Wingdings" pitchFamily="2" charset="2"/>
              <a:buChar char="ü"/>
            </a:pPr>
            <a:r>
              <a:rPr lang="en-US" altLang="en-US" sz="1600" dirty="0">
                <a:solidFill>
                  <a:srgbClr val="0033CC"/>
                </a:solidFill>
              </a:rPr>
              <a:t> Quick Sort</a:t>
            </a:r>
          </a:p>
          <a:p>
            <a:pPr eaLnBrk="1" hangingPunct="1">
              <a:spcBef>
                <a:spcPct val="50000"/>
              </a:spcBef>
              <a:buFont typeface="Wingdings" pitchFamily="2" charset="2"/>
              <a:buChar char="ü"/>
            </a:pPr>
            <a:r>
              <a:rPr lang="en-US" altLang="en-US" sz="1600" dirty="0">
                <a:solidFill>
                  <a:srgbClr val="0033CC"/>
                </a:solidFill>
              </a:rPr>
              <a:t> Insertion Sort</a:t>
            </a:r>
          </a:p>
          <a:p>
            <a:pPr eaLnBrk="1" hangingPunct="1">
              <a:spcBef>
                <a:spcPct val="50000"/>
              </a:spcBef>
              <a:buFont typeface="Wingdings" pitchFamily="2" charset="2"/>
              <a:buChar char="ü"/>
            </a:pPr>
            <a:r>
              <a:rPr lang="en-US" altLang="en-US" sz="1600" dirty="0">
                <a:solidFill>
                  <a:srgbClr val="0033CC"/>
                </a:solidFill>
              </a:rPr>
              <a:t> Merge Sort </a:t>
            </a:r>
          </a:p>
          <a:p>
            <a:pPr eaLnBrk="1" hangingPunct="1">
              <a:spcBef>
                <a:spcPct val="50000"/>
              </a:spcBef>
              <a:buFont typeface="Wingdings" pitchFamily="2" charset="2"/>
              <a:buChar char="ü"/>
            </a:pPr>
            <a:r>
              <a:rPr lang="en-US" altLang="en-US" sz="1600" dirty="0">
                <a:solidFill>
                  <a:srgbClr val="0033CC"/>
                </a:solidFill>
              </a:rPr>
              <a:t> Heap Sort </a:t>
            </a:r>
          </a:p>
        </p:txBody>
      </p:sp>
      <p:sp>
        <p:nvSpPr>
          <p:cNvPr id="131" name="Text Box 3">
            <a:extLst>
              <a:ext uri="{FF2B5EF4-FFF2-40B4-BE49-F238E27FC236}">
                <a16:creationId xmlns:a16="http://schemas.microsoft.com/office/drawing/2014/main" xmlns="" id="{96B96458-B86B-B54C-9996-BBED045E7A19}"/>
              </a:ext>
            </a:extLst>
          </p:cNvPr>
          <p:cNvSpPr txBox="1">
            <a:spLocks noChangeArrowheads="1"/>
          </p:cNvSpPr>
          <p:nvPr/>
        </p:nvSpPr>
        <p:spPr bwMode="auto">
          <a:xfrm>
            <a:off x="4114800" y="1791851"/>
            <a:ext cx="19034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Non-Comp Based</a:t>
            </a:r>
          </a:p>
          <a:p>
            <a:pPr eaLnBrk="1" hangingPunct="1">
              <a:spcBef>
                <a:spcPct val="50000"/>
              </a:spcBef>
              <a:buFont typeface="Wingdings" pitchFamily="2" charset="2"/>
              <a:buChar char="ü"/>
            </a:pPr>
            <a:r>
              <a:rPr lang="en-US" altLang="en-US" sz="1600" dirty="0"/>
              <a:t> </a:t>
            </a:r>
            <a:r>
              <a:rPr lang="en-US" altLang="en-US" sz="1600" dirty="0">
                <a:solidFill>
                  <a:srgbClr val="0033CC"/>
                </a:solidFill>
              </a:rPr>
              <a:t>Radix Sort </a:t>
            </a:r>
          </a:p>
          <a:p>
            <a:pPr eaLnBrk="1" hangingPunct="1">
              <a:spcBef>
                <a:spcPct val="50000"/>
              </a:spcBef>
              <a:buFont typeface="Wingdings" pitchFamily="2" charset="2"/>
              <a:buChar char="ü"/>
            </a:pPr>
            <a:r>
              <a:rPr lang="en-US" altLang="en-US" sz="1600" dirty="0">
                <a:solidFill>
                  <a:srgbClr val="0033CC"/>
                </a:solidFill>
              </a:rPr>
              <a:t> Bucket Sort </a:t>
            </a:r>
          </a:p>
        </p:txBody>
      </p:sp>
      <p:sp>
        <p:nvSpPr>
          <p:cNvPr id="132" name="TextBox 131">
            <a:extLst>
              <a:ext uri="{FF2B5EF4-FFF2-40B4-BE49-F238E27FC236}">
                <a16:creationId xmlns:a16="http://schemas.microsoft.com/office/drawing/2014/main" xmlns="" id="{B8BAFB9C-9A82-D748-891C-BCA1C250B000}"/>
              </a:ext>
            </a:extLst>
          </p:cNvPr>
          <p:cNvSpPr txBox="1">
            <a:spLocks noChangeArrowheads="1"/>
          </p:cNvSpPr>
          <p:nvPr/>
        </p:nvSpPr>
        <p:spPr bwMode="auto">
          <a:xfrm>
            <a:off x="304800" y="6096000"/>
            <a:ext cx="6324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FF0000"/>
                </a:solidFill>
              </a:rPr>
              <a:t>Lower bound on comparison based algorithms</a:t>
            </a:r>
          </a:p>
        </p:txBody>
      </p:sp>
      <p:sp>
        <p:nvSpPr>
          <p:cNvPr id="133" name="Text Box 3">
            <a:extLst>
              <a:ext uri="{FF2B5EF4-FFF2-40B4-BE49-F238E27FC236}">
                <a16:creationId xmlns:a16="http://schemas.microsoft.com/office/drawing/2014/main" xmlns="" id="{48D1B258-C97D-134C-8868-269CE230C89F}"/>
              </a:ext>
            </a:extLst>
          </p:cNvPr>
          <p:cNvSpPr txBox="1">
            <a:spLocks noChangeArrowheads="1"/>
          </p:cNvSpPr>
          <p:nvPr/>
        </p:nvSpPr>
        <p:spPr bwMode="auto">
          <a:xfrm>
            <a:off x="4141839" y="3175000"/>
            <a:ext cx="1420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Randomized</a:t>
            </a:r>
          </a:p>
          <a:p>
            <a:pPr eaLnBrk="1" hangingPunct="1">
              <a:spcBef>
                <a:spcPct val="50000"/>
              </a:spcBef>
              <a:buFont typeface="Wingdings" pitchFamily="2" charset="2"/>
              <a:buChar char="ü"/>
            </a:pPr>
            <a:r>
              <a:rPr lang="en-US" altLang="en-US" sz="1600" dirty="0"/>
              <a:t> </a:t>
            </a:r>
            <a:r>
              <a:rPr lang="en-US" altLang="en-US" sz="1600" dirty="0">
                <a:solidFill>
                  <a:srgbClr val="0033CC"/>
                </a:solidFill>
              </a:rPr>
              <a:t>Quick</a:t>
            </a:r>
            <a:r>
              <a:rPr lang="en-US" altLang="en-US" sz="1600" dirty="0"/>
              <a:t> </a:t>
            </a:r>
            <a:r>
              <a:rPr lang="en-US" altLang="en-US" sz="1600" dirty="0">
                <a:solidFill>
                  <a:srgbClr val="0033CC"/>
                </a:solidFill>
              </a:rPr>
              <a:t>Sort </a:t>
            </a:r>
          </a:p>
        </p:txBody>
      </p:sp>
      <p:pic>
        <p:nvPicPr>
          <p:cNvPr id="134" name="Picture 1135" descr="j0286767">
            <a:extLst>
              <a:ext uri="{FF2B5EF4-FFF2-40B4-BE49-F238E27FC236}">
                <a16:creationId xmlns:a16="http://schemas.microsoft.com/office/drawing/2014/main" xmlns="" id="{1EA904CA-A8CD-EB4F-8221-A9A087C6765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895850"/>
            <a:ext cx="777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blinds(horizontal)">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blinds(horizontal)">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blinds(horizontal)">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blinds(horizontal)">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blinds(horizontal)">
                                      <p:cBhvr>
                                        <p:cTn id="27" dur="500"/>
                                        <p:tgtEl>
                                          <p:spTgt spid="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Effect transition="in" filter="blinds(horizontal)">
                                      <p:cBhvr>
                                        <p:cTn id="32" dur="500"/>
                                        <p:tgtEl>
                                          <p:spTgt spid="1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1">
                                            <p:txEl>
                                              <p:pRg st="0" end="0"/>
                                            </p:txEl>
                                          </p:spTgt>
                                        </p:tgtEl>
                                        <p:attrNameLst>
                                          <p:attrName>style.visibility</p:attrName>
                                        </p:attrNameLst>
                                      </p:cBhvr>
                                      <p:to>
                                        <p:strVal val="visible"/>
                                      </p:to>
                                    </p:set>
                                    <p:animEffect transition="in" filter="blinds(horizontal)">
                                      <p:cBhvr>
                                        <p:cTn id="37" dur="500"/>
                                        <p:tgtEl>
                                          <p:spTgt spid="1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1">
                                            <p:txEl>
                                              <p:pRg st="1" end="1"/>
                                            </p:txEl>
                                          </p:spTgt>
                                        </p:tgtEl>
                                        <p:attrNameLst>
                                          <p:attrName>style.visibility</p:attrName>
                                        </p:attrNameLst>
                                      </p:cBhvr>
                                      <p:to>
                                        <p:strVal val="visible"/>
                                      </p:to>
                                    </p:set>
                                    <p:animEffect transition="in" filter="blinds(horizontal)">
                                      <p:cBhvr>
                                        <p:cTn id="42" dur="500"/>
                                        <p:tgtEl>
                                          <p:spTgt spid="13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1">
                                            <p:txEl>
                                              <p:pRg st="2" end="2"/>
                                            </p:txEl>
                                          </p:spTgt>
                                        </p:tgtEl>
                                        <p:attrNameLst>
                                          <p:attrName>style.visibility</p:attrName>
                                        </p:attrNameLst>
                                      </p:cBhvr>
                                      <p:to>
                                        <p:strVal val="visible"/>
                                      </p:to>
                                    </p:set>
                                    <p:animEffect transition="in" filter="blinds(horizontal)">
                                      <p:cBhvr>
                                        <p:cTn id="47" dur="500"/>
                                        <p:tgtEl>
                                          <p:spTgt spid="13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blinds(horizontal)">
                                      <p:cBhvr>
                                        <p:cTn id="52" dur="500"/>
                                        <p:tgtEl>
                                          <p:spTgt spid="1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3">
                                            <p:txEl>
                                              <p:pRg st="0" end="0"/>
                                            </p:txEl>
                                          </p:spTgt>
                                        </p:tgtEl>
                                        <p:attrNameLst>
                                          <p:attrName>style.visibility</p:attrName>
                                        </p:attrNameLst>
                                      </p:cBhvr>
                                      <p:to>
                                        <p:strVal val="visible"/>
                                      </p:to>
                                    </p:set>
                                    <p:animEffect transition="in" filter="blinds(horizontal)">
                                      <p:cBhvr>
                                        <p:cTn id="57" dur="500"/>
                                        <p:tgtEl>
                                          <p:spTgt spid="13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
                                            <p:txEl>
                                              <p:pRg st="1" end="1"/>
                                            </p:txEl>
                                          </p:spTgt>
                                        </p:tgtEl>
                                        <p:attrNameLst>
                                          <p:attrName>style.visibility</p:attrName>
                                        </p:attrNameLst>
                                      </p:cBhvr>
                                      <p:to>
                                        <p:strVal val="visible"/>
                                      </p:to>
                                    </p:set>
                                    <p:animEffect transition="in" filter="blinds(horizontal)">
                                      <p:cBhvr>
                                        <p:cTn id="62" dur="500"/>
                                        <p:tgtEl>
                                          <p:spTgt spid="133">
                                            <p:txEl>
                                              <p:pRg st="1" end="1"/>
                                            </p:txEl>
                                          </p:spTgt>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34"/>
                                        </p:tgtEl>
                                        <p:attrNameLst>
                                          <p:attrName>style.visibility</p:attrName>
                                        </p:attrNameLst>
                                      </p:cBhvr>
                                      <p:to>
                                        <p:strVal val="visible"/>
                                      </p:to>
                                    </p:set>
                                    <p:animEffect transition="in" filter="fade">
                                      <p:cBhvr>
                                        <p:cTn id="66" dur="2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allAtOnce"/>
      <p:bldP spid="131" grpId="0" build="allAtOnce"/>
      <p:bldP spid="132" grpId="0"/>
      <p:bldP spid="13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1E7CEE-E18A-AF48-88D6-E95229AB69C5}"/>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xmlns="" id="{806A050F-657D-524D-90C3-BF3865686204}"/>
              </a:ext>
            </a:extLst>
          </p:cNvPr>
          <p:cNvSpPr>
            <a:spLocks noGrp="1"/>
          </p:cNvSpPr>
          <p:nvPr>
            <p:ph type="sldNum" sz="quarter" idx="14"/>
          </p:nvPr>
        </p:nvSpPr>
        <p:spPr/>
        <p:txBody>
          <a:bodyPr/>
          <a:lstStyle/>
          <a:p>
            <a:fld id="{BC8D7E44-7D4F-4942-A8C9-2DF6BF8399E8}" type="slidenum">
              <a:rPr lang="en-US" smtClean="0"/>
              <a:pPr/>
              <a:t>12</a:t>
            </a:fld>
            <a:endParaRPr lang="en-US" dirty="0"/>
          </a:p>
        </p:txBody>
      </p:sp>
      <p:grpSp>
        <p:nvGrpSpPr>
          <p:cNvPr id="6" name="Group 3">
            <a:extLst>
              <a:ext uri="{FF2B5EF4-FFF2-40B4-BE49-F238E27FC236}">
                <a16:creationId xmlns:a16="http://schemas.microsoft.com/office/drawing/2014/main" xmlns="" id="{9DFB8C25-5BD4-CE4B-B53E-34CB98FF3E09}"/>
              </a:ext>
            </a:extLst>
          </p:cNvPr>
          <p:cNvGrpSpPr>
            <a:grpSpLocks/>
          </p:cNvGrpSpPr>
          <p:nvPr/>
        </p:nvGrpSpPr>
        <p:grpSpPr bwMode="auto">
          <a:xfrm>
            <a:off x="381000" y="3886200"/>
            <a:ext cx="5943600" cy="2089150"/>
            <a:chOff x="240" y="2448"/>
            <a:chExt cx="3744" cy="1316"/>
          </a:xfrm>
        </p:grpSpPr>
        <p:grpSp>
          <p:nvGrpSpPr>
            <p:cNvPr id="7" name="Group 11">
              <a:extLst>
                <a:ext uri="{FF2B5EF4-FFF2-40B4-BE49-F238E27FC236}">
                  <a16:creationId xmlns:a16="http://schemas.microsoft.com/office/drawing/2014/main" xmlns="" id="{A7C404F5-0957-4149-8ECA-2C46077FE859}"/>
                </a:ext>
              </a:extLst>
            </p:cNvPr>
            <p:cNvGrpSpPr>
              <a:grpSpLocks/>
            </p:cNvGrpSpPr>
            <p:nvPr/>
          </p:nvGrpSpPr>
          <p:grpSpPr bwMode="auto">
            <a:xfrm>
              <a:off x="240" y="2448"/>
              <a:ext cx="3744" cy="1316"/>
              <a:chOff x="841" y="2256"/>
              <a:chExt cx="4327" cy="1706"/>
            </a:xfrm>
          </p:grpSpPr>
          <p:grpSp>
            <p:nvGrpSpPr>
              <p:cNvPr id="9" name="Group 12">
                <a:extLst>
                  <a:ext uri="{FF2B5EF4-FFF2-40B4-BE49-F238E27FC236}">
                    <a16:creationId xmlns:a16="http://schemas.microsoft.com/office/drawing/2014/main" xmlns="" id="{17239A98-1BAD-D44A-9796-4FC0C3A10357}"/>
                  </a:ext>
                </a:extLst>
              </p:cNvPr>
              <p:cNvGrpSpPr>
                <a:grpSpLocks/>
              </p:cNvGrpSpPr>
              <p:nvPr/>
            </p:nvGrpSpPr>
            <p:grpSpPr bwMode="auto">
              <a:xfrm>
                <a:off x="4009" y="2880"/>
                <a:ext cx="1159" cy="1082"/>
                <a:chOff x="1056" y="3120"/>
                <a:chExt cx="1159" cy="1082"/>
              </a:xfrm>
            </p:grpSpPr>
            <p:sp>
              <p:nvSpPr>
                <p:cNvPr id="28" name="Rectangle 13">
                  <a:extLst>
                    <a:ext uri="{FF2B5EF4-FFF2-40B4-BE49-F238E27FC236}">
                      <a16:creationId xmlns:a16="http://schemas.microsoft.com/office/drawing/2014/main" xmlns="" id="{B985D541-96B1-1F44-AD5A-37621D13F851}"/>
                    </a:ext>
                  </a:extLst>
                </p:cNvPr>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9" name="Rectangle 14">
                  <a:extLst>
                    <a:ext uri="{FF2B5EF4-FFF2-40B4-BE49-F238E27FC236}">
                      <a16:creationId xmlns:a16="http://schemas.microsoft.com/office/drawing/2014/main" xmlns="" id="{7BECBAA4-A4B9-DC48-9254-EBF21364A10B}"/>
                    </a:ext>
                  </a:extLst>
                </p:cNvPr>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30" name="Text Box 15">
                  <a:extLst>
                    <a:ext uri="{FF2B5EF4-FFF2-40B4-BE49-F238E27FC236}">
                      <a16:creationId xmlns:a16="http://schemas.microsoft.com/office/drawing/2014/main" xmlns="" id="{CF6AE3EF-C69A-D842-8EC5-A4EA35E9DB31}"/>
                    </a:ext>
                  </a:extLst>
                </p:cNvPr>
                <p:cNvSpPr txBox="1">
                  <a:spLocks noChangeArrowheads="1"/>
                </p:cNvSpPr>
                <p:nvPr/>
              </p:nvSpPr>
              <p:spPr bwMode="auto">
                <a:xfrm>
                  <a:off x="1105"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Data</a:t>
                  </a:r>
                  <a:endParaRPr lang="en-US" altLang="en-US" sz="2400" dirty="0">
                    <a:latin typeface="Times New Roman" panose="02020603050405020304" pitchFamily="18" charset="0"/>
                  </a:endParaRPr>
                </a:p>
              </p:txBody>
            </p:sp>
            <p:sp>
              <p:nvSpPr>
                <p:cNvPr id="31" name="Text Box 16">
                  <a:extLst>
                    <a:ext uri="{FF2B5EF4-FFF2-40B4-BE49-F238E27FC236}">
                      <a16:creationId xmlns:a16="http://schemas.microsoft.com/office/drawing/2014/main" xmlns="" id="{49787C61-2AAE-FC41-92F7-D0E9583C910F}"/>
                    </a:ext>
                  </a:extLst>
                </p:cNvPr>
                <p:cNvSpPr txBox="1">
                  <a:spLocks noChangeArrowheads="1"/>
                </p:cNvSpPr>
                <p:nvPr/>
              </p:nvSpPr>
              <p:spPr bwMode="auto">
                <a:xfrm>
                  <a:off x="1680"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Next</a:t>
                  </a:r>
                  <a:endParaRPr lang="en-US" altLang="en-US" sz="2400" dirty="0">
                    <a:latin typeface="Times New Roman" panose="02020603050405020304" pitchFamily="18" charset="0"/>
                  </a:endParaRPr>
                </a:p>
              </p:txBody>
            </p:sp>
            <p:sp>
              <p:nvSpPr>
                <p:cNvPr id="32" name="Oval 17">
                  <a:extLst>
                    <a:ext uri="{FF2B5EF4-FFF2-40B4-BE49-F238E27FC236}">
                      <a16:creationId xmlns:a16="http://schemas.microsoft.com/office/drawing/2014/main" xmlns="" id="{5F23D5BF-C3FB-764B-9CDE-E0B2CA301543}"/>
                    </a:ext>
                  </a:extLst>
                </p:cNvPr>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33" name="Oval 18">
                  <a:extLst>
                    <a:ext uri="{FF2B5EF4-FFF2-40B4-BE49-F238E27FC236}">
                      <a16:creationId xmlns:a16="http://schemas.microsoft.com/office/drawing/2014/main" xmlns="" id="{4C1C578D-4B9F-BD49-AD3D-1169B2715B30}"/>
                    </a:ext>
                  </a:extLst>
                </p:cNvPr>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dirty="0">
                    <a:solidFill>
                      <a:srgbClr val="FC0128"/>
                    </a:solidFill>
                    <a:latin typeface="Times New Roman" panose="02020603050405020304" pitchFamily="18" charset="0"/>
                  </a:endParaRPr>
                </a:p>
              </p:txBody>
            </p:sp>
            <p:cxnSp>
              <p:nvCxnSpPr>
                <p:cNvPr id="34" name="AutoShape 19">
                  <a:extLst>
                    <a:ext uri="{FF2B5EF4-FFF2-40B4-BE49-F238E27FC236}">
                      <a16:creationId xmlns:a16="http://schemas.microsoft.com/office/drawing/2014/main" xmlns="" id="{B5AD4FA3-4D33-F448-9646-F17CFC3220A5}"/>
                    </a:ext>
                  </a:extLst>
                </p:cNvPr>
                <p:cNvCxnSpPr>
                  <a:cxnSpLocks noChangeShapeType="1"/>
                  <a:stCxn id="33" idx="4"/>
                  <a:endCxn id="32"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sp>
              <p:nvSpPr>
                <p:cNvPr id="35" name="Text Box 20">
                  <a:extLst>
                    <a:ext uri="{FF2B5EF4-FFF2-40B4-BE49-F238E27FC236}">
                      <a16:creationId xmlns:a16="http://schemas.microsoft.com/office/drawing/2014/main" xmlns="" id="{073F8A78-E213-D147-990C-B1A4E06F6F15}"/>
                    </a:ext>
                  </a:extLst>
                </p:cNvPr>
                <p:cNvSpPr txBox="1">
                  <a:spLocks noChangeArrowheads="1"/>
                </p:cNvSpPr>
                <p:nvPr/>
              </p:nvSpPr>
              <p:spPr bwMode="auto">
                <a:xfrm>
                  <a:off x="1392" y="3878"/>
                  <a:ext cx="6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object</a:t>
                  </a:r>
                  <a:endParaRPr lang="en-US" altLang="en-US" sz="2400" dirty="0">
                    <a:latin typeface="Times New Roman" panose="02020603050405020304" pitchFamily="18" charset="0"/>
                  </a:endParaRPr>
                </a:p>
              </p:txBody>
            </p:sp>
          </p:grpSp>
          <p:sp>
            <p:nvSpPr>
              <p:cNvPr id="10" name="Rectangle 21">
                <a:extLst>
                  <a:ext uri="{FF2B5EF4-FFF2-40B4-BE49-F238E27FC236}">
                    <a16:creationId xmlns:a16="http://schemas.microsoft.com/office/drawing/2014/main" xmlns="" id="{0CE37B1F-D2E2-FD46-808E-EC58B8B6E581}"/>
                  </a:ext>
                </a:extLst>
              </p:cNvPr>
              <p:cNvSpPr>
                <a:spLocks noChangeArrowheads="1"/>
              </p:cNvSpPr>
              <p:nvPr/>
            </p:nvSpPr>
            <p:spPr bwMode="auto">
              <a:xfrm>
                <a:off x="841" y="2256"/>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11" name="Text Box 22">
                <a:extLst>
                  <a:ext uri="{FF2B5EF4-FFF2-40B4-BE49-F238E27FC236}">
                    <a16:creationId xmlns:a16="http://schemas.microsoft.com/office/drawing/2014/main" xmlns="" id="{8FDC0392-BF53-F341-AF7C-4DCF9DF72BAC}"/>
                  </a:ext>
                </a:extLst>
              </p:cNvPr>
              <p:cNvSpPr txBox="1">
                <a:spLocks noChangeArrowheads="1"/>
              </p:cNvSpPr>
              <p:nvPr/>
            </p:nvSpPr>
            <p:spPr bwMode="auto">
              <a:xfrm>
                <a:off x="861" y="2256"/>
                <a:ext cx="58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Head</a:t>
                </a:r>
                <a:endParaRPr lang="en-US" altLang="en-US" sz="2400" dirty="0">
                  <a:latin typeface="Times New Roman" panose="02020603050405020304" pitchFamily="18" charset="0"/>
                </a:endParaRPr>
              </a:p>
            </p:txBody>
          </p:sp>
          <p:sp>
            <p:nvSpPr>
              <p:cNvPr id="12" name="Oval 23">
                <a:extLst>
                  <a:ext uri="{FF2B5EF4-FFF2-40B4-BE49-F238E27FC236}">
                    <a16:creationId xmlns:a16="http://schemas.microsoft.com/office/drawing/2014/main" xmlns="" id="{9F92E09F-79F5-1949-9989-D9A6EAD72301}"/>
                  </a:ext>
                </a:extLst>
              </p:cNvPr>
              <p:cNvSpPr>
                <a:spLocks noChangeArrowheads="1"/>
              </p:cNvSpPr>
              <p:nvPr/>
            </p:nvSpPr>
            <p:spPr bwMode="auto">
              <a:xfrm>
                <a:off x="1033" y="2496"/>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dirty="0">
                  <a:solidFill>
                    <a:srgbClr val="FC0128"/>
                  </a:solidFill>
                  <a:latin typeface="Times New Roman" panose="02020603050405020304" pitchFamily="18" charset="0"/>
                </a:endParaRPr>
              </a:p>
            </p:txBody>
          </p:sp>
          <p:sp>
            <p:nvSpPr>
              <p:cNvPr id="13" name="Text Box 24">
                <a:extLst>
                  <a:ext uri="{FF2B5EF4-FFF2-40B4-BE49-F238E27FC236}">
                    <a16:creationId xmlns:a16="http://schemas.microsoft.com/office/drawing/2014/main" xmlns="" id="{F6A96160-2F4D-0F47-9346-B4137EC9270C}"/>
                  </a:ext>
                </a:extLst>
              </p:cNvPr>
              <p:cNvSpPr txBox="1">
                <a:spLocks noChangeArrowheads="1"/>
              </p:cNvSpPr>
              <p:nvPr/>
            </p:nvSpPr>
            <p:spPr bwMode="auto">
              <a:xfrm>
                <a:off x="3913" y="2592"/>
                <a:ext cx="5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node</a:t>
                </a:r>
                <a:endParaRPr lang="en-US" altLang="en-US" sz="2400" dirty="0">
                  <a:latin typeface="Times New Roman" panose="02020603050405020304" pitchFamily="18" charset="0"/>
                </a:endParaRPr>
              </a:p>
            </p:txBody>
          </p:sp>
          <p:sp>
            <p:nvSpPr>
              <p:cNvPr id="14" name="Oval 25">
                <a:extLst>
                  <a:ext uri="{FF2B5EF4-FFF2-40B4-BE49-F238E27FC236}">
                    <a16:creationId xmlns:a16="http://schemas.microsoft.com/office/drawing/2014/main" xmlns="" id="{3F776575-8618-974C-9783-7D9D425C17D3}"/>
                  </a:ext>
                </a:extLst>
              </p:cNvPr>
              <p:cNvSpPr>
                <a:spLocks noChangeArrowheads="1"/>
              </p:cNvSpPr>
              <p:nvPr/>
            </p:nvSpPr>
            <p:spPr bwMode="auto">
              <a:xfrm>
                <a:off x="4825" y="312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dirty="0">
                  <a:solidFill>
                    <a:srgbClr val="FC0128"/>
                  </a:solidFill>
                  <a:latin typeface="Times New Roman" panose="02020603050405020304" pitchFamily="18" charset="0"/>
                </a:endParaRPr>
              </a:p>
            </p:txBody>
          </p:sp>
          <p:grpSp>
            <p:nvGrpSpPr>
              <p:cNvPr id="15" name="Group 26">
                <a:extLst>
                  <a:ext uri="{FF2B5EF4-FFF2-40B4-BE49-F238E27FC236}">
                    <a16:creationId xmlns:a16="http://schemas.microsoft.com/office/drawing/2014/main" xmlns="" id="{369DE343-ADDC-774D-9C6F-2BF9B73EA244}"/>
                  </a:ext>
                </a:extLst>
              </p:cNvPr>
              <p:cNvGrpSpPr>
                <a:grpSpLocks/>
              </p:cNvGrpSpPr>
              <p:nvPr/>
            </p:nvGrpSpPr>
            <p:grpSpPr bwMode="auto">
              <a:xfrm>
                <a:off x="2185" y="2784"/>
                <a:ext cx="1160" cy="1082"/>
                <a:chOff x="1056" y="3120"/>
                <a:chExt cx="1160" cy="1082"/>
              </a:xfrm>
            </p:grpSpPr>
            <p:sp>
              <p:nvSpPr>
                <p:cNvPr id="20" name="Rectangle 27">
                  <a:extLst>
                    <a:ext uri="{FF2B5EF4-FFF2-40B4-BE49-F238E27FC236}">
                      <a16:creationId xmlns:a16="http://schemas.microsoft.com/office/drawing/2014/main" xmlns="" id="{E93962F4-8A26-3C42-9E69-048AD7250311}"/>
                    </a:ext>
                  </a:extLst>
                </p:cNvPr>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1" name="Rectangle 28">
                  <a:extLst>
                    <a:ext uri="{FF2B5EF4-FFF2-40B4-BE49-F238E27FC236}">
                      <a16:creationId xmlns:a16="http://schemas.microsoft.com/office/drawing/2014/main" xmlns="" id="{A49D83E2-DE12-0D4D-A673-9CCE5E5278E6}"/>
                    </a:ext>
                  </a:extLst>
                </p:cNvPr>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2" name="Text Box 29">
                  <a:extLst>
                    <a:ext uri="{FF2B5EF4-FFF2-40B4-BE49-F238E27FC236}">
                      <a16:creationId xmlns:a16="http://schemas.microsoft.com/office/drawing/2014/main" xmlns="" id="{9006B9F1-DA39-2544-B098-8124637F7591}"/>
                    </a:ext>
                  </a:extLst>
                </p:cNvPr>
                <p:cNvSpPr txBox="1">
                  <a:spLocks noChangeArrowheads="1"/>
                </p:cNvSpPr>
                <p:nvPr/>
              </p:nvSpPr>
              <p:spPr bwMode="auto">
                <a:xfrm>
                  <a:off x="1105"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Data</a:t>
                  </a:r>
                  <a:endParaRPr lang="en-US" altLang="en-US" sz="2400" dirty="0">
                    <a:latin typeface="Times New Roman" panose="02020603050405020304" pitchFamily="18" charset="0"/>
                  </a:endParaRPr>
                </a:p>
              </p:txBody>
            </p:sp>
            <p:sp>
              <p:nvSpPr>
                <p:cNvPr id="23" name="Text Box 30">
                  <a:extLst>
                    <a:ext uri="{FF2B5EF4-FFF2-40B4-BE49-F238E27FC236}">
                      <a16:creationId xmlns:a16="http://schemas.microsoft.com/office/drawing/2014/main" xmlns="" id="{695A0AF6-7BCF-DE4F-B3EE-F0EE212AB0DE}"/>
                    </a:ext>
                  </a:extLst>
                </p:cNvPr>
                <p:cNvSpPr txBox="1">
                  <a:spLocks noChangeArrowheads="1"/>
                </p:cNvSpPr>
                <p:nvPr/>
              </p:nvSpPr>
              <p:spPr bwMode="auto">
                <a:xfrm>
                  <a:off x="1680" y="3120"/>
                  <a:ext cx="53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Next</a:t>
                  </a:r>
                  <a:endParaRPr lang="en-US" altLang="en-US" sz="2400" dirty="0">
                    <a:latin typeface="Times New Roman" panose="02020603050405020304" pitchFamily="18" charset="0"/>
                  </a:endParaRPr>
                </a:p>
              </p:txBody>
            </p:sp>
            <p:sp>
              <p:nvSpPr>
                <p:cNvPr id="24" name="Oval 31">
                  <a:extLst>
                    <a:ext uri="{FF2B5EF4-FFF2-40B4-BE49-F238E27FC236}">
                      <a16:creationId xmlns:a16="http://schemas.microsoft.com/office/drawing/2014/main" xmlns="" id="{A42A53E1-8E00-7E4E-A09A-8553866BE8F4}"/>
                    </a:ext>
                  </a:extLst>
                </p:cNvPr>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5" name="Oval 32">
                  <a:extLst>
                    <a:ext uri="{FF2B5EF4-FFF2-40B4-BE49-F238E27FC236}">
                      <a16:creationId xmlns:a16="http://schemas.microsoft.com/office/drawing/2014/main" xmlns="" id="{1202070B-8B47-1343-91D2-0B59A8DBEB77}"/>
                    </a:ext>
                  </a:extLst>
                </p:cNvPr>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dirty="0">
                    <a:solidFill>
                      <a:srgbClr val="FC0128"/>
                    </a:solidFill>
                    <a:latin typeface="Times New Roman" panose="02020603050405020304" pitchFamily="18" charset="0"/>
                  </a:endParaRPr>
                </a:p>
              </p:txBody>
            </p:sp>
            <p:cxnSp>
              <p:nvCxnSpPr>
                <p:cNvPr id="26" name="AutoShape 33">
                  <a:extLst>
                    <a:ext uri="{FF2B5EF4-FFF2-40B4-BE49-F238E27FC236}">
                      <a16:creationId xmlns:a16="http://schemas.microsoft.com/office/drawing/2014/main" xmlns="" id="{D520EBBA-C1F1-7B4D-9F0A-25EDC4CDE124}"/>
                    </a:ext>
                  </a:extLst>
                </p:cNvPr>
                <p:cNvCxnSpPr>
                  <a:cxnSpLocks noChangeShapeType="1"/>
                  <a:stCxn id="25" idx="4"/>
                  <a:endCxn id="24"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sp>
              <p:nvSpPr>
                <p:cNvPr id="27" name="Text Box 34">
                  <a:extLst>
                    <a:ext uri="{FF2B5EF4-FFF2-40B4-BE49-F238E27FC236}">
                      <a16:creationId xmlns:a16="http://schemas.microsoft.com/office/drawing/2014/main" xmlns="" id="{EFD3017D-B48F-6646-A31A-64916CDA9BED}"/>
                    </a:ext>
                  </a:extLst>
                </p:cNvPr>
                <p:cNvSpPr txBox="1">
                  <a:spLocks noChangeArrowheads="1"/>
                </p:cNvSpPr>
                <p:nvPr/>
              </p:nvSpPr>
              <p:spPr bwMode="auto">
                <a:xfrm>
                  <a:off x="1392" y="3878"/>
                  <a:ext cx="78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object2</a:t>
                  </a:r>
                  <a:endParaRPr lang="en-US" altLang="en-US" sz="2400" dirty="0">
                    <a:latin typeface="Times New Roman" panose="02020603050405020304" pitchFamily="18" charset="0"/>
                  </a:endParaRPr>
                </a:p>
              </p:txBody>
            </p:sp>
          </p:grpSp>
          <p:sp>
            <p:nvSpPr>
              <p:cNvPr id="16" name="Text Box 35">
                <a:extLst>
                  <a:ext uri="{FF2B5EF4-FFF2-40B4-BE49-F238E27FC236}">
                    <a16:creationId xmlns:a16="http://schemas.microsoft.com/office/drawing/2014/main" xmlns="" id="{564545D1-FEA5-6A49-BFA6-DDBFD3A458F8}"/>
                  </a:ext>
                </a:extLst>
              </p:cNvPr>
              <p:cNvSpPr txBox="1">
                <a:spLocks noChangeArrowheads="1"/>
              </p:cNvSpPr>
              <p:nvPr/>
            </p:nvSpPr>
            <p:spPr bwMode="auto">
              <a:xfrm>
                <a:off x="2089" y="2496"/>
                <a:ext cx="5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node</a:t>
                </a:r>
                <a:endParaRPr lang="en-US" altLang="en-US" sz="2400" dirty="0">
                  <a:latin typeface="Times New Roman" panose="02020603050405020304" pitchFamily="18" charset="0"/>
                </a:endParaRPr>
              </a:p>
            </p:txBody>
          </p:sp>
          <p:sp>
            <p:nvSpPr>
              <p:cNvPr id="17" name="Oval 36">
                <a:extLst>
                  <a:ext uri="{FF2B5EF4-FFF2-40B4-BE49-F238E27FC236}">
                    <a16:creationId xmlns:a16="http://schemas.microsoft.com/office/drawing/2014/main" xmlns="" id="{F5DDA56A-F6DC-F24B-A4B4-BA0F4FF46206}"/>
                  </a:ext>
                </a:extLst>
              </p:cNvPr>
              <p:cNvSpPr>
                <a:spLocks noChangeArrowheads="1"/>
              </p:cNvSpPr>
              <p:nvPr/>
            </p:nvSpPr>
            <p:spPr bwMode="auto">
              <a:xfrm>
                <a:off x="3001" y="3024"/>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dirty="0">
                  <a:solidFill>
                    <a:srgbClr val="FC0128"/>
                  </a:solidFill>
                  <a:latin typeface="Times New Roman" panose="02020603050405020304" pitchFamily="18" charset="0"/>
                </a:endParaRPr>
              </a:p>
            </p:txBody>
          </p:sp>
          <p:cxnSp>
            <p:nvCxnSpPr>
              <p:cNvPr id="18" name="AutoShape 37">
                <a:extLst>
                  <a:ext uri="{FF2B5EF4-FFF2-40B4-BE49-F238E27FC236}">
                    <a16:creationId xmlns:a16="http://schemas.microsoft.com/office/drawing/2014/main" xmlns="" id="{0E82BAB6-7BBA-8946-AE34-40CDFE591FAA}"/>
                  </a:ext>
                </a:extLst>
              </p:cNvPr>
              <p:cNvCxnSpPr>
                <a:cxnSpLocks noChangeShapeType="1"/>
                <a:stCxn id="17" idx="6"/>
                <a:endCxn id="28" idx="1"/>
              </p:cNvCxnSpPr>
              <p:nvPr/>
            </p:nvCxnSpPr>
            <p:spPr bwMode="auto">
              <a:xfrm>
                <a:off x="3097" y="3072"/>
                <a:ext cx="900" cy="0"/>
              </a:xfrm>
              <a:prstGeom prst="straightConnector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cxnSp>
            <p:nvCxnSpPr>
              <p:cNvPr id="19" name="AutoShape 38">
                <a:extLst>
                  <a:ext uri="{FF2B5EF4-FFF2-40B4-BE49-F238E27FC236}">
                    <a16:creationId xmlns:a16="http://schemas.microsoft.com/office/drawing/2014/main" xmlns="" id="{8E2E1C32-E1C2-3E4E-9109-F46D57082F14}"/>
                  </a:ext>
                </a:extLst>
              </p:cNvPr>
              <p:cNvCxnSpPr>
                <a:cxnSpLocks noChangeShapeType="1"/>
                <a:stCxn id="12" idx="4"/>
                <a:endCxn id="20" idx="1"/>
              </p:cNvCxnSpPr>
              <p:nvPr/>
            </p:nvCxnSpPr>
            <p:spPr bwMode="auto">
              <a:xfrm rot="16200000" flipH="1">
                <a:off x="1435" y="2238"/>
                <a:ext cx="384" cy="1092"/>
              </a:xfrm>
              <a:prstGeom prst="curvedConnector2">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grpSp>
        <p:sp>
          <p:nvSpPr>
            <p:cNvPr id="8" name="Text Box 6">
              <a:extLst>
                <a:ext uri="{FF2B5EF4-FFF2-40B4-BE49-F238E27FC236}">
                  <a16:creationId xmlns:a16="http://schemas.microsoft.com/office/drawing/2014/main" xmlns="" id="{521C48AE-2BC1-F841-ACF9-40B535715A3E}"/>
                </a:ext>
              </a:extLst>
            </p:cNvPr>
            <p:cNvSpPr txBox="1">
              <a:spLocks noChangeArrowheads="1"/>
            </p:cNvSpPr>
            <p:nvPr/>
          </p:nvSpPr>
          <p:spPr bwMode="auto">
            <a:xfrm>
              <a:off x="1920" y="249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dirty="0">
                  <a:solidFill>
                    <a:srgbClr val="FF3300"/>
                  </a:solidFill>
                </a:rPr>
                <a:t>Linked List</a:t>
              </a:r>
            </a:p>
          </p:txBody>
        </p:sp>
      </p:grpSp>
      <p:grpSp>
        <p:nvGrpSpPr>
          <p:cNvPr id="36" name="Group 33">
            <a:extLst>
              <a:ext uri="{FF2B5EF4-FFF2-40B4-BE49-F238E27FC236}">
                <a16:creationId xmlns:a16="http://schemas.microsoft.com/office/drawing/2014/main" xmlns="" id="{3B00F528-5768-D642-A7FB-9E85275825FF}"/>
              </a:ext>
            </a:extLst>
          </p:cNvPr>
          <p:cNvGrpSpPr>
            <a:grpSpLocks/>
          </p:cNvGrpSpPr>
          <p:nvPr/>
        </p:nvGrpSpPr>
        <p:grpSpPr bwMode="auto">
          <a:xfrm>
            <a:off x="4114800" y="349250"/>
            <a:ext cx="4876800" cy="5813425"/>
            <a:chOff x="2592" y="220"/>
            <a:chExt cx="3072" cy="3662"/>
          </a:xfrm>
        </p:grpSpPr>
        <p:grpSp>
          <p:nvGrpSpPr>
            <p:cNvPr id="37" name="Group 34">
              <a:extLst>
                <a:ext uri="{FF2B5EF4-FFF2-40B4-BE49-F238E27FC236}">
                  <a16:creationId xmlns:a16="http://schemas.microsoft.com/office/drawing/2014/main" xmlns="" id="{7267EA5A-F0E6-2A4E-92BF-30C89B8CA171}"/>
                </a:ext>
              </a:extLst>
            </p:cNvPr>
            <p:cNvGrpSpPr>
              <a:grpSpLocks/>
            </p:cNvGrpSpPr>
            <p:nvPr/>
          </p:nvGrpSpPr>
          <p:grpSpPr bwMode="auto">
            <a:xfrm>
              <a:off x="3360" y="220"/>
              <a:ext cx="2304" cy="3662"/>
              <a:chOff x="3360" y="220"/>
              <a:chExt cx="2304" cy="3662"/>
            </a:xfrm>
          </p:grpSpPr>
          <p:sp>
            <p:nvSpPr>
              <p:cNvPr id="39" name="Text Box 6">
                <a:extLst>
                  <a:ext uri="{FF2B5EF4-FFF2-40B4-BE49-F238E27FC236}">
                    <a16:creationId xmlns:a16="http://schemas.microsoft.com/office/drawing/2014/main" xmlns="" id="{153554FE-B304-FC41-95BC-25D6EAA39F68}"/>
                  </a:ext>
                </a:extLst>
              </p:cNvPr>
              <p:cNvSpPr txBox="1">
                <a:spLocks noChangeArrowheads="1"/>
              </p:cNvSpPr>
              <p:nvPr/>
            </p:nvSpPr>
            <p:spPr bwMode="auto">
              <a:xfrm>
                <a:off x="3360"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dirty="0">
                    <a:solidFill>
                      <a:srgbClr val="FF3300"/>
                    </a:solidFill>
                  </a:rPr>
                  <a:t>Array</a:t>
                </a:r>
              </a:p>
            </p:txBody>
          </p:sp>
          <p:grpSp>
            <p:nvGrpSpPr>
              <p:cNvPr id="40" name="Group 108">
                <a:extLst>
                  <a:ext uri="{FF2B5EF4-FFF2-40B4-BE49-F238E27FC236}">
                    <a16:creationId xmlns:a16="http://schemas.microsoft.com/office/drawing/2014/main" xmlns="" id="{29599E34-08D1-1C47-B5BA-5CBAD56A7517}"/>
                  </a:ext>
                </a:extLst>
              </p:cNvPr>
              <p:cNvGrpSpPr>
                <a:grpSpLocks/>
              </p:cNvGrpSpPr>
              <p:nvPr/>
            </p:nvGrpSpPr>
            <p:grpSpPr bwMode="auto">
              <a:xfrm>
                <a:off x="3936" y="220"/>
                <a:ext cx="1728" cy="3662"/>
                <a:chOff x="3936" y="220"/>
                <a:chExt cx="1728" cy="3662"/>
              </a:xfrm>
            </p:grpSpPr>
            <p:sp>
              <p:nvSpPr>
                <p:cNvPr id="41" name="Rectangle 109">
                  <a:extLst>
                    <a:ext uri="{FF2B5EF4-FFF2-40B4-BE49-F238E27FC236}">
                      <a16:creationId xmlns:a16="http://schemas.microsoft.com/office/drawing/2014/main" xmlns="" id="{8D998012-6459-F04C-BCFB-B5989094C097}"/>
                    </a:ext>
                  </a:extLst>
                </p:cNvPr>
                <p:cNvSpPr>
                  <a:spLocks noChangeArrowheads="1"/>
                </p:cNvSpPr>
                <p:nvPr/>
              </p:nvSpPr>
              <p:spPr bwMode="auto">
                <a:xfrm>
                  <a:off x="4055" y="220"/>
                  <a:ext cx="160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000000"/>
                      </a:solidFill>
                      <a:latin typeface="Courier New" panose="02070309020205020404" pitchFamily="49" charset="0"/>
                      <a:cs typeface="Times New Roman" panose="02020603050405020304" pitchFamily="18" charset="0"/>
                    </a:rPr>
                    <a:t>Name of array (Note that all elements of this array have the same name, </a:t>
                  </a:r>
                  <a:r>
                    <a:rPr lang="en-US" altLang="en-US" sz="1800" b="1" dirty="0">
                      <a:solidFill>
                        <a:srgbClr val="000000"/>
                      </a:solidFill>
                      <a:latin typeface="Courier New" panose="02070309020205020404" pitchFamily="49" charset="0"/>
                      <a:cs typeface="Times New Roman" panose="02020603050405020304" pitchFamily="18" charset="0"/>
                    </a:rPr>
                    <a:t>c</a:t>
                  </a:r>
                  <a:r>
                    <a:rPr lang="en-US" altLang="en-US" sz="1800" dirty="0">
                      <a:solidFill>
                        <a:srgbClr val="000000"/>
                      </a:solidFill>
                      <a:latin typeface="Courier New" panose="02070309020205020404" pitchFamily="49" charset="0"/>
                      <a:cs typeface="Times New Roman" panose="02020603050405020304" pitchFamily="18" charset="0"/>
                    </a:rPr>
                    <a:t>)</a:t>
                  </a:r>
                </a:p>
                <a:p>
                  <a:pPr>
                    <a:spcBef>
                      <a:spcPct val="0"/>
                    </a:spcBef>
                    <a:buFontTx/>
                    <a:buNone/>
                  </a:pPr>
                  <a:endParaRPr lang="en-US" altLang="en-US" sz="1800" dirty="0">
                    <a:latin typeface="Courier New" panose="02070309020205020404" pitchFamily="49" charset="0"/>
                    <a:cs typeface="Times New Roman" panose="02020603050405020304" pitchFamily="18" charset="0"/>
                  </a:endParaRPr>
                </a:p>
              </p:txBody>
            </p:sp>
            <p:sp>
              <p:nvSpPr>
                <p:cNvPr id="42" name="Rectangle 110">
                  <a:extLst>
                    <a:ext uri="{FF2B5EF4-FFF2-40B4-BE49-F238E27FC236}">
                      <a16:creationId xmlns:a16="http://schemas.microsoft.com/office/drawing/2014/main" xmlns="" id="{E62FD8E6-0ADB-0346-9F7E-3578108BC516}"/>
                    </a:ext>
                  </a:extLst>
                </p:cNvPr>
                <p:cNvSpPr>
                  <a:spLocks noChangeArrowheads="1"/>
                </p:cNvSpPr>
                <p:nvPr/>
              </p:nvSpPr>
              <p:spPr bwMode="auto">
                <a:xfrm>
                  <a:off x="3936" y="3675"/>
                  <a:ext cx="15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000000"/>
                      </a:solidFill>
                      <a:latin typeface="Courier New" panose="02070309020205020404" pitchFamily="49" charset="0"/>
                      <a:cs typeface="Times New Roman" panose="02020603050405020304" pitchFamily="18" charset="0"/>
                    </a:rPr>
                    <a:t>Position number of the element within array </a:t>
                  </a:r>
                  <a:r>
                    <a:rPr lang="en-US" altLang="en-US" sz="1800" b="1" dirty="0">
                      <a:solidFill>
                        <a:srgbClr val="000000"/>
                      </a:solidFill>
                      <a:latin typeface="Courier New" panose="02070309020205020404" pitchFamily="49" charset="0"/>
                      <a:cs typeface="Times New Roman" panose="02020603050405020304" pitchFamily="18" charset="0"/>
                    </a:rPr>
                    <a:t>c</a:t>
                  </a:r>
                  <a:endParaRPr lang="en-US" altLang="en-US" sz="1800" dirty="0">
                    <a:latin typeface="Courier New" panose="02070309020205020404" pitchFamily="49" charset="0"/>
                    <a:cs typeface="Times New Roman" panose="02020603050405020304" pitchFamily="18" charset="0"/>
                  </a:endParaRPr>
                </a:p>
              </p:txBody>
            </p:sp>
            <p:sp>
              <p:nvSpPr>
                <p:cNvPr id="43" name="Freeform 111">
                  <a:extLst>
                    <a:ext uri="{FF2B5EF4-FFF2-40B4-BE49-F238E27FC236}">
                      <a16:creationId xmlns:a16="http://schemas.microsoft.com/office/drawing/2014/main" xmlns="" id="{797A5389-8285-5641-993D-EC93C2AF7028}"/>
                    </a:ext>
                  </a:extLst>
                </p:cNvPr>
                <p:cNvSpPr>
                  <a:spLocks/>
                </p:cNvSpPr>
                <p:nvPr/>
              </p:nvSpPr>
              <p:spPr bwMode="auto">
                <a:xfrm>
                  <a:off x="4147" y="3408"/>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44" name="Group 112">
                  <a:extLst>
                    <a:ext uri="{FF2B5EF4-FFF2-40B4-BE49-F238E27FC236}">
                      <a16:creationId xmlns:a16="http://schemas.microsoft.com/office/drawing/2014/main" xmlns="" id="{FA0E2B56-9756-2045-83BB-CFC995865643}"/>
                    </a:ext>
                  </a:extLst>
                </p:cNvPr>
                <p:cNvGrpSpPr>
                  <a:grpSpLocks/>
                </p:cNvGrpSpPr>
                <p:nvPr/>
              </p:nvGrpSpPr>
              <p:grpSpPr bwMode="auto">
                <a:xfrm>
                  <a:off x="4032" y="1070"/>
                  <a:ext cx="1308" cy="2290"/>
                  <a:chOff x="4032" y="1304"/>
                  <a:chExt cx="1308" cy="2290"/>
                </a:xfrm>
              </p:grpSpPr>
              <p:grpSp>
                <p:nvGrpSpPr>
                  <p:cNvPr id="45" name="Group 113">
                    <a:extLst>
                      <a:ext uri="{FF2B5EF4-FFF2-40B4-BE49-F238E27FC236}">
                        <a16:creationId xmlns:a16="http://schemas.microsoft.com/office/drawing/2014/main" xmlns="" id="{83CBF783-1B37-F64A-BB45-01644A78B71E}"/>
                      </a:ext>
                    </a:extLst>
                  </p:cNvPr>
                  <p:cNvGrpSpPr>
                    <a:grpSpLocks/>
                  </p:cNvGrpSpPr>
                  <p:nvPr/>
                </p:nvGrpSpPr>
                <p:grpSpPr bwMode="auto">
                  <a:xfrm>
                    <a:off x="4528" y="1514"/>
                    <a:ext cx="812" cy="2080"/>
                    <a:chOff x="0" y="-2"/>
                    <a:chExt cx="20000" cy="20004"/>
                  </a:xfrm>
                </p:grpSpPr>
                <p:sp>
                  <p:nvSpPr>
                    <p:cNvPr id="85" name="Freeform 114">
                      <a:extLst>
                        <a:ext uri="{FF2B5EF4-FFF2-40B4-BE49-F238E27FC236}">
                          <a16:creationId xmlns:a16="http://schemas.microsoft.com/office/drawing/2014/main" xmlns="" id="{575C201A-3FA4-D245-A1B0-016BE1B5969D}"/>
                        </a:ext>
                      </a:extLst>
                    </p:cNvPr>
                    <p:cNvSpPr>
                      <a:spLocks/>
                    </p:cNvSpPr>
                    <p:nvPr/>
                  </p:nvSpPr>
                  <p:spPr bwMode="auto">
                    <a:xfrm>
                      <a:off x="0" y="1000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grpSp>
                  <p:nvGrpSpPr>
                    <p:cNvPr id="86" name="Group 115">
                      <a:extLst>
                        <a:ext uri="{FF2B5EF4-FFF2-40B4-BE49-F238E27FC236}">
                          <a16:creationId xmlns:a16="http://schemas.microsoft.com/office/drawing/2014/main" xmlns="" id="{B387F82C-F0F3-A04D-B4EB-694C4CC1D242}"/>
                        </a:ext>
                      </a:extLst>
                    </p:cNvPr>
                    <p:cNvGrpSpPr>
                      <a:grpSpLocks/>
                    </p:cNvGrpSpPr>
                    <p:nvPr/>
                  </p:nvGrpSpPr>
                  <p:grpSpPr bwMode="auto">
                    <a:xfrm>
                      <a:off x="0" y="-2"/>
                      <a:ext cx="20000" cy="20004"/>
                      <a:chOff x="0" y="0"/>
                      <a:chExt cx="20000" cy="20004"/>
                    </a:xfrm>
                  </p:grpSpPr>
                  <p:sp>
                    <p:nvSpPr>
                      <p:cNvPr id="87" name="Freeform 116">
                        <a:extLst>
                          <a:ext uri="{FF2B5EF4-FFF2-40B4-BE49-F238E27FC236}">
                            <a16:creationId xmlns:a16="http://schemas.microsoft.com/office/drawing/2014/main" xmlns="" id="{CCA64A5D-F6C4-5D4E-A62A-8BD7905EEC2A}"/>
                          </a:ext>
                        </a:extLst>
                      </p:cNvPr>
                      <p:cNvSpPr>
                        <a:spLocks/>
                      </p:cNvSpPr>
                      <p:nvPr/>
                    </p:nvSpPr>
                    <p:spPr bwMode="auto">
                      <a:xfrm>
                        <a:off x="0" y="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88" name="Freeform 117">
                        <a:extLst>
                          <a:ext uri="{FF2B5EF4-FFF2-40B4-BE49-F238E27FC236}">
                            <a16:creationId xmlns:a16="http://schemas.microsoft.com/office/drawing/2014/main" xmlns="" id="{E364D156-6028-234F-99A8-969EAF4E72D3}"/>
                          </a:ext>
                        </a:extLst>
                      </p:cNvPr>
                      <p:cNvSpPr>
                        <a:spLocks/>
                      </p:cNvSpPr>
                      <p:nvPr/>
                    </p:nvSpPr>
                    <p:spPr bwMode="auto">
                      <a:xfrm>
                        <a:off x="0" y="166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89" name="Freeform 118">
                        <a:extLst>
                          <a:ext uri="{FF2B5EF4-FFF2-40B4-BE49-F238E27FC236}">
                            <a16:creationId xmlns:a16="http://schemas.microsoft.com/office/drawing/2014/main" xmlns="" id="{C0827529-4F4C-0D4C-B468-BCAB57382797}"/>
                          </a:ext>
                        </a:extLst>
                      </p:cNvPr>
                      <p:cNvSpPr>
                        <a:spLocks/>
                      </p:cNvSpPr>
                      <p:nvPr/>
                    </p:nvSpPr>
                    <p:spPr bwMode="auto">
                      <a:xfrm>
                        <a:off x="0" y="3334"/>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0" name="Freeform 119">
                        <a:extLst>
                          <a:ext uri="{FF2B5EF4-FFF2-40B4-BE49-F238E27FC236}">
                            <a16:creationId xmlns:a16="http://schemas.microsoft.com/office/drawing/2014/main" xmlns="" id="{14D31BED-2D98-B94B-B542-EDC25F3F6EBC}"/>
                          </a:ext>
                        </a:extLst>
                      </p:cNvPr>
                      <p:cNvSpPr>
                        <a:spLocks/>
                      </p:cNvSpPr>
                      <p:nvPr/>
                    </p:nvSpPr>
                    <p:spPr bwMode="auto">
                      <a:xfrm>
                        <a:off x="0" y="5001"/>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1" name="Freeform 120">
                        <a:extLst>
                          <a:ext uri="{FF2B5EF4-FFF2-40B4-BE49-F238E27FC236}">
                            <a16:creationId xmlns:a16="http://schemas.microsoft.com/office/drawing/2014/main" xmlns="" id="{22BF4F56-226C-DF42-881C-CFDAD5C529EE}"/>
                          </a:ext>
                        </a:extLst>
                      </p:cNvPr>
                      <p:cNvSpPr>
                        <a:spLocks/>
                      </p:cNvSpPr>
                      <p:nvPr/>
                    </p:nvSpPr>
                    <p:spPr bwMode="auto">
                      <a:xfrm>
                        <a:off x="0" y="6668"/>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2" name="Freeform 121">
                        <a:extLst>
                          <a:ext uri="{FF2B5EF4-FFF2-40B4-BE49-F238E27FC236}">
                            <a16:creationId xmlns:a16="http://schemas.microsoft.com/office/drawing/2014/main" xmlns="" id="{9B985571-7B83-9648-9CE9-0B1313560FD0}"/>
                          </a:ext>
                        </a:extLst>
                      </p:cNvPr>
                      <p:cNvSpPr>
                        <a:spLocks/>
                      </p:cNvSpPr>
                      <p:nvPr/>
                    </p:nvSpPr>
                    <p:spPr bwMode="auto">
                      <a:xfrm>
                        <a:off x="0" y="8335"/>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3" name="Freeform 122">
                        <a:extLst>
                          <a:ext uri="{FF2B5EF4-FFF2-40B4-BE49-F238E27FC236}">
                            <a16:creationId xmlns:a16="http://schemas.microsoft.com/office/drawing/2014/main" xmlns="" id="{31D48435-EE0B-CD47-8288-7107C082447E}"/>
                          </a:ext>
                        </a:extLst>
                      </p:cNvPr>
                      <p:cNvSpPr>
                        <a:spLocks/>
                      </p:cNvSpPr>
                      <p:nvPr/>
                    </p:nvSpPr>
                    <p:spPr bwMode="auto">
                      <a:xfrm>
                        <a:off x="0" y="11669"/>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4" name="Freeform 123">
                        <a:extLst>
                          <a:ext uri="{FF2B5EF4-FFF2-40B4-BE49-F238E27FC236}">
                            <a16:creationId xmlns:a16="http://schemas.microsoft.com/office/drawing/2014/main" xmlns="" id="{48FF5ED9-F086-5444-86E5-6EAAB744003B}"/>
                          </a:ext>
                        </a:extLst>
                      </p:cNvPr>
                      <p:cNvSpPr>
                        <a:spLocks/>
                      </p:cNvSpPr>
                      <p:nvPr/>
                    </p:nvSpPr>
                    <p:spPr bwMode="auto">
                      <a:xfrm>
                        <a:off x="0" y="13336"/>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5" name="Freeform 124">
                        <a:extLst>
                          <a:ext uri="{FF2B5EF4-FFF2-40B4-BE49-F238E27FC236}">
                            <a16:creationId xmlns:a16="http://schemas.microsoft.com/office/drawing/2014/main" xmlns="" id="{12419D4B-5588-004D-8D71-C4A6631CB1B7}"/>
                          </a:ext>
                        </a:extLst>
                      </p:cNvPr>
                      <p:cNvSpPr>
                        <a:spLocks/>
                      </p:cNvSpPr>
                      <p:nvPr/>
                    </p:nvSpPr>
                    <p:spPr bwMode="auto">
                      <a:xfrm>
                        <a:off x="0" y="15003"/>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6" name="Freeform 125">
                        <a:extLst>
                          <a:ext uri="{FF2B5EF4-FFF2-40B4-BE49-F238E27FC236}">
                            <a16:creationId xmlns:a16="http://schemas.microsoft.com/office/drawing/2014/main" xmlns="" id="{26A23D88-CBCD-9B49-9A61-EA2BB07231A4}"/>
                          </a:ext>
                        </a:extLst>
                      </p:cNvPr>
                      <p:cNvSpPr>
                        <a:spLocks/>
                      </p:cNvSpPr>
                      <p:nvPr/>
                    </p:nvSpPr>
                    <p:spPr bwMode="auto">
                      <a:xfrm>
                        <a:off x="0" y="1667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sp>
                    <p:nvSpPr>
                      <p:cNvPr id="97" name="Freeform 126">
                        <a:extLst>
                          <a:ext uri="{FF2B5EF4-FFF2-40B4-BE49-F238E27FC236}">
                            <a16:creationId xmlns:a16="http://schemas.microsoft.com/office/drawing/2014/main" xmlns="" id="{B6EF9D9A-2F06-EB45-84EA-7F238875988B}"/>
                          </a:ext>
                        </a:extLst>
                      </p:cNvPr>
                      <p:cNvSpPr>
                        <a:spLocks/>
                      </p:cNvSpPr>
                      <p:nvPr/>
                    </p:nvSpPr>
                    <p:spPr bwMode="auto">
                      <a:xfrm>
                        <a:off x="0" y="1833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dirty="0"/>
                      </a:p>
                    </p:txBody>
                  </p:sp>
                </p:grpSp>
              </p:grpSp>
              <p:sp>
                <p:nvSpPr>
                  <p:cNvPr id="46" name="Rectangle 127">
                    <a:extLst>
                      <a:ext uri="{FF2B5EF4-FFF2-40B4-BE49-F238E27FC236}">
                        <a16:creationId xmlns:a16="http://schemas.microsoft.com/office/drawing/2014/main" xmlns="" id="{BA28EFEC-A553-B04C-B9AF-89E005CB92A1}"/>
                      </a:ext>
                    </a:extLst>
                  </p:cNvPr>
                  <p:cNvSpPr>
                    <a:spLocks noChangeArrowheads="1"/>
                  </p:cNvSpPr>
                  <p:nvPr/>
                </p:nvSpPr>
                <p:spPr bwMode="auto">
                  <a:xfrm>
                    <a:off x="4100" y="257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c[6]</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47" name="Rectangle 128">
                    <a:extLst>
                      <a:ext uri="{FF2B5EF4-FFF2-40B4-BE49-F238E27FC236}">
                        <a16:creationId xmlns:a16="http://schemas.microsoft.com/office/drawing/2014/main" xmlns="" id="{0FE51CE1-C2BF-0148-837A-90314CBE28F1}"/>
                      </a:ext>
                    </a:extLst>
                  </p:cNvPr>
                  <p:cNvSpPr>
                    <a:spLocks noChangeArrowheads="1"/>
                  </p:cNvSpPr>
                  <p:nvPr/>
                </p:nvSpPr>
                <p:spPr bwMode="auto">
                  <a:xfrm>
                    <a:off x="4800" y="1539"/>
                    <a:ext cx="22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-45</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48" name="Rectangle 129">
                    <a:extLst>
                      <a:ext uri="{FF2B5EF4-FFF2-40B4-BE49-F238E27FC236}">
                        <a16:creationId xmlns:a16="http://schemas.microsoft.com/office/drawing/2014/main" xmlns="" id="{FA2072BD-8FDB-DE41-A540-EEA157B90F7A}"/>
                      </a:ext>
                    </a:extLst>
                  </p:cNvPr>
                  <p:cNvSpPr>
                    <a:spLocks noChangeArrowheads="1"/>
                  </p:cNvSpPr>
                  <p:nvPr/>
                </p:nvSpPr>
                <p:spPr bwMode="auto">
                  <a:xfrm>
                    <a:off x="4935" y="1712"/>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6</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49" name="Rectangle 130">
                    <a:extLst>
                      <a:ext uri="{FF2B5EF4-FFF2-40B4-BE49-F238E27FC236}">
                        <a16:creationId xmlns:a16="http://schemas.microsoft.com/office/drawing/2014/main" xmlns="" id="{403A8EB6-4FA8-2843-B417-64A09F7541A5}"/>
                      </a:ext>
                    </a:extLst>
                  </p:cNvPr>
                  <p:cNvSpPr>
                    <a:spLocks noChangeArrowheads="1"/>
                  </p:cNvSpPr>
                  <p:nvPr/>
                </p:nvSpPr>
                <p:spPr bwMode="auto">
                  <a:xfrm>
                    <a:off x="4935" y="1886"/>
                    <a:ext cx="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0</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0" name="Rectangle 131">
                    <a:extLst>
                      <a:ext uri="{FF2B5EF4-FFF2-40B4-BE49-F238E27FC236}">
                        <a16:creationId xmlns:a16="http://schemas.microsoft.com/office/drawing/2014/main" xmlns="" id="{E2906662-74B6-BF4B-BE36-3A6197D97478}"/>
                      </a:ext>
                    </a:extLst>
                  </p:cNvPr>
                  <p:cNvSpPr>
                    <a:spLocks noChangeArrowheads="1"/>
                  </p:cNvSpPr>
                  <p:nvPr/>
                </p:nvSpPr>
                <p:spPr bwMode="auto">
                  <a:xfrm>
                    <a:off x="4868" y="2059"/>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72</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1" name="Rectangle 132">
                    <a:extLst>
                      <a:ext uri="{FF2B5EF4-FFF2-40B4-BE49-F238E27FC236}">
                        <a16:creationId xmlns:a16="http://schemas.microsoft.com/office/drawing/2014/main" xmlns="" id="{DEBF18C4-0F68-A840-A6D3-CA03562A91C8}"/>
                      </a:ext>
                    </a:extLst>
                  </p:cNvPr>
                  <p:cNvSpPr>
                    <a:spLocks noChangeArrowheads="1"/>
                  </p:cNvSpPr>
                  <p:nvPr/>
                </p:nvSpPr>
                <p:spPr bwMode="auto">
                  <a:xfrm>
                    <a:off x="4732"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1543</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2" name="Rectangle 133">
                    <a:extLst>
                      <a:ext uri="{FF2B5EF4-FFF2-40B4-BE49-F238E27FC236}">
                        <a16:creationId xmlns:a16="http://schemas.microsoft.com/office/drawing/2014/main" xmlns="" id="{25AB5346-CB4B-D34C-93CC-FAC0683830D5}"/>
                      </a:ext>
                    </a:extLst>
                  </p:cNvPr>
                  <p:cNvSpPr>
                    <a:spLocks noChangeArrowheads="1"/>
                  </p:cNvSpPr>
                  <p:nvPr/>
                </p:nvSpPr>
                <p:spPr bwMode="auto">
                  <a:xfrm>
                    <a:off x="4800" y="2406"/>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-89</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3" name="Rectangle 134">
                    <a:extLst>
                      <a:ext uri="{FF2B5EF4-FFF2-40B4-BE49-F238E27FC236}">
                        <a16:creationId xmlns:a16="http://schemas.microsoft.com/office/drawing/2014/main" xmlns="" id="{F239ED9A-D189-5D44-87B1-33E79C15B167}"/>
                      </a:ext>
                    </a:extLst>
                  </p:cNvPr>
                  <p:cNvSpPr>
                    <a:spLocks noChangeArrowheads="1"/>
                  </p:cNvSpPr>
                  <p:nvPr/>
                </p:nvSpPr>
                <p:spPr bwMode="auto">
                  <a:xfrm>
                    <a:off x="4935" y="257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0</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4" name="Rectangle 135">
                    <a:extLst>
                      <a:ext uri="{FF2B5EF4-FFF2-40B4-BE49-F238E27FC236}">
                        <a16:creationId xmlns:a16="http://schemas.microsoft.com/office/drawing/2014/main" xmlns="" id="{7E02DA04-F15A-D847-958B-ADA4D5F2B60D}"/>
                      </a:ext>
                    </a:extLst>
                  </p:cNvPr>
                  <p:cNvSpPr>
                    <a:spLocks noChangeArrowheads="1"/>
                  </p:cNvSpPr>
                  <p:nvPr/>
                </p:nvSpPr>
                <p:spPr bwMode="auto">
                  <a:xfrm>
                    <a:off x="4868" y="2752"/>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62</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5" name="Rectangle 136">
                    <a:extLst>
                      <a:ext uri="{FF2B5EF4-FFF2-40B4-BE49-F238E27FC236}">
                        <a16:creationId xmlns:a16="http://schemas.microsoft.com/office/drawing/2014/main" xmlns="" id="{C7923048-904B-384B-BF04-C7D194B6F4C6}"/>
                      </a:ext>
                    </a:extLst>
                  </p:cNvPr>
                  <p:cNvSpPr>
                    <a:spLocks noChangeArrowheads="1"/>
                  </p:cNvSpPr>
                  <p:nvPr/>
                </p:nvSpPr>
                <p:spPr bwMode="auto">
                  <a:xfrm>
                    <a:off x="4868" y="292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-3</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6" name="Rectangle 137">
                    <a:extLst>
                      <a:ext uri="{FF2B5EF4-FFF2-40B4-BE49-F238E27FC236}">
                        <a16:creationId xmlns:a16="http://schemas.microsoft.com/office/drawing/2014/main" xmlns="" id="{90644D33-7E25-E648-8A09-25EC020A7D59}"/>
                      </a:ext>
                    </a:extLst>
                  </p:cNvPr>
                  <p:cNvSpPr>
                    <a:spLocks noChangeArrowheads="1"/>
                  </p:cNvSpPr>
                  <p:nvPr/>
                </p:nvSpPr>
                <p:spPr bwMode="auto">
                  <a:xfrm>
                    <a:off x="4935" y="309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1</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7" name="Rectangle 138">
                    <a:extLst>
                      <a:ext uri="{FF2B5EF4-FFF2-40B4-BE49-F238E27FC236}">
                        <a16:creationId xmlns:a16="http://schemas.microsoft.com/office/drawing/2014/main" xmlns="" id="{F5CDB47E-9D4E-F047-8246-C8729904BAC2}"/>
                      </a:ext>
                    </a:extLst>
                  </p:cNvPr>
                  <p:cNvSpPr>
                    <a:spLocks noChangeArrowheads="1"/>
                  </p:cNvSpPr>
                  <p:nvPr/>
                </p:nvSpPr>
                <p:spPr bwMode="auto">
                  <a:xfrm>
                    <a:off x="4732" y="327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6453</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8" name="Rectangle 139">
                    <a:extLst>
                      <a:ext uri="{FF2B5EF4-FFF2-40B4-BE49-F238E27FC236}">
                        <a16:creationId xmlns:a16="http://schemas.microsoft.com/office/drawing/2014/main" xmlns="" id="{470FB94A-906B-2044-8157-39A5931E48A8}"/>
                      </a:ext>
                    </a:extLst>
                  </p:cNvPr>
                  <p:cNvSpPr>
                    <a:spLocks noChangeArrowheads="1"/>
                  </p:cNvSpPr>
                  <p:nvPr/>
                </p:nvSpPr>
                <p:spPr bwMode="auto">
                  <a:xfrm>
                    <a:off x="4868" y="344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78</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59" name="Freeform 140">
                    <a:extLst>
                      <a:ext uri="{FF2B5EF4-FFF2-40B4-BE49-F238E27FC236}">
                        <a16:creationId xmlns:a16="http://schemas.microsoft.com/office/drawing/2014/main" xmlns="" id="{4BB99F5C-C783-334E-B5D0-FC847FAF6729}"/>
                      </a:ext>
                    </a:extLst>
                  </p:cNvPr>
                  <p:cNvSpPr>
                    <a:spLocks/>
                  </p:cNvSpPr>
                  <p:nvPr/>
                </p:nvSpPr>
                <p:spPr bwMode="auto">
                  <a:xfrm>
                    <a:off x="4173" y="1304"/>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0" name="Rectangle 141">
                    <a:extLst>
                      <a:ext uri="{FF2B5EF4-FFF2-40B4-BE49-F238E27FC236}">
                        <a16:creationId xmlns:a16="http://schemas.microsoft.com/office/drawing/2014/main" xmlns="" id="{D00C2285-0A41-6945-9DEE-C1B44036125B}"/>
                      </a:ext>
                    </a:extLst>
                  </p:cNvPr>
                  <p:cNvSpPr>
                    <a:spLocks noChangeArrowheads="1"/>
                  </p:cNvSpPr>
                  <p:nvPr/>
                </p:nvSpPr>
                <p:spPr bwMode="auto">
                  <a:xfrm>
                    <a:off x="4100" y="153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c[0]</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1" name="Rectangle 142">
                    <a:extLst>
                      <a:ext uri="{FF2B5EF4-FFF2-40B4-BE49-F238E27FC236}">
                        <a16:creationId xmlns:a16="http://schemas.microsoft.com/office/drawing/2014/main" xmlns="" id="{83C1E48E-187C-FA46-9AB5-80BD608D5671}"/>
                      </a:ext>
                    </a:extLst>
                  </p:cNvPr>
                  <p:cNvSpPr>
                    <a:spLocks noChangeArrowheads="1"/>
                  </p:cNvSpPr>
                  <p:nvPr/>
                </p:nvSpPr>
                <p:spPr bwMode="auto">
                  <a:xfrm>
                    <a:off x="4100" y="171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c[1]</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2" name="Rectangle 143">
                    <a:extLst>
                      <a:ext uri="{FF2B5EF4-FFF2-40B4-BE49-F238E27FC236}">
                        <a16:creationId xmlns:a16="http://schemas.microsoft.com/office/drawing/2014/main" xmlns="" id="{6255A1CE-70E7-DC44-ABDB-E385A79ADF8B}"/>
                      </a:ext>
                    </a:extLst>
                  </p:cNvPr>
                  <p:cNvSpPr>
                    <a:spLocks noChangeArrowheads="1"/>
                  </p:cNvSpPr>
                  <p:nvPr/>
                </p:nvSpPr>
                <p:spPr bwMode="auto">
                  <a:xfrm>
                    <a:off x="4100" y="188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c[2]</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3" name="Rectangle 144">
                    <a:extLst>
                      <a:ext uri="{FF2B5EF4-FFF2-40B4-BE49-F238E27FC236}">
                        <a16:creationId xmlns:a16="http://schemas.microsoft.com/office/drawing/2014/main" xmlns="" id="{C0BF91B1-04A2-3D46-9159-6BB7E7CEC60D}"/>
                      </a:ext>
                    </a:extLst>
                  </p:cNvPr>
                  <p:cNvSpPr>
                    <a:spLocks noChangeArrowheads="1"/>
                  </p:cNvSpPr>
                  <p:nvPr/>
                </p:nvSpPr>
                <p:spPr bwMode="auto">
                  <a:xfrm>
                    <a:off x="4100" y="205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c[3]</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4" name="Rectangle 145">
                    <a:extLst>
                      <a:ext uri="{FF2B5EF4-FFF2-40B4-BE49-F238E27FC236}">
                        <a16:creationId xmlns:a16="http://schemas.microsoft.com/office/drawing/2014/main" xmlns="" id="{FE2A08E5-9329-A04F-B302-2AF9C35EE509}"/>
                      </a:ext>
                    </a:extLst>
                  </p:cNvPr>
                  <p:cNvSpPr>
                    <a:spLocks noChangeArrowheads="1"/>
                  </p:cNvSpPr>
                  <p:nvPr/>
                </p:nvSpPr>
                <p:spPr bwMode="auto">
                  <a:xfrm>
                    <a:off x="4032" y="3446"/>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c[11]</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5" name="Rectangle 146">
                    <a:extLst>
                      <a:ext uri="{FF2B5EF4-FFF2-40B4-BE49-F238E27FC236}">
                        <a16:creationId xmlns:a16="http://schemas.microsoft.com/office/drawing/2014/main" xmlns="" id="{70BD7F88-7B59-094C-82D2-73590A2415A8}"/>
                      </a:ext>
                    </a:extLst>
                  </p:cNvPr>
                  <p:cNvSpPr>
                    <a:spLocks noChangeArrowheads="1"/>
                  </p:cNvSpPr>
                  <p:nvPr/>
                </p:nvSpPr>
                <p:spPr bwMode="auto">
                  <a:xfrm>
                    <a:off x="4032" y="3272"/>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c[10]</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6" name="Rectangle 147">
                    <a:extLst>
                      <a:ext uri="{FF2B5EF4-FFF2-40B4-BE49-F238E27FC236}">
                        <a16:creationId xmlns:a16="http://schemas.microsoft.com/office/drawing/2014/main" xmlns="" id="{02B43EB0-D5B2-9F40-86C1-E8C551BE304B}"/>
                      </a:ext>
                    </a:extLst>
                  </p:cNvPr>
                  <p:cNvSpPr>
                    <a:spLocks noChangeArrowheads="1"/>
                  </p:cNvSpPr>
                  <p:nvPr/>
                </p:nvSpPr>
                <p:spPr bwMode="auto">
                  <a:xfrm>
                    <a:off x="4100" y="309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c[9]</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7" name="Rectangle 148">
                    <a:extLst>
                      <a:ext uri="{FF2B5EF4-FFF2-40B4-BE49-F238E27FC236}">
                        <a16:creationId xmlns:a16="http://schemas.microsoft.com/office/drawing/2014/main" xmlns="" id="{E6611BDD-580E-514E-AD78-5EBD7D3388D6}"/>
                      </a:ext>
                    </a:extLst>
                  </p:cNvPr>
                  <p:cNvSpPr>
                    <a:spLocks noChangeArrowheads="1"/>
                  </p:cNvSpPr>
                  <p:nvPr/>
                </p:nvSpPr>
                <p:spPr bwMode="auto">
                  <a:xfrm>
                    <a:off x="4100" y="2926"/>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c[8]</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8" name="Rectangle 149">
                    <a:extLst>
                      <a:ext uri="{FF2B5EF4-FFF2-40B4-BE49-F238E27FC236}">
                        <a16:creationId xmlns:a16="http://schemas.microsoft.com/office/drawing/2014/main" xmlns="" id="{EB791D92-38B2-DA48-803A-3977FCE69818}"/>
                      </a:ext>
                    </a:extLst>
                  </p:cNvPr>
                  <p:cNvSpPr>
                    <a:spLocks noChangeArrowheads="1"/>
                  </p:cNvSpPr>
                  <p:nvPr/>
                </p:nvSpPr>
                <p:spPr bwMode="auto">
                  <a:xfrm>
                    <a:off x="4100" y="275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c[7]</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69" name="Rectangle 150">
                    <a:extLst>
                      <a:ext uri="{FF2B5EF4-FFF2-40B4-BE49-F238E27FC236}">
                        <a16:creationId xmlns:a16="http://schemas.microsoft.com/office/drawing/2014/main" xmlns="" id="{46360A77-84BA-2842-8CCB-9AB96F83C232}"/>
                      </a:ext>
                    </a:extLst>
                  </p:cNvPr>
                  <p:cNvSpPr>
                    <a:spLocks noChangeArrowheads="1"/>
                  </p:cNvSpPr>
                  <p:nvPr/>
                </p:nvSpPr>
                <p:spPr bwMode="auto">
                  <a:xfrm>
                    <a:off x="4100" y="240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c[5]</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sp>
                <p:nvSpPr>
                  <p:cNvPr id="70" name="Rectangle 151">
                    <a:extLst>
                      <a:ext uri="{FF2B5EF4-FFF2-40B4-BE49-F238E27FC236}">
                        <a16:creationId xmlns:a16="http://schemas.microsoft.com/office/drawing/2014/main" xmlns="" id="{C213E041-B056-FD4B-8CE2-9C32ED910DAB}"/>
                      </a:ext>
                    </a:extLst>
                  </p:cNvPr>
                  <p:cNvSpPr>
                    <a:spLocks noChangeArrowheads="1"/>
                  </p:cNvSpPr>
                  <p:nvPr/>
                </p:nvSpPr>
                <p:spPr bwMode="auto">
                  <a:xfrm>
                    <a:off x="4100"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dirty="0">
                        <a:solidFill>
                          <a:srgbClr val="000000"/>
                        </a:solidFill>
                        <a:latin typeface="Courier New" panose="02070309020205020404" pitchFamily="49" charset="0"/>
                        <a:cs typeface="Times New Roman" panose="02020603050405020304" pitchFamily="18" charset="0"/>
                      </a:rPr>
                      <a:t>c[4]</a:t>
                    </a:r>
                    <a:endParaRPr lang="en-US" altLang="en-US" sz="1200" dirty="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dirty="0">
                      <a:latin typeface="Courier New" panose="02070309020205020404" pitchFamily="49" charset="0"/>
                      <a:cs typeface="Times New Roman" panose="02020603050405020304" pitchFamily="18" charset="0"/>
                    </a:endParaRPr>
                  </a:p>
                </p:txBody>
              </p:sp>
              <p:grpSp>
                <p:nvGrpSpPr>
                  <p:cNvPr id="71" name="Group 152">
                    <a:extLst>
                      <a:ext uri="{FF2B5EF4-FFF2-40B4-BE49-F238E27FC236}">
                        <a16:creationId xmlns:a16="http://schemas.microsoft.com/office/drawing/2014/main" xmlns="" id="{1197881A-1F04-4D4E-AD92-97005714EBF9}"/>
                      </a:ext>
                    </a:extLst>
                  </p:cNvPr>
                  <p:cNvGrpSpPr>
                    <a:grpSpLocks/>
                  </p:cNvGrpSpPr>
                  <p:nvPr/>
                </p:nvGrpSpPr>
                <p:grpSpPr bwMode="auto">
                  <a:xfrm>
                    <a:off x="4528" y="1514"/>
                    <a:ext cx="812" cy="2080"/>
                    <a:chOff x="0" y="-2"/>
                    <a:chExt cx="20000" cy="20004"/>
                  </a:xfrm>
                </p:grpSpPr>
                <p:sp>
                  <p:nvSpPr>
                    <p:cNvPr id="72" name="Freeform 153">
                      <a:extLst>
                        <a:ext uri="{FF2B5EF4-FFF2-40B4-BE49-F238E27FC236}">
                          <a16:creationId xmlns:a16="http://schemas.microsoft.com/office/drawing/2014/main" xmlns="" id="{000DFA4D-96C9-2344-9C61-C19C0AD7EDD1}"/>
                        </a:ext>
                      </a:extLst>
                    </p:cNvPr>
                    <p:cNvSpPr>
                      <a:spLocks/>
                    </p:cNvSpPr>
                    <p:nvPr/>
                  </p:nvSpPr>
                  <p:spPr bwMode="auto">
                    <a:xfrm>
                      <a:off x="0" y="1000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73" name="Group 154">
                      <a:extLst>
                        <a:ext uri="{FF2B5EF4-FFF2-40B4-BE49-F238E27FC236}">
                          <a16:creationId xmlns:a16="http://schemas.microsoft.com/office/drawing/2014/main" xmlns="" id="{A8D8DAC7-585B-7040-870A-3C30F39EDC0E}"/>
                        </a:ext>
                      </a:extLst>
                    </p:cNvPr>
                    <p:cNvGrpSpPr>
                      <a:grpSpLocks/>
                    </p:cNvGrpSpPr>
                    <p:nvPr/>
                  </p:nvGrpSpPr>
                  <p:grpSpPr bwMode="auto">
                    <a:xfrm>
                      <a:off x="0" y="-2"/>
                      <a:ext cx="20000" cy="20004"/>
                      <a:chOff x="0" y="0"/>
                      <a:chExt cx="20000" cy="20004"/>
                    </a:xfrm>
                  </p:grpSpPr>
                  <p:sp>
                    <p:nvSpPr>
                      <p:cNvPr id="74" name="Freeform 155">
                        <a:extLst>
                          <a:ext uri="{FF2B5EF4-FFF2-40B4-BE49-F238E27FC236}">
                            <a16:creationId xmlns:a16="http://schemas.microsoft.com/office/drawing/2014/main" xmlns="" id="{8C74284A-0C42-8146-AF54-7CE11F59E1A0}"/>
                          </a:ext>
                        </a:extLst>
                      </p:cNvPr>
                      <p:cNvSpPr>
                        <a:spLocks/>
                      </p:cNvSpPr>
                      <p:nvPr/>
                    </p:nvSpPr>
                    <p:spPr bwMode="auto">
                      <a:xfrm>
                        <a:off x="0" y="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5" name="Freeform 156">
                        <a:extLst>
                          <a:ext uri="{FF2B5EF4-FFF2-40B4-BE49-F238E27FC236}">
                            <a16:creationId xmlns:a16="http://schemas.microsoft.com/office/drawing/2014/main" xmlns="" id="{89B85BD3-E513-BF44-93AB-7994654B0804}"/>
                          </a:ext>
                        </a:extLst>
                      </p:cNvPr>
                      <p:cNvSpPr>
                        <a:spLocks/>
                      </p:cNvSpPr>
                      <p:nvPr/>
                    </p:nvSpPr>
                    <p:spPr bwMode="auto">
                      <a:xfrm>
                        <a:off x="0" y="166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6" name="Freeform 157">
                        <a:extLst>
                          <a:ext uri="{FF2B5EF4-FFF2-40B4-BE49-F238E27FC236}">
                            <a16:creationId xmlns:a16="http://schemas.microsoft.com/office/drawing/2014/main" xmlns="" id="{38772DCA-BA74-4F47-B357-417AD65527A3}"/>
                          </a:ext>
                        </a:extLst>
                      </p:cNvPr>
                      <p:cNvSpPr>
                        <a:spLocks/>
                      </p:cNvSpPr>
                      <p:nvPr/>
                    </p:nvSpPr>
                    <p:spPr bwMode="auto">
                      <a:xfrm>
                        <a:off x="0" y="3334"/>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158">
                        <a:extLst>
                          <a:ext uri="{FF2B5EF4-FFF2-40B4-BE49-F238E27FC236}">
                            <a16:creationId xmlns:a16="http://schemas.microsoft.com/office/drawing/2014/main" xmlns="" id="{1D7DEE62-C752-6F45-900F-525AA5AA7D56}"/>
                          </a:ext>
                        </a:extLst>
                      </p:cNvPr>
                      <p:cNvSpPr>
                        <a:spLocks/>
                      </p:cNvSpPr>
                      <p:nvPr/>
                    </p:nvSpPr>
                    <p:spPr bwMode="auto">
                      <a:xfrm>
                        <a:off x="0" y="5001"/>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8" name="Freeform 159">
                        <a:extLst>
                          <a:ext uri="{FF2B5EF4-FFF2-40B4-BE49-F238E27FC236}">
                            <a16:creationId xmlns:a16="http://schemas.microsoft.com/office/drawing/2014/main" xmlns="" id="{BED78452-60AA-6E4A-A962-77D3A8D66309}"/>
                          </a:ext>
                        </a:extLst>
                      </p:cNvPr>
                      <p:cNvSpPr>
                        <a:spLocks/>
                      </p:cNvSpPr>
                      <p:nvPr/>
                    </p:nvSpPr>
                    <p:spPr bwMode="auto">
                      <a:xfrm>
                        <a:off x="0" y="6668"/>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160">
                        <a:extLst>
                          <a:ext uri="{FF2B5EF4-FFF2-40B4-BE49-F238E27FC236}">
                            <a16:creationId xmlns:a16="http://schemas.microsoft.com/office/drawing/2014/main" xmlns="" id="{F3292A3C-2C7D-534D-ADD0-5E61C8201DF4}"/>
                          </a:ext>
                        </a:extLst>
                      </p:cNvPr>
                      <p:cNvSpPr>
                        <a:spLocks/>
                      </p:cNvSpPr>
                      <p:nvPr/>
                    </p:nvSpPr>
                    <p:spPr bwMode="auto">
                      <a:xfrm>
                        <a:off x="0" y="8335"/>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0" name="Freeform 161">
                        <a:extLst>
                          <a:ext uri="{FF2B5EF4-FFF2-40B4-BE49-F238E27FC236}">
                            <a16:creationId xmlns:a16="http://schemas.microsoft.com/office/drawing/2014/main" xmlns="" id="{BF030613-1173-AF41-BF58-D4F4F5551B07}"/>
                          </a:ext>
                        </a:extLst>
                      </p:cNvPr>
                      <p:cNvSpPr>
                        <a:spLocks/>
                      </p:cNvSpPr>
                      <p:nvPr/>
                    </p:nvSpPr>
                    <p:spPr bwMode="auto">
                      <a:xfrm>
                        <a:off x="0" y="11669"/>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1" name="Freeform 162">
                        <a:extLst>
                          <a:ext uri="{FF2B5EF4-FFF2-40B4-BE49-F238E27FC236}">
                            <a16:creationId xmlns:a16="http://schemas.microsoft.com/office/drawing/2014/main" xmlns="" id="{565C2D3F-040C-1C47-8452-648E7457D8F4}"/>
                          </a:ext>
                        </a:extLst>
                      </p:cNvPr>
                      <p:cNvSpPr>
                        <a:spLocks/>
                      </p:cNvSpPr>
                      <p:nvPr/>
                    </p:nvSpPr>
                    <p:spPr bwMode="auto">
                      <a:xfrm>
                        <a:off x="0" y="13336"/>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 name="Freeform 163">
                        <a:extLst>
                          <a:ext uri="{FF2B5EF4-FFF2-40B4-BE49-F238E27FC236}">
                            <a16:creationId xmlns:a16="http://schemas.microsoft.com/office/drawing/2014/main" xmlns="" id="{C05905C2-9255-CA40-9A31-94433689D795}"/>
                          </a:ext>
                        </a:extLst>
                      </p:cNvPr>
                      <p:cNvSpPr>
                        <a:spLocks/>
                      </p:cNvSpPr>
                      <p:nvPr/>
                    </p:nvSpPr>
                    <p:spPr bwMode="auto">
                      <a:xfrm>
                        <a:off x="0" y="15003"/>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3" name="Freeform 164">
                        <a:extLst>
                          <a:ext uri="{FF2B5EF4-FFF2-40B4-BE49-F238E27FC236}">
                            <a16:creationId xmlns:a16="http://schemas.microsoft.com/office/drawing/2014/main" xmlns="" id="{031CE261-D181-D248-815B-0DA0393C9B98}"/>
                          </a:ext>
                        </a:extLst>
                      </p:cNvPr>
                      <p:cNvSpPr>
                        <a:spLocks/>
                      </p:cNvSpPr>
                      <p:nvPr/>
                    </p:nvSpPr>
                    <p:spPr bwMode="auto">
                      <a:xfrm>
                        <a:off x="0" y="1667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4" name="Freeform 165">
                        <a:extLst>
                          <a:ext uri="{FF2B5EF4-FFF2-40B4-BE49-F238E27FC236}">
                            <a16:creationId xmlns:a16="http://schemas.microsoft.com/office/drawing/2014/main" xmlns="" id="{5B7E7758-05E3-9E4F-A6DE-24F889129E72}"/>
                          </a:ext>
                        </a:extLst>
                      </p:cNvPr>
                      <p:cNvSpPr>
                        <a:spLocks/>
                      </p:cNvSpPr>
                      <p:nvPr/>
                    </p:nvSpPr>
                    <p:spPr bwMode="auto">
                      <a:xfrm>
                        <a:off x="0" y="1833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grpSp>
          </p:grpSp>
        </p:grpSp>
        <p:sp>
          <p:nvSpPr>
            <p:cNvPr id="38" name="Text Box 94">
              <a:extLst>
                <a:ext uri="{FF2B5EF4-FFF2-40B4-BE49-F238E27FC236}">
                  <a16:creationId xmlns:a16="http://schemas.microsoft.com/office/drawing/2014/main" xmlns="" id="{B2D0B98F-0E20-DA42-B791-2DA8D1FC0AE1}"/>
                </a:ext>
              </a:extLst>
            </p:cNvPr>
            <p:cNvSpPr txBox="1">
              <a:spLocks noChangeArrowheads="1"/>
            </p:cNvSpPr>
            <p:nvPr/>
          </p:nvSpPr>
          <p:spPr bwMode="auto">
            <a:xfrm>
              <a:off x="2592" y="170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Linearly Ordered Set</a:t>
              </a:r>
              <a:endParaRPr lang="en-US" altLang="en-US" sz="1600" b="1" dirty="0"/>
            </a:p>
          </p:txBody>
        </p:sp>
      </p:grpSp>
    </p:spTree>
    <p:extLst>
      <p:ext uri="{BB962C8B-B14F-4D97-AF65-F5344CB8AC3E}">
        <p14:creationId xmlns:p14="http://schemas.microsoft.com/office/powerpoint/2010/main" val="10446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F4C68E-08AC-C84C-B1B0-52D9E61239FA}"/>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xmlns="" id="{1CD803EF-F722-9341-9938-630E5995BA4E}"/>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pSp>
        <p:nvGrpSpPr>
          <p:cNvPr id="6" name="Group 2">
            <a:extLst>
              <a:ext uri="{FF2B5EF4-FFF2-40B4-BE49-F238E27FC236}">
                <a16:creationId xmlns:a16="http://schemas.microsoft.com/office/drawing/2014/main" xmlns="" id="{90A3637B-C6BB-C64D-8C2C-C44914F7CB4D}"/>
              </a:ext>
            </a:extLst>
          </p:cNvPr>
          <p:cNvGrpSpPr>
            <a:grpSpLocks/>
          </p:cNvGrpSpPr>
          <p:nvPr/>
        </p:nvGrpSpPr>
        <p:grpSpPr bwMode="auto">
          <a:xfrm>
            <a:off x="4648200" y="533400"/>
            <a:ext cx="4038600" cy="3962400"/>
            <a:chOff x="2928" y="336"/>
            <a:chExt cx="2544" cy="2496"/>
          </a:xfrm>
        </p:grpSpPr>
        <p:pic>
          <p:nvPicPr>
            <p:cNvPr id="7" name="Picture 8" descr="hash_coll_ll">
              <a:extLst>
                <a:ext uri="{FF2B5EF4-FFF2-40B4-BE49-F238E27FC236}">
                  <a16:creationId xmlns:a16="http://schemas.microsoft.com/office/drawing/2014/main" xmlns="" id="{FF59B55F-AC87-1045-9F31-15BD2B378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336"/>
              <a:ext cx="2305"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a:extLst>
                <a:ext uri="{FF2B5EF4-FFF2-40B4-BE49-F238E27FC236}">
                  <a16:creationId xmlns:a16="http://schemas.microsoft.com/office/drawing/2014/main" xmlns="" id="{DD12DDD5-E802-F44F-8010-9735DA1E4E8B}"/>
                </a:ext>
              </a:extLst>
            </p:cNvPr>
            <p:cNvSpPr txBox="1">
              <a:spLocks noChangeArrowheads="1"/>
            </p:cNvSpPr>
            <p:nvPr/>
          </p:nvSpPr>
          <p:spPr bwMode="auto">
            <a:xfrm>
              <a:off x="4128" y="672"/>
              <a:ext cx="1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Hash Tables</a:t>
              </a:r>
            </a:p>
          </p:txBody>
        </p:sp>
      </p:grpSp>
      <p:grpSp>
        <p:nvGrpSpPr>
          <p:cNvPr id="9" name="Group 6">
            <a:extLst>
              <a:ext uri="{FF2B5EF4-FFF2-40B4-BE49-F238E27FC236}">
                <a16:creationId xmlns:a16="http://schemas.microsoft.com/office/drawing/2014/main" xmlns="" id="{B3383F48-4085-3F44-9088-6AD49D919BD7}"/>
              </a:ext>
            </a:extLst>
          </p:cNvPr>
          <p:cNvGrpSpPr>
            <a:grpSpLocks/>
          </p:cNvGrpSpPr>
          <p:nvPr/>
        </p:nvGrpSpPr>
        <p:grpSpPr bwMode="auto">
          <a:xfrm>
            <a:off x="793750" y="4495800"/>
            <a:ext cx="7893050" cy="1828800"/>
            <a:chOff x="500" y="2832"/>
            <a:chExt cx="4972" cy="1152"/>
          </a:xfrm>
        </p:grpSpPr>
        <p:sp>
          <p:nvSpPr>
            <p:cNvPr id="10" name="Text Box 6">
              <a:extLst>
                <a:ext uri="{FF2B5EF4-FFF2-40B4-BE49-F238E27FC236}">
                  <a16:creationId xmlns:a16="http://schemas.microsoft.com/office/drawing/2014/main" xmlns="" id="{2F4EF2CE-A3C3-794B-9D2C-E7D152F14ED4}"/>
                </a:ext>
              </a:extLst>
            </p:cNvPr>
            <p:cNvSpPr txBox="1">
              <a:spLocks noChangeArrowheads="1"/>
            </p:cNvSpPr>
            <p:nvPr/>
          </p:nvSpPr>
          <p:spPr bwMode="auto">
            <a:xfrm>
              <a:off x="1872" y="2832"/>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Queue</a:t>
              </a:r>
              <a:endParaRPr lang="en-US" altLang="en-US" sz="1600" dirty="0"/>
            </a:p>
          </p:txBody>
        </p:sp>
        <p:grpSp>
          <p:nvGrpSpPr>
            <p:cNvPr id="11" name="Group 6">
              <a:extLst>
                <a:ext uri="{FF2B5EF4-FFF2-40B4-BE49-F238E27FC236}">
                  <a16:creationId xmlns:a16="http://schemas.microsoft.com/office/drawing/2014/main" xmlns="" id="{DB9AB23D-C718-DE45-9B82-DD3E0F675E62}"/>
                </a:ext>
              </a:extLst>
            </p:cNvPr>
            <p:cNvGrpSpPr>
              <a:grpSpLocks/>
            </p:cNvGrpSpPr>
            <p:nvPr/>
          </p:nvGrpSpPr>
          <p:grpSpPr bwMode="auto">
            <a:xfrm>
              <a:off x="500" y="3110"/>
              <a:ext cx="4972" cy="874"/>
              <a:chOff x="480" y="3264"/>
              <a:chExt cx="4972" cy="874"/>
            </a:xfrm>
          </p:grpSpPr>
          <p:sp>
            <p:nvSpPr>
              <p:cNvPr id="12" name="Text Box 7">
                <a:extLst>
                  <a:ext uri="{FF2B5EF4-FFF2-40B4-BE49-F238E27FC236}">
                    <a16:creationId xmlns:a16="http://schemas.microsoft.com/office/drawing/2014/main" xmlns="" id="{A2DF0E23-9B69-3347-9F0E-FDC7C8224957}"/>
                  </a:ext>
                </a:extLst>
              </p:cNvPr>
              <p:cNvSpPr txBox="1">
                <a:spLocks noChangeArrowheads="1"/>
              </p:cNvSpPr>
              <p:nvPr/>
            </p:nvSpPr>
            <p:spPr bwMode="auto">
              <a:xfrm>
                <a:off x="4444" y="364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dirty="0"/>
                  <a:t>Insert </a:t>
                </a:r>
                <a:br>
                  <a:rPr lang="en-US" altLang="en-US" sz="2000" b="1" dirty="0"/>
                </a:br>
                <a:r>
                  <a:rPr lang="en-US" altLang="en-US" sz="2000" b="1" dirty="0"/>
                  <a:t>(Enqueue)</a:t>
                </a:r>
              </a:p>
            </p:txBody>
          </p:sp>
          <p:grpSp>
            <p:nvGrpSpPr>
              <p:cNvPr id="13" name="Group 8">
                <a:extLst>
                  <a:ext uri="{FF2B5EF4-FFF2-40B4-BE49-F238E27FC236}">
                    <a16:creationId xmlns:a16="http://schemas.microsoft.com/office/drawing/2014/main" xmlns="" id="{D1369EAF-B987-2B4B-8286-C2DFD99FC7A7}"/>
                  </a:ext>
                </a:extLst>
              </p:cNvPr>
              <p:cNvGrpSpPr>
                <a:grpSpLocks/>
              </p:cNvGrpSpPr>
              <p:nvPr/>
            </p:nvGrpSpPr>
            <p:grpSpPr bwMode="auto">
              <a:xfrm>
                <a:off x="480" y="3264"/>
                <a:ext cx="4636" cy="874"/>
                <a:chOff x="480" y="3264"/>
                <a:chExt cx="4636" cy="874"/>
              </a:xfrm>
            </p:grpSpPr>
            <p:sp>
              <p:nvSpPr>
                <p:cNvPr id="14" name="Rectangle 9">
                  <a:extLst>
                    <a:ext uri="{FF2B5EF4-FFF2-40B4-BE49-F238E27FC236}">
                      <a16:creationId xmlns:a16="http://schemas.microsoft.com/office/drawing/2014/main" xmlns="" id="{73132B45-5556-B04C-B428-DA8AA6638A91}"/>
                    </a:ext>
                  </a:extLst>
                </p:cNvPr>
                <p:cNvSpPr>
                  <a:spLocks noChangeArrowheads="1"/>
                </p:cNvSpPr>
                <p:nvPr/>
              </p:nvSpPr>
              <p:spPr bwMode="auto">
                <a:xfrm>
                  <a:off x="1536"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15" name="Freeform 10">
                  <a:extLst>
                    <a:ext uri="{FF2B5EF4-FFF2-40B4-BE49-F238E27FC236}">
                      <a16:creationId xmlns:a16="http://schemas.microsoft.com/office/drawing/2014/main" xmlns="" id="{6D11079B-48AA-B14F-AFDC-99132B1C8D61}"/>
                    </a:ext>
                  </a:extLst>
                </p:cNvPr>
                <p:cNvSpPr>
                  <a:spLocks/>
                </p:cNvSpPr>
                <p:nvPr/>
              </p:nvSpPr>
              <p:spPr bwMode="auto">
                <a:xfrm>
                  <a:off x="720" y="3456"/>
                  <a:ext cx="816" cy="288"/>
                </a:xfrm>
                <a:custGeom>
                  <a:avLst/>
                  <a:gdLst>
                    <a:gd name="T0" fmla="*/ 816 w 816"/>
                    <a:gd name="T1" fmla="*/ 0 h 288"/>
                    <a:gd name="T2" fmla="*/ 288 w 816"/>
                    <a:gd name="T3" fmla="*/ 48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cubicBezTo>
                        <a:pt x="620" y="0"/>
                        <a:pt x="424" y="0"/>
                        <a:pt x="288" y="48"/>
                      </a:cubicBezTo>
                      <a:cubicBezTo>
                        <a:pt x="152" y="96"/>
                        <a:pt x="56" y="216"/>
                        <a:pt x="0" y="288"/>
                      </a:cubicBezTo>
                    </a:path>
                  </a:pathLst>
                </a:custGeom>
                <a:noFill/>
                <a:ln w="31750" cap="flat" cmpd="sng">
                  <a:solidFill>
                    <a:schemeClr val="hlink"/>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11">
                  <a:extLst>
                    <a:ext uri="{FF2B5EF4-FFF2-40B4-BE49-F238E27FC236}">
                      <a16:creationId xmlns:a16="http://schemas.microsoft.com/office/drawing/2014/main" xmlns="" id="{C9B96913-6229-3A48-BB8F-A4770A732CE7}"/>
                    </a:ext>
                  </a:extLst>
                </p:cNvPr>
                <p:cNvSpPr>
                  <a:spLocks/>
                </p:cNvSpPr>
                <p:nvPr/>
              </p:nvSpPr>
              <p:spPr bwMode="auto">
                <a:xfrm>
                  <a:off x="4252" y="3456"/>
                  <a:ext cx="864" cy="288"/>
                </a:xfrm>
                <a:custGeom>
                  <a:avLst/>
                  <a:gdLst>
                    <a:gd name="T0" fmla="*/ 864 w 864"/>
                    <a:gd name="T1" fmla="*/ 288 h 288"/>
                    <a:gd name="T2" fmla="*/ 624 w 864"/>
                    <a:gd name="T3" fmla="*/ 96 h 288"/>
                    <a:gd name="T4" fmla="*/ 0 w 864"/>
                    <a:gd name="T5" fmla="*/ 0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864" y="288"/>
                      </a:moveTo>
                      <a:cubicBezTo>
                        <a:pt x="816" y="216"/>
                        <a:pt x="768" y="144"/>
                        <a:pt x="624" y="96"/>
                      </a:cubicBezTo>
                      <a:cubicBezTo>
                        <a:pt x="480" y="48"/>
                        <a:pt x="136" y="8"/>
                        <a:pt x="0" y="0"/>
                      </a:cubicBezTo>
                    </a:path>
                  </a:pathLst>
                </a:custGeom>
                <a:noFill/>
                <a:ln w="31750" cap="flat" cmpd="sng">
                  <a:solidFill>
                    <a:schemeClr val="hlink"/>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 name="Rectangle 12">
                  <a:extLst>
                    <a:ext uri="{FF2B5EF4-FFF2-40B4-BE49-F238E27FC236}">
                      <a16:creationId xmlns:a16="http://schemas.microsoft.com/office/drawing/2014/main" xmlns="" id="{75141041-744A-2B4E-BDA1-664E4F17BAEE}"/>
                    </a:ext>
                  </a:extLst>
                </p:cNvPr>
                <p:cNvSpPr>
                  <a:spLocks noChangeArrowheads="1"/>
                </p:cNvSpPr>
                <p:nvPr/>
              </p:nvSpPr>
              <p:spPr bwMode="auto">
                <a:xfrm>
                  <a:off x="1920"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18" name="Rectangle 13">
                  <a:extLst>
                    <a:ext uri="{FF2B5EF4-FFF2-40B4-BE49-F238E27FC236}">
                      <a16:creationId xmlns:a16="http://schemas.microsoft.com/office/drawing/2014/main" xmlns="" id="{3C22E690-DE78-1A43-932D-626EFBB4940B}"/>
                    </a:ext>
                  </a:extLst>
                </p:cNvPr>
                <p:cNvSpPr>
                  <a:spLocks noChangeArrowheads="1"/>
                </p:cNvSpPr>
                <p:nvPr/>
              </p:nvSpPr>
              <p:spPr bwMode="auto">
                <a:xfrm>
                  <a:off x="2304"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19" name="Rectangle 14">
                  <a:extLst>
                    <a:ext uri="{FF2B5EF4-FFF2-40B4-BE49-F238E27FC236}">
                      <a16:creationId xmlns:a16="http://schemas.microsoft.com/office/drawing/2014/main" xmlns="" id="{07D228DA-DA65-EE48-86CE-3E8C1D64C547}"/>
                    </a:ext>
                  </a:extLst>
                </p:cNvPr>
                <p:cNvSpPr>
                  <a:spLocks noChangeArrowheads="1"/>
                </p:cNvSpPr>
                <p:nvPr/>
              </p:nvSpPr>
              <p:spPr bwMode="auto">
                <a:xfrm>
                  <a:off x="2688"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0" name="Rectangle 15">
                  <a:extLst>
                    <a:ext uri="{FF2B5EF4-FFF2-40B4-BE49-F238E27FC236}">
                      <a16:creationId xmlns:a16="http://schemas.microsoft.com/office/drawing/2014/main" xmlns="" id="{EEB3533D-7CF0-7F4B-B67E-64EE92AD26A5}"/>
                    </a:ext>
                  </a:extLst>
                </p:cNvPr>
                <p:cNvSpPr>
                  <a:spLocks noChangeArrowheads="1"/>
                </p:cNvSpPr>
                <p:nvPr/>
              </p:nvSpPr>
              <p:spPr bwMode="auto">
                <a:xfrm>
                  <a:off x="3072"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1" name="Rectangle 16">
                  <a:extLst>
                    <a:ext uri="{FF2B5EF4-FFF2-40B4-BE49-F238E27FC236}">
                      <a16:creationId xmlns:a16="http://schemas.microsoft.com/office/drawing/2014/main" xmlns="" id="{F0E8A0E4-0157-B544-9D0F-117AA964A95E}"/>
                    </a:ext>
                  </a:extLst>
                </p:cNvPr>
                <p:cNvSpPr>
                  <a:spLocks noChangeArrowheads="1"/>
                </p:cNvSpPr>
                <p:nvPr/>
              </p:nvSpPr>
              <p:spPr bwMode="auto">
                <a:xfrm>
                  <a:off x="3456"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2" name="Rectangle 17">
                  <a:extLst>
                    <a:ext uri="{FF2B5EF4-FFF2-40B4-BE49-F238E27FC236}">
                      <a16:creationId xmlns:a16="http://schemas.microsoft.com/office/drawing/2014/main" xmlns="" id="{F5B92E9B-B79E-9C42-94E8-4CC5A4BF0970}"/>
                    </a:ext>
                  </a:extLst>
                </p:cNvPr>
                <p:cNvSpPr>
                  <a:spLocks noChangeArrowheads="1"/>
                </p:cNvSpPr>
                <p:nvPr/>
              </p:nvSpPr>
              <p:spPr bwMode="auto">
                <a:xfrm>
                  <a:off x="3840"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sp>
              <p:nvSpPr>
                <p:cNvPr id="23" name="Text Box 18">
                  <a:extLst>
                    <a:ext uri="{FF2B5EF4-FFF2-40B4-BE49-F238E27FC236}">
                      <a16:creationId xmlns:a16="http://schemas.microsoft.com/office/drawing/2014/main" xmlns="" id="{9132324F-F7D7-A84E-A904-2330138A6FA6}"/>
                    </a:ext>
                  </a:extLst>
                </p:cNvPr>
                <p:cNvSpPr txBox="1">
                  <a:spLocks noChangeArrowheads="1"/>
                </p:cNvSpPr>
                <p:nvPr/>
              </p:nvSpPr>
              <p:spPr bwMode="auto">
                <a:xfrm>
                  <a:off x="480" y="3696"/>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dirty="0"/>
                    <a:t>Remove</a:t>
                  </a:r>
                  <a:br>
                    <a:rPr lang="en-US" altLang="en-US" sz="2000" b="1" dirty="0"/>
                  </a:br>
                  <a:r>
                    <a:rPr lang="en-US" altLang="en-US" sz="2000" b="1" dirty="0"/>
                    <a:t>(Dequeue)</a:t>
                  </a:r>
                </a:p>
              </p:txBody>
            </p:sp>
            <p:sp>
              <p:nvSpPr>
                <p:cNvPr id="24" name="Text Box 19">
                  <a:extLst>
                    <a:ext uri="{FF2B5EF4-FFF2-40B4-BE49-F238E27FC236}">
                      <a16:creationId xmlns:a16="http://schemas.microsoft.com/office/drawing/2014/main" xmlns="" id="{618D8899-3CEF-DB41-9784-98060FA56AE6}"/>
                    </a:ext>
                  </a:extLst>
                </p:cNvPr>
                <p:cNvSpPr txBox="1">
                  <a:spLocks noChangeArrowheads="1"/>
                </p:cNvSpPr>
                <p:nvPr/>
              </p:nvSpPr>
              <p:spPr bwMode="auto">
                <a:xfrm>
                  <a:off x="3820" y="387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dirty="0"/>
                    <a:t>rear</a:t>
                  </a:r>
                </a:p>
              </p:txBody>
            </p:sp>
            <p:sp>
              <p:nvSpPr>
                <p:cNvPr id="25" name="Text Box 20">
                  <a:extLst>
                    <a:ext uri="{FF2B5EF4-FFF2-40B4-BE49-F238E27FC236}">
                      <a16:creationId xmlns:a16="http://schemas.microsoft.com/office/drawing/2014/main" xmlns="" id="{21C69FD6-189B-E345-B389-C2F3AE8FBA40}"/>
                    </a:ext>
                  </a:extLst>
                </p:cNvPr>
                <p:cNvSpPr txBox="1">
                  <a:spLocks noChangeArrowheads="1"/>
                </p:cNvSpPr>
                <p:nvPr/>
              </p:nvSpPr>
              <p:spPr bwMode="auto">
                <a:xfrm>
                  <a:off x="1488" y="387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dirty="0"/>
                    <a:t>front</a:t>
                  </a:r>
                </a:p>
              </p:txBody>
            </p:sp>
            <p:sp>
              <p:nvSpPr>
                <p:cNvPr id="26" name="Line 21">
                  <a:extLst>
                    <a:ext uri="{FF2B5EF4-FFF2-40B4-BE49-F238E27FC236}">
                      <a16:creationId xmlns:a16="http://schemas.microsoft.com/office/drawing/2014/main" xmlns="" id="{9C5B0592-78FC-0148-A6C4-3927EFE9C20F}"/>
                    </a:ext>
                  </a:extLst>
                </p:cNvPr>
                <p:cNvSpPr>
                  <a:spLocks noChangeShapeType="1"/>
                </p:cNvSpPr>
                <p:nvPr/>
              </p:nvSpPr>
              <p:spPr bwMode="auto">
                <a:xfrm flipV="1">
                  <a:off x="1728"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7" name="Line 22">
                  <a:extLst>
                    <a:ext uri="{FF2B5EF4-FFF2-40B4-BE49-F238E27FC236}">
                      <a16:creationId xmlns:a16="http://schemas.microsoft.com/office/drawing/2014/main" xmlns="" id="{D77DB53E-707A-204D-B388-9D0BDC50E6D8}"/>
                    </a:ext>
                  </a:extLst>
                </p:cNvPr>
                <p:cNvSpPr>
                  <a:spLocks noChangeShapeType="1"/>
                </p:cNvSpPr>
                <p:nvPr/>
              </p:nvSpPr>
              <p:spPr bwMode="auto">
                <a:xfrm flipV="1">
                  <a:off x="4060"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dirty="0"/>
                </a:p>
              </p:txBody>
            </p:sp>
          </p:grpSp>
        </p:grpSp>
      </p:grpSp>
      <p:grpSp>
        <p:nvGrpSpPr>
          <p:cNvPr id="28" name="Group 25">
            <a:extLst>
              <a:ext uri="{FF2B5EF4-FFF2-40B4-BE49-F238E27FC236}">
                <a16:creationId xmlns:a16="http://schemas.microsoft.com/office/drawing/2014/main" xmlns="" id="{EF16599E-84C0-BE43-8212-174673CAD341}"/>
              </a:ext>
            </a:extLst>
          </p:cNvPr>
          <p:cNvGrpSpPr>
            <a:grpSpLocks/>
          </p:cNvGrpSpPr>
          <p:nvPr/>
        </p:nvGrpSpPr>
        <p:grpSpPr bwMode="auto">
          <a:xfrm>
            <a:off x="76200" y="1590675"/>
            <a:ext cx="3886200" cy="2295525"/>
            <a:chOff x="48" y="1002"/>
            <a:chExt cx="2448" cy="1446"/>
          </a:xfrm>
        </p:grpSpPr>
        <p:grpSp>
          <p:nvGrpSpPr>
            <p:cNvPr id="29" name="Group 26">
              <a:extLst>
                <a:ext uri="{FF2B5EF4-FFF2-40B4-BE49-F238E27FC236}">
                  <a16:creationId xmlns:a16="http://schemas.microsoft.com/office/drawing/2014/main" xmlns="" id="{3052A8E3-102B-FE47-9659-5DF84EA99883}"/>
                </a:ext>
              </a:extLst>
            </p:cNvPr>
            <p:cNvGrpSpPr>
              <a:grpSpLocks/>
            </p:cNvGrpSpPr>
            <p:nvPr/>
          </p:nvGrpSpPr>
          <p:grpSpPr bwMode="auto">
            <a:xfrm>
              <a:off x="432" y="1002"/>
              <a:ext cx="2064" cy="1446"/>
              <a:chOff x="624" y="1002"/>
              <a:chExt cx="1872" cy="1446"/>
            </a:xfrm>
          </p:grpSpPr>
          <p:pic>
            <p:nvPicPr>
              <p:cNvPr id="31" name="Picture 4" descr="stack">
                <a:extLst>
                  <a:ext uri="{FF2B5EF4-FFF2-40B4-BE49-F238E27FC236}">
                    <a16:creationId xmlns:a16="http://schemas.microsoft.com/office/drawing/2014/main" xmlns="" id="{BA8DD53D-A924-8148-90E0-4295DE190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 y="1002"/>
                <a:ext cx="1356"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6">
                <a:extLst>
                  <a:ext uri="{FF2B5EF4-FFF2-40B4-BE49-F238E27FC236}">
                    <a16:creationId xmlns:a16="http://schemas.microsoft.com/office/drawing/2014/main" xmlns="" id="{409AC0AD-3BFB-DA42-BC16-FC5084A5EEED}"/>
                  </a:ext>
                </a:extLst>
              </p:cNvPr>
              <p:cNvSpPr txBox="1">
                <a:spLocks noChangeArrowheads="1"/>
              </p:cNvSpPr>
              <p:nvPr/>
            </p:nvSpPr>
            <p:spPr bwMode="auto">
              <a:xfrm>
                <a:off x="624" y="17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dirty="0">
                    <a:solidFill>
                      <a:srgbClr val="FF3300"/>
                    </a:solidFill>
                  </a:rPr>
                  <a:t>Stack</a:t>
                </a:r>
                <a:endParaRPr lang="en-US" altLang="en-US" sz="1800" dirty="0"/>
              </a:p>
            </p:txBody>
          </p:sp>
        </p:grpSp>
        <p:sp>
          <p:nvSpPr>
            <p:cNvPr id="30" name="Text Box 29">
              <a:extLst>
                <a:ext uri="{FF2B5EF4-FFF2-40B4-BE49-F238E27FC236}">
                  <a16:creationId xmlns:a16="http://schemas.microsoft.com/office/drawing/2014/main" xmlns="" id="{019A3856-327D-9D4F-8F39-A3502F10C4D5}"/>
                </a:ext>
              </a:extLst>
            </p:cNvPr>
            <p:cNvSpPr txBox="1">
              <a:spLocks noChangeArrowheads="1"/>
            </p:cNvSpPr>
            <p:nvPr/>
          </p:nvSpPr>
          <p:spPr bwMode="auto">
            <a:xfrm>
              <a:off x="48" y="1968"/>
              <a:ext cx="15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Set with delete operation specified (LIFO)</a:t>
              </a:r>
            </a:p>
          </p:txBody>
        </p:sp>
      </p:grpSp>
    </p:spTree>
    <p:extLst>
      <p:ext uri="{BB962C8B-B14F-4D97-AF65-F5344CB8AC3E}">
        <p14:creationId xmlns:p14="http://schemas.microsoft.com/office/powerpoint/2010/main" val="69848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6D1D37-A1B2-C544-8F37-78D984BA15FB}"/>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xmlns="" id="{97DF395F-F69A-594B-B8EF-65F17C2BE0AC}"/>
              </a:ext>
            </a:extLst>
          </p:cNvPr>
          <p:cNvSpPr>
            <a:spLocks noGrp="1"/>
          </p:cNvSpPr>
          <p:nvPr>
            <p:ph type="sldNum" sz="quarter" idx="14"/>
          </p:nvPr>
        </p:nvSpPr>
        <p:spPr/>
        <p:txBody>
          <a:bodyPr/>
          <a:lstStyle/>
          <a:p>
            <a:fld id="{BC8D7E44-7D4F-4942-A8C9-2DF6BF8399E8}" type="slidenum">
              <a:rPr lang="en-US" smtClean="0"/>
              <a:pPr/>
              <a:t>14</a:t>
            </a:fld>
            <a:endParaRPr lang="en-US" dirty="0"/>
          </a:p>
        </p:txBody>
      </p:sp>
      <p:grpSp>
        <p:nvGrpSpPr>
          <p:cNvPr id="6" name="Group 3">
            <a:extLst>
              <a:ext uri="{FF2B5EF4-FFF2-40B4-BE49-F238E27FC236}">
                <a16:creationId xmlns:a16="http://schemas.microsoft.com/office/drawing/2014/main" xmlns="" id="{3F5ECB77-58A2-3742-918A-39A227B3DACD}"/>
              </a:ext>
            </a:extLst>
          </p:cNvPr>
          <p:cNvGrpSpPr>
            <a:grpSpLocks/>
          </p:cNvGrpSpPr>
          <p:nvPr/>
        </p:nvGrpSpPr>
        <p:grpSpPr bwMode="auto">
          <a:xfrm>
            <a:off x="228600" y="1600200"/>
            <a:ext cx="6553200" cy="2586038"/>
            <a:chOff x="720" y="672"/>
            <a:chExt cx="4128" cy="1677"/>
          </a:xfrm>
        </p:grpSpPr>
        <p:pic>
          <p:nvPicPr>
            <p:cNvPr id="7" name="Picture 3" descr="tree">
              <a:extLst>
                <a:ext uri="{FF2B5EF4-FFF2-40B4-BE49-F238E27FC236}">
                  <a16:creationId xmlns:a16="http://schemas.microsoft.com/office/drawing/2014/main" xmlns="" id="{EDE23013-315D-6841-9484-B03FEF7F2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672"/>
              <a:ext cx="3084" cy="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a:extLst>
                <a:ext uri="{FF2B5EF4-FFF2-40B4-BE49-F238E27FC236}">
                  <a16:creationId xmlns:a16="http://schemas.microsoft.com/office/drawing/2014/main" xmlns="" id="{D22D97AF-12CF-E149-9FCB-7D536771ACD8}"/>
                </a:ext>
              </a:extLst>
            </p:cNvPr>
            <p:cNvSpPr txBox="1">
              <a:spLocks noChangeArrowheads="1"/>
            </p:cNvSpPr>
            <p:nvPr/>
          </p:nvSpPr>
          <p:spPr bwMode="auto">
            <a:xfrm>
              <a:off x="720" y="1248"/>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Binary Tree</a:t>
              </a:r>
              <a:endParaRPr lang="en-US" altLang="en-US" sz="1600" dirty="0"/>
            </a:p>
          </p:txBody>
        </p:sp>
      </p:grpSp>
      <p:grpSp>
        <p:nvGrpSpPr>
          <p:cNvPr id="9" name="Group 3">
            <a:extLst>
              <a:ext uri="{FF2B5EF4-FFF2-40B4-BE49-F238E27FC236}">
                <a16:creationId xmlns:a16="http://schemas.microsoft.com/office/drawing/2014/main" xmlns="" id="{C8E545BC-2A3F-E747-9223-773DE127ACFB}"/>
              </a:ext>
            </a:extLst>
          </p:cNvPr>
          <p:cNvGrpSpPr>
            <a:grpSpLocks/>
          </p:cNvGrpSpPr>
          <p:nvPr/>
        </p:nvGrpSpPr>
        <p:grpSpPr bwMode="auto">
          <a:xfrm>
            <a:off x="1371600" y="3810000"/>
            <a:ext cx="5540375" cy="2590800"/>
            <a:chOff x="522" y="1411"/>
            <a:chExt cx="5170" cy="2565"/>
          </a:xfrm>
        </p:grpSpPr>
        <p:sp>
          <p:nvSpPr>
            <p:cNvPr id="10" name="Oval 4">
              <a:extLst>
                <a:ext uri="{FF2B5EF4-FFF2-40B4-BE49-F238E27FC236}">
                  <a16:creationId xmlns:a16="http://schemas.microsoft.com/office/drawing/2014/main" xmlns="" id="{EC479C14-2FDC-EC4C-8775-C3EE994A751A}"/>
                </a:ext>
              </a:extLst>
            </p:cNvPr>
            <p:cNvSpPr>
              <a:spLocks noChangeArrowheads="1"/>
            </p:cNvSpPr>
            <p:nvPr/>
          </p:nvSpPr>
          <p:spPr bwMode="auto">
            <a:xfrm>
              <a:off x="3629" y="14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26</a:t>
              </a:r>
            </a:p>
          </p:txBody>
        </p:sp>
        <p:sp>
          <p:nvSpPr>
            <p:cNvPr id="11" name="Oval 5">
              <a:extLst>
                <a:ext uri="{FF2B5EF4-FFF2-40B4-BE49-F238E27FC236}">
                  <a16:creationId xmlns:a16="http://schemas.microsoft.com/office/drawing/2014/main" xmlns="" id="{831DD0F3-AAEC-3D4D-BA1D-39E0FCDEBBBA}"/>
                </a:ext>
              </a:extLst>
            </p:cNvPr>
            <p:cNvSpPr>
              <a:spLocks noChangeArrowheads="1"/>
            </p:cNvSpPr>
            <p:nvPr/>
          </p:nvSpPr>
          <p:spPr bwMode="auto">
            <a:xfrm>
              <a:off x="4848" y="177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41</a:t>
              </a:r>
            </a:p>
          </p:txBody>
        </p:sp>
        <p:cxnSp>
          <p:nvCxnSpPr>
            <p:cNvPr id="12" name="AutoShape 6">
              <a:extLst>
                <a:ext uri="{FF2B5EF4-FFF2-40B4-BE49-F238E27FC236}">
                  <a16:creationId xmlns:a16="http://schemas.microsoft.com/office/drawing/2014/main" xmlns="" id="{A2CBA843-95CB-FD43-A23E-029AAF4AC689}"/>
                </a:ext>
              </a:extLst>
            </p:cNvPr>
            <p:cNvCxnSpPr>
              <a:cxnSpLocks noChangeShapeType="1"/>
              <a:stCxn id="10" idx="5"/>
              <a:endCxn id="11" idx="1"/>
            </p:cNvCxnSpPr>
            <p:nvPr/>
          </p:nvCxnSpPr>
          <p:spPr bwMode="auto">
            <a:xfrm>
              <a:off x="3842" y="1624"/>
              <a:ext cx="1042" cy="18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7">
              <a:extLst>
                <a:ext uri="{FF2B5EF4-FFF2-40B4-BE49-F238E27FC236}">
                  <a16:creationId xmlns:a16="http://schemas.microsoft.com/office/drawing/2014/main" xmlns="" id="{14B5888D-27E1-C945-96D5-7D2F25DC665E}"/>
                </a:ext>
              </a:extLst>
            </p:cNvPr>
            <p:cNvCxnSpPr>
              <a:cxnSpLocks noChangeShapeType="1"/>
              <a:stCxn id="11" idx="5"/>
              <a:endCxn id="16" idx="0"/>
            </p:cNvCxnSpPr>
            <p:nvPr/>
          </p:nvCxnSpPr>
          <p:spPr bwMode="auto">
            <a:xfrm>
              <a:off x="5061" y="1987"/>
              <a:ext cx="326" cy="1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Oval 8">
              <a:extLst>
                <a:ext uri="{FF2B5EF4-FFF2-40B4-BE49-F238E27FC236}">
                  <a16:creationId xmlns:a16="http://schemas.microsoft.com/office/drawing/2014/main" xmlns="" id="{09EB8A1C-E6B9-474E-9868-E19408C10BBA}"/>
                </a:ext>
              </a:extLst>
            </p:cNvPr>
            <p:cNvSpPr>
              <a:spLocks noChangeArrowheads="1"/>
            </p:cNvSpPr>
            <p:nvPr/>
          </p:nvSpPr>
          <p:spPr bwMode="auto">
            <a:xfrm>
              <a:off x="2450" y="1775"/>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17</a:t>
              </a:r>
            </a:p>
          </p:txBody>
        </p:sp>
        <p:cxnSp>
          <p:nvCxnSpPr>
            <p:cNvPr id="15" name="AutoShape 9">
              <a:extLst>
                <a:ext uri="{FF2B5EF4-FFF2-40B4-BE49-F238E27FC236}">
                  <a16:creationId xmlns:a16="http://schemas.microsoft.com/office/drawing/2014/main" xmlns="" id="{03DE1266-3DA7-9842-ADCE-CC228AA3EE25}"/>
                </a:ext>
              </a:extLst>
            </p:cNvPr>
            <p:cNvCxnSpPr>
              <a:cxnSpLocks noChangeShapeType="1"/>
              <a:stCxn id="10" idx="3"/>
              <a:endCxn id="14" idx="7"/>
            </p:cNvCxnSpPr>
            <p:nvPr/>
          </p:nvCxnSpPr>
          <p:spPr bwMode="auto">
            <a:xfrm flipH="1">
              <a:off x="2663" y="1624"/>
              <a:ext cx="1002" cy="1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Oval 10">
              <a:extLst>
                <a:ext uri="{FF2B5EF4-FFF2-40B4-BE49-F238E27FC236}">
                  <a16:creationId xmlns:a16="http://schemas.microsoft.com/office/drawing/2014/main" xmlns="" id="{869CFF70-68D8-CA4C-B5AB-4DA80B3C1F83}"/>
                </a:ext>
              </a:extLst>
            </p:cNvPr>
            <p:cNvSpPr>
              <a:spLocks noChangeArrowheads="1"/>
            </p:cNvSpPr>
            <p:nvPr/>
          </p:nvSpPr>
          <p:spPr bwMode="auto">
            <a:xfrm>
              <a:off x="5262" y="213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47</a:t>
              </a:r>
            </a:p>
          </p:txBody>
        </p:sp>
        <p:sp>
          <p:nvSpPr>
            <p:cNvPr id="17" name="Oval 11">
              <a:extLst>
                <a:ext uri="{FF2B5EF4-FFF2-40B4-BE49-F238E27FC236}">
                  <a16:creationId xmlns:a16="http://schemas.microsoft.com/office/drawing/2014/main" xmlns="" id="{32A74105-9A3D-5B49-B61D-F2A21D7C6521}"/>
                </a:ext>
              </a:extLst>
            </p:cNvPr>
            <p:cNvSpPr>
              <a:spLocks noChangeArrowheads="1"/>
            </p:cNvSpPr>
            <p:nvPr/>
          </p:nvSpPr>
          <p:spPr bwMode="auto">
            <a:xfrm>
              <a:off x="4422" y="2135"/>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30</a:t>
              </a:r>
            </a:p>
          </p:txBody>
        </p:sp>
        <p:cxnSp>
          <p:nvCxnSpPr>
            <p:cNvPr id="18" name="AutoShape 12">
              <a:extLst>
                <a:ext uri="{FF2B5EF4-FFF2-40B4-BE49-F238E27FC236}">
                  <a16:creationId xmlns:a16="http://schemas.microsoft.com/office/drawing/2014/main" xmlns="" id="{6A031253-6DAA-634D-B109-DE8CC67594F2}"/>
                </a:ext>
              </a:extLst>
            </p:cNvPr>
            <p:cNvCxnSpPr>
              <a:cxnSpLocks noChangeShapeType="1"/>
              <a:stCxn id="11" idx="3"/>
              <a:endCxn id="17" idx="0"/>
            </p:cNvCxnSpPr>
            <p:nvPr/>
          </p:nvCxnSpPr>
          <p:spPr bwMode="auto">
            <a:xfrm flipH="1">
              <a:off x="4547" y="1987"/>
              <a:ext cx="337" cy="14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Oval 13">
              <a:extLst>
                <a:ext uri="{FF2B5EF4-FFF2-40B4-BE49-F238E27FC236}">
                  <a16:creationId xmlns:a16="http://schemas.microsoft.com/office/drawing/2014/main" xmlns="" id="{178F423D-408E-3542-A7FD-D88D57AC6CCA}"/>
                </a:ext>
              </a:extLst>
            </p:cNvPr>
            <p:cNvSpPr>
              <a:spLocks noChangeArrowheads="1"/>
            </p:cNvSpPr>
            <p:nvPr/>
          </p:nvSpPr>
          <p:spPr bwMode="auto">
            <a:xfrm>
              <a:off x="4808"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38</a:t>
              </a:r>
            </a:p>
          </p:txBody>
        </p:sp>
        <p:sp>
          <p:nvSpPr>
            <p:cNvPr id="20" name="Oval 14">
              <a:extLst>
                <a:ext uri="{FF2B5EF4-FFF2-40B4-BE49-F238E27FC236}">
                  <a16:creationId xmlns:a16="http://schemas.microsoft.com/office/drawing/2014/main" xmlns="" id="{01EEA4CF-6177-9B46-82B5-45DB655FD51A}"/>
                </a:ext>
              </a:extLst>
            </p:cNvPr>
            <p:cNvSpPr>
              <a:spLocks noChangeArrowheads="1"/>
            </p:cNvSpPr>
            <p:nvPr/>
          </p:nvSpPr>
          <p:spPr bwMode="auto">
            <a:xfrm>
              <a:off x="408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28</a:t>
              </a:r>
            </a:p>
          </p:txBody>
        </p:sp>
        <p:sp>
          <p:nvSpPr>
            <p:cNvPr id="21" name="Oval 15">
              <a:extLst>
                <a:ext uri="{FF2B5EF4-FFF2-40B4-BE49-F238E27FC236}">
                  <a16:creationId xmlns:a16="http://schemas.microsoft.com/office/drawing/2014/main" xmlns="" id="{EB430972-93DA-9E47-AA83-32FD04C5E73E}"/>
                </a:ext>
              </a:extLst>
            </p:cNvPr>
            <p:cNvSpPr>
              <a:spLocks noChangeArrowheads="1"/>
            </p:cNvSpPr>
            <p:nvPr/>
          </p:nvSpPr>
          <p:spPr bwMode="auto">
            <a:xfrm>
              <a:off x="4536"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35</a:t>
              </a:r>
            </a:p>
          </p:txBody>
        </p:sp>
        <p:sp>
          <p:nvSpPr>
            <p:cNvPr id="22" name="Oval 16">
              <a:extLst>
                <a:ext uri="{FF2B5EF4-FFF2-40B4-BE49-F238E27FC236}">
                  <a16:creationId xmlns:a16="http://schemas.microsoft.com/office/drawing/2014/main" xmlns="" id="{5F60BD15-8023-5344-B053-B87D81F256A8}"/>
                </a:ext>
              </a:extLst>
            </p:cNvPr>
            <p:cNvSpPr>
              <a:spLocks noChangeArrowheads="1"/>
            </p:cNvSpPr>
            <p:nvPr/>
          </p:nvSpPr>
          <p:spPr bwMode="auto">
            <a:xfrm>
              <a:off x="5126"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39</a:t>
              </a:r>
            </a:p>
          </p:txBody>
        </p:sp>
        <p:cxnSp>
          <p:nvCxnSpPr>
            <p:cNvPr id="23" name="AutoShape 17">
              <a:extLst>
                <a:ext uri="{FF2B5EF4-FFF2-40B4-BE49-F238E27FC236}">
                  <a16:creationId xmlns:a16="http://schemas.microsoft.com/office/drawing/2014/main" xmlns="" id="{1A32B173-4C65-284F-BAF5-C24E8C971474}"/>
                </a:ext>
              </a:extLst>
            </p:cNvPr>
            <p:cNvCxnSpPr>
              <a:cxnSpLocks noChangeShapeType="1"/>
              <a:stCxn id="19" idx="5"/>
              <a:endCxn id="22" idx="0"/>
            </p:cNvCxnSpPr>
            <p:nvPr/>
          </p:nvCxnSpPr>
          <p:spPr bwMode="auto">
            <a:xfrm>
              <a:off x="5021" y="2724"/>
              <a:ext cx="23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xmlns="" id="{6FD6F4C1-F6A1-4F44-8722-6FDE5E405023}"/>
                </a:ext>
              </a:extLst>
            </p:cNvPr>
            <p:cNvCxnSpPr>
              <a:cxnSpLocks noChangeShapeType="1"/>
              <a:stCxn id="19" idx="3"/>
              <a:endCxn id="21" idx="0"/>
            </p:cNvCxnSpPr>
            <p:nvPr/>
          </p:nvCxnSpPr>
          <p:spPr bwMode="auto">
            <a:xfrm flipH="1">
              <a:off x="4661" y="2724"/>
              <a:ext cx="18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9">
              <a:extLst>
                <a:ext uri="{FF2B5EF4-FFF2-40B4-BE49-F238E27FC236}">
                  <a16:creationId xmlns:a16="http://schemas.microsoft.com/office/drawing/2014/main" xmlns="" id="{B4D42142-924B-4345-A00E-9347C9F8E4C6}"/>
                </a:ext>
              </a:extLst>
            </p:cNvPr>
            <p:cNvCxnSpPr>
              <a:cxnSpLocks noChangeShapeType="1"/>
              <a:stCxn id="17" idx="3"/>
              <a:endCxn id="20" idx="0"/>
            </p:cNvCxnSpPr>
            <p:nvPr/>
          </p:nvCxnSpPr>
          <p:spPr bwMode="auto">
            <a:xfrm flipH="1">
              <a:off x="4208" y="2348"/>
              <a:ext cx="250"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0">
              <a:extLst>
                <a:ext uri="{FF2B5EF4-FFF2-40B4-BE49-F238E27FC236}">
                  <a16:creationId xmlns:a16="http://schemas.microsoft.com/office/drawing/2014/main" xmlns="" id="{8A11A183-70FE-0442-8332-B90F17DDF5A7}"/>
                </a:ext>
              </a:extLst>
            </p:cNvPr>
            <p:cNvCxnSpPr>
              <a:cxnSpLocks noChangeShapeType="1"/>
              <a:stCxn id="17" idx="5"/>
              <a:endCxn id="19" idx="0"/>
            </p:cNvCxnSpPr>
            <p:nvPr/>
          </p:nvCxnSpPr>
          <p:spPr bwMode="auto">
            <a:xfrm>
              <a:off x="4635" y="2348"/>
              <a:ext cx="298"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Oval 21">
              <a:extLst>
                <a:ext uri="{FF2B5EF4-FFF2-40B4-BE49-F238E27FC236}">
                  <a16:creationId xmlns:a16="http://schemas.microsoft.com/office/drawing/2014/main" xmlns="" id="{AAA83E37-AFFB-A141-AB4E-7FDF8BB41309}"/>
                </a:ext>
              </a:extLst>
            </p:cNvPr>
            <p:cNvSpPr>
              <a:spLocks noChangeArrowheads="1"/>
            </p:cNvSpPr>
            <p:nvPr/>
          </p:nvSpPr>
          <p:spPr bwMode="auto">
            <a:xfrm>
              <a:off x="3175" y="2135"/>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21</a:t>
              </a:r>
            </a:p>
          </p:txBody>
        </p:sp>
        <p:sp>
          <p:nvSpPr>
            <p:cNvPr id="28" name="Oval 22">
              <a:extLst>
                <a:ext uri="{FF2B5EF4-FFF2-40B4-BE49-F238E27FC236}">
                  <a16:creationId xmlns:a16="http://schemas.microsoft.com/office/drawing/2014/main" xmlns="" id="{4A14EB60-8CA2-884B-8CF2-36DF1B54B7A4}"/>
                </a:ext>
              </a:extLst>
            </p:cNvPr>
            <p:cNvSpPr>
              <a:spLocks noChangeArrowheads="1"/>
            </p:cNvSpPr>
            <p:nvPr/>
          </p:nvSpPr>
          <p:spPr bwMode="auto">
            <a:xfrm>
              <a:off x="349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23</a:t>
              </a:r>
            </a:p>
          </p:txBody>
        </p:sp>
        <p:cxnSp>
          <p:nvCxnSpPr>
            <p:cNvPr id="29" name="AutoShape 23">
              <a:extLst>
                <a:ext uri="{FF2B5EF4-FFF2-40B4-BE49-F238E27FC236}">
                  <a16:creationId xmlns:a16="http://schemas.microsoft.com/office/drawing/2014/main" xmlns="" id="{44E25238-377A-334E-B69C-4CE6E3B98C05}"/>
                </a:ext>
              </a:extLst>
            </p:cNvPr>
            <p:cNvCxnSpPr>
              <a:cxnSpLocks noChangeShapeType="1"/>
              <a:stCxn id="27" idx="5"/>
              <a:endCxn id="28" idx="0"/>
            </p:cNvCxnSpPr>
            <p:nvPr/>
          </p:nvCxnSpPr>
          <p:spPr bwMode="auto">
            <a:xfrm>
              <a:off x="3388" y="2348"/>
              <a:ext cx="230"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Oval 24">
              <a:extLst>
                <a:ext uri="{FF2B5EF4-FFF2-40B4-BE49-F238E27FC236}">
                  <a16:creationId xmlns:a16="http://schemas.microsoft.com/office/drawing/2014/main" xmlns="" id="{3C82423C-77C3-4746-9A7E-5E0DABF32A74}"/>
                </a:ext>
              </a:extLst>
            </p:cNvPr>
            <p:cNvSpPr>
              <a:spLocks noChangeArrowheads="1"/>
            </p:cNvSpPr>
            <p:nvPr/>
          </p:nvSpPr>
          <p:spPr bwMode="auto">
            <a:xfrm>
              <a:off x="1678" y="213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14</a:t>
              </a:r>
            </a:p>
          </p:txBody>
        </p:sp>
        <p:sp>
          <p:nvSpPr>
            <p:cNvPr id="31" name="Oval 25">
              <a:extLst>
                <a:ext uri="{FF2B5EF4-FFF2-40B4-BE49-F238E27FC236}">
                  <a16:creationId xmlns:a16="http://schemas.microsoft.com/office/drawing/2014/main" xmlns="" id="{F3B97213-D9BA-104E-A93C-F187DDFD338F}"/>
                </a:ext>
              </a:extLst>
            </p:cNvPr>
            <p:cNvSpPr>
              <a:spLocks noChangeArrowheads="1"/>
            </p:cNvSpPr>
            <p:nvPr/>
          </p:nvSpPr>
          <p:spPr bwMode="auto">
            <a:xfrm>
              <a:off x="2200"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16</a:t>
              </a:r>
            </a:p>
          </p:txBody>
        </p:sp>
        <p:cxnSp>
          <p:nvCxnSpPr>
            <p:cNvPr id="32" name="AutoShape 26">
              <a:extLst>
                <a:ext uri="{FF2B5EF4-FFF2-40B4-BE49-F238E27FC236}">
                  <a16:creationId xmlns:a16="http://schemas.microsoft.com/office/drawing/2014/main" xmlns="" id="{01D5236E-7C8F-8143-86CC-E1E6411EE49C}"/>
                </a:ext>
              </a:extLst>
            </p:cNvPr>
            <p:cNvCxnSpPr>
              <a:cxnSpLocks noChangeShapeType="1"/>
              <a:stCxn id="30" idx="5"/>
              <a:endCxn id="31" idx="0"/>
            </p:cNvCxnSpPr>
            <p:nvPr/>
          </p:nvCxnSpPr>
          <p:spPr bwMode="auto">
            <a:xfrm>
              <a:off x="1891" y="2347"/>
              <a:ext cx="434" cy="16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27">
              <a:extLst>
                <a:ext uri="{FF2B5EF4-FFF2-40B4-BE49-F238E27FC236}">
                  <a16:creationId xmlns:a16="http://schemas.microsoft.com/office/drawing/2014/main" xmlns="" id="{0B78774B-7AF3-3C48-B57C-4C1A7FC52C8F}"/>
                </a:ext>
              </a:extLst>
            </p:cNvPr>
            <p:cNvCxnSpPr>
              <a:cxnSpLocks noChangeShapeType="1"/>
              <a:stCxn id="14" idx="5"/>
              <a:endCxn id="27" idx="0"/>
            </p:cNvCxnSpPr>
            <p:nvPr/>
          </p:nvCxnSpPr>
          <p:spPr bwMode="auto">
            <a:xfrm>
              <a:off x="2663" y="1988"/>
              <a:ext cx="637" cy="1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28">
              <a:extLst>
                <a:ext uri="{FF2B5EF4-FFF2-40B4-BE49-F238E27FC236}">
                  <a16:creationId xmlns:a16="http://schemas.microsoft.com/office/drawing/2014/main" xmlns="" id="{239B075C-5724-6E48-BE34-5DE842DCEDFF}"/>
                </a:ext>
              </a:extLst>
            </p:cNvPr>
            <p:cNvCxnSpPr>
              <a:cxnSpLocks noChangeShapeType="1"/>
              <a:stCxn id="14" idx="3"/>
              <a:endCxn id="30" idx="0"/>
            </p:cNvCxnSpPr>
            <p:nvPr/>
          </p:nvCxnSpPr>
          <p:spPr bwMode="auto">
            <a:xfrm flipH="1">
              <a:off x="1803" y="1988"/>
              <a:ext cx="683" cy="14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Oval 29">
              <a:extLst>
                <a:ext uri="{FF2B5EF4-FFF2-40B4-BE49-F238E27FC236}">
                  <a16:creationId xmlns:a16="http://schemas.microsoft.com/office/drawing/2014/main" xmlns="" id="{A020C7C0-F07F-C54B-A67D-4C999B0D2FB8}"/>
                </a:ext>
              </a:extLst>
            </p:cNvPr>
            <p:cNvSpPr>
              <a:spLocks noChangeArrowheads="1"/>
            </p:cNvSpPr>
            <p:nvPr/>
          </p:nvSpPr>
          <p:spPr bwMode="auto">
            <a:xfrm>
              <a:off x="285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19</a:t>
              </a:r>
            </a:p>
          </p:txBody>
        </p:sp>
        <p:sp>
          <p:nvSpPr>
            <p:cNvPr id="36" name="Oval 30">
              <a:extLst>
                <a:ext uri="{FF2B5EF4-FFF2-40B4-BE49-F238E27FC236}">
                  <a16:creationId xmlns:a16="http://schemas.microsoft.com/office/drawing/2014/main" xmlns="" id="{0835DA89-C028-2D4F-ACBE-9CE250D0E268}"/>
                </a:ext>
              </a:extLst>
            </p:cNvPr>
            <p:cNvSpPr>
              <a:spLocks noChangeArrowheads="1"/>
            </p:cNvSpPr>
            <p:nvPr/>
          </p:nvSpPr>
          <p:spPr bwMode="auto">
            <a:xfrm>
              <a:off x="3035"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20</a:t>
              </a:r>
            </a:p>
          </p:txBody>
        </p:sp>
        <p:cxnSp>
          <p:nvCxnSpPr>
            <p:cNvPr id="37" name="AutoShape 31">
              <a:extLst>
                <a:ext uri="{FF2B5EF4-FFF2-40B4-BE49-F238E27FC236}">
                  <a16:creationId xmlns:a16="http://schemas.microsoft.com/office/drawing/2014/main" xmlns="" id="{B66F3E8D-63AB-A545-BE6D-179B66558F65}"/>
                </a:ext>
              </a:extLst>
            </p:cNvPr>
            <p:cNvCxnSpPr>
              <a:cxnSpLocks noChangeShapeType="1"/>
              <a:stCxn id="35" idx="5"/>
              <a:endCxn id="36" idx="0"/>
            </p:cNvCxnSpPr>
            <p:nvPr/>
          </p:nvCxnSpPr>
          <p:spPr bwMode="auto">
            <a:xfrm>
              <a:off x="3066" y="2724"/>
              <a:ext cx="94"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2">
              <a:extLst>
                <a:ext uri="{FF2B5EF4-FFF2-40B4-BE49-F238E27FC236}">
                  <a16:creationId xmlns:a16="http://schemas.microsoft.com/office/drawing/2014/main" xmlns="" id="{701BEFC6-11B4-3C4F-B740-4B85797FD715}"/>
                </a:ext>
              </a:extLst>
            </p:cNvPr>
            <p:cNvCxnSpPr>
              <a:cxnSpLocks noChangeShapeType="1"/>
              <a:stCxn id="27" idx="3"/>
              <a:endCxn id="35" idx="0"/>
            </p:cNvCxnSpPr>
            <p:nvPr/>
          </p:nvCxnSpPr>
          <p:spPr bwMode="auto">
            <a:xfrm flipH="1">
              <a:off x="2978" y="2348"/>
              <a:ext cx="233"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Oval 33">
              <a:extLst>
                <a:ext uri="{FF2B5EF4-FFF2-40B4-BE49-F238E27FC236}">
                  <a16:creationId xmlns:a16="http://schemas.microsoft.com/office/drawing/2014/main" xmlns="" id="{762B1873-EC12-7345-B788-3EA9106DC360}"/>
                </a:ext>
              </a:extLst>
            </p:cNvPr>
            <p:cNvSpPr>
              <a:spLocks noChangeArrowheads="1"/>
            </p:cNvSpPr>
            <p:nvPr/>
          </p:nvSpPr>
          <p:spPr bwMode="auto">
            <a:xfrm>
              <a:off x="2018"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15</a:t>
              </a:r>
            </a:p>
          </p:txBody>
        </p:sp>
        <p:cxnSp>
          <p:nvCxnSpPr>
            <p:cNvPr id="40" name="AutoShape 34">
              <a:extLst>
                <a:ext uri="{FF2B5EF4-FFF2-40B4-BE49-F238E27FC236}">
                  <a16:creationId xmlns:a16="http://schemas.microsoft.com/office/drawing/2014/main" xmlns="" id="{E5B18630-5474-804F-AE1E-877454DC98A9}"/>
                </a:ext>
              </a:extLst>
            </p:cNvPr>
            <p:cNvCxnSpPr>
              <a:cxnSpLocks noChangeShapeType="1"/>
              <a:stCxn id="31" idx="3"/>
              <a:endCxn id="39" idx="0"/>
            </p:cNvCxnSpPr>
            <p:nvPr/>
          </p:nvCxnSpPr>
          <p:spPr bwMode="auto">
            <a:xfrm flipH="1">
              <a:off x="2143" y="2724"/>
              <a:ext cx="9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Oval 35">
              <a:extLst>
                <a:ext uri="{FF2B5EF4-FFF2-40B4-BE49-F238E27FC236}">
                  <a16:creationId xmlns:a16="http://schemas.microsoft.com/office/drawing/2014/main" xmlns="" id="{E751EC6F-3BDB-404D-A7ED-61E791A4AFCA}"/>
                </a:ext>
              </a:extLst>
            </p:cNvPr>
            <p:cNvSpPr>
              <a:spLocks noChangeArrowheads="1"/>
            </p:cNvSpPr>
            <p:nvPr/>
          </p:nvSpPr>
          <p:spPr bwMode="auto">
            <a:xfrm>
              <a:off x="1129" y="2511"/>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10</a:t>
              </a:r>
            </a:p>
          </p:txBody>
        </p:sp>
        <p:cxnSp>
          <p:nvCxnSpPr>
            <p:cNvPr id="42" name="AutoShape 36">
              <a:extLst>
                <a:ext uri="{FF2B5EF4-FFF2-40B4-BE49-F238E27FC236}">
                  <a16:creationId xmlns:a16="http://schemas.microsoft.com/office/drawing/2014/main" xmlns="" id="{65642AB3-B55F-DB44-8F9D-0CF84CB98124}"/>
                </a:ext>
              </a:extLst>
            </p:cNvPr>
            <p:cNvCxnSpPr>
              <a:cxnSpLocks noChangeShapeType="1"/>
              <a:stCxn id="41" idx="5"/>
              <a:endCxn id="43" idx="0"/>
            </p:cNvCxnSpPr>
            <p:nvPr/>
          </p:nvCxnSpPr>
          <p:spPr bwMode="auto">
            <a:xfrm>
              <a:off x="1342" y="2724"/>
              <a:ext cx="20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Oval 37">
              <a:extLst>
                <a:ext uri="{FF2B5EF4-FFF2-40B4-BE49-F238E27FC236}">
                  <a16:creationId xmlns:a16="http://schemas.microsoft.com/office/drawing/2014/main" xmlns="" id="{4335E09D-613A-7041-9CD3-366EE7B318D6}"/>
                </a:ext>
              </a:extLst>
            </p:cNvPr>
            <p:cNvSpPr>
              <a:spLocks noChangeArrowheads="1"/>
            </p:cNvSpPr>
            <p:nvPr/>
          </p:nvSpPr>
          <p:spPr bwMode="auto">
            <a:xfrm>
              <a:off x="141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12</a:t>
              </a:r>
            </a:p>
          </p:txBody>
        </p:sp>
        <p:sp>
          <p:nvSpPr>
            <p:cNvPr id="44" name="Oval 38">
              <a:extLst>
                <a:ext uri="{FF2B5EF4-FFF2-40B4-BE49-F238E27FC236}">
                  <a16:creationId xmlns:a16="http://schemas.microsoft.com/office/drawing/2014/main" xmlns="" id="{CB479CA6-57E4-CA4F-98DC-A9DA4644EDA2}"/>
                </a:ext>
              </a:extLst>
            </p:cNvPr>
            <p:cNvSpPr>
              <a:spLocks noChangeArrowheads="1"/>
            </p:cNvSpPr>
            <p:nvPr/>
          </p:nvSpPr>
          <p:spPr bwMode="auto">
            <a:xfrm>
              <a:off x="81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solidFill>
                    <a:schemeClr val="bg1"/>
                  </a:solidFill>
                  <a:latin typeface="Times New Roman" panose="02020603050405020304" pitchFamily="18" charset="0"/>
                </a:rPr>
                <a:t>7</a:t>
              </a:r>
            </a:p>
          </p:txBody>
        </p:sp>
        <p:cxnSp>
          <p:nvCxnSpPr>
            <p:cNvPr id="45" name="AutoShape 39">
              <a:extLst>
                <a:ext uri="{FF2B5EF4-FFF2-40B4-BE49-F238E27FC236}">
                  <a16:creationId xmlns:a16="http://schemas.microsoft.com/office/drawing/2014/main" xmlns="" id="{49D9ED26-28D4-DA43-BB59-817C88CC869E}"/>
                </a:ext>
              </a:extLst>
            </p:cNvPr>
            <p:cNvCxnSpPr>
              <a:cxnSpLocks noChangeShapeType="1"/>
              <a:stCxn id="41" idx="3"/>
              <a:endCxn id="44" idx="0"/>
            </p:cNvCxnSpPr>
            <p:nvPr/>
          </p:nvCxnSpPr>
          <p:spPr bwMode="auto">
            <a:xfrm flipH="1">
              <a:off x="942" y="2724"/>
              <a:ext cx="22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Oval 40">
              <a:extLst>
                <a:ext uri="{FF2B5EF4-FFF2-40B4-BE49-F238E27FC236}">
                  <a16:creationId xmlns:a16="http://schemas.microsoft.com/office/drawing/2014/main" xmlns="" id="{2E80CFEE-E59F-1D46-80AB-8D84ADCAE6B6}"/>
                </a:ext>
              </a:extLst>
            </p:cNvPr>
            <p:cNvSpPr>
              <a:spLocks noChangeArrowheads="1"/>
            </p:cNvSpPr>
            <p:nvPr/>
          </p:nvSpPr>
          <p:spPr bwMode="auto">
            <a:xfrm>
              <a:off x="657" y="3309"/>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dirty="0">
                  <a:latin typeface="Times New Roman" panose="02020603050405020304" pitchFamily="18" charset="0"/>
                </a:rPr>
                <a:t>3</a:t>
              </a:r>
            </a:p>
          </p:txBody>
        </p:sp>
        <p:cxnSp>
          <p:nvCxnSpPr>
            <p:cNvPr id="47" name="AutoShape 41">
              <a:extLst>
                <a:ext uri="{FF2B5EF4-FFF2-40B4-BE49-F238E27FC236}">
                  <a16:creationId xmlns:a16="http://schemas.microsoft.com/office/drawing/2014/main" xmlns="" id="{23EED795-AB5D-4D4B-ACD3-E0DC8DCC3C66}"/>
                </a:ext>
              </a:extLst>
            </p:cNvPr>
            <p:cNvCxnSpPr>
              <a:cxnSpLocks noChangeShapeType="1"/>
              <a:stCxn id="44" idx="3"/>
              <a:endCxn id="46" idx="0"/>
            </p:cNvCxnSpPr>
            <p:nvPr/>
          </p:nvCxnSpPr>
          <p:spPr bwMode="auto">
            <a:xfrm flipH="1">
              <a:off x="782" y="3111"/>
              <a:ext cx="71"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42">
              <a:extLst>
                <a:ext uri="{FF2B5EF4-FFF2-40B4-BE49-F238E27FC236}">
                  <a16:creationId xmlns:a16="http://schemas.microsoft.com/office/drawing/2014/main" xmlns="" id="{90A1C61F-104D-474B-B6BA-A37BAB87B632}"/>
                </a:ext>
              </a:extLst>
            </p:cNvPr>
            <p:cNvCxnSpPr>
              <a:cxnSpLocks noChangeShapeType="1"/>
              <a:stCxn id="30" idx="3"/>
              <a:endCxn id="41" idx="0"/>
            </p:cNvCxnSpPr>
            <p:nvPr/>
          </p:nvCxnSpPr>
          <p:spPr bwMode="auto">
            <a:xfrm flipH="1">
              <a:off x="1254" y="2347"/>
              <a:ext cx="460" cy="16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AutoShape 43">
              <a:extLst>
                <a:ext uri="{FF2B5EF4-FFF2-40B4-BE49-F238E27FC236}">
                  <a16:creationId xmlns:a16="http://schemas.microsoft.com/office/drawing/2014/main" xmlns="" id="{F0439819-2E22-AC43-99E3-EBA8769FFB44}"/>
                </a:ext>
              </a:extLst>
            </p:cNvPr>
            <p:cNvCxnSpPr>
              <a:cxnSpLocks noChangeShapeType="1"/>
              <a:stCxn id="46" idx="5"/>
              <a:endCxn id="50" idx="0"/>
            </p:cNvCxnSpPr>
            <p:nvPr/>
          </p:nvCxnSpPr>
          <p:spPr bwMode="auto">
            <a:xfrm>
              <a:off x="870" y="3522"/>
              <a:ext cx="48"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 name="Oval 44">
              <a:extLst>
                <a:ext uri="{FF2B5EF4-FFF2-40B4-BE49-F238E27FC236}">
                  <a16:creationId xmlns:a16="http://schemas.microsoft.com/office/drawing/2014/main" xmlns="" id="{870EB45D-EBBA-9942-977A-395AFF63F100}"/>
                </a:ext>
              </a:extLst>
            </p:cNvPr>
            <p:cNvSpPr>
              <a:spLocks noChangeArrowheads="1"/>
            </p:cNvSpPr>
            <p:nvPr/>
          </p:nvSpPr>
          <p:spPr bwMode="auto">
            <a:xfrm>
              <a:off x="793" y="372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51" name="Oval 45">
              <a:extLst>
                <a:ext uri="{FF2B5EF4-FFF2-40B4-BE49-F238E27FC236}">
                  <a16:creationId xmlns:a16="http://schemas.microsoft.com/office/drawing/2014/main" xmlns="" id="{34F21288-63D7-464C-82D2-24700A4E2D9F}"/>
                </a:ext>
              </a:extLst>
            </p:cNvPr>
            <p:cNvSpPr>
              <a:spLocks noChangeArrowheads="1"/>
            </p:cNvSpPr>
            <p:nvPr/>
          </p:nvSpPr>
          <p:spPr bwMode="auto">
            <a:xfrm>
              <a:off x="522" y="372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52" name="AutoShape 46">
              <a:extLst>
                <a:ext uri="{FF2B5EF4-FFF2-40B4-BE49-F238E27FC236}">
                  <a16:creationId xmlns:a16="http://schemas.microsoft.com/office/drawing/2014/main" xmlns="" id="{54C71F9A-C737-BC4B-9A55-FAB2967971FB}"/>
                </a:ext>
              </a:extLst>
            </p:cNvPr>
            <p:cNvCxnSpPr>
              <a:cxnSpLocks noChangeShapeType="1"/>
              <a:stCxn id="46" idx="3"/>
              <a:endCxn id="51" idx="0"/>
            </p:cNvCxnSpPr>
            <p:nvPr/>
          </p:nvCxnSpPr>
          <p:spPr bwMode="auto">
            <a:xfrm flipH="1">
              <a:off x="647" y="3522"/>
              <a:ext cx="46"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 name="AutoShape 47">
              <a:extLst>
                <a:ext uri="{FF2B5EF4-FFF2-40B4-BE49-F238E27FC236}">
                  <a16:creationId xmlns:a16="http://schemas.microsoft.com/office/drawing/2014/main" xmlns="" id="{E73FD3BB-2408-BA4F-814E-E3084E0E1A88}"/>
                </a:ext>
              </a:extLst>
            </p:cNvPr>
            <p:cNvCxnSpPr>
              <a:cxnSpLocks noChangeShapeType="1"/>
              <a:stCxn id="43" idx="5"/>
              <a:endCxn id="54" idx="0"/>
            </p:cNvCxnSpPr>
            <p:nvPr/>
          </p:nvCxnSpPr>
          <p:spPr bwMode="auto">
            <a:xfrm>
              <a:off x="1630" y="3111"/>
              <a:ext cx="60"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 name="Oval 48">
              <a:extLst>
                <a:ext uri="{FF2B5EF4-FFF2-40B4-BE49-F238E27FC236}">
                  <a16:creationId xmlns:a16="http://schemas.microsoft.com/office/drawing/2014/main" xmlns="" id="{626E19C7-8470-B948-88C9-14CCFB44DCE8}"/>
                </a:ext>
              </a:extLst>
            </p:cNvPr>
            <p:cNvSpPr>
              <a:spLocks noChangeArrowheads="1"/>
            </p:cNvSpPr>
            <p:nvPr/>
          </p:nvSpPr>
          <p:spPr bwMode="auto">
            <a:xfrm>
              <a:off x="1565"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55" name="Oval 49">
              <a:extLst>
                <a:ext uri="{FF2B5EF4-FFF2-40B4-BE49-F238E27FC236}">
                  <a16:creationId xmlns:a16="http://schemas.microsoft.com/office/drawing/2014/main" xmlns="" id="{E02998D2-4390-F247-8802-71A75F272F76}"/>
                </a:ext>
              </a:extLst>
            </p:cNvPr>
            <p:cNvSpPr>
              <a:spLocks noChangeArrowheads="1"/>
            </p:cNvSpPr>
            <p:nvPr/>
          </p:nvSpPr>
          <p:spPr bwMode="auto">
            <a:xfrm>
              <a:off x="1270"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56" name="AutoShape 50">
              <a:extLst>
                <a:ext uri="{FF2B5EF4-FFF2-40B4-BE49-F238E27FC236}">
                  <a16:creationId xmlns:a16="http://schemas.microsoft.com/office/drawing/2014/main" xmlns="" id="{075027DD-2105-3248-8747-1B6A7B247413}"/>
                </a:ext>
              </a:extLst>
            </p:cNvPr>
            <p:cNvCxnSpPr>
              <a:cxnSpLocks noChangeShapeType="1"/>
              <a:stCxn id="43" idx="3"/>
              <a:endCxn id="55" idx="0"/>
            </p:cNvCxnSpPr>
            <p:nvPr/>
          </p:nvCxnSpPr>
          <p:spPr bwMode="auto">
            <a:xfrm flipH="1">
              <a:off x="1395" y="3111"/>
              <a:ext cx="58"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51">
              <a:extLst>
                <a:ext uri="{FF2B5EF4-FFF2-40B4-BE49-F238E27FC236}">
                  <a16:creationId xmlns:a16="http://schemas.microsoft.com/office/drawing/2014/main" xmlns="" id="{E09E25CF-BC65-8443-9EA1-B5E9D96E09E4}"/>
                </a:ext>
              </a:extLst>
            </p:cNvPr>
            <p:cNvCxnSpPr>
              <a:cxnSpLocks noChangeShapeType="1"/>
              <a:stCxn id="44" idx="5"/>
              <a:endCxn id="58" idx="0"/>
            </p:cNvCxnSpPr>
            <p:nvPr/>
          </p:nvCxnSpPr>
          <p:spPr bwMode="auto">
            <a:xfrm>
              <a:off x="1030" y="3111"/>
              <a:ext cx="48"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 name="Oval 52">
              <a:extLst>
                <a:ext uri="{FF2B5EF4-FFF2-40B4-BE49-F238E27FC236}">
                  <a16:creationId xmlns:a16="http://schemas.microsoft.com/office/drawing/2014/main" xmlns="" id="{D3DF674D-8200-E34F-89B2-9B709D79AD06}"/>
                </a:ext>
              </a:extLst>
            </p:cNvPr>
            <p:cNvSpPr>
              <a:spLocks noChangeArrowheads="1"/>
            </p:cNvSpPr>
            <p:nvPr/>
          </p:nvSpPr>
          <p:spPr bwMode="auto">
            <a:xfrm>
              <a:off x="953"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59" name="AutoShape 53">
              <a:extLst>
                <a:ext uri="{FF2B5EF4-FFF2-40B4-BE49-F238E27FC236}">
                  <a16:creationId xmlns:a16="http://schemas.microsoft.com/office/drawing/2014/main" xmlns="" id="{7ED1B4C4-65BF-4A43-890C-7E647B9B7C4B}"/>
                </a:ext>
              </a:extLst>
            </p:cNvPr>
            <p:cNvCxnSpPr>
              <a:cxnSpLocks noChangeShapeType="1"/>
              <a:stCxn id="39" idx="5"/>
              <a:endCxn id="60" idx="0"/>
            </p:cNvCxnSpPr>
            <p:nvPr/>
          </p:nvCxnSpPr>
          <p:spPr bwMode="auto">
            <a:xfrm>
              <a:off x="2231" y="3111"/>
              <a:ext cx="94"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Oval 54">
              <a:extLst>
                <a:ext uri="{FF2B5EF4-FFF2-40B4-BE49-F238E27FC236}">
                  <a16:creationId xmlns:a16="http://schemas.microsoft.com/office/drawing/2014/main" xmlns="" id="{FA9F7FE1-075D-324F-8D11-C6C9C347E4CA}"/>
                </a:ext>
              </a:extLst>
            </p:cNvPr>
            <p:cNvSpPr>
              <a:spLocks noChangeArrowheads="1"/>
            </p:cNvSpPr>
            <p:nvPr/>
          </p:nvSpPr>
          <p:spPr bwMode="auto">
            <a:xfrm>
              <a:off x="2200"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61" name="Oval 55">
              <a:extLst>
                <a:ext uri="{FF2B5EF4-FFF2-40B4-BE49-F238E27FC236}">
                  <a16:creationId xmlns:a16="http://schemas.microsoft.com/office/drawing/2014/main" xmlns="" id="{D39B21D5-A7A1-1641-A0B8-B64F55E57896}"/>
                </a:ext>
              </a:extLst>
            </p:cNvPr>
            <p:cNvSpPr>
              <a:spLocks noChangeArrowheads="1"/>
            </p:cNvSpPr>
            <p:nvPr/>
          </p:nvSpPr>
          <p:spPr bwMode="auto">
            <a:xfrm>
              <a:off x="1882"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62" name="AutoShape 56">
              <a:extLst>
                <a:ext uri="{FF2B5EF4-FFF2-40B4-BE49-F238E27FC236}">
                  <a16:creationId xmlns:a16="http://schemas.microsoft.com/office/drawing/2014/main" xmlns="" id="{9660C029-6152-C24E-909E-705CE3E44211}"/>
                </a:ext>
              </a:extLst>
            </p:cNvPr>
            <p:cNvCxnSpPr>
              <a:cxnSpLocks noChangeShapeType="1"/>
              <a:stCxn id="39" idx="3"/>
              <a:endCxn id="61" idx="0"/>
            </p:cNvCxnSpPr>
            <p:nvPr/>
          </p:nvCxnSpPr>
          <p:spPr bwMode="auto">
            <a:xfrm flipH="1">
              <a:off x="2007" y="3111"/>
              <a:ext cx="47"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Oval 57">
              <a:extLst>
                <a:ext uri="{FF2B5EF4-FFF2-40B4-BE49-F238E27FC236}">
                  <a16:creationId xmlns:a16="http://schemas.microsoft.com/office/drawing/2014/main" xmlns="" id="{0F30D259-34AF-E940-8596-245DACDB5A3C}"/>
                </a:ext>
              </a:extLst>
            </p:cNvPr>
            <p:cNvSpPr>
              <a:spLocks noChangeArrowheads="1"/>
            </p:cNvSpPr>
            <p:nvPr/>
          </p:nvSpPr>
          <p:spPr bwMode="auto">
            <a:xfrm>
              <a:off x="2381"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64" name="AutoShape 58">
              <a:extLst>
                <a:ext uri="{FF2B5EF4-FFF2-40B4-BE49-F238E27FC236}">
                  <a16:creationId xmlns:a16="http://schemas.microsoft.com/office/drawing/2014/main" xmlns="" id="{9B69E98B-AA1A-8640-91FF-BB53A92CC9E6}"/>
                </a:ext>
              </a:extLst>
            </p:cNvPr>
            <p:cNvCxnSpPr>
              <a:cxnSpLocks noChangeShapeType="1"/>
              <a:stCxn id="31" idx="5"/>
              <a:endCxn id="63" idx="0"/>
            </p:cNvCxnSpPr>
            <p:nvPr/>
          </p:nvCxnSpPr>
          <p:spPr bwMode="auto">
            <a:xfrm>
              <a:off x="2413" y="2724"/>
              <a:ext cx="9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Oval 59">
              <a:extLst>
                <a:ext uri="{FF2B5EF4-FFF2-40B4-BE49-F238E27FC236}">
                  <a16:creationId xmlns:a16="http://schemas.microsoft.com/office/drawing/2014/main" xmlns="" id="{203BE24F-498B-CF4E-A189-1044256F5C88}"/>
                </a:ext>
              </a:extLst>
            </p:cNvPr>
            <p:cNvSpPr>
              <a:spLocks noChangeArrowheads="1"/>
            </p:cNvSpPr>
            <p:nvPr/>
          </p:nvSpPr>
          <p:spPr bwMode="auto">
            <a:xfrm>
              <a:off x="2699"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66" name="AutoShape 60">
              <a:extLst>
                <a:ext uri="{FF2B5EF4-FFF2-40B4-BE49-F238E27FC236}">
                  <a16:creationId xmlns:a16="http://schemas.microsoft.com/office/drawing/2014/main" xmlns="" id="{CCD9253C-E601-1B4E-80F3-01B5748DC6FB}"/>
                </a:ext>
              </a:extLst>
            </p:cNvPr>
            <p:cNvCxnSpPr>
              <a:cxnSpLocks noChangeShapeType="1"/>
              <a:stCxn id="35" idx="3"/>
              <a:endCxn id="65" idx="0"/>
            </p:cNvCxnSpPr>
            <p:nvPr/>
          </p:nvCxnSpPr>
          <p:spPr bwMode="auto">
            <a:xfrm flipH="1">
              <a:off x="2824" y="2724"/>
              <a:ext cx="65"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 name="AutoShape 61">
              <a:extLst>
                <a:ext uri="{FF2B5EF4-FFF2-40B4-BE49-F238E27FC236}">
                  <a16:creationId xmlns:a16="http://schemas.microsoft.com/office/drawing/2014/main" xmlns="" id="{EE886053-F680-1940-B58C-71F2B7974BC3}"/>
                </a:ext>
              </a:extLst>
            </p:cNvPr>
            <p:cNvCxnSpPr>
              <a:cxnSpLocks noChangeShapeType="1"/>
              <a:stCxn id="28" idx="5"/>
              <a:endCxn id="68" idx="0"/>
            </p:cNvCxnSpPr>
            <p:nvPr/>
          </p:nvCxnSpPr>
          <p:spPr bwMode="auto">
            <a:xfrm>
              <a:off x="3706" y="2724"/>
              <a:ext cx="7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 name="Oval 62">
              <a:extLst>
                <a:ext uri="{FF2B5EF4-FFF2-40B4-BE49-F238E27FC236}">
                  <a16:creationId xmlns:a16="http://schemas.microsoft.com/office/drawing/2014/main" xmlns="" id="{C0E4150B-56C2-6A48-AF92-931852138091}"/>
                </a:ext>
              </a:extLst>
            </p:cNvPr>
            <p:cNvSpPr>
              <a:spLocks noChangeArrowheads="1"/>
            </p:cNvSpPr>
            <p:nvPr/>
          </p:nvSpPr>
          <p:spPr bwMode="auto">
            <a:xfrm>
              <a:off x="3651"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69" name="Oval 63">
              <a:extLst>
                <a:ext uri="{FF2B5EF4-FFF2-40B4-BE49-F238E27FC236}">
                  <a16:creationId xmlns:a16="http://schemas.microsoft.com/office/drawing/2014/main" xmlns="" id="{5B4F3A47-83AB-034A-A87B-483CE09A17A3}"/>
                </a:ext>
              </a:extLst>
            </p:cNvPr>
            <p:cNvSpPr>
              <a:spLocks noChangeArrowheads="1"/>
            </p:cNvSpPr>
            <p:nvPr/>
          </p:nvSpPr>
          <p:spPr bwMode="auto">
            <a:xfrm>
              <a:off x="335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70" name="AutoShape 64">
              <a:extLst>
                <a:ext uri="{FF2B5EF4-FFF2-40B4-BE49-F238E27FC236}">
                  <a16:creationId xmlns:a16="http://schemas.microsoft.com/office/drawing/2014/main" xmlns="" id="{16C89D48-83A8-AC47-9ECD-00EDB647B618}"/>
                </a:ext>
              </a:extLst>
            </p:cNvPr>
            <p:cNvCxnSpPr>
              <a:cxnSpLocks noChangeShapeType="1"/>
              <a:stCxn id="28" idx="3"/>
              <a:endCxn id="69" idx="0"/>
            </p:cNvCxnSpPr>
            <p:nvPr/>
          </p:nvCxnSpPr>
          <p:spPr bwMode="auto">
            <a:xfrm flipH="1">
              <a:off x="3482" y="2724"/>
              <a:ext cx="47"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65">
              <a:extLst>
                <a:ext uri="{FF2B5EF4-FFF2-40B4-BE49-F238E27FC236}">
                  <a16:creationId xmlns:a16="http://schemas.microsoft.com/office/drawing/2014/main" xmlns="" id="{C529CE25-E935-D144-989A-DE825D5C6402}"/>
                </a:ext>
              </a:extLst>
            </p:cNvPr>
            <p:cNvCxnSpPr>
              <a:cxnSpLocks noChangeShapeType="1"/>
              <a:stCxn id="20" idx="5"/>
              <a:endCxn id="72" idx="0"/>
            </p:cNvCxnSpPr>
            <p:nvPr/>
          </p:nvCxnSpPr>
          <p:spPr bwMode="auto">
            <a:xfrm>
              <a:off x="4296" y="2724"/>
              <a:ext cx="70" cy="17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Oval 66">
              <a:extLst>
                <a:ext uri="{FF2B5EF4-FFF2-40B4-BE49-F238E27FC236}">
                  <a16:creationId xmlns:a16="http://schemas.microsoft.com/office/drawing/2014/main" xmlns="" id="{D1CB47E5-6D70-C447-9E64-90BDD0C0F4DB}"/>
                </a:ext>
              </a:extLst>
            </p:cNvPr>
            <p:cNvSpPr>
              <a:spLocks noChangeArrowheads="1"/>
            </p:cNvSpPr>
            <p:nvPr/>
          </p:nvSpPr>
          <p:spPr bwMode="auto">
            <a:xfrm>
              <a:off x="4241" y="289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73" name="Oval 67">
              <a:extLst>
                <a:ext uri="{FF2B5EF4-FFF2-40B4-BE49-F238E27FC236}">
                  <a16:creationId xmlns:a16="http://schemas.microsoft.com/office/drawing/2014/main" xmlns="" id="{3AE81A09-0878-0C4F-BA32-341EE4580575}"/>
                </a:ext>
              </a:extLst>
            </p:cNvPr>
            <p:cNvSpPr>
              <a:spLocks noChangeArrowheads="1"/>
            </p:cNvSpPr>
            <p:nvPr/>
          </p:nvSpPr>
          <p:spPr bwMode="auto">
            <a:xfrm>
              <a:off x="3947" y="289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74" name="AutoShape 68">
              <a:extLst>
                <a:ext uri="{FF2B5EF4-FFF2-40B4-BE49-F238E27FC236}">
                  <a16:creationId xmlns:a16="http://schemas.microsoft.com/office/drawing/2014/main" xmlns="" id="{4D58FD88-DBF5-E64F-AC4F-F85F1968C54A}"/>
                </a:ext>
              </a:extLst>
            </p:cNvPr>
            <p:cNvCxnSpPr>
              <a:cxnSpLocks noChangeShapeType="1"/>
              <a:stCxn id="20" idx="3"/>
              <a:endCxn id="73" idx="0"/>
            </p:cNvCxnSpPr>
            <p:nvPr/>
          </p:nvCxnSpPr>
          <p:spPr bwMode="auto">
            <a:xfrm flipH="1">
              <a:off x="4072" y="2724"/>
              <a:ext cx="47" cy="17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 name="AutoShape 69">
              <a:extLst>
                <a:ext uri="{FF2B5EF4-FFF2-40B4-BE49-F238E27FC236}">
                  <a16:creationId xmlns:a16="http://schemas.microsoft.com/office/drawing/2014/main" xmlns="" id="{4FB11091-FB5A-7A46-9424-FCFE94523CB0}"/>
                </a:ext>
              </a:extLst>
            </p:cNvPr>
            <p:cNvCxnSpPr>
              <a:cxnSpLocks noChangeShapeType="1"/>
              <a:stCxn id="21" idx="5"/>
              <a:endCxn id="76" idx="0"/>
            </p:cNvCxnSpPr>
            <p:nvPr/>
          </p:nvCxnSpPr>
          <p:spPr bwMode="auto">
            <a:xfrm>
              <a:off x="4749" y="3111"/>
              <a:ext cx="70"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 name="Oval 70">
              <a:extLst>
                <a:ext uri="{FF2B5EF4-FFF2-40B4-BE49-F238E27FC236}">
                  <a16:creationId xmlns:a16="http://schemas.microsoft.com/office/drawing/2014/main" xmlns="" id="{B28C7FF9-BAC3-BF45-BE9B-6E70F164F663}"/>
                </a:ext>
              </a:extLst>
            </p:cNvPr>
            <p:cNvSpPr>
              <a:spLocks noChangeArrowheads="1"/>
            </p:cNvSpPr>
            <p:nvPr/>
          </p:nvSpPr>
          <p:spPr bwMode="auto">
            <a:xfrm>
              <a:off x="4694"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77" name="Oval 71">
              <a:extLst>
                <a:ext uri="{FF2B5EF4-FFF2-40B4-BE49-F238E27FC236}">
                  <a16:creationId xmlns:a16="http://schemas.microsoft.com/office/drawing/2014/main" xmlns="" id="{D37B7292-8881-CA4C-B2CE-B072239790FB}"/>
                </a:ext>
              </a:extLst>
            </p:cNvPr>
            <p:cNvSpPr>
              <a:spLocks noChangeArrowheads="1"/>
            </p:cNvSpPr>
            <p:nvPr/>
          </p:nvSpPr>
          <p:spPr bwMode="auto">
            <a:xfrm>
              <a:off x="4400"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78" name="AutoShape 72">
              <a:extLst>
                <a:ext uri="{FF2B5EF4-FFF2-40B4-BE49-F238E27FC236}">
                  <a16:creationId xmlns:a16="http://schemas.microsoft.com/office/drawing/2014/main" xmlns="" id="{C1C749AD-0420-F042-A21E-73A108FE1D9B}"/>
                </a:ext>
              </a:extLst>
            </p:cNvPr>
            <p:cNvCxnSpPr>
              <a:cxnSpLocks noChangeShapeType="1"/>
              <a:stCxn id="21" idx="3"/>
              <a:endCxn id="77" idx="0"/>
            </p:cNvCxnSpPr>
            <p:nvPr/>
          </p:nvCxnSpPr>
          <p:spPr bwMode="auto">
            <a:xfrm flipH="1">
              <a:off x="4525" y="3111"/>
              <a:ext cx="47"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73">
              <a:extLst>
                <a:ext uri="{FF2B5EF4-FFF2-40B4-BE49-F238E27FC236}">
                  <a16:creationId xmlns:a16="http://schemas.microsoft.com/office/drawing/2014/main" xmlns="" id="{F939D9C5-E473-D14F-8E54-0F97CA8F3E78}"/>
                </a:ext>
              </a:extLst>
            </p:cNvPr>
            <p:cNvCxnSpPr>
              <a:cxnSpLocks noChangeShapeType="1"/>
              <a:stCxn id="22" idx="5"/>
              <a:endCxn id="80" idx="0"/>
            </p:cNvCxnSpPr>
            <p:nvPr/>
          </p:nvCxnSpPr>
          <p:spPr bwMode="auto">
            <a:xfrm>
              <a:off x="5339" y="3111"/>
              <a:ext cx="93"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 name="Oval 74">
              <a:extLst>
                <a:ext uri="{FF2B5EF4-FFF2-40B4-BE49-F238E27FC236}">
                  <a16:creationId xmlns:a16="http://schemas.microsoft.com/office/drawing/2014/main" xmlns="" id="{02E36F0D-1405-934F-AEAA-D1611D9C8ACF}"/>
                </a:ext>
              </a:extLst>
            </p:cNvPr>
            <p:cNvSpPr>
              <a:spLocks noChangeArrowheads="1"/>
            </p:cNvSpPr>
            <p:nvPr/>
          </p:nvSpPr>
          <p:spPr bwMode="auto">
            <a:xfrm>
              <a:off x="5307"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81" name="Oval 75">
              <a:extLst>
                <a:ext uri="{FF2B5EF4-FFF2-40B4-BE49-F238E27FC236}">
                  <a16:creationId xmlns:a16="http://schemas.microsoft.com/office/drawing/2014/main" xmlns="" id="{C9786676-7F20-CA4F-910D-025ACFC3B0FC}"/>
                </a:ext>
              </a:extLst>
            </p:cNvPr>
            <p:cNvSpPr>
              <a:spLocks noChangeArrowheads="1"/>
            </p:cNvSpPr>
            <p:nvPr/>
          </p:nvSpPr>
          <p:spPr bwMode="auto">
            <a:xfrm>
              <a:off x="4990"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82" name="AutoShape 76">
              <a:extLst>
                <a:ext uri="{FF2B5EF4-FFF2-40B4-BE49-F238E27FC236}">
                  <a16:creationId xmlns:a16="http://schemas.microsoft.com/office/drawing/2014/main" xmlns="" id="{CC76F1E0-E905-EC4B-98DA-9FB21F121AD2}"/>
                </a:ext>
              </a:extLst>
            </p:cNvPr>
            <p:cNvCxnSpPr>
              <a:cxnSpLocks noChangeShapeType="1"/>
              <a:stCxn id="22" idx="3"/>
              <a:endCxn id="81" idx="0"/>
            </p:cNvCxnSpPr>
            <p:nvPr/>
          </p:nvCxnSpPr>
          <p:spPr bwMode="auto">
            <a:xfrm flipH="1">
              <a:off x="5115" y="3111"/>
              <a:ext cx="47"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 name="AutoShape 77">
              <a:extLst>
                <a:ext uri="{FF2B5EF4-FFF2-40B4-BE49-F238E27FC236}">
                  <a16:creationId xmlns:a16="http://schemas.microsoft.com/office/drawing/2014/main" xmlns="" id="{E52DA683-3EBD-C34C-8806-241D82AC2679}"/>
                </a:ext>
              </a:extLst>
            </p:cNvPr>
            <p:cNvCxnSpPr>
              <a:cxnSpLocks noChangeShapeType="1"/>
              <a:stCxn id="16" idx="5"/>
              <a:endCxn id="84" idx="0"/>
            </p:cNvCxnSpPr>
            <p:nvPr/>
          </p:nvCxnSpPr>
          <p:spPr bwMode="auto">
            <a:xfrm>
              <a:off x="5475" y="2347"/>
              <a:ext cx="93" cy="16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4" name="Oval 78">
              <a:extLst>
                <a:ext uri="{FF2B5EF4-FFF2-40B4-BE49-F238E27FC236}">
                  <a16:creationId xmlns:a16="http://schemas.microsoft.com/office/drawing/2014/main" xmlns="" id="{1289E9FD-2B70-7943-877C-86B4EDF27427}"/>
                </a:ext>
              </a:extLst>
            </p:cNvPr>
            <p:cNvSpPr>
              <a:spLocks noChangeArrowheads="1"/>
            </p:cNvSpPr>
            <p:nvPr/>
          </p:nvSpPr>
          <p:spPr bwMode="auto">
            <a:xfrm>
              <a:off x="5443" y="2512"/>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85" name="Oval 79">
              <a:extLst>
                <a:ext uri="{FF2B5EF4-FFF2-40B4-BE49-F238E27FC236}">
                  <a16:creationId xmlns:a16="http://schemas.microsoft.com/office/drawing/2014/main" xmlns="" id="{DB071891-D232-AD49-A1F1-BBEA940F3E14}"/>
                </a:ext>
              </a:extLst>
            </p:cNvPr>
            <p:cNvSpPr>
              <a:spLocks noChangeArrowheads="1"/>
            </p:cNvSpPr>
            <p:nvPr/>
          </p:nvSpPr>
          <p:spPr bwMode="auto">
            <a:xfrm>
              <a:off x="5126" y="2512"/>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86" name="AutoShape 80">
              <a:extLst>
                <a:ext uri="{FF2B5EF4-FFF2-40B4-BE49-F238E27FC236}">
                  <a16:creationId xmlns:a16="http://schemas.microsoft.com/office/drawing/2014/main" xmlns="" id="{75A8281B-75B2-D24B-A549-8931E5205D6D}"/>
                </a:ext>
              </a:extLst>
            </p:cNvPr>
            <p:cNvCxnSpPr>
              <a:cxnSpLocks noChangeShapeType="1"/>
              <a:stCxn id="16" idx="3"/>
              <a:endCxn id="85" idx="0"/>
            </p:cNvCxnSpPr>
            <p:nvPr/>
          </p:nvCxnSpPr>
          <p:spPr bwMode="auto">
            <a:xfrm flipH="1">
              <a:off x="5251" y="2347"/>
              <a:ext cx="47" cy="16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 name="AutoShape 81">
              <a:extLst>
                <a:ext uri="{FF2B5EF4-FFF2-40B4-BE49-F238E27FC236}">
                  <a16:creationId xmlns:a16="http://schemas.microsoft.com/office/drawing/2014/main" xmlns="" id="{3C56545E-61FC-684E-ADA5-4FB4D9B9AFF2}"/>
                </a:ext>
              </a:extLst>
            </p:cNvPr>
            <p:cNvCxnSpPr>
              <a:cxnSpLocks noChangeShapeType="1"/>
              <a:stCxn id="36" idx="5"/>
              <a:endCxn id="88" idx="0"/>
            </p:cNvCxnSpPr>
            <p:nvPr/>
          </p:nvCxnSpPr>
          <p:spPr bwMode="auto">
            <a:xfrm>
              <a:off x="3248" y="3111"/>
              <a:ext cx="66"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 name="Oval 82">
              <a:extLst>
                <a:ext uri="{FF2B5EF4-FFF2-40B4-BE49-F238E27FC236}">
                  <a16:creationId xmlns:a16="http://schemas.microsoft.com/office/drawing/2014/main" xmlns="" id="{507C4E53-26A5-DE4F-B195-F0B61D9314D5}"/>
                </a:ext>
              </a:extLst>
            </p:cNvPr>
            <p:cNvSpPr>
              <a:spLocks noChangeArrowheads="1"/>
            </p:cNvSpPr>
            <p:nvPr/>
          </p:nvSpPr>
          <p:spPr bwMode="auto">
            <a:xfrm>
              <a:off x="3189" y="3316"/>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sp>
          <p:nvSpPr>
            <p:cNvPr id="89" name="Oval 83">
              <a:extLst>
                <a:ext uri="{FF2B5EF4-FFF2-40B4-BE49-F238E27FC236}">
                  <a16:creationId xmlns:a16="http://schemas.microsoft.com/office/drawing/2014/main" xmlns="" id="{85A46384-0761-AE4B-9E06-49483BAC3816}"/>
                </a:ext>
              </a:extLst>
            </p:cNvPr>
            <p:cNvSpPr>
              <a:spLocks noChangeArrowheads="1"/>
            </p:cNvSpPr>
            <p:nvPr/>
          </p:nvSpPr>
          <p:spPr bwMode="auto">
            <a:xfrm>
              <a:off x="2895" y="3316"/>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dirty="0">
                <a:latin typeface="Times New Roman" panose="02020603050405020304" pitchFamily="18" charset="0"/>
              </a:endParaRPr>
            </a:p>
          </p:txBody>
        </p:sp>
        <p:cxnSp>
          <p:nvCxnSpPr>
            <p:cNvPr id="90" name="AutoShape 84">
              <a:extLst>
                <a:ext uri="{FF2B5EF4-FFF2-40B4-BE49-F238E27FC236}">
                  <a16:creationId xmlns:a16="http://schemas.microsoft.com/office/drawing/2014/main" xmlns="" id="{D75B9B53-A152-054B-8533-7E03E640D05A}"/>
                </a:ext>
              </a:extLst>
            </p:cNvPr>
            <p:cNvCxnSpPr>
              <a:cxnSpLocks noChangeShapeType="1"/>
              <a:stCxn id="36" idx="3"/>
              <a:endCxn id="89" idx="0"/>
            </p:cNvCxnSpPr>
            <p:nvPr/>
          </p:nvCxnSpPr>
          <p:spPr bwMode="auto">
            <a:xfrm flipH="1">
              <a:off x="3020" y="3111"/>
              <a:ext cx="51"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91" name="Text Box 6">
            <a:extLst>
              <a:ext uri="{FF2B5EF4-FFF2-40B4-BE49-F238E27FC236}">
                <a16:creationId xmlns:a16="http://schemas.microsoft.com/office/drawing/2014/main" xmlns="" id="{5F63BAD3-84E9-6543-A9C9-C3076EBBD6BC}"/>
              </a:ext>
            </a:extLst>
          </p:cNvPr>
          <p:cNvSpPr txBox="1">
            <a:spLocks noChangeArrowheads="1"/>
          </p:cNvSpPr>
          <p:nvPr/>
        </p:nvSpPr>
        <p:spPr bwMode="auto">
          <a:xfrm>
            <a:off x="152400" y="4648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Red Black Tree</a:t>
            </a:r>
            <a:endParaRPr lang="en-US" altLang="en-US" sz="1600" dirty="0"/>
          </a:p>
        </p:txBody>
      </p:sp>
      <p:pic>
        <p:nvPicPr>
          <p:cNvPr id="92" name="Picture 89" descr="E:\Bhanu\index 1.jpg">
            <a:extLst>
              <a:ext uri="{FF2B5EF4-FFF2-40B4-BE49-F238E27FC236}">
                <a16:creationId xmlns:a16="http://schemas.microsoft.com/office/drawing/2014/main" xmlns="" id="{802F21F1-A97A-1241-9A6F-8560E50AE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600200"/>
            <a:ext cx="16668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0" descr="E:\Bhanu\index.jpg">
            <a:extLst>
              <a:ext uri="{FF2B5EF4-FFF2-40B4-BE49-F238E27FC236}">
                <a16:creationId xmlns:a16="http://schemas.microsoft.com/office/drawing/2014/main" xmlns="" id="{1C549532-8D62-AB4F-8E91-69228207D4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971800"/>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0">
            <a:extLst>
              <a:ext uri="{FF2B5EF4-FFF2-40B4-BE49-F238E27FC236}">
                <a16:creationId xmlns:a16="http://schemas.microsoft.com/office/drawing/2014/main" xmlns="" id="{E1163AC0-75E4-2048-8A01-B716CDC60601}"/>
              </a:ext>
            </a:extLst>
          </p:cNvPr>
          <p:cNvSpPr txBox="1">
            <a:spLocks noChangeArrowheads="1"/>
          </p:cNvSpPr>
          <p:nvPr/>
        </p:nvSpPr>
        <p:spPr bwMode="auto">
          <a:xfrm>
            <a:off x="7848600" y="2971800"/>
            <a:ext cx="106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Heap</a:t>
            </a:r>
          </a:p>
        </p:txBody>
      </p:sp>
    </p:spTree>
    <p:extLst>
      <p:ext uri="{BB962C8B-B14F-4D97-AF65-F5344CB8AC3E}">
        <p14:creationId xmlns:p14="http://schemas.microsoft.com/office/powerpoint/2010/main" val="1591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F3864A-99E0-5147-A79F-17C77FDFE80E}"/>
              </a:ext>
            </a:extLst>
          </p:cNvPr>
          <p:cNvSpPr>
            <a:spLocks noGrp="1"/>
          </p:cNvSpPr>
          <p:nvPr>
            <p:ph sz="quarter" idx="10"/>
          </p:nvPr>
        </p:nvSpPr>
        <p:spPr/>
        <p:txBody>
          <a:bodyPr/>
          <a:lstStyle/>
          <a:p>
            <a:r>
              <a:rPr lang="en-US" altLang="zh-TW" dirty="0">
                <a:solidFill>
                  <a:srgbClr val="0000FF"/>
                </a:solidFill>
              </a:rPr>
              <a:t>Algorithm Techniques – Divide and Conquer</a:t>
            </a:r>
          </a:p>
        </p:txBody>
      </p:sp>
      <p:sp>
        <p:nvSpPr>
          <p:cNvPr id="5" name="Slide Number Placeholder 4">
            <a:extLst>
              <a:ext uri="{FF2B5EF4-FFF2-40B4-BE49-F238E27FC236}">
                <a16:creationId xmlns:a16="http://schemas.microsoft.com/office/drawing/2014/main" xmlns="" id="{04D4E438-3AF4-BC44-A2DA-1558BB51F88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pic>
        <p:nvPicPr>
          <p:cNvPr id="6" name="Picture 4" descr="all-tanks-03s2">
            <a:extLst>
              <a:ext uri="{FF2B5EF4-FFF2-40B4-BE49-F238E27FC236}">
                <a16:creationId xmlns:a16="http://schemas.microsoft.com/office/drawing/2014/main" xmlns="" id="{1FA3A1E6-0871-3A44-B61C-4E4E65981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axe3">
            <a:extLst>
              <a:ext uri="{FF2B5EF4-FFF2-40B4-BE49-F238E27FC236}">
                <a16:creationId xmlns:a16="http://schemas.microsoft.com/office/drawing/2014/main" xmlns="" id="{0BEC135C-3BE2-8C42-B439-8580F1978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9">
            <a:extLst>
              <a:ext uri="{FF2B5EF4-FFF2-40B4-BE49-F238E27FC236}">
                <a16:creationId xmlns:a16="http://schemas.microsoft.com/office/drawing/2014/main" xmlns="" id="{73AA59F2-B34F-2C4D-B030-2FFC4C64B327}"/>
              </a:ext>
            </a:extLst>
          </p:cNvPr>
          <p:cNvGrpSpPr>
            <a:grpSpLocks/>
          </p:cNvGrpSpPr>
          <p:nvPr/>
        </p:nvGrpSpPr>
        <p:grpSpPr bwMode="auto">
          <a:xfrm>
            <a:off x="609600" y="4343400"/>
            <a:ext cx="3581400" cy="2119313"/>
            <a:chOff x="3168" y="2937"/>
            <a:chExt cx="2256" cy="1335"/>
          </a:xfrm>
        </p:grpSpPr>
        <p:pic>
          <p:nvPicPr>
            <p:cNvPr id="9" name="Picture 6" descr="d15">
              <a:extLst>
                <a:ext uri="{FF2B5EF4-FFF2-40B4-BE49-F238E27FC236}">
                  <a16:creationId xmlns:a16="http://schemas.microsoft.com/office/drawing/2014/main" xmlns="" id="{CFE06773-E72F-AB4D-99DC-54B5D520D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3137"/>
              <a:ext cx="2064"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a:extLst>
                <a:ext uri="{FF2B5EF4-FFF2-40B4-BE49-F238E27FC236}">
                  <a16:creationId xmlns:a16="http://schemas.microsoft.com/office/drawing/2014/main" xmlns="" id="{46994D49-BF30-FE4B-9ECF-DEB5136211D6}"/>
                </a:ext>
              </a:extLst>
            </p:cNvPr>
            <p:cNvSpPr txBox="1">
              <a:spLocks noChangeArrowheads="1"/>
            </p:cNvSpPr>
            <p:nvPr/>
          </p:nvSpPr>
          <p:spPr bwMode="auto">
            <a:xfrm>
              <a:off x="3168" y="2937"/>
              <a:ext cx="2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dirty="0">
                  <a:solidFill>
                    <a:srgbClr val="CC3300"/>
                  </a:solidFill>
                </a:rPr>
                <a:t>Nearest Points</a:t>
              </a:r>
            </a:p>
          </p:txBody>
        </p:sp>
      </p:grpSp>
      <p:grpSp>
        <p:nvGrpSpPr>
          <p:cNvPr id="11" name="Group 9">
            <a:extLst>
              <a:ext uri="{FF2B5EF4-FFF2-40B4-BE49-F238E27FC236}">
                <a16:creationId xmlns:a16="http://schemas.microsoft.com/office/drawing/2014/main" xmlns="" id="{47DAFC0D-6D82-E948-9908-E7596AF792F3}"/>
              </a:ext>
            </a:extLst>
          </p:cNvPr>
          <p:cNvGrpSpPr>
            <a:grpSpLocks/>
          </p:cNvGrpSpPr>
          <p:nvPr/>
        </p:nvGrpSpPr>
        <p:grpSpPr bwMode="auto">
          <a:xfrm>
            <a:off x="4383088" y="3990975"/>
            <a:ext cx="4760912" cy="2381250"/>
            <a:chOff x="4382362" y="3991179"/>
            <a:chExt cx="4761638" cy="2381726"/>
          </a:xfrm>
        </p:grpSpPr>
        <p:pic>
          <p:nvPicPr>
            <p:cNvPr id="12" name="Picture 4" descr="http://sacramentoscoop.com/wp-content/uploads/2009/10/pumpkins.jpg">
              <a:extLst>
                <a:ext uri="{FF2B5EF4-FFF2-40B4-BE49-F238E27FC236}">
                  <a16:creationId xmlns:a16="http://schemas.microsoft.com/office/drawing/2014/main" xmlns="" id="{B72D8905-4860-4D44-9FC2-07984766E52F}"/>
                </a:ext>
              </a:extLst>
            </p:cNvPr>
            <p:cNvPicPr>
              <a:picLocks noChangeAspect="1" noChangeArrowheads="1"/>
            </p:cNvPicPr>
            <p:nvPr/>
          </p:nvPicPr>
          <p:blipFill>
            <a:blip r:embed="rId5" cstate="print">
              <a:lum/>
            </a:blip>
            <a:stretch>
              <a:fillRect/>
            </a:stretch>
          </p:blipFill>
          <p:spPr bwMode="auto">
            <a:xfrm>
              <a:off x="4382362" y="3991179"/>
              <a:ext cx="4431278" cy="2381726"/>
            </a:xfrm>
            <a:prstGeom prst="rect">
              <a:avLst/>
            </a:prstGeom>
            <a:noFill/>
            <a:effectLst>
              <a:outerShdw blurRad="152400" dist="317500" dir="5400000" sx="90000" sy="-19000" rotWithShape="0">
                <a:prstClr val="black">
                  <a:alpha val="15000"/>
                </a:prstClr>
              </a:outerShdw>
            </a:effectLst>
            <a:scene3d>
              <a:camera prst="perspectiveRelaxed"/>
              <a:lightRig rig="threePt" dir="t"/>
            </a:scene3d>
          </p:spPr>
        </p:pic>
        <p:sp>
          <p:nvSpPr>
            <p:cNvPr id="13" name="Text Box 11">
              <a:extLst>
                <a:ext uri="{FF2B5EF4-FFF2-40B4-BE49-F238E27FC236}">
                  <a16:creationId xmlns:a16="http://schemas.microsoft.com/office/drawing/2014/main" xmlns="" id="{C221DDB2-D86E-8F48-B506-AEA12E0D9CB8}"/>
                </a:ext>
              </a:extLst>
            </p:cNvPr>
            <p:cNvSpPr txBox="1">
              <a:spLocks noChangeArrowheads="1"/>
            </p:cNvSpPr>
            <p:nvPr/>
          </p:nvSpPr>
          <p:spPr bwMode="auto">
            <a:xfrm>
              <a:off x="6400800" y="41148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dirty="0">
                  <a:solidFill>
                    <a:srgbClr val="CC3300"/>
                  </a:solidFill>
                </a:rPr>
                <a:t>Matrix Multiplication</a:t>
              </a:r>
            </a:p>
          </p:txBody>
        </p:sp>
      </p:grpSp>
    </p:spTree>
    <p:extLst>
      <p:ext uri="{BB962C8B-B14F-4D97-AF65-F5344CB8AC3E}">
        <p14:creationId xmlns:p14="http://schemas.microsoft.com/office/powerpoint/2010/main" val="75669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1398A5-58EE-BA4B-8CE3-733A5AC27BB9}"/>
              </a:ext>
            </a:extLst>
          </p:cNvPr>
          <p:cNvSpPr>
            <a:spLocks noGrp="1"/>
          </p:cNvSpPr>
          <p:nvPr>
            <p:ph sz="quarter" idx="10"/>
          </p:nvPr>
        </p:nvSpPr>
        <p:spPr/>
        <p:txBody>
          <a:bodyPr/>
          <a:lstStyle/>
          <a:p>
            <a:r>
              <a:rPr lang="en-US" altLang="zh-TW" dirty="0">
                <a:solidFill>
                  <a:srgbClr val="0000FF"/>
                </a:solidFill>
              </a:rPr>
              <a:t>Algorithm Techniques – Dynamic Programming</a:t>
            </a:r>
          </a:p>
        </p:txBody>
      </p:sp>
      <p:sp>
        <p:nvSpPr>
          <p:cNvPr id="5" name="Slide Number Placeholder 4">
            <a:extLst>
              <a:ext uri="{FF2B5EF4-FFF2-40B4-BE49-F238E27FC236}">
                <a16:creationId xmlns:a16="http://schemas.microsoft.com/office/drawing/2014/main" xmlns="" id="{97EEC1BA-A320-654C-AA25-1F4F48475628}"/>
              </a:ext>
            </a:extLst>
          </p:cNvPr>
          <p:cNvSpPr>
            <a:spLocks noGrp="1"/>
          </p:cNvSpPr>
          <p:nvPr>
            <p:ph type="sldNum" sz="quarter" idx="14"/>
          </p:nvPr>
        </p:nvSpPr>
        <p:spPr/>
        <p:txBody>
          <a:bodyPr/>
          <a:lstStyle/>
          <a:p>
            <a:fld id="{BC8D7E44-7D4F-4942-A8C9-2DF6BF8399E8}" type="slidenum">
              <a:rPr lang="en-US" smtClean="0"/>
              <a:pPr/>
              <a:t>16</a:t>
            </a:fld>
            <a:endParaRPr lang="en-US" dirty="0"/>
          </a:p>
        </p:txBody>
      </p:sp>
      <p:pic>
        <p:nvPicPr>
          <p:cNvPr id="6" name="Picture 2" descr="http://thelemonspank.files.wordpress.com/2008/06/dynamic-tower-skyscraper.jpg?w=470&amp;h=446">
            <a:extLst>
              <a:ext uri="{FF2B5EF4-FFF2-40B4-BE49-F238E27FC236}">
                <a16:creationId xmlns:a16="http://schemas.microsoft.com/office/drawing/2014/main" xmlns="" id="{275703F5-B2AB-6B45-B4B4-7A652950D3FD}"/>
              </a:ext>
            </a:extLst>
          </p:cNvPr>
          <p:cNvPicPr>
            <a:picLocks noChangeAspect="1" noChangeArrowheads="1"/>
          </p:cNvPicPr>
          <p:nvPr/>
        </p:nvPicPr>
        <p:blipFill>
          <a:blip r:embed="rId2" cstate="print"/>
          <a:stretch>
            <a:fillRect/>
          </a:stretch>
        </p:blipFill>
        <p:spPr bwMode="auto">
          <a:xfrm>
            <a:off x="618455" y="1758206"/>
            <a:ext cx="4476750" cy="4248150"/>
          </a:xfrm>
          <a:prstGeom prst="rect">
            <a:avLst/>
          </a:prstGeom>
          <a:noFill/>
          <a:effectLst>
            <a:softEdge rad="127000"/>
          </a:effectLst>
        </p:spPr>
      </p:pic>
      <p:pic>
        <p:nvPicPr>
          <p:cNvPr id="7" name="Picture 2" descr="http://www.robinkelly.co.nz/site/acupil/images/lfib.jpg">
            <a:extLst>
              <a:ext uri="{FF2B5EF4-FFF2-40B4-BE49-F238E27FC236}">
                <a16:creationId xmlns:a16="http://schemas.microsoft.com/office/drawing/2014/main" xmlns="" id="{45B197B3-8E0F-B14B-A112-00146A8DB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2705100"/>
            <a:ext cx="16383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6">
            <a:extLst>
              <a:ext uri="{FF2B5EF4-FFF2-40B4-BE49-F238E27FC236}">
                <a16:creationId xmlns:a16="http://schemas.microsoft.com/office/drawing/2014/main" xmlns="" id="{2C8AD6DB-35F1-AC44-BAFE-7AEE32664956}"/>
              </a:ext>
            </a:extLst>
          </p:cNvPr>
          <p:cNvSpPr txBox="1">
            <a:spLocks noChangeArrowheads="1"/>
          </p:cNvSpPr>
          <p:nvPr/>
        </p:nvSpPr>
        <p:spPr bwMode="auto">
          <a:xfrm>
            <a:off x="5856288" y="4073525"/>
            <a:ext cx="1611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TW" sz="1400" dirty="0">
                <a:latin typeface="Constantia" panose="02030602050306030303" pitchFamily="18" charset="0"/>
              </a:rPr>
              <a:t>Leonardo Fibonacci</a:t>
            </a:r>
          </a:p>
          <a:p>
            <a:pPr algn="ctr" eaLnBrk="1" hangingPunct="1">
              <a:spcBef>
                <a:spcPct val="0"/>
              </a:spcBef>
              <a:buFontTx/>
              <a:buNone/>
            </a:pPr>
            <a:r>
              <a:rPr lang="en-US" altLang="zh-TW" sz="1400" dirty="0">
                <a:latin typeface="Constantia" panose="02030602050306030303" pitchFamily="18" charset="0"/>
              </a:rPr>
              <a:t>1170-1250</a:t>
            </a:r>
            <a:endParaRPr lang="zh-TW" altLang="en-US" sz="1400" dirty="0">
              <a:latin typeface="Constantia" panose="02030602050306030303" pitchFamily="18" charset="0"/>
            </a:endParaRPr>
          </a:p>
        </p:txBody>
      </p:sp>
      <p:sp>
        <p:nvSpPr>
          <p:cNvPr id="9" name="TextBox 8">
            <a:extLst>
              <a:ext uri="{FF2B5EF4-FFF2-40B4-BE49-F238E27FC236}">
                <a16:creationId xmlns:a16="http://schemas.microsoft.com/office/drawing/2014/main" xmlns="" id="{2BBE54F1-145A-3A40-ACBD-E846246C2612}"/>
              </a:ext>
            </a:extLst>
          </p:cNvPr>
          <p:cNvSpPr txBox="1">
            <a:spLocks noChangeArrowheads="1"/>
          </p:cNvSpPr>
          <p:nvPr/>
        </p:nvSpPr>
        <p:spPr bwMode="auto">
          <a:xfrm>
            <a:off x="5238750" y="3009900"/>
            <a:ext cx="2533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TW" sz="2000" dirty="0"/>
              <a:t>Efficient algorithm </a:t>
            </a:r>
          </a:p>
          <a:p>
            <a:pPr eaLnBrk="1" hangingPunct="1">
              <a:spcBef>
                <a:spcPct val="0"/>
              </a:spcBef>
              <a:buFontTx/>
              <a:buNone/>
            </a:pPr>
            <a:r>
              <a:rPr lang="en-US" altLang="zh-TW" sz="2000" dirty="0"/>
              <a:t>to compute </a:t>
            </a:r>
            <a:r>
              <a:rPr lang="en-US" altLang="zh-TW" sz="2000" i="1" dirty="0"/>
              <a:t>F</a:t>
            </a:r>
            <a:r>
              <a:rPr lang="en-US" altLang="zh-TW" sz="2000" dirty="0"/>
              <a:t>(</a:t>
            </a:r>
            <a:r>
              <a:rPr lang="en-US" altLang="zh-TW" sz="2000" i="1" dirty="0"/>
              <a:t>n</a:t>
            </a:r>
            <a:r>
              <a:rPr lang="en-US" altLang="zh-TW" sz="2000" dirty="0"/>
              <a:t>)</a:t>
            </a:r>
            <a:endParaRPr lang="en-US" altLang="zh-TW" sz="2000" i="1" dirty="0"/>
          </a:p>
          <a:p>
            <a:pPr eaLnBrk="1" hangingPunct="1">
              <a:spcBef>
                <a:spcPct val="0"/>
              </a:spcBef>
              <a:buFontTx/>
              <a:buNone/>
            </a:pPr>
            <a:endParaRPr lang="en-US" altLang="en-US" sz="2000" dirty="0">
              <a:ea typeface="標楷體" pitchFamily="65" charset="-120"/>
            </a:endParaRPr>
          </a:p>
        </p:txBody>
      </p:sp>
    </p:spTree>
    <p:extLst>
      <p:ext uri="{BB962C8B-B14F-4D97-AF65-F5344CB8AC3E}">
        <p14:creationId xmlns:p14="http://schemas.microsoft.com/office/powerpoint/2010/main" val="28424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CEF6D4-ED0D-6E4C-A231-038E57570CB4}"/>
              </a:ext>
            </a:extLst>
          </p:cNvPr>
          <p:cNvSpPr>
            <a:spLocks noGrp="1"/>
          </p:cNvSpPr>
          <p:nvPr>
            <p:ph sz="quarter" idx="10"/>
          </p:nvPr>
        </p:nvSpPr>
        <p:spPr/>
        <p:txBody>
          <a:bodyPr/>
          <a:lstStyle/>
          <a:p>
            <a:r>
              <a:rPr lang="en-US" altLang="zh-TW" dirty="0">
                <a:solidFill>
                  <a:srgbClr val="0000FF"/>
                </a:solidFill>
              </a:rPr>
              <a:t>Algorithm Techniques – Dynamic Programming</a:t>
            </a:r>
          </a:p>
        </p:txBody>
      </p:sp>
      <p:sp>
        <p:nvSpPr>
          <p:cNvPr id="5" name="Slide Number Placeholder 4">
            <a:extLst>
              <a:ext uri="{FF2B5EF4-FFF2-40B4-BE49-F238E27FC236}">
                <a16:creationId xmlns:a16="http://schemas.microsoft.com/office/drawing/2014/main" xmlns="" id="{6602D31F-87FB-F649-A6B2-1A85CAAC78C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6" name="Rectangle 55">
            <a:extLst>
              <a:ext uri="{FF2B5EF4-FFF2-40B4-BE49-F238E27FC236}">
                <a16:creationId xmlns:a16="http://schemas.microsoft.com/office/drawing/2014/main" xmlns="" id="{B451F064-3901-7A42-9864-7E43944E7546}"/>
              </a:ext>
            </a:extLst>
          </p:cNvPr>
          <p:cNvSpPr>
            <a:spLocks noChangeArrowheads="1"/>
          </p:cNvSpPr>
          <p:nvPr/>
        </p:nvSpPr>
        <p:spPr bwMode="auto">
          <a:xfrm>
            <a:off x="609600" y="1828800"/>
            <a:ext cx="8153400" cy="46482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p>
        </p:txBody>
      </p:sp>
      <p:grpSp>
        <p:nvGrpSpPr>
          <p:cNvPr id="7" name="Group 4">
            <a:extLst>
              <a:ext uri="{FF2B5EF4-FFF2-40B4-BE49-F238E27FC236}">
                <a16:creationId xmlns:a16="http://schemas.microsoft.com/office/drawing/2014/main" xmlns="" id="{D6933A66-9E23-DF46-87DE-6EE8B81D0A82}"/>
              </a:ext>
            </a:extLst>
          </p:cNvPr>
          <p:cNvGrpSpPr>
            <a:grpSpLocks/>
          </p:cNvGrpSpPr>
          <p:nvPr/>
        </p:nvGrpSpPr>
        <p:grpSpPr bwMode="auto">
          <a:xfrm>
            <a:off x="1112838" y="2162175"/>
            <a:ext cx="7219950" cy="4076700"/>
            <a:chOff x="653" y="1278"/>
            <a:chExt cx="4676" cy="2652"/>
          </a:xfrm>
        </p:grpSpPr>
        <p:sp>
          <p:nvSpPr>
            <p:cNvPr id="8" name="Rectangle 4">
              <a:extLst>
                <a:ext uri="{FF2B5EF4-FFF2-40B4-BE49-F238E27FC236}">
                  <a16:creationId xmlns:a16="http://schemas.microsoft.com/office/drawing/2014/main" xmlns="" id="{1B24EA28-9B49-6642-BA98-4A7D0E09D743}"/>
                </a:ext>
              </a:extLst>
            </p:cNvPr>
            <p:cNvSpPr>
              <a:spLocks noChangeArrowheads="1"/>
            </p:cNvSpPr>
            <p:nvPr/>
          </p:nvSpPr>
          <p:spPr bwMode="auto">
            <a:xfrm>
              <a:off x="838" y="1466"/>
              <a:ext cx="590" cy="1043"/>
            </a:xfrm>
            <a:prstGeom prst="rect">
              <a:avLst/>
            </a:prstGeom>
            <a:gradFill rotWithShape="1">
              <a:gsLst>
                <a:gs pos="0">
                  <a:srgbClr val="FF0000"/>
                </a:gs>
                <a:gs pos="100000">
                  <a:srgbClr val="76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9" name="Rectangle 5">
              <a:extLst>
                <a:ext uri="{FF2B5EF4-FFF2-40B4-BE49-F238E27FC236}">
                  <a16:creationId xmlns:a16="http://schemas.microsoft.com/office/drawing/2014/main" xmlns="" id="{DB2DB1B4-B0A3-434F-AB26-DBDD19333295}"/>
                </a:ext>
              </a:extLst>
            </p:cNvPr>
            <p:cNvSpPr>
              <a:spLocks noChangeArrowheads="1"/>
            </p:cNvSpPr>
            <p:nvPr/>
          </p:nvSpPr>
          <p:spPr bwMode="auto">
            <a:xfrm rot="-5400000">
              <a:off x="1790" y="1194"/>
              <a:ext cx="590" cy="1134"/>
            </a:xfrm>
            <a:prstGeom prst="rect">
              <a:avLst/>
            </a:prstGeom>
            <a:gradFill rotWithShape="1">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0" name="Rectangle 6">
              <a:extLst>
                <a:ext uri="{FF2B5EF4-FFF2-40B4-BE49-F238E27FC236}">
                  <a16:creationId xmlns:a16="http://schemas.microsoft.com/office/drawing/2014/main" xmlns="" id="{98032436-A57F-D245-BB02-E5458FD10EF9}"/>
                </a:ext>
              </a:extLst>
            </p:cNvPr>
            <p:cNvSpPr>
              <a:spLocks noChangeArrowheads="1"/>
            </p:cNvSpPr>
            <p:nvPr/>
          </p:nvSpPr>
          <p:spPr bwMode="auto">
            <a:xfrm>
              <a:off x="2743" y="1466"/>
              <a:ext cx="1043" cy="1134"/>
            </a:xfrm>
            <a:prstGeom prst="rect">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1" name="Rectangle 7">
              <a:extLst>
                <a:ext uri="{FF2B5EF4-FFF2-40B4-BE49-F238E27FC236}">
                  <a16:creationId xmlns:a16="http://schemas.microsoft.com/office/drawing/2014/main" xmlns="" id="{C453E18B-A1CE-5945-AC4E-1D883C90EC67}"/>
                </a:ext>
              </a:extLst>
            </p:cNvPr>
            <p:cNvSpPr>
              <a:spLocks noChangeArrowheads="1"/>
            </p:cNvSpPr>
            <p:nvPr/>
          </p:nvSpPr>
          <p:spPr bwMode="auto">
            <a:xfrm rot="-5400000">
              <a:off x="3491" y="1852"/>
              <a:ext cx="1043" cy="272"/>
            </a:xfrm>
            <a:prstGeom prst="rect">
              <a:avLst/>
            </a:prstGeom>
            <a:gradFill rotWithShape="1">
              <a:gsLst>
                <a:gs pos="0">
                  <a:srgbClr val="009900"/>
                </a:gs>
                <a:gs pos="100000">
                  <a:srgbClr val="0047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2" name="Rectangle 8">
              <a:extLst>
                <a:ext uri="{FF2B5EF4-FFF2-40B4-BE49-F238E27FC236}">
                  <a16:creationId xmlns:a16="http://schemas.microsoft.com/office/drawing/2014/main" xmlns="" id="{D7958073-6EF7-284A-A835-18BEF5DD0EC1}"/>
                </a:ext>
              </a:extLst>
            </p:cNvPr>
            <p:cNvSpPr>
              <a:spLocks noChangeArrowheads="1"/>
            </p:cNvSpPr>
            <p:nvPr/>
          </p:nvSpPr>
          <p:spPr bwMode="auto">
            <a:xfrm rot="-21600000">
              <a:off x="4240" y="1466"/>
              <a:ext cx="267" cy="272"/>
            </a:xfrm>
            <a:prstGeom prst="rect">
              <a:avLst/>
            </a:prstGeom>
            <a:gradFill rotWithShape="1">
              <a:gsLst>
                <a:gs pos="0">
                  <a:schemeClr val="accent2"/>
                </a:gs>
                <a:gs pos="100000">
                  <a:schemeClr val="accent2">
                    <a:gamma/>
                    <a:shade val="46275"/>
                    <a:invGamma/>
                  </a:schemeClr>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zh-TW" altLang="en-US">
                <a:latin typeface="+mn-lt"/>
              </a:endParaRPr>
            </a:p>
          </p:txBody>
        </p:sp>
        <p:sp>
          <p:nvSpPr>
            <p:cNvPr id="13" name="Rectangle 9">
              <a:extLst>
                <a:ext uri="{FF2B5EF4-FFF2-40B4-BE49-F238E27FC236}">
                  <a16:creationId xmlns:a16="http://schemas.microsoft.com/office/drawing/2014/main" xmlns="" id="{3E9050DF-28A3-CC4D-962D-4FBFFBD66930}"/>
                </a:ext>
              </a:extLst>
            </p:cNvPr>
            <p:cNvSpPr>
              <a:spLocks noChangeArrowheads="1"/>
            </p:cNvSpPr>
            <p:nvPr/>
          </p:nvSpPr>
          <p:spPr bwMode="auto">
            <a:xfrm rot="-5400000">
              <a:off x="4830" y="1246"/>
              <a:ext cx="272" cy="726"/>
            </a:xfrm>
            <a:prstGeom prst="rect">
              <a:avLst/>
            </a:prstGeom>
            <a:gradFill rotWithShape="1">
              <a:gsLst>
                <a:gs pos="0">
                  <a:srgbClr val="CC00CC"/>
                </a:gs>
                <a:gs pos="100000">
                  <a:srgbClr val="5E005E"/>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4" name="Rectangle 97">
              <a:extLst>
                <a:ext uri="{FF2B5EF4-FFF2-40B4-BE49-F238E27FC236}">
                  <a16:creationId xmlns:a16="http://schemas.microsoft.com/office/drawing/2014/main" xmlns="" id="{F6081C9A-10BF-E642-9EE4-DEB51FA0171D}"/>
                </a:ext>
              </a:extLst>
            </p:cNvPr>
            <p:cNvSpPr>
              <a:spLocks noChangeArrowheads="1"/>
            </p:cNvSpPr>
            <p:nvPr/>
          </p:nvSpPr>
          <p:spPr bwMode="auto">
            <a:xfrm>
              <a:off x="1805" y="2887"/>
              <a:ext cx="730" cy="1043"/>
            </a:xfrm>
            <a:prstGeom prst="rect">
              <a:avLst/>
            </a:prstGeom>
            <a:gradFill rotWithShape="1">
              <a:gsLst>
                <a:gs pos="0">
                  <a:schemeClr val="tx1"/>
                </a:gs>
                <a:gs pos="100000">
                  <a:schemeClr val="tx1">
                    <a:gamma/>
                    <a:shade val="46275"/>
                    <a:invGamma/>
                  </a:schemeClr>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zh-TW" altLang="en-US">
                <a:latin typeface="+mn-lt"/>
              </a:endParaRPr>
            </a:p>
          </p:txBody>
        </p:sp>
        <p:sp>
          <p:nvSpPr>
            <p:cNvPr id="15" name="AutoShape 106">
              <a:extLst>
                <a:ext uri="{FF2B5EF4-FFF2-40B4-BE49-F238E27FC236}">
                  <a16:creationId xmlns:a16="http://schemas.microsoft.com/office/drawing/2014/main" xmlns="" id="{5737C0DC-0E01-BE48-B9D3-23B661702B60}"/>
                </a:ext>
              </a:extLst>
            </p:cNvPr>
            <p:cNvSpPr>
              <a:spLocks noChangeArrowheads="1"/>
            </p:cNvSpPr>
            <p:nvPr/>
          </p:nvSpPr>
          <p:spPr bwMode="auto">
            <a:xfrm>
              <a:off x="862" y="3260"/>
              <a:ext cx="615" cy="306"/>
            </a:xfrm>
            <a:prstGeom prst="rightArrow">
              <a:avLst>
                <a:gd name="adj1" fmla="val 49676"/>
                <a:gd name="adj2" fmla="val 137579"/>
              </a:avLst>
            </a:prstGeom>
            <a:gradFill rotWithShape="1">
              <a:gsLst>
                <a:gs pos="0">
                  <a:srgbClr val="000000"/>
                </a:gs>
                <a:gs pos="100000">
                  <a:srgbClr val="4D4D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nvGrpSpPr>
            <p:cNvPr id="16" name="Group 4">
              <a:extLst>
                <a:ext uri="{FF2B5EF4-FFF2-40B4-BE49-F238E27FC236}">
                  <a16:creationId xmlns:a16="http://schemas.microsoft.com/office/drawing/2014/main" xmlns="" id="{C6FF4581-9CA4-8E42-8706-B067ACD197A2}"/>
                </a:ext>
              </a:extLst>
            </p:cNvPr>
            <p:cNvGrpSpPr>
              <a:grpSpLocks noChangeAspect="1"/>
            </p:cNvGrpSpPr>
            <p:nvPr>
              <p:custDataLst>
                <p:tags r:id="rId1"/>
              </p:custDataLst>
            </p:nvPr>
          </p:nvGrpSpPr>
          <p:grpSpPr bwMode="auto">
            <a:xfrm>
              <a:off x="653" y="1913"/>
              <a:ext cx="99" cy="112"/>
              <a:chOff x="764" y="2013"/>
              <a:chExt cx="1286" cy="1457"/>
            </a:xfrm>
          </p:grpSpPr>
          <p:sp>
            <p:nvSpPr>
              <p:cNvPr id="56" name="Freeform 6">
                <a:extLst>
                  <a:ext uri="{FF2B5EF4-FFF2-40B4-BE49-F238E27FC236}">
                    <a16:creationId xmlns:a16="http://schemas.microsoft.com/office/drawing/2014/main" xmlns="" id="{A40D546C-3551-C244-A576-87C43D348E83}"/>
                  </a:ext>
                </a:extLst>
              </p:cNvPr>
              <p:cNvSpPr>
                <a:spLocks noEditPoints="1"/>
              </p:cNvSpPr>
              <p:nvPr/>
            </p:nvSpPr>
            <p:spPr bwMode="auto">
              <a:xfrm>
                <a:off x="764" y="2013"/>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57" name="Freeform 7">
                <a:extLst>
                  <a:ext uri="{FF2B5EF4-FFF2-40B4-BE49-F238E27FC236}">
                    <a16:creationId xmlns:a16="http://schemas.microsoft.com/office/drawing/2014/main" xmlns="" id="{1CC8F5EA-6253-2640-A02B-DA719A5341E5}"/>
                  </a:ext>
                </a:extLst>
              </p:cNvPr>
              <p:cNvSpPr>
                <a:spLocks noEditPoints="1"/>
              </p:cNvSpPr>
              <p:nvPr/>
            </p:nvSpPr>
            <p:spPr bwMode="auto">
              <a:xfrm>
                <a:off x="1505" y="2667"/>
                <a:ext cx="545" cy="803"/>
              </a:xfrm>
              <a:custGeom>
                <a:avLst/>
                <a:gdLst>
                  <a:gd name="T0" fmla="*/ 543 w 545"/>
                  <a:gd name="T1" fmla="*/ 324 h 803"/>
                  <a:gd name="T2" fmla="*/ 527 w 545"/>
                  <a:gd name="T3" fmla="*/ 219 h 803"/>
                  <a:gd name="T4" fmla="*/ 492 w 545"/>
                  <a:gd name="T5" fmla="*/ 129 h 803"/>
                  <a:gd name="T6" fmla="*/ 452 w 545"/>
                  <a:gd name="T7" fmla="*/ 73 h 803"/>
                  <a:gd name="T8" fmla="*/ 405 w 545"/>
                  <a:gd name="T9" fmla="*/ 35 h 803"/>
                  <a:gd name="T10" fmla="*/ 344 w 545"/>
                  <a:gd name="T11" fmla="*/ 10 h 803"/>
                  <a:gd name="T12" fmla="*/ 273 w 545"/>
                  <a:gd name="T13" fmla="*/ 0 h 803"/>
                  <a:gd name="T14" fmla="*/ 199 w 545"/>
                  <a:gd name="T15" fmla="*/ 9 h 803"/>
                  <a:gd name="T16" fmla="*/ 139 w 545"/>
                  <a:gd name="T17" fmla="*/ 34 h 803"/>
                  <a:gd name="T18" fmla="*/ 94 w 545"/>
                  <a:gd name="T19" fmla="*/ 71 h 803"/>
                  <a:gd name="T20" fmla="*/ 59 w 545"/>
                  <a:gd name="T21" fmla="*/ 118 h 803"/>
                  <a:gd name="T22" fmla="*/ 34 w 545"/>
                  <a:gd name="T23" fmla="*/ 171 h 803"/>
                  <a:gd name="T24" fmla="*/ 17 w 545"/>
                  <a:gd name="T25" fmla="*/ 226 h 803"/>
                  <a:gd name="T26" fmla="*/ 7 w 545"/>
                  <a:gd name="T27" fmla="*/ 280 h 803"/>
                  <a:gd name="T28" fmla="*/ 2 w 545"/>
                  <a:gd name="T29" fmla="*/ 331 h 803"/>
                  <a:gd name="T30" fmla="*/ 0 w 545"/>
                  <a:gd name="T31" fmla="*/ 373 h 803"/>
                  <a:gd name="T32" fmla="*/ 1 w 545"/>
                  <a:gd name="T33" fmla="*/ 464 h 803"/>
                  <a:gd name="T34" fmla="*/ 5 w 545"/>
                  <a:gd name="T35" fmla="*/ 511 h 803"/>
                  <a:gd name="T36" fmla="*/ 17 w 545"/>
                  <a:gd name="T37" fmla="*/ 581 h 803"/>
                  <a:gd name="T38" fmla="*/ 34 w 545"/>
                  <a:gd name="T39" fmla="*/ 635 h 803"/>
                  <a:gd name="T40" fmla="*/ 59 w 545"/>
                  <a:gd name="T41" fmla="*/ 687 h 803"/>
                  <a:gd name="T42" fmla="*/ 94 w 545"/>
                  <a:gd name="T43" fmla="*/ 733 h 803"/>
                  <a:gd name="T44" fmla="*/ 139 w 545"/>
                  <a:gd name="T45" fmla="*/ 770 h 803"/>
                  <a:gd name="T46" fmla="*/ 199 w 545"/>
                  <a:gd name="T47" fmla="*/ 794 h 803"/>
                  <a:gd name="T48" fmla="*/ 273 w 545"/>
                  <a:gd name="T49" fmla="*/ 803 h 803"/>
                  <a:gd name="T50" fmla="*/ 347 w 545"/>
                  <a:gd name="T51" fmla="*/ 794 h 803"/>
                  <a:gd name="T52" fmla="*/ 405 w 545"/>
                  <a:gd name="T53" fmla="*/ 770 h 803"/>
                  <a:gd name="T54" fmla="*/ 452 w 545"/>
                  <a:gd name="T55" fmla="*/ 733 h 803"/>
                  <a:gd name="T56" fmla="*/ 486 w 545"/>
                  <a:gd name="T57" fmla="*/ 687 h 803"/>
                  <a:gd name="T58" fmla="*/ 511 w 545"/>
                  <a:gd name="T59" fmla="*/ 635 h 803"/>
                  <a:gd name="T60" fmla="*/ 527 w 545"/>
                  <a:gd name="T61" fmla="*/ 581 h 803"/>
                  <a:gd name="T62" fmla="*/ 537 w 545"/>
                  <a:gd name="T63" fmla="*/ 528 h 803"/>
                  <a:gd name="T64" fmla="*/ 543 w 545"/>
                  <a:gd name="T65" fmla="*/ 479 h 803"/>
                  <a:gd name="T66" fmla="*/ 545 w 545"/>
                  <a:gd name="T67" fmla="*/ 437 h 803"/>
                  <a:gd name="T68" fmla="*/ 273 w 545"/>
                  <a:gd name="T69" fmla="*/ 770 h 803"/>
                  <a:gd name="T70" fmla="*/ 233 w 545"/>
                  <a:gd name="T71" fmla="*/ 764 h 803"/>
                  <a:gd name="T72" fmla="*/ 193 w 545"/>
                  <a:gd name="T73" fmla="*/ 747 h 803"/>
                  <a:gd name="T74" fmla="*/ 157 w 545"/>
                  <a:gd name="T75" fmla="*/ 713 h 803"/>
                  <a:gd name="T76" fmla="*/ 130 w 545"/>
                  <a:gd name="T77" fmla="*/ 663 h 803"/>
                  <a:gd name="T78" fmla="*/ 114 w 545"/>
                  <a:gd name="T79" fmla="*/ 585 h 803"/>
                  <a:gd name="T80" fmla="*/ 108 w 545"/>
                  <a:gd name="T81" fmla="*/ 490 h 803"/>
                  <a:gd name="T82" fmla="*/ 107 w 545"/>
                  <a:gd name="T83" fmla="*/ 358 h 803"/>
                  <a:gd name="T84" fmla="*/ 111 w 545"/>
                  <a:gd name="T85" fmla="*/ 232 h 803"/>
                  <a:gd name="T86" fmla="*/ 125 w 545"/>
                  <a:gd name="T87" fmla="*/ 150 h 803"/>
                  <a:gd name="T88" fmla="*/ 147 w 545"/>
                  <a:gd name="T89" fmla="*/ 100 h 803"/>
                  <a:gd name="T90" fmla="*/ 178 w 545"/>
                  <a:gd name="T91" fmla="*/ 65 h 803"/>
                  <a:gd name="T92" fmla="*/ 214 w 545"/>
                  <a:gd name="T93" fmla="*/ 44 h 803"/>
                  <a:gd name="T94" fmla="*/ 250 w 545"/>
                  <a:gd name="T95" fmla="*/ 35 h 803"/>
                  <a:gd name="T96" fmla="*/ 290 w 545"/>
                  <a:gd name="T97" fmla="*/ 34 h 803"/>
                  <a:gd name="T98" fmla="*/ 339 w 545"/>
                  <a:gd name="T99" fmla="*/ 48 h 803"/>
                  <a:gd name="T100" fmla="*/ 381 w 545"/>
                  <a:gd name="T101" fmla="*/ 78 h 803"/>
                  <a:gd name="T102" fmla="*/ 411 w 545"/>
                  <a:gd name="T103" fmla="*/ 122 h 803"/>
                  <a:gd name="T104" fmla="*/ 429 w 545"/>
                  <a:gd name="T105" fmla="*/ 191 h 803"/>
                  <a:gd name="T106" fmla="*/ 436 w 545"/>
                  <a:gd name="T107" fmla="*/ 283 h 803"/>
                  <a:gd name="T108" fmla="*/ 438 w 545"/>
                  <a:gd name="T109" fmla="*/ 427 h 803"/>
                  <a:gd name="T110" fmla="*/ 432 w 545"/>
                  <a:gd name="T111" fmla="*/ 571 h 803"/>
                  <a:gd name="T112" fmla="*/ 417 w 545"/>
                  <a:gd name="T113" fmla="*/ 658 h 803"/>
                  <a:gd name="T114" fmla="*/ 394 w 545"/>
                  <a:gd name="T115" fmla="*/ 706 h 803"/>
                  <a:gd name="T116" fmla="*/ 362 w 545"/>
                  <a:gd name="T117" fmla="*/ 739 h 803"/>
                  <a:gd name="T118" fmla="*/ 327 w 545"/>
                  <a:gd name="T119" fmla="*/ 759 h 803"/>
                  <a:gd name="T120" fmla="*/ 293 w 545"/>
                  <a:gd name="T121" fmla="*/ 769 h 8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5"/>
                  <a:gd name="T184" fmla="*/ 0 h 803"/>
                  <a:gd name="T185" fmla="*/ 545 w 545"/>
                  <a:gd name="T186" fmla="*/ 803 h 8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5" h="803">
                    <a:moveTo>
                      <a:pt x="545" y="405"/>
                    </a:moveTo>
                    <a:lnTo>
                      <a:pt x="545" y="363"/>
                    </a:lnTo>
                    <a:lnTo>
                      <a:pt x="543" y="324"/>
                    </a:lnTo>
                    <a:lnTo>
                      <a:pt x="539" y="287"/>
                    </a:lnTo>
                    <a:lnTo>
                      <a:pt x="534" y="252"/>
                    </a:lnTo>
                    <a:lnTo>
                      <a:pt x="527" y="219"/>
                    </a:lnTo>
                    <a:lnTo>
                      <a:pt x="518" y="188"/>
                    </a:lnTo>
                    <a:lnTo>
                      <a:pt x="506" y="158"/>
                    </a:lnTo>
                    <a:lnTo>
                      <a:pt x="492" y="129"/>
                    </a:lnTo>
                    <a:lnTo>
                      <a:pt x="476" y="101"/>
                    </a:lnTo>
                    <a:lnTo>
                      <a:pt x="465" y="86"/>
                    </a:lnTo>
                    <a:lnTo>
                      <a:pt x="452" y="73"/>
                    </a:lnTo>
                    <a:lnTo>
                      <a:pt x="438" y="59"/>
                    </a:lnTo>
                    <a:lnTo>
                      <a:pt x="422" y="47"/>
                    </a:lnTo>
                    <a:lnTo>
                      <a:pt x="405" y="35"/>
                    </a:lnTo>
                    <a:lnTo>
                      <a:pt x="386" y="26"/>
                    </a:lnTo>
                    <a:lnTo>
                      <a:pt x="366" y="17"/>
                    </a:lnTo>
                    <a:lnTo>
                      <a:pt x="344" y="10"/>
                    </a:lnTo>
                    <a:lnTo>
                      <a:pt x="322" y="5"/>
                    </a:lnTo>
                    <a:lnTo>
                      <a:pt x="298" y="1"/>
                    </a:lnTo>
                    <a:lnTo>
                      <a:pt x="273" y="0"/>
                    </a:lnTo>
                    <a:lnTo>
                      <a:pt x="246" y="1"/>
                    </a:lnTo>
                    <a:lnTo>
                      <a:pt x="222" y="4"/>
                    </a:lnTo>
                    <a:lnTo>
                      <a:pt x="199" y="9"/>
                    </a:lnTo>
                    <a:lnTo>
                      <a:pt x="177" y="16"/>
                    </a:lnTo>
                    <a:lnTo>
                      <a:pt x="158" y="24"/>
                    </a:lnTo>
                    <a:lnTo>
                      <a:pt x="139" y="34"/>
                    </a:lnTo>
                    <a:lnTo>
                      <a:pt x="123" y="45"/>
                    </a:lnTo>
                    <a:lnTo>
                      <a:pt x="107" y="58"/>
                    </a:lnTo>
                    <a:lnTo>
                      <a:pt x="94" y="71"/>
                    </a:lnTo>
                    <a:lnTo>
                      <a:pt x="81" y="86"/>
                    </a:lnTo>
                    <a:lnTo>
                      <a:pt x="69" y="102"/>
                    </a:lnTo>
                    <a:lnTo>
                      <a:pt x="59" y="118"/>
                    </a:lnTo>
                    <a:lnTo>
                      <a:pt x="50" y="135"/>
                    </a:lnTo>
                    <a:lnTo>
                      <a:pt x="41" y="153"/>
                    </a:lnTo>
                    <a:lnTo>
                      <a:pt x="34" y="171"/>
                    </a:lnTo>
                    <a:lnTo>
                      <a:pt x="28" y="189"/>
                    </a:lnTo>
                    <a:lnTo>
                      <a:pt x="22" y="208"/>
                    </a:lnTo>
                    <a:lnTo>
                      <a:pt x="17" y="226"/>
                    </a:lnTo>
                    <a:lnTo>
                      <a:pt x="13" y="244"/>
                    </a:lnTo>
                    <a:lnTo>
                      <a:pt x="10" y="262"/>
                    </a:lnTo>
                    <a:lnTo>
                      <a:pt x="7" y="280"/>
                    </a:lnTo>
                    <a:lnTo>
                      <a:pt x="5" y="297"/>
                    </a:lnTo>
                    <a:lnTo>
                      <a:pt x="3" y="314"/>
                    </a:lnTo>
                    <a:lnTo>
                      <a:pt x="2" y="331"/>
                    </a:lnTo>
                    <a:lnTo>
                      <a:pt x="1" y="346"/>
                    </a:lnTo>
                    <a:lnTo>
                      <a:pt x="1" y="360"/>
                    </a:lnTo>
                    <a:lnTo>
                      <a:pt x="0" y="373"/>
                    </a:lnTo>
                    <a:lnTo>
                      <a:pt x="0" y="437"/>
                    </a:lnTo>
                    <a:lnTo>
                      <a:pt x="1" y="450"/>
                    </a:lnTo>
                    <a:lnTo>
                      <a:pt x="1" y="464"/>
                    </a:lnTo>
                    <a:lnTo>
                      <a:pt x="2" y="479"/>
                    </a:lnTo>
                    <a:lnTo>
                      <a:pt x="4" y="495"/>
                    </a:lnTo>
                    <a:lnTo>
                      <a:pt x="5" y="511"/>
                    </a:lnTo>
                    <a:lnTo>
                      <a:pt x="7" y="528"/>
                    </a:lnTo>
                    <a:lnTo>
                      <a:pt x="13" y="564"/>
                    </a:lnTo>
                    <a:lnTo>
                      <a:pt x="17" y="581"/>
                    </a:lnTo>
                    <a:lnTo>
                      <a:pt x="22" y="600"/>
                    </a:lnTo>
                    <a:lnTo>
                      <a:pt x="28" y="618"/>
                    </a:lnTo>
                    <a:lnTo>
                      <a:pt x="34" y="635"/>
                    </a:lnTo>
                    <a:lnTo>
                      <a:pt x="41" y="653"/>
                    </a:lnTo>
                    <a:lnTo>
                      <a:pt x="50" y="670"/>
                    </a:lnTo>
                    <a:lnTo>
                      <a:pt x="59" y="687"/>
                    </a:lnTo>
                    <a:lnTo>
                      <a:pt x="69" y="703"/>
                    </a:lnTo>
                    <a:lnTo>
                      <a:pt x="81" y="719"/>
                    </a:lnTo>
                    <a:lnTo>
                      <a:pt x="94" y="733"/>
                    </a:lnTo>
                    <a:lnTo>
                      <a:pt x="107" y="746"/>
                    </a:lnTo>
                    <a:lnTo>
                      <a:pt x="123" y="758"/>
                    </a:lnTo>
                    <a:lnTo>
                      <a:pt x="139" y="770"/>
                    </a:lnTo>
                    <a:lnTo>
                      <a:pt x="158" y="779"/>
                    </a:lnTo>
                    <a:lnTo>
                      <a:pt x="177" y="787"/>
                    </a:lnTo>
                    <a:lnTo>
                      <a:pt x="199" y="794"/>
                    </a:lnTo>
                    <a:lnTo>
                      <a:pt x="222" y="799"/>
                    </a:lnTo>
                    <a:lnTo>
                      <a:pt x="246" y="802"/>
                    </a:lnTo>
                    <a:lnTo>
                      <a:pt x="273" y="803"/>
                    </a:lnTo>
                    <a:lnTo>
                      <a:pt x="299" y="802"/>
                    </a:lnTo>
                    <a:lnTo>
                      <a:pt x="324" y="799"/>
                    </a:lnTo>
                    <a:lnTo>
                      <a:pt x="347" y="794"/>
                    </a:lnTo>
                    <a:lnTo>
                      <a:pt x="368" y="787"/>
                    </a:lnTo>
                    <a:lnTo>
                      <a:pt x="387" y="779"/>
                    </a:lnTo>
                    <a:lnTo>
                      <a:pt x="405" y="770"/>
                    </a:lnTo>
                    <a:lnTo>
                      <a:pt x="422" y="758"/>
                    </a:lnTo>
                    <a:lnTo>
                      <a:pt x="437" y="746"/>
                    </a:lnTo>
                    <a:lnTo>
                      <a:pt x="452" y="733"/>
                    </a:lnTo>
                    <a:lnTo>
                      <a:pt x="464" y="719"/>
                    </a:lnTo>
                    <a:lnTo>
                      <a:pt x="476" y="703"/>
                    </a:lnTo>
                    <a:lnTo>
                      <a:pt x="486" y="687"/>
                    </a:lnTo>
                    <a:lnTo>
                      <a:pt x="495" y="670"/>
                    </a:lnTo>
                    <a:lnTo>
                      <a:pt x="504" y="653"/>
                    </a:lnTo>
                    <a:lnTo>
                      <a:pt x="511" y="635"/>
                    </a:lnTo>
                    <a:lnTo>
                      <a:pt x="517" y="618"/>
                    </a:lnTo>
                    <a:lnTo>
                      <a:pt x="523" y="600"/>
                    </a:lnTo>
                    <a:lnTo>
                      <a:pt x="527" y="581"/>
                    </a:lnTo>
                    <a:lnTo>
                      <a:pt x="531" y="564"/>
                    </a:lnTo>
                    <a:lnTo>
                      <a:pt x="535" y="546"/>
                    </a:lnTo>
                    <a:lnTo>
                      <a:pt x="537" y="528"/>
                    </a:lnTo>
                    <a:lnTo>
                      <a:pt x="539" y="511"/>
                    </a:lnTo>
                    <a:lnTo>
                      <a:pt x="542" y="495"/>
                    </a:lnTo>
                    <a:lnTo>
                      <a:pt x="543" y="479"/>
                    </a:lnTo>
                    <a:lnTo>
                      <a:pt x="544" y="464"/>
                    </a:lnTo>
                    <a:lnTo>
                      <a:pt x="544" y="450"/>
                    </a:lnTo>
                    <a:lnTo>
                      <a:pt x="545" y="437"/>
                    </a:lnTo>
                    <a:lnTo>
                      <a:pt x="545" y="414"/>
                    </a:lnTo>
                    <a:lnTo>
                      <a:pt x="545" y="405"/>
                    </a:lnTo>
                    <a:close/>
                    <a:moveTo>
                      <a:pt x="273" y="770"/>
                    </a:moveTo>
                    <a:lnTo>
                      <a:pt x="260" y="770"/>
                    </a:lnTo>
                    <a:lnTo>
                      <a:pt x="247" y="767"/>
                    </a:lnTo>
                    <a:lnTo>
                      <a:pt x="233" y="764"/>
                    </a:lnTo>
                    <a:lnTo>
                      <a:pt x="220" y="760"/>
                    </a:lnTo>
                    <a:lnTo>
                      <a:pt x="206" y="754"/>
                    </a:lnTo>
                    <a:lnTo>
                      <a:pt x="193" y="747"/>
                    </a:lnTo>
                    <a:lnTo>
                      <a:pt x="180" y="737"/>
                    </a:lnTo>
                    <a:lnTo>
                      <a:pt x="168" y="726"/>
                    </a:lnTo>
                    <a:lnTo>
                      <a:pt x="157" y="713"/>
                    </a:lnTo>
                    <a:lnTo>
                      <a:pt x="147" y="699"/>
                    </a:lnTo>
                    <a:lnTo>
                      <a:pt x="137" y="682"/>
                    </a:lnTo>
                    <a:lnTo>
                      <a:pt x="130" y="663"/>
                    </a:lnTo>
                    <a:lnTo>
                      <a:pt x="123" y="642"/>
                    </a:lnTo>
                    <a:lnTo>
                      <a:pt x="117" y="615"/>
                    </a:lnTo>
                    <a:lnTo>
                      <a:pt x="114" y="585"/>
                    </a:lnTo>
                    <a:lnTo>
                      <a:pt x="111" y="554"/>
                    </a:lnTo>
                    <a:lnTo>
                      <a:pt x="109" y="522"/>
                    </a:lnTo>
                    <a:lnTo>
                      <a:pt x="108" y="490"/>
                    </a:lnTo>
                    <a:lnTo>
                      <a:pt x="107" y="456"/>
                    </a:lnTo>
                    <a:lnTo>
                      <a:pt x="107" y="423"/>
                    </a:lnTo>
                    <a:lnTo>
                      <a:pt x="107" y="358"/>
                    </a:lnTo>
                    <a:lnTo>
                      <a:pt x="108" y="293"/>
                    </a:lnTo>
                    <a:lnTo>
                      <a:pt x="109" y="262"/>
                    </a:lnTo>
                    <a:lnTo>
                      <a:pt x="111" y="232"/>
                    </a:lnTo>
                    <a:lnTo>
                      <a:pt x="114" y="203"/>
                    </a:lnTo>
                    <a:lnTo>
                      <a:pt x="119" y="176"/>
                    </a:lnTo>
                    <a:lnTo>
                      <a:pt x="125" y="150"/>
                    </a:lnTo>
                    <a:lnTo>
                      <a:pt x="131" y="131"/>
                    </a:lnTo>
                    <a:lnTo>
                      <a:pt x="138" y="114"/>
                    </a:lnTo>
                    <a:lnTo>
                      <a:pt x="147" y="100"/>
                    </a:lnTo>
                    <a:lnTo>
                      <a:pt x="156" y="86"/>
                    </a:lnTo>
                    <a:lnTo>
                      <a:pt x="166" y="75"/>
                    </a:lnTo>
                    <a:lnTo>
                      <a:pt x="178" y="65"/>
                    </a:lnTo>
                    <a:lnTo>
                      <a:pt x="189" y="57"/>
                    </a:lnTo>
                    <a:lnTo>
                      <a:pt x="202" y="50"/>
                    </a:lnTo>
                    <a:lnTo>
                      <a:pt x="214" y="44"/>
                    </a:lnTo>
                    <a:lnTo>
                      <a:pt x="226" y="40"/>
                    </a:lnTo>
                    <a:lnTo>
                      <a:pt x="238" y="37"/>
                    </a:lnTo>
                    <a:lnTo>
                      <a:pt x="250" y="35"/>
                    </a:lnTo>
                    <a:lnTo>
                      <a:pt x="262" y="33"/>
                    </a:lnTo>
                    <a:lnTo>
                      <a:pt x="273" y="33"/>
                    </a:lnTo>
                    <a:lnTo>
                      <a:pt x="290" y="34"/>
                    </a:lnTo>
                    <a:lnTo>
                      <a:pt x="307" y="37"/>
                    </a:lnTo>
                    <a:lnTo>
                      <a:pt x="323" y="41"/>
                    </a:lnTo>
                    <a:lnTo>
                      <a:pt x="339" y="48"/>
                    </a:lnTo>
                    <a:lnTo>
                      <a:pt x="354" y="56"/>
                    </a:lnTo>
                    <a:lnTo>
                      <a:pt x="368" y="66"/>
                    </a:lnTo>
                    <a:lnTo>
                      <a:pt x="381" y="78"/>
                    </a:lnTo>
                    <a:lnTo>
                      <a:pt x="393" y="91"/>
                    </a:lnTo>
                    <a:lnTo>
                      <a:pt x="403" y="106"/>
                    </a:lnTo>
                    <a:lnTo>
                      <a:pt x="411" y="122"/>
                    </a:lnTo>
                    <a:lnTo>
                      <a:pt x="418" y="140"/>
                    </a:lnTo>
                    <a:lnTo>
                      <a:pt x="424" y="164"/>
                    </a:lnTo>
                    <a:lnTo>
                      <a:pt x="429" y="191"/>
                    </a:lnTo>
                    <a:lnTo>
                      <a:pt x="433" y="220"/>
                    </a:lnTo>
                    <a:lnTo>
                      <a:pt x="435" y="250"/>
                    </a:lnTo>
                    <a:lnTo>
                      <a:pt x="436" y="283"/>
                    </a:lnTo>
                    <a:lnTo>
                      <a:pt x="437" y="316"/>
                    </a:lnTo>
                    <a:lnTo>
                      <a:pt x="438" y="352"/>
                    </a:lnTo>
                    <a:lnTo>
                      <a:pt x="438" y="427"/>
                    </a:lnTo>
                    <a:lnTo>
                      <a:pt x="437" y="500"/>
                    </a:lnTo>
                    <a:lnTo>
                      <a:pt x="435" y="536"/>
                    </a:lnTo>
                    <a:lnTo>
                      <a:pt x="432" y="571"/>
                    </a:lnTo>
                    <a:lnTo>
                      <a:pt x="428" y="605"/>
                    </a:lnTo>
                    <a:lnTo>
                      <a:pt x="423" y="637"/>
                    </a:lnTo>
                    <a:lnTo>
                      <a:pt x="417" y="658"/>
                    </a:lnTo>
                    <a:lnTo>
                      <a:pt x="410" y="676"/>
                    </a:lnTo>
                    <a:lnTo>
                      <a:pt x="403" y="692"/>
                    </a:lnTo>
                    <a:lnTo>
                      <a:pt x="394" y="706"/>
                    </a:lnTo>
                    <a:lnTo>
                      <a:pt x="384" y="719"/>
                    </a:lnTo>
                    <a:lnTo>
                      <a:pt x="373" y="730"/>
                    </a:lnTo>
                    <a:lnTo>
                      <a:pt x="362" y="739"/>
                    </a:lnTo>
                    <a:lnTo>
                      <a:pt x="351" y="748"/>
                    </a:lnTo>
                    <a:lnTo>
                      <a:pt x="339" y="754"/>
                    </a:lnTo>
                    <a:lnTo>
                      <a:pt x="327" y="759"/>
                    </a:lnTo>
                    <a:lnTo>
                      <a:pt x="315" y="763"/>
                    </a:lnTo>
                    <a:lnTo>
                      <a:pt x="304" y="766"/>
                    </a:lnTo>
                    <a:lnTo>
                      <a:pt x="293" y="769"/>
                    </a:lnTo>
                    <a:lnTo>
                      <a:pt x="282" y="770"/>
                    </a:lnTo>
                    <a:lnTo>
                      <a:pt x="273" y="770"/>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17" name="Group 10">
              <a:extLst>
                <a:ext uri="{FF2B5EF4-FFF2-40B4-BE49-F238E27FC236}">
                  <a16:creationId xmlns:a16="http://schemas.microsoft.com/office/drawing/2014/main" xmlns="" id="{6817D2F6-7A85-5C46-8F73-05D91702440C}"/>
                </a:ext>
              </a:extLst>
            </p:cNvPr>
            <p:cNvGrpSpPr>
              <a:grpSpLocks noChangeAspect="1"/>
            </p:cNvGrpSpPr>
            <p:nvPr>
              <p:custDataLst>
                <p:tags r:id="rId2"/>
              </p:custDataLst>
            </p:nvPr>
          </p:nvGrpSpPr>
          <p:grpSpPr bwMode="auto">
            <a:xfrm>
              <a:off x="1107" y="1278"/>
              <a:ext cx="108" cy="125"/>
              <a:chOff x="1218" y="1378"/>
              <a:chExt cx="1236" cy="1433"/>
            </a:xfrm>
          </p:grpSpPr>
          <p:sp>
            <p:nvSpPr>
              <p:cNvPr id="54" name="Freeform 12">
                <a:extLst>
                  <a:ext uri="{FF2B5EF4-FFF2-40B4-BE49-F238E27FC236}">
                    <a16:creationId xmlns:a16="http://schemas.microsoft.com/office/drawing/2014/main" xmlns="" id="{5EDEFD8C-123C-D84B-A0DC-EDD3621AE77E}"/>
                  </a:ext>
                </a:extLst>
              </p:cNvPr>
              <p:cNvSpPr>
                <a:spLocks noEditPoints="1"/>
              </p:cNvSpPr>
              <p:nvPr/>
            </p:nvSpPr>
            <p:spPr bwMode="auto">
              <a:xfrm>
                <a:off x="1218"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55" name="Freeform 13">
                <a:extLst>
                  <a:ext uri="{FF2B5EF4-FFF2-40B4-BE49-F238E27FC236}">
                    <a16:creationId xmlns:a16="http://schemas.microsoft.com/office/drawing/2014/main" xmlns="" id="{5EF228BC-9339-7C4E-B030-C7D1312652A7}"/>
                  </a:ext>
                </a:extLst>
              </p:cNvPr>
              <p:cNvSpPr>
                <a:spLocks/>
              </p:cNvSpPr>
              <p:nvPr/>
            </p:nvSpPr>
            <p:spPr bwMode="auto">
              <a:xfrm>
                <a:off x="2026" y="2032"/>
                <a:ext cx="428" cy="779"/>
              </a:xfrm>
              <a:custGeom>
                <a:avLst/>
                <a:gdLst>
                  <a:gd name="T0" fmla="*/ 265 w 428"/>
                  <a:gd name="T1" fmla="*/ 21 h 779"/>
                  <a:gd name="T2" fmla="*/ 262 w 428"/>
                  <a:gd name="T3" fmla="*/ 7 h 779"/>
                  <a:gd name="T4" fmla="*/ 252 w 428"/>
                  <a:gd name="T5" fmla="*/ 1 h 779"/>
                  <a:gd name="T6" fmla="*/ 230 w 428"/>
                  <a:gd name="T7" fmla="*/ 0 h 779"/>
                  <a:gd name="T8" fmla="*/ 193 w 428"/>
                  <a:gd name="T9" fmla="*/ 29 h 779"/>
                  <a:gd name="T10" fmla="*/ 155 w 428"/>
                  <a:gd name="T11" fmla="*/ 50 h 779"/>
                  <a:gd name="T12" fmla="*/ 115 w 428"/>
                  <a:gd name="T13" fmla="*/ 63 h 779"/>
                  <a:gd name="T14" fmla="*/ 77 w 428"/>
                  <a:gd name="T15" fmla="*/ 70 h 779"/>
                  <a:gd name="T16" fmla="*/ 41 w 428"/>
                  <a:gd name="T17" fmla="*/ 74 h 779"/>
                  <a:gd name="T18" fmla="*/ 0 w 428"/>
                  <a:gd name="T19" fmla="*/ 75 h 779"/>
                  <a:gd name="T20" fmla="*/ 11 w 428"/>
                  <a:gd name="T21" fmla="*/ 117 h 779"/>
                  <a:gd name="T22" fmla="*/ 42 w 428"/>
                  <a:gd name="T23" fmla="*/ 116 h 779"/>
                  <a:gd name="T24" fmla="*/ 82 w 428"/>
                  <a:gd name="T25" fmla="*/ 112 h 779"/>
                  <a:gd name="T26" fmla="*/ 126 w 428"/>
                  <a:gd name="T27" fmla="*/ 102 h 779"/>
                  <a:gd name="T28" fmla="*/ 170 w 428"/>
                  <a:gd name="T29" fmla="*/ 85 h 779"/>
                  <a:gd name="T30" fmla="*/ 170 w 428"/>
                  <a:gd name="T31" fmla="*/ 698 h 779"/>
                  <a:gd name="T32" fmla="*/ 167 w 428"/>
                  <a:gd name="T33" fmla="*/ 710 h 779"/>
                  <a:gd name="T34" fmla="*/ 161 w 428"/>
                  <a:gd name="T35" fmla="*/ 721 h 779"/>
                  <a:gd name="T36" fmla="*/ 148 w 428"/>
                  <a:gd name="T37" fmla="*/ 728 h 779"/>
                  <a:gd name="T38" fmla="*/ 128 w 428"/>
                  <a:gd name="T39" fmla="*/ 733 h 779"/>
                  <a:gd name="T40" fmla="*/ 96 w 428"/>
                  <a:gd name="T41" fmla="*/ 736 h 779"/>
                  <a:gd name="T42" fmla="*/ 8 w 428"/>
                  <a:gd name="T43" fmla="*/ 737 h 779"/>
                  <a:gd name="T44" fmla="*/ 14 w 428"/>
                  <a:gd name="T45" fmla="*/ 779 h 779"/>
                  <a:gd name="T46" fmla="*/ 37 w 428"/>
                  <a:gd name="T47" fmla="*/ 778 h 779"/>
                  <a:gd name="T48" fmla="*/ 68 w 428"/>
                  <a:gd name="T49" fmla="*/ 777 h 779"/>
                  <a:gd name="T50" fmla="*/ 104 w 428"/>
                  <a:gd name="T51" fmla="*/ 777 h 779"/>
                  <a:gd name="T52" fmla="*/ 142 w 428"/>
                  <a:gd name="T53" fmla="*/ 776 h 779"/>
                  <a:gd name="T54" fmla="*/ 178 w 428"/>
                  <a:gd name="T55" fmla="*/ 775 h 779"/>
                  <a:gd name="T56" fmla="*/ 239 w 428"/>
                  <a:gd name="T57" fmla="*/ 775 h 779"/>
                  <a:gd name="T58" fmla="*/ 270 w 428"/>
                  <a:gd name="T59" fmla="*/ 775 h 779"/>
                  <a:gd name="T60" fmla="*/ 326 w 428"/>
                  <a:gd name="T61" fmla="*/ 777 h 779"/>
                  <a:gd name="T62" fmla="*/ 364 w 428"/>
                  <a:gd name="T63" fmla="*/ 777 h 779"/>
                  <a:gd name="T64" fmla="*/ 396 w 428"/>
                  <a:gd name="T65" fmla="*/ 778 h 779"/>
                  <a:gd name="T66" fmla="*/ 420 w 428"/>
                  <a:gd name="T67" fmla="*/ 779 h 779"/>
                  <a:gd name="T68" fmla="*/ 428 w 428"/>
                  <a:gd name="T69" fmla="*/ 737 h 779"/>
                  <a:gd name="T70" fmla="*/ 339 w 428"/>
                  <a:gd name="T71" fmla="*/ 736 h 779"/>
                  <a:gd name="T72" fmla="*/ 308 w 428"/>
                  <a:gd name="T73" fmla="*/ 733 h 779"/>
                  <a:gd name="T74" fmla="*/ 287 w 428"/>
                  <a:gd name="T75" fmla="*/ 728 h 779"/>
                  <a:gd name="T76" fmla="*/ 274 w 428"/>
                  <a:gd name="T77" fmla="*/ 721 h 779"/>
                  <a:gd name="T78" fmla="*/ 268 w 428"/>
                  <a:gd name="T79" fmla="*/ 710 h 779"/>
                  <a:gd name="T80" fmla="*/ 266 w 428"/>
                  <a:gd name="T81" fmla="*/ 698 h 779"/>
                  <a:gd name="T82" fmla="*/ 265 w 428"/>
                  <a:gd name="T83" fmla="*/ 683 h 7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8"/>
                  <a:gd name="T127" fmla="*/ 0 h 779"/>
                  <a:gd name="T128" fmla="*/ 428 w 428"/>
                  <a:gd name="T129" fmla="*/ 779 h 7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8" h="779">
                    <a:moveTo>
                      <a:pt x="265" y="33"/>
                    </a:moveTo>
                    <a:lnTo>
                      <a:pt x="265" y="21"/>
                    </a:lnTo>
                    <a:lnTo>
                      <a:pt x="264" y="12"/>
                    </a:lnTo>
                    <a:lnTo>
                      <a:pt x="262" y="7"/>
                    </a:lnTo>
                    <a:lnTo>
                      <a:pt x="258" y="3"/>
                    </a:lnTo>
                    <a:lnTo>
                      <a:pt x="252" y="1"/>
                    </a:lnTo>
                    <a:lnTo>
                      <a:pt x="242" y="0"/>
                    </a:lnTo>
                    <a:lnTo>
                      <a:pt x="230" y="0"/>
                    </a:lnTo>
                    <a:lnTo>
                      <a:pt x="212" y="16"/>
                    </a:lnTo>
                    <a:lnTo>
                      <a:pt x="193" y="29"/>
                    </a:lnTo>
                    <a:lnTo>
                      <a:pt x="174" y="40"/>
                    </a:lnTo>
                    <a:lnTo>
                      <a:pt x="155" y="50"/>
                    </a:lnTo>
                    <a:lnTo>
                      <a:pt x="134" y="57"/>
                    </a:lnTo>
                    <a:lnTo>
                      <a:pt x="115" y="63"/>
                    </a:lnTo>
                    <a:lnTo>
                      <a:pt x="95" y="67"/>
                    </a:lnTo>
                    <a:lnTo>
                      <a:pt x="77" y="70"/>
                    </a:lnTo>
                    <a:lnTo>
                      <a:pt x="58" y="73"/>
                    </a:lnTo>
                    <a:lnTo>
                      <a:pt x="41" y="74"/>
                    </a:lnTo>
                    <a:lnTo>
                      <a:pt x="26" y="75"/>
                    </a:lnTo>
                    <a:lnTo>
                      <a:pt x="0" y="75"/>
                    </a:lnTo>
                    <a:lnTo>
                      <a:pt x="0" y="117"/>
                    </a:lnTo>
                    <a:lnTo>
                      <a:pt x="11" y="117"/>
                    </a:lnTo>
                    <a:lnTo>
                      <a:pt x="25" y="117"/>
                    </a:lnTo>
                    <a:lnTo>
                      <a:pt x="42" y="116"/>
                    </a:lnTo>
                    <a:lnTo>
                      <a:pt x="61" y="114"/>
                    </a:lnTo>
                    <a:lnTo>
                      <a:pt x="82" y="112"/>
                    </a:lnTo>
                    <a:lnTo>
                      <a:pt x="104" y="108"/>
                    </a:lnTo>
                    <a:lnTo>
                      <a:pt x="126" y="102"/>
                    </a:lnTo>
                    <a:lnTo>
                      <a:pt x="148" y="94"/>
                    </a:lnTo>
                    <a:lnTo>
                      <a:pt x="170" y="85"/>
                    </a:lnTo>
                    <a:lnTo>
                      <a:pt x="170" y="691"/>
                    </a:lnTo>
                    <a:lnTo>
                      <a:pt x="170" y="698"/>
                    </a:lnTo>
                    <a:lnTo>
                      <a:pt x="169" y="705"/>
                    </a:lnTo>
                    <a:lnTo>
                      <a:pt x="167" y="710"/>
                    </a:lnTo>
                    <a:lnTo>
                      <a:pt x="165" y="716"/>
                    </a:lnTo>
                    <a:lnTo>
                      <a:pt x="161" y="721"/>
                    </a:lnTo>
                    <a:lnTo>
                      <a:pt x="156" y="725"/>
                    </a:lnTo>
                    <a:lnTo>
                      <a:pt x="148" y="728"/>
                    </a:lnTo>
                    <a:lnTo>
                      <a:pt x="139" y="731"/>
                    </a:lnTo>
                    <a:lnTo>
                      <a:pt x="128" y="733"/>
                    </a:lnTo>
                    <a:lnTo>
                      <a:pt x="113" y="735"/>
                    </a:lnTo>
                    <a:lnTo>
                      <a:pt x="96" y="736"/>
                    </a:lnTo>
                    <a:lnTo>
                      <a:pt x="76" y="737"/>
                    </a:lnTo>
                    <a:lnTo>
                      <a:pt x="8" y="737"/>
                    </a:lnTo>
                    <a:lnTo>
                      <a:pt x="8" y="779"/>
                    </a:lnTo>
                    <a:lnTo>
                      <a:pt x="14" y="779"/>
                    </a:lnTo>
                    <a:lnTo>
                      <a:pt x="24" y="779"/>
                    </a:lnTo>
                    <a:lnTo>
                      <a:pt x="37" y="778"/>
                    </a:lnTo>
                    <a:lnTo>
                      <a:pt x="51" y="778"/>
                    </a:lnTo>
                    <a:lnTo>
                      <a:pt x="68" y="777"/>
                    </a:lnTo>
                    <a:lnTo>
                      <a:pt x="86" y="777"/>
                    </a:lnTo>
                    <a:lnTo>
                      <a:pt x="104" y="777"/>
                    </a:lnTo>
                    <a:lnTo>
                      <a:pt x="123" y="776"/>
                    </a:lnTo>
                    <a:lnTo>
                      <a:pt x="142" y="776"/>
                    </a:lnTo>
                    <a:lnTo>
                      <a:pt x="160" y="775"/>
                    </a:lnTo>
                    <a:lnTo>
                      <a:pt x="178" y="775"/>
                    </a:lnTo>
                    <a:lnTo>
                      <a:pt x="193" y="775"/>
                    </a:lnTo>
                    <a:lnTo>
                      <a:pt x="239" y="775"/>
                    </a:lnTo>
                    <a:lnTo>
                      <a:pt x="254" y="775"/>
                    </a:lnTo>
                    <a:lnTo>
                      <a:pt x="270" y="775"/>
                    </a:lnTo>
                    <a:lnTo>
                      <a:pt x="288" y="776"/>
                    </a:lnTo>
                    <a:lnTo>
                      <a:pt x="326" y="777"/>
                    </a:lnTo>
                    <a:lnTo>
                      <a:pt x="345" y="777"/>
                    </a:lnTo>
                    <a:lnTo>
                      <a:pt x="364" y="777"/>
                    </a:lnTo>
                    <a:lnTo>
                      <a:pt x="381" y="778"/>
                    </a:lnTo>
                    <a:lnTo>
                      <a:pt x="396" y="778"/>
                    </a:lnTo>
                    <a:lnTo>
                      <a:pt x="410" y="779"/>
                    </a:lnTo>
                    <a:lnTo>
                      <a:pt x="420" y="779"/>
                    </a:lnTo>
                    <a:lnTo>
                      <a:pt x="428" y="779"/>
                    </a:lnTo>
                    <a:lnTo>
                      <a:pt x="428" y="737"/>
                    </a:lnTo>
                    <a:lnTo>
                      <a:pt x="359" y="737"/>
                    </a:lnTo>
                    <a:lnTo>
                      <a:pt x="339" y="736"/>
                    </a:lnTo>
                    <a:lnTo>
                      <a:pt x="322" y="735"/>
                    </a:lnTo>
                    <a:lnTo>
                      <a:pt x="308" y="733"/>
                    </a:lnTo>
                    <a:lnTo>
                      <a:pt x="296" y="731"/>
                    </a:lnTo>
                    <a:lnTo>
                      <a:pt x="287" y="728"/>
                    </a:lnTo>
                    <a:lnTo>
                      <a:pt x="280" y="725"/>
                    </a:lnTo>
                    <a:lnTo>
                      <a:pt x="274" y="721"/>
                    </a:lnTo>
                    <a:lnTo>
                      <a:pt x="270" y="716"/>
                    </a:lnTo>
                    <a:lnTo>
                      <a:pt x="268" y="710"/>
                    </a:lnTo>
                    <a:lnTo>
                      <a:pt x="266" y="705"/>
                    </a:lnTo>
                    <a:lnTo>
                      <a:pt x="266" y="698"/>
                    </a:lnTo>
                    <a:lnTo>
                      <a:pt x="265" y="691"/>
                    </a:lnTo>
                    <a:lnTo>
                      <a:pt x="265" y="683"/>
                    </a:lnTo>
                    <a:lnTo>
                      <a:pt x="265" y="33"/>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18" name="Group 16">
              <a:extLst>
                <a:ext uri="{FF2B5EF4-FFF2-40B4-BE49-F238E27FC236}">
                  <a16:creationId xmlns:a16="http://schemas.microsoft.com/office/drawing/2014/main" xmlns="" id="{B7A5BFF0-A955-6F47-B4EC-783C9A704AFF}"/>
                </a:ext>
              </a:extLst>
            </p:cNvPr>
            <p:cNvGrpSpPr>
              <a:grpSpLocks noChangeAspect="1"/>
            </p:cNvGrpSpPr>
            <p:nvPr>
              <p:custDataLst>
                <p:tags r:id="rId3"/>
              </p:custDataLst>
            </p:nvPr>
          </p:nvGrpSpPr>
          <p:grpSpPr bwMode="auto">
            <a:xfrm>
              <a:off x="2014" y="1278"/>
              <a:ext cx="104" cy="117"/>
              <a:chOff x="2125" y="1378"/>
              <a:chExt cx="1273" cy="1433"/>
            </a:xfrm>
          </p:grpSpPr>
          <p:sp>
            <p:nvSpPr>
              <p:cNvPr id="52" name="Freeform 18">
                <a:extLst>
                  <a:ext uri="{FF2B5EF4-FFF2-40B4-BE49-F238E27FC236}">
                    <a16:creationId xmlns:a16="http://schemas.microsoft.com/office/drawing/2014/main" xmlns="" id="{EDF9887A-03DF-C146-9873-E198FCDE2AB5}"/>
                  </a:ext>
                </a:extLst>
              </p:cNvPr>
              <p:cNvSpPr>
                <a:spLocks noEditPoints="1"/>
              </p:cNvSpPr>
              <p:nvPr/>
            </p:nvSpPr>
            <p:spPr bwMode="auto">
              <a:xfrm>
                <a:off x="2125"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53" name="Freeform 19">
                <a:extLst>
                  <a:ext uri="{FF2B5EF4-FFF2-40B4-BE49-F238E27FC236}">
                    <a16:creationId xmlns:a16="http://schemas.microsoft.com/office/drawing/2014/main" xmlns="" id="{92B085C4-035D-9D41-9F0C-D2F98AC14B54}"/>
                  </a:ext>
                </a:extLst>
              </p:cNvPr>
              <p:cNvSpPr>
                <a:spLocks/>
              </p:cNvSpPr>
              <p:nvPr/>
            </p:nvSpPr>
            <p:spPr bwMode="auto">
              <a:xfrm>
                <a:off x="2879" y="2032"/>
                <a:ext cx="519" cy="779"/>
              </a:xfrm>
              <a:custGeom>
                <a:avLst/>
                <a:gdLst>
                  <a:gd name="T0" fmla="*/ 477 w 519"/>
                  <a:gd name="T1" fmla="*/ 575 h 779"/>
                  <a:gd name="T2" fmla="*/ 471 w 519"/>
                  <a:gd name="T3" fmla="*/ 611 h 779"/>
                  <a:gd name="T4" fmla="*/ 461 w 519"/>
                  <a:gd name="T5" fmla="*/ 649 h 779"/>
                  <a:gd name="T6" fmla="*/ 448 w 519"/>
                  <a:gd name="T7" fmla="*/ 673 h 779"/>
                  <a:gd name="T8" fmla="*/ 428 w 519"/>
                  <a:gd name="T9" fmla="*/ 677 h 779"/>
                  <a:gd name="T10" fmla="*/ 393 w 519"/>
                  <a:gd name="T11" fmla="*/ 679 h 779"/>
                  <a:gd name="T12" fmla="*/ 116 w 519"/>
                  <a:gd name="T13" fmla="*/ 679 h 779"/>
                  <a:gd name="T14" fmla="*/ 177 w 519"/>
                  <a:gd name="T15" fmla="*/ 625 h 779"/>
                  <a:gd name="T16" fmla="*/ 226 w 519"/>
                  <a:gd name="T17" fmla="*/ 583 h 779"/>
                  <a:gd name="T18" fmla="*/ 266 w 519"/>
                  <a:gd name="T19" fmla="*/ 550 h 779"/>
                  <a:gd name="T20" fmla="*/ 302 w 519"/>
                  <a:gd name="T21" fmla="*/ 521 h 779"/>
                  <a:gd name="T22" fmla="*/ 338 w 519"/>
                  <a:gd name="T23" fmla="*/ 493 h 779"/>
                  <a:gd name="T24" fmla="*/ 388 w 519"/>
                  <a:gd name="T25" fmla="*/ 452 h 779"/>
                  <a:gd name="T26" fmla="*/ 438 w 519"/>
                  <a:gd name="T27" fmla="*/ 405 h 779"/>
                  <a:gd name="T28" fmla="*/ 480 w 519"/>
                  <a:gd name="T29" fmla="*/ 353 h 779"/>
                  <a:gd name="T30" fmla="*/ 509 w 519"/>
                  <a:gd name="T31" fmla="*/ 295 h 779"/>
                  <a:gd name="T32" fmla="*/ 519 w 519"/>
                  <a:gd name="T33" fmla="*/ 229 h 779"/>
                  <a:gd name="T34" fmla="*/ 508 w 519"/>
                  <a:gd name="T35" fmla="*/ 159 h 779"/>
                  <a:gd name="T36" fmla="*/ 476 w 519"/>
                  <a:gd name="T37" fmla="*/ 101 h 779"/>
                  <a:gd name="T38" fmla="*/ 429 w 519"/>
                  <a:gd name="T39" fmla="*/ 55 h 779"/>
                  <a:gd name="T40" fmla="*/ 368 w 519"/>
                  <a:gd name="T41" fmla="*/ 22 h 779"/>
                  <a:gd name="T42" fmla="*/ 296 w 519"/>
                  <a:gd name="T43" fmla="*/ 4 h 779"/>
                  <a:gd name="T44" fmla="*/ 216 w 519"/>
                  <a:gd name="T45" fmla="*/ 2 h 779"/>
                  <a:gd name="T46" fmla="*/ 139 w 519"/>
                  <a:gd name="T47" fmla="*/ 20 h 779"/>
                  <a:gd name="T48" fmla="*/ 76 w 519"/>
                  <a:gd name="T49" fmla="*/ 57 h 779"/>
                  <a:gd name="T50" fmla="*/ 31 w 519"/>
                  <a:gd name="T51" fmla="*/ 108 h 779"/>
                  <a:gd name="T52" fmla="*/ 5 w 519"/>
                  <a:gd name="T53" fmla="*/ 167 h 779"/>
                  <a:gd name="T54" fmla="*/ 1 w 519"/>
                  <a:gd name="T55" fmla="*/ 223 h 779"/>
                  <a:gd name="T56" fmla="*/ 12 w 519"/>
                  <a:gd name="T57" fmla="*/ 251 h 779"/>
                  <a:gd name="T58" fmla="*/ 30 w 519"/>
                  <a:gd name="T59" fmla="*/ 267 h 779"/>
                  <a:gd name="T60" fmla="*/ 49 w 519"/>
                  <a:gd name="T61" fmla="*/ 274 h 779"/>
                  <a:gd name="T62" fmla="*/ 62 w 519"/>
                  <a:gd name="T63" fmla="*/ 276 h 779"/>
                  <a:gd name="T64" fmla="*/ 88 w 519"/>
                  <a:gd name="T65" fmla="*/ 270 h 779"/>
                  <a:gd name="T66" fmla="*/ 111 w 519"/>
                  <a:gd name="T67" fmla="*/ 254 h 779"/>
                  <a:gd name="T68" fmla="*/ 123 w 519"/>
                  <a:gd name="T69" fmla="*/ 225 h 779"/>
                  <a:gd name="T70" fmla="*/ 122 w 519"/>
                  <a:gd name="T71" fmla="*/ 195 h 779"/>
                  <a:gd name="T72" fmla="*/ 113 w 519"/>
                  <a:gd name="T73" fmla="*/ 174 h 779"/>
                  <a:gd name="T74" fmla="*/ 92 w 519"/>
                  <a:gd name="T75" fmla="*/ 158 h 779"/>
                  <a:gd name="T76" fmla="*/ 55 w 519"/>
                  <a:gd name="T77" fmla="*/ 152 h 779"/>
                  <a:gd name="T78" fmla="*/ 86 w 519"/>
                  <a:gd name="T79" fmla="*/ 103 h 779"/>
                  <a:gd name="T80" fmla="*/ 126 w 519"/>
                  <a:gd name="T81" fmla="*/ 70 h 779"/>
                  <a:gd name="T82" fmla="*/ 170 w 519"/>
                  <a:gd name="T83" fmla="*/ 51 h 779"/>
                  <a:gd name="T84" fmla="*/ 213 w 519"/>
                  <a:gd name="T85" fmla="*/ 43 h 779"/>
                  <a:gd name="T86" fmla="*/ 270 w 519"/>
                  <a:gd name="T87" fmla="*/ 47 h 779"/>
                  <a:gd name="T88" fmla="*/ 325 w 519"/>
                  <a:gd name="T89" fmla="*/ 69 h 779"/>
                  <a:gd name="T90" fmla="*/ 366 w 519"/>
                  <a:gd name="T91" fmla="*/ 107 h 779"/>
                  <a:gd name="T92" fmla="*/ 392 w 519"/>
                  <a:gd name="T93" fmla="*/ 155 h 779"/>
                  <a:gd name="T94" fmla="*/ 404 w 519"/>
                  <a:gd name="T95" fmla="*/ 210 h 779"/>
                  <a:gd name="T96" fmla="*/ 399 w 519"/>
                  <a:gd name="T97" fmla="*/ 278 h 779"/>
                  <a:gd name="T98" fmla="*/ 375 w 519"/>
                  <a:gd name="T99" fmla="*/ 344 h 779"/>
                  <a:gd name="T100" fmla="*/ 340 w 519"/>
                  <a:gd name="T101" fmla="*/ 400 h 779"/>
                  <a:gd name="T102" fmla="*/ 305 w 519"/>
                  <a:gd name="T103" fmla="*/ 443 h 779"/>
                  <a:gd name="T104" fmla="*/ 7 w 519"/>
                  <a:gd name="T105" fmla="*/ 737 h 779"/>
                  <a:gd name="T106" fmla="*/ 1 w 519"/>
                  <a:gd name="T107" fmla="*/ 751 h 779"/>
                  <a:gd name="T108" fmla="*/ 0 w 519"/>
                  <a:gd name="T109" fmla="*/ 779 h 7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9"/>
                  <a:gd name="T166" fmla="*/ 0 h 779"/>
                  <a:gd name="T167" fmla="*/ 519 w 519"/>
                  <a:gd name="T168" fmla="*/ 779 h 7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9" h="779">
                    <a:moveTo>
                      <a:pt x="519" y="566"/>
                    </a:moveTo>
                    <a:lnTo>
                      <a:pt x="479" y="566"/>
                    </a:lnTo>
                    <a:lnTo>
                      <a:pt x="477" y="575"/>
                    </a:lnTo>
                    <a:lnTo>
                      <a:pt x="476" y="585"/>
                    </a:lnTo>
                    <a:lnTo>
                      <a:pt x="474" y="598"/>
                    </a:lnTo>
                    <a:lnTo>
                      <a:pt x="471" y="611"/>
                    </a:lnTo>
                    <a:lnTo>
                      <a:pt x="468" y="624"/>
                    </a:lnTo>
                    <a:lnTo>
                      <a:pt x="465" y="637"/>
                    </a:lnTo>
                    <a:lnTo>
                      <a:pt x="461" y="649"/>
                    </a:lnTo>
                    <a:lnTo>
                      <a:pt x="457" y="659"/>
                    </a:lnTo>
                    <a:lnTo>
                      <a:pt x="453" y="667"/>
                    </a:lnTo>
                    <a:lnTo>
                      <a:pt x="448" y="673"/>
                    </a:lnTo>
                    <a:lnTo>
                      <a:pt x="444" y="674"/>
                    </a:lnTo>
                    <a:lnTo>
                      <a:pt x="438" y="676"/>
                    </a:lnTo>
                    <a:lnTo>
                      <a:pt x="428" y="677"/>
                    </a:lnTo>
                    <a:lnTo>
                      <a:pt x="418" y="677"/>
                    </a:lnTo>
                    <a:lnTo>
                      <a:pt x="406" y="678"/>
                    </a:lnTo>
                    <a:lnTo>
                      <a:pt x="393" y="679"/>
                    </a:lnTo>
                    <a:lnTo>
                      <a:pt x="380" y="679"/>
                    </a:lnTo>
                    <a:lnTo>
                      <a:pt x="368" y="679"/>
                    </a:lnTo>
                    <a:lnTo>
                      <a:pt x="116" y="679"/>
                    </a:lnTo>
                    <a:lnTo>
                      <a:pt x="138" y="660"/>
                    </a:lnTo>
                    <a:lnTo>
                      <a:pt x="159" y="642"/>
                    </a:lnTo>
                    <a:lnTo>
                      <a:pt x="177" y="625"/>
                    </a:lnTo>
                    <a:lnTo>
                      <a:pt x="195" y="610"/>
                    </a:lnTo>
                    <a:lnTo>
                      <a:pt x="211" y="597"/>
                    </a:lnTo>
                    <a:lnTo>
                      <a:pt x="226" y="583"/>
                    </a:lnTo>
                    <a:lnTo>
                      <a:pt x="240" y="572"/>
                    </a:lnTo>
                    <a:lnTo>
                      <a:pt x="253" y="560"/>
                    </a:lnTo>
                    <a:lnTo>
                      <a:pt x="266" y="550"/>
                    </a:lnTo>
                    <a:lnTo>
                      <a:pt x="278" y="540"/>
                    </a:lnTo>
                    <a:lnTo>
                      <a:pt x="290" y="530"/>
                    </a:lnTo>
                    <a:lnTo>
                      <a:pt x="302" y="521"/>
                    </a:lnTo>
                    <a:lnTo>
                      <a:pt x="314" y="512"/>
                    </a:lnTo>
                    <a:lnTo>
                      <a:pt x="326" y="502"/>
                    </a:lnTo>
                    <a:lnTo>
                      <a:pt x="338" y="493"/>
                    </a:lnTo>
                    <a:lnTo>
                      <a:pt x="351" y="482"/>
                    </a:lnTo>
                    <a:lnTo>
                      <a:pt x="369" y="468"/>
                    </a:lnTo>
                    <a:lnTo>
                      <a:pt x="388" y="452"/>
                    </a:lnTo>
                    <a:lnTo>
                      <a:pt x="405" y="437"/>
                    </a:lnTo>
                    <a:lnTo>
                      <a:pt x="422" y="421"/>
                    </a:lnTo>
                    <a:lnTo>
                      <a:pt x="438" y="405"/>
                    </a:lnTo>
                    <a:lnTo>
                      <a:pt x="453" y="389"/>
                    </a:lnTo>
                    <a:lnTo>
                      <a:pt x="467" y="371"/>
                    </a:lnTo>
                    <a:lnTo>
                      <a:pt x="480" y="353"/>
                    </a:lnTo>
                    <a:lnTo>
                      <a:pt x="491" y="335"/>
                    </a:lnTo>
                    <a:lnTo>
                      <a:pt x="501" y="316"/>
                    </a:lnTo>
                    <a:lnTo>
                      <a:pt x="509" y="295"/>
                    </a:lnTo>
                    <a:lnTo>
                      <a:pt x="514" y="274"/>
                    </a:lnTo>
                    <a:lnTo>
                      <a:pt x="518" y="252"/>
                    </a:lnTo>
                    <a:lnTo>
                      <a:pt x="519" y="229"/>
                    </a:lnTo>
                    <a:lnTo>
                      <a:pt x="518" y="205"/>
                    </a:lnTo>
                    <a:lnTo>
                      <a:pt x="514" y="181"/>
                    </a:lnTo>
                    <a:lnTo>
                      <a:pt x="508" y="159"/>
                    </a:lnTo>
                    <a:lnTo>
                      <a:pt x="499" y="138"/>
                    </a:lnTo>
                    <a:lnTo>
                      <a:pt x="489" y="119"/>
                    </a:lnTo>
                    <a:lnTo>
                      <a:pt x="476" y="101"/>
                    </a:lnTo>
                    <a:lnTo>
                      <a:pt x="463" y="84"/>
                    </a:lnTo>
                    <a:lnTo>
                      <a:pt x="446" y="68"/>
                    </a:lnTo>
                    <a:lnTo>
                      <a:pt x="429" y="55"/>
                    </a:lnTo>
                    <a:lnTo>
                      <a:pt x="410" y="42"/>
                    </a:lnTo>
                    <a:lnTo>
                      <a:pt x="389" y="31"/>
                    </a:lnTo>
                    <a:lnTo>
                      <a:pt x="368" y="22"/>
                    </a:lnTo>
                    <a:lnTo>
                      <a:pt x="345" y="14"/>
                    </a:lnTo>
                    <a:lnTo>
                      <a:pt x="321" y="8"/>
                    </a:lnTo>
                    <a:lnTo>
                      <a:pt x="296" y="4"/>
                    </a:lnTo>
                    <a:lnTo>
                      <a:pt x="270" y="1"/>
                    </a:lnTo>
                    <a:lnTo>
                      <a:pt x="244" y="0"/>
                    </a:lnTo>
                    <a:lnTo>
                      <a:pt x="216" y="2"/>
                    </a:lnTo>
                    <a:lnTo>
                      <a:pt x="189" y="5"/>
                    </a:lnTo>
                    <a:lnTo>
                      <a:pt x="163" y="11"/>
                    </a:lnTo>
                    <a:lnTo>
                      <a:pt x="139" y="20"/>
                    </a:lnTo>
                    <a:lnTo>
                      <a:pt x="116" y="31"/>
                    </a:lnTo>
                    <a:lnTo>
                      <a:pt x="95" y="43"/>
                    </a:lnTo>
                    <a:lnTo>
                      <a:pt x="76" y="57"/>
                    </a:lnTo>
                    <a:lnTo>
                      <a:pt x="59" y="73"/>
                    </a:lnTo>
                    <a:lnTo>
                      <a:pt x="44" y="89"/>
                    </a:lnTo>
                    <a:lnTo>
                      <a:pt x="31" y="108"/>
                    </a:lnTo>
                    <a:lnTo>
                      <a:pt x="20" y="127"/>
                    </a:lnTo>
                    <a:lnTo>
                      <a:pt x="11" y="147"/>
                    </a:lnTo>
                    <a:lnTo>
                      <a:pt x="5" y="167"/>
                    </a:lnTo>
                    <a:lnTo>
                      <a:pt x="1" y="189"/>
                    </a:lnTo>
                    <a:lnTo>
                      <a:pt x="0" y="210"/>
                    </a:lnTo>
                    <a:lnTo>
                      <a:pt x="1" y="223"/>
                    </a:lnTo>
                    <a:lnTo>
                      <a:pt x="3" y="234"/>
                    </a:lnTo>
                    <a:lnTo>
                      <a:pt x="7" y="243"/>
                    </a:lnTo>
                    <a:lnTo>
                      <a:pt x="12" y="251"/>
                    </a:lnTo>
                    <a:lnTo>
                      <a:pt x="17" y="258"/>
                    </a:lnTo>
                    <a:lnTo>
                      <a:pt x="23" y="263"/>
                    </a:lnTo>
                    <a:lnTo>
                      <a:pt x="30" y="267"/>
                    </a:lnTo>
                    <a:lnTo>
                      <a:pt x="37" y="270"/>
                    </a:lnTo>
                    <a:lnTo>
                      <a:pt x="43" y="273"/>
                    </a:lnTo>
                    <a:lnTo>
                      <a:pt x="49" y="274"/>
                    </a:lnTo>
                    <a:lnTo>
                      <a:pt x="54" y="275"/>
                    </a:lnTo>
                    <a:lnTo>
                      <a:pt x="59" y="275"/>
                    </a:lnTo>
                    <a:lnTo>
                      <a:pt x="62" y="276"/>
                    </a:lnTo>
                    <a:lnTo>
                      <a:pt x="71" y="275"/>
                    </a:lnTo>
                    <a:lnTo>
                      <a:pt x="79" y="273"/>
                    </a:lnTo>
                    <a:lnTo>
                      <a:pt x="88" y="270"/>
                    </a:lnTo>
                    <a:lnTo>
                      <a:pt x="96" y="266"/>
                    </a:lnTo>
                    <a:lnTo>
                      <a:pt x="104" y="261"/>
                    </a:lnTo>
                    <a:lnTo>
                      <a:pt x="111" y="254"/>
                    </a:lnTo>
                    <a:lnTo>
                      <a:pt x="116" y="246"/>
                    </a:lnTo>
                    <a:lnTo>
                      <a:pt x="121" y="236"/>
                    </a:lnTo>
                    <a:lnTo>
                      <a:pt x="123" y="225"/>
                    </a:lnTo>
                    <a:lnTo>
                      <a:pt x="124" y="214"/>
                    </a:lnTo>
                    <a:lnTo>
                      <a:pt x="124" y="208"/>
                    </a:lnTo>
                    <a:lnTo>
                      <a:pt x="122" y="195"/>
                    </a:lnTo>
                    <a:lnTo>
                      <a:pt x="120" y="188"/>
                    </a:lnTo>
                    <a:lnTo>
                      <a:pt x="117" y="181"/>
                    </a:lnTo>
                    <a:lnTo>
                      <a:pt x="113" y="174"/>
                    </a:lnTo>
                    <a:lnTo>
                      <a:pt x="107" y="168"/>
                    </a:lnTo>
                    <a:lnTo>
                      <a:pt x="100" y="163"/>
                    </a:lnTo>
                    <a:lnTo>
                      <a:pt x="92" y="158"/>
                    </a:lnTo>
                    <a:lnTo>
                      <a:pt x="82" y="155"/>
                    </a:lnTo>
                    <a:lnTo>
                      <a:pt x="69" y="152"/>
                    </a:lnTo>
                    <a:lnTo>
                      <a:pt x="55" y="152"/>
                    </a:lnTo>
                    <a:lnTo>
                      <a:pt x="64" y="133"/>
                    </a:lnTo>
                    <a:lnTo>
                      <a:pt x="75" y="117"/>
                    </a:lnTo>
                    <a:lnTo>
                      <a:pt x="86" y="103"/>
                    </a:lnTo>
                    <a:lnTo>
                      <a:pt x="99" y="90"/>
                    </a:lnTo>
                    <a:lnTo>
                      <a:pt x="113" y="79"/>
                    </a:lnTo>
                    <a:lnTo>
                      <a:pt x="126" y="70"/>
                    </a:lnTo>
                    <a:lnTo>
                      <a:pt x="141" y="62"/>
                    </a:lnTo>
                    <a:lnTo>
                      <a:pt x="156" y="56"/>
                    </a:lnTo>
                    <a:lnTo>
                      <a:pt x="170" y="51"/>
                    </a:lnTo>
                    <a:lnTo>
                      <a:pt x="185" y="47"/>
                    </a:lnTo>
                    <a:lnTo>
                      <a:pt x="199" y="44"/>
                    </a:lnTo>
                    <a:lnTo>
                      <a:pt x="213" y="43"/>
                    </a:lnTo>
                    <a:lnTo>
                      <a:pt x="226" y="42"/>
                    </a:lnTo>
                    <a:lnTo>
                      <a:pt x="249" y="43"/>
                    </a:lnTo>
                    <a:lnTo>
                      <a:pt x="270" y="47"/>
                    </a:lnTo>
                    <a:lnTo>
                      <a:pt x="290" y="53"/>
                    </a:lnTo>
                    <a:lnTo>
                      <a:pt x="308" y="60"/>
                    </a:lnTo>
                    <a:lnTo>
                      <a:pt x="325" y="69"/>
                    </a:lnTo>
                    <a:lnTo>
                      <a:pt x="340" y="81"/>
                    </a:lnTo>
                    <a:lnTo>
                      <a:pt x="353" y="93"/>
                    </a:lnTo>
                    <a:lnTo>
                      <a:pt x="366" y="107"/>
                    </a:lnTo>
                    <a:lnTo>
                      <a:pt x="376" y="122"/>
                    </a:lnTo>
                    <a:lnTo>
                      <a:pt x="385" y="138"/>
                    </a:lnTo>
                    <a:lnTo>
                      <a:pt x="392" y="155"/>
                    </a:lnTo>
                    <a:lnTo>
                      <a:pt x="398" y="173"/>
                    </a:lnTo>
                    <a:lnTo>
                      <a:pt x="402" y="191"/>
                    </a:lnTo>
                    <a:lnTo>
                      <a:pt x="404" y="210"/>
                    </a:lnTo>
                    <a:lnTo>
                      <a:pt x="405" y="229"/>
                    </a:lnTo>
                    <a:lnTo>
                      <a:pt x="403" y="254"/>
                    </a:lnTo>
                    <a:lnTo>
                      <a:pt x="399" y="278"/>
                    </a:lnTo>
                    <a:lnTo>
                      <a:pt x="393" y="301"/>
                    </a:lnTo>
                    <a:lnTo>
                      <a:pt x="385" y="323"/>
                    </a:lnTo>
                    <a:lnTo>
                      <a:pt x="375" y="344"/>
                    </a:lnTo>
                    <a:lnTo>
                      <a:pt x="364" y="364"/>
                    </a:lnTo>
                    <a:lnTo>
                      <a:pt x="352" y="383"/>
                    </a:lnTo>
                    <a:lnTo>
                      <a:pt x="340" y="400"/>
                    </a:lnTo>
                    <a:lnTo>
                      <a:pt x="328" y="416"/>
                    </a:lnTo>
                    <a:lnTo>
                      <a:pt x="316" y="430"/>
                    </a:lnTo>
                    <a:lnTo>
                      <a:pt x="305" y="443"/>
                    </a:lnTo>
                    <a:lnTo>
                      <a:pt x="295" y="454"/>
                    </a:lnTo>
                    <a:lnTo>
                      <a:pt x="12" y="733"/>
                    </a:lnTo>
                    <a:lnTo>
                      <a:pt x="7" y="737"/>
                    </a:lnTo>
                    <a:lnTo>
                      <a:pt x="4" y="741"/>
                    </a:lnTo>
                    <a:lnTo>
                      <a:pt x="2" y="746"/>
                    </a:lnTo>
                    <a:lnTo>
                      <a:pt x="1" y="751"/>
                    </a:lnTo>
                    <a:lnTo>
                      <a:pt x="0" y="758"/>
                    </a:lnTo>
                    <a:lnTo>
                      <a:pt x="0" y="767"/>
                    </a:lnTo>
                    <a:lnTo>
                      <a:pt x="0" y="779"/>
                    </a:lnTo>
                    <a:lnTo>
                      <a:pt x="484" y="779"/>
                    </a:lnTo>
                    <a:lnTo>
                      <a:pt x="519" y="566"/>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19" name="Group 22">
              <a:extLst>
                <a:ext uri="{FF2B5EF4-FFF2-40B4-BE49-F238E27FC236}">
                  <a16:creationId xmlns:a16="http://schemas.microsoft.com/office/drawing/2014/main" xmlns="" id="{A0F17FF0-4FEF-4C42-B5E7-B074F05BD14B}"/>
                </a:ext>
              </a:extLst>
            </p:cNvPr>
            <p:cNvGrpSpPr>
              <a:grpSpLocks noChangeAspect="1"/>
            </p:cNvGrpSpPr>
            <p:nvPr>
              <p:custDataLst>
                <p:tags r:id="rId4"/>
              </p:custDataLst>
            </p:nvPr>
          </p:nvGrpSpPr>
          <p:grpSpPr bwMode="auto">
            <a:xfrm>
              <a:off x="3193" y="1278"/>
              <a:ext cx="103" cy="117"/>
              <a:chOff x="3304" y="1378"/>
              <a:chExt cx="1284" cy="1457"/>
            </a:xfrm>
          </p:grpSpPr>
          <p:sp>
            <p:nvSpPr>
              <p:cNvPr id="50" name="Freeform 24">
                <a:extLst>
                  <a:ext uri="{FF2B5EF4-FFF2-40B4-BE49-F238E27FC236}">
                    <a16:creationId xmlns:a16="http://schemas.microsoft.com/office/drawing/2014/main" xmlns="" id="{A3B9DEE9-946A-104F-BDDE-4AD7E4556C03}"/>
                  </a:ext>
                </a:extLst>
              </p:cNvPr>
              <p:cNvSpPr>
                <a:spLocks noEditPoints="1"/>
              </p:cNvSpPr>
              <p:nvPr/>
            </p:nvSpPr>
            <p:spPr bwMode="auto">
              <a:xfrm>
                <a:off x="3304"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51" name="Freeform 25">
                <a:extLst>
                  <a:ext uri="{FF2B5EF4-FFF2-40B4-BE49-F238E27FC236}">
                    <a16:creationId xmlns:a16="http://schemas.microsoft.com/office/drawing/2014/main" xmlns="" id="{110A979E-8640-9E42-ADD0-1D4A415F17A1}"/>
                  </a:ext>
                </a:extLst>
              </p:cNvPr>
              <p:cNvSpPr>
                <a:spLocks/>
              </p:cNvSpPr>
              <p:nvPr/>
            </p:nvSpPr>
            <p:spPr bwMode="auto">
              <a:xfrm>
                <a:off x="4047" y="2032"/>
                <a:ext cx="541" cy="803"/>
              </a:xfrm>
              <a:custGeom>
                <a:avLst/>
                <a:gdLst>
                  <a:gd name="T0" fmla="*/ 312 w 541"/>
                  <a:gd name="T1" fmla="*/ 396 h 803"/>
                  <a:gd name="T2" fmla="*/ 371 w 541"/>
                  <a:gd name="T3" fmla="*/ 435 h 803"/>
                  <a:gd name="T4" fmla="*/ 406 w 541"/>
                  <a:gd name="T5" fmla="*/ 504 h 803"/>
                  <a:gd name="T6" fmla="*/ 414 w 541"/>
                  <a:gd name="T7" fmla="*/ 601 h 803"/>
                  <a:gd name="T8" fmla="*/ 396 w 541"/>
                  <a:gd name="T9" fmla="*/ 680 h 803"/>
                  <a:gd name="T10" fmla="*/ 359 w 541"/>
                  <a:gd name="T11" fmla="*/ 730 h 803"/>
                  <a:gd name="T12" fmla="*/ 311 w 541"/>
                  <a:gd name="T13" fmla="*/ 757 h 803"/>
                  <a:gd name="T14" fmla="*/ 262 w 541"/>
                  <a:gd name="T15" fmla="*/ 765 h 803"/>
                  <a:gd name="T16" fmla="*/ 206 w 541"/>
                  <a:gd name="T17" fmla="*/ 760 h 803"/>
                  <a:gd name="T18" fmla="*/ 137 w 541"/>
                  <a:gd name="T19" fmla="*/ 740 h 803"/>
                  <a:gd name="T20" fmla="*/ 75 w 541"/>
                  <a:gd name="T21" fmla="*/ 698 h 803"/>
                  <a:gd name="T22" fmla="*/ 99 w 541"/>
                  <a:gd name="T23" fmla="*/ 674 h 803"/>
                  <a:gd name="T24" fmla="*/ 124 w 541"/>
                  <a:gd name="T25" fmla="*/ 647 h 803"/>
                  <a:gd name="T26" fmla="*/ 131 w 541"/>
                  <a:gd name="T27" fmla="*/ 617 h 803"/>
                  <a:gd name="T28" fmla="*/ 112 w 541"/>
                  <a:gd name="T29" fmla="*/ 571 h 803"/>
                  <a:gd name="T30" fmla="*/ 66 w 541"/>
                  <a:gd name="T31" fmla="*/ 553 h 803"/>
                  <a:gd name="T32" fmla="*/ 29 w 541"/>
                  <a:gd name="T33" fmla="*/ 563 h 803"/>
                  <a:gd name="T34" fmla="*/ 4 w 541"/>
                  <a:gd name="T35" fmla="*/ 595 h 803"/>
                  <a:gd name="T36" fmla="*/ 6 w 541"/>
                  <a:gd name="T37" fmla="*/ 660 h 803"/>
                  <a:gd name="T38" fmla="*/ 47 w 541"/>
                  <a:gd name="T39" fmla="*/ 727 h 803"/>
                  <a:gd name="T40" fmla="*/ 119 w 541"/>
                  <a:gd name="T41" fmla="*/ 774 h 803"/>
                  <a:gd name="T42" fmla="*/ 212 w 541"/>
                  <a:gd name="T43" fmla="*/ 800 h 803"/>
                  <a:gd name="T44" fmla="*/ 323 w 541"/>
                  <a:gd name="T45" fmla="*/ 798 h 803"/>
                  <a:gd name="T46" fmla="*/ 424 w 541"/>
                  <a:gd name="T47" fmla="*/ 762 h 803"/>
                  <a:gd name="T48" fmla="*/ 496 w 541"/>
                  <a:gd name="T49" fmla="*/ 700 h 803"/>
                  <a:gd name="T50" fmla="*/ 535 w 541"/>
                  <a:gd name="T51" fmla="*/ 620 h 803"/>
                  <a:gd name="T52" fmla="*/ 536 w 541"/>
                  <a:gd name="T53" fmla="*/ 537 h 803"/>
                  <a:gd name="T54" fmla="*/ 501 w 541"/>
                  <a:gd name="T55" fmla="*/ 464 h 803"/>
                  <a:gd name="T56" fmla="*/ 433 w 541"/>
                  <a:gd name="T57" fmla="*/ 403 h 803"/>
                  <a:gd name="T58" fmla="*/ 336 w 541"/>
                  <a:gd name="T59" fmla="*/ 366 h 803"/>
                  <a:gd name="T60" fmla="*/ 423 w 541"/>
                  <a:gd name="T61" fmla="*/ 319 h 803"/>
                  <a:gd name="T62" fmla="*/ 477 w 541"/>
                  <a:gd name="T63" fmla="*/ 258 h 803"/>
                  <a:gd name="T64" fmla="*/ 501 w 541"/>
                  <a:gd name="T65" fmla="*/ 193 h 803"/>
                  <a:gd name="T66" fmla="*/ 498 w 541"/>
                  <a:gd name="T67" fmla="*/ 123 h 803"/>
                  <a:gd name="T68" fmla="*/ 452 w 541"/>
                  <a:gd name="T69" fmla="*/ 59 h 803"/>
                  <a:gd name="T70" fmla="*/ 371 w 541"/>
                  <a:gd name="T71" fmla="*/ 16 h 803"/>
                  <a:gd name="T72" fmla="*/ 267 w 541"/>
                  <a:gd name="T73" fmla="*/ 0 h 803"/>
                  <a:gd name="T74" fmla="*/ 164 w 541"/>
                  <a:gd name="T75" fmla="*/ 15 h 803"/>
                  <a:gd name="T76" fmla="*/ 86 w 541"/>
                  <a:gd name="T77" fmla="*/ 56 h 803"/>
                  <a:gd name="T78" fmla="*/ 43 w 541"/>
                  <a:gd name="T79" fmla="*/ 119 h 803"/>
                  <a:gd name="T80" fmla="*/ 40 w 541"/>
                  <a:gd name="T81" fmla="*/ 181 h 803"/>
                  <a:gd name="T82" fmla="*/ 67 w 541"/>
                  <a:gd name="T83" fmla="*/ 212 h 803"/>
                  <a:gd name="T84" fmla="*/ 111 w 541"/>
                  <a:gd name="T85" fmla="*/ 218 h 803"/>
                  <a:gd name="T86" fmla="*/ 148 w 541"/>
                  <a:gd name="T87" fmla="*/ 193 h 803"/>
                  <a:gd name="T88" fmla="*/ 157 w 541"/>
                  <a:gd name="T89" fmla="*/ 147 h 803"/>
                  <a:gd name="T90" fmla="*/ 133 w 541"/>
                  <a:gd name="T91" fmla="*/ 110 h 803"/>
                  <a:gd name="T92" fmla="*/ 110 w 541"/>
                  <a:gd name="T93" fmla="*/ 85 h 803"/>
                  <a:gd name="T94" fmla="*/ 171 w 541"/>
                  <a:gd name="T95" fmla="*/ 50 h 803"/>
                  <a:gd name="T96" fmla="*/ 236 w 541"/>
                  <a:gd name="T97" fmla="*/ 35 h 803"/>
                  <a:gd name="T98" fmla="*/ 285 w 541"/>
                  <a:gd name="T99" fmla="*/ 36 h 803"/>
                  <a:gd name="T100" fmla="*/ 331 w 541"/>
                  <a:gd name="T101" fmla="*/ 50 h 803"/>
                  <a:gd name="T102" fmla="*/ 369 w 541"/>
                  <a:gd name="T103" fmla="*/ 83 h 803"/>
                  <a:gd name="T104" fmla="*/ 389 w 541"/>
                  <a:gd name="T105" fmla="*/ 142 h 803"/>
                  <a:gd name="T106" fmla="*/ 381 w 541"/>
                  <a:gd name="T107" fmla="*/ 226 h 803"/>
                  <a:gd name="T108" fmla="*/ 343 w 541"/>
                  <a:gd name="T109" fmla="*/ 301 h 803"/>
                  <a:gd name="T110" fmla="*/ 292 w 541"/>
                  <a:gd name="T111" fmla="*/ 340 h 803"/>
                  <a:gd name="T112" fmla="*/ 231 w 541"/>
                  <a:gd name="T113" fmla="*/ 351 h 803"/>
                  <a:gd name="T114" fmla="*/ 187 w 541"/>
                  <a:gd name="T115" fmla="*/ 354 h 803"/>
                  <a:gd name="T116" fmla="*/ 175 w 541"/>
                  <a:gd name="T117" fmla="*/ 356 h 803"/>
                  <a:gd name="T118" fmla="*/ 166 w 541"/>
                  <a:gd name="T119" fmla="*/ 361 h 803"/>
                  <a:gd name="T120" fmla="*/ 166 w 541"/>
                  <a:gd name="T121" fmla="*/ 382 h 803"/>
                  <a:gd name="T122" fmla="*/ 194 w 541"/>
                  <a:gd name="T123" fmla="*/ 387 h 8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41"/>
                  <a:gd name="T187" fmla="*/ 0 h 803"/>
                  <a:gd name="T188" fmla="*/ 541 w 541"/>
                  <a:gd name="T189" fmla="*/ 803 h 8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41" h="803">
                    <a:moveTo>
                      <a:pt x="257" y="387"/>
                    </a:moveTo>
                    <a:lnTo>
                      <a:pt x="277" y="388"/>
                    </a:lnTo>
                    <a:lnTo>
                      <a:pt x="295" y="391"/>
                    </a:lnTo>
                    <a:lnTo>
                      <a:pt x="312" y="396"/>
                    </a:lnTo>
                    <a:lnTo>
                      <a:pt x="329" y="403"/>
                    </a:lnTo>
                    <a:lnTo>
                      <a:pt x="344" y="412"/>
                    </a:lnTo>
                    <a:lnTo>
                      <a:pt x="358" y="422"/>
                    </a:lnTo>
                    <a:lnTo>
                      <a:pt x="371" y="435"/>
                    </a:lnTo>
                    <a:lnTo>
                      <a:pt x="382" y="449"/>
                    </a:lnTo>
                    <a:lnTo>
                      <a:pt x="392" y="466"/>
                    </a:lnTo>
                    <a:lnTo>
                      <a:pt x="400" y="484"/>
                    </a:lnTo>
                    <a:lnTo>
                      <a:pt x="406" y="504"/>
                    </a:lnTo>
                    <a:lnTo>
                      <a:pt x="411" y="526"/>
                    </a:lnTo>
                    <a:lnTo>
                      <a:pt x="414" y="550"/>
                    </a:lnTo>
                    <a:lnTo>
                      <a:pt x="415" y="576"/>
                    </a:lnTo>
                    <a:lnTo>
                      <a:pt x="414" y="601"/>
                    </a:lnTo>
                    <a:lnTo>
                      <a:pt x="411" y="624"/>
                    </a:lnTo>
                    <a:lnTo>
                      <a:pt x="407" y="644"/>
                    </a:lnTo>
                    <a:lnTo>
                      <a:pt x="402" y="663"/>
                    </a:lnTo>
                    <a:lnTo>
                      <a:pt x="396" y="680"/>
                    </a:lnTo>
                    <a:lnTo>
                      <a:pt x="388" y="695"/>
                    </a:lnTo>
                    <a:lnTo>
                      <a:pt x="379" y="708"/>
                    </a:lnTo>
                    <a:lnTo>
                      <a:pt x="369" y="720"/>
                    </a:lnTo>
                    <a:lnTo>
                      <a:pt x="359" y="730"/>
                    </a:lnTo>
                    <a:lnTo>
                      <a:pt x="348" y="739"/>
                    </a:lnTo>
                    <a:lnTo>
                      <a:pt x="336" y="747"/>
                    </a:lnTo>
                    <a:lnTo>
                      <a:pt x="324" y="752"/>
                    </a:lnTo>
                    <a:lnTo>
                      <a:pt x="311" y="757"/>
                    </a:lnTo>
                    <a:lnTo>
                      <a:pt x="299" y="761"/>
                    </a:lnTo>
                    <a:lnTo>
                      <a:pt x="287" y="763"/>
                    </a:lnTo>
                    <a:lnTo>
                      <a:pt x="274" y="764"/>
                    </a:lnTo>
                    <a:lnTo>
                      <a:pt x="262" y="765"/>
                    </a:lnTo>
                    <a:lnTo>
                      <a:pt x="250" y="765"/>
                    </a:lnTo>
                    <a:lnTo>
                      <a:pt x="237" y="764"/>
                    </a:lnTo>
                    <a:lnTo>
                      <a:pt x="222" y="762"/>
                    </a:lnTo>
                    <a:lnTo>
                      <a:pt x="206" y="760"/>
                    </a:lnTo>
                    <a:lnTo>
                      <a:pt x="189" y="757"/>
                    </a:lnTo>
                    <a:lnTo>
                      <a:pt x="172" y="753"/>
                    </a:lnTo>
                    <a:lnTo>
                      <a:pt x="154" y="747"/>
                    </a:lnTo>
                    <a:lnTo>
                      <a:pt x="137" y="740"/>
                    </a:lnTo>
                    <a:lnTo>
                      <a:pt x="120" y="732"/>
                    </a:lnTo>
                    <a:lnTo>
                      <a:pt x="104" y="723"/>
                    </a:lnTo>
                    <a:lnTo>
                      <a:pt x="89" y="711"/>
                    </a:lnTo>
                    <a:lnTo>
                      <a:pt x="75" y="698"/>
                    </a:lnTo>
                    <a:lnTo>
                      <a:pt x="62" y="683"/>
                    </a:lnTo>
                    <a:lnTo>
                      <a:pt x="77" y="681"/>
                    </a:lnTo>
                    <a:lnTo>
                      <a:pt x="88" y="678"/>
                    </a:lnTo>
                    <a:lnTo>
                      <a:pt x="99" y="674"/>
                    </a:lnTo>
                    <a:lnTo>
                      <a:pt x="107" y="669"/>
                    </a:lnTo>
                    <a:lnTo>
                      <a:pt x="114" y="662"/>
                    </a:lnTo>
                    <a:lnTo>
                      <a:pt x="120" y="655"/>
                    </a:lnTo>
                    <a:lnTo>
                      <a:pt x="124" y="647"/>
                    </a:lnTo>
                    <a:lnTo>
                      <a:pt x="127" y="640"/>
                    </a:lnTo>
                    <a:lnTo>
                      <a:pt x="129" y="632"/>
                    </a:lnTo>
                    <a:lnTo>
                      <a:pt x="130" y="624"/>
                    </a:lnTo>
                    <a:lnTo>
                      <a:pt x="131" y="617"/>
                    </a:lnTo>
                    <a:lnTo>
                      <a:pt x="129" y="604"/>
                    </a:lnTo>
                    <a:lnTo>
                      <a:pt x="126" y="591"/>
                    </a:lnTo>
                    <a:lnTo>
                      <a:pt x="120" y="580"/>
                    </a:lnTo>
                    <a:lnTo>
                      <a:pt x="112" y="571"/>
                    </a:lnTo>
                    <a:lnTo>
                      <a:pt x="103" y="563"/>
                    </a:lnTo>
                    <a:lnTo>
                      <a:pt x="92" y="557"/>
                    </a:lnTo>
                    <a:lnTo>
                      <a:pt x="79" y="554"/>
                    </a:lnTo>
                    <a:lnTo>
                      <a:pt x="66" y="553"/>
                    </a:lnTo>
                    <a:lnTo>
                      <a:pt x="56" y="553"/>
                    </a:lnTo>
                    <a:lnTo>
                      <a:pt x="47" y="555"/>
                    </a:lnTo>
                    <a:lnTo>
                      <a:pt x="37" y="558"/>
                    </a:lnTo>
                    <a:lnTo>
                      <a:pt x="29" y="563"/>
                    </a:lnTo>
                    <a:lnTo>
                      <a:pt x="21" y="569"/>
                    </a:lnTo>
                    <a:lnTo>
                      <a:pt x="14" y="576"/>
                    </a:lnTo>
                    <a:lnTo>
                      <a:pt x="8" y="585"/>
                    </a:lnTo>
                    <a:lnTo>
                      <a:pt x="4" y="595"/>
                    </a:lnTo>
                    <a:lnTo>
                      <a:pt x="1" y="607"/>
                    </a:lnTo>
                    <a:lnTo>
                      <a:pt x="0" y="621"/>
                    </a:lnTo>
                    <a:lnTo>
                      <a:pt x="2" y="641"/>
                    </a:lnTo>
                    <a:lnTo>
                      <a:pt x="6" y="660"/>
                    </a:lnTo>
                    <a:lnTo>
                      <a:pt x="12" y="678"/>
                    </a:lnTo>
                    <a:lnTo>
                      <a:pt x="22" y="696"/>
                    </a:lnTo>
                    <a:lnTo>
                      <a:pt x="33" y="712"/>
                    </a:lnTo>
                    <a:lnTo>
                      <a:pt x="47" y="727"/>
                    </a:lnTo>
                    <a:lnTo>
                      <a:pt x="62" y="740"/>
                    </a:lnTo>
                    <a:lnTo>
                      <a:pt x="79" y="753"/>
                    </a:lnTo>
                    <a:lnTo>
                      <a:pt x="98" y="764"/>
                    </a:lnTo>
                    <a:lnTo>
                      <a:pt x="119" y="774"/>
                    </a:lnTo>
                    <a:lnTo>
                      <a:pt x="140" y="783"/>
                    </a:lnTo>
                    <a:lnTo>
                      <a:pt x="163" y="790"/>
                    </a:lnTo>
                    <a:lnTo>
                      <a:pt x="187" y="796"/>
                    </a:lnTo>
                    <a:lnTo>
                      <a:pt x="212" y="800"/>
                    </a:lnTo>
                    <a:lnTo>
                      <a:pt x="238" y="802"/>
                    </a:lnTo>
                    <a:lnTo>
                      <a:pt x="264" y="803"/>
                    </a:lnTo>
                    <a:lnTo>
                      <a:pt x="295" y="802"/>
                    </a:lnTo>
                    <a:lnTo>
                      <a:pt x="323" y="798"/>
                    </a:lnTo>
                    <a:lnTo>
                      <a:pt x="351" y="792"/>
                    </a:lnTo>
                    <a:lnTo>
                      <a:pt x="377" y="784"/>
                    </a:lnTo>
                    <a:lnTo>
                      <a:pt x="401" y="774"/>
                    </a:lnTo>
                    <a:lnTo>
                      <a:pt x="424" y="762"/>
                    </a:lnTo>
                    <a:lnTo>
                      <a:pt x="445" y="749"/>
                    </a:lnTo>
                    <a:lnTo>
                      <a:pt x="463" y="733"/>
                    </a:lnTo>
                    <a:lnTo>
                      <a:pt x="481" y="717"/>
                    </a:lnTo>
                    <a:lnTo>
                      <a:pt x="496" y="700"/>
                    </a:lnTo>
                    <a:lnTo>
                      <a:pt x="509" y="681"/>
                    </a:lnTo>
                    <a:lnTo>
                      <a:pt x="520" y="661"/>
                    </a:lnTo>
                    <a:lnTo>
                      <a:pt x="529" y="641"/>
                    </a:lnTo>
                    <a:lnTo>
                      <a:pt x="535" y="620"/>
                    </a:lnTo>
                    <a:lnTo>
                      <a:pt x="539" y="598"/>
                    </a:lnTo>
                    <a:lnTo>
                      <a:pt x="541" y="576"/>
                    </a:lnTo>
                    <a:lnTo>
                      <a:pt x="540" y="557"/>
                    </a:lnTo>
                    <a:lnTo>
                      <a:pt x="536" y="537"/>
                    </a:lnTo>
                    <a:lnTo>
                      <a:pt x="530" y="518"/>
                    </a:lnTo>
                    <a:lnTo>
                      <a:pt x="523" y="499"/>
                    </a:lnTo>
                    <a:lnTo>
                      <a:pt x="512" y="481"/>
                    </a:lnTo>
                    <a:lnTo>
                      <a:pt x="501" y="464"/>
                    </a:lnTo>
                    <a:lnTo>
                      <a:pt x="487" y="447"/>
                    </a:lnTo>
                    <a:lnTo>
                      <a:pt x="471" y="431"/>
                    </a:lnTo>
                    <a:lnTo>
                      <a:pt x="453" y="417"/>
                    </a:lnTo>
                    <a:lnTo>
                      <a:pt x="433" y="403"/>
                    </a:lnTo>
                    <a:lnTo>
                      <a:pt x="411" y="392"/>
                    </a:lnTo>
                    <a:lnTo>
                      <a:pt x="388" y="382"/>
                    </a:lnTo>
                    <a:lnTo>
                      <a:pt x="363" y="373"/>
                    </a:lnTo>
                    <a:lnTo>
                      <a:pt x="336" y="366"/>
                    </a:lnTo>
                    <a:lnTo>
                      <a:pt x="361" y="356"/>
                    </a:lnTo>
                    <a:lnTo>
                      <a:pt x="384" y="345"/>
                    </a:lnTo>
                    <a:lnTo>
                      <a:pt x="405" y="332"/>
                    </a:lnTo>
                    <a:lnTo>
                      <a:pt x="423" y="319"/>
                    </a:lnTo>
                    <a:lnTo>
                      <a:pt x="439" y="305"/>
                    </a:lnTo>
                    <a:lnTo>
                      <a:pt x="454" y="290"/>
                    </a:lnTo>
                    <a:lnTo>
                      <a:pt x="467" y="274"/>
                    </a:lnTo>
                    <a:lnTo>
                      <a:pt x="477" y="258"/>
                    </a:lnTo>
                    <a:lnTo>
                      <a:pt x="485" y="242"/>
                    </a:lnTo>
                    <a:lnTo>
                      <a:pt x="493" y="226"/>
                    </a:lnTo>
                    <a:lnTo>
                      <a:pt x="498" y="210"/>
                    </a:lnTo>
                    <a:lnTo>
                      <a:pt x="501" y="193"/>
                    </a:lnTo>
                    <a:lnTo>
                      <a:pt x="503" y="178"/>
                    </a:lnTo>
                    <a:lnTo>
                      <a:pt x="504" y="162"/>
                    </a:lnTo>
                    <a:lnTo>
                      <a:pt x="503" y="142"/>
                    </a:lnTo>
                    <a:lnTo>
                      <a:pt x="498" y="123"/>
                    </a:lnTo>
                    <a:lnTo>
                      <a:pt x="491" y="106"/>
                    </a:lnTo>
                    <a:lnTo>
                      <a:pt x="480" y="89"/>
                    </a:lnTo>
                    <a:lnTo>
                      <a:pt x="467" y="74"/>
                    </a:lnTo>
                    <a:lnTo>
                      <a:pt x="452" y="59"/>
                    </a:lnTo>
                    <a:lnTo>
                      <a:pt x="434" y="46"/>
                    </a:lnTo>
                    <a:lnTo>
                      <a:pt x="415" y="35"/>
                    </a:lnTo>
                    <a:lnTo>
                      <a:pt x="394" y="25"/>
                    </a:lnTo>
                    <a:lnTo>
                      <a:pt x="371" y="16"/>
                    </a:lnTo>
                    <a:lnTo>
                      <a:pt x="347" y="9"/>
                    </a:lnTo>
                    <a:lnTo>
                      <a:pt x="321" y="4"/>
                    </a:lnTo>
                    <a:lnTo>
                      <a:pt x="295" y="1"/>
                    </a:lnTo>
                    <a:lnTo>
                      <a:pt x="267" y="0"/>
                    </a:lnTo>
                    <a:lnTo>
                      <a:pt x="239" y="1"/>
                    </a:lnTo>
                    <a:lnTo>
                      <a:pt x="213" y="4"/>
                    </a:lnTo>
                    <a:lnTo>
                      <a:pt x="188" y="8"/>
                    </a:lnTo>
                    <a:lnTo>
                      <a:pt x="164" y="15"/>
                    </a:lnTo>
                    <a:lnTo>
                      <a:pt x="142" y="23"/>
                    </a:lnTo>
                    <a:lnTo>
                      <a:pt x="122" y="32"/>
                    </a:lnTo>
                    <a:lnTo>
                      <a:pt x="103" y="43"/>
                    </a:lnTo>
                    <a:lnTo>
                      <a:pt x="86" y="56"/>
                    </a:lnTo>
                    <a:lnTo>
                      <a:pt x="72" y="70"/>
                    </a:lnTo>
                    <a:lnTo>
                      <a:pt x="59" y="85"/>
                    </a:lnTo>
                    <a:lnTo>
                      <a:pt x="50" y="102"/>
                    </a:lnTo>
                    <a:lnTo>
                      <a:pt x="43" y="119"/>
                    </a:lnTo>
                    <a:lnTo>
                      <a:pt x="38" y="138"/>
                    </a:lnTo>
                    <a:lnTo>
                      <a:pt x="37" y="157"/>
                    </a:lnTo>
                    <a:lnTo>
                      <a:pt x="38" y="170"/>
                    </a:lnTo>
                    <a:lnTo>
                      <a:pt x="40" y="181"/>
                    </a:lnTo>
                    <a:lnTo>
                      <a:pt x="45" y="191"/>
                    </a:lnTo>
                    <a:lnTo>
                      <a:pt x="51" y="199"/>
                    </a:lnTo>
                    <a:lnTo>
                      <a:pt x="58" y="207"/>
                    </a:lnTo>
                    <a:lnTo>
                      <a:pt x="67" y="212"/>
                    </a:lnTo>
                    <a:lnTo>
                      <a:pt x="76" y="216"/>
                    </a:lnTo>
                    <a:lnTo>
                      <a:pt x="86" y="219"/>
                    </a:lnTo>
                    <a:lnTo>
                      <a:pt x="98" y="219"/>
                    </a:lnTo>
                    <a:lnTo>
                      <a:pt x="111" y="218"/>
                    </a:lnTo>
                    <a:lnTo>
                      <a:pt x="123" y="215"/>
                    </a:lnTo>
                    <a:lnTo>
                      <a:pt x="133" y="209"/>
                    </a:lnTo>
                    <a:lnTo>
                      <a:pt x="142" y="202"/>
                    </a:lnTo>
                    <a:lnTo>
                      <a:pt x="148" y="193"/>
                    </a:lnTo>
                    <a:lnTo>
                      <a:pt x="153" y="183"/>
                    </a:lnTo>
                    <a:lnTo>
                      <a:pt x="157" y="171"/>
                    </a:lnTo>
                    <a:lnTo>
                      <a:pt x="158" y="160"/>
                    </a:lnTo>
                    <a:lnTo>
                      <a:pt x="157" y="147"/>
                    </a:lnTo>
                    <a:lnTo>
                      <a:pt x="153" y="136"/>
                    </a:lnTo>
                    <a:lnTo>
                      <a:pt x="148" y="126"/>
                    </a:lnTo>
                    <a:lnTo>
                      <a:pt x="142" y="117"/>
                    </a:lnTo>
                    <a:lnTo>
                      <a:pt x="133" y="110"/>
                    </a:lnTo>
                    <a:lnTo>
                      <a:pt x="123" y="104"/>
                    </a:lnTo>
                    <a:lnTo>
                      <a:pt x="111" y="101"/>
                    </a:lnTo>
                    <a:lnTo>
                      <a:pt x="98" y="99"/>
                    </a:lnTo>
                    <a:lnTo>
                      <a:pt x="110" y="85"/>
                    </a:lnTo>
                    <a:lnTo>
                      <a:pt x="124" y="74"/>
                    </a:lnTo>
                    <a:lnTo>
                      <a:pt x="138" y="64"/>
                    </a:lnTo>
                    <a:lnTo>
                      <a:pt x="155" y="56"/>
                    </a:lnTo>
                    <a:lnTo>
                      <a:pt x="171" y="50"/>
                    </a:lnTo>
                    <a:lnTo>
                      <a:pt x="188" y="44"/>
                    </a:lnTo>
                    <a:lnTo>
                      <a:pt x="205" y="40"/>
                    </a:lnTo>
                    <a:lnTo>
                      <a:pt x="221" y="37"/>
                    </a:lnTo>
                    <a:lnTo>
                      <a:pt x="236" y="35"/>
                    </a:lnTo>
                    <a:lnTo>
                      <a:pt x="251" y="34"/>
                    </a:lnTo>
                    <a:lnTo>
                      <a:pt x="263" y="34"/>
                    </a:lnTo>
                    <a:lnTo>
                      <a:pt x="274" y="35"/>
                    </a:lnTo>
                    <a:lnTo>
                      <a:pt x="285" y="36"/>
                    </a:lnTo>
                    <a:lnTo>
                      <a:pt x="297" y="38"/>
                    </a:lnTo>
                    <a:lnTo>
                      <a:pt x="308" y="40"/>
                    </a:lnTo>
                    <a:lnTo>
                      <a:pt x="320" y="44"/>
                    </a:lnTo>
                    <a:lnTo>
                      <a:pt x="331" y="50"/>
                    </a:lnTo>
                    <a:lnTo>
                      <a:pt x="342" y="56"/>
                    </a:lnTo>
                    <a:lnTo>
                      <a:pt x="352" y="64"/>
                    </a:lnTo>
                    <a:lnTo>
                      <a:pt x="361" y="73"/>
                    </a:lnTo>
                    <a:lnTo>
                      <a:pt x="369" y="83"/>
                    </a:lnTo>
                    <a:lnTo>
                      <a:pt x="376" y="95"/>
                    </a:lnTo>
                    <a:lnTo>
                      <a:pt x="382" y="110"/>
                    </a:lnTo>
                    <a:lnTo>
                      <a:pt x="386" y="125"/>
                    </a:lnTo>
                    <a:lnTo>
                      <a:pt x="389" y="142"/>
                    </a:lnTo>
                    <a:lnTo>
                      <a:pt x="390" y="162"/>
                    </a:lnTo>
                    <a:lnTo>
                      <a:pt x="389" y="183"/>
                    </a:lnTo>
                    <a:lnTo>
                      <a:pt x="386" y="205"/>
                    </a:lnTo>
                    <a:lnTo>
                      <a:pt x="381" y="226"/>
                    </a:lnTo>
                    <a:lnTo>
                      <a:pt x="375" y="247"/>
                    </a:lnTo>
                    <a:lnTo>
                      <a:pt x="366" y="267"/>
                    </a:lnTo>
                    <a:lnTo>
                      <a:pt x="355" y="285"/>
                    </a:lnTo>
                    <a:lnTo>
                      <a:pt x="343" y="301"/>
                    </a:lnTo>
                    <a:lnTo>
                      <a:pt x="330" y="315"/>
                    </a:lnTo>
                    <a:lnTo>
                      <a:pt x="318" y="325"/>
                    </a:lnTo>
                    <a:lnTo>
                      <a:pt x="305" y="334"/>
                    </a:lnTo>
                    <a:lnTo>
                      <a:pt x="292" y="340"/>
                    </a:lnTo>
                    <a:lnTo>
                      <a:pt x="279" y="344"/>
                    </a:lnTo>
                    <a:lnTo>
                      <a:pt x="264" y="347"/>
                    </a:lnTo>
                    <a:lnTo>
                      <a:pt x="249" y="349"/>
                    </a:lnTo>
                    <a:lnTo>
                      <a:pt x="231" y="351"/>
                    </a:lnTo>
                    <a:lnTo>
                      <a:pt x="213" y="352"/>
                    </a:lnTo>
                    <a:lnTo>
                      <a:pt x="202" y="353"/>
                    </a:lnTo>
                    <a:lnTo>
                      <a:pt x="194" y="353"/>
                    </a:lnTo>
                    <a:lnTo>
                      <a:pt x="187" y="354"/>
                    </a:lnTo>
                    <a:lnTo>
                      <a:pt x="183" y="354"/>
                    </a:lnTo>
                    <a:lnTo>
                      <a:pt x="180" y="355"/>
                    </a:lnTo>
                    <a:lnTo>
                      <a:pt x="178" y="355"/>
                    </a:lnTo>
                    <a:lnTo>
                      <a:pt x="175" y="356"/>
                    </a:lnTo>
                    <a:lnTo>
                      <a:pt x="174" y="356"/>
                    </a:lnTo>
                    <a:lnTo>
                      <a:pt x="171" y="357"/>
                    </a:lnTo>
                    <a:lnTo>
                      <a:pt x="169" y="359"/>
                    </a:lnTo>
                    <a:lnTo>
                      <a:pt x="166" y="361"/>
                    </a:lnTo>
                    <a:lnTo>
                      <a:pt x="164" y="365"/>
                    </a:lnTo>
                    <a:lnTo>
                      <a:pt x="163" y="371"/>
                    </a:lnTo>
                    <a:lnTo>
                      <a:pt x="164" y="377"/>
                    </a:lnTo>
                    <a:lnTo>
                      <a:pt x="166" y="382"/>
                    </a:lnTo>
                    <a:lnTo>
                      <a:pt x="169" y="384"/>
                    </a:lnTo>
                    <a:lnTo>
                      <a:pt x="174" y="386"/>
                    </a:lnTo>
                    <a:lnTo>
                      <a:pt x="179" y="387"/>
                    </a:lnTo>
                    <a:lnTo>
                      <a:pt x="194" y="387"/>
                    </a:lnTo>
                    <a:lnTo>
                      <a:pt x="257" y="387"/>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0" name="Group 28">
              <a:extLst>
                <a:ext uri="{FF2B5EF4-FFF2-40B4-BE49-F238E27FC236}">
                  <a16:creationId xmlns:a16="http://schemas.microsoft.com/office/drawing/2014/main" xmlns="" id="{BE6E2A5A-5186-254E-AFA0-5F16640B7C5F}"/>
                </a:ext>
              </a:extLst>
            </p:cNvPr>
            <p:cNvGrpSpPr>
              <a:grpSpLocks noChangeAspect="1"/>
            </p:cNvGrpSpPr>
            <p:nvPr>
              <p:custDataLst>
                <p:tags r:id="rId5"/>
              </p:custDataLst>
            </p:nvPr>
          </p:nvGrpSpPr>
          <p:grpSpPr bwMode="auto">
            <a:xfrm>
              <a:off x="3964" y="1278"/>
              <a:ext cx="106" cy="117"/>
              <a:chOff x="4075" y="1378"/>
              <a:chExt cx="1301" cy="1433"/>
            </a:xfrm>
          </p:grpSpPr>
          <p:sp>
            <p:nvSpPr>
              <p:cNvPr id="48" name="Freeform 30">
                <a:extLst>
                  <a:ext uri="{FF2B5EF4-FFF2-40B4-BE49-F238E27FC236}">
                    <a16:creationId xmlns:a16="http://schemas.microsoft.com/office/drawing/2014/main" xmlns="" id="{B352BEA9-6A4D-B140-8E80-C8E81E973FD5}"/>
                  </a:ext>
                </a:extLst>
              </p:cNvPr>
              <p:cNvSpPr>
                <a:spLocks noEditPoints="1"/>
              </p:cNvSpPr>
              <p:nvPr/>
            </p:nvSpPr>
            <p:spPr bwMode="auto">
              <a:xfrm>
                <a:off x="4075"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49" name="Freeform 31">
                <a:extLst>
                  <a:ext uri="{FF2B5EF4-FFF2-40B4-BE49-F238E27FC236}">
                    <a16:creationId xmlns:a16="http://schemas.microsoft.com/office/drawing/2014/main" xmlns="" id="{0E69B396-CA86-9C4F-BD1D-CDB793961F63}"/>
                  </a:ext>
                </a:extLst>
              </p:cNvPr>
              <p:cNvSpPr>
                <a:spLocks noEditPoints="1"/>
              </p:cNvSpPr>
              <p:nvPr/>
            </p:nvSpPr>
            <p:spPr bwMode="auto">
              <a:xfrm>
                <a:off x="4801" y="2020"/>
                <a:ext cx="575" cy="791"/>
              </a:xfrm>
              <a:custGeom>
                <a:avLst/>
                <a:gdLst>
                  <a:gd name="T0" fmla="*/ 575 w 575"/>
                  <a:gd name="T1" fmla="*/ 557 h 791"/>
                  <a:gd name="T2" fmla="*/ 445 w 575"/>
                  <a:gd name="T3" fmla="*/ 24 h 791"/>
                  <a:gd name="T4" fmla="*/ 443 w 575"/>
                  <a:gd name="T5" fmla="*/ 12 h 791"/>
                  <a:gd name="T6" fmla="*/ 439 w 575"/>
                  <a:gd name="T7" fmla="*/ 4 h 791"/>
                  <a:gd name="T8" fmla="*/ 427 w 575"/>
                  <a:gd name="T9" fmla="*/ 1 h 791"/>
                  <a:gd name="T10" fmla="*/ 413 w 575"/>
                  <a:gd name="T11" fmla="*/ 0 h 791"/>
                  <a:gd name="T12" fmla="*/ 403 w 575"/>
                  <a:gd name="T13" fmla="*/ 2 h 791"/>
                  <a:gd name="T14" fmla="*/ 394 w 575"/>
                  <a:gd name="T15" fmla="*/ 10 h 791"/>
                  <a:gd name="T16" fmla="*/ 0 w 575"/>
                  <a:gd name="T17" fmla="*/ 557 h 791"/>
                  <a:gd name="T18" fmla="*/ 345 w 575"/>
                  <a:gd name="T19" fmla="*/ 599 h 791"/>
                  <a:gd name="T20" fmla="*/ 344 w 575"/>
                  <a:gd name="T21" fmla="*/ 712 h 791"/>
                  <a:gd name="T22" fmla="*/ 342 w 575"/>
                  <a:gd name="T23" fmla="*/ 725 h 791"/>
                  <a:gd name="T24" fmla="*/ 336 w 575"/>
                  <a:gd name="T25" fmla="*/ 735 h 791"/>
                  <a:gd name="T26" fmla="*/ 323 w 575"/>
                  <a:gd name="T27" fmla="*/ 742 h 791"/>
                  <a:gd name="T28" fmla="*/ 302 w 575"/>
                  <a:gd name="T29" fmla="*/ 746 h 791"/>
                  <a:gd name="T30" fmla="*/ 270 w 575"/>
                  <a:gd name="T31" fmla="*/ 749 h 791"/>
                  <a:gd name="T32" fmla="*/ 218 w 575"/>
                  <a:gd name="T33" fmla="*/ 791 h 791"/>
                  <a:gd name="T34" fmla="*/ 265 w 575"/>
                  <a:gd name="T35" fmla="*/ 790 h 791"/>
                  <a:gd name="T36" fmla="*/ 313 w 575"/>
                  <a:gd name="T37" fmla="*/ 788 h 791"/>
                  <a:gd name="T38" fmla="*/ 357 w 575"/>
                  <a:gd name="T39" fmla="*/ 787 h 791"/>
                  <a:gd name="T40" fmla="*/ 412 w 575"/>
                  <a:gd name="T41" fmla="*/ 787 h 791"/>
                  <a:gd name="T42" fmla="*/ 454 w 575"/>
                  <a:gd name="T43" fmla="*/ 788 h 791"/>
                  <a:gd name="T44" fmla="*/ 525 w 575"/>
                  <a:gd name="T45" fmla="*/ 790 h 791"/>
                  <a:gd name="T46" fmla="*/ 572 w 575"/>
                  <a:gd name="T47" fmla="*/ 791 h 791"/>
                  <a:gd name="T48" fmla="*/ 519 w 575"/>
                  <a:gd name="T49" fmla="*/ 749 h 791"/>
                  <a:gd name="T50" fmla="*/ 488 w 575"/>
                  <a:gd name="T51" fmla="*/ 746 h 791"/>
                  <a:gd name="T52" fmla="*/ 467 w 575"/>
                  <a:gd name="T53" fmla="*/ 742 h 791"/>
                  <a:gd name="T54" fmla="*/ 454 w 575"/>
                  <a:gd name="T55" fmla="*/ 735 h 791"/>
                  <a:gd name="T56" fmla="*/ 447 w 575"/>
                  <a:gd name="T57" fmla="*/ 725 h 791"/>
                  <a:gd name="T58" fmla="*/ 445 w 575"/>
                  <a:gd name="T59" fmla="*/ 712 h 791"/>
                  <a:gd name="T60" fmla="*/ 445 w 575"/>
                  <a:gd name="T61" fmla="*/ 599 h 791"/>
                  <a:gd name="T62" fmla="*/ 353 w 575"/>
                  <a:gd name="T63" fmla="*/ 127 h 791"/>
                  <a:gd name="T64" fmla="*/ 43 w 575"/>
                  <a:gd name="T65" fmla="*/ 557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5"/>
                  <a:gd name="T100" fmla="*/ 0 h 791"/>
                  <a:gd name="T101" fmla="*/ 575 w 575"/>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5" h="791">
                    <a:moveTo>
                      <a:pt x="575" y="599"/>
                    </a:moveTo>
                    <a:lnTo>
                      <a:pt x="575" y="557"/>
                    </a:lnTo>
                    <a:lnTo>
                      <a:pt x="445" y="557"/>
                    </a:lnTo>
                    <a:lnTo>
                      <a:pt x="445" y="24"/>
                    </a:lnTo>
                    <a:lnTo>
                      <a:pt x="444" y="18"/>
                    </a:lnTo>
                    <a:lnTo>
                      <a:pt x="443" y="12"/>
                    </a:lnTo>
                    <a:lnTo>
                      <a:pt x="442" y="8"/>
                    </a:lnTo>
                    <a:lnTo>
                      <a:pt x="439" y="4"/>
                    </a:lnTo>
                    <a:lnTo>
                      <a:pt x="434" y="2"/>
                    </a:lnTo>
                    <a:lnTo>
                      <a:pt x="427" y="1"/>
                    </a:lnTo>
                    <a:lnTo>
                      <a:pt x="419" y="0"/>
                    </a:lnTo>
                    <a:lnTo>
                      <a:pt x="413" y="0"/>
                    </a:lnTo>
                    <a:lnTo>
                      <a:pt x="408" y="1"/>
                    </a:lnTo>
                    <a:lnTo>
                      <a:pt x="403" y="2"/>
                    </a:lnTo>
                    <a:lnTo>
                      <a:pt x="398" y="5"/>
                    </a:lnTo>
                    <a:lnTo>
                      <a:pt x="394" y="10"/>
                    </a:lnTo>
                    <a:lnTo>
                      <a:pt x="389" y="17"/>
                    </a:lnTo>
                    <a:lnTo>
                      <a:pt x="0" y="557"/>
                    </a:lnTo>
                    <a:lnTo>
                      <a:pt x="0" y="599"/>
                    </a:lnTo>
                    <a:lnTo>
                      <a:pt x="345" y="599"/>
                    </a:lnTo>
                    <a:lnTo>
                      <a:pt x="345" y="704"/>
                    </a:lnTo>
                    <a:lnTo>
                      <a:pt x="344" y="712"/>
                    </a:lnTo>
                    <a:lnTo>
                      <a:pt x="344" y="719"/>
                    </a:lnTo>
                    <a:lnTo>
                      <a:pt x="342" y="725"/>
                    </a:lnTo>
                    <a:lnTo>
                      <a:pt x="340" y="730"/>
                    </a:lnTo>
                    <a:lnTo>
                      <a:pt x="336" y="735"/>
                    </a:lnTo>
                    <a:lnTo>
                      <a:pt x="330" y="739"/>
                    </a:lnTo>
                    <a:lnTo>
                      <a:pt x="323" y="742"/>
                    </a:lnTo>
                    <a:lnTo>
                      <a:pt x="313" y="745"/>
                    </a:lnTo>
                    <a:lnTo>
                      <a:pt x="302" y="746"/>
                    </a:lnTo>
                    <a:lnTo>
                      <a:pt x="287" y="748"/>
                    </a:lnTo>
                    <a:lnTo>
                      <a:pt x="270" y="749"/>
                    </a:lnTo>
                    <a:lnTo>
                      <a:pt x="218" y="749"/>
                    </a:lnTo>
                    <a:lnTo>
                      <a:pt x="218" y="791"/>
                    </a:lnTo>
                    <a:lnTo>
                      <a:pt x="241" y="790"/>
                    </a:lnTo>
                    <a:lnTo>
                      <a:pt x="265" y="790"/>
                    </a:lnTo>
                    <a:lnTo>
                      <a:pt x="289" y="789"/>
                    </a:lnTo>
                    <a:lnTo>
                      <a:pt x="313" y="788"/>
                    </a:lnTo>
                    <a:lnTo>
                      <a:pt x="336" y="787"/>
                    </a:lnTo>
                    <a:lnTo>
                      <a:pt x="357" y="787"/>
                    </a:lnTo>
                    <a:lnTo>
                      <a:pt x="377" y="787"/>
                    </a:lnTo>
                    <a:lnTo>
                      <a:pt x="412" y="787"/>
                    </a:lnTo>
                    <a:lnTo>
                      <a:pt x="432" y="787"/>
                    </a:lnTo>
                    <a:lnTo>
                      <a:pt x="454" y="788"/>
                    </a:lnTo>
                    <a:lnTo>
                      <a:pt x="501" y="789"/>
                    </a:lnTo>
                    <a:lnTo>
                      <a:pt x="525" y="790"/>
                    </a:lnTo>
                    <a:lnTo>
                      <a:pt x="549" y="790"/>
                    </a:lnTo>
                    <a:lnTo>
                      <a:pt x="572" y="791"/>
                    </a:lnTo>
                    <a:lnTo>
                      <a:pt x="572" y="749"/>
                    </a:lnTo>
                    <a:lnTo>
                      <a:pt x="519" y="749"/>
                    </a:lnTo>
                    <a:lnTo>
                      <a:pt x="502" y="748"/>
                    </a:lnTo>
                    <a:lnTo>
                      <a:pt x="488" y="746"/>
                    </a:lnTo>
                    <a:lnTo>
                      <a:pt x="476" y="745"/>
                    </a:lnTo>
                    <a:lnTo>
                      <a:pt x="467" y="742"/>
                    </a:lnTo>
                    <a:lnTo>
                      <a:pt x="460" y="739"/>
                    </a:lnTo>
                    <a:lnTo>
                      <a:pt x="454" y="735"/>
                    </a:lnTo>
                    <a:lnTo>
                      <a:pt x="450" y="730"/>
                    </a:lnTo>
                    <a:lnTo>
                      <a:pt x="447" y="725"/>
                    </a:lnTo>
                    <a:lnTo>
                      <a:pt x="446" y="719"/>
                    </a:lnTo>
                    <a:lnTo>
                      <a:pt x="445" y="712"/>
                    </a:lnTo>
                    <a:lnTo>
                      <a:pt x="445" y="704"/>
                    </a:lnTo>
                    <a:lnTo>
                      <a:pt x="445" y="599"/>
                    </a:lnTo>
                    <a:lnTo>
                      <a:pt x="575" y="599"/>
                    </a:lnTo>
                    <a:close/>
                    <a:moveTo>
                      <a:pt x="353" y="127"/>
                    </a:moveTo>
                    <a:lnTo>
                      <a:pt x="353" y="557"/>
                    </a:lnTo>
                    <a:lnTo>
                      <a:pt x="43" y="557"/>
                    </a:lnTo>
                    <a:lnTo>
                      <a:pt x="353" y="127"/>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1" name="Group 34">
              <a:extLst>
                <a:ext uri="{FF2B5EF4-FFF2-40B4-BE49-F238E27FC236}">
                  <a16:creationId xmlns:a16="http://schemas.microsoft.com/office/drawing/2014/main" xmlns="" id="{9EE24313-E86C-9143-AFB2-7C25B741EC61}"/>
                </a:ext>
              </a:extLst>
            </p:cNvPr>
            <p:cNvGrpSpPr>
              <a:grpSpLocks noChangeAspect="1"/>
            </p:cNvGrpSpPr>
            <p:nvPr>
              <p:custDataLst>
                <p:tags r:id="rId6"/>
              </p:custDataLst>
            </p:nvPr>
          </p:nvGrpSpPr>
          <p:grpSpPr bwMode="auto">
            <a:xfrm>
              <a:off x="1606" y="1732"/>
              <a:ext cx="104" cy="121"/>
              <a:chOff x="1717" y="1832"/>
              <a:chExt cx="1236" cy="1433"/>
            </a:xfrm>
          </p:grpSpPr>
          <p:sp>
            <p:nvSpPr>
              <p:cNvPr id="46" name="Freeform 36">
                <a:extLst>
                  <a:ext uri="{FF2B5EF4-FFF2-40B4-BE49-F238E27FC236}">
                    <a16:creationId xmlns:a16="http://schemas.microsoft.com/office/drawing/2014/main" xmlns="" id="{00045F91-646D-BC43-8BFC-64AC6F06BA24}"/>
                  </a:ext>
                </a:extLst>
              </p:cNvPr>
              <p:cNvSpPr>
                <a:spLocks noEditPoints="1"/>
              </p:cNvSpPr>
              <p:nvPr/>
            </p:nvSpPr>
            <p:spPr bwMode="auto">
              <a:xfrm>
                <a:off x="1717" y="1832"/>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47" name="Freeform 37">
                <a:extLst>
                  <a:ext uri="{FF2B5EF4-FFF2-40B4-BE49-F238E27FC236}">
                    <a16:creationId xmlns:a16="http://schemas.microsoft.com/office/drawing/2014/main" xmlns="" id="{6C7820FC-BACA-E945-AFE6-A0FD5B5E4ED8}"/>
                  </a:ext>
                </a:extLst>
              </p:cNvPr>
              <p:cNvSpPr>
                <a:spLocks/>
              </p:cNvSpPr>
              <p:nvPr/>
            </p:nvSpPr>
            <p:spPr bwMode="auto">
              <a:xfrm>
                <a:off x="2525" y="2486"/>
                <a:ext cx="428" cy="779"/>
              </a:xfrm>
              <a:custGeom>
                <a:avLst/>
                <a:gdLst>
                  <a:gd name="T0" fmla="*/ 265 w 428"/>
                  <a:gd name="T1" fmla="*/ 21 h 779"/>
                  <a:gd name="T2" fmla="*/ 262 w 428"/>
                  <a:gd name="T3" fmla="*/ 7 h 779"/>
                  <a:gd name="T4" fmla="*/ 252 w 428"/>
                  <a:gd name="T5" fmla="*/ 1 h 779"/>
                  <a:gd name="T6" fmla="*/ 230 w 428"/>
                  <a:gd name="T7" fmla="*/ 0 h 779"/>
                  <a:gd name="T8" fmla="*/ 193 w 428"/>
                  <a:gd name="T9" fmla="*/ 29 h 779"/>
                  <a:gd name="T10" fmla="*/ 155 w 428"/>
                  <a:gd name="T11" fmla="*/ 50 h 779"/>
                  <a:gd name="T12" fmla="*/ 115 w 428"/>
                  <a:gd name="T13" fmla="*/ 63 h 779"/>
                  <a:gd name="T14" fmla="*/ 77 w 428"/>
                  <a:gd name="T15" fmla="*/ 70 h 779"/>
                  <a:gd name="T16" fmla="*/ 41 w 428"/>
                  <a:gd name="T17" fmla="*/ 74 h 779"/>
                  <a:gd name="T18" fmla="*/ 0 w 428"/>
                  <a:gd name="T19" fmla="*/ 75 h 779"/>
                  <a:gd name="T20" fmla="*/ 11 w 428"/>
                  <a:gd name="T21" fmla="*/ 117 h 779"/>
                  <a:gd name="T22" fmla="*/ 42 w 428"/>
                  <a:gd name="T23" fmla="*/ 116 h 779"/>
                  <a:gd name="T24" fmla="*/ 82 w 428"/>
                  <a:gd name="T25" fmla="*/ 112 h 779"/>
                  <a:gd name="T26" fmla="*/ 126 w 428"/>
                  <a:gd name="T27" fmla="*/ 102 h 779"/>
                  <a:gd name="T28" fmla="*/ 170 w 428"/>
                  <a:gd name="T29" fmla="*/ 85 h 779"/>
                  <a:gd name="T30" fmla="*/ 170 w 428"/>
                  <a:gd name="T31" fmla="*/ 698 h 779"/>
                  <a:gd name="T32" fmla="*/ 167 w 428"/>
                  <a:gd name="T33" fmla="*/ 710 h 779"/>
                  <a:gd name="T34" fmla="*/ 161 w 428"/>
                  <a:gd name="T35" fmla="*/ 721 h 779"/>
                  <a:gd name="T36" fmla="*/ 148 w 428"/>
                  <a:gd name="T37" fmla="*/ 728 h 779"/>
                  <a:gd name="T38" fmla="*/ 128 w 428"/>
                  <a:gd name="T39" fmla="*/ 733 h 779"/>
                  <a:gd name="T40" fmla="*/ 96 w 428"/>
                  <a:gd name="T41" fmla="*/ 736 h 779"/>
                  <a:gd name="T42" fmla="*/ 8 w 428"/>
                  <a:gd name="T43" fmla="*/ 737 h 779"/>
                  <a:gd name="T44" fmla="*/ 14 w 428"/>
                  <a:gd name="T45" fmla="*/ 779 h 779"/>
                  <a:gd name="T46" fmla="*/ 37 w 428"/>
                  <a:gd name="T47" fmla="*/ 778 h 779"/>
                  <a:gd name="T48" fmla="*/ 68 w 428"/>
                  <a:gd name="T49" fmla="*/ 777 h 779"/>
                  <a:gd name="T50" fmla="*/ 104 w 428"/>
                  <a:gd name="T51" fmla="*/ 777 h 779"/>
                  <a:gd name="T52" fmla="*/ 142 w 428"/>
                  <a:gd name="T53" fmla="*/ 776 h 779"/>
                  <a:gd name="T54" fmla="*/ 178 w 428"/>
                  <a:gd name="T55" fmla="*/ 775 h 779"/>
                  <a:gd name="T56" fmla="*/ 239 w 428"/>
                  <a:gd name="T57" fmla="*/ 775 h 779"/>
                  <a:gd name="T58" fmla="*/ 270 w 428"/>
                  <a:gd name="T59" fmla="*/ 775 h 779"/>
                  <a:gd name="T60" fmla="*/ 326 w 428"/>
                  <a:gd name="T61" fmla="*/ 777 h 779"/>
                  <a:gd name="T62" fmla="*/ 364 w 428"/>
                  <a:gd name="T63" fmla="*/ 777 h 779"/>
                  <a:gd name="T64" fmla="*/ 396 w 428"/>
                  <a:gd name="T65" fmla="*/ 778 h 779"/>
                  <a:gd name="T66" fmla="*/ 420 w 428"/>
                  <a:gd name="T67" fmla="*/ 779 h 779"/>
                  <a:gd name="T68" fmla="*/ 428 w 428"/>
                  <a:gd name="T69" fmla="*/ 737 h 779"/>
                  <a:gd name="T70" fmla="*/ 339 w 428"/>
                  <a:gd name="T71" fmla="*/ 736 h 779"/>
                  <a:gd name="T72" fmla="*/ 308 w 428"/>
                  <a:gd name="T73" fmla="*/ 733 h 779"/>
                  <a:gd name="T74" fmla="*/ 287 w 428"/>
                  <a:gd name="T75" fmla="*/ 728 h 779"/>
                  <a:gd name="T76" fmla="*/ 274 w 428"/>
                  <a:gd name="T77" fmla="*/ 721 h 779"/>
                  <a:gd name="T78" fmla="*/ 268 w 428"/>
                  <a:gd name="T79" fmla="*/ 710 h 779"/>
                  <a:gd name="T80" fmla="*/ 266 w 428"/>
                  <a:gd name="T81" fmla="*/ 698 h 779"/>
                  <a:gd name="T82" fmla="*/ 265 w 428"/>
                  <a:gd name="T83" fmla="*/ 683 h 7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8"/>
                  <a:gd name="T127" fmla="*/ 0 h 779"/>
                  <a:gd name="T128" fmla="*/ 428 w 428"/>
                  <a:gd name="T129" fmla="*/ 779 h 7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8" h="779">
                    <a:moveTo>
                      <a:pt x="265" y="33"/>
                    </a:moveTo>
                    <a:lnTo>
                      <a:pt x="265" y="21"/>
                    </a:lnTo>
                    <a:lnTo>
                      <a:pt x="264" y="12"/>
                    </a:lnTo>
                    <a:lnTo>
                      <a:pt x="262" y="7"/>
                    </a:lnTo>
                    <a:lnTo>
                      <a:pt x="258" y="3"/>
                    </a:lnTo>
                    <a:lnTo>
                      <a:pt x="252" y="1"/>
                    </a:lnTo>
                    <a:lnTo>
                      <a:pt x="242" y="0"/>
                    </a:lnTo>
                    <a:lnTo>
                      <a:pt x="230" y="0"/>
                    </a:lnTo>
                    <a:lnTo>
                      <a:pt x="212" y="16"/>
                    </a:lnTo>
                    <a:lnTo>
                      <a:pt x="193" y="29"/>
                    </a:lnTo>
                    <a:lnTo>
                      <a:pt x="174" y="40"/>
                    </a:lnTo>
                    <a:lnTo>
                      <a:pt x="155" y="50"/>
                    </a:lnTo>
                    <a:lnTo>
                      <a:pt x="134" y="57"/>
                    </a:lnTo>
                    <a:lnTo>
                      <a:pt x="115" y="63"/>
                    </a:lnTo>
                    <a:lnTo>
                      <a:pt x="95" y="67"/>
                    </a:lnTo>
                    <a:lnTo>
                      <a:pt x="77" y="70"/>
                    </a:lnTo>
                    <a:lnTo>
                      <a:pt x="58" y="73"/>
                    </a:lnTo>
                    <a:lnTo>
                      <a:pt x="41" y="74"/>
                    </a:lnTo>
                    <a:lnTo>
                      <a:pt x="26" y="75"/>
                    </a:lnTo>
                    <a:lnTo>
                      <a:pt x="0" y="75"/>
                    </a:lnTo>
                    <a:lnTo>
                      <a:pt x="0" y="117"/>
                    </a:lnTo>
                    <a:lnTo>
                      <a:pt x="11" y="117"/>
                    </a:lnTo>
                    <a:lnTo>
                      <a:pt x="25" y="117"/>
                    </a:lnTo>
                    <a:lnTo>
                      <a:pt x="42" y="116"/>
                    </a:lnTo>
                    <a:lnTo>
                      <a:pt x="61" y="114"/>
                    </a:lnTo>
                    <a:lnTo>
                      <a:pt x="82" y="112"/>
                    </a:lnTo>
                    <a:lnTo>
                      <a:pt x="104" y="108"/>
                    </a:lnTo>
                    <a:lnTo>
                      <a:pt x="126" y="102"/>
                    </a:lnTo>
                    <a:lnTo>
                      <a:pt x="148" y="94"/>
                    </a:lnTo>
                    <a:lnTo>
                      <a:pt x="170" y="85"/>
                    </a:lnTo>
                    <a:lnTo>
                      <a:pt x="170" y="691"/>
                    </a:lnTo>
                    <a:lnTo>
                      <a:pt x="170" y="698"/>
                    </a:lnTo>
                    <a:lnTo>
                      <a:pt x="169" y="705"/>
                    </a:lnTo>
                    <a:lnTo>
                      <a:pt x="167" y="710"/>
                    </a:lnTo>
                    <a:lnTo>
                      <a:pt x="165" y="716"/>
                    </a:lnTo>
                    <a:lnTo>
                      <a:pt x="161" y="721"/>
                    </a:lnTo>
                    <a:lnTo>
                      <a:pt x="156" y="725"/>
                    </a:lnTo>
                    <a:lnTo>
                      <a:pt x="148" y="728"/>
                    </a:lnTo>
                    <a:lnTo>
                      <a:pt x="139" y="731"/>
                    </a:lnTo>
                    <a:lnTo>
                      <a:pt x="128" y="733"/>
                    </a:lnTo>
                    <a:lnTo>
                      <a:pt x="113" y="735"/>
                    </a:lnTo>
                    <a:lnTo>
                      <a:pt x="96" y="736"/>
                    </a:lnTo>
                    <a:lnTo>
                      <a:pt x="76" y="737"/>
                    </a:lnTo>
                    <a:lnTo>
                      <a:pt x="8" y="737"/>
                    </a:lnTo>
                    <a:lnTo>
                      <a:pt x="8" y="779"/>
                    </a:lnTo>
                    <a:lnTo>
                      <a:pt x="14" y="779"/>
                    </a:lnTo>
                    <a:lnTo>
                      <a:pt x="24" y="779"/>
                    </a:lnTo>
                    <a:lnTo>
                      <a:pt x="37" y="778"/>
                    </a:lnTo>
                    <a:lnTo>
                      <a:pt x="51" y="778"/>
                    </a:lnTo>
                    <a:lnTo>
                      <a:pt x="68" y="777"/>
                    </a:lnTo>
                    <a:lnTo>
                      <a:pt x="86" y="777"/>
                    </a:lnTo>
                    <a:lnTo>
                      <a:pt x="104" y="777"/>
                    </a:lnTo>
                    <a:lnTo>
                      <a:pt x="123" y="776"/>
                    </a:lnTo>
                    <a:lnTo>
                      <a:pt x="142" y="776"/>
                    </a:lnTo>
                    <a:lnTo>
                      <a:pt x="160" y="775"/>
                    </a:lnTo>
                    <a:lnTo>
                      <a:pt x="178" y="775"/>
                    </a:lnTo>
                    <a:lnTo>
                      <a:pt x="193" y="775"/>
                    </a:lnTo>
                    <a:lnTo>
                      <a:pt x="239" y="775"/>
                    </a:lnTo>
                    <a:lnTo>
                      <a:pt x="254" y="775"/>
                    </a:lnTo>
                    <a:lnTo>
                      <a:pt x="270" y="775"/>
                    </a:lnTo>
                    <a:lnTo>
                      <a:pt x="288" y="776"/>
                    </a:lnTo>
                    <a:lnTo>
                      <a:pt x="326" y="777"/>
                    </a:lnTo>
                    <a:lnTo>
                      <a:pt x="345" y="777"/>
                    </a:lnTo>
                    <a:lnTo>
                      <a:pt x="364" y="777"/>
                    </a:lnTo>
                    <a:lnTo>
                      <a:pt x="381" y="778"/>
                    </a:lnTo>
                    <a:lnTo>
                      <a:pt x="396" y="778"/>
                    </a:lnTo>
                    <a:lnTo>
                      <a:pt x="410" y="779"/>
                    </a:lnTo>
                    <a:lnTo>
                      <a:pt x="420" y="779"/>
                    </a:lnTo>
                    <a:lnTo>
                      <a:pt x="428" y="779"/>
                    </a:lnTo>
                    <a:lnTo>
                      <a:pt x="428" y="737"/>
                    </a:lnTo>
                    <a:lnTo>
                      <a:pt x="359" y="737"/>
                    </a:lnTo>
                    <a:lnTo>
                      <a:pt x="339" y="736"/>
                    </a:lnTo>
                    <a:lnTo>
                      <a:pt x="322" y="735"/>
                    </a:lnTo>
                    <a:lnTo>
                      <a:pt x="308" y="733"/>
                    </a:lnTo>
                    <a:lnTo>
                      <a:pt x="296" y="731"/>
                    </a:lnTo>
                    <a:lnTo>
                      <a:pt x="287" y="728"/>
                    </a:lnTo>
                    <a:lnTo>
                      <a:pt x="280" y="725"/>
                    </a:lnTo>
                    <a:lnTo>
                      <a:pt x="274" y="721"/>
                    </a:lnTo>
                    <a:lnTo>
                      <a:pt x="270" y="716"/>
                    </a:lnTo>
                    <a:lnTo>
                      <a:pt x="268" y="710"/>
                    </a:lnTo>
                    <a:lnTo>
                      <a:pt x="266" y="705"/>
                    </a:lnTo>
                    <a:lnTo>
                      <a:pt x="266" y="698"/>
                    </a:lnTo>
                    <a:lnTo>
                      <a:pt x="265" y="691"/>
                    </a:lnTo>
                    <a:lnTo>
                      <a:pt x="265" y="683"/>
                    </a:lnTo>
                    <a:lnTo>
                      <a:pt x="265" y="33"/>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2" name="Group 40">
              <a:extLst>
                <a:ext uri="{FF2B5EF4-FFF2-40B4-BE49-F238E27FC236}">
                  <a16:creationId xmlns:a16="http://schemas.microsoft.com/office/drawing/2014/main" xmlns="" id="{999D6FA3-F429-EE4C-A834-52D8B0B48ADA}"/>
                </a:ext>
              </a:extLst>
            </p:cNvPr>
            <p:cNvGrpSpPr>
              <a:grpSpLocks noChangeAspect="1"/>
            </p:cNvGrpSpPr>
            <p:nvPr>
              <p:custDataLst>
                <p:tags r:id="rId7"/>
              </p:custDataLst>
            </p:nvPr>
          </p:nvGrpSpPr>
          <p:grpSpPr bwMode="auto">
            <a:xfrm>
              <a:off x="2835" y="1969"/>
              <a:ext cx="129" cy="146"/>
              <a:chOff x="2946" y="2069"/>
              <a:chExt cx="1273" cy="1433"/>
            </a:xfrm>
          </p:grpSpPr>
          <p:sp>
            <p:nvSpPr>
              <p:cNvPr id="44" name="Freeform 42">
                <a:extLst>
                  <a:ext uri="{FF2B5EF4-FFF2-40B4-BE49-F238E27FC236}">
                    <a16:creationId xmlns:a16="http://schemas.microsoft.com/office/drawing/2014/main" xmlns="" id="{8FEC0DF2-F966-FC4C-93B8-7C5CB4DE0B2B}"/>
                  </a:ext>
                </a:extLst>
              </p:cNvPr>
              <p:cNvSpPr>
                <a:spLocks noEditPoints="1"/>
              </p:cNvSpPr>
              <p:nvPr/>
            </p:nvSpPr>
            <p:spPr bwMode="auto">
              <a:xfrm>
                <a:off x="2946" y="2069"/>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0000"/>
              </a:solidFill>
              <a:ln w="0">
                <a:solidFill>
                  <a:srgbClr val="FF0000"/>
                </a:solidFill>
                <a:prstDash val="solid"/>
                <a:round/>
                <a:headEnd/>
                <a:tailEnd/>
              </a:ln>
            </p:spPr>
            <p:txBody>
              <a:bodyPr/>
              <a:lstStyle/>
              <a:p>
                <a:endParaRPr lang="en-US" dirty="0"/>
              </a:p>
            </p:txBody>
          </p:sp>
          <p:sp>
            <p:nvSpPr>
              <p:cNvPr id="45" name="Freeform 43">
                <a:extLst>
                  <a:ext uri="{FF2B5EF4-FFF2-40B4-BE49-F238E27FC236}">
                    <a16:creationId xmlns:a16="http://schemas.microsoft.com/office/drawing/2014/main" xmlns="" id="{32F02F4B-F674-134D-BAA4-F50B11EF823C}"/>
                  </a:ext>
                </a:extLst>
              </p:cNvPr>
              <p:cNvSpPr>
                <a:spLocks/>
              </p:cNvSpPr>
              <p:nvPr/>
            </p:nvSpPr>
            <p:spPr bwMode="auto">
              <a:xfrm>
                <a:off x="3700" y="2723"/>
                <a:ext cx="519" cy="779"/>
              </a:xfrm>
              <a:custGeom>
                <a:avLst/>
                <a:gdLst>
                  <a:gd name="T0" fmla="*/ 477 w 519"/>
                  <a:gd name="T1" fmla="*/ 575 h 779"/>
                  <a:gd name="T2" fmla="*/ 471 w 519"/>
                  <a:gd name="T3" fmla="*/ 611 h 779"/>
                  <a:gd name="T4" fmla="*/ 461 w 519"/>
                  <a:gd name="T5" fmla="*/ 649 h 779"/>
                  <a:gd name="T6" fmla="*/ 448 w 519"/>
                  <a:gd name="T7" fmla="*/ 673 h 779"/>
                  <a:gd name="T8" fmla="*/ 428 w 519"/>
                  <a:gd name="T9" fmla="*/ 677 h 779"/>
                  <a:gd name="T10" fmla="*/ 393 w 519"/>
                  <a:gd name="T11" fmla="*/ 679 h 779"/>
                  <a:gd name="T12" fmla="*/ 116 w 519"/>
                  <a:gd name="T13" fmla="*/ 679 h 779"/>
                  <a:gd name="T14" fmla="*/ 177 w 519"/>
                  <a:gd name="T15" fmla="*/ 625 h 779"/>
                  <a:gd name="T16" fmla="*/ 226 w 519"/>
                  <a:gd name="T17" fmla="*/ 583 h 779"/>
                  <a:gd name="T18" fmla="*/ 266 w 519"/>
                  <a:gd name="T19" fmla="*/ 550 h 779"/>
                  <a:gd name="T20" fmla="*/ 302 w 519"/>
                  <a:gd name="T21" fmla="*/ 521 h 779"/>
                  <a:gd name="T22" fmla="*/ 338 w 519"/>
                  <a:gd name="T23" fmla="*/ 493 h 779"/>
                  <a:gd name="T24" fmla="*/ 388 w 519"/>
                  <a:gd name="T25" fmla="*/ 452 h 779"/>
                  <a:gd name="T26" fmla="*/ 438 w 519"/>
                  <a:gd name="T27" fmla="*/ 405 h 779"/>
                  <a:gd name="T28" fmla="*/ 480 w 519"/>
                  <a:gd name="T29" fmla="*/ 353 h 779"/>
                  <a:gd name="T30" fmla="*/ 509 w 519"/>
                  <a:gd name="T31" fmla="*/ 295 h 779"/>
                  <a:gd name="T32" fmla="*/ 519 w 519"/>
                  <a:gd name="T33" fmla="*/ 229 h 779"/>
                  <a:gd name="T34" fmla="*/ 508 w 519"/>
                  <a:gd name="T35" fmla="*/ 159 h 779"/>
                  <a:gd name="T36" fmla="*/ 476 w 519"/>
                  <a:gd name="T37" fmla="*/ 101 h 779"/>
                  <a:gd name="T38" fmla="*/ 429 w 519"/>
                  <a:gd name="T39" fmla="*/ 55 h 779"/>
                  <a:gd name="T40" fmla="*/ 368 w 519"/>
                  <a:gd name="T41" fmla="*/ 22 h 779"/>
                  <a:gd name="T42" fmla="*/ 296 w 519"/>
                  <a:gd name="T43" fmla="*/ 4 h 779"/>
                  <a:gd name="T44" fmla="*/ 216 w 519"/>
                  <a:gd name="T45" fmla="*/ 2 h 779"/>
                  <a:gd name="T46" fmla="*/ 139 w 519"/>
                  <a:gd name="T47" fmla="*/ 20 h 779"/>
                  <a:gd name="T48" fmla="*/ 76 w 519"/>
                  <a:gd name="T49" fmla="*/ 57 h 779"/>
                  <a:gd name="T50" fmla="*/ 31 w 519"/>
                  <a:gd name="T51" fmla="*/ 108 h 779"/>
                  <a:gd name="T52" fmla="*/ 5 w 519"/>
                  <a:gd name="T53" fmla="*/ 167 h 779"/>
                  <a:gd name="T54" fmla="*/ 1 w 519"/>
                  <a:gd name="T55" fmla="*/ 223 h 779"/>
                  <a:gd name="T56" fmla="*/ 12 w 519"/>
                  <a:gd name="T57" fmla="*/ 251 h 779"/>
                  <a:gd name="T58" fmla="*/ 30 w 519"/>
                  <a:gd name="T59" fmla="*/ 267 h 779"/>
                  <a:gd name="T60" fmla="*/ 49 w 519"/>
                  <a:gd name="T61" fmla="*/ 274 h 779"/>
                  <a:gd name="T62" fmla="*/ 62 w 519"/>
                  <a:gd name="T63" fmla="*/ 276 h 779"/>
                  <a:gd name="T64" fmla="*/ 88 w 519"/>
                  <a:gd name="T65" fmla="*/ 270 h 779"/>
                  <a:gd name="T66" fmla="*/ 111 w 519"/>
                  <a:gd name="T67" fmla="*/ 254 h 779"/>
                  <a:gd name="T68" fmla="*/ 123 w 519"/>
                  <a:gd name="T69" fmla="*/ 225 h 779"/>
                  <a:gd name="T70" fmla="*/ 122 w 519"/>
                  <a:gd name="T71" fmla="*/ 195 h 779"/>
                  <a:gd name="T72" fmla="*/ 113 w 519"/>
                  <a:gd name="T73" fmla="*/ 174 h 779"/>
                  <a:gd name="T74" fmla="*/ 92 w 519"/>
                  <a:gd name="T75" fmla="*/ 158 h 779"/>
                  <a:gd name="T76" fmla="*/ 55 w 519"/>
                  <a:gd name="T77" fmla="*/ 152 h 779"/>
                  <a:gd name="T78" fmla="*/ 86 w 519"/>
                  <a:gd name="T79" fmla="*/ 103 h 779"/>
                  <a:gd name="T80" fmla="*/ 126 w 519"/>
                  <a:gd name="T81" fmla="*/ 70 h 779"/>
                  <a:gd name="T82" fmla="*/ 170 w 519"/>
                  <a:gd name="T83" fmla="*/ 51 h 779"/>
                  <a:gd name="T84" fmla="*/ 213 w 519"/>
                  <a:gd name="T85" fmla="*/ 43 h 779"/>
                  <a:gd name="T86" fmla="*/ 270 w 519"/>
                  <a:gd name="T87" fmla="*/ 47 h 779"/>
                  <a:gd name="T88" fmla="*/ 325 w 519"/>
                  <a:gd name="T89" fmla="*/ 69 h 779"/>
                  <a:gd name="T90" fmla="*/ 366 w 519"/>
                  <a:gd name="T91" fmla="*/ 107 h 779"/>
                  <a:gd name="T92" fmla="*/ 392 w 519"/>
                  <a:gd name="T93" fmla="*/ 155 h 779"/>
                  <a:gd name="T94" fmla="*/ 404 w 519"/>
                  <a:gd name="T95" fmla="*/ 210 h 779"/>
                  <a:gd name="T96" fmla="*/ 399 w 519"/>
                  <a:gd name="T97" fmla="*/ 278 h 779"/>
                  <a:gd name="T98" fmla="*/ 375 w 519"/>
                  <a:gd name="T99" fmla="*/ 344 h 779"/>
                  <a:gd name="T100" fmla="*/ 340 w 519"/>
                  <a:gd name="T101" fmla="*/ 400 h 779"/>
                  <a:gd name="T102" fmla="*/ 305 w 519"/>
                  <a:gd name="T103" fmla="*/ 443 h 779"/>
                  <a:gd name="T104" fmla="*/ 7 w 519"/>
                  <a:gd name="T105" fmla="*/ 737 h 779"/>
                  <a:gd name="T106" fmla="*/ 1 w 519"/>
                  <a:gd name="T107" fmla="*/ 751 h 779"/>
                  <a:gd name="T108" fmla="*/ 0 w 519"/>
                  <a:gd name="T109" fmla="*/ 779 h 7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9"/>
                  <a:gd name="T166" fmla="*/ 0 h 779"/>
                  <a:gd name="T167" fmla="*/ 519 w 519"/>
                  <a:gd name="T168" fmla="*/ 779 h 7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9" h="779">
                    <a:moveTo>
                      <a:pt x="519" y="566"/>
                    </a:moveTo>
                    <a:lnTo>
                      <a:pt x="479" y="566"/>
                    </a:lnTo>
                    <a:lnTo>
                      <a:pt x="477" y="575"/>
                    </a:lnTo>
                    <a:lnTo>
                      <a:pt x="476" y="585"/>
                    </a:lnTo>
                    <a:lnTo>
                      <a:pt x="474" y="598"/>
                    </a:lnTo>
                    <a:lnTo>
                      <a:pt x="471" y="611"/>
                    </a:lnTo>
                    <a:lnTo>
                      <a:pt x="468" y="624"/>
                    </a:lnTo>
                    <a:lnTo>
                      <a:pt x="465" y="637"/>
                    </a:lnTo>
                    <a:lnTo>
                      <a:pt x="461" y="649"/>
                    </a:lnTo>
                    <a:lnTo>
                      <a:pt x="457" y="659"/>
                    </a:lnTo>
                    <a:lnTo>
                      <a:pt x="453" y="667"/>
                    </a:lnTo>
                    <a:lnTo>
                      <a:pt x="448" y="673"/>
                    </a:lnTo>
                    <a:lnTo>
                      <a:pt x="444" y="674"/>
                    </a:lnTo>
                    <a:lnTo>
                      <a:pt x="438" y="676"/>
                    </a:lnTo>
                    <a:lnTo>
                      <a:pt x="428" y="677"/>
                    </a:lnTo>
                    <a:lnTo>
                      <a:pt x="418" y="677"/>
                    </a:lnTo>
                    <a:lnTo>
                      <a:pt x="406" y="678"/>
                    </a:lnTo>
                    <a:lnTo>
                      <a:pt x="393" y="679"/>
                    </a:lnTo>
                    <a:lnTo>
                      <a:pt x="380" y="679"/>
                    </a:lnTo>
                    <a:lnTo>
                      <a:pt x="368" y="679"/>
                    </a:lnTo>
                    <a:lnTo>
                      <a:pt x="116" y="679"/>
                    </a:lnTo>
                    <a:lnTo>
                      <a:pt x="138" y="660"/>
                    </a:lnTo>
                    <a:lnTo>
                      <a:pt x="159" y="642"/>
                    </a:lnTo>
                    <a:lnTo>
                      <a:pt x="177" y="625"/>
                    </a:lnTo>
                    <a:lnTo>
                      <a:pt x="195" y="610"/>
                    </a:lnTo>
                    <a:lnTo>
                      <a:pt x="211" y="597"/>
                    </a:lnTo>
                    <a:lnTo>
                      <a:pt x="226" y="583"/>
                    </a:lnTo>
                    <a:lnTo>
                      <a:pt x="240" y="572"/>
                    </a:lnTo>
                    <a:lnTo>
                      <a:pt x="253" y="560"/>
                    </a:lnTo>
                    <a:lnTo>
                      <a:pt x="266" y="550"/>
                    </a:lnTo>
                    <a:lnTo>
                      <a:pt x="278" y="540"/>
                    </a:lnTo>
                    <a:lnTo>
                      <a:pt x="290" y="530"/>
                    </a:lnTo>
                    <a:lnTo>
                      <a:pt x="302" y="521"/>
                    </a:lnTo>
                    <a:lnTo>
                      <a:pt x="314" y="512"/>
                    </a:lnTo>
                    <a:lnTo>
                      <a:pt x="326" y="502"/>
                    </a:lnTo>
                    <a:lnTo>
                      <a:pt x="338" y="493"/>
                    </a:lnTo>
                    <a:lnTo>
                      <a:pt x="351" y="482"/>
                    </a:lnTo>
                    <a:lnTo>
                      <a:pt x="369" y="468"/>
                    </a:lnTo>
                    <a:lnTo>
                      <a:pt x="388" y="452"/>
                    </a:lnTo>
                    <a:lnTo>
                      <a:pt x="405" y="437"/>
                    </a:lnTo>
                    <a:lnTo>
                      <a:pt x="422" y="421"/>
                    </a:lnTo>
                    <a:lnTo>
                      <a:pt x="438" y="405"/>
                    </a:lnTo>
                    <a:lnTo>
                      <a:pt x="453" y="389"/>
                    </a:lnTo>
                    <a:lnTo>
                      <a:pt x="467" y="371"/>
                    </a:lnTo>
                    <a:lnTo>
                      <a:pt x="480" y="353"/>
                    </a:lnTo>
                    <a:lnTo>
                      <a:pt x="491" y="335"/>
                    </a:lnTo>
                    <a:lnTo>
                      <a:pt x="501" y="316"/>
                    </a:lnTo>
                    <a:lnTo>
                      <a:pt x="509" y="295"/>
                    </a:lnTo>
                    <a:lnTo>
                      <a:pt x="514" y="274"/>
                    </a:lnTo>
                    <a:lnTo>
                      <a:pt x="518" y="252"/>
                    </a:lnTo>
                    <a:lnTo>
                      <a:pt x="519" y="229"/>
                    </a:lnTo>
                    <a:lnTo>
                      <a:pt x="518" y="205"/>
                    </a:lnTo>
                    <a:lnTo>
                      <a:pt x="514" y="181"/>
                    </a:lnTo>
                    <a:lnTo>
                      <a:pt x="508" y="159"/>
                    </a:lnTo>
                    <a:lnTo>
                      <a:pt x="499" y="138"/>
                    </a:lnTo>
                    <a:lnTo>
                      <a:pt x="489" y="119"/>
                    </a:lnTo>
                    <a:lnTo>
                      <a:pt x="476" y="101"/>
                    </a:lnTo>
                    <a:lnTo>
                      <a:pt x="463" y="84"/>
                    </a:lnTo>
                    <a:lnTo>
                      <a:pt x="446" y="68"/>
                    </a:lnTo>
                    <a:lnTo>
                      <a:pt x="429" y="55"/>
                    </a:lnTo>
                    <a:lnTo>
                      <a:pt x="410" y="42"/>
                    </a:lnTo>
                    <a:lnTo>
                      <a:pt x="389" y="31"/>
                    </a:lnTo>
                    <a:lnTo>
                      <a:pt x="368" y="22"/>
                    </a:lnTo>
                    <a:lnTo>
                      <a:pt x="345" y="14"/>
                    </a:lnTo>
                    <a:lnTo>
                      <a:pt x="321" y="8"/>
                    </a:lnTo>
                    <a:lnTo>
                      <a:pt x="296" y="4"/>
                    </a:lnTo>
                    <a:lnTo>
                      <a:pt x="270" y="1"/>
                    </a:lnTo>
                    <a:lnTo>
                      <a:pt x="244" y="0"/>
                    </a:lnTo>
                    <a:lnTo>
                      <a:pt x="216" y="2"/>
                    </a:lnTo>
                    <a:lnTo>
                      <a:pt x="189" y="5"/>
                    </a:lnTo>
                    <a:lnTo>
                      <a:pt x="163" y="11"/>
                    </a:lnTo>
                    <a:lnTo>
                      <a:pt x="139" y="20"/>
                    </a:lnTo>
                    <a:lnTo>
                      <a:pt x="116" y="31"/>
                    </a:lnTo>
                    <a:lnTo>
                      <a:pt x="95" y="43"/>
                    </a:lnTo>
                    <a:lnTo>
                      <a:pt x="76" y="57"/>
                    </a:lnTo>
                    <a:lnTo>
                      <a:pt x="59" y="73"/>
                    </a:lnTo>
                    <a:lnTo>
                      <a:pt x="44" y="89"/>
                    </a:lnTo>
                    <a:lnTo>
                      <a:pt x="31" y="108"/>
                    </a:lnTo>
                    <a:lnTo>
                      <a:pt x="20" y="127"/>
                    </a:lnTo>
                    <a:lnTo>
                      <a:pt x="11" y="147"/>
                    </a:lnTo>
                    <a:lnTo>
                      <a:pt x="5" y="167"/>
                    </a:lnTo>
                    <a:lnTo>
                      <a:pt x="1" y="189"/>
                    </a:lnTo>
                    <a:lnTo>
                      <a:pt x="0" y="210"/>
                    </a:lnTo>
                    <a:lnTo>
                      <a:pt x="1" y="223"/>
                    </a:lnTo>
                    <a:lnTo>
                      <a:pt x="3" y="234"/>
                    </a:lnTo>
                    <a:lnTo>
                      <a:pt x="7" y="243"/>
                    </a:lnTo>
                    <a:lnTo>
                      <a:pt x="12" y="251"/>
                    </a:lnTo>
                    <a:lnTo>
                      <a:pt x="17" y="258"/>
                    </a:lnTo>
                    <a:lnTo>
                      <a:pt x="23" y="263"/>
                    </a:lnTo>
                    <a:lnTo>
                      <a:pt x="30" y="267"/>
                    </a:lnTo>
                    <a:lnTo>
                      <a:pt x="37" y="270"/>
                    </a:lnTo>
                    <a:lnTo>
                      <a:pt x="43" y="273"/>
                    </a:lnTo>
                    <a:lnTo>
                      <a:pt x="49" y="274"/>
                    </a:lnTo>
                    <a:lnTo>
                      <a:pt x="54" y="275"/>
                    </a:lnTo>
                    <a:lnTo>
                      <a:pt x="59" y="275"/>
                    </a:lnTo>
                    <a:lnTo>
                      <a:pt x="62" y="276"/>
                    </a:lnTo>
                    <a:lnTo>
                      <a:pt x="71" y="275"/>
                    </a:lnTo>
                    <a:lnTo>
                      <a:pt x="79" y="273"/>
                    </a:lnTo>
                    <a:lnTo>
                      <a:pt x="88" y="270"/>
                    </a:lnTo>
                    <a:lnTo>
                      <a:pt x="96" y="266"/>
                    </a:lnTo>
                    <a:lnTo>
                      <a:pt x="104" y="261"/>
                    </a:lnTo>
                    <a:lnTo>
                      <a:pt x="111" y="254"/>
                    </a:lnTo>
                    <a:lnTo>
                      <a:pt x="116" y="246"/>
                    </a:lnTo>
                    <a:lnTo>
                      <a:pt x="121" y="236"/>
                    </a:lnTo>
                    <a:lnTo>
                      <a:pt x="123" y="225"/>
                    </a:lnTo>
                    <a:lnTo>
                      <a:pt x="124" y="214"/>
                    </a:lnTo>
                    <a:lnTo>
                      <a:pt x="124" y="208"/>
                    </a:lnTo>
                    <a:lnTo>
                      <a:pt x="122" y="195"/>
                    </a:lnTo>
                    <a:lnTo>
                      <a:pt x="120" y="188"/>
                    </a:lnTo>
                    <a:lnTo>
                      <a:pt x="117" y="181"/>
                    </a:lnTo>
                    <a:lnTo>
                      <a:pt x="113" y="174"/>
                    </a:lnTo>
                    <a:lnTo>
                      <a:pt x="107" y="168"/>
                    </a:lnTo>
                    <a:lnTo>
                      <a:pt x="100" y="163"/>
                    </a:lnTo>
                    <a:lnTo>
                      <a:pt x="92" y="158"/>
                    </a:lnTo>
                    <a:lnTo>
                      <a:pt x="82" y="155"/>
                    </a:lnTo>
                    <a:lnTo>
                      <a:pt x="69" y="152"/>
                    </a:lnTo>
                    <a:lnTo>
                      <a:pt x="55" y="152"/>
                    </a:lnTo>
                    <a:lnTo>
                      <a:pt x="64" y="133"/>
                    </a:lnTo>
                    <a:lnTo>
                      <a:pt x="75" y="117"/>
                    </a:lnTo>
                    <a:lnTo>
                      <a:pt x="86" y="103"/>
                    </a:lnTo>
                    <a:lnTo>
                      <a:pt x="99" y="90"/>
                    </a:lnTo>
                    <a:lnTo>
                      <a:pt x="113" y="79"/>
                    </a:lnTo>
                    <a:lnTo>
                      <a:pt x="126" y="70"/>
                    </a:lnTo>
                    <a:lnTo>
                      <a:pt x="141" y="62"/>
                    </a:lnTo>
                    <a:lnTo>
                      <a:pt x="156" y="56"/>
                    </a:lnTo>
                    <a:lnTo>
                      <a:pt x="170" y="51"/>
                    </a:lnTo>
                    <a:lnTo>
                      <a:pt x="185" y="47"/>
                    </a:lnTo>
                    <a:lnTo>
                      <a:pt x="199" y="44"/>
                    </a:lnTo>
                    <a:lnTo>
                      <a:pt x="213" y="43"/>
                    </a:lnTo>
                    <a:lnTo>
                      <a:pt x="226" y="42"/>
                    </a:lnTo>
                    <a:lnTo>
                      <a:pt x="249" y="43"/>
                    </a:lnTo>
                    <a:lnTo>
                      <a:pt x="270" y="47"/>
                    </a:lnTo>
                    <a:lnTo>
                      <a:pt x="290" y="53"/>
                    </a:lnTo>
                    <a:lnTo>
                      <a:pt x="308" y="60"/>
                    </a:lnTo>
                    <a:lnTo>
                      <a:pt x="325" y="69"/>
                    </a:lnTo>
                    <a:lnTo>
                      <a:pt x="340" y="81"/>
                    </a:lnTo>
                    <a:lnTo>
                      <a:pt x="353" y="93"/>
                    </a:lnTo>
                    <a:lnTo>
                      <a:pt x="366" y="107"/>
                    </a:lnTo>
                    <a:lnTo>
                      <a:pt x="376" y="122"/>
                    </a:lnTo>
                    <a:lnTo>
                      <a:pt x="385" y="138"/>
                    </a:lnTo>
                    <a:lnTo>
                      <a:pt x="392" y="155"/>
                    </a:lnTo>
                    <a:lnTo>
                      <a:pt x="398" y="173"/>
                    </a:lnTo>
                    <a:lnTo>
                      <a:pt x="402" y="191"/>
                    </a:lnTo>
                    <a:lnTo>
                      <a:pt x="404" y="210"/>
                    </a:lnTo>
                    <a:lnTo>
                      <a:pt x="405" y="229"/>
                    </a:lnTo>
                    <a:lnTo>
                      <a:pt x="403" y="254"/>
                    </a:lnTo>
                    <a:lnTo>
                      <a:pt x="399" y="278"/>
                    </a:lnTo>
                    <a:lnTo>
                      <a:pt x="393" y="301"/>
                    </a:lnTo>
                    <a:lnTo>
                      <a:pt x="385" y="323"/>
                    </a:lnTo>
                    <a:lnTo>
                      <a:pt x="375" y="344"/>
                    </a:lnTo>
                    <a:lnTo>
                      <a:pt x="364" y="364"/>
                    </a:lnTo>
                    <a:lnTo>
                      <a:pt x="352" y="383"/>
                    </a:lnTo>
                    <a:lnTo>
                      <a:pt x="340" y="400"/>
                    </a:lnTo>
                    <a:lnTo>
                      <a:pt x="328" y="416"/>
                    </a:lnTo>
                    <a:lnTo>
                      <a:pt x="316" y="430"/>
                    </a:lnTo>
                    <a:lnTo>
                      <a:pt x="305" y="443"/>
                    </a:lnTo>
                    <a:lnTo>
                      <a:pt x="295" y="454"/>
                    </a:lnTo>
                    <a:lnTo>
                      <a:pt x="12" y="733"/>
                    </a:lnTo>
                    <a:lnTo>
                      <a:pt x="7" y="737"/>
                    </a:lnTo>
                    <a:lnTo>
                      <a:pt x="4" y="741"/>
                    </a:lnTo>
                    <a:lnTo>
                      <a:pt x="2" y="746"/>
                    </a:lnTo>
                    <a:lnTo>
                      <a:pt x="1" y="751"/>
                    </a:lnTo>
                    <a:lnTo>
                      <a:pt x="0" y="758"/>
                    </a:lnTo>
                    <a:lnTo>
                      <a:pt x="0" y="767"/>
                    </a:lnTo>
                    <a:lnTo>
                      <a:pt x="0" y="779"/>
                    </a:lnTo>
                    <a:lnTo>
                      <a:pt x="484" y="779"/>
                    </a:lnTo>
                    <a:lnTo>
                      <a:pt x="519" y="566"/>
                    </a:lnTo>
                    <a:close/>
                  </a:path>
                </a:pathLst>
              </a:custGeom>
              <a:solidFill>
                <a:srgbClr val="FF0000"/>
              </a:solidFill>
              <a:ln w="0">
                <a:solidFill>
                  <a:srgbClr val="FF0000"/>
                </a:solidFill>
                <a:prstDash val="solid"/>
                <a:round/>
                <a:headEnd/>
                <a:tailEnd/>
              </a:ln>
            </p:spPr>
            <p:txBody>
              <a:bodyPr/>
              <a:lstStyle/>
              <a:p>
                <a:endParaRPr lang="en-US" dirty="0"/>
              </a:p>
            </p:txBody>
          </p:sp>
        </p:grpSp>
        <p:grpSp>
          <p:nvGrpSpPr>
            <p:cNvPr id="23" name="Group 46">
              <a:extLst>
                <a:ext uri="{FF2B5EF4-FFF2-40B4-BE49-F238E27FC236}">
                  <a16:creationId xmlns:a16="http://schemas.microsoft.com/office/drawing/2014/main" xmlns="" id="{1947FED3-2887-904C-BE94-E6B8FCA3EB2D}"/>
                </a:ext>
              </a:extLst>
            </p:cNvPr>
            <p:cNvGrpSpPr>
              <a:grpSpLocks noChangeAspect="1"/>
            </p:cNvGrpSpPr>
            <p:nvPr>
              <p:custDataLst>
                <p:tags r:id="rId8"/>
              </p:custDataLst>
            </p:nvPr>
          </p:nvGrpSpPr>
          <p:grpSpPr bwMode="auto">
            <a:xfrm>
              <a:off x="3919" y="1959"/>
              <a:ext cx="98" cy="111"/>
              <a:chOff x="4030" y="2059"/>
              <a:chExt cx="1284" cy="1457"/>
            </a:xfrm>
          </p:grpSpPr>
          <p:sp>
            <p:nvSpPr>
              <p:cNvPr id="42" name="Freeform 48">
                <a:extLst>
                  <a:ext uri="{FF2B5EF4-FFF2-40B4-BE49-F238E27FC236}">
                    <a16:creationId xmlns:a16="http://schemas.microsoft.com/office/drawing/2014/main" xmlns="" id="{25BB3E55-AD57-C94E-8BBD-64CF225937B1}"/>
                  </a:ext>
                </a:extLst>
              </p:cNvPr>
              <p:cNvSpPr>
                <a:spLocks noEditPoints="1"/>
              </p:cNvSpPr>
              <p:nvPr/>
            </p:nvSpPr>
            <p:spPr bwMode="auto">
              <a:xfrm>
                <a:off x="4030" y="2059"/>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43" name="Freeform 49">
                <a:extLst>
                  <a:ext uri="{FF2B5EF4-FFF2-40B4-BE49-F238E27FC236}">
                    <a16:creationId xmlns:a16="http://schemas.microsoft.com/office/drawing/2014/main" xmlns="" id="{A622FFE4-3D83-3349-ACBB-3DA177A33000}"/>
                  </a:ext>
                </a:extLst>
              </p:cNvPr>
              <p:cNvSpPr>
                <a:spLocks/>
              </p:cNvSpPr>
              <p:nvPr/>
            </p:nvSpPr>
            <p:spPr bwMode="auto">
              <a:xfrm>
                <a:off x="4773" y="2713"/>
                <a:ext cx="541" cy="803"/>
              </a:xfrm>
              <a:custGeom>
                <a:avLst/>
                <a:gdLst>
                  <a:gd name="T0" fmla="*/ 312 w 541"/>
                  <a:gd name="T1" fmla="*/ 396 h 803"/>
                  <a:gd name="T2" fmla="*/ 371 w 541"/>
                  <a:gd name="T3" fmla="*/ 435 h 803"/>
                  <a:gd name="T4" fmla="*/ 406 w 541"/>
                  <a:gd name="T5" fmla="*/ 504 h 803"/>
                  <a:gd name="T6" fmla="*/ 414 w 541"/>
                  <a:gd name="T7" fmla="*/ 601 h 803"/>
                  <a:gd name="T8" fmla="*/ 396 w 541"/>
                  <a:gd name="T9" fmla="*/ 680 h 803"/>
                  <a:gd name="T10" fmla="*/ 359 w 541"/>
                  <a:gd name="T11" fmla="*/ 730 h 803"/>
                  <a:gd name="T12" fmla="*/ 311 w 541"/>
                  <a:gd name="T13" fmla="*/ 757 h 803"/>
                  <a:gd name="T14" fmla="*/ 262 w 541"/>
                  <a:gd name="T15" fmla="*/ 765 h 803"/>
                  <a:gd name="T16" fmla="*/ 206 w 541"/>
                  <a:gd name="T17" fmla="*/ 760 h 803"/>
                  <a:gd name="T18" fmla="*/ 137 w 541"/>
                  <a:gd name="T19" fmla="*/ 740 h 803"/>
                  <a:gd name="T20" fmla="*/ 75 w 541"/>
                  <a:gd name="T21" fmla="*/ 698 h 803"/>
                  <a:gd name="T22" fmla="*/ 99 w 541"/>
                  <a:gd name="T23" fmla="*/ 674 h 803"/>
                  <a:gd name="T24" fmla="*/ 124 w 541"/>
                  <a:gd name="T25" fmla="*/ 647 h 803"/>
                  <a:gd name="T26" fmla="*/ 131 w 541"/>
                  <a:gd name="T27" fmla="*/ 617 h 803"/>
                  <a:gd name="T28" fmla="*/ 112 w 541"/>
                  <a:gd name="T29" fmla="*/ 571 h 803"/>
                  <a:gd name="T30" fmla="*/ 66 w 541"/>
                  <a:gd name="T31" fmla="*/ 553 h 803"/>
                  <a:gd name="T32" fmla="*/ 29 w 541"/>
                  <a:gd name="T33" fmla="*/ 563 h 803"/>
                  <a:gd name="T34" fmla="*/ 4 w 541"/>
                  <a:gd name="T35" fmla="*/ 595 h 803"/>
                  <a:gd name="T36" fmla="*/ 6 w 541"/>
                  <a:gd name="T37" fmla="*/ 660 h 803"/>
                  <a:gd name="T38" fmla="*/ 47 w 541"/>
                  <a:gd name="T39" fmla="*/ 727 h 803"/>
                  <a:gd name="T40" fmla="*/ 119 w 541"/>
                  <a:gd name="T41" fmla="*/ 774 h 803"/>
                  <a:gd name="T42" fmla="*/ 212 w 541"/>
                  <a:gd name="T43" fmla="*/ 800 h 803"/>
                  <a:gd name="T44" fmla="*/ 323 w 541"/>
                  <a:gd name="T45" fmla="*/ 798 h 803"/>
                  <a:gd name="T46" fmla="*/ 424 w 541"/>
                  <a:gd name="T47" fmla="*/ 762 h 803"/>
                  <a:gd name="T48" fmla="*/ 496 w 541"/>
                  <a:gd name="T49" fmla="*/ 700 h 803"/>
                  <a:gd name="T50" fmla="*/ 535 w 541"/>
                  <a:gd name="T51" fmla="*/ 620 h 803"/>
                  <a:gd name="T52" fmla="*/ 536 w 541"/>
                  <a:gd name="T53" fmla="*/ 537 h 803"/>
                  <a:gd name="T54" fmla="*/ 501 w 541"/>
                  <a:gd name="T55" fmla="*/ 464 h 803"/>
                  <a:gd name="T56" fmla="*/ 433 w 541"/>
                  <a:gd name="T57" fmla="*/ 403 h 803"/>
                  <a:gd name="T58" fmla="*/ 336 w 541"/>
                  <a:gd name="T59" fmla="*/ 366 h 803"/>
                  <a:gd name="T60" fmla="*/ 423 w 541"/>
                  <a:gd name="T61" fmla="*/ 319 h 803"/>
                  <a:gd name="T62" fmla="*/ 477 w 541"/>
                  <a:gd name="T63" fmla="*/ 258 h 803"/>
                  <a:gd name="T64" fmla="*/ 501 w 541"/>
                  <a:gd name="T65" fmla="*/ 193 h 803"/>
                  <a:gd name="T66" fmla="*/ 498 w 541"/>
                  <a:gd name="T67" fmla="*/ 123 h 803"/>
                  <a:gd name="T68" fmla="*/ 452 w 541"/>
                  <a:gd name="T69" fmla="*/ 59 h 803"/>
                  <a:gd name="T70" fmla="*/ 371 w 541"/>
                  <a:gd name="T71" fmla="*/ 16 h 803"/>
                  <a:gd name="T72" fmla="*/ 267 w 541"/>
                  <a:gd name="T73" fmla="*/ 0 h 803"/>
                  <a:gd name="T74" fmla="*/ 164 w 541"/>
                  <a:gd name="T75" fmla="*/ 15 h 803"/>
                  <a:gd name="T76" fmla="*/ 86 w 541"/>
                  <a:gd name="T77" fmla="*/ 56 h 803"/>
                  <a:gd name="T78" fmla="*/ 43 w 541"/>
                  <a:gd name="T79" fmla="*/ 119 h 803"/>
                  <a:gd name="T80" fmla="*/ 40 w 541"/>
                  <a:gd name="T81" fmla="*/ 181 h 803"/>
                  <a:gd name="T82" fmla="*/ 67 w 541"/>
                  <a:gd name="T83" fmla="*/ 212 h 803"/>
                  <a:gd name="T84" fmla="*/ 111 w 541"/>
                  <a:gd name="T85" fmla="*/ 218 h 803"/>
                  <a:gd name="T86" fmla="*/ 148 w 541"/>
                  <a:gd name="T87" fmla="*/ 193 h 803"/>
                  <a:gd name="T88" fmla="*/ 157 w 541"/>
                  <a:gd name="T89" fmla="*/ 147 h 803"/>
                  <a:gd name="T90" fmla="*/ 133 w 541"/>
                  <a:gd name="T91" fmla="*/ 110 h 803"/>
                  <a:gd name="T92" fmla="*/ 110 w 541"/>
                  <a:gd name="T93" fmla="*/ 85 h 803"/>
                  <a:gd name="T94" fmla="*/ 171 w 541"/>
                  <a:gd name="T95" fmla="*/ 50 h 803"/>
                  <a:gd name="T96" fmla="*/ 236 w 541"/>
                  <a:gd name="T97" fmla="*/ 35 h 803"/>
                  <a:gd name="T98" fmla="*/ 285 w 541"/>
                  <a:gd name="T99" fmla="*/ 36 h 803"/>
                  <a:gd name="T100" fmla="*/ 331 w 541"/>
                  <a:gd name="T101" fmla="*/ 50 h 803"/>
                  <a:gd name="T102" fmla="*/ 369 w 541"/>
                  <a:gd name="T103" fmla="*/ 83 h 803"/>
                  <a:gd name="T104" fmla="*/ 389 w 541"/>
                  <a:gd name="T105" fmla="*/ 142 h 803"/>
                  <a:gd name="T106" fmla="*/ 381 w 541"/>
                  <a:gd name="T107" fmla="*/ 226 h 803"/>
                  <a:gd name="T108" fmla="*/ 343 w 541"/>
                  <a:gd name="T109" fmla="*/ 301 h 803"/>
                  <a:gd name="T110" fmla="*/ 292 w 541"/>
                  <a:gd name="T111" fmla="*/ 340 h 803"/>
                  <a:gd name="T112" fmla="*/ 231 w 541"/>
                  <a:gd name="T113" fmla="*/ 351 h 803"/>
                  <a:gd name="T114" fmla="*/ 187 w 541"/>
                  <a:gd name="T115" fmla="*/ 354 h 803"/>
                  <a:gd name="T116" fmla="*/ 175 w 541"/>
                  <a:gd name="T117" fmla="*/ 356 h 803"/>
                  <a:gd name="T118" fmla="*/ 166 w 541"/>
                  <a:gd name="T119" fmla="*/ 361 h 803"/>
                  <a:gd name="T120" fmla="*/ 166 w 541"/>
                  <a:gd name="T121" fmla="*/ 382 h 803"/>
                  <a:gd name="T122" fmla="*/ 194 w 541"/>
                  <a:gd name="T123" fmla="*/ 387 h 8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41"/>
                  <a:gd name="T187" fmla="*/ 0 h 803"/>
                  <a:gd name="T188" fmla="*/ 541 w 541"/>
                  <a:gd name="T189" fmla="*/ 803 h 8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41" h="803">
                    <a:moveTo>
                      <a:pt x="257" y="387"/>
                    </a:moveTo>
                    <a:lnTo>
                      <a:pt x="277" y="388"/>
                    </a:lnTo>
                    <a:lnTo>
                      <a:pt x="295" y="391"/>
                    </a:lnTo>
                    <a:lnTo>
                      <a:pt x="312" y="396"/>
                    </a:lnTo>
                    <a:lnTo>
                      <a:pt x="329" y="403"/>
                    </a:lnTo>
                    <a:lnTo>
                      <a:pt x="344" y="412"/>
                    </a:lnTo>
                    <a:lnTo>
                      <a:pt x="358" y="422"/>
                    </a:lnTo>
                    <a:lnTo>
                      <a:pt x="371" y="435"/>
                    </a:lnTo>
                    <a:lnTo>
                      <a:pt x="382" y="449"/>
                    </a:lnTo>
                    <a:lnTo>
                      <a:pt x="392" y="466"/>
                    </a:lnTo>
                    <a:lnTo>
                      <a:pt x="400" y="484"/>
                    </a:lnTo>
                    <a:lnTo>
                      <a:pt x="406" y="504"/>
                    </a:lnTo>
                    <a:lnTo>
                      <a:pt x="411" y="526"/>
                    </a:lnTo>
                    <a:lnTo>
                      <a:pt x="414" y="550"/>
                    </a:lnTo>
                    <a:lnTo>
                      <a:pt x="415" y="576"/>
                    </a:lnTo>
                    <a:lnTo>
                      <a:pt x="414" y="601"/>
                    </a:lnTo>
                    <a:lnTo>
                      <a:pt x="411" y="624"/>
                    </a:lnTo>
                    <a:lnTo>
                      <a:pt x="407" y="644"/>
                    </a:lnTo>
                    <a:lnTo>
                      <a:pt x="402" y="663"/>
                    </a:lnTo>
                    <a:lnTo>
                      <a:pt x="396" y="680"/>
                    </a:lnTo>
                    <a:lnTo>
                      <a:pt x="388" y="695"/>
                    </a:lnTo>
                    <a:lnTo>
                      <a:pt x="379" y="708"/>
                    </a:lnTo>
                    <a:lnTo>
                      <a:pt x="369" y="720"/>
                    </a:lnTo>
                    <a:lnTo>
                      <a:pt x="359" y="730"/>
                    </a:lnTo>
                    <a:lnTo>
                      <a:pt x="348" y="739"/>
                    </a:lnTo>
                    <a:lnTo>
                      <a:pt x="336" y="747"/>
                    </a:lnTo>
                    <a:lnTo>
                      <a:pt x="324" y="752"/>
                    </a:lnTo>
                    <a:lnTo>
                      <a:pt x="311" y="757"/>
                    </a:lnTo>
                    <a:lnTo>
                      <a:pt x="299" y="761"/>
                    </a:lnTo>
                    <a:lnTo>
                      <a:pt x="287" y="763"/>
                    </a:lnTo>
                    <a:lnTo>
                      <a:pt x="274" y="764"/>
                    </a:lnTo>
                    <a:lnTo>
                      <a:pt x="262" y="765"/>
                    </a:lnTo>
                    <a:lnTo>
                      <a:pt x="250" y="765"/>
                    </a:lnTo>
                    <a:lnTo>
                      <a:pt x="237" y="764"/>
                    </a:lnTo>
                    <a:lnTo>
                      <a:pt x="222" y="762"/>
                    </a:lnTo>
                    <a:lnTo>
                      <a:pt x="206" y="760"/>
                    </a:lnTo>
                    <a:lnTo>
                      <a:pt x="189" y="757"/>
                    </a:lnTo>
                    <a:lnTo>
                      <a:pt x="172" y="753"/>
                    </a:lnTo>
                    <a:lnTo>
                      <a:pt x="154" y="747"/>
                    </a:lnTo>
                    <a:lnTo>
                      <a:pt x="137" y="740"/>
                    </a:lnTo>
                    <a:lnTo>
                      <a:pt x="120" y="732"/>
                    </a:lnTo>
                    <a:lnTo>
                      <a:pt x="104" y="723"/>
                    </a:lnTo>
                    <a:lnTo>
                      <a:pt x="89" y="711"/>
                    </a:lnTo>
                    <a:lnTo>
                      <a:pt x="75" y="698"/>
                    </a:lnTo>
                    <a:lnTo>
                      <a:pt x="62" y="683"/>
                    </a:lnTo>
                    <a:lnTo>
                      <a:pt x="77" y="681"/>
                    </a:lnTo>
                    <a:lnTo>
                      <a:pt x="88" y="678"/>
                    </a:lnTo>
                    <a:lnTo>
                      <a:pt x="99" y="674"/>
                    </a:lnTo>
                    <a:lnTo>
                      <a:pt x="107" y="669"/>
                    </a:lnTo>
                    <a:lnTo>
                      <a:pt x="114" y="662"/>
                    </a:lnTo>
                    <a:lnTo>
                      <a:pt x="120" y="655"/>
                    </a:lnTo>
                    <a:lnTo>
                      <a:pt x="124" y="647"/>
                    </a:lnTo>
                    <a:lnTo>
                      <a:pt x="127" y="640"/>
                    </a:lnTo>
                    <a:lnTo>
                      <a:pt x="129" y="632"/>
                    </a:lnTo>
                    <a:lnTo>
                      <a:pt x="130" y="624"/>
                    </a:lnTo>
                    <a:lnTo>
                      <a:pt x="131" y="617"/>
                    </a:lnTo>
                    <a:lnTo>
                      <a:pt x="129" y="604"/>
                    </a:lnTo>
                    <a:lnTo>
                      <a:pt x="126" y="591"/>
                    </a:lnTo>
                    <a:lnTo>
                      <a:pt x="120" y="580"/>
                    </a:lnTo>
                    <a:lnTo>
                      <a:pt x="112" y="571"/>
                    </a:lnTo>
                    <a:lnTo>
                      <a:pt x="103" y="563"/>
                    </a:lnTo>
                    <a:lnTo>
                      <a:pt x="92" y="557"/>
                    </a:lnTo>
                    <a:lnTo>
                      <a:pt x="79" y="554"/>
                    </a:lnTo>
                    <a:lnTo>
                      <a:pt x="66" y="553"/>
                    </a:lnTo>
                    <a:lnTo>
                      <a:pt x="56" y="553"/>
                    </a:lnTo>
                    <a:lnTo>
                      <a:pt x="47" y="555"/>
                    </a:lnTo>
                    <a:lnTo>
                      <a:pt x="37" y="558"/>
                    </a:lnTo>
                    <a:lnTo>
                      <a:pt x="29" y="563"/>
                    </a:lnTo>
                    <a:lnTo>
                      <a:pt x="21" y="569"/>
                    </a:lnTo>
                    <a:lnTo>
                      <a:pt x="14" y="576"/>
                    </a:lnTo>
                    <a:lnTo>
                      <a:pt x="8" y="585"/>
                    </a:lnTo>
                    <a:lnTo>
                      <a:pt x="4" y="595"/>
                    </a:lnTo>
                    <a:lnTo>
                      <a:pt x="1" y="607"/>
                    </a:lnTo>
                    <a:lnTo>
                      <a:pt x="0" y="621"/>
                    </a:lnTo>
                    <a:lnTo>
                      <a:pt x="2" y="641"/>
                    </a:lnTo>
                    <a:lnTo>
                      <a:pt x="6" y="660"/>
                    </a:lnTo>
                    <a:lnTo>
                      <a:pt x="12" y="678"/>
                    </a:lnTo>
                    <a:lnTo>
                      <a:pt x="22" y="696"/>
                    </a:lnTo>
                    <a:lnTo>
                      <a:pt x="33" y="712"/>
                    </a:lnTo>
                    <a:lnTo>
                      <a:pt x="47" y="727"/>
                    </a:lnTo>
                    <a:lnTo>
                      <a:pt x="62" y="740"/>
                    </a:lnTo>
                    <a:lnTo>
                      <a:pt x="79" y="753"/>
                    </a:lnTo>
                    <a:lnTo>
                      <a:pt x="98" y="764"/>
                    </a:lnTo>
                    <a:lnTo>
                      <a:pt x="119" y="774"/>
                    </a:lnTo>
                    <a:lnTo>
                      <a:pt x="140" y="783"/>
                    </a:lnTo>
                    <a:lnTo>
                      <a:pt x="163" y="790"/>
                    </a:lnTo>
                    <a:lnTo>
                      <a:pt x="187" y="796"/>
                    </a:lnTo>
                    <a:lnTo>
                      <a:pt x="212" y="800"/>
                    </a:lnTo>
                    <a:lnTo>
                      <a:pt x="238" y="802"/>
                    </a:lnTo>
                    <a:lnTo>
                      <a:pt x="264" y="803"/>
                    </a:lnTo>
                    <a:lnTo>
                      <a:pt x="295" y="802"/>
                    </a:lnTo>
                    <a:lnTo>
                      <a:pt x="323" y="798"/>
                    </a:lnTo>
                    <a:lnTo>
                      <a:pt x="351" y="792"/>
                    </a:lnTo>
                    <a:lnTo>
                      <a:pt x="377" y="784"/>
                    </a:lnTo>
                    <a:lnTo>
                      <a:pt x="401" y="774"/>
                    </a:lnTo>
                    <a:lnTo>
                      <a:pt x="424" y="762"/>
                    </a:lnTo>
                    <a:lnTo>
                      <a:pt x="445" y="749"/>
                    </a:lnTo>
                    <a:lnTo>
                      <a:pt x="463" y="733"/>
                    </a:lnTo>
                    <a:lnTo>
                      <a:pt x="481" y="717"/>
                    </a:lnTo>
                    <a:lnTo>
                      <a:pt x="496" y="700"/>
                    </a:lnTo>
                    <a:lnTo>
                      <a:pt x="509" y="681"/>
                    </a:lnTo>
                    <a:lnTo>
                      <a:pt x="520" y="661"/>
                    </a:lnTo>
                    <a:lnTo>
                      <a:pt x="529" y="641"/>
                    </a:lnTo>
                    <a:lnTo>
                      <a:pt x="535" y="620"/>
                    </a:lnTo>
                    <a:lnTo>
                      <a:pt x="539" y="598"/>
                    </a:lnTo>
                    <a:lnTo>
                      <a:pt x="541" y="576"/>
                    </a:lnTo>
                    <a:lnTo>
                      <a:pt x="540" y="557"/>
                    </a:lnTo>
                    <a:lnTo>
                      <a:pt x="536" y="537"/>
                    </a:lnTo>
                    <a:lnTo>
                      <a:pt x="530" y="518"/>
                    </a:lnTo>
                    <a:lnTo>
                      <a:pt x="523" y="499"/>
                    </a:lnTo>
                    <a:lnTo>
                      <a:pt x="512" y="481"/>
                    </a:lnTo>
                    <a:lnTo>
                      <a:pt x="501" y="464"/>
                    </a:lnTo>
                    <a:lnTo>
                      <a:pt x="487" y="447"/>
                    </a:lnTo>
                    <a:lnTo>
                      <a:pt x="471" y="431"/>
                    </a:lnTo>
                    <a:lnTo>
                      <a:pt x="453" y="417"/>
                    </a:lnTo>
                    <a:lnTo>
                      <a:pt x="433" y="403"/>
                    </a:lnTo>
                    <a:lnTo>
                      <a:pt x="411" y="392"/>
                    </a:lnTo>
                    <a:lnTo>
                      <a:pt x="388" y="382"/>
                    </a:lnTo>
                    <a:lnTo>
                      <a:pt x="363" y="373"/>
                    </a:lnTo>
                    <a:lnTo>
                      <a:pt x="336" y="366"/>
                    </a:lnTo>
                    <a:lnTo>
                      <a:pt x="361" y="356"/>
                    </a:lnTo>
                    <a:lnTo>
                      <a:pt x="384" y="345"/>
                    </a:lnTo>
                    <a:lnTo>
                      <a:pt x="405" y="332"/>
                    </a:lnTo>
                    <a:lnTo>
                      <a:pt x="423" y="319"/>
                    </a:lnTo>
                    <a:lnTo>
                      <a:pt x="439" y="305"/>
                    </a:lnTo>
                    <a:lnTo>
                      <a:pt x="454" y="290"/>
                    </a:lnTo>
                    <a:lnTo>
                      <a:pt x="467" y="274"/>
                    </a:lnTo>
                    <a:lnTo>
                      <a:pt x="477" y="258"/>
                    </a:lnTo>
                    <a:lnTo>
                      <a:pt x="485" y="242"/>
                    </a:lnTo>
                    <a:lnTo>
                      <a:pt x="493" y="226"/>
                    </a:lnTo>
                    <a:lnTo>
                      <a:pt x="498" y="210"/>
                    </a:lnTo>
                    <a:lnTo>
                      <a:pt x="501" y="193"/>
                    </a:lnTo>
                    <a:lnTo>
                      <a:pt x="503" y="178"/>
                    </a:lnTo>
                    <a:lnTo>
                      <a:pt x="504" y="162"/>
                    </a:lnTo>
                    <a:lnTo>
                      <a:pt x="503" y="142"/>
                    </a:lnTo>
                    <a:lnTo>
                      <a:pt x="498" y="123"/>
                    </a:lnTo>
                    <a:lnTo>
                      <a:pt x="491" y="106"/>
                    </a:lnTo>
                    <a:lnTo>
                      <a:pt x="480" y="89"/>
                    </a:lnTo>
                    <a:lnTo>
                      <a:pt x="467" y="74"/>
                    </a:lnTo>
                    <a:lnTo>
                      <a:pt x="452" y="59"/>
                    </a:lnTo>
                    <a:lnTo>
                      <a:pt x="434" y="46"/>
                    </a:lnTo>
                    <a:lnTo>
                      <a:pt x="415" y="35"/>
                    </a:lnTo>
                    <a:lnTo>
                      <a:pt x="394" y="25"/>
                    </a:lnTo>
                    <a:lnTo>
                      <a:pt x="371" y="16"/>
                    </a:lnTo>
                    <a:lnTo>
                      <a:pt x="347" y="9"/>
                    </a:lnTo>
                    <a:lnTo>
                      <a:pt x="321" y="4"/>
                    </a:lnTo>
                    <a:lnTo>
                      <a:pt x="295" y="1"/>
                    </a:lnTo>
                    <a:lnTo>
                      <a:pt x="267" y="0"/>
                    </a:lnTo>
                    <a:lnTo>
                      <a:pt x="239" y="1"/>
                    </a:lnTo>
                    <a:lnTo>
                      <a:pt x="213" y="4"/>
                    </a:lnTo>
                    <a:lnTo>
                      <a:pt x="188" y="8"/>
                    </a:lnTo>
                    <a:lnTo>
                      <a:pt x="164" y="15"/>
                    </a:lnTo>
                    <a:lnTo>
                      <a:pt x="142" y="23"/>
                    </a:lnTo>
                    <a:lnTo>
                      <a:pt x="122" y="32"/>
                    </a:lnTo>
                    <a:lnTo>
                      <a:pt x="103" y="43"/>
                    </a:lnTo>
                    <a:lnTo>
                      <a:pt x="86" y="56"/>
                    </a:lnTo>
                    <a:lnTo>
                      <a:pt x="72" y="70"/>
                    </a:lnTo>
                    <a:lnTo>
                      <a:pt x="59" y="85"/>
                    </a:lnTo>
                    <a:lnTo>
                      <a:pt x="50" y="102"/>
                    </a:lnTo>
                    <a:lnTo>
                      <a:pt x="43" y="119"/>
                    </a:lnTo>
                    <a:lnTo>
                      <a:pt x="38" y="138"/>
                    </a:lnTo>
                    <a:lnTo>
                      <a:pt x="37" y="157"/>
                    </a:lnTo>
                    <a:lnTo>
                      <a:pt x="38" y="170"/>
                    </a:lnTo>
                    <a:lnTo>
                      <a:pt x="40" y="181"/>
                    </a:lnTo>
                    <a:lnTo>
                      <a:pt x="45" y="191"/>
                    </a:lnTo>
                    <a:lnTo>
                      <a:pt x="51" y="199"/>
                    </a:lnTo>
                    <a:lnTo>
                      <a:pt x="58" y="207"/>
                    </a:lnTo>
                    <a:lnTo>
                      <a:pt x="67" y="212"/>
                    </a:lnTo>
                    <a:lnTo>
                      <a:pt x="76" y="216"/>
                    </a:lnTo>
                    <a:lnTo>
                      <a:pt x="86" y="219"/>
                    </a:lnTo>
                    <a:lnTo>
                      <a:pt x="98" y="219"/>
                    </a:lnTo>
                    <a:lnTo>
                      <a:pt x="111" y="218"/>
                    </a:lnTo>
                    <a:lnTo>
                      <a:pt x="123" y="215"/>
                    </a:lnTo>
                    <a:lnTo>
                      <a:pt x="133" y="209"/>
                    </a:lnTo>
                    <a:lnTo>
                      <a:pt x="142" y="202"/>
                    </a:lnTo>
                    <a:lnTo>
                      <a:pt x="148" y="193"/>
                    </a:lnTo>
                    <a:lnTo>
                      <a:pt x="153" y="183"/>
                    </a:lnTo>
                    <a:lnTo>
                      <a:pt x="157" y="171"/>
                    </a:lnTo>
                    <a:lnTo>
                      <a:pt x="158" y="160"/>
                    </a:lnTo>
                    <a:lnTo>
                      <a:pt x="157" y="147"/>
                    </a:lnTo>
                    <a:lnTo>
                      <a:pt x="153" y="136"/>
                    </a:lnTo>
                    <a:lnTo>
                      <a:pt x="148" y="126"/>
                    </a:lnTo>
                    <a:lnTo>
                      <a:pt x="142" y="117"/>
                    </a:lnTo>
                    <a:lnTo>
                      <a:pt x="133" y="110"/>
                    </a:lnTo>
                    <a:lnTo>
                      <a:pt x="123" y="104"/>
                    </a:lnTo>
                    <a:lnTo>
                      <a:pt x="111" y="101"/>
                    </a:lnTo>
                    <a:lnTo>
                      <a:pt x="98" y="99"/>
                    </a:lnTo>
                    <a:lnTo>
                      <a:pt x="110" y="85"/>
                    </a:lnTo>
                    <a:lnTo>
                      <a:pt x="124" y="74"/>
                    </a:lnTo>
                    <a:lnTo>
                      <a:pt x="138" y="64"/>
                    </a:lnTo>
                    <a:lnTo>
                      <a:pt x="155" y="56"/>
                    </a:lnTo>
                    <a:lnTo>
                      <a:pt x="171" y="50"/>
                    </a:lnTo>
                    <a:lnTo>
                      <a:pt x="188" y="44"/>
                    </a:lnTo>
                    <a:lnTo>
                      <a:pt x="205" y="40"/>
                    </a:lnTo>
                    <a:lnTo>
                      <a:pt x="221" y="37"/>
                    </a:lnTo>
                    <a:lnTo>
                      <a:pt x="236" y="35"/>
                    </a:lnTo>
                    <a:lnTo>
                      <a:pt x="251" y="34"/>
                    </a:lnTo>
                    <a:lnTo>
                      <a:pt x="263" y="34"/>
                    </a:lnTo>
                    <a:lnTo>
                      <a:pt x="274" y="35"/>
                    </a:lnTo>
                    <a:lnTo>
                      <a:pt x="285" y="36"/>
                    </a:lnTo>
                    <a:lnTo>
                      <a:pt x="297" y="38"/>
                    </a:lnTo>
                    <a:lnTo>
                      <a:pt x="308" y="40"/>
                    </a:lnTo>
                    <a:lnTo>
                      <a:pt x="320" y="44"/>
                    </a:lnTo>
                    <a:lnTo>
                      <a:pt x="331" y="50"/>
                    </a:lnTo>
                    <a:lnTo>
                      <a:pt x="342" y="56"/>
                    </a:lnTo>
                    <a:lnTo>
                      <a:pt x="352" y="64"/>
                    </a:lnTo>
                    <a:lnTo>
                      <a:pt x="361" y="73"/>
                    </a:lnTo>
                    <a:lnTo>
                      <a:pt x="369" y="83"/>
                    </a:lnTo>
                    <a:lnTo>
                      <a:pt x="376" y="95"/>
                    </a:lnTo>
                    <a:lnTo>
                      <a:pt x="382" y="110"/>
                    </a:lnTo>
                    <a:lnTo>
                      <a:pt x="386" y="125"/>
                    </a:lnTo>
                    <a:lnTo>
                      <a:pt x="389" y="142"/>
                    </a:lnTo>
                    <a:lnTo>
                      <a:pt x="390" y="162"/>
                    </a:lnTo>
                    <a:lnTo>
                      <a:pt x="389" y="183"/>
                    </a:lnTo>
                    <a:lnTo>
                      <a:pt x="386" y="205"/>
                    </a:lnTo>
                    <a:lnTo>
                      <a:pt x="381" y="226"/>
                    </a:lnTo>
                    <a:lnTo>
                      <a:pt x="375" y="247"/>
                    </a:lnTo>
                    <a:lnTo>
                      <a:pt x="366" y="267"/>
                    </a:lnTo>
                    <a:lnTo>
                      <a:pt x="355" y="285"/>
                    </a:lnTo>
                    <a:lnTo>
                      <a:pt x="343" y="301"/>
                    </a:lnTo>
                    <a:lnTo>
                      <a:pt x="330" y="315"/>
                    </a:lnTo>
                    <a:lnTo>
                      <a:pt x="318" y="325"/>
                    </a:lnTo>
                    <a:lnTo>
                      <a:pt x="305" y="334"/>
                    </a:lnTo>
                    <a:lnTo>
                      <a:pt x="292" y="340"/>
                    </a:lnTo>
                    <a:lnTo>
                      <a:pt x="279" y="344"/>
                    </a:lnTo>
                    <a:lnTo>
                      <a:pt x="264" y="347"/>
                    </a:lnTo>
                    <a:lnTo>
                      <a:pt x="249" y="349"/>
                    </a:lnTo>
                    <a:lnTo>
                      <a:pt x="231" y="351"/>
                    </a:lnTo>
                    <a:lnTo>
                      <a:pt x="213" y="352"/>
                    </a:lnTo>
                    <a:lnTo>
                      <a:pt x="202" y="353"/>
                    </a:lnTo>
                    <a:lnTo>
                      <a:pt x="194" y="353"/>
                    </a:lnTo>
                    <a:lnTo>
                      <a:pt x="187" y="354"/>
                    </a:lnTo>
                    <a:lnTo>
                      <a:pt x="183" y="354"/>
                    </a:lnTo>
                    <a:lnTo>
                      <a:pt x="180" y="355"/>
                    </a:lnTo>
                    <a:lnTo>
                      <a:pt x="178" y="355"/>
                    </a:lnTo>
                    <a:lnTo>
                      <a:pt x="175" y="356"/>
                    </a:lnTo>
                    <a:lnTo>
                      <a:pt x="174" y="356"/>
                    </a:lnTo>
                    <a:lnTo>
                      <a:pt x="171" y="357"/>
                    </a:lnTo>
                    <a:lnTo>
                      <a:pt x="169" y="359"/>
                    </a:lnTo>
                    <a:lnTo>
                      <a:pt x="166" y="361"/>
                    </a:lnTo>
                    <a:lnTo>
                      <a:pt x="164" y="365"/>
                    </a:lnTo>
                    <a:lnTo>
                      <a:pt x="163" y="371"/>
                    </a:lnTo>
                    <a:lnTo>
                      <a:pt x="164" y="377"/>
                    </a:lnTo>
                    <a:lnTo>
                      <a:pt x="166" y="382"/>
                    </a:lnTo>
                    <a:lnTo>
                      <a:pt x="169" y="384"/>
                    </a:lnTo>
                    <a:lnTo>
                      <a:pt x="174" y="386"/>
                    </a:lnTo>
                    <a:lnTo>
                      <a:pt x="179" y="387"/>
                    </a:lnTo>
                    <a:lnTo>
                      <a:pt x="194" y="387"/>
                    </a:lnTo>
                    <a:lnTo>
                      <a:pt x="257" y="387"/>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4" name="Group 52">
              <a:extLst>
                <a:ext uri="{FF2B5EF4-FFF2-40B4-BE49-F238E27FC236}">
                  <a16:creationId xmlns:a16="http://schemas.microsoft.com/office/drawing/2014/main" xmlns="" id="{C0088D88-72E8-3143-B88B-029FB8E19012}"/>
                </a:ext>
              </a:extLst>
            </p:cNvPr>
            <p:cNvGrpSpPr>
              <a:grpSpLocks noChangeAspect="1"/>
            </p:cNvGrpSpPr>
            <p:nvPr>
              <p:custDataLst>
                <p:tags r:id="rId9"/>
              </p:custDataLst>
            </p:nvPr>
          </p:nvGrpSpPr>
          <p:grpSpPr bwMode="auto">
            <a:xfrm>
              <a:off x="4282" y="1551"/>
              <a:ext cx="103" cy="114"/>
              <a:chOff x="4393" y="1651"/>
              <a:chExt cx="1301" cy="1433"/>
            </a:xfrm>
          </p:grpSpPr>
          <p:sp>
            <p:nvSpPr>
              <p:cNvPr id="40" name="Freeform 54">
                <a:extLst>
                  <a:ext uri="{FF2B5EF4-FFF2-40B4-BE49-F238E27FC236}">
                    <a16:creationId xmlns:a16="http://schemas.microsoft.com/office/drawing/2014/main" xmlns="" id="{3794F020-F1DB-4046-9054-A324754CF61B}"/>
                  </a:ext>
                </a:extLst>
              </p:cNvPr>
              <p:cNvSpPr>
                <a:spLocks noEditPoints="1"/>
              </p:cNvSpPr>
              <p:nvPr/>
            </p:nvSpPr>
            <p:spPr bwMode="auto">
              <a:xfrm>
                <a:off x="4393" y="1651"/>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41" name="Freeform 55">
                <a:extLst>
                  <a:ext uri="{FF2B5EF4-FFF2-40B4-BE49-F238E27FC236}">
                    <a16:creationId xmlns:a16="http://schemas.microsoft.com/office/drawing/2014/main" xmlns="" id="{D4629BC4-5BBD-D240-8470-96FBCA767C70}"/>
                  </a:ext>
                </a:extLst>
              </p:cNvPr>
              <p:cNvSpPr>
                <a:spLocks noEditPoints="1"/>
              </p:cNvSpPr>
              <p:nvPr/>
            </p:nvSpPr>
            <p:spPr bwMode="auto">
              <a:xfrm>
                <a:off x="5119" y="2293"/>
                <a:ext cx="575" cy="791"/>
              </a:xfrm>
              <a:custGeom>
                <a:avLst/>
                <a:gdLst>
                  <a:gd name="T0" fmla="*/ 575 w 575"/>
                  <a:gd name="T1" fmla="*/ 557 h 791"/>
                  <a:gd name="T2" fmla="*/ 445 w 575"/>
                  <a:gd name="T3" fmla="*/ 24 h 791"/>
                  <a:gd name="T4" fmla="*/ 443 w 575"/>
                  <a:gd name="T5" fmla="*/ 12 h 791"/>
                  <a:gd name="T6" fmla="*/ 439 w 575"/>
                  <a:gd name="T7" fmla="*/ 4 h 791"/>
                  <a:gd name="T8" fmla="*/ 427 w 575"/>
                  <a:gd name="T9" fmla="*/ 1 h 791"/>
                  <a:gd name="T10" fmla="*/ 413 w 575"/>
                  <a:gd name="T11" fmla="*/ 0 h 791"/>
                  <a:gd name="T12" fmla="*/ 403 w 575"/>
                  <a:gd name="T13" fmla="*/ 2 h 791"/>
                  <a:gd name="T14" fmla="*/ 394 w 575"/>
                  <a:gd name="T15" fmla="*/ 10 h 791"/>
                  <a:gd name="T16" fmla="*/ 0 w 575"/>
                  <a:gd name="T17" fmla="*/ 557 h 791"/>
                  <a:gd name="T18" fmla="*/ 345 w 575"/>
                  <a:gd name="T19" fmla="*/ 599 h 791"/>
                  <a:gd name="T20" fmla="*/ 344 w 575"/>
                  <a:gd name="T21" fmla="*/ 712 h 791"/>
                  <a:gd name="T22" fmla="*/ 342 w 575"/>
                  <a:gd name="T23" fmla="*/ 725 h 791"/>
                  <a:gd name="T24" fmla="*/ 336 w 575"/>
                  <a:gd name="T25" fmla="*/ 735 h 791"/>
                  <a:gd name="T26" fmla="*/ 323 w 575"/>
                  <a:gd name="T27" fmla="*/ 742 h 791"/>
                  <a:gd name="T28" fmla="*/ 302 w 575"/>
                  <a:gd name="T29" fmla="*/ 746 h 791"/>
                  <a:gd name="T30" fmla="*/ 270 w 575"/>
                  <a:gd name="T31" fmla="*/ 749 h 791"/>
                  <a:gd name="T32" fmla="*/ 218 w 575"/>
                  <a:gd name="T33" fmla="*/ 791 h 791"/>
                  <a:gd name="T34" fmla="*/ 265 w 575"/>
                  <a:gd name="T35" fmla="*/ 790 h 791"/>
                  <a:gd name="T36" fmla="*/ 313 w 575"/>
                  <a:gd name="T37" fmla="*/ 788 h 791"/>
                  <a:gd name="T38" fmla="*/ 357 w 575"/>
                  <a:gd name="T39" fmla="*/ 787 h 791"/>
                  <a:gd name="T40" fmla="*/ 412 w 575"/>
                  <a:gd name="T41" fmla="*/ 787 h 791"/>
                  <a:gd name="T42" fmla="*/ 454 w 575"/>
                  <a:gd name="T43" fmla="*/ 788 h 791"/>
                  <a:gd name="T44" fmla="*/ 525 w 575"/>
                  <a:gd name="T45" fmla="*/ 790 h 791"/>
                  <a:gd name="T46" fmla="*/ 572 w 575"/>
                  <a:gd name="T47" fmla="*/ 791 h 791"/>
                  <a:gd name="T48" fmla="*/ 519 w 575"/>
                  <a:gd name="T49" fmla="*/ 749 h 791"/>
                  <a:gd name="T50" fmla="*/ 488 w 575"/>
                  <a:gd name="T51" fmla="*/ 746 h 791"/>
                  <a:gd name="T52" fmla="*/ 467 w 575"/>
                  <a:gd name="T53" fmla="*/ 742 h 791"/>
                  <a:gd name="T54" fmla="*/ 454 w 575"/>
                  <a:gd name="T55" fmla="*/ 735 h 791"/>
                  <a:gd name="T56" fmla="*/ 447 w 575"/>
                  <a:gd name="T57" fmla="*/ 725 h 791"/>
                  <a:gd name="T58" fmla="*/ 445 w 575"/>
                  <a:gd name="T59" fmla="*/ 712 h 791"/>
                  <a:gd name="T60" fmla="*/ 445 w 575"/>
                  <a:gd name="T61" fmla="*/ 599 h 791"/>
                  <a:gd name="T62" fmla="*/ 353 w 575"/>
                  <a:gd name="T63" fmla="*/ 127 h 791"/>
                  <a:gd name="T64" fmla="*/ 43 w 575"/>
                  <a:gd name="T65" fmla="*/ 557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5"/>
                  <a:gd name="T100" fmla="*/ 0 h 791"/>
                  <a:gd name="T101" fmla="*/ 575 w 575"/>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5" h="791">
                    <a:moveTo>
                      <a:pt x="575" y="599"/>
                    </a:moveTo>
                    <a:lnTo>
                      <a:pt x="575" y="557"/>
                    </a:lnTo>
                    <a:lnTo>
                      <a:pt x="445" y="557"/>
                    </a:lnTo>
                    <a:lnTo>
                      <a:pt x="445" y="24"/>
                    </a:lnTo>
                    <a:lnTo>
                      <a:pt x="444" y="18"/>
                    </a:lnTo>
                    <a:lnTo>
                      <a:pt x="443" y="12"/>
                    </a:lnTo>
                    <a:lnTo>
                      <a:pt x="442" y="8"/>
                    </a:lnTo>
                    <a:lnTo>
                      <a:pt x="439" y="4"/>
                    </a:lnTo>
                    <a:lnTo>
                      <a:pt x="434" y="2"/>
                    </a:lnTo>
                    <a:lnTo>
                      <a:pt x="427" y="1"/>
                    </a:lnTo>
                    <a:lnTo>
                      <a:pt x="419" y="0"/>
                    </a:lnTo>
                    <a:lnTo>
                      <a:pt x="413" y="0"/>
                    </a:lnTo>
                    <a:lnTo>
                      <a:pt x="408" y="1"/>
                    </a:lnTo>
                    <a:lnTo>
                      <a:pt x="403" y="2"/>
                    </a:lnTo>
                    <a:lnTo>
                      <a:pt x="398" y="5"/>
                    </a:lnTo>
                    <a:lnTo>
                      <a:pt x="394" y="10"/>
                    </a:lnTo>
                    <a:lnTo>
                      <a:pt x="389" y="17"/>
                    </a:lnTo>
                    <a:lnTo>
                      <a:pt x="0" y="557"/>
                    </a:lnTo>
                    <a:lnTo>
                      <a:pt x="0" y="599"/>
                    </a:lnTo>
                    <a:lnTo>
                      <a:pt x="345" y="599"/>
                    </a:lnTo>
                    <a:lnTo>
                      <a:pt x="345" y="704"/>
                    </a:lnTo>
                    <a:lnTo>
                      <a:pt x="344" y="712"/>
                    </a:lnTo>
                    <a:lnTo>
                      <a:pt x="344" y="719"/>
                    </a:lnTo>
                    <a:lnTo>
                      <a:pt x="342" y="725"/>
                    </a:lnTo>
                    <a:lnTo>
                      <a:pt x="340" y="730"/>
                    </a:lnTo>
                    <a:lnTo>
                      <a:pt x="336" y="735"/>
                    </a:lnTo>
                    <a:lnTo>
                      <a:pt x="330" y="739"/>
                    </a:lnTo>
                    <a:lnTo>
                      <a:pt x="323" y="742"/>
                    </a:lnTo>
                    <a:lnTo>
                      <a:pt x="313" y="745"/>
                    </a:lnTo>
                    <a:lnTo>
                      <a:pt x="302" y="746"/>
                    </a:lnTo>
                    <a:lnTo>
                      <a:pt x="287" y="748"/>
                    </a:lnTo>
                    <a:lnTo>
                      <a:pt x="270" y="749"/>
                    </a:lnTo>
                    <a:lnTo>
                      <a:pt x="218" y="749"/>
                    </a:lnTo>
                    <a:lnTo>
                      <a:pt x="218" y="791"/>
                    </a:lnTo>
                    <a:lnTo>
                      <a:pt x="241" y="790"/>
                    </a:lnTo>
                    <a:lnTo>
                      <a:pt x="265" y="790"/>
                    </a:lnTo>
                    <a:lnTo>
                      <a:pt x="289" y="789"/>
                    </a:lnTo>
                    <a:lnTo>
                      <a:pt x="313" y="788"/>
                    </a:lnTo>
                    <a:lnTo>
                      <a:pt x="336" y="787"/>
                    </a:lnTo>
                    <a:lnTo>
                      <a:pt x="357" y="787"/>
                    </a:lnTo>
                    <a:lnTo>
                      <a:pt x="377" y="787"/>
                    </a:lnTo>
                    <a:lnTo>
                      <a:pt x="412" y="787"/>
                    </a:lnTo>
                    <a:lnTo>
                      <a:pt x="432" y="787"/>
                    </a:lnTo>
                    <a:lnTo>
                      <a:pt x="454" y="788"/>
                    </a:lnTo>
                    <a:lnTo>
                      <a:pt x="501" y="789"/>
                    </a:lnTo>
                    <a:lnTo>
                      <a:pt x="525" y="790"/>
                    </a:lnTo>
                    <a:lnTo>
                      <a:pt x="549" y="790"/>
                    </a:lnTo>
                    <a:lnTo>
                      <a:pt x="572" y="791"/>
                    </a:lnTo>
                    <a:lnTo>
                      <a:pt x="572" y="749"/>
                    </a:lnTo>
                    <a:lnTo>
                      <a:pt x="519" y="749"/>
                    </a:lnTo>
                    <a:lnTo>
                      <a:pt x="502" y="748"/>
                    </a:lnTo>
                    <a:lnTo>
                      <a:pt x="488" y="746"/>
                    </a:lnTo>
                    <a:lnTo>
                      <a:pt x="476" y="745"/>
                    </a:lnTo>
                    <a:lnTo>
                      <a:pt x="467" y="742"/>
                    </a:lnTo>
                    <a:lnTo>
                      <a:pt x="460" y="739"/>
                    </a:lnTo>
                    <a:lnTo>
                      <a:pt x="454" y="735"/>
                    </a:lnTo>
                    <a:lnTo>
                      <a:pt x="450" y="730"/>
                    </a:lnTo>
                    <a:lnTo>
                      <a:pt x="447" y="725"/>
                    </a:lnTo>
                    <a:lnTo>
                      <a:pt x="446" y="719"/>
                    </a:lnTo>
                    <a:lnTo>
                      <a:pt x="445" y="712"/>
                    </a:lnTo>
                    <a:lnTo>
                      <a:pt x="445" y="704"/>
                    </a:lnTo>
                    <a:lnTo>
                      <a:pt x="445" y="599"/>
                    </a:lnTo>
                    <a:lnTo>
                      <a:pt x="575" y="599"/>
                    </a:lnTo>
                    <a:close/>
                    <a:moveTo>
                      <a:pt x="353" y="127"/>
                    </a:moveTo>
                    <a:lnTo>
                      <a:pt x="353" y="557"/>
                    </a:lnTo>
                    <a:lnTo>
                      <a:pt x="43" y="557"/>
                    </a:lnTo>
                    <a:lnTo>
                      <a:pt x="353" y="127"/>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5" name="Group 58">
              <a:extLst>
                <a:ext uri="{FF2B5EF4-FFF2-40B4-BE49-F238E27FC236}">
                  <a16:creationId xmlns:a16="http://schemas.microsoft.com/office/drawing/2014/main" xmlns="" id="{3EFB792A-4345-144B-BCC6-E4BA80A75189}"/>
                </a:ext>
              </a:extLst>
            </p:cNvPr>
            <p:cNvGrpSpPr>
              <a:grpSpLocks noChangeAspect="1"/>
            </p:cNvGrpSpPr>
            <p:nvPr>
              <p:custDataLst>
                <p:tags r:id="rId10"/>
              </p:custDataLst>
            </p:nvPr>
          </p:nvGrpSpPr>
          <p:grpSpPr bwMode="auto">
            <a:xfrm>
              <a:off x="4690" y="1551"/>
              <a:ext cx="99" cy="114"/>
              <a:chOff x="4801" y="1651"/>
              <a:chExt cx="1273" cy="1457"/>
            </a:xfrm>
          </p:grpSpPr>
          <p:sp>
            <p:nvSpPr>
              <p:cNvPr id="38" name="Freeform 60">
                <a:extLst>
                  <a:ext uri="{FF2B5EF4-FFF2-40B4-BE49-F238E27FC236}">
                    <a16:creationId xmlns:a16="http://schemas.microsoft.com/office/drawing/2014/main" xmlns="" id="{4E34CDD1-F535-9E45-A209-0BB2BC41D1A8}"/>
                  </a:ext>
                </a:extLst>
              </p:cNvPr>
              <p:cNvSpPr>
                <a:spLocks noEditPoints="1"/>
              </p:cNvSpPr>
              <p:nvPr/>
            </p:nvSpPr>
            <p:spPr bwMode="auto">
              <a:xfrm>
                <a:off x="4801" y="1651"/>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39" name="Freeform 61">
                <a:extLst>
                  <a:ext uri="{FF2B5EF4-FFF2-40B4-BE49-F238E27FC236}">
                    <a16:creationId xmlns:a16="http://schemas.microsoft.com/office/drawing/2014/main" xmlns="" id="{FF230418-8F93-8343-8552-23C24F74DBBA}"/>
                  </a:ext>
                </a:extLst>
              </p:cNvPr>
              <p:cNvSpPr>
                <a:spLocks/>
              </p:cNvSpPr>
              <p:nvPr/>
            </p:nvSpPr>
            <p:spPr bwMode="auto">
              <a:xfrm>
                <a:off x="5555" y="2305"/>
                <a:ext cx="519" cy="803"/>
              </a:xfrm>
              <a:custGeom>
                <a:avLst/>
                <a:gdLst>
                  <a:gd name="T0" fmla="*/ 165 w 519"/>
                  <a:gd name="T1" fmla="*/ 136 h 803"/>
                  <a:gd name="T2" fmla="*/ 214 w 519"/>
                  <a:gd name="T3" fmla="*/ 140 h 803"/>
                  <a:gd name="T4" fmla="*/ 298 w 519"/>
                  <a:gd name="T5" fmla="*/ 131 h 803"/>
                  <a:gd name="T6" fmla="*/ 379 w 519"/>
                  <a:gd name="T7" fmla="*/ 100 h 803"/>
                  <a:gd name="T8" fmla="*/ 436 w 519"/>
                  <a:gd name="T9" fmla="*/ 59 h 803"/>
                  <a:gd name="T10" fmla="*/ 465 w 519"/>
                  <a:gd name="T11" fmla="*/ 26 h 803"/>
                  <a:gd name="T12" fmla="*/ 466 w 519"/>
                  <a:gd name="T13" fmla="*/ 6 h 803"/>
                  <a:gd name="T14" fmla="*/ 455 w 519"/>
                  <a:gd name="T15" fmla="*/ 0 h 803"/>
                  <a:gd name="T16" fmla="*/ 434 w 519"/>
                  <a:gd name="T17" fmla="*/ 8 h 803"/>
                  <a:gd name="T18" fmla="*/ 368 w 519"/>
                  <a:gd name="T19" fmla="*/ 27 h 803"/>
                  <a:gd name="T20" fmla="*/ 268 w 519"/>
                  <a:gd name="T21" fmla="*/ 38 h 803"/>
                  <a:gd name="T22" fmla="*/ 198 w 519"/>
                  <a:gd name="T23" fmla="*/ 33 h 803"/>
                  <a:gd name="T24" fmla="*/ 96 w 519"/>
                  <a:gd name="T25" fmla="*/ 6 h 803"/>
                  <a:gd name="T26" fmla="*/ 82 w 519"/>
                  <a:gd name="T27" fmla="*/ 0 h 803"/>
                  <a:gd name="T28" fmla="*/ 68 w 519"/>
                  <a:gd name="T29" fmla="*/ 7 h 803"/>
                  <a:gd name="T30" fmla="*/ 66 w 519"/>
                  <a:gd name="T31" fmla="*/ 386 h 803"/>
                  <a:gd name="T32" fmla="*/ 72 w 519"/>
                  <a:gd name="T33" fmla="*/ 409 h 803"/>
                  <a:gd name="T34" fmla="*/ 93 w 519"/>
                  <a:gd name="T35" fmla="*/ 411 h 803"/>
                  <a:gd name="T36" fmla="*/ 108 w 519"/>
                  <a:gd name="T37" fmla="*/ 395 h 803"/>
                  <a:gd name="T38" fmla="*/ 169 w 519"/>
                  <a:gd name="T39" fmla="*/ 345 h 803"/>
                  <a:gd name="T40" fmla="*/ 232 w 519"/>
                  <a:gd name="T41" fmla="*/ 324 h 803"/>
                  <a:gd name="T42" fmla="*/ 288 w 519"/>
                  <a:gd name="T43" fmla="*/ 322 h 803"/>
                  <a:gd name="T44" fmla="*/ 340 w 519"/>
                  <a:gd name="T45" fmla="*/ 343 h 803"/>
                  <a:gd name="T46" fmla="*/ 370 w 519"/>
                  <a:gd name="T47" fmla="*/ 373 h 803"/>
                  <a:gd name="T48" fmla="*/ 387 w 519"/>
                  <a:gd name="T49" fmla="*/ 404 h 803"/>
                  <a:gd name="T50" fmla="*/ 406 w 519"/>
                  <a:gd name="T51" fmla="*/ 486 h 803"/>
                  <a:gd name="T52" fmla="*/ 407 w 519"/>
                  <a:gd name="T53" fmla="*/ 567 h 803"/>
                  <a:gd name="T54" fmla="*/ 397 w 519"/>
                  <a:gd name="T55" fmla="*/ 639 h 803"/>
                  <a:gd name="T56" fmla="*/ 360 w 519"/>
                  <a:gd name="T57" fmla="*/ 710 h 803"/>
                  <a:gd name="T58" fmla="*/ 296 w 519"/>
                  <a:gd name="T59" fmla="*/ 754 h 803"/>
                  <a:gd name="T60" fmla="*/ 216 w 519"/>
                  <a:gd name="T61" fmla="*/ 764 h 803"/>
                  <a:gd name="T62" fmla="*/ 142 w 519"/>
                  <a:gd name="T63" fmla="*/ 744 h 803"/>
                  <a:gd name="T64" fmla="*/ 81 w 519"/>
                  <a:gd name="T65" fmla="*/ 697 h 803"/>
                  <a:gd name="T66" fmla="*/ 65 w 519"/>
                  <a:gd name="T67" fmla="*/ 646 h 803"/>
                  <a:gd name="T68" fmla="*/ 104 w 519"/>
                  <a:gd name="T69" fmla="*/ 626 h 803"/>
                  <a:gd name="T70" fmla="*/ 117 w 519"/>
                  <a:gd name="T71" fmla="*/ 588 h 803"/>
                  <a:gd name="T72" fmla="*/ 106 w 519"/>
                  <a:gd name="T73" fmla="*/ 550 h 803"/>
                  <a:gd name="T74" fmla="*/ 81 w 519"/>
                  <a:gd name="T75" fmla="*/ 532 h 803"/>
                  <a:gd name="T76" fmla="*/ 54 w 519"/>
                  <a:gd name="T77" fmla="*/ 528 h 803"/>
                  <a:gd name="T78" fmla="*/ 35 w 519"/>
                  <a:gd name="T79" fmla="*/ 533 h 803"/>
                  <a:gd name="T80" fmla="*/ 11 w 519"/>
                  <a:gd name="T81" fmla="*/ 551 h 803"/>
                  <a:gd name="T82" fmla="*/ 0 w 519"/>
                  <a:gd name="T83" fmla="*/ 592 h 803"/>
                  <a:gd name="T84" fmla="*/ 19 w 519"/>
                  <a:gd name="T85" fmla="*/ 674 h 803"/>
                  <a:gd name="T86" fmla="*/ 74 w 519"/>
                  <a:gd name="T87" fmla="*/ 745 h 803"/>
                  <a:gd name="T88" fmla="*/ 158 w 519"/>
                  <a:gd name="T89" fmla="*/ 791 h 803"/>
                  <a:gd name="T90" fmla="*/ 265 w 519"/>
                  <a:gd name="T91" fmla="*/ 801 h 803"/>
                  <a:gd name="T92" fmla="*/ 369 w 519"/>
                  <a:gd name="T93" fmla="*/ 772 h 803"/>
                  <a:gd name="T94" fmla="*/ 453 w 519"/>
                  <a:gd name="T95" fmla="*/ 710 h 803"/>
                  <a:gd name="T96" fmla="*/ 506 w 519"/>
                  <a:gd name="T97" fmla="*/ 622 h 803"/>
                  <a:gd name="T98" fmla="*/ 518 w 519"/>
                  <a:gd name="T99" fmla="*/ 519 h 803"/>
                  <a:gd name="T100" fmla="*/ 491 w 519"/>
                  <a:gd name="T101" fmla="*/ 425 h 803"/>
                  <a:gd name="T102" fmla="*/ 433 w 519"/>
                  <a:gd name="T103" fmla="*/ 349 h 803"/>
                  <a:gd name="T104" fmla="*/ 349 w 519"/>
                  <a:gd name="T105" fmla="*/ 301 h 803"/>
                  <a:gd name="T106" fmla="*/ 252 w 519"/>
                  <a:gd name="T107" fmla="*/ 289 h 803"/>
                  <a:gd name="T108" fmla="*/ 169 w 519"/>
                  <a:gd name="T109" fmla="*/ 309 h 803"/>
                  <a:gd name="T110" fmla="*/ 108 w 519"/>
                  <a:gd name="T111" fmla="*/ 125 h 8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803"/>
                  <a:gd name="T170" fmla="*/ 519 w 519"/>
                  <a:gd name="T171" fmla="*/ 803 h 8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803">
                    <a:moveTo>
                      <a:pt x="108" y="125"/>
                    </a:moveTo>
                    <a:lnTo>
                      <a:pt x="129" y="130"/>
                    </a:lnTo>
                    <a:lnTo>
                      <a:pt x="148" y="133"/>
                    </a:lnTo>
                    <a:lnTo>
                      <a:pt x="165" y="136"/>
                    </a:lnTo>
                    <a:lnTo>
                      <a:pt x="181" y="138"/>
                    </a:lnTo>
                    <a:lnTo>
                      <a:pt x="193" y="139"/>
                    </a:lnTo>
                    <a:lnTo>
                      <a:pt x="205" y="139"/>
                    </a:lnTo>
                    <a:lnTo>
                      <a:pt x="214" y="140"/>
                    </a:lnTo>
                    <a:lnTo>
                      <a:pt x="222" y="140"/>
                    </a:lnTo>
                    <a:lnTo>
                      <a:pt x="248" y="139"/>
                    </a:lnTo>
                    <a:lnTo>
                      <a:pt x="274" y="136"/>
                    </a:lnTo>
                    <a:lnTo>
                      <a:pt x="298" y="131"/>
                    </a:lnTo>
                    <a:lnTo>
                      <a:pt x="320" y="125"/>
                    </a:lnTo>
                    <a:lnTo>
                      <a:pt x="341" y="117"/>
                    </a:lnTo>
                    <a:lnTo>
                      <a:pt x="361" y="109"/>
                    </a:lnTo>
                    <a:lnTo>
                      <a:pt x="379" y="100"/>
                    </a:lnTo>
                    <a:lnTo>
                      <a:pt x="396" y="90"/>
                    </a:lnTo>
                    <a:lnTo>
                      <a:pt x="411" y="80"/>
                    </a:lnTo>
                    <a:lnTo>
                      <a:pt x="424" y="69"/>
                    </a:lnTo>
                    <a:lnTo>
                      <a:pt x="436" y="59"/>
                    </a:lnTo>
                    <a:lnTo>
                      <a:pt x="445" y="50"/>
                    </a:lnTo>
                    <a:lnTo>
                      <a:pt x="453" y="41"/>
                    </a:lnTo>
                    <a:lnTo>
                      <a:pt x="460" y="33"/>
                    </a:lnTo>
                    <a:lnTo>
                      <a:pt x="465" y="26"/>
                    </a:lnTo>
                    <a:lnTo>
                      <a:pt x="467" y="21"/>
                    </a:lnTo>
                    <a:lnTo>
                      <a:pt x="468" y="16"/>
                    </a:lnTo>
                    <a:lnTo>
                      <a:pt x="468" y="11"/>
                    </a:lnTo>
                    <a:lnTo>
                      <a:pt x="466" y="6"/>
                    </a:lnTo>
                    <a:lnTo>
                      <a:pt x="464" y="3"/>
                    </a:lnTo>
                    <a:lnTo>
                      <a:pt x="461" y="2"/>
                    </a:lnTo>
                    <a:lnTo>
                      <a:pt x="458" y="1"/>
                    </a:lnTo>
                    <a:lnTo>
                      <a:pt x="455" y="0"/>
                    </a:lnTo>
                    <a:lnTo>
                      <a:pt x="452" y="0"/>
                    </a:lnTo>
                    <a:lnTo>
                      <a:pt x="449" y="1"/>
                    </a:lnTo>
                    <a:lnTo>
                      <a:pt x="445" y="4"/>
                    </a:lnTo>
                    <a:lnTo>
                      <a:pt x="434" y="8"/>
                    </a:lnTo>
                    <a:lnTo>
                      <a:pt x="421" y="12"/>
                    </a:lnTo>
                    <a:lnTo>
                      <a:pt x="406" y="17"/>
                    </a:lnTo>
                    <a:lnTo>
                      <a:pt x="388" y="22"/>
                    </a:lnTo>
                    <a:lnTo>
                      <a:pt x="368" y="27"/>
                    </a:lnTo>
                    <a:lnTo>
                      <a:pt x="346" y="31"/>
                    </a:lnTo>
                    <a:lnTo>
                      <a:pt x="322" y="35"/>
                    </a:lnTo>
                    <a:lnTo>
                      <a:pt x="296" y="37"/>
                    </a:lnTo>
                    <a:lnTo>
                      <a:pt x="268" y="38"/>
                    </a:lnTo>
                    <a:lnTo>
                      <a:pt x="254" y="38"/>
                    </a:lnTo>
                    <a:lnTo>
                      <a:pt x="238" y="37"/>
                    </a:lnTo>
                    <a:lnTo>
                      <a:pt x="219" y="35"/>
                    </a:lnTo>
                    <a:lnTo>
                      <a:pt x="198" y="33"/>
                    </a:lnTo>
                    <a:lnTo>
                      <a:pt x="175" y="29"/>
                    </a:lnTo>
                    <a:lnTo>
                      <a:pt x="150" y="23"/>
                    </a:lnTo>
                    <a:lnTo>
                      <a:pt x="124" y="16"/>
                    </a:lnTo>
                    <a:lnTo>
                      <a:pt x="96" y="6"/>
                    </a:lnTo>
                    <a:lnTo>
                      <a:pt x="90" y="3"/>
                    </a:lnTo>
                    <a:lnTo>
                      <a:pt x="86" y="1"/>
                    </a:lnTo>
                    <a:lnTo>
                      <a:pt x="84" y="1"/>
                    </a:lnTo>
                    <a:lnTo>
                      <a:pt x="82" y="0"/>
                    </a:lnTo>
                    <a:lnTo>
                      <a:pt x="81" y="0"/>
                    </a:lnTo>
                    <a:lnTo>
                      <a:pt x="75" y="1"/>
                    </a:lnTo>
                    <a:lnTo>
                      <a:pt x="71" y="3"/>
                    </a:lnTo>
                    <a:lnTo>
                      <a:pt x="68" y="7"/>
                    </a:lnTo>
                    <a:lnTo>
                      <a:pt x="67" y="11"/>
                    </a:lnTo>
                    <a:lnTo>
                      <a:pt x="66" y="17"/>
                    </a:lnTo>
                    <a:lnTo>
                      <a:pt x="66" y="24"/>
                    </a:lnTo>
                    <a:lnTo>
                      <a:pt x="66" y="386"/>
                    </a:lnTo>
                    <a:lnTo>
                      <a:pt x="66" y="393"/>
                    </a:lnTo>
                    <a:lnTo>
                      <a:pt x="67" y="400"/>
                    </a:lnTo>
                    <a:lnTo>
                      <a:pt x="69" y="405"/>
                    </a:lnTo>
                    <a:lnTo>
                      <a:pt x="72" y="409"/>
                    </a:lnTo>
                    <a:lnTo>
                      <a:pt x="77" y="411"/>
                    </a:lnTo>
                    <a:lnTo>
                      <a:pt x="85" y="412"/>
                    </a:lnTo>
                    <a:lnTo>
                      <a:pt x="89" y="412"/>
                    </a:lnTo>
                    <a:lnTo>
                      <a:pt x="93" y="411"/>
                    </a:lnTo>
                    <a:lnTo>
                      <a:pt x="96" y="409"/>
                    </a:lnTo>
                    <a:lnTo>
                      <a:pt x="99" y="406"/>
                    </a:lnTo>
                    <a:lnTo>
                      <a:pt x="103" y="401"/>
                    </a:lnTo>
                    <a:lnTo>
                      <a:pt x="108" y="395"/>
                    </a:lnTo>
                    <a:lnTo>
                      <a:pt x="122" y="379"/>
                    </a:lnTo>
                    <a:lnTo>
                      <a:pt x="137" y="365"/>
                    </a:lnTo>
                    <a:lnTo>
                      <a:pt x="153" y="354"/>
                    </a:lnTo>
                    <a:lnTo>
                      <a:pt x="169" y="345"/>
                    </a:lnTo>
                    <a:lnTo>
                      <a:pt x="185" y="337"/>
                    </a:lnTo>
                    <a:lnTo>
                      <a:pt x="201" y="332"/>
                    </a:lnTo>
                    <a:lnTo>
                      <a:pt x="217" y="327"/>
                    </a:lnTo>
                    <a:lnTo>
                      <a:pt x="232" y="324"/>
                    </a:lnTo>
                    <a:lnTo>
                      <a:pt x="246" y="323"/>
                    </a:lnTo>
                    <a:lnTo>
                      <a:pt x="259" y="322"/>
                    </a:lnTo>
                    <a:lnTo>
                      <a:pt x="271" y="321"/>
                    </a:lnTo>
                    <a:lnTo>
                      <a:pt x="288" y="322"/>
                    </a:lnTo>
                    <a:lnTo>
                      <a:pt x="303" y="325"/>
                    </a:lnTo>
                    <a:lnTo>
                      <a:pt x="317" y="331"/>
                    </a:lnTo>
                    <a:lnTo>
                      <a:pt x="329" y="337"/>
                    </a:lnTo>
                    <a:lnTo>
                      <a:pt x="340" y="343"/>
                    </a:lnTo>
                    <a:lnTo>
                      <a:pt x="349" y="351"/>
                    </a:lnTo>
                    <a:lnTo>
                      <a:pt x="358" y="359"/>
                    </a:lnTo>
                    <a:lnTo>
                      <a:pt x="364" y="366"/>
                    </a:lnTo>
                    <a:lnTo>
                      <a:pt x="370" y="373"/>
                    </a:lnTo>
                    <a:lnTo>
                      <a:pt x="374" y="379"/>
                    </a:lnTo>
                    <a:lnTo>
                      <a:pt x="377" y="384"/>
                    </a:lnTo>
                    <a:lnTo>
                      <a:pt x="379" y="387"/>
                    </a:lnTo>
                    <a:lnTo>
                      <a:pt x="387" y="404"/>
                    </a:lnTo>
                    <a:lnTo>
                      <a:pt x="394" y="422"/>
                    </a:lnTo>
                    <a:lnTo>
                      <a:pt x="399" y="442"/>
                    </a:lnTo>
                    <a:lnTo>
                      <a:pt x="403" y="463"/>
                    </a:lnTo>
                    <a:lnTo>
                      <a:pt x="406" y="486"/>
                    </a:lnTo>
                    <a:lnTo>
                      <a:pt x="407" y="511"/>
                    </a:lnTo>
                    <a:lnTo>
                      <a:pt x="408" y="539"/>
                    </a:lnTo>
                    <a:lnTo>
                      <a:pt x="408" y="551"/>
                    </a:lnTo>
                    <a:lnTo>
                      <a:pt x="407" y="567"/>
                    </a:lnTo>
                    <a:lnTo>
                      <a:pt x="406" y="583"/>
                    </a:lnTo>
                    <a:lnTo>
                      <a:pt x="405" y="601"/>
                    </a:lnTo>
                    <a:lnTo>
                      <a:pt x="401" y="620"/>
                    </a:lnTo>
                    <a:lnTo>
                      <a:pt x="397" y="639"/>
                    </a:lnTo>
                    <a:lnTo>
                      <a:pt x="391" y="658"/>
                    </a:lnTo>
                    <a:lnTo>
                      <a:pt x="383" y="677"/>
                    </a:lnTo>
                    <a:lnTo>
                      <a:pt x="372" y="695"/>
                    </a:lnTo>
                    <a:lnTo>
                      <a:pt x="360" y="710"/>
                    </a:lnTo>
                    <a:lnTo>
                      <a:pt x="346" y="724"/>
                    </a:lnTo>
                    <a:lnTo>
                      <a:pt x="331" y="735"/>
                    </a:lnTo>
                    <a:lnTo>
                      <a:pt x="314" y="746"/>
                    </a:lnTo>
                    <a:lnTo>
                      <a:pt x="296" y="754"/>
                    </a:lnTo>
                    <a:lnTo>
                      <a:pt x="276" y="760"/>
                    </a:lnTo>
                    <a:lnTo>
                      <a:pt x="256" y="764"/>
                    </a:lnTo>
                    <a:lnTo>
                      <a:pt x="235" y="765"/>
                    </a:lnTo>
                    <a:lnTo>
                      <a:pt x="216" y="764"/>
                    </a:lnTo>
                    <a:lnTo>
                      <a:pt x="196" y="761"/>
                    </a:lnTo>
                    <a:lnTo>
                      <a:pt x="178" y="757"/>
                    </a:lnTo>
                    <a:lnTo>
                      <a:pt x="160" y="751"/>
                    </a:lnTo>
                    <a:lnTo>
                      <a:pt x="142" y="744"/>
                    </a:lnTo>
                    <a:lnTo>
                      <a:pt x="125" y="734"/>
                    </a:lnTo>
                    <a:lnTo>
                      <a:pt x="109" y="724"/>
                    </a:lnTo>
                    <a:lnTo>
                      <a:pt x="94" y="711"/>
                    </a:lnTo>
                    <a:lnTo>
                      <a:pt x="81" y="697"/>
                    </a:lnTo>
                    <a:lnTo>
                      <a:pt x="69" y="681"/>
                    </a:lnTo>
                    <a:lnTo>
                      <a:pt x="59" y="664"/>
                    </a:lnTo>
                    <a:lnTo>
                      <a:pt x="50" y="646"/>
                    </a:lnTo>
                    <a:lnTo>
                      <a:pt x="65" y="646"/>
                    </a:lnTo>
                    <a:lnTo>
                      <a:pt x="77" y="644"/>
                    </a:lnTo>
                    <a:lnTo>
                      <a:pt x="88" y="639"/>
                    </a:lnTo>
                    <a:lnTo>
                      <a:pt x="97" y="633"/>
                    </a:lnTo>
                    <a:lnTo>
                      <a:pt x="104" y="626"/>
                    </a:lnTo>
                    <a:lnTo>
                      <a:pt x="110" y="618"/>
                    </a:lnTo>
                    <a:lnTo>
                      <a:pt x="114" y="608"/>
                    </a:lnTo>
                    <a:lnTo>
                      <a:pt x="117" y="598"/>
                    </a:lnTo>
                    <a:lnTo>
                      <a:pt x="117" y="588"/>
                    </a:lnTo>
                    <a:lnTo>
                      <a:pt x="116" y="576"/>
                    </a:lnTo>
                    <a:lnTo>
                      <a:pt x="114" y="566"/>
                    </a:lnTo>
                    <a:lnTo>
                      <a:pt x="110" y="557"/>
                    </a:lnTo>
                    <a:lnTo>
                      <a:pt x="106" y="550"/>
                    </a:lnTo>
                    <a:lnTo>
                      <a:pt x="100" y="544"/>
                    </a:lnTo>
                    <a:lnTo>
                      <a:pt x="94" y="539"/>
                    </a:lnTo>
                    <a:lnTo>
                      <a:pt x="87" y="535"/>
                    </a:lnTo>
                    <a:lnTo>
                      <a:pt x="81" y="532"/>
                    </a:lnTo>
                    <a:lnTo>
                      <a:pt x="74" y="530"/>
                    </a:lnTo>
                    <a:lnTo>
                      <a:pt x="68" y="529"/>
                    </a:lnTo>
                    <a:lnTo>
                      <a:pt x="63" y="528"/>
                    </a:lnTo>
                    <a:lnTo>
                      <a:pt x="54" y="528"/>
                    </a:lnTo>
                    <a:lnTo>
                      <a:pt x="51" y="529"/>
                    </a:lnTo>
                    <a:lnTo>
                      <a:pt x="46" y="530"/>
                    </a:lnTo>
                    <a:lnTo>
                      <a:pt x="40" y="531"/>
                    </a:lnTo>
                    <a:lnTo>
                      <a:pt x="35" y="533"/>
                    </a:lnTo>
                    <a:lnTo>
                      <a:pt x="28" y="536"/>
                    </a:lnTo>
                    <a:lnTo>
                      <a:pt x="22" y="540"/>
                    </a:lnTo>
                    <a:lnTo>
                      <a:pt x="16" y="545"/>
                    </a:lnTo>
                    <a:lnTo>
                      <a:pt x="11" y="551"/>
                    </a:lnTo>
                    <a:lnTo>
                      <a:pt x="7" y="559"/>
                    </a:lnTo>
                    <a:lnTo>
                      <a:pt x="3" y="568"/>
                    </a:lnTo>
                    <a:lnTo>
                      <a:pt x="1" y="579"/>
                    </a:lnTo>
                    <a:lnTo>
                      <a:pt x="0" y="592"/>
                    </a:lnTo>
                    <a:lnTo>
                      <a:pt x="1" y="612"/>
                    </a:lnTo>
                    <a:lnTo>
                      <a:pt x="5" y="633"/>
                    </a:lnTo>
                    <a:lnTo>
                      <a:pt x="11" y="654"/>
                    </a:lnTo>
                    <a:lnTo>
                      <a:pt x="19" y="674"/>
                    </a:lnTo>
                    <a:lnTo>
                      <a:pt x="30" y="693"/>
                    </a:lnTo>
                    <a:lnTo>
                      <a:pt x="43" y="711"/>
                    </a:lnTo>
                    <a:lnTo>
                      <a:pt x="58" y="729"/>
                    </a:lnTo>
                    <a:lnTo>
                      <a:pt x="74" y="745"/>
                    </a:lnTo>
                    <a:lnTo>
                      <a:pt x="93" y="759"/>
                    </a:lnTo>
                    <a:lnTo>
                      <a:pt x="113" y="772"/>
                    </a:lnTo>
                    <a:lnTo>
                      <a:pt x="135" y="782"/>
                    </a:lnTo>
                    <a:lnTo>
                      <a:pt x="158" y="791"/>
                    </a:lnTo>
                    <a:lnTo>
                      <a:pt x="183" y="797"/>
                    </a:lnTo>
                    <a:lnTo>
                      <a:pt x="210" y="801"/>
                    </a:lnTo>
                    <a:lnTo>
                      <a:pt x="237" y="803"/>
                    </a:lnTo>
                    <a:lnTo>
                      <a:pt x="265" y="801"/>
                    </a:lnTo>
                    <a:lnTo>
                      <a:pt x="292" y="798"/>
                    </a:lnTo>
                    <a:lnTo>
                      <a:pt x="319" y="791"/>
                    </a:lnTo>
                    <a:lnTo>
                      <a:pt x="344" y="783"/>
                    </a:lnTo>
                    <a:lnTo>
                      <a:pt x="369" y="772"/>
                    </a:lnTo>
                    <a:lnTo>
                      <a:pt x="392" y="760"/>
                    </a:lnTo>
                    <a:lnTo>
                      <a:pt x="414" y="745"/>
                    </a:lnTo>
                    <a:lnTo>
                      <a:pt x="435" y="728"/>
                    </a:lnTo>
                    <a:lnTo>
                      <a:pt x="453" y="710"/>
                    </a:lnTo>
                    <a:lnTo>
                      <a:pt x="469" y="691"/>
                    </a:lnTo>
                    <a:lnTo>
                      <a:pt x="484" y="669"/>
                    </a:lnTo>
                    <a:lnTo>
                      <a:pt x="496" y="646"/>
                    </a:lnTo>
                    <a:lnTo>
                      <a:pt x="506" y="622"/>
                    </a:lnTo>
                    <a:lnTo>
                      <a:pt x="513" y="597"/>
                    </a:lnTo>
                    <a:lnTo>
                      <a:pt x="517" y="571"/>
                    </a:lnTo>
                    <a:lnTo>
                      <a:pt x="519" y="543"/>
                    </a:lnTo>
                    <a:lnTo>
                      <a:pt x="518" y="519"/>
                    </a:lnTo>
                    <a:lnTo>
                      <a:pt x="514" y="494"/>
                    </a:lnTo>
                    <a:lnTo>
                      <a:pt x="509" y="471"/>
                    </a:lnTo>
                    <a:lnTo>
                      <a:pt x="501" y="448"/>
                    </a:lnTo>
                    <a:lnTo>
                      <a:pt x="491" y="425"/>
                    </a:lnTo>
                    <a:lnTo>
                      <a:pt x="479" y="404"/>
                    </a:lnTo>
                    <a:lnTo>
                      <a:pt x="466" y="385"/>
                    </a:lnTo>
                    <a:lnTo>
                      <a:pt x="450" y="366"/>
                    </a:lnTo>
                    <a:lnTo>
                      <a:pt x="433" y="349"/>
                    </a:lnTo>
                    <a:lnTo>
                      <a:pt x="414" y="334"/>
                    </a:lnTo>
                    <a:lnTo>
                      <a:pt x="394" y="321"/>
                    </a:lnTo>
                    <a:lnTo>
                      <a:pt x="372" y="310"/>
                    </a:lnTo>
                    <a:lnTo>
                      <a:pt x="349" y="301"/>
                    </a:lnTo>
                    <a:lnTo>
                      <a:pt x="325" y="294"/>
                    </a:lnTo>
                    <a:lnTo>
                      <a:pt x="299" y="290"/>
                    </a:lnTo>
                    <a:lnTo>
                      <a:pt x="272" y="289"/>
                    </a:lnTo>
                    <a:lnTo>
                      <a:pt x="252" y="289"/>
                    </a:lnTo>
                    <a:lnTo>
                      <a:pt x="232" y="291"/>
                    </a:lnTo>
                    <a:lnTo>
                      <a:pt x="211" y="295"/>
                    </a:lnTo>
                    <a:lnTo>
                      <a:pt x="190" y="301"/>
                    </a:lnTo>
                    <a:lnTo>
                      <a:pt x="169" y="309"/>
                    </a:lnTo>
                    <a:lnTo>
                      <a:pt x="148" y="318"/>
                    </a:lnTo>
                    <a:lnTo>
                      <a:pt x="127" y="331"/>
                    </a:lnTo>
                    <a:lnTo>
                      <a:pt x="108" y="346"/>
                    </a:lnTo>
                    <a:lnTo>
                      <a:pt x="108" y="125"/>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6" name="Group 64">
              <a:extLst>
                <a:ext uri="{FF2B5EF4-FFF2-40B4-BE49-F238E27FC236}">
                  <a16:creationId xmlns:a16="http://schemas.microsoft.com/office/drawing/2014/main" xmlns="" id="{0CE3F64D-204F-2A4D-8139-4DCEAB33C6EB}"/>
                </a:ext>
              </a:extLst>
            </p:cNvPr>
            <p:cNvGrpSpPr>
              <a:grpSpLocks noChangeAspect="1"/>
            </p:cNvGrpSpPr>
            <p:nvPr>
              <p:custDataLst>
                <p:tags r:id="rId11"/>
              </p:custDataLst>
            </p:nvPr>
          </p:nvGrpSpPr>
          <p:grpSpPr bwMode="auto">
            <a:xfrm>
              <a:off x="4327" y="1278"/>
              <a:ext cx="102" cy="117"/>
              <a:chOff x="4438" y="1378"/>
              <a:chExt cx="1273" cy="1457"/>
            </a:xfrm>
          </p:grpSpPr>
          <p:sp>
            <p:nvSpPr>
              <p:cNvPr id="36" name="Freeform 66">
                <a:extLst>
                  <a:ext uri="{FF2B5EF4-FFF2-40B4-BE49-F238E27FC236}">
                    <a16:creationId xmlns:a16="http://schemas.microsoft.com/office/drawing/2014/main" xmlns="" id="{B17A9655-A36D-D144-B5F5-306F220CCC06}"/>
                  </a:ext>
                </a:extLst>
              </p:cNvPr>
              <p:cNvSpPr>
                <a:spLocks noEditPoints="1"/>
              </p:cNvSpPr>
              <p:nvPr/>
            </p:nvSpPr>
            <p:spPr bwMode="auto">
              <a:xfrm>
                <a:off x="4438"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37" name="Freeform 67">
                <a:extLst>
                  <a:ext uri="{FF2B5EF4-FFF2-40B4-BE49-F238E27FC236}">
                    <a16:creationId xmlns:a16="http://schemas.microsoft.com/office/drawing/2014/main" xmlns="" id="{FB4A5F3B-C188-D444-8568-1DE6BC41B69A}"/>
                  </a:ext>
                </a:extLst>
              </p:cNvPr>
              <p:cNvSpPr>
                <a:spLocks/>
              </p:cNvSpPr>
              <p:nvPr/>
            </p:nvSpPr>
            <p:spPr bwMode="auto">
              <a:xfrm>
                <a:off x="5192" y="2032"/>
                <a:ext cx="519" cy="803"/>
              </a:xfrm>
              <a:custGeom>
                <a:avLst/>
                <a:gdLst>
                  <a:gd name="T0" fmla="*/ 165 w 519"/>
                  <a:gd name="T1" fmla="*/ 136 h 803"/>
                  <a:gd name="T2" fmla="*/ 214 w 519"/>
                  <a:gd name="T3" fmla="*/ 140 h 803"/>
                  <a:gd name="T4" fmla="*/ 298 w 519"/>
                  <a:gd name="T5" fmla="*/ 131 h 803"/>
                  <a:gd name="T6" fmla="*/ 379 w 519"/>
                  <a:gd name="T7" fmla="*/ 100 h 803"/>
                  <a:gd name="T8" fmla="*/ 436 w 519"/>
                  <a:gd name="T9" fmla="*/ 59 h 803"/>
                  <a:gd name="T10" fmla="*/ 465 w 519"/>
                  <a:gd name="T11" fmla="*/ 26 h 803"/>
                  <a:gd name="T12" fmla="*/ 466 w 519"/>
                  <a:gd name="T13" fmla="*/ 6 h 803"/>
                  <a:gd name="T14" fmla="*/ 455 w 519"/>
                  <a:gd name="T15" fmla="*/ 0 h 803"/>
                  <a:gd name="T16" fmla="*/ 434 w 519"/>
                  <a:gd name="T17" fmla="*/ 8 h 803"/>
                  <a:gd name="T18" fmla="*/ 368 w 519"/>
                  <a:gd name="T19" fmla="*/ 27 h 803"/>
                  <a:gd name="T20" fmla="*/ 268 w 519"/>
                  <a:gd name="T21" fmla="*/ 38 h 803"/>
                  <a:gd name="T22" fmla="*/ 198 w 519"/>
                  <a:gd name="T23" fmla="*/ 33 h 803"/>
                  <a:gd name="T24" fmla="*/ 96 w 519"/>
                  <a:gd name="T25" fmla="*/ 6 h 803"/>
                  <a:gd name="T26" fmla="*/ 82 w 519"/>
                  <a:gd name="T27" fmla="*/ 0 h 803"/>
                  <a:gd name="T28" fmla="*/ 68 w 519"/>
                  <a:gd name="T29" fmla="*/ 7 h 803"/>
                  <a:gd name="T30" fmla="*/ 66 w 519"/>
                  <a:gd name="T31" fmla="*/ 386 h 803"/>
                  <a:gd name="T32" fmla="*/ 72 w 519"/>
                  <a:gd name="T33" fmla="*/ 409 h 803"/>
                  <a:gd name="T34" fmla="*/ 93 w 519"/>
                  <a:gd name="T35" fmla="*/ 411 h 803"/>
                  <a:gd name="T36" fmla="*/ 108 w 519"/>
                  <a:gd name="T37" fmla="*/ 395 h 803"/>
                  <a:gd name="T38" fmla="*/ 169 w 519"/>
                  <a:gd name="T39" fmla="*/ 345 h 803"/>
                  <a:gd name="T40" fmla="*/ 232 w 519"/>
                  <a:gd name="T41" fmla="*/ 324 h 803"/>
                  <a:gd name="T42" fmla="*/ 288 w 519"/>
                  <a:gd name="T43" fmla="*/ 322 h 803"/>
                  <a:gd name="T44" fmla="*/ 340 w 519"/>
                  <a:gd name="T45" fmla="*/ 343 h 803"/>
                  <a:gd name="T46" fmla="*/ 370 w 519"/>
                  <a:gd name="T47" fmla="*/ 373 h 803"/>
                  <a:gd name="T48" fmla="*/ 387 w 519"/>
                  <a:gd name="T49" fmla="*/ 404 h 803"/>
                  <a:gd name="T50" fmla="*/ 406 w 519"/>
                  <a:gd name="T51" fmla="*/ 486 h 803"/>
                  <a:gd name="T52" fmla="*/ 407 w 519"/>
                  <a:gd name="T53" fmla="*/ 567 h 803"/>
                  <a:gd name="T54" fmla="*/ 397 w 519"/>
                  <a:gd name="T55" fmla="*/ 639 h 803"/>
                  <a:gd name="T56" fmla="*/ 360 w 519"/>
                  <a:gd name="T57" fmla="*/ 710 h 803"/>
                  <a:gd name="T58" fmla="*/ 296 w 519"/>
                  <a:gd name="T59" fmla="*/ 754 h 803"/>
                  <a:gd name="T60" fmla="*/ 216 w 519"/>
                  <a:gd name="T61" fmla="*/ 764 h 803"/>
                  <a:gd name="T62" fmla="*/ 142 w 519"/>
                  <a:gd name="T63" fmla="*/ 744 h 803"/>
                  <a:gd name="T64" fmla="*/ 81 w 519"/>
                  <a:gd name="T65" fmla="*/ 697 h 803"/>
                  <a:gd name="T66" fmla="*/ 65 w 519"/>
                  <a:gd name="T67" fmla="*/ 646 h 803"/>
                  <a:gd name="T68" fmla="*/ 104 w 519"/>
                  <a:gd name="T69" fmla="*/ 626 h 803"/>
                  <a:gd name="T70" fmla="*/ 117 w 519"/>
                  <a:gd name="T71" fmla="*/ 588 h 803"/>
                  <a:gd name="T72" fmla="*/ 106 w 519"/>
                  <a:gd name="T73" fmla="*/ 550 h 803"/>
                  <a:gd name="T74" fmla="*/ 81 w 519"/>
                  <a:gd name="T75" fmla="*/ 532 h 803"/>
                  <a:gd name="T76" fmla="*/ 54 w 519"/>
                  <a:gd name="T77" fmla="*/ 528 h 803"/>
                  <a:gd name="T78" fmla="*/ 35 w 519"/>
                  <a:gd name="T79" fmla="*/ 533 h 803"/>
                  <a:gd name="T80" fmla="*/ 11 w 519"/>
                  <a:gd name="T81" fmla="*/ 551 h 803"/>
                  <a:gd name="T82" fmla="*/ 0 w 519"/>
                  <a:gd name="T83" fmla="*/ 592 h 803"/>
                  <a:gd name="T84" fmla="*/ 19 w 519"/>
                  <a:gd name="T85" fmla="*/ 674 h 803"/>
                  <a:gd name="T86" fmla="*/ 74 w 519"/>
                  <a:gd name="T87" fmla="*/ 745 h 803"/>
                  <a:gd name="T88" fmla="*/ 158 w 519"/>
                  <a:gd name="T89" fmla="*/ 791 h 803"/>
                  <a:gd name="T90" fmla="*/ 265 w 519"/>
                  <a:gd name="T91" fmla="*/ 801 h 803"/>
                  <a:gd name="T92" fmla="*/ 369 w 519"/>
                  <a:gd name="T93" fmla="*/ 772 h 803"/>
                  <a:gd name="T94" fmla="*/ 453 w 519"/>
                  <a:gd name="T95" fmla="*/ 710 h 803"/>
                  <a:gd name="T96" fmla="*/ 506 w 519"/>
                  <a:gd name="T97" fmla="*/ 622 h 803"/>
                  <a:gd name="T98" fmla="*/ 518 w 519"/>
                  <a:gd name="T99" fmla="*/ 519 h 803"/>
                  <a:gd name="T100" fmla="*/ 491 w 519"/>
                  <a:gd name="T101" fmla="*/ 425 h 803"/>
                  <a:gd name="T102" fmla="*/ 433 w 519"/>
                  <a:gd name="T103" fmla="*/ 349 h 803"/>
                  <a:gd name="T104" fmla="*/ 349 w 519"/>
                  <a:gd name="T105" fmla="*/ 301 h 803"/>
                  <a:gd name="T106" fmla="*/ 252 w 519"/>
                  <a:gd name="T107" fmla="*/ 289 h 803"/>
                  <a:gd name="T108" fmla="*/ 169 w 519"/>
                  <a:gd name="T109" fmla="*/ 309 h 803"/>
                  <a:gd name="T110" fmla="*/ 108 w 519"/>
                  <a:gd name="T111" fmla="*/ 125 h 8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803"/>
                  <a:gd name="T170" fmla="*/ 519 w 519"/>
                  <a:gd name="T171" fmla="*/ 803 h 8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803">
                    <a:moveTo>
                      <a:pt x="108" y="125"/>
                    </a:moveTo>
                    <a:lnTo>
                      <a:pt x="129" y="130"/>
                    </a:lnTo>
                    <a:lnTo>
                      <a:pt x="148" y="133"/>
                    </a:lnTo>
                    <a:lnTo>
                      <a:pt x="165" y="136"/>
                    </a:lnTo>
                    <a:lnTo>
                      <a:pt x="181" y="138"/>
                    </a:lnTo>
                    <a:lnTo>
                      <a:pt x="193" y="139"/>
                    </a:lnTo>
                    <a:lnTo>
                      <a:pt x="205" y="139"/>
                    </a:lnTo>
                    <a:lnTo>
                      <a:pt x="214" y="140"/>
                    </a:lnTo>
                    <a:lnTo>
                      <a:pt x="222" y="140"/>
                    </a:lnTo>
                    <a:lnTo>
                      <a:pt x="248" y="139"/>
                    </a:lnTo>
                    <a:lnTo>
                      <a:pt x="274" y="136"/>
                    </a:lnTo>
                    <a:lnTo>
                      <a:pt x="298" y="131"/>
                    </a:lnTo>
                    <a:lnTo>
                      <a:pt x="320" y="125"/>
                    </a:lnTo>
                    <a:lnTo>
                      <a:pt x="341" y="117"/>
                    </a:lnTo>
                    <a:lnTo>
                      <a:pt x="361" y="109"/>
                    </a:lnTo>
                    <a:lnTo>
                      <a:pt x="379" y="100"/>
                    </a:lnTo>
                    <a:lnTo>
                      <a:pt x="396" y="90"/>
                    </a:lnTo>
                    <a:lnTo>
                      <a:pt x="411" y="80"/>
                    </a:lnTo>
                    <a:lnTo>
                      <a:pt x="424" y="69"/>
                    </a:lnTo>
                    <a:lnTo>
                      <a:pt x="436" y="59"/>
                    </a:lnTo>
                    <a:lnTo>
                      <a:pt x="445" y="50"/>
                    </a:lnTo>
                    <a:lnTo>
                      <a:pt x="453" y="41"/>
                    </a:lnTo>
                    <a:lnTo>
                      <a:pt x="460" y="33"/>
                    </a:lnTo>
                    <a:lnTo>
                      <a:pt x="465" y="26"/>
                    </a:lnTo>
                    <a:lnTo>
                      <a:pt x="467" y="21"/>
                    </a:lnTo>
                    <a:lnTo>
                      <a:pt x="468" y="16"/>
                    </a:lnTo>
                    <a:lnTo>
                      <a:pt x="468" y="11"/>
                    </a:lnTo>
                    <a:lnTo>
                      <a:pt x="466" y="6"/>
                    </a:lnTo>
                    <a:lnTo>
                      <a:pt x="464" y="3"/>
                    </a:lnTo>
                    <a:lnTo>
                      <a:pt x="461" y="2"/>
                    </a:lnTo>
                    <a:lnTo>
                      <a:pt x="458" y="1"/>
                    </a:lnTo>
                    <a:lnTo>
                      <a:pt x="455" y="0"/>
                    </a:lnTo>
                    <a:lnTo>
                      <a:pt x="452" y="0"/>
                    </a:lnTo>
                    <a:lnTo>
                      <a:pt x="449" y="1"/>
                    </a:lnTo>
                    <a:lnTo>
                      <a:pt x="445" y="4"/>
                    </a:lnTo>
                    <a:lnTo>
                      <a:pt x="434" y="8"/>
                    </a:lnTo>
                    <a:lnTo>
                      <a:pt x="421" y="12"/>
                    </a:lnTo>
                    <a:lnTo>
                      <a:pt x="406" y="17"/>
                    </a:lnTo>
                    <a:lnTo>
                      <a:pt x="388" y="22"/>
                    </a:lnTo>
                    <a:lnTo>
                      <a:pt x="368" y="27"/>
                    </a:lnTo>
                    <a:lnTo>
                      <a:pt x="346" y="31"/>
                    </a:lnTo>
                    <a:lnTo>
                      <a:pt x="322" y="35"/>
                    </a:lnTo>
                    <a:lnTo>
                      <a:pt x="296" y="37"/>
                    </a:lnTo>
                    <a:lnTo>
                      <a:pt x="268" y="38"/>
                    </a:lnTo>
                    <a:lnTo>
                      <a:pt x="254" y="38"/>
                    </a:lnTo>
                    <a:lnTo>
                      <a:pt x="238" y="37"/>
                    </a:lnTo>
                    <a:lnTo>
                      <a:pt x="219" y="35"/>
                    </a:lnTo>
                    <a:lnTo>
                      <a:pt x="198" y="33"/>
                    </a:lnTo>
                    <a:lnTo>
                      <a:pt x="175" y="29"/>
                    </a:lnTo>
                    <a:lnTo>
                      <a:pt x="150" y="23"/>
                    </a:lnTo>
                    <a:lnTo>
                      <a:pt x="124" y="16"/>
                    </a:lnTo>
                    <a:lnTo>
                      <a:pt x="96" y="6"/>
                    </a:lnTo>
                    <a:lnTo>
                      <a:pt x="90" y="3"/>
                    </a:lnTo>
                    <a:lnTo>
                      <a:pt x="86" y="1"/>
                    </a:lnTo>
                    <a:lnTo>
                      <a:pt x="84" y="1"/>
                    </a:lnTo>
                    <a:lnTo>
                      <a:pt x="82" y="0"/>
                    </a:lnTo>
                    <a:lnTo>
                      <a:pt x="81" y="0"/>
                    </a:lnTo>
                    <a:lnTo>
                      <a:pt x="75" y="1"/>
                    </a:lnTo>
                    <a:lnTo>
                      <a:pt x="71" y="3"/>
                    </a:lnTo>
                    <a:lnTo>
                      <a:pt x="68" y="7"/>
                    </a:lnTo>
                    <a:lnTo>
                      <a:pt x="67" y="11"/>
                    </a:lnTo>
                    <a:lnTo>
                      <a:pt x="66" y="17"/>
                    </a:lnTo>
                    <a:lnTo>
                      <a:pt x="66" y="24"/>
                    </a:lnTo>
                    <a:lnTo>
                      <a:pt x="66" y="386"/>
                    </a:lnTo>
                    <a:lnTo>
                      <a:pt x="66" y="393"/>
                    </a:lnTo>
                    <a:lnTo>
                      <a:pt x="67" y="400"/>
                    </a:lnTo>
                    <a:lnTo>
                      <a:pt x="69" y="405"/>
                    </a:lnTo>
                    <a:lnTo>
                      <a:pt x="72" y="409"/>
                    </a:lnTo>
                    <a:lnTo>
                      <a:pt x="77" y="411"/>
                    </a:lnTo>
                    <a:lnTo>
                      <a:pt x="85" y="412"/>
                    </a:lnTo>
                    <a:lnTo>
                      <a:pt x="89" y="412"/>
                    </a:lnTo>
                    <a:lnTo>
                      <a:pt x="93" y="411"/>
                    </a:lnTo>
                    <a:lnTo>
                      <a:pt x="96" y="409"/>
                    </a:lnTo>
                    <a:lnTo>
                      <a:pt x="99" y="406"/>
                    </a:lnTo>
                    <a:lnTo>
                      <a:pt x="103" y="401"/>
                    </a:lnTo>
                    <a:lnTo>
                      <a:pt x="108" y="395"/>
                    </a:lnTo>
                    <a:lnTo>
                      <a:pt x="122" y="379"/>
                    </a:lnTo>
                    <a:lnTo>
                      <a:pt x="137" y="365"/>
                    </a:lnTo>
                    <a:lnTo>
                      <a:pt x="153" y="354"/>
                    </a:lnTo>
                    <a:lnTo>
                      <a:pt x="169" y="345"/>
                    </a:lnTo>
                    <a:lnTo>
                      <a:pt x="185" y="337"/>
                    </a:lnTo>
                    <a:lnTo>
                      <a:pt x="201" y="332"/>
                    </a:lnTo>
                    <a:lnTo>
                      <a:pt x="217" y="327"/>
                    </a:lnTo>
                    <a:lnTo>
                      <a:pt x="232" y="324"/>
                    </a:lnTo>
                    <a:lnTo>
                      <a:pt x="246" y="323"/>
                    </a:lnTo>
                    <a:lnTo>
                      <a:pt x="259" y="322"/>
                    </a:lnTo>
                    <a:lnTo>
                      <a:pt x="271" y="321"/>
                    </a:lnTo>
                    <a:lnTo>
                      <a:pt x="288" y="322"/>
                    </a:lnTo>
                    <a:lnTo>
                      <a:pt x="303" y="325"/>
                    </a:lnTo>
                    <a:lnTo>
                      <a:pt x="317" y="331"/>
                    </a:lnTo>
                    <a:lnTo>
                      <a:pt x="329" y="337"/>
                    </a:lnTo>
                    <a:lnTo>
                      <a:pt x="340" y="343"/>
                    </a:lnTo>
                    <a:lnTo>
                      <a:pt x="349" y="351"/>
                    </a:lnTo>
                    <a:lnTo>
                      <a:pt x="358" y="359"/>
                    </a:lnTo>
                    <a:lnTo>
                      <a:pt x="364" y="366"/>
                    </a:lnTo>
                    <a:lnTo>
                      <a:pt x="370" y="373"/>
                    </a:lnTo>
                    <a:lnTo>
                      <a:pt x="374" y="379"/>
                    </a:lnTo>
                    <a:lnTo>
                      <a:pt x="377" y="384"/>
                    </a:lnTo>
                    <a:lnTo>
                      <a:pt x="379" y="387"/>
                    </a:lnTo>
                    <a:lnTo>
                      <a:pt x="387" y="404"/>
                    </a:lnTo>
                    <a:lnTo>
                      <a:pt x="394" y="422"/>
                    </a:lnTo>
                    <a:lnTo>
                      <a:pt x="399" y="442"/>
                    </a:lnTo>
                    <a:lnTo>
                      <a:pt x="403" y="463"/>
                    </a:lnTo>
                    <a:lnTo>
                      <a:pt x="406" y="486"/>
                    </a:lnTo>
                    <a:lnTo>
                      <a:pt x="407" y="511"/>
                    </a:lnTo>
                    <a:lnTo>
                      <a:pt x="408" y="539"/>
                    </a:lnTo>
                    <a:lnTo>
                      <a:pt x="408" y="551"/>
                    </a:lnTo>
                    <a:lnTo>
                      <a:pt x="407" y="567"/>
                    </a:lnTo>
                    <a:lnTo>
                      <a:pt x="406" y="583"/>
                    </a:lnTo>
                    <a:lnTo>
                      <a:pt x="405" y="601"/>
                    </a:lnTo>
                    <a:lnTo>
                      <a:pt x="401" y="620"/>
                    </a:lnTo>
                    <a:lnTo>
                      <a:pt x="397" y="639"/>
                    </a:lnTo>
                    <a:lnTo>
                      <a:pt x="391" y="658"/>
                    </a:lnTo>
                    <a:lnTo>
                      <a:pt x="383" y="677"/>
                    </a:lnTo>
                    <a:lnTo>
                      <a:pt x="372" y="695"/>
                    </a:lnTo>
                    <a:lnTo>
                      <a:pt x="360" y="710"/>
                    </a:lnTo>
                    <a:lnTo>
                      <a:pt x="346" y="724"/>
                    </a:lnTo>
                    <a:lnTo>
                      <a:pt x="331" y="735"/>
                    </a:lnTo>
                    <a:lnTo>
                      <a:pt x="314" y="746"/>
                    </a:lnTo>
                    <a:lnTo>
                      <a:pt x="296" y="754"/>
                    </a:lnTo>
                    <a:lnTo>
                      <a:pt x="276" y="760"/>
                    </a:lnTo>
                    <a:lnTo>
                      <a:pt x="256" y="764"/>
                    </a:lnTo>
                    <a:lnTo>
                      <a:pt x="235" y="765"/>
                    </a:lnTo>
                    <a:lnTo>
                      <a:pt x="216" y="764"/>
                    </a:lnTo>
                    <a:lnTo>
                      <a:pt x="196" y="761"/>
                    </a:lnTo>
                    <a:lnTo>
                      <a:pt x="178" y="757"/>
                    </a:lnTo>
                    <a:lnTo>
                      <a:pt x="160" y="751"/>
                    </a:lnTo>
                    <a:lnTo>
                      <a:pt x="142" y="744"/>
                    </a:lnTo>
                    <a:lnTo>
                      <a:pt x="125" y="734"/>
                    </a:lnTo>
                    <a:lnTo>
                      <a:pt x="109" y="724"/>
                    </a:lnTo>
                    <a:lnTo>
                      <a:pt x="94" y="711"/>
                    </a:lnTo>
                    <a:lnTo>
                      <a:pt x="81" y="697"/>
                    </a:lnTo>
                    <a:lnTo>
                      <a:pt x="69" y="681"/>
                    </a:lnTo>
                    <a:lnTo>
                      <a:pt x="59" y="664"/>
                    </a:lnTo>
                    <a:lnTo>
                      <a:pt x="50" y="646"/>
                    </a:lnTo>
                    <a:lnTo>
                      <a:pt x="65" y="646"/>
                    </a:lnTo>
                    <a:lnTo>
                      <a:pt x="77" y="644"/>
                    </a:lnTo>
                    <a:lnTo>
                      <a:pt x="88" y="639"/>
                    </a:lnTo>
                    <a:lnTo>
                      <a:pt x="97" y="633"/>
                    </a:lnTo>
                    <a:lnTo>
                      <a:pt x="104" y="626"/>
                    </a:lnTo>
                    <a:lnTo>
                      <a:pt x="110" y="618"/>
                    </a:lnTo>
                    <a:lnTo>
                      <a:pt x="114" y="608"/>
                    </a:lnTo>
                    <a:lnTo>
                      <a:pt x="117" y="598"/>
                    </a:lnTo>
                    <a:lnTo>
                      <a:pt x="117" y="588"/>
                    </a:lnTo>
                    <a:lnTo>
                      <a:pt x="116" y="576"/>
                    </a:lnTo>
                    <a:lnTo>
                      <a:pt x="114" y="566"/>
                    </a:lnTo>
                    <a:lnTo>
                      <a:pt x="110" y="557"/>
                    </a:lnTo>
                    <a:lnTo>
                      <a:pt x="106" y="550"/>
                    </a:lnTo>
                    <a:lnTo>
                      <a:pt x="100" y="544"/>
                    </a:lnTo>
                    <a:lnTo>
                      <a:pt x="94" y="539"/>
                    </a:lnTo>
                    <a:lnTo>
                      <a:pt x="87" y="535"/>
                    </a:lnTo>
                    <a:lnTo>
                      <a:pt x="81" y="532"/>
                    </a:lnTo>
                    <a:lnTo>
                      <a:pt x="74" y="530"/>
                    </a:lnTo>
                    <a:lnTo>
                      <a:pt x="68" y="529"/>
                    </a:lnTo>
                    <a:lnTo>
                      <a:pt x="63" y="528"/>
                    </a:lnTo>
                    <a:lnTo>
                      <a:pt x="54" y="528"/>
                    </a:lnTo>
                    <a:lnTo>
                      <a:pt x="51" y="529"/>
                    </a:lnTo>
                    <a:lnTo>
                      <a:pt x="46" y="530"/>
                    </a:lnTo>
                    <a:lnTo>
                      <a:pt x="40" y="531"/>
                    </a:lnTo>
                    <a:lnTo>
                      <a:pt x="35" y="533"/>
                    </a:lnTo>
                    <a:lnTo>
                      <a:pt x="28" y="536"/>
                    </a:lnTo>
                    <a:lnTo>
                      <a:pt x="22" y="540"/>
                    </a:lnTo>
                    <a:lnTo>
                      <a:pt x="16" y="545"/>
                    </a:lnTo>
                    <a:lnTo>
                      <a:pt x="11" y="551"/>
                    </a:lnTo>
                    <a:lnTo>
                      <a:pt x="7" y="559"/>
                    </a:lnTo>
                    <a:lnTo>
                      <a:pt x="3" y="568"/>
                    </a:lnTo>
                    <a:lnTo>
                      <a:pt x="1" y="579"/>
                    </a:lnTo>
                    <a:lnTo>
                      <a:pt x="0" y="592"/>
                    </a:lnTo>
                    <a:lnTo>
                      <a:pt x="1" y="612"/>
                    </a:lnTo>
                    <a:lnTo>
                      <a:pt x="5" y="633"/>
                    </a:lnTo>
                    <a:lnTo>
                      <a:pt x="11" y="654"/>
                    </a:lnTo>
                    <a:lnTo>
                      <a:pt x="19" y="674"/>
                    </a:lnTo>
                    <a:lnTo>
                      <a:pt x="30" y="693"/>
                    </a:lnTo>
                    <a:lnTo>
                      <a:pt x="43" y="711"/>
                    </a:lnTo>
                    <a:lnTo>
                      <a:pt x="58" y="729"/>
                    </a:lnTo>
                    <a:lnTo>
                      <a:pt x="74" y="745"/>
                    </a:lnTo>
                    <a:lnTo>
                      <a:pt x="93" y="759"/>
                    </a:lnTo>
                    <a:lnTo>
                      <a:pt x="113" y="772"/>
                    </a:lnTo>
                    <a:lnTo>
                      <a:pt x="135" y="782"/>
                    </a:lnTo>
                    <a:lnTo>
                      <a:pt x="158" y="791"/>
                    </a:lnTo>
                    <a:lnTo>
                      <a:pt x="183" y="797"/>
                    </a:lnTo>
                    <a:lnTo>
                      <a:pt x="210" y="801"/>
                    </a:lnTo>
                    <a:lnTo>
                      <a:pt x="237" y="803"/>
                    </a:lnTo>
                    <a:lnTo>
                      <a:pt x="265" y="801"/>
                    </a:lnTo>
                    <a:lnTo>
                      <a:pt x="292" y="798"/>
                    </a:lnTo>
                    <a:lnTo>
                      <a:pt x="319" y="791"/>
                    </a:lnTo>
                    <a:lnTo>
                      <a:pt x="344" y="783"/>
                    </a:lnTo>
                    <a:lnTo>
                      <a:pt x="369" y="772"/>
                    </a:lnTo>
                    <a:lnTo>
                      <a:pt x="392" y="760"/>
                    </a:lnTo>
                    <a:lnTo>
                      <a:pt x="414" y="745"/>
                    </a:lnTo>
                    <a:lnTo>
                      <a:pt x="435" y="728"/>
                    </a:lnTo>
                    <a:lnTo>
                      <a:pt x="453" y="710"/>
                    </a:lnTo>
                    <a:lnTo>
                      <a:pt x="469" y="691"/>
                    </a:lnTo>
                    <a:lnTo>
                      <a:pt x="484" y="669"/>
                    </a:lnTo>
                    <a:lnTo>
                      <a:pt x="496" y="646"/>
                    </a:lnTo>
                    <a:lnTo>
                      <a:pt x="506" y="622"/>
                    </a:lnTo>
                    <a:lnTo>
                      <a:pt x="513" y="597"/>
                    </a:lnTo>
                    <a:lnTo>
                      <a:pt x="517" y="571"/>
                    </a:lnTo>
                    <a:lnTo>
                      <a:pt x="519" y="543"/>
                    </a:lnTo>
                    <a:lnTo>
                      <a:pt x="518" y="519"/>
                    </a:lnTo>
                    <a:lnTo>
                      <a:pt x="514" y="494"/>
                    </a:lnTo>
                    <a:lnTo>
                      <a:pt x="509" y="471"/>
                    </a:lnTo>
                    <a:lnTo>
                      <a:pt x="501" y="448"/>
                    </a:lnTo>
                    <a:lnTo>
                      <a:pt x="491" y="425"/>
                    </a:lnTo>
                    <a:lnTo>
                      <a:pt x="479" y="404"/>
                    </a:lnTo>
                    <a:lnTo>
                      <a:pt x="466" y="385"/>
                    </a:lnTo>
                    <a:lnTo>
                      <a:pt x="450" y="366"/>
                    </a:lnTo>
                    <a:lnTo>
                      <a:pt x="433" y="349"/>
                    </a:lnTo>
                    <a:lnTo>
                      <a:pt x="414" y="334"/>
                    </a:lnTo>
                    <a:lnTo>
                      <a:pt x="394" y="321"/>
                    </a:lnTo>
                    <a:lnTo>
                      <a:pt x="372" y="310"/>
                    </a:lnTo>
                    <a:lnTo>
                      <a:pt x="349" y="301"/>
                    </a:lnTo>
                    <a:lnTo>
                      <a:pt x="325" y="294"/>
                    </a:lnTo>
                    <a:lnTo>
                      <a:pt x="299" y="290"/>
                    </a:lnTo>
                    <a:lnTo>
                      <a:pt x="272" y="289"/>
                    </a:lnTo>
                    <a:lnTo>
                      <a:pt x="252" y="289"/>
                    </a:lnTo>
                    <a:lnTo>
                      <a:pt x="232" y="291"/>
                    </a:lnTo>
                    <a:lnTo>
                      <a:pt x="211" y="295"/>
                    </a:lnTo>
                    <a:lnTo>
                      <a:pt x="190" y="301"/>
                    </a:lnTo>
                    <a:lnTo>
                      <a:pt x="169" y="309"/>
                    </a:lnTo>
                    <a:lnTo>
                      <a:pt x="148" y="318"/>
                    </a:lnTo>
                    <a:lnTo>
                      <a:pt x="127" y="331"/>
                    </a:lnTo>
                    <a:lnTo>
                      <a:pt x="108" y="346"/>
                    </a:lnTo>
                    <a:lnTo>
                      <a:pt x="108" y="125"/>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7" name="Group 70">
              <a:extLst>
                <a:ext uri="{FF2B5EF4-FFF2-40B4-BE49-F238E27FC236}">
                  <a16:creationId xmlns:a16="http://schemas.microsoft.com/office/drawing/2014/main" xmlns="" id="{22F72183-27D3-3E47-90D1-DF5DE8A41DD3}"/>
                </a:ext>
              </a:extLst>
            </p:cNvPr>
            <p:cNvGrpSpPr>
              <a:grpSpLocks noChangeAspect="1"/>
            </p:cNvGrpSpPr>
            <p:nvPr>
              <p:custDataLst>
                <p:tags r:id="rId12"/>
              </p:custDataLst>
            </p:nvPr>
          </p:nvGrpSpPr>
          <p:grpSpPr bwMode="auto">
            <a:xfrm>
              <a:off x="4871" y="1278"/>
              <a:ext cx="103" cy="117"/>
              <a:chOff x="4982" y="1378"/>
              <a:chExt cx="1284" cy="1457"/>
            </a:xfrm>
          </p:grpSpPr>
          <p:sp>
            <p:nvSpPr>
              <p:cNvPr id="34" name="Freeform 72">
                <a:extLst>
                  <a:ext uri="{FF2B5EF4-FFF2-40B4-BE49-F238E27FC236}">
                    <a16:creationId xmlns:a16="http://schemas.microsoft.com/office/drawing/2014/main" xmlns="" id="{EA9E8A5C-8E9F-7A48-9EA5-5B69D6802228}"/>
                  </a:ext>
                </a:extLst>
              </p:cNvPr>
              <p:cNvSpPr>
                <a:spLocks noEditPoints="1"/>
              </p:cNvSpPr>
              <p:nvPr/>
            </p:nvSpPr>
            <p:spPr bwMode="auto">
              <a:xfrm>
                <a:off x="4982"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35" name="Freeform 73">
                <a:extLst>
                  <a:ext uri="{FF2B5EF4-FFF2-40B4-BE49-F238E27FC236}">
                    <a16:creationId xmlns:a16="http://schemas.microsoft.com/office/drawing/2014/main" xmlns="" id="{2E9AEF60-0078-2F49-8082-553C7F071017}"/>
                  </a:ext>
                </a:extLst>
              </p:cNvPr>
              <p:cNvSpPr>
                <a:spLocks noEditPoints="1"/>
              </p:cNvSpPr>
              <p:nvPr/>
            </p:nvSpPr>
            <p:spPr bwMode="auto">
              <a:xfrm>
                <a:off x="5725" y="2032"/>
                <a:ext cx="541" cy="803"/>
              </a:xfrm>
              <a:custGeom>
                <a:avLst/>
                <a:gdLst>
                  <a:gd name="T0" fmla="*/ 117 w 541"/>
                  <a:gd name="T1" fmla="*/ 302 h 803"/>
                  <a:gd name="T2" fmla="*/ 141 w 541"/>
                  <a:gd name="T3" fmla="*/ 191 h 803"/>
                  <a:gd name="T4" fmla="*/ 193 w 541"/>
                  <a:gd name="T5" fmla="*/ 106 h 803"/>
                  <a:gd name="T6" fmla="*/ 260 w 541"/>
                  <a:gd name="T7" fmla="*/ 54 h 803"/>
                  <a:gd name="T8" fmla="*/ 345 w 541"/>
                  <a:gd name="T9" fmla="*/ 34 h 803"/>
                  <a:gd name="T10" fmla="*/ 395 w 541"/>
                  <a:gd name="T11" fmla="*/ 41 h 803"/>
                  <a:gd name="T12" fmla="*/ 442 w 541"/>
                  <a:gd name="T13" fmla="*/ 65 h 803"/>
                  <a:gd name="T14" fmla="*/ 420 w 541"/>
                  <a:gd name="T15" fmla="*/ 85 h 803"/>
                  <a:gd name="T16" fmla="*/ 397 w 541"/>
                  <a:gd name="T17" fmla="*/ 119 h 803"/>
                  <a:gd name="T18" fmla="*/ 404 w 541"/>
                  <a:gd name="T19" fmla="*/ 162 h 803"/>
                  <a:gd name="T20" fmla="*/ 439 w 541"/>
                  <a:gd name="T21" fmla="*/ 186 h 803"/>
                  <a:gd name="T22" fmla="*/ 484 w 541"/>
                  <a:gd name="T23" fmla="*/ 178 h 803"/>
                  <a:gd name="T24" fmla="*/ 507 w 541"/>
                  <a:gd name="T25" fmla="*/ 141 h 803"/>
                  <a:gd name="T26" fmla="*/ 501 w 541"/>
                  <a:gd name="T27" fmla="*/ 87 h 803"/>
                  <a:gd name="T28" fmla="*/ 469 w 541"/>
                  <a:gd name="T29" fmla="*/ 39 h 803"/>
                  <a:gd name="T30" fmla="*/ 408 w 541"/>
                  <a:gd name="T31" fmla="*/ 8 h 803"/>
                  <a:gd name="T32" fmla="*/ 317 w 541"/>
                  <a:gd name="T33" fmla="*/ 1 h 803"/>
                  <a:gd name="T34" fmla="*/ 218 w 541"/>
                  <a:gd name="T35" fmla="*/ 28 h 803"/>
                  <a:gd name="T36" fmla="*/ 128 w 541"/>
                  <a:gd name="T37" fmla="*/ 89 h 803"/>
                  <a:gd name="T38" fmla="*/ 56 w 541"/>
                  <a:gd name="T39" fmla="*/ 181 h 803"/>
                  <a:gd name="T40" fmla="*/ 11 w 541"/>
                  <a:gd name="T41" fmla="*/ 300 h 803"/>
                  <a:gd name="T42" fmla="*/ 1 w 541"/>
                  <a:gd name="T43" fmla="*/ 445 h 803"/>
                  <a:gd name="T44" fmla="*/ 19 w 541"/>
                  <a:gd name="T45" fmla="*/ 576 h 803"/>
                  <a:gd name="T46" fmla="*/ 57 w 541"/>
                  <a:gd name="T47" fmla="*/ 674 h 803"/>
                  <a:gd name="T48" fmla="*/ 109 w 541"/>
                  <a:gd name="T49" fmla="*/ 741 h 803"/>
                  <a:gd name="T50" fmla="*/ 172 w 541"/>
                  <a:gd name="T51" fmla="*/ 782 h 803"/>
                  <a:gd name="T52" fmla="*/ 239 w 541"/>
                  <a:gd name="T53" fmla="*/ 801 h 803"/>
                  <a:gd name="T54" fmla="*/ 325 w 541"/>
                  <a:gd name="T55" fmla="*/ 798 h 803"/>
                  <a:gd name="T56" fmla="*/ 421 w 541"/>
                  <a:gd name="T57" fmla="*/ 760 h 803"/>
                  <a:gd name="T58" fmla="*/ 494 w 541"/>
                  <a:gd name="T59" fmla="*/ 691 h 803"/>
                  <a:gd name="T60" fmla="*/ 535 w 541"/>
                  <a:gd name="T61" fmla="*/ 595 h 803"/>
                  <a:gd name="T62" fmla="*/ 535 w 541"/>
                  <a:gd name="T63" fmla="*/ 486 h 803"/>
                  <a:gd name="T64" fmla="*/ 496 w 541"/>
                  <a:gd name="T65" fmla="*/ 392 h 803"/>
                  <a:gd name="T66" fmla="*/ 426 w 541"/>
                  <a:gd name="T67" fmla="*/ 323 h 803"/>
                  <a:gd name="T68" fmla="*/ 335 w 541"/>
                  <a:gd name="T69" fmla="*/ 286 h 803"/>
                  <a:gd name="T70" fmla="*/ 244 w 541"/>
                  <a:gd name="T71" fmla="*/ 285 h 803"/>
                  <a:gd name="T72" fmla="*/ 180 w 541"/>
                  <a:gd name="T73" fmla="*/ 313 h 803"/>
                  <a:gd name="T74" fmla="*/ 135 w 541"/>
                  <a:gd name="T75" fmla="*/ 359 h 803"/>
                  <a:gd name="T76" fmla="*/ 273 w 541"/>
                  <a:gd name="T77" fmla="*/ 765 h 803"/>
                  <a:gd name="T78" fmla="*/ 203 w 541"/>
                  <a:gd name="T79" fmla="*/ 747 h 803"/>
                  <a:gd name="T80" fmla="*/ 153 w 541"/>
                  <a:gd name="T81" fmla="*/ 696 h 803"/>
                  <a:gd name="T82" fmla="*/ 126 w 541"/>
                  <a:gd name="T83" fmla="*/ 622 h 803"/>
                  <a:gd name="T84" fmla="*/ 117 w 541"/>
                  <a:gd name="T85" fmla="*/ 515 h 803"/>
                  <a:gd name="T86" fmla="*/ 135 w 541"/>
                  <a:gd name="T87" fmla="*/ 419 h 803"/>
                  <a:gd name="T88" fmla="*/ 184 w 541"/>
                  <a:gd name="T89" fmla="*/ 349 h 803"/>
                  <a:gd name="T90" fmla="*/ 257 w 541"/>
                  <a:gd name="T91" fmla="*/ 315 h 803"/>
                  <a:gd name="T92" fmla="*/ 332 w 541"/>
                  <a:gd name="T93" fmla="*/ 322 h 803"/>
                  <a:gd name="T94" fmla="*/ 387 w 541"/>
                  <a:gd name="T95" fmla="*/ 363 h 803"/>
                  <a:gd name="T96" fmla="*/ 422 w 541"/>
                  <a:gd name="T97" fmla="*/ 439 h 803"/>
                  <a:gd name="T98" fmla="*/ 428 w 541"/>
                  <a:gd name="T99" fmla="*/ 564 h 803"/>
                  <a:gd name="T100" fmla="*/ 420 w 541"/>
                  <a:gd name="T101" fmla="*/ 648 h 803"/>
                  <a:gd name="T102" fmla="*/ 385 w 541"/>
                  <a:gd name="T103" fmla="*/ 717 h 803"/>
                  <a:gd name="T104" fmla="*/ 330 w 541"/>
                  <a:gd name="T105" fmla="*/ 756 h 8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1"/>
                  <a:gd name="T160" fmla="*/ 0 h 803"/>
                  <a:gd name="T161" fmla="*/ 541 w 541"/>
                  <a:gd name="T162" fmla="*/ 803 h 8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1" h="803">
                    <a:moveTo>
                      <a:pt x="113" y="395"/>
                    </a:moveTo>
                    <a:lnTo>
                      <a:pt x="113" y="364"/>
                    </a:lnTo>
                    <a:lnTo>
                      <a:pt x="114" y="333"/>
                    </a:lnTo>
                    <a:lnTo>
                      <a:pt x="117" y="302"/>
                    </a:lnTo>
                    <a:lnTo>
                      <a:pt x="121" y="273"/>
                    </a:lnTo>
                    <a:lnTo>
                      <a:pt x="126" y="245"/>
                    </a:lnTo>
                    <a:lnTo>
                      <a:pt x="132" y="217"/>
                    </a:lnTo>
                    <a:lnTo>
                      <a:pt x="141" y="191"/>
                    </a:lnTo>
                    <a:lnTo>
                      <a:pt x="152" y="165"/>
                    </a:lnTo>
                    <a:lnTo>
                      <a:pt x="166" y="141"/>
                    </a:lnTo>
                    <a:lnTo>
                      <a:pt x="179" y="122"/>
                    </a:lnTo>
                    <a:lnTo>
                      <a:pt x="193" y="106"/>
                    </a:lnTo>
                    <a:lnTo>
                      <a:pt x="208" y="90"/>
                    </a:lnTo>
                    <a:lnTo>
                      <a:pt x="224" y="76"/>
                    </a:lnTo>
                    <a:lnTo>
                      <a:pt x="242" y="64"/>
                    </a:lnTo>
                    <a:lnTo>
                      <a:pt x="260" y="54"/>
                    </a:lnTo>
                    <a:lnTo>
                      <a:pt x="280" y="45"/>
                    </a:lnTo>
                    <a:lnTo>
                      <a:pt x="301" y="39"/>
                    </a:lnTo>
                    <a:lnTo>
                      <a:pt x="322" y="35"/>
                    </a:lnTo>
                    <a:lnTo>
                      <a:pt x="345" y="34"/>
                    </a:lnTo>
                    <a:lnTo>
                      <a:pt x="357" y="35"/>
                    </a:lnTo>
                    <a:lnTo>
                      <a:pt x="369" y="36"/>
                    </a:lnTo>
                    <a:lnTo>
                      <a:pt x="382" y="38"/>
                    </a:lnTo>
                    <a:lnTo>
                      <a:pt x="395" y="41"/>
                    </a:lnTo>
                    <a:lnTo>
                      <a:pt x="408" y="45"/>
                    </a:lnTo>
                    <a:lnTo>
                      <a:pt x="420" y="51"/>
                    </a:lnTo>
                    <a:lnTo>
                      <a:pt x="431" y="57"/>
                    </a:lnTo>
                    <a:lnTo>
                      <a:pt x="442" y="65"/>
                    </a:lnTo>
                    <a:lnTo>
                      <a:pt x="450" y="75"/>
                    </a:lnTo>
                    <a:lnTo>
                      <a:pt x="439" y="77"/>
                    </a:lnTo>
                    <a:lnTo>
                      <a:pt x="429" y="80"/>
                    </a:lnTo>
                    <a:lnTo>
                      <a:pt x="420" y="85"/>
                    </a:lnTo>
                    <a:lnTo>
                      <a:pt x="412" y="91"/>
                    </a:lnTo>
                    <a:lnTo>
                      <a:pt x="405" y="100"/>
                    </a:lnTo>
                    <a:lnTo>
                      <a:pt x="400" y="109"/>
                    </a:lnTo>
                    <a:lnTo>
                      <a:pt x="397" y="119"/>
                    </a:lnTo>
                    <a:lnTo>
                      <a:pt x="396" y="132"/>
                    </a:lnTo>
                    <a:lnTo>
                      <a:pt x="397" y="142"/>
                    </a:lnTo>
                    <a:lnTo>
                      <a:pt x="400" y="153"/>
                    </a:lnTo>
                    <a:lnTo>
                      <a:pt x="404" y="162"/>
                    </a:lnTo>
                    <a:lnTo>
                      <a:pt x="410" y="170"/>
                    </a:lnTo>
                    <a:lnTo>
                      <a:pt x="418" y="177"/>
                    </a:lnTo>
                    <a:lnTo>
                      <a:pt x="428" y="182"/>
                    </a:lnTo>
                    <a:lnTo>
                      <a:pt x="439" y="186"/>
                    </a:lnTo>
                    <a:lnTo>
                      <a:pt x="451" y="187"/>
                    </a:lnTo>
                    <a:lnTo>
                      <a:pt x="464" y="186"/>
                    </a:lnTo>
                    <a:lnTo>
                      <a:pt x="475" y="183"/>
                    </a:lnTo>
                    <a:lnTo>
                      <a:pt x="484" y="178"/>
                    </a:lnTo>
                    <a:lnTo>
                      <a:pt x="493" y="170"/>
                    </a:lnTo>
                    <a:lnTo>
                      <a:pt x="499" y="162"/>
                    </a:lnTo>
                    <a:lnTo>
                      <a:pt x="504" y="153"/>
                    </a:lnTo>
                    <a:lnTo>
                      <a:pt x="507" y="141"/>
                    </a:lnTo>
                    <a:lnTo>
                      <a:pt x="507" y="129"/>
                    </a:lnTo>
                    <a:lnTo>
                      <a:pt x="507" y="115"/>
                    </a:lnTo>
                    <a:lnTo>
                      <a:pt x="504" y="101"/>
                    </a:lnTo>
                    <a:lnTo>
                      <a:pt x="501" y="87"/>
                    </a:lnTo>
                    <a:lnTo>
                      <a:pt x="495" y="74"/>
                    </a:lnTo>
                    <a:lnTo>
                      <a:pt x="488" y="61"/>
                    </a:lnTo>
                    <a:lnTo>
                      <a:pt x="479" y="50"/>
                    </a:lnTo>
                    <a:lnTo>
                      <a:pt x="469" y="39"/>
                    </a:lnTo>
                    <a:lnTo>
                      <a:pt x="456" y="29"/>
                    </a:lnTo>
                    <a:lnTo>
                      <a:pt x="442" y="21"/>
                    </a:lnTo>
                    <a:lnTo>
                      <a:pt x="426" y="14"/>
                    </a:lnTo>
                    <a:lnTo>
                      <a:pt x="408" y="8"/>
                    </a:lnTo>
                    <a:lnTo>
                      <a:pt x="388" y="4"/>
                    </a:lnTo>
                    <a:lnTo>
                      <a:pt x="366" y="1"/>
                    </a:lnTo>
                    <a:lnTo>
                      <a:pt x="342" y="0"/>
                    </a:lnTo>
                    <a:lnTo>
                      <a:pt x="317" y="1"/>
                    </a:lnTo>
                    <a:lnTo>
                      <a:pt x="292" y="5"/>
                    </a:lnTo>
                    <a:lnTo>
                      <a:pt x="267" y="10"/>
                    </a:lnTo>
                    <a:lnTo>
                      <a:pt x="242" y="18"/>
                    </a:lnTo>
                    <a:lnTo>
                      <a:pt x="218" y="28"/>
                    </a:lnTo>
                    <a:lnTo>
                      <a:pt x="194" y="40"/>
                    </a:lnTo>
                    <a:lnTo>
                      <a:pt x="171" y="55"/>
                    </a:lnTo>
                    <a:lnTo>
                      <a:pt x="149" y="71"/>
                    </a:lnTo>
                    <a:lnTo>
                      <a:pt x="128" y="89"/>
                    </a:lnTo>
                    <a:lnTo>
                      <a:pt x="108" y="109"/>
                    </a:lnTo>
                    <a:lnTo>
                      <a:pt x="89" y="131"/>
                    </a:lnTo>
                    <a:lnTo>
                      <a:pt x="72" y="155"/>
                    </a:lnTo>
                    <a:lnTo>
                      <a:pt x="56" y="181"/>
                    </a:lnTo>
                    <a:lnTo>
                      <a:pt x="42" y="208"/>
                    </a:lnTo>
                    <a:lnTo>
                      <a:pt x="30" y="237"/>
                    </a:lnTo>
                    <a:lnTo>
                      <a:pt x="20" y="268"/>
                    </a:lnTo>
                    <a:lnTo>
                      <a:pt x="11" y="300"/>
                    </a:lnTo>
                    <a:lnTo>
                      <a:pt x="5" y="335"/>
                    </a:lnTo>
                    <a:lnTo>
                      <a:pt x="2" y="370"/>
                    </a:lnTo>
                    <a:lnTo>
                      <a:pt x="0" y="407"/>
                    </a:lnTo>
                    <a:lnTo>
                      <a:pt x="1" y="445"/>
                    </a:lnTo>
                    <a:lnTo>
                      <a:pt x="3" y="481"/>
                    </a:lnTo>
                    <a:lnTo>
                      <a:pt x="7" y="516"/>
                    </a:lnTo>
                    <a:lnTo>
                      <a:pt x="12" y="547"/>
                    </a:lnTo>
                    <a:lnTo>
                      <a:pt x="19" y="576"/>
                    </a:lnTo>
                    <a:lnTo>
                      <a:pt x="27" y="604"/>
                    </a:lnTo>
                    <a:lnTo>
                      <a:pt x="36" y="629"/>
                    </a:lnTo>
                    <a:lnTo>
                      <a:pt x="46" y="652"/>
                    </a:lnTo>
                    <a:lnTo>
                      <a:pt x="57" y="674"/>
                    </a:lnTo>
                    <a:lnTo>
                      <a:pt x="69" y="693"/>
                    </a:lnTo>
                    <a:lnTo>
                      <a:pt x="81" y="711"/>
                    </a:lnTo>
                    <a:lnTo>
                      <a:pt x="95" y="727"/>
                    </a:lnTo>
                    <a:lnTo>
                      <a:pt x="109" y="741"/>
                    </a:lnTo>
                    <a:lnTo>
                      <a:pt x="124" y="753"/>
                    </a:lnTo>
                    <a:lnTo>
                      <a:pt x="139" y="764"/>
                    </a:lnTo>
                    <a:lnTo>
                      <a:pt x="155" y="774"/>
                    </a:lnTo>
                    <a:lnTo>
                      <a:pt x="172" y="782"/>
                    </a:lnTo>
                    <a:lnTo>
                      <a:pt x="188" y="788"/>
                    </a:lnTo>
                    <a:lnTo>
                      <a:pt x="205" y="794"/>
                    </a:lnTo>
                    <a:lnTo>
                      <a:pt x="222" y="798"/>
                    </a:lnTo>
                    <a:lnTo>
                      <a:pt x="239" y="801"/>
                    </a:lnTo>
                    <a:lnTo>
                      <a:pt x="256" y="802"/>
                    </a:lnTo>
                    <a:lnTo>
                      <a:pt x="273" y="803"/>
                    </a:lnTo>
                    <a:lnTo>
                      <a:pt x="299" y="802"/>
                    </a:lnTo>
                    <a:lnTo>
                      <a:pt x="325" y="798"/>
                    </a:lnTo>
                    <a:lnTo>
                      <a:pt x="351" y="791"/>
                    </a:lnTo>
                    <a:lnTo>
                      <a:pt x="375" y="783"/>
                    </a:lnTo>
                    <a:lnTo>
                      <a:pt x="398" y="773"/>
                    </a:lnTo>
                    <a:lnTo>
                      <a:pt x="421" y="760"/>
                    </a:lnTo>
                    <a:lnTo>
                      <a:pt x="441" y="746"/>
                    </a:lnTo>
                    <a:lnTo>
                      <a:pt x="460" y="729"/>
                    </a:lnTo>
                    <a:lnTo>
                      <a:pt x="478" y="710"/>
                    </a:lnTo>
                    <a:lnTo>
                      <a:pt x="494" y="691"/>
                    </a:lnTo>
                    <a:lnTo>
                      <a:pt x="507" y="669"/>
                    </a:lnTo>
                    <a:lnTo>
                      <a:pt x="519" y="646"/>
                    </a:lnTo>
                    <a:lnTo>
                      <a:pt x="528" y="621"/>
                    </a:lnTo>
                    <a:lnTo>
                      <a:pt x="535" y="595"/>
                    </a:lnTo>
                    <a:lnTo>
                      <a:pt x="539" y="568"/>
                    </a:lnTo>
                    <a:lnTo>
                      <a:pt x="541" y="540"/>
                    </a:lnTo>
                    <a:lnTo>
                      <a:pt x="539" y="513"/>
                    </a:lnTo>
                    <a:lnTo>
                      <a:pt x="535" y="486"/>
                    </a:lnTo>
                    <a:lnTo>
                      <a:pt x="529" y="461"/>
                    </a:lnTo>
                    <a:lnTo>
                      <a:pt x="520" y="437"/>
                    </a:lnTo>
                    <a:lnTo>
                      <a:pt x="509" y="414"/>
                    </a:lnTo>
                    <a:lnTo>
                      <a:pt x="496" y="392"/>
                    </a:lnTo>
                    <a:lnTo>
                      <a:pt x="481" y="372"/>
                    </a:lnTo>
                    <a:lnTo>
                      <a:pt x="464" y="354"/>
                    </a:lnTo>
                    <a:lnTo>
                      <a:pt x="446" y="338"/>
                    </a:lnTo>
                    <a:lnTo>
                      <a:pt x="426" y="323"/>
                    </a:lnTo>
                    <a:lnTo>
                      <a:pt x="405" y="311"/>
                    </a:lnTo>
                    <a:lnTo>
                      <a:pt x="382" y="300"/>
                    </a:lnTo>
                    <a:lnTo>
                      <a:pt x="359" y="292"/>
                    </a:lnTo>
                    <a:lnTo>
                      <a:pt x="335" y="286"/>
                    </a:lnTo>
                    <a:lnTo>
                      <a:pt x="310" y="282"/>
                    </a:lnTo>
                    <a:lnTo>
                      <a:pt x="284" y="281"/>
                    </a:lnTo>
                    <a:lnTo>
                      <a:pt x="263" y="282"/>
                    </a:lnTo>
                    <a:lnTo>
                      <a:pt x="244" y="285"/>
                    </a:lnTo>
                    <a:lnTo>
                      <a:pt x="226" y="290"/>
                    </a:lnTo>
                    <a:lnTo>
                      <a:pt x="209" y="296"/>
                    </a:lnTo>
                    <a:lnTo>
                      <a:pt x="194" y="304"/>
                    </a:lnTo>
                    <a:lnTo>
                      <a:pt x="180" y="313"/>
                    </a:lnTo>
                    <a:lnTo>
                      <a:pt x="167" y="323"/>
                    </a:lnTo>
                    <a:lnTo>
                      <a:pt x="155" y="335"/>
                    </a:lnTo>
                    <a:lnTo>
                      <a:pt x="145" y="346"/>
                    </a:lnTo>
                    <a:lnTo>
                      <a:pt x="135" y="359"/>
                    </a:lnTo>
                    <a:lnTo>
                      <a:pt x="127" y="371"/>
                    </a:lnTo>
                    <a:lnTo>
                      <a:pt x="120" y="383"/>
                    </a:lnTo>
                    <a:lnTo>
                      <a:pt x="113" y="395"/>
                    </a:lnTo>
                    <a:close/>
                    <a:moveTo>
                      <a:pt x="273" y="765"/>
                    </a:moveTo>
                    <a:lnTo>
                      <a:pt x="254" y="764"/>
                    </a:lnTo>
                    <a:lnTo>
                      <a:pt x="235" y="760"/>
                    </a:lnTo>
                    <a:lnTo>
                      <a:pt x="219" y="754"/>
                    </a:lnTo>
                    <a:lnTo>
                      <a:pt x="203" y="747"/>
                    </a:lnTo>
                    <a:lnTo>
                      <a:pt x="188" y="736"/>
                    </a:lnTo>
                    <a:lnTo>
                      <a:pt x="175" y="725"/>
                    </a:lnTo>
                    <a:lnTo>
                      <a:pt x="163" y="711"/>
                    </a:lnTo>
                    <a:lnTo>
                      <a:pt x="153" y="696"/>
                    </a:lnTo>
                    <a:lnTo>
                      <a:pt x="144" y="679"/>
                    </a:lnTo>
                    <a:lnTo>
                      <a:pt x="136" y="663"/>
                    </a:lnTo>
                    <a:lnTo>
                      <a:pt x="130" y="644"/>
                    </a:lnTo>
                    <a:lnTo>
                      <a:pt x="126" y="622"/>
                    </a:lnTo>
                    <a:lnTo>
                      <a:pt x="122" y="598"/>
                    </a:lnTo>
                    <a:lnTo>
                      <a:pt x="119" y="572"/>
                    </a:lnTo>
                    <a:lnTo>
                      <a:pt x="117" y="545"/>
                    </a:lnTo>
                    <a:lnTo>
                      <a:pt x="117" y="515"/>
                    </a:lnTo>
                    <a:lnTo>
                      <a:pt x="118" y="489"/>
                    </a:lnTo>
                    <a:lnTo>
                      <a:pt x="121" y="465"/>
                    </a:lnTo>
                    <a:lnTo>
                      <a:pt x="127" y="441"/>
                    </a:lnTo>
                    <a:lnTo>
                      <a:pt x="135" y="419"/>
                    </a:lnTo>
                    <a:lnTo>
                      <a:pt x="145" y="399"/>
                    </a:lnTo>
                    <a:lnTo>
                      <a:pt x="156" y="380"/>
                    </a:lnTo>
                    <a:lnTo>
                      <a:pt x="169" y="364"/>
                    </a:lnTo>
                    <a:lnTo>
                      <a:pt x="184" y="349"/>
                    </a:lnTo>
                    <a:lnTo>
                      <a:pt x="201" y="337"/>
                    </a:lnTo>
                    <a:lnTo>
                      <a:pt x="218" y="326"/>
                    </a:lnTo>
                    <a:lnTo>
                      <a:pt x="237" y="319"/>
                    </a:lnTo>
                    <a:lnTo>
                      <a:pt x="257" y="315"/>
                    </a:lnTo>
                    <a:lnTo>
                      <a:pt x="279" y="313"/>
                    </a:lnTo>
                    <a:lnTo>
                      <a:pt x="298" y="314"/>
                    </a:lnTo>
                    <a:lnTo>
                      <a:pt x="316" y="317"/>
                    </a:lnTo>
                    <a:lnTo>
                      <a:pt x="332" y="322"/>
                    </a:lnTo>
                    <a:lnTo>
                      <a:pt x="348" y="329"/>
                    </a:lnTo>
                    <a:lnTo>
                      <a:pt x="362" y="338"/>
                    </a:lnTo>
                    <a:lnTo>
                      <a:pt x="375" y="349"/>
                    </a:lnTo>
                    <a:lnTo>
                      <a:pt x="387" y="363"/>
                    </a:lnTo>
                    <a:lnTo>
                      <a:pt x="398" y="378"/>
                    </a:lnTo>
                    <a:lnTo>
                      <a:pt x="409" y="397"/>
                    </a:lnTo>
                    <a:lnTo>
                      <a:pt x="417" y="418"/>
                    </a:lnTo>
                    <a:lnTo>
                      <a:pt x="422" y="439"/>
                    </a:lnTo>
                    <a:lnTo>
                      <a:pt x="425" y="462"/>
                    </a:lnTo>
                    <a:lnTo>
                      <a:pt x="427" y="486"/>
                    </a:lnTo>
                    <a:lnTo>
                      <a:pt x="428" y="512"/>
                    </a:lnTo>
                    <a:lnTo>
                      <a:pt x="428" y="564"/>
                    </a:lnTo>
                    <a:lnTo>
                      <a:pt x="427" y="587"/>
                    </a:lnTo>
                    <a:lnTo>
                      <a:pt x="426" y="608"/>
                    </a:lnTo>
                    <a:lnTo>
                      <a:pt x="424" y="629"/>
                    </a:lnTo>
                    <a:lnTo>
                      <a:pt x="420" y="648"/>
                    </a:lnTo>
                    <a:lnTo>
                      <a:pt x="414" y="667"/>
                    </a:lnTo>
                    <a:lnTo>
                      <a:pt x="406" y="684"/>
                    </a:lnTo>
                    <a:lnTo>
                      <a:pt x="396" y="702"/>
                    </a:lnTo>
                    <a:lnTo>
                      <a:pt x="385" y="717"/>
                    </a:lnTo>
                    <a:lnTo>
                      <a:pt x="373" y="729"/>
                    </a:lnTo>
                    <a:lnTo>
                      <a:pt x="360" y="740"/>
                    </a:lnTo>
                    <a:lnTo>
                      <a:pt x="346" y="749"/>
                    </a:lnTo>
                    <a:lnTo>
                      <a:pt x="330" y="756"/>
                    </a:lnTo>
                    <a:lnTo>
                      <a:pt x="312" y="761"/>
                    </a:lnTo>
                    <a:lnTo>
                      <a:pt x="294" y="764"/>
                    </a:lnTo>
                    <a:lnTo>
                      <a:pt x="273" y="765"/>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8" name="Group 76">
              <a:extLst>
                <a:ext uri="{FF2B5EF4-FFF2-40B4-BE49-F238E27FC236}">
                  <a16:creationId xmlns:a16="http://schemas.microsoft.com/office/drawing/2014/main" xmlns="" id="{E04B90DE-BD7C-A244-8FFB-7CD14398C5D4}"/>
                </a:ext>
              </a:extLst>
            </p:cNvPr>
            <p:cNvGrpSpPr>
              <a:grpSpLocks noChangeAspect="1"/>
            </p:cNvGrpSpPr>
            <p:nvPr>
              <p:custDataLst>
                <p:tags r:id="rId13"/>
              </p:custDataLst>
            </p:nvPr>
          </p:nvGrpSpPr>
          <p:grpSpPr bwMode="auto">
            <a:xfrm>
              <a:off x="2151" y="2685"/>
              <a:ext cx="92" cy="105"/>
              <a:chOff x="2262" y="2785"/>
              <a:chExt cx="1284" cy="1457"/>
            </a:xfrm>
          </p:grpSpPr>
          <p:sp>
            <p:nvSpPr>
              <p:cNvPr id="32" name="Freeform 78">
                <a:extLst>
                  <a:ext uri="{FF2B5EF4-FFF2-40B4-BE49-F238E27FC236}">
                    <a16:creationId xmlns:a16="http://schemas.microsoft.com/office/drawing/2014/main" xmlns="" id="{7B44AE81-D1FB-3B4C-828F-6F313545CBF0}"/>
                  </a:ext>
                </a:extLst>
              </p:cNvPr>
              <p:cNvSpPr>
                <a:spLocks noEditPoints="1"/>
              </p:cNvSpPr>
              <p:nvPr/>
            </p:nvSpPr>
            <p:spPr bwMode="auto">
              <a:xfrm>
                <a:off x="2262" y="2785"/>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33" name="Freeform 79">
                <a:extLst>
                  <a:ext uri="{FF2B5EF4-FFF2-40B4-BE49-F238E27FC236}">
                    <a16:creationId xmlns:a16="http://schemas.microsoft.com/office/drawing/2014/main" xmlns="" id="{C32857D3-A065-F244-96D2-46FAA6C27013}"/>
                  </a:ext>
                </a:extLst>
              </p:cNvPr>
              <p:cNvSpPr>
                <a:spLocks noEditPoints="1"/>
              </p:cNvSpPr>
              <p:nvPr/>
            </p:nvSpPr>
            <p:spPr bwMode="auto">
              <a:xfrm>
                <a:off x="3005" y="3439"/>
                <a:ext cx="541" cy="803"/>
              </a:xfrm>
              <a:custGeom>
                <a:avLst/>
                <a:gdLst>
                  <a:gd name="T0" fmla="*/ 117 w 541"/>
                  <a:gd name="T1" fmla="*/ 302 h 803"/>
                  <a:gd name="T2" fmla="*/ 141 w 541"/>
                  <a:gd name="T3" fmla="*/ 191 h 803"/>
                  <a:gd name="T4" fmla="*/ 193 w 541"/>
                  <a:gd name="T5" fmla="*/ 106 h 803"/>
                  <a:gd name="T6" fmla="*/ 260 w 541"/>
                  <a:gd name="T7" fmla="*/ 54 h 803"/>
                  <a:gd name="T8" fmla="*/ 345 w 541"/>
                  <a:gd name="T9" fmla="*/ 34 h 803"/>
                  <a:gd name="T10" fmla="*/ 395 w 541"/>
                  <a:gd name="T11" fmla="*/ 41 h 803"/>
                  <a:gd name="T12" fmla="*/ 442 w 541"/>
                  <a:gd name="T13" fmla="*/ 65 h 803"/>
                  <a:gd name="T14" fmla="*/ 420 w 541"/>
                  <a:gd name="T15" fmla="*/ 85 h 803"/>
                  <a:gd name="T16" fmla="*/ 397 w 541"/>
                  <a:gd name="T17" fmla="*/ 119 h 803"/>
                  <a:gd name="T18" fmla="*/ 404 w 541"/>
                  <a:gd name="T19" fmla="*/ 162 h 803"/>
                  <a:gd name="T20" fmla="*/ 439 w 541"/>
                  <a:gd name="T21" fmla="*/ 186 h 803"/>
                  <a:gd name="T22" fmla="*/ 484 w 541"/>
                  <a:gd name="T23" fmla="*/ 178 h 803"/>
                  <a:gd name="T24" fmla="*/ 507 w 541"/>
                  <a:gd name="T25" fmla="*/ 141 h 803"/>
                  <a:gd name="T26" fmla="*/ 501 w 541"/>
                  <a:gd name="T27" fmla="*/ 87 h 803"/>
                  <a:gd name="T28" fmla="*/ 469 w 541"/>
                  <a:gd name="T29" fmla="*/ 39 h 803"/>
                  <a:gd name="T30" fmla="*/ 408 w 541"/>
                  <a:gd name="T31" fmla="*/ 8 h 803"/>
                  <a:gd name="T32" fmla="*/ 317 w 541"/>
                  <a:gd name="T33" fmla="*/ 1 h 803"/>
                  <a:gd name="T34" fmla="*/ 218 w 541"/>
                  <a:gd name="T35" fmla="*/ 28 h 803"/>
                  <a:gd name="T36" fmla="*/ 128 w 541"/>
                  <a:gd name="T37" fmla="*/ 89 h 803"/>
                  <a:gd name="T38" fmla="*/ 56 w 541"/>
                  <a:gd name="T39" fmla="*/ 181 h 803"/>
                  <a:gd name="T40" fmla="*/ 11 w 541"/>
                  <a:gd name="T41" fmla="*/ 300 h 803"/>
                  <a:gd name="T42" fmla="*/ 1 w 541"/>
                  <a:gd name="T43" fmla="*/ 445 h 803"/>
                  <a:gd name="T44" fmla="*/ 19 w 541"/>
                  <a:gd name="T45" fmla="*/ 576 h 803"/>
                  <a:gd name="T46" fmla="*/ 57 w 541"/>
                  <a:gd name="T47" fmla="*/ 674 h 803"/>
                  <a:gd name="T48" fmla="*/ 109 w 541"/>
                  <a:gd name="T49" fmla="*/ 741 h 803"/>
                  <a:gd name="T50" fmla="*/ 172 w 541"/>
                  <a:gd name="T51" fmla="*/ 782 h 803"/>
                  <a:gd name="T52" fmla="*/ 239 w 541"/>
                  <a:gd name="T53" fmla="*/ 801 h 803"/>
                  <a:gd name="T54" fmla="*/ 325 w 541"/>
                  <a:gd name="T55" fmla="*/ 798 h 803"/>
                  <a:gd name="T56" fmla="*/ 421 w 541"/>
                  <a:gd name="T57" fmla="*/ 760 h 803"/>
                  <a:gd name="T58" fmla="*/ 494 w 541"/>
                  <a:gd name="T59" fmla="*/ 691 h 803"/>
                  <a:gd name="T60" fmla="*/ 535 w 541"/>
                  <a:gd name="T61" fmla="*/ 595 h 803"/>
                  <a:gd name="T62" fmla="*/ 535 w 541"/>
                  <a:gd name="T63" fmla="*/ 486 h 803"/>
                  <a:gd name="T64" fmla="*/ 496 w 541"/>
                  <a:gd name="T65" fmla="*/ 392 h 803"/>
                  <a:gd name="T66" fmla="*/ 426 w 541"/>
                  <a:gd name="T67" fmla="*/ 323 h 803"/>
                  <a:gd name="T68" fmla="*/ 335 w 541"/>
                  <a:gd name="T69" fmla="*/ 286 h 803"/>
                  <a:gd name="T70" fmla="*/ 244 w 541"/>
                  <a:gd name="T71" fmla="*/ 285 h 803"/>
                  <a:gd name="T72" fmla="*/ 180 w 541"/>
                  <a:gd name="T73" fmla="*/ 313 h 803"/>
                  <a:gd name="T74" fmla="*/ 135 w 541"/>
                  <a:gd name="T75" fmla="*/ 359 h 803"/>
                  <a:gd name="T76" fmla="*/ 273 w 541"/>
                  <a:gd name="T77" fmla="*/ 765 h 803"/>
                  <a:gd name="T78" fmla="*/ 203 w 541"/>
                  <a:gd name="T79" fmla="*/ 747 h 803"/>
                  <a:gd name="T80" fmla="*/ 153 w 541"/>
                  <a:gd name="T81" fmla="*/ 696 h 803"/>
                  <a:gd name="T82" fmla="*/ 126 w 541"/>
                  <a:gd name="T83" fmla="*/ 622 h 803"/>
                  <a:gd name="T84" fmla="*/ 117 w 541"/>
                  <a:gd name="T85" fmla="*/ 515 h 803"/>
                  <a:gd name="T86" fmla="*/ 135 w 541"/>
                  <a:gd name="T87" fmla="*/ 419 h 803"/>
                  <a:gd name="T88" fmla="*/ 184 w 541"/>
                  <a:gd name="T89" fmla="*/ 349 h 803"/>
                  <a:gd name="T90" fmla="*/ 257 w 541"/>
                  <a:gd name="T91" fmla="*/ 315 h 803"/>
                  <a:gd name="T92" fmla="*/ 332 w 541"/>
                  <a:gd name="T93" fmla="*/ 322 h 803"/>
                  <a:gd name="T94" fmla="*/ 387 w 541"/>
                  <a:gd name="T95" fmla="*/ 363 h 803"/>
                  <a:gd name="T96" fmla="*/ 422 w 541"/>
                  <a:gd name="T97" fmla="*/ 439 h 803"/>
                  <a:gd name="T98" fmla="*/ 428 w 541"/>
                  <a:gd name="T99" fmla="*/ 564 h 803"/>
                  <a:gd name="T100" fmla="*/ 420 w 541"/>
                  <a:gd name="T101" fmla="*/ 648 h 803"/>
                  <a:gd name="T102" fmla="*/ 385 w 541"/>
                  <a:gd name="T103" fmla="*/ 717 h 803"/>
                  <a:gd name="T104" fmla="*/ 330 w 541"/>
                  <a:gd name="T105" fmla="*/ 756 h 8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1"/>
                  <a:gd name="T160" fmla="*/ 0 h 803"/>
                  <a:gd name="T161" fmla="*/ 541 w 541"/>
                  <a:gd name="T162" fmla="*/ 803 h 8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1" h="803">
                    <a:moveTo>
                      <a:pt x="113" y="395"/>
                    </a:moveTo>
                    <a:lnTo>
                      <a:pt x="113" y="364"/>
                    </a:lnTo>
                    <a:lnTo>
                      <a:pt x="114" y="333"/>
                    </a:lnTo>
                    <a:lnTo>
                      <a:pt x="117" y="302"/>
                    </a:lnTo>
                    <a:lnTo>
                      <a:pt x="121" y="273"/>
                    </a:lnTo>
                    <a:lnTo>
                      <a:pt x="126" y="245"/>
                    </a:lnTo>
                    <a:lnTo>
                      <a:pt x="132" y="217"/>
                    </a:lnTo>
                    <a:lnTo>
                      <a:pt x="141" y="191"/>
                    </a:lnTo>
                    <a:lnTo>
                      <a:pt x="152" y="165"/>
                    </a:lnTo>
                    <a:lnTo>
                      <a:pt x="166" y="141"/>
                    </a:lnTo>
                    <a:lnTo>
                      <a:pt x="179" y="122"/>
                    </a:lnTo>
                    <a:lnTo>
                      <a:pt x="193" y="106"/>
                    </a:lnTo>
                    <a:lnTo>
                      <a:pt x="208" y="90"/>
                    </a:lnTo>
                    <a:lnTo>
                      <a:pt x="224" y="76"/>
                    </a:lnTo>
                    <a:lnTo>
                      <a:pt x="242" y="64"/>
                    </a:lnTo>
                    <a:lnTo>
                      <a:pt x="260" y="54"/>
                    </a:lnTo>
                    <a:lnTo>
                      <a:pt x="280" y="45"/>
                    </a:lnTo>
                    <a:lnTo>
                      <a:pt x="301" y="39"/>
                    </a:lnTo>
                    <a:lnTo>
                      <a:pt x="322" y="35"/>
                    </a:lnTo>
                    <a:lnTo>
                      <a:pt x="345" y="34"/>
                    </a:lnTo>
                    <a:lnTo>
                      <a:pt x="357" y="35"/>
                    </a:lnTo>
                    <a:lnTo>
                      <a:pt x="369" y="36"/>
                    </a:lnTo>
                    <a:lnTo>
                      <a:pt x="382" y="38"/>
                    </a:lnTo>
                    <a:lnTo>
                      <a:pt x="395" y="41"/>
                    </a:lnTo>
                    <a:lnTo>
                      <a:pt x="408" y="45"/>
                    </a:lnTo>
                    <a:lnTo>
                      <a:pt x="420" y="51"/>
                    </a:lnTo>
                    <a:lnTo>
                      <a:pt x="431" y="57"/>
                    </a:lnTo>
                    <a:lnTo>
                      <a:pt x="442" y="65"/>
                    </a:lnTo>
                    <a:lnTo>
                      <a:pt x="450" y="75"/>
                    </a:lnTo>
                    <a:lnTo>
                      <a:pt x="439" y="77"/>
                    </a:lnTo>
                    <a:lnTo>
                      <a:pt x="429" y="80"/>
                    </a:lnTo>
                    <a:lnTo>
                      <a:pt x="420" y="85"/>
                    </a:lnTo>
                    <a:lnTo>
                      <a:pt x="412" y="91"/>
                    </a:lnTo>
                    <a:lnTo>
                      <a:pt x="405" y="100"/>
                    </a:lnTo>
                    <a:lnTo>
                      <a:pt x="400" y="109"/>
                    </a:lnTo>
                    <a:lnTo>
                      <a:pt x="397" y="119"/>
                    </a:lnTo>
                    <a:lnTo>
                      <a:pt x="396" y="132"/>
                    </a:lnTo>
                    <a:lnTo>
                      <a:pt x="397" y="142"/>
                    </a:lnTo>
                    <a:lnTo>
                      <a:pt x="400" y="153"/>
                    </a:lnTo>
                    <a:lnTo>
                      <a:pt x="404" y="162"/>
                    </a:lnTo>
                    <a:lnTo>
                      <a:pt x="410" y="170"/>
                    </a:lnTo>
                    <a:lnTo>
                      <a:pt x="418" y="177"/>
                    </a:lnTo>
                    <a:lnTo>
                      <a:pt x="428" y="182"/>
                    </a:lnTo>
                    <a:lnTo>
                      <a:pt x="439" y="186"/>
                    </a:lnTo>
                    <a:lnTo>
                      <a:pt x="451" y="187"/>
                    </a:lnTo>
                    <a:lnTo>
                      <a:pt x="464" y="186"/>
                    </a:lnTo>
                    <a:lnTo>
                      <a:pt x="475" y="183"/>
                    </a:lnTo>
                    <a:lnTo>
                      <a:pt x="484" y="178"/>
                    </a:lnTo>
                    <a:lnTo>
                      <a:pt x="493" y="170"/>
                    </a:lnTo>
                    <a:lnTo>
                      <a:pt x="499" y="162"/>
                    </a:lnTo>
                    <a:lnTo>
                      <a:pt x="504" y="153"/>
                    </a:lnTo>
                    <a:lnTo>
                      <a:pt x="507" y="141"/>
                    </a:lnTo>
                    <a:lnTo>
                      <a:pt x="507" y="129"/>
                    </a:lnTo>
                    <a:lnTo>
                      <a:pt x="507" y="115"/>
                    </a:lnTo>
                    <a:lnTo>
                      <a:pt x="504" y="101"/>
                    </a:lnTo>
                    <a:lnTo>
                      <a:pt x="501" y="87"/>
                    </a:lnTo>
                    <a:lnTo>
                      <a:pt x="495" y="74"/>
                    </a:lnTo>
                    <a:lnTo>
                      <a:pt x="488" y="61"/>
                    </a:lnTo>
                    <a:lnTo>
                      <a:pt x="479" y="50"/>
                    </a:lnTo>
                    <a:lnTo>
                      <a:pt x="469" y="39"/>
                    </a:lnTo>
                    <a:lnTo>
                      <a:pt x="456" y="29"/>
                    </a:lnTo>
                    <a:lnTo>
                      <a:pt x="442" y="21"/>
                    </a:lnTo>
                    <a:lnTo>
                      <a:pt x="426" y="14"/>
                    </a:lnTo>
                    <a:lnTo>
                      <a:pt x="408" y="8"/>
                    </a:lnTo>
                    <a:lnTo>
                      <a:pt x="388" y="4"/>
                    </a:lnTo>
                    <a:lnTo>
                      <a:pt x="366" y="1"/>
                    </a:lnTo>
                    <a:lnTo>
                      <a:pt x="342" y="0"/>
                    </a:lnTo>
                    <a:lnTo>
                      <a:pt x="317" y="1"/>
                    </a:lnTo>
                    <a:lnTo>
                      <a:pt x="292" y="5"/>
                    </a:lnTo>
                    <a:lnTo>
                      <a:pt x="267" y="10"/>
                    </a:lnTo>
                    <a:lnTo>
                      <a:pt x="242" y="18"/>
                    </a:lnTo>
                    <a:lnTo>
                      <a:pt x="218" y="28"/>
                    </a:lnTo>
                    <a:lnTo>
                      <a:pt x="194" y="40"/>
                    </a:lnTo>
                    <a:lnTo>
                      <a:pt x="171" y="55"/>
                    </a:lnTo>
                    <a:lnTo>
                      <a:pt x="149" y="71"/>
                    </a:lnTo>
                    <a:lnTo>
                      <a:pt x="128" y="89"/>
                    </a:lnTo>
                    <a:lnTo>
                      <a:pt x="108" y="109"/>
                    </a:lnTo>
                    <a:lnTo>
                      <a:pt x="89" y="131"/>
                    </a:lnTo>
                    <a:lnTo>
                      <a:pt x="72" y="155"/>
                    </a:lnTo>
                    <a:lnTo>
                      <a:pt x="56" y="181"/>
                    </a:lnTo>
                    <a:lnTo>
                      <a:pt x="42" y="208"/>
                    </a:lnTo>
                    <a:lnTo>
                      <a:pt x="30" y="237"/>
                    </a:lnTo>
                    <a:lnTo>
                      <a:pt x="20" y="268"/>
                    </a:lnTo>
                    <a:lnTo>
                      <a:pt x="11" y="300"/>
                    </a:lnTo>
                    <a:lnTo>
                      <a:pt x="5" y="335"/>
                    </a:lnTo>
                    <a:lnTo>
                      <a:pt x="2" y="370"/>
                    </a:lnTo>
                    <a:lnTo>
                      <a:pt x="0" y="407"/>
                    </a:lnTo>
                    <a:lnTo>
                      <a:pt x="1" y="445"/>
                    </a:lnTo>
                    <a:lnTo>
                      <a:pt x="3" y="481"/>
                    </a:lnTo>
                    <a:lnTo>
                      <a:pt x="7" y="516"/>
                    </a:lnTo>
                    <a:lnTo>
                      <a:pt x="12" y="547"/>
                    </a:lnTo>
                    <a:lnTo>
                      <a:pt x="19" y="576"/>
                    </a:lnTo>
                    <a:lnTo>
                      <a:pt x="27" y="604"/>
                    </a:lnTo>
                    <a:lnTo>
                      <a:pt x="36" y="629"/>
                    </a:lnTo>
                    <a:lnTo>
                      <a:pt x="46" y="652"/>
                    </a:lnTo>
                    <a:lnTo>
                      <a:pt x="57" y="674"/>
                    </a:lnTo>
                    <a:lnTo>
                      <a:pt x="69" y="693"/>
                    </a:lnTo>
                    <a:lnTo>
                      <a:pt x="81" y="711"/>
                    </a:lnTo>
                    <a:lnTo>
                      <a:pt x="95" y="727"/>
                    </a:lnTo>
                    <a:lnTo>
                      <a:pt x="109" y="741"/>
                    </a:lnTo>
                    <a:lnTo>
                      <a:pt x="124" y="753"/>
                    </a:lnTo>
                    <a:lnTo>
                      <a:pt x="139" y="764"/>
                    </a:lnTo>
                    <a:lnTo>
                      <a:pt x="155" y="774"/>
                    </a:lnTo>
                    <a:lnTo>
                      <a:pt x="172" y="782"/>
                    </a:lnTo>
                    <a:lnTo>
                      <a:pt x="188" y="788"/>
                    </a:lnTo>
                    <a:lnTo>
                      <a:pt x="205" y="794"/>
                    </a:lnTo>
                    <a:lnTo>
                      <a:pt x="222" y="798"/>
                    </a:lnTo>
                    <a:lnTo>
                      <a:pt x="239" y="801"/>
                    </a:lnTo>
                    <a:lnTo>
                      <a:pt x="256" y="802"/>
                    </a:lnTo>
                    <a:lnTo>
                      <a:pt x="273" y="803"/>
                    </a:lnTo>
                    <a:lnTo>
                      <a:pt x="299" y="802"/>
                    </a:lnTo>
                    <a:lnTo>
                      <a:pt x="325" y="798"/>
                    </a:lnTo>
                    <a:lnTo>
                      <a:pt x="351" y="791"/>
                    </a:lnTo>
                    <a:lnTo>
                      <a:pt x="375" y="783"/>
                    </a:lnTo>
                    <a:lnTo>
                      <a:pt x="398" y="773"/>
                    </a:lnTo>
                    <a:lnTo>
                      <a:pt x="421" y="760"/>
                    </a:lnTo>
                    <a:lnTo>
                      <a:pt x="441" y="746"/>
                    </a:lnTo>
                    <a:lnTo>
                      <a:pt x="460" y="729"/>
                    </a:lnTo>
                    <a:lnTo>
                      <a:pt x="478" y="710"/>
                    </a:lnTo>
                    <a:lnTo>
                      <a:pt x="494" y="691"/>
                    </a:lnTo>
                    <a:lnTo>
                      <a:pt x="507" y="669"/>
                    </a:lnTo>
                    <a:lnTo>
                      <a:pt x="519" y="646"/>
                    </a:lnTo>
                    <a:lnTo>
                      <a:pt x="528" y="621"/>
                    </a:lnTo>
                    <a:lnTo>
                      <a:pt x="535" y="595"/>
                    </a:lnTo>
                    <a:lnTo>
                      <a:pt x="539" y="568"/>
                    </a:lnTo>
                    <a:lnTo>
                      <a:pt x="541" y="540"/>
                    </a:lnTo>
                    <a:lnTo>
                      <a:pt x="539" y="513"/>
                    </a:lnTo>
                    <a:lnTo>
                      <a:pt x="535" y="486"/>
                    </a:lnTo>
                    <a:lnTo>
                      <a:pt x="529" y="461"/>
                    </a:lnTo>
                    <a:lnTo>
                      <a:pt x="520" y="437"/>
                    </a:lnTo>
                    <a:lnTo>
                      <a:pt x="509" y="414"/>
                    </a:lnTo>
                    <a:lnTo>
                      <a:pt x="496" y="392"/>
                    </a:lnTo>
                    <a:lnTo>
                      <a:pt x="481" y="372"/>
                    </a:lnTo>
                    <a:lnTo>
                      <a:pt x="464" y="354"/>
                    </a:lnTo>
                    <a:lnTo>
                      <a:pt x="446" y="338"/>
                    </a:lnTo>
                    <a:lnTo>
                      <a:pt x="426" y="323"/>
                    </a:lnTo>
                    <a:lnTo>
                      <a:pt x="405" y="311"/>
                    </a:lnTo>
                    <a:lnTo>
                      <a:pt x="382" y="300"/>
                    </a:lnTo>
                    <a:lnTo>
                      <a:pt x="359" y="292"/>
                    </a:lnTo>
                    <a:lnTo>
                      <a:pt x="335" y="286"/>
                    </a:lnTo>
                    <a:lnTo>
                      <a:pt x="310" y="282"/>
                    </a:lnTo>
                    <a:lnTo>
                      <a:pt x="284" y="281"/>
                    </a:lnTo>
                    <a:lnTo>
                      <a:pt x="263" y="282"/>
                    </a:lnTo>
                    <a:lnTo>
                      <a:pt x="244" y="285"/>
                    </a:lnTo>
                    <a:lnTo>
                      <a:pt x="226" y="290"/>
                    </a:lnTo>
                    <a:lnTo>
                      <a:pt x="209" y="296"/>
                    </a:lnTo>
                    <a:lnTo>
                      <a:pt x="194" y="304"/>
                    </a:lnTo>
                    <a:lnTo>
                      <a:pt x="180" y="313"/>
                    </a:lnTo>
                    <a:lnTo>
                      <a:pt x="167" y="323"/>
                    </a:lnTo>
                    <a:lnTo>
                      <a:pt x="155" y="335"/>
                    </a:lnTo>
                    <a:lnTo>
                      <a:pt x="145" y="346"/>
                    </a:lnTo>
                    <a:lnTo>
                      <a:pt x="135" y="359"/>
                    </a:lnTo>
                    <a:lnTo>
                      <a:pt x="127" y="371"/>
                    </a:lnTo>
                    <a:lnTo>
                      <a:pt x="120" y="383"/>
                    </a:lnTo>
                    <a:lnTo>
                      <a:pt x="113" y="395"/>
                    </a:lnTo>
                    <a:close/>
                    <a:moveTo>
                      <a:pt x="273" y="765"/>
                    </a:moveTo>
                    <a:lnTo>
                      <a:pt x="254" y="764"/>
                    </a:lnTo>
                    <a:lnTo>
                      <a:pt x="235" y="760"/>
                    </a:lnTo>
                    <a:lnTo>
                      <a:pt x="219" y="754"/>
                    </a:lnTo>
                    <a:lnTo>
                      <a:pt x="203" y="747"/>
                    </a:lnTo>
                    <a:lnTo>
                      <a:pt x="188" y="736"/>
                    </a:lnTo>
                    <a:lnTo>
                      <a:pt x="175" y="725"/>
                    </a:lnTo>
                    <a:lnTo>
                      <a:pt x="163" y="711"/>
                    </a:lnTo>
                    <a:lnTo>
                      <a:pt x="153" y="696"/>
                    </a:lnTo>
                    <a:lnTo>
                      <a:pt x="144" y="679"/>
                    </a:lnTo>
                    <a:lnTo>
                      <a:pt x="136" y="663"/>
                    </a:lnTo>
                    <a:lnTo>
                      <a:pt x="130" y="644"/>
                    </a:lnTo>
                    <a:lnTo>
                      <a:pt x="126" y="622"/>
                    </a:lnTo>
                    <a:lnTo>
                      <a:pt x="122" y="598"/>
                    </a:lnTo>
                    <a:lnTo>
                      <a:pt x="119" y="572"/>
                    </a:lnTo>
                    <a:lnTo>
                      <a:pt x="117" y="545"/>
                    </a:lnTo>
                    <a:lnTo>
                      <a:pt x="117" y="515"/>
                    </a:lnTo>
                    <a:lnTo>
                      <a:pt x="118" y="489"/>
                    </a:lnTo>
                    <a:lnTo>
                      <a:pt x="121" y="465"/>
                    </a:lnTo>
                    <a:lnTo>
                      <a:pt x="127" y="441"/>
                    </a:lnTo>
                    <a:lnTo>
                      <a:pt x="135" y="419"/>
                    </a:lnTo>
                    <a:lnTo>
                      <a:pt x="145" y="399"/>
                    </a:lnTo>
                    <a:lnTo>
                      <a:pt x="156" y="380"/>
                    </a:lnTo>
                    <a:lnTo>
                      <a:pt x="169" y="364"/>
                    </a:lnTo>
                    <a:lnTo>
                      <a:pt x="184" y="349"/>
                    </a:lnTo>
                    <a:lnTo>
                      <a:pt x="201" y="337"/>
                    </a:lnTo>
                    <a:lnTo>
                      <a:pt x="218" y="326"/>
                    </a:lnTo>
                    <a:lnTo>
                      <a:pt x="237" y="319"/>
                    </a:lnTo>
                    <a:lnTo>
                      <a:pt x="257" y="315"/>
                    </a:lnTo>
                    <a:lnTo>
                      <a:pt x="279" y="313"/>
                    </a:lnTo>
                    <a:lnTo>
                      <a:pt x="298" y="314"/>
                    </a:lnTo>
                    <a:lnTo>
                      <a:pt x="316" y="317"/>
                    </a:lnTo>
                    <a:lnTo>
                      <a:pt x="332" y="322"/>
                    </a:lnTo>
                    <a:lnTo>
                      <a:pt x="348" y="329"/>
                    </a:lnTo>
                    <a:lnTo>
                      <a:pt x="362" y="338"/>
                    </a:lnTo>
                    <a:lnTo>
                      <a:pt x="375" y="349"/>
                    </a:lnTo>
                    <a:lnTo>
                      <a:pt x="387" y="363"/>
                    </a:lnTo>
                    <a:lnTo>
                      <a:pt x="398" y="378"/>
                    </a:lnTo>
                    <a:lnTo>
                      <a:pt x="409" y="397"/>
                    </a:lnTo>
                    <a:lnTo>
                      <a:pt x="417" y="418"/>
                    </a:lnTo>
                    <a:lnTo>
                      <a:pt x="422" y="439"/>
                    </a:lnTo>
                    <a:lnTo>
                      <a:pt x="425" y="462"/>
                    </a:lnTo>
                    <a:lnTo>
                      <a:pt x="427" y="486"/>
                    </a:lnTo>
                    <a:lnTo>
                      <a:pt x="428" y="512"/>
                    </a:lnTo>
                    <a:lnTo>
                      <a:pt x="428" y="564"/>
                    </a:lnTo>
                    <a:lnTo>
                      <a:pt x="427" y="587"/>
                    </a:lnTo>
                    <a:lnTo>
                      <a:pt x="426" y="608"/>
                    </a:lnTo>
                    <a:lnTo>
                      <a:pt x="424" y="629"/>
                    </a:lnTo>
                    <a:lnTo>
                      <a:pt x="420" y="648"/>
                    </a:lnTo>
                    <a:lnTo>
                      <a:pt x="414" y="667"/>
                    </a:lnTo>
                    <a:lnTo>
                      <a:pt x="406" y="684"/>
                    </a:lnTo>
                    <a:lnTo>
                      <a:pt x="396" y="702"/>
                    </a:lnTo>
                    <a:lnTo>
                      <a:pt x="385" y="717"/>
                    </a:lnTo>
                    <a:lnTo>
                      <a:pt x="373" y="729"/>
                    </a:lnTo>
                    <a:lnTo>
                      <a:pt x="360" y="740"/>
                    </a:lnTo>
                    <a:lnTo>
                      <a:pt x="346" y="749"/>
                    </a:lnTo>
                    <a:lnTo>
                      <a:pt x="330" y="756"/>
                    </a:lnTo>
                    <a:lnTo>
                      <a:pt x="312" y="761"/>
                    </a:lnTo>
                    <a:lnTo>
                      <a:pt x="294" y="764"/>
                    </a:lnTo>
                    <a:lnTo>
                      <a:pt x="273" y="765"/>
                    </a:lnTo>
                    <a:close/>
                  </a:path>
                </a:pathLst>
              </a:custGeom>
              <a:solidFill>
                <a:srgbClr val="FFFFFF"/>
              </a:solidFill>
              <a:ln w="0">
                <a:solidFill>
                  <a:srgbClr val="FFFFFF"/>
                </a:solidFill>
                <a:prstDash val="solid"/>
                <a:round/>
                <a:headEnd/>
                <a:tailEnd/>
              </a:ln>
            </p:spPr>
            <p:txBody>
              <a:bodyPr/>
              <a:lstStyle/>
              <a:p>
                <a:endParaRPr lang="en-US" dirty="0"/>
              </a:p>
            </p:txBody>
          </p:sp>
        </p:grpSp>
        <p:grpSp>
          <p:nvGrpSpPr>
            <p:cNvPr id="29" name="Group 82">
              <a:extLst>
                <a:ext uri="{FF2B5EF4-FFF2-40B4-BE49-F238E27FC236}">
                  <a16:creationId xmlns:a16="http://schemas.microsoft.com/office/drawing/2014/main" xmlns="" id="{63594299-AD17-654E-A97B-EE0E5931BB00}"/>
                </a:ext>
              </a:extLst>
            </p:cNvPr>
            <p:cNvGrpSpPr>
              <a:grpSpLocks noChangeAspect="1"/>
            </p:cNvGrpSpPr>
            <p:nvPr>
              <p:custDataLst>
                <p:tags r:id="rId14"/>
              </p:custDataLst>
            </p:nvPr>
          </p:nvGrpSpPr>
          <p:grpSpPr bwMode="auto">
            <a:xfrm>
              <a:off x="1606" y="3365"/>
              <a:ext cx="88" cy="100"/>
              <a:chOff x="1717" y="3465"/>
              <a:chExt cx="1286" cy="1457"/>
            </a:xfrm>
          </p:grpSpPr>
          <p:sp>
            <p:nvSpPr>
              <p:cNvPr id="30" name="Freeform 84">
                <a:extLst>
                  <a:ext uri="{FF2B5EF4-FFF2-40B4-BE49-F238E27FC236}">
                    <a16:creationId xmlns:a16="http://schemas.microsoft.com/office/drawing/2014/main" xmlns="" id="{827CF75A-F690-9044-BBDD-357987175563}"/>
                  </a:ext>
                </a:extLst>
              </p:cNvPr>
              <p:cNvSpPr>
                <a:spLocks noEditPoints="1"/>
              </p:cNvSpPr>
              <p:nvPr/>
            </p:nvSpPr>
            <p:spPr bwMode="auto">
              <a:xfrm>
                <a:off x="1717" y="3465"/>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dirty="0"/>
              </a:p>
            </p:txBody>
          </p:sp>
          <p:sp>
            <p:nvSpPr>
              <p:cNvPr id="31" name="Freeform 85">
                <a:extLst>
                  <a:ext uri="{FF2B5EF4-FFF2-40B4-BE49-F238E27FC236}">
                    <a16:creationId xmlns:a16="http://schemas.microsoft.com/office/drawing/2014/main" xmlns="" id="{453CAB31-4A75-2B42-A77D-772937ECD4D6}"/>
                  </a:ext>
                </a:extLst>
              </p:cNvPr>
              <p:cNvSpPr>
                <a:spLocks noEditPoints="1"/>
              </p:cNvSpPr>
              <p:nvPr/>
            </p:nvSpPr>
            <p:spPr bwMode="auto">
              <a:xfrm>
                <a:off x="2458" y="4119"/>
                <a:ext cx="545" cy="803"/>
              </a:xfrm>
              <a:custGeom>
                <a:avLst/>
                <a:gdLst>
                  <a:gd name="T0" fmla="*/ 543 w 545"/>
                  <a:gd name="T1" fmla="*/ 324 h 803"/>
                  <a:gd name="T2" fmla="*/ 527 w 545"/>
                  <a:gd name="T3" fmla="*/ 219 h 803"/>
                  <a:gd name="T4" fmla="*/ 492 w 545"/>
                  <a:gd name="T5" fmla="*/ 129 h 803"/>
                  <a:gd name="T6" fmla="*/ 452 w 545"/>
                  <a:gd name="T7" fmla="*/ 73 h 803"/>
                  <a:gd name="T8" fmla="*/ 405 w 545"/>
                  <a:gd name="T9" fmla="*/ 35 h 803"/>
                  <a:gd name="T10" fmla="*/ 344 w 545"/>
                  <a:gd name="T11" fmla="*/ 10 h 803"/>
                  <a:gd name="T12" fmla="*/ 273 w 545"/>
                  <a:gd name="T13" fmla="*/ 0 h 803"/>
                  <a:gd name="T14" fmla="*/ 199 w 545"/>
                  <a:gd name="T15" fmla="*/ 9 h 803"/>
                  <a:gd name="T16" fmla="*/ 139 w 545"/>
                  <a:gd name="T17" fmla="*/ 34 h 803"/>
                  <a:gd name="T18" fmla="*/ 94 w 545"/>
                  <a:gd name="T19" fmla="*/ 71 h 803"/>
                  <a:gd name="T20" fmla="*/ 59 w 545"/>
                  <a:gd name="T21" fmla="*/ 118 h 803"/>
                  <a:gd name="T22" fmla="*/ 34 w 545"/>
                  <a:gd name="T23" fmla="*/ 171 h 803"/>
                  <a:gd name="T24" fmla="*/ 17 w 545"/>
                  <a:gd name="T25" fmla="*/ 226 h 803"/>
                  <a:gd name="T26" fmla="*/ 7 w 545"/>
                  <a:gd name="T27" fmla="*/ 280 h 803"/>
                  <a:gd name="T28" fmla="*/ 2 w 545"/>
                  <a:gd name="T29" fmla="*/ 331 h 803"/>
                  <a:gd name="T30" fmla="*/ 0 w 545"/>
                  <a:gd name="T31" fmla="*/ 373 h 803"/>
                  <a:gd name="T32" fmla="*/ 1 w 545"/>
                  <a:gd name="T33" fmla="*/ 464 h 803"/>
                  <a:gd name="T34" fmla="*/ 5 w 545"/>
                  <a:gd name="T35" fmla="*/ 511 h 803"/>
                  <a:gd name="T36" fmla="*/ 17 w 545"/>
                  <a:gd name="T37" fmla="*/ 581 h 803"/>
                  <a:gd name="T38" fmla="*/ 34 w 545"/>
                  <a:gd name="T39" fmla="*/ 635 h 803"/>
                  <a:gd name="T40" fmla="*/ 59 w 545"/>
                  <a:gd name="T41" fmla="*/ 687 h 803"/>
                  <a:gd name="T42" fmla="*/ 94 w 545"/>
                  <a:gd name="T43" fmla="*/ 733 h 803"/>
                  <a:gd name="T44" fmla="*/ 139 w 545"/>
                  <a:gd name="T45" fmla="*/ 770 h 803"/>
                  <a:gd name="T46" fmla="*/ 199 w 545"/>
                  <a:gd name="T47" fmla="*/ 794 h 803"/>
                  <a:gd name="T48" fmla="*/ 273 w 545"/>
                  <a:gd name="T49" fmla="*/ 803 h 803"/>
                  <a:gd name="T50" fmla="*/ 347 w 545"/>
                  <a:gd name="T51" fmla="*/ 794 h 803"/>
                  <a:gd name="T52" fmla="*/ 405 w 545"/>
                  <a:gd name="T53" fmla="*/ 770 h 803"/>
                  <a:gd name="T54" fmla="*/ 452 w 545"/>
                  <a:gd name="T55" fmla="*/ 733 h 803"/>
                  <a:gd name="T56" fmla="*/ 486 w 545"/>
                  <a:gd name="T57" fmla="*/ 687 h 803"/>
                  <a:gd name="T58" fmla="*/ 511 w 545"/>
                  <a:gd name="T59" fmla="*/ 635 h 803"/>
                  <a:gd name="T60" fmla="*/ 527 w 545"/>
                  <a:gd name="T61" fmla="*/ 581 h 803"/>
                  <a:gd name="T62" fmla="*/ 537 w 545"/>
                  <a:gd name="T63" fmla="*/ 528 h 803"/>
                  <a:gd name="T64" fmla="*/ 543 w 545"/>
                  <a:gd name="T65" fmla="*/ 479 h 803"/>
                  <a:gd name="T66" fmla="*/ 545 w 545"/>
                  <a:gd name="T67" fmla="*/ 437 h 803"/>
                  <a:gd name="T68" fmla="*/ 273 w 545"/>
                  <a:gd name="T69" fmla="*/ 770 h 803"/>
                  <a:gd name="T70" fmla="*/ 233 w 545"/>
                  <a:gd name="T71" fmla="*/ 764 h 803"/>
                  <a:gd name="T72" fmla="*/ 193 w 545"/>
                  <a:gd name="T73" fmla="*/ 747 h 803"/>
                  <a:gd name="T74" fmla="*/ 157 w 545"/>
                  <a:gd name="T75" fmla="*/ 713 h 803"/>
                  <a:gd name="T76" fmla="*/ 130 w 545"/>
                  <a:gd name="T77" fmla="*/ 663 h 803"/>
                  <a:gd name="T78" fmla="*/ 114 w 545"/>
                  <a:gd name="T79" fmla="*/ 585 h 803"/>
                  <a:gd name="T80" fmla="*/ 108 w 545"/>
                  <a:gd name="T81" fmla="*/ 490 h 803"/>
                  <a:gd name="T82" fmla="*/ 107 w 545"/>
                  <a:gd name="T83" fmla="*/ 358 h 803"/>
                  <a:gd name="T84" fmla="*/ 111 w 545"/>
                  <a:gd name="T85" fmla="*/ 232 h 803"/>
                  <a:gd name="T86" fmla="*/ 125 w 545"/>
                  <a:gd name="T87" fmla="*/ 150 h 803"/>
                  <a:gd name="T88" fmla="*/ 147 w 545"/>
                  <a:gd name="T89" fmla="*/ 100 h 803"/>
                  <a:gd name="T90" fmla="*/ 178 w 545"/>
                  <a:gd name="T91" fmla="*/ 65 h 803"/>
                  <a:gd name="T92" fmla="*/ 214 w 545"/>
                  <a:gd name="T93" fmla="*/ 44 h 803"/>
                  <a:gd name="T94" fmla="*/ 250 w 545"/>
                  <a:gd name="T95" fmla="*/ 35 h 803"/>
                  <a:gd name="T96" fmla="*/ 290 w 545"/>
                  <a:gd name="T97" fmla="*/ 34 h 803"/>
                  <a:gd name="T98" fmla="*/ 339 w 545"/>
                  <a:gd name="T99" fmla="*/ 48 h 803"/>
                  <a:gd name="T100" fmla="*/ 381 w 545"/>
                  <a:gd name="T101" fmla="*/ 78 h 803"/>
                  <a:gd name="T102" fmla="*/ 411 w 545"/>
                  <a:gd name="T103" fmla="*/ 122 h 803"/>
                  <a:gd name="T104" fmla="*/ 429 w 545"/>
                  <a:gd name="T105" fmla="*/ 191 h 803"/>
                  <a:gd name="T106" fmla="*/ 436 w 545"/>
                  <a:gd name="T107" fmla="*/ 283 h 803"/>
                  <a:gd name="T108" fmla="*/ 438 w 545"/>
                  <a:gd name="T109" fmla="*/ 427 h 803"/>
                  <a:gd name="T110" fmla="*/ 432 w 545"/>
                  <a:gd name="T111" fmla="*/ 571 h 803"/>
                  <a:gd name="T112" fmla="*/ 417 w 545"/>
                  <a:gd name="T113" fmla="*/ 658 h 803"/>
                  <a:gd name="T114" fmla="*/ 394 w 545"/>
                  <a:gd name="T115" fmla="*/ 706 h 803"/>
                  <a:gd name="T116" fmla="*/ 362 w 545"/>
                  <a:gd name="T117" fmla="*/ 739 h 803"/>
                  <a:gd name="T118" fmla="*/ 327 w 545"/>
                  <a:gd name="T119" fmla="*/ 759 h 803"/>
                  <a:gd name="T120" fmla="*/ 293 w 545"/>
                  <a:gd name="T121" fmla="*/ 769 h 8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5"/>
                  <a:gd name="T184" fmla="*/ 0 h 803"/>
                  <a:gd name="T185" fmla="*/ 545 w 545"/>
                  <a:gd name="T186" fmla="*/ 803 h 8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5" h="803">
                    <a:moveTo>
                      <a:pt x="545" y="405"/>
                    </a:moveTo>
                    <a:lnTo>
                      <a:pt x="545" y="363"/>
                    </a:lnTo>
                    <a:lnTo>
                      <a:pt x="543" y="324"/>
                    </a:lnTo>
                    <a:lnTo>
                      <a:pt x="539" y="287"/>
                    </a:lnTo>
                    <a:lnTo>
                      <a:pt x="534" y="252"/>
                    </a:lnTo>
                    <a:lnTo>
                      <a:pt x="527" y="219"/>
                    </a:lnTo>
                    <a:lnTo>
                      <a:pt x="518" y="188"/>
                    </a:lnTo>
                    <a:lnTo>
                      <a:pt x="506" y="158"/>
                    </a:lnTo>
                    <a:lnTo>
                      <a:pt x="492" y="129"/>
                    </a:lnTo>
                    <a:lnTo>
                      <a:pt x="476" y="101"/>
                    </a:lnTo>
                    <a:lnTo>
                      <a:pt x="465" y="86"/>
                    </a:lnTo>
                    <a:lnTo>
                      <a:pt x="452" y="73"/>
                    </a:lnTo>
                    <a:lnTo>
                      <a:pt x="438" y="59"/>
                    </a:lnTo>
                    <a:lnTo>
                      <a:pt x="422" y="47"/>
                    </a:lnTo>
                    <a:lnTo>
                      <a:pt x="405" y="35"/>
                    </a:lnTo>
                    <a:lnTo>
                      <a:pt x="386" y="26"/>
                    </a:lnTo>
                    <a:lnTo>
                      <a:pt x="366" y="17"/>
                    </a:lnTo>
                    <a:lnTo>
                      <a:pt x="344" y="10"/>
                    </a:lnTo>
                    <a:lnTo>
                      <a:pt x="322" y="5"/>
                    </a:lnTo>
                    <a:lnTo>
                      <a:pt x="298" y="1"/>
                    </a:lnTo>
                    <a:lnTo>
                      <a:pt x="273" y="0"/>
                    </a:lnTo>
                    <a:lnTo>
                      <a:pt x="246" y="1"/>
                    </a:lnTo>
                    <a:lnTo>
                      <a:pt x="222" y="4"/>
                    </a:lnTo>
                    <a:lnTo>
                      <a:pt x="199" y="9"/>
                    </a:lnTo>
                    <a:lnTo>
                      <a:pt x="177" y="16"/>
                    </a:lnTo>
                    <a:lnTo>
                      <a:pt x="158" y="24"/>
                    </a:lnTo>
                    <a:lnTo>
                      <a:pt x="139" y="34"/>
                    </a:lnTo>
                    <a:lnTo>
                      <a:pt x="123" y="45"/>
                    </a:lnTo>
                    <a:lnTo>
                      <a:pt x="107" y="58"/>
                    </a:lnTo>
                    <a:lnTo>
                      <a:pt x="94" y="71"/>
                    </a:lnTo>
                    <a:lnTo>
                      <a:pt x="81" y="86"/>
                    </a:lnTo>
                    <a:lnTo>
                      <a:pt x="69" y="102"/>
                    </a:lnTo>
                    <a:lnTo>
                      <a:pt x="59" y="118"/>
                    </a:lnTo>
                    <a:lnTo>
                      <a:pt x="50" y="135"/>
                    </a:lnTo>
                    <a:lnTo>
                      <a:pt x="41" y="153"/>
                    </a:lnTo>
                    <a:lnTo>
                      <a:pt x="34" y="171"/>
                    </a:lnTo>
                    <a:lnTo>
                      <a:pt x="28" y="189"/>
                    </a:lnTo>
                    <a:lnTo>
                      <a:pt x="22" y="208"/>
                    </a:lnTo>
                    <a:lnTo>
                      <a:pt x="17" y="226"/>
                    </a:lnTo>
                    <a:lnTo>
                      <a:pt x="13" y="244"/>
                    </a:lnTo>
                    <a:lnTo>
                      <a:pt x="10" y="262"/>
                    </a:lnTo>
                    <a:lnTo>
                      <a:pt x="7" y="280"/>
                    </a:lnTo>
                    <a:lnTo>
                      <a:pt x="5" y="297"/>
                    </a:lnTo>
                    <a:lnTo>
                      <a:pt x="3" y="314"/>
                    </a:lnTo>
                    <a:lnTo>
                      <a:pt x="2" y="331"/>
                    </a:lnTo>
                    <a:lnTo>
                      <a:pt x="1" y="346"/>
                    </a:lnTo>
                    <a:lnTo>
                      <a:pt x="1" y="360"/>
                    </a:lnTo>
                    <a:lnTo>
                      <a:pt x="0" y="373"/>
                    </a:lnTo>
                    <a:lnTo>
                      <a:pt x="0" y="437"/>
                    </a:lnTo>
                    <a:lnTo>
                      <a:pt x="1" y="450"/>
                    </a:lnTo>
                    <a:lnTo>
                      <a:pt x="1" y="464"/>
                    </a:lnTo>
                    <a:lnTo>
                      <a:pt x="2" y="479"/>
                    </a:lnTo>
                    <a:lnTo>
                      <a:pt x="4" y="495"/>
                    </a:lnTo>
                    <a:lnTo>
                      <a:pt x="5" y="511"/>
                    </a:lnTo>
                    <a:lnTo>
                      <a:pt x="7" y="528"/>
                    </a:lnTo>
                    <a:lnTo>
                      <a:pt x="13" y="564"/>
                    </a:lnTo>
                    <a:lnTo>
                      <a:pt x="17" y="581"/>
                    </a:lnTo>
                    <a:lnTo>
                      <a:pt x="22" y="600"/>
                    </a:lnTo>
                    <a:lnTo>
                      <a:pt x="28" y="618"/>
                    </a:lnTo>
                    <a:lnTo>
                      <a:pt x="34" y="635"/>
                    </a:lnTo>
                    <a:lnTo>
                      <a:pt x="41" y="653"/>
                    </a:lnTo>
                    <a:lnTo>
                      <a:pt x="50" y="670"/>
                    </a:lnTo>
                    <a:lnTo>
                      <a:pt x="59" y="687"/>
                    </a:lnTo>
                    <a:lnTo>
                      <a:pt x="69" y="703"/>
                    </a:lnTo>
                    <a:lnTo>
                      <a:pt x="81" y="719"/>
                    </a:lnTo>
                    <a:lnTo>
                      <a:pt x="94" y="733"/>
                    </a:lnTo>
                    <a:lnTo>
                      <a:pt x="107" y="746"/>
                    </a:lnTo>
                    <a:lnTo>
                      <a:pt x="123" y="758"/>
                    </a:lnTo>
                    <a:lnTo>
                      <a:pt x="139" y="770"/>
                    </a:lnTo>
                    <a:lnTo>
                      <a:pt x="158" y="779"/>
                    </a:lnTo>
                    <a:lnTo>
                      <a:pt x="177" y="787"/>
                    </a:lnTo>
                    <a:lnTo>
                      <a:pt x="199" y="794"/>
                    </a:lnTo>
                    <a:lnTo>
                      <a:pt x="222" y="799"/>
                    </a:lnTo>
                    <a:lnTo>
                      <a:pt x="246" y="802"/>
                    </a:lnTo>
                    <a:lnTo>
                      <a:pt x="273" y="803"/>
                    </a:lnTo>
                    <a:lnTo>
                      <a:pt x="299" y="802"/>
                    </a:lnTo>
                    <a:lnTo>
                      <a:pt x="324" y="799"/>
                    </a:lnTo>
                    <a:lnTo>
                      <a:pt x="347" y="794"/>
                    </a:lnTo>
                    <a:lnTo>
                      <a:pt x="368" y="787"/>
                    </a:lnTo>
                    <a:lnTo>
                      <a:pt x="387" y="779"/>
                    </a:lnTo>
                    <a:lnTo>
                      <a:pt x="405" y="770"/>
                    </a:lnTo>
                    <a:lnTo>
                      <a:pt x="422" y="758"/>
                    </a:lnTo>
                    <a:lnTo>
                      <a:pt x="437" y="746"/>
                    </a:lnTo>
                    <a:lnTo>
                      <a:pt x="452" y="733"/>
                    </a:lnTo>
                    <a:lnTo>
                      <a:pt x="464" y="719"/>
                    </a:lnTo>
                    <a:lnTo>
                      <a:pt x="476" y="703"/>
                    </a:lnTo>
                    <a:lnTo>
                      <a:pt x="486" y="687"/>
                    </a:lnTo>
                    <a:lnTo>
                      <a:pt x="495" y="670"/>
                    </a:lnTo>
                    <a:lnTo>
                      <a:pt x="504" y="653"/>
                    </a:lnTo>
                    <a:lnTo>
                      <a:pt x="511" y="635"/>
                    </a:lnTo>
                    <a:lnTo>
                      <a:pt x="517" y="618"/>
                    </a:lnTo>
                    <a:lnTo>
                      <a:pt x="523" y="600"/>
                    </a:lnTo>
                    <a:lnTo>
                      <a:pt x="527" y="581"/>
                    </a:lnTo>
                    <a:lnTo>
                      <a:pt x="531" y="564"/>
                    </a:lnTo>
                    <a:lnTo>
                      <a:pt x="535" y="546"/>
                    </a:lnTo>
                    <a:lnTo>
                      <a:pt x="537" y="528"/>
                    </a:lnTo>
                    <a:lnTo>
                      <a:pt x="539" y="511"/>
                    </a:lnTo>
                    <a:lnTo>
                      <a:pt x="542" y="495"/>
                    </a:lnTo>
                    <a:lnTo>
                      <a:pt x="543" y="479"/>
                    </a:lnTo>
                    <a:lnTo>
                      <a:pt x="544" y="464"/>
                    </a:lnTo>
                    <a:lnTo>
                      <a:pt x="544" y="450"/>
                    </a:lnTo>
                    <a:lnTo>
                      <a:pt x="545" y="437"/>
                    </a:lnTo>
                    <a:lnTo>
                      <a:pt x="545" y="414"/>
                    </a:lnTo>
                    <a:lnTo>
                      <a:pt x="545" y="405"/>
                    </a:lnTo>
                    <a:close/>
                    <a:moveTo>
                      <a:pt x="273" y="770"/>
                    </a:moveTo>
                    <a:lnTo>
                      <a:pt x="260" y="770"/>
                    </a:lnTo>
                    <a:lnTo>
                      <a:pt x="247" y="767"/>
                    </a:lnTo>
                    <a:lnTo>
                      <a:pt x="233" y="764"/>
                    </a:lnTo>
                    <a:lnTo>
                      <a:pt x="220" y="760"/>
                    </a:lnTo>
                    <a:lnTo>
                      <a:pt x="206" y="754"/>
                    </a:lnTo>
                    <a:lnTo>
                      <a:pt x="193" y="747"/>
                    </a:lnTo>
                    <a:lnTo>
                      <a:pt x="180" y="737"/>
                    </a:lnTo>
                    <a:lnTo>
                      <a:pt x="168" y="726"/>
                    </a:lnTo>
                    <a:lnTo>
                      <a:pt x="157" y="713"/>
                    </a:lnTo>
                    <a:lnTo>
                      <a:pt x="147" y="699"/>
                    </a:lnTo>
                    <a:lnTo>
                      <a:pt x="137" y="682"/>
                    </a:lnTo>
                    <a:lnTo>
                      <a:pt x="130" y="663"/>
                    </a:lnTo>
                    <a:lnTo>
                      <a:pt x="123" y="642"/>
                    </a:lnTo>
                    <a:lnTo>
                      <a:pt x="117" y="615"/>
                    </a:lnTo>
                    <a:lnTo>
                      <a:pt x="114" y="585"/>
                    </a:lnTo>
                    <a:lnTo>
                      <a:pt x="111" y="554"/>
                    </a:lnTo>
                    <a:lnTo>
                      <a:pt x="109" y="522"/>
                    </a:lnTo>
                    <a:lnTo>
                      <a:pt x="108" y="490"/>
                    </a:lnTo>
                    <a:lnTo>
                      <a:pt x="107" y="456"/>
                    </a:lnTo>
                    <a:lnTo>
                      <a:pt x="107" y="423"/>
                    </a:lnTo>
                    <a:lnTo>
                      <a:pt x="107" y="358"/>
                    </a:lnTo>
                    <a:lnTo>
                      <a:pt x="108" y="293"/>
                    </a:lnTo>
                    <a:lnTo>
                      <a:pt x="109" y="262"/>
                    </a:lnTo>
                    <a:lnTo>
                      <a:pt x="111" y="232"/>
                    </a:lnTo>
                    <a:lnTo>
                      <a:pt x="114" y="203"/>
                    </a:lnTo>
                    <a:lnTo>
                      <a:pt x="119" y="176"/>
                    </a:lnTo>
                    <a:lnTo>
                      <a:pt x="125" y="150"/>
                    </a:lnTo>
                    <a:lnTo>
                      <a:pt x="131" y="131"/>
                    </a:lnTo>
                    <a:lnTo>
                      <a:pt x="138" y="114"/>
                    </a:lnTo>
                    <a:lnTo>
                      <a:pt x="147" y="100"/>
                    </a:lnTo>
                    <a:lnTo>
                      <a:pt x="156" y="86"/>
                    </a:lnTo>
                    <a:lnTo>
                      <a:pt x="166" y="75"/>
                    </a:lnTo>
                    <a:lnTo>
                      <a:pt x="178" y="65"/>
                    </a:lnTo>
                    <a:lnTo>
                      <a:pt x="189" y="57"/>
                    </a:lnTo>
                    <a:lnTo>
                      <a:pt x="202" y="50"/>
                    </a:lnTo>
                    <a:lnTo>
                      <a:pt x="214" y="44"/>
                    </a:lnTo>
                    <a:lnTo>
                      <a:pt x="226" y="40"/>
                    </a:lnTo>
                    <a:lnTo>
                      <a:pt x="238" y="37"/>
                    </a:lnTo>
                    <a:lnTo>
                      <a:pt x="250" y="35"/>
                    </a:lnTo>
                    <a:lnTo>
                      <a:pt x="262" y="33"/>
                    </a:lnTo>
                    <a:lnTo>
                      <a:pt x="273" y="33"/>
                    </a:lnTo>
                    <a:lnTo>
                      <a:pt x="290" y="34"/>
                    </a:lnTo>
                    <a:lnTo>
                      <a:pt x="307" y="37"/>
                    </a:lnTo>
                    <a:lnTo>
                      <a:pt x="323" y="41"/>
                    </a:lnTo>
                    <a:lnTo>
                      <a:pt x="339" y="48"/>
                    </a:lnTo>
                    <a:lnTo>
                      <a:pt x="354" y="56"/>
                    </a:lnTo>
                    <a:lnTo>
                      <a:pt x="368" y="66"/>
                    </a:lnTo>
                    <a:lnTo>
                      <a:pt x="381" y="78"/>
                    </a:lnTo>
                    <a:lnTo>
                      <a:pt x="393" y="91"/>
                    </a:lnTo>
                    <a:lnTo>
                      <a:pt x="403" y="106"/>
                    </a:lnTo>
                    <a:lnTo>
                      <a:pt x="411" y="122"/>
                    </a:lnTo>
                    <a:lnTo>
                      <a:pt x="418" y="140"/>
                    </a:lnTo>
                    <a:lnTo>
                      <a:pt x="424" y="164"/>
                    </a:lnTo>
                    <a:lnTo>
                      <a:pt x="429" y="191"/>
                    </a:lnTo>
                    <a:lnTo>
                      <a:pt x="433" y="220"/>
                    </a:lnTo>
                    <a:lnTo>
                      <a:pt x="435" y="250"/>
                    </a:lnTo>
                    <a:lnTo>
                      <a:pt x="436" y="283"/>
                    </a:lnTo>
                    <a:lnTo>
                      <a:pt x="437" y="316"/>
                    </a:lnTo>
                    <a:lnTo>
                      <a:pt x="438" y="352"/>
                    </a:lnTo>
                    <a:lnTo>
                      <a:pt x="438" y="427"/>
                    </a:lnTo>
                    <a:lnTo>
                      <a:pt x="437" y="500"/>
                    </a:lnTo>
                    <a:lnTo>
                      <a:pt x="435" y="536"/>
                    </a:lnTo>
                    <a:lnTo>
                      <a:pt x="432" y="571"/>
                    </a:lnTo>
                    <a:lnTo>
                      <a:pt x="428" y="605"/>
                    </a:lnTo>
                    <a:lnTo>
                      <a:pt x="423" y="637"/>
                    </a:lnTo>
                    <a:lnTo>
                      <a:pt x="417" y="658"/>
                    </a:lnTo>
                    <a:lnTo>
                      <a:pt x="410" y="676"/>
                    </a:lnTo>
                    <a:lnTo>
                      <a:pt x="403" y="692"/>
                    </a:lnTo>
                    <a:lnTo>
                      <a:pt x="394" y="706"/>
                    </a:lnTo>
                    <a:lnTo>
                      <a:pt x="384" y="719"/>
                    </a:lnTo>
                    <a:lnTo>
                      <a:pt x="373" y="730"/>
                    </a:lnTo>
                    <a:lnTo>
                      <a:pt x="362" y="739"/>
                    </a:lnTo>
                    <a:lnTo>
                      <a:pt x="351" y="748"/>
                    </a:lnTo>
                    <a:lnTo>
                      <a:pt x="339" y="754"/>
                    </a:lnTo>
                    <a:lnTo>
                      <a:pt x="327" y="759"/>
                    </a:lnTo>
                    <a:lnTo>
                      <a:pt x="315" y="763"/>
                    </a:lnTo>
                    <a:lnTo>
                      <a:pt x="304" y="766"/>
                    </a:lnTo>
                    <a:lnTo>
                      <a:pt x="293" y="769"/>
                    </a:lnTo>
                    <a:lnTo>
                      <a:pt x="282" y="770"/>
                    </a:lnTo>
                    <a:lnTo>
                      <a:pt x="273" y="770"/>
                    </a:lnTo>
                    <a:close/>
                  </a:path>
                </a:pathLst>
              </a:custGeom>
              <a:solidFill>
                <a:srgbClr val="FFFFFF"/>
              </a:solidFill>
              <a:ln w="0">
                <a:solidFill>
                  <a:srgbClr val="FFFFFF"/>
                </a:solidFill>
                <a:prstDash val="solid"/>
                <a:round/>
                <a:headEnd/>
                <a:tailEnd/>
              </a:ln>
            </p:spPr>
            <p:txBody>
              <a:bodyPr/>
              <a:lstStyle/>
              <a:p>
                <a:endParaRPr lang="en-US" dirty="0"/>
              </a:p>
            </p:txBody>
          </p:sp>
        </p:grpSp>
      </p:grpSp>
      <p:sp>
        <p:nvSpPr>
          <p:cNvPr id="58" name="Text Box 57">
            <a:extLst>
              <a:ext uri="{FF2B5EF4-FFF2-40B4-BE49-F238E27FC236}">
                <a16:creationId xmlns:a16="http://schemas.microsoft.com/office/drawing/2014/main" xmlns="" id="{4984FC27-A540-F04E-9B21-B58F354CB972}"/>
              </a:ext>
            </a:extLst>
          </p:cNvPr>
          <p:cNvSpPr txBox="1">
            <a:spLocks noChangeArrowheads="1"/>
          </p:cNvSpPr>
          <p:nvPr/>
        </p:nvSpPr>
        <p:spPr bwMode="auto">
          <a:xfrm>
            <a:off x="533400" y="142875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dirty="0">
                <a:solidFill>
                  <a:srgbClr val="FF0000"/>
                </a:solidFill>
              </a:rPr>
              <a:t>Matrix Chain Product</a:t>
            </a:r>
          </a:p>
        </p:txBody>
      </p:sp>
    </p:spTree>
    <p:extLst>
      <p:ext uri="{BB962C8B-B14F-4D97-AF65-F5344CB8AC3E}">
        <p14:creationId xmlns:p14="http://schemas.microsoft.com/office/powerpoint/2010/main" val="359453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292A34-0247-B64D-ADE5-97097991DDCA}"/>
              </a:ext>
            </a:extLst>
          </p:cNvPr>
          <p:cNvSpPr>
            <a:spLocks noGrp="1"/>
          </p:cNvSpPr>
          <p:nvPr>
            <p:ph sz="quarter" idx="10"/>
          </p:nvPr>
        </p:nvSpPr>
        <p:spPr/>
        <p:txBody>
          <a:bodyPr>
            <a:normAutofit fontScale="92500"/>
          </a:bodyPr>
          <a:lstStyle/>
          <a:p>
            <a:endParaRPr lang="en-US" altLang="zh-TW" sz="2800" dirty="0">
              <a:solidFill>
                <a:srgbClr val="0000FF"/>
              </a:solidFill>
            </a:endParaRPr>
          </a:p>
          <a:p>
            <a:r>
              <a:rPr lang="en-US" altLang="zh-TW" sz="2800" dirty="0">
                <a:solidFill>
                  <a:srgbClr val="0000FF"/>
                </a:solidFill>
              </a:rPr>
              <a:t>Algorithm Techniques – Greedy Approach</a:t>
            </a:r>
          </a:p>
          <a:p>
            <a:endParaRPr lang="en-US" dirty="0"/>
          </a:p>
        </p:txBody>
      </p:sp>
      <p:sp>
        <p:nvSpPr>
          <p:cNvPr id="5" name="Slide Number Placeholder 4">
            <a:extLst>
              <a:ext uri="{FF2B5EF4-FFF2-40B4-BE49-F238E27FC236}">
                <a16:creationId xmlns:a16="http://schemas.microsoft.com/office/drawing/2014/main" xmlns="" id="{F8405F0A-167D-5F4E-9C97-1297B96903D2}"/>
              </a:ext>
            </a:extLst>
          </p:cNvPr>
          <p:cNvSpPr>
            <a:spLocks noGrp="1"/>
          </p:cNvSpPr>
          <p:nvPr>
            <p:ph type="sldNum" sz="quarter" idx="14"/>
          </p:nvPr>
        </p:nvSpPr>
        <p:spPr>
          <a:xfrm>
            <a:off x="7006389" y="5992683"/>
            <a:ext cx="2133600" cy="365125"/>
          </a:xfrm>
        </p:spPr>
        <p:txBody>
          <a:bodyPr/>
          <a:lstStyle/>
          <a:p>
            <a:fld id="{BC8D7E44-7D4F-4942-A8C9-2DF6BF8399E8}" type="slidenum">
              <a:rPr lang="en-US" smtClean="0"/>
              <a:pPr/>
              <a:t>18</a:t>
            </a:fld>
            <a:endParaRPr lang="en-US" dirty="0"/>
          </a:p>
        </p:txBody>
      </p:sp>
      <p:pic>
        <p:nvPicPr>
          <p:cNvPr id="6" name="Picture 2" descr="http://dianechamberlain.com/blog/cat%20and%20fish.jpg">
            <a:extLst>
              <a:ext uri="{FF2B5EF4-FFF2-40B4-BE49-F238E27FC236}">
                <a16:creationId xmlns:a16="http://schemas.microsoft.com/office/drawing/2014/main" xmlns="" id="{B1FC0080-792D-9044-91FE-7E715A05EBC6}"/>
              </a:ext>
            </a:extLst>
          </p:cNvPr>
          <p:cNvPicPr>
            <a:picLocks noChangeAspect="1" noChangeArrowheads="1"/>
          </p:cNvPicPr>
          <p:nvPr/>
        </p:nvPicPr>
        <p:blipFill>
          <a:blip r:embed="rId2" cstate="print"/>
          <a:stretch>
            <a:fillRect/>
          </a:stretch>
        </p:blipFill>
        <p:spPr bwMode="auto">
          <a:xfrm>
            <a:off x="452438" y="1203144"/>
            <a:ext cx="2466930" cy="1976620"/>
          </a:xfrm>
          <a:prstGeom prst="rect">
            <a:avLst/>
          </a:prstGeom>
          <a:noFill/>
          <a:effectLst>
            <a:softEdge rad="317500"/>
          </a:effectLst>
        </p:spPr>
      </p:pic>
      <p:sp>
        <p:nvSpPr>
          <p:cNvPr id="7" name="Rectangle 3">
            <a:extLst>
              <a:ext uri="{FF2B5EF4-FFF2-40B4-BE49-F238E27FC236}">
                <a16:creationId xmlns:a16="http://schemas.microsoft.com/office/drawing/2014/main" xmlns="" id="{CC93E1F8-73BB-954C-8D5C-8945FBD017D7}"/>
              </a:ext>
            </a:extLst>
          </p:cNvPr>
          <p:cNvSpPr>
            <a:spLocks noChangeArrowheads="1"/>
          </p:cNvSpPr>
          <p:nvPr/>
        </p:nvSpPr>
        <p:spPr bwMode="auto">
          <a:xfrm>
            <a:off x="376989" y="4920332"/>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en-US" altLang="zh-TW" sz="2000" b="1" dirty="0">
                <a:solidFill>
                  <a:srgbClr val="FF0000"/>
                </a:solidFill>
              </a:rPr>
              <a:t>Prim’s Minimum Spanning Tree Algorithms</a:t>
            </a:r>
          </a:p>
        </p:txBody>
      </p:sp>
      <p:grpSp>
        <p:nvGrpSpPr>
          <p:cNvPr id="8" name="Group 157">
            <a:extLst>
              <a:ext uri="{FF2B5EF4-FFF2-40B4-BE49-F238E27FC236}">
                <a16:creationId xmlns:a16="http://schemas.microsoft.com/office/drawing/2014/main" xmlns="" id="{A535D143-9D5A-E849-8321-C7E63E7B23B2}"/>
              </a:ext>
            </a:extLst>
          </p:cNvPr>
          <p:cNvGrpSpPr>
            <a:grpSpLocks/>
          </p:cNvGrpSpPr>
          <p:nvPr/>
        </p:nvGrpSpPr>
        <p:grpSpPr bwMode="auto">
          <a:xfrm>
            <a:off x="224589" y="5072732"/>
            <a:ext cx="8610600" cy="1676400"/>
            <a:chOff x="228600" y="5105400"/>
            <a:chExt cx="8610600" cy="1676400"/>
          </a:xfrm>
        </p:grpSpPr>
        <p:grpSp>
          <p:nvGrpSpPr>
            <p:cNvPr id="9" name="Group 56">
              <a:extLst>
                <a:ext uri="{FF2B5EF4-FFF2-40B4-BE49-F238E27FC236}">
                  <a16:creationId xmlns:a16="http://schemas.microsoft.com/office/drawing/2014/main" xmlns="" id="{EB82BD2B-6700-5343-A78C-ADEB7E5FA2DB}"/>
                </a:ext>
              </a:extLst>
            </p:cNvPr>
            <p:cNvGrpSpPr>
              <a:grpSpLocks/>
            </p:cNvGrpSpPr>
            <p:nvPr/>
          </p:nvGrpSpPr>
          <p:grpSpPr bwMode="auto">
            <a:xfrm>
              <a:off x="6408738" y="5105400"/>
              <a:ext cx="1038225" cy="619125"/>
              <a:chOff x="4037" y="864"/>
              <a:chExt cx="654" cy="390"/>
            </a:xfrm>
          </p:grpSpPr>
          <p:sp>
            <p:nvSpPr>
              <p:cNvPr id="82" name="Oval 52">
                <a:extLst>
                  <a:ext uri="{FF2B5EF4-FFF2-40B4-BE49-F238E27FC236}">
                    <a16:creationId xmlns:a16="http://schemas.microsoft.com/office/drawing/2014/main" xmlns="" id="{6E573FC1-FE51-4740-AB38-9E00261136B7}"/>
                  </a:ext>
                </a:extLst>
              </p:cNvPr>
              <p:cNvSpPr>
                <a:spLocks noChangeArrowheads="1"/>
              </p:cNvSpPr>
              <p:nvPr/>
            </p:nvSpPr>
            <p:spPr bwMode="auto">
              <a:xfrm>
                <a:off x="4037"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3" name="Rectangle 53">
                <a:extLst>
                  <a:ext uri="{FF2B5EF4-FFF2-40B4-BE49-F238E27FC236}">
                    <a16:creationId xmlns:a16="http://schemas.microsoft.com/office/drawing/2014/main" xmlns="" id="{BFF3FA2A-F34F-9648-A576-02CB29DD4A01}"/>
                  </a:ext>
                </a:extLst>
              </p:cNvPr>
              <p:cNvSpPr>
                <a:spLocks noChangeArrowheads="1"/>
              </p:cNvSpPr>
              <p:nvPr/>
            </p:nvSpPr>
            <p:spPr bwMode="auto">
              <a:xfrm>
                <a:off x="4053"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3</a:t>
                </a:r>
              </a:p>
            </p:txBody>
          </p:sp>
          <p:sp>
            <p:nvSpPr>
              <p:cNvPr id="84" name="Line 54">
                <a:extLst>
                  <a:ext uri="{FF2B5EF4-FFF2-40B4-BE49-F238E27FC236}">
                    <a16:creationId xmlns:a16="http://schemas.microsoft.com/office/drawing/2014/main" xmlns="" id="{CB4AF649-04A7-514A-BE39-C4ECE46EADCC}"/>
                  </a:ext>
                </a:extLst>
              </p:cNvPr>
              <p:cNvSpPr>
                <a:spLocks noChangeShapeType="1"/>
              </p:cNvSpPr>
              <p:nvPr/>
            </p:nvSpPr>
            <p:spPr bwMode="auto">
              <a:xfrm>
                <a:off x="4221"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5" name="Rectangle 55">
                <a:extLst>
                  <a:ext uri="{FF2B5EF4-FFF2-40B4-BE49-F238E27FC236}">
                    <a16:creationId xmlns:a16="http://schemas.microsoft.com/office/drawing/2014/main" xmlns="" id="{4468D95A-592B-C844-86B3-0520545951EE}"/>
                  </a:ext>
                </a:extLst>
              </p:cNvPr>
              <p:cNvSpPr>
                <a:spLocks noChangeArrowheads="1"/>
              </p:cNvSpPr>
              <p:nvPr/>
            </p:nvSpPr>
            <p:spPr bwMode="auto">
              <a:xfrm>
                <a:off x="4377" y="86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10</a:t>
                </a:r>
              </a:p>
            </p:txBody>
          </p:sp>
        </p:grpSp>
        <p:grpSp>
          <p:nvGrpSpPr>
            <p:cNvPr id="10" name="Group 77">
              <a:extLst>
                <a:ext uri="{FF2B5EF4-FFF2-40B4-BE49-F238E27FC236}">
                  <a16:creationId xmlns:a16="http://schemas.microsoft.com/office/drawing/2014/main" xmlns="" id="{FD543427-D706-6D4E-BF91-66B33ECB8DA6}"/>
                </a:ext>
              </a:extLst>
            </p:cNvPr>
            <p:cNvGrpSpPr>
              <a:grpSpLocks/>
            </p:cNvGrpSpPr>
            <p:nvPr/>
          </p:nvGrpSpPr>
          <p:grpSpPr bwMode="auto">
            <a:xfrm>
              <a:off x="7745413" y="5105400"/>
              <a:ext cx="1038225" cy="619125"/>
              <a:chOff x="4879" y="864"/>
              <a:chExt cx="654" cy="390"/>
            </a:xfrm>
          </p:grpSpPr>
          <p:sp>
            <p:nvSpPr>
              <p:cNvPr id="78" name="Oval 73">
                <a:extLst>
                  <a:ext uri="{FF2B5EF4-FFF2-40B4-BE49-F238E27FC236}">
                    <a16:creationId xmlns:a16="http://schemas.microsoft.com/office/drawing/2014/main" xmlns="" id="{209C65CF-C6DF-8341-AFB3-6F97F8CD2886}"/>
                  </a:ext>
                </a:extLst>
              </p:cNvPr>
              <p:cNvSpPr>
                <a:spLocks noChangeArrowheads="1"/>
              </p:cNvSpPr>
              <p:nvPr/>
            </p:nvSpPr>
            <p:spPr bwMode="auto">
              <a:xfrm>
                <a:off x="5353"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9" name="Rectangle 74">
                <a:extLst>
                  <a:ext uri="{FF2B5EF4-FFF2-40B4-BE49-F238E27FC236}">
                    <a16:creationId xmlns:a16="http://schemas.microsoft.com/office/drawing/2014/main" xmlns="" id="{C27BFE59-DCF2-9048-A9A1-8EECD77E2ED4}"/>
                  </a:ext>
                </a:extLst>
              </p:cNvPr>
              <p:cNvSpPr>
                <a:spLocks noChangeArrowheads="1"/>
              </p:cNvSpPr>
              <p:nvPr/>
            </p:nvSpPr>
            <p:spPr bwMode="auto">
              <a:xfrm>
                <a:off x="5369"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7</a:t>
                </a:r>
              </a:p>
            </p:txBody>
          </p:sp>
          <p:sp>
            <p:nvSpPr>
              <p:cNvPr id="80" name="Line 75">
                <a:extLst>
                  <a:ext uri="{FF2B5EF4-FFF2-40B4-BE49-F238E27FC236}">
                    <a16:creationId xmlns:a16="http://schemas.microsoft.com/office/drawing/2014/main" xmlns="" id="{68354269-AC1F-2E45-8F4D-FB6FD1EE31F7}"/>
                  </a:ext>
                </a:extLst>
              </p:cNvPr>
              <p:cNvSpPr>
                <a:spLocks noChangeShapeType="1"/>
              </p:cNvSpPr>
              <p:nvPr/>
            </p:nvSpPr>
            <p:spPr bwMode="auto">
              <a:xfrm>
                <a:off x="4879"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1" name="Rectangle 76">
                <a:extLst>
                  <a:ext uri="{FF2B5EF4-FFF2-40B4-BE49-F238E27FC236}">
                    <a16:creationId xmlns:a16="http://schemas.microsoft.com/office/drawing/2014/main" xmlns="" id="{85EEB6BE-459C-6F44-BD0E-82870F0B6CC0}"/>
                  </a:ext>
                </a:extLst>
              </p:cNvPr>
              <p:cNvSpPr>
                <a:spLocks noChangeArrowheads="1"/>
              </p:cNvSpPr>
              <p:nvPr/>
            </p:nvSpPr>
            <p:spPr bwMode="auto">
              <a:xfrm>
                <a:off x="5004" y="864"/>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14</a:t>
                </a:r>
              </a:p>
            </p:txBody>
          </p:sp>
        </p:grpSp>
        <p:grpSp>
          <p:nvGrpSpPr>
            <p:cNvPr id="11" name="Group 156">
              <a:extLst>
                <a:ext uri="{FF2B5EF4-FFF2-40B4-BE49-F238E27FC236}">
                  <a16:creationId xmlns:a16="http://schemas.microsoft.com/office/drawing/2014/main" xmlns="" id="{04077FD7-D1F0-484B-A7A1-56EA437139C3}"/>
                </a:ext>
              </a:extLst>
            </p:cNvPr>
            <p:cNvGrpSpPr>
              <a:grpSpLocks/>
            </p:cNvGrpSpPr>
            <p:nvPr/>
          </p:nvGrpSpPr>
          <p:grpSpPr bwMode="auto">
            <a:xfrm>
              <a:off x="228600" y="5194300"/>
              <a:ext cx="8610600" cy="1587500"/>
              <a:chOff x="228600" y="5194300"/>
              <a:chExt cx="8610600" cy="1587500"/>
            </a:xfrm>
          </p:grpSpPr>
          <p:grpSp>
            <p:nvGrpSpPr>
              <p:cNvPr id="12" name="Group 82">
                <a:extLst>
                  <a:ext uri="{FF2B5EF4-FFF2-40B4-BE49-F238E27FC236}">
                    <a16:creationId xmlns:a16="http://schemas.microsoft.com/office/drawing/2014/main" xmlns="" id="{03F9261D-C389-0747-AFA7-B831622DA2CC}"/>
                  </a:ext>
                </a:extLst>
              </p:cNvPr>
              <p:cNvGrpSpPr>
                <a:grpSpLocks/>
              </p:cNvGrpSpPr>
              <p:nvPr/>
            </p:nvGrpSpPr>
            <p:grpSpPr bwMode="auto">
              <a:xfrm>
                <a:off x="228600" y="5194300"/>
                <a:ext cx="8610600" cy="1587500"/>
                <a:chOff x="144" y="912"/>
                <a:chExt cx="5424" cy="1000"/>
              </a:xfrm>
            </p:grpSpPr>
            <p:sp>
              <p:nvSpPr>
                <p:cNvPr id="14" name="Oval 4">
                  <a:extLst>
                    <a:ext uri="{FF2B5EF4-FFF2-40B4-BE49-F238E27FC236}">
                      <a16:creationId xmlns:a16="http://schemas.microsoft.com/office/drawing/2014/main" xmlns="" id="{5FCDB051-24E6-EE48-97E8-4DD2E746579F}"/>
                    </a:ext>
                  </a:extLst>
                </p:cNvPr>
                <p:cNvSpPr>
                  <a:spLocks noChangeArrowheads="1"/>
                </p:cNvSpPr>
                <p:nvPr/>
              </p:nvSpPr>
              <p:spPr bwMode="auto">
                <a:xfrm>
                  <a:off x="211"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 name="Rectangle 5">
                  <a:extLst>
                    <a:ext uri="{FF2B5EF4-FFF2-40B4-BE49-F238E27FC236}">
                      <a16:creationId xmlns:a16="http://schemas.microsoft.com/office/drawing/2014/main" xmlns="" id="{CAE3F166-B168-EB4A-9DF4-FED15ED244F2}"/>
                    </a:ext>
                  </a:extLst>
                </p:cNvPr>
                <p:cNvSpPr>
                  <a:spLocks noChangeArrowheads="1"/>
                </p:cNvSpPr>
                <p:nvPr/>
              </p:nvSpPr>
              <p:spPr bwMode="auto">
                <a:xfrm>
                  <a:off x="227"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1</a:t>
                  </a:r>
                </a:p>
              </p:txBody>
            </p:sp>
            <p:sp>
              <p:nvSpPr>
                <p:cNvPr id="16" name="Oval 6">
                  <a:extLst>
                    <a:ext uri="{FF2B5EF4-FFF2-40B4-BE49-F238E27FC236}">
                      <a16:creationId xmlns:a16="http://schemas.microsoft.com/office/drawing/2014/main" xmlns="" id="{766EDCC2-6ABC-0441-B746-5FDB57C7C0D0}"/>
                    </a:ext>
                  </a:extLst>
                </p:cNvPr>
                <p:cNvSpPr>
                  <a:spLocks noChangeArrowheads="1"/>
                </p:cNvSpPr>
                <p:nvPr/>
              </p:nvSpPr>
              <p:spPr bwMode="auto">
                <a:xfrm>
                  <a:off x="869"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7" name="Rectangle 7">
                  <a:extLst>
                    <a:ext uri="{FF2B5EF4-FFF2-40B4-BE49-F238E27FC236}">
                      <a16:creationId xmlns:a16="http://schemas.microsoft.com/office/drawing/2014/main" xmlns="" id="{75D07F65-84A4-CB40-A058-A85557E1FC00}"/>
                    </a:ext>
                  </a:extLst>
                </p:cNvPr>
                <p:cNvSpPr>
                  <a:spLocks noChangeArrowheads="1"/>
                </p:cNvSpPr>
                <p:nvPr/>
              </p:nvSpPr>
              <p:spPr bwMode="auto">
                <a:xfrm>
                  <a:off x="885"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3</a:t>
                  </a:r>
                </a:p>
              </p:txBody>
            </p:sp>
            <p:sp>
              <p:nvSpPr>
                <p:cNvPr id="18" name="Oval 8">
                  <a:extLst>
                    <a:ext uri="{FF2B5EF4-FFF2-40B4-BE49-F238E27FC236}">
                      <a16:creationId xmlns:a16="http://schemas.microsoft.com/office/drawing/2014/main" xmlns="" id="{AE00B1C4-1010-8941-B19D-756FA5F096FC}"/>
                    </a:ext>
                  </a:extLst>
                </p:cNvPr>
                <p:cNvSpPr>
                  <a:spLocks noChangeArrowheads="1"/>
                </p:cNvSpPr>
                <p:nvPr/>
              </p:nvSpPr>
              <p:spPr bwMode="auto">
                <a:xfrm>
                  <a:off x="1527"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9" name="Rectangle 9">
                  <a:extLst>
                    <a:ext uri="{FF2B5EF4-FFF2-40B4-BE49-F238E27FC236}">
                      <a16:creationId xmlns:a16="http://schemas.microsoft.com/office/drawing/2014/main" xmlns="" id="{87845BE5-9785-3146-864C-D9FDDE20F79D}"/>
                    </a:ext>
                  </a:extLst>
                </p:cNvPr>
                <p:cNvSpPr>
                  <a:spLocks noChangeArrowheads="1"/>
                </p:cNvSpPr>
                <p:nvPr/>
              </p:nvSpPr>
              <p:spPr bwMode="auto">
                <a:xfrm>
                  <a:off x="1543"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5</a:t>
                  </a:r>
                </a:p>
              </p:txBody>
            </p:sp>
            <p:sp>
              <p:nvSpPr>
                <p:cNvPr id="20" name="Oval 10">
                  <a:extLst>
                    <a:ext uri="{FF2B5EF4-FFF2-40B4-BE49-F238E27FC236}">
                      <a16:creationId xmlns:a16="http://schemas.microsoft.com/office/drawing/2014/main" xmlns="" id="{694E6FF6-2714-9148-8871-C4F88A831A38}"/>
                    </a:ext>
                  </a:extLst>
                </p:cNvPr>
                <p:cNvSpPr>
                  <a:spLocks noChangeArrowheads="1"/>
                </p:cNvSpPr>
                <p:nvPr/>
              </p:nvSpPr>
              <p:spPr bwMode="auto">
                <a:xfrm>
                  <a:off x="2185"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1" name="Rectangle 11">
                  <a:extLst>
                    <a:ext uri="{FF2B5EF4-FFF2-40B4-BE49-F238E27FC236}">
                      <a16:creationId xmlns:a16="http://schemas.microsoft.com/office/drawing/2014/main" xmlns="" id="{C888C3F6-1355-074A-A4F0-3860BEFAFD91}"/>
                    </a:ext>
                  </a:extLst>
                </p:cNvPr>
                <p:cNvSpPr>
                  <a:spLocks noChangeArrowheads="1"/>
                </p:cNvSpPr>
                <p:nvPr/>
              </p:nvSpPr>
              <p:spPr bwMode="auto">
                <a:xfrm>
                  <a:off x="2201"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7</a:t>
                  </a:r>
                </a:p>
              </p:txBody>
            </p:sp>
            <p:sp>
              <p:nvSpPr>
                <p:cNvPr id="22" name="Oval 12">
                  <a:extLst>
                    <a:ext uri="{FF2B5EF4-FFF2-40B4-BE49-F238E27FC236}">
                      <a16:creationId xmlns:a16="http://schemas.microsoft.com/office/drawing/2014/main" xmlns="" id="{85F57314-F8F5-D146-8BDF-68ADE38D2DE0}"/>
                    </a:ext>
                  </a:extLst>
                </p:cNvPr>
                <p:cNvSpPr>
                  <a:spLocks noChangeArrowheads="1"/>
                </p:cNvSpPr>
                <p:nvPr/>
              </p:nvSpPr>
              <p:spPr bwMode="auto">
                <a:xfrm>
                  <a:off x="211"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3" name="Rectangle 13">
                  <a:extLst>
                    <a:ext uri="{FF2B5EF4-FFF2-40B4-BE49-F238E27FC236}">
                      <a16:creationId xmlns:a16="http://schemas.microsoft.com/office/drawing/2014/main" xmlns="" id="{29CF8171-2051-514B-BF59-4C9C0E433E7C}"/>
                    </a:ext>
                  </a:extLst>
                </p:cNvPr>
                <p:cNvSpPr>
                  <a:spLocks noChangeArrowheads="1"/>
                </p:cNvSpPr>
                <p:nvPr/>
              </p:nvSpPr>
              <p:spPr bwMode="auto">
                <a:xfrm>
                  <a:off x="227"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2</a:t>
                  </a:r>
                </a:p>
              </p:txBody>
            </p:sp>
            <p:sp>
              <p:nvSpPr>
                <p:cNvPr id="24" name="Oval 14">
                  <a:extLst>
                    <a:ext uri="{FF2B5EF4-FFF2-40B4-BE49-F238E27FC236}">
                      <a16:creationId xmlns:a16="http://schemas.microsoft.com/office/drawing/2014/main" xmlns="" id="{4211077C-2E60-AB4B-ACDC-F018E67E2FA5}"/>
                    </a:ext>
                  </a:extLst>
                </p:cNvPr>
                <p:cNvSpPr>
                  <a:spLocks noChangeArrowheads="1"/>
                </p:cNvSpPr>
                <p:nvPr/>
              </p:nvSpPr>
              <p:spPr bwMode="auto">
                <a:xfrm>
                  <a:off x="869"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5" name="Rectangle 15">
                  <a:extLst>
                    <a:ext uri="{FF2B5EF4-FFF2-40B4-BE49-F238E27FC236}">
                      <a16:creationId xmlns:a16="http://schemas.microsoft.com/office/drawing/2014/main" xmlns="" id="{EA3BAFB9-DB0A-344B-9B33-536965D60300}"/>
                    </a:ext>
                  </a:extLst>
                </p:cNvPr>
                <p:cNvSpPr>
                  <a:spLocks noChangeArrowheads="1"/>
                </p:cNvSpPr>
                <p:nvPr/>
              </p:nvSpPr>
              <p:spPr bwMode="auto">
                <a:xfrm>
                  <a:off x="885"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4</a:t>
                  </a:r>
                </a:p>
              </p:txBody>
            </p:sp>
            <p:sp>
              <p:nvSpPr>
                <p:cNvPr id="26" name="Oval 16">
                  <a:extLst>
                    <a:ext uri="{FF2B5EF4-FFF2-40B4-BE49-F238E27FC236}">
                      <a16:creationId xmlns:a16="http://schemas.microsoft.com/office/drawing/2014/main" xmlns="" id="{8280D003-BA7D-A843-B5EB-ECD67B50174D}"/>
                    </a:ext>
                  </a:extLst>
                </p:cNvPr>
                <p:cNvSpPr>
                  <a:spLocks noChangeArrowheads="1"/>
                </p:cNvSpPr>
                <p:nvPr/>
              </p:nvSpPr>
              <p:spPr bwMode="auto">
                <a:xfrm>
                  <a:off x="1527"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7" name="Rectangle 17">
                  <a:extLst>
                    <a:ext uri="{FF2B5EF4-FFF2-40B4-BE49-F238E27FC236}">
                      <a16:creationId xmlns:a16="http://schemas.microsoft.com/office/drawing/2014/main" xmlns="" id="{083CCAA3-F1CA-E340-BE6C-141BCC8FE13D}"/>
                    </a:ext>
                  </a:extLst>
                </p:cNvPr>
                <p:cNvSpPr>
                  <a:spLocks noChangeArrowheads="1"/>
                </p:cNvSpPr>
                <p:nvPr/>
              </p:nvSpPr>
              <p:spPr bwMode="auto">
                <a:xfrm>
                  <a:off x="1543"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6</a:t>
                  </a:r>
                </a:p>
              </p:txBody>
            </p:sp>
            <p:sp>
              <p:nvSpPr>
                <p:cNvPr id="28" name="Oval 18">
                  <a:extLst>
                    <a:ext uri="{FF2B5EF4-FFF2-40B4-BE49-F238E27FC236}">
                      <a16:creationId xmlns:a16="http://schemas.microsoft.com/office/drawing/2014/main" xmlns="" id="{87A02F42-F602-B94E-A9A5-98E467E89510}"/>
                    </a:ext>
                  </a:extLst>
                </p:cNvPr>
                <p:cNvSpPr>
                  <a:spLocks noChangeArrowheads="1"/>
                </p:cNvSpPr>
                <p:nvPr/>
              </p:nvSpPr>
              <p:spPr bwMode="auto">
                <a:xfrm>
                  <a:off x="2185"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9" name="Rectangle 19">
                  <a:extLst>
                    <a:ext uri="{FF2B5EF4-FFF2-40B4-BE49-F238E27FC236}">
                      <a16:creationId xmlns:a16="http://schemas.microsoft.com/office/drawing/2014/main" xmlns="" id="{23A84F6F-5643-7A47-92ED-12647BEF8E5B}"/>
                    </a:ext>
                  </a:extLst>
                </p:cNvPr>
                <p:cNvSpPr>
                  <a:spLocks noChangeArrowheads="1"/>
                </p:cNvSpPr>
                <p:nvPr/>
              </p:nvSpPr>
              <p:spPr bwMode="auto">
                <a:xfrm>
                  <a:off x="2201"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8</a:t>
                  </a:r>
                </a:p>
              </p:txBody>
            </p:sp>
            <p:sp>
              <p:nvSpPr>
                <p:cNvPr id="30" name="Line 20">
                  <a:extLst>
                    <a:ext uri="{FF2B5EF4-FFF2-40B4-BE49-F238E27FC236}">
                      <a16:creationId xmlns:a16="http://schemas.microsoft.com/office/drawing/2014/main" xmlns="" id="{DE8D84DE-98DF-3149-B38F-7869C2CC03C7}"/>
                    </a:ext>
                  </a:extLst>
                </p:cNvPr>
                <p:cNvSpPr>
                  <a:spLocks noChangeShapeType="1"/>
                </p:cNvSpPr>
                <p:nvPr/>
              </p:nvSpPr>
              <p:spPr bwMode="auto">
                <a:xfrm>
                  <a:off x="301"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1" name="Line 21">
                  <a:extLst>
                    <a:ext uri="{FF2B5EF4-FFF2-40B4-BE49-F238E27FC236}">
                      <a16:creationId xmlns:a16="http://schemas.microsoft.com/office/drawing/2014/main" xmlns="" id="{B2A307FE-4CA5-E843-8E1C-587D239BFC58}"/>
                    </a:ext>
                  </a:extLst>
                </p:cNvPr>
                <p:cNvSpPr>
                  <a:spLocks noChangeShapeType="1"/>
                </p:cNvSpPr>
                <p:nvPr/>
              </p:nvSpPr>
              <p:spPr bwMode="auto">
                <a:xfrm>
                  <a:off x="959"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2" name="Line 22">
                  <a:extLst>
                    <a:ext uri="{FF2B5EF4-FFF2-40B4-BE49-F238E27FC236}">
                      <a16:creationId xmlns:a16="http://schemas.microsoft.com/office/drawing/2014/main" xmlns="" id="{3C4B1920-17F7-F44E-982A-3176A587BC9C}"/>
                    </a:ext>
                  </a:extLst>
                </p:cNvPr>
                <p:cNvSpPr>
                  <a:spLocks noChangeShapeType="1"/>
                </p:cNvSpPr>
                <p:nvPr/>
              </p:nvSpPr>
              <p:spPr bwMode="auto">
                <a:xfrm>
                  <a:off x="1617"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3" name="Line 23">
                  <a:extLst>
                    <a:ext uri="{FF2B5EF4-FFF2-40B4-BE49-F238E27FC236}">
                      <a16:creationId xmlns:a16="http://schemas.microsoft.com/office/drawing/2014/main" xmlns="" id="{2AF20C40-C3B9-BC45-82B4-B27E160B007B}"/>
                    </a:ext>
                  </a:extLst>
                </p:cNvPr>
                <p:cNvSpPr>
                  <a:spLocks noChangeShapeType="1"/>
                </p:cNvSpPr>
                <p:nvPr/>
              </p:nvSpPr>
              <p:spPr bwMode="auto">
                <a:xfrm>
                  <a:off x="2275"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4" name="Line 24">
                  <a:extLst>
                    <a:ext uri="{FF2B5EF4-FFF2-40B4-BE49-F238E27FC236}">
                      <a16:creationId xmlns:a16="http://schemas.microsoft.com/office/drawing/2014/main" xmlns="" id="{F8B0B7E0-FB46-EF40-A140-F4D2393E39A8}"/>
                    </a:ext>
                  </a:extLst>
                </p:cNvPr>
                <p:cNvSpPr>
                  <a:spLocks noChangeShapeType="1"/>
                </p:cNvSpPr>
                <p:nvPr/>
              </p:nvSpPr>
              <p:spPr bwMode="auto">
                <a:xfrm>
                  <a:off x="395"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5" name="Line 25">
                  <a:extLst>
                    <a:ext uri="{FF2B5EF4-FFF2-40B4-BE49-F238E27FC236}">
                      <a16:creationId xmlns:a16="http://schemas.microsoft.com/office/drawing/2014/main" xmlns="" id="{EB13E6AD-0413-A04C-81C1-C7CE0FA3215F}"/>
                    </a:ext>
                  </a:extLst>
                </p:cNvPr>
                <p:cNvSpPr>
                  <a:spLocks noChangeShapeType="1"/>
                </p:cNvSpPr>
                <p:nvPr/>
              </p:nvSpPr>
              <p:spPr bwMode="auto">
                <a:xfrm>
                  <a:off x="1053"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6" name="Line 26">
                  <a:extLst>
                    <a:ext uri="{FF2B5EF4-FFF2-40B4-BE49-F238E27FC236}">
                      <a16:creationId xmlns:a16="http://schemas.microsoft.com/office/drawing/2014/main" xmlns="" id="{E83F4D69-7671-F64B-9673-0293147329A2}"/>
                    </a:ext>
                  </a:extLst>
                </p:cNvPr>
                <p:cNvSpPr>
                  <a:spLocks noChangeShapeType="1"/>
                </p:cNvSpPr>
                <p:nvPr/>
              </p:nvSpPr>
              <p:spPr bwMode="auto">
                <a:xfrm>
                  <a:off x="1711"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7" name="Line 27">
                  <a:extLst>
                    <a:ext uri="{FF2B5EF4-FFF2-40B4-BE49-F238E27FC236}">
                      <a16:creationId xmlns:a16="http://schemas.microsoft.com/office/drawing/2014/main" xmlns="" id="{A5641EAC-8440-2D43-8FE6-3B410941911D}"/>
                    </a:ext>
                  </a:extLst>
                </p:cNvPr>
                <p:cNvSpPr>
                  <a:spLocks noChangeShapeType="1"/>
                </p:cNvSpPr>
                <p:nvPr/>
              </p:nvSpPr>
              <p:spPr bwMode="auto">
                <a:xfrm>
                  <a:off x="395" y="1662"/>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8" name="Line 28">
                  <a:extLst>
                    <a:ext uri="{FF2B5EF4-FFF2-40B4-BE49-F238E27FC236}">
                      <a16:creationId xmlns:a16="http://schemas.microsoft.com/office/drawing/2014/main" xmlns="" id="{821357B0-59C9-734D-B859-B0ED85EAF72A}"/>
                    </a:ext>
                  </a:extLst>
                </p:cNvPr>
                <p:cNvSpPr>
                  <a:spLocks noChangeShapeType="1"/>
                </p:cNvSpPr>
                <p:nvPr/>
              </p:nvSpPr>
              <p:spPr bwMode="auto">
                <a:xfrm flipV="1">
                  <a:off x="363" y="1204"/>
                  <a:ext cx="533" cy="396"/>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9" name="Line 29">
                  <a:extLst>
                    <a:ext uri="{FF2B5EF4-FFF2-40B4-BE49-F238E27FC236}">
                      <a16:creationId xmlns:a16="http://schemas.microsoft.com/office/drawing/2014/main" xmlns="" id="{7DCC0FD0-EFB5-6E40-AD7B-3CAD60DC9276}"/>
                    </a:ext>
                  </a:extLst>
                </p:cNvPr>
                <p:cNvSpPr>
                  <a:spLocks noChangeShapeType="1"/>
                </p:cNvSpPr>
                <p:nvPr/>
              </p:nvSpPr>
              <p:spPr bwMode="auto">
                <a:xfrm>
                  <a:off x="1021" y="1204"/>
                  <a:ext cx="533" cy="427"/>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40" name="Rectangle 30">
                  <a:extLst>
                    <a:ext uri="{FF2B5EF4-FFF2-40B4-BE49-F238E27FC236}">
                      <a16:creationId xmlns:a16="http://schemas.microsoft.com/office/drawing/2014/main" xmlns="" id="{B5554D42-EBE7-1248-99AB-754A8E83037B}"/>
                    </a:ext>
                  </a:extLst>
                </p:cNvPr>
                <p:cNvSpPr>
                  <a:spLocks noChangeArrowheads="1"/>
                </p:cNvSpPr>
                <p:nvPr/>
              </p:nvSpPr>
              <p:spPr bwMode="auto">
                <a:xfrm>
                  <a:off x="144" y="132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2</a:t>
                  </a:r>
                </a:p>
              </p:txBody>
            </p:sp>
            <p:sp>
              <p:nvSpPr>
                <p:cNvPr id="41" name="Rectangle 31">
                  <a:extLst>
                    <a:ext uri="{FF2B5EF4-FFF2-40B4-BE49-F238E27FC236}">
                      <a16:creationId xmlns:a16="http://schemas.microsoft.com/office/drawing/2014/main" xmlns="" id="{67EE2925-99AE-E045-B4B5-1BF2956BAF4E}"/>
                    </a:ext>
                  </a:extLst>
                </p:cNvPr>
                <p:cNvSpPr>
                  <a:spLocks noChangeArrowheads="1"/>
                </p:cNvSpPr>
                <p:nvPr/>
              </p:nvSpPr>
              <p:spPr bwMode="auto">
                <a:xfrm>
                  <a:off x="785" y="1296"/>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4</a:t>
                  </a:r>
                </a:p>
              </p:txBody>
            </p:sp>
            <p:sp>
              <p:nvSpPr>
                <p:cNvPr id="42" name="Rectangle 32">
                  <a:extLst>
                    <a:ext uri="{FF2B5EF4-FFF2-40B4-BE49-F238E27FC236}">
                      <a16:creationId xmlns:a16="http://schemas.microsoft.com/office/drawing/2014/main" xmlns="" id="{26A43FCF-DBD8-7642-A302-02C0B21B1235}"/>
                    </a:ext>
                  </a:extLst>
                </p:cNvPr>
                <p:cNvSpPr>
                  <a:spLocks noChangeArrowheads="1"/>
                </p:cNvSpPr>
                <p:nvPr/>
              </p:nvSpPr>
              <p:spPr bwMode="auto">
                <a:xfrm>
                  <a:off x="1617" y="1265"/>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6</a:t>
                  </a:r>
                </a:p>
              </p:txBody>
            </p:sp>
            <p:sp>
              <p:nvSpPr>
                <p:cNvPr id="43" name="Rectangle 33">
                  <a:extLst>
                    <a:ext uri="{FF2B5EF4-FFF2-40B4-BE49-F238E27FC236}">
                      <a16:creationId xmlns:a16="http://schemas.microsoft.com/office/drawing/2014/main" xmlns="" id="{7B98C01F-3FE3-4E4C-AF3B-73F8E0446BE0}"/>
                    </a:ext>
                  </a:extLst>
                </p:cNvPr>
                <p:cNvSpPr>
                  <a:spLocks noChangeArrowheads="1"/>
                </p:cNvSpPr>
                <p:nvPr/>
              </p:nvSpPr>
              <p:spPr bwMode="auto">
                <a:xfrm>
                  <a:off x="2275" y="1235"/>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3</a:t>
                  </a:r>
                </a:p>
              </p:txBody>
            </p:sp>
            <p:sp>
              <p:nvSpPr>
                <p:cNvPr id="44" name="Rectangle 34">
                  <a:extLst>
                    <a:ext uri="{FF2B5EF4-FFF2-40B4-BE49-F238E27FC236}">
                      <a16:creationId xmlns:a16="http://schemas.microsoft.com/office/drawing/2014/main" xmlns="" id="{7A5028EB-C9B5-204B-9D6C-56E65C4AF337}"/>
                    </a:ext>
                  </a:extLst>
                </p:cNvPr>
                <p:cNvSpPr>
                  <a:spLocks noChangeArrowheads="1"/>
                </p:cNvSpPr>
                <p:nvPr/>
              </p:nvSpPr>
              <p:spPr bwMode="auto">
                <a:xfrm>
                  <a:off x="551" y="91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8</a:t>
                  </a:r>
                </a:p>
              </p:txBody>
            </p:sp>
            <p:sp>
              <p:nvSpPr>
                <p:cNvPr id="45" name="Rectangle 35">
                  <a:extLst>
                    <a:ext uri="{FF2B5EF4-FFF2-40B4-BE49-F238E27FC236}">
                      <a16:creationId xmlns:a16="http://schemas.microsoft.com/office/drawing/2014/main" xmlns="" id="{36D19378-0302-D34A-BFD1-A1F9D35EB0C1}"/>
                    </a:ext>
                  </a:extLst>
                </p:cNvPr>
                <p:cNvSpPr>
                  <a:spLocks noChangeArrowheads="1"/>
                </p:cNvSpPr>
                <p:nvPr/>
              </p:nvSpPr>
              <p:spPr bwMode="auto">
                <a:xfrm>
                  <a:off x="1209" y="912"/>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10</a:t>
                  </a:r>
                </a:p>
              </p:txBody>
            </p:sp>
            <p:sp>
              <p:nvSpPr>
                <p:cNvPr id="46" name="Rectangle 36">
                  <a:extLst>
                    <a:ext uri="{FF2B5EF4-FFF2-40B4-BE49-F238E27FC236}">
                      <a16:creationId xmlns:a16="http://schemas.microsoft.com/office/drawing/2014/main" xmlns="" id="{12856FBE-B916-B840-8822-5CAA75D1DA17}"/>
                    </a:ext>
                  </a:extLst>
                </p:cNvPr>
                <p:cNvSpPr>
                  <a:spLocks noChangeArrowheads="1"/>
                </p:cNvSpPr>
                <p:nvPr/>
              </p:nvSpPr>
              <p:spPr bwMode="auto">
                <a:xfrm>
                  <a:off x="1836" y="912"/>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14</a:t>
                  </a:r>
                </a:p>
              </p:txBody>
            </p:sp>
            <p:sp>
              <p:nvSpPr>
                <p:cNvPr id="47" name="Rectangle 37">
                  <a:extLst>
                    <a:ext uri="{FF2B5EF4-FFF2-40B4-BE49-F238E27FC236}">
                      <a16:creationId xmlns:a16="http://schemas.microsoft.com/office/drawing/2014/main" xmlns="" id="{4CAF2850-BC17-0A48-BAFB-EDF067F1A544}"/>
                    </a:ext>
                  </a:extLst>
                </p:cNvPr>
                <p:cNvSpPr>
                  <a:spLocks noChangeArrowheads="1"/>
                </p:cNvSpPr>
                <p:nvPr/>
              </p:nvSpPr>
              <p:spPr bwMode="auto">
                <a:xfrm>
                  <a:off x="1272" y="1265"/>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12</a:t>
                  </a:r>
                </a:p>
              </p:txBody>
            </p:sp>
            <p:sp>
              <p:nvSpPr>
                <p:cNvPr id="48" name="Rectangle 38">
                  <a:extLst>
                    <a:ext uri="{FF2B5EF4-FFF2-40B4-BE49-F238E27FC236}">
                      <a16:creationId xmlns:a16="http://schemas.microsoft.com/office/drawing/2014/main" xmlns="" id="{17F9E3A5-5D04-1B4C-8560-C749ACAA1099}"/>
                    </a:ext>
                  </a:extLst>
                </p:cNvPr>
                <p:cNvSpPr>
                  <a:spLocks noChangeArrowheads="1"/>
                </p:cNvSpPr>
                <p:nvPr/>
              </p:nvSpPr>
              <p:spPr bwMode="auto">
                <a:xfrm>
                  <a:off x="457" y="1217"/>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7</a:t>
                  </a:r>
                </a:p>
              </p:txBody>
            </p:sp>
            <p:sp>
              <p:nvSpPr>
                <p:cNvPr id="49" name="Rectangle 39">
                  <a:extLst>
                    <a:ext uri="{FF2B5EF4-FFF2-40B4-BE49-F238E27FC236}">
                      <a16:creationId xmlns:a16="http://schemas.microsoft.com/office/drawing/2014/main" xmlns="" id="{AB746BA2-804C-1E4A-B3F0-52446E5041CB}"/>
                    </a:ext>
                  </a:extLst>
                </p:cNvPr>
                <p:cNvSpPr>
                  <a:spLocks noChangeArrowheads="1"/>
                </p:cNvSpPr>
                <p:nvPr/>
              </p:nvSpPr>
              <p:spPr bwMode="auto">
                <a:xfrm>
                  <a:off x="551" y="166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9</a:t>
                  </a:r>
                </a:p>
              </p:txBody>
            </p:sp>
            <p:grpSp>
              <p:nvGrpSpPr>
                <p:cNvPr id="50" name="Group 42">
                  <a:extLst>
                    <a:ext uri="{FF2B5EF4-FFF2-40B4-BE49-F238E27FC236}">
                      <a16:creationId xmlns:a16="http://schemas.microsoft.com/office/drawing/2014/main" xmlns="" id="{7AF03760-AC28-F449-8FFB-BA6A0A46D848}"/>
                    </a:ext>
                  </a:extLst>
                </p:cNvPr>
                <p:cNvGrpSpPr>
                  <a:grpSpLocks/>
                </p:cNvGrpSpPr>
                <p:nvPr/>
              </p:nvGrpSpPr>
              <p:grpSpPr bwMode="auto">
                <a:xfrm>
                  <a:off x="4695" y="1004"/>
                  <a:ext cx="180" cy="250"/>
                  <a:chOff x="4695" y="1004"/>
                  <a:chExt cx="180" cy="250"/>
                </a:xfrm>
              </p:grpSpPr>
              <p:sp>
                <p:nvSpPr>
                  <p:cNvPr id="76" name="Oval 40">
                    <a:extLst>
                      <a:ext uri="{FF2B5EF4-FFF2-40B4-BE49-F238E27FC236}">
                        <a16:creationId xmlns:a16="http://schemas.microsoft.com/office/drawing/2014/main" xmlns="" id="{ED5235BF-8F29-1F4D-9699-B65B4C3584C6}"/>
                      </a:ext>
                    </a:extLst>
                  </p:cNvPr>
                  <p:cNvSpPr>
                    <a:spLocks noChangeArrowheads="1"/>
                  </p:cNvSpPr>
                  <p:nvPr/>
                </p:nvSpPr>
                <p:spPr bwMode="auto">
                  <a:xfrm>
                    <a:off x="4695"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7" name="Rectangle 41">
                    <a:extLst>
                      <a:ext uri="{FF2B5EF4-FFF2-40B4-BE49-F238E27FC236}">
                        <a16:creationId xmlns:a16="http://schemas.microsoft.com/office/drawing/2014/main" xmlns="" id="{999D05BC-2781-624B-AA7A-33467CF4B1CC}"/>
                      </a:ext>
                    </a:extLst>
                  </p:cNvPr>
                  <p:cNvSpPr>
                    <a:spLocks noChangeArrowheads="1"/>
                  </p:cNvSpPr>
                  <p:nvPr/>
                </p:nvSpPr>
                <p:spPr bwMode="auto">
                  <a:xfrm>
                    <a:off x="4711"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5</a:t>
                    </a:r>
                  </a:p>
                </p:txBody>
              </p:sp>
            </p:grpSp>
            <p:grpSp>
              <p:nvGrpSpPr>
                <p:cNvPr id="51" name="Group 50">
                  <a:extLst>
                    <a:ext uri="{FF2B5EF4-FFF2-40B4-BE49-F238E27FC236}">
                      <a16:creationId xmlns:a16="http://schemas.microsoft.com/office/drawing/2014/main" xmlns="" id="{D7B4A6BE-2143-574C-9EF9-F34C75559AA3}"/>
                    </a:ext>
                  </a:extLst>
                </p:cNvPr>
                <p:cNvGrpSpPr>
                  <a:grpSpLocks/>
                </p:cNvGrpSpPr>
                <p:nvPr/>
              </p:nvGrpSpPr>
              <p:grpSpPr bwMode="auto">
                <a:xfrm>
                  <a:off x="4695" y="1187"/>
                  <a:ext cx="215" cy="585"/>
                  <a:chOff x="4695" y="1187"/>
                  <a:chExt cx="215" cy="585"/>
                </a:xfrm>
              </p:grpSpPr>
              <p:sp>
                <p:nvSpPr>
                  <p:cNvPr id="72" name="Oval 46">
                    <a:extLst>
                      <a:ext uri="{FF2B5EF4-FFF2-40B4-BE49-F238E27FC236}">
                        <a16:creationId xmlns:a16="http://schemas.microsoft.com/office/drawing/2014/main" xmlns="" id="{CAE9E427-2534-3C4D-B399-DD6138B67011}"/>
                      </a:ext>
                    </a:extLst>
                  </p:cNvPr>
                  <p:cNvSpPr>
                    <a:spLocks noChangeArrowheads="1"/>
                  </p:cNvSpPr>
                  <p:nvPr/>
                </p:nvSpPr>
                <p:spPr bwMode="auto">
                  <a:xfrm>
                    <a:off x="4695"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3" name="Rectangle 47">
                    <a:extLst>
                      <a:ext uri="{FF2B5EF4-FFF2-40B4-BE49-F238E27FC236}">
                        <a16:creationId xmlns:a16="http://schemas.microsoft.com/office/drawing/2014/main" xmlns="" id="{D65B7496-2F86-1842-8FDB-1B78AC5351C5}"/>
                      </a:ext>
                    </a:extLst>
                  </p:cNvPr>
                  <p:cNvSpPr>
                    <a:spLocks noChangeArrowheads="1"/>
                  </p:cNvSpPr>
                  <p:nvPr/>
                </p:nvSpPr>
                <p:spPr bwMode="auto">
                  <a:xfrm>
                    <a:off x="4711"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6</a:t>
                    </a:r>
                  </a:p>
                </p:txBody>
              </p:sp>
              <p:sp>
                <p:nvSpPr>
                  <p:cNvPr id="74" name="Line 48">
                    <a:extLst>
                      <a:ext uri="{FF2B5EF4-FFF2-40B4-BE49-F238E27FC236}">
                        <a16:creationId xmlns:a16="http://schemas.microsoft.com/office/drawing/2014/main" xmlns="" id="{6EB737A8-AB52-4E48-8F76-17ECE58C8A28}"/>
                      </a:ext>
                    </a:extLst>
                  </p:cNvPr>
                  <p:cNvSpPr>
                    <a:spLocks noChangeShapeType="1"/>
                  </p:cNvSpPr>
                  <p:nvPr/>
                </p:nvSpPr>
                <p:spPr bwMode="auto">
                  <a:xfrm>
                    <a:off x="4785"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5" name="Rectangle 49">
                    <a:extLst>
                      <a:ext uri="{FF2B5EF4-FFF2-40B4-BE49-F238E27FC236}">
                        <a16:creationId xmlns:a16="http://schemas.microsoft.com/office/drawing/2014/main" xmlns="" id="{3434FEBC-A798-924C-B89B-24CF31304AA7}"/>
                      </a:ext>
                    </a:extLst>
                  </p:cNvPr>
                  <p:cNvSpPr>
                    <a:spLocks noChangeArrowheads="1"/>
                  </p:cNvSpPr>
                  <p:nvPr/>
                </p:nvSpPr>
                <p:spPr bwMode="auto">
                  <a:xfrm>
                    <a:off x="4785" y="121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6</a:t>
                    </a:r>
                  </a:p>
                </p:txBody>
              </p:sp>
            </p:grpSp>
            <p:grpSp>
              <p:nvGrpSpPr>
                <p:cNvPr id="52" name="Group 62">
                  <a:extLst>
                    <a:ext uri="{FF2B5EF4-FFF2-40B4-BE49-F238E27FC236}">
                      <a16:creationId xmlns:a16="http://schemas.microsoft.com/office/drawing/2014/main" xmlns="" id="{4718F109-454F-2842-B248-D0E82713DEA3}"/>
                    </a:ext>
                  </a:extLst>
                </p:cNvPr>
                <p:cNvGrpSpPr>
                  <a:grpSpLocks/>
                </p:cNvGrpSpPr>
                <p:nvPr/>
              </p:nvGrpSpPr>
              <p:grpSpPr bwMode="auto">
                <a:xfrm>
                  <a:off x="3953" y="1187"/>
                  <a:ext cx="264" cy="585"/>
                  <a:chOff x="3953" y="1187"/>
                  <a:chExt cx="264" cy="585"/>
                </a:xfrm>
              </p:grpSpPr>
              <p:sp>
                <p:nvSpPr>
                  <p:cNvPr id="68" name="Oval 58">
                    <a:extLst>
                      <a:ext uri="{FF2B5EF4-FFF2-40B4-BE49-F238E27FC236}">
                        <a16:creationId xmlns:a16="http://schemas.microsoft.com/office/drawing/2014/main" xmlns="" id="{10F6D6A8-F2A3-DD49-9E66-12E77821468E}"/>
                      </a:ext>
                    </a:extLst>
                  </p:cNvPr>
                  <p:cNvSpPr>
                    <a:spLocks noChangeArrowheads="1"/>
                  </p:cNvSpPr>
                  <p:nvPr/>
                </p:nvSpPr>
                <p:spPr bwMode="auto">
                  <a:xfrm>
                    <a:off x="4037"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9" name="Rectangle 59">
                    <a:extLst>
                      <a:ext uri="{FF2B5EF4-FFF2-40B4-BE49-F238E27FC236}">
                        <a16:creationId xmlns:a16="http://schemas.microsoft.com/office/drawing/2014/main" xmlns="" id="{67E6E67C-2A1B-5D47-B950-4735C98DBCBC}"/>
                      </a:ext>
                    </a:extLst>
                  </p:cNvPr>
                  <p:cNvSpPr>
                    <a:spLocks noChangeArrowheads="1"/>
                  </p:cNvSpPr>
                  <p:nvPr/>
                </p:nvSpPr>
                <p:spPr bwMode="auto">
                  <a:xfrm>
                    <a:off x="4053"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4</a:t>
                    </a:r>
                  </a:p>
                </p:txBody>
              </p:sp>
              <p:sp>
                <p:nvSpPr>
                  <p:cNvPr id="70" name="Line 60">
                    <a:extLst>
                      <a:ext uri="{FF2B5EF4-FFF2-40B4-BE49-F238E27FC236}">
                        <a16:creationId xmlns:a16="http://schemas.microsoft.com/office/drawing/2014/main" xmlns="" id="{D0E20281-151A-E447-94E8-25856AFE255B}"/>
                      </a:ext>
                    </a:extLst>
                  </p:cNvPr>
                  <p:cNvSpPr>
                    <a:spLocks noChangeShapeType="1"/>
                  </p:cNvSpPr>
                  <p:nvPr/>
                </p:nvSpPr>
                <p:spPr bwMode="auto">
                  <a:xfrm>
                    <a:off x="4127"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1" name="Rectangle 61">
                    <a:extLst>
                      <a:ext uri="{FF2B5EF4-FFF2-40B4-BE49-F238E27FC236}">
                        <a16:creationId xmlns:a16="http://schemas.microsoft.com/office/drawing/2014/main" xmlns="" id="{64EECC64-683B-5D4F-81BD-53EB7AB5A24B}"/>
                      </a:ext>
                    </a:extLst>
                  </p:cNvPr>
                  <p:cNvSpPr>
                    <a:spLocks noChangeArrowheads="1"/>
                  </p:cNvSpPr>
                  <p:nvPr/>
                </p:nvSpPr>
                <p:spPr bwMode="auto">
                  <a:xfrm>
                    <a:off x="3953" y="124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4</a:t>
                    </a:r>
                  </a:p>
                </p:txBody>
              </p:sp>
            </p:grpSp>
            <p:grpSp>
              <p:nvGrpSpPr>
                <p:cNvPr id="53" name="Group 67">
                  <a:extLst>
                    <a:ext uri="{FF2B5EF4-FFF2-40B4-BE49-F238E27FC236}">
                      <a16:creationId xmlns:a16="http://schemas.microsoft.com/office/drawing/2014/main" xmlns="" id="{EE87F5C7-6E53-4642-9218-E1CDD9B886A0}"/>
                    </a:ext>
                  </a:extLst>
                </p:cNvPr>
                <p:cNvGrpSpPr>
                  <a:grpSpLocks/>
                </p:cNvGrpSpPr>
                <p:nvPr/>
              </p:nvGrpSpPr>
              <p:grpSpPr bwMode="auto">
                <a:xfrm>
                  <a:off x="3379" y="1156"/>
                  <a:ext cx="685" cy="616"/>
                  <a:chOff x="3379" y="1156"/>
                  <a:chExt cx="685" cy="616"/>
                </a:xfrm>
              </p:grpSpPr>
              <p:sp>
                <p:nvSpPr>
                  <p:cNvPr id="64" name="Oval 63">
                    <a:extLst>
                      <a:ext uri="{FF2B5EF4-FFF2-40B4-BE49-F238E27FC236}">
                        <a16:creationId xmlns:a16="http://schemas.microsoft.com/office/drawing/2014/main" xmlns="" id="{66041FBF-FB46-EF4A-944E-7554F34A3B1D}"/>
                      </a:ext>
                    </a:extLst>
                  </p:cNvPr>
                  <p:cNvSpPr>
                    <a:spLocks noChangeArrowheads="1"/>
                  </p:cNvSpPr>
                  <p:nvPr/>
                </p:nvSpPr>
                <p:spPr bwMode="auto">
                  <a:xfrm>
                    <a:off x="3379"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5" name="Rectangle 64">
                    <a:extLst>
                      <a:ext uri="{FF2B5EF4-FFF2-40B4-BE49-F238E27FC236}">
                        <a16:creationId xmlns:a16="http://schemas.microsoft.com/office/drawing/2014/main" xmlns="" id="{C27ABDA1-4424-7544-BBB0-750748B3FB48}"/>
                      </a:ext>
                    </a:extLst>
                  </p:cNvPr>
                  <p:cNvSpPr>
                    <a:spLocks noChangeArrowheads="1"/>
                  </p:cNvSpPr>
                  <p:nvPr/>
                </p:nvSpPr>
                <p:spPr bwMode="auto">
                  <a:xfrm>
                    <a:off x="3395"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2</a:t>
                    </a:r>
                  </a:p>
                </p:txBody>
              </p:sp>
              <p:sp>
                <p:nvSpPr>
                  <p:cNvPr id="66" name="Line 65">
                    <a:extLst>
                      <a:ext uri="{FF2B5EF4-FFF2-40B4-BE49-F238E27FC236}">
                        <a16:creationId xmlns:a16="http://schemas.microsoft.com/office/drawing/2014/main" xmlns="" id="{3C27548A-CAB5-2C47-95DF-BCE7C3E17B40}"/>
                      </a:ext>
                    </a:extLst>
                  </p:cNvPr>
                  <p:cNvSpPr>
                    <a:spLocks noChangeShapeType="1"/>
                  </p:cNvSpPr>
                  <p:nvPr/>
                </p:nvSpPr>
                <p:spPr bwMode="auto">
                  <a:xfrm flipV="1">
                    <a:off x="3531" y="1156"/>
                    <a:ext cx="533" cy="396"/>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7" name="Rectangle 66">
                    <a:extLst>
                      <a:ext uri="{FF2B5EF4-FFF2-40B4-BE49-F238E27FC236}">
                        <a16:creationId xmlns:a16="http://schemas.microsoft.com/office/drawing/2014/main" xmlns="" id="{913D4029-3FCE-FC49-A111-5B7FDEE333B2}"/>
                      </a:ext>
                    </a:extLst>
                  </p:cNvPr>
                  <p:cNvSpPr>
                    <a:spLocks noChangeArrowheads="1"/>
                  </p:cNvSpPr>
                  <p:nvPr/>
                </p:nvSpPr>
                <p:spPr bwMode="auto">
                  <a:xfrm>
                    <a:off x="3625" y="1169"/>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7</a:t>
                    </a:r>
                  </a:p>
                </p:txBody>
              </p:sp>
            </p:grpSp>
            <p:grpSp>
              <p:nvGrpSpPr>
                <p:cNvPr id="54" name="Group 72">
                  <a:extLst>
                    <a:ext uri="{FF2B5EF4-FFF2-40B4-BE49-F238E27FC236}">
                      <a16:creationId xmlns:a16="http://schemas.microsoft.com/office/drawing/2014/main" xmlns="" id="{F56C228D-5A61-D641-9FA4-B04D6C81645D}"/>
                    </a:ext>
                  </a:extLst>
                </p:cNvPr>
                <p:cNvGrpSpPr>
                  <a:grpSpLocks/>
                </p:cNvGrpSpPr>
                <p:nvPr/>
              </p:nvGrpSpPr>
              <p:grpSpPr bwMode="auto">
                <a:xfrm>
                  <a:off x="3312" y="1004"/>
                  <a:ext cx="247" cy="524"/>
                  <a:chOff x="3312" y="1004"/>
                  <a:chExt cx="247" cy="524"/>
                </a:xfrm>
              </p:grpSpPr>
              <p:sp>
                <p:nvSpPr>
                  <p:cNvPr id="60" name="Oval 68">
                    <a:extLst>
                      <a:ext uri="{FF2B5EF4-FFF2-40B4-BE49-F238E27FC236}">
                        <a16:creationId xmlns:a16="http://schemas.microsoft.com/office/drawing/2014/main" xmlns="" id="{A8DDEAD2-ECB7-C64E-8D84-C46AB35DA5E8}"/>
                      </a:ext>
                    </a:extLst>
                  </p:cNvPr>
                  <p:cNvSpPr>
                    <a:spLocks noChangeArrowheads="1"/>
                  </p:cNvSpPr>
                  <p:nvPr/>
                </p:nvSpPr>
                <p:spPr bwMode="auto">
                  <a:xfrm>
                    <a:off x="3379"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1" name="Rectangle 69">
                    <a:extLst>
                      <a:ext uri="{FF2B5EF4-FFF2-40B4-BE49-F238E27FC236}">
                        <a16:creationId xmlns:a16="http://schemas.microsoft.com/office/drawing/2014/main" xmlns="" id="{ED7ED684-23FC-2648-A551-4E1E9788B708}"/>
                      </a:ext>
                    </a:extLst>
                  </p:cNvPr>
                  <p:cNvSpPr>
                    <a:spLocks noChangeArrowheads="1"/>
                  </p:cNvSpPr>
                  <p:nvPr/>
                </p:nvSpPr>
                <p:spPr bwMode="auto">
                  <a:xfrm>
                    <a:off x="3395"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1</a:t>
                    </a:r>
                  </a:p>
                </p:txBody>
              </p:sp>
              <p:sp>
                <p:nvSpPr>
                  <p:cNvPr id="62" name="Line 70">
                    <a:extLst>
                      <a:ext uri="{FF2B5EF4-FFF2-40B4-BE49-F238E27FC236}">
                        <a16:creationId xmlns:a16="http://schemas.microsoft.com/office/drawing/2014/main" xmlns="" id="{B29FCAEB-0914-314E-A372-2C11E8BF7CC4}"/>
                      </a:ext>
                    </a:extLst>
                  </p:cNvPr>
                  <p:cNvSpPr>
                    <a:spLocks noChangeShapeType="1"/>
                  </p:cNvSpPr>
                  <p:nvPr/>
                </p:nvSpPr>
                <p:spPr bwMode="auto">
                  <a:xfrm>
                    <a:off x="3469"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3" name="Rectangle 71">
                    <a:extLst>
                      <a:ext uri="{FF2B5EF4-FFF2-40B4-BE49-F238E27FC236}">
                        <a16:creationId xmlns:a16="http://schemas.microsoft.com/office/drawing/2014/main" xmlns="" id="{297C3D61-98FC-F24A-8F18-99B4455BDC37}"/>
                      </a:ext>
                    </a:extLst>
                  </p:cNvPr>
                  <p:cNvSpPr>
                    <a:spLocks noChangeArrowheads="1"/>
                  </p:cNvSpPr>
                  <p:nvPr/>
                </p:nvSpPr>
                <p:spPr bwMode="auto">
                  <a:xfrm>
                    <a:off x="3312" y="1278"/>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2</a:t>
                    </a:r>
                  </a:p>
                </p:txBody>
              </p:sp>
            </p:grpSp>
            <p:grpSp>
              <p:nvGrpSpPr>
                <p:cNvPr id="55" name="Group 82">
                  <a:extLst>
                    <a:ext uri="{FF2B5EF4-FFF2-40B4-BE49-F238E27FC236}">
                      <a16:creationId xmlns:a16="http://schemas.microsoft.com/office/drawing/2014/main" xmlns="" id="{8E6A893F-7E53-4F40-99FA-7F78169D69EE}"/>
                    </a:ext>
                  </a:extLst>
                </p:cNvPr>
                <p:cNvGrpSpPr>
                  <a:grpSpLocks/>
                </p:cNvGrpSpPr>
                <p:nvPr/>
              </p:nvGrpSpPr>
              <p:grpSpPr bwMode="auto">
                <a:xfrm>
                  <a:off x="5353" y="1187"/>
                  <a:ext cx="215" cy="585"/>
                  <a:chOff x="5353" y="1187"/>
                  <a:chExt cx="215" cy="585"/>
                </a:xfrm>
              </p:grpSpPr>
              <p:sp>
                <p:nvSpPr>
                  <p:cNvPr id="56" name="Oval 78">
                    <a:extLst>
                      <a:ext uri="{FF2B5EF4-FFF2-40B4-BE49-F238E27FC236}">
                        <a16:creationId xmlns:a16="http://schemas.microsoft.com/office/drawing/2014/main" xmlns="" id="{20809D51-5786-B946-BA03-62229DB81F6C}"/>
                      </a:ext>
                    </a:extLst>
                  </p:cNvPr>
                  <p:cNvSpPr>
                    <a:spLocks noChangeArrowheads="1"/>
                  </p:cNvSpPr>
                  <p:nvPr/>
                </p:nvSpPr>
                <p:spPr bwMode="auto">
                  <a:xfrm>
                    <a:off x="5353"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57" name="Rectangle 79">
                    <a:extLst>
                      <a:ext uri="{FF2B5EF4-FFF2-40B4-BE49-F238E27FC236}">
                        <a16:creationId xmlns:a16="http://schemas.microsoft.com/office/drawing/2014/main" xmlns="" id="{72CE91C1-E160-DB42-9534-2CA7014EA7A9}"/>
                      </a:ext>
                    </a:extLst>
                  </p:cNvPr>
                  <p:cNvSpPr>
                    <a:spLocks noChangeArrowheads="1"/>
                  </p:cNvSpPr>
                  <p:nvPr/>
                </p:nvSpPr>
                <p:spPr bwMode="auto">
                  <a:xfrm>
                    <a:off x="5369"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8</a:t>
                    </a:r>
                  </a:p>
                </p:txBody>
              </p:sp>
              <p:sp>
                <p:nvSpPr>
                  <p:cNvPr id="58" name="Line 80">
                    <a:extLst>
                      <a:ext uri="{FF2B5EF4-FFF2-40B4-BE49-F238E27FC236}">
                        <a16:creationId xmlns:a16="http://schemas.microsoft.com/office/drawing/2014/main" xmlns="" id="{95A32FAB-54DF-F540-A642-FBEC9768483E}"/>
                      </a:ext>
                    </a:extLst>
                  </p:cNvPr>
                  <p:cNvSpPr>
                    <a:spLocks noChangeShapeType="1"/>
                  </p:cNvSpPr>
                  <p:nvPr/>
                </p:nvSpPr>
                <p:spPr bwMode="auto">
                  <a:xfrm>
                    <a:off x="5443"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59" name="Rectangle 81">
                    <a:extLst>
                      <a:ext uri="{FF2B5EF4-FFF2-40B4-BE49-F238E27FC236}">
                        <a16:creationId xmlns:a16="http://schemas.microsoft.com/office/drawing/2014/main" xmlns="" id="{0DE8891D-0C4F-CD44-9430-1B2E453EDA29}"/>
                      </a:ext>
                    </a:extLst>
                  </p:cNvPr>
                  <p:cNvSpPr>
                    <a:spLocks noChangeArrowheads="1"/>
                  </p:cNvSpPr>
                  <p:nvPr/>
                </p:nvSpPr>
                <p:spPr bwMode="auto">
                  <a:xfrm>
                    <a:off x="5443" y="118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3</a:t>
                    </a:r>
                  </a:p>
                </p:txBody>
              </p:sp>
            </p:grpSp>
          </p:grpSp>
          <p:sp>
            <p:nvSpPr>
              <p:cNvPr id="13" name="Line 43">
                <a:extLst>
                  <a:ext uri="{FF2B5EF4-FFF2-40B4-BE49-F238E27FC236}">
                    <a16:creationId xmlns:a16="http://schemas.microsoft.com/office/drawing/2014/main" xmlns="" id="{279AD703-83BA-7E42-BB1D-74F513341630}"/>
                  </a:ext>
                </a:extLst>
              </p:cNvPr>
              <p:cNvSpPr>
                <a:spLocks noChangeShapeType="1"/>
              </p:cNvSpPr>
              <p:nvPr/>
            </p:nvSpPr>
            <p:spPr bwMode="auto">
              <a:xfrm>
                <a:off x="4572000" y="5562600"/>
                <a:ext cx="0" cy="914400"/>
              </a:xfrm>
              <a:prstGeom prst="line">
                <a:avLst/>
              </a:prstGeom>
              <a:noFill/>
              <a:ln w="76200">
                <a:solidFill>
                  <a:schemeClr val="hlink"/>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grpSp>
      </p:grpSp>
      <p:grpSp>
        <p:nvGrpSpPr>
          <p:cNvPr id="86" name="Group 155">
            <a:extLst>
              <a:ext uri="{FF2B5EF4-FFF2-40B4-BE49-F238E27FC236}">
                <a16:creationId xmlns:a16="http://schemas.microsoft.com/office/drawing/2014/main" xmlns="" id="{69EE8C95-E67F-5143-9EF4-FCD4634BFB19}"/>
              </a:ext>
            </a:extLst>
          </p:cNvPr>
          <p:cNvGrpSpPr>
            <a:grpSpLocks/>
          </p:cNvGrpSpPr>
          <p:nvPr/>
        </p:nvGrpSpPr>
        <p:grpSpPr bwMode="auto">
          <a:xfrm>
            <a:off x="224589" y="3320132"/>
            <a:ext cx="8610600" cy="1663700"/>
            <a:chOff x="228600" y="3429000"/>
            <a:chExt cx="8610600" cy="1663700"/>
          </a:xfrm>
        </p:grpSpPr>
        <p:sp>
          <p:nvSpPr>
            <p:cNvPr id="87" name="Line 56">
              <a:extLst>
                <a:ext uri="{FF2B5EF4-FFF2-40B4-BE49-F238E27FC236}">
                  <a16:creationId xmlns:a16="http://schemas.microsoft.com/office/drawing/2014/main" xmlns="" id="{CC5115A4-A52C-5147-A60B-E7B163FD9D9C}"/>
                </a:ext>
              </a:extLst>
            </p:cNvPr>
            <p:cNvSpPr>
              <a:spLocks noChangeShapeType="1"/>
            </p:cNvSpPr>
            <p:nvPr/>
          </p:nvSpPr>
          <p:spPr bwMode="auto">
            <a:xfrm>
              <a:off x="4572000" y="3733800"/>
              <a:ext cx="0" cy="1066800"/>
            </a:xfrm>
            <a:prstGeom prst="line">
              <a:avLst/>
            </a:prstGeom>
            <a:noFill/>
            <a:ln w="76200">
              <a:solidFill>
                <a:schemeClr val="hlink"/>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grpSp>
          <p:nvGrpSpPr>
            <p:cNvPr id="88" name="Group 162">
              <a:extLst>
                <a:ext uri="{FF2B5EF4-FFF2-40B4-BE49-F238E27FC236}">
                  <a16:creationId xmlns:a16="http://schemas.microsoft.com/office/drawing/2014/main" xmlns="" id="{F992D497-7442-6545-839F-E4E7E943B473}"/>
                </a:ext>
              </a:extLst>
            </p:cNvPr>
            <p:cNvGrpSpPr>
              <a:grpSpLocks/>
            </p:cNvGrpSpPr>
            <p:nvPr/>
          </p:nvGrpSpPr>
          <p:grpSpPr bwMode="auto">
            <a:xfrm>
              <a:off x="228600" y="3429000"/>
              <a:ext cx="8610600" cy="1663700"/>
              <a:chOff x="144" y="2160"/>
              <a:chExt cx="5424" cy="1048"/>
            </a:xfrm>
          </p:grpSpPr>
          <p:sp>
            <p:nvSpPr>
              <p:cNvPr id="89" name="Oval 4">
                <a:extLst>
                  <a:ext uri="{FF2B5EF4-FFF2-40B4-BE49-F238E27FC236}">
                    <a16:creationId xmlns:a16="http://schemas.microsoft.com/office/drawing/2014/main" xmlns="" id="{D85F1937-721D-F44E-A5B8-B0193CAF5FA2}"/>
                  </a:ext>
                </a:extLst>
              </p:cNvPr>
              <p:cNvSpPr>
                <a:spLocks noChangeArrowheads="1"/>
              </p:cNvSpPr>
              <p:nvPr/>
            </p:nvSpPr>
            <p:spPr bwMode="auto">
              <a:xfrm>
                <a:off x="211"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0" name="Rectangle 5">
                <a:extLst>
                  <a:ext uri="{FF2B5EF4-FFF2-40B4-BE49-F238E27FC236}">
                    <a16:creationId xmlns:a16="http://schemas.microsoft.com/office/drawing/2014/main" xmlns="" id="{3EE77DE8-642E-874F-B562-34A810FDA89C}"/>
                  </a:ext>
                </a:extLst>
              </p:cNvPr>
              <p:cNvSpPr>
                <a:spLocks noChangeArrowheads="1"/>
              </p:cNvSpPr>
              <p:nvPr/>
            </p:nvSpPr>
            <p:spPr bwMode="auto">
              <a:xfrm>
                <a:off x="227"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1</a:t>
                </a:r>
              </a:p>
            </p:txBody>
          </p:sp>
          <p:sp>
            <p:nvSpPr>
              <p:cNvPr id="91" name="Oval 6">
                <a:extLst>
                  <a:ext uri="{FF2B5EF4-FFF2-40B4-BE49-F238E27FC236}">
                    <a16:creationId xmlns:a16="http://schemas.microsoft.com/office/drawing/2014/main" xmlns="" id="{F2FCA502-8609-D54F-9B03-C1CF04BFDCE8}"/>
                  </a:ext>
                </a:extLst>
              </p:cNvPr>
              <p:cNvSpPr>
                <a:spLocks noChangeArrowheads="1"/>
              </p:cNvSpPr>
              <p:nvPr/>
            </p:nvSpPr>
            <p:spPr bwMode="auto">
              <a:xfrm>
                <a:off x="869"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2" name="Rectangle 7">
                <a:extLst>
                  <a:ext uri="{FF2B5EF4-FFF2-40B4-BE49-F238E27FC236}">
                    <a16:creationId xmlns:a16="http://schemas.microsoft.com/office/drawing/2014/main" xmlns="" id="{F512E683-9A3D-A64C-A7F5-C0E143733563}"/>
                  </a:ext>
                </a:extLst>
              </p:cNvPr>
              <p:cNvSpPr>
                <a:spLocks noChangeArrowheads="1"/>
              </p:cNvSpPr>
              <p:nvPr/>
            </p:nvSpPr>
            <p:spPr bwMode="auto">
              <a:xfrm>
                <a:off x="885"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3</a:t>
                </a:r>
              </a:p>
            </p:txBody>
          </p:sp>
          <p:sp>
            <p:nvSpPr>
              <p:cNvPr id="93" name="Oval 8">
                <a:extLst>
                  <a:ext uri="{FF2B5EF4-FFF2-40B4-BE49-F238E27FC236}">
                    <a16:creationId xmlns:a16="http://schemas.microsoft.com/office/drawing/2014/main" xmlns="" id="{032B3616-DBFC-3A4C-B341-0624E60C24EB}"/>
                  </a:ext>
                </a:extLst>
              </p:cNvPr>
              <p:cNvSpPr>
                <a:spLocks noChangeArrowheads="1"/>
              </p:cNvSpPr>
              <p:nvPr/>
            </p:nvSpPr>
            <p:spPr bwMode="auto">
              <a:xfrm>
                <a:off x="1527"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4" name="Rectangle 9">
                <a:extLst>
                  <a:ext uri="{FF2B5EF4-FFF2-40B4-BE49-F238E27FC236}">
                    <a16:creationId xmlns:a16="http://schemas.microsoft.com/office/drawing/2014/main" xmlns="" id="{0C8694DB-5231-2341-B232-EE56DBE855D0}"/>
                  </a:ext>
                </a:extLst>
              </p:cNvPr>
              <p:cNvSpPr>
                <a:spLocks noChangeArrowheads="1"/>
              </p:cNvSpPr>
              <p:nvPr/>
            </p:nvSpPr>
            <p:spPr bwMode="auto">
              <a:xfrm>
                <a:off x="1543"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5</a:t>
                </a:r>
              </a:p>
            </p:txBody>
          </p:sp>
          <p:sp>
            <p:nvSpPr>
              <p:cNvPr id="95" name="Oval 10">
                <a:extLst>
                  <a:ext uri="{FF2B5EF4-FFF2-40B4-BE49-F238E27FC236}">
                    <a16:creationId xmlns:a16="http://schemas.microsoft.com/office/drawing/2014/main" xmlns="" id="{AACF9F6B-465B-744D-ACE5-486EC6B644EB}"/>
                  </a:ext>
                </a:extLst>
              </p:cNvPr>
              <p:cNvSpPr>
                <a:spLocks noChangeArrowheads="1"/>
              </p:cNvSpPr>
              <p:nvPr/>
            </p:nvSpPr>
            <p:spPr bwMode="auto">
              <a:xfrm>
                <a:off x="2185"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6" name="Rectangle 11">
                <a:extLst>
                  <a:ext uri="{FF2B5EF4-FFF2-40B4-BE49-F238E27FC236}">
                    <a16:creationId xmlns:a16="http://schemas.microsoft.com/office/drawing/2014/main" xmlns="" id="{33D90381-83AC-024E-9B6C-B0301577A6DA}"/>
                  </a:ext>
                </a:extLst>
              </p:cNvPr>
              <p:cNvSpPr>
                <a:spLocks noChangeArrowheads="1"/>
              </p:cNvSpPr>
              <p:nvPr/>
            </p:nvSpPr>
            <p:spPr bwMode="auto">
              <a:xfrm>
                <a:off x="2201"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7</a:t>
                </a:r>
              </a:p>
            </p:txBody>
          </p:sp>
          <p:sp>
            <p:nvSpPr>
              <p:cNvPr id="97" name="Oval 12">
                <a:extLst>
                  <a:ext uri="{FF2B5EF4-FFF2-40B4-BE49-F238E27FC236}">
                    <a16:creationId xmlns:a16="http://schemas.microsoft.com/office/drawing/2014/main" xmlns="" id="{3F42FEDF-13F7-9B45-9573-69CE104105E8}"/>
                  </a:ext>
                </a:extLst>
              </p:cNvPr>
              <p:cNvSpPr>
                <a:spLocks noChangeArrowheads="1"/>
              </p:cNvSpPr>
              <p:nvPr/>
            </p:nvSpPr>
            <p:spPr bwMode="auto">
              <a:xfrm>
                <a:off x="211"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8" name="Rectangle 13">
                <a:extLst>
                  <a:ext uri="{FF2B5EF4-FFF2-40B4-BE49-F238E27FC236}">
                    <a16:creationId xmlns:a16="http://schemas.microsoft.com/office/drawing/2014/main" xmlns="" id="{37E1AA4C-249F-0443-93BA-545B73490AD6}"/>
                  </a:ext>
                </a:extLst>
              </p:cNvPr>
              <p:cNvSpPr>
                <a:spLocks noChangeArrowheads="1"/>
              </p:cNvSpPr>
              <p:nvPr/>
            </p:nvSpPr>
            <p:spPr bwMode="auto">
              <a:xfrm>
                <a:off x="227"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2</a:t>
                </a:r>
              </a:p>
            </p:txBody>
          </p:sp>
          <p:sp>
            <p:nvSpPr>
              <p:cNvPr id="99" name="Oval 14">
                <a:extLst>
                  <a:ext uri="{FF2B5EF4-FFF2-40B4-BE49-F238E27FC236}">
                    <a16:creationId xmlns:a16="http://schemas.microsoft.com/office/drawing/2014/main" xmlns="" id="{671DF993-F44F-D043-A9ED-0CB1CB767E24}"/>
                  </a:ext>
                </a:extLst>
              </p:cNvPr>
              <p:cNvSpPr>
                <a:spLocks noChangeArrowheads="1"/>
              </p:cNvSpPr>
              <p:nvPr/>
            </p:nvSpPr>
            <p:spPr bwMode="auto">
              <a:xfrm>
                <a:off x="869"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0" name="Rectangle 15">
                <a:extLst>
                  <a:ext uri="{FF2B5EF4-FFF2-40B4-BE49-F238E27FC236}">
                    <a16:creationId xmlns:a16="http://schemas.microsoft.com/office/drawing/2014/main" xmlns="" id="{F85CA0F5-3E9B-9F4F-933F-DD7DEC4B01CD}"/>
                  </a:ext>
                </a:extLst>
              </p:cNvPr>
              <p:cNvSpPr>
                <a:spLocks noChangeArrowheads="1"/>
              </p:cNvSpPr>
              <p:nvPr/>
            </p:nvSpPr>
            <p:spPr bwMode="auto">
              <a:xfrm>
                <a:off x="885"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4</a:t>
                </a:r>
              </a:p>
            </p:txBody>
          </p:sp>
          <p:sp>
            <p:nvSpPr>
              <p:cNvPr id="101" name="Oval 16">
                <a:extLst>
                  <a:ext uri="{FF2B5EF4-FFF2-40B4-BE49-F238E27FC236}">
                    <a16:creationId xmlns:a16="http://schemas.microsoft.com/office/drawing/2014/main" xmlns="" id="{850554F5-121C-0945-AE26-1E87EB4DD2ED}"/>
                  </a:ext>
                </a:extLst>
              </p:cNvPr>
              <p:cNvSpPr>
                <a:spLocks noChangeArrowheads="1"/>
              </p:cNvSpPr>
              <p:nvPr/>
            </p:nvSpPr>
            <p:spPr bwMode="auto">
              <a:xfrm>
                <a:off x="1527"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2" name="Rectangle 17">
                <a:extLst>
                  <a:ext uri="{FF2B5EF4-FFF2-40B4-BE49-F238E27FC236}">
                    <a16:creationId xmlns:a16="http://schemas.microsoft.com/office/drawing/2014/main" xmlns="" id="{3D162324-E00A-1849-80B9-21D3F8C66561}"/>
                  </a:ext>
                </a:extLst>
              </p:cNvPr>
              <p:cNvSpPr>
                <a:spLocks noChangeArrowheads="1"/>
              </p:cNvSpPr>
              <p:nvPr/>
            </p:nvSpPr>
            <p:spPr bwMode="auto">
              <a:xfrm>
                <a:off x="1543"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6</a:t>
                </a:r>
              </a:p>
            </p:txBody>
          </p:sp>
          <p:sp>
            <p:nvSpPr>
              <p:cNvPr id="103" name="Oval 18">
                <a:extLst>
                  <a:ext uri="{FF2B5EF4-FFF2-40B4-BE49-F238E27FC236}">
                    <a16:creationId xmlns:a16="http://schemas.microsoft.com/office/drawing/2014/main" xmlns="" id="{5BD25A19-79AE-DF42-8B08-2235B9B265BA}"/>
                  </a:ext>
                </a:extLst>
              </p:cNvPr>
              <p:cNvSpPr>
                <a:spLocks noChangeArrowheads="1"/>
              </p:cNvSpPr>
              <p:nvPr/>
            </p:nvSpPr>
            <p:spPr bwMode="auto">
              <a:xfrm>
                <a:off x="2185"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4" name="Rectangle 19">
                <a:extLst>
                  <a:ext uri="{FF2B5EF4-FFF2-40B4-BE49-F238E27FC236}">
                    <a16:creationId xmlns:a16="http://schemas.microsoft.com/office/drawing/2014/main" xmlns="" id="{75158406-31DC-414E-BBD3-FC03C44104C1}"/>
                  </a:ext>
                </a:extLst>
              </p:cNvPr>
              <p:cNvSpPr>
                <a:spLocks noChangeArrowheads="1"/>
              </p:cNvSpPr>
              <p:nvPr/>
            </p:nvSpPr>
            <p:spPr bwMode="auto">
              <a:xfrm>
                <a:off x="2201"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8</a:t>
                </a:r>
              </a:p>
            </p:txBody>
          </p:sp>
          <p:sp>
            <p:nvSpPr>
              <p:cNvPr id="105" name="Line 20">
                <a:extLst>
                  <a:ext uri="{FF2B5EF4-FFF2-40B4-BE49-F238E27FC236}">
                    <a16:creationId xmlns:a16="http://schemas.microsoft.com/office/drawing/2014/main" xmlns="" id="{EF3C8A88-2AB3-5D4E-B763-4005BEDCA484}"/>
                  </a:ext>
                </a:extLst>
              </p:cNvPr>
              <p:cNvSpPr>
                <a:spLocks noChangeShapeType="1"/>
              </p:cNvSpPr>
              <p:nvPr/>
            </p:nvSpPr>
            <p:spPr bwMode="auto">
              <a:xfrm>
                <a:off x="301"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6" name="Line 21">
                <a:extLst>
                  <a:ext uri="{FF2B5EF4-FFF2-40B4-BE49-F238E27FC236}">
                    <a16:creationId xmlns:a16="http://schemas.microsoft.com/office/drawing/2014/main" xmlns="" id="{3858C9A2-A9E5-774A-8F8E-339C04438DF4}"/>
                  </a:ext>
                </a:extLst>
              </p:cNvPr>
              <p:cNvSpPr>
                <a:spLocks noChangeShapeType="1"/>
              </p:cNvSpPr>
              <p:nvPr/>
            </p:nvSpPr>
            <p:spPr bwMode="auto">
              <a:xfrm>
                <a:off x="959"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7" name="Line 22">
                <a:extLst>
                  <a:ext uri="{FF2B5EF4-FFF2-40B4-BE49-F238E27FC236}">
                    <a16:creationId xmlns:a16="http://schemas.microsoft.com/office/drawing/2014/main" xmlns="" id="{7E9B1FC9-8BDC-3643-BF55-F5EB59E82D56}"/>
                  </a:ext>
                </a:extLst>
              </p:cNvPr>
              <p:cNvSpPr>
                <a:spLocks noChangeShapeType="1"/>
              </p:cNvSpPr>
              <p:nvPr/>
            </p:nvSpPr>
            <p:spPr bwMode="auto">
              <a:xfrm>
                <a:off x="1617"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8" name="Line 23">
                <a:extLst>
                  <a:ext uri="{FF2B5EF4-FFF2-40B4-BE49-F238E27FC236}">
                    <a16:creationId xmlns:a16="http://schemas.microsoft.com/office/drawing/2014/main" xmlns="" id="{51B24B7F-30EE-8547-B659-CE8A14F4E7CC}"/>
                  </a:ext>
                </a:extLst>
              </p:cNvPr>
              <p:cNvSpPr>
                <a:spLocks noChangeShapeType="1"/>
              </p:cNvSpPr>
              <p:nvPr/>
            </p:nvSpPr>
            <p:spPr bwMode="auto">
              <a:xfrm>
                <a:off x="2275"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09" name="Line 24">
                <a:extLst>
                  <a:ext uri="{FF2B5EF4-FFF2-40B4-BE49-F238E27FC236}">
                    <a16:creationId xmlns:a16="http://schemas.microsoft.com/office/drawing/2014/main" xmlns="" id="{A6A159AA-4701-DD4E-8A4A-ABAF0B713AFE}"/>
                  </a:ext>
                </a:extLst>
              </p:cNvPr>
              <p:cNvSpPr>
                <a:spLocks noChangeShapeType="1"/>
              </p:cNvSpPr>
              <p:nvPr/>
            </p:nvSpPr>
            <p:spPr bwMode="auto">
              <a:xfrm>
                <a:off x="395"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0" name="Line 25">
                <a:extLst>
                  <a:ext uri="{FF2B5EF4-FFF2-40B4-BE49-F238E27FC236}">
                    <a16:creationId xmlns:a16="http://schemas.microsoft.com/office/drawing/2014/main" xmlns="" id="{A2A87B2D-AB7B-B047-8C6B-26517D754882}"/>
                  </a:ext>
                </a:extLst>
              </p:cNvPr>
              <p:cNvSpPr>
                <a:spLocks noChangeShapeType="1"/>
              </p:cNvSpPr>
              <p:nvPr/>
            </p:nvSpPr>
            <p:spPr bwMode="auto">
              <a:xfrm>
                <a:off x="1053"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1" name="Line 26">
                <a:extLst>
                  <a:ext uri="{FF2B5EF4-FFF2-40B4-BE49-F238E27FC236}">
                    <a16:creationId xmlns:a16="http://schemas.microsoft.com/office/drawing/2014/main" xmlns="" id="{C4C23170-5E5C-044E-A75D-FFD38B579946}"/>
                  </a:ext>
                </a:extLst>
              </p:cNvPr>
              <p:cNvSpPr>
                <a:spLocks noChangeShapeType="1"/>
              </p:cNvSpPr>
              <p:nvPr/>
            </p:nvSpPr>
            <p:spPr bwMode="auto">
              <a:xfrm>
                <a:off x="1711"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2" name="Line 27">
                <a:extLst>
                  <a:ext uri="{FF2B5EF4-FFF2-40B4-BE49-F238E27FC236}">
                    <a16:creationId xmlns:a16="http://schemas.microsoft.com/office/drawing/2014/main" xmlns="" id="{0F9C117C-5DE1-6746-A2F3-F44749DC3039}"/>
                  </a:ext>
                </a:extLst>
              </p:cNvPr>
              <p:cNvSpPr>
                <a:spLocks noChangeShapeType="1"/>
              </p:cNvSpPr>
              <p:nvPr/>
            </p:nvSpPr>
            <p:spPr bwMode="auto">
              <a:xfrm>
                <a:off x="395" y="2958"/>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3" name="Line 28">
                <a:extLst>
                  <a:ext uri="{FF2B5EF4-FFF2-40B4-BE49-F238E27FC236}">
                    <a16:creationId xmlns:a16="http://schemas.microsoft.com/office/drawing/2014/main" xmlns="" id="{FD13FA69-2154-5F4C-83C9-73FE5B3F5AEA}"/>
                  </a:ext>
                </a:extLst>
              </p:cNvPr>
              <p:cNvSpPr>
                <a:spLocks noChangeShapeType="1"/>
              </p:cNvSpPr>
              <p:nvPr/>
            </p:nvSpPr>
            <p:spPr bwMode="auto">
              <a:xfrm flipV="1">
                <a:off x="363" y="2500"/>
                <a:ext cx="533" cy="396"/>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4" name="Line 29">
                <a:extLst>
                  <a:ext uri="{FF2B5EF4-FFF2-40B4-BE49-F238E27FC236}">
                    <a16:creationId xmlns:a16="http://schemas.microsoft.com/office/drawing/2014/main" xmlns="" id="{C0970397-6CA3-174D-A0B8-37CEB838AC75}"/>
                  </a:ext>
                </a:extLst>
              </p:cNvPr>
              <p:cNvSpPr>
                <a:spLocks noChangeShapeType="1"/>
              </p:cNvSpPr>
              <p:nvPr/>
            </p:nvSpPr>
            <p:spPr bwMode="auto">
              <a:xfrm>
                <a:off x="1021" y="2500"/>
                <a:ext cx="533" cy="427"/>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15" name="Rectangle 30">
                <a:extLst>
                  <a:ext uri="{FF2B5EF4-FFF2-40B4-BE49-F238E27FC236}">
                    <a16:creationId xmlns:a16="http://schemas.microsoft.com/office/drawing/2014/main" xmlns="" id="{58FDB282-3452-7349-9658-108929FFA4EF}"/>
                  </a:ext>
                </a:extLst>
              </p:cNvPr>
              <p:cNvSpPr>
                <a:spLocks noChangeArrowheads="1"/>
              </p:cNvSpPr>
              <p:nvPr/>
            </p:nvSpPr>
            <p:spPr bwMode="auto">
              <a:xfrm>
                <a:off x="144" y="2622"/>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2</a:t>
                </a:r>
              </a:p>
            </p:txBody>
          </p:sp>
          <p:sp>
            <p:nvSpPr>
              <p:cNvPr id="116" name="Rectangle 31">
                <a:extLst>
                  <a:ext uri="{FF2B5EF4-FFF2-40B4-BE49-F238E27FC236}">
                    <a16:creationId xmlns:a16="http://schemas.microsoft.com/office/drawing/2014/main" xmlns="" id="{5A12E96F-0D7F-9B48-B92E-65F4F3921CA1}"/>
                  </a:ext>
                </a:extLst>
              </p:cNvPr>
              <p:cNvSpPr>
                <a:spLocks noChangeArrowheads="1"/>
              </p:cNvSpPr>
              <p:nvPr/>
            </p:nvSpPr>
            <p:spPr bwMode="auto">
              <a:xfrm>
                <a:off x="785" y="259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4</a:t>
                </a:r>
              </a:p>
            </p:txBody>
          </p:sp>
          <p:sp>
            <p:nvSpPr>
              <p:cNvPr id="117" name="Rectangle 32">
                <a:extLst>
                  <a:ext uri="{FF2B5EF4-FFF2-40B4-BE49-F238E27FC236}">
                    <a16:creationId xmlns:a16="http://schemas.microsoft.com/office/drawing/2014/main" xmlns="" id="{8495A4D8-AE8E-704B-BDF7-C2E03DB9507D}"/>
                  </a:ext>
                </a:extLst>
              </p:cNvPr>
              <p:cNvSpPr>
                <a:spLocks noChangeArrowheads="1"/>
              </p:cNvSpPr>
              <p:nvPr/>
            </p:nvSpPr>
            <p:spPr bwMode="auto">
              <a:xfrm>
                <a:off x="1617" y="2561"/>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6</a:t>
                </a:r>
              </a:p>
            </p:txBody>
          </p:sp>
          <p:sp>
            <p:nvSpPr>
              <p:cNvPr id="118" name="Rectangle 33">
                <a:extLst>
                  <a:ext uri="{FF2B5EF4-FFF2-40B4-BE49-F238E27FC236}">
                    <a16:creationId xmlns:a16="http://schemas.microsoft.com/office/drawing/2014/main" xmlns="" id="{E8ACE625-161E-604B-BB3D-BC57D7672415}"/>
                  </a:ext>
                </a:extLst>
              </p:cNvPr>
              <p:cNvSpPr>
                <a:spLocks noChangeArrowheads="1"/>
              </p:cNvSpPr>
              <p:nvPr/>
            </p:nvSpPr>
            <p:spPr bwMode="auto">
              <a:xfrm>
                <a:off x="2275" y="2531"/>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3</a:t>
                </a:r>
              </a:p>
            </p:txBody>
          </p:sp>
          <p:sp>
            <p:nvSpPr>
              <p:cNvPr id="119" name="Rectangle 34">
                <a:extLst>
                  <a:ext uri="{FF2B5EF4-FFF2-40B4-BE49-F238E27FC236}">
                    <a16:creationId xmlns:a16="http://schemas.microsoft.com/office/drawing/2014/main" xmlns="" id="{8EFB4405-BAED-8843-9E76-818DC1F965DF}"/>
                  </a:ext>
                </a:extLst>
              </p:cNvPr>
              <p:cNvSpPr>
                <a:spLocks noChangeArrowheads="1"/>
              </p:cNvSpPr>
              <p:nvPr/>
            </p:nvSpPr>
            <p:spPr bwMode="auto">
              <a:xfrm>
                <a:off x="551" y="220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8</a:t>
                </a:r>
              </a:p>
            </p:txBody>
          </p:sp>
          <p:sp>
            <p:nvSpPr>
              <p:cNvPr id="120" name="Rectangle 35">
                <a:extLst>
                  <a:ext uri="{FF2B5EF4-FFF2-40B4-BE49-F238E27FC236}">
                    <a16:creationId xmlns:a16="http://schemas.microsoft.com/office/drawing/2014/main" xmlns="" id="{7F4F373E-EAF2-D14C-8B94-C4C033FE507C}"/>
                  </a:ext>
                </a:extLst>
              </p:cNvPr>
              <p:cNvSpPr>
                <a:spLocks noChangeArrowheads="1"/>
              </p:cNvSpPr>
              <p:nvPr/>
            </p:nvSpPr>
            <p:spPr bwMode="auto">
              <a:xfrm>
                <a:off x="1209" y="2208"/>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10</a:t>
                </a:r>
              </a:p>
            </p:txBody>
          </p:sp>
          <p:sp>
            <p:nvSpPr>
              <p:cNvPr id="121" name="Rectangle 36">
                <a:extLst>
                  <a:ext uri="{FF2B5EF4-FFF2-40B4-BE49-F238E27FC236}">
                    <a16:creationId xmlns:a16="http://schemas.microsoft.com/office/drawing/2014/main" xmlns="" id="{54AF77FB-6A80-944D-890C-71D7CBD39F1A}"/>
                  </a:ext>
                </a:extLst>
              </p:cNvPr>
              <p:cNvSpPr>
                <a:spLocks noChangeArrowheads="1"/>
              </p:cNvSpPr>
              <p:nvPr/>
            </p:nvSpPr>
            <p:spPr bwMode="auto">
              <a:xfrm>
                <a:off x="1836" y="2208"/>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14</a:t>
                </a:r>
              </a:p>
            </p:txBody>
          </p:sp>
          <p:sp>
            <p:nvSpPr>
              <p:cNvPr id="122" name="Rectangle 37">
                <a:extLst>
                  <a:ext uri="{FF2B5EF4-FFF2-40B4-BE49-F238E27FC236}">
                    <a16:creationId xmlns:a16="http://schemas.microsoft.com/office/drawing/2014/main" xmlns="" id="{25A48254-A672-2D46-8C43-F47772F3DD47}"/>
                  </a:ext>
                </a:extLst>
              </p:cNvPr>
              <p:cNvSpPr>
                <a:spLocks noChangeArrowheads="1"/>
              </p:cNvSpPr>
              <p:nvPr/>
            </p:nvSpPr>
            <p:spPr bwMode="auto">
              <a:xfrm>
                <a:off x="1272" y="2561"/>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12</a:t>
                </a:r>
              </a:p>
            </p:txBody>
          </p:sp>
          <p:sp>
            <p:nvSpPr>
              <p:cNvPr id="123" name="Rectangle 38">
                <a:extLst>
                  <a:ext uri="{FF2B5EF4-FFF2-40B4-BE49-F238E27FC236}">
                    <a16:creationId xmlns:a16="http://schemas.microsoft.com/office/drawing/2014/main" xmlns="" id="{01CDC770-580C-354D-A2FE-C0A6F7ADB702}"/>
                  </a:ext>
                </a:extLst>
              </p:cNvPr>
              <p:cNvSpPr>
                <a:spLocks noChangeArrowheads="1"/>
              </p:cNvSpPr>
              <p:nvPr/>
            </p:nvSpPr>
            <p:spPr bwMode="auto">
              <a:xfrm>
                <a:off x="457" y="2513"/>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7</a:t>
                </a:r>
              </a:p>
            </p:txBody>
          </p:sp>
          <p:sp>
            <p:nvSpPr>
              <p:cNvPr id="124" name="Rectangle 39">
                <a:extLst>
                  <a:ext uri="{FF2B5EF4-FFF2-40B4-BE49-F238E27FC236}">
                    <a16:creationId xmlns:a16="http://schemas.microsoft.com/office/drawing/2014/main" xmlns="" id="{F43F3F4F-B9C8-5C45-86D1-4887340817E9}"/>
                  </a:ext>
                </a:extLst>
              </p:cNvPr>
              <p:cNvSpPr>
                <a:spLocks noChangeArrowheads="1"/>
              </p:cNvSpPr>
              <p:nvPr/>
            </p:nvSpPr>
            <p:spPr bwMode="auto">
              <a:xfrm>
                <a:off x="551" y="295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9</a:t>
                </a:r>
              </a:p>
            </p:txBody>
          </p:sp>
          <p:sp>
            <p:nvSpPr>
              <p:cNvPr id="125" name="Oval 40">
                <a:extLst>
                  <a:ext uri="{FF2B5EF4-FFF2-40B4-BE49-F238E27FC236}">
                    <a16:creationId xmlns:a16="http://schemas.microsoft.com/office/drawing/2014/main" xmlns="" id="{316A6BD8-667F-1049-A2C6-1CCBFD0BA0B9}"/>
                  </a:ext>
                </a:extLst>
              </p:cNvPr>
              <p:cNvSpPr>
                <a:spLocks noChangeArrowheads="1"/>
              </p:cNvSpPr>
              <p:nvPr/>
            </p:nvSpPr>
            <p:spPr bwMode="auto">
              <a:xfrm>
                <a:off x="3379"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26" name="Rectangle 41">
                <a:extLst>
                  <a:ext uri="{FF2B5EF4-FFF2-40B4-BE49-F238E27FC236}">
                    <a16:creationId xmlns:a16="http://schemas.microsoft.com/office/drawing/2014/main" xmlns="" id="{96E6446A-1C96-0E49-8F10-EAB6D916A9FF}"/>
                  </a:ext>
                </a:extLst>
              </p:cNvPr>
              <p:cNvSpPr>
                <a:spLocks noChangeArrowheads="1"/>
              </p:cNvSpPr>
              <p:nvPr/>
            </p:nvSpPr>
            <p:spPr bwMode="auto">
              <a:xfrm>
                <a:off x="3395"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1</a:t>
                </a:r>
              </a:p>
            </p:txBody>
          </p:sp>
          <p:sp>
            <p:nvSpPr>
              <p:cNvPr id="127" name="Oval 42">
                <a:extLst>
                  <a:ext uri="{FF2B5EF4-FFF2-40B4-BE49-F238E27FC236}">
                    <a16:creationId xmlns:a16="http://schemas.microsoft.com/office/drawing/2014/main" xmlns="" id="{D0800AD5-3EBD-F148-8096-8AD8390C84C7}"/>
                  </a:ext>
                </a:extLst>
              </p:cNvPr>
              <p:cNvSpPr>
                <a:spLocks noChangeArrowheads="1"/>
              </p:cNvSpPr>
              <p:nvPr/>
            </p:nvSpPr>
            <p:spPr bwMode="auto">
              <a:xfrm>
                <a:off x="4037"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28" name="Rectangle 43">
                <a:extLst>
                  <a:ext uri="{FF2B5EF4-FFF2-40B4-BE49-F238E27FC236}">
                    <a16:creationId xmlns:a16="http://schemas.microsoft.com/office/drawing/2014/main" xmlns="" id="{4AFF0EEA-CF1D-F64A-B01D-A5F5B27CDBE8}"/>
                  </a:ext>
                </a:extLst>
              </p:cNvPr>
              <p:cNvSpPr>
                <a:spLocks noChangeArrowheads="1"/>
              </p:cNvSpPr>
              <p:nvPr/>
            </p:nvSpPr>
            <p:spPr bwMode="auto">
              <a:xfrm>
                <a:off x="4053"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3</a:t>
                </a:r>
              </a:p>
            </p:txBody>
          </p:sp>
          <p:sp>
            <p:nvSpPr>
              <p:cNvPr id="129" name="Oval 44">
                <a:extLst>
                  <a:ext uri="{FF2B5EF4-FFF2-40B4-BE49-F238E27FC236}">
                    <a16:creationId xmlns:a16="http://schemas.microsoft.com/office/drawing/2014/main" xmlns="" id="{57F7149E-D778-3241-BFD2-FB3CE1BFFF1B}"/>
                  </a:ext>
                </a:extLst>
              </p:cNvPr>
              <p:cNvSpPr>
                <a:spLocks noChangeArrowheads="1"/>
              </p:cNvSpPr>
              <p:nvPr/>
            </p:nvSpPr>
            <p:spPr bwMode="auto">
              <a:xfrm>
                <a:off x="4695"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0" name="Rectangle 45">
                <a:extLst>
                  <a:ext uri="{FF2B5EF4-FFF2-40B4-BE49-F238E27FC236}">
                    <a16:creationId xmlns:a16="http://schemas.microsoft.com/office/drawing/2014/main" xmlns="" id="{89DB4157-5E67-044F-8CBE-1AE66634F8DC}"/>
                  </a:ext>
                </a:extLst>
              </p:cNvPr>
              <p:cNvSpPr>
                <a:spLocks noChangeArrowheads="1"/>
              </p:cNvSpPr>
              <p:nvPr/>
            </p:nvSpPr>
            <p:spPr bwMode="auto">
              <a:xfrm>
                <a:off x="4711"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5</a:t>
                </a:r>
              </a:p>
            </p:txBody>
          </p:sp>
          <p:sp>
            <p:nvSpPr>
              <p:cNvPr id="131" name="Oval 46">
                <a:extLst>
                  <a:ext uri="{FF2B5EF4-FFF2-40B4-BE49-F238E27FC236}">
                    <a16:creationId xmlns:a16="http://schemas.microsoft.com/office/drawing/2014/main" xmlns="" id="{C0D423E4-33AB-2944-9625-19B64DE6E095}"/>
                  </a:ext>
                </a:extLst>
              </p:cNvPr>
              <p:cNvSpPr>
                <a:spLocks noChangeArrowheads="1"/>
              </p:cNvSpPr>
              <p:nvPr/>
            </p:nvSpPr>
            <p:spPr bwMode="auto">
              <a:xfrm>
                <a:off x="5353"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2" name="Rectangle 47">
                <a:extLst>
                  <a:ext uri="{FF2B5EF4-FFF2-40B4-BE49-F238E27FC236}">
                    <a16:creationId xmlns:a16="http://schemas.microsoft.com/office/drawing/2014/main" xmlns="" id="{40B05AC6-9F9C-2E4D-A2F6-D65E12B9CEF9}"/>
                  </a:ext>
                </a:extLst>
              </p:cNvPr>
              <p:cNvSpPr>
                <a:spLocks noChangeArrowheads="1"/>
              </p:cNvSpPr>
              <p:nvPr/>
            </p:nvSpPr>
            <p:spPr bwMode="auto">
              <a:xfrm>
                <a:off x="5369"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7</a:t>
                </a:r>
              </a:p>
            </p:txBody>
          </p:sp>
          <p:sp>
            <p:nvSpPr>
              <p:cNvPr id="133" name="Oval 48">
                <a:extLst>
                  <a:ext uri="{FF2B5EF4-FFF2-40B4-BE49-F238E27FC236}">
                    <a16:creationId xmlns:a16="http://schemas.microsoft.com/office/drawing/2014/main" xmlns="" id="{07C43CE9-33A0-4742-BF12-6D17F7A3CE3F}"/>
                  </a:ext>
                </a:extLst>
              </p:cNvPr>
              <p:cNvSpPr>
                <a:spLocks noChangeArrowheads="1"/>
              </p:cNvSpPr>
              <p:nvPr/>
            </p:nvSpPr>
            <p:spPr bwMode="auto">
              <a:xfrm>
                <a:off x="3379"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4" name="Rectangle 49">
                <a:extLst>
                  <a:ext uri="{FF2B5EF4-FFF2-40B4-BE49-F238E27FC236}">
                    <a16:creationId xmlns:a16="http://schemas.microsoft.com/office/drawing/2014/main" xmlns="" id="{E0F2AE97-8F6C-384E-9C72-D6F560BBA251}"/>
                  </a:ext>
                </a:extLst>
              </p:cNvPr>
              <p:cNvSpPr>
                <a:spLocks noChangeArrowheads="1"/>
              </p:cNvSpPr>
              <p:nvPr/>
            </p:nvSpPr>
            <p:spPr bwMode="auto">
              <a:xfrm>
                <a:off x="3395"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2</a:t>
                </a:r>
              </a:p>
            </p:txBody>
          </p:sp>
          <p:sp>
            <p:nvSpPr>
              <p:cNvPr id="135" name="Oval 50">
                <a:extLst>
                  <a:ext uri="{FF2B5EF4-FFF2-40B4-BE49-F238E27FC236}">
                    <a16:creationId xmlns:a16="http://schemas.microsoft.com/office/drawing/2014/main" xmlns="" id="{993DDC3A-83C6-A44C-85FC-8489ADB85244}"/>
                  </a:ext>
                </a:extLst>
              </p:cNvPr>
              <p:cNvSpPr>
                <a:spLocks noChangeArrowheads="1"/>
              </p:cNvSpPr>
              <p:nvPr/>
            </p:nvSpPr>
            <p:spPr bwMode="auto">
              <a:xfrm>
                <a:off x="4037"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6" name="Rectangle 51">
                <a:extLst>
                  <a:ext uri="{FF2B5EF4-FFF2-40B4-BE49-F238E27FC236}">
                    <a16:creationId xmlns:a16="http://schemas.microsoft.com/office/drawing/2014/main" xmlns="" id="{D29116AE-49FB-DE47-9101-3229B20048FA}"/>
                  </a:ext>
                </a:extLst>
              </p:cNvPr>
              <p:cNvSpPr>
                <a:spLocks noChangeArrowheads="1"/>
              </p:cNvSpPr>
              <p:nvPr/>
            </p:nvSpPr>
            <p:spPr bwMode="auto">
              <a:xfrm>
                <a:off x="4053"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4</a:t>
                </a:r>
              </a:p>
            </p:txBody>
          </p:sp>
          <p:sp>
            <p:nvSpPr>
              <p:cNvPr id="137" name="Oval 52">
                <a:extLst>
                  <a:ext uri="{FF2B5EF4-FFF2-40B4-BE49-F238E27FC236}">
                    <a16:creationId xmlns:a16="http://schemas.microsoft.com/office/drawing/2014/main" xmlns="" id="{7B0216A8-A14C-0C42-96D0-816F3111EB60}"/>
                  </a:ext>
                </a:extLst>
              </p:cNvPr>
              <p:cNvSpPr>
                <a:spLocks noChangeArrowheads="1"/>
              </p:cNvSpPr>
              <p:nvPr/>
            </p:nvSpPr>
            <p:spPr bwMode="auto">
              <a:xfrm>
                <a:off x="4695"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38" name="Rectangle 53">
                <a:extLst>
                  <a:ext uri="{FF2B5EF4-FFF2-40B4-BE49-F238E27FC236}">
                    <a16:creationId xmlns:a16="http://schemas.microsoft.com/office/drawing/2014/main" xmlns="" id="{F7605566-CD85-714F-BCA7-748E7B7C8AE2}"/>
                  </a:ext>
                </a:extLst>
              </p:cNvPr>
              <p:cNvSpPr>
                <a:spLocks noChangeArrowheads="1"/>
              </p:cNvSpPr>
              <p:nvPr/>
            </p:nvSpPr>
            <p:spPr bwMode="auto">
              <a:xfrm>
                <a:off x="4711"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6</a:t>
                </a:r>
              </a:p>
            </p:txBody>
          </p:sp>
          <p:sp>
            <p:nvSpPr>
              <p:cNvPr id="139" name="Oval 54">
                <a:extLst>
                  <a:ext uri="{FF2B5EF4-FFF2-40B4-BE49-F238E27FC236}">
                    <a16:creationId xmlns:a16="http://schemas.microsoft.com/office/drawing/2014/main" xmlns="" id="{0C81DA8B-9260-974E-A14A-B08CABF42423}"/>
                  </a:ext>
                </a:extLst>
              </p:cNvPr>
              <p:cNvSpPr>
                <a:spLocks noChangeArrowheads="1"/>
              </p:cNvSpPr>
              <p:nvPr/>
            </p:nvSpPr>
            <p:spPr bwMode="auto">
              <a:xfrm>
                <a:off x="5353"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40" name="Rectangle 55">
                <a:extLst>
                  <a:ext uri="{FF2B5EF4-FFF2-40B4-BE49-F238E27FC236}">
                    <a16:creationId xmlns:a16="http://schemas.microsoft.com/office/drawing/2014/main" xmlns="" id="{CF4E1788-8ADE-0344-AEF7-D20B18F3CA46}"/>
                  </a:ext>
                </a:extLst>
              </p:cNvPr>
              <p:cNvSpPr>
                <a:spLocks noChangeArrowheads="1"/>
              </p:cNvSpPr>
              <p:nvPr/>
            </p:nvSpPr>
            <p:spPr bwMode="auto">
              <a:xfrm>
                <a:off x="5369"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hlink"/>
                    </a:solidFill>
                    <a:latin typeface="Times New Roman" panose="02020603050405020304" pitchFamily="18" charset="0"/>
                  </a:rPr>
                  <a:t>8</a:t>
                </a:r>
              </a:p>
            </p:txBody>
          </p:sp>
          <p:sp>
            <p:nvSpPr>
              <p:cNvPr id="141" name="Line 57">
                <a:extLst>
                  <a:ext uri="{FF2B5EF4-FFF2-40B4-BE49-F238E27FC236}">
                    <a16:creationId xmlns:a16="http://schemas.microsoft.com/office/drawing/2014/main" xmlns="" id="{6C575930-901B-EA44-A21B-03523EF9E87F}"/>
                  </a:ext>
                </a:extLst>
              </p:cNvPr>
              <p:cNvSpPr>
                <a:spLocks noChangeShapeType="1"/>
              </p:cNvSpPr>
              <p:nvPr/>
            </p:nvSpPr>
            <p:spPr bwMode="auto">
              <a:xfrm>
                <a:off x="3469" y="2483"/>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42" name="Rectangle 58">
                <a:extLst>
                  <a:ext uri="{FF2B5EF4-FFF2-40B4-BE49-F238E27FC236}">
                    <a16:creationId xmlns:a16="http://schemas.microsoft.com/office/drawing/2014/main" xmlns="" id="{B0E2DECE-1CD3-E144-9579-8FF798154B22}"/>
                  </a:ext>
                </a:extLst>
              </p:cNvPr>
              <p:cNvSpPr>
                <a:spLocks noChangeArrowheads="1"/>
              </p:cNvSpPr>
              <p:nvPr/>
            </p:nvSpPr>
            <p:spPr bwMode="auto">
              <a:xfrm>
                <a:off x="3312" y="2574"/>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2</a:t>
                </a:r>
              </a:p>
            </p:txBody>
          </p:sp>
          <p:grpSp>
            <p:nvGrpSpPr>
              <p:cNvPr id="143" name="Group 61">
                <a:extLst>
                  <a:ext uri="{FF2B5EF4-FFF2-40B4-BE49-F238E27FC236}">
                    <a16:creationId xmlns:a16="http://schemas.microsoft.com/office/drawing/2014/main" xmlns="" id="{B492F81B-600C-5441-97A4-52F75939636C}"/>
                  </a:ext>
                </a:extLst>
              </p:cNvPr>
              <p:cNvGrpSpPr>
                <a:grpSpLocks/>
              </p:cNvGrpSpPr>
              <p:nvPr/>
            </p:nvGrpSpPr>
            <p:grpSpPr bwMode="auto">
              <a:xfrm>
                <a:off x="5443" y="2483"/>
                <a:ext cx="125" cy="335"/>
                <a:chOff x="5443" y="1187"/>
                <a:chExt cx="125" cy="335"/>
              </a:xfrm>
            </p:grpSpPr>
            <p:sp>
              <p:nvSpPr>
                <p:cNvPr id="159" name="Line 59">
                  <a:extLst>
                    <a:ext uri="{FF2B5EF4-FFF2-40B4-BE49-F238E27FC236}">
                      <a16:creationId xmlns:a16="http://schemas.microsoft.com/office/drawing/2014/main" xmlns="" id="{F47BBA65-CF8D-CB4D-A66C-554DD60AB570}"/>
                    </a:ext>
                  </a:extLst>
                </p:cNvPr>
                <p:cNvSpPr>
                  <a:spLocks noChangeShapeType="1"/>
                </p:cNvSpPr>
                <p:nvPr/>
              </p:nvSpPr>
              <p:spPr bwMode="auto">
                <a:xfrm>
                  <a:off x="5443"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60" name="Rectangle 60">
                  <a:extLst>
                    <a:ext uri="{FF2B5EF4-FFF2-40B4-BE49-F238E27FC236}">
                      <a16:creationId xmlns:a16="http://schemas.microsoft.com/office/drawing/2014/main" xmlns="" id="{5E043072-9EF4-9D45-AAA6-1980196B7B1F}"/>
                    </a:ext>
                  </a:extLst>
                </p:cNvPr>
                <p:cNvSpPr>
                  <a:spLocks noChangeArrowheads="1"/>
                </p:cNvSpPr>
                <p:nvPr/>
              </p:nvSpPr>
              <p:spPr bwMode="auto">
                <a:xfrm>
                  <a:off x="5443" y="118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3</a:t>
                  </a:r>
                </a:p>
              </p:txBody>
            </p:sp>
          </p:grpSp>
          <p:grpSp>
            <p:nvGrpSpPr>
              <p:cNvPr id="144" name="Group 64">
                <a:extLst>
                  <a:ext uri="{FF2B5EF4-FFF2-40B4-BE49-F238E27FC236}">
                    <a16:creationId xmlns:a16="http://schemas.microsoft.com/office/drawing/2014/main" xmlns="" id="{A08BAE9C-B806-2345-B5FD-408F5385B162}"/>
                  </a:ext>
                </a:extLst>
              </p:cNvPr>
              <p:cNvGrpSpPr>
                <a:grpSpLocks/>
              </p:cNvGrpSpPr>
              <p:nvPr/>
            </p:nvGrpSpPr>
            <p:grpSpPr bwMode="auto">
              <a:xfrm>
                <a:off x="3953" y="2483"/>
                <a:ext cx="174" cy="335"/>
                <a:chOff x="3953" y="1187"/>
                <a:chExt cx="174" cy="335"/>
              </a:xfrm>
            </p:grpSpPr>
            <p:sp>
              <p:nvSpPr>
                <p:cNvPr id="157" name="Line 62">
                  <a:extLst>
                    <a:ext uri="{FF2B5EF4-FFF2-40B4-BE49-F238E27FC236}">
                      <a16:creationId xmlns:a16="http://schemas.microsoft.com/office/drawing/2014/main" xmlns="" id="{5B2FA002-06AA-274B-8CA4-48ADBC1CF273}"/>
                    </a:ext>
                  </a:extLst>
                </p:cNvPr>
                <p:cNvSpPr>
                  <a:spLocks noChangeShapeType="1"/>
                </p:cNvSpPr>
                <p:nvPr/>
              </p:nvSpPr>
              <p:spPr bwMode="auto">
                <a:xfrm>
                  <a:off x="4127"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8" name="Rectangle 63">
                  <a:extLst>
                    <a:ext uri="{FF2B5EF4-FFF2-40B4-BE49-F238E27FC236}">
                      <a16:creationId xmlns:a16="http://schemas.microsoft.com/office/drawing/2014/main" xmlns="" id="{831BA049-03D5-2A43-BC6B-CFE283C21FDD}"/>
                    </a:ext>
                  </a:extLst>
                </p:cNvPr>
                <p:cNvSpPr>
                  <a:spLocks noChangeArrowheads="1"/>
                </p:cNvSpPr>
                <p:nvPr/>
              </p:nvSpPr>
              <p:spPr bwMode="auto">
                <a:xfrm>
                  <a:off x="3953" y="124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4</a:t>
                  </a:r>
                </a:p>
              </p:txBody>
            </p:sp>
          </p:grpSp>
          <p:grpSp>
            <p:nvGrpSpPr>
              <p:cNvPr id="145" name="Group 68">
                <a:extLst>
                  <a:ext uri="{FF2B5EF4-FFF2-40B4-BE49-F238E27FC236}">
                    <a16:creationId xmlns:a16="http://schemas.microsoft.com/office/drawing/2014/main" xmlns="" id="{87177435-F987-9F49-9F8B-448C7847559B}"/>
                  </a:ext>
                </a:extLst>
              </p:cNvPr>
              <p:cNvGrpSpPr>
                <a:grpSpLocks/>
              </p:cNvGrpSpPr>
              <p:nvPr/>
            </p:nvGrpSpPr>
            <p:grpSpPr bwMode="auto">
              <a:xfrm>
                <a:off x="4785" y="2483"/>
                <a:ext cx="125" cy="335"/>
                <a:chOff x="4785" y="1187"/>
                <a:chExt cx="125" cy="335"/>
              </a:xfrm>
            </p:grpSpPr>
            <p:sp>
              <p:nvSpPr>
                <p:cNvPr id="155" name="Line 66">
                  <a:extLst>
                    <a:ext uri="{FF2B5EF4-FFF2-40B4-BE49-F238E27FC236}">
                      <a16:creationId xmlns:a16="http://schemas.microsoft.com/office/drawing/2014/main" xmlns="" id="{44E364AA-4013-DB48-A717-4883AD0D0F65}"/>
                    </a:ext>
                  </a:extLst>
                </p:cNvPr>
                <p:cNvSpPr>
                  <a:spLocks noChangeShapeType="1"/>
                </p:cNvSpPr>
                <p:nvPr/>
              </p:nvSpPr>
              <p:spPr bwMode="auto">
                <a:xfrm>
                  <a:off x="4785"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6" name="Rectangle 67">
                  <a:extLst>
                    <a:ext uri="{FF2B5EF4-FFF2-40B4-BE49-F238E27FC236}">
                      <a16:creationId xmlns:a16="http://schemas.microsoft.com/office/drawing/2014/main" xmlns="" id="{7C2EA26C-4FF4-004B-AFFD-6D80344B2C57}"/>
                    </a:ext>
                  </a:extLst>
                </p:cNvPr>
                <p:cNvSpPr>
                  <a:spLocks noChangeArrowheads="1"/>
                </p:cNvSpPr>
                <p:nvPr/>
              </p:nvSpPr>
              <p:spPr bwMode="auto">
                <a:xfrm>
                  <a:off x="4785" y="121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6</a:t>
                  </a:r>
                </a:p>
              </p:txBody>
            </p:sp>
          </p:grpSp>
          <p:grpSp>
            <p:nvGrpSpPr>
              <p:cNvPr id="146" name="Group 71">
                <a:extLst>
                  <a:ext uri="{FF2B5EF4-FFF2-40B4-BE49-F238E27FC236}">
                    <a16:creationId xmlns:a16="http://schemas.microsoft.com/office/drawing/2014/main" xmlns="" id="{5016B10E-F053-4B40-B709-036822168338}"/>
                  </a:ext>
                </a:extLst>
              </p:cNvPr>
              <p:cNvGrpSpPr>
                <a:grpSpLocks/>
              </p:cNvGrpSpPr>
              <p:nvPr/>
            </p:nvGrpSpPr>
            <p:grpSpPr bwMode="auto">
              <a:xfrm>
                <a:off x="4221" y="2160"/>
                <a:ext cx="470" cy="250"/>
                <a:chOff x="4221" y="864"/>
                <a:chExt cx="470" cy="250"/>
              </a:xfrm>
            </p:grpSpPr>
            <p:sp>
              <p:nvSpPr>
                <p:cNvPr id="153" name="Line 69">
                  <a:extLst>
                    <a:ext uri="{FF2B5EF4-FFF2-40B4-BE49-F238E27FC236}">
                      <a16:creationId xmlns:a16="http://schemas.microsoft.com/office/drawing/2014/main" xmlns="" id="{C3398998-0FE5-8848-B050-0B487B3A93A9}"/>
                    </a:ext>
                  </a:extLst>
                </p:cNvPr>
                <p:cNvSpPr>
                  <a:spLocks noChangeShapeType="1"/>
                </p:cNvSpPr>
                <p:nvPr/>
              </p:nvSpPr>
              <p:spPr bwMode="auto">
                <a:xfrm>
                  <a:off x="4221"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4" name="Rectangle 70">
                  <a:extLst>
                    <a:ext uri="{FF2B5EF4-FFF2-40B4-BE49-F238E27FC236}">
                      <a16:creationId xmlns:a16="http://schemas.microsoft.com/office/drawing/2014/main" xmlns="" id="{F23302B2-1651-D246-892D-86213D9109B3}"/>
                    </a:ext>
                  </a:extLst>
                </p:cNvPr>
                <p:cNvSpPr>
                  <a:spLocks noChangeArrowheads="1"/>
                </p:cNvSpPr>
                <p:nvPr/>
              </p:nvSpPr>
              <p:spPr bwMode="auto">
                <a:xfrm>
                  <a:off x="4377" y="86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10</a:t>
                  </a:r>
                </a:p>
              </p:txBody>
            </p:sp>
          </p:grpSp>
          <p:grpSp>
            <p:nvGrpSpPr>
              <p:cNvPr id="147" name="Group 74">
                <a:extLst>
                  <a:ext uri="{FF2B5EF4-FFF2-40B4-BE49-F238E27FC236}">
                    <a16:creationId xmlns:a16="http://schemas.microsoft.com/office/drawing/2014/main" xmlns="" id="{57499B70-35C9-E140-95DA-5F02DE800482}"/>
                  </a:ext>
                </a:extLst>
              </p:cNvPr>
              <p:cNvGrpSpPr>
                <a:grpSpLocks/>
              </p:cNvGrpSpPr>
              <p:nvPr/>
            </p:nvGrpSpPr>
            <p:grpSpPr bwMode="auto">
              <a:xfrm>
                <a:off x="3531" y="2452"/>
                <a:ext cx="533" cy="396"/>
                <a:chOff x="3531" y="1156"/>
                <a:chExt cx="533" cy="396"/>
              </a:xfrm>
            </p:grpSpPr>
            <p:sp>
              <p:nvSpPr>
                <p:cNvPr id="151" name="Line 72">
                  <a:extLst>
                    <a:ext uri="{FF2B5EF4-FFF2-40B4-BE49-F238E27FC236}">
                      <a16:creationId xmlns:a16="http://schemas.microsoft.com/office/drawing/2014/main" xmlns="" id="{9B469771-BF30-6042-9E11-4ED773A4FFCD}"/>
                    </a:ext>
                  </a:extLst>
                </p:cNvPr>
                <p:cNvSpPr>
                  <a:spLocks noChangeShapeType="1"/>
                </p:cNvSpPr>
                <p:nvPr/>
              </p:nvSpPr>
              <p:spPr bwMode="auto">
                <a:xfrm flipV="1">
                  <a:off x="3531" y="1156"/>
                  <a:ext cx="533" cy="396"/>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2" name="Rectangle 73">
                  <a:extLst>
                    <a:ext uri="{FF2B5EF4-FFF2-40B4-BE49-F238E27FC236}">
                      <a16:creationId xmlns:a16="http://schemas.microsoft.com/office/drawing/2014/main" xmlns="" id="{5C2B298A-AD87-1D4A-8E79-2D06887EC5E8}"/>
                    </a:ext>
                  </a:extLst>
                </p:cNvPr>
                <p:cNvSpPr>
                  <a:spLocks noChangeArrowheads="1"/>
                </p:cNvSpPr>
                <p:nvPr/>
              </p:nvSpPr>
              <p:spPr bwMode="auto">
                <a:xfrm>
                  <a:off x="3625" y="1169"/>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7</a:t>
                  </a:r>
                </a:p>
              </p:txBody>
            </p:sp>
          </p:grpSp>
          <p:grpSp>
            <p:nvGrpSpPr>
              <p:cNvPr id="148" name="Group 77">
                <a:extLst>
                  <a:ext uri="{FF2B5EF4-FFF2-40B4-BE49-F238E27FC236}">
                    <a16:creationId xmlns:a16="http://schemas.microsoft.com/office/drawing/2014/main" xmlns="" id="{AB6240AE-AB2A-F244-9A2A-515AF93942CC}"/>
                  </a:ext>
                </a:extLst>
              </p:cNvPr>
              <p:cNvGrpSpPr>
                <a:grpSpLocks/>
              </p:cNvGrpSpPr>
              <p:nvPr/>
            </p:nvGrpSpPr>
            <p:grpSpPr bwMode="auto">
              <a:xfrm>
                <a:off x="4879" y="2160"/>
                <a:ext cx="470" cy="250"/>
                <a:chOff x="4879" y="864"/>
                <a:chExt cx="470" cy="250"/>
              </a:xfrm>
            </p:grpSpPr>
            <p:sp>
              <p:nvSpPr>
                <p:cNvPr id="149" name="Line 75">
                  <a:extLst>
                    <a:ext uri="{FF2B5EF4-FFF2-40B4-BE49-F238E27FC236}">
                      <a16:creationId xmlns:a16="http://schemas.microsoft.com/office/drawing/2014/main" xmlns="" id="{6EB9409A-AFE4-904A-B7EF-BF573362D1E6}"/>
                    </a:ext>
                  </a:extLst>
                </p:cNvPr>
                <p:cNvSpPr>
                  <a:spLocks noChangeShapeType="1"/>
                </p:cNvSpPr>
                <p:nvPr/>
              </p:nvSpPr>
              <p:spPr bwMode="auto">
                <a:xfrm>
                  <a:off x="4879"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150" name="Rectangle 76">
                  <a:extLst>
                    <a:ext uri="{FF2B5EF4-FFF2-40B4-BE49-F238E27FC236}">
                      <a16:creationId xmlns:a16="http://schemas.microsoft.com/office/drawing/2014/main" xmlns="" id="{B059B2CB-B638-C442-9E4F-8A15C34A1AFE}"/>
                    </a:ext>
                  </a:extLst>
                </p:cNvPr>
                <p:cNvSpPr>
                  <a:spLocks noChangeArrowheads="1"/>
                </p:cNvSpPr>
                <p:nvPr/>
              </p:nvSpPr>
              <p:spPr bwMode="auto">
                <a:xfrm>
                  <a:off x="5004" y="864"/>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dirty="0">
                      <a:solidFill>
                        <a:schemeClr val="tx2"/>
                      </a:solidFill>
                      <a:latin typeface="Times New Roman" panose="02020603050405020304" pitchFamily="18" charset="0"/>
                    </a:rPr>
                    <a:t>14</a:t>
                  </a:r>
                </a:p>
              </p:txBody>
            </p:sp>
          </p:grpSp>
        </p:grpSp>
      </p:grpSp>
      <p:sp>
        <p:nvSpPr>
          <p:cNvPr id="161" name="Rectangle 3">
            <a:extLst>
              <a:ext uri="{FF2B5EF4-FFF2-40B4-BE49-F238E27FC236}">
                <a16:creationId xmlns:a16="http://schemas.microsoft.com/office/drawing/2014/main" xmlns="" id="{E8288D1D-EDB5-F745-A856-0E5FD1BB6699}"/>
              </a:ext>
            </a:extLst>
          </p:cNvPr>
          <p:cNvSpPr>
            <a:spLocks noChangeArrowheads="1"/>
          </p:cNvSpPr>
          <p:nvPr/>
        </p:nvSpPr>
        <p:spPr bwMode="auto">
          <a:xfrm>
            <a:off x="376989" y="3167732"/>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en-US" altLang="zh-TW" sz="2000" b="1" dirty="0">
                <a:solidFill>
                  <a:srgbClr val="FF0000"/>
                </a:solidFill>
              </a:rPr>
              <a:t>Krusal’s Minimum Spanning Tree Algorithms</a:t>
            </a:r>
          </a:p>
        </p:txBody>
      </p:sp>
    </p:spTree>
    <p:extLst>
      <p:ext uri="{BB962C8B-B14F-4D97-AF65-F5344CB8AC3E}">
        <p14:creationId xmlns:p14="http://schemas.microsoft.com/office/powerpoint/2010/main" val="104772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par>
                                <p:cTn id="8" presetID="3" presetClass="entr" presetSubtype="1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blinds(horizontal)">
                                      <p:cBhvr>
                                        <p:cTn id="10" dur="500"/>
                                        <p:tgtEl>
                                          <p:spTgt spid="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553288-606E-A144-9940-764B2F109857}"/>
              </a:ext>
            </a:extLst>
          </p:cNvPr>
          <p:cNvSpPr>
            <a:spLocks noGrp="1"/>
          </p:cNvSpPr>
          <p:nvPr>
            <p:ph sz="quarter" idx="10"/>
          </p:nvPr>
        </p:nvSpPr>
        <p:spPr/>
        <p:txBody>
          <a:bodyPr>
            <a:normAutofit/>
          </a:bodyPr>
          <a:lstStyle/>
          <a:p>
            <a:r>
              <a:rPr lang="en-US" altLang="zh-TW" sz="2600" dirty="0">
                <a:solidFill>
                  <a:srgbClr val="0000FF"/>
                </a:solidFill>
              </a:rPr>
              <a:t>Algorithm Techniques – Greedy Approach</a:t>
            </a:r>
          </a:p>
        </p:txBody>
      </p:sp>
      <p:sp>
        <p:nvSpPr>
          <p:cNvPr id="5" name="Slide Number Placeholder 4">
            <a:extLst>
              <a:ext uri="{FF2B5EF4-FFF2-40B4-BE49-F238E27FC236}">
                <a16:creationId xmlns:a16="http://schemas.microsoft.com/office/drawing/2014/main" xmlns="" id="{57129D7A-96D1-BE43-8626-EA70CA1DEDB2}"/>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6" name="Rectangle 3">
            <a:extLst>
              <a:ext uri="{FF2B5EF4-FFF2-40B4-BE49-F238E27FC236}">
                <a16:creationId xmlns:a16="http://schemas.microsoft.com/office/drawing/2014/main" xmlns="" id="{CE51DB31-008F-2C46-9438-19A22155FB68}"/>
              </a:ext>
            </a:extLst>
          </p:cNvPr>
          <p:cNvSpPr txBox="1">
            <a:spLocks noChangeArrowheads="1"/>
          </p:cNvSpPr>
          <p:nvPr/>
        </p:nvSpPr>
        <p:spPr>
          <a:xfrm>
            <a:off x="457200" y="16002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a:lnSpc>
                <a:spcPct val="90000"/>
              </a:lnSpc>
              <a:buFont typeface="Arial" pitchFamily="34" charset="0"/>
              <a:buNone/>
            </a:pPr>
            <a:r>
              <a:rPr lang="en-US" altLang="zh-TW" sz="2400" dirty="0">
                <a:solidFill>
                  <a:srgbClr val="FF0000"/>
                </a:solidFill>
                <a:ea typeface="新細明體" panose="02020500000000000000" pitchFamily="18" charset="-120"/>
              </a:rPr>
              <a:t>Task Selection Problem: </a:t>
            </a:r>
            <a:r>
              <a:rPr lang="en-US" altLang="zh-TW" sz="2400" dirty="0">
                <a:ea typeface="新細明體" panose="02020500000000000000" pitchFamily="18" charset="-120"/>
              </a:rPr>
              <a:t>Selecting as many disjoint tasks as possible. </a:t>
            </a:r>
          </a:p>
        </p:txBody>
      </p:sp>
      <p:grpSp>
        <p:nvGrpSpPr>
          <p:cNvPr id="7" name="Group 27">
            <a:extLst>
              <a:ext uri="{FF2B5EF4-FFF2-40B4-BE49-F238E27FC236}">
                <a16:creationId xmlns:a16="http://schemas.microsoft.com/office/drawing/2014/main" xmlns="" id="{C8D75906-1350-594C-AB3E-9EABBC3E0EEB}"/>
              </a:ext>
            </a:extLst>
          </p:cNvPr>
          <p:cNvGrpSpPr>
            <a:grpSpLocks/>
          </p:cNvGrpSpPr>
          <p:nvPr/>
        </p:nvGrpSpPr>
        <p:grpSpPr bwMode="auto">
          <a:xfrm>
            <a:off x="2405063" y="3994150"/>
            <a:ext cx="3103562" cy="179388"/>
            <a:chOff x="1515" y="2516"/>
            <a:chExt cx="1955" cy="113"/>
          </a:xfrm>
        </p:grpSpPr>
        <p:sp>
          <p:nvSpPr>
            <p:cNvPr id="8" name="Line 4">
              <a:extLst>
                <a:ext uri="{FF2B5EF4-FFF2-40B4-BE49-F238E27FC236}">
                  <a16:creationId xmlns:a16="http://schemas.microsoft.com/office/drawing/2014/main" xmlns="" id="{ED488D8A-38D7-A34A-8476-06E1A9BA8711}"/>
                </a:ext>
              </a:extLst>
            </p:cNvPr>
            <p:cNvSpPr>
              <a:spLocks noChangeShapeType="1"/>
            </p:cNvSpPr>
            <p:nvPr/>
          </p:nvSpPr>
          <p:spPr bwMode="auto">
            <a:xfrm>
              <a:off x="1515" y="2568"/>
              <a:ext cx="1860"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9" name="Oval 5">
              <a:extLst>
                <a:ext uri="{FF2B5EF4-FFF2-40B4-BE49-F238E27FC236}">
                  <a16:creationId xmlns:a16="http://schemas.microsoft.com/office/drawing/2014/main" xmlns="" id="{2B881643-8091-AA49-AEE9-7981CA7BC2C7}"/>
                </a:ext>
              </a:extLst>
            </p:cNvPr>
            <p:cNvSpPr>
              <a:spLocks noChangeAspect="1" noChangeArrowheads="1"/>
            </p:cNvSpPr>
            <p:nvPr/>
          </p:nvSpPr>
          <p:spPr bwMode="auto">
            <a:xfrm>
              <a:off x="3357" y="251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0" name="Group 28">
            <a:extLst>
              <a:ext uri="{FF2B5EF4-FFF2-40B4-BE49-F238E27FC236}">
                <a16:creationId xmlns:a16="http://schemas.microsoft.com/office/drawing/2014/main" xmlns="" id="{6C4BDB8F-496E-BF44-85A8-49B4413A3BE9}"/>
              </a:ext>
            </a:extLst>
          </p:cNvPr>
          <p:cNvGrpSpPr>
            <a:grpSpLocks/>
          </p:cNvGrpSpPr>
          <p:nvPr/>
        </p:nvGrpSpPr>
        <p:grpSpPr bwMode="auto">
          <a:xfrm>
            <a:off x="3989388" y="4364038"/>
            <a:ext cx="1952625" cy="179387"/>
            <a:chOff x="2513" y="2749"/>
            <a:chExt cx="1230" cy="113"/>
          </a:xfrm>
        </p:grpSpPr>
        <p:sp>
          <p:nvSpPr>
            <p:cNvPr id="11" name="Line 8">
              <a:extLst>
                <a:ext uri="{FF2B5EF4-FFF2-40B4-BE49-F238E27FC236}">
                  <a16:creationId xmlns:a16="http://schemas.microsoft.com/office/drawing/2014/main" xmlns="" id="{7BA1589D-720D-0045-A608-4FA4255B9C53}"/>
                </a:ext>
              </a:extLst>
            </p:cNvPr>
            <p:cNvSpPr>
              <a:spLocks noChangeShapeType="1"/>
            </p:cNvSpPr>
            <p:nvPr/>
          </p:nvSpPr>
          <p:spPr bwMode="auto">
            <a:xfrm>
              <a:off x="2513" y="2801"/>
              <a:ext cx="1135"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12" name="Oval 9">
              <a:extLst>
                <a:ext uri="{FF2B5EF4-FFF2-40B4-BE49-F238E27FC236}">
                  <a16:creationId xmlns:a16="http://schemas.microsoft.com/office/drawing/2014/main" xmlns="" id="{84270F40-E9BF-9940-A11C-D0CDDAE418F3}"/>
                </a:ext>
              </a:extLst>
            </p:cNvPr>
            <p:cNvSpPr>
              <a:spLocks noChangeAspect="1" noChangeArrowheads="1"/>
            </p:cNvSpPr>
            <p:nvPr/>
          </p:nvSpPr>
          <p:spPr bwMode="auto">
            <a:xfrm>
              <a:off x="3630" y="2749"/>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3" name="Group 32">
            <a:extLst>
              <a:ext uri="{FF2B5EF4-FFF2-40B4-BE49-F238E27FC236}">
                <a16:creationId xmlns:a16="http://schemas.microsoft.com/office/drawing/2014/main" xmlns="" id="{550E4603-F60E-9E46-B217-2B843DB50ED6}"/>
              </a:ext>
            </a:extLst>
          </p:cNvPr>
          <p:cNvGrpSpPr>
            <a:grpSpLocks/>
          </p:cNvGrpSpPr>
          <p:nvPr/>
        </p:nvGrpSpPr>
        <p:grpSpPr bwMode="auto">
          <a:xfrm>
            <a:off x="3484563" y="5481638"/>
            <a:ext cx="1376362" cy="179387"/>
            <a:chOff x="2195" y="3453"/>
            <a:chExt cx="867" cy="113"/>
          </a:xfrm>
        </p:grpSpPr>
        <p:sp>
          <p:nvSpPr>
            <p:cNvPr id="14" name="Line 11">
              <a:extLst>
                <a:ext uri="{FF2B5EF4-FFF2-40B4-BE49-F238E27FC236}">
                  <a16:creationId xmlns:a16="http://schemas.microsoft.com/office/drawing/2014/main" xmlns="" id="{0FC79D07-1F64-3A4F-81C5-7E8C9BD50107}"/>
                </a:ext>
              </a:extLst>
            </p:cNvPr>
            <p:cNvSpPr>
              <a:spLocks noChangeShapeType="1"/>
            </p:cNvSpPr>
            <p:nvPr/>
          </p:nvSpPr>
          <p:spPr bwMode="auto">
            <a:xfrm>
              <a:off x="2195" y="3505"/>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15" name="Oval 12">
              <a:extLst>
                <a:ext uri="{FF2B5EF4-FFF2-40B4-BE49-F238E27FC236}">
                  <a16:creationId xmlns:a16="http://schemas.microsoft.com/office/drawing/2014/main" xmlns="" id="{D821B32D-BE9B-224B-8AE6-DA120F799070}"/>
                </a:ext>
              </a:extLst>
            </p:cNvPr>
            <p:cNvSpPr>
              <a:spLocks noChangeAspect="1" noChangeArrowheads="1"/>
            </p:cNvSpPr>
            <p:nvPr/>
          </p:nvSpPr>
          <p:spPr bwMode="auto">
            <a:xfrm>
              <a:off x="2949" y="3453"/>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6" name="Group 29">
            <a:extLst>
              <a:ext uri="{FF2B5EF4-FFF2-40B4-BE49-F238E27FC236}">
                <a16:creationId xmlns:a16="http://schemas.microsoft.com/office/drawing/2014/main" xmlns="" id="{85F503D6-3E6E-974E-8D03-D0FB7DE940EA}"/>
              </a:ext>
            </a:extLst>
          </p:cNvPr>
          <p:cNvGrpSpPr>
            <a:grpSpLocks/>
          </p:cNvGrpSpPr>
          <p:nvPr/>
        </p:nvGrpSpPr>
        <p:grpSpPr bwMode="auto">
          <a:xfrm>
            <a:off x="2260600" y="4724400"/>
            <a:ext cx="2384425" cy="179388"/>
            <a:chOff x="1424" y="2976"/>
            <a:chExt cx="1502" cy="113"/>
          </a:xfrm>
        </p:grpSpPr>
        <p:sp>
          <p:nvSpPr>
            <p:cNvPr id="17" name="Line 14">
              <a:extLst>
                <a:ext uri="{FF2B5EF4-FFF2-40B4-BE49-F238E27FC236}">
                  <a16:creationId xmlns:a16="http://schemas.microsoft.com/office/drawing/2014/main" xmlns="" id="{65E77199-AB86-BA4F-89F3-83803BCBB77F}"/>
                </a:ext>
              </a:extLst>
            </p:cNvPr>
            <p:cNvSpPr>
              <a:spLocks noChangeShapeType="1"/>
            </p:cNvSpPr>
            <p:nvPr/>
          </p:nvSpPr>
          <p:spPr bwMode="auto">
            <a:xfrm>
              <a:off x="1424" y="3028"/>
              <a:ext cx="1407"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18" name="Oval 15">
              <a:extLst>
                <a:ext uri="{FF2B5EF4-FFF2-40B4-BE49-F238E27FC236}">
                  <a16:creationId xmlns:a16="http://schemas.microsoft.com/office/drawing/2014/main" xmlns="" id="{F277D173-FCAB-CC47-AB05-093885E5D382}"/>
                </a:ext>
              </a:extLst>
            </p:cNvPr>
            <p:cNvSpPr>
              <a:spLocks noChangeAspect="1" noChangeArrowheads="1"/>
            </p:cNvSpPr>
            <p:nvPr/>
          </p:nvSpPr>
          <p:spPr bwMode="auto">
            <a:xfrm>
              <a:off x="2813" y="297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9" name="Group 31">
            <a:extLst>
              <a:ext uri="{FF2B5EF4-FFF2-40B4-BE49-F238E27FC236}">
                <a16:creationId xmlns:a16="http://schemas.microsoft.com/office/drawing/2014/main" xmlns="" id="{7DBF031F-95A5-BB48-AFF7-797A2195A6CC}"/>
              </a:ext>
            </a:extLst>
          </p:cNvPr>
          <p:cNvGrpSpPr>
            <a:grpSpLocks/>
          </p:cNvGrpSpPr>
          <p:nvPr/>
        </p:nvGrpSpPr>
        <p:grpSpPr bwMode="auto">
          <a:xfrm>
            <a:off x="5429250" y="5121275"/>
            <a:ext cx="2382838" cy="179388"/>
            <a:chOff x="3420" y="3226"/>
            <a:chExt cx="1501" cy="113"/>
          </a:xfrm>
        </p:grpSpPr>
        <p:sp>
          <p:nvSpPr>
            <p:cNvPr id="20" name="Line 17">
              <a:extLst>
                <a:ext uri="{FF2B5EF4-FFF2-40B4-BE49-F238E27FC236}">
                  <a16:creationId xmlns:a16="http://schemas.microsoft.com/office/drawing/2014/main" xmlns="" id="{88027646-C139-7B4B-903E-9A7F82A3C681}"/>
                </a:ext>
              </a:extLst>
            </p:cNvPr>
            <p:cNvSpPr>
              <a:spLocks noChangeShapeType="1"/>
            </p:cNvSpPr>
            <p:nvPr/>
          </p:nvSpPr>
          <p:spPr bwMode="auto">
            <a:xfrm>
              <a:off x="3420" y="3278"/>
              <a:ext cx="1406"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21" name="Oval 18">
              <a:extLst>
                <a:ext uri="{FF2B5EF4-FFF2-40B4-BE49-F238E27FC236}">
                  <a16:creationId xmlns:a16="http://schemas.microsoft.com/office/drawing/2014/main" xmlns="" id="{0CFDCEAA-1757-6646-BD13-0CBFF675F977}"/>
                </a:ext>
              </a:extLst>
            </p:cNvPr>
            <p:cNvSpPr>
              <a:spLocks noChangeAspect="1" noChangeArrowheads="1"/>
            </p:cNvSpPr>
            <p:nvPr/>
          </p:nvSpPr>
          <p:spPr bwMode="auto">
            <a:xfrm>
              <a:off x="4808" y="322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2" name="Group 30">
            <a:extLst>
              <a:ext uri="{FF2B5EF4-FFF2-40B4-BE49-F238E27FC236}">
                <a16:creationId xmlns:a16="http://schemas.microsoft.com/office/drawing/2014/main" xmlns="" id="{9CE2EF29-C18C-374E-9EFC-4C386A79E706}"/>
              </a:ext>
            </a:extLst>
          </p:cNvPr>
          <p:cNvGrpSpPr>
            <a:grpSpLocks/>
          </p:cNvGrpSpPr>
          <p:nvPr/>
        </p:nvGrpSpPr>
        <p:grpSpPr bwMode="auto">
          <a:xfrm>
            <a:off x="4997450" y="4713288"/>
            <a:ext cx="1376363" cy="179387"/>
            <a:chOff x="3148" y="2969"/>
            <a:chExt cx="867" cy="113"/>
          </a:xfrm>
        </p:grpSpPr>
        <p:sp>
          <p:nvSpPr>
            <p:cNvPr id="23" name="Line 19">
              <a:extLst>
                <a:ext uri="{FF2B5EF4-FFF2-40B4-BE49-F238E27FC236}">
                  <a16:creationId xmlns:a16="http://schemas.microsoft.com/office/drawing/2014/main" xmlns="" id="{0B0BE8A0-1A6A-D148-BB6D-6CCFB27B8DD7}"/>
                </a:ext>
              </a:extLst>
            </p:cNvPr>
            <p:cNvSpPr>
              <a:spLocks noChangeShapeType="1"/>
            </p:cNvSpPr>
            <p:nvPr/>
          </p:nvSpPr>
          <p:spPr bwMode="auto">
            <a:xfrm>
              <a:off x="3148" y="3021"/>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24" name="Oval 20">
              <a:extLst>
                <a:ext uri="{FF2B5EF4-FFF2-40B4-BE49-F238E27FC236}">
                  <a16:creationId xmlns:a16="http://schemas.microsoft.com/office/drawing/2014/main" xmlns="" id="{125F73A8-EA01-9E46-B86A-DC16C2F1CCB3}"/>
                </a:ext>
              </a:extLst>
            </p:cNvPr>
            <p:cNvSpPr>
              <a:spLocks noChangeAspect="1" noChangeArrowheads="1"/>
            </p:cNvSpPr>
            <p:nvPr/>
          </p:nvSpPr>
          <p:spPr bwMode="auto">
            <a:xfrm>
              <a:off x="3902" y="2969"/>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5" name="Group 26">
            <a:extLst>
              <a:ext uri="{FF2B5EF4-FFF2-40B4-BE49-F238E27FC236}">
                <a16:creationId xmlns:a16="http://schemas.microsoft.com/office/drawing/2014/main" xmlns="" id="{33A96B9C-6497-F94A-9DDD-3B05C625D00D}"/>
              </a:ext>
            </a:extLst>
          </p:cNvPr>
          <p:cNvGrpSpPr>
            <a:grpSpLocks/>
          </p:cNvGrpSpPr>
          <p:nvPr/>
        </p:nvGrpSpPr>
        <p:grpSpPr bwMode="auto">
          <a:xfrm>
            <a:off x="4781550" y="3562350"/>
            <a:ext cx="1952625" cy="179388"/>
            <a:chOff x="3012" y="2244"/>
            <a:chExt cx="1230" cy="113"/>
          </a:xfrm>
        </p:grpSpPr>
        <p:sp>
          <p:nvSpPr>
            <p:cNvPr id="26" name="Line 21">
              <a:extLst>
                <a:ext uri="{FF2B5EF4-FFF2-40B4-BE49-F238E27FC236}">
                  <a16:creationId xmlns:a16="http://schemas.microsoft.com/office/drawing/2014/main" xmlns="" id="{E1587580-4C5B-9847-ABC1-C37765F88AD4}"/>
                </a:ext>
              </a:extLst>
            </p:cNvPr>
            <p:cNvSpPr>
              <a:spLocks noChangeShapeType="1"/>
            </p:cNvSpPr>
            <p:nvPr/>
          </p:nvSpPr>
          <p:spPr bwMode="auto">
            <a:xfrm>
              <a:off x="3012" y="2296"/>
              <a:ext cx="1135"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27" name="Oval 22">
              <a:extLst>
                <a:ext uri="{FF2B5EF4-FFF2-40B4-BE49-F238E27FC236}">
                  <a16:creationId xmlns:a16="http://schemas.microsoft.com/office/drawing/2014/main" xmlns="" id="{D050231C-5342-D047-91D3-1FD6C9A3D0DE}"/>
                </a:ext>
              </a:extLst>
            </p:cNvPr>
            <p:cNvSpPr>
              <a:spLocks noChangeAspect="1" noChangeArrowheads="1"/>
            </p:cNvSpPr>
            <p:nvPr/>
          </p:nvSpPr>
          <p:spPr bwMode="auto">
            <a:xfrm>
              <a:off x="4129" y="2244"/>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8" name="Group 25">
            <a:extLst>
              <a:ext uri="{FF2B5EF4-FFF2-40B4-BE49-F238E27FC236}">
                <a16:creationId xmlns:a16="http://schemas.microsoft.com/office/drawing/2014/main" xmlns="" id="{793B6256-A31A-E546-9C67-4C4C1C4C8A3A}"/>
              </a:ext>
            </a:extLst>
          </p:cNvPr>
          <p:cNvGrpSpPr>
            <a:grpSpLocks/>
          </p:cNvGrpSpPr>
          <p:nvPr/>
        </p:nvGrpSpPr>
        <p:grpSpPr bwMode="auto">
          <a:xfrm>
            <a:off x="1547813" y="3562350"/>
            <a:ext cx="1376362" cy="179388"/>
            <a:chOff x="975" y="2244"/>
            <a:chExt cx="867" cy="113"/>
          </a:xfrm>
        </p:grpSpPr>
        <p:sp>
          <p:nvSpPr>
            <p:cNvPr id="29" name="Line 23">
              <a:extLst>
                <a:ext uri="{FF2B5EF4-FFF2-40B4-BE49-F238E27FC236}">
                  <a16:creationId xmlns:a16="http://schemas.microsoft.com/office/drawing/2014/main" xmlns="" id="{0C866F77-B0DF-9246-A6BE-2B31B04E6127}"/>
                </a:ext>
              </a:extLst>
            </p:cNvPr>
            <p:cNvSpPr>
              <a:spLocks noChangeShapeType="1"/>
            </p:cNvSpPr>
            <p:nvPr/>
          </p:nvSpPr>
          <p:spPr bwMode="auto">
            <a:xfrm>
              <a:off x="975" y="2296"/>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dirty="0"/>
            </a:p>
          </p:txBody>
        </p:sp>
        <p:sp>
          <p:nvSpPr>
            <p:cNvPr id="30" name="Oval 24">
              <a:extLst>
                <a:ext uri="{FF2B5EF4-FFF2-40B4-BE49-F238E27FC236}">
                  <a16:creationId xmlns:a16="http://schemas.microsoft.com/office/drawing/2014/main" xmlns="" id="{5E8BE7EA-929E-8542-9A31-576B9F0D6EF7}"/>
                </a:ext>
              </a:extLst>
            </p:cNvPr>
            <p:cNvSpPr>
              <a:spLocks noChangeAspect="1" noChangeArrowheads="1"/>
            </p:cNvSpPr>
            <p:nvPr/>
          </p:nvSpPr>
          <p:spPr bwMode="auto">
            <a:xfrm>
              <a:off x="1729" y="2244"/>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spTree>
    <p:extLst>
      <p:ext uri="{BB962C8B-B14F-4D97-AF65-F5344CB8AC3E}">
        <p14:creationId xmlns:p14="http://schemas.microsoft.com/office/powerpoint/2010/main" val="11732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xit" presetSubtype="0" fill="hold" nodeType="clickEffect">
                                  <p:stCondLst>
                                    <p:cond delay="0"/>
                                  </p:stCondLst>
                                  <p:childTnLst>
                                    <p:animEffect transition="out" filter="fade">
                                      <p:cBhvr>
                                        <p:cTn id="6" dur="800" accel="100000">
                                          <p:stCondLst>
                                            <p:cond delay="200"/>
                                          </p:stCondLst>
                                        </p:cTn>
                                        <p:tgtEl>
                                          <p:spTgt spid="7"/>
                                        </p:tgtEl>
                                      </p:cBhvr>
                                    </p:animEffect>
                                    <p:anim calcmode="lin" valueType="num">
                                      <p:cBhvr>
                                        <p:cTn id="7" dur="800" accel="100000">
                                          <p:stCondLst>
                                            <p:cond delay="200"/>
                                          </p:stCondLst>
                                        </p:cTn>
                                        <p:tgtEl>
                                          <p:spTgt spid="7"/>
                                        </p:tgtEl>
                                        <p:attrNameLst>
                                          <p:attrName>style.rotation</p:attrName>
                                        </p:attrNameLst>
                                      </p:cBhvr>
                                      <p:tavLst>
                                        <p:tav tm="0">
                                          <p:val>
                                            <p:fltVal val="0"/>
                                          </p:val>
                                        </p:tav>
                                        <p:tav tm="100000">
                                          <p:val>
                                            <p:fltVal val="-90"/>
                                          </p:val>
                                        </p:tav>
                                      </p:tavLst>
                                    </p:anim>
                                    <p:anim calcmode="lin" valueType="num">
                                      <p:cBhvr>
                                        <p:cTn id="8" dur="200" decel="100000"/>
                                        <p:tgtEl>
                                          <p:spTgt spid="7"/>
                                        </p:tgtEl>
                                        <p:attrNameLst>
                                          <p:attrName>ppt_x</p:attrName>
                                        </p:attrNameLst>
                                      </p:cBhvr>
                                      <p:tavLst>
                                        <p:tav tm="0">
                                          <p:val>
                                            <p:strVal val="ppt_x"/>
                                          </p:val>
                                        </p:tav>
                                        <p:tav tm="100000">
                                          <p:val>
                                            <p:strVal val="ppt_x-0.05"/>
                                          </p:val>
                                        </p:tav>
                                      </p:tavLst>
                                    </p:anim>
                                    <p:anim calcmode="lin" valueType="num">
                                      <p:cBhvr>
                                        <p:cTn id="9" dur="200" decel="100000"/>
                                        <p:tgtEl>
                                          <p:spTgt spid="7"/>
                                        </p:tgtEl>
                                        <p:attrNameLst>
                                          <p:attrName>ppt_y</p:attrName>
                                        </p:attrNameLst>
                                      </p:cBhvr>
                                      <p:tavLst>
                                        <p:tav tm="0">
                                          <p:val>
                                            <p:strVal val="ppt_y"/>
                                          </p:val>
                                        </p:tav>
                                        <p:tav tm="100000">
                                          <p:val>
                                            <p:strVal val="ppt_y+0.1"/>
                                          </p:val>
                                        </p:tav>
                                      </p:tavLst>
                                    </p:anim>
                                    <p:anim calcmode="lin" valueType="num">
                                      <p:cBhvr>
                                        <p:cTn id="10" dur="800" accel="100000">
                                          <p:stCondLst>
                                            <p:cond delay="200"/>
                                          </p:stCondLst>
                                        </p:cTn>
                                        <p:tgtEl>
                                          <p:spTgt spid="7"/>
                                        </p:tgtEl>
                                        <p:attrNameLst>
                                          <p:attrName>ppt_x</p:attrName>
                                        </p:attrNameLst>
                                      </p:cBhvr>
                                      <p:tavLst>
                                        <p:tav tm="0">
                                          <p:val>
                                            <p:strVal val="ppt_x"/>
                                          </p:val>
                                        </p:tav>
                                        <p:tav tm="100000">
                                          <p:val>
                                            <p:strVal val="ppt_x+0.4+0.05"/>
                                          </p:val>
                                        </p:tav>
                                      </p:tavLst>
                                    </p:anim>
                                    <p:anim calcmode="lin" valueType="num">
                                      <p:cBhvr>
                                        <p:cTn id="11" dur="800" accel="100000">
                                          <p:stCondLst>
                                            <p:cond delay="200"/>
                                          </p:stCondLst>
                                        </p:cTn>
                                        <p:tgtEl>
                                          <p:spTgt spid="7"/>
                                        </p:tgtEl>
                                        <p:attrNameLst>
                                          <p:attrName>ppt_y</p:attrName>
                                        </p:attrNameLst>
                                      </p:cBhvr>
                                      <p:tavLst>
                                        <p:tav tm="0">
                                          <p:val>
                                            <p:strVal val="ppt_y"/>
                                          </p:val>
                                        </p:tav>
                                        <p:tav tm="100000">
                                          <p:val>
                                            <p:strVal val="ppt_y-0.4-0.1"/>
                                          </p:val>
                                        </p:tav>
                                      </p:tavLst>
                                    </p:anim>
                                    <p:set>
                                      <p:cBhvr>
                                        <p:cTn id="12" dur="1" fill="hold">
                                          <p:stCondLst>
                                            <p:cond delay="999"/>
                                          </p:stCondLst>
                                        </p:cTn>
                                        <p:tgtEl>
                                          <p:spTgt spid="7"/>
                                        </p:tgtEl>
                                        <p:attrNameLst>
                                          <p:attrName>style.visibility</p:attrName>
                                        </p:attrNameLst>
                                      </p:cBhvr>
                                      <p:to>
                                        <p:strVal val="hidden"/>
                                      </p:to>
                                    </p:set>
                                  </p:childTnLst>
                                </p:cTn>
                              </p:par>
                              <p:par>
                                <p:cTn id="13" presetID="30" presetClass="exit" presetSubtype="0" fill="hold" nodeType="withEffect">
                                  <p:stCondLst>
                                    <p:cond delay="0"/>
                                  </p:stCondLst>
                                  <p:childTnLst>
                                    <p:animEffect transition="out" filter="fade">
                                      <p:cBhvr>
                                        <p:cTn id="14" dur="4000" accel="100000">
                                          <p:stCondLst>
                                            <p:cond delay="1000"/>
                                          </p:stCondLst>
                                        </p:cTn>
                                        <p:tgtEl>
                                          <p:spTgt spid="16"/>
                                        </p:tgtEl>
                                      </p:cBhvr>
                                    </p:animEffect>
                                    <p:anim calcmode="lin" valueType="num">
                                      <p:cBhvr>
                                        <p:cTn id="15" dur="4000" accel="100000">
                                          <p:stCondLst>
                                            <p:cond delay="1000"/>
                                          </p:stCondLst>
                                        </p:cTn>
                                        <p:tgtEl>
                                          <p:spTgt spid="16"/>
                                        </p:tgtEl>
                                        <p:attrNameLst>
                                          <p:attrName>style.rotation</p:attrName>
                                        </p:attrNameLst>
                                      </p:cBhvr>
                                      <p:tavLst>
                                        <p:tav tm="0">
                                          <p:val>
                                            <p:fltVal val="0"/>
                                          </p:val>
                                        </p:tav>
                                        <p:tav tm="100000">
                                          <p:val>
                                            <p:fltVal val="-90"/>
                                          </p:val>
                                        </p:tav>
                                      </p:tavLst>
                                    </p:anim>
                                    <p:anim calcmode="lin" valueType="num">
                                      <p:cBhvr>
                                        <p:cTn id="16" dur="1000" decel="100000"/>
                                        <p:tgtEl>
                                          <p:spTgt spid="16"/>
                                        </p:tgtEl>
                                        <p:attrNameLst>
                                          <p:attrName>ppt_x</p:attrName>
                                        </p:attrNameLst>
                                      </p:cBhvr>
                                      <p:tavLst>
                                        <p:tav tm="0">
                                          <p:val>
                                            <p:strVal val="ppt_x"/>
                                          </p:val>
                                        </p:tav>
                                        <p:tav tm="100000">
                                          <p:val>
                                            <p:strVal val="ppt_x-0.05"/>
                                          </p:val>
                                        </p:tav>
                                      </p:tavLst>
                                    </p:anim>
                                    <p:anim calcmode="lin" valueType="num">
                                      <p:cBhvr>
                                        <p:cTn id="17" dur="1000" decel="100000"/>
                                        <p:tgtEl>
                                          <p:spTgt spid="16"/>
                                        </p:tgtEl>
                                        <p:attrNameLst>
                                          <p:attrName>ppt_y</p:attrName>
                                        </p:attrNameLst>
                                      </p:cBhvr>
                                      <p:tavLst>
                                        <p:tav tm="0">
                                          <p:val>
                                            <p:strVal val="ppt_y"/>
                                          </p:val>
                                        </p:tav>
                                        <p:tav tm="100000">
                                          <p:val>
                                            <p:strVal val="ppt_y+0.1"/>
                                          </p:val>
                                        </p:tav>
                                      </p:tavLst>
                                    </p:anim>
                                    <p:anim calcmode="lin" valueType="num">
                                      <p:cBhvr>
                                        <p:cTn id="18" dur="4000" accel="100000">
                                          <p:stCondLst>
                                            <p:cond delay="1000"/>
                                          </p:stCondLst>
                                        </p:cTn>
                                        <p:tgtEl>
                                          <p:spTgt spid="16"/>
                                        </p:tgtEl>
                                        <p:attrNameLst>
                                          <p:attrName>ppt_x</p:attrName>
                                        </p:attrNameLst>
                                      </p:cBhvr>
                                      <p:tavLst>
                                        <p:tav tm="0">
                                          <p:val>
                                            <p:strVal val="ppt_x"/>
                                          </p:val>
                                        </p:tav>
                                        <p:tav tm="100000">
                                          <p:val>
                                            <p:strVal val="ppt_x+0.4+0.05"/>
                                          </p:val>
                                        </p:tav>
                                      </p:tavLst>
                                    </p:anim>
                                    <p:anim calcmode="lin" valueType="num">
                                      <p:cBhvr>
                                        <p:cTn id="19" dur="4000" accel="100000">
                                          <p:stCondLst>
                                            <p:cond delay="1000"/>
                                          </p:stCondLst>
                                        </p:cTn>
                                        <p:tgtEl>
                                          <p:spTgt spid="16"/>
                                        </p:tgtEl>
                                        <p:attrNameLst>
                                          <p:attrName>ppt_y</p:attrName>
                                        </p:attrNameLst>
                                      </p:cBhvr>
                                      <p:tavLst>
                                        <p:tav tm="0">
                                          <p:val>
                                            <p:strVal val="ppt_y"/>
                                          </p:val>
                                        </p:tav>
                                        <p:tav tm="100000">
                                          <p:val>
                                            <p:strVal val="ppt_y-0.4-0.1"/>
                                          </p:val>
                                        </p:tav>
                                      </p:tavLst>
                                    </p:anim>
                                    <p:set>
                                      <p:cBhvr>
                                        <p:cTn id="20" dur="1" fill="hold">
                                          <p:stCondLst>
                                            <p:cond delay="4999"/>
                                          </p:stCondLst>
                                        </p:cTn>
                                        <p:tgtEl>
                                          <p:spTgt spid="16"/>
                                        </p:tgtEl>
                                        <p:attrNameLst>
                                          <p:attrName>style.visibility</p:attrName>
                                        </p:attrNameLst>
                                      </p:cBhvr>
                                      <p:to>
                                        <p:strVal val="hidden"/>
                                      </p:to>
                                    </p:set>
                                  </p:childTnLst>
                                </p:cTn>
                              </p:par>
                              <p:par>
                                <p:cTn id="21" presetID="30" presetClass="exit" presetSubtype="0" fill="hold" nodeType="withEffect">
                                  <p:stCondLst>
                                    <p:cond delay="0"/>
                                  </p:stCondLst>
                                  <p:childTnLst>
                                    <p:animEffect transition="out" filter="fade">
                                      <p:cBhvr>
                                        <p:cTn id="22" dur="2400" accel="100000">
                                          <p:stCondLst>
                                            <p:cond delay="600"/>
                                          </p:stCondLst>
                                        </p:cTn>
                                        <p:tgtEl>
                                          <p:spTgt spid="10"/>
                                        </p:tgtEl>
                                      </p:cBhvr>
                                    </p:animEffect>
                                    <p:anim calcmode="lin" valueType="num">
                                      <p:cBhvr>
                                        <p:cTn id="23" dur="2400" accel="100000">
                                          <p:stCondLst>
                                            <p:cond delay="600"/>
                                          </p:stCondLst>
                                        </p:cTn>
                                        <p:tgtEl>
                                          <p:spTgt spid="10"/>
                                        </p:tgtEl>
                                        <p:attrNameLst>
                                          <p:attrName>style.rotation</p:attrName>
                                        </p:attrNameLst>
                                      </p:cBhvr>
                                      <p:tavLst>
                                        <p:tav tm="0">
                                          <p:val>
                                            <p:fltVal val="0"/>
                                          </p:val>
                                        </p:tav>
                                        <p:tav tm="100000">
                                          <p:val>
                                            <p:fltVal val="-90"/>
                                          </p:val>
                                        </p:tav>
                                      </p:tavLst>
                                    </p:anim>
                                    <p:anim calcmode="lin" valueType="num">
                                      <p:cBhvr>
                                        <p:cTn id="24" dur="600" decel="100000"/>
                                        <p:tgtEl>
                                          <p:spTgt spid="10"/>
                                        </p:tgtEl>
                                        <p:attrNameLst>
                                          <p:attrName>ppt_x</p:attrName>
                                        </p:attrNameLst>
                                      </p:cBhvr>
                                      <p:tavLst>
                                        <p:tav tm="0">
                                          <p:val>
                                            <p:strVal val="ppt_x"/>
                                          </p:val>
                                        </p:tav>
                                        <p:tav tm="100000">
                                          <p:val>
                                            <p:strVal val="ppt_x-0.05"/>
                                          </p:val>
                                        </p:tav>
                                      </p:tavLst>
                                    </p:anim>
                                    <p:anim calcmode="lin" valueType="num">
                                      <p:cBhvr>
                                        <p:cTn id="25" dur="600" decel="100000"/>
                                        <p:tgtEl>
                                          <p:spTgt spid="10"/>
                                        </p:tgtEl>
                                        <p:attrNameLst>
                                          <p:attrName>ppt_y</p:attrName>
                                        </p:attrNameLst>
                                      </p:cBhvr>
                                      <p:tavLst>
                                        <p:tav tm="0">
                                          <p:val>
                                            <p:strVal val="ppt_y"/>
                                          </p:val>
                                        </p:tav>
                                        <p:tav tm="100000">
                                          <p:val>
                                            <p:strVal val="ppt_y+0.1"/>
                                          </p:val>
                                        </p:tav>
                                      </p:tavLst>
                                    </p:anim>
                                    <p:anim calcmode="lin" valueType="num">
                                      <p:cBhvr>
                                        <p:cTn id="26" dur="2400" accel="100000">
                                          <p:stCondLst>
                                            <p:cond delay="600"/>
                                          </p:stCondLst>
                                        </p:cTn>
                                        <p:tgtEl>
                                          <p:spTgt spid="10"/>
                                        </p:tgtEl>
                                        <p:attrNameLst>
                                          <p:attrName>ppt_x</p:attrName>
                                        </p:attrNameLst>
                                      </p:cBhvr>
                                      <p:tavLst>
                                        <p:tav tm="0">
                                          <p:val>
                                            <p:strVal val="ppt_x"/>
                                          </p:val>
                                        </p:tav>
                                        <p:tav tm="100000">
                                          <p:val>
                                            <p:strVal val="ppt_x+0.4+0.05"/>
                                          </p:val>
                                        </p:tav>
                                      </p:tavLst>
                                    </p:anim>
                                    <p:anim calcmode="lin" valueType="num">
                                      <p:cBhvr>
                                        <p:cTn id="27" dur="2400" accel="100000">
                                          <p:stCondLst>
                                            <p:cond delay="600"/>
                                          </p:stCondLst>
                                        </p:cTn>
                                        <p:tgtEl>
                                          <p:spTgt spid="10"/>
                                        </p:tgtEl>
                                        <p:attrNameLst>
                                          <p:attrName>ppt_y</p:attrName>
                                        </p:attrNameLst>
                                      </p:cBhvr>
                                      <p:tavLst>
                                        <p:tav tm="0">
                                          <p:val>
                                            <p:strVal val="ppt_y"/>
                                          </p:val>
                                        </p:tav>
                                        <p:tav tm="100000">
                                          <p:val>
                                            <p:strVal val="ppt_y-0.4-0.1"/>
                                          </p:val>
                                        </p:tav>
                                      </p:tavLst>
                                    </p:anim>
                                    <p:set>
                                      <p:cBhvr>
                                        <p:cTn id="28" dur="1" fill="hold">
                                          <p:stCondLst>
                                            <p:cond delay="2999"/>
                                          </p:stCondLst>
                                        </p:cTn>
                                        <p:tgtEl>
                                          <p:spTgt spid="10"/>
                                        </p:tgtEl>
                                        <p:attrNameLst>
                                          <p:attrName>style.visibility</p:attrName>
                                        </p:attrNameLst>
                                      </p:cBhvr>
                                      <p:to>
                                        <p:strVal val="hidden"/>
                                      </p:to>
                                    </p:set>
                                  </p:childTnLst>
                                </p:cTn>
                              </p:par>
                              <p:par>
                                <p:cTn id="29" presetID="30" presetClass="exit" presetSubtype="0" fill="hold" nodeType="withEffect">
                                  <p:stCondLst>
                                    <p:cond delay="0"/>
                                  </p:stCondLst>
                                  <p:childTnLst>
                                    <p:animEffect transition="out" filter="fade">
                                      <p:cBhvr>
                                        <p:cTn id="30" dur="1600" accel="100000">
                                          <p:stCondLst>
                                            <p:cond delay="400"/>
                                          </p:stCondLst>
                                        </p:cTn>
                                        <p:tgtEl>
                                          <p:spTgt spid="19"/>
                                        </p:tgtEl>
                                      </p:cBhvr>
                                    </p:animEffect>
                                    <p:anim calcmode="lin" valueType="num">
                                      <p:cBhvr>
                                        <p:cTn id="31" dur="1600" accel="100000">
                                          <p:stCondLst>
                                            <p:cond delay="400"/>
                                          </p:stCondLst>
                                        </p:cTn>
                                        <p:tgtEl>
                                          <p:spTgt spid="19"/>
                                        </p:tgtEl>
                                        <p:attrNameLst>
                                          <p:attrName>style.rotation</p:attrName>
                                        </p:attrNameLst>
                                      </p:cBhvr>
                                      <p:tavLst>
                                        <p:tav tm="0">
                                          <p:val>
                                            <p:fltVal val="0"/>
                                          </p:val>
                                        </p:tav>
                                        <p:tav tm="100000">
                                          <p:val>
                                            <p:fltVal val="-90"/>
                                          </p:val>
                                        </p:tav>
                                      </p:tavLst>
                                    </p:anim>
                                    <p:anim calcmode="lin" valueType="num">
                                      <p:cBhvr>
                                        <p:cTn id="32" dur="400" decel="100000"/>
                                        <p:tgtEl>
                                          <p:spTgt spid="19"/>
                                        </p:tgtEl>
                                        <p:attrNameLst>
                                          <p:attrName>ppt_x</p:attrName>
                                        </p:attrNameLst>
                                      </p:cBhvr>
                                      <p:tavLst>
                                        <p:tav tm="0">
                                          <p:val>
                                            <p:strVal val="ppt_x"/>
                                          </p:val>
                                        </p:tav>
                                        <p:tav tm="100000">
                                          <p:val>
                                            <p:strVal val="ppt_x-0.05"/>
                                          </p:val>
                                        </p:tav>
                                      </p:tavLst>
                                    </p:anim>
                                    <p:anim calcmode="lin" valueType="num">
                                      <p:cBhvr>
                                        <p:cTn id="33" dur="400" decel="100000"/>
                                        <p:tgtEl>
                                          <p:spTgt spid="19"/>
                                        </p:tgtEl>
                                        <p:attrNameLst>
                                          <p:attrName>ppt_y</p:attrName>
                                        </p:attrNameLst>
                                      </p:cBhvr>
                                      <p:tavLst>
                                        <p:tav tm="0">
                                          <p:val>
                                            <p:strVal val="ppt_y"/>
                                          </p:val>
                                        </p:tav>
                                        <p:tav tm="100000">
                                          <p:val>
                                            <p:strVal val="ppt_y+0.1"/>
                                          </p:val>
                                        </p:tav>
                                      </p:tavLst>
                                    </p:anim>
                                    <p:anim calcmode="lin" valueType="num">
                                      <p:cBhvr>
                                        <p:cTn id="34" dur="1600" accel="100000">
                                          <p:stCondLst>
                                            <p:cond delay="400"/>
                                          </p:stCondLst>
                                        </p:cTn>
                                        <p:tgtEl>
                                          <p:spTgt spid="19"/>
                                        </p:tgtEl>
                                        <p:attrNameLst>
                                          <p:attrName>ppt_x</p:attrName>
                                        </p:attrNameLst>
                                      </p:cBhvr>
                                      <p:tavLst>
                                        <p:tav tm="0">
                                          <p:val>
                                            <p:strVal val="ppt_x"/>
                                          </p:val>
                                        </p:tav>
                                        <p:tav tm="100000">
                                          <p:val>
                                            <p:strVal val="ppt_x+0.4+0.05"/>
                                          </p:val>
                                        </p:tav>
                                      </p:tavLst>
                                    </p:anim>
                                    <p:anim calcmode="lin" valueType="num">
                                      <p:cBhvr>
                                        <p:cTn id="35" dur="1600" accel="100000">
                                          <p:stCondLst>
                                            <p:cond delay="400"/>
                                          </p:stCondLst>
                                        </p:cTn>
                                        <p:tgtEl>
                                          <p:spTgt spid="19"/>
                                        </p:tgtEl>
                                        <p:attrNameLst>
                                          <p:attrName>ppt_y</p:attrName>
                                        </p:attrNameLst>
                                      </p:cBhvr>
                                      <p:tavLst>
                                        <p:tav tm="0">
                                          <p:val>
                                            <p:strVal val="ppt_y"/>
                                          </p:val>
                                        </p:tav>
                                        <p:tav tm="100000">
                                          <p:val>
                                            <p:strVal val="ppt_y-0.4-0.1"/>
                                          </p:val>
                                        </p:tav>
                                      </p:tavLst>
                                    </p:anim>
                                    <p:set>
                                      <p:cBhvr>
                                        <p:cTn id="36" dur="1" fill="hold">
                                          <p:stCondLst>
                                            <p:cond delay="1999"/>
                                          </p:stCondLst>
                                        </p:cTn>
                                        <p:tgtEl>
                                          <p:spTgt spid="19"/>
                                        </p:tgtEl>
                                        <p:attrNameLst>
                                          <p:attrName>style.visibility</p:attrName>
                                        </p:attrNameLst>
                                      </p:cBhvr>
                                      <p:to>
                                        <p:strVal val="hidden"/>
                                      </p:to>
                                    </p:set>
                                  </p:childTnLst>
                                </p:cTn>
                              </p:par>
                              <p:par>
                                <p:cTn id="37" presetID="30" presetClass="exit" presetSubtype="0" fill="hold" nodeType="withEffect">
                                  <p:stCondLst>
                                    <p:cond delay="500"/>
                                  </p:stCondLst>
                                  <p:childTnLst>
                                    <p:animEffect transition="out" filter="fade">
                                      <p:cBhvr>
                                        <p:cTn id="38" dur="1600" accel="100000">
                                          <p:stCondLst>
                                            <p:cond delay="400"/>
                                          </p:stCondLst>
                                        </p:cTn>
                                        <p:tgtEl>
                                          <p:spTgt spid="25"/>
                                        </p:tgtEl>
                                      </p:cBhvr>
                                    </p:animEffect>
                                    <p:anim calcmode="lin" valueType="num">
                                      <p:cBhvr>
                                        <p:cTn id="39" dur="1600" accel="100000">
                                          <p:stCondLst>
                                            <p:cond delay="400"/>
                                          </p:stCondLst>
                                        </p:cTn>
                                        <p:tgtEl>
                                          <p:spTgt spid="25"/>
                                        </p:tgtEl>
                                        <p:attrNameLst>
                                          <p:attrName>style.rotation</p:attrName>
                                        </p:attrNameLst>
                                      </p:cBhvr>
                                      <p:tavLst>
                                        <p:tav tm="0">
                                          <p:val>
                                            <p:fltVal val="0"/>
                                          </p:val>
                                        </p:tav>
                                        <p:tav tm="100000">
                                          <p:val>
                                            <p:fltVal val="-90"/>
                                          </p:val>
                                        </p:tav>
                                      </p:tavLst>
                                    </p:anim>
                                    <p:anim calcmode="lin" valueType="num">
                                      <p:cBhvr>
                                        <p:cTn id="40" dur="400" decel="100000"/>
                                        <p:tgtEl>
                                          <p:spTgt spid="25"/>
                                        </p:tgtEl>
                                        <p:attrNameLst>
                                          <p:attrName>ppt_x</p:attrName>
                                        </p:attrNameLst>
                                      </p:cBhvr>
                                      <p:tavLst>
                                        <p:tav tm="0">
                                          <p:val>
                                            <p:strVal val="ppt_x"/>
                                          </p:val>
                                        </p:tav>
                                        <p:tav tm="100000">
                                          <p:val>
                                            <p:strVal val="ppt_x-0.05"/>
                                          </p:val>
                                        </p:tav>
                                      </p:tavLst>
                                    </p:anim>
                                    <p:anim calcmode="lin" valueType="num">
                                      <p:cBhvr>
                                        <p:cTn id="41" dur="400" decel="100000"/>
                                        <p:tgtEl>
                                          <p:spTgt spid="25"/>
                                        </p:tgtEl>
                                        <p:attrNameLst>
                                          <p:attrName>ppt_y</p:attrName>
                                        </p:attrNameLst>
                                      </p:cBhvr>
                                      <p:tavLst>
                                        <p:tav tm="0">
                                          <p:val>
                                            <p:strVal val="ppt_y"/>
                                          </p:val>
                                        </p:tav>
                                        <p:tav tm="100000">
                                          <p:val>
                                            <p:strVal val="ppt_y+0.1"/>
                                          </p:val>
                                        </p:tav>
                                      </p:tavLst>
                                    </p:anim>
                                    <p:anim calcmode="lin" valueType="num">
                                      <p:cBhvr>
                                        <p:cTn id="42" dur="1600" accel="100000">
                                          <p:stCondLst>
                                            <p:cond delay="400"/>
                                          </p:stCondLst>
                                        </p:cTn>
                                        <p:tgtEl>
                                          <p:spTgt spid="25"/>
                                        </p:tgtEl>
                                        <p:attrNameLst>
                                          <p:attrName>ppt_x</p:attrName>
                                        </p:attrNameLst>
                                      </p:cBhvr>
                                      <p:tavLst>
                                        <p:tav tm="0">
                                          <p:val>
                                            <p:strVal val="ppt_x"/>
                                          </p:val>
                                        </p:tav>
                                        <p:tav tm="100000">
                                          <p:val>
                                            <p:strVal val="ppt_x+0.4+0.05"/>
                                          </p:val>
                                        </p:tav>
                                      </p:tavLst>
                                    </p:anim>
                                    <p:anim calcmode="lin" valueType="num">
                                      <p:cBhvr>
                                        <p:cTn id="43" dur="1600" accel="100000">
                                          <p:stCondLst>
                                            <p:cond delay="400"/>
                                          </p:stCondLst>
                                        </p:cTn>
                                        <p:tgtEl>
                                          <p:spTgt spid="25"/>
                                        </p:tgtEl>
                                        <p:attrNameLst>
                                          <p:attrName>ppt_y</p:attrName>
                                        </p:attrNameLst>
                                      </p:cBhvr>
                                      <p:tavLst>
                                        <p:tav tm="0">
                                          <p:val>
                                            <p:strVal val="ppt_y"/>
                                          </p:val>
                                        </p:tav>
                                        <p:tav tm="100000">
                                          <p:val>
                                            <p:strVal val="ppt_y-0.4-0.1"/>
                                          </p:val>
                                        </p:tav>
                                      </p:tavLst>
                                    </p:anim>
                                    <p:set>
                                      <p:cBhvr>
                                        <p:cTn id="44" dur="1" fill="hold">
                                          <p:stCondLst>
                                            <p:cond delay="1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eaLnBrk="1" hangingPunct="1">
              <a:spcBef>
                <a:spcPct val="0"/>
              </a:spcBef>
              <a:buFont typeface="Arial" charset="0"/>
              <a:buNone/>
              <a:defRPr/>
            </a:pPr>
            <a:r>
              <a:rPr lang="en-US" sz="3600" dirty="0" smtClean="0">
                <a:latin typeface="Arial" charset="0"/>
                <a:cs typeface="Arial" charset="0"/>
              </a:rPr>
              <a:t>Data Structures and Algorithms Design</a:t>
            </a:r>
            <a:endParaRPr lang="en-US" dirty="0" smtClean="0">
              <a:latin typeface="Arial" charset="0"/>
              <a:cs typeface="Arial" charset="0"/>
            </a:endParaRPr>
          </a:p>
          <a:p>
            <a:pPr eaLnBrk="1" hangingPunct="1">
              <a:spcBef>
                <a:spcPct val="0"/>
              </a:spcBef>
              <a:buFont typeface="Arial" charset="0"/>
              <a:buNone/>
              <a:defRPr/>
            </a:pPr>
            <a:r>
              <a:rPr lang="en-US" sz="3200" dirty="0" smtClean="0">
                <a:latin typeface="Arial" charset="0"/>
                <a:cs typeface="Arial" charset="0"/>
              </a:rPr>
              <a:t>Lecture No. 1</a:t>
            </a:r>
            <a:endParaRPr lang="en-US" dirty="0" smtClean="0">
              <a:latin typeface="Arial" charset="0"/>
              <a:cs typeface="Arial" charset="0"/>
            </a:endParaRPr>
          </a:p>
        </p:txBody>
      </p:sp>
    </p:spTree>
    <p:extLst>
      <p:ext uri="{BB962C8B-B14F-4D97-AF65-F5344CB8AC3E}">
        <p14:creationId xmlns:p14="http://schemas.microsoft.com/office/powerpoint/2010/main" val="450433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3DFD389-5F2A-834B-8BCE-5496071B2FC2}"/>
              </a:ext>
            </a:extLst>
          </p:cNvPr>
          <p:cNvSpPr>
            <a:spLocks noGrp="1"/>
          </p:cNvSpPr>
          <p:nvPr>
            <p:ph sz="quarter" idx="10"/>
          </p:nvPr>
        </p:nvSpPr>
        <p:spPr/>
        <p:txBody>
          <a:bodyPr/>
          <a:lstStyle/>
          <a:p>
            <a:r>
              <a:rPr lang="en-US" altLang="zh-TW" dirty="0">
                <a:solidFill>
                  <a:srgbClr val="0000FF"/>
                </a:solidFill>
              </a:rPr>
              <a:t>Graph Algorithms</a:t>
            </a:r>
          </a:p>
        </p:txBody>
      </p:sp>
      <p:sp>
        <p:nvSpPr>
          <p:cNvPr id="5" name="Slide Number Placeholder 4">
            <a:extLst>
              <a:ext uri="{FF2B5EF4-FFF2-40B4-BE49-F238E27FC236}">
                <a16:creationId xmlns:a16="http://schemas.microsoft.com/office/drawing/2014/main" xmlns="" id="{6FCAB768-232E-BC40-BC79-F0684F5C1F74}"/>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6" name="Text Box 3">
            <a:extLst>
              <a:ext uri="{FF2B5EF4-FFF2-40B4-BE49-F238E27FC236}">
                <a16:creationId xmlns:a16="http://schemas.microsoft.com/office/drawing/2014/main" xmlns="" id="{10759F2C-A730-664C-9325-5FB8977EDBA6}"/>
              </a:ext>
            </a:extLst>
          </p:cNvPr>
          <p:cNvSpPr txBox="1">
            <a:spLocks noChangeArrowheads="1"/>
          </p:cNvSpPr>
          <p:nvPr/>
        </p:nvSpPr>
        <p:spPr bwMode="auto">
          <a:xfrm>
            <a:off x="3733800" y="2068513"/>
            <a:ext cx="51816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F3300"/>
                </a:solidFill>
              </a:rPr>
              <a:t>Shortest Path Algorithms: </a:t>
            </a:r>
          </a:p>
          <a:p>
            <a:pPr lvl="1" eaLnBrk="1" hangingPunct="1">
              <a:spcBef>
                <a:spcPct val="50000"/>
              </a:spcBef>
              <a:buFont typeface="Wingdings" pitchFamily="2" charset="2"/>
              <a:buChar char="Ø"/>
            </a:pPr>
            <a:r>
              <a:rPr lang="en-US" altLang="en-US" sz="1600" dirty="0"/>
              <a:t>Dijkstra’s, </a:t>
            </a:r>
          </a:p>
          <a:p>
            <a:pPr lvl="1" eaLnBrk="1" hangingPunct="1">
              <a:spcBef>
                <a:spcPct val="50000"/>
              </a:spcBef>
              <a:buFont typeface="Wingdings" pitchFamily="2" charset="2"/>
              <a:buChar char="Ø"/>
            </a:pPr>
            <a:r>
              <a:rPr lang="en-US" altLang="en-US" sz="1600" dirty="0"/>
              <a:t>Floyd-Warshall’s </a:t>
            </a:r>
            <a:endParaRPr lang="sv-SE" altLang="en-US" sz="1600" dirty="0"/>
          </a:p>
          <a:p>
            <a:pPr eaLnBrk="1" hangingPunct="1">
              <a:spcBef>
                <a:spcPct val="50000"/>
              </a:spcBef>
              <a:buFontTx/>
              <a:buNone/>
            </a:pPr>
            <a:r>
              <a:rPr lang="sv-SE" altLang="en-US" sz="1800" dirty="0">
                <a:solidFill>
                  <a:srgbClr val="FF3300"/>
                </a:solidFill>
              </a:rPr>
              <a:t>All Pairs Shortest Path Algoirthm</a:t>
            </a:r>
          </a:p>
        </p:txBody>
      </p:sp>
      <p:sp>
        <p:nvSpPr>
          <p:cNvPr id="7" name="Oval 3">
            <a:extLst>
              <a:ext uri="{FF2B5EF4-FFF2-40B4-BE49-F238E27FC236}">
                <a16:creationId xmlns:a16="http://schemas.microsoft.com/office/drawing/2014/main" xmlns="" id="{C163EA80-5D98-1D43-AC90-6325177EA284}"/>
              </a:ext>
            </a:extLst>
          </p:cNvPr>
          <p:cNvSpPr>
            <a:spLocks noChangeArrowheads="1"/>
          </p:cNvSpPr>
          <p:nvPr/>
        </p:nvSpPr>
        <p:spPr bwMode="auto">
          <a:xfrm>
            <a:off x="3011488" y="2344738"/>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dirty="0">
              <a:latin typeface="Times New Roman" pitchFamily="18" charset="0"/>
            </a:endParaRPr>
          </a:p>
        </p:txBody>
      </p:sp>
      <p:sp>
        <p:nvSpPr>
          <p:cNvPr id="8" name="Oval 4">
            <a:extLst>
              <a:ext uri="{FF2B5EF4-FFF2-40B4-BE49-F238E27FC236}">
                <a16:creationId xmlns:a16="http://schemas.microsoft.com/office/drawing/2014/main" xmlns="" id="{5BCE6F7A-530A-A346-B6FD-066DC90DBA9E}"/>
              </a:ext>
            </a:extLst>
          </p:cNvPr>
          <p:cNvSpPr>
            <a:spLocks noChangeArrowheads="1"/>
          </p:cNvSpPr>
          <p:nvPr/>
        </p:nvSpPr>
        <p:spPr bwMode="auto">
          <a:xfrm>
            <a:off x="1103313" y="2344738"/>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dirty="0">
              <a:latin typeface="Times New Roman" pitchFamily="18" charset="0"/>
            </a:endParaRPr>
          </a:p>
        </p:txBody>
      </p:sp>
      <p:sp>
        <p:nvSpPr>
          <p:cNvPr id="9" name="Oval 5">
            <a:extLst>
              <a:ext uri="{FF2B5EF4-FFF2-40B4-BE49-F238E27FC236}">
                <a16:creationId xmlns:a16="http://schemas.microsoft.com/office/drawing/2014/main" xmlns="" id="{A0BF42AB-733D-174E-B469-398995E469D1}"/>
              </a:ext>
            </a:extLst>
          </p:cNvPr>
          <p:cNvSpPr>
            <a:spLocks noChangeArrowheads="1"/>
          </p:cNvSpPr>
          <p:nvPr/>
        </p:nvSpPr>
        <p:spPr bwMode="auto">
          <a:xfrm>
            <a:off x="1103313" y="3343275"/>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dirty="0">
              <a:latin typeface="Times New Roman" pitchFamily="18" charset="0"/>
            </a:endParaRPr>
          </a:p>
        </p:txBody>
      </p:sp>
      <p:cxnSp>
        <p:nvCxnSpPr>
          <p:cNvPr id="10" name="AutoShape 6">
            <a:extLst>
              <a:ext uri="{FF2B5EF4-FFF2-40B4-BE49-F238E27FC236}">
                <a16:creationId xmlns:a16="http://schemas.microsoft.com/office/drawing/2014/main" xmlns="" id="{67BBB3E7-3B09-2B45-906C-CBA150E7C8D2}"/>
              </a:ext>
            </a:extLst>
          </p:cNvPr>
          <p:cNvCxnSpPr>
            <a:cxnSpLocks noChangeShapeType="1"/>
            <a:stCxn id="7" idx="4"/>
            <a:endCxn id="13" idx="0"/>
          </p:cNvCxnSpPr>
          <p:nvPr/>
        </p:nvCxnSpPr>
        <p:spPr bwMode="auto">
          <a:xfrm>
            <a:off x="3252788" y="2827338"/>
            <a:ext cx="0" cy="515937"/>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7">
            <a:extLst>
              <a:ext uri="{FF2B5EF4-FFF2-40B4-BE49-F238E27FC236}">
                <a16:creationId xmlns:a16="http://schemas.microsoft.com/office/drawing/2014/main" xmlns="" id="{46B5302A-E1DB-744B-8F22-549A99727F83}"/>
              </a:ext>
            </a:extLst>
          </p:cNvPr>
          <p:cNvCxnSpPr>
            <a:cxnSpLocks noChangeShapeType="1"/>
            <a:stCxn id="9" idx="0"/>
            <a:endCxn id="8" idx="4"/>
          </p:cNvCxnSpPr>
          <p:nvPr/>
        </p:nvCxnSpPr>
        <p:spPr bwMode="auto">
          <a:xfrm flipV="1">
            <a:off x="1344613" y="2827338"/>
            <a:ext cx="0" cy="515937"/>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2" name="AutoShape 8">
            <a:extLst>
              <a:ext uri="{FF2B5EF4-FFF2-40B4-BE49-F238E27FC236}">
                <a16:creationId xmlns:a16="http://schemas.microsoft.com/office/drawing/2014/main" xmlns="" id="{1D2DC700-8391-984A-A27F-1DD4C60859E2}"/>
              </a:ext>
            </a:extLst>
          </p:cNvPr>
          <p:cNvCxnSpPr>
            <a:cxnSpLocks noChangeShapeType="1"/>
            <a:stCxn id="8" idx="6"/>
            <a:endCxn id="7" idx="2"/>
          </p:cNvCxnSpPr>
          <p:nvPr/>
        </p:nvCxnSpPr>
        <p:spPr bwMode="auto">
          <a:xfrm>
            <a:off x="1585913" y="2586038"/>
            <a:ext cx="1425575"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Oval 9">
            <a:extLst>
              <a:ext uri="{FF2B5EF4-FFF2-40B4-BE49-F238E27FC236}">
                <a16:creationId xmlns:a16="http://schemas.microsoft.com/office/drawing/2014/main" xmlns="" id="{22B05DB4-0067-434A-917A-B36A55CB58CC}"/>
              </a:ext>
            </a:extLst>
          </p:cNvPr>
          <p:cNvSpPr>
            <a:spLocks noChangeArrowheads="1"/>
          </p:cNvSpPr>
          <p:nvPr/>
        </p:nvSpPr>
        <p:spPr bwMode="auto">
          <a:xfrm>
            <a:off x="3011488" y="3343275"/>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dirty="0">
              <a:latin typeface="Times New Roman" pitchFamily="18" charset="0"/>
            </a:endParaRPr>
          </a:p>
        </p:txBody>
      </p:sp>
      <p:cxnSp>
        <p:nvCxnSpPr>
          <p:cNvPr id="14" name="AutoShape 10">
            <a:extLst>
              <a:ext uri="{FF2B5EF4-FFF2-40B4-BE49-F238E27FC236}">
                <a16:creationId xmlns:a16="http://schemas.microsoft.com/office/drawing/2014/main" xmlns="" id="{690EE0E9-02FD-EA4E-9C25-371AE0954155}"/>
              </a:ext>
            </a:extLst>
          </p:cNvPr>
          <p:cNvCxnSpPr>
            <a:cxnSpLocks noChangeShapeType="1"/>
            <a:stCxn id="9" idx="6"/>
            <a:endCxn id="13" idx="2"/>
          </p:cNvCxnSpPr>
          <p:nvPr/>
        </p:nvCxnSpPr>
        <p:spPr bwMode="auto">
          <a:xfrm>
            <a:off x="1585913" y="3584575"/>
            <a:ext cx="1425575"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Oval 11">
            <a:extLst>
              <a:ext uri="{FF2B5EF4-FFF2-40B4-BE49-F238E27FC236}">
                <a16:creationId xmlns:a16="http://schemas.microsoft.com/office/drawing/2014/main" xmlns="" id="{DAC368A0-76F0-8747-885F-DA728BEB4862}"/>
              </a:ext>
            </a:extLst>
          </p:cNvPr>
          <p:cNvSpPr>
            <a:spLocks noChangeArrowheads="1"/>
          </p:cNvSpPr>
          <p:nvPr/>
        </p:nvSpPr>
        <p:spPr bwMode="auto">
          <a:xfrm>
            <a:off x="2057400" y="1600200"/>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r>
              <a:rPr lang="en-US" altLang="zh-TW" i="1" dirty="0">
                <a:latin typeface="Times New Roman" pitchFamily="18" charset="0"/>
              </a:rPr>
              <a:t>u</a:t>
            </a:r>
          </a:p>
        </p:txBody>
      </p:sp>
      <p:cxnSp>
        <p:nvCxnSpPr>
          <p:cNvPr id="16" name="AutoShape 12">
            <a:extLst>
              <a:ext uri="{FF2B5EF4-FFF2-40B4-BE49-F238E27FC236}">
                <a16:creationId xmlns:a16="http://schemas.microsoft.com/office/drawing/2014/main" xmlns="" id="{AF33E2DE-4E9B-F04B-A437-8B3B3AAEBF05}"/>
              </a:ext>
            </a:extLst>
          </p:cNvPr>
          <p:cNvCxnSpPr>
            <a:cxnSpLocks noChangeShapeType="1"/>
            <a:stCxn id="15" idx="5"/>
            <a:endCxn id="7" idx="1"/>
          </p:cNvCxnSpPr>
          <p:nvPr/>
        </p:nvCxnSpPr>
        <p:spPr bwMode="auto">
          <a:xfrm>
            <a:off x="2468563" y="2011363"/>
            <a:ext cx="614362" cy="40481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3">
            <a:extLst>
              <a:ext uri="{FF2B5EF4-FFF2-40B4-BE49-F238E27FC236}">
                <a16:creationId xmlns:a16="http://schemas.microsoft.com/office/drawing/2014/main" xmlns="" id="{F27250E0-8C4C-EB4F-A894-A13A5007A4F1}"/>
              </a:ext>
            </a:extLst>
          </p:cNvPr>
          <p:cNvCxnSpPr>
            <a:cxnSpLocks noChangeShapeType="1"/>
            <a:stCxn id="15" idx="3"/>
            <a:endCxn id="8" idx="7"/>
          </p:cNvCxnSpPr>
          <p:nvPr/>
        </p:nvCxnSpPr>
        <p:spPr bwMode="auto">
          <a:xfrm flipH="1">
            <a:off x="1514475" y="2011363"/>
            <a:ext cx="614363" cy="40481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Oval 14">
            <a:extLst>
              <a:ext uri="{FF2B5EF4-FFF2-40B4-BE49-F238E27FC236}">
                <a16:creationId xmlns:a16="http://schemas.microsoft.com/office/drawing/2014/main" xmlns="" id="{3D45B738-9DA4-2D49-B22C-21DB28877C9B}"/>
              </a:ext>
            </a:extLst>
          </p:cNvPr>
          <p:cNvSpPr>
            <a:spLocks noChangeArrowheads="1"/>
          </p:cNvSpPr>
          <p:nvPr/>
        </p:nvSpPr>
        <p:spPr bwMode="auto">
          <a:xfrm>
            <a:off x="2057400" y="3924300"/>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r>
              <a:rPr lang="en-US" altLang="zh-TW" i="1" dirty="0">
                <a:latin typeface="Times New Roman" pitchFamily="18" charset="0"/>
              </a:rPr>
              <a:t>v</a:t>
            </a:r>
          </a:p>
        </p:txBody>
      </p:sp>
      <p:cxnSp>
        <p:nvCxnSpPr>
          <p:cNvPr id="19" name="AutoShape 15">
            <a:extLst>
              <a:ext uri="{FF2B5EF4-FFF2-40B4-BE49-F238E27FC236}">
                <a16:creationId xmlns:a16="http://schemas.microsoft.com/office/drawing/2014/main" xmlns="" id="{B6AAFF76-71D6-C347-8FA5-74328D6CA98C}"/>
              </a:ext>
            </a:extLst>
          </p:cNvPr>
          <p:cNvCxnSpPr>
            <a:cxnSpLocks noChangeShapeType="1"/>
            <a:stCxn id="9" idx="5"/>
            <a:endCxn id="18" idx="2"/>
          </p:cNvCxnSpPr>
          <p:nvPr/>
        </p:nvCxnSpPr>
        <p:spPr bwMode="auto">
          <a:xfrm>
            <a:off x="1514475" y="3754438"/>
            <a:ext cx="542925" cy="41116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16">
            <a:extLst>
              <a:ext uri="{FF2B5EF4-FFF2-40B4-BE49-F238E27FC236}">
                <a16:creationId xmlns:a16="http://schemas.microsoft.com/office/drawing/2014/main" xmlns="" id="{1AB66299-1205-824D-A5AB-78C0E3277590}"/>
              </a:ext>
            </a:extLst>
          </p:cNvPr>
          <p:cNvCxnSpPr>
            <a:cxnSpLocks noChangeShapeType="1"/>
            <a:stCxn id="13" idx="3"/>
            <a:endCxn id="18" idx="6"/>
          </p:cNvCxnSpPr>
          <p:nvPr/>
        </p:nvCxnSpPr>
        <p:spPr bwMode="auto">
          <a:xfrm flipH="1">
            <a:off x="2540000" y="3754438"/>
            <a:ext cx="542925" cy="41116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17">
            <a:extLst>
              <a:ext uri="{FF2B5EF4-FFF2-40B4-BE49-F238E27FC236}">
                <a16:creationId xmlns:a16="http://schemas.microsoft.com/office/drawing/2014/main" xmlns="" id="{2AC8133F-F274-134B-8E33-F41BF6B7237C}"/>
              </a:ext>
            </a:extLst>
          </p:cNvPr>
          <p:cNvCxnSpPr>
            <a:cxnSpLocks noChangeShapeType="1"/>
            <a:stCxn id="9" idx="7"/>
            <a:endCxn id="7" idx="3"/>
          </p:cNvCxnSpPr>
          <p:nvPr/>
        </p:nvCxnSpPr>
        <p:spPr bwMode="auto">
          <a:xfrm flipV="1">
            <a:off x="1514475" y="2755900"/>
            <a:ext cx="1568450" cy="658813"/>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2" name="Text Box 18">
            <a:extLst>
              <a:ext uri="{FF2B5EF4-FFF2-40B4-BE49-F238E27FC236}">
                <a16:creationId xmlns:a16="http://schemas.microsoft.com/office/drawing/2014/main" xmlns="" id="{8B6AEDCA-13DB-834A-8AB3-D902EB4F19B7}"/>
              </a:ext>
            </a:extLst>
          </p:cNvPr>
          <p:cNvSpPr txBox="1">
            <a:spLocks noChangeArrowheads="1"/>
          </p:cNvSpPr>
          <p:nvPr/>
        </p:nvSpPr>
        <p:spPr bwMode="auto">
          <a:xfrm>
            <a:off x="2719388" y="1890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2</a:t>
            </a:r>
          </a:p>
        </p:txBody>
      </p:sp>
      <p:sp>
        <p:nvSpPr>
          <p:cNvPr id="23" name="Text Box 19">
            <a:extLst>
              <a:ext uri="{FF2B5EF4-FFF2-40B4-BE49-F238E27FC236}">
                <a16:creationId xmlns:a16="http://schemas.microsoft.com/office/drawing/2014/main" xmlns="" id="{D16A6D89-C298-604B-9AFE-7515FB1C03E0}"/>
              </a:ext>
            </a:extLst>
          </p:cNvPr>
          <p:cNvSpPr txBox="1">
            <a:spLocks noChangeArrowheads="1"/>
          </p:cNvSpPr>
          <p:nvPr/>
        </p:nvSpPr>
        <p:spPr bwMode="auto">
          <a:xfrm>
            <a:off x="1970088" y="2754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1</a:t>
            </a:r>
          </a:p>
        </p:txBody>
      </p:sp>
      <p:sp>
        <p:nvSpPr>
          <p:cNvPr id="24" name="Text Box 20">
            <a:extLst>
              <a:ext uri="{FF2B5EF4-FFF2-40B4-BE49-F238E27FC236}">
                <a16:creationId xmlns:a16="http://schemas.microsoft.com/office/drawing/2014/main" xmlns="" id="{764BEEB0-259A-1842-B011-77E7007F21DF}"/>
              </a:ext>
            </a:extLst>
          </p:cNvPr>
          <p:cNvSpPr txBox="1">
            <a:spLocks noChangeArrowheads="1"/>
          </p:cNvSpPr>
          <p:nvPr/>
        </p:nvSpPr>
        <p:spPr bwMode="auto">
          <a:xfrm>
            <a:off x="1436688" y="3884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1</a:t>
            </a:r>
          </a:p>
        </p:txBody>
      </p:sp>
      <p:sp>
        <p:nvSpPr>
          <p:cNvPr id="25" name="Text Box 21">
            <a:extLst>
              <a:ext uri="{FF2B5EF4-FFF2-40B4-BE49-F238E27FC236}">
                <a16:creationId xmlns:a16="http://schemas.microsoft.com/office/drawing/2014/main" xmlns="" id="{4AAB82F1-4BA8-4F40-AE91-DC48435C1434}"/>
              </a:ext>
            </a:extLst>
          </p:cNvPr>
          <p:cNvSpPr txBox="1">
            <a:spLocks noChangeArrowheads="1"/>
          </p:cNvSpPr>
          <p:nvPr/>
        </p:nvSpPr>
        <p:spPr bwMode="auto">
          <a:xfrm>
            <a:off x="2376488" y="31480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solidFill>
                  <a:srgbClr val="CC0000"/>
                </a:solidFill>
              </a:rPr>
              <a:t>-3</a:t>
            </a:r>
          </a:p>
        </p:txBody>
      </p:sp>
      <p:sp>
        <p:nvSpPr>
          <p:cNvPr id="26" name="Text Box 22">
            <a:extLst>
              <a:ext uri="{FF2B5EF4-FFF2-40B4-BE49-F238E27FC236}">
                <a16:creationId xmlns:a16="http://schemas.microsoft.com/office/drawing/2014/main" xmlns="" id="{183272DE-6A1C-3048-BB19-1B6C6C41555D}"/>
              </a:ext>
            </a:extLst>
          </p:cNvPr>
          <p:cNvSpPr txBox="1">
            <a:spLocks noChangeArrowheads="1"/>
          </p:cNvSpPr>
          <p:nvPr/>
        </p:nvSpPr>
        <p:spPr bwMode="auto">
          <a:xfrm>
            <a:off x="3341688" y="2894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3</a:t>
            </a:r>
          </a:p>
        </p:txBody>
      </p:sp>
      <p:sp>
        <p:nvSpPr>
          <p:cNvPr id="27" name="Text Box 23">
            <a:extLst>
              <a:ext uri="{FF2B5EF4-FFF2-40B4-BE49-F238E27FC236}">
                <a16:creationId xmlns:a16="http://schemas.microsoft.com/office/drawing/2014/main" xmlns="" id="{37EB32D2-54A8-D349-BC08-384C563DE4DA}"/>
              </a:ext>
            </a:extLst>
          </p:cNvPr>
          <p:cNvSpPr txBox="1">
            <a:spLocks noChangeArrowheads="1"/>
          </p:cNvSpPr>
          <p:nvPr/>
        </p:nvSpPr>
        <p:spPr bwMode="auto">
          <a:xfrm>
            <a:off x="2820988" y="389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2</a:t>
            </a:r>
          </a:p>
        </p:txBody>
      </p:sp>
      <p:sp>
        <p:nvSpPr>
          <p:cNvPr id="28" name="Text Box 24">
            <a:extLst>
              <a:ext uri="{FF2B5EF4-FFF2-40B4-BE49-F238E27FC236}">
                <a16:creationId xmlns:a16="http://schemas.microsoft.com/office/drawing/2014/main" xmlns="" id="{8EFF6029-2CDB-E84F-B28D-75ACC105B7DC}"/>
              </a:ext>
            </a:extLst>
          </p:cNvPr>
          <p:cNvSpPr txBox="1">
            <a:spLocks noChangeArrowheads="1"/>
          </p:cNvSpPr>
          <p:nvPr/>
        </p:nvSpPr>
        <p:spPr bwMode="auto">
          <a:xfrm>
            <a:off x="2122488" y="2195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2</a:t>
            </a:r>
          </a:p>
        </p:txBody>
      </p:sp>
      <p:sp>
        <p:nvSpPr>
          <p:cNvPr id="29" name="Text Box 25">
            <a:extLst>
              <a:ext uri="{FF2B5EF4-FFF2-40B4-BE49-F238E27FC236}">
                <a16:creationId xmlns:a16="http://schemas.microsoft.com/office/drawing/2014/main" xmlns="" id="{919BA383-C406-474B-9106-B56C780B3954}"/>
              </a:ext>
            </a:extLst>
          </p:cNvPr>
          <p:cNvSpPr txBox="1">
            <a:spLocks noChangeArrowheads="1"/>
          </p:cNvSpPr>
          <p:nvPr/>
        </p:nvSpPr>
        <p:spPr bwMode="auto">
          <a:xfrm>
            <a:off x="1563688" y="1890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3</a:t>
            </a:r>
          </a:p>
        </p:txBody>
      </p:sp>
      <p:sp>
        <p:nvSpPr>
          <p:cNvPr id="30" name="Text Box 26">
            <a:extLst>
              <a:ext uri="{FF2B5EF4-FFF2-40B4-BE49-F238E27FC236}">
                <a16:creationId xmlns:a16="http://schemas.microsoft.com/office/drawing/2014/main" xmlns="" id="{68B061E2-F32E-6E4E-8BA0-168796A9B838}"/>
              </a:ext>
            </a:extLst>
          </p:cNvPr>
          <p:cNvSpPr txBox="1">
            <a:spLocks noChangeArrowheads="1"/>
          </p:cNvSpPr>
          <p:nvPr/>
        </p:nvSpPr>
        <p:spPr bwMode="auto">
          <a:xfrm>
            <a:off x="966788" y="2868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dirty="0"/>
              <a:t>1</a:t>
            </a:r>
          </a:p>
        </p:txBody>
      </p:sp>
      <p:cxnSp>
        <p:nvCxnSpPr>
          <p:cNvPr id="31" name="AutoShape 27">
            <a:extLst>
              <a:ext uri="{FF2B5EF4-FFF2-40B4-BE49-F238E27FC236}">
                <a16:creationId xmlns:a16="http://schemas.microsoft.com/office/drawing/2014/main" xmlns="" id="{A851ACCB-9E9C-FE4D-8A28-FC91FF255BE4}"/>
              </a:ext>
            </a:extLst>
          </p:cNvPr>
          <p:cNvCxnSpPr>
            <a:cxnSpLocks noChangeShapeType="1"/>
          </p:cNvCxnSpPr>
          <p:nvPr/>
        </p:nvCxnSpPr>
        <p:spPr bwMode="auto">
          <a:xfrm>
            <a:off x="1585913" y="3584575"/>
            <a:ext cx="1425575" cy="0"/>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2" name="AutoShape 28">
            <a:extLst>
              <a:ext uri="{FF2B5EF4-FFF2-40B4-BE49-F238E27FC236}">
                <a16:creationId xmlns:a16="http://schemas.microsoft.com/office/drawing/2014/main" xmlns="" id="{F4691A45-149E-2E42-A786-5DDB2291E625}"/>
              </a:ext>
            </a:extLst>
          </p:cNvPr>
          <p:cNvCxnSpPr>
            <a:cxnSpLocks noChangeShapeType="1"/>
          </p:cNvCxnSpPr>
          <p:nvPr/>
        </p:nvCxnSpPr>
        <p:spPr bwMode="auto">
          <a:xfrm>
            <a:off x="2468563" y="2011363"/>
            <a:ext cx="614362" cy="404812"/>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3" name="AutoShape 29">
            <a:extLst>
              <a:ext uri="{FF2B5EF4-FFF2-40B4-BE49-F238E27FC236}">
                <a16:creationId xmlns:a16="http://schemas.microsoft.com/office/drawing/2014/main" xmlns="" id="{C0EE21F6-5EED-6D4B-907F-21B9433CDDFC}"/>
              </a:ext>
            </a:extLst>
          </p:cNvPr>
          <p:cNvCxnSpPr>
            <a:cxnSpLocks noChangeShapeType="1"/>
          </p:cNvCxnSpPr>
          <p:nvPr/>
        </p:nvCxnSpPr>
        <p:spPr bwMode="auto">
          <a:xfrm flipH="1">
            <a:off x="2540000" y="3754438"/>
            <a:ext cx="542925" cy="411162"/>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4" name="AutoShape 30">
            <a:extLst>
              <a:ext uri="{FF2B5EF4-FFF2-40B4-BE49-F238E27FC236}">
                <a16:creationId xmlns:a16="http://schemas.microsoft.com/office/drawing/2014/main" xmlns="" id="{38E02DCA-7CA7-0940-984E-196C255B7D93}"/>
              </a:ext>
            </a:extLst>
          </p:cNvPr>
          <p:cNvCxnSpPr>
            <a:cxnSpLocks noChangeShapeType="1"/>
          </p:cNvCxnSpPr>
          <p:nvPr/>
        </p:nvCxnSpPr>
        <p:spPr bwMode="auto">
          <a:xfrm flipV="1">
            <a:off x="1514475" y="2755900"/>
            <a:ext cx="1568450" cy="658813"/>
          </a:xfrm>
          <a:prstGeom prst="straightConnector1">
            <a:avLst/>
          </a:prstGeom>
          <a:noFill/>
          <a:ln w="76200">
            <a:solidFill>
              <a:srgbClr val="FFFF00"/>
            </a:solidFill>
            <a:round/>
            <a:headEnd type="triangle" w="med" len="med"/>
            <a:tailEnd/>
          </a:ln>
          <a:extLst>
            <a:ext uri="{909E8E84-426E-40DD-AFC4-6F175D3DCCD1}">
              <a14:hiddenFill xmlns:a14="http://schemas.microsoft.com/office/drawing/2010/main">
                <a:noFill/>
              </a14:hiddenFill>
            </a:ext>
          </a:extLst>
        </p:spPr>
      </p:cxnSp>
      <p:sp>
        <p:nvSpPr>
          <p:cNvPr id="35" name="Text Box 3">
            <a:extLst>
              <a:ext uri="{FF2B5EF4-FFF2-40B4-BE49-F238E27FC236}">
                <a16:creationId xmlns:a16="http://schemas.microsoft.com/office/drawing/2014/main" xmlns="" id="{A4C78572-2E4F-3F46-B88D-B67B9684AB4C}"/>
              </a:ext>
            </a:extLst>
          </p:cNvPr>
          <p:cNvSpPr txBox="1">
            <a:spLocks noChangeArrowheads="1"/>
          </p:cNvSpPr>
          <p:nvPr/>
        </p:nvSpPr>
        <p:spPr bwMode="auto">
          <a:xfrm>
            <a:off x="3733800" y="3962400"/>
            <a:ext cx="5410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sv-SE" altLang="en-US" sz="1800" dirty="0">
                <a:solidFill>
                  <a:srgbClr val="FF3300"/>
                </a:solidFill>
              </a:rPr>
              <a:t>MST Algorithms: </a:t>
            </a:r>
            <a:endParaRPr lang="sv-SE" altLang="en-US" sz="1600" dirty="0"/>
          </a:p>
          <a:p>
            <a:pPr lvl="1" eaLnBrk="1" hangingPunct="1">
              <a:spcBef>
                <a:spcPct val="50000"/>
              </a:spcBef>
              <a:buFont typeface="Wingdings" pitchFamily="2" charset="2"/>
              <a:buChar char="Ø"/>
            </a:pPr>
            <a:r>
              <a:rPr lang="sv-SE" altLang="en-US" sz="1600" dirty="0"/>
              <a:t> Kruskal &amp; Prim (emphasis on Greedy approach )</a:t>
            </a:r>
            <a:endParaRPr lang="en-US" altLang="en-US" sz="1600" dirty="0"/>
          </a:p>
        </p:txBody>
      </p:sp>
      <p:sp>
        <p:nvSpPr>
          <p:cNvPr id="36" name="Text Box 3">
            <a:extLst>
              <a:ext uri="{FF2B5EF4-FFF2-40B4-BE49-F238E27FC236}">
                <a16:creationId xmlns:a16="http://schemas.microsoft.com/office/drawing/2014/main" xmlns="" id="{8266CA21-4000-E14E-AD2D-F237D55B249C}"/>
              </a:ext>
            </a:extLst>
          </p:cNvPr>
          <p:cNvSpPr txBox="1">
            <a:spLocks noChangeArrowheads="1"/>
          </p:cNvSpPr>
          <p:nvPr/>
        </p:nvSpPr>
        <p:spPr bwMode="auto">
          <a:xfrm>
            <a:off x="3733800" y="5224463"/>
            <a:ext cx="43434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sv-SE" altLang="en-US" sz="1800">
                <a:solidFill>
                  <a:srgbClr val="FF3300"/>
                </a:solidFill>
              </a:rPr>
              <a:t>Graph Search Methods: </a:t>
            </a:r>
          </a:p>
          <a:p>
            <a:pPr lvl="1" eaLnBrk="1" hangingPunct="1">
              <a:spcBef>
                <a:spcPct val="50000"/>
              </a:spcBef>
              <a:buFont typeface="Wingdings" pitchFamily="2" charset="2"/>
              <a:buChar char="Ø"/>
            </a:pPr>
            <a:r>
              <a:rPr lang="sv-SE" altLang="en-US" sz="1600"/>
              <a:t> BFS</a:t>
            </a:r>
          </a:p>
          <a:p>
            <a:pPr lvl="1" eaLnBrk="1" hangingPunct="1">
              <a:spcBef>
                <a:spcPct val="50000"/>
              </a:spcBef>
              <a:buFont typeface="Wingdings" pitchFamily="2" charset="2"/>
              <a:buChar char="Ø"/>
            </a:pPr>
            <a:r>
              <a:rPr lang="sv-SE" altLang="en-US" sz="1600"/>
              <a:t> DFS</a:t>
            </a:r>
            <a:endParaRPr lang="en-US" altLang="en-US" sz="1600" dirty="0"/>
          </a:p>
        </p:txBody>
      </p:sp>
    </p:spTree>
    <p:extLst>
      <p:ext uri="{BB962C8B-B14F-4D97-AF65-F5344CB8AC3E}">
        <p14:creationId xmlns:p14="http://schemas.microsoft.com/office/powerpoint/2010/main" val="112155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000"/>
                                        <p:tgtEl>
                                          <p:spTgt spid="3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2000"/>
                                        <p:tgtEl>
                                          <p:spTgt spid="34"/>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2000"/>
                                        <p:tgtEl>
                                          <p:spTgt spid="31"/>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2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linds(horizont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9BC837-5536-2042-86B6-6A82CA019807}"/>
              </a:ext>
            </a:extLst>
          </p:cNvPr>
          <p:cNvSpPr>
            <a:spLocks noGrp="1"/>
          </p:cNvSpPr>
          <p:nvPr>
            <p:ph sz="quarter" idx="10"/>
          </p:nvPr>
        </p:nvSpPr>
        <p:spPr/>
        <p:txBody>
          <a:bodyPr/>
          <a:lstStyle/>
          <a:p>
            <a:pPr>
              <a:spcBef>
                <a:spcPct val="0"/>
              </a:spcBef>
            </a:pPr>
            <a:r>
              <a:rPr lang="en-US" altLang="en-US" dirty="0">
                <a:solidFill>
                  <a:srgbClr val="0000FF"/>
                </a:solidFill>
                <a:ea typeface="新細明體" panose="02020500000000000000" pitchFamily="18" charset="-120"/>
              </a:rPr>
              <a:t>P, NP, NP-Complete, NP Hard</a:t>
            </a:r>
            <a:endParaRPr lang="en-US" altLang="zh-TW" dirty="0">
              <a:solidFill>
                <a:srgbClr val="0000FF"/>
              </a:solidFill>
            </a:endParaRPr>
          </a:p>
        </p:txBody>
      </p:sp>
      <p:sp>
        <p:nvSpPr>
          <p:cNvPr id="5" name="Slide Number Placeholder 4">
            <a:extLst>
              <a:ext uri="{FF2B5EF4-FFF2-40B4-BE49-F238E27FC236}">
                <a16:creationId xmlns:a16="http://schemas.microsoft.com/office/drawing/2014/main" xmlns="" id="{F0D4CF06-42B2-5544-89C9-85270F19F4E0}"/>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6" name="TextBox 5">
            <a:extLst>
              <a:ext uri="{FF2B5EF4-FFF2-40B4-BE49-F238E27FC236}">
                <a16:creationId xmlns:a16="http://schemas.microsoft.com/office/drawing/2014/main" xmlns="" id="{7BAB1FA0-625B-BB48-87A8-391C614D3EBE}"/>
              </a:ext>
            </a:extLst>
          </p:cNvPr>
          <p:cNvSpPr txBox="1">
            <a:spLocks noChangeArrowheads="1"/>
          </p:cNvSpPr>
          <p:nvPr/>
        </p:nvSpPr>
        <p:spPr bwMode="auto">
          <a:xfrm>
            <a:off x="609600" y="969164"/>
            <a:ext cx="7467600"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Arial" panose="020B0604020202020204" pitchFamily="34" charset="0"/>
              <a:buNone/>
            </a:pPr>
            <a:endParaRPr lang="en-US" altLang="en-US" sz="1600" b="1" dirty="0">
              <a:solidFill>
                <a:srgbClr val="0070C0"/>
              </a:solidFill>
            </a:endParaRPr>
          </a:p>
          <a:p>
            <a:pPr eaLnBrk="1" hangingPunct="1">
              <a:spcBef>
                <a:spcPct val="0"/>
              </a:spcBef>
              <a:buFontTx/>
              <a:buNone/>
            </a:pPr>
            <a:endParaRPr lang="en-US" altLang="en-US" sz="1600" b="1" dirty="0">
              <a:solidFill>
                <a:srgbClr val="0070C0"/>
              </a:solidFill>
            </a:endParaRPr>
          </a:p>
          <a:p>
            <a:pPr eaLnBrk="1" hangingPunct="1">
              <a:spcBef>
                <a:spcPct val="0"/>
              </a:spcBef>
              <a:buFontTx/>
              <a:buNone/>
            </a:pPr>
            <a:endParaRPr lang="en-US" altLang="en-US" sz="1600" b="1" dirty="0">
              <a:solidFill>
                <a:srgbClr val="0070C0"/>
              </a:solidFill>
            </a:endParaRPr>
          </a:p>
          <a:p>
            <a:pPr eaLnBrk="1" hangingPunct="1">
              <a:spcBef>
                <a:spcPct val="0"/>
              </a:spcBef>
              <a:buFontTx/>
              <a:buNone/>
            </a:pPr>
            <a:r>
              <a:rPr lang="en-US" altLang="en-US" sz="1800" b="1" dirty="0">
                <a:solidFill>
                  <a:srgbClr val="00B050"/>
                </a:solidFill>
              </a:rPr>
              <a:t>Complexity Class P </a:t>
            </a:r>
          </a:p>
          <a:p>
            <a:pPr eaLnBrk="1" hangingPunct="1">
              <a:spcBef>
                <a:spcPct val="0"/>
              </a:spcBef>
              <a:buFontTx/>
              <a:buNone/>
            </a:pPr>
            <a:r>
              <a:rPr lang="en-US" altLang="en-US" sz="1600" dirty="0"/>
              <a:t>Set of all decision problems (or languages) that can be solved in polynomial time</a:t>
            </a:r>
          </a:p>
          <a:p>
            <a:pPr eaLnBrk="1" hangingPunct="1">
              <a:spcBef>
                <a:spcPct val="0"/>
              </a:spcBef>
              <a:buFontTx/>
              <a:buNone/>
            </a:pPr>
            <a:endParaRPr lang="en-US" altLang="en-US" sz="1600" dirty="0"/>
          </a:p>
          <a:p>
            <a:pPr eaLnBrk="1" hangingPunct="1">
              <a:spcBef>
                <a:spcPct val="0"/>
              </a:spcBef>
              <a:buFontTx/>
              <a:buNone/>
            </a:pPr>
            <a:r>
              <a:rPr lang="en-US" altLang="en-US" sz="1800" b="1" dirty="0">
                <a:solidFill>
                  <a:srgbClr val="00B050"/>
                </a:solidFill>
              </a:rPr>
              <a:t>Complexity Class NP </a:t>
            </a:r>
          </a:p>
          <a:p>
            <a:pPr eaLnBrk="1" hangingPunct="1">
              <a:spcBef>
                <a:spcPct val="0"/>
              </a:spcBef>
              <a:buFontTx/>
              <a:buNone/>
            </a:pPr>
            <a:r>
              <a:rPr lang="en-US" altLang="en-US" sz="1600" dirty="0"/>
              <a:t>Set of all decision problems (or languages) that can be verified by a polynomial-time algorithm</a:t>
            </a:r>
          </a:p>
          <a:p>
            <a:pPr eaLnBrk="1" hangingPunct="1">
              <a:spcBef>
                <a:spcPct val="0"/>
              </a:spcBef>
              <a:buFontTx/>
              <a:buNone/>
            </a:pPr>
            <a:endParaRPr lang="en-US" altLang="en-US" sz="1600" dirty="0"/>
          </a:p>
          <a:p>
            <a:pPr eaLnBrk="1" hangingPunct="1">
              <a:spcBef>
                <a:spcPct val="0"/>
              </a:spcBef>
              <a:buFontTx/>
              <a:buNone/>
            </a:pPr>
            <a:r>
              <a:rPr lang="en-US" altLang="en-US" sz="1800" b="1" dirty="0">
                <a:solidFill>
                  <a:srgbClr val="00B050"/>
                </a:solidFill>
              </a:rPr>
              <a:t>NP-completeness</a:t>
            </a:r>
            <a:r>
              <a:rPr lang="en-US" altLang="en-US" sz="1800" dirty="0"/>
              <a:t> </a:t>
            </a:r>
          </a:p>
          <a:p>
            <a:pPr eaLnBrk="1" hangingPunct="1">
              <a:spcBef>
                <a:spcPct val="0"/>
              </a:spcBef>
              <a:buFontTx/>
              <a:buNone/>
            </a:pPr>
            <a:r>
              <a:rPr lang="en-US" altLang="en-US" sz="1600" dirty="0"/>
              <a:t>A language L is NP-complete if </a:t>
            </a:r>
          </a:p>
          <a:p>
            <a:pPr lvl="1" eaLnBrk="1" hangingPunct="1">
              <a:spcBef>
                <a:spcPct val="0"/>
              </a:spcBef>
              <a:buFont typeface="Wingdings" pitchFamily="2" charset="2"/>
              <a:buChar char="ü"/>
            </a:pPr>
            <a:r>
              <a:rPr lang="en-US" altLang="en-US" sz="1600" dirty="0"/>
              <a:t> L is in NP and </a:t>
            </a:r>
          </a:p>
          <a:p>
            <a:pPr lvl="1" eaLnBrk="1" hangingPunct="1">
              <a:spcBef>
                <a:spcPct val="0"/>
              </a:spcBef>
              <a:buFont typeface="Wingdings" pitchFamily="2" charset="2"/>
              <a:buChar char="ü"/>
            </a:pPr>
            <a:r>
              <a:rPr lang="en-US" altLang="en-US" sz="1600" dirty="0"/>
              <a:t> All other languages in NP are polynomially reducible to L</a:t>
            </a:r>
          </a:p>
          <a:p>
            <a:pPr eaLnBrk="1" hangingPunct="1">
              <a:spcBef>
                <a:spcPct val="0"/>
              </a:spcBef>
              <a:buFontTx/>
              <a:buNone/>
            </a:pPr>
            <a:endParaRPr lang="en-US" altLang="en-US" sz="1600" b="1" dirty="0">
              <a:solidFill>
                <a:srgbClr val="0070C0"/>
              </a:solidFill>
            </a:endParaRPr>
          </a:p>
          <a:p>
            <a:pPr eaLnBrk="1" hangingPunct="1">
              <a:spcBef>
                <a:spcPct val="0"/>
              </a:spcBef>
              <a:buFontTx/>
              <a:buNone/>
            </a:pPr>
            <a:r>
              <a:rPr lang="en-US" altLang="en-US" sz="1800" b="1" dirty="0">
                <a:solidFill>
                  <a:srgbClr val="00B050"/>
                </a:solidFill>
              </a:rPr>
              <a:t>NP-hard</a:t>
            </a:r>
          </a:p>
          <a:p>
            <a:pPr eaLnBrk="1" hangingPunct="1">
              <a:spcBef>
                <a:spcPct val="0"/>
              </a:spcBef>
              <a:buFontTx/>
              <a:buNone/>
            </a:pPr>
            <a:r>
              <a:rPr lang="en-US" altLang="en-US" sz="1600" dirty="0"/>
              <a:t>A language L is NP-hard if </a:t>
            </a:r>
          </a:p>
          <a:p>
            <a:pPr lvl="1" eaLnBrk="1" hangingPunct="1">
              <a:spcBef>
                <a:spcPct val="0"/>
              </a:spcBef>
              <a:buFont typeface="Wingdings" pitchFamily="2" charset="2"/>
              <a:buChar char="ü"/>
            </a:pPr>
            <a:r>
              <a:rPr lang="en-US" altLang="en-US" sz="1600" dirty="0"/>
              <a:t> All other languages in NP are polynomially reducible to L</a:t>
            </a:r>
          </a:p>
          <a:p>
            <a:pPr eaLnBrk="1" hangingPunct="1">
              <a:spcBef>
                <a:spcPct val="0"/>
              </a:spcBef>
              <a:buFontTx/>
              <a:buNone/>
            </a:pPr>
            <a:endParaRPr lang="en-US" altLang="en-US" sz="1600" b="1" dirty="0">
              <a:solidFill>
                <a:srgbClr val="0070C0"/>
              </a:solidFill>
            </a:endParaRPr>
          </a:p>
          <a:p>
            <a:pPr eaLnBrk="1" hangingPunct="1">
              <a:spcBef>
                <a:spcPct val="0"/>
              </a:spcBef>
              <a:buFontTx/>
              <a:buNone/>
            </a:pPr>
            <a:endParaRPr lang="en-US" altLang="en-US" sz="1800" i="1" dirty="0"/>
          </a:p>
        </p:txBody>
      </p:sp>
      <p:grpSp>
        <p:nvGrpSpPr>
          <p:cNvPr id="7" name="Group 6">
            <a:extLst>
              <a:ext uri="{FF2B5EF4-FFF2-40B4-BE49-F238E27FC236}">
                <a16:creationId xmlns:a16="http://schemas.microsoft.com/office/drawing/2014/main" xmlns="" id="{D89F0C45-A35E-124C-86FE-D93D4CBFD9E0}"/>
              </a:ext>
            </a:extLst>
          </p:cNvPr>
          <p:cNvGrpSpPr>
            <a:grpSpLocks/>
          </p:cNvGrpSpPr>
          <p:nvPr/>
        </p:nvGrpSpPr>
        <p:grpSpPr bwMode="auto">
          <a:xfrm>
            <a:off x="6324600" y="3053551"/>
            <a:ext cx="1981200" cy="1752600"/>
            <a:chOff x="6172200" y="3048000"/>
            <a:chExt cx="1981200" cy="1752600"/>
          </a:xfrm>
        </p:grpSpPr>
        <p:sp>
          <p:nvSpPr>
            <p:cNvPr id="8" name="Oval 7">
              <a:extLst>
                <a:ext uri="{FF2B5EF4-FFF2-40B4-BE49-F238E27FC236}">
                  <a16:creationId xmlns:a16="http://schemas.microsoft.com/office/drawing/2014/main" xmlns="" id="{985D02A3-32DE-F04A-ACFB-C3A687648771}"/>
                </a:ext>
              </a:extLst>
            </p:cNvPr>
            <p:cNvSpPr/>
            <p:nvPr/>
          </p:nvSpPr>
          <p:spPr>
            <a:xfrm>
              <a:off x="6172200" y="3048000"/>
              <a:ext cx="1981200" cy="1752600"/>
            </a:xfrm>
            <a:prstGeom prst="ellipse">
              <a:avLst/>
            </a:prstGeom>
            <a:gradFill>
              <a:gsLst>
                <a:gs pos="0">
                  <a:srgbClr val="8488C4"/>
                </a:gs>
                <a:gs pos="53000">
                  <a:srgbClr val="D4DEFF"/>
                </a:gs>
                <a:gs pos="83000">
                  <a:srgbClr val="D4DEFF"/>
                </a:gs>
                <a:gs pos="100000">
                  <a:srgbClr val="96AB94"/>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9" name="Oval 8">
              <a:extLst>
                <a:ext uri="{FF2B5EF4-FFF2-40B4-BE49-F238E27FC236}">
                  <a16:creationId xmlns:a16="http://schemas.microsoft.com/office/drawing/2014/main" xmlns="" id="{19518898-42F7-2948-A71B-AAC03B1F418A}"/>
                </a:ext>
              </a:extLst>
            </p:cNvPr>
            <p:cNvSpPr/>
            <p:nvPr/>
          </p:nvSpPr>
          <p:spPr>
            <a:xfrm>
              <a:off x="7086600" y="3200400"/>
              <a:ext cx="762000" cy="609600"/>
            </a:xfrm>
            <a:prstGeom prst="ellipse">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t>NPC</a:t>
              </a:r>
            </a:p>
          </p:txBody>
        </p:sp>
        <p:sp>
          <p:nvSpPr>
            <p:cNvPr id="10" name="Oval 9">
              <a:extLst>
                <a:ext uri="{FF2B5EF4-FFF2-40B4-BE49-F238E27FC236}">
                  <a16:creationId xmlns:a16="http://schemas.microsoft.com/office/drawing/2014/main" xmlns="" id="{F2F4AB80-CF75-A047-AE1B-E50794EC8B7D}"/>
                </a:ext>
              </a:extLst>
            </p:cNvPr>
            <p:cNvSpPr/>
            <p:nvPr/>
          </p:nvSpPr>
          <p:spPr>
            <a:xfrm>
              <a:off x="6477000" y="3962400"/>
              <a:ext cx="762000" cy="609600"/>
            </a:xfrm>
            <a:prstGeom prst="ellipse">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t>
              </a:r>
            </a:p>
          </p:txBody>
        </p:sp>
        <p:sp>
          <p:nvSpPr>
            <p:cNvPr id="11" name="TextBox 5">
              <a:extLst>
                <a:ext uri="{FF2B5EF4-FFF2-40B4-BE49-F238E27FC236}">
                  <a16:creationId xmlns:a16="http://schemas.microsoft.com/office/drawing/2014/main" xmlns="" id="{FA6716FA-95DF-4A4F-BF65-52A85F7C8B1B}"/>
                </a:ext>
              </a:extLst>
            </p:cNvPr>
            <p:cNvSpPr txBox="1">
              <a:spLocks noChangeArrowheads="1"/>
            </p:cNvSpPr>
            <p:nvPr/>
          </p:nvSpPr>
          <p:spPr bwMode="auto">
            <a:xfrm>
              <a:off x="6400800" y="3429000"/>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dirty="0"/>
                <a:t>NP</a:t>
              </a:r>
            </a:p>
          </p:txBody>
        </p:sp>
      </p:grpSp>
    </p:spTree>
    <p:extLst>
      <p:ext uri="{BB962C8B-B14F-4D97-AF65-F5344CB8AC3E}">
        <p14:creationId xmlns:p14="http://schemas.microsoft.com/office/powerpoint/2010/main" val="2327558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E617BF-9A18-A246-B567-ED024EC2FD8C}"/>
              </a:ext>
            </a:extLst>
          </p:cNvPr>
          <p:cNvSpPr>
            <a:spLocks noGrp="1"/>
          </p:cNvSpPr>
          <p:nvPr>
            <p:ph sz="quarter" idx="10"/>
          </p:nvPr>
        </p:nvSpPr>
        <p:spPr/>
        <p:txBody>
          <a:bodyPr>
            <a:normAutofit/>
          </a:bodyPr>
          <a:lstStyle/>
          <a:p>
            <a:pPr>
              <a:spcBef>
                <a:spcPct val="0"/>
              </a:spcBef>
            </a:pPr>
            <a:r>
              <a:rPr lang="en-US" altLang="en-US" sz="2800" dirty="0">
                <a:solidFill>
                  <a:srgbClr val="0000FF"/>
                </a:solidFill>
                <a:ea typeface="新細明體" panose="02020500000000000000" pitchFamily="18" charset="-120"/>
              </a:rPr>
              <a:t>P, NP, NP-Complete, NP Hard </a:t>
            </a:r>
            <a:endParaRPr lang="en-US" altLang="zh-TW" sz="2800" dirty="0">
              <a:solidFill>
                <a:srgbClr val="0000FF"/>
              </a:solidFill>
            </a:endParaRPr>
          </a:p>
        </p:txBody>
      </p:sp>
      <p:sp>
        <p:nvSpPr>
          <p:cNvPr id="5" name="Slide Number Placeholder 4">
            <a:extLst>
              <a:ext uri="{FF2B5EF4-FFF2-40B4-BE49-F238E27FC236}">
                <a16:creationId xmlns:a16="http://schemas.microsoft.com/office/drawing/2014/main" xmlns="" id="{9501C074-689B-DE4D-BFD2-FD7C73BDBD4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pic>
        <p:nvPicPr>
          <p:cNvPr id="6" name="Picture 13" descr="C:\sahni\clip\barry\runner2.gif">
            <a:extLst>
              <a:ext uri="{FF2B5EF4-FFF2-40B4-BE49-F238E27FC236}">
                <a16:creationId xmlns:a16="http://schemas.microsoft.com/office/drawing/2014/main" xmlns="" id="{377445CC-849F-F243-ABC6-3BF9612E0D9A}"/>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02733"/>
            <a:ext cx="8683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sahni\clip\maps\yellow5.gif">
            <a:extLst>
              <a:ext uri="{FF2B5EF4-FFF2-40B4-BE49-F238E27FC236}">
                <a16:creationId xmlns:a16="http://schemas.microsoft.com/office/drawing/2014/main" xmlns="" id="{8D992326-EC80-F844-9308-8A566EBA6E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752600"/>
            <a:ext cx="5600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6">
            <a:extLst>
              <a:ext uri="{FF2B5EF4-FFF2-40B4-BE49-F238E27FC236}">
                <a16:creationId xmlns:a16="http://schemas.microsoft.com/office/drawing/2014/main" xmlns="" id="{476B1B7E-4530-2647-937D-19587B4C9F72}"/>
              </a:ext>
            </a:extLst>
          </p:cNvPr>
          <p:cNvGrpSpPr>
            <a:grpSpLocks/>
          </p:cNvGrpSpPr>
          <p:nvPr/>
        </p:nvGrpSpPr>
        <p:grpSpPr bwMode="auto">
          <a:xfrm>
            <a:off x="2057400" y="2057400"/>
            <a:ext cx="5105400" cy="3048000"/>
            <a:chOff x="1296" y="1296"/>
            <a:chExt cx="3216" cy="1920"/>
          </a:xfrm>
        </p:grpSpPr>
        <p:sp>
          <p:nvSpPr>
            <p:cNvPr id="9" name="Oval 14">
              <a:extLst>
                <a:ext uri="{FF2B5EF4-FFF2-40B4-BE49-F238E27FC236}">
                  <a16:creationId xmlns:a16="http://schemas.microsoft.com/office/drawing/2014/main" xmlns="" id="{DE7CA516-1FD5-8740-B123-7B3E0B24F350}"/>
                </a:ext>
              </a:extLst>
            </p:cNvPr>
            <p:cNvSpPr>
              <a:spLocks noChangeArrowheads="1"/>
            </p:cNvSpPr>
            <p:nvPr/>
          </p:nvSpPr>
          <p:spPr bwMode="auto">
            <a:xfrm flipV="1">
              <a:off x="3984" y="2928"/>
              <a:ext cx="48" cy="48"/>
            </a:xfrm>
            <a:prstGeom prst="ellipse">
              <a:avLst/>
            </a:prstGeom>
            <a:solidFill>
              <a:schemeClr val="tx2"/>
            </a:solidFill>
            <a:ln w="12700">
              <a:solidFill>
                <a:schemeClr val="tx2"/>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0" name="Oval 16">
              <a:extLst>
                <a:ext uri="{FF2B5EF4-FFF2-40B4-BE49-F238E27FC236}">
                  <a16:creationId xmlns:a16="http://schemas.microsoft.com/office/drawing/2014/main" xmlns="" id="{3ACED6DE-ECFB-1843-9D97-D11B40337EF9}"/>
                </a:ext>
              </a:extLst>
            </p:cNvPr>
            <p:cNvSpPr>
              <a:spLocks noChangeArrowheads="1"/>
            </p:cNvSpPr>
            <p:nvPr/>
          </p:nvSpPr>
          <p:spPr bwMode="auto">
            <a:xfrm flipV="1">
              <a:off x="4080" y="316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1" name="Oval 17">
              <a:extLst>
                <a:ext uri="{FF2B5EF4-FFF2-40B4-BE49-F238E27FC236}">
                  <a16:creationId xmlns:a16="http://schemas.microsoft.com/office/drawing/2014/main" xmlns="" id="{E9218CAA-CEE8-DF43-B8BB-2A1EDDEE955F}"/>
                </a:ext>
              </a:extLst>
            </p:cNvPr>
            <p:cNvSpPr>
              <a:spLocks noChangeArrowheads="1"/>
            </p:cNvSpPr>
            <p:nvPr/>
          </p:nvSpPr>
          <p:spPr bwMode="auto">
            <a:xfrm flipV="1">
              <a:off x="2976" y="168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2" name="Oval 18">
              <a:extLst>
                <a:ext uri="{FF2B5EF4-FFF2-40B4-BE49-F238E27FC236}">
                  <a16:creationId xmlns:a16="http://schemas.microsoft.com/office/drawing/2014/main" xmlns="" id="{F2BAB579-DD75-2344-9469-68A5FB84826E}"/>
                </a:ext>
              </a:extLst>
            </p:cNvPr>
            <p:cNvSpPr>
              <a:spLocks noChangeArrowheads="1"/>
            </p:cNvSpPr>
            <p:nvPr/>
          </p:nvSpPr>
          <p:spPr bwMode="auto">
            <a:xfrm flipV="1">
              <a:off x="1344" y="244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3" name="Oval 19">
              <a:extLst>
                <a:ext uri="{FF2B5EF4-FFF2-40B4-BE49-F238E27FC236}">
                  <a16:creationId xmlns:a16="http://schemas.microsoft.com/office/drawing/2014/main" xmlns="" id="{0CA03AB6-EB6A-7141-BF8D-8A94BA2168D0}"/>
                </a:ext>
              </a:extLst>
            </p:cNvPr>
            <p:cNvSpPr>
              <a:spLocks noChangeArrowheads="1"/>
            </p:cNvSpPr>
            <p:nvPr/>
          </p:nvSpPr>
          <p:spPr bwMode="auto">
            <a:xfrm flipV="1">
              <a:off x="2304" y="268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4" name="Oval 20">
              <a:extLst>
                <a:ext uri="{FF2B5EF4-FFF2-40B4-BE49-F238E27FC236}">
                  <a16:creationId xmlns:a16="http://schemas.microsoft.com/office/drawing/2014/main" xmlns="" id="{78B0A402-9E23-9B42-92EF-B7859EFB7338}"/>
                </a:ext>
              </a:extLst>
            </p:cNvPr>
            <p:cNvSpPr>
              <a:spLocks noChangeArrowheads="1"/>
            </p:cNvSpPr>
            <p:nvPr/>
          </p:nvSpPr>
          <p:spPr bwMode="auto">
            <a:xfrm flipV="1">
              <a:off x="3264" y="29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5" name="Oval 21">
              <a:extLst>
                <a:ext uri="{FF2B5EF4-FFF2-40B4-BE49-F238E27FC236}">
                  <a16:creationId xmlns:a16="http://schemas.microsoft.com/office/drawing/2014/main" xmlns="" id="{F2D87A7C-7759-A74C-A329-97B58E216845}"/>
                </a:ext>
              </a:extLst>
            </p:cNvPr>
            <p:cNvSpPr>
              <a:spLocks noChangeArrowheads="1"/>
            </p:cNvSpPr>
            <p:nvPr/>
          </p:nvSpPr>
          <p:spPr bwMode="auto">
            <a:xfrm flipV="1">
              <a:off x="4128" y="235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6" name="Oval 22">
              <a:extLst>
                <a:ext uri="{FF2B5EF4-FFF2-40B4-BE49-F238E27FC236}">
                  <a16:creationId xmlns:a16="http://schemas.microsoft.com/office/drawing/2014/main" xmlns="" id="{FE5B24AE-423F-7347-8B2F-E40B757643A2}"/>
                </a:ext>
              </a:extLst>
            </p:cNvPr>
            <p:cNvSpPr>
              <a:spLocks noChangeArrowheads="1"/>
            </p:cNvSpPr>
            <p:nvPr/>
          </p:nvSpPr>
          <p:spPr bwMode="auto">
            <a:xfrm flipV="1">
              <a:off x="388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7" name="Oval 23">
              <a:extLst>
                <a:ext uri="{FF2B5EF4-FFF2-40B4-BE49-F238E27FC236}">
                  <a16:creationId xmlns:a16="http://schemas.microsoft.com/office/drawing/2014/main" xmlns="" id="{BC1EA735-7AAD-9A45-B2BD-0C346B2B3430}"/>
                </a:ext>
              </a:extLst>
            </p:cNvPr>
            <p:cNvSpPr>
              <a:spLocks noChangeArrowheads="1"/>
            </p:cNvSpPr>
            <p:nvPr/>
          </p:nvSpPr>
          <p:spPr bwMode="auto">
            <a:xfrm flipV="1">
              <a:off x="364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8" name="Oval 24">
              <a:extLst>
                <a:ext uri="{FF2B5EF4-FFF2-40B4-BE49-F238E27FC236}">
                  <a16:creationId xmlns:a16="http://schemas.microsoft.com/office/drawing/2014/main" xmlns="" id="{35FE6352-DDFF-1940-88A4-D07B620CB325}"/>
                </a:ext>
              </a:extLst>
            </p:cNvPr>
            <p:cNvSpPr>
              <a:spLocks noChangeArrowheads="1"/>
            </p:cNvSpPr>
            <p:nvPr/>
          </p:nvSpPr>
          <p:spPr bwMode="auto">
            <a:xfrm flipV="1">
              <a:off x="340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19" name="Oval 25">
              <a:extLst>
                <a:ext uri="{FF2B5EF4-FFF2-40B4-BE49-F238E27FC236}">
                  <a16:creationId xmlns:a16="http://schemas.microsoft.com/office/drawing/2014/main" xmlns="" id="{D881E748-2867-2346-B596-EA686D3D00CD}"/>
                </a:ext>
              </a:extLst>
            </p:cNvPr>
            <p:cNvSpPr>
              <a:spLocks noChangeArrowheads="1"/>
            </p:cNvSpPr>
            <p:nvPr/>
          </p:nvSpPr>
          <p:spPr bwMode="auto">
            <a:xfrm flipV="1">
              <a:off x="3168" y="235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0" name="Oval 26">
              <a:extLst>
                <a:ext uri="{FF2B5EF4-FFF2-40B4-BE49-F238E27FC236}">
                  <a16:creationId xmlns:a16="http://schemas.microsoft.com/office/drawing/2014/main" xmlns="" id="{F6F70A7A-C352-1641-9183-4DC36DE56664}"/>
                </a:ext>
              </a:extLst>
            </p:cNvPr>
            <p:cNvSpPr>
              <a:spLocks noChangeArrowheads="1"/>
            </p:cNvSpPr>
            <p:nvPr/>
          </p:nvSpPr>
          <p:spPr bwMode="auto">
            <a:xfrm flipV="1">
              <a:off x="2928" y="196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1" name="Oval 27">
              <a:extLst>
                <a:ext uri="{FF2B5EF4-FFF2-40B4-BE49-F238E27FC236}">
                  <a16:creationId xmlns:a16="http://schemas.microsoft.com/office/drawing/2014/main" xmlns="" id="{51F6A26B-CE40-0F41-899F-041C8E01E2E5}"/>
                </a:ext>
              </a:extLst>
            </p:cNvPr>
            <p:cNvSpPr>
              <a:spLocks noChangeArrowheads="1"/>
            </p:cNvSpPr>
            <p:nvPr/>
          </p:nvSpPr>
          <p:spPr bwMode="auto">
            <a:xfrm flipV="1">
              <a:off x="2736" y="15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2" name="Oval 28">
              <a:extLst>
                <a:ext uri="{FF2B5EF4-FFF2-40B4-BE49-F238E27FC236}">
                  <a16:creationId xmlns:a16="http://schemas.microsoft.com/office/drawing/2014/main" xmlns="" id="{99BE52C1-5E62-6447-98BB-776F602066CC}"/>
                </a:ext>
              </a:extLst>
            </p:cNvPr>
            <p:cNvSpPr>
              <a:spLocks noChangeArrowheads="1"/>
            </p:cNvSpPr>
            <p:nvPr/>
          </p:nvSpPr>
          <p:spPr bwMode="auto">
            <a:xfrm flipV="1">
              <a:off x="2352" y="192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3" name="Oval 29">
              <a:extLst>
                <a:ext uri="{FF2B5EF4-FFF2-40B4-BE49-F238E27FC236}">
                  <a16:creationId xmlns:a16="http://schemas.microsoft.com/office/drawing/2014/main" xmlns="" id="{463D18FC-F1DE-D447-B8AB-A372CC9CCBCE}"/>
                </a:ext>
              </a:extLst>
            </p:cNvPr>
            <p:cNvSpPr>
              <a:spLocks noChangeArrowheads="1"/>
            </p:cNvSpPr>
            <p:nvPr/>
          </p:nvSpPr>
          <p:spPr bwMode="auto">
            <a:xfrm flipV="1">
              <a:off x="1968" y="2304"/>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4" name="Oval 30">
              <a:extLst>
                <a:ext uri="{FF2B5EF4-FFF2-40B4-BE49-F238E27FC236}">
                  <a16:creationId xmlns:a16="http://schemas.microsoft.com/office/drawing/2014/main" xmlns="" id="{D0DFA65A-250D-7B45-A8FE-299C04BDAD72}"/>
                </a:ext>
              </a:extLst>
            </p:cNvPr>
            <p:cNvSpPr>
              <a:spLocks noChangeArrowheads="1"/>
            </p:cNvSpPr>
            <p:nvPr/>
          </p:nvSpPr>
          <p:spPr bwMode="auto">
            <a:xfrm flipV="1">
              <a:off x="1536" y="2544"/>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5" name="Oval 31">
              <a:extLst>
                <a:ext uri="{FF2B5EF4-FFF2-40B4-BE49-F238E27FC236}">
                  <a16:creationId xmlns:a16="http://schemas.microsoft.com/office/drawing/2014/main" xmlns="" id="{40F6CDB0-65D4-084C-A5C5-83B29AF2B0AA}"/>
                </a:ext>
              </a:extLst>
            </p:cNvPr>
            <p:cNvSpPr>
              <a:spLocks noChangeArrowheads="1"/>
            </p:cNvSpPr>
            <p:nvPr/>
          </p:nvSpPr>
          <p:spPr bwMode="auto">
            <a:xfrm flipV="1">
              <a:off x="1920"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6" name="Oval 32">
              <a:extLst>
                <a:ext uri="{FF2B5EF4-FFF2-40B4-BE49-F238E27FC236}">
                  <a16:creationId xmlns:a16="http://schemas.microsoft.com/office/drawing/2014/main" xmlns="" id="{1BD67F7F-0828-6443-A695-6FC74F5DFE35}"/>
                </a:ext>
              </a:extLst>
            </p:cNvPr>
            <p:cNvSpPr>
              <a:spLocks noChangeArrowheads="1"/>
            </p:cNvSpPr>
            <p:nvPr/>
          </p:nvSpPr>
          <p:spPr bwMode="auto">
            <a:xfrm flipV="1">
              <a:off x="2784" y="30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7" name="Oval 33">
              <a:extLst>
                <a:ext uri="{FF2B5EF4-FFF2-40B4-BE49-F238E27FC236}">
                  <a16:creationId xmlns:a16="http://schemas.microsoft.com/office/drawing/2014/main" xmlns="" id="{98811013-E6F6-F74A-8088-B1218A21498C}"/>
                </a:ext>
              </a:extLst>
            </p:cNvPr>
            <p:cNvSpPr>
              <a:spLocks noChangeArrowheads="1"/>
            </p:cNvSpPr>
            <p:nvPr/>
          </p:nvSpPr>
          <p:spPr bwMode="auto">
            <a:xfrm flipV="1">
              <a:off x="2928" y="29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8" name="Oval 34">
              <a:extLst>
                <a:ext uri="{FF2B5EF4-FFF2-40B4-BE49-F238E27FC236}">
                  <a16:creationId xmlns:a16="http://schemas.microsoft.com/office/drawing/2014/main" xmlns="" id="{10ECD79B-5433-2F4A-91CF-DE364CB81181}"/>
                </a:ext>
              </a:extLst>
            </p:cNvPr>
            <p:cNvSpPr>
              <a:spLocks noChangeArrowheads="1"/>
            </p:cNvSpPr>
            <p:nvPr/>
          </p:nvSpPr>
          <p:spPr bwMode="auto">
            <a:xfrm flipV="1">
              <a:off x="2832" y="225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29" name="Oval 35">
              <a:extLst>
                <a:ext uri="{FF2B5EF4-FFF2-40B4-BE49-F238E27FC236}">
                  <a16:creationId xmlns:a16="http://schemas.microsoft.com/office/drawing/2014/main" xmlns="" id="{0CDC4F2E-760F-4744-9962-15B0CFC1E097}"/>
                </a:ext>
              </a:extLst>
            </p:cNvPr>
            <p:cNvSpPr>
              <a:spLocks noChangeArrowheads="1"/>
            </p:cNvSpPr>
            <p:nvPr/>
          </p:nvSpPr>
          <p:spPr bwMode="auto">
            <a:xfrm flipV="1">
              <a:off x="4464" y="129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0" name="Oval 36">
              <a:extLst>
                <a:ext uri="{FF2B5EF4-FFF2-40B4-BE49-F238E27FC236}">
                  <a16:creationId xmlns:a16="http://schemas.microsoft.com/office/drawing/2014/main" xmlns="" id="{A3D124A4-50BD-444D-B33C-626A99B38CA0}"/>
                </a:ext>
              </a:extLst>
            </p:cNvPr>
            <p:cNvSpPr>
              <a:spLocks noChangeArrowheads="1"/>
            </p:cNvSpPr>
            <p:nvPr/>
          </p:nvSpPr>
          <p:spPr bwMode="auto">
            <a:xfrm flipV="1">
              <a:off x="4128" y="18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1" name="Oval 37">
              <a:extLst>
                <a:ext uri="{FF2B5EF4-FFF2-40B4-BE49-F238E27FC236}">
                  <a16:creationId xmlns:a16="http://schemas.microsoft.com/office/drawing/2014/main" xmlns="" id="{556800EA-FAAD-CF49-9DAD-E5A14F51C65C}"/>
                </a:ext>
              </a:extLst>
            </p:cNvPr>
            <p:cNvSpPr>
              <a:spLocks noChangeArrowheads="1"/>
            </p:cNvSpPr>
            <p:nvPr/>
          </p:nvSpPr>
          <p:spPr bwMode="auto">
            <a:xfrm flipV="1">
              <a:off x="2688" y="30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2" name="Oval 38">
              <a:extLst>
                <a:ext uri="{FF2B5EF4-FFF2-40B4-BE49-F238E27FC236}">
                  <a16:creationId xmlns:a16="http://schemas.microsoft.com/office/drawing/2014/main" xmlns="" id="{383944D7-256C-4049-967C-F9A7C186071C}"/>
                </a:ext>
              </a:extLst>
            </p:cNvPr>
            <p:cNvSpPr>
              <a:spLocks noChangeArrowheads="1"/>
            </p:cNvSpPr>
            <p:nvPr/>
          </p:nvSpPr>
          <p:spPr bwMode="auto">
            <a:xfrm flipV="1">
              <a:off x="1296" y="220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3" name="Oval 39">
              <a:extLst>
                <a:ext uri="{FF2B5EF4-FFF2-40B4-BE49-F238E27FC236}">
                  <a16:creationId xmlns:a16="http://schemas.microsoft.com/office/drawing/2014/main" xmlns="" id="{F11A7FDB-0E52-F74C-AF6C-485B6E184367}"/>
                </a:ext>
              </a:extLst>
            </p:cNvPr>
            <p:cNvSpPr>
              <a:spLocks noChangeArrowheads="1"/>
            </p:cNvSpPr>
            <p:nvPr/>
          </p:nvSpPr>
          <p:spPr bwMode="auto">
            <a:xfrm flipV="1">
              <a:off x="1488" y="139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4" name="Oval 40">
              <a:extLst>
                <a:ext uri="{FF2B5EF4-FFF2-40B4-BE49-F238E27FC236}">
                  <a16:creationId xmlns:a16="http://schemas.microsoft.com/office/drawing/2014/main" xmlns="" id="{CAE5C69B-8A71-BC45-A374-291DC232EB1B}"/>
                </a:ext>
              </a:extLst>
            </p:cNvPr>
            <p:cNvSpPr>
              <a:spLocks noChangeArrowheads="1"/>
            </p:cNvSpPr>
            <p:nvPr/>
          </p:nvSpPr>
          <p:spPr bwMode="auto">
            <a:xfrm flipV="1">
              <a:off x="1584" y="225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5" name="Oval 41">
              <a:extLst>
                <a:ext uri="{FF2B5EF4-FFF2-40B4-BE49-F238E27FC236}">
                  <a16:creationId xmlns:a16="http://schemas.microsoft.com/office/drawing/2014/main" xmlns="" id="{15AA7F21-4142-AB44-99DD-F16A34E3ABB0}"/>
                </a:ext>
              </a:extLst>
            </p:cNvPr>
            <p:cNvSpPr>
              <a:spLocks noChangeArrowheads="1"/>
            </p:cNvSpPr>
            <p:nvPr/>
          </p:nvSpPr>
          <p:spPr bwMode="auto">
            <a:xfrm flipV="1">
              <a:off x="2784" y="17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grpSp>
      <p:grpSp>
        <p:nvGrpSpPr>
          <p:cNvPr id="36" name="Group 49">
            <a:extLst>
              <a:ext uri="{FF2B5EF4-FFF2-40B4-BE49-F238E27FC236}">
                <a16:creationId xmlns:a16="http://schemas.microsoft.com/office/drawing/2014/main" xmlns="" id="{3B8B1049-9A96-314E-9278-315407B1ECE3}"/>
              </a:ext>
            </a:extLst>
          </p:cNvPr>
          <p:cNvGrpSpPr>
            <a:grpSpLocks/>
          </p:cNvGrpSpPr>
          <p:nvPr/>
        </p:nvGrpSpPr>
        <p:grpSpPr bwMode="auto">
          <a:xfrm>
            <a:off x="609600" y="5486400"/>
            <a:ext cx="2209800" cy="919163"/>
            <a:chOff x="384" y="3456"/>
            <a:chExt cx="1392" cy="579"/>
          </a:xfrm>
        </p:grpSpPr>
        <p:sp>
          <p:nvSpPr>
            <p:cNvPr id="37" name="Oval 44">
              <a:extLst>
                <a:ext uri="{FF2B5EF4-FFF2-40B4-BE49-F238E27FC236}">
                  <a16:creationId xmlns:a16="http://schemas.microsoft.com/office/drawing/2014/main" xmlns="" id="{76FA0ABD-BAA8-9F4C-8E2D-6DBEADC98181}"/>
                </a:ext>
              </a:extLst>
            </p:cNvPr>
            <p:cNvSpPr>
              <a:spLocks noChangeArrowheads="1"/>
            </p:cNvSpPr>
            <p:nvPr/>
          </p:nvSpPr>
          <p:spPr bwMode="auto">
            <a:xfrm flipV="1">
              <a:off x="384" y="3552"/>
              <a:ext cx="48" cy="48"/>
            </a:xfrm>
            <a:prstGeom prst="ellipse">
              <a:avLst/>
            </a:prstGeom>
            <a:solidFill>
              <a:schemeClr val="tx2"/>
            </a:solidFill>
            <a:ln w="12700">
              <a:solidFill>
                <a:schemeClr val="tx2"/>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8" name="Oval 45">
              <a:extLst>
                <a:ext uri="{FF2B5EF4-FFF2-40B4-BE49-F238E27FC236}">
                  <a16:creationId xmlns:a16="http://schemas.microsoft.com/office/drawing/2014/main" xmlns="" id="{69F7CB8A-909D-1F4D-B5D1-EB46C0129BEF}"/>
                </a:ext>
              </a:extLst>
            </p:cNvPr>
            <p:cNvSpPr>
              <a:spLocks noChangeArrowheads="1"/>
            </p:cNvSpPr>
            <p:nvPr/>
          </p:nvSpPr>
          <p:spPr bwMode="auto">
            <a:xfrm flipV="1">
              <a:off x="384" y="384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dirty="0">
                <a:solidFill>
                  <a:schemeClr val="hlink"/>
                </a:solidFill>
              </a:endParaRPr>
            </a:p>
          </p:txBody>
        </p:sp>
        <p:sp>
          <p:nvSpPr>
            <p:cNvPr id="39" name="Text Box 47">
              <a:extLst>
                <a:ext uri="{FF2B5EF4-FFF2-40B4-BE49-F238E27FC236}">
                  <a16:creationId xmlns:a16="http://schemas.microsoft.com/office/drawing/2014/main" xmlns="" id="{EDB738CF-3321-9D49-BBFB-46D0C5B8232F}"/>
                </a:ext>
              </a:extLst>
            </p:cNvPr>
            <p:cNvSpPr txBox="1">
              <a:spLocks noChangeArrowheads="1"/>
            </p:cNvSpPr>
            <p:nvPr/>
          </p:nvSpPr>
          <p:spPr bwMode="auto">
            <a:xfrm>
              <a:off x="624" y="3456"/>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t>Home city</a:t>
              </a:r>
            </a:p>
          </p:txBody>
        </p:sp>
        <p:sp>
          <p:nvSpPr>
            <p:cNvPr id="40" name="Text Box 48">
              <a:extLst>
                <a:ext uri="{FF2B5EF4-FFF2-40B4-BE49-F238E27FC236}">
                  <a16:creationId xmlns:a16="http://schemas.microsoft.com/office/drawing/2014/main" xmlns="" id="{F7844543-E76B-A14F-ACD1-92B872AFF5C2}"/>
                </a:ext>
              </a:extLst>
            </p:cNvPr>
            <p:cNvSpPr txBox="1">
              <a:spLocks noChangeArrowheads="1"/>
            </p:cNvSpPr>
            <p:nvPr/>
          </p:nvSpPr>
          <p:spPr bwMode="auto">
            <a:xfrm>
              <a:off x="624" y="3744"/>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t>Visit city</a:t>
              </a:r>
            </a:p>
          </p:txBody>
        </p:sp>
      </p:grpSp>
    </p:spTree>
    <p:extLst>
      <p:ext uri="{BB962C8B-B14F-4D97-AF65-F5344CB8AC3E}">
        <p14:creationId xmlns:p14="http://schemas.microsoft.com/office/powerpoint/2010/main" val="37168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ricochet.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drumroll.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6C8E31-1A34-3D49-BBBB-E4141F424933}"/>
              </a:ext>
            </a:extLst>
          </p:cNvPr>
          <p:cNvSpPr>
            <a:spLocks noGrp="1"/>
          </p:cNvSpPr>
          <p:nvPr>
            <p:ph sz="quarter" idx="10"/>
          </p:nvPr>
        </p:nvSpPr>
        <p:spPr>
          <a:xfrm>
            <a:off x="304800" y="152400"/>
            <a:ext cx="7391400" cy="1143000"/>
          </a:xfrm>
        </p:spPr>
        <p:txBody>
          <a:bodyPr>
            <a:normAutofit/>
          </a:bodyPr>
          <a:lstStyle/>
          <a:p>
            <a:endParaRPr lang="en-US" altLang="zh-TW" sz="2600" dirty="0">
              <a:solidFill>
                <a:srgbClr val="0000FF"/>
              </a:solidFill>
              <a:latin typeface="Arial" charset="0"/>
              <a:cs typeface="Arial" charset="0"/>
            </a:endParaRPr>
          </a:p>
          <a:p>
            <a:r>
              <a:rPr lang="en-US" altLang="zh-TW" sz="2600" dirty="0">
                <a:solidFill>
                  <a:srgbClr val="0000FF"/>
                </a:solidFill>
                <a:latin typeface="Arial" charset="0"/>
                <a:cs typeface="Arial" charset="0"/>
              </a:rPr>
              <a:t>Millennium problems (US $1,000,000 per problem)</a:t>
            </a:r>
            <a:endParaRPr lang="en-US" sz="2600" dirty="0"/>
          </a:p>
        </p:txBody>
      </p:sp>
      <p:sp>
        <p:nvSpPr>
          <p:cNvPr id="5" name="Slide Number Placeholder 4">
            <a:extLst>
              <a:ext uri="{FF2B5EF4-FFF2-40B4-BE49-F238E27FC236}">
                <a16:creationId xmlns:a16="http://schemas.microsoft.com/office/drawing/2014/main" xmlns="" id="{FDDF5F2F-861B-D14E-9513-6CEAE9D79C86}"/>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12" name="Rectangle 3">
            <a:extLst>
              <a:ext uri="{FF2B5EF4-FFF2-40B4-BE49-F238E27FC236}">
                <a16:creationId xmlns:a16="http://schemas.microsoft.com/office/drawing/2014/main" xmlns="" id="{70502155-1A9F-1541-8040-9D1D97DDA845}"/>
              </a:ext>
            </a:extLst>
          </p:cNvPr>
          <p:cNvSpPr txBox="1">
            <a:spLocks noChangeArrowheads="1"/>
          </p:cNvSpPr>
          <p:nvPr/>
        </p:nvSpPr>
        <p:spPr>
          <a:xfrm>
            <a:off x="533400" y="18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r>
              <a:rPr lang="en-US" altLang="zh-TW" sz="1800" dirty="0">
                <a:ea typeface="新細明體" panose="02020500000000000000" pitchFamily="18" charset="-120"/>
              </a:rPr>
              <a:t>Birch and Swinnerton-Dyer Conjecture </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dirty="0">
                <a:ea typeface="新細明體" panose="02020500000000000000" pitchFamily="18" charset="-120"/>
              </a:rPr>
              <a:t>Hodge Conjecture </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dirty="0">
                <a:ea typeface="新細明體" panose="02020500000000000000" pitchFamily="18" charset="-120"/>
              </a:rPr>
              <a:t>Navier-Stokes Equations </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b="1" dirty="0">
                <a:solidFill>
                  <a:srgbClr val="FF3300"/>
                </a:solidFill>
                <a:ea typeface="新細明體" panose="02020500000000000000" pitchFamily="18" charset="-120"/>
              </a:rPr>
              <a:t>Is P = NP?</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dirty="0">
                <a:ea typeface="新細明體" panose="02020500000000000000" pitchFamily="18" charset="-120"/>
              </a:rPr>
              <a:t>Poincaré Conjecture </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dirty="0">
                <a:ea typeface="新細明體" panose="02020500000000000000" pitchFamily="18" charset="-120"/>
              </a:rPr>
              <a:t>Riemann Hypothesis </a:t>
            </a:r>
          </a:p>
          <a:p>
            <a:pPr>
              <a:buFont typeface="Wingdings" pitchFamily="2" charset="2"/>
              <a:buChar char="ü"/>
            </a:pPr>
            <a:endParaRPr lang="en-US" altLang="zh-TW" sz="1800" dirty="0">
              <a:ea typeface="新細明體" panose="02020500000000000000" pitchFamily="18" charset="-120"/>
            </a:endParaRPr>
          </a:p>
          <a:p>
            <a:pPr>
              <a:buFont typeface="Wingdings" pitchFamily="2" charset="2"/>
              <a:buChar char="ü"/>
            </a:pPr>
            <a:r>
              <a:rPr lang="en-US" altLang="zh-TW" sz="1800" dirty="0">
                <a:ea typeface="新細明體" panose="02020500000000000000" pitchFamily="18" charset="-120"/>
              </a:rPr>
              <a:t>Yang-Mills Theory </a:t>
            </a:r>
            <a:endParaRPr lang="zh-TW" altLang="en-US" sz="1800" dirty="0">
              <a:ea typeface="新細明體" panose="02020500000000000000" pitchFamily="18" charset="-120"/>
            </a:endParaRPr>
          </a:p>
        </p:txBody>
      </p:sp>
      <p:grpSp>
        <p:nvGrpSpPr>
          <p:cNvPr id="13" name="Group 8">
            <a:extLst>
              <a:ext uri="{FF2B5EF4-FFF2-40B4-BE49-F238E27FC236}">
                <a16:creationId xmlns:a16="http://schemas.microsoft.com/office/drawing/2014/main" xmlns="" id="{0D3AAE1D-BFEA-0C4C-9F0B-835E4B6DCADE}"/>
              </a:ext>
            </a:extLst>
          </p:cNvPr>
          <p:cNvGrpSpPr>
            <a:grpSpLocks/>
          </p:cNvGrpSpPr>
          <p:nvPr/>
        </p:nvGrpSpPr>
        <p:grpSpPr bwMode="auto">
          <a:xfrm>
            <a:off x="5334000" y="1828800"/>
            <a:ext cx="3068638" cy="4191000"/>
            <a:chOff x="5084763" y="1600200"/>
            <a:chExt cx="3068637" cy="4191001"/>
          </a:xfrm>
        </p:grpSpPr>
        <p:pic>
          <p:nvPicPr>
            <p:cNvPr id="14" name="Picture 5" descr="importance_of_math">
              <a:extLst>
                <a:ext uri="{FF2B5EF4-FFF2-40B4-BE49-F238E27FC236}">
                  <a16:creationId xmlns:a16="http://schemas.microsoft.com/office/drawing/2014/main" xmlns="" id="{6724FA33-828B-EE49-94A3-9A21DD213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00200"/>
              <a:ext cx="1447799" cy="20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video cover">
              <a:extLst>
                <a:ext uri="{FF2B5EF4-FFF2-40B4-BE49-F238E27FC236}">
                  <a16:creationId xmlns:a16="http://schemas.microsoft.com/office/drawing/2014/main" xmlns="" id="{BE7F54CB-84A4-5F4E-B9AD-A0D8B6729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763" y="1600200"/>
              <a:ext cx="1544637" cy="20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millennium_meeting">
              <a:extLst>
                <a:ext uri="{FF2B5EF4-FFF2-40B4-BE49-F238E27FC236}">
                  <a16:creationId xmlns:a16="http://schemas.microsoft.com/office/drawing/2014/main" xmlns="" id="{277EB5E7-AFCB-584E-8A03-1D2ED9597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733800"/>
              <a:ext cx="14478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millennium_prize_problems_tate">
              <a:extLst>
                <a:ext uri="{FF2B5EF4-FFF2-40B4-BE49-F238E27FC236}">
                  <a16:creationId xmlns:a16="http://schemas.microsoft.com/office/drawing/2014/main" xmlns="" id="{1134FC58-2D35-104C-A3BA-2FF0AA1D2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700" y="3733801"/>
              <a:ext cx="1536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995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linds(horizontal)">
                                      <p:cBhvr>
                                        <p:cTn id="10" dur="500"/>
                                        <p:tgtEl>
                                          <p:spTgt spid="12">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blinds(horizontal)">
                                      <p:cBhvr>
                                        <p:cTn id="13" dur="500"/>
                                        <p:tgtEl>
                                          <p:spTgt spid="12">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blinds(horizontal)">
                                      <p:cBhvr>
                                        <p:cTn id="16" dur="500"/>
                                        <p:tgtEl>
                                          <p:spTgt spid="12">
                                            <p:txEl>
                                              <p:pRg st="6" end="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blinds(horizontal)">
                                      <p:cBhvr>
                                        <p:cTn id="19" dur="500"/>
                                        <p:tgtEl>
                                          <p:spTgt spid="12">
                                            <p:txEl>
                                              <p:pRg st="8" end="8"/>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xEl>
                                              <p:pRg st="10" end="10"/>
                                            </p:txEl>
                                          </p:spTgt>
                                        </p:tgtEl>
                                        <p:attrNameLst>
                                          <p:attrName>style.visibility</p:attrName>
                                        </p:attrNameLst>
                                      </p:cBhvr>
                                      <p:to>
                                        <p:strVal val="visible"/>
                                      </p:to>
                                    </p:set>
                                    <p:animEffect transition="in" filter="blinds(horizontal)">
                                      <p:cBhvr>
                                        <p:cTn id="22" dur="500"/>
                                        <p:tgtEl>
                                          <p:spTgt spid="12">
                                            <p:txEl>
                                              <p:pRg st="10" end="1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xEl>
                                              <p:pRg st="12" end="12"/>
                                            </p:txEl>
                                          </p:spTgt>
                                        </p:tgtEl>
                                        <p:attrNameLst>
                                          <p:attrName>style.visibility</p:attrName>
                                        </p:attrNameLst>
                                      </p:cBhvr>
                                      <p:to>
                                        <p:strVal val="visible"/>
                                      </p:to>
                                    </p:set>
                                    <p:animEffect transition="in" filter="blinds(horizontal)">
                                      <p:cBhvr>
                                        <p:cTn id="25" dur="500"/>
                                        <p:tgtEl>
                                          <p:spTgt spid="12">
                                            <p:txEl>
                                              <p:pRg st="12" end="1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FF093C-6160-2049-8FAF-21724AFFED4A}"/>
              </a:ext>
            </a:extLst>
          </p:cNvPr>
          <p:cNvSpPr>
            <a:spLocks noGrp="1"/>
          </p:cNvSpPr>
          <p:nvPr>
            <p:ph sz="quarter" idx="10"/>
          </p:nvPr>
        </p:nvSpPr>
        <p:spPr/>
        <p:txBody>
          <a:bodyPr/>
          <a:lstStyle/>
          <a:p>
            <a:r>
              <a:rPr lang="en-US" altLang="zh-TW" dirty="0">
                <a:solidFill>
                  <a:srgbClr val="0000FF"/>
                </a:solidFill>
              </a:rPr>
              <a:t>Text Book</a:t>
            </a:r>
          </a:p>
        </p:txBody>
      </p:sp>
      <p:sp>
        <p:nvSpPr>
          <p:cNvPr id="5" name="Slide Number Placeholder 4">
            <a:extLst>
              <a:ext uri="{FF2B5EF4-FFF2-40B4-BE49-F238E27FC236}">
                <a16:creationId xmlns:a16="http://schemas.microsoft.com/office/drawing/2014/main" xmlns="" id="{556FEC98-8F69-714A-9DDD-503AB145B685}"/>
              </a:ext>
            </a:extLst>
          </p:cNvPr>
          <p:cNvSpPr>
            <a:spLocks noGrp="1"/>
          </p:cNvSpPr>
          <p:nvPr>
            <p:ph type="sldNum" sz="quarter" idx="14"/>
          </p:nvPr>
        </p:nvSpPr>
        <p:spPr/>
        <p:txBody>
          <a:bodyPr/>
          <a:lstStyle/>
          <a:p>
            <a:fld id="{BC8D7E44-7D4F-4942-A8C9-2DF6BF8399E8}" type="slidenum">
              <a:rPr lang="en-US" smtClean="0"/>
              <a:pPr/>
              <a:t>24</a:t>
            </a:fld>
            <a:endParaRPr lang="en-US" dirty="0"/>
          </a:p>
        </p:txBody>
      </p:sp>
      <p:pic>
        <p:nvPicPr>
          <p:cNvPr id="6" name="Picture 6">
            <a:extLst>
              <a:ext uri="{FF2B5EF4-FFF2-40B4-BE49-F238E27FC236}">
                <a16:creationId xmlns:a16="http://schemas.microsoft.com/office/drawing/2014/main" xmlns="" id="{8E36763B-5488-DC48-9E0C-A2F885AE1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3148013"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a:extLst>
              <a:ext uri="{FF2B5EF4-FFF2-40B4-BE49-F238E27FC236}">
                <a16:creationId xmlns:a16="http://schemas.microsoft.com/office/drawing/2014/main" xmlns="" id="{34EC6BB6-9462-5C42-8DB8-4F7C1D0F8CDE}"/>
              </a:ext>
            </a:extLst>
          </p:cNvPr>
          <p:cNvSpPr txBox="1">
            <a:spLocks noChangeArrowheads="1"/>
          </p:cNvSpPr>
          <p:nvPr/>
        </p:nvSpPr>
        <p:spPr bwMode="auto">
          <a:xfrm>
            <a:off x="533400" y="5462337"/>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Micheal T. Goodrich and Roberto Tamassia:  </a:t>
            </a:r>
            <a:r>
              <a:rPr lang="en-US" altLang="en-US" sz="1600" i="1" dirty="0"/>
              <a:t>Algorithm Design: Foundations, Analysis and Internet examples  </a:t>
            </a:r>
            <a:r>
              <a:rPr lang="en-US" altLang="en-US" sz="1600" dirty="0"/>
              <a:t>(John Wiley &amp;Sons, Inc., 2002)</a:t>
            </a:r>
          </a:p>
        </p:txBody>
      </p:sp>
    </p:spTree>
    <p:extLst>
      <p:ext uri="{BB962C8B-B14F-4D97-AF65-F5344CB8AC3E}">
        <p14:creationId xmlns:p14="http://schemas.microsoft.com/office/powerpoint/2010/main" val="1371120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D44608-5717-A743-9FE0-C6FF4AD1CAD1}"/>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xmlns="" id="{BAC4E5AF-39EC-3C43-995D-0EE97EF1F518}"/>
              </a:ext>
            </a:extLst>
          </p:cNvPr>
          <p:cNvSpPr>
            <a:spLocks noGrp="1"/>
          </p:cNvSpPr>
          <p:nvPr>
            <p:ph type="sldNum" sz="quarter" idx="14"/>
          </p:nvPr>
        </p:nvSpPr>
        <p:spPr/>
        <p:txBody>
          <a:bodyPr/>
          <a:lstStyle/>
          <a:p>
            <a:fld id="{BC8D7E44-7D4F-4942-A8C9-2DF6BF8399E8}" type="slidenum">
              <a:rPr lang="en-US" smtClean="0"/>
              <a:pPr/>
              <a:t>25</a:t>
            </a:fld>
            <a:endParaRPr lang="en-US" dirty="0"/>
          </a:p>
        </p:txBody>
      </p:sp>
      <p:grpSp>
        <p:nvGrpSpPr>
          <p:cNvPr id="6" name="Group 10">
            <a:extLst>
              <a:ext uri="{FF2B5EF4-FFF2-40B4-BE49-F238E27FC236}">
                <a16:creationId xmlns:a16="http://schemas.microsoft.com/office/drawing/2014/main" xmlns="" id="{E3B4020F-7C33-8347-9B1B-6B439A0C2549}"/>
              </a:ext>
            </a:extLst>
          </p:cNvPr>
          <p:cNvGrpSpPr>
            <a:grpSpLocks/>
          </p:cNvGrpSpPr>
          <p:nvPr/>
        </p:nvGrpSpPr>
        <p:grpSpPr bwMode="auto">
          <a:xfrm>
            <a:off x="838200" y="1681951"/>
            <a:ext cx="6781800" cy="4419600"/>
            <a:chOff x="528" y="624"/>
            <a:chExt cx="4472" cy="3024"/>
          </a:xfrm>
        </p:grpSpPr>
        <p:pic>
          <p:nvPicPr>
            <p:cNvPr id="7" name="Picture 6" descr="41WDWECWVCL">
              <a:extLst>
                <a:ext uri="{FF2B5EF4-FFF2-40B4-BE49-F238E27FC236}">
                  <a16:creationId xmlns:a16="http://schemas.microsoft.com/office/drawing/2014/main" xmlns="" id="{C0277A74-573F-E44D-82D4-78EC67C64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11" t="3104" r="10211" b="990"/>
            <a:stretch>
              <a:fillRect/>
            </a:stretch>
          </p:blipFill>
          <p:spPr bwMode="auto">
            <a:xfrm>
              <a:off x="528" y="624"/>
              <a:ext cx="2509"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ormen05">
              <a:extLst>
                <a:ext uri="{FF2B5EF4-FFF2-40B4-BE49-F238E27FC236}">
                  <a16:creationId xmlns:a16="http://schemas.microsoft.com/office/drawing/2014/main" xmlns="" id="{B9216E57-6B7B-624C-A252-08A5D24C6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928"/>
              <a:ext cx="941"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Photo of Charles E. Leiserson">
              <a:extLst>
                <a:ext uri="{FF2B5EF4-FFF2-40B4-BE49-F238E27FC236}">
                  <a16:creationId xmlns:a16="http://schemas.microsoft.com/office/drawing/2014/main" xmlns="" id="{6515D78E-6FE6-4144-9E7C-9FEF82DAC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928"/>
              <a:ext cx="912"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hoto of Ron Rivest">
              <a:extLst>
                <a:ext uri="{FF2B5EF4-FFF2-40B4-BE49-F238E27FC236}">
                  <a16:creationId xmlns:a16="http://schemas.microsoft.com/office/drawing/2014/main" xmlns="" id="{EAB2E4A8-40F6-9948-B656-A0AC5F0CA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31"/>
              <a:ext cx="960"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stein2">
              <a:extLst>
                <a:ext uri="{FF2B5EF4-FFF2-40B4-BE49-F238E27FC236}">
                  <a16:creationId xmlns:a16="http://schemas.microsoft.com/office/drawing/2014/main" xmlns="" id="{9183CB0A-ECCF-6A45-9E8C-9EDA27EDDD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8" y="2046"/>
              <a:ext cx="90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2">
              <a:extLst>
                <a:ext uri="{FF2B5EF4-FFF2-40B4-BE49-F238E27FC236}">
                  <a16:creationId xmlns:a16="http://schemas.microsoft.com/office/drawing/2014/main" xmlns="" id="{1EBBFD82-607A-D84D-AB87-C6AEFBF00AD9}"/>
                </a:ext>
              </a:extLst>
            </p:cNvPr>
            <p:cNvSpPr txBox="1">
              <a:spLocks noChangeArrowheads="1"/>
            </p:cNvSpPr>
            <p:nvPr/>
          </p:nvSpPr>
          <p:spPr bwMode="auto">
            <a:xfrm>
              <a:off x="3072" y="3263"/>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Also known as CLRS book</a:t>
              </a:r>
            </a:p>
          </p:txBody>
        </p:sp>
      </p:grpSp>
    </p:spTree>
    <p:extLst>
      <p:ext uri="{BB962C8B-B14F-4D97-AF65-F5344CB8AC3E}">
        <p14:creationId xmlns:p14="http://schemas.microsoft.com/office/powerpoint/2010/main" val="1383974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xmlns="" id="{0ABB8E18-396E-1749-A44C-7CCB3784FDF1}"/>
              </a:ext>
            </a:extLst>
          </p:cNvPr>
          <p:cNvSpPr>
            <a:spLocks noGrp="1"/>
          </p:cNvSpPr>
          <p:nvPr>
            <p:ph type="sldNum" sz="quarter" idx="14"/>
          </p:nvPr>
        </p:nvSpPr>
        <p:spPr/>
        <p:txBody>
          <a:bodyPr/>
          <a:lstStyle/>
          <a:p>
            <a:fld id="{BC8D7E44-7D4F-4942-A8C9-2DF6BF8399E8}" type="slidenum">
              <a:rPr lang="en-US" smtClean="0"/>
              <a:pPr/>
              <a:t>26</a:t>
            </a:fld>
            <a:endParaRPr lang="en-US" dirty="0"/>
          </a:p>
        </p:txBody>
      </p:sp>
      <p:pic>
        <p:nvPicPr>
          <p:cNvPr id="6" name="Picture 5" descr="algorithm-design-275x275-imadbn6dhqrdzq9f">
            <a:extLst>
              <a:ext uri="{FF2B5EF4-FFF2-40B4-BE49-F238E27FC236}">
                <a16:creationId xmlns:a16="http://schemas.microsoft.com/office/drawing/2014/main" xmlns="" id="{E7645C16-9F89-B14C-950D-9978485E0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47" y="1635672"/>
            <a:ext cx="27051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xmlns="" id="{C43E1566-C849-1C40-8EA4-AE0A7DA98F31}"/>
              </a:ext>
            </a:extLst>
          </p:cNvPr>
          <p:cNvSpPr>
            <a:spLocks noChangeArrowheads="1"/>
          </p:cNvSpPr>
          <p:nvPr/>
        </p:nvSpPr>
        <p:spPr bwMode="auto">
          <a:xfrm>
            <a:off x="617621" y="5468444"/>
            <a:ext cx="819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t-BR" altLang="en-US" sz="1800" dirty="0"/>
              <a:t>Jon </a:t>
            </a:r>
            <a:r>
              <a:rPr lang="pt-BR" altLang="en-US" sz="1800" dirty="0" err="1"/>
              <a:t>Kleinberg</a:t>
            </a:r>
            <a:r>
              <a:rPr lang="pt-BR" altLang="en-US" sz="1800" dirty="0"/>
              <a:t> </a:t>
            </a:r>
            <a:r>
              <a:rPr lang="pt-BR" altLang="en-US" sz="1800" dirty="0" err="1"/>
              <a:t>and</a:t>
            </a:r>
            <a:r>
              <a:rPr lang="pt-BR" altLang="en-US" sz="1800" dirty="0"/>
              <a:t> Eva Tardos. </a:t>
            </a:r>
            <a:r>
              <a:rPr lang="pt-BR" altLang="en-US" sz="1800" b="1" i="1" dirty="0" err="1"/>
              <a:t>Algorithm</a:t>
            </a:r>
            <a:r>
              <a:rPr lang="pt-BR" altLang="en-US" sz="1800" b="1" i="1" dirty="0"/>
              <a:t> Design</a:t>
            </a:r>
            <a:r>
              <a:rPr lang="pt-BR" altLang="en-US" sz="1800" dirty="0"/>
              <a:t>. Pearson </a:t>
            </a:r>
            <a:r>
              <a:rPr lang="pt-BR" altLang="en-US" sz="1800" dirty="0" err="1"/>
              <a:t>Education</a:t>
            </a:r>
            <a:r>
              <a:rPr lang="pt-BR" altLang="en-US" sz="1800" dirty="0"/>
              <a:t>. (2007) </a:t>
            </a:r>
          </a:p>
        </p:txBody>
      </p:sp>
    </p:spTree>
    <p:extLst>
      <p:ext uri="{BB962C8B-B14F-4D97-AF65-F5344CB8AC3E}">
        <p14:creationId xmlns:p14="http://schemas.microsoft.com/office/powerpoint/2010/main" val="296426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xmlns="" id="{0ABB8E18-396E-1749-A44C-7CCB3784FDF1}"/>
              </a:ext>
            </a:extLst>
          </p:cNvPr>
          <p:cNvSpPr>
            <a:spLocks noGrp="1"/>
          </p:cNvSpPr>
          <p:nvPr>
            <p:ph type="sldNum" sz="quarter" idx="14"/>
          </p:nvPr>
        </p:nvSpPr>
        <p:spPr/>
        <p:txBody>
          <a:bodyPr/>
          <a:lstStyle/>
          <a:p>
            <a:fld id="{BC8D7E44-7D4F-4942-A8C9-2DF6BF8399E8}" type="slidenum">
              <a:rPr lang="en-US" smtClean="0"/>
              <a:pPr/>
              <a:t>27</a:t>
            </a:fld>
            <a:endParaRPr lang="en-US" dirty="0"/>
          </a:p>
        </p:txBody>
      </p:sp>
      <p:pic>
        <p:nvPicPr>
          <p:cNvPr id="6" name="Picture 3" descr="books">
            <a:extLst>
              <a:ext uri="{FF2B5EF4-FFF2-40B4-BE49-F238E27FC236}">
                <a16:creationId xmlns:a16="http://schemas.microsoft.com/office/drawing/2014/main" xmlns="" id="{D65EF8FF-5621-A94C-8CD7-5E878CCF5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56347"/>
            <a:ext cx="2636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xmlns="" id="{9329AC2F-CEBF-044E-9571-59B3C03E7047}"/>
              </a:ext>
            </a:extLst>
          </p:cNvPr>
          <p:cNvSpPr txBox="1">
            <a:spLocks noChangeArrowheads="1"/>
          </p:cNvSpPr>
          <p:nvPr/>
        </p:nvSpPr>
        <p:spPr bwMode="auto">
          <a:xfrm>
            <a:off x="541420" y="5817471"/>
            <a:ext cx="761197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Data Structures and Algorithms - </a:t>
            </a:r>
            <a:r>
              <a:rPr lang="en-US" altLang="en-US" sz="1600" dirty="0">
                <a:hlinkClick r:id="rId4"/>
              </a:rPr>
              <a:t>Alfred V. Aho</a:t>
            </a:r>
            <a:r>
              <a:rPr lang="en-US" altLang="en-US" sz="1600" b="1" dirty="0"/>
              <a:t>, </a:t>
            </a:r>
            <a:r>
              <a:rPr lang="en-US" altLang="en-US" sz="1600" dirty="0">
                <a:hlinkClick r:id="rId5"/>
              </a:rPr>
              <a:t>John E. Hopcroft</a:t>
            </a:r>
            <a:r>
              <a:rPr lang="en-US" altLang="en-US" sz="1600" b="1" dirty="0"/>
              <a:t>, Jeffery D.Ulman</a:t>
            </a:r>
          </a:p>
        </p:txBody>
      </p:sp>
    </p:spTree>
    <p:extLst>
      <p:ext uri="{BB962C8B-B14F-4D97-AF65-F5344CB8AC3E}">
        <p14:creationId xmlns:p14="http://schemas.microsoft.com/office/powerpoint/2010/main" val="2737252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xmlns="" id="{0ABB8E18-396E-1749-A44C-7CCB3784FDF1}"/>
              </a:ext>
            </a:extLst>
          </p:cNvPr>
          <p:cNvSpPr>
            <a:spLocks noGrp="1"/>
          </p:cNvSpPr>
          <p:nvPr>
            <p:ph type="sldNum" sz="quarter" idx="14"/>
          </p:nvPr>
        </p:nvSpPr>
        <p:spPr/>
        <p:txBody>
          <a:bodyPr/>
          <a:lstStyle/>
          <a:p>
            <a:fld id="{BC8D7E44-7D4F-4942-A8C9-2DF6BF8399E8}" type="slidenum">
              <a:rPr lang="en-US" smtClean="0"/>
              <a:pPr/>
              <a:t>28</a:t>
            </a:fld>
            <a:endParaRPr lang="en-US" dirty="0"/>
          </a:p>
        </p:txBody>
      </p:sp>
      <p:pic>
        <p:nvPicPr>
          <p:cNvPr id="6" name="Picture 4">
            <a:extLst>
              <a:ext uri="{FF2B5EF4-FFF2-40B4-BE49-F238E27FC236}">
                <a16:creationId xmlns:a16="http://schemas.microsoft.com/office/drawing/2014/main" xmlns="" id="{6A1F845D-8D5D-9444-A9C6-62210CCB1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4210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a:extLst>
              <a:ext uri="{FF2B5EF4-FFF2-40B4-BE49-F238E27FC236}">
                <a16:creationId xmlns:a16="http://schemas.microsoft.com/office/drawing/2014/main" xmlns="" id="{774D3C7D-F123-0C41-A2FC-4AD84F287794}"/>
              </a:ext>
            </a:extLst>
          </p:cNvPr>
          <p:cNvSpPr txBox="1">
            <a:spLocks noChangeArrowheads="1"/>
          </p:cNvSpPr>
          <p:nvPr/>
        </p:nvSpPr>
        <p:spPr bwMode="auto">
          <a:xfrm>
            <a:off x="838200" y="5715000"/>
            <a:ext cx="7543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pt-BR" altLang="en-US" sz="1600" b="1"/>
              <a:t>Sanjoy Das Gupta, Christos Papadimitriou, Umesh Vazirani:  Algorithms</a:t>
            </a:r>
          </a:p>
          <a:p>
            <a:pPr eaLnBrk="1" hangingPunct="1">
              <a:spcBef>
                <a:spcPct val="50000"/>
              </a:spcBef>
              <a:buFontTx/>
              <a:buNone/>
            </a:pPr>
            <a:r>
              <a:rPr lang="pt-BR" altLang="en-US" sz="1600"/>
              <a:t>					(Tata McGraw-Hill Publishers)</a:t>
            </a:r>
            <a:endParaRPr lang="en-US" altLang="en-US" sz="1600" dirty="0"/>
          </a:p>
        </p:txBody>
      </p:sp>
      <p:pic>
        <p:nvPicPr>
          <p:cNvPr id="8" name="Picture 6">
            <a:extLst>
              <a:ext uri="{FF2B5EF4-FFF2-40B4-BE49-F238E27FC236}">
                <a16:creationId xmlns:a16="http://schemas.microsoft.com/office/drawing/2014/main" xmlns="" id="{18B0FD72-C49A-C54F-A991-C9395E2E3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38375"/>
            <a:ext cx="17621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864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268108-0A36-9648-A164-E64711AD86ED}"/>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xmlns="" id="{31D43D62-952D-0D43-B6F7-AA828AF39849}"/>
              </a:ext>
            </a:extLst>
          </p:cNvPr>
          <p:cNvSpPr>
            <a:spLocks noGrp="1"/>
          </p:cNvSpPr>
          <p:nvPr>
            <p:ph type="sldNum" sz="quarter" idx="14"/>
          </p:nvPr>
        </p:nvSpPr>
        <p:spPr/>
        <p:txBody>
          <a:bodyPr/>
          <a:lstStyle/>
          <a:p>
            <a:fld id="{BC8D7E44-7D4F-4942-A8C9-2DF6BF8399E8}" type="slidenum">
              <a:rPr lang="en-US" smtClean="0"/>
              <a:pPr/>
              <a:t>29</a:t>
            </a:fld>
            <a:endParaRPr lang="en-US" dirty="0"/>
          </a:p>
        </p:txBody>
      </p:sp>
      <p:pic>
        <p:nvPicPr>
          <p:cNvPr id="6" name="Picture 3" descr="51qGggfhIoL">
            <a:extLst>
              <a:ext uri="{FF2B5EF4-FFF2-40B4-BE49-F238E27FC236}">
                <a16:creationId xmlns:a16="http://schemas.microsoft.com/office/drawing/2014/main" xmlns="" id="{8992301D-3533-4B42-9168-F59CC8E2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4123CB3C-82C7-024A-8B08-2A9174ED3104}"/>
              </a:ext>
            </a:extLst>
          </p:cNvPr>
          <p:cNvSpPr>
            <a:spLocks noChangeArrowheads="1"/>
          </p:cNvSpPr>
          <p:nvPr/>
        </p:nvSpPr>
        <p:spPr bwMode="auto">
          <a:xfrm>
            <a:off x="762000" y="5562600"/>
            <a:ext cx="817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sv-SE" altLang="en-US" sz="1800"/>
              <a:t>Ellis Horowitz, Sartaj Sahni, Sanguthevar Rajasekaran.</a:t>
            </a:r>
            <a:r>
              <a:rPr lang="sv-SE" altLang="en-US" sz="1800" b="1"/>
              <a:t> </a:t>
            </a:r>
            <a:r>
              <a:rPr lang="en-US" altLang="en-US" sz="1800" b="1" dirty="0"/>
              <a:t>Computer Algorithms</a:t>
            </a:r>
          </a:p>
        </p:txBody>
      </p:sp>
    </p:spTree>
    <p:extLst>
      <p:ext uri="{BB962C8B-B14F-4D97-AF65-F5344CB8AC3E}">
        <p14:creationId xmlns:p14="http://schemas.microsoft.com/office/powerpoint/2010/main" val="89617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04800" y="1371600"/>
            <a:ext cx="8229600" cy="5135563"/>
          </a:xfrm>
        </p:spPr>
        <p:txBody>
          <a:bodyPr/>
          <a:lstStyle/>
          <a:p>
            <a:pPr marL="514350" indent="-514350" fontAlgn="base">
              <a:spcAft>
                <a:spcPct val="0"/>
              </a:spcAft>
              <a:buFont typeface="Arial" pitchFamily="34" charset="0"/>
              <a:buAutoNum type="arabicPeriod"/>
              <a:defRPr/>
            </a:pPr>
            <a:r>
              <a:rPr lang="en-US" dirty="0" smtClean="0">
                <a:latin typeface="Times New Roman" panose="02020603050405020304" pitchFamily="18" charset="0"/>
                <a:cs typeface="Times New Roman" panose="02020603050405020304" pitchFamily="18" charset="0"/>
              </a:rPr>
              <a:t>Introduction </a:t>
            </a:r>
          </a:p>
          <a:p>
            <a:pPr marL="514350" indent="-514350" fontAlgn="base">
              <a:spcAft>
                <a:spcPct val="0"/>
              </a:spcAft>
              <a:buFont typeface="Arial" pitchFamily="34" charset="0"/>
              <a:buAutoNum type="arabicPeriod"/>
              <a:defRPr/>
            </a:pPr>
            <a:r>
              <a:rPr lang="en-US" dirty="0" smtClean="0">
                <a:latin typeface="Times New Roman" panose="02020603050405020304" pitchFamily="18" charset="0"/>
                <a:cs typeface="Times New Roman" panose="02020603050405020304" pitchFamily="18" charset="0"/>
              </a:rPr>
              <a:t>Algorithms and it’s Specification, </a:t>
            </a:r>
          </a:p>
          <a:p>
            <a:pPr marL="514350" indent="-514350" fontAlgn="base">
              <a:spcAft>
                <a:spcPct val="0"/>
              </a:spcAft>
              <a:buFont typeface="Arial" pitchFamily="34" charset="0"/>
              <a:buAutoNum type="arabicPeriod"/>
              <a:defRPr/>
            </a:pPr>
            <a:r>
              <a:rPr lang="en-US" sz="2400" dirty="0" smtClean="0">
                <a:latin typeface="Times New Roman" panose="02020603050405020304" pitchFamily="18" charset="0"/>
                <a:cs typeface="Times New Roman" panose="02020603050405020304" pitchFamily="18" charset="0"/>
              </a:rPr>
              <a:t>Random Access Machine Model,</a:t>
            </a:r>
          </a:p>
          <a:p>
            <a:pPr marL="514350" indent="-514350" fontAlgn="base">
              <a:spcAft>
                <a:spcPct val="0"/>
              </a:spcAft>
              <a:buFont typeface="Arial" pitchFamily="34" charset="0"/>
              <a:buAutoNum type="arabicPeriod"/>
              <a:defRPr/>
            </a:pPr>
            <a:r>
              <a:rPr lang="en-US" sz="2400" dirty="0" smtClean="0">
                <a:latin typeface="Times New Roman" panose="02020603050405020304" pitchFamily="18" charset="0"/>
                <a:cs typeface="Times New Roman" panose="02020603050405020304" pitchFamily="18" charset="0"/>
              </a:rPr>
              <a:t>Counting Primitive Operations,</a:t>
            </a:r>
          </a:p>
          <a:p>
            <a:pPr marL="514350" indent="-514350" fontAlgn="base">
              <a:spcAft>
                <a:spcPct val="0"/>
              </a:spcAft>
              <a:buFont typeface="Arial" pitchFamily="34" charset="0"/>
              <a:buAutoNum type="arabicPeriod"/>
              <a:defRPr/>
            </a:pPr>
            <a:r>
              <a:rPr lang="en-US" sz="2400" dirty="0" smtClean="0">
                <a:latin typeface="Times New Roman" panose="02020603050405020304" pitchFamily="18" charset="0"/>
                <a:cs typeface="Times New Roman" panose="02020603050405020304" pitchFamily="18" charset="0"/>
              </a:rPr>
              <a:t>Correctness </a:t>
            </a:r>
            <a:r>
              <a:rPr lang="en-US" sz="2400" dirty="0">
                <a:latin typeface="Times New Roman" panose="02020603050405020304" pitchFamily="18" charset="0"/>
                <a:cs typeface="Times New Roman" panose="02020603050405020304" pitchFamily="18" charset="0"/>
              </a:rPr>
              <a:t>of Algorithms</a:t>
            </a:r>
            <a:r>
              <a:rPr lang="en-US" sz="24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fontAlgn="base">
              <a:spcAft>
                <a:spcPct val="0"/>
              </a:spcAft>
              <a:buFont typeface="Arial" pitchFamily="34" charset="0"/>
              <a:buAutoNum type="arabicPeriod"/>
              <a:defRPr/>
            </a:pPr>
            <a:r>
              <a:rPr lang="en-US" sz="2400" dirty="0" smtClean="0">
                <a:latin typeface="Times New Roman" panose="02020603050405020304" pitchFamily="18" charset="0"/>
                <a:cs typeface="Times New Roman" panose="02020603050405020304" pitchFamily="18" charset="0"/>
              </a:rPr>
              <a:t>Notion of best case, average case and worst case.</a:t>
            </a:r>
            <a:endParaRPr lang="en-IN" sz="2400" dirty="0" smtClean="0">
              <a:latin typeface="Times New Roman" panose="02020603050405020304" pitchFamily="18" charset="0"/>
              <a:cs typeface="Times New Roman" panose="02020603050405020304" pitchFamily="18" charset="0"/>
            </a:endParaRPr>
          </a:p>
          <a:p>
            <a:pPr marL="0" indent="0" fontAlgn="base">
              <a:spcAft>
                <a:spcPct val="0"/>
              </a:spcAft>
              <a:defRPr/>
            </a:pP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304800" y="152400"/>
            <a:ext cx="6324600" cy="685800"/>
          </a:xfrm>
        </p:spPr>
        <p:txBody>
          <a:bodyPr rtlCol="0"/>
          <a:lstStyle/>
          <a:p>
            <a:pPr eaLnBrk="1" fontAlgn="auto" hangingPunct="1">
              <a:spcAft>
                <a:spcPts val="0"/>
              </a:spcAft>
              <a:defRPr/>
            </a:pPr>
            <a:r>
              <a:rPr lang="en-US" dirty="0" smtClean="0"/>
              <a:t>Contents</a:t>
            </a:r>
            <a:endParaRPr lang="en-US" dirty="0"/>
          </a:p>
        </p:txBody>
      </p:sp>
    </p:spTree>
    <p:extLst>
      <p:ext uri="{BB962C8B-B14F-4D97-AF65-F5344CB8AC3E}">
        <p14:creationId xmlns:p14="http://schemas.microsoft.com/office/powerpoint/2010/main" val="1763576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hlinkClick r:id="rId2" action="ppaction://hlinkfile"/>
              </a:rPr>
              <a:t>..\..\Detailed Cal (1).pdf</a:t>
            </a:r>
            <a:endParaRPr lang="en-US" dirty="0"/>
          </a:p>
        </p:txBody>
      </p:sp>
      <p:sp>
        <p:nvSpPr>
          <p:cNvPr id="3" name="Content Placeholder 2"/>
          <p:cNvSpPr>
            <a:spLocks noGrp="1"/>
          </p:cNvSpPr>
          <p:nvPr>
            <p:ph sz="quarter" idx="10"/>
          </p:nvPr>
        </p:nvSpPr>
        <p:spPr>
          <a:xfrm>
            <a:off x="304800" y="609600"/>
            <a:ext cx="8610600" cy="685800"/>
          </a:xfrm>
        </p:spPr>
        <p:txBody>
          <a:bodyPr>
            <a:normAutofit/>
          </a:bodyPr>
          <a:lstStyle/>
          <a:p>
            <a:r>
              <a:rPr lang="en-IN" sz="2800" dirty="0"/>
              <a:t>Semester Calendar for DSE 2019 (1) and DSE 2019 (2) </a:t>
            </a:r>
          </a:p>
        </p:txBody>
      </p:sp>
      <p:sp>
        <p:nvSpPr>
          <p:cNvPr id="5" name="Slide Number Placeholder 4"/>
          <p:cNvSpPr>
            <a:spLocks noGrp="1"/>
          </p:cNvSpPr>
          <p:nvPr>
            <p:ph type="sldNum" sz="quarter" idx="14"/>
          </p:nvPr>
        </p:nvSpPr>
        <p:spPr/>
        <p:txBody>
          <a:bodyPr/>
          <a:lstStyle/>
          <a:p>
            <a:fld id="{BC8D7E44-7D4F-4942-A8C9-2DF6BF8399E8}" type="slidenum">
              <a:rPr lang="en-US" smtClean="0"/>
              <a:pPr/>
              <a:t>30</a:t>
            </a:fld>
            <a:endParaRPr lang="en-US" dirty="0"/>
          </a:p>
        </p:txBody>
      </p:sp>
      <p:sp>
        <p:nvSpPr>
          <p:cNvPr id="7" name="Content Placeholder 6"/>
          <p:cNvSpPr>
            <a:spLocks noGrp="1"/>
          </p:cNvSpPr>
          <p:nvPr>
            <p:ph sz="quarter" idx="11"/>
          </p:nvPr>
        </p:nvSpPr>
        <p:spPr/>
        <p:txBody>
          <a:bodyPr/>
          <a:lstStyle/>
          <a:p>
            <a:endParaRPr lang="en-IN" dirty="0"/>
          </a:p>
        </p:txBody>
      </p:sp>
    </p:spTree>
    <p:extLst>
      <p:ext uri="{BB962C8B-B14F-4D97-AF65-F5344CB8AC3E}">
        <p14:creationId xmlns:p14="http://schemas.microsoft.com/office/powerpoint/2010/main" val="158241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4"/>
          </p:nvPr>
        </p:nvSpPr>
        <p:spPr/>
        <p:txBody>
          <a:bodyPr/>
          <a:lstStyle/>
          <a:p>
            <a:fld id="{BC8D7E44-7D4F-4942-A8C9-2DF6BF8399E8}" type="slidenum">
              <a:rPr lang="en-US" smtClean="0"/>
              <a:pPr/>
              <a:t>31</a:t>
            </a:fld>
            <a:endParaRPr lang="en-US" dirty="0"/>
          </a:p>
        </p:txBody>
      </p:sp>
      <p:sp>
        <p:nvSpPr>
          <p:cNvPr id="6" name="Content Placeholder 5"/>
          <p:cNvSpPr>
            <a:spLocks noGrp="1"/>
          </p:cNvSpPr>
          <p:nvPr>
            <p:ph idx="1"/>
          </p:nvPr>
        </p:nvSpPr>
        <p:spPr>
          <a:xfrm>
            <a:off x="304800" y="1493837"/>
            <a:ext cx="8229600" cy="1791260"/>
          </a:xfrm>
          <a:prstGeom prst="rect">
            <a:avLst/>
          </a:prstGeom>
        </p:spPr>
        <p:txBody>
          <a:bodyPr>
            <a:spAutoFit/>
          </a:bodyPr>
          <a:lstStyle/>
          <a:p>
            <a:pPr marL="914400" lvl="1" indent="-514350" fontAlgn="base">
              <a:spcAft>
                <a:spcPct val="0"/>
              </a:spcAft>
              <a:buFont typeface="+mj-lt"/>
              <a:buAutoNum type="alphaLcParenR"/>
              <a:defRPr/>
            </a:pPr>
            <a:r>
              <a:rPr lang="en-US" sz="2400" dirty="0">
                <a:latin typeface="Times New Roman" panose="02020603050405020304" pitchFamily="18" charset="0"/>
                <a:cs typeface="Times New Roman" panose="02020603050405020304" pitchFamily="18" charset="0"/>
              </a:rPr>
              <a:t>Algorithms and it’s Specification, </a:t>
            </a:r>
          </a:p>
          <a:p>
            <a:pPr marL="914400" lvl="1" indent="-514350" fontAlgn="base">
              <a:spcAft>
                <a:spcPct val="0"/>
              </a:spcAft>
              <a:buFont typeface="+mj-lt"/>
              <a:buAutoNum type="alphaLcParenR"/>
              <a:defRPr/>
            </a:pPr>
            <a:r>
              <a:rPr lang="en-US" sz="2400" dirty="0" smtClean="0">
                <a:latin typeface="Times New Roman" panose="02020603050405020304" pitchFamily="18" charset="0"/>
                <a:cs typeface="Times New Roman" panose="02020603050405020304" pitchFamily="18" charset="0"/>
              </a:rPr>
              <a:t>Random </a:t>
            </a:r>
            <a:r>
              <a:rPr lang="en-US" sz="2400" dirty="0">
                <a:latin typeface="Times New Roman" panose="02020603050405020304" pitchFamily="18" charset="0"/>
                <a:cs typeface="Times New Roman" panose="02020603050405020304" pitchFamily="18" charset="0"/>
              </a:rPr>
              <a:t>Access Machine Model,</a:t>
            </a:r>
          </a:p>
          <a:p>
            <a:pPr marL="914400" lvl="1" indent="-514350" fontAlgn="base">
              <a:spcAft>
                <a:spcPct val="0"/>
              </a:spcAft>
              <a:buFont typeface="+mj-lt"/>
              <a:buAutoNum type="alphaLcParenR"/>
              <a:defRPr/>
            </a:pPr>
            <a:r>
              <a:rPr lang="en-US" sz="2400" dirty="0">
                <a:latin typeface="Times New Roman" panose="02020603050405020304" pitchFamily="18" charset="0"/>
                <a:cs typeface="Times New Roman" panose="02020603050405020304" pitchFamily="18" charset="0"/>
              </a:rPr>
              <a:t>Counting Primitive Operations,</a:t>
            </a:r>
          </a:p>
          <a:p>
            <a:pPr marL="914400" lvl="1" indent="-514350" fontAlgn="base">
              <a:spcAft>
                <a:spcPct val="0"/>
              </a:spcAft>
              <a:buFont typeface="+mj-lt"/>
              <a:buAutoNum type="alphaLcParenR"/>
              <a:defRPr/>
            </a:pPr>
            <a:r>
              <a:rPr lang="en-US" sz="2400" dirty="0">
                <a:latin typeface="Times New Roman" panose="02020603050405020304" pitchFamily="18" charset="0"/>
                <a:cs typeface="Times New Roman" panose="02020603050405020304" pitchFamily="18" charset="0"/>
              </a:rPr>
              <a:t> Notion of best case, average case and worst case.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825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pPr marL="457200" indent="-457200" eaLnBrk="1" hangingPunct="1">
              <a:buFont typeface="Arial" panose="020B0604020202020204" pitchFamily="34" charset="0"/>
              <a:buChar char="•"/>
            </a:pPr>
            <a:r>
              <a:rPr lang="en-US" altLang="en-US" sz="3200" dirty="0" smtClean="0">
                <a:latin typeface="Garamond" panose="02020404030301010803" pitchFamily="18" charset="0"/>
              </a:rPr>
              <a:t>Organization of large amount of data such that, the operations we perform on data are efficient.</a:t>
            </a:r>
          </a:p>
          <a:p>
            <a:pPr marL="457200" indent="-457200" eaLnBrk="1" hangingPunct="1">
              <a:buFont typeface="Arial" panose="020B0604020202020204" pitchFamily="34" charset="0"/>
              <a:buChar char="•"/>
            </a:pPr>
            <a:r>
              <a:rPr lang="en-US" altLang="en-US" sz="3200" dirty="0" smtClean="0">
                <a:latin typeface="Garamond" panose="02020404030301010803" pitchFamily="18" charset="0"/>
              </a:rPr>
              <a:t>Criteria of judging an operation(algorithm)</a:t>
            </a:r>
          </a:p>
          <a:p>
            <a:pPr marL="857250" lvl="1" indent="-457200">
              <a:buFont typeface="Arial" panose="020B0604020202020204" pitchFamily="34" charset="0"/>
              <a:buChar char="•"/>
            </a:pPr>
            <a:r>
              <a:rPr lang="en-US" altLang="en-US" sz="2400" dirty="0" smtClean="0">
                <a:latin typeface="Garamond" panose="02020404030301010803" pitchFamily="18" charset="0"/>
              </a:rPr>
              <a:t>   CPU</a:t>
            </a:r>
          </a:p>
          <a:p>
            <a:pPr marL="857250" lvl="1" indent="-457200">
              <a:buFont typeface="Arial" panose="020B0604020202020204" pitchFamily="34" charset="0"/>
              <a:buChar char="•"/>
            </a:pPr>
            <a:r>
              <a:rPr lang="en-US" altLang="en-US" sz="2400" dirty="0" smtClean="0">
                <a:latin typeface="Garamond" panose="02020404030301010803" pitchFamily="18" charset="0"/>
              </a:rPr>
              <a:t>   MEMORY</a:t>
            </a:r>
          </a:p>
          <a:p>
            <a:pPr marL="857250" lvl="1" indent="-457200">
              <a:buFont typeface="Arial" panose="020B0604020202020204" pitchFamily="34" charset="0"/>
              <a:buChar char="•"/>
            </a:pPr>
            <a:r>
              <a:rPr lang="en-US" altLang="en-US" sz="2400" dirty="0" smtClean="0">
                <a:latin typeface="Garamond" panose="02020404030301010803" pitchFamily="18" charset="0"/>
              </a:rPr>
              <a:t>   DISK(I/O)</a:t>
            </a:r>
          </a:p>
          <a:p>
            <a:pPr marL="857250" lvl="1" indent="-457200">
              <a:buFont typeface="Arial" panose="020B0604020202020204" pitchFamily="34" charset="0"/>
              <a:buChar char="•"/>
            </a:pPr>
            <a:r>
              <a:rPr lang="en-US" altLang="en-US" sz="2400" dirty="0" smtClean="0">
                <a:latin typeface="Garamond" panose="02020404030301010803" pitchFamily="18" charset="0"/>
              </a:rPr>
              <a:t>   No of message exchanges to perform a task(N/W).</a:t>
            </a:r>
          </a:p>
          <a:p>
            <a:pPr marL="571500" indent="-571500" eaLnBrk="1" hangingPunct="1">
              <a:buFont typeface="Arial" panose="020B0604020202020204" pitchFamily="34" charset="0"/>
              <a:buChar char="•"/>
            </a:pPr>
            <a:endParaRPr lang="en-US" altLang="en-US" sz="4400" dirty="0" smtClean="0">
              <a:latin typeface="Garamond" panose="02020404030301010803" pitchFamily="18" charset="0"/>
            </a:endParaRPr>
          </a:p>
        </p:txBody>
      </p:sp>
      <p:sp>
        <p:nvSpPr>
          <p:cNvPr id="4098" name="Rectangle 2"/>
          <p:cNvSpPr>
            <a:spLocks noGrp="1" noChangeArrowheads="1"/>
          </p:cNvSpPr>
          <p:nvPr>
            <p:ph type="title" idx="4294967295"/>
          </p:nvPr>
        </p:nvSpPr>
        <p:spPr>
          <a:xfrm>
            <a:off x="0" y="274638"/>
            <a:ext cx="8229600" cy="1143000"/>
          </a:xfrm>
        </p:spPr>
        <p:txBody>
          <a:bodyPr/>
          <a:lstStyle/>
          <a:p>
            <a:pPr eaLnBrk="1" hangingPunct="1"/>
            <a:r>
              <a:rPr lang="en-US" altLang="en-US" dirty="0" smtClean="0">
                <a:latin typeface="Garamond" panose="02020404030301010803" pitchFamily="18" charset="0"/>
              </a:rPr>
              <a:t>Definition: Data Structure</a:t>
            </a:r>
          </a:p>
        </p:txBody>
      </p:sp>
    </p:spTree>
    <p:extLst>
      <p:ext uri="{BB962C8B-B14F-4D97-AF65-F5344CB8AC3E}">
        <p14:creationId xmlns:p14="http://schemas.microsoft.com/office/powerpoint/2010/main" val="3744827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Garamond" panose="02020404030301010803" pitchFamily="18" charset="0"/>
              </a:rPr>
              <a:t>A mixture of natural language and high level programming concepts used to represent an algorithm.</a:t>
            </a:r>
          </a:p>
          <a:p>
            <a:endParaRPr lang="en-US" sz="2800" dirty="0">
              <a:latin typeface="Garamond" panose="02020404030301010803" pitchFamily="18" charset="0"/>
            </a:endParaRPr>
          </a:p>
        </p:txBody>
      </p:sp>
      <p:sp>
        <p:nvSpPr>
          <p:cNvPr id="2" name="Title 1"/>
          <p:cNvSpPr>
            <a:spLocks noGrp="1"/>
          </p:cNvSpPr>
          <p:nvPr>
            <p:ph type="title" idx="4294967295"/>
          </p:nvPr>
        </p:nvSpPr>
        <p:spPr>
          <a:xfrm>
            <a:off x="0" y="274638"/>
            <a:ext cx="8229600" cy="1143000"/>
          </a:xfrm>
        </p:spPr>
        <p:txBody>
          <a:bodyPr/>
          <a:lstStyle/>
          <a:p>
            <a:r>
              <a:rPr lang="en-US" dirty="0" smtClean="0"/>
              <a:t>Pseudo Code</a:t>
            </a:r>
            <a:endParaRPr lang="en-US" dirty="0"/>
          </a:p>
        </p:txBody>
      </p:sp>
    </p:spTree>
    <p:extLst>
      <p:ext uri="{BB962C8B-B14F-4D97-AF65-F5344CB8AC3E}">
        <p14:creationId xmlns:p14="http://schemas.microsoft.com/office/powerpoint/2010/main" val="3807394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tretch>
            <a:fillRect/>
          </a:stretch>
        </p:blipFill>
        <p:spPr bwMode="auto">
          <a:xfrm>
            <a:off x="381000" y="533400"/>
            <a:ext cx="8532244" cy="5638800"/>
          </a:xfrm>
          <a:prstGeom prst="rect">
            <a:avLst/>
          </a:prstGeom>
          <a:noFill/>
          <a:ln w="9525">
            <a:noFill/>
            <a:miter lim="800000"/>
            <a:headEnd/>
            <a:tailEnd/>
          </a:ln>
          <a:effectLst/>
        </p:spPr>
      </p:pic>
    </p:spTree>
    <p:extLst>
      <p:ext uri="{BB962C8B-B14F-4D97-AF65-F5344CB8AC3E}">
        <p14:creationId xmlns:p14="http://schemas.microsoft.com/office/powerpoint/2010/main" val="31025105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smtClean="0">
                <a:latin typeface="Garamond" panose="02020404030301010803" pitchFamily="18" charset="0"/>
              </a:rPr>
              <a:t>· </a:t>
            </a:r>
            <a:r>
              <a:rPr lang="en-IN" sz="2600" dirty="0">
                <a:latin typeface="Garamond" panose="02020404030301010803" pitchFamily="18" charset="0"/>
              </a:rPr>
              <a:t>Must take an input.</a:t>
            </a:r>
          </a:p>
          <a:p>
            <a:r>
              <a:rPr lang="en-IN" sz="2600" dirty="0">
                <a:latin typeface="Garamond" panose="02020404030301010803" pitchFamily="18" charset="0"/>
              </a:rPr>
              <a:t>· Must give some output(yes/</a:t>
            </a:r>
            <a:r>
              <a:rPr lang="en-IN" sz="2600" dirty="0" err="1">
                <a:latin typeface="Garamond" panose="02020404030301010803" pitchFamily="18" charset="0"/>
              </a:rPr>
              <a:t>no,valueetc</a:t>
            </a:r>
            <a:r>
              <a:rPr lang="en-IN" sz="2600" dirty="0">
                <a:latin typeface="Garamond" panose="02020404030301010803" pitchFamily="18" charset="0"/>
              </a:rPr>
              <a:t>.)</a:t>
            </a:r>
          </a:p>
          <a:p>
            <a:r>
              <a:rPr lang="en-US" sz="2600" dirty="0">
                <a:latin typeface="Garamond" panose="02020404030301010803" pitchFamily="18" charset="0"/>
              </a:rPr>
              <a:t>· Definiteness –each instruction is clear and unambiguous.</a:t>
            </a:r>
          </a:p>
          <a:p>
            <a:r>
              <a:rPr lang="en-US" sz="2600" dirty="0">
                <a:latin typeface="Garamond" panose="02020404030301010803" pitchFamily="18" charset="0"/>
              </a:rPr>
              <a:t>· Finiteness –algorithm terminates after a finite number of steps.</a:t>
            </a:r>
          </a:p>
          <a:p>
            <a:r>
              <a:rPr lang="en-US" sz="2600" dirty="0">
                <a:latin typeface="Garamond" panose="02020404030301010803" pitchFamily="18" charset="0"/>
              </a:rPr>
              <a:t>· Effectiveness –every instruction must be basic i.e. simple instruction</a:t>
            </a:r>
            <a:r>
              <a:rPr lang="en-US" sz="2600" dirty="0" smtClean="0">
                <a:latin typeface="Garamond" panose="02020404030301010803" pitchFamily="18" charset="0"/>
              </a:rPr>
              <a:t>.</a:t>
            </a:r>
            <a:endParaRPr lang="en-US" sz="2600" dirty="0">
              <a:latin typeface="Garamond" panose="02020404030301010803" pitchFamily="18" charset="0"/>
            </a:endParaRPr>
          </a:p>
        </p:txBody>
      </p:sp>
      <p:sp>
        <p:nvSpPr>
          <p:cNvPr id="3" name="Content Placeholder 2"/>
          <p:cNvSpPr>
            <a:spLocks noGrp="1"/>
          </p:cNvSpPr>
          <p:nvPr>
            <p:ph sz="quarter" idx="10"/>
          </p:nvPr>
        </p:nvSpPr>
        <p:spPr/>
        <p:txBody>
          <a:bodyPr>
            <a:normAutofit/>
          </a:bodyPr>
          <a:lstStyle/>
          <a:p>
            <a:r>
              <a:rPr lang="en-IN" sz="3200" dirty="0"/>
              <a:t>Characteristics of an algorithm:-</a:t>
            </a:r>
          </a:p>
        </p:txBody>
      </p:sp>
    </p:spTree>
    <p:extLst>
      <p:ext uri="{BB962C8B-B14F-4D97-AF65-F5344CB8AC3E}">
        <p14:creationId xmlns:p14="http://schemas.microsoft.com/office/powerpoint/2010/main" val="2790630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lstStyle/>
          <a:p>
            <a:pPr>
              <a:buFont typeface="Arial" panose="020B0604020202020204" pitchFamily="34" charset="0"/>
              <a:buChar char="•"/>
            </a:pPr>
            <a:r>
              <a:rPr lang="en-IN" sz="2600" b="1" dirty="0" smtClean="0">
                <a:latin typeface="Garamond" panose="02020404030301010803" pitchFamily="18" charset="0"/>
              </a:rPr>
              <a:t>Correctness:-</a:t>
            </a:r>
          </a:p>
          <a:p>
            <a:pPr marL="457200" lvl="1" indent="0">
              <a:buNone/>
            </a:pPr>
            <a:r>
              <a:rPr lang="en-US" sz="2600" b="1" dirty="0" smtClean="0">
                <a:latin typeface="Garamond" panose="02020404030301010803" pitchFamily="18" charset="0"/>
              </a:rPr>
              <a:t>Correct</a:t>
            </a:r>
            <a:r>
              <a:rPr lang="en-US" sz="2600" b="1" dirty="0">
                <a:latin typeface="Garamond" panose="02020404030301010803" pitchFamily="18" charset="0"/>
              </a:rPr>
              <a:t>: </a:t>
            </a:r>
            <a:r>
              <a:rPr lang="en-US" sz="2600" dirty="0">
                <a:latin typeface="Garamond" panose="02020404030301010803" pitchFamily="18" charset="0"/>
              </a:rPr>
              <a:t>Algorithms must produce correct </a:t>
            </a:r>
            <a:r>
              <a:rPr lang="en-US" sz="2600" dirty="0" smtClean="0">
                <a:latin typeface="Garamond" panose="02020404030301010803" pitchFamily="18" charset="0"/>
              </a:rPr>
              <a:t>result. </a:t>
            </a:r>
            <a:r>
              <a:rPr lang="en-US" sz="2600" b="1" dirty="0" smtClean="0">
                <a:latin typeface="Garamond" panose="02020404030301010803" pitchFamily="18" charset="0"/>
              </a:rPr>
              <a:t>Approximation </a:t>
            </a:r>
            <a:r>
              <a:rPr lang="en-US" sz="2600" b="1" dirty="0">
                <a:latin typeface="Garamond" panose="02020404030301010803" pitchFamily="18" charset="0"/>
              </a:rPr>
              <a:t>algorithm: </a:t>
            </a:r>
            <a:r>
              <a:rPr lang="en-US" sz="2600" dirty="0">
                <a:latin typeface="Garamond" panose="02020404030301010803" pitchFamily="18" charset="0"/>
              </a:rPr>
              <a:t>Exact solution is not found, but near optimal solution </a:t>
            </a:r>
            <a:r>
              <a:rPr lang="en-US" sz="2600" dirty="0" smtClean="0">
                <a:latin typeface="Garamond" panose="02020404030301010803" pitchFamily="18" charset="0"/>
              </a:rPr>
              <a:t>can be </a:t>
            </a:r>
            <a:r>
              <a:rPr lang="en-US" sz="2600" dirty="0">
                <a:latin typeface="Garamond" panose="02020404030301010803" pitchFamily="18" charset="0"/>
              </a:rPr>
              <a:t>found out. (Applied to optimization problem</a:t>
            </a:r>
            <a:r>
              <a:rPr lang="en-US" sz="2600" dirty="0" smtClean="0">
                <a:latin typeface="Garamond" panose="02020404030301010803" pitchFamily="18" charset="0"/>
              </a:rPr>
              <a:t>.)</a:t>
            </a:r>
          </a:p>
          <a:p>
            <a:pPr>
              <a:buFont typeface="Arial" panose="020B0604020202020204" pitchFamily="34" charset="0"/>
              <a:buChar char="•"/>
            </a:pPr>
            <a:r>
              <a:rPr lang="en-IN" sz="2600" dirty="0" smtClean="0">
                <a:latin typeface="Garamond" panose="02020404030301010803" pitchFamily="18" charset="0"/>
              </a:rPr>
              <a:t> </a:t>
            </a:r>
            <a:r>
              <a:rPr lang="en-IN" sz="2600" b="1" dirty="0">
                <a:latin typeface="Garamond" panose="02020404030301010803" pitchFamily="18" charset="0"/>
              </a:rPr>
              <a:t>Less resource </a:t>
            </a:r>
            <a:r>
              <a:rPr lang="en-IN" sz="2600" b="1" dirty="0" smtClean="0">
                <a:latin typeface="Garamond" panose="02020404030301010803" pitchFamily="18" charset="0"/>
              </a:rPr>
              <a:t>usage:</a:t>
            </a:r>
          </a:p>
          <a:p>
            <a:pPr marL="457200" lvl="1" indent="0">
              <a:buNone/>
            </a:pPr>
            <a:r>
              <a:rPr lang="en-US" sz="2600" dirty="0" smtClean="0">
                <a:latin typeface="Garamond" panose="02020404030301010803" pitchFamily="18" charset="0"/>
              </a:rPr>
              <a:t>Algorithms </a:t>
            </a:r>
            <a:r>
              <a:rPr lang="en-US" sz="2600" dirty="0">
                <a:latin typeface="Garamond" panose="02020404030301010803" pitchFamily="18" charset="0"/>
              </a:rPr>
              <a:t>should use less resources (time and space).</a:t>
            </a:r>
            <a:endParaRPr lang="en-IN" sz="2600" dirty="0">
              <a:latin typeface="Garamond" panose="02020404030301010803" pitchFamily="18" charset="0"/>
            </a:endParaRPr>
          </a:p>
          <a:p>
            <a:pPr>
              <a:buFont typeface="Arial" panose="020B0604020202020204" pitchFamily="34" charset="0"/>
              <a:buChar char="•"/>
            </a:pPr>
            <a:endParaRPr lang="en-IN" sz="2600" dirty="0">
              <a:latin typeface="Garamond" panose="02020404030301010803" pitchFamily="18" charset="0"/>
            </a:endParaRPr>
          </a:p>
        </p:txBody>
      </p:sp>
      <p:sp>
        <p:nvSpPr>
          <p:cNvPr id="3" name="Content Placeholder 2"/>
          <p:cNvSpPr>
            <a:spLocks noGrp="1"/>
          </p:cNvSpPr>
          <p:nvPr>
            <p:ph sz="quarter" idx="10"/>
          </p:nvPr>
        </p:nvSpPr>
        <p:spPr/>
        <p:txBody>
          <a:bodyPr/>
          <a:lstStyle/>
          <a:p>
            <a:r>
              <a:rPr lang="en-IN" dirty="0">
                <a:latin typeface="Garamond" panose="02020404030301010803" pitchFamily="18" charset="0"/>
              </a:rPr>
              <a:t>Expectation from an </a:t>
            </a:r>
            <a:r>
              <a:rPr lang="en-IN" dirty="0" smtClean="0">
                <a:latin typeface="Garamond" panose="02020404030301010803" pitchFamily="18" charset="0"/>
              </a:rPr>
              <a:t>algorithm</a:t>
            </a:r>
            <a:endParaRPr lang="en-IN" dirty="0">
              <a:latin typeface="Garamond" panose="02020404030301010803" pitchFamily="18" charset="0"/>
            </a:endParaRPr>
          </a:p>
        </p:txBody>
      </p:sp>
    </p:spTree>
    <p:extLst>
      <p:ext uri="{BB962C8B-B14F-4D97-AF65-F5344CB8AC3E}">
        <p14:creationId xmlns:p14="http://schemas.microsoft.com/office/powerpoint/2010/main" val="2018325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dirty="0">
                <a:latin typeface="Garamond" panose="02020404030301010803" pitchFamily="18" charset="0"/>
              </a:rPr>
              <a:t>CG needs  primitives by geometric </a:t>
            </a:r>
            <a:r>
              <a:rPr lang="en-US" dirty="0" err="1">
                <a:latin typeface="Garamond" panose="02020404030301010803" pitchFamily="18" charset="0"/>
              </a:rPr>
              <a:t>algo</a:t>
            </a:r>
            <a:r>
              <a:rPr lang="en-US" dirty="0">
                <a:latin typeface="Garamond" panose="02020404030301010803" pitchFamily="18" charset="0"/>
              </a:rPr>
              <a:t>.</a:t>
            </a:r>
          </a:p>
          <a:p>
            <a:pPr>
              <a:buFont typeface="Arial" panose="020B0604020202020204" pitchFamily="34" charset="0"/>
              <a:buChar char="•"/>
            </a:pPr>
            <a:r>
              <a:rPr lang="en-US" dirty="0">
                <a:latin typeface="Garamond" panose="02020404030301010803" pitchFamily="18" charset="0"/>
              </a:rPr>
              <a:t>Routing uses shortest path </a:t>
            </a:r>
            <a:r>
              <a:rPr lang="en-US" dirty="0" err="1">
                <a:latin typeface="Garamond" panose="02020404030301010803" pitchFamily="18" charset="0"/>
              </a:rPr>
              <a:t>algo</a:t>
            </a:r>
            <a:endParaRPr lang="en-US" dirty="0">
              <a:latin typeface="Garamond" panose="02020404030301010803" pitchFamily="18" charset="0"/>
            </a:endParaRPr>
          </a:p>
          <a:p>
            <a:pPr>
              <a:buFont typeface="Arial" panose="020B0604020202020204" pitchFamily="34" charset="0"/>
              <a:buChar char="•"/>
            </a:pPr>
            <a:r>
              <a:rPr lang="en-US" dirty="0">
                <a:latin typeface="Garamond" panose="02020404030301010803" pitchFamily="18" charset="0"/>
              </a:rPr>
              <a:t>Cryptography Number theory</a:t>
            </a:r>
          </a:p>
          <a:p>
            <a:pPr>
              <a:buFont typeface="Arial" panose="020B0604020202020204" pitchFamily="34" charset="0"/>
              <a:buChar char="•"/>
            </a:pPr>
            <a:r>
              <a:rPr lang="en-US" dirty="0">
                <a:latin typeface="Garamond" panose="02020404030301010803" pitchFamily="18" charset="0"/>
              </a:rPr>
              <a:t>Computation biology uses dynamic programming.</a:t>
            </a:r>
          </a:p>
          <a:p>
            <a:pPr>
              <a:buFont typeface="Arial" panose="020B0604020202020204" pitchFamily="34" charset="0"/>
              <a:buChar char="•"/>
            </a:pPr>
            <a:r>
              <a:rPr lang="en-US" dirty="0">
                <a:latin typeface="Garamond" panose="02020404030301010803" pitchFamily="18" charset="0"/>
              </a:rPr>
              <a:t>Database needs balanced tree data structure and algorithm.</a:t>
            </a:r>
          </a:p>
          <a:p>
            <a:pPr>
              <a:buFont typeface="Arial" panose="020B0604020202020204" pitchFamily="34" charset="0"/>
              <a:buChar char="•"/>
            </a:pPr>
            <a:r>
              <a:rPr lang="en-US" dirty="0" smtClean="0">
                <a:latin typeface="Garamond" panose="02020404030301010803" pitchFamily="18" charset="0"/>
              </a:rPr>
              <a:t>Sort a bunch of numbers</a:t>
            </a:r>
          </a:p>
          <a:p>
            <a:pPr>
              <a:buFont typeface="Arial" panose="020B0604020202020204" pitchFamily="34" charset="0"/>
              <a:buChar char="•"/>
            </a:pPr>
            <a:r>
              <a:rPr lang="en-US" dirty="0" smtClean="0">
                <a:latin typeface="Garamond" panose="02020404030301010803" pitchFamily="18" charset="0"/>
              </a:rPr>
              <a:t>Shortest path</a:t>
            </a:r>
          </a:p>
          <a:p>
            <a:pPr>
              <a:buFont typeface="Arial" panose="020B0604020202020204" pitchFamily="34" charset="0"/>
              <a:buChar char="•"/>
            </a:pPr>
            <a:r>
              <a:rPr lang="en-US" dirty="0" smtClean="0">
                <a:latin typeface="Garamond" panose="02020404030301010803" pitchFamily="18" charset="0"/>
              </a:rPr>
              <a:t>Route Optimization</a:t>
            </a:r>
          </a:p>
          <a:p>
            <a:pPr>
              <a:buFont typeface="Arial" panose="020B0604020202020204" pitchFamily="34" charset="0"/>
              <a:buChar char="•"/>
            </a:pPr>
            <a:r>
              <a:rPr lang="en-US" dirty="0" smtClean="0">
                <a:latin typeface="Garamond" panose="02020404030301010803" pitchFamily="18" charset="0"/>
              </a:rPr>
              <a:t>Searching</a:t>
            </a:r>
          </a:p>
          <a:p>
            <a:pPr>
              <a:buFont typeface="Arial" panose="020B0604020202020204" pitchFamily="34" charset="0"/>
              <a:buChar char="•"/>
            </a:pPr>
            <a:r>
              <a:rPr lang="en-US" dirty="0" smtClean="0">
                <a:latin typeface="Garamond" panose="02020404030301010803" pitchFamily="18" charset="0"/>
              </a:rPr>
              <a:t>Indexing</a:t>
            </a:r>
          </a:p>
          <a:p>
            <a:pPr>
              <a:buFont typeface="Arial" panose="020B0604020202020204" pitchFamily="34" charset="0"/>
              <a:buChar char="•"/>
            </a:pPr>
            <a:r>
              <a:rPr lang="en-US" dirty="0" smtClean="0">
                <a:latin typeface="Garamond" panose="02020404030301010803" pitchFamily="18" charset="0"/>
              </a:rPr>
              <a:t>Any or every computation in efficient way.</a:t>
            </a:r>
          </a:p>
          <a:p>
            <a:pPr>
              <a:buFont typeface="Arial" panose="020B0604020202020204" pitchFamily="34" charset="0"/>
              <a:buChar char="•"/>
            </a:pPr>
            <a:endParaRPr lang="en-US" dirty="0" smtClean="0">
              <a:latin typeface="Garamond" panose="02020404030301010803" pitchFamily="18" charset="0"/>
            </a:endParaRPr>
          </a:p>
          <a:p>
            <a:pPr>
              <a:buFont typeface="Arial" panose="020B0604020202020204" pitchFamily="34" charset="0"/>
              <a:buChar char="•"/>
            </a:pPr>
            <a:endParaRPr lang="en-US" dirty="0" smtClean="0">
              <a:latin typeface="Garamond" panose="02020404030301010803" pitchFamily="18" charset="0"/>
            </a:endParaRPr>
          </a:p>
          <a:p>
            <a:pPr>
              <a:buFont typeface="Arial" panose="020B0604020202020204" pitchFamily="34" charset="0"/>
              <a:buChar char="•"/>
            </a:pPr>
            <a:endParaRPr lang="en-US" dirty="0">
              <a:latin typeface="Garamond" panose="02020404030301010803" pitchFamily="18" charset="0"/>
            </a:endParaRPr>
          </a:p>
        </p:txBody>
      </p:sp>
      <p:sp>
        <p:nvSpPr>
          <p:cNvPr id="2" name="Title 1"/>
          <p:cNvSpPr>
            <a:spLocks noGrp="1"/>
          </p:cNvSpPr>
          <p:nvPr>
            <p:ph type="title" idx="4294967295"/>
          </p:nvPr>
        </p:nvSpPr>
        <p:spPr>
          <a:xfrm>
            <a:off x="0" y="274638"/>
            <a:ext cx="8229600" cy="1143000"/>
          </a:xfrm>
        </p:spPr>
        <p:txBody>
          <a:bodyPr/>
          <a:lstStyle/>
          <a:p>
            <a:r>
              <a:rPr lang="en-US" dirty="0" smtClean="0">
                <a:latin typeface="Garamond" panose="02020404030301010803" pitchFamily="18" charset="0"/>
              </a:rPr>
              <a:t>Why Algorithm</a:t>
            </a:r>
            <a:endParaRPr lang="en-US" dirty="0">
              <a:latin typeface="Garamond" panose="02020404030301010803" pitchFamily="18" charset="0"/>
            </a:endParaRPr>
          </a:p>
        </p:txBody>
      </p:sp>
    </p:spTree>
    <p:extLst>
      <p:ext uri="{BB962C8B-B14F-4D97-AF65-F5344CB8AC3E}">
        <p14:creationId xmlns:p14="http://schemas.microsoft.com/office/powerpoint/2010/main" val="2543205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1"/>
          <p:cNvSpPr>
            <a:spLocks noGrp="1"/>
          </p:cNvSpPr>
          <p:nvPr>
            <p:ph idx="1"/>
          </p:nvPr>
        </p:nvSpPr>
        <p:spPr/>
        <p:txBody>
          <a:bodyPr/>
          <a:lstStyle/>
          <a:p>
            <a:r>
              <a:rPr lang="en-US" altLang="en-US" sz="2800" dirty="0" smtClean="0">
                <a:latin typeface="Garamond" panose="02020404030301010803" pitchFamily="18" charset="0"/>
              </a:rPr>
              <a:t> Code and execute, find actual time.</a:t>
            </a:r>
          </a:p>
          <a:p>
            <a:r>
              <a:rPr lang="en-US" altLang="en-US" sz="2800" dirty="0" smtClean="0">
                <a:latin typeface="Garamond" panose="02020404030301010803" pitchFamily="18" charset="0"/>
              </a:rPr>
              <a:t> What does the total time depend upon</a:t>
            </a:r>
          </a:p>
          <a:p>
            <a:pPr lvl="2">
              <a:buFont typeface="Wingdings" pitchFamily="2" charset="2"/>
              <a:buChar char="§"/>
            </a:pPr>
            <a:r>
              <a:rPr lang="en-US" altLang="en-US" sz="2800" dirty="0" smtClean="0">
                <a:latin typeface="Garamond" panose="02020404030301010803" pitchFamily="18" charset="0"/>
              </a:rPr>
              <a:t>Algorithm</a:t>
            </a:r>
          </a:p>
          <a:p>
            <a:pPr lvl="2">
              <a:buFont typeface="Wingdings" pitchFamily="2" charset="2"/>
              <a:buChar char="§"/>
            </a:pPr>
            <a:r>
              <a:rPr lang="en-US" altLang="en-US" sz="2800" dirty="0" smtClean="0">
                <a:latin typeface="Garamond" panose="02020404030301010803" pitchFamily="18" charset="0"/>
              </a:rPr>
              <a:t>Number of inputs</a:t>
            </a:r>
          </a:p>
          <a:p>
            <a:pPr lvl="2">
              <a:buFont typeface="Wingdings" pitchFamily="2" charset="2"/>
              <a:buChar char="§"/>
            </a:pPr>
            <a:r>
              <a:rPr lang="en-US" altLang="en-US" sz="2800" dirty="0" smtClean="0">
                <a:latin typeface="Garamond" panose="02020404030301010803" pitchFamily="18" charset="0"/>
              </a:rPr>
              <a:t>Count the number of primitive operations like assignment, function call, control transfer, arithmetic etc.</a:t>
            </a:r>
          </a:p>
          <a:p>
            <a:r>
              <a:rPr lang="en-US" altLang="en-US" sz="2800" dirty="0" smtClean="0">
                <a:latin typeface="Garamond" panose="02020404030301010803" pitchFamily="18" charset="0"/>
              </a:rPr>
              <a:t> Solution to all issues is : Asymptotic analysis of algorithms.</a:t>
            </a:r>
          </a:p>
        </p:txBody>
      </p:sp>
      <p:sp>
        <p:nvSpPr>
          <p:cNvPr id="6146" name="Title 1"/>
          <p:cNvSpPr>
            <a:spLocks noGrp="1"/>
          </p:cNvSpPr>
          <p:nvPr>
            <p:ph type="title" idx="4294967295"/>
          </p:nvPr>
        </p:nvSpPr>
        <p:spPr>
          <a:xfrm>
            <a:off x="0" y="274638"/>
            <a:ext cx="8229600" cy="1143000"/>
          </a:xfrm>
        </p:spPr>
        <p:txBody>
          <a:bodyPr/>
          <a:lstStyle/>
          <a:p>
            <a:r>
              <a:rPr lang="en-US" altLang="en-US" dirty="0" smtClean="0"/>
              <a:t>To </a:t>
            </a:r>
            <a:r>
              <a:rPr lang="en-US" altLang="en-US" dirty="0" err="1" smtClean="0"/>
              <a:t>analyse</a:t>
            </a:r>
            <a:r>
              <a:rPr lang="en-US" altLang="en-US" dirty="0" smtClean="0"/>
              <a:t> an algorithm </a:t>
            </a:r>
          </a:p>
        </p:txBody>
      </p:sp>
      <p:sp>
        <p:nvSpPr>
          <p:cNvPr id="6147" name="Slide Number Placeholder 3"/>
          <p:cNvSpPr>
            <a:spLocks noGrp="1"/>
          </p:cNvSpPr>
          <p:nvPr>
            <p:ph type="sldNum" sz="quarter" idx="4294967295"/>
          </p:nvPr>
        </p:nvSpPr>
        <p:spPr>
          <a:xfrm>
            <a:off x="0" y="6356350"/>
            <a:ext cx="2133600" cy="365125"/>
          </a:xfrm>
          <a:noFill/>
        </p:spPr>
        <p:txBody>
          <a:bodyPr/>
          <a:lstStyle>
            <a:lvl1pPr>
              <a:spcBef>
                <a:spcPct val="20000"/>
              </a:spcBef>
              <a:buClr>
                <a:schemeClr val="accent2"/>
              </a:buClr>
              <a:buFont typeface="Monotype Sorts" pitchFamily="2" charset="2"/>
              <a:buChar char="z"/>
              <a:defRPr kumimoji="1" sz="3600">
                <a:solidFill>
                  <a:schemeClr val="hlink"/>
                </a:solidFill>
                <a:latin typeface="Garamond" pitchFamily="18" charset="0"/>
              </a:defRPr>
            </a:lvl1pPr>
            <a:lvl2pPr marL="742950" indent="-285750">
              <a:spcBef>
                <a:spcPct val="20000"/>
              </a:spcBef>
              <a:buClr>
                <a:schemeClr val="accent2"/>
              </a:buClr>
              <a:buFont typeface="Monotype Sorts" pitchFamily="2" charset="2"/>
              <a:buChar char="y"/>
              <a:defRPr kumimoji="1" sz="3600">
                <a:solidFill>
                  <a:schemeClr val="hlink"/>
                </a:solidFill>
                <a:latin typeface="Garamond" pitchFamily="18" charset="0"/>
              </a:defRPr>
            </a:lvl2pPr>
            <a:lvl3pPr marL="1143000" indent="-228600">
              <a:spcBef>
                <a:spcPct val="20000"/>
              </a:spcBef>
              <a:buClr>
                <a:schemeClr val="accent2"/>
              </a:buClr>
              <a:buFont typeface="Monotype Sorts" pitchFamily="2" charset="2"/>
              <a:buChar char="x"/>
              <a:defRPr kumimoji="1" sz="3600">
                <a:solidFill>
                  <a:schemeClr val="hlink"/>
                </a:solidFill>
                <a:latin typeface="Garamond" pitchFamily="18" charset="0"/>
              </a:defRPr>
            </a:lvl3pPr>
            <a:lvl4pPr marL="1600200" indent="-228600">
              <a:spcBef>
                <a:spcPct val="20000"/>
              </a:spcBef>
              <a:buClr>
                <a:schemeClr val="accent2"/>
              </a:buClr>
              <a:buChar char="•"/>
              <a:defRPr kumimoji="1" sz="3600">
                <a:solidFill>
                  <a:schemeClr val="hlink"/>
                </a:solidFill>
                <a:latin typeface="Garamond" pitchFamily="18" charset="0"/>
              </a:defRPr>
            </a:lvl4pPr>
            <a:lvl5pPr marL="2057400" indent="-228600">
              <a:spcBef>
                <a:spcPct val="20000"/>
              </a:spcBef>
              <a:buClr>
                <a:schemeClr val="accent2"/>
              </a:buClr>
              <a:buChar char="–"/>
              <a:defRPr kumimoji="1" sz="3600">
                <a:solidFill>
                  <a:schemeClr val="hlink"/>
                </a:solidFill>
                <a:latin typeface="Garamond" pitchFamily="18" charset="0"/>
              </a:defRPr>
            </a:lvl5pPr>
            <a:lvl6pPr marL="2514600" indent="-228600" eaLnBrk="0" fontAlgn="base" hangingPunct="0">
              <a:spcBef>
                <a:spcPct val="20000"/>
              </a:spcBef>
              <a:spcAft>
                <a:spcPct val="0"/>
              </a:spcAft>
              <a:buClr>
                <a:schemeClr val="accent2"/>
              </a:buClr>
              <a:buChar char="–"/>
              <a:defRPr kumimoji="1" sz="3600">
                <a:solidFill>
                  <a:schemeClr val="hlink"/>
                </a:solidFill>
                <a:latin typeface="Garamond" pitchFamily="18" charset="0"/>
              </a:defRPr>
            </a:lvl6pPr>
            <a:lvl7pPr marL="2971800" indent="-228600" eaLnBrk="0" fontAlgn="base" hangingPunct="0">
              <a:spcBef>
                <a:spcPct val="20000"/>
              </a:spcBef>
              <a:spcAft>
                <a:spcPct val="0"/>
              </a:spcAft>
              <a:buClr>
                <a:schemeClr val="accent2"/>
              </a:buClr>
              <a:buChar char="–"/>
              <a:defRPr kumimoji="1" sz="3600">
                <a:solidFill>
                  <a:schemeClr val="hlink"/>
                </a:solidFill>
                <a:latin typeface="Garamond" pitchFamily="18" charset="0"/>
              </a:defRPr>
            </a:lvl7pPr>
            <a:lvl8pPr marL="3429000" indent="-228600" eaLnBrk="0" fontAlgn="base" hangingPunct="0">
              <a:spcBef>
                <a:spcPct val="20000"/>
              </a:spcBef>
              <a:spcAft>
                <a:spcPct val="0"/>
              </a:spcAft>
              <a:buClr>
                <a:schemeClr val="accent2"/>
              </a:buClr>
              <a:buChar char="–"/>
              <a:defRPr kumimoji="1" sz="3600">
                <a:solidFill>
                  <a:schemeClr val="hlink"/>
                </a:solidFill>
                <a:latin typeface="Garamond" pitchFamily="18" charset="0"/>
              </a:defRPr>
            </a:lvl8pPr>
            <a:lvl9pPr marL="3886200" indent="-228600" eaLnBrk="0" fontAlgn="base" hangingPunct="0">
              <a:spcBef>
                <a:spcPct val="20000"/>
              </a:spcBef>
              <a:spcAft>
                <a:spcPct val="0"/>
              </a:spcAft>
              <a:buClr>
                <a:schemeClr val="accent2"/>
              </a:buClr>
              <a:buChar char="–"/>
              <a:defRPr kumimoji="1" sz="3600">
                <a:solidFill>
                  <a:schemeClr val="hlink"/>
                </a:solidFill>
                <a:latin typeface="Garamond" pitchFamily="18" charset="0"/>
              </a:defRPr>
            </a:lvl9pPr>
          </a:lstStyle>
          <a:p>
            <a:pPr>
              <a:spcBef>
                <a:spcPct val="50000"/>
              </a:spcBef>
              <a:buClrTx/>
              <a:buFontTx/>
              <a:buNone/>
            </a:pPr>
            <a:fld id="{8EA7DE03-B413-4E79-8311-2C920D5B62A3}" type="slidenum">
              <a:rPr kumimoji="0" lang="en-US" altLang="en-US" sz="1400" smtClean="0">
                <a:solidFill>
                  <a:srgbClr val="5E574E"/>
                </a:solidFill>
                <a:latin typeface="Arial" charset="0"/>
              </a:rPr>
              <a:pPr>
                <a:spcBef>
                  <a:spcPct val="50000"/>
                </a:spcBef>
                <a:buClrTx/>
                <a:buFontTx/>
                <a:buNone/>
              </a:pPr>
              <a:t>38</a:t>
            </a:fld>
            <a:endParaRPr kumimoji="0" lang="en-US" altLang="en-US" sz="1400" smtClean="0">
              <a:solidFill>
                <a:srgbClr val="5E574E"/>
              </a:solidFill>
              <a:latin typeface="Arial" charset="0"/>
            </a:endParaRPr>
          </a:p>
        </p:txBody>
      </p:sp>
    </p:spTree>
    <p:extLst>
      <p:ext uri="{BB962C8B-B14F-4D97-AF65-F5344CB8AC3E}">
        <p14:creationId xmlns:p14="http://schemas.microsoft.com/office/powerpoint/2010/main" val="2305997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Garamond" panose="02020404030301010803" pitchFamily="18" charset="0"/>
              </a:rPr>
              <a:t>A survey suggest that we have gained more efficiency than as compared to hardware or processor speed development through algorithms instead.</a:t>
            </a:r>
          </a:p>
        </p:txBody>
      </p:sp>
    </p:spTree>
    <p:extLst>
      <p:ext uri="{BB962C8B-B14F-4D97-AF65-F5344CB8AC3E}">
        <p14:creationId xmlns:p14="http://schemas.microsoft.com/office/powerpoint/2010/main" val="1992571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altLang="zh-TW" sz="2600" dirty="0">
                <a:solidFill>
                  <a:srgbClr val="0000FF"/>
                </a:solidFill>
                <a:latin typeface="Arial" charset="0"/>
                <a:cs typeface="Arial" charset="0"/>
              </a:rPr>
              <a:t>Two discoveries that changed the world !!</a:t>
            </a:r>
            <a:endParaRPr lang="en-US" sz="2600" dirty="0"/>
          </a:p>
        </p:txBody>
      </p:sp>
      <p:sp>
        <p:nvSpPr>
          <p:cNvPr id="2" name="Slide Number Placeholder 1">
            <a:extLst>
              <a:ext uri="{FF2B5EF4-FFF2-40B4-BE49-F238E27FC236}">
                <a16:creationId xmlns:a16="http://schemas.microsoft.com/office/drawing/2014/main" xmlns="" id="{8C8E1AD4-5D04-4004-81C7-4F76CC99FFAE}"/>
              </a:ext>
            </a:extLst>
          </p:cNvPr>
          <p:cNvSpPr>
            <a:spLocks noGrp="1"/>
          </p:cNvSpPr>
          <p:nvPr>
            <p:ph type="sldNum" sz="quarter" idx="14"/>
          </p:nvPr>
        </p:nvSpPr>
        <p:spPr/>
        <p:txBody>
          <a:bodyPr/>
          <a:lstStyle/>
          <a:p>
            <a:fld id="{BC8D7E44-7D4F-4942-A8C9-2DF6BF8399E8}" type="slidenum">
              <a:rPr lang="en-US" smtClean="0"/>
              <a:pPr/>
              <a:t>4</a:t>
            </a:fld>
            <a:endParaRPr lang="en-US" dirty="0"/>
          </a:p>
        </p:txBody>
      </p:sp>
      <p:grpSp>
        <p:nvGrpSpPr>
          <p:cNvPr id="5" name="Group 13">
            <a:extLst>
              <a:ext uri="{FF2B5EF4-FFF2-40B4-BE49-F238E27FC236}">
                <a16:creationId xmlns:a16="http://schemas.microsoft.com/office/drawing/2014/main" xmlns="" id="{B01F7FB2-CD46-8548-9EAA-208F99529EA9}"/>
              </a:ext>
            </a:extLst>
          </p:cNvPr>
          <p:cNvGrpSpPr>
            <a:grpSpLocks/>
          </p:cNvGrpSpPr>
          <p:nvPr/>
        </p:nvGrpSpPr>
        <p:grpSpPr bwMode="auto">
          <a:xfrm>
            <a:off x="685800" y="4149725"/>
            <a:ext cx="7429500" cy="2403475"/>
            <a:chOff x="685800" y="4267200"/>
            <a:chExt cx="7429500" cy="2480345"/>
          </a:xfrm>
        </p:grpSpPr>
        <p:pic>
          <p:nvPicPr>
            <p:cNvPr id="6" name="Picture 4">
              <a:extLst>
                <a:ext uri="{FF2B5EF4-FFF2-40B4-BE49-F238E27FC236}">
                  <a16:creationId xmlns:a16="http://schemas.microsoft.com/office/drawing/2014/main" xmlns="" id="{255BF56A-1776-8748-9D3C-45333B9BC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27432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xmlns="" id="{2EF306B2-C69C-214D-972A-752A3DC58C9C}"/>
                </a:ext>
              </a:extLst>
            </p:cNvPr>
            <p:cNvSpPr txBox="1">
              <a:spLocks noChangeArrowheads="1"/>
            </p:cNvSpPr>
            <p:nvPr/>
          </p:nvSpPr>
          <p:spPr bwMode="auto">
            <a:xfrm>
              <a:off x="685800" y="6400231"/>
              <a:ext cx="4953000" cy="34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t>Johannes Gutenberg </a:t>
              </a:r>
              <a:r>
                <a:rPr lang="en-US" altLang="en-US" sz="1600" dirty="0"/>
                <a:t>(1398 - February 3, 1468)</a:t>
              </a:r>
            </a:p>
          </p:txBody>
        </p:sp>
        <p:pic>
          <p:nvPicPr>
            <p:cNvPr id="8" name="Picture 7">
              <a:extLst>
                <a:ext uri="{FF2B5EF4-FFF2-40B4-BE49-F238E27FC236}">
                  <a16:creationId xmlns:a16="http://schemas.microsoft.com/office/drawing/2014/main" xmlns="" id="{FEAC3305-C863-FE4A-B878-3532AA6DC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572000"/>
              <a:ext cx="20955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xmlns="" id="{DB6F0FFC-854F-4845-A7C5-07E71E65A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267200"/>
              <a:ext cx="166407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a:extLst>
              <a:ext uri="{FF2B5EF4-FFF2-40B4-BE49-F238E27FC236}">
                <a16:creationId xmlns:a16="http://schemas.microsoft.com/office/drawing/2014/main" xmlns="" id="{F5B7F30F-972C-D343-BA14-CFDA2625E64A}"/>
              </a:ext>
            </a:extLst>
          </p:cNvPr>
          <p:cNvGrpSpPr>
            <a:grpSpLocks/>
          </p:cNvGrpSpPr>
          <p:nvPr/>
        </p:nvGrpSpPr>
        <p:grpSpPr bwMode="auto">
          <a:xfrm>
            <a:off x="533400" y="1447800"/>
            <a:ext cx="7924800" cy="2667000"/>
            <a:chOff x="533400" y="1676400"/>
            <a:chExt cx="8077200" cy="2819400"/>
          </a:xfrm>
        </p:grpSpPr>
        <p:graphicFrame>
          <p:nvGraphicFramePr>
            <p:cNvPr id="11" name="Object 8">
              <a:extLst>
                <a:ext uri="{FF2B5EF4-FFF2-40B4-BE49-F238E27FC236}">
                  <a16:creationId xmlns:a16="http://schemas.microsoft.com/office/drawing/2014/main" xmlns="" id="{E6C6CE29-AAAA-294F-9C0D-6788DE7F2A5C}"/>
                </a:ext>
              </a:extLst>
            </p:cNvPr>
            <p:cNvGraphicFramePr>
              <a:graphicFrameLocks noChangeAspect="1"/>
            </p:cNvGraphicFramePr>
            <p:nvPr/>
          </p:nvGraphicFramePr>
          <p:xfrm>
            <a:off x="533400" y="1676400"/>
            <a:ext cx="3505200" cy="2819400"/>
          </p:xfrm>
          <a:graphic>
            <a:graphicData uri="http://schemas.openxmlformats.org/presentationml/2006/ole">
              <mc:AlternateContent xmlns:mc="http://schemas.openxmlformats.org/markup-compatibility/2006">
                <mc:Choice xmlns:v="urn:schemas-microsoft-com:vml" Requires="v">
                  <p:oleObj spid="_x0000_s1081" name="Bitmap Image" r:id="rId6" imgW="5842000" imgH="3657600" progId="Paint.Picture">
                    <p:embed/>
                  </p:oleObj>
                </mc:Choice>
                <mc:Fallback>
                  <p:oleObj name="Bitmap Image" r:id="rId6" imgW="5842000" imgH="3657600" progId="Paint.Picture">
                    <p:embed/>
                    <p:pic>
                      <p:nvPicPr>
                        <p:cNvPr id="16388" name="Object 8">
                          <a:extLst>
                            <a:ext uri="{FF2B5EF4-FFF2-40B4-BE49-F238E27FC236}">
                              <a16:creationId xmlns:a16="http://schemas.microsoft.com/office/drawing/2014/main" xmlns="" id="{E24C0CF0-9376-8144-9AD4-C261C51096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676400"/>
                          <a:ext cx="35052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 name="Object 9">
              <a:extLst>
                <a:ext uri="{FF2B5EF4-FFF2-40B4-BE49-F238E27FC236}">
                  <a16:creationId xmlns:a16="http://schemas.microsoft.com/office/drawing/2014/main" xmlns="" id="{82EF192D-7363-4446-A119-B1D7D75DD1A9}"/>
                </a:ext>
              </a:extLst>
            </p:cNvPr>
            <p:cNvGraphicFramePr>
              <a:graphicFrameLocks noChangeAspect="1"/>
            </p:cNvGraphicFramePr>
            <p:nvPr/>
          </p:nvGraphicFramePr>
          <p:xfrm>
            <a:off x="5239198" y="1676400"/>
            <a:ext cx="3371402" cy="2743200"/>
          </p:xfrm>
          <a:graphic>
            <a:graphicData uri="http://schemas.openxmlformats.org/presentationml/2006/ole">
              <mc:AlternateContent xmlns:mc="http://schemas.openxmlformats.org/markup-compatibility/2006">
                <mc:Choice xmlns:v="urn:schemas-microsoft-com:vml" Requires="v">
                  <p:oleObj spid="_x0000_s1082" name="Bitmap Image" r:id="rId8" imgW="5816600" imgH="4318000" progId="Paint.Picture">
                    <p:embed/>
                  </p:oleObj>
                </mc:Choice>
                <mc:Fallback>
                  <p:oleObj name="Bitmap Image" r:id="rId8" imgW="5816600" imgH="4318000" progId="Paint.Picture">
                    <p:embed/>
                    <p:pic>
                      <p:nvPicPr>
                        <p:cNvPr id="16389" name="Object 9">
                          <a:extLst>
                            <a:ext uri="{FF2B5EF4-FFF2-40B4-BE49-F238E27FC236}">
                              <a16:creationId xmlns:a16="http://schemas.microsoft.com/office/drawing/2014/main" xmlns="" id="{F7736B15-AE07-D34B-94E4-99142AFCC3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9198" y="1676400"/>
                          <a:ext cx="3371402"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ight Arrow 11">
              <a:extLst>
                <a:ext uri="{FF2B5EF4-FFF2-40B4-BE49-F238E27FC236}">
                  <a16:creationId xmlns:a16="http://schemas.microsoft.com/office/drawing/2014/main" xmlns="" id="{FDC69A9F-6BC7-674B-BA4B-7D5965140211}"/>
                </a:ext>
              </a:extLst>
            </p:cNvPr>
            <p:cNvSpPr>
              <a:spLocks noChangeArrowheads="1"/>
            </p:cNvSpPr>
            <p:nvPr/>
          </p:nvSpPr>
          <p:spPr bwMode="auto">
            <a:xfrm>
              <a:off x="4114098" y="2758848"/>
              <a:ext cx="1067899" cy="614227"/>
            </a:xfrm>
            <a:prstGeom prst="rightArrow">
              <a:avLst>
                <a:gd name="adj1" fmla="val 50000"/>
                <a:gd name="adj2" fmla="val 54798"/>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dirty="0"/>
            </a:p>
          </p:txBody>
        </p:sp>
      </p:grpSp>
    </p:spTree>
    <p:extLst>
      <p:ext uri="{BB962C8B-B14F-4D97-AF65-F5344CB8AC3E}">
        <p14:creationId xmlns:p14="http://schemas.microsoft.com/office/powerpoint/2010/main"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Random Access Machine : Processor + memory</a:t>
            </a:r>
          </a:p>
          <a:p>
            <a:endParaRPr lang="en-US" dirty="0"/>
          </a:p>
          <a:p>
            <a:r>
              <a:rPr lang="en-US" dirty="0"/>
              <a:t>All type of instruction take single step for execution.</a:t>
            </a:r>
          </a:p>
          <a:p>
            <a:endParaRPr lang="en-US" dirty="0"/>
          </a:p>
        </p:txBody>
      </p:sp>
      <p:sp>
        <p:nvSpPr>
          <p:cNvPr id="2" name="Title 1"/>
          <p:cNvSpPr>
            <a:spLocks noGrp="1"/>
          </p:cNvSpPr>
          <p:nvPr>
            <p:ph type="title" idx="4294967295"/>
          </p:nvPr>
        </p:nvSpPr>
        <p:spPr>
          <a:xfrm>
            <a:off x="0" y="274638"/>
            <a:ext cx="8229600" cy="1143000"/>
          </a:xfrm>
        </p:spPr>
        <p:txBody>
          <a:bodyPr>
            <a:normAutofit/>
          </a:bodyPr>
          <a:lstStyle/>
          <a:p>
            <a:r>
              <a:rPr lang="en-US" dirty="0" smtClean="0"/>
              <a:t>Random </a:t>
            </a:r>
            <a:r>
              <a:rPr lang="en-US" dirty="0"/>
              <a:t>Access Machine </a:t>
            </a:r>
            <a:r>
              <a:rPr lang="en-US" dirty="0" smtClean="0"/>
              <a:t>Model</a:t>
            </a:r>
            <a:endParaRPr lang="en-US" dirty="0"/>
          </a:p>
        </p:txBody>
      </p:sp>
    </p:spTree>
    <p:extLst>
      <p:ext uri="{BB962C8B-B14F-4D97-AF65-F5344CB8AC3E}">
        <p14:creationId xmlns:p14="http://schemas.microsoft.com/office/powerpoint/2010/main" val="2714202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descr="Rectangle: Click to edit Master text styles&#10;Second level&#10;Third level&#10;Fourth level&#10;Fifth level"/>
          <p:cNvSpPr>
            <a:spLocks noGrp="1" noChangeArrowheads="1"/>
          </p:cNvSpPr>
          <p:nvPr>
            <p:ph idx="1"/>
          </p:nvPr>
        </p:nvSpPr>
        <p:spPr>
          <a:xfrm>
            <a:off x="304800" y="1493838"/>
            <a:ext cx="3930650" cy="3687762"/>
          </a:xfrm>
        </p:spPr>
        <p:txBody>
          <a:bodyPr/>
          <a:lstStyle/>
          <a:p>
            <a:pPr fontAlgn="base">
              <a:spcAft>
                <a:spcPct val="0"/>
              </a:spcAft>
            </a:pPr>
            <a:r>
              <a:rPr lang="en-US" altLang="en-US" sz="2800" dirty="0" smtClean="0"/>
              <a:t>A </a:t>
            </a:r>
            <a:r>
              <a:rPr lang="en-US" altLang="en-US" sz="2800" b="1" dirty="0" smtClean="0">
                <a:solidFill>
                  <a:schemeClr val="accent2"/>
                </a:solidFill>
              </a:rPr>
              <a:t>CPU</a:t>
            </a:r>
          </a:p>
          <a:p>
            <a:pPr fontAlgn="base">
              <a:spcAft>
                <a:spcPct val="0"/>
              </a:spcAft>
            </a:pPr>
            <a:endParaRPr lang="en-US" altLang="en-US" sz="2800" dirty="0" smtClean="0"/>
          </a:p>
          <a:p>
            <a:pPr fontAlgn="base">
              <a:spcAft>
                <a:spcPct val="0"/>
              </a:spcAft>
            </a:pPr>
            <a:r>
              <a:rPr lang="en-US" altLang="en-US" sz="2800" dirty="0"/>
              <a:t>P</a:t>
            </a:r>
            <a:r>
              <a:rPr lang="en-US" altLang="en-US" sz="2800" dirty="0" smtClean="0"/>
              <a:t>otentially </a:t>
            </a:r>
            <a:r>
              <a:rPr lang="en-US" altLang="en-US" sz="2800" dirty="0" smtClean="0"/>
              <a:t>unbounded bank of </a:t>
            </a:r>
            <a:r>
              <a:rPr lang="en-US" altLang="en-US" sz="2800" b="1" dirty="0" smtClean="0">
                <a:solidFill>
                  <a:schemeClr val="accent2"/>
                </a:solidFill>
              </a:rPr>
              <a:t>memory</a:t>
            </a:r>
            <a:r>
              <a:rPr lang="en-US" altLang="en-US" sz="2800" dirty="0" smtClean="0"/>
              <a:t> cells, each of which can hold an arbitrary number or character</a:t>
            </a:r>
          </a:p>
        </p:txBody>
      </p:sp>
      <p:sp>
        <p:nvSpPr>
          <p:cNvPr id="36867" name="Footer Placeholder 5"/>
          <p:cNvSpPr>
            <a:spLocks noGrp="1"/>
          </p:cNvSpPr>
          <p:nvPr>
            <p:ph type="ftr" sz="quarter" idx="4294967295"/>
          </p:nvPr>
        </p:nvSpPr>
        <p:spPr bwMode="auto">
          <a:xfrm>
            <a:off x="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r>
              <a:rPr lang="en-US" altLang="en-US" sz="1400" smtClean="0">
                <a:latin typeface="Tahoma" panose="020B0604030504040204" pitchFamily="34" charset="0"/>
              </a:rPr>
              <a:t>Analysis of Algorithms</a:t>
            </a:r>
          </a:p>
        </p:txBody>
      </p:sp>
      <p:sp>
        <p:nvSpPr>
          <p:cNvPr id="36868"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9488D31-6044-4F72-AEBE-AF877A0BE1DD}" type="slidenum">
              <a:rPr lang="en-US" altLang="en-US" sz="1400" smtClean="0">
                <a:latin typeface="Tahoma" panose="020B0604030504040204" pitchFamily="34" charset="0"/>
              </a:rPr>
              <a:pPr>
                <a:spcBef>
                  <a:spcPct val="0"/>
                </a:spcBef>
                <a:buFontTx/>
                <a:buNone/>
              </a:pPr>
              <a:t>41</a:t>
            </a:fld>
            <a:endParaRPr lang="en-US" altLang="en-US" sz="1400" smtClean="0">
              <a:latin typeface="Tahoma" panose="020B0604030504040204" pitchFamily="34" charset="0"/>
            </a:endParaRPr>
          </a:p>
        </p:txBody>
      </p:sp>
      <p:sp>
        <p:nvSpPr>
          <p:cNvPr id="15364" name="Rectangle 2"/>
          <p:cNvSpPr>
            <a:spLocks noGrp="1" noChangeArrowheads="1"/>
          </p:cNvSpPr>
          <p:nvPr>
            <p:ph type="title" idx="4294967295"/>
          </p:nvPr>
        </p:nvSpPr>
        <p:spPr>
          <a:xfrm>
            <a:off x="0" y="304800"/>
            <a:ext cx="7772400" cy="1143000"/>
          </a:xfrm>
        </p:spPr>
        <p:txBody>
          <a:bodyPr>
            <a:normAutofit fontScale="90000"/>
          </a:bodyPr>
          <a:lstStyle/>
          <a:p>
            <a:pPr eaLnBrk="1" hangingPunct="1">
              <a:defRPr/>
            </a:pPr>
            <a:r>
              <a:rPr lang="en-US" altLang="en-US" smtClean="0"/>
              <a:t>The Random Access Machine (RAM) Model</a:t>
            </a:r>
          </a:p>
        </p:txBody>
      </p:sp>
      <p:grpSp>
        <p:nvGrpSpPr>
          <p:cNvPr id="36870" name="Group 4"/>
          <p:cNvGrpSpPr>
            <a:grpSpLocks/>
          </p:cNvGrpSpPr>
          <p:nvPr/>
        </p:nvGrpSpPr>
        <p:grpSpPr bwMode="auto">
          <a:xfrm>
            <a:off x="4572000" y="2057400"/>
            <a:ext cx="3886200" cy="2914650"/>
            <a:chOff x="3024" y="960"/>
            <a:chExt cx="2448" cy="1836"/>
          </a:xfrm>
        </p:grpSpPr>
        <p:grpSp>
          <p:nvGrpSpPr>
            <p:cNvPr id="36872" name="Group 5"/>
            <p:cNvGrpSpPr>
              <a:grpSpLocks/>
            </p:cNvGrpSpPr>
            <p:nvPr/>
          </p:nvGrpSpPr>
          <p:grpSpPr bwMode="auto">
            <a:xfrm>
              <a:off x="3024" y="960"/>
              <a:ext cx="898" cy="516"/>
              <a:chOff x="3166" y="1602"/>
              <a:chExt cx="898" cy="516"/>
            </a:xfrm>
          </p:grpSpPr>
          <p:grpSp>
            <p:nvGrpSpPr>
              <p:cNvPr id="36882" name="Group 6"/>
              <p:cNvGrpSpPr>
                <a:grpSpLocks/>
              </p:cNvGrpSpPr>
              <p:nvPr/>
            </p:nvGrpSpPr>
            <p:grpSpPr bwMode="auto">
              <a:xfrm>
                <a:off x="3166" y="1969"/>
                <a:ext cx="898" cy="149"/>
                <a:chOff x="3166" y="1969"/>
                <a:chExt cx="898" cy="149"/>
              </a:xfrm>
            </p:grpSpPr>
            <p:grpSp>
              <p:nvGrpSpPr>
                <p:cNvPr id="36959" name="Group 7"/>
                <p:cNvGrpSpPr>
                  <a:grpSpLocks/>
                </p:cNvGrpSpPr>
                <p:nvPr/>
              </p:nvGrpSpPr>
              <p:grpSpPr bwMode="auto">
                <a:xfrm>
                  <a:off x="3166" y="1969"/>
                  <a:ext cx="367" cy="89"/>
                  <a:chOff x="3166" y="1969"/>
                  <a:chExt cx="367" cy="89"/>
                </a:xfrm>
              </p:grpSpPr>
              <p:sp>
                <p:nvSpPr>
                  <p:cNvPr id="36961" name="Freeform 8"/>
                  <p:cNvSpPr>
                    <a:spLocks/>
                  </p:cNvSpPr>
                  <p:nvPr/>
                </p:nvSpPr>
                <p:spPr bwMode="auto">
                  <a:xfrm>
                    <a:off x="3192" y="1969"/>
                    <a:ext cx="252" cy="70"/>
                  </a:xfrm>
                  <a:custGeom>
                    <a:avLst/>
                    <a:gdLst>
                      <a:gd name="T0" fmla="*/ 0 w 252"/>
                      <a:gd name="T1" fmla="*/ 38 h 70"/>
                      <a:gd name="T2" fmla="*/ 109 w 252"/>
                      <a:gd name="T3" fmla="*/ 32 h 70"/>
                      <a:gd name="T4" fmla="*/ 252 w 252"/>
                      <a:gd name="T5" fmla="*/ 0 h 70"/>
                      <a:gd name="T6" fmla="*/ 252 w 252"/>
                      <a:gd name="T7" fmla="*/ 47 h 70"/>
                      <a:gd name="T8" fmla="*/ 103 w 252"/>
                      <a:gd name="T9" fmla="*/ 67 h 70"/>
                      <a:gd name="T10" fmla="*/ 0 w 252"/>
                      <a:gd name="T11" fmla="*/ 70 h 70"/>
                      <a:gd name="T12" fmla="*/ 0 w 252"/>
                      <a:gd name="T13" fmla="*/ 38 h 70"/>
                      <a:gd name="T14" fmla="*/ 0 60000 65536"/>
                      <a:gd name="T15" fmla="*/ 0 60000 65536"/>
                      <a:gd name="T16" fmla="*/ 0 60000 65536"/>
                      <a:gd name="T17" fmla="*/ 0 60000 65536"/>
                      <a:gd name="T18" fmla="*/ 0 60000 65536"/>
                      <a:gd name="T19" fmla="*/ 0 60000 65536"/>
                      <a:gd name="T20" fmla="*/ 0 60000 65536"/>
                      <a:gd name="T21" fmla="*/ 0 w 252"/>
                      <a:gd name="T22" fmla="*/ 0 h 70"/>
                      <a:gd name="T23" fmla="*/ 252 w 25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70">
                        <a:moveTo>
                          <a:pt x="0" y="38"/>
                        </a:moveTo>
                        <a:lnTo>
                          <a:pt x="109" y="32"/>
                        </a:lnTo>
                        <a:lnTo>
                          <a:pt x="252" y="0"/>
                        </a:lnTo>
                        <a:lnTo>
                          <a:pt x="252" y="47"/>
                        </a:lnTo>
                        <a:lnTo>
                          <a:pt x="103" y="67"/>
                        </a:lnTo>
                        <a:lnTo>
                          <a:pt x="0" y="70"/>
                        </a:lnTo>
                        <a:lnTo>
                          <a:pt x="0" y="38"/>
                        </a:lnTo>
                        <a:close/>
                      </a:path>
                    </a:pathLst>
                  </a:custGeom>
                  <a:solidFill>
                    <a:srgbClr val="FFFFFF"/>
                  </a:solidFill>
                  <a:ln w="12700">
                    <a:solidFill>
                      <a:srgbClr val="000000"/>
                    </a:solidFill>
                    <a:prstDash val="solid"/>
                    <a:round/>
                    <a:headEnd/>
                    <a:tailEnd/>
                  </a:ln>
                </p:spPr>
                <p:txBody>
                  <a:bodyPr/>
                  <a:lstStyle/>
                  <a:p>
                    <a:endParaRPr lang="en-IN"/>
                  </a:p>
                </p:txBody>
              </p:sp>
              <p:grpSp>
                <p:nvGrpSpPr>
                  <p:cNvPr id="36962" name="Group 9"/>
                  <p:cNvGrpSpPr>
                    <a:grpSpLocks/>
                  </p:cNvGrpSpPr>
                  <p:nvPr/>
                </p:nvGrpSpPr>
                <p:grpSpPr bwMode="auto">
                  <a:xfrm>
                    <a:off x="3166" y="1974"/>
                    <a:ext cx="367" cy="84"/>
                    <a:chOff x="3166" y="1974"/>
                    <a:chExt cx="367" cy="84"/>
                  </a:xfrm>
                </p:grpSpPr>
                <p:sp>
                  <p:nvSpPr>
                    <p:cNvPr id="36963" name="Rectangle 10"/>
                    <p:cNvSpPr>
                      <a:spLocks noChangeArrowheads="1"/>
                    </p:cNvSpPr>
                    <p:nvPr/>
                  </p:nvSpPr>
                  <p:spPr bwMode="auto">
                    <a:xfrm>
                      <a:off x="3497" y="2022"/>
                      <a:ext cx="18" cy="32"/>
                    </a:xfrm>
                    <a:prstGeom prst="rect">
                      <a:avLst/>
                    </a:prstGeom>
                    <a:solidFill>
                      <a:srgbClr val="808080"/>
                    </a:solidFill>
                    <a:ln w="12700">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grpSp>
                  <p:nvGrpSpPr>
                    <p:cNvPr id="36964" name="Group 11"/>
                    <p:cNvGrpSpPr>
                      <a:grpSpLocks/>
                    </p:cNvGrpSpPr>
                    <p:nvPr/>
                  </p:nvGrpSpPr>
                  <p:grpSpPr bwMode="auto">
                    <a:xfrm>
                      <a:off x="3166" y="1974"/>
                      <a:ext cx="367" cy="84"/>
                      <a:chOff x="3166" y="1974"/>
                      <a:chExt cx="367" cy="84"/>
                    </a:xfrm>
                  </p:grpSpPr>
                  <p:sp>
                    <p:nvSpPr>
                      <p:cNvPr id="36965" name="Freeform 12"/>
                      <p:cNvSpPr>
                        <a:spLocks/>
                      </p:cNvSpPr>
                      <p:nvPr/>
                    </p:nvSpPr>
                    <p:spPr bwMode="auto">
                      <a:xfrm>
                        <a:off x="3166" y="1974"/>
                        <a:ext cx="367" cy="84"/>
                      </a:xfrm>
                      <a:custGeom>
                        <a:avLst/>
                        <a:gdLst>
                          <a:gd name="T0" fmla="*/ 367 w 367"/>
                          <a:gd name="T1" fmla="*/ 0 h 84"/>
                          <a:gd name="T2" fmla="*/ 137 w 367"/>
                          <a:gd name="T3" fmla="*/ 48 h 84"/>
                          <a:gd name="T4" fmla="*/ 0 w 367"/>
                          <a:gd name="T5" fmla="*/ 56 h 84"/>
                          <a:gd name="T6" fmla="*/ 0 w 367"/>
                          <a:gd name="T7" fmla="*/ 84 h 84"/>
                          <a:gd name="T8" fmla="*/ 141 w 367"/>
                          <a:gd name="T9" fmla="*/ 77 h 84"/>
                          <a:gd name="T10" fmla="*/ 367 w 367"/>
                          <a:gd name="T11" fmla="*/ 54 h 84"/>
                          <a:gd name="T12" fmla="*/ 367 w 367"/>
                          <a:gd name="T13" fmla="*/ 0 h 84"/>
                          <a:gd name="T14" fmla="*/ 0 60000 65536"/>
                          <a:gd name="T15" fmla="*/ 0 60000 65536"/>
                          <a:gd name="T16" fmla="*/ 0 60000 65536"/>
                          <a:gd name="T17" fmla="*/ 0 60000 65536"/>
                          <a:gd name="T18" fmla="*/ 0 60000 65536"/>
                          <a:gd name="T19" fmla="*/ 0 60000 65536"/>
                          <a:gd name="T20" fmla="*/ 0 60000 65536"/>
                          <a:gd name="T21" fmla="*/ 0 w 367"/>
                          <a:gd name="T22" fmla="*/ 0 h 84"/>
                          <a:gd name="T23" fmla="*/ 367 w 36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7" h="84">
                            <a:moveTo>
                              <a:pt x="367" y="0"/>
                            </a:moveTo>
                            <a:lnTo>
                              <a:pt x="137" y="48"/>
                            </a:lnTo>
                            <a:lnTo>
                              <a:pt x="0" y="56"/>
                            </a:lnTo>
                            <a:lnTo>
                              <a:pt x="0" y="84"/>
                            </a:lnTo>
                            <a:lnTo>
                              <a:pt x="141" y="77"/>
                            </a:lnTo>
                            <a:lnTo>
                              <a:pt x="367" y="54"/>
                            </a:lnTo>
                            <a:lnTo>
                              <a:pt x="367" y="0"/>
                            </a:lnTo>
                            <a:close/>
                          </a:path>
                        </a:pathLst>
                      </a:custGeom>
                      <a:solidFill>
                        <a:srgbClr val="C0C0C0"/>
                      </a:solidFill>
                      <a:ln w="12700">
                        <a:solidFill>
                          <a:srgbClr val="000000"/>
                        </a:solidFill>
                        <a:prstDash val="solid"/>
                        <a:round/>
                        <a:headEnd/>
                        <a:tailEnd/>
                      </a:ln>
                    </p:spPr>
                    <p:txBody>
                      <a:bodyPr/>
                      <a:lstStyle/>
                      <a:p>
                        <a:endParaRPr lang="en-IN"/>
                      </a:p>
                    </p:txBody>
                  </p:sp>
                  <p:sp>
                    <p:nvSpPr>
                      <p:cNvPr id="36966" name="Freeform 13"/>
                      <p:cNvSpPr>
                        <a:spLocks/>
                      </p:cNvSpPr>
                      <p:nvPr/>
                    </p:nvSpPr>
                    <p:spPr bwMode="auto">
                      <a:xfrm>
                        <a:off x="3183" y="1990"/>
                        <a:ext cx="338" cy="52"/>
                      </a:xfrm>
                      <a:custGeom>
                        <a:avLst/>
                        <a:gdLst>
                          <a:gd name="T0" fmla="*/ 0 w 338"/>
                          <a:gd name="T1" fmla="*/ 52 h 52"/>
                          <a:gd name="T2" fmla="*/ 126 w 338"/>
                          <a:gd name="T3" fmla="*/ 44 h 52"/>
                          <a:gd name="T4" fmla="*/ 338 w 338"/>
                          <a:gd name="T5" fmla="*/ 0 h 52"/>
                          <a:gd name="T6" fmla="*/ 0 60000 65536"/>
                          <a:gd name="T7" fmla="*/ 0 60000 65536"/>
                          <a:gd name="T8" fmla="*/ 0 60000 65536"/>
                          <a:gd name="T9" fmla="*/ 0 w 338"/>
                          <a:gd name="T10" fmla="*/ 0 h 52"/>
                          <a:gd name="T11" fmla="*/ 338 w 338"/>
                          <a:gd name="T12" fmla="*/ 52 h 52"/>
                        </a:gdLst>
                        <a:ahLst/>
                        <a:cxnLst>
                          <a:cxn ang="T6">
                            <a:pos x="T0" y="T1"/>
                          </a:cxn>
                          <a:cxn ang="T7">
                            <a:pos x="T2" y="T3"/>
                          </a:cxn>
                          <a:cxn ang="T8">
                            <a:pos x="T4" y="T5"/>
                          </a:cxn>
                        </a:cxnLst>
                        <a:rect l="T9" t="T10" r="T11" b="T12"/>
                        <a:pathLst>
                          <a:path w="338" h="52">
                            <a:moveTo>
                              <a:pt x="0" y="52"/>
                            </a:moveTo>
                            <a:lnTo>
                              <a:pt x="126" y="44"/>
                            </a:lnTo>
                            <a:lnTo>
                              <a:pt x="338"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grpSp>
            <p:sp>
              <p:nvSpPr>
                <p:cNvPr id="36960" name="Freeform 14"/>
                <p:cNvSpPr>
                  <a:spLocks/>
                </p:cNvSpPr>
                <p:nvPr/>
              </p:nvSpPr>
              <p:spPr bwMode="auto">
                <a:xfrm>
                  <a:off x="3504" y="2023"/>
                  <a:ext cx="560" cy="95"/>
                </a:xfrm>
                <a:custGeom>
                  <a:avLst/>
                  <a:gdLst>
                    <a:gd name="T0" fmla="*/ 0 w 560"/>
                    <a:gd name="T1" fmla="*/ 36 h 95"/>
                    <a:gd name="T2" fmla="*/ 6 w 560"/>
                    <a:gd name="T3" fmla="*/ 59 h 95"/>
                    <a:gd name="T4" fmla="*/ 15 w 560"/>
                    <a:gd name="T5" fmla="*/ 72 h 95"/>
                    <a:gd name="T6" fmla="*/ 30 w 560"/>
                    <a:gd name="T7" fmla="*/ 84 h 95"/>
                    <a:gd name="T8" fmla="*/ 46 w 560"/>
                    <a:gd name="T9" fmla="*/ 90 h 95"/>
                    <a:gd name="T10" fmla="*/ 66 w 560"/>
                    <a:gd name="T11" fmla="*/ 92 h 95"/>
                    <a:gd name="T12" fmla="*/ 82 w 560"/>
                    <a:gd name="T13" fmla="*/ 86 h 95"/>
                    <a:gd name="T14" fmla="*/ 105 w 560"/>
                    <a:gd name="T15" fmla="*/ 78 h 95"/>
                    <a:gd name="T16" fmla="*/ 133 w 560"/>
                    <a:gd name="T17" fmla="*/ 71 h 95"/>
                    <a:gd name="T18" fmla="*/ 165 w 560"/>
                    <a:gd name="T19" fmla="*/ 68 h 95"/>
                    <a:gd name="T20" fmla="*/ 205 w 560"/>
                    <a:gd name="T21" fmla="*/ 72 h 95"/>
                    <a:gd name="T22" fmla="*/ 240 w 560"/>
                    <a:gd name="T23" fmla="*/ 80 h 95"/>
                    <a:gd name="T24" fmla="*/ 276 w 560"/>
                    <a:gd name="T25" fmla="*/ 90 h 95"/>
                    <a:gd name="T26" fmla="*/ 310 w 560"/>
                    <a:gd name="T27" fmla="*/ 95 h 95"/>
                    <a:gd name="T28" fmla="*/ 334 w 560"/>
                    <a:gd name="T29" fmla="*/ 92 h 95"/>
                    <a:gd name="T30" fmla="*/ 373 w 560"/>
                    <a:gd name="T31" fmla="*/ 86 h 95"/>
                    <a:gd name="T32" fmla="*/ 416 w 560"/>
                    <a:gd name="T33" fmla="*/ 80 h 95"/>
                    <a:gd name="T34" fmla="*/ 458 w 560"/>
                    <a:gd name="T35" fmla="*/ 72 h 95"/>
                    <a:gd name="T36" fmla="*/ 503 w 560"/>
                    <a:gd name="T37" fmla="*/ 63 h 95"/>
                    <a:gd name="T38" fmla="*/ 530 w 560"/>
                    <a:gd name="T39" fmla="*/ 56 h 95"/>
                    <a:gd name="T40" fmla="*/ 543 w 560"/>
                    <a:gd name="T41" fmla="*/ 51 h 95"/>
                    <a:gd name="T42" fmla="*/ 554 w 560"/>
                    <a:gd name="T43" fmla="*/ 44 h 95"/>
                    <a:gd name="T44" fmla="*/ 560 w 560"/>
                    <a:gd name="T45" fmla="*/ 33 h 95"/>
                    <a:gd name="T46" fmla="*/ 555 w 560"/>
                    <a:gd name="T47" fmla="*/ 17 h 95"/>
                    <a:gd name="T48" fmla="*/ 546 w 560"/>
                    <a:gd name="T49" fmla="*/ 8 h 95"/>
                    <a:gd name="T50" fmla="*/ 530 w 560"/>
                    <a:gd name="T51" fmla="*/ 0 h 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0"/>
                    <a:gd name="T79" fmla="*/ 0 h 95"/>
                    <a:gd name="T80" fmla="*/ 560 w 560"/>
                    <a:gd name="T81" fmla="*/ 95 h 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0" h="95">
                      <a:moveTo>
                        <a:pt x="0" y="36"/>
                      </a:moveTo>
                      <a:lnTo>
                        <a:pt x="6" y="59"/>
                      </a:lnTo>
                      <a:lnTo>
                        <a:pt x="15" y="72"/>
                      </a:lnTo>
                      <a:lnTo>
                        <a:pt x="30" y="84"/>
                      </a:lnTo>
                      <a:lnTo>
                        <a:pt x="46" y="90"/>
                      </a:lnTo>
                      <a:lnTo>
                        <a:pt x="66" y="92"/>
                      </a:lnTo>
                      <a:lnTo>
                        <a:pt x="82" y="86"/>
                      </a:lnTo>
                      <a:lnTo>
                        <a:pt x="105" y="78"/>
                      </a:lnTo>
                      <a:lnTo>
                        <a:pt x="133" y="71"/>
                      </a:lnTo>
                      <a:lnTo>
                        <a:pt x="165" y="68"/>
                      </a:lnTo>
                      <a:lnTo>
                        <a:pt x="205" y="72"/>
                      </a:lnTo>
                      <a:lnTo>
                        <a:pt x="240" y="80"/>
                      </a:lnTo>
                      <a:lnTo>
                        <a:pt x="276" y="90"/>
                      </a:lnTo>
                      <a:lnTo>
                        <a:pt x="310" y="95"/>
                      </a:lnTo>
                      <a:lnTo>
                        <a:pt x="334" y="92"/>
                      </a:lnTo>
                      <a:lnTo>
                        <a:pt x="373" y="86"/>
                      </a:lnTo>
                      <a:lnTo>
                        <a:pt x="416" y="80"/>
                      </a:lnTo>
                      <a:lnTo>
                        <a:pt x="458" y="72"/>
                      </a:lnTo>
                      <a:lnTo>
                        <a:pt x="503" y="63"/>
                      </a:lnTo>
                      <a:lnTo>
                        <a:pt x="530" y="56"/>
                      </a:lnTo>
                      <a:lnTo>
                        <a:pt x="543" y="51"/>
                      </a:lnTo>
                      <a:lnTo>
                        <a:pt x="554" y="44"/>
                      </a:lnTo>
                      <a:lnTo>
                        <a:pt x="560" y="33"/>
                      </a:lnTo>
                      <a:lnTo>
                        <a:pt x="555" y="17"/>
                      </a:lnTo>
                      <a:lnTo>
                        <a:pt x="546" y="8"/>
                      </a:lnTo>
                      <a:lnTo>
                        <a:pt x="53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36883" name="Group 15"/>
              <p:cNvGrpSpPr>
                <a:grpSpLocks/>
              </p:cNvGrpSpPr>
              <p:nvPr/>
            </p:nvGrpSpPr>
            <p:grpSpPr bwMode="auto">
              <a:xfrm>
                <a:off x="3542" y="1602"/>
                <a:ext cx="484" cy="465"/>
                <a:chOff x="3542" y="1602"/>
                <a:chExt cx="484" cy="465"/>
              </a:xfrm>
            </p:grpSpPr>
            <p:grpSp>
              <p:nvGrpSpPr>
                <p:cNvPr id="36884" name="Group 16"/>
                <p:cNvGrpSpPr>
                  <a:grpSpLocks/>
                </p:cNvGrpSpPr>
                <p:nvPr/>
              </p:nvGrpSpPr>
              <p:grpSpPr bwMode="auto">
                <a:xfrm>
                  <a:off x="3558" y="1855"/>
                  <a:ext cx="468" cy="212"/>
                  <a:chOff x="3558" y="1855"/>
                  <a:chExt cx="468" cy="212"/>
                </a:xfrm>
              </p:grpSpPr>
              <p:grpSp>
                <p:nvGrpSpPr>
                  <p:cNvPr id="36913" name="Group 17"/>
                  <p:cNvGrpSpPr>
                    <a:grpSpLocks/>
                  </p:cNvGrpSpPr>
                  <p:nvPr/>
                </p:nvGrpSpPr>
                <p:grpSpPr bwMode="auto">
                  <a:xfrm>
                    <a:off x="3558" y="1873"/>
                    <a:ext cx="468" cy="194"/>
                    <a:chOff x="3558" y="1873"/>
                    <a:chExt cx="468" cy="194"/>
                  </a:xfrm>
                </p:grpSpPr>
                <p:sp>
                  <p:nvSpPr>
                    <p:cNvPr id="36915" name="Rectangle 18"/>
                    <p:cNvSpPr>
                      <a:spLocks noChangeArrowheads="1"/>
                    </p:cNvSpPr>
                    <p:nvPr/>
                  </p:nvSpPr>
                  <p:spPr bwMode="auto">
                    <a:xfrm>
                      <a:off x="3558" y="1873"/>
                      <a:ext cx="468" cy="182"/>
                    </a:xfrm>
                    <a:prstGeom prst="rect">
                      <a:avLst/>
                    </a:prstGeom>
                    <a:solidFill>
                      <a:srgbClr val="C0C0C0"/>
                    </a:solidFill>
                    <a:ln w="12700">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grpSp>
                  <p:nvGrpSpPr>
                    <p:cNvPr id="36916" name="Group 19"/>
                    <p:cNvGrpSpPr>
                      <a:grpSpLocks/>
                    </p:cNvGrpSpPr>
                    <p:nvPr/>
                  </p:nvGrpSpPr>
                  <p:grpSpPr bwMode="auto">
                    <a:xfrm>
                      <a:off x="3580" y="1890"/>
                      <a:ext cx="434" cy="177"/>
                      <a:chOff x="3580" y="1890"/>
                      <a:chExt cx="434" cy="177"/>
                    </a:xfrm>
                  </p:grpSpPr>
                  <p:grpSp>
                    <p:nvGrpSpPr>
                      <p:cNvPr id="36917" name="Group 20"/>
                      <p:cNvGrpSpPr>
                        <a:grpSpLocks/>
                      </p:cNvGrpSpPr>
                      <p:nvPr/>
                    </p:nvGrpSpPr>
                    <p:grpSpPr bwMode="auto">
                      <a:xfrm>
                        <a:off x="3580" y="1890"/>
                        <a:ext cx="434" cy="100"/>
                        <a:chOff x="3580" y="1890"/>
                        <a:chExt cx="434" cy="100"/>
                      </a:xfrm>
                    </p:grpSpPr>
                    <p:grpSp>
                      <p:nvGrpSpPr>
                        <p:cNvPr id="36951" name="Group 21"/>
                        <p:cNvGrpSpPr>
                          <a:grpSpLocks/>
                        </p:cNvGrpSpPr>
                        <p:nvPr/>
                      </p:nvGrpSpPr>
                      <p:grpSpPr bwMode="auto">
                        <a:xfrm>
                          <a:off x="3580" y="1890"/>
                          <a:ext cx="433" cy="37"/>
                          <a:chOff x="3580" y="1890"/>
                          <a:chExt cx="433" cy="37"/>
                        </a:xfrm>
                      </p:grpSpPr>
                      <p:sp>
                        <p:nvSpPr>
                          <p:cNvPr id="36956" name="Line 22"/>
                          <p:cNvSpPr>
                            <a:spLocks noChangeShapeType="1"/>
                          </p:cNvSpPr>
                          <p:nvPr/>
                        </p:nvSpPr>
                        <p:spPr bwMode="auto">
                          <a:xfrm>
                            <a:off x="3581" y="1890"/>
                            <a:ext cx="43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7" name="Line 23"/>
                          <p:cNvSpPr>
                            <a:spLocks noChangeShapeType="1"/>
                          </p:cNvSpPr>
                          <p:nvPr/>
                        </p:nvSpPr>
                        <p:spPr bwMode="auto">
                          <a:xfrm>
                            <a:off x="3580" y="1908"/>
                            <a:ext cx="4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8" name="Line 24"/>
                          <p:cNvSpPr>
                            <a:spLocks noChangeShapeType="1"/>
                          </p:cNvSpPr>
                          <p:nvPr/>
                        </p:nvSpPr>
                        <p:spPr bwMode="auto">
                          <a:xfrm>
                            <a:off x="3581" y="1926"/>
                            <a:ext cx="43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952" name="Group 25"/>
                        <p:cNvGrpSpPr>
                          <a:grpSpLocks/>
                        </p:cNvGrpSpPr>
                        <p:nvPr/>
                      </p:nvGrpSpPr>
                      <p:grpSpPr bwMode="auto">
                        <a:xfrm>
                          <a:off x="3581" y="1953"/>
                          <a:ext cx="433" cy="37"/>
                          <a:chOff x="3581" y="1953"/>
                          <a:chExt cx="433" cy="37"/>
                        </a:xfrm>
                      </p:grpSpPr>
                      <p:sp>
                        <p:nvSpPr>
                          <p:cNvPr id="36953" name="Line 26"/>
                          <p:cNvSpPr>
                            <a:spLocks noChangeShapeType="1"/>
                          </p:cNvSpPr>
                          <p:nvPr/>
                        </p:nvSpPr>
                        <p:spPr bwMode="auto">
                          <a:xfrm>
                            <a:off x="3582" y="1953"/>
                            <a:ext cx="43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4" name="Line 27"/>
                          <p:cNvSpPr>
                            <a:spLocks noChangeShapeType="1"/>
                          </p:cNvSpPr>
                          <p:nvPr/>
                        </p:nvSpPr>
                        <p:spPr bwMode="auto">
                          <a:xfrm>
                            <a:off x="3581" y="1971"/>
                            <a:ext cx="4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5" name="Line 28"/>
                          <p:cNvSpPr>
                            <a:spLocks noChangeShapeType="1"/>
                          </p:cNvSpPr>
                          <p:nvPr/>
                        </p:nvSpPr>
                        <p:spPr bwMode="auto">
                          <a:xfrm>
                            <a:off x="3582" y="1989"/>
                            <a:ext cx="43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36918" name="Group 29"/>
                      <p:cNvGrpSpPr>
                        <a:grpSpLocks/>
                      </p:cNvGrpSpPr>
                      <p:nvPr/>
                    </p:nvGrpSpPr>
                    <p:grpSpPr bwMode="auto">
                      <a:xfrm>
                        <a:off x="3581" y="2017"/>
                        <a:ext cx="412" cy="50"/>
                        <a:chOff x="3581" y="2017"/>
                        <a:chExt cx="412" cy="50"/>
                      </a:xfrm>
                    </p:grpSpPr>
                    <p:grpSp>
                      <p:nvGrpSpPr>
                        <p:cNvPr id="36919" name="Group 30"/>
                        <p:cNvGrpSpPr>
                          <a:grpSpLocks/>
                        </p:cNvGrpSpPr>
                        <p:nvPr/>
                      </p:nvGrpSpPr>
                      <p:grpSpPr bwMode="auto">
                        <a:xfrm>
                          <a:off x="3581" y="2017"/>
                          <a:ext cx="153" cy="49"/>
                          <a:chOff x="3581" y="2017"/>
                          <a:chExt cx="153" cy="49"/>
                        </a:xfrm>
                      </p:grpSpPr>
                      <p:grpSp>
                        <p:nvGrpSpPr>
                          <p:cNvPr id="36939" name="Group 31"/>
                          <p:cNvGrpSpPr>
                            <a:grpSpLocks/>
                          </p:cNvGrpSpPr>
                          <p:nvPr/>
                        </p:nvGrpSpPr>
                        <p:grpSpPr bwMode="auto">
                          <a:xfrm>
                            <a:off x="3581" y="2018"/>
                            <a:ext cx="65" cy="48"/>
                            <a:chOff x="3581" y="2018"/>
                            <a:chExt cx="65" cy="48"/>
                          </a:xfrm>
                        </p:grpSpPr>
                        <p:grpSp>
                          <p:nvGrpSpPr>
                            <p:cNvPr id="36946" name="Group 32"/>
                            <p:cNvGrpSpPr>
                              <a:grpSpLocks/>
                            </p:cNvGrpSpPr>
                            <p:nvPr/>
                          </p:nvGrpSpPr>
                          <p:grpSpPr bwMode="auto">
                            <a:xfrm>
                              <a:off x="3581" y="2018"/>
                              <a:ext cx="21" cy="48"/>
                              <a:chOff x="3581" y="2018"/>
                              <a:chExt cx="21" cy="48"/>
                            </a:xfrm>
                          </p:grpSpPr>
                          <p:sp>
                            <p:nvSpPr>
                              <p:cNvPr id="36949" name="Line 33"/>
                              <p:cNvSpPr>
                                <a:spLocks noChangeShapeType="1"/>
                              </p:cNvSpPr>
                              <p:nvPr/>
                            </p:nvSpPr>
                            <p:spPr bwMode="auto">
                              <a:xfrm>
                                <a:off x="3581"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0" name="Line 34"/>
                              <p:cNvSpPr>
                                <a:spLocks noChangeShapeType="1"/>
                              </p:cNvSpPr>
                              <p:nvPr/>
                            </p:nvSpPr>
                            <p:spPr bwMode="auto">
                              <a:xfrm>
                                <a:off x="3601"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6947" name="Line 35"/>
                            <p:cNvSpPr>
                              <a:spLocks noChangeShapeType="1"/>
                            </p:cNvSpPr>
                            <p:nvPr/>
                          </p:nvSpPr>
                          <p:spPr bwMode="auto">
                            <a:xfrm>
                              <a:off x="3625"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8" name="Line 36"/>
                            <p:cNvSpPr>
                              <a:spLocks noChangeShapeType="1"/>
                            </p:cNvSpPr>
                            <p:nvPr/>
                          </p:nvSpPr>
                          <p:spPr bwMode="auto">
                            <a:xfrm>
                              <a:off x="3645"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940" name="Group 37"/>
                          <p:cNvGrpSpPr>
                            <a:grpSpLocks/>
                          </p:cNvGrpSpPr>
                          <p:nvPr/>
                        </p:nvGrpSpPr>
                        <p:grpSpPr bwMode="auto">
                          <a:xfrm>
                            <a:off x="3669" y="2017"/>
                            <a:ext cx="65" cy="48"/>
                            <a:chOff x="3669" y="2017"/>
                            <a:chExt cx="65" cy="48"/>
                          </a:xfrm>
                        </p:grpSpPr>
                        <p:grpSp>
                          <p:nvGrpSpPr>
                            <p:cNvPr id="36941" name="Group 38"/>
                            <p:cNvGrpSpPr>
                              <a:grpSpLocks/>
                            </p:cNvGrpSpPr>
                            <p:nvPr/>
                          </p:nvGrpSpPr>
                          <p:grpSpPr bwMode="auto">
                            <a:xfrm>
                              <a:off x="3669" y="2017"/>
                              <a:ext cx="21" cy="48"/>
                              <a:chOff x="3669" y="2017"/>
                              <a:chExt cx="21" cy="48"/>
                            </a:xfrm>
                          </p:grpSpPr>
                          <p:sp>
                            <p:nvSpPr>
                              <p:cNvPr id="36944" name="Line 39"/>
                              <p:cNvSpPr>
                                <a:spLocks noChangeShapeType="1"/>
                              </p:cNvSpPr>
                              <p:nvPr/>
                            </p:nvSpPr>
                            <p:spPr bwMode="auto">
                              <a:xfrm>
                                <a:off x="3669" y="2017"/>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5" name="Line 40"/>
                              <p:cNvSpPr>
                                <a:spLocks noChangeShapeType="1"/>
                              </p:cNvSpPr>
                              <p:nvPr/>
                            </p:nvSpPr>
                            <p:spPr bwMode="auto">
                              <a:xfrm>
                                <a:off x="3689"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6942" name="Line 41"/>
                            <p:cNvSpPr>
                              <a:spLocks noChangeShapeType="1"/>
                            </p:cNvSpPr>
                            <p:nvPr/>
                          </p:nvSpPr>
                          <p:spPr bwMode="auto">
                            <a:xfrm>
                              <a:off x="3713" y="2017"/>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3" name="Line 42"/>
                            <p:cNvSpPr>
                              <a:spLocks noChangeShapeType="1"/>
                            </p:cNvSpPr>
                            <p:nvPr/>
                          </p:nvSpPr>
                          <p:spPr bwMode="auto">
                            <a:xfrm>
                              <a:off x="3733" y="2017"/>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36920" name="Group 43"/>
                        <p:cNvGrpSpPr>
                          <a:grpSpLocks/>
                        </p:cNvGrpSpPr>
                        <p:nvPr/>
                      </p:nvGrpSpPr>
                      <p:grpSpPr bwMode="auto">
                        <a:xfrm>
                          <a:off x="3755" y="2018"/>
                          <a:ext cx="153" cy="49"/>
                          <a:chOff x="3755" y="2018"/>
                          <a:chExt cx="153" cy="49"/>
                        </a:xfrm>
                      </p:grpSpPr>
                      <p:grpSp>
                        <p:nvGrpSpPr>
                          <p:cNvPr id="36927" name="Group 44"/>
                          <p:cNvGrpSpPr>
                            <a:grpSpLocks/>
                          </p:cNvGrpSpPr>
                          <p:nvPr/>
                        </p:nvGrpSpPr>
                        <p:grpSpPr bwMode="auto">
                          <a:xfrm>
                            <a:off x="3755" y="2019"/>
                            <a:ext cx="65" cy="48"/>
                            <a:chOff x="3755" y="2019"/>
                            <a:chExt cx="65" cy="48"/>
                          </a:xfrm>
                        </p:grpSpPr>
                        <p:grpSp>
                          <p:nvGrpSpPr>
                            <p:cNvPr id="36934" name="Group 45"/>
                            <p:cNvGrpSpPr>
                              <a:grpSpLocks/>
                            </p:cNvGrpSpPr>
                            <p:nvPr/>
                          </p:nvGrpSpPr>
                          <p:grpSpPr bwMode="auto">
                            <a:xfrm>
                              <a:off x="3755" y="2019"/>
                              <a:ext cx="21" cy="48"/>
                              <a:chOff x="3755" y="2019"/>
                              <a:chExt cx="21" cy="48"/>
                            </a:xfrm>
                          </p:grpSpPr>
                          <p:sp>
                            <p:nvSpPr>
                              <p:cNvPr id="36937" name="Line 46"/>
                              <p:cNvSpPr>
                                <a:spLocks noChangeShapeType="1"/>
                              </p:cNvSpPr>
                              <p:nvPr/>
                            </p:nvSpPr>
                            <p:spPr bwMode="auto">
                              <a:xfrm>
                                <a:off x="3755"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8" name="Line 47"/>
                              <p:cNvSpPr>
                                <a:spLocks noChangeShapeType="1"/>
                              </p:cNvSpPr>
                              <p:nvPr/>
                            </p:nvSpPr>
                            <p:spPr bwMode="auto">
                              <a:xfrm>
                                <a:off x="3775" y="2020"/>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6935" name="Line 48"/>
                            <p:cNvSpPr>
                              <a:spLocks noChangeShapeType="1"/>
                            </p:cNvSpPr>
                            <p:nvPr/>
                          </p:nvSpPr>
                          <p:spPr bwMode="auto">
                            <a:xfrm>
                              <a:off x="3799"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6" name="Line 49"/>
                            <p:cNvSpPr>
                              <a:spLocks noChangeShapeType="1"/>
                            </p:cNvSpPr>
                            <p:nvPr/>
                          </p:nvSpPr>
                          <p:spPr bwMode="auto">
                            <a:xfrm>
                              <a:off x="3819"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928" name="Group 50"/>
                          <p:cNvGrpSpPr>
                            <a:grpSpLocks/>
                          </p:cNvGrpSpPr>
                          <p:nvPr/>
                        </p:nvGrpSpPr>
                        <p:grpSpPr bwMode="auto">
                          <a:xfrm>
                            <a:off x="3843" y="2018"/>
                            <a:ext cx="65" cy="48"/>
                            <a:chOff x="3843" y="2018"/>
                            <a:chExt cx="65" cy="48"/>
                          </a:xfrm>
                        </p:grpSpPr>
                        <p:grpSp>
                          <p:nvGrpSpPr>
                            <p:cNvPr id="36929" name="Group 51"/>
                            <p:cNvGrpSpPr>
                              <a:grpSpLocks/>
                            </p:cNvGrpSpPr>
                            <p:nvPr/>
                          </p:nvGrpSpPr>
                          <p:grpSpPr bwMode="auto">
                            <a:xfrm>
                              <a:off x="3843" y="2018"/>
                              <a:ext cx="21" cy="48"/>
                              <a:chOff x="3843" y="2018"/>
                              <a:chExt cx="21" cy="48"/>
                            </a:xfrm>
                          </p:grpSpPr>
                          <p:sp>
                            <p:nvSpPr>
                              <p:cNvPr id="36932" name="Line 52"/>
                              <p:cNvSpPr>
                                <a:spLocks noChangeShapeType="1"/>
                              </p:cNvSpPr>
                              <p:nvPr/>
                            </p:nvSpPr>
                            <p:spPr bwMode="auto">
                              <a:xfrm>
                                <a:off x="3843"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3" name="Line 53"/>
                              <p:cNvSpPr>
                                <a:spLocks noChangeShapeType="1"/>
                              </p:cNvSpPr>
                              <p:nvPr/>
                            </p:nvSpPr>
                            <p:spPr bwMode="auto">
                              <a:xfrm>
                                <a:off x="3863"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6930" name="Line 54"/>
                            <p:cNvSpPr>
                              <a:spLocks noChangeShapeType="1"/>
                            </p:cNvSpPr>
                            <p:nvPr/>
                          </p:nvSpPr>
                          <p:spPr bwMode="auto">
                            <a:xfrm>
                              <a:off x="3887"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1" name="Line 55"/>
                            <p:cNvSpPr>
                              <a:spLocks noChangeShapeType="1"/>
                            </p:cNvSpPr>
                            <p:nvPr/>
                          </p:nvSpPr>
                          <p:spPr bwMode="auto">
                            <a:xfrm>
                              <a:off x="3907"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36921" name="Group 56"/>
                        <p:cNvGrpSpPr>
                          <a:grpSpLocks/>
                        </p:cNvGrpSpPr>
                        <p:nvPr/>
                      </p:nvGrpSpPr>
                      <p:grpSpPr bwMode="auto">
                        <a:xfrm>
                          <a:off x="3928" y="2018"/>
                          <a:ext cx="65" cy="48"/>
                          <a:chOff x="3928" y="2018"/>
                          <a:chExt cx="65" cy="48"/>
                        </a:xfrm>
                      </p:grpSpPr>
                      <p:grpSp>
                        <p:nvGrpSpPr>
                          <p:cNvPr id="36922" name="Group 57"/>
                          <p:cNvGrpSpPr>
                            <a:grpSpLocks/>
                          </p:cNvGrpSpPr>
                          <p:nvPr/>
                        </p:nvGrpSpPr>
                        <p:grpSpPr bwMode="auto">
                          <a:xfrm>
                            <a:off x="3928" y="2018"/>
                            <a:ext cx="21" cy="48"/>
                            <a:chOff x="3928" y="2018"/>
                            <a:chExt cx="21" cy="48"/>
                          </a:xfrm>
                        </p:grpSpPr>
                        <p:sp>
                          <p:nvSpPr>
                            <p:cNvPr id="36925" name="Line 58"/>
                            <p:cNvSpPr>
                              <a:spLocks noChangeShapeType="1"/>
                            </p:cNvSpPr>
                            <p:nvPr/>
                          </p:nvSpPr>
                          <p:spPr bwMode="auto">
                            <a:xfrm>
                              <a:off x="3928"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6" name="Line 59"/>
                            <p:cNvSpPr>
                              <a:spLocks noChangeShapeType="1"/>
                            </p:cNvSpPr>
                            <p:nvPr/>
                          </p:nvSpPr>
                          <p:spPr bwMode="auto">
                            <a:xfrm>
                              <a:off x="3948" y="2019"/>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6923" name="Line 60"/>
                          <p:cNvSpPr>
                            <a:spLocks noChangeShapeType="1"/>
                          </p:cNvSpPr>
                          <p:nvPr/>
                        </p:nvSpPr>
                        <p:spPr bwMode="auto">
                          <a:xfrm>
                            <a:off x="3972"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4" name="Line 61"/>
                          <p:cNvSpPr>
                            <a:spLocks noChangeShapeType="1"/>
                          </p:cNvSpPr>
                          <p:nvPr/>
                        </p:nvSpPr>
                        <p:spPr bwMode="auto">
                          <a:xfrm>
                            <a:off x="3992" y="2018"/>
                            <a:ext cx="1" cy="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grpSp>
              <p:sp>
                <p:nvSpPr>
                  <p:cNvPr id="36914" name="Freeform 62"/>
                  <p:cNvSpPr>
                    <a:spLocks/>
                  </p:cNvSpPr>
                  <p:nvPr/>
                </p:nvSpPr>
                <p:spPr bwMode="auto">
                  <a:xfrm>
                    <a:off x="3574" y="1855"/>
                    <a:ext cx="373" cy="12"/>
                  </a:xfrm>
                  <a:custGeom>
                    <a:avLst/>
                    <a:gdLst>
                      <a:gd name="T0" fmla="*/ 373 w 373"/>
                      <a:gd name="T1" fmla="*/ 12 h 12"/>
                      <a:gd name="T2" fmla="*/ 0 w 373"/>
                      <a:gd name="T3" fmla="*/ 12 h 12"/>
                      <a:gd name="T4" fmla="*/ 0 w 373"/>
                      <a:gd name="T5" fmla="*/ 0 h 12"/>
                      <a:gd name="T6" fmla="*/ 372 w 373"/>
                      <a:gd name="T7" fmla="*/ 0 h 12"/>
                      <a:gd name="T8" fmla="*/ 373 w 373"/>
                      <a:gd name="T9" fmla="*/ 12 h 12"/>
                      <a:gd name="T10" fmla="*/ 0 60000 65536"/>
                      <a:gd name="T11" fmla="*/ 0 60000 65536"/>
                      <a:gd name="T12" fmla="*/ 0 60000 65536"/>
                      <a:gd name="T13" fmla="*/ 0 60000 65536"/>
                      <a:gd name="T14" fmla="*/ 0 60000 65536"/>
                      <a:gd name="T15" fmla="*/ 0 w 373"/>
                      <a:gd name="T16" fmla="*/ 0 h 12"/>
                      <a:gd name="T17" fmla="*/ 373 w 373"/>
                      <a:gd name="T18" fmla="*/ 12 h 12"/>
                    </a:gdLst>
                    <a:ahLst/>
                    <a:cxnLst>
                      <a:cxn ang="T10">
                        <a:pos x="T0" y="T1"/>
                      </a:cxn>
                      <a:cxn ang="T11">
                        <a:pos x="T2" y="T3"/>
                      </a:cxn>
                      <a:cxn ang="T12">
                        <a:pos x="T4" y="T5"/>
                      </a:cxn>
                      <a:cxn ang="T13">
                        <a:pos x="T6" y="T7"/>
                      </a:cxn>
                      <a:cxn ang="T14">
                        <a:pos x="T8" y="T9"/>
                      </a:cxn>
                    </a:cxnLst>
                    <a:rect l="T15" t="T16" r="T17" b="T18"/>
                    <a:pathLst>
                      <a:path w="373" h="12">
                        <a:moveTo>
                          <a:pt x="373" y="12"/>
                        </a:moveTo>
                        <a:lnTo>
                          <a:pt x="0" y="12"/>
                        </a:lnTo>
                        <a:lnTo>
                          <a:pt x="0" y="0"/>
                        </a:lnTo>
                        <a:lnTo>
                          <a:pt x="372" y="0"/>
                        </a:lnTo>
                        <a:lnTo>
                          <a:pt x="373" y="12"/>
                        </a:lnTo>
                        <a:close/>
                      </a:path>
                    </a:pathLst>
                  </a:custGeom>
                  <a:solidFill>
                    <a:srgbClr val="3F3F3F"/>
                  </a:solidFill>
                  <a:ln w="12700">
                    <a:solidFill>
                      <a:srgbClr val="000000"/>
                    </a:solidFill>
                    <a:prstDash val="solid"/>
                    <a:round/>
                    <a:headEnd/>
                    <a:tailEnd/>
                  </a:ln>
                </p:spPr>
                <p:txBody>
                  <a:bodyPr/>
                  <a:lstStyle/>
                  <a:p>
                    <a:endParaRPr lang="en-IN"/>
                  </a:p>
                </p:txBody>
              </p:sp>
            </p:grpSp>
            <p:grpSp>
              <p:nvGrpSpPr>
                <p:cNvPr id="36885" name="Group 63"/>
                <p:cNvGrpSpPr>
                  <a:grpSpLocks/>
                </p:cNvGrpSpPr>
                <p:nvPr/>
              </p:nvGrpSpPr>
              <p:grpSpPr bwMode="auto">
                <a:xfrm>
                  <a:off x="3542" y="1602"/>
                  <a:ext cx="428" cy="260"/>
                  <a:chOff x="3542" y="1602"/>
                  <a:chExt cx="428" cy="260"/>
                </a:xfrm>
              </p:grpSpPr>
              <p:grpSp>
                <p:nvGrpSpPr>
                  <p:cNvPr id="36886" name="Group 64"/>
                  <p:cNvGrpSpPr>
                    <a:grpSpLocks/>
                  </p:cNvGrpSpPr>
                  <p:nvPr/>
                </p:nvGrpSpPr>
                <p:grpSpPr bwMode="auto">
                  <a:xfrm>
                    <a:off x="3679" y="1627"/>
                    <a:ext cx="291" cy="226"/>
                    <a:chOff x="3679" y="1627"/>
                    <a:chExt cx="291" cy="226"/>
                  </a:xfrm>
                </p:grpSpPr>
                <p:sp>
                  <p:nvSpPr>
                    <p:cNvPr id="36890" name="Freeform 65"/>
                    <p:cNvSpPr>
                      <a:spLocks/>
                    </p:cNvSpPr>
                    <p:nvPr/>
                  </p:nvSpPr>
                  <p:spPr bwMode="auto">
                    <a:xfrm>
                      <a:off x="3679" y="1627"/>
                      <a:ext cx="291" cy="226"/>
                    </a:xfrm>
                    <a:custGeom>
                      <a:avLst/>
                      <a:gdLst>
                        <a:gd name="T0" fmla="*/ 0 w 291"/>
                        <a:gd name="T1" fmla="*/ 226 h 226"/>
                        <a:gd name="T2" fmla="*/ 279 w 291"/>
                        <a:gd name="T3" fmla="*/ 226 h 226"/>
                        <a:gd name="T4" fmla="*/ 287 w 291"/>
                        <a:gd name="T5" fmla="*/ 220 h 226"/>
                        <a:gd name="T6" fmla="*/ 291 w 291"/>
                        <a:gd name="T7" fmla="*/ 206 h 226"/>
                        <a:gd name="T8" fmla="*/ 291 w 291"/>
                        <a:gd name="T9" fmla="*/ 21 h 226"/>
                        <a:gd name="T10" fmla="*/ 289 w 291"/>
                        <a:gd name="T11" fmla="*/ 6 h 226"/>
                        <a:gd name="T12" fmla="*/ 281 w 291"/>
                        <a:gd name="T13" fmla="*/ 0 h 226"/>
                        <a:gd name="T14" fmla="*/ 0 w 291"/>
                        <a:gd name="T15" fmla="*/ 0 h 226"/>
                        <a:gd name="T16" fmla="*/ 0 w 291"/>
                        <a:gd name="T17" fmla="*/ 22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
                        <a:gd name="T28" fmla="*/ 0 h 226"/>
                        <a:gd name="T29" fmla="*/ 291 w 291"/>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 h="226">
                          <a:moveTo>
                            <a:pt x="0" y="226"/>
                          </a:moveTo>
                          <a:lnTo>
                            <a:pt x="279" y="226"/>
                          </a:lnTo>
                          <a:lnTo>
                            <a:pt x="287" y="220"/>
                          </a:lnTo>
                          <a:lnTo>
                            <a:pt x="291" y="206"/>
                          </a:lnTo>
                          <a:lnTo>
                            <a:pt x="291" y="21"/>
                          </a:lnTo>
                          <a:lnTo>
                            <a:pt x="289" y="6"/>
                          </a:lnTo>
                          <a:lnTo>
                            <a:pt x="281" y="0"/>
                          </a:lnTo>
                          <a:lnTo>
                            <a:pt x="0" y="0"/>
                          </a:lnTo>
                          <a:lnTo>
                            <a:pt x="0" y="226"/>
                          </a:lnTo>
                          <a:close/>
                        </a:path>
                      </a:pathLst>
                    </a:custGeom>
                    <a:solidFill>
                      <a:srgbClr val="C0C0C0"/>
                    </a:solidFill>
                    <a:ln w="12700">
                      <a:solidFill>
                        <a:srgbClr val="000000"/>
                      </a:solidFill>
                      <a:prstDash val="solid"/>
                      <a:round/>
                      <a:headEnd/>
                      <a:tailEnd/>
                    </a:ln>
                  </p:spPr>
                  <p:txBody>
                    <a:bodyPr/>
                    <a:lstStyle/>
                    <a:p>
                      <a:endParaRPr lang="en-IN"/>
                    </a:p>
                  </p:txBody>
                </p:sp>
                <p:grpSp>
                  <p:nvGrpSpPr>
                    <p:cNvPr id="36891" name="Group 66"/>
                    <p:cNvGrpSpPr>
                      <a:grpSpLocks/>
                    </p:cNvGrpSpPr>
                    <p:nvPr/>
                  </p:nvGrpSpPr>
                  <p:grpSpPr bwMode="auto">
                    <a:xfrm>
                      <a:off x="3694" y="1646"/>
                      <a:ext cx="268" cy="165"/>
                      <a:chOff x="3694" y="1646"/>
                      <a:chExt cx="268" cy="165"/>
                    </a:xfrm>
                  </p:grpSpPr>
                  <p:grpSp>
                    <p:nvGrpSpPr>
                      <p:cNvPr id="36892" name="Group 67"/>
                      <p:cNvGrpSpPr>
                        <a:grpSpLocks/>
                      </p:cNvGrpSpPr>
                      <p:nvPr/>
                    </p:nvGrpSpPr>
                    <p:grpSpPr bwMode="auto">
                      <a:xfrm>
                        <a:off x="3694" y="1646"/>
                        <a:ext cx="267" cy="44"/>
                        <a:chOff x="3694" y="1646"/>
                        <a:chExt cx="267" cy="44"/>
                      </a:xfrm>
                    </p:grpSpPr>
                    <p:grpSp>
                      <p:nvGrpSpPr>
                        <p:cNvPr id="36907" name="Group 68"/>
                        <p:cNvGrpSpPr>
                          <a:grpSpLocks/>
                        </p:cNvGrpSpPr>
                        <p:nvPr/>
                      </p:nvGrpSpPr>
                      <p:grpSpPr bwMode="auto">
                        <a:xfrm>
                          <a:off x="3694" y="1646"/>
                          <a:ext cx="267" cy="15"/>
                          <a:chOff x="3694" y="1646"/>
                          <a:chExt cx="267" cy="15"/>
                        </a:xfrm>
                      </p:grpSpPr>
                      <p:sp>
                        <p:nvSpPr>
                          <p:cNvPr id="36911" name="Line 69"/>
                          <p:cNvSpPr>
                            <a:spLocks noChangeShapeType="1"/>
                          </p:cNvSpPr>
                          <p:nvPr/>
                        </p:nvSpPr>
                        <p:spPr bwMode="auto">
                          <a:xfrm>
                            <a:off x="3694" y="1646"/>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12" name="Line 70"/>
                          <p:cNvSpPr>
                            <a:spLocks noChangeShapeType="1"/>
                          </p:cNvSpPr>
                          <p:nvPr/>
                        </p:nvSpPr>
                        <p:spPr bwMode="auto">
                          <a:xfrm flipV="1">
                            <a:off x="3694" y="1659"/>
                            <a:ext cx="267"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908" name="Group 71"/>
                        <p:cNvGrpSpPr>
                          <a:grpSpLocks/>
                        </p:cNvGrpSpPr>
                        <p:nvPr/>
                      </p:nvGrpSpPr>
                      <p:grpSpPr bwMode="auto">
                        <a:xfrm>
                          <a:off x="3694" y="1676"/>
                          <a:ext cx="267" cy="14"/>
                          <a:chOff x="3694" y="1676"/>
                          <a:chExt cx="267" cy="14"/>
                        </a:xfrm>
                      </p:grpSpPr>
                      <p:sp>
                        <p:nvSpPr>
                          <p:cNvPr id="36909" name="Line 72"/>
                          <p:cNvSpPr>
                            <a:spLocks noChangeShapeType="1"/>
                          </p:cNvSpPr>
                          <p:nvPr/>
                        </p:nvSpPr>
                        <p:spPr bwMode="auto">
                          <a:xfrm>
                            <a:off x="3694" y="1676"/>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10" name="Line 73"/>
                          <p:cNvSpPr>
                            <a:spLocks noChangeShapeType="1"/>
                          </p:cNvSpPr>
                          <p:nvPr/>
                        </p:nvSpPr>
                        <p:spPr bwMode="auto">
                          <a:xfrm flipV="1">
                            <a:off x="3694" y="1689"/>
                            <a:ext cx="26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36893" name="Group 74"/>
                      <p:cNvGrpSpPr>
                        <a:grpSpLocks/>
                      </p:cNvGrpSpPr>
                      <p:nvPr/>
                    </p:nvGrpSpPr>
                    <p:grpSpPr bwMode="auto">
                      <a:xfrm>
                        <a:off x="3695" y="1706"/>
                        <a:ext cx="267" cy="45"/>
                        <a:chOff x="3695" y="1706"/>
                        <a:chExt cx="267" cy="45"/>
                      </a:xfrm>
                    </p:grpSpPr>
                    <p:grpSp>
                      <p:nvGrpSpPr>
                        <p:cNvPr id="36901" name="Group 75"/>
                        <p:cNvGrpSpPr>
                          <a:grpSpLocks/>
                        </p:cNvGrpSpPr>
                        <p:nvPr/>
                      </p:nvGrpSpPr>
                      <p:grpSpPr bwMode="auto">
                        <a:xfrm>
                          <a:off x="3695" y="1706"/>
                          <a:ext cx="267" cy="14"/>
                          <a:chOff x="3695" y="1706"/>
                          <a:chExt cx="267" cy="14"/>
                        </a:xfrm>
                      </p:grpSpPr>
                      <p:sp>
                        <p:nvSpPr>
                          <p:cNvPr id="36905" name="Line 76"/>
                          <p:cNvSpPr>
                            <a:spLocks noChangeShapeType="1"/>
                          </p:cNvSpPr>
                          <p:nvPr/>
                        </p:nvSpPr>
                        <p:spPr bwMode="auto">
                          <a:xfrm>
                            <a:off x="3695" y="1706"/>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06" name="Line 77"/>
                          <p:cNvSpPr>
                            <a:spLocks noChangeShapeType="1"/>
                          </p:cNvSpPr>
                          <p:nvPr/>
                        </p:nvSpPr>
                        <p:spPr bwMode="auto">
                          <a:xfrm flipV="1">
                            <a:off x="3695" y="1719"/>
                            <a:ext cx="26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902" name="Group 78"/>
                        <p:cNvGrpSpPr>
                          <a:grpSpLocks/>
                        </p:cNvGrpSpPr>
                        <p:nvPr/>
                      </p:nvGrpSpPr>
                      <p:grpSpPr bwMode="auto">
                        <a:xfrm>
                          <a:off x="3695" y="1736"/>
                          <a:ext cx="267" cy="15"/>
                          <a:chOff x="3695" y="1736"/>
                          <a:chExt cx="267" cy="15"/>
                        </a:xfrm>
                      </p:grpSpPr>
                      <p:sp>
                        <p:nvSpPr>
                          <p:cNvPr id="36903" name="Line 79"/>
                          <p:cNvSpPr>
                            <a:spLocks noChangeShapeType="1"/>
                          </p:cNvSpPr>
                          <p:nvPr/>
                        </p:nvSpPr>
                        <p:spPr bwMode="auto">
                          <a:xfrm>
                            <a:off x="3695" y="1736"/>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04" name="Line 80"/>
                          <p:cNvSpPr>
                            <a:spLocks noChangeShapeType="1"/>
                          </p:cNvSpPr>
                          <p:nvPr/>
                        </p:nvSpPr>
                        <p:spPr bwMode="auto">
                          <a:xfrm flipV="1">
                            <a:off x="3695" y="1749"/>
                            <a:ext cx="267"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36894" name="Group 81"/>
                      <p:cNvGrpSpPr>
                        <a:grpSpLocks/>
                      </p:cNvGrpSpPr>
                      <p:nvPr/>
                    </p:nvGrpSpPr>
                    <p:grpSpPr bwMode="auto">
                      <a:xfrm>
                        <a:off x="3694" y="1766"/>
                        <a:ext cx="267" cy="45"/>
                        <a:chOff x="3694" y="1766"/>
                        <a:chExt cx="267" cy="45"/>
                      </a:xfrm>
                    </p:grpSpPr>
                    <p:grpSp>
                      <p:nvGrpSpPr>
                        <p:cNvPr id="36895" name="Group 82"/>
                        <p:cNvGrpSpPr>
                          <a:grpSpLocks/>
                        </p:cNvGrpSpPr>
                        <p:nvPr/>
                      </p:nvGrpSpPr>
                      <p:grpSpPr bwMode="auto">
                        <a:xfrm>
                          <a:off x="3694" y="1766"/>
                          <a:ext cx="267" cy="15"/>
                          <a:chOff x="3694" y="1766"/>
                          <a:chExt cx="267" cy="15"/>
                        </a:xfrm>
                      </p:grpSpPr>
                      <p:sp>
                        <p:nvSpPr>
                          <p:cNvPr id="36899" name="Line 83"/>
                          <p:cNvSpPr>
                            <a:spLocks noChangeShapeType="1"/>
                          </p:cNvSpPr>
                          <p:nvPr/>
                        </p:nvSpPr>
                        <p:spPr bwMode="auto">
                          <a:xfrm>
                            <a:off x="3694" y="1766"/>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00" name="Line 84"/>
                          <p:cNvSpPr>
                            <a:spLocks noChangeShapeType="1"/>
                          </p:cNvSpPr>
                          <p:nvPr/>
                        </p:nvSpPr>
                        <p:spPr bwMode="auto">
                          <a:xfrm flipV="1">
                            <a:off x="3694" y="1779"/>
                            <a:ext cx="267"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896" name="Group 85"/>
                        <p:cNvGrpSpPr>
                          <a:grpSpLocks/>
                        </p:cNvGrpSpPr>
                        <p:nvPr/>
                      </p:nvGrpSpPr>
                      <p:grpSpPr bwMode="auto">
                        <a:xfrm>
                          <a:off x="3694" y="1797"/>
                          <a:ext cx="267" cy="14"/>
                          <a:chOff x="3694" y="1797"/>
                          <a:chExt cx="267" cy="14"/>
                        </a:xfrm>
                      </p:grpSpPr>
                      <p:sp>
                        <p:nvSpPr>
                          <p:cNvPr id="36897" name="Line 86"/>
                          <p:cNvSpPr>
                            <a:spLocks noChangeShapeType="1"/>
                          </p:cNvSpPr>
                          <p:nvPr/>
                        </p:nvSpPr>
                        <p:spPr bwMode="auto">
                          <a:xfrm>
                            <a:off x="3694" y="1797"/>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98" name="Line 87"/>
                          <p:cNvSpPr>
                            <a:spLocks noChangeShapeType="1"/>
                          </p:cNvSpPr>
                          <p:nvPr/>
                        </p:nvSpPr>
                        <p:spPr bwMode="auto">
                          <a:xfrm flipV="1">
                            <a:off x="3694" y="1810"/>
                            <a:ext cx="26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grpSp>
              <p:grpSp>
                <p:nvGrpSpPr>
                  <p:cNvPr id="36887" name="Group 88"/>
                  <p:cNvGrpSpPr>
                    <a:grpSpLocks/>
                  </p:cNvGrpSpPr>
                  <p:nvPr/>
                </p:nvGrpSpPr>
                <p:grpSpPr bwMode="auto">
                  <a:xfrm>
                    <a:off x="3542" y="1602"/>
                    <a:ext cx="135" cy="260"/>
                    <a:chOff x="3542" y="1602"/>
                    <a:chExt cx="135" cy="260"/>
                  </a:xfrm>
                </p:grpSpPr>
                <p:sp>
                  <p:nvSpPr>
                    <p:cNvPr id="36888" name="Freeform 89"/>
                    <p:cNvSpPr>
                      <a:spLocks/>
                    </p:cNvSpPr>
                    <p:nvPr/>
                  </p:nvSpPr>
                  <p:spPr bwMode="auto">
                    <a:xfrm>
                      <a:off x="3542" y="1602"/>
                      <a:ext cx="135" cy="250"/>
                    </a:xfrm>
                    <a:custGeom>
                      <a:avLst/>
                      <a:gdLst>
                        <a:gd name="T0" fmla="*/ 135 w 135"/>
                        <a:gd name="T1" fmla="*/ 0 h 250"/>
                        <a:gd name="T2" fmla="*/ 135 w 135"/>
                        <a:gd name="T3" fmla="*/ 250 h 250"/>
                        <a:gd name="T4" fmla="*/ 9 w 135"/>
                        <a:gd name="T5" fmla="*/ 250 h 250"/>
                        <a:gd name="T6" fmla="*/ 4 w 135"/>
                        <a:gd name="T7" fmla="*/ 248 h 250"/>
                        <a:gd name="T8" fmla="*/ 1 w 135"/>
                        <a:gd name="T9" fmla="*/ 241 h 250"/>
                        <a:gd name="T10" fmla="*/ 0 w 135"/>
                        <a:gd name="T11" fmla="*/ 234 h 250"/>
                        <a:gd name="T12" fmla="*/ 0 w 135"/>
                        <a:gd name="T13" fmla="*/ 14 h 250"/>
                        <a:gd name="T14" fmla="*/ 2 w 135"/>
                        <a:gd name="T15" fmla="*/ 7 h 250"/>
                        <a:gd name="T16" fmla="*/ 6 w 135"/>
                        <a:gd name="T17" fmla="*/ 1 h 250"/>
                        <a:gd name="T18" fmla="*/ 12 w 135"/>
                        <a:gd name="T19" fmla="*/ 0 h 250"/>
                        <a:gd name="T20" fmla="*/ 135 w 135"/>
                        <a:gd name="T21" fmla="*/ 0 h 2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5"/>
                        <a:gd name="T34" fmla="*/ 0 h 250"/>
                        <a:gd name="T35" fmla="*/ 135 w 135"/>
                        <a:gd name="T36" fmla="*/ 250 h 2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5" h="250">
                          <a:moveTo>
                            <a:pt x="135" y="0"/>
                          </a:moveTo>
                          <a:lnTo>
                            <a:pt x="135" y="250"/>
                          </a:lnTo>
                          <a:lnTo>
                            <a:pt x="9" y="250"/>
                          </a:lnTo>
                          <a:lnTo>
                            <a:pt x="4" y="248"/>
                          </a:lnTo>
                          <a:lnTo>
                            <a:pt x="1" y="241"/>
                          </a:lnTo>
                          <a:lnTo>
                            <a:pt x="0" y="234"/>
                          </a:lnTo>
                          <a:lnTo>
                            <a:pt x="0" y="14"/>
                          </a:lnTo>
                          <a:lnTo>
                            <a:pt x="2" y="7"/>
                          </a:lnTo>
                          <a:lnTo>
                            <a:pt x="6" y="1"/>
                          </a:lnTo>
                          <a:lnTo>
                            <a:pt x="12" y="0"/>
                          </a:lnTo>
                          <a:lnTo>
                            <a:pt x="135" y="0"/>
                          </a:lnTo>
                          <a:close/>
                        </a:path>
                      </a:pathLst>
                    </a:custGeom>
                    <a:solidFill>
                      <a:srgbClr val="C0C0C0"/>
                    </a:solidFill>
                    <a:ln w="12700">
                      <a:solidFill>
                        <a:srgbClr val="000000"/>
                      </a:solidFill>
                      <a:prstDash val="solid"/>
                      <a:round/>
                      <a:headEnd/>
                      <a:tailEnd/>
                    </a:ln>
                  </p:spPr>
                  <p:txBody>
                    <a:bodyPr/>
                    <a:lstStyle/>
                    <a:p>
                      <a:endParaRPr lang="en-IN"/>
                    </a:p>
                  </p:txBody>
                </p:sp>
                <p:sp>
                  <p:nvSpPr>
                    <p:cNvPr id="36889" name="Line 90"/>
                    <p:cNvSpPr>
                      <a:spLocks noChangeShapeType="1"/>
                    </p:cNvSpPr>
                    <p:nvPr/>
                  </p:nvSpPr>
                  <p:spPr bwMode="auto">
                    <a:xfrm>
                      <a:off x="3657" y="1604"/>
                      <a:ext cx="1" cy="2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grpSp>
        <p:sp>
          <p:nvSpPr>
            <p:cNvPr id="36873" name="AutoShape 91"/>
            <p:cNvSpPr>
              <a:spLocks noChangeArrowheads="1"/>
            </p:cNvSpPr>
            <p:nvPr/>
          </p:nvSpPr>
          <p:spPr bwMode="auto">
            <a:xfrm>
              <a:off x="4512" y="1836"/>
              <a:ext cx="960" cy="768"/>
            </a:xfrm>
            <a:prstGeom prst="flowChartMultidocumen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sp>
          <p:nvSpPr>
            <p:cNvPr id="36874" name="AutoShape 92"/>
            <p:cNvSpPr>
              <a:spLocks noChangeArrowheads="1"/>
            </p:cNvSpPr>
            <p:nvPr/>
          </p:nvSpPr>
          <p:spPr bwMode="auto">
            <a:xfrm>
              <a:off x="4320" y="2028"/>
              <a:ext cx="960" cy="768"/>
            </a:xfrm>
            <a:prstGeom prst="flowChartMultidocumen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sp>
          <p:nvSpPr>
            <p:cNvPr id="36875" name="Text Box 93"/>
            <p:cNvSpPr txBox="1">
              <a:spLocks noChangeArrowheads="1"/>
            </p:cNvSpPr>
            <p:nvPr/>
          </p:nvSpPr>
          <p:spPr bwMode="auto">
            <a:xfrm>
              <a:off x="4108" y="20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0</a:t>
              </a:r>
            </a:p>
          </p:txBody>
        </p:sp>
        <p:sp>
          <p:nvSpPr>
            <p:cNvPr id="36876" name="Text Box 94"/>
            <p:cNvSpPr txBox="1">
              <a:spLocks noChangeArrowheads="1"/>
            </p:cNvSpPr>
            <p:nvPr/>
          </p:nvSpPr>
          <p:spPr bwMode="auto">
            <a:xfrm>
              <a:off x="4204" y="18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36877" name="Text Box 95"/>
            <p:cNvSpPr txBox="1">
              <a:spLocks noChangeArrowheads="1"/>
            </p:cNvSpPr>
            <p:nvPr/>
          </p:nvSpPr>
          <p:spPr bwMode="auto">
            <a:xfrm>
              <a:off x="4300" y="17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36878" name="Oval 96"/>
            <p:cNvSpPr>
              <a:spLocks noChangeArrowheads="1"/>
            </p:cNvSpPr>
            <p:nvPr/>
          </p:nvSpPr>
          <p:spPr bwMode="auto">
            <a:xfrm>
              <a:off x="4512" y="1740"/>
              <a:ext cx="48" cy="48"/>
            </a:xfrm>
            <a:prstGeom prst="ellipse">
              <a:avLst/>
            </a:prstGeom>
            <a:solidFill>
              <a:schemeClr val="tx1"/>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sp>
          <p:nvSpPr>
            <p:cNvPr id="36879" name="Oval 97"/>
            <p:cNvSpPr>
              <a:spLocks noChangeArrowheads="1"/>
            </p:cNvSpPr>
            <p:nvPr/>
          </p:nvSpPr>
          <p:spPr bwMode="auto">
            <a:xfrm>
              <a:off x="4608" y="1644"/>
              <a:ext cx="48" cy="48"/>
            </a:xfrm>
            <a:prstGeom prst="ellipse">
              <a:avLst/>
            </a:prstGeom>
            <a:solidFill>
              <a:schemeClr val="tx1"/>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sp>
          <p:nvSpPr>
            <p:cNvPr id="36880" name="Oval 98"/>
            <p:cNvSpPr>
              <a:spLocks noChangeArrowheads="1"/>
            </p:cNvSpPr>
            <p:nvPr/>
          </p:nvSpPr>
          <p:spPr bwMode="auto">
            <a:xfrm>
              <a:off x="4704" y="1548"/>
              <a:ext cx="48" cy="48"/>
            </a:xfrm>
            <a:prstGeom prst="ellipse">
              <a:avLst/>
            </a:prstGeom>
            <a:solidFill>
              <a:schemeClr val="tx1"/>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CA" altLang="en-US" sz="2400">
                <a:latin typeface="Tahoma" panose="020B0604030504040204" pitchFamily="34" charset="0"/>
              </a:endParaRPr>
            </a:p>
          </p:txBody>
        </p:sp>
        <p:sp>
          <p:nvSpPr>
            <p:cNvPr id="36881" name="AutoShape 99"/>
            <p:cNvSpPr>
              <a:spLocks noChangeArrowheads="1"/>
            </p:cNvSpPr>
            <p:nvPr/>
          </p:nvSpPr>
          <p:spPr bwMode="auto">
            <a:xfrm flipV="1">
              <a:off x="4032" y="1056"/>
              <a:ext cx="67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p:spPr>
          <p:txBody>
            <a:bodyPr wrap="none" anchor="ctr"/>
            <a:lstStyle/>
            <a:p>
              <a:endParaRPr lang="en-IN"/>
            </a:p>
          </p:txBody>
        </p:sp>
      </p:grpSp>
      <p:sp>
        <p:nvSpPr>
          <p:cNvPr id="36871" name="Rectangle 100"/>
          <p:cNvSpPr>
            <a:spLocks noChangeArrowheads="1"/>
          </p:cNvSpPr>
          <p:nvPr/>
        </p:nvSpPr>
        <p:spPr bwMode="auto">
          <a:xfrm>
            <a:off x="1371600" y="52578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hlink"/>
              </a:buClr>
              <a:buSzPct val="110000"/>
              <a:buFont typeface="Wingdings" panose="05000000000000000000" pitchFamily="2" charset="2"/>
              <a:buBlip>
                <a:blip r:embed="rId2"/>
              </a:buBlip>
            </a:pPr>
            <a:r>
              <a:rPr lang="en-US" altLang="en-US" sz="2800">
                <a:latin typeface="Tahoma" panose="020B0604030504040204" pitchFamily="34" charset="0"/>
              </a:rPr>
              <a:t>Memory cells are numbered and accessing any cell in memory takes unit time.</a:t>
            </a:r>
          </a:p>
        </p:txBody>
      </p:sp>
    </p:spTree>
    <p:extLst>
      <p:ext uri="{BB962C8B-B14F-4D97-AF65-F5344CB8AC3E}">
        <p14:creationId xmlns:p14="http://schemas.microsoft.com/office/powerpoint/2010/main" val="602276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8" descr="Rectangle: Click to edit Master text styles&#10;Second level&#10;Third level&#10;Fourth level&#10;Fifth level"/>
          <p:cNvSpPr>
            <a:spLocks noGrp="1"/>
          </p:cNvSpPr>
          <p:nvPr>
            <p:ph idx="1"/>
          </p:nvPr>
        </p:nvSpPr>
        <p:spPr>
          <a:xfrm>
            <a:off x="304800" y="1493838"/>
            <a:ext cx="8229600" cy="4525962"/>
          </a:xfrm>
        </p:spPr>
        <p:txBody>
          <a:bodyPr/>
          <a:lstStyle/>
          <a:p>
            <a:pPr fontAlgn="base">
              <a:spcAft>
                <a:spcPct val="0"/>
              </a:spcAft>
            </a:pPr>
            <a:r>
              <a:rPr lang="en-US" altLang="en-US" smtClean="0"/>
              <a:t>Time complexity (running time) = number of instructions executed</a:t>
            </a:r>
          </a:p>
          <a:p>
            <a:pPr fontAlgn="base">
              <a:spcAft>
                <a:spcPct val="0"/>
              </a:spcAft>
            </a:pPr>
            <a:r>
              <a:rPr lang="en-US" altLang="en-US" smtClean="0"/>
              <a:t>Space complexity = the number of memory cells accessed</a:t>
            </a:r>
          </a:p>
        </p:txBody>
      </p:sp>
      <p:sp>
        <p:nvSpPr>
          <p:cNvPr id="16386" name="Title 6"/>
          <p:cNvSpPr>
            <a:spLocks noGrp="1"/>
          </p:cNvSpPr>
          <p:nvPr>
            <p:ph type="title" idx="4294967295"/>
          </p:nvPr>
        </p:nvSpPr>
        <p:spPr>
          <a:xfrm>
            <a:off x="0" y="304800"/>
            <a:ext cx="7772400" cy="820738"/>
          </a:xfrm>
        </p:spPr>
        <p:txBody>
          <a:bodyPr/>
          <a:lstStyle/>
          <a:p>
            <a:pPr>
              <a:defRPr/>
            </a:pPr>
            <a:r>
              <a:rPr lang="en-US" altLang="en-US" smtClean="0"/>
              <a:t>Random Access Model (RAM)</a:t>
            </a:r>
          </a:p>
        </p:txBody>
      </p:sp>
      <p:sp>
        <p:nvSpPr>
          <p:cNvPr id="37892" name="Footer Placeholder 4"/>
          <p:cNvSpPr>
            <a:spLocks noGrp="1"/>
          </p:cNvSpPr>
          <p:nvPr>
            <p:ph type="ftr" sz="quarter" idx="4294967295"/>
          </p:nvPr>
        </p:nvSpPr>
        <p:spPr bwMode="auto">
          <a:xfrm>
            <a:off x="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r>
              <a:rPr lang="en-US" altLang="en-US" sz="1400" smtClean="0">
                <a:latin typeface="Tahoma" panose="020B0604030504040204" pitchFamily="34" charset="0"/>
              </a:rPr>
              <a:t>Analysis of Algorithms</a:t>
            </a:r>
          </a:p>
        </p:txBody>
      </p:sp>
      <p:sp>
        <p:nvSpPr>
          <p:cNvPr id="37893"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BDE701F-21CA-4AA9-AC48-D5DA7DADC4CE}" type="slidenum">
              <a:rPr lang="en-US" altLang="en-US" sz="1400" smtClean="0">
                <a:latin typeface="Tahoma" panose="020B0604030504040204" pitchFamily="34" charset="0"/>
              </a:rPr>
              <a:pPr>
                <a:spcBef>
                  <a:spcPct val="0"/>
                </a:spcBef>
                <a:buFontTx/>
                <a:buNone/>
              </a:pPr>
              <a:t>42</a:t>
            </a:fld>
            <a:endParaRPr lang="en-US" altLang="en-US" sz="1400" smtClean="0">
              <a:latin typeface="Tahoma" panose="020B0604030504040204" pitchFamily="34" charset="0"/>
            </a:endParaRPr>
          </a:p>
        </p:txBody>
      </p:sp>
      <p:pic>
        <p:nvPicPr>
          <p:cNvPr id="3789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4313" y="3200400"/>
            <a:ext cx="532923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749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buFontTx/>
              <a:buNone/>
            </a:pPr>
            <a:r>
              <a:rPr lang="en-US" sz="2600" dirty="0" smtClean="0">
                <a:latin typeface="Garamond" panose="02020404030301010803" pitchFamily="18" charset="0"/>
              </a:rPr>
              <a:t>Generic Random Access Machine (RAM)</a:t>
            </a:r>
          </a:p>
          <a:p>
            <a:pPr eaLnBrk="1" hangingPunct="1"/>
            <a:r>
              <a:rPr lang="en-US" sz="2600" dirty="0" smtClean="0">
                <a:latin typeface="Garamond" panose="02020404030301010803" pitchFamily="18" charset="0"/>
              </a:rPr>
              <a:t>Executes operations sequentially</a:t>
            </a:r>
          </a:p>
          <a:p>
            <a:pPr eaLnBrk="1" hangingPunct="1"/>
            <a:r>
              <a:rPr lang="en-US" sz="2600" dirty="0" smtClean="0">
                <a:latin typeface="Garamond" panose="02020404030301010803" pitchFamily="18" charset="0"/>
              </a:rPr>
              <a:t>Set of primitive operations:</a:t>
            </a:r>
          </a:p>
          <a:p>
            <a:pPr lvl="1" eaLnBrk="1" hangingPunct="1"/>
            <a:r>
              <a:rPr lang="en-US" sz="2600" dirty="0" smtClean="0">
                <a:latin typeface="Garamond" panose="02020404030301010803" pitchFamily="18" charset="0"/>
              </a:rPr>
              <a:t>Arithmetic. Logical, Comparisons, Function calls</a:t>
            </a:r>
          </a:p>
          <a:p>
            <a:pPr lvl="1" eaLnBrk="1" hangingPunct="1"/>
            <a:endParaRPr lang="en-US" sz="2600" dirty="0" smtClean="0">
              <a:latin typeface="Garamond" panose="02020404030301010803" pitchFamily="18" charset="0"/>
            </a:endParaRPr>
          </a:p>
          <a:p>
            <a:pPr eaLnBrk="1" hangingPunct="1"/>
            <a:r>
              <a:rPr lang="en-US" sz="2600" dirty="0" smtClean="0">
                <a:solidFill>
                  <a:srgbClr val="000099"/>
                </a:solidFill>
                <a:latin typeface="Garamond" panose="02020404030301010803" pitchFamily="18" charset="0"/>
              </a:rPr>
              <a:t>Simplifying assumption: all ops cost 1 unit</a:t>
            </a:r>
          </a:p>
          <a:p>
            <a:pPr lvl="1" eaLnBrk="1" hangingPunct="1"/>
            <a:r>
              <a:rPr lang="en-US" sz="2600" dirty="0" smtClean="0">
                <a:latin typeface="Garamond" panose="02020404030301010803" pitchFamily="18" charset="0"/>
              </a:rPr>
              <a:t>Eliminates dependence on the speed of our computer, otherwise impossible to verify and to compare</a:t>
            </a:r>
          </a:p>
          <a:p>
            <a:pPr lvl="2" eaLnBrk="1" hangingPunct="1"/>
            <a:endParaRPr lang="en-US" sz="2600" dirty="0" smtClean="0">
              <a:latin typeface="Garamond" panose="02020404030301010803" pitchFamily="18" charset="0"/>
            </a:endParaRPr>
          </a:p>
          <a:p>
            <a:pPr lvl="1" algn="r" rtl="1" eaLnBrk="1" hangingPunct="1"/>
            <a:endParaRPr lang="en-US" sz="2600" dirty="0" smtClean="0">
              <a:latin typeface="Garamond" panose="02020404030301010803" pitchFamily="18" charset="0"/>
            </a:endParaRPr>
          </a:p>
        </p:txBody>
      </p:sp>
      <p:sp>
        <p:nvSpPr>
          <p:cNvPr id="7170" name="Slide Number Placeholder 3"/>
          <p:cNvSpPr>
            <a:spLocks noGrp="1"/>
          </p:cNvSpPr>
          <p:nvPr>
            <p:ph type="sldNum" sz="quarter" idx="4294967295"/>
          </p:nvPr>
        </p:nvSpPr>
        <p:spPr>
          <a:xfrm>
            <a:off x="0" y="6356350"/>
            <a:ext cx="2133600" cy="365125"/>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1400" smtClean="0"/>
              <a:t>L1.</a:t>
            </a:r>
            <a:fld id="{4462CF57-C190-4FEA-8957-2BE6E33087CC}" type="slidenum">
              <a:rPr lang="en-US" sz="1400" smtClean="0"/>
              <a:pPr>
                <a:spcBef>
                  <a:spcPct val="0"/>
                </a:spcBef>
                <a:buFontTx/>
                <a:buNone/>
              </a:pPr>
              <a:t>43</a:t>
            </a:fld>
            <a:endParaRPr lang="en-US" sz="1400" smtClean="0"/>
          </a:p>
        </p:txBody>
      </p:sp>
      <p:sp>
        <p:nvSpPr>
          <p:cNvPr id="7171" name="Rectangle 2"/>
          <p:cNvSpPr>
            <a:spLocks noGrp="1" noChangeArrowheads="1"/>
          </p:cNvSpPr>
          <p:nvPr>
            <p:ph type="title" idx="4294967295"/>
          </p:nvPr>
        </p:nvSpPr>
        <p:spPr>
          <a:xfrm>
            <a:off x="0" y="274638"/>
            <a:ext cx="8229600" cy="1143000"/>
          </a:xfrm>
        </p:spPr>
        <p:txBody>
          <a:bodyPr/>
          <a:lstStyle/>
          <a:p>
            <a:pPr eaLnBrk="1" hangingPunct="1"/>
            <a:r>
              <a:rPr lang="en-US" smtClean="0"/>
              <a:t>Our Machine Model</a:t>
            </a:r>
          </a:p>
        </p:txBody>
      </p:sp>
    </p:spTree>
    <p:extLst>
      <p:ext uri="{BB962C8B-B14F-4D97-AF65-F5344CB8AC3E}">
        <p14:creationId xmlns:p14="http://schemas.microsoft.com/office/powerpoint/2010/main" val="386325233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descr="Rectangle: Click to edit Master text styles&#10;Second level&#10;Third level&#10;Fourth level&#10;Fifth level"/>
          <p:cNvSpPr>
            <a:spLocks noGrp="1" noChangeArrowheads="1"/>
          </p:cNvSpPr>
          <p:nvPr>
            <p:ph idx="1"/>
          </p:nvPr>
        </p:nvSpPr>
        <p:spPr>
          <a:xfrm>
            <a:off x="381000" y="1524000"/>
            <a:ext cx="8229600" cy="4525963"/>
          </a:xfrm>
        </p:spPr>
        <p:txBody>
          <a:bodyPr/>
          <a:lstStyle/>
          <a:p>
            <a:pPr fontAlgn="base">
              <a:spcAft>
                <a:spcPct val="0"/>
              </a:spcAft>
            </a:pPr>
            <a:r>
              <a:rPr lang="en-US" altLang="en-US" sz="2600" dirty="0" smtClean="0">
                <a:latin typeface="Garamond" panose="02020404030301010803" pitchFamily="18" charset="0"/>
              </a:rPr>
              <a:t>Basic computations performed by an algorithm</a:t>
            </a:r>
          </a:p>
          <a:p>
            <a:pPr fontAlgn="base">
              <a:spcAft>
                <a:spcPct val="0"/>
              </a:spcAft>
            </a:pPr>
            <a:r>
              <a:rPr lang="en-US" altLang="en-US" sz="2600" dirty="0" smtClean="0">
                <a:latin typeface="Garamond" panose="02020404030301010803" pitchFamily="18" charset="0"/>
              </a:rPr>
              <a:t>Identifiable in </a:t>
            </a:r>
            <a:r>
              <a:rPr lang="en-US" altLang="en-US" sz="2600" dirty="0" err="1" smtClean="0">
                <a:latin typeface="Garamond" panose="02020404030301010803" pitchFamily="18" charset="0"/>
              </a:rPr>
              <a:t>pseudocode</a:t>
            </a:r>
            <a:endParaRPr lang="en-US" altLang="en-US" sz="2600" dirty="0" smtClean="0">
              <a:latin typeface="Garamond" panose="02020404030301010803" pitchFamily="18" charset="0"/>
            </a:endParaRPr>
          </a:p>
          <a:p>
            <a:pPr fontAlgn="base">
              <a:spcAft>
                <a:spcPct val="0"/>
              </a:spcAft>
            </a:pPr>
            <a:r>
              <a:rPr lang="en-US" altLang="en-US" sz="2600" dirty="0" smtClean="0">
                <a:latin typeface="Garamond" panose="02020404030301010803" pitchFamily="18" charset="0"/>
              </a:rPr>
              <a:t>Largely independent from the programming language</a:t>
            </a:r>
          </a:p>
          <a:p>
            <a:pPr fontAlgn="base">
              <a:spcAft>
                <a:spcPct val="0"/>
              </a:spcAft>
            </a:pPr>
            <a:r>
              <a:rPr lang="en-US" altLang="en-US" sz="2600" dirty="0" smtClean="0">
                <a:latin typeface="Garamond" panose="02020404030301010803" pitchFamily="18" charset="0"/>
              </a:rPr>
              <a:t>Exact definition not important (we will see why later)</a:t>
            </a:r>
            <a:endParaRPr lang="en-US" altLang="en-US" sz="3000" dirty="0" smtClean="0">
              <a:latin typeface="Garamond" panose="02020404030301010803" pitchFamily="18" charset="0"/>
            </a:endParaRPr>
          </a:p>
        </p:txBody>
      </p:sp>
      <p:sp>
        <p:nvSpPr>
          <p:cNvPr id="17414" name="Rectangle 4" descr="Rectangle: Click to edit Master text styles&#10;Second level&#10;Third level&#10;Fourth level&#10;Fifth level"/>
          <p:cNvSpPr>
            <a:spLocks noGrp="1" noChangeArrowheads="1"/>
          </p:cNvSpPr>
          <p:nvPr>
            <p:ph sz="quarter" idx="10"/>
          </p:nvPr>
        </p:nvSpPr>
        <p:spPr>
          <a:xfrm>
            <a:off x="533400" y="3505200"/>
            <a:ext cx="7924800" cy="2846388"/>
          </a:xfrm>
        </p:spPr>
        <p:txBody>
          <a:bodyPr>
            <a:noAutofit/>
          </a:bodyPr>
          <a:lstStyle/>
          <a:p>
            <a:pPr eaLnBrk="1" hangingPunct="1">
              <a:defRPr/>
            </a:pPr>
            <a:r>
              <a:rPr lang="en-US" altLang="en-US" sz="2200" dirty="0" smtClean="0">
                <a:latin typeface="Garamond" panose="02020404030301010803" pitchFamily="18" charset="0"/>
              </a:rPr>
              <a:t>Examples:</a:t>
            </a:r>
          </a:p>
          <a:p>
            <a:pPr lvl="1" eaLnBrk="1" hangingPunct="1">
              <a:defRPr/>
            </a:pPr>
            <a:r>
              <a:rPr lang="en-US" altLang="en-US" sz="2200" dirty="0" smtClean="0">
                <a:latin typeface="Garamond" panose="02020404030301010803" pitchFamily="18" charset="0"/>
              </a:rPr>
              <a:t>Evaluating an expression</a:t>
            </a:r>
          </a:p>
          <a:p>
            <a:pPr lvl="1" eaLnBrk="1" hangingPunct="1">
              <a:defRPr/>
            </a:pPr>
            <a:r>
              <a:rPr lang="en-US" altLang="en-US" sz="2200" dirty="0" smtClean="0">
                <a:latin typeface="Garamond" panose="02020404030301010803" pitchFamily="18" charset="0"/>
              </a:rPr>
              <a:t>Assigning a value to a variable</a:t>
            </a:r>
          </a:p>
          <a:p>
            <a:pPr lvl="1" eaLnBrk="1" hangingPunct="1">
              <a:defRPr/>
            </a:pPr>
            <a:r>
              <a:rPr lang="en-US" altLang="en-US" sz="2200" dirty="0" smtClean="0">
                <a:latin typeface="Garamond" panose="02020404030301010803" pitchFamily="18" charset="0"/>
              </a:rPr>
              <a:t>Indexing into an array</a:t>
            </a:r>
          </a:p>
          <a:p>
            <a:pPr lvl="1" eaLnBrk="1" hangingPunct="1">
              <a:defRPr/>
            </a:pPr>
            <a:r>
              <a:rPr lang="en-US" altLang="en-US" sz="2200" dirty="0" smtClean="0">
                <a:latin typeface="Garamond" panose="02020404030301010803" pitchFamily="18" charset="0"/>
              </a:rPr>
              <a:t>Calling a method</a:t>
            </a:r>
          </a:p>
          <a:p>
            <a:pPr lvl="1" eaLnBrk="1" hangingPunct="1">
              <a:defRPr/>
            </a:pPr>
            <a:r>
              <a:rPr lang="en-US" altLang="en-US" sz="2200" dirty="0" smtClean="0">
                <a:latin typeface="Garamond" panose="02020404030301010803" pitchFamily="18" charset="0"/>
              </a:rPr>
              <a:t>Returning from a method</a:t>
            </a:r>
          </a:p>
        </p:txBody>
      </p:sp>
      <p:sp>
        <p:nvSpPr>
          <p:cNvPr id="38916" name="Footer Placeholder 5"/>
          <p:cNvSpPr>
            <a:spLocks noGrp="1"/>
          </p:cNvSpPr>
          <p:nvPr>
            <p:ph type="ftr" sz="quarter" idx="4294967295"/>
          </p:nvPr>
        </p:nvSpPr>
        <p:spPr bwMode="auto">
          <a:xfrm>
            <a:off x="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r>
              <a:rPr lang="en-US" altLang="en-US" sz="1400" smtClean="0">
                <a:latin typeface="Tahoma" panose="020B0604030504040204" pitchFamily="34" charset="0"/>
              </a:rPr>
              <a:t>Analysis of Algorithms</a:t>
            </a:r>
          </a:p>
        </p:txBody>
      </p:sp>
      <p:sp>
        <p:nvSpPr>
          <p:cNvPr id="38917"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9D37F0-7519-4AE0-92E8-C7B2D890DE63}" type="slidenum">
              <a:rPr lang="en-US" altLang="en-US" sz="1400" smtClean="0">
                <a:latin typeface="Tahoma" panose="020B0604030504040204" pitchFamily="34" charset="0"/>
              </a:rPr>
              <a:pPr>
                <a:spcBef>
                  <a:spcPct val="0"/>
                </a:spcBef>
                <a:buFontTx/>
                <a:buNone/>
              </a:pPr>
              <a:t>44</a:t>
            </a:fld>
            <a:endParaRPr lang="en-US" altLang="en-US" sz="1400" smtClean="0">
              <a:latin typeface="Tahoma" panose="020B0604030504040204" pitchFamily="34" charset="0"/>
            </a:endParaRPr>
          </a:p>
        </p:txBody>
      </p:sp>
      <p:sp>
        <p:nvSpPr>
          <p:cNvPr id="17412" name="Rectangle 2"/>
          <p:cNvSpPr>
            <a:spLocks noGrp="1" noChangeArrowheads="1"/>
          </p:cNvSpPr>
          <p:nvPr>
            <p:ph type="title" idx="4294967295"/>
          </p:nvPr>
        </p:nvSpPr>
        <p:spPr>
          <a:xfrm>
            <a:off x="762000" y="79375"/>
            <a:ext cx="8229600" cy="1143000"/>
          </a:xfrm>
        </p:spPr>
        <p:txBody>
          <a:bodyPr/>
          <a:lstStyle/>
          <a:p>
            <a:pPr eaLnBrk="1" hangingPunct="1">
              <a:defRPr/>
            </a:pPr>
            <a:r>
              <a:rPr lang="en-US" altLang="en-US" dirty="0" smtClean="0"/>
              <a:t>Primitive Operations</a:t>
            </a:r>
          </a:p>
        </p:txBody>
      </p:sp>
    </p:spTree>
    <p:extLst>
      <p:ext uri="{BB962C8B-B14F-4D97-AF65-F5344CB8AC3E}">
        <p14:creationId xmlns:p14="http://schemas.microsoft.com/office/powerpoint/2010/main" val="1385559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descr="Rectangle: Click to edit Master text styles&#10;Second level&#10;Third level&#10;Fourth level&#10;Fifth level"/>
          <p:cNvSpPr>
            <a:spLocks noGrp="1"/>
          </p:cNvSpPr>
          <p:nvPr>
            <p:ph idx="1"/>
          </p:nvPr>
        </p:nvSpPr>
        <p:spPr>
          <a:xfrm>
            <a:off x="304800" y="1493838"/>
            <a:ext cx="8229600" cy="4525962"/>
          </a:xfrm>
        </p:spPr>
        <p:txBody>
          <a:bodyPr/>
          <a:lstStyle/>
          <a:p>
            <a:pPr marL="514350" indent="-514350">
              <a:buFont typeface="+mj-lt"/>
              <a:buAutoNum type="arabicPeriod"/>
              <a:defRPr/>
            </a:pPr>
            <a:r>
              <a:rPr lang="en-US" sz="2800" dirty="0">
                <a:latin typeface="Garamond" panose="02020404030301010803" pitchFamily="18" charset="0"/>
              </a:rPr>
              <a:t>For each line of </a:t>
            </a:r>
            <a:r>
              <a:rPr lang="en-US" sz="2800" dirty="0" err="1">
                <a:latin typeface="Garamond" panose="02020404030301010803" pitchFamily="18" charset="0"/>
              </a:rPr>
              <a:t>pseudocode</a:t>
            </a:r>
            <a:r>
              <a:rPr lang="en-US" sz="2800" dirty="0">
                <a:latin typeface="Garamond" panose="02020404030301010803" pitchFamily="18" charset="0"/>
              </a:rPr>
              <a:t>, count the number of primitive operations in it. </a:t>
            </a:r>
            <a:r>
              <a:rPr lang="en-US" sz="2800" i="1" dirty="0">
                <a:latin typeface="Garamond" panose="02020404030301010803" pitchFamily="18" charset="0"/>
              </a:rPr>
              <a:t>Pay attention to the word "primitive" here; sorting an array is not a primitive operation.</a:t>
            </a:r>
          </a:p>
          <a:p>
            <a:pPr marL="514350" indent="-514350">
              <a:buFont typeface="+mj-lt"/>
              <a:buAutoNum type="arabicPeriod"/>
              <a:defRPr/>
            </a:pPr>
            <a:r>
              <a:rPr lang="en-US" sz="2800" dirty="0">
                <a:latin typeface="Garamond" panose="02020404030301010803" pitchFamily="18" charset="0"/>
              </a:rPr>
              <a:t>Multiply this count with the number of times this line is executed.</a:t>
            </a:r>
          </a:p>
          <a:p>
            <a:pPr marL="514350" indent="-514350">
              <a:buFont typeface="+mj-lt"/>
              <a:buAutoNum type="arabicPeriod"/>
              <a:defRPr/>
            </a:pPr>
            <a:r>
              <a:rPr lang="en-US" sz="2800" dirty="0">
                <a:latin typeface="Garamond" panose="02020404030301010803" pitchFamily="18" charset="0"/>
              </a:rPr>
              <a:t>Sum up over all lines.</a:t>
            </a:r>
          </a:p>
          <a:p>
            <a:pPr marL="0" indent="0">
              <a:buFont typeface="Wingdings" panose="05000000000000000000" pitchFamily="2" charset="2"/>
              <a:buNone/>
              <a:defRPr/>
            </a:pPr>
            <a:endParaRPr lang="en-US" sz="2800" dirty="0">
              <a:latin typeface="Garamond" panose="02020404030301010803" pitchFamily="18" charset="0"/>
            </a:endParaRPr>
          </a:p>
        </p:txBody>
      </p:sp>
      <p:sp>
        <p:nvSpPr>
          <p:cNvPr id="18434" name="Title 1"/>
          <p:cNvSpPr>
            <a:spLocks noGrp="1"/>
          </p:cNvSpPr>
          <p:nvPr>
            <p:ph type="title" idx="4294967295"/>
          </p:nvPr>
        </p:nvSpPr>
        <p:spPr>
          <a:xfrm>
            <a:off x="0" y="274638"/>
            <a:ext cx="8229600" cy="1143000"/>
          </a:xfrm>
        </p:spPr>
        <p:txBody>
          <a:bodyPr>
            <a:normAutofit fontScale="90000"/>
          </a:bodyPr>
          <a:lstStyle/>
          <a:p>
            <a:pPr>
              <a:defRPr/>
            </a:pPr>
            <a:r>
              <a:rPr lang="en-US" altLang="en-US" dirty="0" smtClean="0">
                <a:latin typeface="Garamond" panose="02020404030301010803" pitchFamily="18" charset="0"/>
              </a:rPr>
              <a:t>Analyzing </a:t>
            </a:r>
            <a:r>
              <a:rPr lang="en-US" altLang="en-US" dirty="0" err="1" smtClean="0">
                <a:latin typeface="Garamond" panose="02020404030301010803" pitchFamily="18" charset="0"/>
              </a:rPr>
              <a:t>pseudocode</a:t>
            </a:r>
            <a:r>
              <a:rPr lang="en-US" altLang="en-US" dirty="0" smtClean="0">
                <a:latin typeface="Garamond" panose="02020404030301010803" pitchFamily="18" charset="0"/>
              </a:rPr>
              <a:t> </a:t>
            </a:r>
            <a:br>
              <a:rPr lang="en-US" altLang="en-US" dirty="0" smtClean="0">
                <a:latin typeface="Garamond" panose="02020404030301010803" pitchFamily="18" charset="0"/>
              </a:rPr>
            </a:br>
            <a:r>
              <a:rPr lang="en-US" altLang="en-US" dirty="0" smtClean="0">
                <a:latin typeface="Garamond" panose="02020404030301010803" pitchFamily="18" charset="0"/>
              </a:rPr>
              <a:t>(by counting)</a:t>
            </a:r>
          </a:p>
        </p:txBody>
      </p:sp>
      <p:sp>
        <p:nvSpPr>
          <p:cNvPr id="39940" name="Footer Placeholder 4"/>
          <p:cNvSpPr>
            <a:spLocks noGrp="1"/>
          </p:cNvSpPr>
          <p:nvPr>
            <p:ph type="ftr" sz="quarter" idx="4294967295"/>
          </p:nvPr>
        </p:nvSpPr>
        <p:spPr bwMode="auto">
          <a:xfrm>
            <a:off x="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r>
              <a:rPr lang="en-US" altLang="en-US" sz="1400" smtClean="0">
                <a:latin typeface="Tahoma" panose="020B0604030504040204" pitchFamily="34" charset="0"/>
              </a:rPr>
              <a:t>Analysis of Algorithms</a:t>
            </a:r>
          </a:p>
        </p:txBody>
      </p:sp>
      <p:sp>
        <p:nvSpPr>
          <p:cNvPr id="39941"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8C9F562-BB36-47E5-AAE8-40ABC7B8666F}" type="slidenum">
              <a:rPr lang="en-US" altLang="en-US" sz="1400" smtClean="0">
                <a:latin typeface="Tahoma" panose="020B0604030504040204" pitchFamily="34" charset="0"/>
              </a:rPr>
              <a:pPr>
                <a:spcBef>
                  <a:spcPct val="0"/>
                </a:spcBef>
                <a:buFontTx/>
                <a:buNone/>
              </a:pPr>
              <a:t>45</a:t>
            </a:fld>
            <a:endParaRPr lang="en-US" altLang="en-US" sz="1400" smtClean="0">
              <a:latin typeface="Tahoma" panose="020B0604030504040204" pitchFamily="34" charset="0"/>
            </a:endParaRPr>
          </a:p>
        </p:txBody>
      </p:sp>
    </p:spTree>
    <p:extLst>
      <p:ext uri="{BB962C8B-B14F-4D97-AF65-F5344CB8AC3E}">
        <p14:creationId xmlns:p14="http://schemas.microsoft.com/office/powerpoint/2010/main" val="33225794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descr="Rectangle: Click to edit Master text styles&#10;Second level&#10;Third level&#10;Fourth level&#10;Fifth level"/>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dirty="0" smtClean="0"/>
              <a:t>By inspecting the </a:t>
            </a:r>
            <a:r>
              <a:rPr lang="en-US" altLang="en-US" dirty="0" err="1" smtClean="0"/>
              <a:t>pseudocode</a:t>
            </a:r>
            <a:r>
              <a:rPr lang="en-US" altLang="en-US" dirty="0" smtClean="0"/>
              <a:t>, we can determine the maximum number of primitive operations executed by an algorithm, as a function of the input size</a:t>
            </a:r>
          </a:p>
        </p:txBody>
      </p:sp>
      <p:sp>
        <p:nvSpPr>
          <p:cNvPr id="19462" name="Rectangle 4" descr="Rectangle: Click to edit Master text styles&#10;Second level&#10;Third level&#10;Fourth level&#10;Fifth level"/>
          <p:cNvSpPr>
            <a:spLocks noGrp="1" noChangeArrowheads="1"/>
          </p:cNvSpPr>
          <p:nvPr>
            <p:ph sz="quarter" idx="10"/>
          </p:nvPr>
        </p:nvSpPr>
        <p:spPr>
          <a:xfrm>
            <a:off x="609600" y="2819400"/>
            <a:ext cx="8229600" cy="3217606"/>
          </a:xfrm>
          <a:ln>
            <a:solidFill>
              <a:schemeClr val="tx1"/>
            </a:solidFill>
            <a:miter lim="800000"/>
            <a:headEnd/>
            <a:tailEnd/>
          </a:ln>
        </p:spPr>
        <p:txBody>
          <a:bodyPr>
            <a:noAutofit/>
          </a:bodyPr>
          <a:lstStyle/>
          <a:p>
            <a:pPr eaLnBrk="1" hangingPunct="1">
              <a:spcBef>
                <a:spcPct val="0"/>
              </a:spcBef>
              <a:buFontTx/>
              <a:buNone/>
              <a:defRPr/>
            </a:pPr>
            <a:r>
              <a:rPr lang="en-US" altLang="en-US" sz="2400" dirty="0" smtClean="0">
                <a:solidFill>
                  <a:srgbClr val="000000"/>
                </a:solidFill>
                <a:latin typeface="Times New Roman" panose="02020603050405020304" pitchFamily="18" charset="0"/>
              </a:rPr>
              <a:t>Algorithm</a:t>
            </a:r>
            <a:r>
              <a:rPr lang="en-US" altLang="en-US" sz="2400" dirty="0" smtClean="0">
                <a:latin typeface="Times New Roman" panose="02020603050405020304" pitchFamily="18" charset="0"/>
              </a:rPr>
              <a:t> </a:t>
            </a:r>
            <a:r>
              <a:rPr lang="en-US" altLang="en-US" sz="2400" i="1" dirty="0" err="1" smtClean="0">
                <a:solidFill>
                  <a:schemeClr val="tx2"/>
                </a:solidFill>
                <a:latin typeface="Times New Roman" panose="02020603050405020304" pitchFamily="18" charset="0"/>
              </a:rPr>
              <a:t>arrayMax</a:t>
            </a:r>
            <a:r>
              <a:rPr lang="en-US" altLang="en-US" sz="2400" dirty="0" smtClean="0">
                <a:solidFill>
                  <a:schemeClr val="tx2"/>
                </a:solidFill>
                <a:latin typeface="Times New Roman" panose="02020603050405020304" pitchFamily="18" charset="0"/>
              </a:rPr>
              <a:t>(</a:t>
            </a:r>
            <a:r>
              <a:rPr lang="en-US" altLang="en-US" sz="2400" i="1" dirty="0" smtClean="0">
                <a:solidFill>
                  <a:schemeClr val="tx2"/>
                </a:solidFill>
                <a:latin typeface="Times New Roman" panose="02020603050405020304" pitchFamily="18" charset="0"/>
              </a:rPr>
              <a:t>A</a:t>
            </a:r>
            <a:r>
              <a:rPr lang="en-US" altLang="en-US" sz="2400" dirty="0" smtClean="0">
                <a:solidFill>
                  <a:schemeClr val="tx2"/>
                </a:solidFill>
                <a:latin typeface="Times New Roman" panose="02020603050405020304" pitchFamily="18" charset="0"/>
              </a:rPr>
              <a:t>, </a:t>
            </a:r>
            <a:r>
              <a:rPr lang="en-US" altLang="en-US" sz="2400" i="1" dirty="0" smtClean="0">
                <a:solidFill>
                  <a:schemeClr val="tx2"/>
                </a:solidFill>
                <a:latin typeface="Times New Roman" panose="02020603050405020304" pitchFamily="18" charset="0"/>
              </a:rPr>
              <a:t>n</a:t>
            </a:r>
            <a:endParaRPr lang="en-US" altLang="en-US" sz="2400" dirty="0" smtClean="0">
              <a:solidFill>
                <a:schemeClr val="tx2"/>
              </a:solidFill>
              <a:latin typeface="Times New Roman" panose="02020603050405020304" pitchFamily="18" charset="0"/>
            </a:endParaRPr>
          </a:p>
          <a:p>
            <a:pPr eaLnBrk="1" hangingPunct="1">
              <a:lnSpc>
                <a:spcPct val="0"/>
              </a:lnSpc>
              <a:spcBef>
                <a:spcPct val="0"/>
              </a:spcBef>
              <a:buFontTx/>
              <a:buNone/>
              <a:defRPr/>
            </a:pPr>
            <a:r>
              <a:rPr lang="en-US" altLang="en-US" sz="2400" dirty="0" smtClean="0">
                <a:solidFill>
                  <a:schemeClr val="tx2"/>
                </a:solidFill>
                <a:latin typeface="Times New Roman" panose="02020603050405020304" pitchFamily="18" charset="0"/>
              </a:rPr>
              <a:t>	</a:t>
            </a:r>
            <a:r>
              <a:rPr lang="en-US" altLang="en-US" sz="2400" dirty="0" smtClean="0">
                <a:solidFill>
                  <a:srgbClr val="000000"/>
                </a:solidFill>
                <a:latin typeface="Times New Roman" panose="02020603050405020304" pitchFamily="18" charset="0"/>
              </a:rPr>
              <a:t>				</a:t>
            </a:r>
            <a:r>
              <a:rPr lang="en-US" altLang="en-US" sz="2400" i="1" dirty="0" smtClean="0">
                <a:solidFill>
                  <a:schemeClr val="accent2"/>
                </a:solidFill>
                <a:latin typeface="Times New Roman" panose="02020603050405020304" pitchFamily="18" charset="0"/>
              </a:rPr>
              <a:t>	     </a:t>
            </a:r>
            <a:r>
              <a:rPr lang="en-US" altLang="en-US" sz="2400" dirty="0" smtClean="0"/>
              <a:t>Cost	Times</a:t>
            </a:r>
          </a:p>
          <a:p>
            <a:pPr eaLnBrk="1" hangingPunct="1">
              <a:spcBef>
                <a:spcPct val="0"/>
              </a:spcBef>
              <a:buFontTx/>
              <a:buNone/>
              <a:defRPr/>
            </a:pPr>
            <a:r>
              <a:rPr lang="en-US" altLang="en-US" sz="2400" dirty="0" smtClean="0">
                <a:solidFill>
                  <a:schemeClr val="tx2"/>
                </a:solidFill>
                <a:latin typeface="Times New Roman" panose="02020603050405020304" pitchFamily="18" charset="0"/>
              </a:rPr>
              <a:t>	</a:t>
            </a:r>
            <a:r>
              <a:rPr lang="en-US" altLang="en-US" sz="2400" i="1" dirty="0" err="1" smtClean="0">
                <a:solidFill>
                  <a:schemeClr val="accent2"/>
                </a:solidFill>
                <a:latin typeface="Times New Roman" panose="02020603050405020304" pitchFamily="18" charset="0"/>
              </a:rPr>
              <a:t>currentMax</a:t>
            </a:r>
            <a:r>
              <a:rPr lang="en-US" altLang="en-US" sz="2400" dirty="0" smtClean="0">
                <a:solidFill>
                  <a:schemeClr val="tx2"/>
                </a:solidFill>
                <a:latin typeface="Times New Roman" panose="02020603050405020304" pitchFamily="18" charset="0"/>
              </a:rPr>
              <a:t> </a:t>
            </a:r>
            <a:r>
              <a:rPr lang="en-US" altLang="en-US" sz="2400" dirty="0" smtClean="0">
                <a:solidFill>
                  <a:srgbClr val="000000"/>
                </a:solidFill>
                <a:latin typeface="Times New Roman" panose="02020603050405020304" pitchFamily="18" charset="0"/>
                <a:sym typeface="Symbol" panose="05050102010706020507" pitchFamily="18" charset="2"/>
              </a:rPr>
              <a:t></a:t>
            </a:r>
            <a:r>
              <a:rPr lang="en-US" altLang="en-US" sz="2400" dirty="0" smtClean="0">
                <a:solidFill>
                  <a:schemeClr val="tx2"/>
                </a:solidFill>
                <a:latin typeface="Times New Roman" panose="02020603050405020304" pitchFamily="18" charset="0"/>
                <a:sym typeface="Symbol" panose="05050102010706020507" pitchFamily="18" charset="2"/>
              </a:rPr>
              <a:t> </a:t>
            </a:r>
            <a:r>
              <a:rPr lang="en-US" altLang="en-US" sz="2400" i="1" dirty="0" smtClean="0">
                <a:solidFill>
                  <a:schemeClr val="accent2"/>
                </a:solidFill>
                <a:latin typeface="Times New Roman" panose="02020603050405020304" pitchFamily="18" charset="0"/>
                <a:sym typeface="Symbol" panose="05050102010706020507" pitchFamily="18" charset="2"/>
              </a:rPr>
              <a:t>A</a:t>
            </a:r>
            <a:r>
              <a:rPr lang="en-US" altLang="en-US" sz="2400" dirty="0" smtClean="0">
                <a:solidFill>
                  <a:schemeClr val="accent2"/>
                </a:solidFill>
                <a:latin typeface="Times New Roman" panose="02020603050405020304" pitchFamily="18" charset="0"/>
                <a:sym typeface="Symbol" panose="05050102010706020507" pitchFamily="18" charset="2"/>
              </a:rPr>
              <a:t>[0]		                       </a:t>
            </a:r>
            <a:r>
              <a:rPr lang="en-US" altLang="en-US" sz="2400" dirty="0" smtClean="0">
                <a:latin typeface="Times New Roman" panose="02020603050405020304" pitchFamily="18" charset="0"/>
                <a:sym typeface="Symbol" panose="05050102010706020507" pitchFamily="18" charset="2"/>
              </a:rPr>
              <a:t>2                   1</a:t>
            </a:r>
            <a:endParaRPr lang="en-US" altLang="en-US" sz="2400" dirty="0" smtClean="0">
              <a:latin typeface="Times New Roman" panose="02020603050405020304" pitchFamily="18" charset="0"/>
            </a:endParaRPr>
          </a:p>
          <a:p>
            <a:pPr eaLnBrk="1" hangingPunct="1">
              <a:spcBef>
                <a:spcPct val="0"/>
              </a:spcBef>
              <a:buFontTx/>
              <a:buNone/>
              <a:defRPr/>
            </a:pPr>
            <a:r>
              <a:rPr lang="en-US" altLang="en-US" sz="2400" dirty="0" smtClean="0">
                <a:latin typeface="Times New Roman" panose="02020603050405020304" pitchFamily="18" charset="0"/>
              </a:rPr>
              <a:t>	</a:t>
            </a:r>
            <a:r>
              <a:rPr lang="en-US" altLang="en-US" sz="2400" dirty="0" smtClean="0">
                <a:solidFill>
                  <a:srgbClr val="000000"/>
                </a:solidFill>
                <a:latin typeface="Times New Roman" panose="02020603050405020304" pitchFamily="18" charset="0"/>
              </a:rPr>
              <a:t>for</a:t>
            </a:r>
            <a:r>
              <a:rPr lang="en-US" altLang="en-US" sz="2400" dirty="0" smtClean="0">
                <a:latin typeface="Times New Roman" panose="02020603050405020304" pitchFamily="18" charset="0"/>
              </a:rPr>
              <a:t> </a:t>
            </a:r>
            <a:r>
              <a:rPr lang="en-US" altLang="en-US" sz="2400" i="1" dirty="0" smtClean="0">
                <a:solidFill>
                  <a:schemeClr val="accent2"/>
                </a:solidFill>
                <a:latin typeface="Times New Roman" panose="02020603050405020304" pitchFamily="18" charset="0"/>
              </a:rPr>
              <a:t>i</a:t>
            </a:r>
            <a:r>
              <a:rPr lang="en-US" altLang="en-US" sz="2400" dirty="0" smtClean="0">
                <a:solidFill>
                  <a:schemeClr val="tx2"/>
                </a:solidFill>
                <a:latin typeface="Times New Roman" panose="02020603050405020304" pitchFamily="18" charset="0"/>
              </a:rPr>
              <a:t> </a:t>
            </a:r>
            <a:r>
              <a:rPr lang="en-US" altLang="en-US" sz="2400" dirty="0" smtClean="0">
                <a:solidFill>
                  <a:srgbClr val="000000"/>
                </a:solidFill>
                <a:latin typeface="Times New Roman" panose="02020603050405020304" pitchFamily="18" charset="0"/>
                <a:sym typeface="Symbol" panose="05050102010706020507" pitchFamily="18" charset="2"/>
              </a:rPr>
              <a:t></a:t>
            </a:r>
            <a:r>
              <a:rPr lang="en-US" altLang="en-US" sz="2400" dirty="0" smtClean="0">
                <a:solidFill>
                  <a:schemeClr val="tx2"/>
                </a:solidFill>
                <a:latin typeface="Times New Roman" panose="02020603050405020304" pitchFamily="18" charset="0"/>
                <a:sym typeface="Symbol" panose="05050102010706020507" pitchFamily="18" charset="2"/>
              </a:rPr>
              <a:t> </a:t>
            </a:r>
            <a:r>
              <a:rPr lang="en-US" altLang="en-US" sz="2400" dirty="0" smtClean="0">
                <a:solidFill>
                  <a:schemeClr val="accent2"/>
                </a:solidFill>
                <a:latin typeface="Times New Roman" panose="02020603050405020304" pitchFamily="18" charset="0"/>
                <a:sym typeface="Symbol" panose="05050102010706020507" pitchFamily="18" charset="2"/>
              </a:rPr>
              <a:t>1</a:t>
            </a:r>
            <a:r>
              <a:rPr lang="en-US" altLang="en-US" sz="2400" dirty="0" smtClean="0">
                <a:latin typeface="Times New Roman" panose="02020603050405020304" pitchFamily="18" charset="0"/>
                <a:sym typeface="Symbol" panose="05050102010706020507" pitchFamily="18" charset="2"/>
              </a:rPr>
              <a:t> </a:t>
            </a:r>
            <a:r>
              <a:rPr lang="en-US" altLang="en-US" sz="2400" dirty="0" smtClean="0">
                <a:solidFill>
                  <a:srgbClr val="000000"/>
                </a:solidFill>
                <a:latin typeface="Times New Roman" panose="02020603050405020304" pitchFamily="18" charset="0"/>
                <a:sym typeface="Symbol" panose="05050102010706020507" pitchFamily="18" charset="2"/>
              </a:rPr>
              <a:t>to</a:t>
            </a:r>
            <a:r>
              <a:rPr lang="en-US" altLang="en-US" sz="2400" dirty="0" smtClean="0">
                <a:latin typeface="Times New Roman" panose="02020603050405020304" pitchFamily="18" charset="0"/>
                <a:sym typeface="Symbol" panose="05050102010706020507" pitchFamily="18" charset="2"/>
              </a:rPr>
              <a:t> </a:t>
            </a:r>
            <a:r>
              <a:rPr lang="en-US" altLang="en-US" sz="2400" i="1" dirty="0" smtClean="0">
                <a:solidFill>
                  <a:schemeClr val="accent2"/>
                </a:solidFill>
                <a:latin typeface="Times New Roman" panose="02020603050405020304" pitchFamily="18" charset="0"/>
                <a:sym typeface="Symbol" panose="05050102010706020507" pitchFamily="18" charset="2"/>
              </a:rPr>
              <a:t>n</a:t>
            </a:r>
            <a:r>
              <a:rPr lang="en-US" altLang="en-US" sz="2400" dirty="0" smtClean="0">
                <a:solidFill>
                  <a:schemeClr val="accent2"/>
                </a:solidFill>
                <a:latin typeface="Times New Roman" panose="02020603050405020304" pitchFamily="18" charset="0"/>
                <a:sym typeface="Symbol" panose="05050102010706020507" pitchFamily="18" charset="2"/>
              </a:rPr>
              <a:t> </a:t>
            </a:r>
            <a:r>
              <a:rPr lang="en-US" altLang="en-US" sz="2400" dirty="0" smtClean="0">
                <a:solidFill>
                  <a:schemeClr val="accent2"/>
                </a:solidFill>
                <a:latin typeface="Symbol" panose="05050102010706020507" pitchFamily="18" charset="2"/>
                <a:sym typeface="Symbol" panose="05050102010706020507" pitchFamily="18" charset="2"/>
              </a:rPr>
              <a:t></a:t>
            </a:r>
            <a:r>
              <a:rPr lang="en-US" altLang="en-US" sz="2400" dirty="0" smtClean="0">
                <a:solidFill>
                  <a:schemeClr val="accent2"/>
                </a:solidFill>
                <a:latin typeface="Times New Roman" panose="02020603050405020304" pitchFamily="18" charset="0"/>
                <a:sym typeface="Symbol" panose="05050102010706020507" pitchFamily="18" charset="2"/>
              </a:rPr>
              <a:t> 1</a:t>
            </a:r>
            <a:r>
              <a:rPr lang="en-US" altLang="en-US" sz="2400" dirty="0" smtClean="0">
                <a:latin typeface="Times New Roman" panose="02020603050405020304" pitchFamily="18" charset="0"/>
                <a:sym typeface="Symbol" panose="05050102010706020507" pitchFamily="18" charset="2"/>
              </a:rPr>
              <a:t> </a:t>
            </a:r>
            <a:r>
              <a:rPr lang="en-US" altLang="en-US" sz="2400" dirty="0" smtClean="0">
                <a:solidFill>
                  <a:srgbClr val="000000"/>
                </a:solidFill>
                <a:latin typeface="Times New Roman" panose="02020603050405020304" pitchFamily="18" charset="0"/>
                <a:sym typeface="Symbol" panose="05050102010706020507" pitchFamily="18" charset="2"/>
              </a:rPr>
              <a:t>do		                        </a:t>
            </a:r>
            <a:r>
              <a:rPr lang="en-US" altLang="en-US" sz="2400" dirty="0" smtClean="0">
                <a:latin typeface="Times New Roman" panose="02020603050405020304" pitchFamily="18" charset="0"/>
                <a:sym typeface="Symbol" panose="05050102010706020507" pitchFamily="18" charset="2"/>
              </a:rPr>
              <a:t>2                   </a:t>
            </a:r>
            <a:r>
              <a:rPr lang="en-US" altLang="en-US" sz="2400" i="1" dirty="0" smtClean="0">
                <a:latin typeface="Times New Roman" panose="02020603050405020304" pitchFamily="18" charset="0"/>
                <a:sym typeface="Symbol" panose="05050102010706020507" pitchFamily="18" charset="2"/>
              </a:rPr>
              <a:t>n</a:t>
            </a:r>
            <a:endParaRPr lang="en-US" altLang="en-US" sz="2400" dirty="0" smtClean="0">
              <a:solidFill>
                <a:srgbClr val="000000"/>
              </a:solidFill>
              <a:latin typeface="Times New Roman" panose="02020603050405020304" pitchFamily="18" charset="0"/>
              <a:sym typeface="Symbol" panose="05050102010706020507" pitchFamily="18" charset="2"/>
            </a:endParaRPr>
          </a:p>
          <a:p>
            <a:pPr eaLnBrk="1" hangingPunct="1">
              <a:spcBef>
                <a:spcPct val="0"/>
              </a:spcBef>
              <a:buFontTx/>
              <a:buNone/>
              <a:defRPr/>
            </a:pPr>
            <a:r>
              <a:rPr lang="en-US" altLang="en-US" sz="2400" dirty="0" smtClean="0">
                <a:latin typeface="Times New Roman" panose="02020603050405020304" pitchFamily="18" charset="0"/>
                <a:sym typeface="Symbol" panose="05050102010706020507" pitchFamily="18" charset="2"/>
              </a:rPr>
              <a:t>		</a:t>
            </a:r>
            <a:r>
              <a:rPr lang="en-US" altLang="en-US" sz="2400" dirty="0" smtClean="0">
                <a:solidFill>
                  <a:srgbClr val="000000"/>
                </a:solidFill>
                <a:latin typeface="Times New Roman" panose="02020603050405020304" pitchFamily="18" charset="0"/>
                <a:sym typeface="Symbol" panose="05050102010706020507" pitchFamily="18" charset="2"/>
              </a:rPr>
              <a:t>if</a:t>
            </a:r>
            <a:r>
              <a:rPr lang="en-US" altLang="en-US" sz="2400" dirty="0" smtClean="0">
                <a:latin typeface="Times New Roman" panose="02020603050405020304" pitchFamily="18" charset="0"/>
                <a:sym typeface="Symbol" panose="05050102010706020507" pitchFamily="18" charset="2"/>
              </a:rPr>
              <a:t> </a:t>
            </a:r>
            <a:r>
              <a:rPr lang="en-US" altLang="en-US" sz="2400" i="1" dirty="0" smtClean="0">
                <a:solidFill>
                  <a:schemeClr val="accent2"/>
                </a:solidFill>
                <a:latin typeface="Times New Roman" panose="02020603050405020304" pitchFamily="18" charset="0"/>
                <a:sym typeface="Symbol" panose="05050102010706020507" pitchFamily="18" charset="2"/>
              </a:rPr>
              <a:t>A</a:t>
            </a:r>
            <a:r>
              <a:rPr lang="en-US" altLang="en-US" sz="2400" dirty="0" smtClean="0">
                <a:solidFill>
                  <a:schemeClr val="accent2"/>
                </a:solidFill>
                <a:latin typeface="Times New Roman" panose="02020603050405020304" pitchFamily="18" charset="0"/>
                <a:sym typeface="Symbol" panose="05050102010706020507" pitchFamily="18" charset="2"/>
              </a:rPr>
              <a:t>[</a:t>
            </a:r>
            <a:r>
              <a:rPr lang="en-US" altLang="en-US" sz="2400" i="1" dirty="0" err="1" smtClean="0">
                <a:solidFill>
                  <a:schemeClr val="accent2"/>
                </a:solidFill>
                <a:latin typeface="Times New Roman" panose="02020603050405020304" pitchFamily="18" charset="0"/>
                <a:sym typeface="Symbol" panose="05050102010706020507" pitchFamily="18" charset="2"/>
              </a:rPr>
              <a:t>i</a:t>
            </a:r>
            <a:r>
              <a:rPr lang="en-US" altLang="en-US" sz="2400" dirty="0" smtClean="0">
                <a:solidFill>
                  <a:schemeClr val="accent2"/>
                </a:solidFill>
                <a:latin typeface="Times New Roman" panose="02020603050405020304" pitchFamily="18" charset="0"/>
                <a:sym typeface="Symbol" panose="05050102010706020507" pitchFamily="18" charset="2"/>
              </a:rPr>
              <a:t>]  </a:t>
            </a:r>
            <a:r>
              <a:rPr lang="en-US" altLang="en-US" sz="2400" i="1" dirty="0" err="1" smtClean="0">
                <a:solidFill>
                  <a:schemeClr val="accent2"/>
                </a:solidFill>
                <a:latin typeface="Times New Roman" panose="02020603050405020304" pitchFamily="18" charset="0"/>
                <a:sym typeface="Symbol" panose="05050102010706020507" pitchFamily="18" charset="2"/>
              </a:rPr>
              <a:t>currentMax</a:t>
            </a:r>
            <a:r>
              <a:rPr lang="en-US" altLang="en-US" sz="2400" dirty="0" smtClean="0">
                <a:latin typeface="Times New Roman" panose="02020603050405020304" pitchFamily="18" charset="0"/>
                <a:sym typeface="Symbol" panose="05050102010706020507" pitchFamily="18" charset="2"/>
              </a:rPr>
              <a:t> </a:t>
            </a:r>
            <a:r>
              <a:rPr lang="en-US" altLang="en-US" sz="2400" dirty="0" smtClean="0">
                <a:solidFill>
                  <a:srgbClr val="000000"/>
                </a:solidFill>
                <a:latin typeface="Times New Roman" panose="02020603050405020304" pitchFamily="18" charset="0"/>
                <a:sym typeface="Symbol" panose="05050102010706020507" pitchFamily="18" charset="2"/>
              </a:rPr>
              <a:t>then	        </a:t>
            </a:r>
            <a:r>
              <a:rPr lang="en-US" altLang="en-US" sz="2400" dirty="0" smtClean="0">
                <a:latin typeface="Times New Roman" panose="02020603050405020304" pitchFamily="18" charset="0"/>
                <a:sym typeface="Symbol" panose="05050102010706020507" pitchFamily="18" charset="2"/>
              </a:rPr>
              <a:t>2               (</a:t>
            </a:r>
            <a:r>
              <a:rPr lang="en-US" altLang="en-US" sz="2400" i="1" dirty="0" smtClean="0">
                <a:latin typeface="Times New Roman" panose="02020603050405020304" pitchFamily="18" charset="0"/>
                <a:sym typeface="Symbol" panose="05050102010706020507" pitchFamily="18" charset="2"/>
              </a:rPr>
              <a:t>n</a:t>
            </a:r>
            <a:r>
              <a:rPr lang="en-US" altLang="en-US" sz="2400" dirty="0" smtClean="0">
                <a:latin typeface="Times New Roman" panose="02020603050405020304" pitchFamily="18" charset="0"/>
                <a:sym typeface="Symbol" panose="05050102010706020507" pitchFamily="18" charset="2"/>
              </a:rPr>
              <a:t> </a:t>
            </a:r>
            <a:r>
              <a:rPr lang="en-US" altLang="en-US" sz="2400" dirty="0" smtClean="0">
                <a:latin typeface="Symbol" panose="05050102010706020507" pitchFamily="18" charset="2"/>
                <a:sym typeface="Symbol" panose="05050102010706020507" pitchFamily="18" charset="2"/>
              </a:rPr>
              <a:t></a:t>
            </a:r>
            <a:r>
              <a:rPr lang="en-US" altLang="en-US" sz="2400" dirty="0" smtClean="0">
                <a:latin typeface="Times New Roman" panose="02020603050405020304" pitchFamily="18" charset="0"/>
                <a:sym typeface="Symbol" panose="05050102010706020507" pitchFamily="18" charset="2"/>
              </a:rPr>
              <a:t> 1)</a:t>
            </a:r>
          </a:p>
          <a:p>
            <a:pPr eaLnBrk="1" hangingPunct="1">
              <a:spcBef>
                <a:spcPct val="0"/>
              </a:spcBef>
              <a:buFontTx/>
              <a:buNone/>
              <a:defRPr/>
            </a:pPr>
            <a:r>
              <a:rPr lang="en-US" altLang="en-US" sz="2400" dirty="0" smtClean="0">
                <a:latin typeface="Times New Roman" panose="02020603050405020304" pitchFamily="18" charset="0"/>
                <a:sym typeface="Symbol" panose="05050102010706020507" pitchFamily="18" charset="2"/>
              </a:rPr>
              <a:t>			</a:t>
            </a:r>
            <a:r>
              <a:rPr lang="en-US" altLang="en-US" sz="2400" i="1" dirty="0" err="1" smtClean="0">
                <a:solidFill>
                  <a:schemeClr val="accent2"/>
                </a:solidFill>
                <a:latin typeface="Times New Roman" panose="02020603050405020304" pitchFamily="18" charset="0"/>
                <a:sym typeface="Symbol" panose="05050102010706020507" pitchFamily="18" charset="2"/>
              </a:rPr>
              <a:t>currentMax</a:t>
            </a:r>
            <a:r>
              <a:rPr lang="en-US" altLang="en-US" sz="2400" dirty="0" smtClean="0">
                <a:solidFill>
                  <a:schemeClr val="tx2"/>
                </a:solidFill>
                <a:latin typeface="Times New Roman" panose="02020603050405020304" pitchFamily="18" charset="0"/>
                <a:sym typeface="Symbol" panose="05050102010706020507" pitchFamily="18" charset="2"/>
              </a:rPr>
              <a:t> </a:t>
            </a:r>
            <a:r>
              <a:rPr lang="en-US" altLang="en-US" sz="2400" dirty="0" smtClean="0">
                <a:solidFill>
                  <a:srgbClr val="000000"/>
                </a:solidFill>
                <a:latin typeface="Times New Roman" panose="02020603050405020304" pitchFamily="18" charset="0"/>
                <a:sym typeface="Symbol" panose="05050102010706020507" pitchFamily="18" charset="2"/>
              </a:rPr>
              <a:t></a:t>
            </a:r>
            <a:r>
              <a:rPr lang="en-US" altLang="en-US" sz="2400" dirty="0" smtClean="0">
                <a:solidFill>
                  <a:schemeClr val="accent2"/>
                </a:solidFill>
                <a:latin typeface="Times New Roman" panose="02020603050405020304" pitchFamily="18" charset="0"/>
                <a:sym typeface="Symbol" panose="05050102010706020507" pitchFamily="18" charset="2"/>
              </a:rPr>
              <a:t> </a:t>
            </a:r>
            <a:r>
              <a:rPr lang="en-US" altLang="en-US" sz="2400" i="1" dirty="0" smtClean="0">
                <a:solidFill>
                  <a:schemeClr val="accent2"/>
                </a:solidFill>
                <a:latin typeface="Times New Roman" panose="02020603050405020304" pitchFamily="18" charset="0"/>
                <a:sym typeface="Symbol" panose="05050102010706020507" pitchFamily="18" charset="2"/>
              </a:rPr>
              <a:t>A</a:t>
            </a:r>
            <a:r>
              <a:rPr lang="en-US" altLang="en-US" sz="2400" dirty="0" smtClean="0">
                <a:solidFill>
                  <a:schemeClr val="accent2"/>
                </a:solidFill>
                <a:latin typeface="Times New Roman" panose="02020603050405020304" pitchFamily="18" charset="0"/>
                <a:sym typeface="Symbol" panose="05050102010706020507" pitchFamily="18" charset="2"/>
              </a:rPr>
              <a:t>[</a:t>
            </a:r>
            <a:r>
              <a:rPr lang="en-US" altLang="en-US" sz="2400" i="1" dirty="0" err="1" smtClean="0">
                <a:solidFill>
                  <a:schemeClr val="accent2"/>
                </a:solidFill>
                <a:latin typeface="Times New Roman" panose="02020603050405020304" pitchFamily="18" charset="0"/>
                <a:sym typeface="Symbol" panose="05050102010706020507" pitchFamily="18" charset="2"/>
              </a:rPr>
              <a:t>i</a:t>
            </a:r>
            <a:r>
              <a:rPr lang="en-US" altLang="en-US" sz="2400" dirty="0" smtClean="0">
                <a:solidFill>
                  <a:schemeClr val="accent2"/>
                </a:solidFill>
                <a:latin typeface="Times New Roman" panose="02020603050405020304" pitchFamily="18" charset="0"/>
                <a:sym typeface="Symbol" panose="05050102010706020507" pitchFamily="18" charset="2"/>
              </a:rPr>
              <a:t>]	        </a:t>
            </a:r>
            <a:r>
              <a:rPr lang="en-US" altLang="en-US" sz="2400" dirty="0" smtClean="0">
                <a:latin typeface="Times New Roman" panose="02020603050405020304" pitchFamily="18" charset="0"/>
                <a:sym typeface="Symbol" panose="05050102010706020507" pitchFamily="18" charset="2"/>
              </a:rPr>
              <a:t>2               (</a:t>
            </a:r>
            <a:r>
              <a:rPr lang="en-US" altLang="en-US" sz="2400" i="1" dirty="0" smtClean="0">
                <a:latin typeface="Times New Roman" panose="02020603050405020304" pitchFamily="18" charset="0"/>
                <a:sym typeface="Symbol" panose="05050102010706020507" pitchFamily="18" charset="2"/>
              </a:rPr>
              <a:t>n</a:t>
            </a:r>
            <a:r>
              <a:rPr lang="en-US" altLang="en-US" sz="2400" dirty="0" smtClean="0">
                <a:latin typeface="Times New Roman" panose="02020603050405020304" pitchFamily="18" charset="0"/>
                <a:sym typeface="Symbol" panose="05050102010706020507" pitchFamily="18" charset="2"/>
              </a:rPr>
              <a:t> </a:t>
            </a:r>
            <a:r>
              <a:rPr lang="en-US" altLang="en-US" sz="2400" dirty="0" smtClean="0">
                <a:latin typeface="Symbol" panose="05050102010706020507" pitchFamily="18" charset="2"/>
                <a:sym typeface="Symbol" panose="05050102010706020507" pitchFamily="18" charset="2"/>
              </a:rPr>
              <a:t></a:t>
            </a:r>
            <a:r>
              <a:rPr lang="en-US" altLang="en-US" sz="2400" dirty="0" smtClean="0">
                <a:latin typeface="Times New Roman" panose="02020603050405020304" pitchFamily="18" charset="0"/>
                <a:sym typeface="Symbol" panose="05050102010706020507" pitchFamily="18" charset="2"/>
              </a:rPr>
              <a:t> 1)</a:t>
            </a:r>
            <a:endParaRPr lang="en-US" altLang="en-US" sz="2400" dirty="0" smtClean="0">
              <a:solidFill>
                <a:schemeClr val="accent2"/>
              </a:solidFill>
              <a:latin typeface="Times New Roman" panose="02020603050405020304" pitchFamily="18" charset="0"/>
              <a:sym typeface="Symbol" panose="05050102010706020507" pitchFamily="18" charset="2"/>
            </a:endParaRPr>
          </a:p>
          <a:p>
            <a:pPr eaLnBrk="1" hangingPunct="1">
              <a:spcBef>
                <a:spcPct val="0"/>
              </a:spcBef>
              <a:buFontTx/>
              <a:buNone/>
              <a:defRPr/>
            </a:pPr>
            <a:r>
              <a:rPr lang="en-US" altLang="en-US" sz="2400" dirty="0" smtClean="0">
                <a:latin typeface="Times New Roman" panose="02020603050405020304" pitchFamily="18" charset="0"/>
                <a:sym typeface="Symbol" panose="05050102010706020507" pitchFamily="18" charset="2"/>
              </a:rPr>
              <a:t>	{ increment counter </a:t>
            </a:r>
            <a:r>
              <a:rPr lang="en-US" altLang="en-US" sz="2400" i="1" dirty="0" smtClean="0">
                <a:latin typeface="Times New Roman" panose="02020603050405020304" pitchFamily="18" charset="0"/>
                <a:sym typeface="Symbol" panose="05050102010706020507" pitchFamily="18" charset="2"/>
              </a:rPr>
              <a:t>i</a:t>
            </a:r>
            <a:r>
              <a:rPr lang="en-US" altLang="en-US" sz="2400" dirty="0" smtClean="0">
                <a:latin typeface="Times New Roman" panose="02020603050405020304" pitchFamily="18" charset="0"/>
                <a:sym typeface="Symbol" panose="05050102010706020507" pitchFamily="18" charset="2"/>
              </a:rPr>
              <a:t> }		                        2               (</a:t>
            </a:r>
            <a:r>
              <a:rPr lang="en-US" altLang="en-US" sz="2400" i="1" dirty="0" smtClean="0">
                <a:latin typeface="Times New Roman" panose="02020603050405020304" pitchFamily="18" charset="0"/>
                <a:sym typeface="Symbol" panose="05050102010706020507" pitchFamily="18" charset="2"/>
              </a:rPr>
              <a:t>n</a:t>
            </a:r>
            <a:r>
              <a:rPr lang="en-US" altLang="en-US" sz="2400" dirty="0" smtClean="0">
                <a:latin typeface="Times New Roman" panose="02020603050405020304" pitchFamily="18" charset="0"/>
                <a:sym typeface="Symbol" panose="05050102010706020507" pitchFamily="18" charset="2"/>
              </a:rPr>
              <a:t> </a:t>
            </a:r>
            <a:r>
              <a:rPr lang="en-US" altLang="en-US" sz="2400" dirty="0" smtClean="0">
                <a:latin typeface="Symbol" panose="05050102010706020507" pitchFamily="18" charset="2"/>
                <a:sym typeface="Symbol" panose="05050102010706020507" pitchFamily="18" charset="2"/>
              </a:rPr>
              <a:t></a:t>
            </a:r>
            <a:r>
              <a:rPr lang="en-US" altLang="en-US" sz="2400" dirty="0" smtClean="0">
                <a:latin typeface="Times New Roman" panose="02020603050405020304" pitchFamily="18" charset="0"/>
                <a:sym typeface="Symbol" panose="05050102010706020507" pitchFamily="18" charset="2"/>
              </a:rPr>
              <a:t> 1)</a:t>
            </a:r>
          </a:p>
          <a:p>
            <a:pPr eaLnBrk="1" hangingPunct="1">
              <a:spcBef>
                <a:spcPct val="0"/>
              </a:spcBef>
              <a:buFontTx/>
              <a:buNone/>
              <a:defRPr/>
            </a:pPr>
            <a:r>
              <a:rPr lang="en-US" altLang="en-US" sz="2400" dirty="0" smtClean="0">
                <a:solidFill>
                  <a:srgbClr val="000000"/>
                </a:solidFill>
                <a:latin typeface="Times New Roman" panose="02020603050405020304" pitchFamily="18" charset="0"/>
                <a:sym typeface="Symbol" panose="05050102010706020507" pitchFamily="18" charset="2"/>
              </a:rPr>
              <a:t>	return</a:t>
            </a:r>
            <a:r>
              <a:rPr lang="en-US" altLang="en-US" sz="2400" dirty="0" smtClean="0">
                <a:latin typeface="Times New Roman" panose="02020603050405020304" pitchFamily="18" charset="0"/>
                <a:sym typeface="Symbol" panose="05050102010706020507" pitchFamily="18" charset="2"/>
              </a:rPr>
              <a:t> </a:t>
            </a:r>
            <a:r>
              <a:rPr lang="en-US" altLang="en-US" sz="2400" i="1" dirty="0" err="1" smtClean="0">
                <a:solidFill>
                  <a:schemeClr val="accent2"/>
                </a:solidFill>
                <a:latin typeface="Times New Roman" panose="02020603050405020304" pitchFamily="18" charset="0"/>
                <a:sym typeface="Symbol" panose="05050102010706020507" pitchFamily="18" charset="2"/>
              </a:rPr>
              <a:t>currentMax</a:t>
            </a:r>
            <a:r>
              <a:rPr lang="en-US" altLang="en-US" sz="2400" i="1" dirty="0" smtClean="0">
                <a:solidFill>
                  <a:schemeClr val="accent2"/>
                </a:solidFill>
                <a:latin typeface="Times New Roman" panose="02020603050405020304" pitchFamily="18" charset="0"/>
                <a:sym typeface="Symbol" panose="05050102010706020507" pitchFamily="18" charset="2"/>
              </a:rPr>
              <a:t>		                        </a:t>
            </a:r>
            <a:r>
              <a:rPr lang="en-US" altLang="en-US" sz="2400" dirty="0" smtClean="0">
                <a:latin typeface="Times New Roman" panose="02020603050405020304" pitchFamily="18" charset="0"/>
                <a:sym typeface="Symbol" panose="05050102010706020507" pitchFamily="18" charset="2"/>
              </a:rPr>
              <a:t>1                    1</a:t>
            </a:r>
          </a:p>
          <a:p>
            <a:pPr eaLnBrk="1" hangingPunct="1">
              <a:lnSpc>
                <a:spcPct val="150000"/>
              </a:lnSpc>
              <a:spcBef>
                <a:spcPct val="0"/>
              </a:spcBef>
              <a:buFontTx/>
              <a:buNone/>
              <a:defRPr/>
            </a:pPr>
            <a:r>
              <a:rPr lang="en-US" altLang="en-US" sz="2400" dirty="0" smtClean="0">
                <a:latin typeface="Times New Roman" panose="02020603050405020304" pitchFamily="18" charset="0"/>
                <a:sym typeface="Symbol" panose="05050102010706020507" pitchFamily="18" charset="2"/>
              </a:rPr>
              <a:t>						</a:t>
            </a:r>
            <a:r>
              <a:rPr lang="en-US" altLang="en-US" sz="2400" dirty="0" smtClean="0">
                <a:sym typeface="Symbol" panose="05050102010706020507" pitchFamily="18" charset="2"/>
              </a:rPr>
              <a:t>Total</a:t>
            </a:r>
            <a:r>
              <a:rPr lang="en-US" altLang="en-US" sz="2400" dirty="0" smtClean="0">
                <a:latin typeface="Times New Roman" panose="02020603050405020304" pitchFamily="18" charset="0"/>
                <a:sym typeface="Symbol" panose="05050102010706020507" pitchFamily="18" charset="2"/>
              </a:rPr>
              <a:t>	  8</a:t>
            </a:r>
            <a:r>
              <a:rPr lang="en-US" altLang="en-US" sz="2400" i="1" dirty="0" smtClean="0">
                <a:latin typeface="Times New Roman" panose="02020603050405020304" pitchFamily="18" charset="0"/>
                <a:sym typeface="Symbol" panose="05050102010706020507" pitchFamily="18" charset="2"/>
              </a:rPr>
              <a:t>n</a:t>
            </a:r>
            <a:r>
              <a:rPr lang="en-US" altLang="en-US" sz="2400" dirty="0" smtClean="0">
                <a:latin typeface="Times New Roman" panose="02020603050405020304" pitchFamily="18" charset="0"/>
                <a:sym typeface="Symbol" panose="05050102010706020507" pitchFamily="18" charset="2"/>
              </a:rPr>
              <a:t> </a:t>
            </a:r>
            <a:r>
              <a:rPr lang="en-US" altLang="en-US" sz="2400" dirty="0" smtClean="0">
                <a:latin typeface="Symbol" panose="05050102010706020507" pitchFamily="18" charset="2"/>
                <a:sym typeface="Symbol" panose="05050102010706020507" pitchFamily="18" charset="2"/>
              </a:rPr>
              <a:t></a:t>
            </a:r>
            <a:r>
              <a:rPr lang="en-US" altLang="en-US" sz="2400" dirty="0" smtClean="0">
                <a:latin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sym typeface="Symbol" panose="05050102010706020507" pitchFamily="18" charset="2"/>
              </a:rPr>
              <a:t>3</a:t>
            </a:r>
            <a:endParaRPr lang="en-US" altLang="en-US" sz="2400" dirty="0" smtClean="0">
              <a:latin typeface="Times New Roman" panose="02020603050405020304" pitchFamily="18" charset="0"/>
              <a:sym typeface="Symbol" panose="05050102010706020507" pitchFamily="18" charset="2"/>
            </a:endParaRPr>
          </a:p>
        </p:txBody>
      </p:sp>
      <p:sp>
        <p:nvSpPr>
          <p:cNvPr id="40964" name="Footer Placeholder 5"/>
          <p:cNvSpPr>
            <a:spLocks noGrp="1"/>
          </p:cNvSpPr>
          <p:nvPr>
            <p:ph type="ftr" sz="quarter" idx="4294967295"/>
          </p:nvPr>
        </p:nvSpPr>
        <p:spPr bwMode="auto">
          <a:xfrm>
            <a:off x="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r>
              <a:rPr lang="en-US" altLang="en-US" sz="1400" smtClean="0">
                <a:latin typeface="Tahoma" panose="020B0604030504040204" pitchFamily="34" charset="0"/>
              </a:rPr>
              <a:t>Analysis of Algorithms</a:t>
            </a:r>
          </a:p>
        </p:txBody>
      </p:sp>
      <p:sp>
        <p:nvSpPr>
          <p:cNvPr id="40965"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92C5009-0496-4749-99FB-CC8E2ABE3388}" type="slidenum">
              <a:rPr lang="en-US" altLang="en-US" sz="1400" smtClean="0">
                <a:latin typeface="Tahoma" panose="020B0604030504040204" pitchFamily="34" charset="0"/>
              </a:rPr>
              <a:pPr>
                <a:spcBef>
                  <a:spcPct val="0"/>
                </a:spcBef>
                <a:buFontTx/>
                <a:buNone/>
              </a:pPr>
              <a:t>46</a:t>
            </a:fld>
            <a:endParaRPr lang="en-US" altLang="en-US" sz="1400" smtClean="0">
              <a:latin typeface="Tahoma" panose="020B0604030504040204" pitchFamily="34" charset="0"/>
            </a:endParaRPr>
          </a:p>
        </p:txBody>
      </p:sp>
      <p:sp>
        <p:nvSpPr>
          <p:cNvPr id="19460" name="Rectangle 2"/>
          <p:cNvSpPr>
            <a:spLocks noGrp="1" noChangeArrowheads="1"/>
          </p:cNvSpPr>
          <p:nvPr>
            <p:ph type="title" idx="4294967295"/>
          </p:nvPr>
        </p:nvSpPr>
        <p:spPr>
          <a:xfrm>
            <a:off x="0" y="274638"/>
            <a:ext cx="8229600" cy="1143000"/>
          </a:xfrm>
        </p:spPr>
        <p:txBody>
          <a:bodyPr/>
          <a:lstStyle/>
          <a:p>
            <a:pPr eaLnBrk="1" hangingPunct="1">
              <a:defRPr/>
            </a:pPr>
            <a:r>
              <a:rPr lang="en-US" altLang="en-US" smtClean="0"/>
              <a:t>Counting Primitive Operations</a:t>
            </a:r>
          </a:p>
        </p:txBody>
      </p:sp>
    </p:spTree>
    <p:extLst>
      <p:ext uri="{BB962C8B-B14F-4D97-AF65-F5344CB8AC3E}">
        <p14:creationId xmlns:p14="http://schemas.microsoft.com/office/powerpoint/2010/main" val="42087497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14" name="Slide Number Placeholder 3"/>
          <p:cNvSpPr>
            <a:spLocks noGrp="1"/>
          </p:cNvSpPr>
          <p:nvPr>
            <p:ph type="sldNum" sz="quarter" idx="4294967295"/>
          </p:nvPr>
        </p:nvSpPr>
        <p:spPr>
          <a:xfrm>
            <a:off x="0" y="6356350"/>
            <a:ext cx="2895600" cy="365125"/>
          </a:xfrm>
        </p:spPr>
        <p:txBody>
          <a:bodyPr/>
          <a:lstStyle/>
          <a:p>
            <a:fld id="{186D4807-DC23-4742-97CF-2A05D2D4D644}" type="slidenum">
              <a:rPr lang="en-US"/>
              <a:pPr/>
              <a:t>47</a:t>
            </a:fld>
            <a:endParaRPr lang="en-US"/>
          </a:p>
        </p:txBody>
      </p:sp>
      <p:sp>
        <p:nvSpPr>
          <p:cNvPr id="314371" name="Rectangle 3"/>
          <p:cNvSpPr>
            <a:spLocks noGrp="1" noChangeArrowheads="1"/>
          </p:cNvSpPr>
          <p:nvPr>
            <p:ph type="title" idx="4294967295"/>
          </p:nvPr>
        </p:nvSpPr>
        <p:spPr>
          <a:xfrm>
            <a:off x="0" y="230188"/>
            <a:ext cx="6494463" cy="517525"/>
          </a:xfrm>
          <a:noFill/>
          <a:ln/>
        </p:spPr>
        <p:txBody>
          <a:bodyPr lIns="92075" tIns="46038" rIns="92075" bIns="46038" anchor="b">
            <a:normAutofit fontScale="90000"/>
          </a:bodyPr>
          <a:lstStyle/>
          <a:p>
            <a:r>
              <a:rPr lang="en-US" altLang="en-US"/>
              <a:t>Insertion Sort</a:t>
            </a:r>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4" name="Rectangle 6"/>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grpSp>
        <p:nvGrpSpPr>
          <p:cNvPr id="314376"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9" name="Rectangle 11"/>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82" name="Rectangle 14"/>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Tree>
    <p:extLst>
      <p:ext uri="{BB962C8B-B14F-4D97-AF65-F5344CB8AC3E}">
        <p14:creationId xmlns:p14="http://schemas.microsoft.com/office/powerpoint/2010/main" val="35563911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50429B3E-71D4-4F64-B3D5-3EADFC7FFF58}" type="slidenum">
              <a:rPr lang="en-US"/>
              <a:pPr/>
              <a:t>48</a:t>
            </a:fld>
            <a:endParaRPr lang="en-US"/>
          </a:p>
        </p:txBody>
      </p:sp>
      <p:sp>
        <p:nvSpPr>
          <p:cNvPr id="280578" name="Rectangle 2"/>
          <p:cNvSpPr>
            <a:spLocks noGrp="1" noChangeArrowheads="1"/>
          </p:cNvSpPr>
          <p:nvPr>
            <p:ph type="title"/>
          </p:nvPr>
        </p:nvSpPr>
        <p:spPr/>
        <p:txBody>
          <a:bodyPr/>
          <a:lstStyle/>
          <a:p>
            <a:r>
              <a:rPr lang="en-US"/>
              <a:t>Insertion Sort</a:t>
            </a:r>
          </a:p>
        </p:txBody>
      </p:sp>
      <p:pic>
        <p:nvPicPr>
          <p:cNvPr id="28057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018" t="18683" r="5267" b="65454"/>
          <a:stretch>
            <a:fillRect/>
          </a:stretch>
        </p:blipFill>
        <p:spPr>
          <a:xfrm>
            <a:off x="1992313" y="3756025"/>
            <a:ext cx="5068887" cy="855663"/>
          </a:xfrm>
          <a:noFill/>
          <a:ln/>
        </p:spPr>
      </p:pic>
      <p:sp>
        <p:nvSpPr>
          <p:cNvPr id="280587" name="Line 11"/>
          <p:cNvSpPr>
            <a:spLocks noChangeShapeType="1"/>
          </p:cNvSpPr>
          <p:nvPr/>
        </p:nvSpPr>
        <p:spPr bwMode="auto">
          <a:xfrm>
            <a:off x="3644900" y="3611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0590" name="Text Box 14"/>
          <p:cNvSpPr txBox="1">
            <a:spLocks noChangeArrowheads="1"/>
          </p:cNvSpPr>
          <p:nvPr/>
        </p:nvSpPr>
        <p:spPr bwMode="auto">
          <a:xfrm>
            <a:off x="2311400" y="1960563"/>
            <a:ext cx="433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5      2      4      6      1      3</a:t>
            </a:r>
          </a:p>
        </p:txBody>
      </p:sp>
      <p:sp>
        <p:nvSpPr>
          <p:cNvPr id="280591" name="Text Box 15"/>
          <p:cNvSpPr txBox="1">
            <a:spLocks noChangeArrowheads="1"/>
          </p:cNvSpPr>
          <p:nvPr/>
        </p:nvSpPr>
        <p:spPr bwMode="auto">
          <a:xfrm>
            <a:off x="3867150" y="1495425"/>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 array </a:t>
            </a:r>
          </a:p>
        </p:txBody>
      </p:sp>
      <p:sp>
        <p:nvSpPr>
          <p:cNvPr id="280592" name="Text Box 16"/>
          <p:cNvSpPr txBox="1">
            <a:spLocks noChangeArrowheads="1"/>
          </p:cNvSpPr>
          <p:nvPr/>
        </p:nvSpPr>
        <p:spPr bwMode="auto">
          <a:xfrm>
            <a:off x="1809750" y="3306763"/>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left sub-array</a:t>
            </a:r>
          </a:p>
        </p:txBody>
      </p:sp>
      <p:sp>
        <p:nvSpPr>
          <p:cNvPr id="280593" name="Text Box 17"/>
          <p:cNvSpPr txBox="1">
            <a:spLocks noChangeArrowheads="1"/>
          </p:cNvSpPr>
          <p:nvPr/>
        </p:nvSpPr>
        <p:spPr bwMode="auto">
          <a:xfrm>
            <a:off x="4705350" y="332263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right sub-array</a:t>
            </a:r>
          </a:p>
        </p:txBody>
      </p:sp>
      <p:sp>
        <p:nvSpPr>
          <p:cNvPr id="280594" name="Text Box 18"/>
          <p:cNvSpPr txBox="1">
            <a:spLocks noChangeArrowheads="1"/>
          </p:cNvSpPr>
          <p:nvPr/>
        </p:nvSpPr>
        <p:spPr bwMode="auto">
          <a:xfrm>
            <a:off x="1717675" y="2832100"/>
            <a:ext cx="572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DD0111"/>
                </a:solidFill>
              </a:rPr>
              <a:t>at each iteration, the array is divided in two sub-arrays:</a:t>
            </a:r>
          </a:p>
        </p:txBody>
      </p:sp>
      <p:sp>
        <p:nvSpPr>
          <p:cNvPr id="280595" name="Text Box 19"/>
          <p:cNvSpPr txBox="1">
            <a:spLocks noChangeArrowheads="1"/>
          </p:cNvSpPr>
          <p:nvPr/>
        </p:nvSpPr>
        <p:spPr bwMode="auto">
          <a:xfrm>
            <a:off x="2586038" y="4587875"/>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sorted</a:t>
            </a:r>
          </a:p>
        </p:txBody>
      </p:sp>
      <p:sp>
        <p:nvSpPr>
          <p:cNvPr id="280596" name="Text Box 20"/>
          <p:cNvSpPr txBox="1">
            <a:spLocks noChangeArrowheads="1"/>
          </p:cNvSpPr>
          <p:nvPr/>
        </p:nvSpPr>
        <p:spPr bwMode="auto">
          <a:xfrm>
            <a:off x="4841875" y="449103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unsorted</a:t>
            </a:r>
          </a:p>
        </p:txBody>
      </p:sp>
    </p:spTree>
    <p:extLst>
      <p:ext uri="{BB962C8B-B14F-4D97-AF65-F5344CB8AC3E}">
        <p14:creationId xmlns:p14="http://schemas.microsoft.com/office/powerpoint/2010/main" val="1891025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04E4AEBE-7F74-4A51-B66E-6DAB210BDE8A}" type="slidenum">
              <a:rPr lang="en-US"/>
              <a:pPr/>
              <a:t>49</a:t>
            </a:fld>
            <a:endParaRPr lang="en-US"/>
          </a:p>
        </p:txBody>
      </p:sp>
      <p:sp>
        <p:nvSpPr>
          <p:cNvPr id="279554" name="Rectangle 2"/>
          <p:cNvSpPr>
            <a:spLocks noGrp="1" noChangeArrowheads="1"/>
          </p:cNvSpPr>
          <p:nvPr>
            <p:ph type="title"/>
          </p:nvPr>
        </p:nvSpPr>
        <p:spPr/>
        <p:txBody>
          <a:bodyPr/>
          <a:lstStyle/>
          <a:p>
            <a:r>
              <a:rPr lang="en-US"/>
              <a:t>Insertion Sort</a:t>
            </a:r>
          </a:p>
        </p:txBody>
      </p:sp>
      <p:pic>
        <p:nvPicPr>
          <p:cNvPr id="279556" name="Picture 4"/>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l="1018" t="4437" r="5267" b="9506"/>
          <a:stretch>
            <a:fillRect/>
          </a:stretch>
        </p:blipFill>
        <p:spPr>
          <a:xfrm>
            <a:off x="501650" y="1552575"/>
            <a:ext cx="5068888" cy="4641850"/>
          </a:xfrm>
          <a:noFill/>
          <a:ln/>
        </p:spPr>
      </p:pic>
      <p:graphicFrame>
        <p:nvGraphicFramePr>
          <p:cNvPr id="279557" name="Object 5"/>
          <p:cNvGraphicFramePr>
            <a:graphicFrameLocks noChangeAspect="1"/>
          </p:cNvGraphicFramePr>
          <p:nvPr/>
        </p:nvGraphicFramePr>
        <p:xfrm>
          <a:off x="5683250" y="1290638"/>
          <a:ext cx="1989138" cy="865187"/>
        </p:xfrm>
        <a:graphic>
          <a:graphicData uri="http://schemas.openxmlformats.org/presentationml/2006/ole">
            <mc:AlternateContent xmlns:mc="http://schemas.openxmlformats.org/markup-compatibility/2006">
              <mc:Choice xmlns:v="urn:schemas-microsoft-com:vml" Requires="v">
                <p:oleObj spid="_x0000_s2085" name="Paint Shop Pro Image" r:id="rId5" imgW="2526829" imgH="1395500" progId="PaintShopPro">
                  <p:embed/>
                </p:oleObj>
              </mc:Choice>
              <mc:Fallback>
                <p:oleObj name="Paint Shop Pro Image" r:id="rId5" imgW="2526829" imgH="1395500" progId="PaintShopPro">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0" y="1290638"/>
                        <a:ext cx="19891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8" name="Object 6"/>
          <p:cNvGraphicFramePr>
            <a:graphicFrameLocks noChangeAspect="1"/>
          </p:cNvGraphicFramePr>
          <p:nvPr/>
        </p:nvGraphicFramePr>
        <p:xfrm>
          <a:off x="5637213" y="2127250"/>
          <a:ext cx="2108200" cy="912813"/>
        </p:xfrm>
        <a:graphic>
          <a:graphicData uri="http://schemas.openxmlformats.org/presentationml/2006/ole">
            <mc:AlternateContent xmlns:mc="http://schemas.openxmlformats.org/markup-compatibility/2006">
              <mc:Choice xmlns:v="urn:schemas-microsoft-com:vml" Requires="v">
                <p:oleObj spid="_x0000_s2086" name="Paint Shop Pro Image" r:id="rId7" imgW="2575610" imgH="1385741" progId="PaintShopPro">
                  <p:embed/>
                </p:oleObj>
              </mc:Choice>
              <mc:Fallback>
                <p:oleObj name="Paint Shop Pro Image" r:id="rId7" imgW="2575610" imgH="1385741" progId="PaintShopPro">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7213" y="2127250"/>
                        <a:ext cx="21082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9" name="Object 7"/>
          <p:cNvGraphicFramePr>
            <a:graphicFrameLocks noChangeAspect="1"/>
          </p:cNvGraphicFramePr>
          <p:nvPr/>
        </p:nvGraphicFramePr>
        <p:xfrm>
          <a:off x="5557838" y="3032125"/>
          <a:ext cx="2138362" cy="974725"/>
        </p:xfrm>
        <a:graphic>
          <a:graphicData uri="http://schemas.openxmlformats.org/presentationml/2006/ole">
            <mc:AlternateContent xmlns:mc="http://schemas.openxmlformats.org/markup-compatibility/2006">
              <mc:Choice xmlns:v="urn:schemas-microsoft-com:vml" Requires="v">
                <p:oleObj spid="_x0000_s2087" name="Paint Shop Pro Image" r:id="rId9" imgW="2526829" imgH="1414634" progId="PaintShopPro">
                  <p:embed/>
                </p:oleObj>
              </mc:Choice>
              <mc:Fallback>
                <p:oleObj name="Paint Shop Pro Image" r:id="rId9" imgW="2526829" imgH="1414634" progId="PaintShopPro">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7838" y="3032125"/>
                        <a:ext cx="21383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0" name="Object 8"/>
          <p:cNvGraphicFramePr>
            <a:graphicFrameLocks noChangeAspect="1"/>
          </p:cNvGraphicFramePr>
          <p:nvPr/>
        </p:nvGraphicFramePr>
        <p:xfrm>
          <a:off x="5526088" y="3976688"/>
          <a:ext cx="2271712" cy="917575"/>
        </p:xfrm>
        <a:graphic>
          <a:graphicData uri="http://schemas.openxmlformats.org/presentationml/2006/ole">
            <mc:AlternateContent xmlns:mc="http://schemas.openxmlformats.org/markup-compatibility/2006">
              <mc:Choice xmlns:v="urn:schemas-microsoft-com:vml" Requires="v">
                <p:oleObj spid="_x0000_s2088" name="Paint Shop Pro Image" r:id="rId11" imgW="2712195" imgH="1453659" progId="PaintShopPro">
                  <p:embed/>
                </p:oleObj>
              </mc:Choice>
              <mc:Fallback>
                <p:oleObj name="Paint Shop Pro Image" r:id="rId11" imgW="2712195" imgH="1453659" progId="PaintShopPro">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088" y="3976688"/>
                        <a:ext cx="227171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1" name="Object 9"/>
          <p:cNvGraphicFramePr>
            <a:graphicFrameLocks noChangeAspect="1"/>
          </p:cNvGraphicFramePr>
          <p:nvPr/>
        </p:nvGraphicFramePr>
        <p:xfrm>
          <a:off x="5603875" y="4879975"/>
          <a:ext cx="2108200" cy="942975"/>
        </p:xfrm>
        <a:graphic>
          <a:graphicData uri="http://schemas.openxmlformats.org/presentationml/2006/ole">
            <mc:AlternateContent xmlns:mc="http://schemas.openxmlformats.org/markup-compatibility/2006">
              <mc:Choice xmlns:v="urn:schemas-microsoft-com:vml" Requires="v">
                <p:oleObj spid="_x0000_s2089" name="Paint Shop Pro Image" r:id="rId13" imgW="2546341" imgH="1424390" progId="PaintShopPro">
                  <p:embed/>
                </p:oleObj>
              </mc:Choice>
              <mc:Fallback>
                <p:oleObj name="Paint Shop Pro Image" r:id="rId13" imgW="2546341" imgH="1424390" progId="PaintShopPro">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3875" y="4879975"/>
                        <a:ext cx="210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9562" name="Line 10"/>
          <p:cNvSpPr>
            <a:spLocks noChangeShapeType="1"/>
          </p:cNvSpPr>
          <p:nvPr/>
        </p:nvSpPr>
        <p:spPr bwMode="auto">
          <a:xfrm>
            <a:off x="1298575" y="1325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3" name="Line 11"/>
          <p:cNvSpPr>
            <a:spLocks noChangeShapeType="1"/>
          </p:cNvSpPr>
          <p:nvPr/>
        </p:nvSpPr>
        <p:spPr bwMode="auto">
          <a:xfrm>
            <a:off x="2173288" y="2209800"/>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4" name="Line 12"/>
          <p:cNvSpPr>
            <a:spLocks noChangeShapeType="1"/>
          </p:cNvSpPr>
          <p:nvPr/>
        </p:nvSpPr>
        <p:spPr bwMode="auto">
          <a:xfrm>
            <a:off x="3095625" y="29876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5" name="Line 13"/>
          <p:cNvSpPr>
            <a:spLocks noChangeShapeType="1"/>
          </p:cNvSpPr>
          <p:nvPr/>
        </p:nvSpPr>
        <p:spPr bwMode="auto">
          <a:xfrm>
            <a:off x="3919538" y="38639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6" name="Line 14"/>
          <p:cNvSpPr>
            <a:spLocks noChangeShapeType="1"/>
          </p:cNvSpPr>
          <p:nvPr/>
        </p:nvSpPr>
        <p:spPr bwMode="auto">
          <a:xfrm>
            <a:off x="4714875" y="47148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567897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9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758951-5C53-3A4F-B747-3681991DC1F4}"/>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Two discoveries that changed the world !!</a:t>
            </a:r>
            <a:endParaRPr lang="en-US" sz="2600" dirty="0"/>
          </a:p>
        </p:txBody>
      </p:sp>
      <p:sp>
        <p:nvSpPr>
          <p:cNvPr id="5" name="Slide Number Placeholder 4">
            <a:extLst>
              <a:ext uri="{FF2B5EF4-FFF2-40B4-BE49-F238E27FC236}">
                <a16:creationId xmlns:a16="http://schemas.microsoft.com/office/drawing/2014/main" xmlns="" id="{BE4A3612-ECC4-8B47-98D0-513D3B129388}"/>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6" name="Text Box 5">
            <a:extLst>
              <a:ext uri="{FF2B5EF4-FFF2-40B4-BE49-F238E27FC236}">
                <a16:creationId xmlns:a16="http://schemas.microsoft.com/office/drawing/2014/main" xmlns="" id="{06844893-4832-6B48-81AD-9152C4AF6E03}"/>
              </a:ext>
            </a:extLst>
          </p:cNvPr>
          <p:cNvSpPr txBox="1">
            <a:spLocks noChangeArrowheads="1"/>
          </p:cNvSpPr>
          <p:nvPr/>
        </p:nvSpPr>
        <p:spPr bwMode="auto">
          <a:xfrm>
            <a:off x="609600" y="1905000"/>
            <a:ext cx="556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itchFamily="2" charset="2"/>
              <a:buChar char="ü"/>
            </a:pPr>
            <a:r>
              <a:rPr lang="en-US" altLang="en-US" sz="1800" dirty="0"/>
              <a:t> Decimal System  invented in India around 600AD</a:t>
            </a:r>
          </a:p>
        </p:txBody>
      </p:sp>
      <p:sp>
        <p:nvSpPr>
          <p:cNvPr id="7" name="Text Box 6">
            <a:extLst>
              <a:ext uri="{FF2B5EF4-FFF2-40B4-BE49-F238E27FC236}">
                <a16:creationId xmlns:a16="http://schemas.microsoft.com/office/drawing/2014/main" xmlns="" id="{FA4C147B-35D3-B849-9D7D-89B89D173B49}"/>
              </a:ext>
            </a:extLst>
          </p:cNvPr>
          <p:cNvSpPr txBox="1">
            <a:spLocks noChangeArrowheads="1"/>
          </p:cNvSpPr>
          <p:nvPr/>
        </p:nvSpPr>
        <p:spPr bwMode="auto">
          <a:xfrm>
            <a:off x="533400" y="3581400"/>
            <a:ext cx="5943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itchFamily="2" charset="2"/>
              <a:buChar char="ü"/>
            </a:pPr>
            <a:r>
              <a:rPr lang="en-US" altLang="en-US" sz="1800" dirty="0"/>
              <a:t> Al Khwarizmi (780 AD – 850 AD) from Baghdad laid out basic methods for adding, subtracting, multiplication and dividing numbers</a:t>
            </a:r>
          </a:p>
          <a:p>
            <a:pPr eaLnBrk="1" hangingPunct="1">
              <a:spcBef>
                <a:spcPct val="50000"/>
              </a:spcBef>
              <a:buFont typeface="Wingdings" pitchFamily="2" charset="2"/>
              <a:buChar char="ü"/>
            </a:pPr>
            <a:r>
              <a:rPr lang="en-US" altLang="en-US" sz="1800" dirty="0"/>
              <a:t> These procedures were precise, unambiguous, mechanical, efficient, correct</a:t>
            </a:r>
          </a:p>
          <a:p>
            <a:pPr eaLnBrk="1" hangingPunct="1">
              <a:spcBef>
                <a:spcPct val="50000"/>
              </a:spcBef>
              <a:buFont typeface="Wingdings" pitchFamily="2" charset="2"/>
              <a:buChar char="ü"/>
            </a:pPr>
            <a:r>
              <a:rPr lang="en-US" altLang="en-US" sz="1800" dirty="0"/>
              <a:t> In short they were called </a:t>
            </a:r>
            <a:r>
              <a:rPr lang="en-US" altLang="en-US" sz="1800" b="1" dirty="0">
                <a:solidFill>
                  <a:srgbClr val="FF0000"/>
                </a:solidFill>
              </a:rPr>
              <a:t>Algorithms</a:t>
            </a:r>
            <a:r>
              <a:rPr lang="en-US" altLang="en-US" sz="1800" dirty="0"/>
              <a:t> (a term coined to honor Al Khwarizmi - </a:t>
            </a:r>
            <a:r>
              <a:rPr lang="en-US" altLang="en-US" sz="1800" i="1" dirty="0">
                <a:hlinkClick r:id="rId2" action="ppaction://hlinkfile" tooltip="Algorithm"/>
              </a:rPr>
              <a:t>algorithm</a:t>
            </a:r>
            <a:r>
              <a:rPr lang="en-US" altLang="en-US" sz="1800" dirty="0"/>
              <a:t> stem from </a:t>
            </a:r>
            <a:r>
              <a:rPr lang="en-US" altLang="en-US" sz="1800" i="1" dirty="0"/>
              <a:t>Algoritmi</a:t>
            </a:r>
            <a:r>
              <a:rPr lang="en-US" altLang="en-US" sz="1800" dirty="0"/>
              <a:t>, the </a:t>
            </a:r>
            <a:r>
              <a:rPr lang="en-US" altLang="en-US" sz="1800" dirty="0">
                <a:hlinkClick r:id="rId3" action="ppaction://hlinkfile" tooltip="Latin"/>
              </a:rPr>
              <a:t>Latin</a:t>
            </a:r>
            <a:r>
              <a:rPr lang="en-US" altLang="en-US" sz="1800" dirty="0"/>
              <a:t> form of his name)</a:t>
            </a:r>
          </a:p>
        </p:txBody>
      </p:sp>
      <p:pic>
        <p:nvPicPr>
          <p:cNvPr id="8" name="Picture 7">
            <a:extLst>
              <a:ext uri="{FF2B5EF4-FFF2-40B4-BE49-F238E27FC236}">
                <a16:creationId xmlns:a16="http://schemas.microsoft.com/office/drawing/2014/main" xmlns="" id="{AA3636D7-1A65-2345-BA1B-68CCD3231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10000"/>
            <a:ext cx="1295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xmlns="" id="{9276443C-5194-4646-B34C-C7CB7E1AEF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371600"/>
            <a:ext cx="149701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6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blinds(horizontal)">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blinds(horizontal)">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fld id="{FAE1F33D-E1A3-46CC-8715-42354404472D}" type="slidenum">
              <a:rPr lang="en-US"/>
              <a:pPr/>
              <a:t>50</a:t>
            </a:fld>
            <a:endParaRPr lang="en-US"/>
          </a:p>
        </p:txBody>
      </p:sp>
      <p:sp>
        <p:nvSpPr>
          <p:cNvPr id="212994" name="Rectangle 2"/>
          <p:cNvSpPr>
            <a:spLocks noGrp="1" noChangeArrowheads="1"/>
          </p:cNvSpPr>
          <p:nvPr>
            <p:ph type="title"/>
          </p:nvPr>
        </p:nvSpPr>
        <p:spPr/>
        <p:txBody>
          <a:bodyPr/>
          <a:lstStyle/>
          <a:p>
            <a:r>
              <a:rPr lang="en-US"/>
              <a:t>INSERTION-SORT</a:t>
            </a:r>
          </a:p>
        </p:txBody>
      </p:sp>
      <p:sp>
        <p:nvSpPr>
          <p:cNvPr id="212995" name="Rectangle 3"/>
          <p:cNvSpPr>
            <a:spLocks noGrp="1" noChangeArrowheads="1"/>
          </p:cNvSpPr>
          <p:nvPr>
            <p:ph type="body" idx="1"/>
          </p:nvPr>
        </p:nvSpPr>
        <p:spPr>
          <a:xfrm>
            <a:off x="350838" y="1214438"/>
            <a:ext cx="8793162" cy="5411787"/>
          </a:xfrm>
        </p:spPr>
        <p:txBody>
          <a:bodyPr/>
          <a:lstStyle/>
          <a:p>
            <a:pPr>
              <a:buFontTx/>
              <a:buNone/>
            </a:pPr>
            <a:r>
              <a:rPr lang="en-US" sz="2600" dirty="0">
                <a:solidFill>
                  <a:srgbClr val="DD0111"/>
                </a:solidFill>
              </a:rPr>
              <a:t>Alg.:</a:t>
            </a:r>
            <a:r>
              <a:rPr lang="en-US" sz="2600" dirty="0"/>
              <a:t> </a:t>
            </a:r>
            <a:r>
              <a:rPr lang="en-US" sz="2600" dirty="0">
                <a:solidFill>
                  <a:schemeClr val="tx1"/>
                </a:solidFill>
              </a:rPr>
              <a:t>INSERTION-SORT</a:t>
            </a:r>
            <a:r>
              <a:rPr lang="en-US" sz="2600" i="1" dirty="0">
                <a:solidFill>
                  <a:schemeClr val="tx1"/>
                </a:solidFill>
              </a:rPr>
              <a:t>(A)</a:t>
            </a:r>
          </a:p>
          <a:p>
            <a:pPr>
              <a:buFontTx/>
              <a:buNone/>
            </a:pPr>
            <a:r>
              <a:rPr lang="en-US" sz="2600" b="1" dirty="0">
                <a:solidFill>
                  <a:schemeClr val="tx1"/>
                </a:solidFill>
              </a:rPr>
              <a:t>	for </a:t>
            </a:r>
            <a:r>
              <a:rPr lang="en-US" sz="2600" dirty="0">
                <a:solidFill>
                  <a:schemeClr val="tx1"/>
                </a:solidFill>
              </a:rPr>
              <a:t>j ← 2 </a:t>
            </a:r>
            <a:r>
              <a:rPr lang="en-US" sz="2600" b="1" dirty="0">
                <a:solidFill>
                  <a:schemeClr val="tx1"/>
                </a:solidFill>
              </a:rPr>
              <a:t>to </a:t>
            </a:r>
            <a:r>
              <a:rPr lang="en-US" sz="2600" dirty="0">
                <a:solidFill>
                  <a:schemeClr val="tx1"/>
                </a:solidFill>
              </a:rPr>
              <a:t>n</a:t>
            </a:r>
          </a:p>
          <a:p>
            <a:pPr>
              <a:buFontTx/>
              <a:buNone/>
            </a:pPr>
            <a:r>
              <a:rPr lang="en-US" sz="2600" b="1" dirty="0">
                <a:solidFill>
                  <a:schemeClr val="tx1"/>
                </a:solidFill>
              </a:rPr>
              <a:t>		do </a:t>
            </a:r>
            <a:r>
              <a:rPr lang="en-US" sz="2600" dirty="0">
                <a:solidFill>
                  <a:schemeClr val="tx1"/>
                </a:solidFill>
              </a:rPr>
              <a:t>key ← A[ j ]</a:t>
            </a:r>
          </a:p>
          <a:p>
            <a:pPr>
              <a:buFontTx/>
              <a:buNone/>
            </a:pPr>
            <a:r>
              <a:rPr lang="en-US" sz="2600" dirty="0">
                <a:solidFill>
                  <a:schemeClr val="tx1"/>
                </a:solidFill>
              </a:rPr>
              <a:t>		      Insert A[ j ] into the sorted sequence A[1 . . j -1]</a:t>
            </a:r>
          </a:p>
          <a:p>
            <a:pPr>
              <a:buFontTx/>
              <a:buNone/>
            </a:pPr>
            <a:r>
              <a:rPr lang="en-US" sz="2600" dirty="0">
                <a:solidFill>
                  <a:schemeClr val="tx1"/>
                </a:solidFill>
              </a:rPr>
              <a:t>		     i ← j - 1</a:t>
            </a:r>
          </a:p>
          <a:p>
            <a:pPr>
              <a:buFontTx/>
              <a:buNone/>
            </a:pPr>
            <a:r>
              <a:rPr lang="en-US" sz="2600" b="1" dirty="0">
                <a:solidFill>
                  <a:schemeClr val="tx1"/>
                </a:solidFill>
              </a:rPr>
              <a:t>		     while </a:t>
            </a:r>
            <a:r>
              <a:rPr lang="en-US" sz="2600" dirty="0">
                <a:solidFill>
                  <a:schemeClr val="tx1"/>
                </a:solidFill>
              </a:rPr>
              <a:t>i &gt; 0 and A[i] &gt; key</a:t>
            </a:r>
          </a:p>
          <a:p>
            <a:pPr>
              <a:buFontTx/>
              <a:buNone/>
            </a:pPr>
            <a:r>
              <a:rPr lang="en-US" sz="2600" dirty="0">
                <a:solidFill>
                  <a:schemeClr val="tx1"/>
                </a:solidFill>
              </a:rPr>
              <a:t>			</a:t>
            </a:r>
            <a:r>
              <a:rPr lang="en-US" sz="2600" b="1" dirty="0">
                <a:solidFill>
                  <a:schemeClr val="tx1"/>
                </a:solidFill>
              </a:rPr>
              <a:t>do </a:t>
            </a:r>
            <a:r>
              <a:rPr lang="en-US" sz="2600" dirty="0">
                <a:solidFill>
                  <a:schemeClr val="tx1"/>
                </a:solidFill>
              </a:rPr>
              <a:t>A[i + 1] ← A[i]</a:t>
            </a:r>
          </a:p>
          <a:p>
            <a:pPr>
              <a:buFontTx/>
              <a:buNone/>
            </a:pPr>
            <a:r>
              <a:rPr lang="en-US" sz="2600" dirty="0">
                <a:solidFill>
                  <a:schemeClr val="tx1"/>
                </a:solidFill>
              </a:rPr>
              <a:t>			      i ← i – 1</a:t>
            </a:r>
          </a:p>
          <a:p>
            <a:pPr>
              <a:buFontTx/>
              <a:buNone/>
            </a:pPr>
            <a:r>
              <a:rPr lang="en-US" sz="2600" dirty="0">
                <a:solidFill>
                  <a:schemeClr val="tx1"/>
                </a:solidFill>
              </a:rPr>
              <a:t>		     A[i + 1] ← key</a:t>
            </a:r>
          </a:p>
          <a:p>
            <a:r>
              <a:rPr lang="en-US" sz="2600" dirty="0">
                <a:solidFill>
                  <a:schemeClr val="tx1"/>
                </a:solidFill>
              </a:rPr>
              <a:t>Insertion sort – sorts the elements in place</a:t>
            </a:r>
          </a:p>
        </p:txBody>
      </p:sp>
      <p:grpSp>
        <p:nvGrpSpPr>
          <p:cNvPr id="212996" name="Group 4"/>
          <p:cNvGrpSpPr>
            <a:grpSpLocks/>
          </p:cNvGrpSpPr>
          <p:nvPr/>
        </p:nvGrpSpPr>
        <p:grpSpPr bwMode="auto">
          <a:xfrm>
            <a:off x="4686300" y="1328738"/>
            <a:ext cx="4267200" cy="762000"/>
            <a:chOff x="528" y="1392"/>
            <a:chExt cx="2688" cy="480"/>
          </a:xfrm>
        </p:grpSpPr>
        <p:grpSp>
          <p:nvGrpSpPr>
            <p:cNvPr id="212997" name="Group 5"/>
            <p:cNvGrpSpPr>
              <a:grpSpLocks/>
            </p:cNvGrpSpPr>
            <p:nvPr/>
          </p:nvGrpSpPr>
          <p:grpSpPr bwMode="auto">
            <a:xfrm>
              <a:off x="528" y="1584"/>
              <a:ext cx="2688" cy="288"/>
              <a:chOff x="528" y="1440"/>
              <a:chExt cx="2688" cy="288"/>
            </a:xfrm>
          </p:grpSpPr>
          <p:sp>
            <p:nvSpPr>
              <p:cNvPr id="212998" name="Rectangle 6"/>
              <p:cNvSpPr>
                <a:spLocks noChangeArrowheads="1"/>
              </p:cNvSpPr>
              <p:nvPr/>
            </p:nvSpPr>
            <p:spPr bwMode="auto">
              <a:xfrm>
                <a:off x="2880"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8</a:t>
                </a:r>
              </a:p>
            </p:txBody>
          </p:sp>
          <p:sp>
            <p:nvSpPr>
              <p:cNvPr id="212999" name="Rectangle 7"/>
              <p:cNvSpPr>
                <a:spLocks noChangeArrowheads="1"/>
              </p:cNvSpPr>
              <p:nvPr/>
            </p:nvSpPr>
            <p:spPr bwMode="auto">
              <a:xfrm>
                <a:off x="254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7</a:t>
                </a:r>
              </a:p>
            </p:txBody>
          </p:sp>
          <p:sp>
            <p:nvSpPr>
              <p:cNvPr id="213000" name="Rectangle 8"/>
              <p:cNvSpPr>
                <a:spLocks noChangeArrowheads="1"/>
              </p:cNvSpPr>
              <p:nvPr/>
            </p:nvSpPr>
            <p:spPr bwMode="auto">
              <a:xfrm>
                <a:off x="220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6</a:t>
                </a:r>
              </a:p>
            </p:txBody>
          </p:sp>
          <p:sp>
            <p:nvSpPr>
              <p:cNvPr id="213001" name="Rectangle 9"/>
              <p:cNvSpPr>
                <a:spLocks noChangeArrowheads="1"/>
              </p:cNvSpPr>
              <p:nvPr/>
            </p:nvSpPr>
            <p:spPr bwMode="auto">
              <a:xfrm>
                <a:off x="1872"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5</a:t>
                </a:r>
              </a:p>
            </p:txBody>
          </p:sp>
          <p:sp>
            <p:nvSpPr>
              <p:cNvPr id="213002" name="Rectangle 10"/>
              <p:cNvSpPr>
                <a:spLocks noChangeArrowheads="1"/>
              </p:cNvSpPr>
              <p:nvPr/>
            </p:nvSpPr>
            <p:spPr bwMode="auto">
              <a:xfrm>
                <a:off x="1536"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4</a:t>
                </a:r>
              </a:p>
            </p:txBody>
          </p:sp>
          <p:sp>
            <p:nvSpPr>
              <p:cNvPr id="213003" name="Rectangle 11"/>
              <p:cNvSpPr>
                <a:spLocks noChangeArrowheads="1"/>
              </p:cNvSpPr>
              <p:nvPr/>
            </p:nvSpPr>
            <p:spPr bwMode="auto">
              <a:xfrm>
                <a:off x="1200"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3</a:t>
                </a:r>
              </a:p>
            </p:txBody>
          </p:sp>
          <p:sp>
            <p:nvSpPr>
              <p:cNvPr id="213004" name="Rectangle 12"/>
              <p:cNvSpPr>
                <a:spLocks noChangeArrowheads="1"/>
              </p:cNvSpPr>
              <p:nvPr/>
            </p:nvSpPr>
            <p:spPr bwMode="auto">
              <a:xfrm>
                <a:off x="86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2</a:t>
                </a:r>
              </a:p>
            </p:txBody>
          </p:sp>
          <p:sp>
            <p:nvSpPr>
              <p:cNvPr id="213005" name="Rectangle 13"/>
              <p:cNvSpPr>
                <a:spLocks noChangeArrowheads="1"/>
              </p:cNvSpPr>
              <p:nvPr/>
            </p:nvSpPr>
            <p:spPr bwMode="auto">
              <a:xfrm>
                <a:off x="52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t>a</a:t>
                </a:r>
                <a:r>
                  <a:rPr lang="en-US" baseline="-25000"/>
                  <a:t>1</a:t>
                </a:r>
              </a:p>
            </p:txBody>
          </p:sp>
          <p:sp>
            <p:nvSpPr>
              <p:cNvPr id="213006" name="Line 14"/>
              <p:cNvSpPr>
                <a:spLocks noChangeShapeType="1"/>
              </p:cNvSpPr>
              <p:nvPr/>
            </p:nvSpPr>
            <p:spPr bwMode="auto">
              <a:xfrm>
                <a:off x="528" y="1440"/>
                <a:ext cx="26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07" name="Line 15"/>
              <p:cNvSpPr>
                <a:spLocks noChangeShapeType="1"/>
              </p:cNvSpPr>
              <p:nvPr/>
            </p:nvSpPr>
            <p:spPr bwMode="auto">
              <a:xfrm>
                <a:off x="528" y="1728"/>
                <a:ext cx="26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08" name="Line 16"/>
              <p:cNvSpPr>
                <a:spLocks noChangeShapeType="1"/>
              </p:cNvSpPr>
              <p:nvPr/>
            </p:nvSpPr>
            <p:spPr bwMode="auto">
              <a:xfrm>
                <a:off x="528" y="1440"/>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09" name="Line 17"/>
              <p:cNvSpPr>
                <a:spLocks noChangeShapeType="1"/>
              </p:cNvSpPr>
              <p:nvPr/>
            </p:nvSpPr>
            <p:spPr bwMode="auto">
              <a:xfrm>
                <a:off x="864"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0" name="Line 18"/>
              <p:cNvSpPr>
                <a:spLocks noChangeShapeType="1"/>
              </p:cNvSpPr>
              <p:nvPr/>
            </p:nvSpPr>
            <p:spPr bwMode="auto">
              <a:xfrm>
                <a:off x="1200"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1" name="Line 19"/>
              <p:cNvSpPr>
                <a:spLocks noChangeShapeType="1"/>
              </p:cNvSpPr>
              <p:nvPr/>
            </p:nvSpPr>
            <p:spPr bwMode="auto">
              <a:xfrm>
                <a:off x="1536"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2" name="Line 20"/>
              <p:cNvSpPr>
                <a:spLocks noChangeShapeType="1"/>
              </p:cNvSpPr>
              <p:nvPr/>
            </p:nvSpPr>
            <p:spPr bwMode="auto">
              <a:xfrm>
                <a:off x="1872"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3" name="Line 21"/>
              <p:cNvSpPr>
                <a:spLocks noChangeShapeType="1"/>
              </p:cNvSpPr>
              <p:nvPr/>
            </p:nvSpPr>
            <p:spPr bwMode="auto">
              <a:xfrm>
                <a:off x="2208"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4" name="Line 22"/>
              <p:cNvSpPr>
                <a:spLocks noChangeShapeType="1"/>
              </p:cNvSpPr>
              <p:nvPr/>
            </p:nvSpPr>
            <p:spPr bwMode="auto">
              <a:xfrm>
                <a:off x="2544"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5" name="Line 23"/>
              <p:cNvSpPr>
                <a:spLocks noChangeShapeType="1"/>
              </p:cNvSpPr>
              <p:nvPr/>
            </p:nvSpPr>
            <p:spPr bwMode="auto">
              <a:xfrm>
                <a:off x="2880"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sp>
            <p:nvSpPr>
              <p:cNvPr id="213016" name="Line 24"/>
              <p:cNvSpPr>
                <a:spLocks noChangeShapeType="1"/>
              </p:cNvSpPr>
              <p:nvPr/>
            </p:nvSpPr>
            <p:spPr bwMode="auto">
              <a:xfrm>
                <a:off x="3216" y="1440"/>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IN"/>
              </a:p>
            </p:txBody>
          </p:sp>
        </p:grpSp>
        <p:sp>
          <p:nvSpPr>
            <p:cNvPr id="213017" name="Text Box 25"/>
            <p:cNvSpPr txBox="1">
              <a:spLocks noChangeArrowheads="1"/>
            </p:cNvSpPr>
            <p:nvPr/>
          </p:nvSpPr>
          <p:spPr bwMode="auto">
            <a:xfrm>
              <a:off x="624"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1</a:t>
              </a:r>
            </a:p>
          </p:txBody>
        </p:sp>
        <p:sp>
          <p:nvSpPr>
            <p:cNvPr id="213018" name="Text Box 26"/>
            <p:cNvSpPr txBox="1">
              <a:spLocks noChangeArrowheads="1"/>
            </p:cNvSpPr>
            <p:nvPr/>
          </p:nvSpPr>
          <p:spPr bwMode="auto">
            <a:xfrm>
              <a:off x="9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2</a:t>
              </a:r>
            </a:p>
          </p:txBody>
        </p:sp>
        <p:sp>
          <p:nvSpPr>
            <p:cNvPr id="213019" name="Text Box 27"/>
            <p:cNvSpPr txBox="1">
              <a:spLocks noChangeArrowheads="1"/>
            </p:cNvSpPr>
            <p:nvPr/>
          </p:nvSpPr>
          <p:spPr bwMode="auto">
            <a:xfrm>
              <a:off x="1296"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3</a:t>
              </a:r>
            </a:p>
          </p:txBody>
        </p:sp>
        <p:sp>
          <p:nvSpPr>
            <p:cNvPr id="213020" name="Text Box 28"/>
            <p:cNvSpPr txBox="1">
              <a:spLocks noChangeArrowheads="1"/>
            </p:cNvSpPr>
            <p:nvPr/>
          </p:nvSpPr>
          <p:spPr bwMode="auto">
            <a:xfrm>
              <a:off x="1632"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4</a:t>
              </a:r>
            </a:p>
          </p:txBody>
        </p:sp>
        <p:sp>
          <p:nvSpPr>
            <p:cNvPr id="213021" name="Text Box 29"/>
            <p:cNvSpPr txBox="1">
              <a:spLocks noChangeArrowheads="1"/>
            </p:cNvSpPr>
            <p:nvPr/>
          </p:nvSpPr>
          <p:spPr bwMode="auto">
            <a:xfrm>
              <a:off x="1968"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5</a:t>
              </a:r>
            </a:p>
          </p:txBody>
        </p:sp>
        <p:sp>
          <p:nvSpPr>
            <p:cNvPr id="213022" name="Text Box 30"/>
            <p:cNvSpPr txBox="1">
              <a:spLocks noChangeArrowheads="1"/>
            </p:cNvSpPr>
            <p:nvPr/>
          </p:nvSpPr>
          <p:spPr bwMode="auto">
            <a:xfrm>
              <a:off x="2304"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6</a:t>
              </a:r>
            </a:p>
          </p:txBody>
        </p:sp>
        <p:sp>
          <p:nvSpPr>
            <p:cNvPr id="213023" name="Text Box 31"/>
            <p:cNvSpPr txBox="1">
              <a:spLocks noChangeArrowheads="1"/>
            </p:cNvSpPr>
            <p:nvPr/>
          </p:nvSpPr>
          <p:spPr bwMode="auto">
            <a:xfrm>
              <a:off x="26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7</a:t>
              </a:r>
            </a:p>
          </p:txBody>
        </p:sp>
        <p:sp>
          <p:nvSpPr>
            <p:cNvPr id="213024" name="Text Box 32"/>
            <p:cNvSpPr txBox="1">
              <a:spLocks noChangeArrowheads="1"/>
            </p:cNvSpPr>
            <p:nvPr/>
          </p:nvSpPr>
          <p:spPr bwMode="auto">
            <a:xfrm>
              <a:off x="2976"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8</a:t>
              </a:r>
            </a:p>
          </p:txBody>
        </p:sp>
      </p:grpSp>
      <p:grpSp>
        <p:nvGrpSpPr>
          <p:cNvPr id="213025" name="Group 33"/>
          <p:cNvGrpSpPr>
            <a:grpSpLocks/>
          </p:cNvGrpSpPr>
          <p:nvPr/>
        </p:nvGrpSpPr>
        <p:grpSpPr bwMode="auto">
          <a:xfrm>
            <a:off x="5476875" y="2243138"/>
            <a:ext cx="1022350" cy="595312"/>
            <a:chOff x="3936" y="2448"/>
            <a:chExt cx="644" cy="375"/>
          </a:xfrm>
        </p:grpSpPr>
        <p:sp>
          <p:nvSpPr>
            <p:cNvPr id="213026" name="Text Box 34"/>
            <p:cNvSpPr txBox="1">
              <a:spLocks noChangeArrowheads="1"/>
            </p:cNvSpPr>
            <p:nvPr/>
          </p:nvSpPr>
          <p:spPr bwMode="auto">
            <a:xfrm>
              <a:off x="4224" y="2592"/>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key</a:t>
              </a:r>
            </a:p>
          </p:txBody>
        </p:sp>
        <p:sp>
          <p:nvSpPr>
            <p:cNvPr id="213027" name="Line 35"/>
            <p:cNvSpPr>
              <a:spLocks noChangeShapeType="1"/>
            </p:cNvSpPr>
            <p:nvPr/>
          </p:nvSpPr>
          <p:spPr bwMode="auto">
            <a:xfrm flipH="1">
              <a:off x="3936" y="27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3028" name="Line 36"/>
            <p:cNvSpPr>
              <a:spLocks noChangeShapeType="1"/>
            </p:cNvSpPr>
            <p:nvPr/>
          </p:nvSpPr>
          <p:spPr bwMode="auto">
            <a:xfrm flipV="1">
              <a:off x="3936"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13029" name="AutoShape 37"/>
          <p:cNvSpPr>
            <a:spLocks noChangeArrowheads="1"/>
          </p:cNvSpPr>
          <p:nvPr/>
        </p:nvSpPr>
        <p:spPr bwMode="auto">
          <a:xfrm rot="-8014074">
            <a:off x="1583531" y="2988469"/>
            <a:ext cx="131763"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454949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algorithms by loop Invariant</a:t>
            </a:r>
            <a:endParaRPr lang="en-IN" dirty="0"/>
          </a:p>
        </p:txBody>
      </p:sp>
    </p:spTree>
    <p:extLst>
      <p:ext uri="{BB962C8B-B14F-4D97-AF65-F5344CB8AC3E}">
        <p14:creationId xmlns:p14="http://schemas.microsoft.com/office/powerpoint/2010/main" val="1836872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B90CD64-63A1-483F-82AA-31001591FFD5}" type="slidenum">
              <a:rPr lang="en-US"/>
              <a:pPr/>
              <a:t>52</a:t>
            </a:fld>
            <a:endParaRPr lang="en-US"/>
          </a:p>
        </p:txBody>
      </p:sp>
      <p:sp>
        <p:nvSpPr>
          <p:cNvPr id="214018" name="AutoShape 2"/>
          <p:cNvSpPr>
            <a:spLocks noChangeArrowheads="1"/>
          </p:cNvSpPr>
          <p:nvPr/>
        </p:nvSpPr>
        <p:spPr bwMode="auto">
          <a:xfrm>
            <a:off x="508000" y="1892300"/>
            <a:ext cx="2484438" cy="4714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19" name="Rectangle 3"/>
          <p:cNvSpPr>
            <a:spLocks noGrp="1" noChangeArrowheads="1"/>
          </p:cNvSpPr>
          <p:nvPr>
            <p:ph type="title"/>
          </p:nvPr>
        </p:nvSpPr>
        <p:spPr/>
        <p:txBody>
          <a:bodyPr/>
          <a:lstStyle/>
          <a:p>
            <a:r>
              <a:rPr lang="en-US" dirty="0"/>
              <a:t>Loop Invariant for Insertion Sort</a:t>
            </a:r>
          </a:p>
        </p:txBody>
      </p:sp>
      <p:sp>
        <p:nvSpPr>
          <p:cNvPr id="214020" name="Rectangle 4"/>
          <p:cNvSpPr>
            <a:spLocks noGrp="1" noChangeArrowheads="1"/>
          </p:cNvSpPr>
          <p:nvPr>
            <p:ph type="body" idx="1"/>
          </p:nvPr>
        </p:nvSpPr>
        <p:spPr>
          <a:xfrm>
            <a:off x="350838" y="1066800"/>
            <a:ext cx="8229600" cy="5903913"/>
          </a:xfrm>
        </p:spPr>
        <p:txBody>
          <a:bodyPr/>
          <a:lstStyle/>
          <a:p>
            <a:endParaRPr lang="en-US" sz="2000">
              <a:solidFill>
                <a:schemeClr val="tx1"/>
              </a:solidFill>
            </a:endParaRPr>
          </a:p>
          <a:p>
            <a:pPr>
              <a:buFontTx/>
              <a:buNone/>
            </a:pPr>
            <a:r>
              <a:rPr lang="en-US" sz="2400">
                <a:solidFill>
                  <a:srgbClr val="DD0111"/>
                </a:solidFill>
                <a:latin typeface="Monotype Corsiva" panose="03010101010201010101" pitchFamily="66" charset="0"/>
              </a:rPr>
              <a:t>Alg.:</a:t>
            </a:r>
            <a:r>
              <a:rPr lang="en-US" sz="2400"/>
              <a:t> </a:t>
            </a:r>
            <a:r>
              <a:rPr lang="en-US" sz="2400">
                <a:solidFill>
                  <a:schemeClr val="tx1"/>
                </a:solidFill>
              </a:rPr>
              <a:t>INSERTION-SORT</a:t>
            </a:r>
            <a:r>
              <a:rPr lang="en-US" sz="2400" i="1">
                <a:solidFill>
                  <a:schemeClr val="tx1"/>
                </a:solidFill>
              </a:rPr>
              <a:t>(A)</a:t>
            </a:r>
          </a:p>
          <a:p>
            <a:pPr>
              <a:buFontTx/>
              <a:buNone/>
            </a:pPr>
            <a:r>
              <a:rPr lang="en-US" sz="2400" b="1">
                <a:solidFill>
                  <a:schemeClr val="tx1"/>
                </a:solidFill>
              </a:rPr>
              <a:t>	for </a:t>
            </a:r>
            <a:r>
              <a:rPr lang="en-US" sz="2400">
                <a:solidFill>
                  <a:schemeClr val="tx1"/>
                </a:solidFill>
                <a:latin typeface="Comic Sans MS" panose="030F0702030302020204" pitchFamily="66" charset="0"/>
              </a:rPr>
              <a:t>j ← 2</a:t>
            </a:r>
            <a:r>
              <a:rPr lang="en-US" sz="2400">
                <a:solidFill>
                  <a:schemeClr val="tx1"/>
                </a:solidFill>
              </a:rPr>
              <a:t> </a:t>
            </a:r>
            <a:r>
              <a:rPr lang="en-US" sz="2400" b="1">
                <a:solidFill>
                  <a:schemeClr val="tx1"/>
                </a:solidFill>
              </a:rPr>
              <a:t>to </a:t>
            </a:r>
            <a:r>
              <a:rPr lang="en-US" sz="2400">
                <a:solidFill>
                  <a:schemeClr val="tx1"/>
                </a:solidFill>
              </a:rPr>
              <a:t>n</a:t>
            </a:r>
          </a:p>
          <a:p>
            <a:pPr>
              <a:buFontTx/>
              <a:buNone/>
            </a:pPr>
            <a:r>
              <a:rPr lang="en-US" sz="2400" b="1">
                <a:solidFill>
                  <a:schemeClr val="tx1"/>
                </a:solidFill>
              </a:rPr>
              <a:t>		do </a:t>
            </a:r>
            <a:r>
              <a:rPr lang="en-US" sz="2400">
                <a:solidFill>
                  <a:schemeClr val="tx1"/>
                </a:solidFill>
                <a:latin typeface="Comic Sans MS" panose="030F0702030302020204" pitchFamily="66" charset="0"/>
              </a:rPr>
              <a:t>key</a:t>
            </a:r>
            <a:r>
              <a:rPr lang="en-US" sz="2400">
                <a:solidFill>
                  <a:schemeClr val="tx1"/>
                </a:solidFill>
              </a:rPr>
              <a:t> ← </a:t>
            </a:r>
            <a:r>
              <a:rPr lang="en-US" sz="2400">
                <a:solidFill>
                  <a:schemeClr val="tx1"/>
                </a:solidFill>
                <a:latin typeface="Comic Sans MS" panose="030F0702030302020204" pitchFamily="66" charset="0"/>
              </a:rPr>
              <a:t>A[ j ]</a:t>
            </a:r>
          </a:p>
          <a:p>
            <a:pPr>
              <a:buFontTx/>
              <a:buNone/>
            </a:pPr>
            <a:r>
              <a:rPr lang="en-US">
                <a:solidFill>
                  <a:schemeClr val="tx1"/>
                </a:solidFill>
              </a:rPr>
              <a:t>	</a:t>
            </a:r>
            <a:r>
              <a:rPr lang="en-US" sz="2000">
                <a:solidFill>
                  <a:schemeClr val="tx1"/>
                </a:solidFill>
              </a:rPr>
              <a:t>	      Insert </a:t>
            </a:r>
            <a:r>
              <a:rPr lang="en-US" sz="2000">
                <a:solidFill>
                  <a:schemeClr val="tx1"/>
                </a:solidFill>
                <a:latin typeface="Comic Sans MS" panose="030F0702030302020204" pitchFamily="66" charset="0"/>
              </a:rPr>
              <a:t>A[ j ]</a:t>
            </a:r>
            <a:r>
              <a:rPr lang="en-US" sz="2000">
                <a:solidFill>
                  <a:schemeClr val="tx1"/>
                </a:solidFill>
              </a:rPr>
              <a:t> into the sorted sequence </a:t>
            </a:r>
            <a:r>
              <a:rPr lang="en-US" sz="2000">
                <a:solidFill>
                  <a:schemeClr val="tx1"/>
                </a:solidFill>
                <a:latin typeface="Comic Sans MS" panose="030F0702030302020204" pitchFamily="66" charset="0"/>
              </a:rPr>
              <a:t>A[1 . . j -1]</a:t>
            </a:r>
            <a:endParaRPr lang="en-US" sz="2000">
              <a:solidFill>
                <a:schemeClr val="tx1"/>
              </a:solidFill>
            </a:endParaRPr>
          </a:p>
          <a:p>
            <a:pPr>
              <a:buFontTx/>
              <a:buNone/>
            </a:pPr>
            <a:r>
              <a:rPr lang="en-US">
                <a:solidFill>
                  <a:schemeClr val="tx1"/>
                </a:solidFill>
              </a:rPr>
              <a:t>		     </a:t>
            </a:r>
            <a:r>
              <a:rPr lang="en-US" sz="2400">
                <a:solidFill>
                  <a:schemeClr val="tx1"/>
                </a:solidFill>
                <a:latin typeface="Comic Sans MS" panose="030F0702030302020204" pitchFamily="66" charset="0"/>
              </a:rPr>
              <a:t>i ← j - 1</a:t>
            </a:r>
          </a:p>
          <a:p>
            <a:pPr>
              <a:buFontTx/>
              <a:buNone/>
            </a:pPr>
            <a:r>
              <a:rPr lang="en-US" sz="2400" b="1">
                <a:solidFill>
                  <a:schemeClr val="tx1"/>
                </a:solidFill>
              </a:rPr>
              <a:t>		     while </a:t>
            </a:r>
            <a:r>
              <a:rPr lang="en-US" sz="2400">
                <a:solidFill>
                  <a:schemeClr val="tx1"/>
                </a:solidFill>
                <a:latin typeface="Comic Sans MS" panose="030F0702030302020204" pitchFamily="66" charset="0"/>
              </a:rPr>
              <a:t>i &gt; 0</a:t>
            </a:r>
            <a:r>
              <a:rPr lang="en-US" sz="2400">
                <a:solidFill>
                  <a:schemeClr val="tx1"/>
                </a:solidFill>
              </a:rPr>
              <a:t> and </a:t>
            </a:r>
            <a:r>
              <a:rPr lang="en-US" sz="2400">
                <a:solidFill>
                  <a:schemeClr val="tx1"/>
                </a:solidFill>
                <a:latin typeface="Comic Sans MS" panose="030F0702030302020204" pitchFamily="66" charset="0"/>
              </a:rPr>
              <a:t>A[i] &gt; key</a:t>
            </a:r>
          </a:p>
          <a:p>
            <a:pPr>
              <a:buFontTx/>
              <a:buNone/>
            </a:pPr>
            <a:r>
              <a:rPr lang="en-US" sz="2400">
                <a:solidFill>
                  <a:schemeClr val="tx1"/>
                </a:solidFill>
              </a:rPr>
              <a:t>			</a:t>
            </a:r>
            <a:r>
              <a:rPr lang="en-US" sz="2400" b="1">
                <a:solidFill>
                  <a:schemeClr val="tx1"/>
                </a:solidFill>
              </a:rPr>
              <a:t>do </a:t>
            </a:r>
            <a:r>
              <a:rPr lang="en-US" sz="2400">
                <a:solidFill>
                  <a:schemeClr val="tx1"/>
                </a:solidFill>
                <a:latin typeface="Comic Sans MS" panose="030F0702030302020204" pitchFamily="66" charset="0"/>
              </a:rPr>
              <a:t>A[i + 1] ← A[i]</a:t>
            </a:r>
          </a:p>
          <a:p>
            <a:pPr>
              <a:buFontTx/>
              <a:buNone/>
            </a:pPr>
            <a:r>
              <a:rPr lang="en-US" sz="2400">
                <a:solidFill>
                  <a:schemeClr val="tx1"/>
                </a:solidFill>
              </a:rPr>
              <a:t>			      </a:t>
            </a:r>
            <a:r>
              <a:rPr lang="en-US" sz="2400">
                <a:solidFill>
                  <a:schemeClr val="tx1"/>
                </a:solidFill>
                <a:latin typeface="Comic Sans MS" panose="030F0702030302020204" pitchFamily="66" charset="0"/>
              </a:rPr>
              <a:t>i ← i – 1</a:t>
            </a:r>
          </a:p>
          <a:p>
            <a:pPr>
              <a:buFontTx/>
              <a:buNone/>
            </a:pPr>
            <a:r>
              <a:rPr lang="en-US" sz="2400">
                <a:solidFill>
                  <a:schemeClr val="tx1"/>
                </a:solidFill>
              </a:rPr>
              <a:t>		     </a:t>
            </a:r>
            <a:r>
              <a:rPr lang="en-US" sz="2400">
                <a:solidFill>
                  <a:schemeClr val="tx1"/>
                </a:solidFill>
                <a:latin typeface="Comic Sans MS" panose="030F0702030302020204" pitchFamily="66" charset="0"/>
              </a:rPr>
              <a:t>A[i + 1] ← key</a:t>
            </a:r>
            <a:endParaRPr lang="en-US" sz="2400">
              <a:solidFill>
                <a:schemeClr val="tx1"/>
              </a:solidFill>
            </a:endParaRPr>
          </a:p>
        </p:txBody>
      </p:sp>
      <p:sp>
        <p:nvSpPr>
          <p:cNvPr id="214021" name="Rectangle 5"/>
          <p:cNvSpPr>
            <a:spLocks noChangeArrowheads="1"/>
          </p:cNvSpPr>
          <p:nvPr/>
        </p:nvSpPr>
        <p:spPr bwMode="auto">
          <a:xfrm>
            <a:off x="573088" y="5773738"/>
            <a:ext cx="757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000" b="1"/>
              <a:t>Invariant</a:t>
            </a:r>
            <a:r>
              <a:rPr lang="en-US" sz="2000"/>
              <a:t>: at the start of the </a:t>
            </a:r>
            <a:r>
              <a:rPr lang="en-US" sz="2000" b="1"/>
              <a:t>for</a:t>
            </a:r>
            <a:r>
              <a:rPr lang="en-US" sz="2000"/>
              <a:t> loop the elements in </a:t>
            </a:r>
            <a:r>
              <a:rPr lang="en-US" sz="2000">
                <a:latin typeface="Comic Sans MS" panose="030F0702030302020204" pitchFamily="66" charset="0"/>
              </a:rPr>
              <a:t>A[1 . . j-1] </a:t>
            </a:r>
            <a:r>
              <a:rPr lang="en-US" sz="2000"/>
              <a:t>are</a:t>
            </a:r>
            <a:r>
              <a:rPr lang="en-US" sz="2000">
                <a:latin typeface="Comic Sans MS" panose="030F0702030302020204" pitchFamily="66" charset="0"/>
              </a:rPr>
              <a:t> </a:t>
            </a:r>
            <a:r>
              <a:rPr lang="en-US" sz="2000"/>
              <a:t>in sorted order</a:t>
            </a:r>
          </a:p>
        </p:txBody>
      </p:sp>
      <p:graphicFrame>
        <p:nvGraphicFramePr>
          <p:cNvPr id="214022" name="Object 6"/>
          <p:cNvGraphicFramePr>
            <a:graphicFrameLocks noChangeAspect="1"/>
          </p:cNvGraphicFramePr>
          <p:nvPr/>
        </p:nvGraphicFramePr>
        <p:xfrm>
          <a:off x="5683250" y="1258888"/>
          <a:ext cx="2711450" cy="1454150"/>
        </p:xfrm>
        <a:graphic>
          <a:graphicData uri="http://schemas.openxmlformats.org/presentationml/2006/ole">
            <mc:AlternateContent xmlns:mc="http://schemas.openxmlformats.org/markup-compatibility/2006">
              <mc:Choice xmlns:v="urn:schemas-microsoft-com:vml" Requires="v">
                <p:oleObj spid="_x0000_s3082" name="Paint Shop Pro Image" r:id="rId4" imgW="2712195" imgH="1453659" progId="PaintShopPro">
                  <p:embed/>
                </p:oleObj>
              </mc:Choice>
              <mc:Fallback>
                <p:oleObj name="Paint Shop Pro Image" r:id="rId4" imgW="2712195" imgH="1453659"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0" y="1258888"/>
                        <a:ext cx="271145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326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2F54179-15DD-4DAF-9D62-111A201DF789}" type="slidenum">
              <a:rPr lang="en-US"/>
              <a:pPr/>
              <a:t>53</a:t>
            </a:fld>
            <a:endParaRPr lang="en-US"/>
          </a:p>
        </p:txBody>
      </p:sp>
      <p:sp>
        <p:nvSpPr>
          <p:cNvPr id="215042" name="Rectangle 2"/>
          <p:cNvSpPr>
            <a:spLocks noGrp="1" noChangeArrowheads="1"/>
          </p:cNvSpPr>
          <p:nvPr>
            <p:ph type="title"/>
          </p:nvPr>
        </p:nvSpPr>
        <p:spPr/>
        <p:txBody>
          <a:bodyPr/>
          <a:lstStyle/>
          <a:p>
            <a:r>
              <a:rPr lang="en-US"/>
              <a:t>Proving Loop Invariants</a:t>
            </a:r>
          </a:p>
        </p:txBody>
      </p:sp>
      <p:sp>
        <p:nvSpPr>
          <p:cNvPr id="215043" name="Rectangle 3"/>
          <p:cNvSpPr>
            <a:spLocks noGrp="1" noChangeArrowheads="1"/>
          </p:cNvSpPr>
          <p:nvPr>
            <p:ph type="body" idx="1"/>
          </p:nvPr>
        </p:nvSpPr>
        <p:spPr>
          <a:xfrm>
            <a:off x="350838" y="1214438"/>
            <a:ext cx="8229600" cy="5516562"/>
          </a:xfrm>
        </p:spPr>
        <p:txBody>
          <a:bodyPr/>
          <a:lstStyle/>
          <a:p>
            <a:pPr>
              <a:lnSpc>
                <a:spcPct val="120000"/>
              </a:lnSpc>
            </a:pPr>
            <a:r>
              <a:rPr lang="en-US" sz="2400"/>
              <a:t>Proving loop invariants works like induction</a:t>
            </a:r>
          </a:p>
          <a:p>
            <a:pPr>
              <a:lnSpc>
                <a:spcPct val="120000"/>
              </a:lnSpc>
            </a:pPr>
            <a:r>
              <a:rPr lang="en-US" sz="2400" b="1"/>
              <a:t>Initialization (base case): </a:t>
            </a:r>
          </a:p>
          <a:p>
            <a:pPr lvl="1">
              <a:lnSpc>
                <a:spcPct val="120000"/>
              </a:lnSpc>
            </a:pPr>
            <a:r>
              <a:rPr lang="en-US" sz="2000"/>
              <a:t>It is true prior to the first iteration of the loop</a:t>
            </a:r>
          </a:p>
          <a:p>
            <a:pPr>
              <a:lnSpc>
                <a:spcPct val="120000"/>
              </a:lnSpc>
            </a:pPr>
            <a:r>
              <a:rPr lang="en-US" sz="2400" b="1"/>
              <a:t>Maintenance (inductive step): </a:t>
            </a:r>
          </a:p>
          <a:p>
            <a:pPr lvl="1">
              <a:lnSpc>
                <a:spcPct val="120000"/>
              </a:lnSpc>
            </a:pPr>
            <a:r>
              <a:rPr lang="en-US" sz="2000"/>
              <a:t>If it is true before an iteration of the loop, it remains true before the next iteration</a:t>
            </a:r>
          </a:p>
          <a:p>
            <a:pPr>
              <a:lnSpc>
                <a:spcPct val="120000"/>
              </a:lnSpc>
            </a:pPr>
            <a:r>
              <a:rPr lang="en-US" sz="2400" b="1"/>
              <a:t>Termination: </a:t>
            </a:r>
          </a:p>
          <a:p>
            <a:pPr lvl="1">
              <a:lnSpc>
                <a:spcPct val="120000"/>
              </a:lnSpc>
            </a:pPr>
            <a:r>
              <a:rPr lang="en-US" sz="2000"/>
              <a:t>When the loop terminates, the invariant gives us a useful property that helps show that the algorithm is correct</a:t>
            </a:r>
          </a:p>
          <a:p>
            <a:pPr lvl="1">
              <a:lnSpc>
                <a:spcPct val="120000"/>
              </a:lnSpc>
            </a:pPr>
            <a:r>
              <a:rPr lang="en-US" sz="2000"/>
              <a:t>Stop the induction when the loop terminates</a:t>
            </a:r>
          </a:p>
        </p:txBody>
      </p:sp>
    </p:spTree>
    <p:extLst>
      <p:ext uri="{BB962C8B-B14F-4D97-AF65-F5344CB8AC3E}">
        <p14:creationId xmlns:p14="http://schemas.microsoft.com/office/powerpoint/2010/main" val="1834996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2EA0FC6-402A-4B68-9F63-C19E1EF2D3B3}" type="slidenum">
              <a:rPr lang="en-US"/>
              <a:pPr/>
              <a:t>54</a:t>
            </a:fld>
            <a:endParaRPr lang="en-US"/>
          </a:p>
        </p:txBody>
      </p:sp>
      <p:sp>
        <p:nvSpPr>
          <p:cNvPr id="216066" name="Rectangle 2"/>
          <p:cNvSpPr>
            <a:spLocks noGrp="1" noChangeArrowheads="1"/>
          </p:cNvSpPr>
          <p:nvPr>
            <p:ph type="title"/>
          </p:nvPr>
        </p:nvSpPr>
        <p:spPr/>
        <p:txBody>
          <a:bodyPr/>
          <a:lstStyle/>
          <a:p>
            <a:r>
              <a:rPr lang="en-US"/>
              <a:t>Loop Invariant for Insertion Sort</a:t>
            </a:r>
          </a:p>
        </p:txBody>
      </p:sp>
      <p:sp>
        <p:nvSpPr>
          <p:cNvPr id="216067" name="Rectangle 3"/>
          <p:cNvSpPr>
            <a:spLocks noGrp="1" noChangeArrowheads="1"/>
          </p:cNvSpPr>
          <p:nvPr>
            <p:ph type="body" idx="1"/>
          </p:nvPr>
        </p:nvSpPr>
        <p:spPr>
          <a:xfrm>
            <a:off x="350838" y="1143000"/>
            <a:ext cx="5694362" cy="4833938"/>
          </a:xfrm>
        </p:spPr>
        <p:txBody>
          <a:bodyPr/>
          <a:lstStyle/>
          <a:p>
            <a:pPr>
              <a:lnSpc>
                <a:spcPct val="130000"/>
              </a:lnSpc>
            </a:pPr>
            <a:r>
              <a:rPr lang="en-US" b="1"/>
              <a:t>Initialization: </a:t>
            </a:r>
          </a:p>
          <a:p>
            <a:pPr lvl="1">
              <a:lnSpc>
                <a:spcPct val="130000"/>
              </a:lnSpc>
            </a:pPr>
            <a:r>
              <a:rPr lang="en-US"/>
              <a:t>Just before the first iteration, </a:t>
            </a:r>
            <a:r>
              <a:rPr lang="en-US">
                <a:latin typeface="Comic Sans MS" panose="030F0702030302020204" pitchFamily="66" charset="0"/>
              </a:rPr>
              <a:t>j = 2</a:t>
            </a:r>
            <a:r>
              <a:rPr lang="en-US"/>
              <a:t>:</a:t>
            </a:r>
          </a:p>
          <a:p>
            <a:pPr lvl="1">
              <a:lnSpc>
                <a:spcPct val="130000"/>
              </a:lnSpc>
              <a:buFontTx/>
              <a:buNone/>
            </a:pPr>
            <a:r>
              <a:rPr lang="en-US">
                <a:solidFill>
                  <a:schemeClr val="accent2"/>
                </a:solidFill>
              </a:rPr>
              <a:t>	</a:t>
            </a:r>
            <a:r>
              <a:rPr lang="en-US"/>
              <a:t>the subarray </a:t>
            </a:r>
            <a:r>
              <a:rPr lang="en-US">
                <a:latin typeface="Comic Sans MS" panose="030F0702030302020204" pitchFamily="66" charset="0"/>
              </a:rPr>
              <a:t>A[1 . . j-1]</a:t>
            </a:r>
            <a:r>
              <a:rPr lang="en-US"/>
              <a:t>  = </a:t>
            </a:r>
            <a:r>
              <a:rPr lang="en-US">
                <a:latin typeface="Comic Sans MS" panose="030F0702030302020204" pitchFamily="66" charset="0"/>
              </a:rPr>
              <a:t>A[1],</a:t>
            </a:r>
            <a:r>
              <a:rPr lang="en-US"/>
              <a:t> (the element originally in </a:t>
            </a:r>
            <a:r>
              <a:rPr lang="en-US">
                <a:latin typeface="Comic Sans MS" panose="030F0702030302020204" pitchFamily="66" charset="0"/>
              </a:rPr>
              <a:t>A[1]</a:t>
            </a:r>
            <a:r>
              <a:rPr lang="en-US"/>
              <a:t>) – is sorted</a:t>
            </a:r>
          </a:p>
        </p:txBody>
      </p:sp>
      <p:graphicFrame>
        <p:nvGraphicFramePr>
          <p:cNvPr id="216068" name="Object 4"/>
          <p:cNvGraphicFramePr>
            <a:graphicFrameLocks noChangeAspect="1"/>
          </p:cNvGraphicFramePr>
          <p:nvPr/>
        </p:nvGraphicFramePr>
        <p:xfrm>
          <a:off x="6065838" y="1341438"/>
          <a:ext cx="2527300" cy="1395412"/>
        </p:xfrm>
        <a:graphic>
          <a:graphicData uri="http://schemas.openxmlformats.org/presentationml/2006/ole">
            <mc:AlternateContent xmlns:mc="http://schemas.openxmlformats.org/markup-compatibility/2006">
              <mc:Choice xmlns:v="urn:schemas-microsoft-com:vml" Requires="v">
                <p:oleObj spid="_x0000_s4105" name="Paint Shop Pro Image" r:id="rId4" imgW="2526829" imgH="1395500" progId="PaintShopPro">
                  <p:embed/>
                </p:oleObj>
              </mc:Choice>
              <mc:Fallback>
                <p:oleObj name="Paint Shop Pro Image" r:id="rId4" imgW="2526829" imgH="1395500"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838" y="1341438"/>
                        <a:ext cx="2527300" cy="13954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0646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9986848-CB34-45FE-B0B6-89778CFBCF4E}" type="slidenum">
              <a:rPr lang="en-US"/>
              <a:pPr/>
              <a:t>55</a:t>
            </a:fld>
            <a:endParaRPr lang="en-US"/>
          </a:p>
        </p:txBody>
      </p:sp>
      <p:sp>
        <p:nvSpPr>
          <p:cNvPr id="217090" name="Rectangle 2"/>
          <p:cNvSpPr>
            <a:spLocks noGrp="1" noChangeArrowheads="1"/>
          </p:cNvSpPr>
          <p:nvPr>
            <p:ph type="title"/>
          </p:nvPr>
        </p:nvSpPr>
        <p:spPr/>
        <p:txBody>
          <a:bodyPr/>
          <a:lstStyle/>
          <a:p>
            <a:r>
              <a:rPr lang="en-US"/>
              <a:t>Loop Invariant for Insertion Sort</a:t>
            </a:r>
          </a:p>
        </p:txBody>
      </p:sp>
      <p:sp>
        <p:nvSpPr>
          <p:cNvPr id="217091" name="Rectangle 3"/>
          <p:cNvSpPr>
            <a:spLocks noGrp="1" noChangeArrowheads="1"/>
          </p:cNvSpPr>
          <p:nvPr>
            <p:ph type="body" idx="1"/>
          </p:nvPr>
        </p:nvSpPr>
        <p:spPr>
          <a:xfrm>
            <a:off x="350838" y="1143000"/>
            <a:ext cx="8378825" cy="5562600"/>
          </a:xfrm>
        </p:spPr>
        <p:txBody>
          <a:bodyPr/>
          <a:lstStyle/>
          <a:p>
            <a:r>
              <a:rPr lang="en-US" b="1"/>
              <a:t>Maintenance: </a:t>
            </a:r>
          </a:p>
          <a:p>
            <a:pPr lvl="1"/>
            <a:r>
              <a:rPr lang="en-US"/>
              <a:t>the </a:t>
            </a:r>
            <a:r>
              <a:rPr lang="en-US" b="1"/>
              <a:t>while </a:t>
            </a:r>
            <a:r>
              <a:rPr lang="en-US"/>
              <a:t>inner loop moves </a:t>
            </a:r>
            <a:r>
              <a:rPr lang="en-US">
                <a:latin typeface="Comic Sans MS" panose="030F0702030302020204" pitchFamily="66" charset="0"/>
              </a:rPr>
              <a:t>A[j -1], A[j -2], A[j -3],</a:t>
            </a:r>
            <a:r>
              <a:rPr lang="en-US"/>
              <a:t> and so on, by one position to the right until the proper position for </a:t>
            </a:r>
            <a:r>
              <a:rPr lang="en-US">
                <a:latin typeface="Comic Sans MS" panose="030F0702030302020204" pitchFamily="66" charset="0"/>
              </a:rPr>
              <a:t>key</a:t>
            </a:r>
            <a:r>
              <a:rPr lang="en-US" i="1"/>
              <a:t> </a:t>
            </a:r>
            <a:r>
              <a:rPr lang="en-US"/>
              <a:t>(which has the value that started out in </a:t>
            </a:r>
            <a:r>
              <a:rPr lang="en-US">
                <a:latin typeface="Comic Sans MS" panose="030F0702030302020204" pitchFamily="66" charset="0"/>
              </a:rPr>
              <a:t>A[j]</a:t>
            </a:r>
            <a:r>
              <a:rPr lang="en-US"/>
              <a:t>) is found  </a:t>
            </a:r>
          </a:p>
          <a:p>
            <a:pPr lvl="1"/>
            <a:r>
              <a:rPr lang="en-US"/>
              <a:t>At that point, the value of </a:t>
            </a:r>
            <a:r>
              <a:rPr lang="en-US">
                <a:latin typeface="Comic Sans MS" panose="030F0702030302020204" pitchFamily="66" charset="0"/>
              </a:rPr>
              <a:t>key</a:t>
            </a:r>
            <a:r>
              <a:rPr lang="en-US" i="1"/>
              <a:t> </a:t>
            </a:r>
            <a:r>
              <a:rPr lang="en-US"/>
              <a:t>is placed into this position.</a:t>
            </a:r>
          </a:p>
        </p:txBody>
      </p:sp>
      <p:graphicFrame>
        <p:nvGraphicFramePr>
          <p:cNvPr id="217092" name="Object 4"/>
          <p:cNvGraphicFramePr>
            <a:graphicFrameLocks noChangeAspect="1"/>
          </p:cNvGraphicFramePr>
          <p:nvPr/>
        </p:nvGraphicFramePr>
        <p:xfrm>
          <a:off x="2398713" y="4014788"/>
          <a:ext cx="2574925" cy="1385887"/>
        </p:xfrm>
        <a:graphic>
          <a:graphicData uri="http://schemas.openxmlformats.org/presentationml/2006/ole">
            <mc:AlternateContent xmlns:mc="http://schemas.openxmlformats.org/markup-compatibility/2006">
              <mc:Choice xmlns:v="urn:schemas-microsoft-com:vml" Requires="v">
                <p:oleObj spid="_x0000_s5136" name="Paint Shop Pro Image" r:id="rId4" imgW="2575610" imgH="1385741" progId="PaintShopPro">
                  <p:embed/>
                </p:oleObj>
              </mc:Choice>
              <mc:Fallback>
                <p:oleObj name="Paint Shop Pro Image" r:id="rId4" imgW="2575610" imgH="1385741"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713" y="4014788"/>
                        <a:ext cx="2574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3" name="Object 5"/>
          <p:cNvGraphicFramePr>
            <a:graphicFrameLocks noChangeAspect="1"/>
          </p:cNvGraphicFramePr>
          <p:nvPr/>
        </p:nvGraphicFramePr>
        <p:xfrm>
          <a:off x="5065713" y="3998913"/>
          <a:ext cx="2527300" cy="1414462"/>
        </p:xfrm>
        <a:graphic>
          <a:graphicData uri="http://schemas.openxmlformats.org/presentationml/2006/ole">
            <mc:AlternateContent xmlns:mc="http://schemas.openxmlformats.org/markup-compatibility/2006">
              <mc:Choice xmlns:v="urn:schemas-microsoft-com:vml" Requires="v">
                <p:oleObj spid="_x0000_s5137" name="Paint Shop Pro Image" r:id="rId6" imgW="2526829" imgH="1414634" progId="PaintShopPro">
                  <p:embed/>
                </p:oleObj>
              </mc:Choice>
              <mc:Fallback>
                <p:oleObj name="Paint Shop Pro Image" r:id="rId6" imgW="2526829" imgH="1414634"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5713" y="3998913"/>
                        <a:ext cx="252730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476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EF1F2E7-530B-4E8B-A9F3-7DC58124F5CB}" type="slidenum">
              <a:rPr lang="en-US"/>
              <a:pPr/>
              <a:t>56</a:t>
            </a:fld>
            <a:endParaRPr lang="en-US"/>
          </a:p>
        </p:txBody>
      </p:sp>
      <p:sp>
        <p:nvSpPr>
          <p:cNvPr id="218114" name="Rectangle 2"/>
          <p:cNvSpPr>
            <a:spLocks noGrp="1" noChangeArrowheads="1"/>
          </p:cNvSpPr>
          <p:nvPr>
            <p:ph type="title"/>
          </p:nvPr>
        </p:nvSpPr>
        <p:spPr/>
        <p:txBody>
          <a:bodyPr/>
          <a:lstStyle/>
          <a:p>
            <a:r>
              <a:rPr lang="en-US"/>
              <a:t>Loop Invariant for Insertion Sort</a:t>
            </a:r>
          </a:p>
        </p:txBody>
      </p:sp>
      <p:sp>
        <p:nvSpPr>
          <p:cNvPr id="218115" name="Rectangle 3"/>
          <p:cNvSpPr>
            <a:spLocks noGrp="1" noChangeArrowheads="1"/>
          </p:cNvSpPr>
          <p:nvPr>
            <p:ph type="body" idx="1"/>
          </p:nvPr>
        </p:nvSpPr>
        <p:spPr>
          <a:xfrm>
            <a:off x="350838" y="1143000"/>
            <a:ext cx="8378825" cy="5562600"/>
          </a:xfrm>
        </p:spPr>
        <p:txBody>
          <a:bodyPr/>
          <a:lstStyle/>
          <a:p>
            <a:r>
              <a:rPr lang="en-US" b="1"/>
              <a:t>Termination: </a:t>
            </a:r>
          </a:p>
          <a:p>
            <a:pPr lvl="1"/>
            <a:r>
              <a:rPr lang="en-US"/>
              <a:t>The outer </a:t>
            </a:r>
            <a:r>
              <a:rPr lang="en-US" b="1"/>
              <a:t>for </a:t>
            </a:r>
            <a:r>
              <a:rPr lang="en-US"/>
              <a:t>loop ends when </a:t>
            </a:r>
            <a:r>
              <a:rPr lang="en-US">
                <a:latin typeface="Comic Sans MS" panose="030F0702030302020204" pitchFamily="66" charset="0"/>
              </a:rPr>
              <a:t>j = n + 1</a:t>
            </a:r>
            <a:r>
              <a:rPr lang="en-US">
                <a:sym typeface="Symbol" panose="05050102010706020507" pitchFamily="18" charset="2"/>
              </a:rPr>
              <a:t>  </a:t>
            </a:r>
            <a:r>
              <a:rPr lang="en-US">
                <a:latin typeface="Comic Sans MS" panose="030F0702030302020204" pitchFamily="66" charset="0"/>
              </a:rPr>
              <a:t>j-1 = n</a:t>
            </a:r>
            <a:endParaRPr lang="en-US">
              <a:latin typeface="Comic Sans MS" panose="030F0702030302020204" pitchFamily="66" charset="0"/>
              <a:sym typeface="Symbol" panose="05050102010706020507" pitchFamily="18" charset="2"/>
            </a:endParaRPr>
          </a:p>
          <a:p>
            <a:pPr lvl="1"/>
            <a:r>
              <a:rPr lang="en-US"/>
              <a:t>Replace </a:t>
            </a:r>
            <a:r>
              <a:rPr lang="en-US">
                <a:latin typeface="Comic Sans MS" panose="030F0702030302020204" pitchFamily="66" charset="0"/>
              </a:rPr>
              <a:t>n</a:t>
            </a:r>
            <a:r>
              <a:rPr lang="en-US" i="1"/>
              <a:t> </a:t>
            </a:r>
            <a:r>
              <a:rPr lang="en-US"/>
              <a:t>with </a:t>
            </a:r>
            <a:r>
              <a:rPr lang="en-US">
                <a:latin typeface="Comic Sans MS" panose="030F0702030302020204" pitchFamily="66" charset="0"/>
              </a:rPr>
              <a:t>j-1</a:t>
            </a:r>
            <a:r>
              <a:rPr lang="en-US"/>
              <a:t> in the loop invariant: </a:t>
            </a:r>
          </a:p>
          <a:p>
            <a:pPr lvl="2"/>
            <a:r>
              <a:rPr lang="en-US"/>
              <a:t>the subarray </a:t>
            </a:r>
            <a:r>
              <a:rPr lang="en-US">
                <a:latin typeface="Comic Sans MS" panose="030F0702030302020204" pitchFamily="66" charset="0"/>
              </a:rPr>
              <a:t>A[1 . . n]</a:t>
            </a:r>
            <a:r>
              <a:rPr lang="en-US"/>
              <a:t> consists of the elements originally in </a:t>
            </a:r>
            <a:r>
              <a:rPr lang="en-US">
                <a:latin typeface="Comic Sans MS" panose="030F0702030302020204" pitchFamily="66" charset="0"/>
              </a:rPr>
              <a:t>A[1 . . n],</a:t>
            </a:r>
            <a:r>
              <a:rPr lang="en-US"/>
              <a:t> but in sorted order</a:t>
            </a:r>
          </a:p>
          <a:p>
            <a:endParaRPr lang="en-US"/>
          </a:p>
          <a:p>
            <a:endParaRPr lang="en-US"/>
          </a:p>
          <a:p>
            <a:endParaRPr lang="en-US"/>
          </a:p>
          <a:p>
            <a:r>
              <a:rPr lang="en-US"/>
              <a:t>The entire array is sorted!	</a:t>
            </a:r>
          </a:p>
        </p:txBody>
      </p:sp>
      <p:graphicFrame>
        <p:nvGraphicFramePr>
          <p:cNvPr id="218116" name="Object 4"/>
          <p:cNvGraphicFramePr>
            <a:graphicFrameLocks noChangeAspect="1"/>
          </p:cNvGraphicFramePr>
          <p:nvPr/>
        </p:nvGraphicFramePr>
        <p:xfrm>
          <a:off x="1824038" y="3246438"/>
          <a:ext cx="2546350" cy="1423987"/>
        </p:xfrm>
        <a:graphic>
          <a:graphicData uri="http://schemas.openxmlformats.org/presentationml/2006/ole">
            <mc:AlternateContent xmlns:mc="http://schemas.openxmlformats.org/markup-compatibility/2006">
              <mc:Choice xmlns:v="urn:schemas-microsoft-com:vml" Requires="v">
                <p:oleObj spid="_x0000_s6160" name="Paint Shop Pro Image" r:id="rId4" imgW="2546341" imgH="1424390" progId="PaintShopPro">
                  <p:embed/>
                </p:oleObj>
              </mc:Choice>
              <mc:Fallback>
                <p:oleObj name="Paint Shop Pro Image" r:id="rId4" imgW="2546341" imgH="1424390"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038" y="3246438"/>
                        <a:ext cx="2546350"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7" name="Object 5"/>
          <p:cNvGraphicFramePr>
            <a:graphicFrameLocks noChangeAspect="1"/>
          </p:cNvGraphicFramePr>
          <p:nvPr/>
        </p:nvGraphicFramePr>
        <p:xfrm>
          <a:off x="4491038" y="3506788"/>
          <a:ext cx="2643187" cy="946150"/>
        </p:xfrm>
        <a:graphic>
          <a:graphicData uri="http://schemas.openxmlformats.org/presentationml/2006/ole">
            <mc:AlternateContent xmlns:mc="http://schemas.openxmlformats.org/markup-compatibility/2006">
              <mc:Choice xmlns:v="urn:schemas-microsoft-com:vml" Requires="v">
                <p:oleObj spid="_x0000_s6161" name="Paint Shop Pro Image" r:id="rId6" imgW="2643902" imgH="946341" progId="PaintShopPro">
                  <p:embed/>
                </p:oleObj>
              </mc:Choice>
              <mc:Fallback>
                <p:oleObj name="Paint Shop Pro Image" r:id="rId6" imgW="2643902" imgH="946341"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1038" y="3506788"/>
                        <a:ext cx="26431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8" name="Text Box 6"/>
          <p:cNvSpPr txBox="1">
            <a:spLocks noChangeArrowheads="1"/>
          </p:cNvSpPr>
          <p:nvPr/>
        </p:nvSpPr>
        <p:spPr bwMode="auto">
          <a:xfrm>
            <a:off x="7173913" y="3257550"/>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j</a:t>
            </a:r>
          </a:p>
        </p:txBody>
      </p:sp>
      <p:sp>
        <p:nvSpPr>
          <p:cNvPr id="218119" name="Text Box 7"/>
          <p:cNvSpPr txBox="1">
            <a:spLocks noChangeArrowheads="1"/>
          </p:cNvSpPr>
          <p:nvPr/>
        </p:nvSpPr>
        <p:spPr bwMode="auto">
          <a:xfrm>
            <a:off x="6546850" y="325755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j - 1</a:t>
            </a:r>
          </a:p>
        </p:txBody>
      </p:sp>
      <p:sp>
        <p:nvSpPr>
          <p:cNvPr id="218120" name="Rectangle 8"/>
          <p:cNvSpPr>
            <a:spLocks noChangeArrowheads="1"/>
          </p:cNvSpPr>
          <p:nvPr/>
        </p:nvSpPr>
        <p:spPr bwMode="auto">
          <a:xfrm>
            <a:off x="471714" y="4934177"/>
            <a:ext cx="757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000" b="1" dirty="0"/>
              <a:t>Invariant</a:t>
            </a:r>
            <a:r>
              <a:rPr lang="en-US" sz="2000" dirty="0"/>
              <a:t>: at the start of the </a:t>
            </a:r>
            <a:r>
              <a:rPr lang="en-US" sz="2000" b="1" dirty="0"/>
              <a:t>for</a:t>
            </a:r>
            <a:r>
              <a:rPr lang="en-US" sz="2000" dirty="0"/>
              <a:t> loop the elements in </a:t>
            </a:r>
            <a:r>
              <a:rPr lang="en-US" sz="2000" dirty="0">
                <a:latin typeface="Comic Sans MS" panose="030F0702030302020204" pitchFamily="66" charset="0"/>
              </a:rPr>
              <a:t>A[1 . . j-1] </a:t>
            </a:r>
            <a:r>
              <a:rPr lang="en-US" sz="2000" dirty="0"/>
              <a:t>are</a:t>
            </a:r>
            <a:r>
              <a:rPr lang="en-US" sz="2000" dirty="0">
                <a:latin typeface="Comic Sans MS" panose="030F0702030302020204" pitchFamily="66" charset="0"/>
              </a:rPr>
              <a:t> </a:t>
            </a:r>
            <a:r>
              <a:rPr lang="en-US" sz="2000" dirty="0"/>
              <a:t>in sorted order</a:t>
            </a:r>
          </a:p>
        </p:txBody>
      </p:sp>
    </p:spTree>
    <p:extLst>
      <p:ext uri="{BB962C8B-B14F-4D97-AF65-F5344CB8AC3E}">
        <p14:creationId xmlns:p14="http://schemas.microsoft.com/office/powerpoint/2010/main" val="36477565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1"/>
          </p:nvPr>
        </p:nvSpPr>
        <p:spPr/>
        <p:txBody>
          <a:bodyPr/>
          <a:lstStyle/>
          <a:p>
            <a:fld id="{3ED8A56B-15E5-454C-8669-B5743B182982}" type="slidenum">
              <a:rPr lang="en-US"/>
              <a:pPr/>
              <a:t>57</a:t>
            </a:fld>
            <a:endParaRPr lang="en-US"/>
          </a:p>
        </p:txBody>
      </p:sp>
      <p:sp>
        <p:nvSpPr>
          <p:cNvPr id="220162" name="Rectangle 2"/>
          <p:cNvSpPr>
            <a:spLocks noGrp="1" noChangeArrowheads="1"/>
          </p:cNvSpPr>
          <p:nvPr>
            <p:ph type="title"/>
          </p:nvPr>
        </p:nvSpPr>
        <p:spPr/>
        <p:txBody>
          <a:bodyPr/>
          <a:lstStyle/>
          <a:p>
            <a:r>
              <a:rPr lang="en-US"/>
              <a:t>Analysis of Insertion Sort</a:t>
            </a:r>
          </a:p>
        </p:txBody>
      </p:sp>
      <p:sp>
        <p:nvSpPr>
          <p:cNvPr id="220163" name="Rectangle 3"/>
          <p:cNvSpPr>
            <a:spLocks noGrp="1" noChangeArrowheads="1"/>
          </p:cNvSpPr>
          <p:nvPr>
            <p:ph type="body" sz="half" idx="2"/>
          </p:nvPr>
        </p:nvSpPr>
        <p:spPr>
          <a:xfrm>
            <a:off x="6596063" y="1184275"/>
            <a:ext cx="2133600" cy="5076825"/>
          </a:xfrm>
        </p:spPr>
        <p:txBody>
          <a:bodyPr/>
          <a:lstStyle/>
          <a:p>
            <a:pPr>
              <a:buFontTx/>
              <a:buNone/>
            </a:pPr>
            <a:r>
              <a:rPr lang="en-US">
                <a:solidFill>
                  <a:schemeClr val="tx1"/>
                </a:solidFill>
              </a:rPr>
              <a:t>cost	 times</a:t>
            </a:r>
          </a:p>
          <a:p>
            <a:pPr>
              <a:buFontTx/>
              <a:buNone/>
            </a:pPr>
            <a:r>
              <a:rPr lang="en-US" sz="2400">
                <a:solidFill>
                  <a:schemeClr val="tx1"/>
                </a:solidFill>
              </a:rPr>
              <a:t> </a:t>
            </a: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1</a:t>
            </a:r>
            <a:r>
              <a:rPr lang="en-US" sz="2400">
                <a:solidFill>
                  <a:schemeClr val="tx1"/>
                </a:solidFill>
                <a:latin typeface="Comic Sans MS" panose="030F0702030302020204" pitchFamily="66" charset="0"/>
              </a:rPr>
              <a:t>          n</a:t>
            </a: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2</a:t>
            </a:r>
            <a:r>
              <a:rPr lang="en-US" sz="2400">
                <a:solidFill>
                  <a:schemeClr val="tx1"/>
                </a:solidFill>
                <a:latin typeface="Comic Sans MS" panose="030F0702030302020204" pitchFamily="66" charset="0"/>
              </a:rPr>
              <a:t> 	   n-1</a:t>
            </a:r>
          </a:p>
          <a:p>
            <a:pPr>
              <a:buFontTx/>
              <a:buNone/>
            </a:pPr>
            <a:r>
              <a:rPr lang="en-US" sz="2400">
                <a:solidFill>
                  <a:schemeClr val="tx1"/>
                </a:solidFill>
                <a:latin typeface="Comic Sans MS" panose="030F0702030302020204" pitchFamily="66" charset="0"/>
              </a:rPr>
              <a:t>  0	   n-1</a:t>
            </a: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4</a:t>
            </a:r>
            <a:r>
              <a:rPr lang="en-US" sz="2400">
                <a:solidFill>
                  <a:schemeClr val="tx1"/>
                </a:solidFill>
                <a:latin typeface="Comic Sans MS" panose="030F0702030302020204" pitchFamily="66" charset="0"/>
              </a:rPr>
              <a:t>	   n-1</a:t>
            </a: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5</a:t>
            </a:r>
            <a:r>
              <a:rPr lang="en-US" sz="2400">
                <a:solidFill>
                  <a:schemeClr val="tx1"/>
                </a:solidFill>
                <a:latin typeface="Comic Sans MS" panose="030F0702030302020204" pitchFamily="66" charset="0"/>
              </a:rPr>
              <a:t>	</a:t>
            </a: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6</a:t>
            </a:r>
            <a:r>
              <a:rPr lang="en-US" sz="2400">
                <a:solidFill>
                  <a:schemeClr val="tx1"/>
                </a:solidFill>
                <a:latin typeface="Comic Sans MS" panose="030F0702030302020204" pitchFamily="66" charset="0"/>
              </a:rPr>
              <a:t> </a:t>
            </a: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7 </a:t>
            </a:r>
            <a:endParaRPr lang="en-US" sz="2400">
              <a:solidFill>
                <a:schemeClr val="tx1"/>
              </a:solidFill>
              <a:latin typeface="Comic Sans MS" panose="030F0702030302020204" pitchFamily="66" charset="0"/>
            </a:endParaRPr>
          </a:p>
          <a:p>
            <a:pPr>
              <a:buFontTx/>
              <a:buNone/>
            </a:pPr>
            <a:r>
              <a:rPr lang="en-US" sz="2400">
                <a:solidFill>
                  <a:schemeClr val="tx1"/>
                </a:solidFill>
                <a:latin typeface="Comic Sans MS" panose="030F0702030302020204" pitchFamily="66" charset="0"/>
              </a:rPr>
              <a:t>  c</a:t>
            </a:r>
            <a:r>
              <a:rPr lang="en-US" sz="2400" baseline="-25000">
                <a:solidFill>
                  <a:schemeClr val="tx1"/>
                </a:solidFill>
                <a:latin typeface="Comic Sans MS" panose="030F0702030302020204" pitchFamily="66" charset="0"/>
              </a:rPr>
              <a:t>8</a:t>
            </a:r>
            <a:r>
              <a:rPr lang="en-US" sz="2400">
                <a:solidFill>
                  <a:schemeClr val="tx1"/>
                </a:solidFill>
                <a:latin typeface="Comic Sans MS" panose="030F0702030302020204" pitchFamily="66" charset="0"/>
              </a:rPr>
              <a:t>	    n-1	</a:t>
            </a:r>
            <a:r>
              <a:rPr lang="en-US" sz="2400">
                <a:solidFill>
                  <a:schemeClr val="tx1"/>
                </a:solidFill>
              </a:rPr>
              <a:t>   </a:t>
            </a:r>
            <a:endParaRPr lang="en-US" sz="2400" baseline="-25000">
              <a:solidFill>
                <a:schemeClr val="tx1"/>
              </a:solidFill>
            </a:endParaRPr>
          </a:p>
        </p:txBody>
      </p:sp>
      <p:graphicFrame>
        <p:nvGraphicFramePr>
          <p:cNvPr id="220164" name="Object 4"/>
          <p:cNvGraphicFramePr>
            <a:graphicFrameLocks noChangeAspect="1"/>
          </p:cNvGraphicFramePr>
          <p:nvPr/>
        </p:nvGraphicFramePr>
        <p:xfrm>
          <a:off x="7789863" y="3367088"/>
          <a:ext cx="833437" cy="539750"/>
        </p:xfrm>
        <a:graphic>
          <a:graphicData uri="http://schemas.openxmlformats.org/presentationml/2006/ole">
            <mc:AlternateContent xmlns:mc="http://schemas.openxmlformats.org/markup-compatibility/2006">
              <mc:Choice xmlns:v="urn:schemas-microsoft-com:vml" Requires="v">
                <p:oleObj spid="_x0000_s7198" name="Equation" r:id="rId4" imgW="469800" imgH="304560" progId="Equation.3">
                  <p:embed/>
                </p:oleObj>
              </mc:Choice>
              <mc:Fallback>
                <p:oleObj name="Equation" r:id="rId4" imgW="4698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863" y="3367088"/>
                        <a:ext cx="83343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5" name="Object 5"/>
          <p:cNvGraphicFramePr>
            <a:graphicFrameLocks noChangeAspect="1"/>
          </p:cNvGraphicFramePr>
          <p:nvPr/>
        </p:nvGraphicFramePr>
        <p:xfrm>
          <a:off x="7789863" y="3827463"/>
          <a:ext cx="1354137" cy="531812"/>
        </p:xfrm>
        <a:graphic>
          <a:graphicData uri="http://schemas.openxmlformats.org/presentationml/2006/ole">
            <mc:AlternateContent xmlns:mc="http://schemas.openxmlformats.org/markup-compatibility/2006">
              <mc:Choice xmlns:v="urn:schemas-microsoft-com:vml" Requires="v">
                <p:oleObj spid="_x0000_s7199" name="Equation" r:id="rId6" imgW="774360" imgH="304560" progId="Equation.3">
                  <p:embed/>
                </p:oleObj>
              </mc:Choice>
              <mc:Fallback>
                <p:oleObj name="Equation" r:id="rId6"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863" y="3827463"/>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6" name="Object 6"/>
          <p:cNvGraphicFramePr>
            <a:graphicFrameLocks noChangeAspect="1"/>
          </p:cNvGraphicFramePr>
          <p:nvPr/>
        </p:nvGraphicFramePr>
        <p:xfrm>
          <a:off x="7789863" y="4281488"/>
          <a:ext cx="1354137" cy="531812"/>
        </p:xfrm>
        <a:graphic>
          <a:graphicData uri="http://schemas.openxmlformats.org/presentationml/2006/ole">
            <mc:AlternateContent xmlns:mc="http://schemas.openxmlformats.org/markup-compatibility/2006">
              <mc:Choice xmlns:v="urn:schemas-microsoft-com:vml" Requires="v">
                <p:oleObj spid="_x0000_s7200" name="Equation" r:id="rId8" imgW="774360" imgH="304560" progId="Equation.3">
                  <p:embed/>
                </p:oleObj>
              </mc:Choice>
              <mc:Fallback>
                <p:oleObj name="Equation" r:id="rId8"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863" y="4281488"/>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7" name="Object 7"/>
          <p:cNvGraphicFramePr>
            <a:graphicFrameLocks noChangeAspect="1"/>
          </p:cNvGraphicFramePr>
          <p:nvPr/>
        </p:nvGraphicFramePr>
        <p:xfrm>
          <a:off x="246063" y="5711825"/>
          <a:ext cx="8707437" cy="819150"/>
        </p:xfrm>
        <a:graphic>
          <a:graphicData uri="http://schemas.openxmlformats.org/presentationml/2006/ole">
            <mc:AlternateContent xmlns:mc="http://schemas.openxmlformats.org/markup-compatibility/2006">
              <mc:Choice xmlns:v="urn:schemas-microsoft-com:vml" Requires="v">
                <p:oleObj spid="_x0000_s7201" name="Equation" r:id="rId9" imgW="4724280" imgH="444240" progId="Equation.3">
                  <p:embed/>
                </p:oleObj>
              </mc:Choice>
              <mc:Fallback>
                <p:oleObj name="Equation" r:id="rId9" imgW="47242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063" y="5711825"/>
                        <a:ext cx="8707437"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8" name="Rectangle 8"/>
          <p:cNvSpPr>
            <a:spLocks noGrp="1" noChangeArrowheads="1"/>
          </p:cNvSpPr>
          <p:nvPr>
            <p:ph type="body" idx="1"/>
          </p:nvPr>
        </p:nvSpPr>
        <p:spPr>
          <a:xfrm>
            <a:off x="263525" y="1155700"/>
            <a:ext cx="8229600" cy="5076825"/>
          </a:xfrm>
          <a:noFill/>
          <a:ln/>
        </p:spPr>
        <p:txBody>
          <a:bodyPr/>
          <a:lstStyle/>
          <a:p>
            <a:pPr>
              <a:buFontTx/>
              <a:buNone/>
            </a:pPr>
            <a:r>
              <a:rPr lang="en-US">
                <a:solidFill>
                  <a:schemeClr val="tx1"/>
                </a:solidFill>
              </a:rPr>
              <a:t>INSERTION-SORT</a:t>
            </a:r>
            <a:r>
              <a:rPr lang="en-US" i="1">
                <a:solidFill>
                  <a:schemeClr val="tx1"/>
                </a:solidFill>
              </a:rPr>
              <a:t>(A)</a:t>
            </a:r>
          </a:p>
          <a:p>
            <a:pPr>
              <a:buFontTx/>
              <a:buNone/>
            </a:pPr>
            <a:r>
              <a:rPr lang="en-US" b="1">
                <a:solidFill>
                  <a:schemeClr val="tx1"/>
                </a:solidFill>
              </a:rPr>
              <a:t>	</a:t>
            </a:r>
            <a:r>
              <a:rPr lang="en-US" sz="2400" b="1">
                <a:solidFill>
                  <a:schemeClr val="tx1"/>
                </a:solidFill>
              </a:rPr>
              <a:t>for </a:t>
            </a:r>
            <a:r>
              <a:rPr lang="en-US" sz="2400">
                <a:solidFill>
                  <a:schemeClr val="tx1"/>
                </a:solidFill>
              </a:rPr>
              <a:t>j ← 2 </a:t>
            </a:r>
            <a:r>
              <a:rPr lang="en-US" sz="2400" b="1">
                <a:solidFill>
                  <a:schemeClr val="tx1"/>
                </a:solidFill>
              </a:rPr>
              <a:t>to </a:t>
            </a:r>
            <a:r>
              <a:rPr lang="en-US" sz="2400">
                <a:solidFill>
                  <a:schemeClr val="tx1"/>
                </a:solidFill>
              </a:rPr>
              <a:t>n</a:t>
            </a:r>
          </a:p>
          <a:p>
            <a:pPr>
              <a:buFontTx/>
              <a:buNone/>
            </a:pPr>
            <a:r>
              <a:rPr lang="en-US" sz="2400" b="1">
                <a:solidFill>
                  <a:schemeClr val="tx1"/>
                </a:solidFill>
              </a:rPr>
              <a:t>		do </a:t>
            </a:r>
            <a:r>
              <a:rPr lang="en-US" sz="2400">
                <a:solidFill>
                  <a:schemeClr val="tx1"/>
                </a:solidFill>
              </a:rPr>
              <a:t>key ← A[ j ]</a:t>
            </a:r>
          </a:p>
          <a:p>
            <a:pPr>
              <a:buFontTx/>
              <a:buNone/>
            </a:pPr>
            <a:r>
              <a:rPr lang="en-US" sz="2000">
                <a:solidFill>
                  <a:schemeClr val="tx1"/>
                </a:solidFill>
              </a:rPr>
              <a:t>		  Insert A[ j ] into the sorted sequence A[1 . . j -1]</a:t>
            </a:r>
          </a:p>
          <a:p>
            <a:pPr>
              <a:buFontTx/>
              <a:buNone/>
            </a:pPr>
            <a:r>
              <a:rPr lang="en-US">
                <a:solidFill>
                  <a:schemeClr val="tx1"/>
                </a:solidFill>
              </a:rPr>
              <a:t>		     </a:t>
            </a:r>
            <a:r>
              <a:rPr lang="en-US" sz="2400">
                <a:solidFill>
                  <a:schemeClr val="tx1"/>
                </a:solidFill>
              </a:rPr>
              <a:t>i ← j - 1</a:t>
            </a:r>
          </a:p>
          <a:p>
            <a:pPr>
              <a:buFontTx/>
              <a:buNone/>
            </a:pPr>
            <a:r>
              <a:rPr lang="en-US" sz="2400" b="1">
                <a:solidFill>
                  <a:schemeClr val="tx1"/>
                </a:solidFill>
              </a:rPr>
              <a:t>		     while </a:t>
            </a:r>
            <a:r>
              <a:rPr lang="en-US" sz="2400">
                <a:solidFill>
                  <a:schemeClr val="tx1"/>
                </a:solidFill>
              </a:rPr>
              <a:t>i &gt; 0 and A[i] &gt; key</a:t>
            </a:r>
          </a:p>
          <a:p>
            <a:pPr>
              <a:buFontTx/>
              <a:buNone/>
            </a:pPr>
            <a:r>
              <a:rPr lang="en-US" sz="2400">
                <a:solidFill>
                  <a:schemeClr val="tx1"/>
                </a:solidFill>
              </a:rPr>
              <a:t>			</a:t>
            </a:r>
            <a:r>
              <a:rPr lang="en-US" sz="2400" b="1">
                <a:solidFill>
                  <a:schemeClr val="tx1"/>
                </a:solidFill>
              </a:rPr>
              <a:t>do </a:t>
            </a:r>
            <a:r>
              <a:rPr lang="en-US" sz="2400">
                <a:solidFill>
                  <a:schemeClr val="tx1"/>
                </a:solidFill>
              </a:rPr>
              <a:t>A[i + 1] ← A[i]</a:t>
            </a:r>
          </a:p>
          <a:p>
            <a:pPr>
              <a:buFontTx/>
              <a:buNone/>
            </a:pPr>
            <a:r>
              <a:rPr lang="en-US" sz="2400">
                <a:solidFill>
                  <a:schemeClr val="tx1"/>
                </a:solidFill>
              </a:rPr>
              <a:t>			      i ← i – 1</a:t>
            </a:r>
          </a:p>
          <a:p>
            <a:pPr>
              <a:buFontTx/>
              <a:buNone/>
            </a:pPr>
            <a:r>
              <a:rPr lang="en-US" sz="2400">
                <a:solidFill>
                  <a:schemeClr val="tx1"/>
                </a:solidFill>
              </a:rPr>
              <a:t>		     A[i + 1] ← key</a:t>
            </a:r>
          </a:p>
        </p:txBody>
      </p:sp>
      <p:sp>
        <p:nvSpPr>
          <p:cNvPr id="220169" name="AutoShape 9"/>
          <p:cNvSpPr>
            <a:spLocks noChangeArrowheads="1"/>
          </p:cNvSpPr>
          <p:nvPr/>
        </p:nvSpPr>
        <p:spPr bwMode="auto">
          <a:xfrm rot="-8014074">
            <a:off x="1223170" y="27170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0170" name="Text Box 10"/>
          <p:cNvSpPr txBox="1">
            <a:spLocks noChangeArrowheads="1"/>
          </p:cNvSpPr>
          <p:nvPr/>
        </p:nvSpPr>
        <p:spPr bwMode="auto">
          <a:xfrm>
            <a:off x="1243013" y="5391150"/>
            <a:ext cx="5957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j</a:t>
            </a:r>
            <a:r>
              <a:rPr lang="en-US"/>
              <a:t>: # of times the while statement is executed at iteration j </a:t>
            </a:r>
          </a:p>
        </p:txBody>
      </p:sp>
    </p:spTree>
    <p:extLst>
      <p:ext uri="{BB962C8B-B14F-4D97-AF65-F5344CB8AC3E}">
        <p14:creationId xmlns:p14="http://schemas.microsoft.com/office/powerpoint/2010/main" val="2846984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0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0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016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01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016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01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016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016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20163">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20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FC6B113-C003-412A-8C94-03214C60B8F1}" type="slidenum">
              <a:rPr lang="en-US"/>
              <a:pPr/>
              <a:t>58</a:t>
            </a:fld>
            <a:endParaRPr lang="en-US"/>
          </a:p>
        </p:txBody>
      </p:sp>
      <p:sp>
        <p:nvSpPr>
          <p:cNvPr id="222210" name="Rectangle 2"/>
          <p:cNvSpPr>
            <a:spLocks noGrp="1" noChangeArrowheads="1"/>
          </p:cNvSpPr>
          <p:nvPr>
            <p:ph type="title"/>
          </p:nvPr>
        </p:nvSpPr>
        <p:spPr/>
        <p:txBody>
          <a:bodyPr/>
          <a:lstStyle/>
          <a:p>
            <a:r>
              <a:rPr lang="en-US"/>
              <a:t>Best Case Analysis</a:t>
            </a:r>
          </a:p>
        </p:txBody>
      </p:sp>
      <p:sp>
        <p:nvSpPr>
          <p:cNvPr id="222211" name="Rectangle 3"/>
          <p:cNvSpPr>
            <a:spLocks noGrp="1" noChangeArrowheads="1"/>
          </p:cNvSpPr>
          <p:nvPr>
            <p:ph type="body" idx="1"/>
          </p:nvPr>
        </p:nvSpPr>
        <p:spPr>
          <a:xfrm>
            <a:off x="350838" y="1062038"/>
            <a:ext cx="8478837" cy="5643562"/>
          </a:xfrm>
        </p:spPr>
        <p:txBody>
          <a:bodyPr/>
          <a:lstStyle/>
          <a:p>
            <a:pPr>
              <a:lnSpc>
                <a:spcPct val="150000"/>
              </a:lnSpc>
            </a:pPr>
            <a:r>
              <a:rPr lang="en-US" sz="2800" dirty="0"/>
              <a:t>The array is already sorted</a:t>
            </a:r>
          </a:p>
          <a:p>
            <a:pPr lvl="1">
              <a:lnSpc>
                <a:spcPct val="150000"/>
              </a:lnSpc>
            </a:pPr>
            <a:r>
              <a:rPr lang="en-US" sz="2400" dirty="0">
                <a:latin typeface="Comic Sans MS" panose="030F0702030302020204" pitchFamily="66" charset="0"/>
              </a:rPr>
              <a:t>A[i] ≤ key </a:t>
            </a:r>
            <a:r>
              <a:rPr lang="en-US" sz="2400" dirty="0"/>
              <a:t>upon the first time the </a:t>
            </a:r>
            <a:r>
              <a:rPr lang="en-US" sz="2400" b="1" dirty="0"/>
              <a:t>while </a:t>
            </a:r>
            <a:r>
              <a:rPr lang="en-US" sz="2400" dirty="0"/>
              <a:t>loop test is run (when </a:t>
            </a:r>
            <a:r>
              <a:rPr lang="en-US" sz="2400" i="1" dirty="0"/>
              <a:t>i </a:t>
            </a:r>
            <a:r>
              <a:rPr lang="en-US" sz="2400" dirty="0"/>
              <a:t>= </a:t>
            </a:r>
            <a:r>
              <a:rPr lang="en-US" sz="2400" i="1" dirty="0"/>
              <a:t>j </a:t>
            </a:r>
            <a:r>
              <a:rPr lang="en-US" sz="2400" dirty="0"/>
              <a:t>-1)</a:t>
            </a:r>
          </a:p>
          <a:p>
            <a:pPr lvl="1">
              <a:lnSpc>
                <a:spcPct val="150000"/>
              </a:lnSpc>
            </a:pPr>
            <a:r>
              <a:rPr lang="en-US" sz="2400" dirty="0" err="1"/>
              <a:t>t</a:t>
            </a:r>
            <a:r>
              <a:rPr lang="en-US" sz="2400" baseline="-25000" dirty="0" err="1">
                <a:latin typeface="Comic Sans MS" panose="030F0702030302020204" pitchFamily="66" charset="0"/>
              </a:rPr>
              <a:t>j</a:t>
            </a:r>
            <a:r>
              <a:rPr lang="en-US" sz="2400" i="1" dirty="0"/>
              <a:t> </a:t>
            </a:r>
            <a:r>
              <a:rPr lang="en-US" sz="2400" dirty="0"/>
              <a:t>= 1</a:t>
            </a:r>
          </a:p>
          <a:p>
            <a:pPr>
              <a:lnSpc>
                <a:spcPct val="150000"/>
              </a:lnSpc>
            </a:pPr>
            <a:r>
              <a:rPr lang="en-US" sz="2800" dirty="0">
                <a:latin typeface="Comic Sans MS" panose="030F0702030302020204" pitchFamily="66" charset="0"/>
              </a:rPr>
              <a:t>T(n) = c</a:t>
            </a:r>
            <a:r>
              <a:rPr lang="en-US" sz="2800" baseline="-25000" dirty="0">
                <a:latin typeface="Comic Sans MS" panose="030F0702030302020204" pitchFamily="66" charset="0"/>
              </a:rPr>
              <a:t>1</a:t>
            </a:r>
            <a:r>
              <a:rPr lang="en-US" sz="2800" dirty="0">
                <a:latin typeface="Comic Sans MS" panose="030F0702030302020204" pitchFamily="66" charset="0"/>
              </a:rPr>
              <a:t>n + c</a:t>
            </a:r>
            <a:r>
              <a:rPr lang="en-US" sz="2800" baseline="-25000" dirty="0">
                <a:latin typeface="Comic Sans MS" panose="030F0702030302020204" pitchFamily="66" charset="0"/>
              </a:rPr>
              <a:t>2</a:t>
            </a:r>
            <a:r>
              <a:rPr lang="en-US" sz="2800" dirty="0">
                <a:latin typeface="Comic Sans MS" panose="030F0702030302020204" pitchFamily="66" charset="0"/>
              </a:rPr>
              <a:t>(n -1) + c</a:t>
            </a:r>
            <a:r>
              <a:rPr lang="en-US" sz="2800" baseline="-25000" dirty="0">
                <a:latin typeface="Comic Sans MS" panose="030F0702030302020204" pitchFamily="66" charset="0"/>
              </a:rPr>
              <a:t>4</a:t>
            </a:r>
            <a:r>
              <a:rPr lang="en-US" sz="2800" dirty="0">
                <a:latin typeface="Comic Sans MS" panose="030F0702030302020204" pitchFamily="66" charset="0"/>
              </a:rPr>
              <a:t>(n -1) + c</a:t>
            </a:r>
            <a:r>
              <a:rPr lang="en-US" sz="2800" baseline="-25000" dirty="0">
                <a:latin typeface="Comic Sans MS" panose="030F0702030302020204" pitchFamily="66" charset="0"/>
              </a:rPr>
              <a:t>5</a:t>
            </a:r>
            <a:r>
              <a:rPr lang="en-US" sz="2800" dirty="0">
                <a:latin typeface="Comic Sans MS" panose="030F0702030302020204" pitchFamily="66" charset="0"/>
              </a:rPr>
              <a:t>(n -1) + c</a:t>
            </a:r>
            <a:r>
              <a:rPr lang="en-US" sz="2800" baseline="-25000" dirty="0">
                <a:latin typeface="Comic Sans MS" panose="030F0702030302020204" pitchFamily="66" charset="0"/>
              </a:rPr>
              <a:t>8</a:t>
            </a:r>
            <a:r>
              <a:rPr lang="en-US" sz="2800" dirty="0">
                <a:latin typeface="Comic Sans MS" panose="030F0702030302020204" pitchFamily="66" charset="0"/>
              </a:rPr>
              <a:t>(n-1) = (c</a:t>
            </a:r>
            <a:r>
              <a:rPr lang="en-US" sz="2800" baseline="-25000" dirty="0">
                <a:latin typeface="Comic Sans MS" panose="030F0702030302020204" pitchFamily="66" charset="0"/>
              </a:rPr>
              <a:t>1</a:t>
            </a:r>
            <a:r>
              <a:rPr lang="en-US" sz="2800" dirty="0">
                <a:latin typeface="Comic Sans MS" panose="030F0702030302020204" pitchFamily="66" charset="0"/>
              </a:rPr>
              <a:t> + c</a:t>
            </a:r>
            <a:r>
              <a:rPr lang="en-US" sz="2800" baseline="-25000" dirty="0">
                <a:latin typeface="Comic Sans MS" panose="030F0702030302020204" pitchFamily="66" charset="0"/>
              </a:rPr>
              <a:t>2</a:t>
            </a:r>
            <a:r>
              <a:rPr lang="en-US" sz="2800" dirty="0">
                <a:latin typeface="Comic Sans MS" panose="030F0702030302020204" pitchFamily="66" charset="0"/>
              </a:rPr>
              <a:t> + c</a:t>
            </a:r>
            <a:r>
              <a:rPr lang="en-US" sz="2800" baseline="-25000" dirty="0">
                <a:latin typeface="Comic Sans MS" panose="030F0702030302020204" pitchFamily="66" charset="0"/>
              </a:rPr>
              <a:t>4</a:t>
            </a:r>
            <a:r>
              <a:rPr lang="en-US" sz="2800" dirty="0">
                <a:latin typeface="Comic Sans MS" panose="030F0702030302020204" pitchFamily="66" charset="0"/>
              </a:rPr>
              <a:t> + c</a:t>
            </a:r>
            <a:r>
              <a:rPr lang="en-US" sz="2800" baseline="-25000" dirty="0">
                <a:latin typeface="Comic Sans MS" panose="030F0702030302020204" pitchFamily="66" charset="0"/>
              </a:rPr>
              <a:t>5</a:t>
            </a:r>
            <a:r>
              <a:rPr lang="en-US" sz="2800" dirty="0">
                <a:latin typeface="Comic Sans MS" panose="030F0702030302020204" pitchFamily="66" charset="0"/>
              </a:rPr>
              <a:t> + c</a:t>
            </a:r>
            <a:r>
              <a:rPr lang="en-US" sz="2800" baseline="-25000" dirty="0">
                <a:latin typeface="Comic Sans MS" panose="030F0702030302020204" pitchFamily="66" charset="0"/>
              </a:rPr>
              <a:t>8</a:t>
            </a:r>
            <a:r>
              <a:rPr lang="en-US" sz="2800" dirty="0">
                <a:latin typeface="Comic Sans MS" panose="030F0702030302020204" pitchFamily="66" charset="0"/>
              </a:rPr>
              <a:t>)n + (c</a:t>
            </a:r>
            <a:r>
              <a:rPr lang="en-US" sz="2800" baseline="-25000" dirty="0">
                <a:latin typeface="Comic Sans MS" panose="030F0702030302020204" pitchFamily="66" charset="0"/>
              </a:rPr>
              <a:t>2</a:t>
            </a:r>
            <a:r>
              <a:rPr lang="en-US" sz="2800" dirty="0">
                <a:latin typeface="Comic Sans MS" panose="030F0702030302020204" pitchFamily="66" charset="0"/>
              </a:rPr>
              <a:t> + c</a:t>
            </a:r>
            <a:r>
              <a:rPr lang="en-US" sz="2800" baseline="-25000" dirty="0">
                <a:latin typeface="Comic Sans MS" panose="030F0702030302020204" pitchFamily="66" charset="0"/>
              </a:rPr>
              <a:t>4</a:t>
            </a:r>
            <a:r>
              <a:rPr lang="en-US" sz="2800" dirty="0">
                <a:latin typeface="Comic Sans MS" panose="030F0702030302020204" pitchFamily="66" charset="0"/>
              </a:rPr>
              <a:t> + c</a:t>
            </a:r>
            <a:r>
              <a:rPr lang="en-US" sz="2800" baseline="-25000" dirty="0">
                <a:latin typeface="Comic Sans MS" panose="030F0702030302020204" pitchFamily="66" charset="0"/>
              </a:rPr>
              <a:t>5</a:t>
            </a:r>
            <a:r>
              <a:rPr lang="en-US" sz="2800" dirty="0">
                <a:latin typeface="Comic Sans MS" panose="030F0702030302020204" pitchFamily="66" charset="0"/>
              </a:rPr>
              <a:t> + c</a:t>
            </a:r>
            <a:r>
              <a:rPr lang="en-US" sz="2800" baseline="-25000" dirty="0">
                <a:latin typeface="Comic Sans MS" panose="030F0702030302020204" pitchFamily="66" charset="0"/>
              </a:rPr>
              <a:t>8</a:t>
            </a:r>
            <a:r>
              <a:rPr lang="en-US" sz="2800" dirty="0">
                <a:latin typeface="Comic Sans MS" panose="030F0702030302020204" pitchFamily="66" charset="0"/>
              </a:rPr>
              <a:t>)</a:t>
            </a:r>
          </a:p>
          <a:p>
            <a:pPr>
              <a:lnSpc>
                <a:spcPct val="150000"/>
              </a:lnSpc>
              <a:buFontTx/>
              <a:buNone/>
            </a:pPr>
            <a:r>
              <a:rPr lang="en-US" sz="2800" dirty="0"/>
              <a:t>	</a:t>
            </a:r>
            <a:r>
              <a:rPr lang="en-US" sz="2800" dirty="0">
                <a:latin typeface="Comic Sans MS" panose="030F0702030302020204" pitchFamily="66" charset="0"/>
              </a:rPr>
              <a:t>= an + b = </a:t>
            </a:r>
            <a:r>
              <a:rPr lang="en-US" sz="2800" dirty="0">
                <a:latin typeface="Comic Sans MS" panose="030F0702030302020204" pitchFamily="66" charset="0"/>
                <a:sym typeface="Symbol" panose="05050102010706020507" pitchFamily="18" charset="2"/>
              </a:rPr>
              <a:t></a:t>
            </a:r>
            <a:r>
              <a:rPr lang="en-US" sz="2800" dirty="0">
                <a:latin typeface="Comic Sans MS" panose="030F0702030302020204" pitchFamily="66" charset="0"/>
              </a:rPr>
              <a:t>(n)	</a:t>
            </a:r>
            <a:endParaRPr lang="en-US" sz="2800" baseline="30000" dirty="0">
              <a:latin typeface="Comic Sans MS" panose="030F0702030302020204" pitchFamily="66" charset="0"/>
            </a:endParaRPr>
          </a:p>
        </p:txBody>
      </p:sp>
      <p:sp>
        <p:nvSpPr>
          <p:cNvPr id="222212" name="Rectangle 4"/>
          <p:cNvSpPr>
            <a:spLocks noChangeArrowheads="1"/>
          </p:cNvSpPr>
          <p:nvPr/>
        </p:nvSpPr>
        <p:spPr bwMode="auto">
          <a:xfrm>
            <a:off x="5181600" y="1266825"/>
            <a:ext cx="3846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graphicFrame>
        <p:nvGraphicFramePr>
          <p:cNvPr id="222213" name="Object 5"/>
          <p:cNvGraphicFramePr>
            <a:graphicFrameLocks noChangeAspect="1"/>
          </p:cNvGraphicFramePr>
          <p:nvPr/>
        </p:nvGraphicFramePr>
        <p:xfrm>
          <a:off x="317500" y="5675313"/>
          <a:ext cx="8707438" cy="819150"/>
        </p:xfrm>
        <a:graphic>
          <a:graphicData uri="http://schemas.openxmlformats.org/presentationml/2006/ole">
            <mc:AlternateContent xmlns:mc="http://schemas.openxmlformats.org/markup-compatibility/2006">
              <mc:Choice xmlns:v="urn:schemas-microsoft-com:vml" Requires="v">
                <p:oleObj spid="_x0000_s8201" name="Equation" r:id="rId4" imgW="4724280" imgH="444240" progId="Equation.3">
                  <p:embed/>
                </p:oleObj>
              </mc:Choice>
              <mc:Fallback>
                <p:oleObj name="Equation" r:id="rId4" imgW="4724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 y="5675313"/>
                        <a:ext cx="8707438"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68270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1"/>
          </p:nvPr>
        </p:nvSpPr>
        <p:spPr/>
        <p:txBody>
          <a:bodyPr/>
          <a:lstStyle/>
          <a:p>
            <a:fld id="{2EFF22B9-238A-416B-A86D-9944913C578A}" type="slidenum">
              <a:rPr lang="en-US"/>
              <a:pPr/>
              <a:t>59</a:t>
            </a:fld>
            <a:endParaRPr lang="en-US"/>
          </a:p>
        </p:txBody>
      </p:sp>
      <p:sp>
        <p:nvSpPr>
          <p:cNvPr id="223234" name="Rectangle 2"/>
          <p:cNvSpPr>
            <a:spLocks noGrp="1" noChangeArrowheads="1"/>
          </p:cNvSpPr>
          <p:nvPr>
            <p:ph type="title"/>
          </p:nvPr>
        </p:nvSpPr>
        <p:spPr/>
        <p:txBody>
          <a:bodyPr/>
          <a:lstStyle/>
          <a:p>
            <a:r>
              <a:rPr lang="en-US"/>
              <a:t>Worst Case Analysis</a:t>
            </a:r>
          </a:p>
        </p:txBody>
      </p:sp>
      <p:sp>
        <p:nvSpPr>
          <p:cNvPr id="223235" name="Rectangle 3"/>
          <p:cNvSpPr>
            <a:spLocks noGrp="1" noChangeArrowheads="1"/>
          </p:cNvSpPr>
          <p:nvPr>
            <p:ph type="body" sz="half" idx="1"/>
          </p:nvPr>
        </p:nvSpPr>
        <p:spPr>
          <a:xfrm>
            <a:off x="350838" y="1214438"/>
            <a:ext cx="8232775" cy="5643562"/>
          </a:xfrm>
        </p:spPr>
        <p:txBody>
          <a:bodyPr/>
          <a:lstStyle/>
          <a:p>
            <a:pPr>
              <a:lnSpc>
                <a:spcPct val="120000"/>
              </a:lnSpc>
            </a:pPr>
            <a:r>
              <a:rPr lang="en-US" sz="2400" dirty="0"/>
              <a:t>The array is in reverse sorted order</a:t>
            </a:r>
          </a:p>
          <a:p>
            <a:pPr lvl="1">
              <a:lnSpc>
                <a:spcPct val="120000"/>
              </a:lnSpc>
            </a:pPr>
            <a:r>
              <a:rPr lang="en-US" sz="2000" dirty="0"/>
              <a:t>Always </a:t>
            </a:r>
            <a:r>
              <a:rPr lang="en-US" sz="2000" dirty="0">
                <a:latin typeface="Comic Sans MS" panose="030F0702030302020204" pitchFamily="66" charset="0"/>
              </a:rPr>
              <a:t>A[i] &gt; key</a:t>
            </a:r>
            <a:r>
              <a:rPr lang="en-US" sz="2000" dirty="0"/>
              <a:t> in </a:t>
            </a:r>
            <a:r>
              <a:rPr lang="en-US" sz="2000" b="1" dirty="0"/>
              <a:t>while</a:t>
            </a:r>
            <a:r>
              <a:rPr lang="en-US" sz="2000" dirty="0"/>
              <a:t> loop test</a:t>
            </a:r>
          </a:p>
          <a:p>
            <a:pPr lvl="1">
              <a:lnSpc>
                <a:spcPct val="120000"/>
              </a:lnSpc>
            </a:pPr>
            <a:r>
              <a:rPr lang="en-US" sz="2000" dirty="0"/>
              <a:t>Have to compare </a:t>
            </a:r>
            <a:r>
              <a:rPr lang="en-US" sz="2000" dirty="0">
                <a:latin typeface="Comic Sans MS" panose="030F0702030302020204" pitchFamily="66" charset="0"/>
              </a:rPr>
              <a:t>key</a:t>
            </a:r>
            <a:r>
              <a:rPr lang="en-US" sz="2000" i="1" dirty="0"/>
              <a:t> </a:t>
            </a:r>
            <a:r>
              <a:rPr lang="en-US" sz="2000" dirty="0"/>
              <a:t>with all elements to the left of the </a:t>
            </a:r>
            <a:r>
              <a:rPr lang="en-US" sz="2000" dirty="0">
                <a:latin typeface="Comic Sans MS" panose="030F0702030302020204" pitchFamily="66" charset="0"/>
              </a:rPr>
              <a:t>j</a:t>
            </a:r>
            <a:r>
              <a:rPr lang="en-US" sz="2000" i="1" dirty="0"/>
              <a:t>-</a:t>
            </a:r>
            <a:r>
              <a:rPr lang="en-US" sz="2000" dirty="0" err="1"/>
              <a:t>th</a:t>
            </a:r>
            <a:r>
              <a:rPr lang="en-US" sz="2000" dirty="0"/>
              <a:t> position </a:t>
            </a:r>
            <a:r>
              <a:rPr lang="en-US" sz="2000" dirty="0">
                <a:sym typeface="Symbol" panose="05050102010706020507" pitchFamily="18" charset="2"/>
              </a:rPr>
              <a:t> </a:t>
            </a:r>
            <a:r>
              <a:rPr lang="en-US" sz="2000" dirty="0"/>
              <a:t>compare with</a:t>
            </a:r>
            <a:r>
              <a:rPr lang="en-US" sz="2000" dirty="0">
                <a:latin typeface="Comic Sans MS" panose="030F0702030302020204" pitchFamily="66" charset="0"/>
              </a:rPr>
              <a:t> j-1</a:t>
            </a:r>
            <a:r>
              <a:rPr lang="en-US" sz="2000" dirty="0"/>
              <a:t> elements </a:t>
            </a:r>
            <a:r>
              <a:rPr lang="en-US" sz="2000" dirty="0">
                <a:sym typeface="Symbol" panose="05050102010706020507" pitchFamily="18" charset="2"/>
              </a:rPr>
              <a:t> </a:t>
            </a:r>
            <a:r>
              <a:rPr lang="en-US" sz="2000" dirty="0" err="1"/>
              <a:t>t</a:t>
            </a:r>
            <a:r>
              <a:rPr lang="en-US" sz="2000" baseline="-25000" dirty="0" err="1">
                <a:latin typeface="Comic Sans MS" panose="030F0702030302020204" pitchFamily="66" charset="0"/>
              </a:rPr>
              <a:t>j</a:t>
            </a:r>
            <a:r>
              <a:rPr lang="en-US" sz="2000" dirty="0">
                <a:latin typeface="Comic Sans MS" panose="030F0702030302020204" pitchFamily="66" charset="0"/>
              </a:rPr>
              <a:t> = j</a:t>
            </a:r>
            <a:r>
              <a:rPr lang="en-US" sz="2000" i="1" dirty="0"/>
              <a:t> </a:t>
            </a:r>
            <a:endParaRPr lang="en-US" sz="2000" dirty="0"/>
          </a:p>
          <a:p>
            <a:endParaRPr lang="en-US" sz="3200" dirty="0"/>
          </a:p>
          <a:p>
            <a:endParaRPr lang="en-US" sz="2400" dirty="0"/>
          </a:p>
          <a:p>
            <a:endParaRPr lang="en-US" sz="2400" dirty="0"/>
          </a:p>
          <a:p>
            <a:pPr lvl="1">
              <a:buFontTx/>
              <a:buNone/>
            </a:pPr>
            <a:r>
              <a:rPr lang="en-US" sz="2000" dirty="0">
                <a:latin typeface="Comic Sans MS" panose="030F0702030302020204" pitchFamily="66" charset="0"/>
              </a:rPr>
              <a:t> 				</a:t>
            </a:r>
          </a:p>
          <a:p>
            <a:pPr lvl="1">
              <a:buFontTx/>
              <a:buNone/>
            </a:pPr>
            <a:r>
              <a:rPr lang="en-US" sz="2000" dirty="0">
                <a:latin typeface="Comic Sans MS" panose="030F0702030302020204" pitchFamily="66" charset="0"/>
              </a:rPr>
              <a:t>					</a:t>
            </a:r>
            <a:r>
              <a:rPr lang="en-US" sz="2000" dirty="0"/>
              <a:t>a quadratic function of n</a:t>
            </a:r>
          </a:p>
          <a:p>
            <a:endParaRPr lang="en-US" sz="1600" dirty="0">
              <a:latin typeface="Comic Sans MS" panose="030F0702030302020204" pitchFamily="66" charset="0"/>
            </a:endParaRPr>
          </a:p>
          <a:p>
            <a:r>
              <a:rPr lang="en-US" sz="2400" dirty="0">
                <a:latin typeface="Comic Sans MS" panose="030F0702030302020204" pitchFamily="66" charset="0"/>
              </a:rPr>
              <a:t>T(n) = </a:t>
            </a:r>
            <a:r>
              <a:rPr lang="en-US" sz="2400" dirty="0">
                <a:latin typeface="Comic Sans MS" panose="030F0702030302020204" pitchFamily="66" charset="0"/>
                <a:sym typeface="Symbol" panose="05050102010706020507" pitchFamily="18" charset="2"/>
              </a:rPr>
              <a:t></a:t>
            </a:r>
            <a:r>
              <a:rPr lang="en-US" sz="2400" dirty="0">
                <a:latin typeface="Comic Sans MS" panose="030F0702030302020204" pitchFamily="66" charset="0"/>
              </a:rPr>
              <a:t>(n</a:t>
            </a:r>
            <a:r>
              <a:rPr lang="en-US" sz="2400" baseline="30000" dirty="0">
                <a:latin typeface="Comic Sans MS" panose="030F0702030302020204" pitchFamily="66" charset="0"/>
              </a:rPr>
              <a:t>2</a:t>
            </a:r>
            <a:r>
              <a:rPr lang="en-US" sz="2400" dirty="0">
                <a:latin typeface="Comic Sans MS" panose="030F0702030302020204" pitchFamily="66" charset="0"/>
              </a:rPr>
              <a:t>)</a:t>
            </a:r>
            <a:r>
              <a:rPr lang="en-US" sz="2400" dirty="0"/>
              <a:t>  		order of growth in </a:t>
            </a:r>
            <a:r>
              <a:rPr lang="en-US" sz="2400" dirty="0">
                <a:latin typeface="Comic Sans MS" panose="030F0702030302020204" pitchFamily="66" charset="0"/>
              </a:rPr>
              <a:t>n</a:t>
            </a:r>
            <a:r>
              <a:rPr lang="en-US" sz="2400" baseline="30000" dirty="0">
                <a:latin typeface="Comic Sans MS" panose="030F0702030302020204" pitchFamily="66" charset="0"/>
              </a:rPr>
              <a:t>2</a:t>
            </a:r>
            <a:endParaRPr lang="en-US" sz="2400" dirty="0">
              <a:latin typeface="Comic Sans MS" panose="030F0702030302020204" pitchFamily="66" charset="0"/>
            </a:endParaRPr>
          </a:p>
        </p:txBody>
      </p:sp>
      <p:graphicFrame>
        <p:nvGraphicFramePr>
          <p:cNvPr id="223236" name="Object 4"/>
          <p:cNvGraphicFramePr>
            <a:graphicFrameLocks noGrp="1" noChangeAspect="1"/>
          </p:cNvGraphicFramePr>
          <p:nvPr>
            <p:ph sz="quarter" idx="2"/>
          </p:nvPr>
        </p:nvGraphicFramePr>
        <p:xfrm>
          <a:off x="1878013" y="3160713"/>
          <a:ext cx="4549775" cy="519112"/>
        </p:xfrm>
        <a:graphic>
          <a:graphicData uri="http://schemas.openxmlformats.org/presentationml/2006/ole">
            <mc:AlternateContent xmlns:mc="http://schemas.openxmlformats.org/markup-compatibility/2006">
              <mc:Choice xmlns:v="urn:schemas-microsoft-com:vml" Requires="v">
                <p:oleObj spid="_x0000_s9246" name="Equation" r:id="rId4" imgW="3898800" imgH="444240" progId="Equation.DSMT4">
                  <p:embed/>
                </p:oleObj>
              </mc:Choice>
              <mc:Fallback>
                <p:oleObj name="Equation" r:id="rId4" imgW="38988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013" y="3160713"/>
                        <a:ext cx="45497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7" name="Object 5"/>
          <p:cNvGraphicFramePr>
            <a:graphicFrameLocks noGrp="1" noChangeAspect="1"/>
          </p:cNvGraphicFramePr>
          <p:nvPr>
            <p:ph sz="quarter" idx="3"/>
          </p:nvPr>
        </p:nvGraphicFramePr>
        <p:xfrm>
          <a:off x="601663" y="3886200"/>
          <a:ext cx="7986712" cy="658813"/>
        </p:xfrm>
        <a:graphic>
          <a:graphicData uri="http://schemas.openxmlformats.org/presentationml/2006/ole">
            <mc:AlternateContent xmlns:mc="http://schemas.openxmlformats.org/markup-compatibility/2006">
              <mc:Choice xmlns:v="urn:schemas-microsoft-com:vml" Requires="v">
                <p:oleObj spid="_x0000_s9247" name="Equation" r:id="rId6" imgW="5232240" imgH="431640" progId="Equation.3">
                  <p:embed/>
                </p:oleObj>
              </mc:Choice>
              <mc:Fallback>
                <p:oleObj name="Equation" r:id="rId6" imgW="523224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3886200"/>
                        <a:ext cx="7986712"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8" name="Object 6"/>
          <p:cNvGraphicFramePr>
            <a:graphicFrameLocks noChangeAspect="1"/>
          </p:cNvGraphicFramePr>
          <p:nvPr/>
        </p:nvGraphicFramePr>
        <p:xfrm>
          <a:off x="1139825" y="4702175"/>
          <a:ext cx="1897063" cy="428625"/>
        </p:xfrm>
        <a:graphic>
          <a:graphicData uri="http://schemas.openxmlformats.org/presentationml/2006/ole">
            <mc:AlternateContent xmlns:mc="http://schemas.openxmlformats.org/markup-compatibility/2006">
              <mc:Choice xmlns:v="urn:schemas-microsoft-com:vml" Requires="v">
                <p:oleObj spid="_x0000_s9248" name="Equation" r:id="rId8" imgW="901440" imgH="203040" progId="Equation.3">
                  <p:embed/>
                </p:oleObj>
              </mc:Choice>
              <mc:Fallback>
                <p:oleObj name="Equation" r:id="rId8" imgW="9014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825" y="4702175"/>
                        <a:ext cx="18970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9" name="Rectangle 7"/>
          <p:cNvSpPr>
            <a:spLocks noChangeArrowheads="1"/>
          </p:cNvSpPr>
          <p:nvPr/>
        </p:nvSpPr>
        <p:spPr bwMode="auto">
          <a:xfrm>
            <a:off x="5464175" y="1258888"/>
            <a:ext cx="383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graphicFrame>
        <p:nvGraphicFramePr>
          <p:cNvPr id="223240" name="Object 8"/>
          <p:cNvGraphicFramePr>
            <a:graphicFrameLocks noChangeAspect="1"/>
          </p:cNvGraphicFramePr>
          <p:nvPr/>
        </p:nvGraphicFramePr>
        <p:xfrm>
          <a:off x="211138" y="5819775"/>
          <a:ext cx="8707437" cy="819150"/>
        </p:xfrm>
        <a:graphic>
          <a:graphicData uri="http://schemas.openxmlformats.org/presentationml/2006/ole">
            <mc:AlternateContent xmlns:mc="http://schemas.openxmlformats.org/markup-compatibility/2006">
              <mc:Choice xmlns:v="urn:schemas-microsoft-com:vml" Requires="v">
                <p:oleObj spid="_x0000_s9249" name="Equation" r:id="rId10" imgW="4724280" imgH="444240" progId="Equation.3">
                  <p:embed/>
                </p:oleObj>
              </mc:Choice>
              <mc:Fallback>
                <p:oleObj name="Equation" r:id="rId10" imgW="47242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138" y="5819775"/>
                        <a:ext cx="8707437"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1" name="Text Box 9"/>
          <p:cNvSpPr txBox="1">
            <a:spLocks noChangeArrowheads="1"/>
          </p:cNvSpPr>
          <p:nvPr/>
        </p:nvSpPr>
        <p:spPr bwMode="auto">
          <a:xfrm>
            <a:off x="901700" y="318928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using</a:t>
            </a:r>
          </a:p>
        </p:txBody>
      </p:sp>
      <p:sp>
        <p:nvSpPr>
          <p:cNvPr id="223242" name="Text Box 10"/>
          <p:cNvSpPr txBox="1">
            <a:spLocks noChangeArrowheads="1"/>
          </p:cNvSpPr>
          <p:nvPr/>
        </p:nvSpPr>
        <p:spPr bwMode="auto">
          <a:xfrm>
            <a:off x="6800850" y="3209925"/>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we have:</a:t>
            </a:r>
          </a:p>
        </p:txBody>
      </p:sp>
      <p:sp>
        <p:nvSpPr>
          <p:cNvPr id="223243" name="Line 11"/>
          <p:cNvSpPr>
            <a:spLocks noChangeShapeType="1"/>
          </p:cNvSpPr>
          <p:nvPr/>
        </p:nvSpPr>
        <p:spPr bwMode="auto">
          <a:xfrm>
            <a:off x="3735388" y="3570288"/>
            <a:ext cx="506412"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3244" name="Line 12"/>
          <p:cNvSpPr>
            <a:spLocks noChangeShapeType="1"/>
          </p:cNvSpPr>
          <p:nvPr/>
        </p:nvSpPr>
        <p:spPr bwMode="auto">
          <a:xfrm flipH="1">
            <a:off x="5808663" y="3587750"/>
            <a:ext cx="130175" cy="331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3245" name="Line 13"/>
          <p:cNvSpPr>
            <a:spLocks noChangeShapeType="1"/>
          </p:cNvSpPr>
          <p:nvPr/>
        </p:nvSpPr>
        <p:spPr bwMode="auto">
          <a:xfrm>
            <a:off x="6313488" y="3570288"/>
            <a:ext cx="819150"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341149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29EEFD-749F-8049-B0C7-8141513FD9F4}"/>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What is an algorithm?</a:t>
            </a:r>
            <a:endParaRPr lang="en-US" sz="2600" dirty="0"/>
          </a:p>
        </p:txBody>
      </p:sp>
      <p:sp>
        <p:nvSpPr>
          <p:cNvPr id="5" name="Slide Number Placeholder 4">
            <a:extLst>
              <a:ext uri="{FF2B5EF4-FFF2-40B4-BE49-F238E27FC236}">
                <a16:creationId xmlns:a16="http://schemas.microsoft.com/office/drawing/2014/main" xmlns="" id="{36444DB7-C111-4244-B62A-B5D101E786A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6" name="TextBox 5">
            <a:extLst>
              <a:ext uri="{FF2B5EF4-FFF2-40B4-BE49-F238E27FC236}">
                <a16:creationId xmlns:a16="http://schemas.microsoft.com/office/drawing/2014/main" xmlns="" id="{6EDAED00-1C75-BA4D-91E4-A3AA06565C9D}"/>
              </a:ext>
            </a:extLst>
          </p:cNvPr>
          <p:cNvSpPr txBox="1">
            <a:spLocks noChangeArrowheads="1"/>
          </p:cNvSpPr>
          <p:nvPr/>
        </p:nvSpPr>
        <p:spPr bwMode="auto">
          <a:xfrm>
            <a:off x="304800" y="1371600"/>
            <a:ext cx="7848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2" eaLnBrk="1" hangingPunct="1">
              <a:spcBef>
                <a:spcPct val="50000"/>
              </a:spcBef>
              <a:buFontTx/>
              <a:buNone/>
            </a:pPr>
            <a:r>
              <a:rPr lang="en-US" altLang="zh-CN" sz="1800" dirty="0"/>
              <a:t>A clearly specified </a:t>
            </a:r>
            <a:r>
              <a:rPr lang="en-US" altLang="zh-CN" sz="1800" dirty="0">
                <a:solidFill>
                  <a:srgbClr val="FF3300"/>
                </a:solidFill>
              </a:rPr>
              <a:t>set of simple instructions </a:t>
            </a:r>
            <a:r>
              <a:rPr lang="en-US" altLang="zh-CN" sz="1800" dirty="0"/>
              <a:t>to be followed to solve a problem	</a:t>
            </a:r>
          </a:p>
          <a:p>
            <a:pPr lvl="3" eaLnBrk="1" hangingPunct="1">
              <a:spcBef>
                <a:spcPct val="50000"/>
              </a:spcBef>
              <a:buFont typeface="Wingdings" pitchFamily="2" charset="2"/>
              <a:buChar char="ü"/>
            </a:pPr>
            <a:r>
              <a:rPr lang="en-US" altLang="zh-CN" sz="1800" dirty="0"/>
              <a:t>Takes a set of values, as input and </a:t>
            </a:r>
          </a:p>
          <a:p>
            <a:pPr lvl="3" eaLnBrk="1" hangingPunct="1">
              <a:spcBef>
                <a:spcPct val="50000"/>
              </a:spcBef>
              <a:buFont typeface="Wingdings" pitchFamily="2" charset="2"/>
              <a:buChar char="ü"/>
            </a:pPr>
            <a:r>
              <a:rPr lang="en-US" altLang="zh-CN" sz="1800" dirty="0"/>
              <a:t> produces a value, or set of values, as output</a:t>
            </a:r>
          </a:p>
          <a:p>
            <a:pPr lvl="2" eaLnBrk="1" hangingPunct="1">
              <a:spcBef>
                <a:spcPct val="50000"/>
              </a:spcBef>
              <a:buFontTx/>
              <a:buNone/>
            </a:pPr>
            <a:r>
              <a:rPr lang="en-US" altLang="zh-CN" sz="1800" dirty="0"/>
              <a:t>May be specified </a:t>
            </a:r>
          </a:p>
          <a:p>
            <a:pPr lvl="3" eaLnBrk="1" hangingPunct="1">
              <a:spcBef>
                <a:spcPct val="50000"/>
              </a:spcBef>
              <a:buFont typeface="Wingdings" pitchFamily="2" charset="2"/>
              <a:buChar char="ü"/>
            </a:pPr>
            <a:r>
              <a:rPr lang="en-US" altLang="zh-CN" sz="1800" dirty="0"/>
              <a:t>In English or Hindi or Telugu</a:t>
            </a:r>
          </a:p>
          <a:p>
            <a:pPr lvl="3" eaLnBrk="1" hangingPunct="1">
              <a:spcBef>
                <a:spcPct val="50000"/>
              </a:spcBef>
              <a:buFont typeface="Wingdings" pitchFamily="2" charset="2"/>
              <a:buChar char="ü"/>
            </a:pPr>
            <a:r>
              <a:rPr lang="en-US" altLang="zh-CN" sz="1800" dirty="0"/>
              <a:t>As a computer program</a:t>
            </a:r>
          </a:p>
          <a:p>
            <a:pPr lvl="3" eaLnBrk="1" hangingPunct="1">
              <a:spcBef>
                <a:spcPct val="50000"/>
              </a:spcBef>
              <a:buFont typeface="Wingdings" pitchFamily="2" charset="2"/>
              <a:buChar char="ü"/>
            </a:pPr>
            <a:r>
              <a:rPr lang="en-US" altLang="zh-CN" sz="1800" dirty="0"/>
              <a:t>As a pseudo-code</a:t>
            </a:r>
            <a:r>
              <a:rPr lang="en-US" altLang="zh-CN" sz="1600" dirty="0"/>
              <a:t>	</a:t>
            </a:r>
          </a:p>
          <a:p>
            <a:pPr eaLnBrk="1" hangingPunct="1">
              <a:spcBef>
                <a:spcPct val="50000"/>
              </a:spcBef>
              <a:buFontTx/>
              <a:buNone/>
            </a:pPr>
            <a:endParaRPr lang="en-US" altLang="en-US" sz="1600" dirty="0">
              <a:ea typeface="宋体" panose="02010600030101010101" pitchFamily="2" charset="-122"/>
            </a:endParaRPr>
          </a:p>
        </p:txBody>
      </p:sp>
      <p:grpSp>
        <p:nvGrpSpPr>
          <p:cNvPr id="7" name="Group 2">
            <a:extLst>
              <a:ext uri="{FF2B5EF4-FFF2-40B4-BE49-F238E27FC236}">
                <a16:creationId xmlns:a16="http://schemas.microsoft.com/office/drawing/2014/main" xmlns="" id="{FAC56FB3-D5A1-3B47-B82C-C43594E888A2}"/>
              </a:ext>
            </a:extLst>
          </p:cNvPr>
          <p:cNvGrpSpPr>
            <a:grpSpLocks/>
          </p:cNvGrpSpPr>
          <p:nvPr/>
        </p:nvGrpSpPr>
        <p:grpSpPr bwMode="auto">
          <a:xfrm>
            <a:off x="2057400" y="4644178"/>
            <a:ext cx="4619625" cy="1680422"/>
            <a:chOff x="1008" y="1488"/>
            <a:chExt cx="3707" cy="1052"/>
          </a:xfrm>
          <a:blipFill>
            <a:blip r:embed="rId2"/>
            <a:tile tx="0" ty="0" sx="100000" sy="100000" flip="none" algn="tl"/>
          </a:blipFill>
        </p:grpSpPr>
        <p:sp>
          <p:nvSpPr>
            <p:cNvPr id="8" name="Rectangle 9">
              <a:extLst>
                <a:ext uri="{FF2B5EF4-FFF2-40B4-BE49-F238E27FC236}">
                  <a16:creationId xmlns:a16="http://schemas.microsoft.com/office/drawing/2014/main" xmlns="" id="{5DF12849-C978-F647-A91D-D621FD8573AA}"/>
                </a:ext>
              </a:extLst>
            </p:cNvPr>
            <p:cNvSpPr>
              <a:spLocks noChangeArrowheads="1"/>
            </p:cNvSpPr>
            <p:nvPr/>
          </p:nvSpPr>
          <p:spPr bwMode="auto">
            <a:xfrm>
              <a:off x="2543" y="2347"/>
              <a:ext cx="971"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Algorithm</a:t>
              </a:r>
            </a:p>
          </p:txBody>
        </p:sp>
        <p:sp>
          <p:nvSpPr>
            <p:cNvPr id="9" name="Rectangle 10">
              <a:extLst>
                <a:ext uri="{FF2B5EF4-FFF2-40B4-BE49-F238E27FC236}">
                  <a16:creationId xmlns:a16="http://schemas.microsoft.com/office/drawing/2014/main" xmlns="" id="{3D32A2EF-236E-D545-BF51-8D52A788F394}"/>
                </a:ext>
              </a:extLst>
            </p:cNvPr>
            <p:cNvSpPr>
              <a:spLocks noChangeArrowheads="1"/>
            </p:cNvSpPr>
            <p:nvPr/>
          </p:nvSpPr>
          <p:spPr bwMode="auto">
            <a:xfrm>
              <a:off x="1659" y="2347"/>
              <a:ext cx="503"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Input</a:t>
              </a:r>
              <a:endParaRPr lang="en-US" sz="2000" dirty="0">
                <a:solidFill>
                  <a:srgbClr val="C00000"/>
                </a:solidFill>
                <a:latin typeface="+mn-lt"/>
                <a:ea typeface="新細明體" pitchFamily="18" charset="-120"/>
              </a:endParaRPr>
            </a:p>
          </p:txBody>
        </p:sp>
        <p:sp>
          <p:nvSpPr>
            <p:cNvPr id="10" name="Rectangle 76">
              <a:extLst>
                <a:ext uri="{FF2B5EF4-FFF2-40B4-BE49-F238E27FC236}">
                  <a16:creationId xmlns:a16="http://schemas.microsoft.com/office/drawing/2014/main" xmlns="" id="{1CE94FE7-29DA-904C-9187-25B5CC60FDD9}"/>
                </a:ext>
              </a:extLst>
            </p:cNvPr>
            <p:cNvSpPr>
              <a:spLocks noChangeArrowheads="1"/>
            </p:cNvSpPr>
            <p:nvPr/>
          </p:nvSpPr>
          <p:spPr bwMode="auto">
            <a:xfrm>
              <a:off x="3828" y="2345"/>
              <a:ext cx="674"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Output</a:t>
              </a:r>
            </a:p>
          </p:txBody>
        </p:sp>
        <p:grpSp>
          <p:nvGrpSpPr>
            <p:cNvPr id="11" name="Group 11">
              <a:extLst>
                <a:ext uri="{FF2B5EF4-FFF2-40B4-BE49-F238E27FC236}">
                  <a16:creationId xmlns:a16="http://schemas.microsoft.com/office/drawing/2014/main" xmlns="" id="{A94DB17D-3078-5A40-8299-B7FA416B998D}"/>
                </a:ext>
              </a:extLst>
            </p:cNvPr>
            <p:cNvGrpSpPr>
              <a:grpSpLocks/>
            </p:cNvGrpSpPr>
            <p:nvPr/>
          </p:nvGrpSpPr>
          <p:grpSpPr bwMode="auto">
            <a:xfrm>
              <a:off x="1008" y="1488"/>
              <a:ext cx="3707" cy="768"/>
              <a:chOff x="1008" y="1488"/>
              <a:chExt cx="3707" cy="768"/>
            </a:xfrm>
            <a:grpFill/>
          </p:grpSpPr>
          <p:grpSp>
            <p:nvGrpSpPr>
              <p:cNvPr id="12" name="Group 158">
                <a:extLst>
                  <a:ext uri="{FF2B5EF4-FFF2-40B4-BE49-F238E27FC236}">
                    <a16:creationId xmlns:a16="http://schemas.microsoft.com/office/drawing/2014/main" xmlns="" id="{091A5520-83F6-3741-9C2A-CE2D6EFD4399}"/>
                  </a:ext>
                </a:extLst>
              </p:cNvPr>
              <p:cNvGrpSpPr>
                <a:grpSpLocks/>
              </p:cNvGrpSpPr>
              <p:nvPr/>
            </p:nvGrpSpPr>
            <p:grpSpPr bwMode="auto">
              <a:xfrm>
                <a:off x="3936" y="1488"/>
                <a:ext cx="779" cy="615"/>
                <a:chOff x="4193" y="2328"/>
                <a:chExt cx="779" cy="615"/>
              </a:xfrm>
              <a:grpFill/>
            </p:grpSpPr>
            <p:sp>
              <p:nvSpPr>
                <p:cNvPr id="131" name="Freeform 12">
                  <a:extLst>
                    <a:ext uri="{FF2B5EF4-FFF2-40B4-BE49-F238E27FC236}">
                      <a16:creationId xmlns:a16="http://schemas.microsoft.com/office/drawing/2014/main" xmlns="" id="{69431FEE-55E4-4E4D-BBFA-614465B0E18E}"/>
                    </a:ext>
                  </a:extLst>
                </p:cNvPr>
                <p:cNvSpPr>
                  <a:spLocks/>
                </p:cNvSpPr>
                <p:nvPr/>
              </p:nvSpPr>
              <p:spPr bwMode="auto">
                <a:xfrm>
                  <a:off x="4862" y="2823"/>
                  <a:ext cx="65" cy="88"/>
                </a:xfrm>
                <a:custGeom>
                  <a:avLst/>
                  <a:gdLst>
                    <a:gd name="T0" fmla="*/ 0 w 65"/>
                    <a:gd name="T1" fmla="*/ 0 h 88"/>
                    <a:gd name="T2" fmla="*/ 6 w 65"/>
                    <a:gd name="T3" fmla="*/ 56 h 88"/>
                    <a:gd name="T4" fmla="*/ 6 w 65"/>
                    <a:gd name="T5" fmla="*/ 80 h 88"/>
                    <a:gd name="T6" fmla="*/ 26 w 65"/>
                    <a:gd name="T7" fmla="*/ 88 h 88"/>
                    <a:gd name="T8" fmla="*/ 32 w 65"/>
                    <a:gd name="T9" fmla="*/ 80 h 88"/>
                    <a:gd name="T10" fmla="*/ 45 w 65"/>
                    <a:gd name="T11" fmla="*/ 88 h 88"/>
                    <a:gd name="T12" fmla="*/ 65 w 65"/>
                    <a:gd name="T13" fmla="*/ 80 h 88"/>
                    <a:gd name="T14" fmla="*/ 58 w 65"/>
                    <a:gd name="T15" fmla="*/ 64 h 88"/>
                    <a:gd name="T16" fmla="*/ 65 w 65"/>
                    <a:gd name="T17" fmla="*/ 0 h 88"/>
                    <a:gd name="T18" fmla="*/ 52 w 65"/>
                    <a:gd name="T19" fmla="*/ 8 h 88"/>
                    <a:gd name="T20" fmla="*/ 0 w 65"/>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88"/>
                    <a:gd name="T35" fmla="*/ 65 w 65"/>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88">
                      <a:moveTo>
                        <a:pt x="0" y="0"/>
                      </a:moveTo>
                      <a:lnTo>
                        <a:pt x="6" y="56"/>
                      </a:lnTo>
                      <a:lnTo>
                        <a:pt x="6" y="80"/>
                      </a:lnTo>
                      <a:lnTo>
                        <a:pt x="26" y="88"/>
                      </a:lnTo>
                      <a:lnTo>
                        <a:pt x="32" y="80"/>
                      </a:lnTo>
                      <a:lnTo>
                        <a:pt x="45" y="88"/>
                      </a:lnTo>
                      <a:lnTo>
                        <a:pt x="65" y="80"/>
                      </a:lnTo>
                      <a:lnTo>
                        <a:pt x="58" y="64"/>
                      </a:lnTo>
                      <a:lnTo>
                        <a:pt x="65" y="0"/>
                      </a:lnTo>
                      <a:lnTo>
                        <a:pt x="52"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2" name="Freeform 13">
                  <a:extLst>
                    <a:ext uri="{FF2B5EF4-FFF2-40B4-BE49-F238E27FC236}">
                      <a16:creationId xmlns:a16="http://schemas.microsoft.com/office/drawing/2014/main" xmlns="" id="{C38B0C61-E638-224B-99DB-CD850AF933EB}"/>
                    </a:ext>
                  </a:extLst>
                </p:cNvPr>
                <p:cNvSpPr>
                  <a:spLocks/>
                </p:cNvSpPr>
                <p:nvPr/>
              </p:nvSpPr>
              <p:spPr bwMode="auto">
                <a:xfrm>
                  <a:off x="4907" y="2376"/>
                  <a:ext cx="39" cy="56"/>
                </a:xfrm>
                <a:custGeom>
                  <a:avLst/>
                  <a:gdLst>
                    <a:gd name="T0" fmla="*/ 0 w 39"/>
                    <a:gd name="T1" fmla="*/ 8 h 56"/>
                    <a:gd name="T2" fmla="*/ 7 w 39"/>
                    <a:gd name="T3" fmla="*/ 0 h 56"/>
                    <a:gd name="T4" fmla="*/ 20 w 39"/>
                    <a:gd name="T5" fmla="*/ 8 h 56"/>
                    <a:gd name="T6" fmla="*/ 33 w 39"/>
                    <a:gd name="T7" fmla="*/ 24 h 56"/>
                    <a:gd name="T8" fmla="*/ 39 w 39"/>
                    <a:gd name="T9" fmla="*/ 32 h 56"/>
                    <a:gd name="T10" fmla="*/ 33 w 39"/>
                    <a:gd name="T11" fmla="*/ 56 h 56"/>
                    <a:gd name="T12" fmla="*/ 26 w 39"/>
                    <a:gd name="T13" fmla="*/ 48 h 56"/>
                    <a:gd name="T14" fmla="*/ 20 w 39"/>
                    <a:gd name="T15" fmla="*/ 40 h 56"/>
                    <a:gd name="T16" fmla="*/ 13 w 39"/>
                    <a:gd name="T17" fmla="*/ 16 h 56"/>
                    <a:gd name="T18" fmla="*/ 0 w 39"/>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6"/>
                    <a:gd name="T32" fmla="*/ 39 w 39"/>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6">
                      <a:moveTo>
                        <a:pt x="0" y="8"/>
                      </a:moveTo>
                      <a:lnTo>
                        <a:pt x="7" y="0"/>
                      </a:lnTo>
                      <a:lnTo>
                        <a:pt x="20" y="8"/>
                      </a:lnTo>
                      <a:lnTo>
                        <a:pt x="33" y="24"/>
                      </a:lnTo>
                      <a:lnTo>
                        <a:pt x="39" y="32"/>
                      </a:lnTo>
                      <a:lnTo>
                        <a:pt x="33" y="56"/>
                      </a:lnTo>
                      <a:lnTo>
                        <a:pt x="26" y="48"/>
                      </a:lnTo>
                      <a:lnTo>
                        <a:pt x="20" y="40"/>
                      </a:lnTo>
                      <a:lnTo>
                        <a:pt x="13"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3" name="Freeform 14">
                  <a:extLst>
                    <a:ext uri="{FF2B5EF4-FFF2-40B4-BE49-F238E27FC236}">
                      <a16:creationId xmlns:a16="http://schemas.microsoft.com/office/drawing/2014/main" xmlns="" id="{7B43DED3-0BA3-9641-ABBC-6B6C63843266}"/>
                    </a:ext>
                  </a:extLst>
                </p:cNvPr>
                <p:cNvSpPr>
                  <a:spLocks/>
                </p:cNvSpPr>
                <p:nvPr/>
              </p:nvSpPr>
              <p:spPr bwMode="auto">
                <a:xfrm>
                  <a:off x="4842" y="2352"/>
                  <a:ext cx="72" cy="96"/>
                </a:xfrm>
                <a:custGeom>
                  <a:avLst/>
                  <a:gdLst>
                    <a:gd name="T0" fmla="*/ 13 w 72"/>
                    <a:gd name="T1" fmla="*/ 40 h 96"/>
                    <a:gd name="T2" fmla="*/ 7 w 72"/>
                    <a:gd name="T3" fmla="*/ 32 h 96"/>
                    <a:gd name="T4" fmla="*/ 0 w 72"/>
                    <a:gd name="T5" fmla="*/ 40 h 96"/>
                    <a:gd name="T6" fmla="*/ 0 w 72"/>
                    <a:gd name="T7" fmla="*/ 56 h 96"/>
                    <a:gd name="T8" fmla="*/ 13 w 72"/>
                    <a:gd name="T9" fmla="*/ 56 h 96"/>
                    <a:gd name="T10" fmla="*/ 20 w 72"/>
                    <a:gd name="T11" fmla="*/ 80 h 96"/>
                    <a:gd name="T12" fmla="*/ 46 w 72"/>
                    <a:gd name="T13" fmla="*/ 96 h 96"/>
                    <a:gd name="T14" fmla="*/ 59 w 72"/>
                    <a:gd name="T15" fmla="*/ 96 h 96"/>
                    <a:gd name="T16" fmla="*/ 65 w 72"/>
                    <a:gd name="T17" fmla="*/ 72 h 96"/>
                    <a:gd name="T18" fmla="*/ 72 w 72"/>
                    <a:gd name="T19" fmla="*/ 48 h 96"/>
                    <a:gd name="T20" fmla="*/ 65 w 72"/>
                    <a:gd name="T21" fmla="*/ 16 h 96"/>
                    <a:gd name="T22" fmla="*/ 39 w 72"/>
                    <a:gd name="T23" fmla="*/ 0 h 96"/>
                    <a:gd name="T24" fmla="*/ 20 w 72"/>
                    <a:gd name="T25" fmla="*/ 16 h 96"/>
                    <a:gd name="T26" fmla="*/ 13 w 72"/>
                    <a:gd name="T27" fmla="*/ 40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96"/>
                    <a:gd name="T44" fmla="*/ 72 w 72"/>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96">
                      <a:moveTo>
                        <a:pt x="13" y="40"/>
                      </a:moveTo>
                      <a:lnTo>
                        <a:pt x="7" y="32"/>
                      </a:lnTo>
                      <a:lnTo>
                        <a:pt x="0" y="40"/>
                      </a:lnTo>
                      <a:lnTo>
                        <a:pt x="0" y="56"/>
                      </a:lnTo>
                      <a:lnTo>
                        <a:pt x="13" y="56"/>
                      </a:lnTo>
                      <a:lnTo>
                        <a:pt x="20" y="80"/>
                      </a:lnTo>
                      <a:lnTo>
                        <a:pt x="46" y="96"/>
                      </a:lnTo>
                      <a:lnTo>
                        <a:pt x="59" y="96"/>
                      </a:lnTo>
                      <a:lnTo>
                        <a:pt x="65" y="72"/>
                      </a:lnTo>
                      <a:lnTo>
                        <a:pt x="72" y="48"/>
                      </a:lnTo>
                      <a:lnTo>
                        <a:pt x="65" y="16"/>
                      </a:lnTo>
                      <a:lnTo>
                        <a:pt x="39" y="0"/>
                      </a:lnTo>
                      <a:lnTo>
                        <a:pt x="20" y="16"/>
                      </a:lnTo>
                      <a:lnTo>
                        <a:pt x="13" y="4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4" name="Freeform 15">
                  <a:extLst>
                    <a:ext uri="{FF2B5EF4-FFF2-40B4-BE49-F238E27FC236}">
                      <a16:creationId xmlns:a16="http://schemas.microsoft.com/office/drawing/2014/main" xmlns="" id="{07691F1F-69FE-624E-B522-D9625558B837}"/>
                    </a:ext>
                  </a:extLst>
                </p:cNvPr>
                <p:cNvSpPr>
                  <a:spLocks/>
                </p:cNvSpPr>
                <p:nvPr/>
              </p:nvSpPr>
              <p:spPr bwMode="auto">
                <a:xfrm>
                  <a:off x="4836" y="2328"/>
                  <a:ext cx="84" cy="80"/>
                </a:xfrm>
                <a:custGeom>
                  <a:avLst/>
                  <a:gdLst>
                    <a:gd name="T0" fmla="*/ 78 w 84"/>
                    <a:gd name="T1" fmla="*/ 48 h 80"/>
                    <a:gd name="T2" fmla="*/ 84 w 84"/>
                    <a:gd name="T3" fmla="*/ 40 h 80"/>
                    <a:gd name="T4" fmla="*/ 84 w 84"/>
                    <a:gd name="T5" fmla="*/ 24 h 80"/>
                    <a:gd name="T6" fmla="*/ 71 w 84"/>
                    <a:gd name="T7" fmla="*/ 16 h 80"/>
                    <a:gd name="T8" fmla="*/ 58 w 84"/>
                    <a:gd name="T9" fmla="*/ 0 h 80"/>
                    <a:gd name="T10" fmla="*/ 39 w 84"/>
                    <a:gd name="T11" fmla="*/ 0 h 80"/>
                    <a:gd name="T12" fmla="*/ 19 w 84"/>
                    <a:gd name="T13" fmla="*/ 0 h 80"/>
                    <a:gd name="T14" fmla="*/ 19 w 84"/>
                    <a:gd name="T15" fmla="*/ 16 h 80"/>
                    <a:gd name="T16" fmla="*/ 6 w 84"/>
                    <a:gd name="T17" fmla="*/ 16 h 80"/>
                    <a:gd name="T18" fmla="*/ 0 w 84"/>
                    <a:gd name="T19" fmla="*/ 48 h 80"/>
                    <a:gd name="T20" fmla="*/ 0 w 84"/>
                    <a:gd name="T21" fmla="*/ 72 h 80"/>
                    <a:gd name="T22" fmla="*/ 6 w 84"/>
                    <a:gd name="T23" fmla="*/ 80 h 80"/>
                    <a:gd name="T24" fmla="*/ 6 w 84"/>
                    <a:gd name="T25" fmla="*/ 64 h 80"/>
                    <a:gd name="T26" fmla="*/ 13 w 84"/>
                    <a:gd name="T27" fmla="*/ 56 h 80"/>
                    <a:gd name="T28" fmla="*/ 19 w 84"/>
                    <a:gd name="T29" fmla="*/ 64 h 80"/>
                    <a:gd name="T30" fmla="*/ 26 w 84"/>
                    <a:gd name="T31" fmla="*/ 40 h 80"/>
                    <a:gd name="T32" fmla="*/ 45 w 84"/>
                    <a:gd name="T33" fmla="*/ 24 h 80"/>
                    <a:gd name="T34" fmla="*/ 71 w 84"/>
                    <a:gd name="T35" fmla="*/ 40 h 80"/>
                    <a:gd name="T36" fmla="*/ 78 w 84"/>
                    <a:gd name="T37" fmla="*/ 48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80"/>
                    <a:gd name="T59" fmla="*/ 84 w 84"/>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80">
                      <a:moveTo>
                        <a:pt x="78" y="48"/>
                      </a:moveTo>
                      <a:lnTo>
                        <a:pt x="84" y="40"/>
                      </a:lnTo>
                      <a:lnTo>
                        <a:pt x="84" y="24"/>
                      </a:lnTo>
                      <a:lnTo>
                        <a:pt x="71" y="16"/>
                      </a:lnTo>
                      <a:lnTo>
                        <a:pt x="58" y="0"/>
                      </a:lnTo>
                      <a:lnTo>
                        <a:pt x="39" y="0"/>
                      </a:lnTo>
                      <a:lnTo>
                        <a:pt x="19" y="0"/>
                      </a:lnTo>
                      <a:lnTo>
                        <a:pt x="19" y="16"/>
                      </a:lnTo>
                      <a:lnTo>
                        <a:pt x="6" y="16"/>
                      </a:lnTo>
                      <a:lnTo>
                        <a:pt x="0" y="48"/>
                      </a:lnTo>
                      <a:lnTo>
                        <a:pt x="0" y="72"/>
                      </a:lnTo>
                      <a:lnTo>
                        <a:pt x="6" y="80"/>
                      </a:lnTo>
                      <a:lnTo>
                        <a:pt x="6" y="64"/>
                      </a:lnTo>
                      <a:lnTo>
                        <a:pt x="13" y="56"/>
                      </a:lnTo>
                      <a:lnTo>
                        <a:pt x="19" y="64"/>
                      </a:lnTo>
                      <a:lnTo>
                        <a:pt x="26" y="40"/>
                      </a:lnTo>
                      <a:lnTo>
                        <a:pt x="45" y="24"/>
                      </a:lnTo>
                      <a:lnTo>
                        <a:pt x="71" y="40"/>
                      </a:lnTo>
                      <a:lnTo>
                        <a:pt x="78" y="4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5" name="Freeform 16">
                  <a:extLst>
                    <a:ext uri="{FF2B5EF4-FFF2-40B4-BE49-F238E27FC236}">
                      <a16:creationId xmlns:a16="http://schemas.microsoft.com/office/drawing/2014/main" xmlns="" id="{DCFFB230-ACC2-4545-A3A5-5EF48C49A59B}"/>
                    </a:ext>
                  </a:extLst>
                </p:cNvPr>
                <p:cNvSpPr>
                  <a:spLocks/>
                </p:cNvSpPr>
                <p:nvPr/>
              </p:nvSpPr>
              <p:spPr bwMode="auto">
                <a:xfrm>
                  <a:off x="4803" y="2376"/>
                  <a:ext cx="33" cy="56"/>
                </a:xfrm>
                <a:custGeom>
                  <a:avLst/>
                  <a:gdLst>
                    <a:gd name="T0" fmla="*/ 33 w 33"/>
                    <a:gd name="T1" fmla="*/ 16 h 56"/>
                    <a:gd name="T2" fmla="*/ 33 w 33"/>
                    <a:gd name="T3" fmla="*/ 0 h 56"/>
                    <a:gd name="T4" fmla="*/ 20 w 33"/>
                    <a:gd name="T5" fmla="*/ 8 h 56"/>
                    <a:gd name="T6" fmla="*/ 0 w 33"/>
                    <a:gd name="T7" fmla="*/ 24 h 56"/>
                    <a:gd name="T8" fmla="*/ 0 w 33"/>
                    <a:gd name="T9" fmla="*/ 40 h 56"/>
                    <a:gd name="T10" fmla="*/ 0 w 33"/>
                    <a:gd name="T11" fmla="*/ 56 h 56"/>
                    <a:gd name="T12" fmla="*/ 13 w 33"/>
                    <a:gd name="T13" fmla="*/ 56 h 56"/>
                    <a:gd name="T14" fmla="*/ 13 w 33"/>
                    <a:gd name="T15" fmla="*/ 40 h 56"/>
                    <a:gd name="T16" fmla="*/ 26 w 33"/>
                    <a:gd name="T17" fmla="*/ 16 h 56"/>
                    <a:gd name="T18" fmla="*/ 33 w 33"/>
                    <a:gd name="T19" fmla="*/ 16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56"/>
                    <a:gd name="T32" fmla="*/ 33 w 33"/>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56">
                      <a:moveTo>
                        <a:pt x="33" y="16"/>
                      </a:moveTo>
                      <a:lnTo>
                        <a:pt x="33" y="0"/>
                      </a:lnTo>
                      <a:lnTo>
                        <a:pt x="20" y="8"/>
                      </a:lnTo>
                      <a:lnTo>
                        <a:pt x="0" y="24"/>
                      </a:lnTo>
                      <a:lnTo>
                        <a:pt x="0" y="40"/>
                      </a:lnTo>
                      <a:lnTo>
                        <a:pt x="0" y="56"/>
                      </a:lnTo>
                      <a:lnTo>
                        <a:pt x="13" y="56"/>
                      </a:lnTo>
                      <a:lnTo>
                        <a:pt x="13" y="40"/>
                      </a:lnTo>
                      <a:lnTo>
                        <a:pt x="26" y="16"/>
                      </a:lnTo>
                      <a:lnTo>
                        <a:pt x="33" y="16"/>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6" name="Freeform 17">
                  <a:extLst>
                    <a:ext uri="{FF2B5EF4-FFF2-40B4-BE49-F238E27FC236}">
                      <a16:creationId xmlns:a16="http://schemas.microsoft.com/office/drawing/2014/main" xmlns="" id="{8081768F-D95B-2C47-902B-5204CA3E0987}"/>
                    </a:ext>
                  </a:extLst>
                </p:cNvPr>
                <p:cNvSpPr>
                  <a:spLocks/>
                </p:cNvSpPr>
                <p:nvPr/>
              </p:nvSpPr>
              <p:spPr bwMode="auto">
                <a:xfrm>
                  <a:off x="4829" y="2368"/>
                  <a:ext cx="13" cy="24"/>
                </a:xfrm>
                <a:custGeom>
                  <a:avLst/>
                  <a:gdLst>
                    <a:gd name="T0" fmla="*/ 7 w 13"/>
                    <a:gd name="T1" fmla="*/ 8 h 24"/>
                    <a:gd name="T2" fmla="*/ 0 w 13"/>
                    <a:gd name="T3" fmla="*/ 8 h 24"/>
                    <a:gd name="T4" fmla="*/ 7 w 13"/>
                    <a:gd name="T5" fmla="*/ 0 h 24"/>
                    <a:gd name="T6" fmla="*/ 7 w 13"/>
                    <a:gd name="T7" fmla="*/ 8 h 24"/>
                    <a:gd name="T8" fmla="*/ 13 w 13"/>
                    <a:gd name="T9" fmla="*/ 0 h 24"/>
                    <a:gd name="T10" fmla="*/ 13 w 13"/>
                    <a:gd name="T11" fmla="*/ 8 h 24"/>
                    <a:gd name="T12" fmla="*/ 7 w 13"/>
                    <a:gd name="T13" fmla="*/ 8 h 24"/>
                    <a:gd name="T14" fmla="*/ 7 w 13"/>
                    <a:gd name="T15" fmla="*/ 24 h 24"/>
                    <a:gd name="T16" fmla="*/ 7 w 13"/>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24"/>
                    <a:gd name="T29" fmla="*/ 13 w 13"/>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24">
                      <a:moveTo>
                        <a:pt x="7" y="8"/>
                      </a:moveTo>
                      <a:lnTo>
                        <a:pt x="0" y="8"/>
                      </a:lnTo>
                      <a:lnTo>
                        <a:pt x="7" y="0"/>
                      </a:lnTo>
                      <a:lnTo>
                        <a:pt x="7" y="8"/>
                      </a:lnTo>
                      <a:lnTo>
                        <a:pt x="13" y="0"/>
                      </a:lnTo>
                      <a:lnTo>
                        <a:pt x="13" y="8"/>
                      </a:lnTo>
                      <a:lnTo>
                        <a:pt x="7" y="8"/>
                      </a:lnTo>
                      <a:lnTo>
                        <a:pt x="7" y="24"/>
                      </a:lnTo>
                      <a:lnTo>
                        <a:pt x="7"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7" name="Freeform 18">
                  <a:extLst>
                    <a:ext uri="{FF2B5EF4-FFF2-40B4-BE49-F238E27FC236}">
                      <a16:creationId xmlns:a16="http://schemas.microsoft.com/office/drawing/2014/main" xmlns="" id="{E014E16A-B22F-6B45-B43E-B0B9B00B62D1}"/>
                    </a:ext>
                  </a:extLst>
                </p:cNvPr>
                <p:cNvSpPr>
                  <a:spLocks/>
                </p:cNvSpPr>
                <p:nvPr/>
              </p:nvSpPr>
              <p:spPr bwMode="auto">
                <a:xfrm>
                  <a:off x="4849" y="2408"/>
                  <a:ext cx="45" cy="64"/>
                </a:xfrm>
                <a:custGeom>
                  <a:avLst/>
                  <a:gdLst>
                    <a:gd name="T0" fmla="*/ 6 w 45"/>
                    <a:gd name="T1" fmla="*/ 0 h 64"/>
                    <a:gd name="T2" fmla="*/ 0 w 45"/>
                    <a:gd name="T3" fmla="*/ 48 h 64"/>
                    <a:gd name="T4" fmla="*/ 13 w 45"/>
                    <a:gd name="T5" fmla="*/ 56 h 64"/>
                    <a:gd name="T6" fmla="*/ 32 w 45"/>
                    <a:gd name="T7" fmla="*/ 64 h 64"/>
                    <a:gd name="T8" fmla="*/ 45 w 45"/>
                    <a:gd name="T9" fmla="*/ 56 h 64"/>
                    <a:gd name="T10" fmla="*/ 45 w 45"/>
                    <a:gd name="T11" fmla="*/ 40 h 64"/>
                    <a:gd name="T12" fmla="*/ 39 w 45"/>
                    <a:gd name="T13" fmla="*/ 40 h 64"/>
                    <a:gd name="T14" fmla="*/ 13 w 45"/>
                    <a:gd name="T15" fmla="*/ 24 h 64"/>
                    <a:gd name="T16" fmla="*/ 6 w 45"/>
                    <a:gd name="T17" fmla="*/ 0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64"/>
                    <a:gd name="T29" fmla="*/ 45 w 45"/>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64">
                      <a:moveTo>
                        <a:pt x="6" y="0"/>
                      </a:moveTo>
                      <a:lnTo>
                        <a:pt x="0" y="48"/>
                      </a:lnTo>
                      <a:lnTo>
                        <a:pt x="13" y="56"/>
                      </a:lnTo>
                      <a:lnTo>
                        <a:pt x="32" y="64"/>
                      </a:lnTo>
                      <a:lnTo>
                        <a:pt x="45" y="56"/>
                      </a:lnTo>
                      <a:lnTo>
                        <a:pt x="45" y="40"/>
                      </a:lnTo>
                      <a:lnTo>
                        <a:pt x="39" y="40"/>
                      </a:lnTo>
                      <a:lnTo>
                        <a:pt x="13" y="24"/>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8" name="Freeform 19">
                  <a:extLst>
                    <a:ext uri="{FF2B5EF4-FFF2-40B4-BE49-F238E27FC236}">
                      <a16:creationId xmlns:a16="http://schemas.microsoft.com/office/drawing/2014/main" xmlns="" id="{CA909DCC-265B-6246-8B2D-7807CCC36242}"/>
                    </a:ext>
                  </a:extLst>
                </p:cNvPr>
                <p:cNvSpPr>
                  <a:spLocks/>
                </p:cNvSpPr>
                <p:nvPr/>
              </p:nvSpPr>
              <p:spPr bwMode="auto">
                <a:xfrm>
                  <a:off x="4790" y="2448"/>
                  <a:ext cx="182" cy="375"/>
                </a:xfrm>
                <a:custGeom>
                  <a:avLst/>
                  <a:gdLst>
                    <a:gd name="T0" fmla="*/ 59 w 182"/>
                    <a:gd name="T1" fmla="*/ 8 h 375"/>
                    <a:gd name="T2" fmla="*/ 26 w 182"/>
                    <a:gd name="T3" fmla="*/ 16 h 375"/>
                    <a:gd name="T4" fmla="*/ 13 w 182"/>
                    <a:gd name="T5" fmla="*/ 8 h 375"/>
                    <a:gd name="T6" fmla="*/ 0 w 182"/>
                    <a:gd name="T7" fmla="*/ 24 h 375"/>
                    <a:gd name="T8" fmla="*/ 0 w 182"/>
                    <a:gd name="T9" fmla="*/ 47 h 375"/>
                    <a:gd name="T10" fmla="*/ 0 w 182"/>
                    <a:gd name="T11" fmla="*/ 79 h 375"/>
                    <a:gd name="T12" fmla="*/ 20 w 182"/>
                    <a:gd name="T13" fmla="*/ 95 h 375"/>
                    <a:gd name="T14" fmla="*/ 33 w 182"/>
                    <a:gd name="T15" fmla="*/ 95 h 375"/>
                    <a:gd name="T16" fmla="*/ 39 w 182"/>
                    <a:gd name="T17" fmla="*/ 175 h 375"/>
                    <a:gd name="T18" fmla="*/ 13 w 182"/>
                    <a:gd name="T19" fmla="*/ 319 h 375"/>
                    <a:gd name="T20" fmla="*/ 13 w 182"/>
                    <a:gd name="T21" fmla="*/ 359 h 375"/>
                    <a:gd name="T22" fmla="*/ 59 w 182"/>
                    <a:gd name="T23" fmla="*/ 367 h 375"/>
                    <a:gd name="T24" fmla="*/ 117 w 182"/>
                    <a:gd name="T25" fmla="*/ 375 h 375"/>
                    <a:gd name="T26" fmla="*/ 150 w 182"/>
                    <a:gd name="T27" fmla="*/ 367 h 375"/>
                    <a:gd name="T28" fmla="*/ 182 w 182"/>
                    <a:gd name="T29" fmla="*/ 343 h 375"/>
                    <a:gd name="T30" fmla="*/ 176 w 182"/>
                    <a:gd name="T31" fmla="*/ 311 h 375"/>
                    <a:gd name="T32" fmla="*/ 143 w 182"/>
                    <a:gd name="T33" fmla="*/ 167 h 375"/>
                    <a:gd name="T34" fmla="*/ 137 w 182"/>
                    <a:gd name="T35" fmla="*/ 95 h 375"/>
                    <a:gd name="T36" fmla="*/ 156 w 182"/>
                    <a:gd name="T37" fmla="*/ 87 h 375"/>
                    <a:gd name="T38" fmla="*/ 163 w 182"/>
                    <a:gd name="T39" fmla="*/ 79 h 375"/>
                    <a:gd name="T40" fmla="*/ 163 w 182"/>
                    <a:gd name="T41" fmla="*/ 31 h 375"/>
                    <a:gd name="T42" fmla="*/ 150 w 182"/>
                    <a:gd name="T43" fmla="*/ 8 h 375"/>
                    <a:gd name="T44" fmla="*/ 130 w 182"/>
                    <a:gd name="T45" fmla="*/ 16 h 375"/>
                    <a:gd name="T46" fmla="*/ 104 w 182"/>
                    <a:gd name="T47" fmla="*/ 0 h 375"/>
                    <a:gd name="T48" fmla="*/ 104 w 182"/>
                    <a:gd name="T49" fmla="*/ 16 h 375"/>
                    <a:gd name="T50" fmla="*/ 91 w 182"/>
                    <a:gd name="T51" fmla="*/ 24 h 375"/>
                    <a:gd name="T52" fmla="*/ 72 w 182"/>
                    <a:gd name="T53" fmla="*/ 16 h 375"/>
                    <a:gd name="T54" fmla="*/ 59 w 182"/>
                    <a:gd name="T55" fmla="*/ 8 h 3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2"/>
                    <a:gd name="T85" fmla="*/ 0 h 375"/>
                    <a:gd name="T86" fmla="*/ 182 w 182"/>
                    <a:gd name="T87" fmla="*/ 375 h 3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2" h="375">
                      <a:moveTo>
                        <a:pt x="59" y="8"/>
                      </a:moveTo>
                      <a:lnTo>
                        <a:pt x="26" y="16"/>
                      </a:lnTo>
                      <a:lnTo>
                        <a:pt x="13" y="8"/>
                      </a:lnTo>
                      <a:lnTo>
                        <a:pt x="0" y="24"/>
                      </a:lnTo>
                      <a:lnTo>
                        <a:pt x="0" y="47"/>
                      </a:lnTo>
                      <a:lnTo>
                        <a:pt x="0" y="79"/>
                      </a:lnTo>
                      <a:lnTo>
                        <a:pt x="20" y="95"/>
                      </a:lnTo>
                      <a:lnTo>
                        <a:pt x="33" y="95"/>
                      </a:lnTo>
                      <a:lnTo>
                        <a:pt x="39" y="175"/>
                      </a:lnTo>
                      <a:lnTo>
                        <a:pt x="13" y="319"/>
                      </a:lnTo>
                      <a:lnTo>
                        <a:pt x="13" y="359"/>
                      </a:lnTo>
                      <a:lnTo>
                        <a:pt x="59" y="367"/>
                      </a:lnTo>
                      <a:lnTo>
                        <a:pt x="117" y="375"/>
                      </a:lnTo>
                      <a:lnTo>
                        <a:pt x="150" y="367"/>
                      </a:lnTo>
                      <a:lnTo>
                        <a:pt x="182" y="343"/>
                      </a:lnTo>
                      <a:lnTo>
                        <a:pt x="176" y="311"/>
                      </a:lnTo>
                      <a:lnTo>
                        <a:pt x="143" y="167"/>
                      </a:lnTo>
                      <a:lnTo>
                        <a:pt x="137" y="95"/>
                      </a:lnTo>
                      <a:lnTo>
                        <a:pt x="156" y="87"/>
                      </a:lnTo>
                      <a:lnTo>
                        <a:pt x="163" y="79"/>
                      </a:lnTo>
                      <a:lnTo>
                        <a:pt x="163" y="31"/>
                      </a:lnTo>
                      <a:lnTo>
                        <a:pt x="150" y="8"/>
                      </a:lnTo>
                      <a:lnTo>
                        <a:pt x="130" y="16"/>
                      </a:lnTo>
                      <a:lnTo>
                        <a:pt x="104" y="0"/>
                      </a:lnTo>
                      <a:lnTo>
                        <a:pt x="104" y="16"/>
                      </a:lnTo>
                      <a:lnTo>
                        <a:pt x="91" y="24"/>
                      </a:lnTo>
                      <a:lnTo>
                        <a:pt x="72" y="16"/>
                      </a:lnTo>
                      <a:lnTo>
                        <a:pt x="59"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39" name="Line 20">
                  <a:extLst>
                    <a:ext uri="{FF2B5EF4-FFF2-40B4-BE49-F238E27FC236}">
                      <a16:creationId xmlns:a16="http://schemas.microsoft.com/office/drawing/2014/main" xmlns="" id="{EE5A8F48-C7C0-7246-A2CD-F9934F9214BC}"/>
                    </a:ext>
                  </a:extLst>
                </p:cNvPr>
                <p:cNvSpPr>
                  <a:spLocks noChangeShapeType="1"/>
                </p:cNvSpPr>
                <p:nvPr/>
              </p:nvSpPr>
              <p:spPr bwMode="auto">
                <a:xfrm flipV="1">
                  <a:off x="4927" y="2511"/>
                  <a:ext cx="6" cy="32"/>
                </a:xfrm>
                <a:prstGeom prst="line">
                  <a:avLst/>
                </a:pr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0" name="Freeform 21">
                  <a:extLst>
                    <a:ext uri="{FF2B5EF4-FFF2-40B4-BE49-F238E27FC236}">
                      <a16:creationId xmlns:a16="http://schemas.microsoft.com/office/drawing/2014/main" xmlns="" id="{5182484C-A2BD-3140-9D1F-B6EA1128C995}"/>
                    </a:ext>
                  </a:extLst>
                </p:cNvPr>
                <p:cNvSpPr>
                  <a:spLocks/>
                </p:cNvSpPr>
                <p:nvPr/>
              </p:nvSpPr>
              <p:spPr bwMode="auto">
                <a:xfrm>
                  <a:off x="4797" y="2535"/>
                  <a:ext cx="32" cy="32"/>
                </a:xfrm>
                <a:custGeom>
                  <a:avLst/>
                  <a:gdLst>
                    <a:gd name="T0" fmla="*/ 0 w 32"/>
                    <a:gd name="T1" fmla="*/ 0 h 32"/>
                    <a:gd name="T2" fmla="*/ 6 w 32"/>
                    <a:gd name="T3" fmla="*/ 24 h 32"/>
                    <a:gd name="T4" fmla="*/ 13 w 32"/>
                    <a:gd name="T5" fmla="*/ 32 h 32"/>
                    <a:gd name="T6" fmla="*/ 32 w 32"/>
                    <a:gd name="T7" fmla="*/ 24 h 32"/>
                    <a:gd name="T8" fmla="*/ 26 w 32"/>
                    <a:gd name="T9" fmla="*/ 8 h 32"/>
                    <a:gd name="T10" fmla="*/ 13 w 32"/>
                    <a:gd name="T11" fmla="*/ 8 h 32"/>
                    <a:gd name="T12" fmla="*/ 0 w 32"/>
                    <a:gd name="T13" fmla="*/ 0 h 32"/>
                    <a:gd name="T14" fmla="*/ 0 60000 65536"/>
                    <a:gd name="T15" fmla="*/ 0 60000 65536"/>
                    <a:gd name="T16" fmla="*/ 0 60000 65536"/>
                    <a:gd name="T17" fmla="*/ 0 60000 65536"/>
                    <a:gd name="T18" fmla="*/ 0 60000 65536"/>
                    <a:gd name="T19" fmla="*/ 0 60000 65536"/>
                    <a:gd name="T20" fmla="*/ 0 60000 65536"/>
                    <a:gd name="T21" fmla="*/ 0 w 32"/>
                    <a:gd name="T22" fmla="*/ 0 h 32"/>
                    <a:gd name="T23" fmla="*/ 32 w 32"/>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2">
                      <a:moveTo>
                        <a:pt x="0" y="0"/>
                      </a:moveTo>
                      <a:lnTo>
                        <a:pt x="6" y="24"/>
                      </a:lnTo>
                      <a:lnTo>
                        <a:pt x="13" y="32"/>
                      </a:lnTo>
                      <a:lnTo>
                        <a:pt x="32" y="24"/>
                      </a:lnTo>
                      <a:lnTo>
                        <a:pt x="26" y="8"/>
                      </a:lnTo>
                      <a:lnTo>
                        <a:pt x="13"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1" name="Freeform 22">
                  <a:extLst>
                    <a:ext uri="{FF2B5EF4-FFF2-40B4-BE49-F238E27FC236}">
                      <a16:creationId xmlns:a16="http://schemas.microsoft.com/office/drawing/2014/main" xmlns="" id="{807CD23B-7166-3345-B71E-C02486C85414}"/>
                    </a:ext>
                  </a:extLst>
                </p:cNvPr>
                <p:cNvSpPr>
                  <a:spLocks/>
                </p:cNvSpPr>
                <p:nvPr/>
              </p:nvSpPr>
              <p:spPr bwMode="auto">
                <a:xfrm>
                  <a:off x="4927" y="2527"/>
                  <a:ext cx="26" cy="32"/>
                </a:xfrm>
                <a:custGeom>
                  <a:avLst/>
                  <a:gdLst>
                    <a:gd name="T0" fmla="*/ 0 w 26"/>
                    <a:gd name="T1" fmla="*/ 16 h 32"/>
                    <a:gd name="T2" fmla="*/ 0 w 26"/>
                    <a:gd name="T3" fmla="*/ 32 h 32"/>
                    <a:gd name="T4" fmla="*/ 13 w 26"/>
                    <a:gd name="T5" fmla="*/ 32 h 32"/>
                    <a:gd name="T6" fmla="*/ 26 w 26"/>
                    <a:gd name="T7" fmla="*/ 24 h 32"/>
                    <a:gd name="T8" fmla="*/ 26 w 26"/>
                    <a:gd name="T9" fmla="*/ 0 h 32"/>
                    <a:gd name="T10" fmla="*/ 19 w 26"/>
                    <a:gd name="T11" fmla="*/ 8 h 32"/>
                    <a:gd name="T12" fmla="*/ 0 w 26"/>
                    <a:gd name="T13" fmla="*/ 16 h 32"/>
                    <a:gd name="T14" fmla="*/ 0 60000 65536"/>
                    <a:gd name="T15" fmla="*/ 0 60000 65536"/>
                    <a:gd name="T16" fmla="*/ 0 60000 65536"/>
                    <a:gd name="T17" fmla="*/ 0 60000 65536"/>
                    <a:gd name="T18" fmla="*/ 0 60000 65536"/>
                    <a:gd name="T19" fmla="*/ 0 60000 65536"/>
                    <a:gd name="T20" fmla="*/ 0 60000 65536"/>
                    <a:gd name="T21" fmla="*/ 0 w 26"/>
                    <a:gd name="T22" fmla="*/ 0 h 32"/>
                    <a:gd name="T23" fmla="*/ 26 w 26"/>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2">
                      <a:moveTo>
                        <a:pt x="0" y="16"/>
                      </a:moveTo>
                      <a:lnTo>
                        <a:pt x="0" y="32"/>
                      </a:lnTo>
                      <a:lnTo>
                        <a:pt x="13" y="32"/>
                      </a:lnTo>
                      <a:lnTo>
                        <a:pt x="26" y="24"/>
                      </a:lnTo>
                      <a:lnTo>
                        <a:pt x="26" y="0"/>
                      </a:lnTo>
                      <a:lnTo>
                        <a:pt x="19" y="8"/>
                      </a:lnTo>
                      <a:lnTo>
                        <a:pt x="0" y="16"/>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2" name="Freeform 23">
                  <a:extLst>
                    <a:ext uri="{FF2B5EF4-FFF2-40B4-BE49-F238E27FC236}">
                      <a16:creationId xmlns:a16="http://schemas.microsoft.com/office/drawing/2014/main" xmlns="" id="{2F13A69D-AAD6-2745-AE0D-E6D1AA70DB35}"/>
                    </a:ext>
                  </a:extLst>
                </p:cNvPr>
                <p:cNvSpPr>
                  <a:spLocks/>
                </p:cNvSpPr>
                <p:nvPr/>
              </p:nvSpPr>
              <p:spPr bwMode="auto">
                <a:xfrm>
                  <a:off x="4803" y="2559"/>
                  <a:ext cx="111" cy="104"/>
                </a:xfrm>
                <a:custGeom>
                  <a:avLst/>
                  <a:gdLst>
                    <a:gd name="T0" fmla="*/ 0 w 111"/>
                    <a:gd name="T1" fmla="*/ 0 h 104"/>
                    <a:gd name="T2" fmla="*/ 7 w 111"/>
                    <a:gd name="T3" fmla="*/ 48 h 104"/>
                    <a:gd name="T4" fmla="*/ 59 w 111"/>
                    <a:gd name="T5" fmla="*/ 88 h 104"/>
                    <a:gd name="T6" fmla="*/ 72 w 111"/>
                    <a:gd name="T7" fmla="*/ 96 h 104"/>
                    <a:gd name="T8" fmla="*/ 91 w 111"/>
                    <a:gd name="T9" fmla="*/ 104 h 104"/>
                    <a:gd name="T10" fmla="*/ 111 w 111"/>
                    <a:gd name="T11" fmla="*/ 88 h 104"/>
                    <a:gd name="T12" fmla="*/ 91 w 111"/>
                    <a:gd name="T13" fmla="*/ 80 h 104"/>
                    <a:gd name="T14" fmla="*/ 85 w 111"/>
                    <a:gd name="T15" fmla="*/ 72 h 104"/>
                    <a:gd name="T16" fmla="*/ 91 w 111"/>
                    <a:gd name="T17" fmla="*/ 64 h 104"/>
                    <a:gd name="T18" fmla="*/ 91 w 111"/>
                    <a:gd name="T19" fmla="*/ 56 h 104"/>
                    <a:gd name="T20" fmla="*/ 78 w 111"/>
                    <a:gd name="T21" fmla="*/ 64 h 104"/>
                    <a:gd name="T22" fmla="*/ 65 w 111"/>
                    <a:gd name="T23" fmla="*/ 64 h 104"/>
                    <a:gd name="T24" fmla="*/ 26 w 111"/>
                    <a:gd name="T25" fmla="*/ 32 h 104"/>
                    <a:gd name="T26" fmla="*/ 26 w 111"/>
                    <a:gd name="T27" fmla="*/ 0 h 104"/>
                    <a:gd name="T28" fmla="*/ 0 w 111"/>
                    <a:gd name="T29" fmla="*/ 0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4"/>
                    <a:gd name="T47" fmla="*/ 111 w 111"/>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4">
                      <a:moveTo>
                        <a:pt x="0" y="0"/>
                      </a:moveTo>
                      <a:lnTo>
                        <a:pt x="7" y="48"/>
                      </a:lnTo>
                      <a:lnTo>
                        <a:pt x="59" y="88"/>
                      </a:lnTo>
                      <a:lnTo>
                        <a:pt x="72" y="96"/>
                      </a:lnTo>
                      <a:lnTo>
                        <a:pt x="91" y="104"/>
                      </a:lnTo>
                      <a:lnTo>
                        <a:pt x="111" y="88"/>
                      </a:lnTo>
                      <a:lnTo>
                        <a:pt x="91" y="80"/>
                      </a:lnTo>
                      <a:lnTo>
                        <a:pt x="85" y="72"/>
                      </a:lnTo>
                      <a:lnTo>
                        <a:pt x="91" y="64"/>
                      </a:lnTo>
                      <a:lnTo>
                        <a:pt x="91" y="56"/>
                      </a:lnTo>
                      <a:lnTo>
                        <a:pt x="78" y="64"/>
                      </a:lnTo>
                      <a:lnTo>
                        <a:pt x="65" y="64"/>
                      </a:lnTo>
                      <a:lnTo>
                        <a:pt x="26" y="32"/>
                      </a:lnTo>
                      <a:lnTo>
                        <a:pt x="26"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3" name="Freeform 24">
                  <a:extLst>
                    <a:ext uri="{FF2B5EF4-FFF2-40B4-BE49-F238E27FC236}">
                      <a16:creationId xmlns:a16="http://schemas.microsoft.com/office/drawing/2014/main" xmlns="" id="{453F8057-0036-A245-BB1C-CFF8564C2F6B}"/>
                    </a:ext>
                  </a:extLst>
                </p:cNvPr>
                <p:cNvSpPr>
                  <a:spLocks/>
                </p:cNvSpPr>
                <p:nvPr/>
              </p:nvSpPr>
              <p:spPr bwMode="auto">
                <a:xfrm>
                  <a:off x="4888" y="2551"/>
                  <a:ext cx="65" cy="96"/>
                </a:xfrm>
                <a:custGeom>
                  <a:avLst/>
                  <a:gdLst>
                    <a:gd name="T0" fmla="*/ 39 w 65"/>
                    <a:gd name="T1" fmla="*/ 8 h 96"/>
                    <a:gd name="T2" fmla="*/ 39 w 65"/>
                    <a:gd name="T3" fmla="*/ 48 h 96"/>
                    <a:gd name="T4" fmla="*/ 19 w 65"/>
                    <a:gd name="T5" fmla="*/ 72 h 96"/>
                    <a:gd name="T6" fmla="*/ 6 w 65"/>
                    <a:gd name="T7" fmla="*/ 64 h 96"/>
                    <a:gd name="T8" fmla="*/ 6 w 65"/>
                    <a:gd name="T9" fmla="*/ 72 h 96"/>
                    <a:gd name="T10" fmla="*/ 0 w 65"/>
                    <a:gd name="T11" fmla="*/ 80 h 96"/>
                    <a:gd name="T12" fmla="*/ 6 w 65"/>
                    <a:gd name="T13" fmla="*/ 88 h 96"/>
                    <a:gd name="T14" fmla="*/ 26 w 65"/>
                    <a:gd name="T15" fmla="*/ 96 h 96"/>
                    <a:gd name="T16" fmla="*/ 32 w 65"/>
                    <a:gd name="T17" fmla="*/ 88 h 96"/>
                    <a:gd name="T18" fmla="*/ 39 w 65"/>
                    <a:gd name="T19" fmla="*/ 80 h 96"/>
                    <a:gd name="T20" fmla="*/ 58 w 65"/>
                    <a:gd name="T21" fmla="*/ 56 h 96"/>
                    <a:gd name="T22" fmla="*/ 65 w 65"/>
                    <a:gd name="T23" fmla="*/ 0 h 96"/>
                    <a:gd name="T24" fmla="*/ 52 w 65"/>
                    <a:gd name="T25" fmla="*/ 8 h 96"/>
                    <a:gd name="T26" fmla="*/ 39 w 65"/>
                    <a:gd name="T27" fmla="*/ 8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96"/>
                    <a:gd name="T44" fmla="*/ 65 w 65"/>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96">
                      <a:moveTo>
                        <a:pt x="39" y="8"/>
                      </a:moveTo>
                      <a:lnTo>
                        <a:pt x="39" y="48"/>
                      </a:lnTo>
                      <a:lnTo>
                        <a:pt x="19" y="72"/>
                      </a:lnTo>
                      <a:lnTo>
                        <a:pt x="6" y="64"/>
                      </a:lnTo>
                      <a:lnTo>
                        <a:pt x="6" y="72"/>
                      </a:lnTo>
                      <a:lnTo>
                        <a:pt x="0" y="80"/>
                      </a:lnTo>
                      <a:lnTo>
                        <a:pt x="6" y="88"/>
                      </a:lnTo>
                      <a:lnTo>
                        <a:pt x="26" y="96"/>
                      </a:lnTo>
                      <a:lnTo>
                        <a:pt x="32" y="88"/>
                      </a:lnTo>
                      <a:lnTo>
                        <a:pt x="39" y="80"/>
                      </a:lnTo>
                      <a:lnTo>
                        <a:pt x="58" y="56"/>
                      </a:lnTo>
                      <a:lnTo>
                        <a:pt x="65" y="0"/>
                      </a:lnTo>
                      <a:lnTo>
                        <a:pt x="52" y="8"/>
                      </a:lnTo>
                      <a:lnTo>
                        <a:pt x="39"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4" name="Freeform 25">
                  <a:extLst>
                    <a:ext uri="{FF2B5EF4-FFF2-40B4-BE49-F238E27FC236}">
                      <a16:creationId xmlns:a16="http://schemas.microsoft.com/office/drawing/2014/main" xmlns="" id="{1F86A18D-5936-8F40-8C15-5DA67BF44E6A}"/>
                    </a:ext>
                  </a:extLst>
                </p:cNvPr>
                <p:cNvSpPr>
                  <a:spLocks/>
                </p:cNvSpPr>
                <p:nvPr/>
              </p:nvSpPr>
              <p:spPr bwMode="auto">
                <a:xfrm>
                  <a:off x="4836" y="2448"/>
                  <a:ext cx="78" cy="47"/>
                </a:xfrm>
                <a:custGeom>
                  <a:avLst/>
                  <a:gdLst>
                    <a:gd name="T0" fmla="*/ 13 w 78"/>
                    <a:gd name="T1" fmla="*/ 8 h 47"/>
                    <a:gd name="T2" fmla="*/ 0 w 78"/>
                    <a:gd name="T3" fmla="*/ 16 h 47"/>
                    <a:gd name="T4" fmla="*/ 0 w 78"/>
                    <a:gd name="T5" fmla="*/ 31 h 47"/>
                    <a:gd name="T6" fmla="*/ 19 w 78"/>
                    <a:gd name="T7" fmla="*/ 47 h 47"/>
                    <a:gd name="T8" fmla="*/ 32 w 78"/>
                    <a:gd name="T9" fmla="*/ 47 h 47"/>
                    <a:gd name="T10" fmla="*/ 45 w 78"/>
                    <a:gd name="T11" fmla="*/ 31 h 47"/>
                    <a:gd name="T12" fmla="*/ 52 w 78"/>
                    <a:gd name="T13" fmla="*/ 47 h 47"/>
                    <a:gd name="T14" fmla="*/ 65 w 78"/>
                    <a:gd name="T15" fmla="*/ 47 h 47"/>
                    <a:gd name="T16" fmla="*/ 78 w 78"/>
                    <a:gd name="T17" fmla="*/ 31 h 47"/>
                    <a:gd name="T18" fmla="*/ 71 w 78"/>
                    <a:gd name="T19" fmla="*/ 8 h 47"/>
                    <a:gd name="T20" fmla="*/ 58 w 78"/>
                    <a:gd name="T21" fmla="*/ 0 h 47"/>
                    <a:gd name="T22" fmla="*/ 58 w 78"/>
                    <a:gd name="T23" fmla="*/ 16 h 47"/>
                    <a:gd name="T24" fmla="*/ 45 w 78"/>
                    <a:gd name="T25" fmla="*/ 24 h 47"/>
                    <a:gd name="T26" fmla="*/ 26 w 78"/>
                    <a:gd name="T27" fmla="*/ 16 h 47"/>
                    <a:gd name="T28" fmla="*/ 13 w 78"/>
                    <a:gd name="T29" fmla="*/ 8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47"/>
                    <a:gd name="T47" fmla="*/ 78 w 7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47">
                      <a:moveTo>
                        <a:pt x="13" y="8"/>
                      </a:moveTo>
                      <a:lnTo>
                        <a:pt x="0" y="16"/>
                      </a:lnTo>
                      <a:lnTo>
                        <a:pt x="0" y="31"/>
                      </a:lnTo>
                      <a:lnTo>
                        <a:pt x="19" y="47"/>
                      </a:lnTo>
                      <a:lnTo>
                        <a:pt x="32" y="47"/>
                      </a:lnTo>
                      <a:lnTo>
                        <a:pt x="45" y="31"/>
                      </a:lnTo>
                      <a:lnTo>
                        <a:pt x="52" y="47"/>
                      </a:lnTo>
                      <a:lnTo>
                        <a:pt x="65" y="47"/>
                      </a:lnTo>
                      <a:lnTo>
                        <a:pt x="78" y="31"/>
                      </a:lnTo>
                      <a:lnTo>
                        <a:pt x="71" y="8"/>
                      </a:lnTo>
                      <a:lnTo>
                        <a:pt x="58" y="0"/>
                      </a:lnTo>
                      <a:lnTo>
                        <a:pt x="58" y="16"/>
                      </a:lnTo>
                      <a:lnTo>
                        <a:pt x="45" y="24"/>
                      </a:lnTo>
                      <a:lnTo>
                        <a:pt x="26"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5" name="Freeform 26">
                  <a:extLst>
                    <a:ext uri="{FF2B5EF4-FFF2-40B4-BE49-F238E27FC236}">
                      <a16:creationId xmlns:a16="http://schemas.microsoft.com/office/drawing/2014/main" xmlns="" id="{EE46D545-8AA7-4141-8197-AB6B7DFD1ACC}"/>
                    </a:ext>
                  </a:extLst>
                </p:cNvPr>
                <p:cNvSpPr>
                  <a:spLocks/>
                </p:cNvSpPr>
                <p:nvPr/>
              </p:nvSpPr>
              <p:spPr bwMode="auto">
                <a:xfrm>
                  <a:off x="4888" y="2823"/>
                  <a:ext cx="6" cy="72"/>
                </a:xfrm>
                <a:custGeom>
                  <a:avLst/>
                  <a:gdLst>
                    <a:gd name="T0" fmla="*/ 0 w 6"/>
                    <a:gd name="T1" fmla="*/ 72 h 72"/>
                    <a:gd name="T2" fmla="*/ 0 w 6"/>
                    <a:gd name="T3" fmla="*/ 40 h 72"/>
                    <a:gd name="T4" fmla="*/ 6 w 6"/>
                    <a:gd name="T5" fmla="*/ 0 h 72"/>
                    <a:gd name="T6" fmla="*/ 0 60000 65536"/>
                    <a:gd name="T7" fmla="*/ 0 60000 65536"/>
                    <a:gd name="T8" fmla="*/ 0 60000 65536"/>
                    <a:gd name="T9" fmla="*/ 0 w 6"/>
                    <a:gd name="T10" fmla="*/ 0 h 72"/>
                    <a:gd name="T11" fmla="*/ 6 w 6"/>
                    <a:gd name="T12" fmla="*/ 72 h 72"/>
                  </a:gdLst>
                  <a:ahLst/>
                  <a:cxnLst>
                    <a:cxn ang="T6">
                      <a:pos x="T0" y="T1"/>
                    </a:cxn>
                    <a:cxn ang="T7">
                      <a:pos x="T2" y="T3"/>
                    </a:cxn>
                    <a:cxn ang="T8">
                      <a:pos x="T4" y="T5"/>
                    </a:cxn>
                  </a:cxnLst>
                  <a:rect l="T9" t="T10" r="T11" b="T12"/>
                  <a:pathLst>
                    <a:path w="6" h="72">
                      <a:moveTo>
                        <a:pt x="0" y="72"/>
                      </a:moveTo>
                      <a:lnTo>
                        <a:pt x="0" y="40"/>
                      </a:lnTo>
                      <a:lnTo>
                        <a:pt x="6" y="0"/>
                      </a:lnTo>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6" name="Freeform 27">
                  <a:extLst>
                    <a:ext uri="{FF2B5EF4-FFF2-40B4-BE49-F238E27FC236}">
                      <a16:creationId xmlns:a16="http://schemas.microsoft.com/office/drawing/2014/main" xmlns="" id="{FEFB02EB-CC25-CC4F-BE6C-240AA6C98536}"/>
                    </a:ext>
                  </a:extLst>
                </p:cNvPr>
                <p:cNvSpPr>
                  <a:spLocks/>
                </p:cNvSpPr>
                <p:nvPr/>
              </p:nvSpPr>
              <p:spPr bwMode="auto">
                <a:xfrm>
                  <a:off x="4855" y="2895"/>
                  <a:ext cx="98" cy="48"/>
                </a:xfrm>
                <a:custGeom>
                  <a:avLst/>
                  <a:gdLst>
                    <a:gd name="T0" fmla="*/ 7 w 98"/>
                    <a:gd name="T1" fmla="*/ 0 h 48"/>
                    <a:gd name="T2" fmla="*/ 0 w 98"/>
                    <a:gd name="T3" fmla="*/ 24 h 48"/>
                    <a:gd name="T4" fmla="*/ 7 w 98"/>
                    <a:gd name="T5" fmla="*/ 40 h 48"/>
                    <a:gd name="T6" fmla="*/ 20 w 98"/>
                    <a:gd name="T7" fmla="*/ 48 h 48"/>
                    <a:gd name="T8" fmla="*/ 46 w 98"/>
                    <a:gd name="T9" fmla="*/ 48 h 48"/>
                    <a:gd name="T10" fmla="*/ 52 w 98"/>
                    <a:gd name="T11" fmla="*/ 32 h 48"/>
                    <a:gd name="T12" fmla="*/ 59 w 98"/>
                    <a:gd name="T13" fmla="*/ 40 h 48"/>
                    <a:gd name="T14" fmla="*/ 78 w 98"/>
                    <a:gd name="T15" fmla="*/ 40 h 48"/>
                    <a:gd name="T16" fmla="*/ 98 w 98"/>
                    <a:gd name="T17" fmla="*/ 32 h 48"/>
                    <a:gd name="T18" fmla="*/ 91 w 98"/>
                    <a:gd name="T19" fmla="*/ 16 h 48"/>
                    <a:gd name="T20" fmla="*/ 78 w 98"/>
                    <a:gd name="T21" fmla="*/ 16 h 48"/>
                    <a:gd name="T22" fmla="*/ 65 w 98"/>
                    <a:gd name="T23" fmla="*/ 0 h 48"/>
                    <a:gd name="T24" fmla="*/ 46 w 98"/>
                    <a:gd name="T25" fmla="*/ 8 h 48"/>
                    <a:gd name="T26" fmla="*/ 33 w 98"/>
                    <a:gd name="T27" fmla="*/ 0 h 48"/>
                    <a:gd name="T28" fmla="*/ 26 w 98"/>
                    <a:gd name="T29" fmla="*/ 8 h 48"/>
                    <a:gd name="T30" fmla="*/ 7 w 98"/>
                    <a:gd name="T31" fmla="*/ 0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48"/>
                    <a:gd name="T50" fmla="*/ 98 w 98"/>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48">
                      <a:moveTo>
                        <a:pt x="7" y="0"/>
                      </a:moveTo>
                      <a:lnTo>
                        <a:pt x="0" y="24"/>
                      </a:lnTo>
                      <a:lnTo>
                        <a:pt x="7" y="40"/>
                      </a:lnTo>
                      <a:lnTo>
                        <a:pt x="20" y="48"/>
                      </a:lnTo>
                      <a:lnTo>
                        <a:pt x="46" y="48"/>
                      </a:lnTo>
                      <a:lnTo>
                        <a:pt x="52" y="32"/>
                      </a:lnTo>
                      <a:lnTo>
                        <a:pt x="59" y="40"/>
                      </a:lnTo>
                      <a:lnTo>
                        <a:pt x="78" y="40"/>
                      </a:lnTo>
                      <a:lnTo>
                        <a:pt x="98" y="32"/>
                      </a:lnTo>
                      <a:lnTo>
                        <a:pt x="91" y="16"/>
                      </a:lnTo>
                      <a:lnTo>
                        <a:pt x="78" y="16"/>
                      </a:lnTo>
                      <a:lnTo>
                        <a:pt x="65" y="0"/>
                      </a:lnTo>
                      <a:lnTo>
                        <a:pt x="46" y="8"/>
                      </a:lnTo>
                      <a:lnTo>
                        <a:pt x="33" y="0"/>
                      </a:lnTo>
                      <a:lnTo>
                        <a:pt x="26"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7" name="Freeform 28">
                  <a:extLst>
                    <a:ext uri="{FF2B5EF4-FFF2-40B4-BE49-F238E27FC236}">
                      <a16:creationId xmlns:a16="http://schemas.microsoft.com/office/drawing/2014/main" xmlns="" id="{57DDAF0D-33C6-A84C-80F8-1411A1C856C0}"/>
                    </a:ext>
                  </a:extLst>
                </p:cNvPr>
                <p:cNvSpPr>
                  <a:spLocks/>
                </p:cNvSpPr>
                <p:nvPr/>
              </p:nvSpPr>
              <p:spPr bwMode="auto">
                <a:xfrm>
                  <a:off x="4427" y="2863"/>
                  <a:ext cx="39" cy="48"/>
                </a:xfrm>
                <a:custGeom>
                  <a:avLst/>
                  <a:gdLst>
                    <a:gd name="T0" fmla="*/ 0 w 39"/>
                    <a:gd name="T1" fmla="*/ 0 h 48"/>
                    <a:gd name="T2" fmla="*/ 0 w 39"/>
                    <a:gd name="T3" fmla="*/ 32 h 48"/>
                    <a:gd name="T4" fmla="*/ 0 w 39"/>
                    <a:gd name="T5" fmla="*/ 48 h 48"/>
                    <a:gd name="T6" fmla="*/ 13 w 39"/>
                    <a:gd name="T7" fmla="*/ 48 h 48"/>
                    <a:gd name="T8" fmla="*/ 19 w 39"/>
                    <a:gd name="T9" fmla="*/ 48 h 48"/>
                    <a:gd name="T10" fmla="*/ 26 w 39"/>
                    <a:gd name="T11" fmla="*/ 48 h 48"/>
                    <a:gd name="T12" fmla="*/ 39 w 39"/>
                    <a:gd name="T13" fmla="*/ 48 h 48"/>
                    <a:gd name="T14" fmla="*/ 39 w 39"/>
                    <a:gd name="T15" fmla="*/ 32 h 48"/>
                    <a:gd name="T16" fmla="*/ 39 w 39"/>
                    <a:gd name="T17" fmla="*/ 0 h 48"/>
                    <a:gd name="T18" fmla="*/ 32 w 39"/>
                    <a:gd name="T19" fmla="*/ 0 h 48"/>
                    <a:gd name="T20" fmla="*/ 0 w 39"/>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48"/>
                    <a:gd name="T35" fmla="*/ 39 w 3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48">
                      <a:moveTo>
                        <a:pt x="0" y="0"/>
                      </a:moveTo>
                      <a:lnTo>
                        <a:pt x="0" y="32"/>
                      </a:lnTo>
                      <a:lnTo>
                        <a:pt x="0" y="48"/>
                      </a:lnTo>
                      <a:lnTo>
                        <a:pt x="13" y="48"/>
                      </a:lnTo>
                      <a:lnTo>
                        <a:pt x="19" y="48"/>
                      </a:lnTo>
                      <a:lnTo>
                        <a:pt x="26" y="48"/>
                      </a:lnTo>
                      <a:lnTo>
                        <a:pt x="39" y="48"/>
                      </a:lnTo>
                      <a:lnTo>
                        <a:pt x="39" y="32"/>
                      </a:lnTo>
                      <a:lnTo>
                        <a:pt x="39" y="0"/>
                      </a:lnTo>
                      <a:lnTo>
                        <a:pt x="32"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8" name="Freeform 29">
                  <a:extLst>
                    <a:ext uri="{FF2B5EF4-FFF2-40B4-BE49-F238E27FC236}">
                      <a16:creationId xmlns:a16="http://schemas.microsoft.com/office/drawing/2014/main" xmlns="" id="{F045132C-64C6-074B-9366-321910B3E6B7}"/>
                    </a:ext>
                  </a:extLst>
                </p:cNvPr>
                <p:cNvSpPr>
                  <a:spLocks/>
                </p:cNvSpPr>
                <p:nvPr/>
              </p:nvSpPr>
              <p:spPr bwMode="auto">
                <a:xfrm>
                  <a:off x="4459" y="2567"/>
                  <a:ext cx="20" cy="32"/>
                </a:xfrm>
                <a:custGeom>
                  <a:avLst/>
                  <a:gdLst>
                    <a:gd name="T0" fmla="*/ 0 w 20"/>
                    <a:gd name="T1" fmla="*/ 8 h 32"/>
                    <a:gd name="T2" fmla="*/ 0 w 20"/>
                    <a:gd name="T3" fmla="*/ 0 h 32"/>
                    <a:gd name="T4" fmla="*/ 13 w 20"/>
                    <a:gd name="T5" fmla="*/ 0 h 32"/>
                    <a:gd name="T6" fmla="*/ 20 w 20"/>
                    <a:gd name="T7" fmla="*/ 16 h 32"/>
                    <a:gd name="T8" fmla="*/ 20 w 20"/>
                    <a:gd name="T9" fmla="*/ 24 h 32"/>
                    <a:gd name="T10" fmla="*/ 20 w 20"/>
                    <a:gd name="T11" fmla="*/ 32 h 32"/>
                    <a:gd name="T12" fmla="*/ 13 w 20"/>
                    <a:gd name="T13" fmla="*/ 32 h 32"/>
                    <a:gd name="T14" fmla="*/ 13 w 20"/>
                    <a:gd name="T15" fmla="*/ 24 h 32"/>
                    <a:gd name="T16" fmla="*/ 7 w 20"/>
                    <a:gd name="T17" fmla="*/ 8 h 32"/>
                    <a:gd name="T18" fmla="*/ 0 w 20"/>
                    <a:gd name="T19" fmla="*/ 8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32"/>
                    <a:gd name="T32" fmla="*/ 20 w 20"/>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32">
                      <a:moveTo>
                        <a:pt x="0" y="8"/>
                      </a:moveTo>
                      <a:lnTo>
                        <a:pt x="0" y="0"/>
                      </a:lnTo>
                      <a:lnTo>
                        <a:pt x="13" y="0"/>
                      </a:lnTo>
                      <a:lnTo>
                        <a:pt x="20" y="16"/>
                      </a:lnTo>
                      <a:lnTo>
                        <a:pt x="20" y="24"/>
                      </a:lnTo>
                      <a:lnTo>
                        <a:pt x="20" y="32"/>
                      </a:lnTo>
                      <a:lnTo>
                        <a:pt x="13" y="32"/>
                      </a:lnTo>
                      <a:lnTo>
                        <a:pt x="13" y="24"/>
                      </a:lnTo>
                      <a:lnTo>
                        <a:pt x="7"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49" name="Freeform 30">
                  <a:extLst>
                    <a:ext uri="{FF2B5EF4-FFF2-40B4-BE49-F238E27FC236}">
                      <a16:creationId xmlns:a16="http://schemas.microsoft.com/office/drawing/2014/main" xmlns="" id="{93664AAA-97FD-D649-9CC1-B85CA78CD3BE}"/>
                    </a:ext>
                  </a:extLst>
                </p:cNvPr>
                <p:cNvSpPr>
                  <a:spLocks/>
                </p:cNvSpPr>
                <p:nvPr/>
              </p:nvSpPr>
              <p:spPr bwMode="auto">
                <a:xfrm>
                  <a:off x="4414" y="2551"/>
                  <a:ext cx="52" cy="64"/>
                </a:xfrm>
                <a:custGeom>
                  <a:avLst/>
                  <a:gdLst>
                    <a:gd name="T0" fmla="*/ 13 w 52"/>
                    <a:gd name="T1" fmla="*/ 24 h 64"/>
                    <a:gd name="T2" fmla="*/ 7 w 52"/>
                    <a:gd name="T3" fmla="*/ 24 h 64"/>
                    <a:gd name="T4" fmla="*/ 0 w 52"/>
                    <a:gd name="T5" fmla="*/ 32 h 64"/>
                    <a:gd name="T6" fmla="*/ 0 w 52"/>
                    <a:gd name="T7" fmla="*/ 40 h 64"/>
                    <a:gd name="T8" fmla="*/ 7 w 52"/>
                    <a:gd name="T9" fmla="*/ 40 h 64"/>
                    <a:gd name="T10" fmla="*/ 13 w 52"/>
                    <a:gd name="T11" fmla="*/ 56 h 64"/>
                    <a:gd name="T12" fmla="*/ 32 w 52"/>
                    <a:gd name="T13" fmla="*/ 64 h 64"/>
                    <a:gd name="T14" fmla="*/ 39 w 52"/>
                    <a:gd name="T15" fmla="*/ 64 h 64"/>
                    <a:gd name="T16" fmla="*/ 45 w 52"/>
                    <a:gd name="T17" fmla="*/ 48 h 64"/>
                    <a:gd name="T18" fmla="*/ 52 w 52"/>
                    <a:gd name="T19" fmla="*/ 32 h 64"/>
                    <a:gd name="T20" fmla="*/ 45 w 52"/>
                    <a:gd name="T21" fmla="*/ 8 h 64"/>
                    <a:gd name="T22" fmla="*/ 26 w 52"/>
                    <a:gd name="T23" fmla="*/ 0 h 64"/>
                    <a:gd name="T24" fmla="*/ 13 w 52"/>
                    <a:gd name="T25" fmla="*/ 16 h 64"/>
                    <a:gd name="T26" fmla="*/ 13 w 52"/>
                    <a:gd name="T27" fmla="*/ 24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64"/>
                    <a:gd name="T44" fmla="*/ 52 w 52"/>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64">
                      <a:moveTo>
                        <a:pt x="13" y="24"/>
                      </a:moveTo>
                      <a:lnTo>
                        <a:pt x="7" y="24"/>
                      </a:lnTo>
                      <a:lnTo>
                        <a:pt x="0" y="32"/>
                      </a:lnTo>
                      <a:lnTo>
                        <a:pt x="0" y="40"/>
                      </a:lnTo>
                      <a:lnTo>
                        <a:pt x="7" y="40"/>
                      </a:lnTo>
                      <a:lnTo>
                        <a:pt x="13" y="56"/>
                      </a:lnTo>
                      <a:lnTo>
                        <a:pt x="32" y="64"/>
                      </a:lnTo>
                      <a:lnTo>
                        <a:pt x="39" y="64"/>
                      </a:lnTo>
                      <a:lnTo>
                        <a:pt x="45" y="48"/>
                      </a:lnTo>
                      <a:lnTo>
                        <a:pt x="52" y="32"/>
                      </a:lnTo>
                      <a:lnTo>
                        <a:pt x="45" y="8"/>
                      </a:lnTo>
                      <a:lnTo>
                        <a:pt x="26" y="0"/>
                      </a:lnTo>
                      <a:lnTo>
                        <a:pt x="13" y="16"/>
                      </a:lnTo>
                      <a:lnTo>
                        <a:pt x="13" y="24"/>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0" name="Freeform 31">
                  <a:extLst>
                    <a:ext uri="{FF2B5EF4-FFF2-40B4-BE49-F238E27FC236}">
                      <a16:creationId xmlns:a16="http://schemas.microsoft.com/office/drawing/2014/main" xmlns="" id="{EC2A27F1-31F5-0C4D-AAD4-1D323A7DFA53}"/>
                    </a:ext>
                  </a:extLst>
                </p:cNvPr>
                <p:cNvSpPr>
                  <a:spLocks/>
                </p:cNvSpPr>
                <p:nvPr/>
              </p:nvSpPr>
              <p:spPr bwMode="auto">
                <a:xfrm>
                  <a:off x="4408" y="2535"/>
                  <a:ext cx="58" cy="56"/>
                </a:xfrm>
                <a:custGeom>
                  <a:avLst/>
                  <a:gdLst>
                    <a:gd name="T0" fmla="*/ 51 w 58"/>
                    <a:gd name="T1" fmla="*/ 32 h 56"/>
                    <a:gd name="T2" fmla="*/ 58 w 58"/>
                    <a:gd name="T3" fmla="*/ 32 h 56"/>
                    <a:gd name="T4" fmla="*/ 58 w 58"/>
                    <a:gd name="T5" fmla="*/ 16 h 56"/>
                    <a:gd name="T6" fmla="*/ 51 w 58"/>
                    <a:gd name="T7" fmla="*/ 8 h 56"/>
                    <a:gd name="T8" fmla="*/ 38 w 58"/>
                    <a:gd name="T9" fmla="*/ 0 h 56"/>
                    <a:gd name="T10" fmla="*/ 26 w 58"/>
                    <a:gd name="T11" fmla="*/ 0 h 56"/>
                    <a:gd name="T12" fmla="*/ 19 w 58"/>
                    <a:gd name="T13" fmla="*/ 0 h 56"/>
                    <a:gd name="T14" fmla="*/ 13 w 58"/>
                    <a:gd name="T15" fmla="*/ 8 h 56"/>
                    <a:gd name="T16" fmla="*/ 6 w 58"/>
                    <a:gd name="T17" fmla="*/ 16 h 56"/>
                    <a:gd name="T18" fmla="*/ 0 w 58"/>
                    <a:gd name="T19" fmla="*/ 32 h 56"/>
                    <a:gd name="T20" fmla="*/ 0 w 58"/>
                    <a:gd name="T21" fmla="*/ 48 h 56"/>
                    <a:gd name="T22" fmla="*/ 6 w 58"/>
                    <a:gd name="T23" fmla="*/ 56 h 56"/>
                    <a:gd name="T24" fmla="*/ 6 w 58"/>
                    <a:gd name="T25" fmla="*/ 48 h 56"/>
                    <a:gd name="T26" fmla="*/ 13 w 58"/>
                    <a:gd name="T27" fmla="*/ 40 h 56"/>
                    <a:gd name="T28" fmla="*/ 19 w 58"/>
                    <a:gd name="T29" fmla="*/ 40 h 56"/>
                    <a:gd name="T30" fmla="*/ 19 w 58"/>
                    <a:gd name="T31" fmla="*/ 32 h 56"/>
                    <a:gd name="T32" fmla="*/ 32 w 58"/>
                    <a:gd name="T33" fmla="*/ 16 h 56"/>
                    <a:gd name="T34" fmla="*/ 51 w 58"/>
                    <a:gd name="T35" fmla="*/ 24 h 56"/>
                    <a:gd name="T36" fmla="*/ 51 w 58"/>
                    <a:gd name="T37" fmla="*/ 32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51" y="32"/>
                      </a:moveTo>
                      <a:lnTo>
                        <a:pt x="58" y="32"/>
                      </a:lnTo>
                      <a:lnTo>
                        <a:pt x="58" y="16"/>
                      </a:lnTo>
                      <a:lnTo>
                        <a:pt x="51" y="8"/>
                      </a:lnTo>
                      <a:lnTo>
                        <a:pt x="38" y="0"/>
                      </a:lnTo>
                      <a:lnTo>
                        <a:pt x="26" y="0"/>
                      </a:lnTo>
                      <a:lnTo>
                        <a:pt x="19" y="0"/>
                      </a:lnTo>
                      <a:lnTo>
                        <a:pt x="13" y="8"/>
                      </a:lnTo>
                      <a:lnTo>
                        <a:pt x="6" y="16"/>
                      </a:lnTo>
                      <a:lnTo>
                        <a:pt x="0" y="32"/>
                      </a:lnTo>
                      <a:lnTo>
                        <a:pt x="0" y="48"/>
                      </a:lnTo>
                      <a:lnTo>
                        <a:pt x="6" y="56"/>
                      </a:lnTo>
                      <a:lnTo>
                        <a:pt x="6" y="48"/>
                      </a:lnTo>
                      <a:lnTo>
                        <a:pt x="13" y="40"/>
                      </a:lnTo>
                      <a:lnTo>
                        <a:pt x="19" y="40"/>
                      </a:lnTo>
                      <a:lnTo>
                        <a:pt x="19" y="32"/>
                      </a:lnTo>
                      <a:lnTo>
                        <a:pt x="32" y="16"/>
                      </a:lnTo>
                      <a:lnTo>
                        <a:pt x="51" y="24"/>
                      </a:lnTo>
                      <a:lnTo>
                        <a:pt x="51" y="32"/>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1" name="Freeform 32">
                  <a:extLst>
                    <a:ext uri="{FF2B5EF4-FFF2-40B4-BE49-F238E27FC236}">
                      <a16:creationId xmlns:a16="http://schemas.microsoft.com/office/drawing/2014/main" xmlns="" id="{DF53CCE0-9D28-4E4D-ADE0-E052CC5830BE}"/>
                    </a:ext>
                  </a:extLst>
                </p:cNvPr>
                <p:cNvSpPr>
                  <a:spLocks/>
                </p:cNvSpPr>
                <p:nvPr/>
              </p:nvSpPr>
              <p:spPr bwMode="auto">
                <a:xfrm>
                  <a:off x="4388" y="2567"/>
                  <a:ext cx="26" cy="40"/>
                </a:xfrm>
                <a:custGeom>
                  <a:avLst/>
                  <a:gdLst>
                    <a:gd name="T0" fmla="*/ 26 w 26"/>
                    <a:gd name="T1" fmla="*/ 8 h 40"/>
                    <a:gd name="T2" fmla="*/ 20 w 26"/>
                    <a:gd name="T3" fmla="*/ 0 h 40"/>
                    <a:gd name="T4" fmla="*/ 13 w 26"/>
                    <a:gd name="T5" fmla="*/ 8 h 40"/>
                    <a:gd name="T6" fmla="*/ 0 w 26"/>
                    <a:gd name="T7" fmla="*/ 16 h 40"/>
                    <a:gd name="T8" fmla="*/ 0 w 26"/>
                    <a:gd name="T9" fmla="*/ 24 h 40"/>
                    <a:gd name="T10" fmla="*/ 0 w 26"/>
                    <a:gd name="T11" fmla="*/ 40 h 40"/>
                    <a:gd name="T12" fmla="*/ 7 w 26"/>
                    <a:gd name="T13" fmla="*/ 32 h 40"/>
                    <a:gd name="T14" fmla="*/ 13 w 26"/>
                    <a:gd name="T15" fmla="*/ 24 h 40"/>
                    <a:gd name="T16" fmla="*/ 20 w 26"/>
                    <a:gd name="T17" fmla="*/ 16 h 40"/>
                    <a:gd name="T18" fmla="*/ 26 w 26"/>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26" y="8"/>
                      </a:moveTo>
                      <a:lnTo>
                        <a:pt x="20" y="0"/>
                      </a:lnTo>
                      <a:lnTo>
                        <a:pt x="13" y="8"/>
                      </a:lnTo>
                      <a:lnTo>
                        <a:pt x="0" y="16"/>
                      </a:lnTo>
                      <a:lnTo>
                        <a:pt x="0" y="24"/>
                      </a:lnTo>
                      <a:lnTo>
                        <a:pt x="0" y="40"/>
                      </a:lnTo>
                      <a:lnTo>
                        <a:pt x="7" y="32"/>
                      </a:lnTo>
                      <a:lnTo>
                        <a:pt x="13" y="24"/>
                      </a:lnTo>
                      <a:lnTo>
                        <a:pt x="20" y="16"/>
                      </a:lnTo>
                      <a:lnTo>
                        <a:pt x="26"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2" name="Freeform 33">
                  <a:extLst>
                    <a:ext uri="{FF2B5EF4-FFF2-40B4-BE49-F238E27FC236}">
                      <a16:creationId xmlns:a16="http://schemas.microsoft.com/office/drawing/2014/main" xmlns="" id="{075A7726-0F89-FE40-BCB2-C757024DEBF9}"/>
                    </a:ext>
                  </a:extLst>
                </p:cNvPr>
                <p:cNvSpPr>
                  <a:spLocks/>
                </p:cNvSpPr>
                <p:nvPr/>
              </p:nvSpPr>
              <p:spPr bwMode="auto">
                <a:xfrm>
                  <a:off x="4408" y="2559"/>
                  <a:ext cx="6" cy="16"/>
                </a:xfrm>
                <a:custGeom>
                  <a:avLst/>
                  <a:gdLst>
                    <a:gd name="T0" fmla="*/ 0 w 6"/>
                    <a:gd name="T1" fmla="*/ 8 h 16"/>
                    <a:gd name="T2" fmla="*/ 0 w 6"/>
                    <a:gd name="T3" fmla="*/ 8 h 16"/>
                    <a:gd name="T4" fmla="*/ 0 w 6"/>
                    <a:gd name="T5" fmla="*/ 0 h 16"/>
                    <a:gd name="T6" fmla="*/ 0 w 6"/>
                    <a:gd name="T7" fmla="*/ 8 h 16"/>
                    <a:gd name="T8" fmla="*/ 6 w 6"/>
                    <a:gd name="T9" fmla="*/ 8 h 16"/>
                    <a:gd name="T10" fmla="*/ 6 w 6"/>
                    <a:gd name="T11" fmla="*/ 8 h 16"/>
                    <a:gd name="T12" fmla="*/ 6 w 6"/>
                    <a:gd name="T13" fmla="*/ 8 h 16"/>
                    <a:gd name="T14" fmla="*/ 6 w 6"/>
                    <a:gd name="T15" fmla="*/ 16 h 16"/>
                    <a:gd name="T16" fmla="*/ 0 w 6"/>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6"/>
                    <a:gd name="T29" fmla="*/ 6 w 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6">
                      <a:moveTo>
                        <a:pt x="0" y="8"/>
                      </a:moveTo>
                      <a:lnTo>
                        <a:pt x="0" y="8"/>
                      </a:lnTo>
                      <a:lnTo>
                        <a:pt x="0" y="0"/>
                      </a:lnTo>
                      <a:lnTo>
                        <a:pt x="0" y="8"/>
                      </a:lnTo>
                      <a:lnTo>
                        <a:pt x="6" y="8"/>
                      </a:lnTo>
                      <a:lnTo>
                        <a:pt x="6"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3" name="Freeform 34">
                  <a:extLst>
                    <a:ext uri="{FF2B5EF4-FFF2-40B4-BE49-F238E27FC236}">
                      <a16:creationId xmlns:a16="http://schemas.microsoft.com/office/drawing/2014/main" xmlns="" id="{A27CF4A1-74DF-BB4D-9DB8-D0EECE90CE48}"/>
                    </a:ext>
                  </a:extLst>
                </p:cNvPr>
                <p:cNvSpPr>
                  <a:spLocks/>
                </p:cNvSpPr>
                <p:nvPr/>
              </p:nvSpPr>
              <p:spPr bwMode="auto">
                <a:xfrm>
                  <a:off x="4421" y="2591"/>
                  <a:ext cx="25" cy="40"/>
                </a:xfrm>
                <a:custGeom>
                  <a:avLst/>
                  <a:gdLst>
                    <a:gd name="T0" fmla="*/ 0 w 25"/>
                    <a:gd name="T1" fmla="*/ 0 h 40"/>
                    <a:gd name="T2" fmla="*/ 0 w 25"/>
                    <a:gd name="T3" fmla="*/ 32 h 40"/>
                    <a:gd name="T4" fmla="*/ 6 w 25"/>
                    <a:gd name="T5" fmla="*/ 40 h 40"/>
                    <a:gd name="T6" fmla="*/ 19 w 25"/>
                    <a:gd name="T7" fmla="*/ 40 h 40"/>
                    <a:gd name="T8" fmla="*/ 25 w 25"/>
                    <a:gd name="T9" fmla="*/ 32 h 40"/>
                    <a:gd name="T10" fmla="*/ 25 w 25"/>
                    <a:gd name="T11" fmla="*/ 24 h 40"/>
                    <a:gd name="T12" fmla="*/ 25 w 25"/>
                    <a:gd name="T13" fmla="*/ 24 h 40"/>
                    <a:gd name="T14" fmla="*/ 6 w 25"/>
                    <a:gd name="T15" fmla="*/ 16 h 40"/>
                    <a:gd name="T16" fmla="*/ 0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40"/>
                    <a:gd name="T29" fmla="*/ 25 w 25"/>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40">
                      <a:moveTo>
                        <a:pt x="0" y="0"/>
                      </a:moveTo>
                      <a:lnTo>
                        <a:pt x="0" y="32"/>
                      </a:lnTo>
                      <a:lnTo>
                        <a:pt x="6" y="40"/>
                      </a:lnTo>
                      <a:lnTo>
                        <a:pt x="19" y="40"/>
                      </a:lnTo>
                      <a:lnTo>
                        <a:pt x="25" y="32"/>
                      </a:lnTo>
                      <a:lnTo>
                        <a:pt x="25" y="24"/>
                      </a:lnTo>
                      <a:lnTo>
                        <a:pt x="6" y="16"/>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4" name="Freeform 35">
                  <a:extLst>
                    <a:ext uri="{FF2B5EF4-FFF2-40B4-BE49-F238E27FC236}">
                      <a16:creationId xmlns:a16="http://schemas.microsoft.com/office/drawing/2014/main" xmlns="" id="{AF9376EF-61B9-674A-B707-39AD1965B052}"/>
                    </a:ext>
                  </a:extLst>
                </p:cNvPr>
                <p:cNvSpPr>
                  <a:spLocks/>
                </p:cNvSpPr>
                <p:nvPr/>
              </p:nvSpPr>
              <p:spPr bwMode="auto">
                <a:xfrm>
                  <a:off x="4382" y="2615"/>
                  <a:ext cx="116" cy="248"/>
                </a:xfrm>
                <a:custGeom>
                  <a:avLst/>
                  <a:gdLst>
                    <a:gd name="T0" fmla="*/ 39 w 116"/>
                    <a:gd name="T1" fmla="*/ 8 h 248"/>
                    <a:gd name="T2" fmla="*/ 19 w 116"/>
                    <a:gd name="T3" fmla="*/ 16 h 248"/>
                    <a:gd name="T4" fmla="*/ 6 w 116"/>
                    <a:gd name="T5" fmla="*/ 8 h 248"/>
                    <a:gd name="T6" fmla="*/ 0 w 116"/>
                    <a:gd name="T7" fmla="*/ 16 h 248"/>
                    <a:gd name="T8" fmla="*/ 0 w 116"/>
                    <a:gd name="T9" fmla="*/ 32 h 248"/>
                    <a:gd name="T10" fmla="*/ 0 w 116"/>
                    <a:gd name="T11" fmla="*/ 56 h 248"/>
                    <a:gd name="T12" fmla="*/ 13 w 116"/>
                    <a:gd name="T13" fmla="*/ 64 h 248"/>
                    <a:gd name="T14" fmla="*/ 19 w 116"/>
                    <a:gd name="T15" fmla="*/ 64 h 248"/>
                    <a:gd name="T16" fmla="*/ 26 w 116"/>
                    <a:gd name="T17" fmla="*/ 112 h 248"/>
                    <a:gd name="T18" fmla="*/ 13 w 116"/>
                    <a:gd name="T19" fmla="*/ 208 h 248"/>
                    <a:gd name="T20" fmla="*/ 6 w 116"/>
                    <a:gd name="T21" fmla="*/ 240 h 248"/>
                    <a:gd name="T22" fmla="*/ 39 w 116"/>
                    <a:gd name="T23" fmla="*/ 248 h 248"/>
                    <a:gd name="T24" fmla="*/ 77 w 116"/>
                    <a:gd name="T25" fmla="*/ 248 h 248"/>
                    <a:gd name="T26" fmla="*/ 97 w 116"/>
                    <a:gd name="T27" fmla="*/ 240 h 248"/>
                    <a:gd name="T28" fmla="*/ 116 w 116"/>
                    <a:gd name="T29" fmla="*/ 224 h 248"/>
                    <a:gd name="T30" fmla="*/ 116 w 116"/>
                    <a:gd name="T31" fmla="*/ 208 h 248"/>
                    <a:gd name="T32" fmla="*/ 90 w 116"/>
                    <a:gd name="T33" fmla="*/ 112 h 248"/>
                    <a:gd name="T34" fmla="*/ 90 w 116"/>
                    <a:gd name="T35" fmla="*/ 64 h 248"/>
                    <a:gd name="T36" fmla="*/ 97 w 116"/>
                    <a:gd name="T37" fmla="*/ 56 h 248"/>
                    <a:gd name="T38" fmla="*/ 103 w 116"/>
                    <a:gd name="T39" fmla="*/ 48 h 248"/>
                    <a:gd name="T40" fmla="*/ 103 w 116"/>
                    <a:gd name="T41" fmla="*/ 24 h 248"/>
                    <a:gd name="T42" fmla="*/ 97 w 116"/>
                    <a:gd name="T43" fmla="*/ 8 h 248"/>
                    <a:gd name="T44" fmla="*/ 84 w 116"/>
                    <a:gd name="T45" fmla="*/ 8 h 248"/>
                    <a:gd name="T46" fmla="*/ 64 w 116"/>
                    <a:gd name="T47" fmla="*/ 0 h 248"/>
                    <a:gd name="T48" fmla="*/ 64 w 116"/>
                    <a:gd name="T49" fmla="*/ 8 h 248"/>
                    <a:gd name="T50" fmla="*/ 58 w 116"/>
                    <a:gd name="T51" fmla="*/ 16 h 248"/>
                    <a:gd name="T52" fmla="*/ 45 w 116"/>
                    <a:gd name="T53" fmla="*/ 16 h 248"/>
                    <a:gd name="T54" fmla="*/ 39 w 116"/>
                    <a:gd name="T55" fmla="*/ 8 h 2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6"/>
                    <a:gd name="T85" fmla="*/ 0 h 248"/>
                    <a:gd name="T86" fmla="*/ 116 w 116"/>
                    <a:gd name="T87" fmla="*/ 248 h 2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6" h="248">
                      <a:moveTo>
                        <a:pt x="39" y="8"/>
                      </a:moveTo>
                      <a:lnTo>
                        <a:pt x="19" y="16"/>
                      </a:lnTo>
                      <a:lnTo>
                        <a:pt x="6" y="8"/>
                      </a:lnTo>
                      <a:lnTo>
                        <a:pt x="0" y="16"/>
                      </a:lnTo>
                      <a:lnTo>
                        <a:pt x="0" y="32"/>
                      </a:lnTo>
                      <a:lnTo>
                        <a:pt x="0" y="56"/>
                      </a:lnTo>
                      <a:lnTo>
                        <a:pt x="13" y="64"/>
                      </a:lnTo>
                      <a:lnTo>
                        <a:pt x="19" y="64"/>
                      </a:lnTo>
                      <a:lnTo>
                        <a:pt x="26" y="112"/>
                      </a:lnTo>
                      <a:lnTo>
                        <a:pt x="13" y="208"/>
                      </a:lnTo>
                      <a:lnTo>
                        <a:pt x="6" y="240"/>
                      </a:lnTo>
                      <a:lnTo>
                        <a:pt x="39" y="248"/>
                      </a:lnTo>
                      <a:lnTo>
                        <a:pt x="77" y="248"/>
                      </a:lnTo>
                      <a:lnTo>
                        <a:pt x="97" y="240"/>
                      </a:lnTo>
                      <a:lnTo>
                        <a:pt x="116" y="224"/>
                      </a:lnTo>
                      <a:lnTo>
                        <a:pt x="116" y="208"/>
                      </a:lnTo>
                      <a:lnTo>
                        <a:pt x="90" y="112"/>
                      </a:lnTo>
                      <a:lnTo>
                        <a:pt x="90" y="64"/>
                      </a:lnTo>
                      <a:lnTo>
                        <a:pt x="97" y="56"/>
                      </a:lnTo>
                      <a:lnTo>
                        <a:pt x="103" y="48"/>
                      </a:lnTo>
                      <a:lnTo>
                        <a:pt x="103" y="24"/>
                      </a:lnTo>
                      <a:lnTo>
                        <a:pt x="97" y="8"/>
                      </a:lnTo>
                      <a:lnTo>
                        <a:pt x="84" y="8"/>
                      </a:lnTo>
                      <a:lnTo>
                        <a:pt x="64" y="0"/>
                      </a:lnTo>
                      <a:lnTo>
                        <a:pt x="64" y="8"/>
                      </a:lnTo>
                      <a:lnTo>
                        <a:pt x="58" y="16"/>
                      </a:lnTo>
                      <a:lnTo>
                        <a:pt x="45" y="16"/>
                      </a:lnTo>
                      <a:lnTo>
                        <a:pt x="39"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5" name="Line 36">
                  <a:extLst>
                    <a:ext uri="{FF2B5EF4-FFF2-40B4-BE49-F238E27FC236}">
                      <a16:creationId xmlns:a16="http://schemas.microsoft.com/office/drawing/2014/main" xmlns="" id="{6CE60CD2-B56D-3442-9A27-3B0BBF2EDBE6}"/>
                    </a:ext>
                  </a:extLst>
                </p:cNvPr>
                <p:cNvSpPr>
                  <a:spLocks noChangeShapeType="1"/>
                </p:cNvSpPr>
                <p:nvPr/>
              </p:nvSpPr>
              <p:spPr bwMode="auto">
                <a:xfrm flipV="1">
                  <a:off x="4472" y="2655"/>
                  <a:ext cx="1" cy="24"/>
                </a:xfrm>
                <a:prstGeom prst="line">
                  <a:avLst/>
                </a:pr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6" name="Freeform 37">
                  <a:extLst>
                    <a:ext uri="{FF2B5EF4-FFF2-40B4-BE49-F238E27FC236}">
                      <a16:creationId xmlns:a16="http://schemas.microsoft.com/office/drawing/2014/main" xmlns="" id="{C4A0A3E6-D64E-F141-AECC-4711C0F1D755}"/>
                    </a:ext>
                  </a:extLst>
                </p:cNvPr>
                <p:cNvSpPr>
                  <a:spLocks/>
                </p:cNvSpPr>
                <p:nvPr/>
              </p:nvSpPr>
              <p:spPr bwMode="auto">
                <a:xfrm>
                  <a:off x="4388" y="2671"/>
                  <a:ext cx="20" cy="24"/>
                </a:xfrm>
                <a:custGeom>
                  <a:avLst/>
                  <a:gdLst>
                    <a:gd name="T0" fmla="*/ 0 w 20"/>
                    <a:gd name="T1" fmla="*/ 0 h 24"/>
                    <a:gd name="T2" fmla="*/ 0 w 20"/>
                    <a:gd name="T3" fmla="*/ 24 h 24"/>
                    <a:gd name="T4" fmla="*/ 7 w 20"/>
                    <a:gd name="T5" fmla="*/ 24 h 24"/>
                    <a:gd name="T6" fmla="*/ 20 w 20"/>
                    <a:gd name="T7" fmla="*/ 24 h 24"/>
                    <a:gd name="T8" fmla="*/ 13 w 20"/>
                    <a:gd name="T9" fmla="*/ 8 h 24"/>
                    <a:gd name="T10" fmla="*/ 7 w 20"/>
                    <a:gd name="T11" fmla="*/ 8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0" y="0"/>
                      </a:moveTo>
                      <a:lnTo>
                        <a:pt x="0" y="24"/>
                      </a:lnTo>
                      <a:lnTo>
                        <a:pt x="7" y="24"/>
                      </a:lnTo>
                      <a:lnTo>
                        <a:pt x="20" y="24"/>
                      </a:lnTo>
                      <a:lnTo>
                        <a:pt x="13" y="8"/>
                      </a:lnTo>
                      <a:lnTo>
                        <a:pt x="7"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7" name="Freeform 38">
                  <a:extLst>
                    <a:ext uri="{FF2B5EF4-FFF2-40B4-BE49-F238E27FC236}">
                      <a16:creationId xmlns:a16="http://schemas.microsoft.com/office/drawing/2014/main" xmlns="" id="{0158BBEC-BF2A-404B-8DBD-CCF4F58A0FD0}"/>
                    </a:ext>
                  </a:extLst>
                </p:cNvPr>
                <p:cNvSpPr>
                  <a:spLocks/>
                </p:cNvSpPr>
                <p:nvPr/>
              </p:nvSpPr>
              <p:spPr bwMode="auto">
                <a:xfrm>
                  <a:off x="4472" y="2671"/>
                  <a:ext cx="13" cy="16"/>
                </a:xfrm>
                <a:custGeom>
                  <a:avLst/>
                  <a:gdLst>
                    <a:gd name="T0" fmla="*/ 0 w 13"/>
                    <a:gd name="T1" fmla="*/ 8 h 16"/>
                    <a:gd name="T2" fmla="*/ 0 w 13"/>
                    <a:gd name="T3" fmla="*/ 16 h 16"/>
                    <a:gd name="T4" fmla="*/ 7 w 13"/>
                    <a:gd name="T5" fmla="*/ 16 h 16"/>
                    <a:gd name="T6" fmla="*/ 13 w 13"/>
                    <a:gd name="T7" fmla="*/ 16 h 16"/>
                    <a:gd name="T8" fmla="*/ 13 w 13"/>
                    <a:gd name="T9" fmla="*/ 0 h 16"/>
                    <a:gd name="T10" fmla="*/ 7 w 13"/>
                    <a:gd name="T11" fmla="*/ 0 h 16"/>
                    <a:gd name="T12" fmla="*/ 0 w 13"/>
                    <a:gd name="T13" fmla="*/ 8 h 16"/>
                    <a:gd name="T14" fmla="*/ 0 60000 65536"/>
                    <a:gd name="T15" fmla="*/ 0 60000 65536"/>
                    <a:gd name="T16" fmla="*/ 0 60000 65536"/>
                    <a:gd name="T17" fmla="*/ 0 60000 65536"/>
                    <a:gd name="T18" fmla="*/ 0 60000 65536"/>
                    <a:gd name="T19" fmla="*/ 0 60000 65536"/>
                    <a:gd name="T20" fmla="*/ 0 60000 65536"/>
                    <a:gd name="T21" fmla="*/ 0 w 13"/>
                    <a:gd name="T22" fmla="*/ 0 h 16"/>
                    <a:gd name="T23" fmla="*/ 13 w 1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6">
                      <a:moveTo>
                        <a:pt x="0" y="8"/>
                      </a:moveTo>
                      <a:lnTo>
                        <a:pt x="0" y="16"/>
                      </a:lnTo>
                      <a:lnTo>
                        <a:pt x="7" y="16"/>
                      </a:lnTo>
                      <a:lnTo>
                        <a:pt x="13" y="16"/>
                      </a:lnTo>
                      <a:lnTo>
                        <a:pt x="13" y="0"/>
                      </a:lnTo>
                      <a:lnTo>
                        <a:pt x="7" y="0"/>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8" name="Freeform 39">
                  <a:extLst>
                    <a:ext uri="{FF2B5EF4-FFF2-40B4-BE49-F238E27FC236}">
                      <a16:creationId xmlns:a16="http://schemas.microsoft.com/office/drawing/2014/main" xmlns="" id="{4572412E-1EA3-D349-B11E-7C1125D25BAB}"/>
                    </a:ext>
                  </a:extLst>
                </p:cNvPr>
                <p:cNvSpPr>
                  <a:spLocks/>
                </p:cNvSpPr>
                <p:nvPr/>
              </p:nvSpPr>
              <p:spPr bwMode="auto">
                <a:xfrm>
                  <a:off x="4388" y="2695"/>
                  <a:ext cx="71" cy="64"/>
                </a:xfrm>
                <a:custGeom>
                  <a:avLst/>
                  <a:gdLst>
                    <a:gd name="T0" fmla="*/ 0 w 71"/>
                    <a:gd name="T1" fmla="*/ 0 h 64"/>
                    <a:gd name="T2" fmla="*/ 7 w 71"/>
                    <a:gd name="T3" fmla="*/ 24 h 64"/>
                    <a:gd name="T4" fmla="*/ 39 w 71"/>
                    <a:gd name="T5" fmla="*/ 48 h 64"/>
                    <a:gd name="T6" fmla="*/ 46 w 71"/>
                    <a:gd name="T7" fmla="*/ 56 h 64"/>
                    <a:gd name="T8" fmla="*/ 58 w 71"/>
                    <a:gd name="T9" fmla="*/ 64 h 64"/>
                    <a:gd name="T10" fmla="*/ 71 w 71"/>
                    <a:gd name="T11" fmla="*/ 48 h 64"/>
                    <a:gd name="T12" fmla="*/ 65 w 71"/>
                    <a:gd name="T13" fmla="*/ 48 h 64"/>
                    <a:gd name="T14" fmla="*/ 58 w 71"/>
                    <a:gd name="T15" fmla="*/ 40 h 64"/>
                    <a:gd name="T16" fmla="*/ 65 w 71"/>
                    <a:gd name="T17" fmla="*/ 40 h 64"/>
                    <a:gd name="T18" fmla="*/ 65 w 71"/>
                    <a:gd name="T19" fmla="*/ 32 h 64"/>
                    <a:gd name="T20" fmla="*/ 52 w 71"/>
                    <a:gd name="T21" fmla="*/ 32 h 64"/>
                    <a:gd name="T22" fmla="*/ 46 w 71"/>
                    <a:gd name="T23" fmla="*/ 40 h 64"/>
                    <a:gd name="T24" fmla="*/ 20 w 71"/>
                    <a:gd name="T25" fmla="*/ 16 h 64"/>
                    <a:gd name="T26" fmla="*/ 20 w 71"/>
                    <a:gd name="T27" fmla="*/ 0 h 64"/>
                    <a:gd name="T28" fmla="*/ 0 w 71"/>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64"/>
                    <a:gd name="T47" fmla="*/ 71 w 71"/>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64">
                      <a:moveTo>
                        <a:pt x="0" y="0"/>
                      </a:moveTo>
                      <a:lnTo>
                        <a:pt x="7" y="24"/>
                      </a:lnTo>
                      <a:lnTo>
                        <a:pt x="39" y="48"/>
                      </a:lnTo>
                      <a:lnTo>
                        <a:pt x="46" y="56"/>
                      </a:lnTo>
                      <a:lnTo>
                        <a:pt x="58" y="64"/>
                      </a:lnTo>
                      <a:lnTo>
                        <a:pt x="71" y="48"/>
                      </a:lnTo>
                      <a:lnTo>
                        <a:pt x="65" y="48"/>
                      </a:lnTo>
                      <a:lnTo>
                        <a:pt x="58" y="40"/>
                      </a:lnTo>
                      <a:lnTo>
                        <a:pt x="65" y="40"/>
                      </a:lnTo>
                      <a:lnTo>
                        <a:pt x="65" y="32"/>
                      </a:lnTo>
                      <a:lnTo>
                        <a:pt x="52" y="32"/>
                      </a:lnTo>
                      <a:lnTo>
                        <a:pt x="46" y="40"/>
                      </a:lnTo>
                      <a:lnTo>
                        <a:pt x="20" y="16"/>
                      </a:lnTo>
                      <a:lnTo>
                        <a:pt x="20"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59" name="Freeform 40">
                  <a:extLst>
                    <a:ext uri="{FF2B5EF4-FFF2-40B4-BE49-F238E27FC236}">
                      <a16:creationId xmlns:a16="http://schemas.microsoft.com/office/drawing/2014/main" xmlns="" id="{4F86D0AC-B8E7-2249-8DD1-652F23A6C2A1}"/>
                    </a:ext>
                  </a:extLst>
                </p:cNvPr>
                <p:cNvSpPr>
                  <a:spLocks/>
                </p:cNvSpPr>
                <p:nvPr/>
              </p:nvSpPr>
              <p:spPr bwMode="auto">
                <a:xfrm>
                  <a:off x="4446" y="2687"/>
                  <a:ext cx="39" cy="56"/>
                </a:xfrm>
                <a:custGeom>
                  <a:avLst/>
                  <a:gdLst>
                    <a:gd name="T0" fmla="*/ 26 w 39"/>
                    <a:gd name="T1" fmla="*/ 0 h 56"/>
                    <a:gd name="T2" fmla="*/ 26 w 39"/>
                    <a:gd name="T3" fmla="*/ 32 h 56"/>
                    <a:gd name="T4" fmla="*/ 13 w 39"/>
                    <a:gd name="T5" fmla="*/ 40 h 56"/>
                    <a:gd name="T6" fmla="*/ 7 w 39"/>
                    <a:gd name="T7" fmla="*/ 40 h 56"/>
                    <a:gd name="T8" fmla="*/ 7 w 39"/>
                    <a:gd name="T9" fmla="*/ 48 h 56"/>
                    <a:gd name="T10" fmla="*/ 0 w 39"/>
                    <a:gd name="T11" fmla="*/ 48 h 56"/>
                    <a:gd name="T12" fmla="*/ 7 w 39"/>
                    <a:gd name="T13" fmla="*/ 56 h 56"/>
                    <a:gd name="T14" fmla="*/ 13 w 39"/>
                    <a:gd name="T15" fmla="*/ 56 h 56"/>
                    <a:gd name="T16" fmla="*/ 20 w 39"/>
                    <a:gd name="T17" fmla="*/ 56 h 56"/>
                    <a:gd name="T18" fmla="*/ 26 w 39"/>
                    <a:gd name="T19" fmla="*/ 48 h 56"/>
                    <a:gd name="T20" fmla="*/ 39 w 39"/>
                    <a:gd name="T21" fmla="*/ 32 h 56"/>
                    <a:gd name="T22" fmla="*/ 39 w 39"/>
                    <a:gd name="T23" fmla="*/ 0 h 56"/>
                    <a:gd name="T24" fmla="*/ 33 w 39"/>
                    <a:gd name="T25" fmla="*/ 0 h 56"/>
                    <a:gd name="T26" fmla="*/ 26 w 39"/>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6"/>
                    <a:gd name="T44" fmla="*/ 39 w 39"/>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6">
                      <a:moveTo>
                        <a:pt x="26" y="0"/>
                      </a:moveTo>
                      <a:lnTo>
                        <a:pt x="26" y="32"/>
                      </a:lnTo>
                      <a:lnTo>
                        <a:pt x="13" y="40"/>
                      </a:lnTo>
                      <a:lnTo>
                        <a:pt x="7" y="40"/>
                      </a:lnTo>
                      <a:lnTo>
                        <a:pt x="7" y="48"/>
                      </a:lnTo>
                      <a:lnTo>
                        <a:pt x="0" y="48"/>
                      </a:lnTo>
                      <a:lnTo>
                        <a:pt x="7" y="56"/>
                      </a:lnTo>
                      <a:lnTo>
                        <a:pt x="13" y="56"/>
                      </a:lnTo>
                      <a:lnTo>
                        <a:pt x="20" y="56"/>
                      </a:lnTo>
                      <a:lnTo>
                        <a:pt x="26" y="48"/>
                      </a:lnTo>
                      <a:lnTo>
                        <a:pt x="39" y="32"/>
                      </a:lnTo>
                      <a:lnTo>
                        <a:pt x="39" y="0"/>
                      </a:lnTo>
                      <a:lnTo>
                        <a:pt x="33" y="0"/>
                      </a:lnTo>
                      <a:lnTo>
                        <a:pt x="26"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0" name="Freeform 41">
                  <a:extLst>
                    <a:ext uri="{FF2B5EF4-FFF2-40B4-BE49-F238E27FC236}">
                      <a16:creationId xmlns:a16="http://schemas.microsoft.com/office/drawing/2014/main" xmlns="" id="{A52B8398-79DE-7147-9A64-27940DBB278F}"/>
                    </a:ext>
                  </a:extLst>
                </p:cNvPr>
                <p:cNvSpPr>
                  <a:spLocks/>
                </p:cNvSpPr>
                <p:nvPr/>
              </p:nvSpPr>
              <p:spPr bwMode="auto">
                <a:xfrm>
                  <a:off x="4408" y="2615"/>
                  <a:ext cx="51" cy="32"/>
                </a:xfrm>
                <a:custGeom>
                  <a:avLst/>
                  <a:gdLst>
                    <a:gd name="T0" fmla="*/ 13 w 51"/>
                    <a:gd name="T1" fmla="*/ 8 h 32"/>
                    <a:gd name="T2" fmla="*/ 0 w 51"/>
                    <a:gd name="T3" fmla="*/ 8 h 32"/>
                    <a:gd name="T4" fmla="*/ 0 w 51"/>
                    <a:gd name="T5" fmla="*/ 24 h 32"/>
                    <a:gd name="T6" fmla="*/ 19 w 51"/>
                    <a:gd name="T7" fmla="*/ 32 h 32"/>
                    <a:gd name="T8" fmla="*/ 26 w 51"/>
                    <a:gd name="T9" fmla="*/ 32 h 32"/>
                    <a:gd name="T10" fmla="*/ 32 w 51"/>
                    <a:gd name="T11" fmla="*/ 24 h 32"/>
                    <a:gd name="T12" fmla="*/ 38 w 51"/>
                    <a:gd name="T13" fmla="*/ 32 h 32"/>
                    <a:gd name="T14" fmla="*/ 45 w 51"/>
                    <a:gd name="T15" fmla="*/ 32 h 32"/>
                    <a:gd name="T16" fmla="*/ 51 w 51"/>
                    <a:gd name="T17" fmla="*/ 16 h 32"/>
                    <a:gd name="T18" fmla="*/ 51 w 51"/>
                    <a:gd name="T19" fmla="*/ 8 h 32"/>
                    <a:gd name="T20" fmla="*/ 38 w 51"/>
                    <a:gd name="T21" fmla="*/ 0 h 32"/>
                    <a:gd name="T22" fmla="*/ 38 w 51"/>
                    <a:gd name="T23" fmla="*/ 8 h 32"/>
                    <a:gd name="T24" fmla="*/ 32 w 51"/>
                    <a:gd name="T25" fmla="*/ 16 h 32"/>
                    <a:gd name="T26" fmla="*/ 19 w 51"/>
                    <a:gd name="T27" fmla="*/ 16 h 32"/>
                    <a:gd name="T28" fmla="*/ 13 w 51"/>
                    <a:gd name="T29" fmla="*/ 8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32"/>
                    <a:gd name="T47" fmla="*/ 51 w 5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32">
                      <a:moveTo>
                        <a:pt x="13" y="8"/>
                      </a:moveTo>
                      <a:lnTo>
                        <a:pt x="0" y="8"/>
                      </a:lnTo>
                      <a:lnTo>
                        <a:pt x="0" y="24"/>
                      </a:lnTo>
                      <a:lnTo>
                        <a:pt x="19" y="32"/>
                      </a:lnTo>
                      <a:lnTo>
                        <a:pt x="26" y="32"/>
                      </a:lnTo>
                      <a:lnTo>
                        <a:pt x="32" y="24"/>
                      </a:lnTo>
                      <a:lnTo>
                        <a:pt x="38" y="32"/>
                      </a:lnTo>
                      <a:lnTo>
                        <a:pt x="45" y="32"/>
                      </a:lnTo>
                      <a:lnTo>
                        <a:pt x="51" y="16"/>
                      </a:lnTo>
                      <a:lnTo>
                        <a:pt x="51" y="8"/>
                      </a:lnTo>
                      <a:lnTo>
                        <a:pt x="38" y="0"/>
                      </a:lnTo>
                      <a:lnTo>
                        <a:pt x="38" y="8"/>
                      </a:lnTo>
                      <a:lnTo>
                        <a:pt x="32" y="16"/>
                      </a:lnTo>
                      <a:lnTo>
                        <a:pt x="19"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1" name="Freeform 42">
                  <a:extLst>
                    <a:ext uri="{FF2B5EF4-FFF2-40B4-BE49-F238E27FC236}">
                      <a16:creationId xmlns:a16="http://schemas.microsoft.com/office/drawing/2014/main" xmlns="" id="{9297ED61-6B42-0241-8E7E-3AD7BC73B21F}"/>
                    </a:ext>
                  </a:extLst>
                </p:cNvPr>
                <p:cNvSpPr>
                  <a:spLocks/>
                </p:cNvSpPr>
                <p:nvPr/>
              </p:nvSpPr>
              <p:spPr bwMode="auto">
                <a:xfrm>
                  <a:off x="4446" y="2863"/>
                  <a:ext cx="1" cy="48"/>
                </a:xfrm>
                <a:custGeom>
                  <a:avLst/>
                  <a:gdLst>
                    <a:gd name="T0" fmla="*/ 0 w 1"/>
                    <a:gd name="T1" fmla="*/ 48 h 48"/>
                    <a:gd name="T2" fmla="*/ 0 w 1"/>
                    <a:gd name="T3" fmla="*/ 32 h 48"/>
                    <a:gd name="T4" fmla="*/ 0 w 1"/>
                    <a:gd name="T5" fmla="*/ 0 h 48"/>
                    <a:gd name="T6" fmla="*/ 0 60000 65536"/>
                    <a:gd name="T7" fmla="*/ 0 60000 65536"/>
                    <a:gd name="T8" fmla="*/ 0 60000 65536"/>
                    <a:gd name="T9" fmla="*/ 0 w 1"/>
                    <a:gd name="T10" fmla="*/ 0 h 48"/>
                    <a:gd name="T11" fmla="*/ 1 w 1"/>
                    <a:gd name="T12" fmla="*/ 48 h 48"/>
                  </a:gdLst>
                  <a:ahLst/>
                  <a:cxnLst>
                    <a:cxn ang="T6">
                      <a:pos x="T0" y="T1"/>
                    </a:cxn>
                    <a:cxn ang="T7">
                      <a:pos x="T2" y="T3"/>
                    </a:cxn>
                    <a:cxn ang="T8">
                      <a:pos x="T4" y="T5"/>
                    </a:cxn>
                  </a:cxnLst>
                  <a:rect l="T9" t="T10" r="T11" b="T12"/>
                  <a:pathLst>
                    <a:path w="1" h="48">
                      <a:moveTo>
                        <a:pt x="0" y="48"/>
                      </a:moveTo>
                      <a:lnTo>
                        <a:pt x="0" y="32"/>
                      </a:lnTo>
                      <a:lnTo>
                        <a:pt x="0" y="0"/>
                      </a:lnTo>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2" name="Freeform 43">
                  <a:extLst>
                    <a:ext uri="{FF2B5EF4-FFF2-40B4-BE49-F238E27FC236}">
                      <a16:creationId xmlns:a16="http://schemas.microsoft.com/office/drawing/2014/main" xmlns="" id="{20F06ECA-F09F-EE48-BC8B-3DA85EB7565E}"/>
                    </a:ext>
                  </a:extLst>
                </p:cNvPr>
                <p:cNvSpPr>
                  <a:spLocks/>
                </p:cNvSpPr>
                <p:nvPr/>
              </p:nvSpPr>
              <p:spPr bwMode="auto">
                <a:xfrm>
                  <a:off x="4427" y="2911"/>
                  <a:ext cx="58" cy="32"/>
                </a:xfrm>
                <a:custGeom>
                  <a:avLst/>
                  <a:gdLst>
                    <a:gd name="T0" fmla="*/ 0 w 58"/>
                    <a:gd name="T1" fmla="*/ 0 h 32"/>
                    <a:gd name="T2" fmla="*/ 0 w 58"/>
                    <a:gd name="T3" fmla="*/ 16 h 32"/>
                    <a:gd name="T4" fmla="*/ 0 w 58"/>
                    <a:gd name="T5" fmla="*/ 24 h 32"/>
                    <a:gd name="T6" fmla="*/ 7 w 58"/>
                    <a:gd name="T7" fmla="*/ 32 h 32"/>
                    <a:gd name="T8" fmla="*/ 26 w 58"/>
                    <a:gd name="T9" fmla="*/ 32 h 32"/>
                    <a:gd name="T10" fmla="*/ 32 w 58"/>
                    <a:gd name="T11" fmla="*/ 24 h 32"/>
                    <a:gd name="T12" fmla="*/ 32 w 58"/>
                    <a:gd name="T13" fmla="*/ 24 h 32"/>
                    <a:gd name="T14" fmla="*/ 45 w 58"/>
                    <a:gd name="T15" fmla="*/ 24 h 32"/>
                    <a:gd name="T16" fmla="*/ 58 w 58"/>
                    <a:gd name="T17" fmla="*/ 16 h 32"/>
                    <a:gd name="T18" fmla="*/ 58 w 58"/>
                    <a:gd name="T19" fmla="*/ 8 h 32"/>
                    <a:gd name="T20" fmla="*/ 45 w 58"/>
                    <a:gd name="T21" fmla="*/ 8 h 32"/>
                    <a:gd name="T22" fmla="*/ 39 w 58"/>
                    <a:gd name="T23" fmla="*/ 0 h 32"/>
                    <a:gd name="T24" fmla="*/ 26 w 58"/>
                    <a:gd name="T25" fmla="*/ 0 h 32"/>
                    <a:gd name="T26" fmla="*/ 19 w 58"/>
                    <a:gd name="T27" fmla="*/ 0 h 32"/>
                    <a:gd name="T28" fmla="*/ 13 w 58"/>
                    <a:gd name="T29" fmla="*/ 0 h 32"/>
                    <a:gd name="T30" fmla="*/ 0 w 58"/>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
                    <a:gd name="T49" fmla="*/ 0 h 32"/>
                    <a:gd name="T50" fmla="*/ 58 w 58"/>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 h="32">
                      <a:moveTo>
                        <a:pt x="0" y="0"/>
                      </a:moveTo>
                      <a:lnTo>
                        <a:pt x="0" y="16"/>
                      </a:lnTo>
                      <a:lnTo>
                        <a:pt x="0" y="24"/>
                      </a:lnTo>
                      <a:lnTo>
                        <a:pt x="7" y="32"/>
                      </a:lnTo>
                      <a:lnTo>
                        <a:pt x="26" y="32"/>
                      </a:lnTo>
                      <a:lnTo>
                        <a:pt x="32" y="24"/>
                      </a:lnTo>
                      <a:lnTo>
                        <a:pt x="45" y="24"/>
                      </a:lnTo>
                      <a:lnTo>
                        <a:pt x="58" y="16"/>
                      </a:lnTo>
                      <a:lnTo>
                        <a:pt x="58" y="8"/>
                      </a:lnTo>
                      <a:lnTo>
                        <a:pt x="45" y="8"/>
                      </a:lnTo>
                      <a:lnTo>
                        <a:pt x="39" y="0"/>
                      </a:lnTo>
                      <a:lnTo>
                        <a:pt x="26" y="0"/>
                      </a:lnTo>
                      <a:lnTo>
                        <a:pt x="19" y="0"/>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3" name="Freeform 44">
                  <a:extLst>
                    <a:ext uri="{FF2B5EF4-FFF2-40B4-BE49-F238E27FC236}">
                      <a16:creationId xmlns:a16="http://schemas.microsoft.com/office/drawing/2014/main" xmlns="" id="{BD3E7670-76B2-7245-A1C2-4F1C90770F80}"/>
                    </a:ext>
                  </a:extLst>
                </p:cNvPr>
                <p:cNvSpPr>
                  <a:spLocks/>
                </p:cNvSpPr>
                <p:nvPr/>
              </p:nvSpPr>
              <p:spPr bwMode="auto">
                <a:xfrm>
                  <a:off x="4628" y="2839"/>
                  <a:ext cx="52" cy="72"/>
                </a:xfrm>
                <a:custGeom>
                  <a:avLst/>
                  <a:gdLst>
                    <a:gd name="T0" fmla="*/ 0 w 52"/>
                    <a:gd name="T1" fmla="*/ 0 h 72"/>
                    <a:gd name="T2" fmla="*/ 7 w 52"/>
                    <a:gd name="T3" fmla="*/ 48 h 72"/>
                    <a:gd name="T4" fmla="*/ 7 w 52"/>
                    <a:gd name="T5" fmla="*/ 64 h 72"/>
                    <a:gd name="T6" fmla="*/ 20 w 52"/>
                    <a:gd name="T7" fmla="*/ 72 h 72"/>
                    <a:gd name="T8" fmla="*/ 26 w 52"/>
                    <a:gd name="T9" fmla="*/ 64 h 72"/>
                    <a:gd name="T10" fmla="*/ 39 w 52"/>
                    <a:gd name="T11" fmla="*/ 72 h 72"/>
                    <a:gd name="T12" fmla="*/ 52 w 52"/>
                    <a:gd name="T13" fmla="*/ 64 h 72"/>
                    <a:gd name="T14" fmla="*/ 52 w 52"/>
                    <a:gd name="T15" fmla="*/ 48 h 72"/>
                    <a:gd name="T16" fmla="*/ 52 w 52"/>
                    <a:gd name="T17" fmla="*/ 0 h 72"/>
                    <a:gd name="T18" fmla="*/ 46 w 52"/>
                    <a:gd name="T19" fmla="*/ 8 h 72"/>
                    <a:gd name="T20" fmla="*/ 0 w 52"/>
                    <a:gd name="T21" fmla="*/ 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72"/>
                    <a:gd name="T35" fmla="*/ 52 w 52"/>
                    <a:gd name="T36" fmla="*/ 72 h 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72">
                      <a:moveTo>
                        <a:pt x="0" y="0"/>
                      </a:moveTo>
                      <a:lnTo>
                        <a:pt x="7" y="48"/>
                      </a:lnTo>
                      <a:lnTo>
                        <a:pt x="7" y="64"/>
                      </a:lnTo>
                      <a:lnTo>
                        <a:pt x="20" y="72"/>
                      </a:lnTo>
                      <a:lnTo>
                        <a:pt x="26" y="64"/>
                      </a:lnTo>
                      <a:lnTo>
                        <a:pt x="39" y="72"/>
                      </a:lnTo>
                      <a:lnTo>
                        <a:pt x="52" y="64"/>
                      </a:lnTo>
                      <a:lnTo>
                        <a:pt x="52" y="48"/>
                      </a:lnTo>
                      <a:lnTo>
                        <a:pt x="52" y="0"/>
                      </a:lnTo>
                      <a:lnTo>
                        <a:pt x="4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4" name="Freeform 45">
                  <a:extLst>
                    <a:ext uri="{FF2B5EF4-FFF2-40B4-BE49-F238E27FC236}">
                      <a16:creationId xmlns:a16="http://schemas.microsoft.com/office/drawing/2014/main" xmlns="" id="{9FB5E3E8-CCB7-504E-A112-B5092825E5AC}"/>
                    </a:ext>
                  </a:extLst>
                </p:cNvPr>
                <p:cNvSpPr>
                  <a:spLocks/>
                </p:cNvSpPr>
                <p:nvPr/>
              </p:nvSpPr>
              <p:spPr bwMode="auto">
                <a:xfrm>
                  <a:off x="4667" y="2487"/>
                  <a:ext cx="33" cy="40"/>
                </a:xfrm>
                <a:custGeom>
                  <a:avLst/>
                  <a:gdLst>
                    <a:gd name="T0" fmla="*/ 0 w 33"/>
                    <a:gd name="T1" fmla="*/ 8 h 40"/>
                    <a:gd name="T2" fmla="*/ 7 w 33"/>
                    <a:gd name="T3" fmla="*/ 0 h 40"/>
                    <a:gd name="T4" fmla="*/ 20 w 33"/>
                    <a:gd name="T5" fmla="*/ 0 h 40"/>
                    <a:gd name="T6" fmla="*/ 33 w 33"/>
                    <a:gd name="T7" fmla="*/ 16 h 40"/>
                    <a:gd name="T8" fmla="*/ 33 w 33"/>
                    <a:gd name="T9" fmla="*/ 24 h 40"/>
                    <a:gd name="T10" fmla="*/ 33 w 33"/>
                    <a:gd name="T11" fmla="*/ 40 h 40"/>
                    <a:gd name="T12" fmla="*/ 20 w 33"/>
                    <a:gd name="T13" fmla="*/ 40 h 40"/>
                    <a:gd name="T14" fmla="*/ 20 w 33"/>
                    <a:gd name="T15" fmla="*/ 32 h 40"/>
                    <a:gd name="T16" fmla="*/ 13 w 33"/>
                    <a:gd name="T17" fmla="*/ 8 h 40"/>
                    <a:gd name="T18" fmla="*/ 0 w 33"/>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0"/>
                    <a:gd name="T32" fmla="*/ 33 w 3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0">
                      <a:moveTo>
                        <a:pt x="0" y="8"/>
                      </a:moveTo>
                      <a:lnTo>
                        <a:pt x="7" y="0"/>
                      </a:lnTo>
                      <a:lnTo>
                        <a:pt x="20" y="0"/>
                      </a:lnTo>
                      <a:lnTo>
                        <a:pt x="33" y="16"/>
                      </a:lnTo>
                      <a:lnTo>
                        <a:pt x="33" y="24"/>
                      </a:lnTo>
                      <a:lnTo>
                        <a:pt x="33" y="40"/>
                      </a:lnTo>
                      <a:lnTo>
                        <a:pt x="20" y="40"/>
                      </a:lnTo>
                      <a:lnTo>
                        <a:pt x="20" y="32"/>
                      </a:lnTo>
                      <a:lnTo>
                        <a:pt x="13"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5" name="Freeform 46">
                  <a:extLst>
                    <a:ext uri="{FF2B5EF4-FFF2-40B4-BE49-F238E27FC236}">
                      <a16:creationId xmlns:a16="http://schemas.microsoft.com/office/drawing/2014/main" xmlns="" id="{BC6795C8-03A0-134C-B631-A320DFB8A3DB}"/>
                    </a:ext>
                  </a:extLst>
                </p:cNvPr>
                <p:cNvSpPr>
                  <a:spLocks/>
                </p:cNvSpPr>
                <p:nvPr/>
              </p:nvSpPr>
              <p:spPr bwMode="auto">
                <a:xfrm>
                  <a:off x="4622" y="2464"/>
                  <a:ext cx="52" cy="79"/>
                </a:xfrm>
                <a:custGeom>
                  <a:avLst/>
                  <a:gdLst>
                    <a:gd name="T0" fmla="*/ 6 w 52"/>
                    <a:gd name="T1" fmla="*/ 31 h 79"/>
                    <a:gd name="T2" fmla="*/ 0 w 52"/>
                    <a:gd name="T3" fmla="*/ 31 h 79"/>
                    <a:gd name="T4" fmla="*/ 0 w 52"/>
                    <a:gd name="T5" fmla="*/ 31 h 79"/>
                    <a:gd name="T6" fmla="*/ 0 w 52"/>
                    <a:gd name="T7" fmla="*/ 47 h 79"/>
                    <a:gd name="T8" fmla="*/ 6 w 52"/>
                    <a:gd name="T9" fmla="*/ 47 h 79"/>
                    <a:gd name="T10" fmla="*/ 13 w 52"/>
                    <a:gd name="T11" fmla="*/ 71 h 79"/>
                    <a:gd name="T12" fmla="*/ 32 w 52"/>
                    <a:gd name="T13" fmla="*/ 79 h 79"/>
                    <a:gd name="T14" fmla="*/ 45 w 52"/>
                    <a:gd name="T15" fmla="*/ 79 h 79"/>
                    <a:gd name="T16" fmla="*/ 52 w 52"/>
                    <a:gd name="T17" fmla="*/ 63 h 79"/>
                    <a:gd name="T18" fmla="*/ 52 w 52"/>
                    <a:gd name="T19" fmla="*/ 39 h 79"/>
                    <a:gd name="T20" fmla="*/ 52 w 52"/>
                    <a:gd name="T21" fmla="*/ 15 h 79"/>
                    <a:gd name="T22" fmla="*/ 26 w 52"/>
                    <a:gd name="T23" fmla="*/ 0 h 79"/>
                    <a:gd name="T24" fmla="*/ 6 w 52"/>
                    <a:gd name="T25" fmla="*/ 15 h 79"/>
                    <a:gd name="T26" fmla="*/ 6 w 52"/>
                    <a:gd name="T27" fmla="*/ 31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79"/>
                    <a:gd name="T44" fmla="*/ 52 w 52"/>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79">
                      <a:moveTo>
                        <a:pt x="6" y="31"/>
                      </a:moveTo>
                      <a:lnTo>
                        <a:pt x="0" y="31"/>
                      </a:lnTo>
                      <a:lnTo>
                        <a:pt x="0" y="47"/>
                      </a:lnTo>
                      <a:lnTo>
                        <a:pt x="6" y="47"/>
                      </a:lnTo>
                      <a:lnTo>
                        <a:pt x="13" y="71"/>
                      </a:lnTo>
                      <a:lnTo>
                        <a:pt x="32" y="79"/>
                      </a:lnTo>
                      <a:lnTo>
                        <a:pt x="45" y="79"/>
                      </a:lnTo>
                      <a:lnTo>
                        <a:pt x="52" y="63"/>
                      </a:lnTo>
                      <a:lnTo>
                        <a:pt x="52" y="39"/>
                      </a:lnTo>
                      <a:lnTo>
                        <a:pt x="52" y="15"/>
                      </a:lnTo>
                      <a:lnTo>
                        <a:pt x="26" y="0"/>
                      </a:lnTo>
                      <a:lnTo>
                        <a:pt x="6" y="15"/>
                      </a:lnTo>
                      <a:lnTo>
                        <a:pt x="6" y="31"/>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6" name="Freeform 47">
                  <a:extLst>
                    <a:ext uri="{FF2B5EF4-FFF2-40B4-BE49-F238E27FC236}">
                      <a16:creationId xmlns:a16="http://schemas.microsoft.com/office/drawing/2014/main" xmlns="" id="{F693A445-8481-1E4E-823D-7F412FB93A77}"/>
                    </a:ext>
                  </a:extLst>
                </p:cNvPr>
                <p:cNvSpPr>
                  <a:spLocks/>
                </p:cNvSpPr>
                <p:nvPr/>
              </p:nvSpPr>
              <p:spPr bwMode="auto">
                <a:xfrm>
                  <a:off x="4609" y="2448"/>
                  <a:ext cx="71" cy="63"/>
                </a:xfrm>
                <a:custGeom>
                  <a:avLst/>
                  <a:gdLst>
                    <a:gd name="T0" fmla="*/ 65 w 71"/>
                    <a:gd name="T1" fmla="*/ 39 h 63"/>
                    <a:gd name="T2" fmla="*/ 71 w 71"/>
                    <a:gd name="T3" fmla="*/ 31 h 63"/>
                    <a:gd name="T4" fmla="*/ 71 w 71"/>
                    <a:gd name="T5" fmla="*/ 16 h 63"/>
                    <a:gd name="T6" fmla="*/ 58 w 71"/>
                    <a:gd name="T7" fmla="*/ 8 h 63"/>
                    <a:gd name="T8" fmla="*/ 52 w 71"/>
                    <a:gd name="T9" fmla="*/ 0 h 63"/>
                    <a:gd name="T10" fmla="*/ 32 w 71"/>
                    <a:gd name="T11" fmla="*/ 0 h 63"/>
                    <a:gd name="T12" fmla="*/ 19 w 71"/>
                    <a:gd name="T13" fmla="*/ 0 h 63"/>
                    <a:gd name="T14" fmla="*/ 19 w 71"/>
                    <a:gd name="T15" fmla="*/ 8 h 63"/>
                    <a:gd name="T16" fmla="*/ 6 w 71"/>
                    <a:gd name="T17" fmla="*/ 16 h 63"/>
                    <a:gd name="T18" fmla="*/ 0 w 71"/>
                    <a:gd name="T19" fmla="*/ 31 h 63"/>
                    <a:gd name="T20" fmla="*/ 0 w 71"/>
                    <a:gd name="T21" fmla="*/ 55 h 63"/>
                    <a:gd name="T22" fmla="*/ 13 w 71"/>
                    <a:gd name="T23" fmla="*/ 63 h 63"/>
                    <a:gd name="T24" fmla="*/ 13 w 71"/>
                    <a:gd name="T25" fmla="*/ 47 h 63"/>
                    <a:gd name="T26" fmla="*/ 13 w 71"/>
                    <a:gd name="T27" fmla="*/ 47 h 63"/>
                    <a:gd name="T28" fmla="*/ 19 w 71"/>
                    <a:gd name="T29" fmla="*/ 47 h 63"/>
                    <a:gd name="T30" fmla="*/ 19 w 71"/>
                    <a:gd name="T31" fmla="*/ 31 h 63"/>
                    <a:gd name="T32" fmla="*/ 39 w 71"/>
                    <a:gd name="T33" fmla="*/ 16 h 63"/>
                    <a:gd name="T34" fmla="*/ 65 w 71"/>
                    <a:gd name="T35" fmla="*/ 31 h 63"/>
                    <a:gd name="T36" fmla="*/ 65 w 71"/>
                    <a:gd name="T37" fmla="*/ 39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63"/>
                    <a:gd name="T59" fmla="*/ 71 w 7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63">
                      <a:moveTo>
                        <a:pt x="65" y="39"/>
                      </a:moveTo>
                      <a:lnTo>
                        <a:pt x="71" y="31"/>
                      </a:lnTo>
                      <a:lnTo>
                        <a:pt x="71" y="16"/>
                      </a:lnTo>
                      <a:lnTo>
                        <a:pt x="58" y="8"/>
                      </a:lnTo>
                      <a:lnTo>
                        <a:pt x="52" y="0"/>
                      </a:lnTo>
                      <a:lnTo>
                        <a:pt x="32" y="0"/>
                      </a:lnTo>
                      <a:lnTo>
                        <a:pt x="19" y="0"/>
                      </a:lnTo>
                      <a:lnTo>
                        <a:pt x="19" y="8"/>
                      </a:lnTo>
                      <a:lnTo>
                        <a:pt x="6" y="16"/>
                      </a:lnTo>
                      <a:lnTo>
                        <a:pt x="0" y="31"/>
                      </a:lnTo>
                      <a:lnTo>
                        <a:pt x="0" y="55"/>
                      </a:lnTo>
                      <a:lnTo>
                        <a:pt x="13" y="63"/>
                      </a:lnTo>
                      <a:lnTo>
                        <a:pt x="13" y="47"/>
                      </a:lnTo>
                      <a:lnTo>
                        <a:pt x="19" y="47"/>
                      </a:lnTo>
                      <a:lnTo>
                        <a:pt x="19" y="31"/>
                      </a:lnTo>
                      <a:lnTo>
                        <a:pt x="39" y="16"/>
                      </a:lnTo>
                      <a:lnTo>
                        <a:pt x="65" y="31"/>
                      </a:lnTo>
                      <a:lnTo>
                        <a:pt x="65" y="39"/>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7" name="Freeform 48">
                  <a:extLst>
                    <a:ext uri="{FF2B5EF4-FFF2-40B4-BE49-F238E27FC236}">
                      <a16:creationId xmlns:a16="http://schemas.microsoft.com/office/drawing/2014/main" xmlns="" id="{87BA86FE-BE57-254C-AF62-33966E32A985}"/>
                    </a:ext>
                  </a:extLst>
                </p:cNvPr>
                <p:cNvSpPr>
                  <a:spLocks/>
                </p:cNvSpPr>
                <p:nvPr/>
              </p:nvSpPr>
              <p:spPr bwMode="auto">
                <a:xfrm>
                  <a:off x="4583" y="2487"/>
                  <a:ext cx="32" cy="40"/>
                </a:xfrm>
                <a:custGeom>
                  <a:avLst/>
                  <a:gdLst>
                    <a:gd name="T0" fmla="*/ 32 w 32"/>
                    <a:gd name="T1" fmla="*/ 8 h 40"/>
                    <a:gd name="T2" fmla="*/ 26 w 32"/>
                    <a:gd name="T3" fmla="*/ 0 h 40"/>
                    <a:gd name="T4" fmla="*/ 19 w 32"/>
                    <a:gd name="T5" fmla="*/ 8 h 40"/>
                    <a:gd name="T6" fmla="*/ 6 w 32"/>
                    <a:gd name="T7" fmla="*/ 16 h 40"/>
                    <a:gd name="T8" fmla="*/ 0 w 32"/>
                    <a:gd name="T9" fmla="*/ 32 h 40"/>
                    <a:gd name="T10" fmla="*/ 6 w 32"/>
                    <a:gd name="T11" fmla="*/ 40 h 40"/>
                    <a:gd name="T12" fmla="*/ 13 w 32"/>
                    <a:gd name="T13" fmla="*/ 40 h 40"/>
                    <a:gd name="T14" fmla="*/ 13 w 32"/>
                    <a:gd name="T15" fmla="*/ 32 h 40"/>
                    <a:gd name="T16" fmla="*/ 19 w 32"/>
                    <a:gd name="T17" fmla="*/ 16 h 40"/>
                    <a:gd name="T18" fmla="*/ 32 w 32"/>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40"/>
                    <a:gd name="T32" fmla="*/ 32 w 32"/>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40">
                      <a:moveTo>
                        <a:pt x="32" y="8"/>
                      </a:moveTo>
                      <a:lnTo>
                        <a:pt x="26" y="0"/>
                      </a:lnTo>
                      <a:lnTo>
                        <a:pt x="19" y="8"/>
                      </a:lnTo>
                      <a:lnTo>
                        <a:pt x="6" y="16"/>
                      </a:lnTo>
                      <a:lnTo>
                        <a:pt x="0" y="32"/>
                      </a:lnTo>
                      <a:lnTo>
                        <a:pt x="6" y="40"/>
                      </a:lnTo>
                      <a:lnTo>
                        <a:pt x="13" y="40"/>
                      </a:lnTo>
                      <a:lnTo>
                        <a:pt x="13" y="32"/>
                      </a:lnTo>
                      <a:lnTo>
                        <a:pt x="19" y="16"/>
                      </a:lnTo>
                      <a:lnTo>
                        <a:pt x="32"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8" name="Freeform 49">
                  <a:extLst>
                    <a:ext uri="{FF2B5EF4-FFF2-40B4-BE49-F238E27FC236}">
                      <a16:creationId xmlns:a16="http://schemas.microsoft.com/office/drawing/2014/main" xmlns="" id="{534C410F-2CC3-5947-8C96-B23643F972C0}"/>
                    </a:ext>
                  </a:extLst>
                </p:cNvPr>
                <p:cNvSpPr>
                  <a:spLocks/>
                </p:cNvSpPr>
                <p:nvPr/>
              </p:nvSpPr>
              <p:spPr bwMode="auto">
                <a:xfrm>
                  <a:off x="4609" y="2479"/>
                  <a:ext cx="13" cy="16"/>
                </a:xfrm>
                <a:custGeom>
                  <a:avLst/>
                  <a:gdLst>
                    <a:gd name="T0" fmla="*/ 0 w 13"/>
                    <a:gd name="T1" fmla="*/ 8 h 16"/>
                    <a:gd name="T2" fmla="*/ 0 w 13"/>
                    <a:gd name="T3" fmla="*/ 8 h 16"/>
                    <a:gd name="T4" fmla="*/ 0 w 13"/>
                    <a:gd name="T5" fmla="*/ 0 h 16"/>
                    <a:gd name="T6" fmla="*/ 6 w 13"/>
                    <a:gd name="T7" fmla="*/ 8 h 16"/>
                    <a:gd name="T8" fmla="*/ 6 w 13"/>
                    <a:gd name="T9" fmla="*/ 0 h 16"/>
                    <a:gd name="T10" fmla="*/ 13 w 13"/>
                    <a:gd name="T11" fmla="*/ 8 h 16"/>
                    <a:gd name="T12" fmla="*/ 6 w 13"/>
                    <a:gd name="T13" fmla="*/ 8 h 16"/>
                    <a:gd name="T14" fmla="*/ 6 w 13"/>
                    <a:gd name="T15" fmla="*/ 16 h 16"/>
                    <a:gd name="T16" fmla="*/ 0 w 13"/>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6"/>
                    <a:gd name="T29" fmla="*/ 13 w 13"/>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6">
                      <a:moveTo>
                        <a:pt x="0" y="8"/>
                      </a:moveTo>
                      <a:lnTo>
                        <a:pt x="0" y="8"/>
                      </a:lnTo>
                      <a:lnTo>
                        <a:pt x="0" y="0"/>
                      </a:lnTo>
                      <a:lnTo>
                        <a:pt x="6" y="8"/>
                      </a:lnTo>
                      <a:lnTo>
                        <a:pt x="6" y="0"/>
                      </a:lnTo>
                      <a:lnTo>
                        <a:pt x="13" y="8"/>
                      </a:lnTo>
                      <a:lnTo>
                        <a:pt x="6" y="8"/>
                      </a:lnTo>
                      <a:lnTo>
                        <a:pt x="6"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69" name="Freeform 50">
                  <a:extLst>
                    <a:ext uri="{FF2B5EF4-FFF2-40B4-BE49-F238E27FC236}">
                      <a16:creationId xmlns:a16="http://schemas.microsoft.com/office/drawing/2014/main" xmlns="" id="{C42F51DE-3B1D-4346-B826-B8D1C93029B5}"/>
                    </a:ext>
                  </a:extLst>
                </p:cNvPr>
                <p:cNvSpPr>
                  <a:spLocks/>
                </p:cNvSpPr>
                <p:nvPr/>
              </p:nvSpPr>
              <p:spPr bwMode="auto">
                <a:xfrm>
                  <a:off x="4622" y="2511"/>
                  <a:ext cx="39" cy="48"/>
                </a:xfrm>
                <a:custGeom>
                  <a:avLst/>
                  <a:gdLst>
                    <a:gd name="T0" fmla="*/ 6 w 39"/>
                    <a:gd name="T1" fmla="*/ 0 h 48"/>
                    <a:gd name="T2" fmla="*/ 0 w 39"/>
                    <a:gd name="T3" fmla="*/ 40 h 48"/>
                    <a:gd name="T4" fmla="*/ 13 w 39"/>
                    <a:gd name="T5" fmla="*/ 48 h 48"/>
                    <a:gd name="T6" fmla="*/ 26 w 39"/>
                    <a:gd name="T7" fmla="*/ 48 h 48"/>
                    <a:gd name="T8" fmla="*/ 39 w 39"/>
                    <a:gd name="T9" fmla="*/ 40 h 48"/>
                    <a:gd name="T10" fmla="*/ 39 w 39"/>
                    <a:gd name="T11" fmla="*/ 32 h 48"/>
                    <a:gd name="T12" fmla="*/ 32 w 39"/>
                    <a:gd name="T13" fmla="*/ 32 h 48"/>
                    <a:gd name="T14" fmla="*/ 13 w 39"/>
                    <a:gd name="T15" fmla="*/ 24 h 48"/>
                    <a:gd name="T16" fmla="*/ 6 w 39"/>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48"/>
                    <a:gd name="T29" fmla="*/ 39 w 3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48">
                      <a:moveTo>
                        <a:pt x="6" y="0"/>
                      </a:moveTo>
                      <a:lnTo>
                        <a:pt x="0" y="40"/>
                      </a:lnTo>
                      <a:lnTo>
                        <a:pt x="13" y="48"/>
                      </a:lnTo>
                      <a:lnTo>
                        <a:pt x="26" y="48"/>
                      </a:lnTo>
                      <a:lnTo>
                        <a:pt x="39" y="40"/>
                      </a:lnTo>
                      <a:lnTo>
                        <a:pt x="39" y="32"/>
                      </a:lnTo>
                      <a:lnTo>
                        <a:pt x="32" y="32"/>
                      </a:lnTo>
                      <a:lnTo>
                        <a:pt x="13" y="24"/>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0" name="Freeform 51">
                  <a:extLst>
                    <a:ext uri="{FF2B5EF4-FFF2-40B4-BE49-F238E27FC236}">
                      <a16:creationId xmlns:a16="http://schemas.microsoft.com/office/drawing/2014/main" xmlns="" id="{2AE1FCC4-036F-9C4D-B6C8-3535FE0DAFA7}"/>
                    </a:ext>
                  </a:extLst>
                </p:cNvPr>
                <p:cNvSpPr>
                  <a:spLocks/>
                </p:cNvSpPr>
                <p:nvPr/>
              </p:nvSpPr>
              <p:spPr bwMode="auto">
                <a:xfrm>
                  <a:off x="4576" y="2543"/>
                  <a:ext cx="149" cy="304"/>
                </a:xfrm>
                <a:custGeom>
                  <a:avLst/>
                  <a:gdLst>
                    <a:gd name="T0" fmla="*/ 46 w 149"/>
                    <a:gd name="T1" fmla="*/ 8 h 304"/>
                    <a:gd name="T2" fmla="*/ 20 w 149"/>
                    <a:gd name="T3" fmla="*/ 16 h 304"/>
                    <a:gd name="T4" fmla="*/ 13 w 149"/>
                    <a:gd name="T5" fmla="*/ 8 h 304"/>
                    <a:gd name="T6" fmla="*/ 0 w 149"/>
                    <a:gd name="T7" fmla="*/ 16 h 304"/>
                    <a:gd name="T8" fmla="*/ 0 w 149"/>
                    <a:gd name="T9" fmla="*/ 40 h 304"/>
                    <a:gd name="T10" fmla="*/ 0 w 149"/>
                    <a:gd name="T11" fmla="*/ 64 h 304"/>
                    <a:gd name="T12" fmla="*/ 13 w 149"/>
                    <a:gd name="T13" fmla="*/ 80 h 304"/>
                    <a:gd name="T14" fmla="*/ 26 w 149"/>
                    <a:gd name="T15" fmla="*/ 80 h 304"/>
                    <a:gd name="T16" fmla="*/ 33 w 149"/>
                    <a:gd name="T17" fmla="*/ 144 h 304"/>
                    <a:gd name="T18" fmla="*/ 13 w 149"/>
                    <a:gd name="T19" fmla="*/ 256 h 304"/>
                    <a:gd name="T20" fmla="*/ 13 w 149"/>
                    <a:gd name="T21" fmla="*/ 288 h 304"/>
                    <a:gd name="T22" fmla="*/ 46 w 149"/>
                    <a:gd name="T23" fmla="*/ 296 h 304"/>
                    <a:gd name="T24" fmla="*/ 98 w 149"/>
                    <a:gd name="T25" fmla="*/ 304 h 304"/>
                    <a:gd name="T26" fmla="*/ 124 w 149"/>
                    <a:gd name="T27" fmla="*/ 296 h 304"/>
                    <a:gd name="T28" fmla="*/ 149 w 149"/>
                    <a:gd name="T29" fmla="*/ 280 h 304"/>
                    <a:gd name="T30" fmla="*/ 143 w 149"/>
                    <a:gd name="T31" fmla="*/ 248 h 304"/>
                    <a:gd name="T32" fmla="*/ 111 w 149"/>
                    <a:gd name="T33" fmla="*/ 136 h 304"/>
                    <a:gd name="T34" fmla="*/ 111 w 149"/>
                    <a:gd name="T35" fmla="*/ 72 h 304"/>
                    <a:gd name="T36" fmla="*/ 124 w 149"/>
                    <a:gd name="T37" fmla="*/ 72 h 304"/>
                    <a:gd name="T38" fmla="*/ 130 w 149"/>
                    <a:gd name="T39" fmla="*/ 64 h 304"/>
                    <a:gd name="T40" fmla="*/ 130 w 149"/>
                    <a:gd name="T41" fmla="*/ 24 h 304"/>
                    <a:gd name="T42" fmla="*/ 117 w 149"/>
                    <a:gd name="T43" fmla="*/ 8 h 304"/>
                    <a:gd name="T44" fmla="*/ 104 w 149"/>
                    <a:gd name="T45" fmla="*/ 16 h 304"/>
                    <a:gd name="T46" fmla="*/ 85 w 149"/>
                    <a:gd name="T47" fmla="*/ 0 h 304"/>
                    <a:gd name="T48" fmla="*/ 85 w 149"/>
                    <a:gd name="T49" fmla="*/ 8 h 304"/>
                    <a:gd name="T50" fmla="*/ 72 w 149"/>
                    <a:gd name="T51" fmla="*/ 16 h 304"/>
                    <a:gd name="T52" fmla="*/ 59 w 149"/>
                    <a:gd name="T53" fmla="*/ 16 h 304"/>
                    <a:gd name="T54" fmla="*/ 46 w 149"/>
                    <a:gd name="T55" fmla="*/ 8 h 3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9"/>
                    <a:gd name="T85" fmla="*/ 0 h 304"/>
                    <a:gd name="T86" fmla="*/ 149 w 149"/>
                    <a:gd name="T87" fmla="*/ 304 h 3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9" h="304">
                      <a:moveTo>
                        <a:pt x="46" y="8"/>
                      </a:moveTo>
                      <a:lnTo>
                        <a:pt x="20" y="16"/>
                      </a:lnTo>
                      <a:lnTo>
                        <a:pt x="13" y="8"/>
                      </a:lnTo>
                      <a:lnTo>
                        <a:pt x="0" y="16"/>
                      </a:lnTo>
                      <a:lnTo>
                        <a:pt x="0" y="40"/>
                      </a:lnTo>
                      <a:lnTo>
                        <a:pt x="0" y="64"/>
                      </a:lnTo>
                      <a:lnTo>
                        <a:pt x="13" y="80"/>
                      </a:lnTo>
                      <a:lnTo>
                        <a:pt x="26" y="80"/>
                      </a:lnTo>
                      <a:lnTo>
                        <a:pt x="33" y="144"/>
                      </a:lnTo>
                      <a:lnTo>
                        <a:pt x="13" y="256"/>
                      </a:lnTo>
                      <a:lnTo>
                        <a:pt x="13" y="288"/>
                      </a:lnTo>
                      <a:lnTo>
                        <a:pt x="46" y="296"/>
                      </a:lnTo>
                      <a:lnTo>
                        <a:pt x="98" y="304"/>
                      </a:lnTo>
                      <a:lnTo>
                        <a:pt x="124" y="296"/>
                      </a:lnTo>
                      <a:lnTo>
                        <a:pt x="149" y="280"/>
                      </a:lnTo>
                      <a:lnTo>
                        <a:pt x="143" y="248"/>
                      </a:lnTo>
                      <a:lnTo>
                        <a:pt x="111" y="136"/>
                      </a:lnTo>
                      <a:lnTo>
                        <a:pt x="111" y="72"/>
                      </a:lnTo>
                      <a:lnTo>
                        <a:pt x="124" y="72"/>
                      </a:lnTo>
                      <a:lnTo>
                        <a:pt x="130" y="64"/>
                      </a:lnTo>
                      <a:lnTo>
                        <a:pt x="130" y="24"/>
                      </a:lnTo>
                      <a:lnTo>
                        <a:pt x="117" y="8"/>
                      </a:lnTo>
                      <a:lnTo>
                        <a:pt x="104" y="16"/>
                      </a:lnTo>
                      <a:lnTo>
                        <a:pt x="85" y="0"/>
                      </a:lnTo>
                      <a:lnTo>
                        <a:pt x="85" y="8"/>
                      </a:lnTo>
                      <a:lnTo>
                        <a:pt x="72" y="16"/>
                      </a:lnTo>
                      <a:lnTo>
                        <a:pt x="59" y="16"/>
                      </a:lnTo>
                      <a:lnTo>
                        <a:pt x="46"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1" name="Line 52">
                  <a:extLst>
                    <a:ext uri="{FF2B5EF4-FFF2-40B4-BE49-F238E27FC236}">
                      <a16:creationId xmlns:a16="http://schemas.microsoft.com/office/drawing/2014/main" xmlns="" id="{16A251A2-4440-6445-9182-36748BB77434}"/>
                    </a:ext>
                  </a:extLst>
                </p:cNvPr>
                <p:cNvSpPr>
                  <a:spLocks noChangeShapeType="1"/>
                </p:cNvSpPr>
                <p:nvPr/>
              </p:nvSpPr>
              <p:spPr bwMode="auto">
                <a:xfrm flipV="1">
                  <a:off x="4687" y="2599"/>
                  <a:ext cx="1" cy="16"/>
                </a:xfrm>
                <a:prstGeom prst="line">
                  <a:avLst/>
                </a:pr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2" name="Freeform 53">
                  <a:extLst>
                    <a:ext uri="{FF2B5EF4-FFF2-40B4-BE49-F238E27FC236}">
                      <a16:creationId xmlns:a16="http://schemas.microsoft.com/office/drawing/2014/main" xmlns="" id="{616C814E-AAEF-7A4D-B764-350A17A88C8E}"/>
                    </a:ext>
                  </a:extLst>
                </p:cNvPr>
                <p:cNvSpPr>
                  <a:spLocks/>
                </p:cNvSpPr>
                <p:nvPr/>
              </p:nvSpPr>
              <p:spPr bwMode="auto">
                <a:xfrm>
                  <a:off x="4583" y="2615"/>
                  <a:ext cx="19" cy="24"/>
                </a:xfrm>
                <a:custGeom>
                  <a:avLst/>
                  <a:gdLst>
                    <a:gd name="T0" fmla="*/ 0 w 19"/>
                    <a:gd name="T1" fmla="*/ 0 h 24"/>
                    <a:gd name="T2" fmla="*/ 0 w 19"/>
                    <a:gd name="T3" fmla="*/ 24 h 24"/>
                    <a:gd name="T4" fmla="*/ 13 w 19"/>
                    <a:gd name="T5" fmla="*/ 24 h 24"/>
                    <a:gd name="T6" fmla="*/ 19 w 19"/>
                    <a:gd name="T7" fmla="*/ 24 h 24"/>
                    <a:gd name="T8" fmla="*/ 19 w 19"/>
                    <a:gd name="T9" fmla="*/ 8 h 24"/>
                    <a:gd name="T10" fmla="*/ 6 w 19"/>
                    <a:gd name="T11" fmla="*/ 8 h 24"/>
                    <a:gd name="T12" fmla="*/ 0 w 19"/>
                    <a:gd name="T13" fmla="*/ 0 h 24"/>
                    <a:gd name="T14" fmla="*/ 0 60000 65536"/>
                    <a:gd name="T15" fmla="*/ 0 60000 65536"/>
                    <a:gd name="T16" fmla="*/ 0 60000 65536"/>
                    <a:gd name="T17" fmla="*/ 0 60000 65536"/>
                    <a:gd name="T18" fmla="*/ 0 60000 65536"/>
                    <a:gd name="T19" fmla="*/ 0 60000 65536"/>
                    <a:gd name="T20" fmla="*/ 0 60000 65536"/>
                    <a:gd name="T21" fmla="*/ 0 w 19"/>
                    <a:gd name="T22" fmla="*/ 0 h 24"/>
                    <a:gd name="T23" fmla="*/ 19 w 1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4">
                      <a:moveTo>
                        <a:pt x="0" y="0"/>
                      </a:moveTo>
                      <a:lnTo>
                        <a:pt x="0" y="24"/>
                      </a:lnTo>
                      <a:lnTo>
                        <a:pt x="13" y="24"/>
                      </a:lnTo>
                      <a:lnTo>
                        <a:pt x="19" y="24"/>
                      </a:lnTo>
                      <a:lnTo>
                        <a:pt x="19" y="8"/>
                      </a:lnTo>
                      <a:lnTo>
                        <a:pt x="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3" name="Freeform 54">
                  <a:extLst>
                    <a:ext uri="{FF2B5EF4-FFF2-40B4-BE49-F238E27FC236}">
                      <a16:creationId xmlns:a16="http://schemas.microsoft.com/office/drawing/2014/main" xmlns="" id="{6C89E118-6046-1D46-B50E-F4689DF858C1}"/>
                    </a:ext>
                  </a:extLst>
                </p:cNvPr>
                <p:cNvSpPr>
                  <a:spLocks/>
                </p:cNvSpPr>
                <p:nvPr/>
              </p:nvSpPr>
              <p:spPr bwMode="auto">
                <a:xfrm>
                  <a:off x="4687" y="2607"/>
                  <a:ext cx="19" cy="24"/>
                </a:xfrm>
                <a:custGeom>
                  <a:avLst/>
                  <a:gdLst>
                    <a:gd name="T0" fmla="*/ 0 w 19"/>
                    <a:gd name="T1" fmla="*/ 8 h 24"/>
                    <a:gd name="T2" fmla="*/ 0 w 19"/>
                    <a:gd name="T3" fmla="*/ 24 h 24"/>
                    <a:gd name="T4" fmla="*/ 13 w 19"/>
                    <a:gd name="T5" fmla="*/ 24 h 24"/>
                    <a:gd name="T6" fmla="*/ 19 w 19"/>
                    <a:gd name="T7" fmla="*/ 24 h 24"/>
                    <a:gd name="T8" fmla="*/ 19 w 19"/>
                    <a:gd name="T9" fmla="*/ 0 h 24"/>
                    <a:gd name="T10" fmla="*/ 13 w 19"/>
                    <a:gd name="T11" fmla="*/ 8 h 24"/>
                    <a:gd name="T12" fmla="*/ 0 w 19"/>
                    <a:gd name="T13" fmla="*/ 8 h 24"/>
                    <a:gd name="T14" fmla="*/ 0 60000 65536"/>
                    <a:gd name="T15" fmla="*/ 0 60000 65536"/>
                    <a:gd name="T16" fmla="*/ 0 60000 65536"/>
                    <a:gd name="T17" fmla="*/ 0 60000 65536"/>
                    <a:gd name="T18" fmla="*/ 0 60000 65536"/>
                    <a:gd name="T19" fmla="*/ 0 60000 65536"/>
                    <a:gd name="T20" fmla="*/ 0 60000 65536"/>
                    <a:gd name="T21" fmla="*/ 0 w 19"/>
                    <a:gd name="T22" fmla="*/ 0 h 24"/>
                    <a:gd name="T23" fmla="*/ 19 w 1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4">
                      <a:moveTo>
                        <a:pt x="0" y="8"/>
                      </a:moveTo>
                      <a:lnTo>
                        <a:pt x="0" y="24"/>
                      </a:lnTo>
                      <a:lnTo>
                        <a:pt x="13" y="24"/>
                      </a:lnTo>
                      <a:lnTo>
                        <a:pt x="19" y="24"/>
                      </a:lnTo>
                      <a:lnTo>
                        <a:pt x="19" y="0"/>
                      </a:lnTo>
                      <a:lnTo>
                        <a:pt x="13"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4" name="Freeform 55">
                  <a:extLst>
                    <a:ext uri="{FF2B5EF4-FFF2-40B4-BE49-F238E27FC236}">
                      <a16:creationId xmlns:a16="http://schemas.microsoft.com/office/drawing/2014/main" xmlns="" id="{9E909112-123B-164D-92FD-C67E9FE9FAE2}"/>
                    </a:ext>
                  </a:extLst>
                </p:cNvPr>
                <p:cNvSpPr>
                  <a:spLocks/>
                </p:cNvSpPr>
                <p:nvPr/>
              </p:nvSpPr>
              <p:spPr bwMode="auto">
                <a:xfrm>
                  <a:off x="4583" y="2639"/>
                  <a:ext cx="91" cy="72"/>
                </a:xfrm>
                <a:custGeom>
                  <a:avLst/>
                  <a:gdLst>
                    <a:gd name="T0" fmla="*/ 0 w 91"/>
                    <a:gd name="T1" fmla="*/ 0 h 72"/>
                    <a:gd name="T2" fmla="*/ 6 w 91"/>
                    <a:gd name="T3" fmla="*/ 32 h 72"/>
                    <a:gd name="T4" fmla="*/ 45 w 91"/>
                    <a:gd name="T5" fmla="*/ 64 h 72"/>
                    <a:gd name="T6" fmla="*/ 58 w 91"/>
                    <a:gd name="T7" fmla="*/ 72 h 72"/>
                    <a:gd name="T8" fmla="*/ 78 w 91"/>
                    <a:gd name="T9" fmla="*/ 72 h 72"/>
                    <a:gd name="T10" fmla="*/ 91 w 91"/>
                    <a:gd name="T11" fmla="*/ 64 h 72"/>
                    <a:gd name="T12" fmla="*/ 78 w 91"/>
                    <a:gd name="T13" fmla="*/ 56 h 72"/>
                    <a:gd name="T14" fmla="*/ 71 w 91"/>
                    <a:gd name="T15" fmla="*/ 56 h 72"/>
                    <a:gd name="T16" fmla="*/ 78 w 91"/>
                    <a:gd name="T17" fmla="*/ 48 h 72"/>
                    <a:gd name="T18" fmla="*/ 78 w 91"/>
                    <a:gd name="T19" fmla="*/ 40 h 72"/>
                    <a:gd name="T20" fmla="*/ 65 w 91"/>
                    <a:gd name="T21" fmla="*/ 40 h 72"/>
                    <a:gd name="T22" fmla="*/ 58 w 91"/>
                    <a:gd name="T23" fmla="*/ 48 h 72"/>
                    <a:gd name="T24" fmla="*/ 26 w 91"/>
                    <a:gd name="T25" fmla="*/ 24 h 72"/>
                    <a:gd name="T26" fmla="*/ 19 w 91"/>
                    <a:gd name="T27" fmla="*/ 0 h 72"/>
                    <a:gd name="T28" fmla="*/ 0 w 91"/>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72"/>
                    <a:gd name="T47" fmla="*/ 91 w 91"/>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72">
                      <a:moveTo>
                        <a:pt x="0" y="0"/>
                      </a:moveTo>
                      <a:lnTo>
                        <a:pt x="6" y="32"/>
                      </a:lnTo>
                      <a:lnTo>
                        <a:pt x="45" y="64"/>
                      </a:lnTo>
                      <a:lnTo>
                        <a:pt x="58" y="72"/>
                      </a:lnTo>
                      <a:lnTo>
                        <a:pt x="78" y="72"/>
                      </a:lnTo>
                      <a:lnTo>
                        <a:pt x="91" y="64"/>
                      </a:lnTo>
                      <a:lnTo>
                        <a:pt x="78" y="56"/>
                      </a:lnTo>
                      <a:lnTo>
                        <a:pt x="71" y="56"/>
                      </a:lnTo>
                      <a:lnTo>
                        <a:pt x="78" y="48"/>
                      </a:lnTo>
                      <a:lnTo>
                        <a:pt x="78" y="40"/>
                      </a:lnTo>
                      <a:lnTo>
                        <a:pt x="65" y="40"/>
                      </a:lnTo>
                      <a:lnTo>
                        <a:pt x="58" y="48"/>
                      </a:lnTo>
                      <a:lnTo>
                        <a:pt x="26" y="24"/>
                      </a:lnTo>
                      <a:lnTo>
                        <a:pt x="19"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5" name="Freeform 56">
                  <a:extLst>
                    <a:ext uri="{FF2B5EF4-FFF2-40B4-BE49-F238E27FC236}">
                      <a16:creationId xmlns:a16="http://schemas.microsoft.com/office/drawing/2014/main" xmlns="" id="{1A6B028B-0BAA-BE44-963E-BACD5BEDCCEA}"/>
                    </a:ext>
                  </a:extLst>
                </p:cNvPr>
                <p:cNvSpPr>
                  <a:spLocks/>
                </p:cNvSpPr>
                <p:nvPr/>
              </p:nvSpPr>
              <p:spPr bwMode="auto">
                <a:xfrm>
                  <a:off x="4654" y="2631"/>
                  <a:ext cx="52" cy="72"/>
                </a:xfrm>
                <a:custGeom>
                  <a:avLst/>
                  <a:gdLst>
                    <a:gd name="T0" fmla="*/ 33 w 52"/>
                    <a:gd name="T1" fmla="*/ 0 h 72"/>
                    <a:gd name="T2" fmla="*/ 33 w 52"/>
                    <a:gd name="T3" fmla="*/ 32 h 72"/>
                    <a:gd name="T4" fmla="*/ 20 w 52"/>
                    <a:gd name="T5" fmla="*/ 48 h 72"/>
                    <a:gd name="T6" fmla="*/ 7 w 52"/>
                    <a:gd name="T7" fmla="*/ 48 h 72"/>
                    <a:gd name="T8" fmla="*/ 7 w 52"/>
                    <a:gd name="T9" fmla="*/ 56 h 72"/>
                    <a:gd name="T10" fmla="*/ 0 w 52"/>
                    <a:gd name="T11" fmla="*/ 64 h 72"/>
                    <a:gd name="T12" fmla="*/ 7 w 52"/>
                    <a:gd name="T13" fmla="*/ 64 h 72"/>
                    <a:gd name="T14" fmla="*/ 20 w 52"/>
                    <a:gd name="T15" fmla="*/ 72 h 72"/>
                    <a:gd name="T16" fmla="*/ 26 w 52"/>
                    <a:gd name="T17" fmla="*/ 64 h 72"/>
                    <a:gd name="T18" fmla="*/ 33 w 52"/>
                    <a:gd name="T19" fmla="*/ 56 h 72"/>
                    <a:gd name="T20" fmla="*/ 46 w 52"/>
                    <a:gd name="T21" fmla="*/ 40 h 72"/>
                    <a:gd name="T22" fmla="*/ 52 w 52"/>
                    <a:gd name="T23" fmla="*/ 0 h 72"/>
                    <a:gd name="T24" fmla="*/ 46 w 52"/>
                    <a:gd name="T25" fmla="*/ 0 h 72"/>
                    <a:gd name="T26" fmla="*/ 33 w 52"/>
                    <a:gd name="T27" fmla="*/ 0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72"/>
                    <a:gd name="T44" fmla="*/ 52 w 52"/>
                    <a:gd name="T45" fmla="*/ 72 h 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72">
                      <a:moveTo>
                        <a:pt x="33" y="0"/>
                      </a:moveTo>
                      <a:lnTo>
                        <a:pt x="33" y="32"/>
                      </a:lnTo>
                      <a:lnTo>
                        <a:pt x="20" y="48"/>
                      </a:lnTo>
                      <a:lnTo>
                        <a:pt x="7" y="48"/>
                      </a:lnTo>
                      <a:lnTo>
                        <a:pt x="7" y="56"/>
                      </a:lnTo>
                      <a:lnTo>
                        <a:pt x="0" y="64"/>
                      </a:lnTo>
                      <a:lnTo>
                        <a:pt x="7" y="64"/>
                      </a:lnTo>
                      <a:lnTo>
                        <a:pt x="20" y="72"/>
                      </a:lnTo>
                      <a:lnTo>
                        <a:pt x="26" y="64"/>
                      </a:lnTo>
                      <a:lnTo>
                        <a:pt x="33" y="56"/>
                      </a:lnTo>
                      <a:lnTo>
                        <a:pt x="46" y="40"/>
                      </a:lnTo>
                      <a:lnTo>
                        <a:pt x="52" y="0"/>
                      </a:lnTo>
                      <a:lnTo>
                        <a:pt x="46" y="0"/>
                      </a:lnTo>
                      <a:lnTo>
                        <a:pt x="33"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6" name="Freeform 57">
                  <a:extLst>
                    <a:ext uri="{FF2B5EF4-FFF2-40B4-BE49-F238E27FC236}">
                      <a16:creationId xmlns:a16="http://schemas.microsoft.com/office/drawing/2014/main" xmlns="" id="{BC63F416-3F10-BE4C-B13E-BDDE0855115D}"/>
                    </a:ext>
                  </a:extLst>
                </p:cNvPr>
                <p:cNvSpPr>
                  <a:spLocks/>
                </p:cNvSpPr>
                <p:nvPr/>
              </p:nvSpPr>
              <p:spPr bwMode="auto">
                <a:xfrm>
                  <a:off x="4609" y="2543"/>
                  <a:ext cx="65" cy="40"/>
                </a:xfrm>
                <a:custGeom>
                  <a:avLst/>
                  <a:gdLst>
                    <a:gd name="T0" fmla="*/ 13 w 65"/>
                    <a:gd name="T1" fmla="*/ 8 h 40"/>
                    <a:gd name="T2" fmla="*/ 0 w 65"/>
                    <a:gd name="T3" fmla="*/ 8 h 40"/>
                    <a:gd name="T4" fmla="*/ 0 w 65"/>
                    <a:gd name="T5" fmla="*/ 24 h 40"/>
                    <a:gd name="T6" fmla="*/ 19 w 65"/>
                    <a:gd name="T7" fmla="*/ 40 h 40"/>
                    <a:gd name="T8" fmla="*/ 32 w 65"/>
                    <a:gd name="T9" fmla="*/ 40 h 40"/>
                    <a:gd name="T10" fmla="*/ 39 w 65"/>
                    <a:gd name="T11" fmla="*/ 24 h 40"/>
                    <a:gd name="T12" fmla="*/ 45 w 65"/>
                    <a:gd name="T13" fmla="*/ 40 h 40"/>
                    <a:gd name="T14" fmla="*/ 58 w 65"/>
                    <a:gd name="T15" fmla="*/ 40 h 40"/>
                    <a:gd name="T16" fmla="*/ 65 w 65"/>
                    <a:gd name="T17" fmla="*/ 24 h 40"/>
                    <a:gd name="T18" fmla="*/ 65 w 65"/>
                    <a:gd name="T19" fmla="*/ 8 h 40"/>
                    <a:gd name="T20" fmla="*/ 52 w 65"/>
                    <a:gd name="T21" fmla="*/ 0 h 40"/>
                    <a:gd name="T22" fmla="*/ 52 w 65"/>
                    <a:gd name="T23" fmla="*/ 8 h 40"/>
                    <a:gd name="T24" fmla="*/ 39 w 65"/>
                    <a:gd name="T25" fmla="*/ 16 h 40"/>
                    <a:gd name="T26" fmla="*/ 26 w 65"/>
                    <a:gd name="T27" fmla="*/ 16 h 40"/>
                    <a:gd name="T28" fmla="*/ 13 w 65"/>
                    <a:gd name="T29" fmla="*/ 8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40"/>
                    <a:gd name="T47" fmla="*/ 65 w 65"/>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40">
                      <a:moveTo>
                        <a:pt x="13" y="8"/>
                      </a:moveTo>
                      <a:lnTo>
                        <a:pt x="0" y="8"/>
                      </a:lnTo>
                      <a:lnTo>
                        <a:pt x="0" y="24"/>
                      </a:lnTo>
                      <a:lnTo>
                        <a:pt x="19" y="40"/>
                      </a:lnTo>
                      <a:lnTo>
                        <a:pt x="32" y="40"/>
                      </a:lnTo>
                      <a:lnTo>
                        <a:pt x="39" y="24"/>
                      </a:lnTo>
                      <a:lnTo>
                        <a:pt x="45" y="40"/>
                      </a:lnTo>
                      <a:lnTo>
                        <a:pt x="58" y="40"/>
                      </a:lnTo>
                      <a:lnTo>
                        <a:pt x="65" y="24"/>
                      </a:lnTo>
                      <a:lnTo>
                        <a:pt x="65" y="8"/>
                      </a:lnTo>
                      <a:lnTo>
                        <a:pt x="52" y="0"/>
                      </a:lnTo>
                      <a:lnTo>
                        <a:pt x="52" y="8"/>
                      </a:lnTo>
                      <a:lnTo>
                        <a:pt x="39" y="16"/>
                      </a:lnTo>
                      <a:lnTo>
                        <a:pt x="26"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7" name="Freeform 58">
                  <a:extLst>
                    <a:ext uri="{FF2B5EF4-FFF2-40B4-BE49-F238E27FC236}">
                      <a16:creationId xmlns:a16="http://schemas.microsoft.com/office/drawing/2014/main" xmlns="" id="{0F7E5B96-2098-0649-B7A5-55B4DB6CE83F}"/>
                    </a:ext>
                  </a:extLst>
                </p:cNvPr>
                <p:cNvSpPr>
                  <a:spLocks/>
                </p:cNvSpPr>
                <p:nvPr/>
              </p:nvSpPr>
              <p:spPr bwMode="auto">
                <a:xfrm>
                  <a:off x="4654" y="2847"/>
                  <a:ext cx="7" cy="56"/>
                </a:xfrm>
                <a:custGeom>
                  <a:avLst/>
                  <a:gdLst>
                    <a:gd name="T0" fmla="*/ 0 w 7"/>
                    <a:gd name="T1" fmla="*/ 56 h 56"/>
                    <a:gd name="T2" fmla="*/ 0 w 7"/>
                    <a:gd name="T3" fmla="*/ 32 h 56"/>
                    <a:gd name="T4" fmla="*/ 7 w 7"/>
                    <a:gd name="T5" fmla="*/ 0 h 56"/>
                    <a:gd name="T6" fmla="*/ 0 60000 65536"/>
                    <a:gd name="T7" fmla="*/ 0 60000 65536"/>
                    <a:gd name="T8" fmla="*/ 0 60000 65536"/>
                    <a:gd name="T9" fmla="*/ 0 w 7"/>
                    <a:gd name="T10" fmla="*/ 0 h 56"/>
                    <a:gd name="T11" fmla="*/ 7 w 7"/>
                    <a:gd name="T12" fmla="*/ 56 h 56"/>
                  </a:gdLst>
                  <a:ahLst/>
                  <a:cxnLst>
                    <a:cxn ang="T6">
                      <a:pos x="T0" y="T1"/>
                    </a:cxn>
                    <a:cxn ang="T7">
                      <a:pos x="T2" y="T3"/>
                    </a:cxn>
                    <a:cxn ang="T8">
                      <a:pos x="T4" y="T5"/>
                    </a:cxn>
                  </a:cxnLst>
                  <a:rect l="T9" t="T10" r="T11" b="T12"/>
                  <a:pathLst>
                    <a:path w="7" h="56">
                      <a:moveTo>
                        <a:pt x="0" y="56"/>
                      </a:moveTo>
                      <a:lnTo>
                        <a:pt x="0" y="32"/>
                      </a:lnTo>
                      <a:lnTo>
                        <a:pt x="7" y="0"/>
                      </a:lnTo>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8" name="Freeform 59">
                  <a:extLst>
                    <a:ext uri="{FF2B5EF4-FFF2-40B4-BE49-F238E27FC236}">
                      <a16:creationId xmlns:a16="http://schemas.microsoft.com/office/drawing/2014/main" xmlns="" id="{5F49C1E0-D7A8-B744-8307-EC8883715CFE}"/>
                    </a:ext>
                  </a:extLst>
                </p:cNvPr>
                <p:cNvSpPr>
                  <a:spLocks/>
                </p:cNvSpPr>
                <p:nvPr/>
              </p:nvSpPr>
              <p:spPr bwMode="auto">
                <a:xfrm>
                  <a:off x="4628" y="2903"/>
                  <a:ext cx="78" cy="40"/>
                </a:xfrm>
                <a:custGeom>
                  <a:avLst/>
                  <a:gdLst>
                    <a:gd name="T0" fmla="*/ 7 w 78"/>
                    <a:gd name="T1" fmla="*/ 0 h 40"/>
                    <a:gd name="T2" fmla="*/ 0 w 78"/>
                    <a:gd name="T3" fmla="*/ 16 h 40"/>
                    <a:gd name="T4" fmla="*/ 7 w 78"/>
                    <a:gd name="T5" fmla="*/ 32 h 40"/>
                    <a:gd name="T6" fmla="*/ 13 w 78"/>
                    <a:gd name="T7" fmla="*/ 40 h 40"/>
                    <a:gd name="T8" fmla="*/ 39 w 78"/>
                    <a:gd name="T9" fmla="*/ 40 h 40"/>
                    <a:gd name="T10" fmla="*/ 39 w 78"/>
                    <a:gd name="T11" fmla="*/ 32 h 40"/>
                    <a:gd name="T12" fmla="*/ 46 w 78"/>
                    <a:gd name="T13" fmla="*/ 32 h 40"/>
                    <a:gd name="T14" fmla="*/ 65 w 78"/>
                    <a:gd name="T15" fmla="*/ 32 h 40"/>
                    <a:gd name="T16" fmla="*/ 78 w 78"/>
                    <a:gd name="T17" fmla="*/ 24 h 40"/>
                    <a:gd name="T18" fmla="*/ 72 w 78"/>
                    <a:gd name="T19" fmla="*/ 16 h 40"/>
                    <a:gd name="T20" fmla="*/ 65 w 78"/>
                    <a:gd name="T21" fmla="*/ 8 h 40"/>
                    <a:gd name="T22" fmla="*/ 52 w 78"/>
                    <a:gd name="T23" fmla="*/ 0 h 40"/>
                    <a:gd name="T24" fmla="*/ 39 w 78"/>
                    <a:gd name="T25" fmla="*/ 8 h 40"/>
                    <a:gd name="T26" fmla="*/ 26 w 78"/>
                    <a:gd name="T27" fmla="*/ 0 h 40"/>
                    <a:gd name="T28" fmla="*/ 20 w 78"/>
                    <a:gd name="T29" fmla="*/ 8 h 40"/>
                    <a:gd name="T30" fmla="*/ 7 w 78"/>
                    <a:gd name="T31" fmla="*/ 0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8"/>
                    <a:gd name="T49" fmla="*/ 0 h 40"/>
                    <a:gd name="T50" fmla="*/ 78 w 78"/>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8" h="40">
                      <a:moveTo>
                        <a:pt x="7" y="0"/>
                      </a:moveTo>
                      <a:lnTo>
                        <a:pt x="0" y="16"/>
                      </a:lnTo>
                      <a:lnTo>
                        <a:pt x="7" y="32"/>
                      </a:lnTo>
                      <a:lnTo>
                        <a:pt x="13" y="40"/>
                      </a:lnTo>
                      <a:lnTo>
                        <a:pt x="39" y="40"/>
                      </a:lnTo>
                      <a:lnTo>
                        <a:pt x="39" y="32"/>
                      </a:lnTo>
                      <a:lnTo>
                        <a:pt x="46" y="32"/>
                      </a:lnTo>
                      <a:lnTo>
                        <a:pt x="65" y="32"/>
                      </a:lnTo>
                      <a:lnTo>
                        <a:pt x="78" y="24"/>
                      </a:lnTo>
                      <a:lnTo>
                        <a:pt x="72" y="16"/>
                      </a:lnTo>
                      <a:lnTo>
                        <a:pt x="65" y="8"/>
                      </a:lnTo>
                      <a:lnTo>
                        <a:pt x="52" y="0"/>
                      </a:lnTo>
                      <a:lnTo>
                        <a:pt x="39" y="8"/>
                      </a:lnTo>
                      <a:lnTo>
                        <a:pt x="26" y="0"/>
                      </a:lnTo>
                      <a:lnTo>
                        <a:pt x="20"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79" name="Freeform 60">
                  <a:extLst>
                    <a:ext uri="{FF2B5EF4-FFF2-40B4-BE49-F238E27FC236}">
                      <a16:creationId xmlns:a16="http://schemas.microsoft.com/office/drawing/2014/main" xmlns="" id="{8A37FC37-5F5F-4045-B7D8-5FF55CAE7AF9}"/>
                    </a:ext>
                  </a:extLst>
                </p:cNvPr>
                <p:cNvSpPr>
                  <a:spLocks/>
                </p:cNvSpPr>
                <p:nvPr/>
              </p:nvSpPr>
              <p:spPr bwMode="auto">
                <a:xfrm>
                  <a:off x="4232" y="2879"/>
                  <a:ext cx="39" cy="40"/>
                </a:xfrm>
                <a:custGeom>
                  <a:avLst/>
                  <a:gdLst>
                    <a:gd name="T0" fmla="*/ 0 w 39"/>
                    <a:gd name="T1" fmla="*/ 0 h 40"/>
                    <a:gd name="T2" fmla="*/ 0 w 39"/>
                    <a:gd name="T3" fmla="*/ 24 h 40"/>
                    <a:gd name="T4" fmla="*/ 0 w 39"/>
                    <a:gd name="T5" fmla="*/ 40 h 40"/>
                    <a:gd name="T6" fmla="*/ 13 w 39"/>
                    <a:gd name="T7" fmla="*/ 40 h 40"/>
                    <a:gd name="T8" fmla="*/ 20 w 39"/>
                    <a:gd name="T9" fmla="*/ 40 h 40"/>
                    <a:gd name="T10" fmla="*/ 26 w 39"/>
                    <a:gd name="T11" fmla="*/ 40 h 40"/>
                    <a:gd name="T12" fmla="*/ 39 w 39"/>
                    <a:gd name="T13" fmla="*/ 40 h 40"/>
                    <a:gd name="T14" fmla="*/ 33 w 39"/>
                    <a:gd name="T15" fmla="*/ 24 h 40"/>
                    <a:gd name="T16" fmla="*/ 39 w 39"/>
                    <a:gd name="T17" fmla="*/ 0 h 40"/>
                    <a:gd name="T18" fmla="*/ 33 w 39"/>
                    <a:gd name="T19" fmla="*/ 0 h 40"/>
                    <a:gd name="T20" fmla="*/ 0 w 39"/>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40"/>
                    <a:gd name="T35" fmla="*/ 39 w 39"/>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40">
                      <a:moveTo>
                        <a:pt x="0" y="0"/>
                      </a:moveTo>
                      <a:lnTo>
                        <a:pt x="0" y="24"/>
                      </a:lnTo>
                      <a:lnTo>
                        <a:pt x="0" y="40"/>
                      </a:lnTo>
                      <a:lnTo>
                        <a:pt x="13" y="40"/>
                      </a:lnTo>
                      <a:lnTo>
                        <a:pt x="20" y="40"/>
                      </a:lnTo>
                      <a:lnTo>
                        <a:pt x="26" y="40"/>
                      </a:lnTo>
                      <a:lnTo>
                        <a:pt x="39" y="40"/>
                      </a:lnTo>
                      <a:lnTo>
                        <a:pt x="33" y="24"/>
                      </a:lnTo>
                      <a:lnTo>
                        <a:pt x="39" y="0"/>
                      </a:lnTo>
                      <a:lnTo>
                        <a:pt x="3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0" name="Freeform 61">
                  <a:extLst>
                    <a:ext uri="{FF2B5EF4-FFF2-40B4-BE49-F238E27FC236}">
                      <a16:creationId xmlns:a16="http://schemas.microsoft.com/office/drawing/2014/main" xmlns="" id="{6C63B8D9-0D65-3D47-A79D-418407A8569A}"/>
                    </a:ext>
                  </a:extLst>
                </p:cNvPr>
                <p:cNvSpPr>
                  <a:spLocks/>
                </p:cNvSpPr>
                <p:nvPr/>
              </p:nvSpPr>
              <p:spPr bwMode="auto">
                <a:xfrm>
                  <a:off x="4265" y="2647"/>
                  <a:ext cx="19" cy="24"/>
                </a:xfrm>
                <a:custGeom>
                  <a:avLst/>
                  <a:gdLst>
                    <a:gd name="T0" fmla="*/ 0 w 19"/>
                    <a:gd name="T1" fmla="*/ 0 h 24"/>
                    <a:gd name="T2" fmla="*/ 0 w 19"/>
                    <a:gd name="T3" fmla="*/ 0 h 24"/>
                    <a:gd name="T4" fmla="*/ 6 w 19"/>
                    <a:gd name="T5" fmla="*/ 0 h 24"/>
                    <a:gd name="T6" fmla="*/ 19 w 19"/>
                    <a:gd name="T7" fmla="*/ 8 h 24"/>
                    <a:gd name="T8" fmla="*/ 19 w 19"/>
                    <a:gd name="T9" fmla="*/ 16 h 24"/>
                    <a:gd name="T10" fmla="*/ 19 w 19"/>
                    <a:gd name="T11" fmla="*/ 24 h 24"/>
                    <a:gd name="T12" fmla="*/ 13 w 19"/>
                    <a:gd name="T13" fmla="*/ 24 h 24"/>
                    <a:gd name="T14" fmla="*/ 6 w 19"/>
                    <a:gd name="T15" fmla="*/ 16 h 24"/>
                    <a:gd name="T16" fmla="*/ 6 w 19"/>
                    <a:gd name="T17" fmla="*/ 8 h 24"/>
                    <a:gd name="T18" fmla="*/ 0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0"/>
                      </a:moveTo>
                      <a:lnTo>
                        <a:pt x="0" y="0"/>
                      </a:lnTo>
                      <a:lnTo>
                        <a:pt x="6" y="0"/>
                      </a:lnTo>
                      <a:lnTo>
                        <a:pt x="19" y="8"/>
                      </a:lnTo>
                      <a:lnTo>
                        <a:pt x="19" y="16"/>
                      </a:lnTo>
                      <a:lnTo>
                        <a:pt x="19" y="24"/>
                      </a:lnTo>
                      <a:lnTo>
                        <a:pt x="13" y="24"/>
                      </a:lnTo>
                      <a:lnTo>
                        <a:pt x="6" y="16"/>
                      </a:lnTo>
                      <a:lnTo>
                        <a:pt x="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1" name="Freeform 62">
                  <a:extLst>
                    <a:ext uri="{FF2B5EF4-FFF2-40B4-BE49-F238E27FC236}">
                      <a16:creationId xmlns:a16="http://schemas.microsoft.com/office/drawing/2014/main" xmlns="" id="{DD230C25-51EE-364F-AA0B-C91F37701428}"/>
                    </a:ext>
                  </a:extLst>
                </p:cNvPr>
                <p:cNvSpPr>
                  <a:spLocks/>
                </p:cNvSpPr>
                <p:nvPr/>
              </p:nvSpPr>
              <p:spPr bwMode="auto">
                <a:xfrm>
                  <a:off x="4226" y="2631"/>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13 w 39"/>
                    <a:gd name="T11" fmla="*/ 40 h 56"/>
                    <a:gd name="T12" fmla="*/ 26 w 39"/>
                    <a:gd name="T13" fmla="*/ 56 h 56"/>
                    <a:gd name="T14" fmla="*/ 32 w 39"/>
                    <a:gd name="T15" fmla="*/ 48 h 56"/>
                    <a:gd name="T16" fmla="*/ 39 w 39"/>
                    <a:gd name="T17" fmla="*/ 40 h 56"/>
                    <a:gd name="T18" fmla="*/ 39 w 39"/>
                    <a:gd name="T19" fmla="*/ 24 h 56"/>
                    <a:gd name="T20" fmla="*/ 39 w 39"/>
                    <a:gd name="T21" fmla="*/ 8 h 56"/>
                    <a:gd name="T22" fmla="*/ 19 w 39"/>
                    <a:gd name="T23" fmla="*/ 0 h 56"/>
                    <a:gd name="T24" fmla="*/ 6 w 39"/>
                    <a:gd name="T25" fmla="*/ 8 h 56"/>
                    <a:gd name="T26" fmla="*/ 6 w 39"/>
                    <a:gd name="T27" fmla="*/ 24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6"/>
                    <a:gd name="T44" fmla="*/ 39 w 39"/>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6">
                      <a:moveTo>
                        <a:pt x="6" y="24"/>
                      </a:moveTo>
                      <a:lnTo>
                        <a:pt x="0" y="16"/>
                      </a:lnTo>
                      <a:lnTo>
                        <a:pt x="0" y="24"/>
                      </a:lnTo>
                      <a:lnTo>
                        <a:pt x="0" y="32"/>
                      </a:lnTo>
                      <a:lnTo>
                        <a:pt x="6" y="32"/>
                      </a:lnTo>
                      <a:lnTo>
                        <a:pt x="13" y="40"/>
                      </a:lnTo>
                      <a:lnTo>
                        <a:pt x="26" y="56"/>
                      </a:lnTo>
                      <a:lnTo>
                        <a:pt x="32" y="48"/>
                      </a:lnTo>
                      <a:lnTo>
                        <a:pt x="39" y="40"/>
                      </a:lnTo>
                      <a:lnTo>
                        <a:pt x="39" y="24"/>
                      </a:lnTo>
                      <a:lnTo>
                        <a:pt x="39" y="8"/>
                      </a:lnTo>
                      <a:lnTo>
                        <a:pt x="19" y="0"/>
                      </a:lnTo>
                      <a:lnTo>
                        <a:pt x="6" y="8"/>
                      </a:lnTo>
                      <a:lnTo>
                        <a:pt x="6" y="24"/>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2" name="Freeform 63">
                  <a:extLst>
                    <a:ext uri="{FF2B5EF4-FFF2-40B4-BE49-F238E27FC236}">
                      <a16:creationId xmlns:a16="http://schemas.microsoft.com/office/drawing/2014/main" xmlns="" id="{8F2F801F-4F6D-8547-B036-C3C73808DFA1}"/>
                    </a:ext>
                  </a:extLst>
                </p:cNvPr>
                <p:cNvSpPr>
                  <a:spLocks/>
                </p:cNvSpPr>
                <p:nvPr/>
              </p:nvSpPr>
              <p:spPr bwMode="auto">
                <a:xfrm>
                  <a:off x="4219" y="2615"/>
                  <a:ext cx="52" cy="48"/>
                </a:xfrm>
                <a:custGeom>
                  <a:avLst/>
                  <a:gdLst>
                    <a:gd name="T0" fmla="*/ 46 w 52"/>
                    <a:gd name="T1" fmla="*/ 32 h 48"/>
                    <a:gd name="T2" fmla="*/ 52 w 52"/>
                    <a:gd name="T3" fmla="*/ 24 h 48"/>
                    <a:gd name="T4" fmla="*/ 52 w 52"/>
                    <a:gd name="T5" fmla="*/ 16 h 48"/>
                    <a:gd name="T6" fmla="*/ 46 w 52"/>
                    <a:gd name="T7" fmla="*/ 8 h 48"/>
                    <a:gd name="T8" fmla="*/ 33 w 52"/>
                    <a:gd name="T9" fmla="*/ 8 h 48"/>
                    <a:gd name="T10" fmla="*/ 20 w 52"/>
                    <a:gd name="T11" fmla="*/ 0 h 48"/>
                    <a:gd name="T12" fmla="*/ 13 w 52"/>
                    <a:gd name="T13" fmla="*/ 8 h 48"/>
                    <a:gd name="T14" fmla="*/ 13 w 52"/>
                    <a:gd name="T15" fmla="*/ 8 h 48"/>
                    <a:gd name="T16" fmla="*/ 7 w 52"/>
                    <a:gd name="T17" fmla="*/ 16 h 48"/>
                    <a:gd name="T18" fmla="*/ 0 w 52"/>
                    <a:gd name="T19" fmla="*/ 24 h 48"/>
                    <a:gd name="T20" fmla="*/ 0 w 52"/>
                    <a:gd name="T21" fmla="*/ 40 h 48"/>
                    <a:gd name="T22" fmla="*/ 7 w 52"/>
                    <a:gd name="T23" fmla="*/ 48 h 48"/>
                    <a:gd name="T24" fmla="*/ 7 w 52"/>
                    <a:gd name="T25" fmla="*/ 40 h 48"/>
                    <a:gd name="T26" fmla="*/ 7 w 52"/>
                    <a:gd name="T27" fmla="*/ 32 h 48"/>
                    <a:gd name="T28" fmla="*/ 13 w 52"/>
                    <a:gd name="T29" fmla="*/ 40 h 48"/>
                    <a:gd name="T30" fmla="*/ 13 w 52"/>
                    <a:gd name="T31" fmla="*/ 24 h 48"/>
                    <a:gd name="T32" fmla="*/ 26 w 52"/>
                    <a:gd name="T33" fmla="*/ 16 h 48"/>
                    <a:gd name="T34" fmla="*/ 46 w 52"/>
                    <a:gd name="T35" fmla="*/ 24 h 48"/>
                    <a:gd name="T36" fmla="*/ 46 w 52"/>
                    <a:gd name="T37" fmla="*/ 32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48"/>
                    <a:gd name="T59" fmla="*/ 52 w 52"/>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48">
                      <a:moveTo>
                        <a:pt x="46" y="32"/>
                      </a:moveTo>
                      <a:lnTo>
                        <a:pt x="52" y="24"/>
                      </a:lnTo>
                      <a:lnTo>
                        <a:pt x="52" y="16"/>
                      </a:lnTo>
                      <a:lnTo>
                        <a:pt x="46" y="8"/>
                      </a:lnTo>
                      <a:lnTo>
                        <a:pt x="33" y="8"/>
                      </a:lnTo>
                      <a:lnTo>
                        <a:pt x="20" y="0"/>
                      </a:lnTo>
                      <a:lnTo>
                        <a:pt x="13" y="8"/>
                      </a:lnTo>
                      <a:lnTo>
                        <a:pt x="7" y="16"/>
                      </a:lnTo>
                      <a:lnTo>
                        <a:pt x="0" y="24"/>
                      </a:lnTo>
                      <a:lnTo>
                        <a:pt x="0" y="40"/>
                      </a:lnTo>
                      <a:lnTo>
                        <a:pt x="7" y="48"/>
                      </a:lnTo>
                      <a:lnTo>
                        <a:pt x="7" y="40"/>
                      </a:lnTo>
                      <a:lnTo>
                        <a:pt x="7" y="32"/>
                      </a:lnTo>
                      <a:lnTo>
                        <a:pt x="13" y="40"/>
                      </a:lnTo>
                      <a:lnTo>
                        <a:pt x="13" y="24"/>
                      </a:lnTo>
                      <a:lnTo>
                        <a:pt x="26" y="16"/>
                      </a:lnTo>
                      <a:lnTo>
                        <a:pt x="46" y="24"/>
                      </a:lnTo>
                      <a:lnTo>
                        <a:pt x="46" y="32"/>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3" name="Freeform 64">
                  <a:extLst>
                    <a:ext uri="{FF2B5EF4-FFF2-40B4-BE49-F238E27FC236}">
                      <a16:creationId xmlns:a16="http://schemas.microsoft.com/office/drawing/2014/main" xmlns="" id="{A11828F2-356A-DE4C-8523-962A46E0DBCC}"/>
                    </a:ext>
                  </a:extLst>
                </p:cNvPr>
                <p:cNvSpPr>
                  <a:spLocks/>
                </p:cNvSpPr>
                <p:nvPr/>
              </p:nvSpPr>
              <p:spPr bwMode="auto">
                <a:xfrm>
                  <a:off x="4200" y="2647"/>
                  <a:ext cx="19" cy="24"/>
                </a:xfrm>
                <a:custGeom>
                  <a:avLst/>
                  <a:gdLst>
                    <a:gd name="T0" fmla="*/ 19 w 19"/>
                    <a:gd name="T1" fmla="*/ 8 h 24"/>
                    <a:gd name="T2" fmla="*/ 19 w 19"/>
                    <a:gd name="T3" fmla="*/ 0 h 24"/>
                    <a:gd name="T4" fmla="*/ 13 w 19"/>
                    <a:gd name="T5" fmla="*/ 0 h 24"/>
                    <a:gd name="T6" fmla="*/ 0 w 19"/>
                    <a:gd name="T7" fmla="*/ 8 h 24"/>
                    <a:gd name="T8" fmla="*/ 0 w 19"/>
                    <a:gd name="T9" fmla="*/ 16 h 24"/>
                    <a:gd name="T10" fmla="*/ 0 w 19"/>
                    <a:gd name="T11" fmla="*/ 24 h 24"/>
                    <a:gd name="T12" fmla="*/ 6 w 19"/>
                    <a:gd name="T13" fmla="*/ 24 h 24"/>
                    <a:gd name="T14" fmla="*/ 6 w 19"/>
                    <a:gd name="T15" fmla="*/ 16 h 24"/>
                    <a:gd name="T16" fmla="*/ 13 w 19"/>
                    <a:gd name="T17" fmla="*/ 8 h 24"/>
                    <a:gd name="T18" fmla="*/ 19 w 1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9" y="8"/>
                      </a:moveTo>
                      <a:lnTo>
                        <a:pt x="19" y="0"/>
                      </a:lnTo>
                      <a:lnTo>
                        <a:pt x="13" y="0"/>
                      </a:lnTo>
                      <a:lnTo>
                        <a:pt x="0" y="8"/>
                      </a:lnTo>
                      <a:lnTo>
                        <a:pt x="0" y="16"/>
                      </a:lnTo>
                      <a:lnTo>
                        <a:pt x="0" y="24"/>
                      </a:lnTo>
                      <a:lnTo>
                        <a:pt x="6" y="24"/>
                      </a:lnTo>
                      <a:lnTo>
                        <a:pt x="6" y="16"/>
                      </a:lnTo>
                      <a:lnTo>
                        <a:pt x="13" y="8"/>
                      </a:lnTo>
                      <a:lnTo>
                        <a:pt x="19"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4" name="Freeform 65">
                  <a:extLst>
                    <a:ext uri="{FF2B5EF4-FFF2-40B4-BE49-F238E27FC236}">
                      <a16:creationId xmlns:a16="http://schemas.microsoft.com/office/drawing/2014/main" xmlns="" id="{CD26592D-704C-D144-95A6-1CE5ADB5338E}"/>
                    </a:ext>
                  </a:extLst>
                </p:cNvPr>
                <p:cNvSpPr>
                  <a:spLocks/>
                </p:cNvSpPr>
                <p:nvPr/>
              </p:nvSpPr>
              <p:spPr bwMode="auto">
                <a:xfrm>
                  <a:off x="4213" y="2639"/>
                  <a:ext cx="13" cy="16"/>
                </a:xfrm>
                <a:custGeom>
                  <a:avLst/>
                  <a:gdLst>
                    <a:gd name="T0" fmla="*/ 6 w 13"/>
                    <a:gd name="T1" fmla="*/ 8 h 16"/>
                    <a:gd name="T2" fmla="*/ 0 w 13"/>
                    <a:gd name="T3" fmla="*/ 8 h 16"/>
                    <a:gd name="T4" fmla="*/ 6 w 13"/>
                    <a:gd name="T5" fmla="*/ 0 h 16"/>
                    <a:gd name="T6" fmla="*/ 6 w 13"/>
                    <a:gd name="T7" fmla="*/ 8 h 16"/>
                    <a:gd name="T8" fmla="*/ 6 w 13"/>
                    <a:gd name="T9" fmla="*/ 0 h 16"/>
                    <a:gd name="T10" fmla="*/ 13 w 13"/>
                    <a:gd name="T11" fmla="*/ 8 h 16"/>
                    <a:gd name="T12" fmla="*/ 6 w 13"/>
                    <a:gd name="T13" fmla="*/ 8 h 16"/>
                    <a:gd name="T14" fmla="*/ 6 w 13"/>
                    <a:gd name="T15" fmla="*/ 16 h 16"/>
                    <a:gd name="T16" fmla="*/ 6 w 13"/>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6"/>
                    <a:gd name="T29" fmla="*/ 13 w 13"/>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6">
                      <a:moveTo>
                        <a:pt x="6" y="8"/>
                      </a:moveTo>
                      <a:lnTo>
                        <a:pt x="0" y="8"/>
                      </a:lnTo>
                      <a:lnTo>
                        <a:pt x="6" y="0"/>
                      </a:lnTo>
                      <a:lnTo>
                        <a:pt x="6" y="8"/>
                      </a:lnTo>
                      <a:lnTo>
                        <a:pt x="6" y="0"/>
                      </a:lnTo>
                      <a:lnTo>
                        <a:pt x="13" y="8"/>
                      </a:lnTo>
                      <a:lnTo>
                        <a:pt x="6" y="8"/>
                      </a:lnTo>
                      <a:lnTo>
                        <a:pt x="6" y="16"/>
                      </a:lnTo>
                      <a:lnTo>
                        <a:pt x="6"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5" name="Freeform 66">
                  <a:extLst>
                    <a:ext uri="{FF2B5EF4-FFF2-40B4-BE49-F238E27FC236}">
                      <a16:creationId xmlns:a16="http://schemas.microsoft.com/office/drawing/2014/main" xmlns="" id="{FA9AB1A7-32F8-B849-8773-2D0754158CD6}"/>
                    </a:ext>
                  </a:extLst>
                </p:cNvPr>
                <p:cNvSpPr>
                  <a:spLocks/>
                </p:cNvSpPr>
                <p:nvPr/>
              </p:nvSpPr>
              <p:spPr bwMode="auto">
                <a:xfrm>
                  <a:off x="4226" y="2663"/>
                  <a:ext cx="26" cy="32"/>
                </a:xfrm>
                <a:custGeom>
                  <a:avLst/>
                  <a:gdLst>
                    <a:gd name="T0" fmla="*/ 6 w 26"/>
                    <a:gd name="T1" fmla="*/ 0 h 32"/>
                    <a:gd name="T2" fmla="*/ 0 w 26"/>
                    <a:gd name="T3" fmla="*/ 24 h 32"/>
                    <a:gd name="T4" fmla="*/ 6 w 26"/>
                    <a:gd name="T5" fmla="*/ 32 h 32"/>
                    <a:gd name="T6" fmla="*/ 19 w 26"/>
                    <a:gd name="T7" fmla="*/ 32 h 32"/>
                    <a:gd name="T8" fmla="*/ 26 w 26"/>
                    <a:gd name="T9" fmla="*/ 24 h 32"/>
                    <a:gd name="T10" fmla="*/ 26 w 26"/>
                    <a:gd name="T11" fmla="*/ 24 h 32"/>
                    <a:gd name="T12" fmla="*/ 26 w 26"/>
                    <a:gd name="T13" fmla="*/ 24 h 32"/>
                    <a:gd name="T14" fmla="*/ 13 w 26"/>
                    <a:gd name="T15" fmla="*/ 8 h 32"/>
                    <a:gd name="T16" fmla="*/ 6 w 2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32"/>
                    <a:gd name="T29" fmla="*/ 26 w 26"/>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32">
                      <a:moveTo>
                        <a:pt x="6" y="0"/>
                      </a:moveTo>
                      <a:lnTo>
                        <a:pt x="0" y="24"/>
                      </a:lnTo>
                      <a:lnTo>
                        <a:pt x="6" y="32"/>
                      </a:lnTo>
                      <a:lnTo>
                        <a:pt x="19" y="32"/>
                      </a:lnTo>
                      <a:lnTo>
                        <a:pt x="26" y="24"/>
                      </a:lnTo>
                      <a:lnTo>
                        <a:pt x="13" y="8"/>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6" name="Freeform 67">
                  <a:extLst>
                    <a:ext uri="{FF2B5EF4-FFF2-40B4-BE49-F238E27FC236}">
                      <a16:creationId xmlns:a16="http://schemas.microsoft.com/office/drawing/2014/main" xmlns="" id="{43EA2258-7048-AE43-9E2E-59F13989451C}"/>
                    </a:ext>
                  </a:extLst>
                </p:cNvPr>
                <p:cNvSpPr>
                  <a:spLocks/>
                </p:cNvSpPr>
                <p:nvPr/>
              </p:nvSpPr>
              <p:spPr bwMode="auto">
                <a:xfrm>
                  <a:off x="4193" y="2687"/>
                  <a:ext cx="111" cy="192"/>
                </a:xfrm>
                <a:custGeom>
                  <a:avLst/>
                  <a:gdLst>
                    <a:gd name="T0" fmla="*/ 33 w 111"/>
                    <a:gd name="T1" fmla="*/ 0 h 192"/>
                    <a:gd name="T2" fmla="*/ 13 w 111"/>
                    <a:gd name="T3" fmla="*/ 8 h 192"/>
                    <a:gd name="T4" fmla="*/ 7 w 111"/>
                    <a:gd name="T5" fmla="*/ 0 h 192"/>
                    <a:gd name="T6" fmla="*/ 0 w 111"/>
                    <a:gd name="T7" fmla="*/ 8 h 192"/>
                    <a:gd name="T8" fmla="*/ 0 w 111"/>
                    <a:gd name="T9" fmla="*/ 24 h 192"/>
                    <a:gd name="T10" fmla="*/ 0 w 111"/>
                    <a:gd name="T11" fmla="*/ 40 h 192"/>
                    <a:gd name="T12" fmla="*/ 7 w 111"/>
                    <a:gd name="T13" fmla="*/ 48 h 192"/>
                    <a:gd name="T14" fmla="*/ 20 w 111"/>
                    <a:gd name="T15" fmla="*/ 48 h 192"/>
                    <a:gd name="T16" fmla="*/ 26 w 111"/>
                    <a:gd name="T17" fmla="*/ 88 h 192"/>
                    <a:gd name="T18" fmla="*/ 7 w 111"/>
                    <a:gd name="T19" fmla="*/ 160 h 192"/>
                    <a:gd name="T20" fmla="*/ 7 w 111"/>
                    <a:gd name="T21" fmla="*/ 184 h 192"/>
                    <a:gd name="T22" fmla="*/ 33 w 111"/>
                    <a:gd name="T23" fmla="*/ 192 h 192"/>
                    <a:gd name="T24" fmla="*/ 72 w 111"/>
                    <a:gd name="T25" fmla="*/ 192 h 192"/>
                    <a:gd name="T26" fmla="*/ 91 w 111"/>
                    <a:gd name="T27" fmla="*/ 184 h 192"/>
                    <a:gd name="T28" fmla="*/ 111 w 111"/>
                    <a:gd name="T29" fmla="*/ 176 h 192"/>
                    <a:gd name="T30" fmla="*/ 104 w 111"/>
                    <a:gd name="T31" fmla="*/ 160 h 192"/>
                    <a:gd name="T32" fmla="*/ 85 w 111"/>
                    <a:gd name="T33" fmla="*/ 80 h 192"/>
                    <a:gd name="T34" fmla="*/ 85 w 111"/>
                    <a:gd name="T35" fmla="*/ 40 h 192"/>
                    <a:gd name="T36" fmla="*/ 91 w 111"/>
                    <a:gd name="T37" fmla="*/ 40 h 192"/>
                    <a:gd name="T38" fmla="*/ 98 w 111"/>
                    <a:gd name="T39" fmla="*/ 40 h 192"/>
                    <a:gd name="T40" fmla="*/ 98 w 111"/>
                    <a:gd name="T41" fmla="*/ 16 h 192"/>
                    <a:gd name="T42" fmla="*/ 85 w 111"/>
                    <a:gd name="T43" fmla="*/ 0 h 192"/>
                    <a:gd name="T44" fmla="*/ 78 w 111"/>
                    <a:gd name="T45" fmla="*/ 0 h 192"/>
                    <a:gd name="T46" fmla="*/ 59 w 111"/>
                    <a:gd name="T47" fmla="*/ 0 h 192"/>
                    <a:gd name="T48" fmla="*/ 59 w 111"/>
                    <a:gd name="T49" fmla="*/ 0 h 192"/>
                    <a:gd name="T50" fmla="*/ 52 w 111"/>
                    <a:gd name="T51" fmla="*/ 8 h 192"/>
                    <a:gd name="T52" fmla="*/ 39 w 111"/>
                    <a:gd name="T53" fmla="*/ 8 h 192"/>
                    <a:gd name="T54" fmla="*/ 33 w 111"/>
                    <a:gd name="T55" fmla="*/ 0 h 1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
                    <a:gd name="T85" fmla="*/ 0 h 192"/>
                    <a:gd name="T86" fmla="*/ 111 w 111"/>
                    <a:gd name="T87" fmla="*/ 192 h 1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 h="192">
                      <a:moveTo>
                        <a:pt x="33" y="0"/>
                      </a:moveTo>
                      <a:lnTo>
                        <a:pt x="13" y="8"/>
                      </a:lnTo>
                      <a:lnTo>
                        <a:pt x="7" y="0"/>
                      </a:lnTo>
                      <a:lnTo>
                        <a:pt x="0" y="8"/>
                      </a:lnTo>
                      <a:lnTo>
                        <a:pt x="0" y="24"/>
                      </a:lnTo>
                      <a:lnTo>
                        <a:pt x="0" y="40"/>
                      </a:lnTo>
                      <a:lnTo>
                        <a:pt x="7" y="48"/>
                      </a:lnTo>
                      <a:lnTo>
                        <a:pt x="20" y="48"/>
                      </a:lnTo>
                      <a:lnTo>
                        <a:pt x="26" y="88"/>
                      </a:lnTo>
                      <a:lnTo>
                        <a:pt x="7" y="160"/>
                      </a:lnTo>
                      <a:lnTo>
                        <a:pt x="7" y="184"/>
                      </a:lnTo>
                      <a:lnTo>
                        <a:pt x="33" y="192"/>
                      </a:lnTo>
                      <a:lnTo>
                        <a:pt x="72" y="192"/>
                      </a:lnTo>
                      <a:lnTo>
                        <a:pt x="91" y="184"/>
                      </a:lnTo>
                      <a:lnTo>
                        <a:pt x="111" y="176"/>
                      </a:lnTo>
                      <a:lnTo>
                        <a:pt x="104" y="160"/>
                      </a:lnTo>
                      <a:lnTo>
                        <a:pt x="85" y="80"/>
                      </a:lnTo>
                      <a:lnTo>
                        <a:pt x="85" y="40"/>
                      </a:lnTo>
                      <a:lnTo>
                        <a:pt x="91" y="40"/>
                      </a:lnTo>
                      <a:lnTo>
                        <a:pt x="98" y="40"/>
                      </a:lnTo>
                      <a:lnTo>
                        <a:pt x="98" y="16"/>
                      </a:lnTo>
                      <a:lnTo>
                        <a:pt x="85" y="0"/>
                      </a:lnTo>
                      <a:lnTo>
                        <a:pt x="78" y="0"/>
                      </a:lnTo>
                      <a:lnTo>
                        <a:pt x="59" y="0"/>
                      </a:lnTo>
                      <a:lnTo>
                        <a:pt x="52" y="8"/>
                      </a:lnTo>
                      <a:lnTo>
                        <a:pt x="39" y="8"/>
                      </a:lnTo>
                      <a:lnTo>
                        <a:pt x="33"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7" name="Line 68">
                  <a:extLst>
                    <a:ext uri="{FF2B5EF4-FFF2-40B4-BE49-F238E27FC236}">
                      <a16:creationId xmlns:a16="http://schemas.microsoft.com/office/drawing/2014/main" xmlns="" id="{4EFB97A0-C389-2C4A-8076-23216EA8F335}"/>
                    </a:ext>
                  </a:extLst>
                </p:cNvPr>
                <p:cNvSpPr>
                  <a:spLocks noChangeShapeType="1"/>
                </p:cNvSpPr>
                <p:nvPr/>
              </p:nvSpPr>
              <p:spPr bwMode="auto">
                <a:xfrm flipV="1">
                  <a:off x="4278" y="2719"/>
                  <a:ext cx="1" cy="8"/>
                </a:xfrm>
                <a:prstGeom prst="line">
                  <a:avLst/>
                </a:pr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8" name="Freeform 69">
                  <a:extLst>
                    <a:ext uri="{FF2B5EF4-FFF2-40B4-BE49-F238E27FC236}">
                      <a16:creationId xmlns:a16="http://schemas.microsoft.com/office/drawing/2014/main" xmlns="" id="{68E77891-E0FA-7F49-8DF5-FF29445299D8}"/>
                    </a:ext>
                  </a:extLst>
                </p:cNvPr>
                <p:cNvSpPr>
                  <a:spLocks/>
                </p:cNvSpPr>
                <p:nvPr/>
              </p:nvSpPr>
              <p:spPr bwMode="auto">
                <a:xfrm>
                  <a:off x="4193" y="2727"/>
                  <a:ext cx="20" cy="16"/>
                </a:xfrm>
                <a:custGeom>
                  <a:avLst/>
                  <a:gdLst>
                    <a:gd name="T0" fmla="*/ 0 w 20"/>
                    <a:gd name="T1" fmla="*/ 0 h 16"/>
                    <a:gd name="T2" fmla="*/ 7 w 20"/>
                    <a:gd name="T3" fmla="*/ 16 h 16"/>
                    <a:gd name="T4" fmla="*/ 13 w 20"/>
                    <a:gd name="T5" fmla="*/ 16 h 16"/>
                    <a:gd name="T6" fmla="*/ 20 w 20"/>
                    <a:gd name="T7" fmla="*/ 16 h 16"/>
                    <a:gd name="T8" fmla="*/ 20 w 20"/>
                    <a:gd name="T9" fmla="*/ 8 h 16"/>
                    <a:gd name="T10" fmla="*/ 7 w 20"/>
                    <a:gd name="T11" fmla="*/ 8 h 16"/>
                    <a:gd name="T12" fmla="*/ 0 w 20"/>
                    <a:gd name="T13" fmla="*/ 0 h 16"/>
                    <a:gd name="T14" fmla="*/ 0 60000 65536"/>
                    <a:gd name="T15" fmla="*/ 0 60000 65536"/>
                    <a:gd name="T16" fmla="*/ 0 60000 65536"/>
                    <a:gd name="T17" fmla="*/ 0 60000 65536"/>
                    <a:gd name="T18" fmla="*/ 0 60000 65536"/>
                    <a:gd name="T19" fmla="*/ 0 60000 65536"/>
                    <a:gd name="T20" fmla="*/ 0 60000 65536"/>
                    <a:gd name="T21" fmla="*/ 0 w 20"/>
                    <a:gd name="T22" fmla="*/ 0 h 16"/>
                    <a:gd name="T23" fmla="*/ 20 w 2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6">
                      <a:moveTo>
                        <a:pt x="0" y="0"/>
                      </a:moveTo>
                      <a:lnTo>
                        <a:pt x="7" y="16"/>
                      </a:lnTo>
                      <a:lnTo>
                        <a:pt x="13" y="16"/>
                      </a:lnTo>
                      <a:lnTo>
                        <a:pt x="20" y="16"/>
                      </a:lnTo>
                      <a:lnTo>
                        <a:pt x="20" y="8"/>
                      </a:lnTo>
                      <a:lnTo>
                        <a:pt x="7"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89" name="Freeform 70">
                  <a:extLst>
                    <a:ext uri="{FF2B5EF4-FFF2-40B4-BE49-F238E27FC236}">
                      <a16:creationId xmlns:a16="http://schemas.microsoft.com/office/drawing/2014/main" xmlns="" id="{46C51156-F0E1-374F-98B4-423AF1ADEE8F}"/>
                    </a:ext>
                  </a:extLst>
                </p:cNvPr>
                <p:cNvSpPr>
                  <a:spLocks/>
                </p:cNvSpPr>
                <p:nvPr/>
              </p:nvSpPr>
              <p:spPr bwMode="auto">
                <a:xfrm>
                  <a:off x="4271" y="2727"/>
                  <a:ext cx="20" cy="16"/>
                </a:xfrm>
                <a:custGeom>
                  <a:avLst/>
                  <a:gdLst>
                    <a:gd name="T0" fmla="*/ 7 w 20"/>
                    <a:gd name="T1" fmla="*/ 0 h 16"/>
                    <a:gd name="T2" fmla="*/ 0 w 20"/>
                    <a:gd name="T3" fmla="*/ 16 h 16"/>
                    <a:gd name="T4" fmla="*/ 13 w 20"/>
                    <a:gd name="T5" fmla="*/ 16 h 16"/>
                    <a:gd name="T6" fmla="*/ 20 w 20"/>
                    <a:gd name="T7" fmla="*/ 8 h 16"/>
                    <a:gd name="T8" fmla="*/ 20 w 20"/>
                    <a:gd name="T9" fmla="*/ 0 h 16"/>
                    <a:gd name="T10" fmla="*/ 13 w 20"/>
                    <a:gd name="T11" fmla="*/ 0 h 16"/>
                    <a:gd name="T12" fmla="*/ 7 w 20"/>
                    <a:gd name="T13" fmla="*/ 0 h 16"/>
                    <a:gd name="T14" fmla="*/ 0 60000 65536"/>
                    <a:gd name="T15" fmla="*/ 0 60000 65536"/>
                    <a:gd name="T16" fmla="*/ 0 60000 65536"/>
                    <a:gd name="T17" fmla="*/ 0 60000 65536"/>
                    <a:gd name="T18" fmla="*/ 0 60000 65536"/>
                    <a:gd name="T19" fmla="*/ 0 60000 65536"/>
                    <a:gd name="T20" fmla="*/ 0 60000 65536"/>
                    <a:gd name="T21" fmla="*/ 0 w 20"/>
                    <a:gd name="T22" fmla="*/ 0 h 16"/>
                    <a:gd name="T23" fmla="*/ 20 w 2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6">
                      <a:moveTo>
                        <a:pt x="7" y="0"/>
                      </a:moveTo>
                      <a:lnTo>
                        <a:pt x="0" y="16"/>
                      </a:lnTo>
                      <a:lnTo>
                        <a:pt x="13" y="16"/>
                      </a:lnTo>
                      <a:lnTo>
                        <a:pt x="20" y="8"/>
                      </a:lnTo>
                      <a:lnTo>
                        <a:pt x="20" y="0"/>
                      </a:lnTo>
                      <a:lnTo>
                        <a:pt x="13" y="0"/>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90" name="Freeform 71">
                  <a:extLst>
                    <a:ext uri="{FF2B5EF4-FFF2-40B4-BE49-F238E27FC236}">
                      <a16:creationId xmlns:a16="http://schemas.microsoft.com/office/drawing/2014/main" xmlns="" id="{A87F0B3B-A0C0-7C4D-82D7-F208A84FEBA8}"/>
                    </a:ext>
                  </a:extLst>
                </p:cNvPr>
                <p:cNvSpPr>
                  <a:spLocks/>
                </p:cNvSpPr>
                <p:nvPr/>
              </p:nvSpPr>
              <p:spPr bwMode="auto">
                <a:xfrm>
                  <a:off x="4200" y="2743"/>
                  <a:ext cx="65" cy="48"/>
                </a:xfrm>
                <a:custGeom>
                  <a:avLst/>
                  <a:gdLst>
                    <a:gd name="T0" fmla="*/ 0 w 65"/>
                    <a:gd name="T1" fmla="*/ 0 h 48"/>
                    <a:gd name="T2" fmla="*/ 6 w 65"/>
                    <a:gd name="T3" fmla="*/ 24 h 48"/>
                    <a:gd name="T4" fmla="*/ 32 w 65"/>
                    <a:gd name="T5" fmla="*/ 40 h 48"/>
                    <a:gd name="T6" fmla="*/ 45 w 65"/>
                    <a:gd name="T7" fmla="*/ 48 h 48"/>
                    <a:gd name="T8" fmla="*/ 52 w 65"/>
                    <a:gd name="T9" fmla="*/ 48 h 48"/>
                    <a:gd name="T10" fmla="*/ 65 w 65"/>
                    <a:gd name="T11" fmla="*/ 40 h 48"/>
                    <a:gd name="T12" fmla="*/ 58 w 65"/>
                    <a:gd name="T13" fmla="*/ 40 h 48"/>
                    <a:gd name="T14" fmla="*/ 52 w 65"/>
                    <a:gd name="T15" fmla="*/ 32 h 48"/>
                    <a:gd name="T16" fmla="*/ 52 w 65"/>
                    <a:gd name="T17" fmla="*/ 32 h 48"/>
                    <a:gd name="T18" fmla="*/ 58 w 65"/>
                    <a:gd name="T19" fmla="*/ 32 h 48"/>
                    <a:gd name="T20" fmla="*/ 45 w 65"/>
                    <a:gd name="T21" fmla="*/ 32 h 48"/>
                    <a:gd name="T22" fmla="*/ 39 w 65"/>
                    <a:gd name="T23" fmla="*/ 32 h 48"/>
                    <a:gd name="T24" fmla="*/ 19 w 65"/>
                    <a:gd name="T25" fmla="*/ 16 h 48"/>
                    <a:gd name="T26" fmla="*/ 13 w 65"/>
                    <a:gd name="T27" fmla="*/ 0 h 48"/>
                    <a:gd name="T28" fmla="*/ 0 w 6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48"/>
                    <a:gd name="T47" fmla="*/ 65 w 6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48">
                      <a:moveTo>
                        <a:pt x="0" y="0"/>
                      </a:moveTo>
                      <a:lnTo>
                        <a:pt x="6" y="24"/>
                      </a:lnTo>
                      <a:lnTo>
                        <a:pt x="32" y="40"/>
                      </a:lnTo>
                      <a:lnTo>
                        <a:pt x="45" y="48"/>
                      </a:lnTo>
                      <a:lnTo>
                        <a:pt x="52" y="48"/>
                      </a:lnTo>
                      <a:lnTo>
                        <a:pt x="65" y="40"/>
                      </a:lnTo>
                      <a:lnTo>
                        <a:pt x="58" y="40"/>
                      </a:lnTo>
                      <a:lnTo>
                        <a:pt x="52" y="32"/>
                      </a:lnTo>
                      <a:lnTo>
                        <a:pt x="58" y="32"/>
                      </a:lnTo>
                      <a:lnTo>
                        <a:pt x="45" y="32"/>
                      </a:lnTo>
                      <a:lnTo>
                        <a:pt x="39" y="32"/>
                      </a:lnTo>
                      <a:lnTo>
                        <a:pt x="19" y="16"/>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91" name="Freeform 72">
                  <a:extLst>
                    <a:ext uri="{FF2B5EF4-FFF2-40B4-BE49-F238E27FC236}">
                      <a16:creationId xmlns:a16="http://schemas.microsoft.com/office/drawing/2014/main" xmlns="" id="{54664D07-8D31-0A41-999D-439E5B25671F}"/>
                    </a:ext>
                  </a:extLst>
                </p:cNvPr>
                <p:cNvSpPr>
                  <a:spLocks/>
                </p:cNvSpPr>
                <p:nvPr/>
              </p:nvSpPr>
              <p:spPr bwMode="auto">
                <a:xfrm>
                  <a:off x="4252" y="2735"/>
                  <a:ext cx="39" cy="48"/>
                </a:xfrm>
                <a:custGeom>
                  <a:avLst/>
                  <a:gdLst>
                    <a:gd name="T0" fmla="*/ 19 w 39"/>
                    <a:gd name="T1" fmla="*/ 8 h 48"/>
                    <a:gd name="T2" fmla="*/ 19 w 39"/>
                    <a:gd name="T3" fmla="*/ 24 h 48"/>
                    <a:gd name="T4" fmla="*/ 13 w 39"/>
                    <a:gd name="T5" fmla="*/ 40 h 48"/>
                    <a:gd name="T6" fmla="*/ 6 w 39"/>
                    <a:gd name="T7" fmla="*/ 40 h 48"/>
                    <a:gd name="T8" fmla="*/ 0 w 39"/>
                    <a:gd name="T9" fmla="*/ 40 h 48"/>
                    <a:gd name="T10" fmla="*/ 0 w 39"/>
                    <a:gd name="T11" fmla="*/ 40 h 48"/>
                    <a:gd name="T12" fmla="*/ 6 w 39"/>
                    <a:gd name="T13" fmla="*/ 48 h 48"/>
                    <a:gd name="T14" fmla="*/ 13 w 39"/>
                    <a:gd name="T15" fmla="*/ 48 h 48"/>
                    <a:gd name="T16" fmla="*/ 19 w 39"/>
                    <a:gd name="T17" fmla="*/ 48 h 48"/>
                    <a:gd name="T18" fmla="*/ 19 w 39"/>
                    <a:gd name="T19" fmla="*/ 40 h 48"/>
                    <a:gd name="T20" fmla="*/ 32 w 39"/>
                    <a:gd name="T21" fmla="*/ 32 h 48"/>
                    <a:gd name="T22" fmla="*/ 39 w 39"/>
                    <a:gd name="T23" fmla="*/ 0 h 48"/>
                    <a:gd name="T24" fmla="*/ 32 w 39"/>
                    <a:gd name="T25" fmla="*/ 8 h 48"/>
                    <a:gd name="T26" fmla="*/ 19 w 39"/>
                    <a:gd name="T27" fmla="*/ 8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8"/>
                    <a:gd name="T44" fmla="*/ 39 w 39"/>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8">
                      <a:moveTo>
                        <a:pt x="19" y="8"/>
                      </a:moveTo>
                      <a:lnTo>
                        <a:pt x="19" y="24"/>
                      </a:lnTo>
                      <a:lnTo>
                        <a:pt x="13" y="40"/>
                      </a:lnTo>
                      <a:lnTo>
                        <a:pt x="6" y="40"/>
                      </a:lnTo>
                      <a:lnTo>
                        <a:pt x="0" y="40"/>
                      </a:lnTo>
                      <a:lnTo>
                        <a:pt x="6" y="48"/>
                      </a:lnTo>
                      <a:lnTo>
                        <a:pt x="13" y="48"/>
                      </a:lnTo>
                      <a:lnTo>
                        <a:pt x="19" y="48"/>
                      </a:lnTo>
                      <a:lnTo>
                        <a:pt x="19" y="40"/>
                      </a:lnTo>
                      <a:lnTo>
                        <a:pt x="32" y="32"/>
                      </a:lnTo>
                      <a:lnTo>
                        <a:pt x="39" y="0"/>
                      </a:lnTo>
                      <a:lnTo>
                        <a:pt x="32" y="8"/>
                      </a:lnTo>
                      <a:lnTo>
                        <a:pt x="19" y="8"/>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92" name="Freeform 73">
                  <a:extLst>
                    <a:ext uri="{FF2B5EF4-FFF2-40B4-BE49-F238E27FC236}">
                      <a16:creationId xmlns:a16="http://schemas.microsoft.com/office/drawing/2014/main" xmlns="" id="{67326660-BB3F-2F4F-9525-7E42CF860AE4}"/>
                    </a:ext>
                  </a:extLst>
                </p:cNvPr>
                <p:cNvSpPr>
                  <a:spLocks/>
                </p:cNvSpPr>
                <p:nvPr/>
              </p:nvSpPr>
              <p:spPr bwMode="auto">
                <a:xfrm>
                  <a:off x="4219" y="2687"/>
                  <a:ext cx="46" cy="24"/>
                </a:xfrm>
                <a:custGeom>
                  <a:avLst/>
                  <a:gdLst>
                    <a:gd name="T0" fmla="*/ 7 w 46"/>
                    <a:gd name="T1" fmla="*/ 0 h 24"/>
                    <a:gd name="T2" fmla="*/ 0 w 46"/>
                    <a:gd name="T3" fmla="*/ 0 h 24"/>
                    <a:gd name="T4" fmla="*/ 0 w 46"/>
                    <a:gd name="T5" fmla="*/ 8 h 24"/>
                    <a:gd name="T6" fmla="*/ 13 w 46"/>
                    <a:gd name="T7" fmla="*/ 24 h 24"/>
                    <a:gd name="T8" fmla="*/ 20 w 46"/>
                    <a:gd name="T9" fmla="*/ 24 h 24"/>
                    <a:gd name="T10" fmla="*/ 26 w 46"/>
                    <a:gd name="T11" fmla="*/ 16 h 24"/>
                    <a:gd name="T12" fmla="*/ 33 w 46"/>
                    <a:gd name="T13" fmla="*/ 24 h 24"/>
                    <a:gd name="T14" fmla="*/ 39 w 46"/>
                    <a:gd name="T15" fmla="*/ 16 h 24"/>
                    <a:gd name="T16" fmla="*/ 46 w 46"/>
                    <a:gd name="T17" fmla="*/ 8 h 24"/>
                    <a:gd name="T18" fmla="*/ 46 w 46"/>
                    <a:gd name="T19" fmla="*/ 0 h 24"/>
                    <a:gd name="T20" fmla="*/ 33 w 46"/>
                    <a:gd name="T21" fmla="*/ 0 h 24"/>
                    <a:gd name="T22" fmla="*/ 33 w 46"/>
                    <a:gd name="T23" fmla="*/ 0 h 24"/>
                    <a:gd name="T24" fmla="*/ 26 w 46"/>
                    <a:gd name="T25" fmla="*/ 8 h 24"/>
                    <a:gd name="T26" fmla="*/ 13 w 46"/>
                    <a:gd name="T27" fmla="*/ 8 h 24"/>
                    <a:gd name="T28" fmla="*/ 7 w 46"/>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24"/>
                    <a:gd name="T47" fmla="*/ 46 w 46"/>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24">
                      <a:moveTo>
                        <a:pt x="7" y="0"/>
                      </a:moveTo>
                      <a:lnTo>
                        <a:pt x="0" y="0"/>
                      </a:lnTo>
                      <a:lnTo>
                        <a:pt x="0" y="8"/>
                      </a:lnTo>
                      <a:lnTo>
                        <a:pt x="13" y="24"/>
                      </a:lnTo>
                      <a:lnTo>
                        <a:pt x="20" y="24"/>
                      </a:lnTo>
                      <a:lnTo>
                        <a:pt x="26" y="16"/>
                      </a:lnTo>
                      <a:lnTo>
                        <a:pt x="33" y="24"/>
                      </a:lnTo>
                      <a:lnTo>
                        <a:pt x="39" y="16"/>
                      </a:lnTo>
                      <a:lnTo>
                        <a:pt x="46" y="8"/>
                      </a:lnTo>
                      <a:lnTo>
                        <a:pt x="46" y="0"/>
                      </a:lnTo>
                      <a:lnTo>
                        <a:pt x="33" y="0"/>
                      </a:lnTo>
                      <a:lnTo>
                        <a:pt x="26" y="8"/>
                      </a:lnTo>
                      <a:lnTo>
                        <a:pt x="13"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93" name="Freeform 74">
                  <a:extLst>
                    <a:ext uri="{FF2B5EF4-FFF2-40B4-BE49-F238E27FC236}">
                      <a16:creationId xmlns:a16="http://schemas.microsoft.com/office/drawing/2014/main" xmlns="" id="{C3F7176F-A1EE-2B48-930C-FF0DABAB6DD1}"/>
                    </a:ext>
                  </a:extLst>
                </p:cNvPr>
                <p:cNvSpPr>
                  <a:spLocks/>
                </p:cNvSpPr>
                <p:nvPr/>
              </p:nvSpPr>
              <p:spPr bwMode="auto">
                <a:xfrm>
                  <a:off x="4252" y="2879"/>
                  <a:ext cx="1" cy="40"/>
                </a:xfrm>
                <a:custGeom>
                  <a:avLst/>
                  <a:gdLst>
                    <a:gd name="T0" fmla="*/ 0 w 1"/>
                    <a:gd name="T1" fmla="*/ 40 h 40"/>
                    <a:gd name="T2" fmla="*/ 0 w 1"/>
                    <a:gd name="T3" fmla="*/ 24 h 40"/>
                    <a:gd name="T4" fmla="*/ 0 w 1"/>
                    <a:gd name="T5" fmla="*/ 0 h 40"/>
                    <a:gd name="T6" fmla="*/ 0 60000 65536"/>
                    <a:gd name="T7" fmla="*/ 0 60000 65536"/>
                    <a:gd name="T8" fmla="*/ 0 60000 65536"/>
                    <a:gd name="T9" fmla="*/ 0 w 1"/>
                    <a:gd name="T10" fmla="*/ 0 h 40"/>
                    <a:gd name="T11" fmla="*/ 1 w 1"/>
                    <a:gd name="T12" fmla="*/ 40 h 40"/>
                  </a:gdLst>
                  <a:ahLst/>
                  <a:cxnLst>
                    <a:cxn ang="T6">
                      <a:pos x="T0" y="T1"/>
                    </a:cxn>
                    <a:cxn ang="T7">
                      <a:pos x="T2" y="T3"/>
                    </a:cxn>
                    <a:cxn ang="T8">
                      <a:pos x="T4" y="T5"/>
                    </a:cxn>
                  </a:cxnLst>
                  <a:rect l="T9" t="T10" r="T11" b="T12"/>
                  <a:pathLst>
                    <a:path w="1" h="40">
                      <a:moveTo>
                        <a:pt x="0" y="40"/>
                      </a:moveTo>
                      <a:lnTo>
                        <a:pt x="0" y="24"/>
                      </a:lnTo>
                      <a:lnTo>
                        <a:pt x="0" y="0"/>
                      </a:lnTo>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sp>
              <p:nvSpPr>
                <p:cNvPr id="194" name="Freeform 75">
                  <a:extLst>
                    <a:ext uri="{FF2B5EF4-FFF2-40B4-BE49-F238E27FC236}">
                      <a16:creationId xmlns:a16="http://schemas.microsoft.com/office/drawing/2014/main" xmlns="" id="{418860AB-4589-9148-8784-1004A70368D5}"/>
                    </a:ext>
                  </a:extLst>
                </p:cNvPr>
                <p:cNvSpPr>
                  <a:spLocks/>
                </p:cNvSpPr>
                <p:nvPr/>
              </p:nvSpPr>
              <p:spPr bwMode="auto">
                <a:xfrm>
                  <a:off x="4232" y="2919"/>
                  <a:ext cx="52" cy="24"/>
                </a:xfrm>
                <a:custGeom>
                  <a:avLst/>
                  <a:gdLst>
                    <a:gd name="T0" fmla="*/ 0 w 52"/>
                    <a:gd name="T1" fmla="*/ 0 h 24"/>
                    <a:gd name="T2" fmla="*/ 0 w 52"/>
                    <a:gd name="T3" fmla="*/ 8 h 24"/>
                    <a:gd name="T4" fmla="*/ 0 w 52"/>
                    <a:gd name="T5" fmla="*/ 16 h 24"/>
                    <a:gd name="T6" fmla="*/ 7 w 52"/>
                    <a:gd name="T7" fmla="*/ 24 h 24"/>
                    <a:gd name="T8" fmla="*/ 26 w 52"/>
                    <a:gd name="T9" fmla="*/ 24 h 24"/>
                    <a:gd name="T10" fmla="*/ 26 w 52"/>
                    <a:gd name="T11" fmla="*/ 16 h 24"/>
                    <a:gd name="T12" fmla="*/ 33 w 52"/>
                    <a:gd name="T13" fmla="*/ 16 h 24"/>
                    <a:gd name="T14" fmla="*/ 46 w 52"/>
                    <a:gd name="T15" fmla="*/ 16 h 24"/>
                    <a:gd name="T16" fmla="*/ 52 w 52"/>
                    <a:gd name="T17" fmla="*/ 16 h 24"/>
                    <a:gd name="T18" fmla="*/ 52 w 52"/>
                    <a:gd name="T19" fmla="*/ 8 h 24"/>
                    <a:gd name="T20" fmla="*/ 46 w 52"/>
                    <a:gd name="T21" fmla="*/ 8 h 24"/>
                    <a:gd name="T22" fmla="*/ 39 w 52"/>
                    <a:gd name="T23" fmla="*/ 0 h 24"/>
                    <a:gd name="T24" fmla="*/ 26 w 52"/>
                    <a:gd name="T25" fmla="*/ 0 h 24"/>
                    <a:gd name="T26" fmla="*/ 20 w 52"/>
                    <a:gd name="T27" fmla="*/ 0 h 24"/>
                    <a:gd name="T28" fmla="*/ 13 w 52"/>
                    <a:gd name="T29" fmla="*/ 0 h 24"/>
                    <a:gd name="T30" fmla="*/ 0 w 52"/>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24"/>
                    <a:gd name="T50" fmla="*/ 52 w 52"/>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24">
                      <a:moveTo>
                        <a:pt x="0" y="0"/>
                      </a:moveTo>
                      <a:lnTo>
                        <a:pt x="0" y="8"/>
                      </a:lnTo>
                      <a:lnTo>
                        <a:pt x="0" y="16"/>
                      </a:lnTo>
                      <a:lnTo>
                        <a:pt x="7" y="24"/>
                      </a:lnTo>
                      <a:lnTo>
                        <a:pt x="26" y="24"/>
                      </a:lnTo>
                      <a:lnTo>
                        <a:pt x="26" y="16"/>
                      </a:lnTo>
                      <a:lnTo>
                        <a:pt x="33" y="16"/>
                      </a:lnTo>
                      <a:lnTo>
                        <a:pt x="46" y="16"/>
                      </a:lnTo>
                      <a:lnTo>
                        <a:pt x="52" y="16"/>
                      </a:lnTo>
                      <a:lnTo>
                        <a:pt x="52" y="8"/>
                      </a:lnTo>
                      <a:lnTo>
                        <a:pt x="46" y="8"/>
                      </a:lnTo>
                      <a:lnTo>
                        <a:pt x="39" y="0"/>
                      </a:lnTo>
                      <a:lnTo>
                        <a:pt x="26" y="0"/>
                      </a:lnTo>
                      <a:lnTo>
                        <a:pt x="20" y="0"/>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dirty="0">
                    <a:latin typeface="Arial" charset="0"/>
                  </a:endParaRPr>
                </a:p>
              </p:txBody>
            </p:sp>
          </p:grpSp>
          <p:grpSp>
            <p:nvGrpSpPr>
              <p:cNvPr id="13" name="Group 156">
                <a:extLst>
                  <a:ext uri="{FF2B5EF4-FFF2-40B4-BE49-F238E27FC236}">
                    <a16:creationId xmlns:a16="http://schemas.microsoft.com/office/drawing/2014/main" xmlns="" id="{6439D994-B263-2C42-8384-0A0E5E2A4561}"/>
                  </a:ext>
                </a:extLst>
              </p:cNvPr>
              <p:cNvGrpSpPr>
                <a:grpSpLocks/>
              </p:cNvGrpSpPr>
              <p:nvPr/>
            </p:nvGrpSpPr>
            <p:grpSpPr bwMode="auto">
              <a:xfrm>
                <a:off x="1008" y="1536"/>
                <a:ext cx="727" cy="615"/>
                <a:chOff x="1974" y="2320"/>
                <a:chExt cx="727" cy="615"/>
              </a:xfrm>
              <a:grpFill/>
            </p:grpSpPr>
            <p:sp>
              <p:nvSpPr>
                <p:cNvPr id="77" name="Freeform 96">
                  <a:extLst>
                    <a:ext uri="{FF2B5EF4-FFF2-40B4-BE49-F238E27FC236}">
                      <a16:creationId xmlns:a16="http://schemas.microsoft.com/office/drawing/2014/main" xmlns="" id="{E11A9C8F-4DC8-D04E-B794-6D13D7B7064C}"/>
                    </a:ext>
                  </a:extLst>
                </p:cNvPr>
                <p:cNvSpPr>
                  <a:spLocks/>
                </p:cNvSpPr>
                <p:nvPr/>
              </p:nvSpPr>
              <p:spPr bwMode="auto">
                <a:xfrm>
                  <a:off x="2013" y="2871"/>
                  <a:ext cx="104" cy="48"/>
                </a:xfrm>
                <a:custGeom>
                  <a:avLst/>
                  <a:gdLst>
                    <a:gd name="T0" fmla="*/ 0 w 104"/>
                    <a:gd name="T1" fmla="*/ 8 h 48"/>
                    <a:gd name="T2" fmla="*/ 0 w 104"/>
                    <a:gd name="T3" fmla="*/ 32 h 48"/>
                    <a:gd name="T4" fmla="*/ 0 w 104"/>
                    <a:gd name="T5" fmla="*/ 40 h 48"/>
                    <a:gd name="T6" fmla="*/ 13 w 104"/>
                    <a:gd name="T7" fmla="*/ 48 h 48"/>
                    <a:gd name="T8" fmla="*/ 33 w 104"/>
                    <a:gd name="T9" fmla="*/ 48 h 48"/>
                    <a:gd name="T10" fmla="*/ 52 w 104"/>
                    <a:gd name="T11" fmla="*/ 48 h 48"/>
                    <a:gd name="T12" fmla="*/ 52 w 104"/>
                    <a:gd name="T13" fmla="*/ 40 h 48"/>
                    <a:gd name="T14" fmla="*/ 72 w 104"/>
                    <a:gd name="T15" fmla="*/ 40 h 48"/>
                    <a:gd name="T16" fmla="*/ 85 w 104"/>
                    <a:gd name="T17" fmla="*/ 40 h 48"/>
                    <a:gd name="T18" fmla="*/ 104 w 104"/>
                    <a:gd name="T19" fmla="*/ 40 h 48"/>
                    <a:gd name="T20" fmla="*/ 104 w 104"/>
                    <a:gd name="T21" fmla="*/ 32 h 48"/>
                    <a:gd name="T22" fmla="*/ 104 w 104"/>
                    <a:gd name="T23" fmla="*/ 16 h 48"/>
                    <a:gd name="T24" fmla="*/ 91 w 104"/>
                    <a:gd name="T25" fmla="*/ 16 h 48"/>
                    <a:gd name="T26" fmla="*/ 78 w 104"/>
                    <a:gd name="T27" fmla="*/ 8 h 48"/>
                    <a:gd name="T28" fmla="*/ 72 w 104"/>
                    <a:gd name="T29" fmla="*/ 0 h 48"/>
                    <a:gd name="T30" fmla="*/ 59 w 104"/>
                    <a:gd name="T31" fmla="*/ 8 h 48"/>
                    <a:gd name="T32" fmla="*/ 39 w 104"/>
                    <a:gd name="T33" fmla="*/ 0 h 48"/>
                    <a:gd name="T34" fmla="*/ 33 w 104"/>
                    <a:gd name="T35" fmla="*/ 8 h 48"/>
                    <a:gd name="T36" fmla="*/ 13 w 104"/>
                    <a:gd name="T37" fmla="*/ 8 h 48"/>
                    <a:gd name="T38" fmla="*/ 0 w 104"/>
                    <a:gd name="T39" fmla="*/ 8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8"/>
                    <a:gd name="T62" fmla="*/ 104 w 10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78" name="Oval 97">
                  <a:extLst>
                    <a:ext uri="{FF2B5EF4-FFF2-40B4-BE49-F238E27FC236}">
                      <a16:creationId xmlns:a16="http://schemas.microsoft.com/office/drawing/2014/main" xmlns="" id="{9D8BF267-E46C-A34C-8D6E-F8863555B5AC}"/>
                    </a:ext>
                  </a:extLst>
                </p:cNvPr>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79" name="Oval 98">
                  <a:extLst>
                    <a:ext uri="{FF2B5EF4-FFF2-40B4-BE49-F238E27FC236}">
                      <a16:creationId xmlns:a16="http://schemas.microsoft.com/office/drawing/2014/main" xmlns="" id="{306A0892-4B94-0149-8341-E7D507B96B8C}"/>
                    </a:ext>
                  </a:extLst>
                </p:cNvPr>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80" name="Freeform 99">
                  <a:extLst>
                    <a:ext uri="{FF2B5EF4-FFF2-40B4-BE49-F238E27FC236}">
                      <a16:creationId xmlns:a16="http://schemas.microsoft.com/office/drawing/2014/main" xmlns="" id="{8C36E7C0-7026-4D42-9C3A-8E633BFD16F8}"/>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13 w 20"/>
                    <a:gd name="T11" fmla="*/ 32 h 32"/>
                    <a:gd name="T12" fmla="*/ 0 60000 65536"/>
                    <a:gd name="T13" fmla="*/ 0 60000 65536"/>
                    <a:gd name="T14" fmla="*/ 0 60000 65536"/>
                    <a:gd name="T15" fmla="*/ 0 60000 65536"/>
                    <a:gd name="T16" fmla="*/ 0 60000 65536"/>
                    <a:gd name="T17" fmla="*/ 0 60000 65536"/>
                    <a:gd name="T18" fmla="*/ 0 w 20"/>
                    <a:gd name="T19" fmla="*/ 0 h 32"/>
                    <a:gd name="T20" fmla="*/ 20 w 2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1" name="Freeform 100">
                  <a:extLst>
                    <a:ext uri="{FF2B5EF4-FFF2-40B4-BE49-F238E27FC236}">
                      <a16:creationId xmlns:a16="http://schemas.microsoft.com/office/drawing/2014/main" xmlns="" id="{C871A50A-829D-F640-8C41-6F9462BDF5A4}"/>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0 60000 65536"/>
                    <a:gd name="T11" fmla="*/ 0 60000 65536"/>
                    <a:gd name="T12" fmla="*/ 0 60000 65536"/>
                    <a:gd name="T13" fmla="*/ 0 60000 65536"/>
                    <a:gd name="T14" fmla="*/ 0 60000 65536"/>
                    <a:gd name="T15" fmla="*/ 0 w 20"/>
                    <a:gd name="T16" fmla="*/ 0 h 32"/>
                    <a:gd name="T17" fmla="*/ 20 w 20"/>
                    <a:gd name="T18" fmla="*/ 32 h 32"/>
                  </a:gdLst>
                  <a:ahLst/>
                  <a:cxnLst>
                    <a:cxn ang="T10">
                      <a:pos x="T0" y="T1"/>
                    </a:cxn>
                    <a:cxn ang="T11">
                      <a:pos x="T2" y="T3"/>
                    </a:cxn>
                    <a:cxn ang="T12">
                      <a:pos x="T4" y="T5"/>
                    </a:cxn>
                    <a:cxn ang="T13">
                      <a:pos x="T6" y="T7"/>
                    </a:cxn>
                    <a:cxn ang="T14">
                      <a:pos x="T8" y="T9"/>
                    </a:cxn>
                  </a:cxnLst>
                  <a:rect l="T15" t="T16" r="T17" b="T18"/>
                  <a:pathLst>
                    <a:path w="20" h="32">
                      <a:moveTo>
                        <a:pt x="13" y="32"/>
                      </a:moveTo>
                      <a:lnTo>
                        <a:pt x="20" y="16"/>
                      </a:lnTo>
                      <a:lnTo>
                        <a:pt x="13"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2" name="Freeform 101">
                  <a:extLst>
                    <a:ext uri="{FF2B5EF4-FFF2-40B4-BE49-F238E27FC236}">
                      <a16:creationId xmlns:a16="http://schemas.microsoft.com/office/drawing/2014/main" xmlns="" id="{60C866B0-C785-1940-99BD-A7E46388FDEE}"/>
                    </a:ext>
                  </a:extLst>
                </p:cNvPr>
                <p:cNvSpPr>
                  <a:spLocks/>
                </p:cNvSpPr>
                <p:nvPr/>
              </p:nvSpPr>
              <p:spPr bwMode="auto">
                <a:xfrm>
                  <a:off x="2000" y="2671"/>
                  <a:ext cx="91" cy="208"/>
                </a:xfrm>
                <a:custGeom>
                  <a:avLst/>
                  <a:gdLst>
                    <a:gd name="T0" fmla="*/ 7 w 91"/>
                    <a:gd name="T1" fmla="*/ 0 h 208"/>
                    <a:gd name="T2" fmla="*/ 0 w 91"/>
                    <a:gd name="T3" fmla="*/ 32 h 208"/>
                    <a:gd name="T4" fmla="*/ 7 w 91"/>
                    <a:gd name="T5" fmla="*/ 64 h 208"/>
                    <a:gd name="T6" fmla="*/ 7 w 91"/>
                    <a:gd name="T7" fmla="*/ 152 h 208"/>
                    <a:gd name="T8" fmla="*/ 7 w 91"/>
                    <a:gd name="T9" fmla="*/ 200 h 208"/>
                    <a:gd name="T10" fmla="*/ 20 w 91"/>
                    <a:gd name="T11" fmla="*/ 208 h 208"/>
                    <a:gd name="T12" fmla="*/ 26 w 91"/>
                    <a:gd name="T13" fmla="*/ 208 h 208"/>
                    <a:gd name="T14" fmla="*/ 46 w 91"/>
                    <a:gd name="T15" fmla="*/ 208 h 208"/>
                    <a:gd name="T16" fmla="*/ 52 w 91"/>
                    <a:gd name="T17" fmla="*/ 200 h 208"/>
                    <a:gd name="T18" fmla="*/ 78 w 91"/>
                    <a:gd name="T19" fmla="*/ 208 h 208"/>
                    <a:gd name="T20" fmla="*/ 85 w 91"/>
                    <a:gd name="T21" fmla="*/ 208 h 208"/>
                    <a:gd name="T22" fmla="*/ 91 w 91"/>
                    <a:gd name="T23" fmla="*/ 200 h 208"/>
                    <a:gd name="T24" fmla="*/ 91 w 91"/>
                    <a:gd name="T25" fmla="*/ 144 h 208"/>
                    <a:gd name="T26" fmla="*/ 91 w 91"/>
                    <a:gd name="T27" fmla="*/ 112 h 208"/>
                    <a:gd name="T28" fmla="*/ 85 w 91"/>
                    <a:gd name="T29" fmla="*/ 0 h 208"/>
                    <a:gd name="T30" fmla="*/ 78 w 91"/>
                    <a:gd name="T31" fmla="*/ 8 h 208"/>
                    <a:gd name="T32" fmla="*/ 52 w 91"/>
                    <a:gd name="T33" fmla="*/ 16 h 208"/>
                    <a:gd name="T34" fmla="*/ 26 w 91"/>
                    <a:gd name="T35" fmla="*/ 16 h 208"/>
                    <a:gd name="T36" fmla="*/ 7 w 91"/>
                    <a:gd name="T37" fmla="*/ 0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208"/>
                    <a:gd name="T59" fmla="*/ 91 w 9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3" name="Freeform 102">
                  <a:extLst>
                    <a:ext uri="{FF2B5EF4-FFF2-40B4-BE49-F238E27FC236}">
                      <a16:creationId xmlns:a16="http://schemas.microsoft.com/office/drawing/2014/main" xmlns="" id="{FDCF543B-0BFA-5346-9998-697742E01AD1}"/>
                    </a:ext>
                  </a:extLst>
                </p:cNvPr>
                <p:cNvSpPr>
                  <a:spLocks/>
                </p:cNvSpPr>
                <p:nvPr/>
              </p:nvSpPr>
              <p:spPr bwMode="auto">
                <a:xfrm>
                  <a:off x="2052" y="2743"/>
                  <a:ext cx="7" cy="128"/>
                </a:xfrm>
                <a:custGeom>
                  <a:avLst/>
                  <a:gdLst>
                    <a:gd name="T0" fmla="*/ 0 w 7"/>
                    <a:gd name="T1" fmla="*/ 128 h 128"/>
                    <a:gd name="T2" fmla="*/ 7 w 7"/>
                    <a:gd name="T3" fmla="*/ 48 h 128"/>
                    <a:gd name="T4" fmla="*/ 7 w 7"/>
                    <a:gd name="T5" fmla="*/ 0 h 128"/>
                    <a:gd name="T6" fmla="*/ 0 60000 65536"/>
                    <a:gd name="T7" fmla="*/ 0 60000 65536"/>
                    <a:gd name="T8" fmla="*/ 0 60000 65536"/>
                    <a:gd name="T9" fmla="*/ 0 w 7"/>
                    <a:gd name="T10" fmla="*/ 0 h 128"/>
                    <a:gd name="T11" fmla="*/ 7 w 7"/>
                    <a:gd name="T12" fmla="*/ 128 h 128"/>
                  </a:gdLst>
                  <a:ahLst/>
                  <a:cxnLst>
                    <a:cxn ang="T6">
                      <a:pos x="T0" y="T1"/>
                    </a:cxn>
                    <a:cxn ang="T7">
                      <a:pos x="T2" y="T3"/>
                    </a:cxn>
                    <a:cxn ang="T8">
                      <a:pos x="T4" y="T5"/>
                    </a:cxn>
                  </a:cxnLst>
                  <a:rect l="T9" t="T10" r="T11" b="T12"/>
                  <a:pathLst>
                    <a:path w="7" h="128">
                      <a:moveTo>
                        <a:pt x="0" y="128"/>
                      </a:moveTo>
                      <a:lnTo>
                        <a:pt x="7" y="48"/>
                      </a:lnTo>
                      <a:lnTo>
                        <a:pt x="7"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4" name="Freeform 103">
                  <a:extLst>
                    <a:ext uri="{FF2B5EF4-FFF2-40B4-BE49-F238E27FC236}">
                      <a16:creationId xmlns:a16="http://schemas.microsoft.com/office/drawing/2014/main" xmlns="" id="{899CCEE0-449C-2B43-8057-CBC36B154B41}"/>
                    </a:ext>
                  </a:extLst>
                </p:cNvPr>
                <p:cNvSpPr>
                  <a:spLocks/>
                </p:cNvSpPr>
                <p:nvPr/>
              </p:nvSpPr>
              <p:spPr bwMode="auto">
                <a:xfrm>
                  <a:off x="2013" y="2456"/>
                  <a:ext cx="52" cy="71"/>
                </a:xfrm>
                <a:custGeom>
                  <a:avLst/>
                  <a:gdLst>
                    <a:gd name="T0" fmla="*/ 7 w 52"/>
                    <a:gd name="T1" fmla="*/ 23 h 71"/>
                    <a:gd name="T2" fmla="*/ 0 w 52"/>
                    <a:gd name="T3" fmla="*/ 23 h 71"/>
                    <a:gd name="T4" fmla="*/ 0 w 52"/>
                    <a:gd name="T5" fmla="*/ 31 h 71"/>
                    <a:gd name="T6" fmla="*/ 0 w 52"/>
                    <a:gd name="T7" fmla="*/ 39 h 71"/>
                    <a:gd name="T8" fmla="*/ 7 w 52"/>
                    <a:gd name="T9" fmla="*/ 39 h 71"/>
                    <a:gd name="T10" fmla="*/ 13 w 52"/>
                    <a:gd name="T11" fmla="*/ 55 h 71"/>
                    <a:gd name="T12" fmla="*/ 26 w 52"/>
                    <a:gd name="T13" fmla="*/ 71 h 71"/>
                    <a:gd name="T14" fmla="*/ 46 w 52"/>
                    <a:gd name="T15" fmla="*/ 71 h 71"/>
                    <a:gd name="T16" fmla="*/ 52 w 52"/>
                    <a:gd name="T17" fmla="*/ 55 h 71"/>
                    <a:gd name="T18" fmla="*/ 52 w 52"/>
                    <a:gd name="T19" fmla="*/ 47 h 71"/>
                    <a:gd name="T20" fmla="*/ 52 w 52"/>
                    <a:gd name="T21" fmla="*/ 16 h 71"/>
                    <a:gd name="T22" fmla="*/ 46 w 52"/>
                    <a:gd name="T23" fmla="*/ 0 h 71"/>
                    <a:gd name="T24" fmla="*/ 20 w 52"/>
                    <a:gd name="T25" fmla="*/ 16 h 71"/>
                    <a:gd name="T26" fmla="*/ 7 w 52"/>
                    <a:gd name="T27" fmla="*/ 8 h 71"/>
                    <a:gd name="T28" fmla="*/ 7 w 52"/>
                    <a:gd name="T29" fmla="*/ 23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71"/>
                    <a:gd name="T47" fmla="*/ 52 w 52"/>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5" name="Freeform 104">
                  <a:extLst>
                    <a:ext uri="{FF2B5EF4-FFF2-40B4-BE49-F238E27FC236}">
                      <a16:creationId xmlns:a16="http://schemas.microsoft.com/office/drawing/2014/main" xmlns="" id="{EAB2520E-A252-8540-95B9-B2CF99FCFE01}"/>
                    </a:ext>
                  </a:extLst>
                </p:cNvPr>
                <p:cNvSpPr>
                  <a:spLocks/>
                </p:cNvSpPr>
                <p:nvPr/>
              </p:nvSpPr>
              <p:spPr bwMode="auto">
                <a:xfrm>
                  <a:off x="2000" y="2432"/>
                  <a:ext cx="72" cy="63"/>
                </a:xfrm>
                <a:custGeom>
                  <a:avLst/>
                  <a:gdLst>
                    <a:gd name="T0" fmla="*/ 65 w 72"/>
                    <a:gd name="T1" fmla="*/ 40 h 63"/>
                    <a:gd name="T2" fmla="*/ 72 w 72"/>
                    <a:gd name="T3" fmla="*/ 32 h 63"/>
                    <a:gd name="T4" fmla="*/ 72 w 72"/>
                    <a:gd name="T5" fmla="*/ 16 h 63"/>
                    <a:gd name="T6" fmla="*/ 65 w 72"/>
                    <a:gd name="T7" fmla="*/ 8 h 63"/>
                    <a:gd name="T8" fmla="*/ 52 w 72"/>
                    <a:gd name="T9" fmla="*/ 0 h 63"/>
                    <a:gd name="T10" fmla="*/ 33 w 72"/>
                    <a:gd name="T11" fmla="*/ 0 h 63"/>
                    <a:gd name="T12" fmla="*/ 20 w 72"/>
                    <a:gd name="T13" fmla="*/ 0 h 63"/>
                    <a:gd name="T14" fmla="*/ 13 w 72"/>
                    <a:gd name="T15" fmla="*/ 8 h 63"/>
                    <a:gd name="T16" fmla="*/ 7 w 72"/>
                    <a:gd name="T17" fmla="*/ 0 h 63"/>
                    <a:gd name="T18" fmla="*/ 13 w 72"/>
                    <a:gd name="T19" fmla="*/ 8 h 63"/>
                    <a:gd name="T20" fmla="*/ 7 w 72"/>
                    <a:gd name="T21" fmla="*/ 8 h 63"/>
                    <a:gd name="T22" fmla="*/ 7 w 72"/>
                    <a:gd name="T23" fmla="*/ 8 h 63"/>
                    <a:gd name="T24" fmla="*/ 0 w 72"/>
                    <a:gd name="T25" fmla="*/ 16 h 63"/>
                    <a:gd name="T26" fmla="*/ 0 w 72"/>
                    <a:gd name="T27" fmla="*/ 40 h 63"/>
                    <a:gd name="T28" fmla="*/ 13 w 72"/>
                    <a:gd name="T29" fmla="*/ 63 h 63"/>
                    <a:gd name="T30" fmla="*/ 13 w 72"/>
                    <a:gd name="T31" fmla="*/ 55 h 63"/>
                    <a:gd name="T32" fmla="*/ 13 w 72"/>
                    <a:gd name="T33" fmla="*/ 47 h 63"/>
                    <a:gd name="T34" fmla="*/ 20 w 72"/>
                    <a:gd name="T35" fmla="*/ 47 h 63"/>
                    <a:gd name="T36" fmla="*/ 20 w 72"/>
                    <a:gd name="T37" fmla="*/ 32 h 63"/>
                    <a:gd name="T38" fmla="*/ 33 w 72"/>
                    <a:gd name="T39" fmla="*/ 40 h 63"/>
                    <a:gd name="T40" fmla="*/ 59 w 72"/>
                    <a:gd name="T41" fmla="*/ 24 h 63"/>
                    <a:gd name="T42" fmla="*/ 65 w 72"/>
                    <a:gd name="T43" fmla="*/ 40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63"/>
                    <a:gd name="T68" fmla="*/ 72 w 72"/>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6" name="Freeform 105">
                  <a:extLst>
                    <a:ext uri="{FF2B5EF4-FFF2-40B4-BE49-F238E27FC236}">
                      <a16:creationId xmlns:a16="http://schemas.microsoft.com/office/drawing/2014/main" xmlns="" id="{AAF92A95-CDE1-134B-BB2D-E963351DEB1B}"/>
                    </a:ext>
                  </a:extLst>
                </p:cNvPr>
                <p:cNvSpPr>
                  <a:spLocks/>
                </p:cNvSpPr>
                <p:nvPr/>
              </p:nvSpPr>
              <p:spPr bwMode="auto">
                <a:xfrm>
                  <a:off x="2020" y="2495"/>
                  <a:ext cx="39" cy="48"/>
                </a:xfrm>
                <a:custGeom>
                  <a:avLst/>
                  <a:gdLst>
                    <a:gd name="T0" fmla="*/ 0 w 39"/>
                    <a:gd name="T1" fmla="*/ 0 h 48"/>
                    <a:gd name="T2" fmla="*/ 0 w 39"/>
                    <a:gd name="T3" fmla="*/ 32 h 48"/>
                    <a:gd name="T4" fmla="*/ 13 w 39"/>
                    <a:gd name="T5" fmla="*/ 40 h 48"/>
                    <a:gd name="T6" fmla="*/ 26 w 39"/>
                    <a:gd name="T7" fmla="*/ 48 h 48"/>
                    <a:gd name="T8" fmla="*/ 32 w 39"/>
                    <a:gd name="T9" fmla="*/ 40 h 48"/>
                    <a:gd name="T10" fmla="*/ 39 w 39"/>
                    <a:gd name="T11" fmla="*/ 32 h 48"/>
                    <a:gd name="T12" fmla="*/ 32 w 39"/>
                    <a:gd name="T13" fmla="*/ 32 h 48"/>
                    <a:gd name="T14" fmla="*/ 19 w 39"/>
                    <a:gd name="T15" fmla="*/ 32 h 48"/>
                    <a:gd name="T16" fmla="*/ 6 w 39"/>
                    <a:gd name="T17" fmla="*/ 16 h 48"/>
                    <a:gd name="T18" fmla="*/ 0 w 39"/>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48"/>
                    <a:gd name="T32" fmla="*/ 39 w 39"/>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7" name="Freeform 106">
                  <a:extLst>
                    <a:ext uri="{FF2B5EF4-FFF2-40B4-BE49-F238E27FC236}">
                      <a16:creationId xmlns:a16="http://schemas.microsoft.com/office/drawing/2014/main" xmlns="" id="{E895F89B-9BE0-0D4E-987C-6D4365EF8DB4}"/>
                    </a:ext>
                  </a:extLst>
                </p:cNvPr>
                <p:cNvSpPr>
                  <a:spLocks/>
                </p:cNvSpPr>
                <p:nvPr/>
              </p:nvSpPr>
              <p:spPr bwMode="auto">
                <a:xfrm>
                  <a:off x="1974" y="2527"/>
                  <a:ext cx="130" cy="160"/>
                </a:xfrm>
                <a:custGeom>
                  <a:avLst/>
                  <a:gdLst>
                    <a:gd name="T0" fmla="*/ 46 w 130"/>
                    <a:gd name="T1" fmla="*/ 0 h 160"/>
                    <a:gd name="T2" fmla="*/ 26 w 130"/>
                    <a:gd name="T3" fmla="*/ 8 h 160"/>
                    <a:gd name="T4" fmla="*/ 13 w 130"/>
                    <a:gd name="T5" fmla="*/ 24 h 160"/>
                    <a:gd name="T6" fmla="*/ 0 w 130"/>
                    <a:gd name="T7" fmla="*/ 56 h 160"/>
                    <a:gd name="T8" fmla="*/ 0 w 130"/>
                    <a:gd name="T9" fmla="*/ 96 h 160"/>
                    <a:gd name="T10" fmla="*/ 13 w 130"/>
                    <a:gd name="T11" fmla="*/ 104 h 160"/>
                    <a:gd name="T12" fmla="*/ 26 w 130"/>
                    <a:gd name="T13" fmla="*/ 96 h 160"/>
                    <a:gd name="T14" fmla="*/ 26 w 130"/>
                    <a:gd name="T15" fmla="*/ 80 h 160"/>
                    <a:gd name="T16" fmla="*/ 26 w 130"/>
                    <a:gd name="T17" fmla="*/ 144 h 160"/>
                    <a:gd name="T18" fmla="*/ 52 w 130"/>
                    <a:gd name="T19" fmla="*/ 160 h 160"/>
                    <a:gd name="T20" fmla="*/ 78 w 130"/>
                    <a:gd name="T21" fmla="*/ 160 h 160"/>
                    <a:gd name="T22" fmla="*/ 104 w 130"/>
                    <a:gd name="T23" fmla="*/ 160 h 160"/>
                    <a:gd name="T24" fmla="*/ 117 w 130"/>
                    <a:gd name="T25" fmla="*/ 144 h 160"/>
                    <a:gd name="T26" fmla="*/ 111 w 130"/>
                    <a:gd name="T27" fmla="*/ 80 h 160"/>
                    <a:gd name="T28" fmla="*/ 124 w 130"/>
                    <a:gd name="T29" fmla="*/ 88 h 160"/>
                    <a:gd name="T30" fmla="*/ 130 w 130"/>
                    <a:gd name="T31" fmla="*/ 80 h 160"/>
                    <a:gd name="T32" fmla="*/ 124 w 130"/>
                    <a:gd name="T33" fmla="*/ 40 h 160"/>
                    <a:gd name="T34" fmla="*/ 111 w 130"/>
                    <a:gd name="T35" fmla="*/ 16 h 160"/>
                    <a:gd name="T36" fmla="*/ 98 w 130"/>
                    <a:gd name="T37" fmla="*/ 0 h 160"/>
                    <a:gd name="T38" fmla="*/ 78 w 130"/>
                    <a:gd name="T39" fmla="*/ 0 h 160"/>
                    <a:gd name="T40" fmla="*/ 78 w 130"/>
                    <a:gd name="T41" fmla="*/ 8 h 160"/>
                    <a:gd name="T42" fmla="*/ 72 w 130"/>
                    <a:gd name="T43" fmla="*/ 16 h 160"/>
                    <a:gd name="T44" fmla="*/ 59 w 130"/>
                    <a:gd name="T45" fmla="*/ 8 h 160"/>
                    <a:gd name="T46" fmla="*/ 46 w 130"/>
                    <a:gd name="T47" fmla="*/ 0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60"/>
                    <a:gd name="T74" fmla="*/ 130 w 130"/>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8" name="Line 107">
                  <a:extLst>
                    <a:ext uri="{FF2B5EF4-FFF2-40B4-BE49-F238E27FC236}">
                      <a16:creationId xmlns:a16="http://schemas.microsoft.com/office/drawing/2014/main" xmlns="" id="{31E81B6A-A628-EC44-A9F0-E0608459C96C}"/>
                    </a:ext>
                  </a:extLst>
                </p:cNvPr>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89" name="Freeform 108">
                  <a:extLst>
                    <a:ext uri="{FF2B5EF4-FFF2-40B4-BE49-F238E27FC236}">
                      <a16:creationId xmlns:a16="http://schemas.microsoft.com/office/drawing/2014/main" xmlns="" id="{D4C98DA4-924E-4A4C-A339-7D575C659592}"/>
                    </a:ext>
                  </a:extLst>
                </p:cNvPr>
                <p:cNvSpPr>
                  <a:spLocks/>
                </p:cNvSpPr>
                <p:nvPr/>
              </p:nvSpPr>
              <p:spPr bwMode="auto">
                <a:xfrm>
                  <a:off x="1974" y="2623"/>
                  <a:ext cx="39" cy="88"/>
                </a:xfrm>
                <a:custGeom>
                  <a:avLst/>
                  <a:gdLst>
                    <a:gd name="T0" fmla="*/ 26 w 39"/>
                    <a:gd name="T1" fmla="*/ 0 h 88"/>
                    <a:gd name="T2" fmla="*/ 26 w 39"/>
                    <a:gd name="T3" fmla="*/ 32 h 88"/>
                    <a:gd name="T4" fmla="*/ 39 w 39"/>
                    <a:gd name="T5" fmla="*/ 72 h 88"/>
                    <a:gd name="T6" fmla="*/ 33 w 39"/>
                    <a:gd name="T7" fmla="*/ 88 h 88"/>
                    <a:gd name="T8" fmla="*/ 7 w 39"/>
                    <a:gd name="T9" fmla="*/ 40 h 88"/>
                    <a:gd name="T10" fmla="*/ 0 w 39"/>
                    <a:gd name="T11" fmla="*/ 0 h 88"/>
                    <a:gd name="T12" fmla="*/ 13 w 39"/>
                    <a:gd name="T13" fmla="*/ 8 h 88"/>
                    <a:gd name="T14" fmla="*/ 26 w 3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88"/>
                    <a:gd name="T26" fmla="*/ 39 w 3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0" name="Freeform 109">
                  <a:extLst>
                    <a:ext uri="{FF2B5EF4-FFF2-40B4-BE49-F238E27FC236}">
                      <a16:creationId xmlns:a16="http://schemas.microsoft.com/office/drawing/2014/main" xmlns="" id="{3F0ADDA0-A6B4-8E42-9871-2A6F61A7A014}"/>
                    </a:ext>
                  </a:extLst>
                </p:cNvPr>
                <p:cNvSpPr>
                  <a:spLocks/>
                </p:cNvSpPr>
                <p:nvPr/>
              </p:nvSpPr>
              <p:spPr bwMode="auto">
                <a:xfrm>
                  <a:off x="2085" y="2607"/>
                  <a:ext cx="19" cy="88"/>
                </a:xfrm>
                <a:custGeom>
                  <a:avLst/>
                  <a:gdLst>
                    <a:gd name="T0" fmla="*/ 19 w 19"/>
                    <a:gd name="T1" fmla="*/ 0 h 88"/>
                    <a:gd name="T2" fmla="*/ 19 w 19"/>
                    <a:gd name="T3" fmla="*/ 40 h 88"/>
                    <a:gd name="T4" fmla="*/ 6 w 19"/>
                    <a:gd name="T5" fmla="*/ 88 h 88"/>
                    <a:gd name="T6" fmla="*/ 0 w 19"/>
                    <a:gd name="T7" fmla="*/ 72 h 88"/>
                    <a:gd name="T8" fmla="*/ 6 w 19"/>
                    <a:gd name="T9" fmla="*/ 64 h 88"/>
                    <a:gd name="T10" fmla="*/ 0 w 19"/>
                    <a:gd name="T11" fmla="*/ 0 h 88"/>
                    <a:gd name="T12" fmla="*/ 13 w 19"/>
                    <a:gd name="T13" fmla="*/ 8 h 88"/>
                    <a:gd name="T14" fmla="*/ 19 w 1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88"/>
                    <a:gd name="T26" fmla="*/ 19 w 1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1" name="Freeform 110">
                  <a:extLst>
                    <a:ext uri="{FF2B5EF4-FFF2-40B4-BE49-F238E27FC236}">
                      <a16:creationId xmlns:a16="http://schemas.microsoft.com/office/drawing/2014/main" xmlns="" id="{4D87CB89-4D89-394B-8471-D2547535FA83}"/>
                    </a:ext>
                  </a:extLst>
                </p:cNvPr>
                <p:cNvSpPr>
                  <a:spLocks/>
                </p:cNvSpPr>
                <p:nvPr/>
              </p:nvSpPr>
              <p:spPr bwMode="auto">
                <a:xfrm>
                  <a:off x="2228" y="2871"/>
                  <a:ext cx="136" cy="64"/>
                </a:xfrm>
                <a:custGeom>
                  <a:avLst/>
                  <a:gdLst>
                    <a:gd name="T0" fmla="*/ 6 w 136"/>
                    <a:gd name="T1" fmla="*/ 16 h 64"/>
                    <a:gd name="T2" fmla="*/ 0 w 136"/>
                    <a:gd name="T3" fmla="*/ 40 h 64"/>
                    <a:gd name="T4" fmla="*/ 0 w 136"/>
                    <a:gd name="T5" fmla="*/ 48 h 64"/>
                    <a:gd name="T6" fmla="*/ 19 w 136"/>
                    <a:gd name="T7" fmla="*/ 56 h 64"/>
                    <a:gd name="T8" fmla="*/ 38 w 136"/>
                    <a:gd name="T9" fmla="*/ 64 h 64"/>
                    <a:gd name="T10" fmla="*/ 64 w 136"/>
                    <a:gd name="T11" fmla="*/ 56 h 64"/>
                    <a:gd name="T12" fmla="*/ 71 w 136"/>
                    <a:gd name="T13" fmla="*/ 48 h 64"/>
                    <a:gd name="T14" fmla="*/ 97 w 136"/>
                    <a:gd name="T15" fmla="*/ 48 h 64"/>
                    <a:gd name="T16" fmla="*/ 103 w 136"/>
                    <a:gd name="T17" fmla="*/ 48 h 64"/>
                    <a:gd name="T18" fmla="*/ 129 w 136"/>
                    <a:gd name="T19" fmla="*/ 48 h 64"/>
                    <a:gd name="T20" fmla="*/ 136 w 136"/>
                    <a:gd name="T21" fmla="*/ 40 h 64"/>
                    <a:gd name="T22" fmla="*/ 129 w 136"/>
                    <a:gd name="T23" fmla="*/ 24 h 64"/>
                    <a:gd name="T24" fmla="*/ 116 w 136"/>
                    <a:gd name="T25" fmla="*/ 16 h 64"/>
                    <a:gd name="T26" fmla="*/ 103 w 136"/>
                    <a:gd name="T27" fmla="*/ 8 h 64"/>
                    <a:gd name="T28" fmla="*/ 90 w 136"/>
                    <a:gd name="T29" fmla="*/ 0 h 64"/>
                    <a:gd name="T30" fmla="*/ 77 w 136"/>
                    <a:gd name="T31" fmla="*/ 8 h 64"/>
                    <a:gd name="T32" fmla="*/ 51 w 136"/>
                    <a:gd name="T33" fmla="*/ 8 h 64"/>
                    <a:gd name="T34" fmla="*/ 38 w 136"/>
                    <a:gd name="T35" fmla="*/ 8 h 64"/>
                    <a:gd name="T36" fmla="*/ 19 w 136"/>
                    <a:gd name="T37" fmla="*/ 16 h 64"/>
                    <a:gd name="T38" fmla="*/ 6 w 136"/>
                    <a:gd name="T39" fmla="*/ 16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64"/>
                    <a:gd name="T62" fmla="*/ 136 w 136"/>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2" name="Oval 111">
                  <a:extLst>
                    <a:ext uri="{FF2B5EF4-FFF2-40B4-BE49-F238E27FC236}">
                      <a16:creationId xmlns:a16="http://schemas.microsoft.com/office/drawing/2014/main" xmlns="" id="{BBCD0E37-01E2-544F-A2C9-8B510AFD0B4E}"/>
                    </a:ext>
                  </a:extLst>
                </p:cNvPr>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93" name="Oval 112">
                  <a:extLst>
                    <a:ext uri="{FF2B5EF4-FFF2-40B4-BE49-F238E27FC236}">
                      <a16:creationId xmlns:a16="http://schemas.microsoft.com/office/drawing/2014/main" xmlns="" id="{8023ABBC-9AE1-F247-9DD7-7599705877EC}"/>
                    </a:ext>
                  </a:extLst>
                </p:cNvPr>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94" name="Freeform 113">
                  <a:extLst>
                    <a:ext uri="{FF2B5EF4-FFF2-40B4-BE49-F238E27FC236}">
                      <a16:creationId xmlns:a16="http://schemas.microsoft.com/office/drawing/2014/main" xmlns="" id="{C02F2C3E-8F45-924F-9E9B-E04F008A5D6A}"/>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20 w 20"/>
                    <a:gd name="T11" fmla="*/ 4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5" name="Freeform 114">
                  <a:extLst>
                    <a:ext uri="{FF2B5EF4-FFF2-40B4-BE49-F238E27FC236}">
                      <a16:creationId xmlns:a16="http://schemas.microsoft.com/office/drawing/2014/main" xmlns="" id="{8D6C49C6-6CBA-9240-B136-4FCE2CEAA6BA}"/>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0 60000 65536"/>
                    <a:gd name="T11" fmla="*/ 0 60000 65536"/>
                    <a:gd name="T12" fmla="*/ 0 60000 65536"/>
                    <a:gd name="T13" fmla="*/ 0 60000 65536"/>
                    <a:gd name="T14" fmla="*/ 0 60000 65536"/>
                    <a:gd name="T15" fmla="*/ 0 w 20"/>
                    <a:gd name="T16" fmla="*/ 0 h 40"/>
                    <a:gd name="T17" fmla="*/ 20 w 20"/>
                    <a:gd name="T18" fmla="*/ 40 h 40"/>
                  </a:gdLst>
                  <a:ahLst/>
                  <a:cxnLst>
                    <a:cxn ang="T10">
                      <a:pos x="T0" y="T1"/>
                    </a:cxn>
                    <a:cxn ang="T11">
                      <a:pos x="T2" y="T3"/>
                    </a:cxn>
                    <a:cxn ang="T12">
                      <a:pos x="T4" y="T5"/>
                    </a:cxn>
                    <a:cxn ang="T13">
                      <a:pos x="T6" y="T7"/>
                    </a:cxn>
                    <a:cxn ang="T14">
                      <a:pos x="T8" y="T9"/>
                    </a:cxn>
                  </a:cxnLst>
                  <a:rect l="T15" t="T16" r="T17" b="T18"/>
                  <a:pathLst>
                    <a:path w="20" h="40">
                      <a:moveTo>
                        <a:pt x="20" y="40"/>
                      </a:moveTo>
                      <a:lnTo>
                        <a:pt x="20" y="24"/>
                      </a:lnTo>
                      <a:lnTo>
                        <a:pt x="13" y="16"/>
                      </a:lnTo>
                      <a:lnTo>
                        <a:pt x="0" y="16"/>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6" name="Freeform 115">
                  <a:extLst>
                    <a:ext uri="{FF2B5EF4-FFF2-40B4-BE49-F238E27FC236}">
                      <a16:creationId xmlns:a16="http://schemas.microsoft.com/office/drawing/2014/main" xmlns="" id="{97ECA15E-1DBD-E447-8CBA-8D2B005F35A0}"/>
                    </a:ext>
                  </a:extLst>
                </p:cNvPr>
                <p:cNvSpPr>
                  <a:spLocks/>
                </p:cNvSpPr>
                <p:nvPr/>
              </p:nvSpPr>
              <p:spPr bwMode="auto">
                <a:xfrm>
                  <a:off x="2215" y="2623"/>
                  <a:ext cx="116" cy="264"/>
                </a:xfrm>
                <a:custGeom>
                  <a:avLst/>
                  <a:gdLst>
                    <a:gd name="T0" fmla="*/ 6 w 116"/>
                    <a:gd name="T1" fmla="*/ 0 h 264"/>
                    <a:gd name="T2" fmla="*/ 0 w 116"/>
                    <a:gd name="T3" fmla="*/ 40 h 264"/>
                    <a:gd name="T4" fmla="*/ 6 w 116"/>
                    <a:gd name="T5" fmla="*/ 80 h 264"/>
                    <a:gd name="T6" fmla="*/ 13 w 116"/>
                    <a:gd name="T7" fmla="*/ 184 h 264"/>
                    <a:gd name="T8" fmla="*/ 13 w 116"/>
                    <a:gd name="T9" fmla="*/ 248 h 264"/>
                    <a:gd name="T10" fmla="*/ 19 w 116"/>
                    <a:gd name="T11" fmla="*/ 264 h 264"/>
                    <a:gd name="T12" fmla="*/ 32 w 116"/>
                    <a:gd name="T13" fmla="*/ 264 h 264"/>
                    <a:gd name="T14" fmla="*/ 58 w 116"/>
                    <a:gd name="T15" fmla="*/ 256 h 264"/>
                    <a:gd name="T16" fmla="*/ 64 w 116"/>
                    <a:gd name="T17" fmla="*/ 248 h 264"/>
                    <a:gd name="T18" fmla="*/ 90 w 116"/>
                    <a:gd name="T19" fmla="*/ 256 h 264"/>
                    <a:gd name="T20" fmla="*/ 103 w 116"/>
                    <a:gd name="T21" fmla="*/ 256 h 264"/>
                    <a:gd name="T22" fmla="*/ 110 w 116"/>
                    <a:gd name="T23" fmla="*/ 240 h 264"/>
                    <a:gd name="T24" fmla="*/ 116 w 116"/>
                    <a:gd name="T25" fmla="*/ 176 h 264"/>
                    <a:gd name="T26" fmla="*/ 116 w 116"/>
                    <a:gd name="T27" fmla="*/ 136 h 264"/>
                    <a:gd name="T28" fmla="*/ 110 w 116"/>
                    <a:gd name="T29" fmla="*/ 0 h 264"/>
                    <a:gd name="T30" fmla="*/ 97 w 116"/>
                    <a:gd name="T31" fmla="*/ 8 h 264"/>
                    <a:gd name="T32" fmla="*/ 64 w 116"/>
                    <a:gd name="T33" fmla="*/ 16 h 264"/>
                    <a:gd name="T34" fmla="*/ 32 w 116"/>
                    <a:gd name="T35" fmla="*/ 16 h 264"/>
                    <a:gd name="T36" fmla="*/ 6 w 116"/>
                    <a:gd name="T37" fmla="*/ 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6"/>
                    <a:gd name="T58" fmla="*/ 0 h 264"/>
                    <a:gd name="T59" fmla="*/ 116 w 116"/>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7" name="Freeform 116">
                  <a:extLst>
                    <a:ext uri="{FF2B5EF4-FFF2-40B4-BE49-F238E27FC236}">
                      <a16:creationId xmlns:a16="http://schemas.microsoft.com/office/drawing/2014/main" xmlns="" id="{4CDFDD9A-34AD-A24C-853A-BEDC1CEEFA01}"/>
                    </a:ext>
                  </a:extLst>
                </p:cNvPr>
                <p:cNvSpPr>
                  <a:spLocks/>
                </p:cNvSpPr>
                <p:nvPr/>
              </p:nvSpPr>
              <p:spPr bwMode="auto">
                <a:xfrm>
                  <a:off x="2279" y="2703"/>
                  <a:ext cx="7" cy="168"/>
                </a:xfrm>
                <a:custGeom>
                  <a:avLst/>
                  <a:gdLst>
                    <a:gd name="T0" fmla="*/ 0 w 7"/>
                    <a:gd name="T1" fmla="*/ 168 h 168"/>
                    <a:gd name="T2" fmla="*/ 7 w 7"/>
                    <a:gd name="T3" fmla="*/ 64 h 168"/>
                    <a:gd name="T4" fmla="*/ 7 w 7"/>
                    <a:gd name="T5" fmla="*/ 0 h 168"/>
                    <a:gd name="T6" fmla="*/ 0 60000 65536"/>
                    <a:gd name="T7" fmla="*/ 0 60000 65536"/>
                    <a:gd name="T8" fmla="*/ 0 60000 65536"/>
                    <a:gd name="T9" fmla="*/ 0 w 7"/>
                    <a:gd name="T10" fmla="*/ 0 h 168"/>
                    <a:gd name="T11" fmla="*/ 7 w 7"/>
                    <a:gd name="T12" fmla="*/ 168 h 168"/>
                  </a:gdLst>
                  <a:ahLst/>
                  <a:cxnLst>
                    <a:cxn ang="T6">
                      <a:pos x="T0" y="T1"/>
                    </a:cxn>
                    <a:cxn ang="T7">
                      <a:pos x="T2" y="T3"/>
                    </a:cxn>
                    <a:cxn ang="T8">
                      <a:pos x="T4" y="T5"/>
                    </a:cxn>
                  </a:cxnLst>
                  <a:rect l="T9" t="T10" r="T11" b="T12"/>
                  <a:pathLst>
                    <a:path w="7" h="168">
                      <a:moveTo>
                        <a:pt x="0" y="168"/>
                      </a:moveTo>
                      <a:lnTo>
                        <a:pt x="7" y="64"/>
                      </a:lnTo>
                      <a:lnTo>
                        <a:pt x="7"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8" name="Freeform 117">
                  <a:extLst>
                    <a:ext uri="{FF2B5EF4-FFF2-40B4-BE49-F238E27FC236}">
                      <a16:creationId xmlns:a16="http://schemas.microsoft.com/office/drawing/2014/main" xmlns="" id="{D4130287-12CC-FF40-8CA8-5FC55AF9EB20}"/>
                    </a:ext>
                  </a:extLst>
                </p:cNvPr>
                <p:cNvSpPr>
                  <a:spLocks/>
                </p:cNvSpPr>
                <p:nvPr/>
              </p:nvSpPr>
              <p:spPr bwMode="auto">
                <a:xfrm>
                  <a:off x="2228" y="2344"/>
                  <a:ext cx="71" cy="96"/>
                </a:xfrm>
                <a:custGeom>
                  <a:avLst/>
                  <a:gdLst>
                    <a:gd name="T0" fmla="*/ 13 w 71"/>
                    <a:gd name="T1" fmla="*/ 40 h 96"/>
                    <a:gd name="T2" fmla="*/ 6 w 71"/>
                    <a:gd name="T3" fmla="*/ 40 h 96"/>
                    <a:gd name="T4" fmla="*/ 0 w 71"/>
                    <a:gd name="T5" fmla="*/ 48 h 96"/>
                    <a:gd name="T6" fmla="*/ 0 w 71"/>
                    <a:gd name="T7" fmla="*/ 56 h 96"/>
                    <a:gd name="T8" fmla="*/ 13 w 71"/>
                    <a:gd name="T9" fmla="*/ 64 h 96"/>
                    <a:gd name="T10" fmla="*/ 19 w 71"/>
                    <a:gd name="T11" fmla="*/ 80 h 96"/>
                    <a:gd name="T12" fmla="*/ 38 w 71"/>
                    <a:gd name="T13" fmla="*/ 96 h 96"/>
                    <a:gd name="T14" fmla="*/ 58 w 71"/>
                    <a:gd name="T15" fmla="*/ 96 h 96"/>
                    <a:gd name="T16" fmla="*/ 64 w 71"/>
                    <a:gd name="T17" fmla="*/ 80 h 96"/>
                    <a:gd name="T18" fmla="*/ 71 w 71"/>
                    <a:gd name="T19" fmla="*/ 64 h 96"/>
                    <a:gd name="T20" fmla="*/ 71 w 71"/>
                    <a:gd name="T21" fmla="*/ 32 h 96"/>
                    <a:gd name="T22" fmla="*/ 64 w 71"/>
                    <a:gd name="T23" fmla="*/ 0 h 96"/>
                    <a:gd name="T24" fmla="*/ 25 w 71"/>
                    <a:gd name="T25" fmla="*/ 24 h 96"/>
                    <a:gd name="T26" fmla="*/ 13 w 71"/>
                    <a:gd name="T27" fmla="*/ 24 h 96"/>
                    <a:gd name="T28" fmla="*/ 13 w 71"/>
                    <a:gd name="T29" fmla="*/ 4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96"/>
                    <a:gd name="T47" fmla="*/ 71 w 71"/>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99" name="Freeform 118">
                  <a:extLst>
                    <a:ext uri="{FF2B5EF4-FFF2-40B4-BE49-F238E27FC236}">
                      <a16:creationId xmlns:a16="http://schemas.microsoft.com/office/drawing/2014/main" xmlns="" id="{BD0DF85C-4864-9D4A-A1BD-88C127BED788}"/>
                    </a:ext>
                  </a:extLst>
                </p:cNvPr>
                <p:cNvSpPr>
                  <a:spLocks/>
                </p:cNvSpPr>
                <p:nvPr/>
              </p:nvSpPr>
              <p:spPr bwMode="auto">
                <a:xfrm>
                  <a:off x="2215" y="2320"/>
                  <a:ext cx="90" cy="80"/>
                </a:xfrm>
                <a:custGeom>
                  <a:avLst/>
                  <a:gdLst>
                    <a:gd name="T0" fmla="*/ 84 w 90"/>
                    <a:gd name="T1" fmla="*/ 56 h 80"/>
                    <a:gd name="T2" fmla="*/ 84 w 90"/>
                    <a:gd name="T3" fmla="*/ 40 h 80"/>
                    <a:gd name="T4" fmla="*/ 90 w 90"/>
                    <a:gd name="T5" fmla="*/ 24 h 80"/>
                    <a:gd name="T6" fmla="*/ 77 w 90"/>
                    <a:gd name="T7" fmla="*/ 8 h 80"/>
                    <a:gd name="T8" fmla="*/ 64 w 90"/>
                    <a:gd name="T9" fmla="*/ 0 h 80"/>
                    <a:gd name="T10" fmla="*/ 38 w 90"/>
                    <a:gd name="T11" fmla="*/ 0 h 80"/>
                    <a:gd name="T12" fmla="*/ 19 w 90"/>
                    <a:gd name="T13" fmla="*/ 0 h 80"/>
                    <a:gd name="T14" fmla="*/ 13 w 90"/>
                    <a:gd name="T15" fmla="*/ 8 h 80"/>
                    <a:gd name="T16" fmla="*/ 6 w 90"/>
                    <a:gd name="T17" fmla="*/ 0 h 80"/>
                    <a:gd name="T18" fmla="*/ 13 w 90"/>
                    <a:gd name="T19" fmla="*/ 8 h 80"/>
                    <a:gd name="T20" fmla="*/ 6 w 90"/>
                    <a:gd name="T21" fmla="*/ 8 h 80"/>
                    <a:gd name="T22" fmla="*/ 13 w 90"/>
                    <a:gd name="T23" fmla="*/ 16 h 80"/>
                    <a:gd name="T24" fmla="*/ 0 w 90"/>
                    <a:gd name="T25" fmla="*/ 24 h 80"/>
                    <a:gd name="T26" fmla="*/ 0 w 90"/>
                    <a:gd name="T27" fmla="*/ 56 h 80"/>
                    <a:gd name="T28" fmla="*/ 13 w 90"/>
                    <a:gd name="T29" fmla="*/ 80 h 80"/>
                    <a:gd name="T30" fmla="*/ 13 w 90"/>
                    <a:gd name="T31" fmla="*/ 72 h 80"/>
                    <a:gd name="T32" fmla="*/ 19 w 90"/>
                    <a:gd name="T33" fmla="*/ 64 h 80"/>
                    <a:gd name="T34" fmla="*/ 26 w 90"/>
                    <a:gd name="T35" fmla="*/ 64 h 80"/>
                    <a:gd name="T36" fmla="*/ 26 w 90"/>
                    <a:gd name="T37" fmla="*/ 48 h 80"/>
                    <a:gd name="T38" fmla="*/ 38 w 90"/>
                    <a:gd name="T39" fmla="*/ 48 h 80"/>
                    <a:gd name="T40" fmla="*/ 77 w 90"/>
                    <a:gd name="T41" fmla="*/ 24 h 80"/>
                    <a:gd name="T42" fmla="*/ 84 w 90"/>
                    <a:gd name="T43" fmla="*/ 56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80"/>
                    <a:gd name="T68" fmla="*/ 90 w 9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0" name="Freeform 119">
                  <a:extLst>
                    <a:ext uri="{FF2B5EF4-FFF2-40B4-BE49-F238E27FC236}">
                      <a16:creationId xmlns:a16="http://schemas.microsoft.com/office/drawing/2014/main" xmlns="" id="{8DDF1A00-5DFF-6F4B-8835-9B37D8B130B6}"/>
                    </a:ext>
                  </a:extLst>
                </p:cNvPr>
                <p:cNvSpPr>
                  <a:spLocks/>
                </p:cNvSpPr>
                <p:nvPr/>
              </p:nvSpPr>
              <p:spPr bwMode="auto">
                <a:xfrm>
                  <a:off x="2234" y="2408"/>
                  <a:ext cx="52" cy="48"/>
                </a:xfrm>
                <a:custGeom>
                  <a:avLst/>
                  <a:gdLst>
                    <a:gd name="T0" fmla="*/ 7 w 52"/>
                    <a:gd name="T1" fmla="*/ 0 h 48"/>
                    <a:gd name="T2" fmla="*/ 0 w 52"/>
                    <a:gd name="T3" fmla="*/ 32 h 48"/>
                    <a:gd name="T4" fmla="*/ 19 w 52"/>
                    <a:gd name="T5" fmla="*/ 48 h 48"/>
                    <a:gd name="T6" fmla="*/ 32 w 52"/>
                    <a:gd name="T7" fmla="*/ 48 h 48"/>
                    <a:gd name="T8" fmla="*/ 45 w 52"/>
                    <a:gd name="T9" fmla="*/ 40 h 48"/>
                    <a:gd name="T10" fmla="*/ 52 w 52"/>
                    <a:gd name="T11" fmla="*/ 40 h 48"/>
                    <a:gd name="T12" fmla="*/ 45 w 52"/>
                    <a:gd name="T13" fmla="*/ 32 h 48"/>
                    <a:gd name="T14" fmla="*/ 32 w 52"/>
                    <a:gd name="T15" fmla="*/ 32 h 48"/>
                    <a:gd name="T16" fmla="*/ 13 w 52"/>
                    <a:gd name="T17" fmla="*/ 16 h 48"/>
                    <a:gd name="T18" fmla="*/ 7 w 52"/>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8"/>
                    <a:gd name="T32" fmla="*/ 52 w 52"/>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1" name="Freeform 120">
                  <a:extLst>
                    <a:ext uri="{FF2B5EF4-FFF2-40B4-BE49-F238E27FC236}">
                      <a16:creationId xmlns:a16="http://schemas.microsoft.com/office/drawing/2014/main" xmlns="" id="{7B607D8D-9C5C-5E46-B364-14405051367E}"/>
                    </a:ext>
                  </a:extLst>
                </p:cNvPr>
                <p:cNvSpPr>
                  <a:spLocks/>
                </p:cNvSpPr>
                <p:nvPr/>
              </p:nvSpPr>
              <p:spPr bwMode="auto">
                <a:xfrm>
                  <a:off x="2182" y="2440"/>
                  <a:ext cx="162" cy="199"/>
                </a:xfrm>
                <a:custGeom>
                  <a:avLst/>
                  <a:gdLst>
                    <a:gd name="T0" fmla="*/ 52 w 162"/>
                    <a:gd name="T1" fmla="*/ 0 h 199"/>
                    <a:gd name="T2" fmla="*/ 33 w 162"/>
                    <a:gd name="T3" fmla="*/ 16 h 199"/>
                    <a:gd name="T4" fmla="*/ 13 w 162"/>
                    <a:gd name="T5" fmla="*/ 32 h 199"/>
                    <a:gd name="T6" fmla="*/ 0 w 162"/>
                    <a:gd name="T7" fmla="*/ 71 h 199"/>
                    <a:gd name="T8" fmla="*/ 0 w 162"/>
                    <a:gd name="T9" fmla="*/ 119 h 199"/>
                    <a:gd name="T10" fmla="*/ 13 w 162"/>
                    <a:gd name="T11" fmla="*/ 127 h 199"/>
                    <a:gd name="T12" fmla="*/ 33 w 162"/>
                    <a:gd name="T13" fmla="*/ 119 h 199"/>
                    <a:gd name="T14" fmla="*/ 33 w 162"/>
                    <a:gd name="T15" fmla="*/ 103 h 199"/>
                    <a:gd name="T16" fmla="*/ 33 w 162"/>
                    <a:gd name="T17" fmla="*/ 183 h 199"/>
                    <a:gd name="T18" fmla="*/ 65 w 162"/>
                    <a:gd name="T19" fmla="*/ 199 h 199"/>
                    <a:gd name="T20" fmla="*/ 97 w 162"/>
                    <a:gd name="T21" fmla="*/ 199 h 199"/>
                    <a:gd name="T22" fmla="*/ 130 w 162"/>
                    <a:gd name="T23" fmla="*/ 199 h 199"/>
                    <a:gd name="T24" fmla="*/ 143 w 162"/>
                    <a:gd name="T25" fmla="*/ 183 h 199"/>
                    <a:gd name="T26" fmla="*/ 136 w 162"/>
                    <a:gd name="T27" fmla="*/ 103 h 199"/>
                    <a:gd name="T28" fmla="*/ 156 w 162"/>
                    <a:gd name="T29" fmla="*/ 103 h 199"/>
                    <a:gd name="T30" fmla="*/ 162 w 162"/>
                    <a:gd name="T31" fmla="*/ 95 h 199"/>
                    <a:gd name="T32" fmla="*/ 156 w 162"/>
                    <a:gd name="T33" fmla="*/ 55 h 199"/>
                    <a:gd name="T34" fmla="*/ 143 w 162"/>
                    <a:gd name="T35" fmla="*/ 16 h 199"/>
                    <a:gd name="T36" fmla="*/ 117 w 162"/>
                    <a:gd name="T37" fmla="*/ 8 h 199"/>
                    <a:gd name="T38" fmla="*/ 97 w 162"/>
                    <a:gd name="T39" fmla="*/ 0 h 199"/>
                    <a:gd name="T40" fmla="*/ 97 w 162"/>
                    <a:gd name="T41" fmla="*/ 8 h 199"/>
                    <a:gd name="T42" fmla="*/ 84 w 162"/>
                    <a:gd name="T43" fmla="*/ 16 h 199"/>
                    <a:gd name="T44" fmla="*/ 71 w 162"/>
                    <a:gd name="T45" fmla="*/ 16 h 199"/>
                    <a:gd name="T46" fmla="*/ 52 w 162"/>
                    <a:gd name="T47" fmla="*/ 0 h 1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99"/>
                    <a:gd name="T74" fmla="*/ 162 w 162"/>
                    <a:gd name="T75" fmla="*/ 199 h 1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2" name="Line 121">
                  <a:extLst>
                    <a:ext uri="{FF2B5EF4-FFF2-40B4-BE49-F238E27FC236}">
                      <a16:creationId xmlns:a16="http://schemas.microsoft.com/office/drawing/2014/main" xmlns="" id="{384C35B6-6CFD-1241-A06F-06F605AD9CB1}"/>
                    </a:ext>
                  </a:extLst>
                </p:cNvPr>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3" name="Freeform 122">
                  <a:extLst>
                    <a:ext uri="{FF2B5EF4-FFF2-40B4-BE49-F238E27FC236}">
                      <a16:creationId xmlns:a16="http://schemas.microsoft.com/office/drawing/2014/main" xmlns="" id="{5D03FE93-F48E-0841-9AB9-DE5E17D301CF}"/>
                    </a:ext>
                  </a:extLst>
                </p:cNvPr>
                <p:cNvSpPr>
                  <a:spLocks/>
                </p:cNvSpPr>
                <p:nvPr/>
              </p:nvSpPr>
              <p:spPr bwMode="auto">
                <a:xfrm>
                  <a:off x="2182" y="2559"/>
                  <a:ext cx="52" cy="104"/>
                </a:xfrm>
                <a:custGeom>
                  <a:avLst/>
                  <a:gdLst>
                    <a:gd name="T0" fmla="*/ 26 w 52"/>
                    <a:gd name="T1" fmla="*/ 0 h 104"/>
                    <a:gd name="T2" fmla="*/ 33 w 52"/>
                    <a:gd name="T3" fmla="*/ 48 h 104"/>
                    <a:gd name="T4" fmla="*/ 52 w 52"/>
                    <a:gd name="T5" fmla="*/ 88 h 104"/>
                    <a:gd name="T6" fmla="*/ 46 w 52"/>
                    <a:gd name="T7" fmla="*/ 104 h 104"/>
                    <a:gd name="T8" fmla="*/ 7 w 52"/>
                    <a:gd name="T9" fmla="*/ 48 h 104"/>
                    <a:gd name="T10" fmla="*/ 0 w 52"/>
                    <a:gd name="T11" fmla="*/ 0 h 104"/>
                    <a:gd name="T12" fmla="*/ 13 w 52"/>
                    <a:gd name="T13" fmla="*/ 8 h 104"/>
                    <a:gd name="T14" fmla="*/ 26 w 52"/>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4"/>
                    <a:gd name="T26" fmla="*/ 52 w 52"/>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4" name="Freeform 123">
                  <a:extLst>
                    <a:ext uri="{FF2B5EF4-FFF2-40B4-BE49-F238E27FC236}">
                      <a16:creationId xmlns:a16="http://schemas.microsoft.com/office/drawing/2014/main" xmlns="" id="{0D9E1A4F-35E6-FC41-AED3-09DD45F7FD3B}"/>
                    </a:ext>
                  </a:extLst>
                </p:cNvPr>
                <p:cNvSpPr>
                  <a:spLocks/>
                </p:cNvSpPr>
                <p:nvPr/>
              </p:nvSpPr>
              <p:spPr bwMode="auto">
                <a:xfrm>
                  <a:off x="2318" y="2543"/>
                  <a:ext cx="26" cy="112"/>
                </a:xfrm>
                <a:custGeom>
                  <a:avLst/>
                  <a:gdLst>
                    <a:gd name="T0" fmla="*/ 26 w 26"/>
                    <a:gd name="T1" fmla="*/ 0 h 112"/>
                    <a:gd name="T2" fmla="*/ 26 w 26"/>
                    <a:gd name="T3" fmla="*/ 40 h 112"/>
                    <a:gd name="T4" fmla="*/ 7 w 26"/>
                    <a:gd name="T5" fmla="*/ 112 h 112"/>
                    <a:gd name="T6" fmla="*/ 7 w 26"/>
                    <a:gd name="T7" fmla="*/ 88 h 112"/>
                    <a:gd name="T8" fmla="*/ 7 w 26"/>
                    <a:gd name="T9" fmla="*/ 80 h 112"/>
                    <a:gd name="T10" fmla="*/ 0 w 26"/>
                    <a:gd name="T11" fmla="*/ 0 h 112"/>
                    <a:gd name="T12" fmla="*/ 20 w 26"/>
                    <a:gd name="T13" fmla="*/ 0 h 112"/>
                    <a:gd name="T14" fmla="*/ 26 w 26"/>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12"/>
                    <a:gd name="T26" fmla="*/ 26 w 26"/>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5" name="Freeform 124">
                  <a:extLst>
                    <a:ext uri="{FF2B5EF4-FFF2-40B4-BE49-F238E27FC236}">
                      <a16:creationId xmlns:a16="http://schemas.microsoft.com/office/drawing/2014/main" xmlns="" id="{54540025-B22A-684B-9432-9F1F09189E9B}"/>
                    </a:ext>
                  </a:extLst>
                </p:cNvPr>
                <p:cNvSpPr>
                  <a:spLocks/>
                </p:cNvSpPr>
                <p:nvPr/>
              </p:nvSpPr>
              <p:spPr bwMode="auto">
                <a:xfrm>
                  <a:off x="2455" y="2895"/>
                  <a:ext cx="77" cy="40"/>
                </a:xfrm>
                <a:custGeom>
                  <a:avLst/>
                  <a:gdLst>
                    <a:gd name="T0" fmla="*/ 0 w 77"/>
                    <a:gd name="T1" fmla="*/ 8 h 40"/>
                    <a:gd name="T2" fmla="*/ 0 w 77"/>
                    <a:gd name="T3" fmla="*/ 24 h 40"/>
                    <a:gd name="T4" fmla="*/ 0 w 77"/>
                    <a:gd name="T5" fmla="*/ 32 h 40"/>
                    <a:gd name="T6" fmla="*/ 13 w 77"/>
                    <a:gd name="T7" fmla="*/ 32 h 40"/>
                    <a:gd name="T8" fmla="*/ 19 w 77"/>
                    <a:gd name="T9" fmla="*/ 40 h 40"/>
                    <a:gd name="T10" fmla="*/ 39 w 77"/>
                    <a:gd name="T11" fmla="*/ 32 h 40"/>
                    <a:gd name="T12" fmla="*/ 39 w 77"/>
                    <a:gd name="T13" fmla="*/ 24 h 40"/>
                    <a:gd name="T14" fmla="*/ 58 w 77"/>
                    <a:gd name="T15" fmla="*/ 32 h 40"/>
                    <a:gd name="T16" fmla="*/ 64 w 77"/>
                    <a:gd name="T17" fmla="*/ 32 h 40"/>
                    <a:gd name="T18" fmla="*/ 77 w 77"/>
                    <a:gd name="T19" fmla="*/ 32 h 40"/>
                    <a:gd name="T20" fmla="*/ 77 w 77"/>
                    <a:gd name="T21" fmla="*/ 24 h 40"/>
                    <a:gd name="T22" fmla="*/ 77 w 77"/>
                    <a:gd name="T23" fmla="*/ 16 h 40"/>
                    <a:gd name="T24" fmla="*/ 71 w 77"/>
                    <a:gd name="T25" fmla="*/ 8 h 40"/>
                    <a:gd name="T26" fmla="*/ 58 w 77"/>
                    <a:gd name="T27" fmla="*/ 8 h 40"/>
                    <a:gd name="T28" fmla="*/ 52 w 77"/>
                    <a:gd name="T29" fmla="*/ 0 h 40"/>
                    <a:gd name="T30" fmla="*/ 45 w 77"/>
                    <a:gd name="T31" fmla="*/ 8 h 40"/>
                    <a:gd name="T32" fmla="*/ 26 w 77"/>
                    <a:gd name="T33" fmla="*/ 0 h 40"/>
                    <a:gd name="T34" fmla="*/ 19 w 77"/>
                    <a:gd name="T35" fmla="*/ 8 h 40"/>
                    <a:gd name="T36" fmla="*/ 6 w 77"/>
                    <a:gd name="T37" fmla="*/ 8 h 40"/>
                    <a:gd name="T38" fmla="*/ 0 w 77"/>
                    <a:gd name="T39" fmla="*/ 8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40"/>
                    <a:gd name="T62" fmla="*/ 77 w 77"/>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6" name="Oval 125">
                  <a:extLst>
                    <a:ext uri="{FF2B5EF4-FFF2-40B4-BE49-F238E27FC236}">
                      <a16:creationId xmlns:a16="http://schemas.microsoft.com/office/drawing/2014/main" xmlns="" id="{562E3238-6EF4-9345-B7CF-78EEDAB094CB}"/>
                    </a:ext>
                  </a:extLst>
                </p:cNvPr>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107" name="Oval 126">
                  <a:extLst>
                    <a:ext uri="{FF2B5EF4-FFF2-40B4-BE49-F238E27FC236}">
                      <a16:creationId xmlns:a16="http://schemas.microsoft.com/office/drawing/2014/main" xmlns="" id="{57E3C012-DD5F-6443-8DB6-A9B304A402B7}"/>
                    </a:ext>
                  </a:extLst>
                </p:cNvPr>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108" name="Freeform 127">
                  <a:extLst>
                    <a:ext uri="{FF2B5EF4-FFF2-40B4-BE49-F238E27FC236}">
                      <a16:creationId xmlns:a16="http://schemas.microsoft.com/office/drawing/2014/main" xmlns="" id="{5C8EF041-6B44-4743-9E64-A6B340645ACB}"/>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09" name="Freeform 128">
                  <a:extLst>
                    <a:ext uri="{FF2B5EF4-FFF2-40B4-BE49-F238E27FC236}">
                      <a16:creationId xmlns:a16="http://schemas.microsoft.com/office/drawing/2014/main" xmlns="" id="{631C4656-5994-DA45-B702-8BE3AA357576}"/>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13" y="8"/>
                      </a:lnTo>
                      <a:lnTo>
                        <a:pt x="6"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0" name="Freeform 129">
                  <a:extLst>
                    <a:ext uri="{FF2B5EF4-FFF2-40B4-BE49-F238E27FC236}">
                      <a16:creationId xmlns:a16="http://schemas.microsoft.com/office/drawing/2014/main" xmlns="" id="{03B51571-6A89-9F4A-9B27-CB0B78476209}"/>
                    </a:ext>
                  </a:extLst>
                </p:cNvPr>
                <p:cNvSpPr>
                  <a:spLocks/>
                </p:cNvSpPr>
                <p:nvPr/>
              </p:nvSpPr>
              <p:spPr bwMode="auto">
                <a:xfrm>
                  <a:off x="2448" y="2751"/>
                  <a:ext cx="65" cy="152"/>
                </a:xfrm>
                <a:custGeom>
                  <a:avLst/>
                  <a:gdLst>
                    <a:gd name="T0" fmla="*/ 0 w 65"/>
                    <a:gd name="T1" fmla="*/ 0 h 152"/>
                    <a:gd name="T2" fmla="*/ 0 w 65"/>
                    <a:gd name="T3" fmla="*/ 16 h 152"/>
                    <a:gd name="T4" fmla="*/ 0 w 65"/>
                    <a:gd name="T5" fmla="*/ 40 h 152"/>
                    <a:gd name="T6" fmla="*/ 0 w 65"/>
                    <a:gd name="T7" fmla="*/ 104 h 152"/>
                    <a:gd name="T8" fmla="*/ 0 w 65"/>
                    <a:gd name="T9" fmla="*/ 144 h 152"/>
                    <a:gd name="T10" fmla="*/ 7 w 65"/>
                    <a:gd name="T11" fmla="*/ 152 h 152"/>
                    <a:gd name="T12" fmla="*/ 20 w 65"/>
                    <a:gd name="T13" fmla="*/ 152 h 152"/>
                    <a:gd name="T14" fmla="*/ 33 w 65"/>
                    <a:gd name="T15" fmla="*/ 152 h 152"/>
                    <a:gd name="T16" fmla="*/ 39 w 65"/>
                    <a:gd name="T17" fmla="*/ 144 h 152"/>
                    <a:gd name="T18" fmla="*/ 52 w 65"/>
                    <a:gd name="T19" fmla="*/ 152 h 152"/>
                    <a:gd name="T20" fmla="*/ 59 w 65"/>
                    <a:gd name="T21" fmla="*/ 152 h 152"/>
                    <a:gd name="T22" fmla="*/ 65 w 65"/>
                    <a:gd name="T23" fmla="*/ 144 h 152"/>
                    <a:gd name="T24" fmla="*/ 65 w 65"/>
                    <a:gd name="T25" fmla="*/ 96 h 152"/>
                    <a:gd name="T26" fmla="*/ 65 w 65"/>
                    <a:gd name="T27" fmla="*/ 80 h 152"/>
                    <a:gd name="T28" fmla="*/ 59 w 65"/>
                    <a:gd name="T29" fmla="*/ 0 h 152"/>
                    <a:gd name="T30" fmla="*/ 59 w 65"/>
                    <a:gd name="T31" fmla="*/ 0 h 152"/>
                    <a:gd name="T32" fmla="*/ 39 w 65"/>
                    <a:gd name="T33" fmla="*/ 8 h 152"/>
                    <a:gd name="T34" fmla="*/ 20 w 65"/>
                    <a:gd name="T35" fmla="*/ 8 h 152"/>
                    <a:gd name="T36" fmla="*/ 0 w 65"/>
                    <a:gd name="T37" fmla="*/ 0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52"/>
                    <a:gd name="T59" fmla="*/ 65 w 65"/>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39"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1" name="Freeform 130">
                  <a:extLst>
                    <a:ext uri="{FF2B5EF4-FFF2-40B4-BE49-F238E27FC236}">
                      <a16:creationId xmlns:a16="http://schemas.microsoft.com/office/drawing/2014/main" xmlns="" id="{390CD03B-BF14-A54E-881C-D4A35D44F307}"/>
                    </a:ext>
                  </a:extLst>
                </p:cNvPr>
                <p:cNvSpPr>
                  <a:spLocks/>
                </p:cNvSpPr>
                <p:nvPr/>
              </p:nvSpPr>
              <p:spPr bwMode="auto">
                <a:xfrm>
                  <a:off x="2487" y="2799"/>
                  <a:ext cx="1" cy="96"/>
                </a:xfrm>
                <a:custGeom>
                  <a:avLst/>
                  <a:gdLst>
                    <a:gd name="T0" fmla="*/ 0 w 1"/>
                    <a:gd name="T1" fmla="*/ 96 h 96"/>
                    <a:gd name="T2" fmla="*/ 0 w 1"/>
                    <a:gd name="T3" fmla="*/ 32 h 96"/>
                    <a:gd name="T4" fmla="*/ 0 w 1"/>
                    <a:gd name="T5" fmla="*/ 0 h 96"/>
                    <a:gd name="T6" fmla="*/ 0 60000 65536"/>
                    <a:gd name="T7" fmla="*/ 0 60000 65536"/>
                    <a:gd name="T8" fmla="*/ 0 60000 65536"/>
                    <a:gd name="T9" fmla="*/ 0 w 1"/>
                    <a:gd name="T10" fmla="*/ 0 h 96"/>
                    <a:gd name="T11" fmla="*/ 1 w 1"/>
                    <a:gd name="T12" fmla="*/ 96 h 96"/>
                  </a:gdLst>
                  <a:ahLst/>
                  <a:cxnLst>
                    <a:cxn ang="T6">
                      <a:pos x="T0" y="T1"/>
                    </a:cxn>
                    <a:cxn ang="T7">
                      <a:pos x="T2" y="T3"/>
                    </a:cxn>
                    <a:cxn ang="T8">
                      <a:pos x="T4" y="T5"/>
                    </a:cxn>
                  </a:cxnLst>
                  <a:rect l="T9" t="T10" r="T11" b="T12"/>
                  <a:pathLst>
                    <a:path w="1" h="96">
                      <a:moveTo>
                        <a:pt x="0" y="96"/>
                      </a:moveTo>
                      <a:lnTo>
                        <a:pt x="0" y="32"/>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2" name="Freeform 131">
                  <a:extLst>
                    <a:ext uri="{FF2B5EF4-FFF2-40B4-BE49-F238E27FC236}">
                      <a16:creationId xmlns:a16="http://schemas.microsoft.com/office/drawing/2014/main" xmlns="" id="{25097A6B-8568-6B44-BA76-994C02CB7DAF}"/>
                    </a:ext>
                  </a:extLst>
                </p:cNvPr>
                <p:cNvSpPr>
                  <a:spLocks/>
                </p:cNvSpPr>
                <p:nvPr/>
              </p:nvSpPr>
              <p:spPr bwMode="auto">
                <a:xfrm>
                  <a:off x="2455" y="2583"/>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6 w 39"/>
                    <a:gd name="T11" fmla="*/ 48 h 56"/>
                    <a:gd name="T12" fmla="*/ 19 w 39"/>
                    <a:gd name="T13" fmla="*/ 56 h 56"/>
                    <a:gd name="T14" fmla="*/ 32 w 39"/>
                    <a:gd name="T15" fmla="*/ 48 h 56"/>
                    <a:gd name="T16" fmla="*/ 39 w 39"/>
                    <a:gd name="T17" fmla="*/ 48 h 56"/>
                    <a:gd name="T18" fmla="*/ 39 w 39"/>
                    <a:gd name="T19" fmla="*/ 32 h 56"/>
                    <a:gd name="T20" fmla="*/ 39 w 39"/>
                    <a:gd name="T21" fmla="*/ 16 h 56"/>
                    <a:gd name="T22" fmla="*/ 32 w 39"/>
                    <a:gd name="T23" fmla="*/ 0 h 56"/>
                    <a:gd name="T24" fmla="*/ 13 w 39"/>
                    <a:gd name="T25" fmla="*/ 8 h 56"/>
                    <a:gd name="T26" fmla="*/ 6 w 39"/>
                    <a:gd name="T27" fmla="*/ 8 h 56"/>
                    <a:gd name="T28" fmla="*/ 6 w 39"/>
                    <a:gd name="T29" fmla="*/ 24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56"/>
                    <a:gd name="T47" fmla="*/ 39 w 39"/>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3" name="Freeform 132">
                  <a:extLst>
                    <a:ext uri="{FF2B5EF4-FFF2-40B4-BE49-F238E27FC236}">
                      <a16:creationId xmlns:a16="http://schemas.microsoft.com/office/drawing/2014/main" xmlns="" id="{07DC577A-C7E8-014C-BF87-FE7D4FD1A469}"/>
                    </a:ext>
                  </a:extLst>
                </p:cNvPr>
                <p:cNvSpPr>
                  <a:spLocks/>
                </p:cNvSpPr>
                <p:nvPr/>
              </p:nvSpPr>
              <p:spPr bwMode="auto">
                <a:xfrm>
                  <a:off x="2442" y="2559"/>
                  <a:ext cx="58" cy="56"/>
                </a:xfrm>
                <a:custGeom>
                  <a:avLst/>
                  <a:gdLst>
                    <a:gd name="T0" fmla="*/ 52 w 58"/>
                    <a:gd name="T1" fmla="*/ 40 h 56"/>
                    <a:gd name="T2" fmla="*/ 52 w 58"/>
                    <a:gd name="T3" fmla="*/ 32 h 56"/>
                    <a:gd name="T4" fmla="*/ 58 w 58"/>
                    <a:gd name="T5" fmla="*/ 16 h 56"/>
                    <a:gd name="T6" fmla="*/ 52 w 58"/>
                    <a:gd name="T7" fmla="*/ 8 h 56"/>
                    <a:gd name="T8" fmla="*/ 45 w 58"/>
                    <a:gd name="T9" fmla="*/ 8 h 56"/>
                    <a:gd name="T10" fmla="*/ 26 w 58"/>
                    <a:gd name="T11" fmla="*/ 0 h 56"/>
                    <a:gd name="T12" fmla="*/ 13 w 58"/>
                    <a:gd name="T13" fmla="*/ 8 h 56"/>
                    <a:gd name="T14" fmla="*/ 13 w 58"/>
                    <a:gd name="T15" fmla="*/ 8 h 56"/>
                    <a:gd name="T16" fmla="*/ 6 w 58"/>
                    <a:gd name="T17" fmla="*/ 8 h 56"/>
                    <a:gd name="T18" fmla="*/ 13 w 58"/>
                    <a:gd name="T19" fmla="*/ 8 h 56"/>
                    <a:gd name="T20" fmla="*/ 6 w 58"/>
                    <a:gd name="T21" fmla="*/ 8 h 56"/>
                    <a:gd name="T22" fmla="*/ 6 w 58"/>
                    <a:gd name="T23" fmla="*/ 16 h 56"/>
                    <a:gd name="T24" fmla="*/ 6 w 58"/>
                    <a:gd name="T25" fmla="*/ 16 h 56"/>
                    <a:gd name="T26" fmla="*/ 0 w 58"/>
                    <a:gd name="T27" fmla="*/ 40 h 56"/>
                    <a:gd name="T28" fmla="*/ 13 w 58"/>
                    <a:gd name="T29" fmla="*/ 56 h 56"/>
                    <a:gd name="T30" fmla="*/ 13 w 58"/>
                    <a:gd name="T31" fmla="*/ 48 h 56"/>
                    <a:gd name="T32" fmla="*/ 13 w 58"/>
                    <a:gd name="T33" fmla="*/ 40 h 56"/>
                    <a:gd name="T34" fmla="*/ 19 w 58"/>
                    <a:gd name="T35" fmla="*/ 48 h 56"/>
                    <a:gd name="T36" fmla="*/ 19 w 58"/>
                    <a:gd name="T37" fmla="*/ 32 h 56"/>
                    <a:gd name="T38" fmla="*/ 26 w 58"/>
                    <a:gd name="T39" fmla="*/ 32 h 56"/>
                    <a:gd name="T40" fmla="*/ 45 w 58"/>
                    <a:gd name="T41" fmla="*/ 24 h 56"/>
                    <a:gd name="T42" fmla="*/ 52 w 58"/>
                    <a:gd name="T43" fmla="*/ 40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8"/>
                    <a:gd name="T67" fmla="*/ 0 h 56"/>
                    <a:gd name="T68" fmla="*/ 58 w 58"/>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8" h="56">
                      <a:moveTo>
                        <a:pt x="52" y="40"/>
                      </a:moveTo>
                      <a:lnTo>
                        <a:pt x="52" y="32"/>
                      </a:lnTo>
                      <a:lnTo>
                        <a:pt x="58" y="16"/>
                      </a:lnTo>
                      <a:lnTo>
                        <a:pt x="52" y="8"/>
                      </a:lnTo>
                      <a:lnTo>
                        <a:pt x="45" y="8"/>
                      </a:lnTo>
                      <a:lnTo>
                        <a:pt x="26" y="0"/>
                      </a:lnTo>
                      <a:lnTo>
                        <a:pt x="13" y="8"/>
                      </a:lnTo>
                      <a:lnTo>
                        <a:pt x="6" y="8"/>
                      </a:lnTo>
                      <a:lnTo>
                        <a:pt x="13" y="8"/>
                      </a:lnTo>
                      <a:lnTo>
                        <a:pt x="6" y="8"/>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4" name="Freeform 133">
                  <a:extLst>
                    <a:ext uri="{FF2B5EF4-FFF2-40B4-BE49-F238E27FC236}">
                      <a16:creationId xmlns:a16="http://schemas.microsoft.com/office/drawing/2014/main" xmlns="" id="{7545E7D0-6A05-5248-8A5B-96214204A538}"/>
                    </a:ext>
                  </a:extLst>
                </p:cNvPr>
                <p:cNvSpPr>
                  <a:spLocks/>
                </p:cNvSpPr>
                <p:nvPr/>
              </p:nvSpPr>
              <p:spPr bwMode="auto">
                <a:xfrm>
                  <a:off x="2461" y="2615"/>
                  <a:ext cx="26" cy="32"/>
                </a:xfrm>
                <a:custGeom>
                  <a:avLst/>
                  <a:gdLst>
                    <a:gd name="T0" fmla="*/ 0 w 26"/>
                    <a:gd name="T1" fmla="*/ 0 h 32"/>
                    <a:gd name="T2" fmla="*/ 0 w 26"/>
                    <a:gd name="T3" fmla="*/ 24 h 32"/>
                    <a:gd name="T4" fmla="*/ 7 w 26"/>
                    <a:gd name="T5" fmla="*/ 32 h 32"/>
                    <a:gd name="T6" fmla="*/ 13 w 26"/>
                    <a:gd name="T7" fmla="*/ 32 h 32"/>
                    <a:gd name="T8" fmla="*/ 20 w 26"/>
                    <a:gd name="T9" fmla="*/ 32 h 32"/>
                    <a:gd name="T10" fmla="*/ 26 w 26"/>
                    <a:gd name="T11" fmla="*/ 24 h 32"/>
                    <a:gd name="T12" fmla="*/ 26 w 26"/>
                    <a:gd name="T13" fmla="*/ 16 h 32"/>
                    <a:gd name="T14" fmla="*/ 13 w 26"/>
                    <a:gd name="T15" fmla="*/ 24 h 32"/>
                    <a:gd name="T16" fmla="*/ 0 w 26"/>
                    <a:gd name="T17" fmla="*/ 16 h 32"/>
                    <a:gd name="T18" fmla="*/ 0 w 26"/>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2"/>
                    <a:gd name="T32" fmla="*/ 26 w 26"/>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5" name="Freeform 134">
                  <a:extLst>
                    <a:ext uri="{FF2B5EF4-FFF2-40B4-BE49-F238E27FC236}">
                      <a16:creationId xmlns:a16="http://schemas.microsoft.com/office/drawing/2014/main" xmlns="" id="{56638A7F-58A9-E94D-BF59-131A3B473220}"/>
                    </a:ext>
                  </a:extLst>
                </p:cNvPr>
                <p:cNvSpPr>
                  <a:spLocks/>
                </p:cNvSpPr>
                <p:nvPr/>
              </p:nvSpPr>
              <p:spPr bwMode="auto">
                <a:xfrm>
                  <a:off x="2422" y="2631"/>
                  <a:ext cx="97" cy="128"/>
                </a:xfrm>
                <a:custGeom>
                  <a:avLst/>
                  <a:gdLst>
                    <a:gd name="T0" fmla="*/ 39 w 97"/>
                    <a:gd name="T1" fmla="*/ 8 h 128"/>
                    <a:gd name="T2" fmla="*/ 20 w 97"/>
                    <a:gd name="T3" fmla="*/ 16 h 128"/>
                    <a:gd name="T4" fmla="*/ 13 w 97"/>
                    <a:gd name="T5" fmla="*/ 24 h 128"/>
                    <a:gd name="T6" fmla="*/ 7 w 97"/>
                    <a:gd name="T7" fmla="*/ 48 h 128"/>
                    <a:gd name="T8" fmla="*/ 0 w 97"/>
                    <a:gd name="T9" fmla="*/ 72 h 128"/>
                    <a:gd name="T10" fmla="*/ 13 w 97"/>
                    <a:gd name="T11" fmla="*/ 80 h 128"/>
                    <a:gd name="T12" fmla="*/ 20 w 97"/>
                    <a:gd name="T13" fmla="*/ 80 h 128"/>
                    <a:gd name="T14" fmla="*/ 26 w 97"/>
                    <a:gd name="T15" fmla="*/ 64 h 128"/>
                    <a:gd name="T16" fmla="*/ 26 w 97"/>
                    <a:gd name="T17" fmla="*/ 120 h 128"/>
                    <a:gd name="T18" fmla="*/ 46 w 97"/>
                    <a:gd name="T19" fmla="*/ 128 h 128"/>
                    <a:gd name="T20" fmla="*/ 65 w 97"/>
                    <a:gd name="T21" fmla="*/ 128 h 128"/>
                    <a:gd name="T22" fmla="*/ 85 w 97"/>
                    <a:gd name="T23" fmla="*/ 120 h 128"/>
                    <a:gd name="T24" fmla="*/ 91 w 97"/>
                    <a:gd name="T25" fmla="*/ 120 h 128"/>
                    <a:gd name="T26" fmla="*/ 85 w 97"/>
                    <a:gd name="T27" fmla="*/ 72 h 128"/>
                    <a:gd name="T28" fmla="*/ 97 w 97"/>
                    <a:gd name="T29" fmla="*/ 72 h 128"/>
                    <a:gd name="T30" fmla="*/ 97 w 97"/>
                    <a:gd name="T31" fmla="*/ 64 h 128"/>
                    <a:gd name="T32" fmla="*/ 97 w 97"/>
                    <a:gd name="T33" fmla="*/ 40 h 128"/>
                    <a:gd name="T34" fmla="*/ 85 w 97"/>
                    <a:gd name="T35" fmla="*/ 16 h 128"/>
                    <a:gd name="T36" fmla="*/ 72 w 97"/>
                    <a:gd name="T37" fmla="*/ 8 h 128"/>
                    <a:gd name="T38" fmla="*/ 65 w 97"/>
                    <a:gd name="T39" fmla="*/ 0 h 128"/>
                    <a:gd name="T40" fmla="*/ 59 w 97"/>
                    <a:gd name="T41" fmla="*/ 16 h 128"/>
                    <a:gd name="T42" fmla="*/ 52 w 97"/>
                    <a:gd name="T43" fmla="*/ 16 h 128"/>
                    <a:gd name="T44" fmla="*/ 46 w 97"/>
                    <a:gd name="T45" fmla="*/ 16 h 128"/>
                    <a:gd name="T46" fmla="*/ 39 w 97"/>
                    <a:gd name="T47" fmla="*/ 8 h 1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28"/>
                    <a:gd name="T74" fmla="*/ 97 w 97"/>
                    <a:gd name="T75" fmla="*/ 128 h 1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6" name="Line 135">
                  <a:extLst>
                    <a:ext uri="{FF2B5EF4-FFF2-40B4-BE49-F238E27FC236}">
                      <a16:creationId xmlns:a16="http://schemas.microsoft.com/office/drawing/2014/main" xmlns="" id="{B4FD14F3-A80C-1F4C-93E5-F52763367F6D}"/>
                    </a:ext>
                  </a:extLst>
                </p:cNvPr>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7" name="Freeform 136">
                  <a:extLst>
                    <a:ext uri="{FF2B5EF4-FFF2-40B4-BE49-F238E27FC236}">
                      <a16:creationId xmlns:a16="http://schemas.microsoft.com/office/drawing/2014/main" xmlns="" id="{73DA8C4F-C758-BC42-B819-3FDD13C7AA5C}"/>
                    </a:ext>
                  </a:extLst>
                </p:cNvPr>
                <p:cNvSpPr>
                  <a:spLocks/>
                </p:cNvSpPr>
                <p:nvPr/>
              </p:nvSpPr>
              <p:spPr bwMode="auto">
                <a:xfrm>
                  <a:off x="2429" y="2711"/>
                  <a:ext cx="26" cy="64"/>
                </a:xfrm>
                <a:custGeom>
                  <a:avLst/>
                  <a:gdLst>
                    <a:gd name="T0" fmla="*/ 13 w 26"/>
                    <a:gd name="T1" fmla="*/ 0 h 64"/>
                    <a:gd name="T2" fmla="*/ 13 w 26"/>
                    <a:gd name="T3" fmla="*/ 24 h 64"/>
                    <a:gd name="T4" fmla="*/ 26 w 26"/>
                    <a:gd name="T5" fmla="*/ 48 h 64"/>
                    <a:gd name="T6" fmla="*/ 19 w 26"/>
                    <a:gd name="T7" fmla="*/ 64 h 64"/>
                    <a:gd name="T8" fmla="*/ 0 w 26"/>
                    <a:gd name="T9" fmla="*/ 24 h 64"/>
                    <a:gd name="T10" fmla="*/ 0 w 26"/>
                    <a:gd name="T11" fmla="*/ 0 h 64"/>
                    <a:gd name="T12" fmla="*/ 6 w 26"/>
                    <a:gd name="T13" fmla="*/ 0 h 64"/>
                    <a:gd name="T14" fmla="*/ 13 w 26"/>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4"/>
                    <a:gd name="T26" fmla="*/ 26 w 26"/>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8" name="Freeform 137">
                  <a:extLst>
                    <a:ext uri="{FF2B5EF4-FFF2-40B4-BE49-F238E27FC236}">
                      <a16:creationId xmlns:a16="http://schemas.microsoft.com/office/drawing/2014/main" xmlns="" id="{175F6A51-06B4-8A4C-9630-C12EC7AE089D}"/>
                    </a:ext>
                  </a:extLst>
                </p:cNvPr>
                <p:cNvSpPr>
                  <a:spLocks/>
                </p:cNvSpPr>
                <p:nvPr/>
              </p:nvSpPr>
              <p:spPr bwMode="auto">
                <a:xfrm>
                  <a:off x="2507" y="2695"/>
                  <a:ext cx="12" cy="72"/>
                </a:xfrm>
                <a:custGeom>
                  <a:avLst/>
                  <a:gdLst>
                    <a:gd name="T0" fmla="*/ 12 w 12"/>
                    <a:gd name="T1" fmla="*/ 0 h 72"/>
                    <a:gd name="T2" fmla="*/ 12 w 12"/>
                    <a:gd name="T3" fmla="*/ 32 h 72"/>
                    <a:gd name="T4" fmla="*/ 6 w 12"/>
                    <a:gd name="T5" fmla="*/ 72 h 72"/>
                    <a:gd name="T6" fmla="*/ 0 w 12"/>
                    <a:gd name="T7" fmla="*/ 56 h 72"/>
                    <a:gd name="T8" fmla="*/ 6 w 12"/>
                    <a:gd name="T9" fmla="*/ 56 h 72"/>
                    <a:gd name="T10" fmla="*/ 0 w 12"/>
                    <a:gd name="T11" fmla="*/ 8 h 72"/>
                    <a:gd name="T12" fmla="*/ 12 w 12"/>
                    <a:gd name="T13" fmla="*/ 8 h 72"/>
                    <a:gd name="T14" fmla="*/ 12 w 12"/>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2"/>
                    <a:gd name="T26" fmla="*/ 12 w 1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19" name="Freeform 138">
                  <a:extLst>
                    <a:ext uri="{FF2B5EF4-FFF2-40B4-BE49-F238E27FC236}">
                      <a16:creationId xmlns:a16="http://schemas.microsoft.com/office/drawing/2014/main" xmlns="" id="{016A9E20-6DFE-BA47-A901-9AEE22F21B0E}"/>
                    </a:ext>
                  </a:extLst>
                </p:cNvPr>
                <p:cNvSpPr>
                  <a:spLocks/>
                </p:cNvSpPr>
                <p:nvPr/>
              </p:nvSpPr>
              <p:spPr bwMode="auto">
                <a:xfrm>
                  <a:off x="2630" y="2903"/>
                  <a:ext cx="71" cy="32"/>
                </a:xfrm>
                <a:custGeom>
                  <a:avLst/>
                  <a:gdLst>
                    <a:gd name="T0" fmla="*/ 6 w 71"/>
                    <a:gd name="T1" fmla="*/ 8 h 32"/>
                    <a:gd name="T2" fmla="*/ 0 w 71"/>
                    <a:gd name="T3" fmla="*/ 16 h 32"/>
                    <a:gd name="T4" fmla="*/ 0 w 71"/>
                    <a:gd name="T5" fmla="*/ 24 h 32"/>
                    <a:gd name="T6" fmla="*/ 13 w 71"/>
                    <a:gd name="T7" fmla="*/ 24 h 32"/>
                    <a:gd name="T8" fmla="*/ 19 w 71"/>
                    <a:gd name="T9" fmla="*/ 32 h 32"/>
                    <a:gd name="T10" fmla="*/ 32 w 71"/>
                    <a:gd name="T11" fmla="*/ 24 h 32"/>
                    <a:gd name="T12" fmla="*/ 39 w 71"/>
                    <a:gd name="T13" fmla="*/ 24 h 32"/>
                    <a:gd name="T14" fmla="*/ 45 w 71"/>
                    <a:gd name="T15" fmla="*/ 24 h 32"/>
                    <a:gd name="T16" fmla="*/ 52 w 71"/>
                    <a:gd name="T17" fmla="*/ 24 h 32"/>
                    <a:gd name="T18" fmla="*/ 65 w 71"/>
                    <a:gd name="T19" fmla="*/ 24 h 32"/>
                    <a:gd name="T20" fmla="*/ 71 w 71"/>
                    <a:gd name="T21" fmla="*/ 16 h 32"/>
                    <a:gd name="T22" fmla="*/ 65 w 71"/>
                    <a:gd name="T23" fmla="*/ 8 h 32"/>
                    <a:gd name="T24" fmla="*/ 58 w 71"/>
                    <a:gd name="T25" fmla="*/ 8 h 32"/>
                    <a:gd name="T26" fmla="*/ 52 w 71"/>
                    <a:gd name="T27" fmla="*/ 0 h 32"/>
                    <a:gd name="T28" fmla="*/ 45 w 71"/>
                    <a:gd name="T29" fmla="*/ 0 h 32"/>
                    <a:gd name="T30" fmla="*/ 39 w 71"/>
                    <a:gd name="T31" fmla="*/ 0 h 32"/>
                    <a:gd name="T32" fmla="*/ 26 w 71"/>
                    <a:gd name="T33" fmla="*/ 0 h 32"/>
                    <a:gd name="T34" fmla="*/ 19 w 71"/>
                    <a:gd name="T35" fmla="*/ 0 h 32"/>
                    <a:gd name="T36" fmla="*/ 13 w 71"/>
                    <a:gd name="T37" fmla="*/ 8 h 32"/>
                    <a:gd name="T38" fmla="*/ 6 w 71"/>
                    <a:gd name="T39" fmla="*/ 8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
                    <a:gd name="T61" fmla="*/ 0 h 32"/>
                    <a:gd name="T62" fmla="*/ 71 w 71"/>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0" name="Freeform 139">
                  <a:extLst>
                    <a:ext uri="{FF2B5EF4-FFF2-40B4-BE49-F238E27FC236}">
                      <a16:creationId xmlns:a16="http://schemas.microsoft.com/office/drawing/2014/main" xmlns="" id="{83446CA4-68FD-2A4F-9B8A-B1CBB3A0524B}"/>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1" name="Freeform 140">
                  <a:extLst>
                    <a:ext uri="{FF2B5EF4-FFF2-40B4-BE49-F238E27FC236}">
                      <a16:creationId xmlns:a16="http://schemas.microsoft.com/office/drawing/2014/main" xmlns="" id="{5E0AF88D-A9D3-BB48-B6BB-5D33D872C93E}"/>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6"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2" name="Freeform 141">
                  <a:extLst>
                    <a:ext uri="{FF2B5EF4-FFF2-40B4-BE49-F238E27FC236}">
                      <a16:creationId xmlns:a16="http://schemas.microsoft.com/office/drawing/2014/main" xmlns="" id="{6964D11D-C53C-5C4B-9C5B-7098764133B1}"/>
                    </a:ext>
                  </a:extLst>
                </p:cNvPr>
                <p:cNvSpPr>
                  <a:spLocks/>
                </p:cNvSpPr>
                <p:nvPr/>
              </p:nvSpPr>
              <p:spPr bwMode="auto">
                <a:xfrm>
                  <a:off x="2623" y="2775"/>
                  <a:ext cx="59" cy="136"/>
                </a:xfrm>
                <a:custGeom>
                  <a:avLst/>
                  <a:gdLst>
                    <a:gd name="T0" fmla="*/ 0 w 59"/>
                    <a:gd name="T1" fmla="*/ 0 h 136"/>
                    <a:gd name="T2" fmla="*/ 0 w 59"/>
                    <a:gd name="T3" fmla="*/ 24 h 136"/>
                    <a:gd name="T4" fmla="*/ 7 w 59"/>
                    <a:gd name="T5" fmla="*/ 40 h 136"/>
                    <a:gd name="T6" fmla="*/ 7 w 59"/>
                    <a:gd name="T7" fmla="*/ 96 h 136"/>
                    <a:gd name="T8" fmla="*/ 7 w 59"/>
                    <a:gd name="T9" fmla="*/ 128 h 136"/>
                    <a:gd name="T10" fmla="*/ 13 w 59"/>
                    <a:gd name="T11" fmla="*/ 136 h 136"/>
                    <a:gd name="T12" fmla="*/ 20 w 59"/>
                    <a:gd name="T13" fmla="*/ 136 h 136"/>
                    <a:gd name="T14" fmla="*/ 26 w 59"/>
                    <a:gd name="T15" fmla="*/ 128 h 136"/>
                    <a:gd name="T16" fmla="*/ 33 w 59"/>
                    <a:gd name="T17" fmla="*/ 128 h 136"/>
                    <a:gd name="T18" fmla="*/ 46 w 59"/>
                    <a:gd name="T19" fmla="*/ 136 h 136"/>
                    <a:gd name="T20" fmla="*/ 52 w 59"/>
                    <a:gd name="T21" fmla="*/ 128 h 136"/>
                    <a:gd name="T22" fmla="*/ 59 w 59"/>
                    <a:gd name="T23" fmla="*/ 120 h 136"/>
                    <a:gd name="T24" fmla="*/ 59 w 59"/>
                    <a:gd name="T25" fmla="*/ 88 h 136"/>
                    <a:gd name="T26" fmla="*/ 59 w 59"/>
                    <a:gd name="T27" fmla="*/ 72 h 136"/>
                    <a:gd name="T28" fmla="*/ 52 w 59"/>
                    <a:gd name="T29" fmla="*/ 0 h 136"/>
                    <a:gd name="T30" fmla="*/ 52 w 59"/>
                    <a:gd name="T31" fmla="*/ 8 h 136"/>
                    <a:gd name="T32" fmla="*/ 33 w 59"/>
                    <a:gd name="T33" fmla="*/ 8 h 136"/>
                    <a:gd name="T34" fmla="*/ 20 w 59"/>
                    <a:gd name="T35" fmla="*/ 8 h 136"/>
                    <a:gd name="T36" fmla="*/ 0 w 59"/>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36"/>
                    <a:gd name="T59" fmla="*/ 59 w 5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3" name="Freeform 142">
                  <a:extLst>
                    <a:ext uri="{FF2B5EF4-FFF2-40B4-BE49-F238E27FC236}">
                      <a16:creationId xmlns:a16="http://schemas.microsoft.com/office/drawing/2014/main" xmlns="" id="{01A20165-8C7B-1B47-A0FD-21A241670A43}"/>
                    </a:ext>
                  </a:extLst>
                </p:cNvPr>
                <p:cNvSpPr>
                  <a:spLocks/>
                </p:cNvSpPr>
                <p:nvPr/>
              </p:nvSpPr>
              <p:spPr bwMode="auto">
                <a:xfrm>
                  <a:off x="2656" y="2815"/>
                  <a:ext cx="6" cy="88"/>
                </a:xfrm>
                <a:custGeom>
                  <a:avLst/>
                  <a:gdLst>
                    <a:gd name="T0" fmla="*/ 0 w 6"/>
                    <a:gd name="T1" fmla="*/ 88 h 88"/>
                    <a:gd name="T2" fmla="*/ 6 w 6"/>
                    <a:gd name="T3" fmla="*/ 32 h 88"/>
                    <a:gd name="T4" fmla="*/ 6 w 6"/>
                    <a:gd name="T5" fmla="*/ 0 h 88"/>
                    <a:gd name="T6" fmla="*/ 0 60000 65536"/>
                    <a:gd name="T7" fmla="*/ 0 60000 65536"/>
                    <a:gd name="T8" fmla="*/ 0 60000 65536"/>
                    <a:gd name="T9" fmla="*/ 0 w 6"/>
                    <a:gd name="T10" fmla="*/ 0 h 88"/>
                    <a:gd name="T11" fmla="*/ 6 w 6"/>
                    <a:gd name="T12" fmla="*/ 88 h 88"/>
                  </a:gdLst>
                  <a:ahLst/>
                  <a:cxnLst>
                    <a:cxn ang="T6">
                      <a:pos x="T0" y="T1"/>
                    </a:cxn>
                    <a:cxn ang="T7">
                      <a:pos x="T2" y="T3"/>
                    </a:cxn>
                    <a:cxn ang="T8">
                      <a:pos x="T4" y="T5"/>
                    </a:cxn>
                  </a:cxnLst>
                  <a:rect l="T9" t="T10" r="T11" b="T12"/>
                  <a:pathLst>
                    <a:path w="6" h="88">
                      <a:moveTo>
                        <a:pt x="0" y="88"/>
                      </a:moveTo>
                      <a:lnTo>
                        <a:pt x="6" y="32"/>
                      </a:lnTo>
                      <a:lnTo>
                        <a:pt x="6"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4" name="Freeform 143">
                  <a:extLst>
                    <a:ext uri="{FF2B5EF4-FFF2-40B4-BE49-F238E27FC236}">
                      <a16:creationId xmlns:a16="http://schemas.microsoft.com/office/drawing/2014/main" xmlns="" id="{E19040D0-4B88-D34A-9A10-370F4AFFD081}"/>
                    </a:ext>
                  </a:extLst>
                </p:cNvPr>
                <p:cNvSpPr>
                  <a:spLocks/>
                </p:cNvSpPr>
                <p:nvPr/>
              </p:nvSpPr>
              <p:spPr bwMode="auto">
                <a:xfrm>
                  <a:off x="2630" y="2639"/>
                  <a:ext cx="32" cy="48"/>
                </a:xfrm>
                <a:custGeom>
                  <a:avLst/>
                  <a:gdLst>
                    <a:gd name="T0" fmla="*/ 6 w 32"/>
                    <a:gd name="T1" fmla="*/ 16 h 48"/>
                    <a:gd name="T2" fmla="*/ 6 w 32"/>
                    <a:gd name="T3" fmla="*/ 16 h 48"/>
                    <a:gd name="T4" fmla="*/ 0 w 32"/>
                    <a:gd name="T5" fmla="*/ 24 h 48"/>
                    <a:gd name="T6" fmla="*/ 0 w 32"/>
                    <a:gd name="T7" fmla="*/ 24 h 48"/>
                    <a:gd name="T8" fmla="*/ 6 w 32"/>
                    <a:gd name="T9" fmla="*/ 32 h 48"/>
                    <a:gd name="T10" fmla="*/ 6 w 32"/>
                    <a:gd name="T11" fmla="*/ 40 h 48"/>
                    <a:gd name="T12" fmla="*/ 19 w 32"/>
                    <a:gd name="T13" fmla="*/ 48 h 48"/>
                    <a:gd name="T14" fmla="*/ 32 w 32"/>
                    <a:gd name="T15" fmla="*/ 48 h 48"/>
                    <a:gd name="T16" fmla="*/ 32 w 32"/>
                    <a:gd name="T17" fmla="*/ 40 h 48"/>
                    <a:gd name="T18" fmla="*/ 32 w 32"/>
                    <a:gd name="T19" fmla="*/ 32 h 48"/>
                    <a:gd name="T20" fmla="*/ 32 w 32"/>
                    <a:gd name="T21" fmla="*/ 16 h 48"/>
                    <a:gd name="T22" fmla="*/ 32 w 32"/>
                    <a:gd name="T23" fmla="*/ 0 h 48"/>
                    <a:gd name="T24" fmla="*/ 13 w 32"/>
                    <a:gd name="T25" fmla="*/ 8 h 48"/>
                    <a:gd name="T26" fmla="*/ 6 w 32"/>
                    <a:gd name="T27" fmla="*/ 8 h 48"/>
                    <a:gd name="T28" fmla="*/ 6 w 32"/>
                    <a:gd name="T29" fmla="*/ 1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8"/>
                    <a:gd name="T47" fmla="*/ 32 w 32"/>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8">
                      <a:moveTo>
                        <a:pt x="6" y="16"/>
                      </a:moveTo>
                      <a:lnTo>
                        <a:pt x="6" y="16"/>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5" name="Freeform 144">
                  <a:extLst>
                    <a:ext uri="{FF2B5EF4-FFF2-40B4-BE49-F238E27FC236}">
                      <a16:creationId xmlns:a16="http://schemas.microsoft.com/office/drawing/2014/main" xmlns="" id="{3D4D7795-142C-A947-92AA-EC00508086B2}"/>
                    </a:ext>
                  </a:extLst>
                </p:cNvPr>
                <p:cNvSpPr>
                  <a:spLocks/>
                </p:cNvSpPr>
                <p:nvPr/>
              </p:nvSpPr>
              <p:spPr bwMode="auto">
                <a:xfrm>
                  <a:off x="2623" y="2623"/>
                  <a:ext cx="46" cy="40"/>
                </a:xfrm>
                <a:custGeom>
                  <a:avLst/>
                  <a:gdLst>
                    <a:gd name="T0" fmla="*/ 39 w 46"/>
                    <a:gd name="T1" fmla="*/ 32 h 40"/>
                    <a:gd name="T2" fmla="*/ 46 w 46"/>
                    <a:gd name="T3" fmla="*/ 24 h 40"/>
                    <a:gd name="T4" fmla="*/ 46 w 46"/>
                    <a:gd name="T5" fmla="*/ 16 h 40"/>
                    <a:gd name="T6" fmla="*/ 39 w 46"/>
                    <a:gd name="T7" fmla="*/ 8 h 40"/>
                    <a:gd name="T8" fmla="*/ 33 w 46"/>
                    <a:gd name="T9" fmla="*/ 0 h 40"/>
                    <a:gd name="T10" fmla="*/ 20 w 46"/>
                    <a:gd name="T11" fmla="*/ 0 h 40"/>
                    <a:gd name="T12" fmla="*/ 13 w 46"/>
                    <a:gd name="T13" fmla="*/ 0 h 40"/>
                    <a:gd name="T14" fmla="*/ 7 w 46"/>
                    <a:gd name="T15" fmla="*/ 8 h 40"/>
                    <a:gd name="T16" fmla="*/ 7 w 46"/>
                    <a:gd name="T17" fmla="*/ 0 h 40"/>
                    <a:gd name="T18" fmla="*/ 7 w 46"/>
                    <a:gd name="T19" fmla="*/ 8 h 40"/>
                    <a:gd name="T20" fmla="*/ 0 w 46"/>
                    <a:gd name="T21" fmla="*/ 8 h 40"/>
                    <a:gd name="T22" fmla="*/ 7 w 46"/>
                    <a:gd name="T23" fmla="*/ 8 h 40"/>
                    <a:gd name="T24" fmla="*/ 0 w 46"/>
                    <a:gd name="T25" fmla="*/ 16 h 40"/>
                    <a:gd name="T26" fmla="*/ 0 w 46"/>
                    <a:gd name="T27" fmla="*/ 32 h 40"/>
                    <a:gd name="T28" fmla="*/ 7 w 46"/>
                    <a:gd name="T29" fmla="*/ 40 h 40"/>
                    <a:gd name="T30" fmla="*/ 7 w 46"/>
                    <a:gd name="T31" fmla="*/ 40 h 40"/>
                    <a:gd name="T32" fmla="*/ 13 w 46"/>
                    <a:gd name="T33" fmla="*/ 32 h 40"/>
                    <a:gd name="T34" fmla="*/ 13 w 46"/>
                    <a:gd name="T35" fmla="*/ 32 h 40"/>
                    <a:gd name="T36" fmla="*/ 13 w 46"/>
                    <a:gd name="T37" fmla="*/ 24 h 40"/>
                    <a:gd name="T38" fmla="*/ 20 w 46"/>
                    <a:gd name="T39" fmla="*/ 24 h 40"/>
                    <a:gd name="T40" fmla="*/ 39 w 46"/>
                    <a:gd name="T41" fmla="*/ 16 h 40"/>
                    <a:gd name="T42" fmla="*/ 39 w 46"/>
                    <a:gd name="T43" fmla="*/ 32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
                    <a:gd name="T67" fmla="*/ 0 h 40"/>
                    <a:gd name="T68" fmla="*/ 46 w 46"/>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13" y="32"/>
                      </a:lnTo>
                      <a:lnTo>
                        <a:pt x="13" y="24"/>
                      </a:lnTo>
                      <a:lnTo>
                        <a:pt x="20" y="24"/>
                      </a:lnTo>
                      <a:lnTo>
                        <a:pt x="39" y="16"/>
                      </a:lnTo>
                      <a:lnTo>
                        <a:pt x="39" y="32"/>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6" name="Freeform 145">
                  <a:extLst>
                    <a:ext uri="{FF2B5EF4-FFF2-40B4-BE49-F238E27FC236}">
                      <a16:creationId xmlns:a16="http://schemas.microsoft.com/office/drawing/2014/main" xmlns="" id="{6A4ECD0F-2D6A-0841-8BC5-0731C3FF7439}"/>
                    </a:ext>
                  </a:extLst>
                </p:cNvPr>
                <p:cNvSpPr>
                  <a:spLocks/>
                </p:cNvSpPr>
                <p:nvPr/>
              </p:nvSpPr>
              <p:spPr bwMode="auto">
                <a:xfrm>
                  <a:off x="2636" y="2671"/>
                  <a:ext cx="20" cy="24"/>
                </a:xfrm>
                <a:custGeom>
                  <a:avLst/>
                  <a:gdLst>
                    <a:gd name="T0" fmla="*/ 0 w 20"/>
                    <a:gd name="T1" fmla="*/ 0 h 24"/>
                    <a:gd name="T2" fmla="*/ 0 w 20"/>
                    <a:gd name="T3" fmla="*/ 16 h 24"/>
                    <a:gd name="T4" fmla="*/ 7 w 20"/>
                    <a:gd name="T5" fmla="*/ 24 h 24"/>
                    <a:gd name="T6" fmla="*/ 13 w 20"/>
                    <a:gd name="T7" fmla="*/ 24 h 24"/>
                    <a:gd name="T8" fmla="*/ 20 w 20"/>
                    <a:gd name="T9" fmla="*/ 24 h 24"/>
                    <a:gd name="T10" fmla="*/ 20 w 20"/>
                    <a:gd name="T11" fmla="*/ 16 h 24"/>
                    <a:gd name="T12" fmla="*/ 20 w 20"/>
                    <a:gd name="T13" fmla="*/ 16 h 24"/>
                    <a:gd name="T14" fmla="*/ 13 w 20"/>
                    <a:gd name="T15" fmla="*/ 16 h 24"/>
                    <a:gd name="T16" fmla="*/ 0 w 20"/>
                    <a:gd name="T17" fmla="*/ 8 h 24"/>
                    <a:gd name="T18" fmla="*/ 0 w 20"/>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4"/>
                    <a:gd name="T32" fmla="*/ 20 w 2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4">
                      <a:moveTo>
                        <a:pt x="0" y="0"/>
                      </a:moveTo>
                      <a:lnTo>
                        <a:pt x="0" y="16"/>
                      </a:lnTo>
                      <a:lnTo>
                        <a:pt x="7" y="24"/>
                      </a:lnTo>
                      <a:lnTo>
                        <a:pt x="13" y="24"/>
                      </a:lnTo>
                      <a:lnTo>
                        <a:pt x="20" y="24"/>
                      </a:lnTo>
                      <a:lnTo>
                        <a:pt x="20" y="16"/>
                      </a:lnTo>
                      <a:lnTo>
                        <a:pt x="13" y="16"/>
                      </a:lnTo>
                      <a:lnTo>
                        <a:pt x="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7" name="Freeform 146">
                  <a:extLst>
                    <a:ext uri="{FF2B5EF4-FFF2-40B4-BE49-F238E27FC236}">
                      <a16:creationId xmlns:a16="http://schemas.microsoft.com/office/drawing/2014/main" xmlns="" id="{A770194C-01C6-9344-A3E9-B628742DB2B7}"/>
                    </a:ext>
                  </a:extLst>
                </p:cNvPr>
                <p:cNvSpPr>
                  <a:spLocks/>
                </p:cNvSpPr>
                <p:nvPr/>
              </p:nvSpPr>
              <p:spPr bwMode="auto">
                <a:xfrm>
                  <a:off x="2610" y="2687"/>
                  <a:ext cx="78" cy="96"/>
                </a:xfrm>
                <a:custGeom>
                  <a:avLst/>
                  <a:gdLst>
                    <a:gd name="T0" fmla="*/ 26 w 78"/>
                    <a:gd name="T1" fmla="*/ 0 h 96"/>
                    <a:gd name="T2" fmla="*/ 13 w 78"/>
                    <a:gd name="T3" fmla="*/ 8 h 96"/>
                    <a:gd name="T4" fmla="*/ 7 w 78"/>
                    <a:gd name="T5" fmla="*/ 16 h 96"/>
                    <a:gd name="T6" fmla="*/ 0 w 78"/>
                    <a:gd name="T7" fmla="*/ 32 h 96"/>
                    <a:gd name="T8" fmla="*/ 0 w 78"/>
                    <a:gd name="T9" fmla="*/ 56 h 96"/>
                    <a:gd name="T10" fmla="*/ 7 w 78"/>
                    <a:gd name="T11" fmla="*/ 64 h 96"/>
                    <a:gd name="T12" fmla="*/ 13 w 78"/>
                    <a:gd name="T13" fmla="*/ 56 h 96"/>
                    <a:gd name="T14" fmla="*/ 13 w 78"/>
                    <a:gd name="T15" fmla="*/ 48 h 96"/>
                    <a:gd name="T16" fmla="*/ 13 w 78"/>
                    <a:gd name="T17" fmla="*/ 88 h 96"/>
                    <a:gd name="T18" fmla="*/ 33 w 78"/>
                    <a:gd name="T19" fmla="*/ 96 h 96"/>
                    <a:gd name="T20" fmla="*/ 46 w 78"/>
                    <a:gd name="T21" fmla="*/ 96 h 96"/>
                    <a:gd name="T22" fmla="*/ 65 w 78"/>
                    <a:gd name="T23" fmla="*/ 96 h 96"/>
                    <a:gd name="T24" fmla="*/ 72 w 78"/>
                    <a:gd name="T25" fmla="*/ 88 h 96"/>
                    <a:gd name="T26" fmla="*/ 65 w 78"/>
                    <a:gd name="T27" fmla="*/ 48 h 96"/>
                    <a:gd name="T28" fmla="*/ 72 w 78"/>
                    <a:gd name="T29" fmla="*/ 48 h 96"/>
                    <a:gd name="T30" fmla="*/ 78 w 78"/>
                    <a:gd name="T31" fmla="*/ 48 h 96"/>
                    <a:gd name="T32" fmla="*/ 78 w 78"/>
                    <a:gd name="T33" fmla="*/ 24 h 96"/>
                    <a:gd name="T34" fmla="*/ 65 w 78"/>
                    <a:gd name="T35" fmla="*/ 8 h 96"/>
                    <a:gd name="T36" fmla="*/ 59 w 78"/>
                    <a:gd name="T37" fmla="*/ 0 h 96"/>
                    <a:gd name="T38" fmla="*/ 46 w 78"/>
                    <a:gd name="T39" fmla="*/ 0 h 96"/>
                    <a:gd name="T40" fmla="*/ 46 w 78"/>
                    <a:gd name="T41" fmla="*/ 8 h 96"/>
                    <a:gd name="T42" fmla="*/ 39 w 78"/>
                    <a:gd name="T43" fmla="*/ 8 h 96"/>
                    <a:gd name="T44" fmla="*/ 33 w 78"/>
                    <a:gd name="T45" fmla="*/ 8 h 96"/>
                    <a:gd name="T46" fmla="*/ 26 w 78"/>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96"/>
                    <a:gd name="T74" fmla="*/ 78 w 78"/>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8" name="Line 147">
                  <a:extLst>
                    <a:ext uri="{FF2B5EF4-FFF2-40B4-BE49-F238E27FC236}">
                      <a16:creationId xmlns:a16="http://schemas.microsoft.com/office/drawing/2014/main" xmlns="" id="{298C4150-249C-1941-9B3D-90041E80D0D5}"/>
                    </a:ext>
                  </a:extLst>
                </p:cNvPr>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29" name="Freeform 148">
                  <a:extLst>
                    <a:ext uri="{FF2B5EF4-FFF2-40B4-BE49-F238E27FC236}">
                      <a16:creationId xmlns:a16="http://schemas.microsoft.com/office/drawing/2014/main" xmlns="" id="{2B6EA9C3-02AB-5C4A-930B-5F87A58AB131}"/>
                    </a:ext>
                  </a:extLst>
                </p:cNvPr>
                <p:cNvSpPr>
                  <a:spLocks/>
                </p:cNvSpPr>
                <p:nvPr/>
              </p:nvSpPr>
              <p:spPr bwMode="auto">
                <a:xfrm>
                  <a:off x="2610" y="2743"/>
                  <a:ext cx="26" cy="56"/>
                </a:xfrm>
                <a:custGeom>
                  <a:avLst/>
                  <a:gdLst>
                    <a:gd name="T0" fmla="*/ 13 w 26"/>
                    <a:gd name="T1" fmla="*/ 0 h 56"/>
                    <a:gd name="T2" fmla="*/ 13 w 26"/>
                    <a:gd name="T3" fmla="*/ 24 h 56"/>
                    <a:gd name="T4" fmla="*/ 26 w 26"/>
                    <a:gd name="T5" fmla="*/ 48 h 56"/>
                    <a:gd name="T6" fmla="*/ 20 w 26"/>
                    <a:gd name="T7" fmla="*/ 56 h 56"/>
                    <a:gd name="T8" fmla="*/ 0 w 26"/>
                    <a:gd name="T9" fmla="*/ 24 h 56"/>
                    <a:gd name="T10" fmla="*/ 0 w 26"/>
                    <a:gd name="T11" fmla="*/ 0 h 56"/>
                    <a:gd name="T12" fmla="*/ 7 w 26"/>
                    <a:gd name="T13" fmla="*/ 8 h 56"/>
                    <a:gd name="T14" fmla="*/ 13 w 26"/>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56"/>
                    <a:gd name="T26" fmla="*/ 26 w 2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30" name="Freeform 149">
                  <a:extLst>
                    <a:ext uri="{FF2B5EF4-FFF2-40B4-BE49-F238E27FC236}">
                      <a16:creationId xmlns:a16="http://schemas.microsoft.com/office/drawing/2014/main" xmlns="" id="{9D521455-C894-2C4E-91C8-27C7A4709821}"/>
                    </a:ext>
                  </a:extLst>
                </p:cNvPr>
                <p:cNvSpPr>
                  <a:spLocks/>
                </p:cNvSpPr>
                <p:nvPr/>
              </p:nvSpPr>
              <p:spPr bwMode="auto">
                <a:xfrm>
                  <a:off x="2675" y="2735"/>
                  <a:ext cx="13" cy="56"/>
                </a:xfrm>
                <a:custGeom>
                  <a:avLst/>
                  <a:gdLst>
                    <a:gd name="T0" fmla="*/ 13 w 13"/>
                    <a:gd name="T1" fmla="*/ 0 h 56"/>
                    <a:gd name="T2" fmla="*/ 13 w 13"/>
                    <a:gd name="T3" fmla="*/ 24 h 56"/>
                    <a:gd name="T4" fmla="*/ 0 w 13"/>
                    <a:gd name="T5" fmla="*/ 56 h 56"/>
                    <a:gd name="T6" fmla="*/ 0 w 13"/>
                    <a:gd name="T7" fmla="*/ 48 h 56"/>
                    <a:gd name="T8" fmla="*/ 7 w 13"/>
                    <a:gd name="T9" fmla="*/ 40 h 56"/>
                    <a:gd name="T10" fmla="*/ 0 w 13"/>
                    <a:gd name="T11" fmla="*/ 0 h 56"/>
                    <a:gd name="T12" fmla="*/ 7 w 13"/>
                    <a:gd name="T13" fmla="*/ 0 h 56"/>
                    <a:gd name="T14" fmla="*/ 13 w 1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56"/>
                    <a:gd name="T26" fmla="*/ 13 w 1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grpSp>
          <p:grpSp>
            <p:nvGrpSpPr>
              <p:cNvPr id="14" name="Group 157">
                <a:extLst>
                  <a:ext uri="{FF2B5EF4-FFF2-40B4-BE49-F238E27FC236}">
                    <a16:creationId xmlns:a16="http://schemas.microsoft.com/office/drawing/2014/main" xmlns="" id="{7734B050-156E-7A4A-88C7-9F8CD7B87872}"/>
                  </a:ext>
                </a:extLst>
              </p:cNvPr>
              <p:cNvGrpSpPr>
                <a:grpSpLocks/>
              </p:cNvGrpSpPr>
              <p:nvPr/>
            </p:nvGrpSpPr>
            <p:grpSpPr bwMode="auto">
              <a:xfrm>
                <a:off x="2640" y="1551"/>
                <a:ext cx="702" cy="705"/>
                <a:chOff x="3110" y="2304"/>
                <a:chExt cx="702" cy="705"/>
              </a:xfrm>
              <a:grpFill/>
            </p:grpSpPr>
            <p:sp>
              <p:nvSpPr>
                <p:cNvPr id="72" name="Rectangle 5">
                  <a:extLst>
                    <a:ext uri="{FF2B5EF4-FFF2-40B4-BE49-F238E27FC236}">
                      <a16:creationId xmlns:a16="http://schemas.microsoft.com/office/drawing/2014/main" xmlns="" id="{2AA2F28B-315B-C74D-A5BC-9916B74079C8}"/>
                    </a:ext>
                  </a:extLst>
                </p:cNvPr>
                <p:cNvSpPr>
                  <a:spLocks noChangeArrowheads="1"/>
                </p:cNvSpPr>
                <p:nvPr/>
              </p:nvSpPr>
              <p:spPr bwMode="auto">
                <a:xfrm>
                  <a:off x="3110" y="2304"/>
                  <a:ext cx="702" cy="705"/>
                </a:xfrm>
                <a:prstGeom prst="rect">
                  <a:avLst/>
                </a:prstGeom>
                <a:grpFill/>
                <a:ln w="20638">
                  <a:solidFill>
                    <a:srgbClr val="000000"/>
                  </a:solidFill>
                  <a:miter lim="800000"/>
                  <a:headEnd/>
                  <a:tailEnd/>
                </a:ln>
              </p:spPr>
              <p:txBody>
                <a:bodyPr/>
                <a:lstStyle/>
                <a:p>
                  <a:pPr>
                    <a:defRPr/>
                  </a:pPr>
                  <a:endParaRPr lang="tr-TR">
                    <a:latin typeface="Arial" charset="0"/>
                    <a:ea typeface="新細明體" pitchFamily="18" charset="-120"/>
                  </a:endParaRPr>
                </a:p>
              </p:txBody>
            </p:sp>
            <p:grpSp>
              <p:nvGrpSpPr>
                <p:cNvPr id="73" name="Group 150">
                  <a:extLst>
                    <a:ext uri="{FF2B5EF4-FFF2-40B4-BE49-F238E27FC236}">
                      <a16:creationId xmlns:a16="http://schemas.microsoft.com/office/drawing/2014/main" xmlns="" id="{44A6AD1F-E53C-B84E-9DBC-0B0E4ECDB2B2}"/>
                    </a:ext>
                  </a:extLst>
                </p:cNvPr>
                <p:cNvGrpSpPr>
                  <a:grpSpLocks/>
                </p:cNvGrpSpPr>
                <p:nvPr/>
              </p:nvGrpSpPr>
              <p:grpSpPr bwMode="auto">
                <a:xfrm flipH="1">
                  <a:off x="3218" y="2420"/>
                  <a:ext cx="431" cy="410"/>
                  <a:chOff x="1632" y="1248"/>
                  <a:chExt cx="2682" cy="2286"/>
                </a:xfrm>
                <a:grpFill/>
              </p:grpSpPr>
              <p:sp>
                <p:nvSpPr>
                  <p:cNvPr id="74" name="Gear">
                    <a:extLst>
                      <a:ext uri="{FF2B5EF4-FFF2-40B4-BE49-F238E27FC236}">
                        <a16:creationId xmlns:a16="http://schemas.microsoft.com/office/drawing/2014/main" xmlns="" id="{242116A0-AF7E-4E4B-B497-115D87F710C7}"/>
                      </a:ext>
                    </a:extLst>
                  </p:cNvP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dirty="0">
                      <a:latin typeface="Arial" charset="0"/>
                    </a:endParaRPr>
                  </a:p>
                </p:txBody>
              </p:sp>
              <p:sp>
                <p:nvSpPr>
                  <p:cNvPr id="75" name="AutoShape 152">
                    <a:extLst>
                      <a:ext uri="{FF2B5EF4-FFF2-40B4-BE49-F238E27FC236}">
                        <a16:creationId xmlns:a16="http://schemas.microsoft.com/office/drawing/2014/main" xmlns="" id="{5BB7DA23-CE4B-C947-8A9E-5B141FFA303F}"/>
                      </a:ext>
                    </a:extLst>
                  </p:cNvPr>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dirty="0">
                      <a:latin typeface="Arial" charset="0"/>
                    </a:endParaRPr>
                  </a:p>
                </p:txBody>
              </p:sp>
              <p:sp>
                <p:nvSpPr>
                  <p:cNvPr id="76" name="AutoShape 153">
                    <a:extLst>
                      <a:ext uri="{FF2B5EF4-FFF2-40B4-BE49-F238E27FC236}">
                        <a16:creationId xmlns:a16="http://schemas.microsoft.com/office/drawing/2014/main" xmlns="" id="{39CF0177-A33E-8349-8BC6-19AF3EB688FD}"/>
                      </a:ext>
                    </a:extLst>
                  </p:cNvPr>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dirty="0">
                      <a:latin typeface="Arial" charset="0"/>
                    </a:endParaRPr>
                  </a:p>
                </p:txBody>
              </p:sp>
            </p:grpSp>
          </p:grpSp>
          <p:sp>
            <p:nvSpPr>
              <p:cNvPr id="15" name="AutoShape 154">
                <a:extLst>
                  <a:ext uri="{FF2B5EF4-FFF2-40B4-BE49-F238E27FC236}">
                    <a16:creationId xmlns:a16="http://schemas.microsoft.com/office/drawing/2014/main" xmlns="" id="{A4454B65-6D2A-5D4F-BD89-5B6A006EFEB3}"/>
                  </a:ext>
                </a:extLst>
              </p:cNvPr>
              <p:cNvSpPr>
                <a:spLocks noChangeArrowheads="1"/>
              </p:cNvSpPr>
              <p:nvPr/>
            </p:nvSpPr>
            <p:spPr bwMode="auto">
              <a:xfrm>
                <a:off x="2304" y="1824"/>
                <a:ext cx="240" cy="144"/>
              </a:xfrm>
              <a:prstGeom prst="rightArrow">
                <a:avLst>
                  <a:gd name="adj1" fmla="val 50000"/>
                  <a:gd name="adj2" fmla="val 41667"/>
                </a:avLst>
              </a:prstGeom>
              <a:grpFill/>
              <a:ln w="9525">
                <a:solidFill>
                  <a:schemeClr val="tx1"/>
                </a:solidFill>
                <a:miter lim="800000"/>
                <a:headEnd/>
                <a:tailEnd/>
              </a:ln>
            </p:spPr>
            <p:txBody>
              <a:bodyPr wrap="none" anchor="ctr"/>
              <a:lstStyle/>
              <a:p>
                <a:pPr>
                  <a:defRPr/>
                </a:pPr>
                <a:endParaRPr lang="tr-TR">
                  <a:latin typeface="Arial" charset="0"/>
                  <a:ea typeface="新細明體" pitchFamily="18" charset="-120"/>
                </a:endParaRPr>
              </a:p>
            </p:txBody>
          </p:sp>
          <p:sp>
            <p:nvSpPr>
              <p:cNvPr id="16" name="AutoShape 155">
                <a:extLst>
                  <a:ext uri="{FF2B5EF4-FFF2-40B4-BE49-F238E27FC236}">
                    <a16:creationId xmlns:a16="http://schemas.microsoft.com/office/drawing/2014/main" xmlns="" id="{1B30F9E7-D251-9943-8E33-B3FF83E1C95B}"/>
                  </a:ext>
                </a:extLst>
              </p:cNvPr>
              <p:cNvSpPr>
                <a:spLocks noChangeArrowheads="1"/>
              </p:cNvSpPr>
              <p:nvPr/>
            </p:nvSpPr>
            <p:spPr bwMode="auto">
              <a:xfrm>
                <a:off x="3504" y="1824"/>
                <a:ext cx="240" cy="144"/>
              </a:xfrm>
              <a:prstGeom prst="rightArrow">
                <a:avLst>
                  <a:gd name="adj1" fmla="val 50000"/>
                  <a:gd name="adj2" fmla="val 41667"/>
                </a:avLst>
              </a:prstGeom>
              <a:grpFill/>
              <a:ln w="9525">
                <a:solidFill>
                  <a:srgbClr val="E4BB0C"/>
                </a:solidFill>
                <a:miter lim="800000"/>
                <a:headEnd/>
                <a:tailEnd/>
              </a:ln>
            </p:spPr>
            <p:txBody>
              <a:bodyPr wrap="none" anchor="ctr"/>
              <a:lstStyle/>
              <a:p>
                <a:pPr>
                  <a:defRPr/>
                </a:pPr>
                <a:endParaRPr lang="tr-TR">
                  <a:latin typeface="Arial" charset="0"/>
                  <a:ea typeface="新細明體" pitchFamily="18" charset="-120"/>
                </a:endParaRPr>
              </a:p>
            </p:txBody>
          </p:sp>
          <p:grpSp>
            <p:nvGrpSpPr>
              <p:cNvPr id="17" name="Group 160">
                <a:extLst>
                  <a:ext uri="{FF2B5EF4-FFF2-40B4-BE49-F238E27FC236}">
                    <a16:creationId xmlns:a16="http://schemas.microsoft.com/office/drawing/2014/main" xmlns="" id="{9BF766D3-F742-CD46-8227-4DD3EE6D1559}"/>
                  </a:ext>
                </a:extLst>
              </p:cNvPr>
              <p:cNvGrpSpPr>
                <a:grpSpLocks/>
              </p:cNvGrpSpPr>
              <p:nvPr/>
            </p:nvGrpSpPr>
            <p:grpSpPr bwMode="auto">
              <a:xfrm>
                <a:off x="1433" y="1593"/>
                <a:ext cx="727" cy="615"/>
                <a:chOff x="1974" y="2320"/>
                <a:chExt cx="727" cy="615"/>
              </a:xfrm>
              <a:grpFill/>
            </p:grpSpPr>
            <p:sp>
              <p:nvSpPr>
                <p:cNvPr id="18" name="Freeform 161">
                  <a:extLst>
                    <a:ext uri="{FF2B5EF4-FFF2-40B4-BE49-F238E27FC236}">
                      <a16:creationId xmlns:a16="http://schemas.microsoft.com/office/drawing/2014/main" xmlns="" id="{FC52F67C-2CEF-4E43-976D-4FB7D13413E6}"/>
                    </a:ext>
                  </a:extLst>
                </p:cNvPr>
                <p:cNvSpPr>
                  <a:spLocks/>
                </p:cNvSpPr>
                <p:nvPr/>
              </p:nvSpPr>
              <p:spPr bwMode="auto">
                <a:xfrm>
                  <a:off x="2013" y="2871"/>
                  <a:ext cx="104" cy="48"/>
                </a:xfrm>
                <a:custGeom>
                  <a:avLst/>
                  <a:gdLst>
                    <a:gd name="T0" fmla="*/ 0 w 104"/>
                    <a:gd name="T1" fmla="*/ 8 h 48"/>
                    <a:gd name="T2" fmla="*/ 0 w 104"/>
                    <a:gd name="T3" fmla="*/ 32 h 48"/>
                    <a:gd name="T4" fmla="*/ 0 w 104"/>
                    <a:gd name="T5" fmla="*/ 40 h 48"/>
                    <a:gd name="T6" fmla="*/ 13 w 104"/>
                    <a:gd name="T7" fmla="*/ 48 h 48"/>
                    <a:gd name="T8" fmla="*/ 33 w 104"/>
                    <a:gd name="T9" fmla="*/ 48 h 48"/>
                    <a:gd name="T10" fmla="*/ 52 w 104"/>
                    <a:gd name="T11" fmla="*/ 48 h 48"/>
                    <a:gd name="T12" fmla="*/ 52 w 104"/>
                    <a:gd name="T13" fmla="*/ 40 h 48"/>
                    <a:gd name="T14" fmla="*/ 72 w 104"/>
                    <a:gd name="T15" fmla="*/ 40 h 48"/>
                    <a:gd name="T16" fmla="*/ 85 w 104"/>
                    <a:gd name="T17" fmla="*/ 40 h 48"/>
                    <a:gd name="T18" fmla="*/ 104 w 104"/>
                    <a:gd name="T19" fmla="*/ 40 h 48"/>
                    <a:gd name="T20" fmla="*/ 104 w 104"/>
                    <a:gd name="T21" fmla="*/ 32 h 48"/>
                    <a:gd name="T22" fmla="*/ 104 w 104"/>
                    <a:gd name="T23" fmla="*/ 16 h 48"/>
                    <a:gd name="T24" fmla="*/ 91 w 104"/>
                    <a:gd name="T25" fmla="*/ 16 h 48"/>
                    <a:gd name="T26" fmla="*/ 78 w 104"/>
                    <a:gd name="T27" fmla="*/ 8 h 48"/>
                    <a:gd name="T28" fmla="*/ 72 w 104"/>
                    <a:gd name="T29" fmla="*/ 0 h 48"/>
                    <a:gd name="T30" fmla="*/ 59 w 104"/>
                    <a:gd name="T31" fmla="*/ 8 h 48"/>
                    <a:gd name="T32" fmla="*/ 39 w 104"/>
                    <a:gd name="T33" fmla="*/ 0 h 48"/>
                    <a:gd name="T34" fmla="*/ 33 w 104"/>
                    <a:gd name="T35" fmla="*/ 8 h 48"/>
                    <a:gd name="T36" fmla="*/ 13 w 104"/>
                    <a:gd name="T37" fmla="*/ 8 h 48"/>
                    <a:gd name="T38" fmla="*/ 0 w 104"/>
                    <a:gd name="T39" fmla="*/ 8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8"/>
                    <a:gd name="T62" fmla="*/ 104 w 10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19" name="Oval 162">
                  <a:extLst>
                    <a:ext uri="{FF2B5EF4-FFF2-40B4-BE49-F238E27FC236}">
                      <a16:creationId xmlns:a16="http://schemas.microsoft.com/office/drawing/2014/main" xmlns="" id="{CBFF3BE4-E996-6B46-B889-98CF414E1987}"/>
                    </a:ext>
                  </a:extLst>
                </p:cNvPr>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20" name="Oval 163">
                  <a:extLst>
                    <a:ext uri="{FF2B5EF4-FFF2-40B4-BE49-F238E27FC236}">
                      <a16:creationId xmlns:a16="http://schemas.microsoft.com/office/drawing/2014/main" xmlns="" id="{0ECFA44E-A174-7A4D-98F0-E4FD510D3C36}"/>
                    </a:ext>
                  </a:extLst>
                </p:cNvPr>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21" name="Freeform 164">
                  <a:extLst>
                    <a:ext uri="{FF2B5EF4-FFF2-40B4-BE49-F238E27FC236}">
                      <a16:creationId xmlns:a16="http://schemas.microsoft.com/office/drawing/2014/main" xmlns="" id="{49D3C929-7C53-A947-BAB6-03EAEDA495E7}"/>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13 w 20"/>
                    <a:gd name="T11" fmla="*/ 32 h 32"/>
                    <a:gd name="T12" fmla="*/ 0 60000 65536"/>
                    <a:gd name="T13" fmla="*/ 0 60000 65536"/>
                    <a:gd name="T14" fmla="*/ 0 60000 65536"/>
                    <a:gd name="T15" fmla="*/ 0 60000 65536"/>
                    <a:gd name="T16" fmla="*/ 0 60000 65536"/>
                    <a:gd name="T17" fmla="*/ 0 60000 65536"/>
                    <a:gd name="T18" fmla="*/ 0 w 20"/>
                    <a:gd name="T19" fmla="*/ 0 h 32"/>
                    <a:gd name="T20" fmla="*/ 20 w 2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2" name="Freeform 165">
                  <a:extLst>
                    <a:ext uri="{FF2B5EF4-FFF2-40B4-BE49-F238E27FC236}">
                      <a16:creationId xmlns:a16="http://schemas.microsoft.com/office/drawing/2014/main" xmlns="" id="{2537171C-A9D8-534A-B1D9-93F1A652EE1B}"/>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0 60000 65536"/>
                    <a:gd name="T11" fmla="*/ 0 60000 65536"/>
                    <a:gd name="T12" fmla="*/ 0 60000 65536"/>
                    <a:gd name="T13" fmla="*/ 0 60000 65536"/>
                    <a:gd name="T14" fmla="*/ 0 60000 65536"/>
                    <a:gd name="T15" fmla="*/ 0 w 20"/>
                    <a:gd name="T16" fmla="*/ 0 h 32"/>
                    <a:gd name="T17" fmla="*/ 20 w 20"/>
                    <a:gd name="T18" fmla="*/ 32 h 32"/>
                  </a:gdLst>
                  <a:ahLst/>
                  <a:cxnLst>
                    <a:cxn ang="T10">
                      <a:pos x="T0" y="T1"/>
                    </a:cxn>
                    <a:cxn ang="T11">
                      <a:pos x="T2" y="T3"/>
                    </a:cxn>
                    <a:cxn ang="T12">
                      <a:pos x="T4" y="T5"/>
                    </a:cxn>
                    <a:cxn ang="T13">
                      <a:pos x="T6" y="T7"/>
                    </a:cxn>
                    <a:cxn ang="T14">
                      <a:pos x="T8" y="T9"/>
                    </a:cxn>
                  </a:cxnLst>
                  <a:rect l="T15" t="T16" r="T17" b="T18"/>
                  <a:pathLst>
                    <a:path w="20" h="32">
                      <a:moveTo>
                        <a:pt x="13" y="32"/>
                      </a:moveTo>
                      <a:lnTo>
                        <a:pt x="20" y="16"/>
                      </a:lnTo>
                      <a:lnTo>
                        <a:pt x="13"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3" name="Freeform 166">
                  <a:extLst>
                    <a:ext uri="{FF2B5EF4-FFF2-40B4-BE49-F238E27FC236}">
                      <a16:creationId xmlns:a16="http://schemas.microsoft.com/office/drawing/2014/main" xmlns="" id="{9F35088D-F466-C247-B953-A4C0AE57EF84}"/>
                    </a:ext>
                  </a:extLst>
                </p:cNvPr>
                <p:cNvSpPr>
                  <a:spLocks/>
                </p:cNvSpPr>
                <p:nvPr/>
              </p:nvSpPr>
              <p:spPr bwMode="auto">
                <a:xfrm>
                  <a:off x="2000" y="2671"/>
                  <a:ext cx="91" cy="208"/>
                </a:xfrm>
                <a:custGeom>
                  <a:avLst/>
                  <a:gdLst>
                    <a:gd name="T0" fmla="*/ 7 w 91"/>
                    <a:gd name="T1" fmla="*/ 0 h 208"/>
                    <a:gd name="T2" fmla="*/ 0 w 91"/>
                    <a:gd name="T3" fmla="*/ 32 h 208"/>
                    <a:gd name="T4" fmla="*/ 7 w 91"/>
                    <a:gd name="T5" fmla="*/ 64 h 208"/>
                    <a:gd name="T6" fmla="*/ 7 w 91"/>
                    <a:gd name="T7" fmla="*/ 152 h 208"/>
                    <a:gd name="T8" fmla="*/ 7 w 91"/>
                    <a:gd name="T9" fmla="*/ 200 h 208"/>
                    <a:gd name="T10" fmla="*/ 20 w 91"/>
                    <a:gd name="T11" fmla="*/ 208 h 208"/>
                    <a:gd name="T12" fmla="*/ 26 w 91"/>
                    <a:gd name="T13" fmla="*/ 208 h 208"/>
                    <a:gd name="T14" fmla="*/ 46 w 91"/>
                    <a:gd name="T15" fmla="*/ 208 h 208"/>
                    <a:gd name="T16" fmla="*/ 52 w 91"/>
                    <a:gd name="T17" fmla="*/ 200 h 208"/>
                    <a:gd name="T18" fmla="*/ 78 w 91"/>
                    <a:gd name="T19" fmla="*/ 208 h 208"/>
                    <a:gd name="T20" fmla="*/ 85 w 91"/>
                    <a:gd name="T21" fmla="*/ 208 h 208"/>
                    <a:gd name="T22" fmla="*/ 91 w 91"/>
                    <a:gd name="T23" fmla="*/ 200 h 208"/>
                    <a:gd name="T24" fmla="*/ 91 w 91"/>
                    <a:gd name="T25" fmla="*/ 144 h 208"/>
                    <a:gd name="T26" fmla="*/ 91 w 91"/>
                    <a:gd name="T27" fmla="*/ 112 h 208"/>
                    <a:gd name="T28" fmla="*/ 85 w 91"/>
                    <a:gd name="T29" fmla="*/ 0 h 208"/>
                    <a:gd name="T30" fmla="*/ 78 w 91"/>
                    <a:gd name="T31" fmla="*/ 8 h 208"/>
                    <a:gd name="T32" fmla="*/ 52 w 91"/>
                    <a:gd name="T33" fmla="*/ 16 h 208"/>
                    <a:gd name="T34" fmla="*/ 26 w 91"/>
                    <a:gd name="T35" fmla="*/ 16 h 208"/>
                    <a:gd name="T36" fmla="*/ 7 w 91"/>
                    <a:gd name="T37" fmla="*/ 0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208"/>
                    <a:gd name="T59" fmla="*/ 91 w 9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4" name="Freeform 167">
                  <a:extLst>
                    <a:ext uri="{FF2B5EF4-FFF2-40B4-BE49-F238E27FC236}">
                      <a16:creationId xmlns:a16="http://schemas.microsoft.com/office/drawing/2014/main" xmlns="" id="{717C05EA-8DCF-304C-857C-C924E6CE5DD9}"/>
                    </a:ext>
                  </a:extLst>
                </p:cNvPr>
                <p:cNvSpPr>
                  <a:spLocks/>
                </p:cNvSpPr>
                <p:nvPr/>
              </p:nvSpPr>
              <p:spPr bwMode="auto">
                <a:xfrm>
                  <a:off x="2052" y="2743"/>
                  <a:ext cx="7" cy="128"/>
                </a:xfrm>
                <a:custGeom>
                  <a:avLst/>
                  <a:gdLst>
                    <a:gd name="T0" fmla="*/ 0 w 7"/>
                    <a:gd name="T1" fmla="*/ 128 h 128"/>
                    <a:gd name="T2" fmla="*/ 7 w 7"/>
                    <a:gd name="T3" fmla="*/ 48 h 128"/>
                    <a:gd name="T4" fmla="*/ 7 w 7"/>
                    <a:gd name="T5" fmla="*/ 0 h 128"/>
                    <a:gd name="T6" fmla="*/ 0 60000 65536"/>
                    <a:gd name="T7" fmla="*/ 0 60000 65536"/>
                    <a:gd name="T8" fmla="*/ 0 60000 65536"/>
                    <a:gd name="T9" fmla="*/ 0 w 7"/>
                    <a:gd name="T10" fmla="*/ 0 h 128"/>
                    <a:gd name="T11" fmla="*/ 7 w 7"/>
                    <a:gd name="T12" fmla="*/ 128 h 128"/>
                  </a:gdLst>
                  <a:ahLst/>
                  <a:cxnLst>
                    <a:cxn ang="T6">
                      <a:pos x="T0" y="T1"/>
                    </a:cxn>
                    <a:cxn ang="T7">
                      <a:pos x="T2" y="T3"/>
                    </a:cxn>
                    <a:cxn ang="T8">
                      <a:pos x="T4" y="T5"/>
                    </a:cxn>
                  </a:cxnLst>
                  <a:rect l="T9" t="T10" r="T11" b="T12"/>
                  <a:pathLst>
                    <a:path w="7" h="128">
                      <a:moveTo>
                        <a:pt x="0" y="128"/>
                      </a:moveTo>
                      <a:lnTo>
                        <a:pt x="7" y="48"/>
                      </a:lnTo>
                      <a:lnTo>
                        <a:pt x="7"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5" name="Freeform 168">
                  <a:extLst>
                    <a:ext uri="{FF2B5EF4-FFF2-40B4-BE49-F238E27FC236}">
                      <a16:creationId xmlns:a16="http://schemas.microsoft.com/office/drawing/2014/main" xmlns="" id="{F8AB6189-13CB-AE42-859E-819FECF64255}"/>
                    </a:ext>
                  </a:extLst>
                </p:cNvPr>
                <p:cNvSpPr>
                  <a:spLocks/>
                </p:cNvSpPr>
                <p:nvPr/>
              </p:nvSpPr>
              <p:spPr bwMode="auto">
                <a:xfrm>
                  <a:off x="2013" y="2456"/>
                  <a:ext cx="52" cy="71"/>
                </a:xfrm>
                <a:custGeom>
                  <a:avLst/>
                  <a:gdLst>
                    <a:gd name="T0" fmla="*/ 7 w 52"/>
                    <a:gd name="T1" fmla="*/ 23 h 71"/>
                    <a:gd name="T2" fmla="*/ 0 w 52"/>
                    <a:gd name="T3" fmla="*/ 23 h 71"/>
                    <a:gd name="T4" fmla="*/ 0 w 52"/>
                    <a:gd name="T5" fmla="*/ 31 h 71"/>
                    <a:gd name="T6" fmla="*/ 0 w 52"/>
                    <a:gd name="T7" fmla="*/ 39 h 71"/>
                    <a:gd name="T8" fmla="*/ 7 w 52"/>
                    <a:gd name="T9" fmla="*/ 39 h 71"/>
                    <a:gd name="T10" fmla="*/ 13 w 52"/>
                    <a:gd name="T11" fmla="*/ 55 h 71"/>
                    <a:gd name="T12" fmla="*/ 26 w 52"/>
                    <a:gd name="T13" fmla="*/ 71 h 71"/>
                    <a:gd name="T14" fmla="*/ 46 w 52"/>
                    <a:gd name="T15" fmla="*/ 71 h 71"/>
                    <a:gd name="T16" fmla="*/ 52 w 52"/>
                    <a:gd name="T17" fmla="*/ 55 h 71"/>
                    <a:gd name="T18" fmla="*/ 52 w 52"/>
                    <a:gd name="T19" fmla="*/ 47 h 71"/>
                    <a:gd name="T20" fmla="*/ 52 w 52"/>
                    <a:gd name="T21" fmla="*/ 16 h 71"/>
                    <a:gd name="T22" fmla="*/ 46 w 52"/>
                    <a:gd name="T23" fmla="*/ 0 h 71"/>
                    <a:gd name="T24" fmla="*/ 20 w 52"/>
                    <a:gd name="T25" fmla="*/ 16 h 71"/>
                    <a:gd name="T26" fmla="*/ 7 w 52"/>
                    <a:gd name="T27" fmla="*/ 8 h 71"/>
                    <a:gd name="T28" fmla="*/ 7 w 52"/>
                    <a:gd name="T29" fmla="*/ 23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71"/>
                    <a:gd name="T47" fmla="*/ 52 w 52"/>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6" name="Freeform 169">
                  <a:extLst>
                    <a:ext uri="{FF2B5EF4-FFF2-40B4-BE49-F238E27FC236}">
                      <a16:creationId xmlns:a16="http://schemas.microsoft.com/office/drawing/2014/main" xmlns="" id="{6F05D5F5-1D9B-214F-8550-2741E31D12E1}"/>
                    </a:ext>
                  </a:extLst>
                </p:cNvPr>
                <p:cNvSpPr>
                  <a:spLocks/>
                </p:cNvSpPr>
                <p:nvPr/>
              </p:nvSpPr>
              <p:spPr bwMode="auto">
                <a:xfrm>
                  <a:off x="2000" y="2432"/>
                  <a:ext cx="72" cy="63"/>
                </a:xfrm>
                <a:custGeom>
                  <a:avLst/>
                  <a:gdLst>
                    <a:gd name="T0" fmla="*/ 65 w 72"/>
                    <a:gd name="T1" fmla="*/ 40 h 63"/>
                    <a:gd name="T2" fmla="*/ 72 w 72"/>
                    <a:gd name="T3" fmla="*/ 32 h 63"/>
                    <a:gd name="T4" fmla="*/ 72 w 72"/>
                    <a:gd name="T5" fmla="*/ 16 h 63"/>
                    <a:gd name="T6" fmla="*/ 65 w 72"/>
                    <a:gd name="T7" fmla="*/ 8 h 63"/>
                    <a:gd name="T8" fmla="*/ 52 w 72"/>
                    <a:gd name="T9" fmla="*/ 0 h 63"/>
                    <a:gd name="T10" fmla="*/ 33 w 72"/>
                    <a:gd name="T11" fmla="*/ 0 h 63"/>
                    <a:gd name="T12" fmla="*/ 20 w 72"/>
                    <a:gd name="T13" fmla="*/ 0 h 63"/>
                    <a:gd name="T14" fmla="*/ 13 w 72"/>
                    <a:gd name="T15" fmla="*/ 8 h 63"/>
                    <a:gd name="T16" fmla="*/ 7 w 72"/>
                    <a:gd name="T17" fmla="*/ 0 h 63"/>
                    <a:gd name="T18" fmla="*/ 13 w 72"/>
                    <a:gd name="T19" fmla="*/ 8 h 63"/>
                    <a:gd name="T20" fmla="*/ 7 w 72"/>
                    <a:gd name="T21" fmla="*/ 8 h 63"/>
                    <a:gd name="T22" fmla="*/ 7 w 72"/>
                    <a:gd name="T23" fmla="*/ 8 h 63"/>
                    <a:gd name="T24" fmla="*/ 0 w 72"/>
                    <a:gd name="T25" fmla="*/ 16 h 63"/>
                    <a:gd name="T26" fmla="*/ 0 w 72"/>
                    <a:gd name="T27" fmla="*/ 40 h 63"/>
                    <a:gd name="T28" fmla="*/ 13 w 72"/>
                    <a:gd name="T29" fmla="*/ 63 h 63"/>
                    <a:gd name="T30" fmla="*/ 13 w 72"/>
                    <a:gd name="T31" fmla="*/ 55 h 63"/>
                    <a:gd name="T32" fmla="*/ 13 w 72"/>
                    <a:gd name="T33" fmla="*/ 47 h 63"/>
                    <a:gd name="T34" fmla="*/ 20 w 72"/>
                    <a:gd name="T35" fmla="*/ 47 h 63"/>
                    <a:gd name="T36" fmla="*/ 20 w 72"/>
                    <a:gd name="T37" fmla="*/ 32 h 63"/>
                    <a:gd name="T38" fmla="*/ 33 w 72"/>
                    <a:gd name="T39" fmla="*/ 40 h 63"/>
                    <a:gd name="T40" fmla="*/ 59 w 72"/>
                    <a:gd name="T41" fmla="*/ 24 h 63"/>
                    <a:gd name="T42" fmla="*/ 65 w 72"/>
                    <a:gd name="T43" fmla="*/ 40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63"/>
                    <a:gd name="T68" fmla="*/ 72 w 72"/>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7" name="Freeform 170">
                  <a:extLst>
                    <a:ext uri="{FF2B5EF4-FFF2-40B4-BE49-F238E27FC236}">
                      <a16:creationId xmlns:a16="http://schemas.microsoft.com/office/drawing/2014/main" xmlns="" id="{F9AC1A90-4996-B64B-84EF-3E841ED367DC}"/>
                    </a:ext>
                  </a:extLst>
                </p:cNvPr>
                <p:cNvSpPr>
                  <a:spLocks/>
                </p:cNvSpPr>
                <p:nvPr/>
              </p:nvSpPr>
              <p:spPr bwMode="auto">
                <a:xfrm>
                  <a:off x="2020" y="2495"/>
                  <a:ext cx="39" cy="48"/>
                </a:xfrm>
                <a:custGeom>
                  <a:avLst/>
                  <a:gdLst>
                    <a:gd name="T0" fmla="*/ 0 w 39"/>
                    <a:gd name="T1" fmla="*/ 0 h 48"/>
                    <a:gd name="T2" fmla="*/ 0 w 39"/>
                    <a:gd name="T3" fmla="*/ 32 h 48"/>
                    <a:gd name="T4" fmla="*/ 13 w 39"/>
                    <a:gd name="T5" fmla="*/ 40 h 48"/>
                    <a:gd name="T6" fmla="*/ 26 w 39"/>
                    <a:gd name="T7" fmla="*/ 48 h 48"/>
                    <a:gd name="T8" fmla="*/ 32 w 39"/>
                    <a:gd name="T9" fmla="*/ 40 h 48"/>
                    <a:gd name="T10" fmla="*/ 39 w 39"/>
                    <a:gd name="T11" fmla="*/ 32 h 48"/>
                    <a:gd name="T12" fmla="*/ 32 w 39"/>
                    <a:gd name="T13" fmla="*/ 32 h 48"/>
                    <a:gd name="T14" fmla="*/ 19 w 39"/>
                    <a:gd name="T15" fmla="*/ 32 h 48"/>
                    <a:gd name="T16" fmla="*/ 6 w 39"/>
                    <a:gd name="T17" fmla="*/ 16 h 48"/>
                    <a:gd name="T18" fmla="*/ 0 w 39"/>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48"/>
                    <a:gd name="T32" fmla="*/ 39 w 39"/>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8" name="Freeform 171">
                  <a:extLst>
                    <a:ext uri="{FF2B5EF4-FFF2-40B4-BE49-F238E27FC236}">
                      <a16:creationId xmlns:a16="http://schemas.microsoft.com/office/drawing/2014/main" xmlns="" id="{41E13D56-DA7B-5943-B72F-3E0D29AE443C}"/>
                    </a:ext>
                  </a:extLst>
                </p:cNvPr>
                <p:cNvSpPr>
                  <a:spLocks/>
                </p:cNvSpPr>
                <p:nvPr/>
              </p:nvSpPr>
              <p:spPr bwMode="auto">
                <a:xfrm>
                  <a:off x="1974" y="2527"/>
                  <a:ext cx="130" cy="160"/>
                </a:xfrm>
                <a:custGeom>
                  <a:avLst/>
                  <a:gdLst>
                    <a:gd name="T0" fmla="*/ 46 w 130"/>
                    <a:gd name="T1" fmla="*/ 0 h 160"/>
                    <a:gd name="T2" fmla="*/ 26 w 130"/>
                    <a:gd name="T3" fmla="*/ 8 h 160"/>
                    <a:gd name="T4" fmla="*/ 13 w 130"/>
                    <a:gd name="T5" fmla="*/ 24 h 160"/>
                    <a:gd name="T6" fmla="*/ 0 w 130"/>
                    <a:gd name="T7" fmla="*/ 56 h 160"/>
                    <a:gd name="T8" fmla="*/ 0 w 130"/>
                    <a:gd name="T9" fmla="*/ 96 h 160"/>
                    <a:gd name="T10" fmla="*/ 13 w 130"/>
                    <a:gd name="T11" fmla="*/ 104 h 160"/>
                    <a:gd name="T12" fmla="*/ 26 w 130"/>
                    <a:gd name="T13" fmla="*/ 96 h 160"/>
                    <a:gd name="T14" fmla="*/ 26 w 130"/>
                    <a:gd name="T15" fmla="*/ 80 h 160"/>
                    <a:gd name="T16" fmla="*/ 26 w 130"/>
                    <a:gd name="T17" fmla="*/ 144 h 160"/>
                    <a:gd name="T18" fmla="*/ 52 w 130"/>
                    <a:gd name="T19" fmla="*/ 160 h 160"/>
                    <a:gd name="T20" fmla="*/ 78 w 130"/>
                    <a:gd name="T21" fmla="*/ 160 h 160"/>
                    <a:gd name="T22" fmla="*/ 104 w 130"/>
                    <a:gd name="T23" fmla="*/ 160 h 160"/>
                    <a:gd name="T24" fmla="*/ 117 w 130"/>
                    <a:gd name="T25" fmla="*/ 144 h 160"/>
                    <a:gd name="T26" fmla="*/ 111 w 130"/>
                    <a:gd name="T27" fmla="*/ 80 h 160"/>
                    <a:gd name="T28" fmla="*/ 124 w 130"/>
                    <a:gd name="T29" fmla="*/ 88 h 160"/>
                    <a:gd name="T30" fmla="*/ 130 w 130"/>
                    <a:gd name="T31" fmla="*/ 80 h 160"/>
                    <a:gd name="T32" fmla="*/ 124 w 130"/>
                    <a:gd name="T33" fmla="*/ 40 h 160"/>
                    <a:gd name="T34" fmla="*/ 111 w 130"/>
                    <a:gd name="T35" fmla="*/ 16 h 160"/>
                    <a:gd name="T36" fmla="*/ 98 w 130"/>
                    <a:gd name="T37" fmla="*/ 0 h 160"/>
                    <a:gd name="T38" fmla="*/ 78 w 130"/>
                    <a:gd name="T39" fmla="*/ 0 h 160"/>
                    <a:gd name="T40" fmla="*/ 78 w 130"/>
                    <a:gd name="T41" fmla="*/ 8 h 160"/>
                    <a:gd name="T42" fmla="*/ 72 w 130"/>
                    <a:gd name="T43" fmla="*/ 16 h 160"/>
                    <a:gd name="T44" fmla="*/ 59 w 130"/>
                    <a:gd name="T45" fmla="*/ 8 h 160"/>
                    <a:gd name="T46" fmla="*/ 46 w 130"/>
                    <a:gd name="T47" fmla="*/ 0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60"/>
                    <a:gd name="T74" fmla="*/ 130 w 130"/>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29" name="Line 172">
                  <a:extLst>
                    <a:ext uri="{FF2B5EF4-FFF2-40B4-BE49-F238E27FC236}">
                      <a16:creationId xmlns:a16="http://schemas.microsoft.com/office/drawing/2014/main" xmlns="" id="{48B174C1-C3D7-7442-8654-D96ED5C7D839}"/>
                    </a:ext>
                  </a:extLst>
                </p:cNvPr>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0" name="Freeform 173">
                  <a:extLst>
                    <a:ext uri="{FF2B5EF4-FFF2-40B4-BE49-F238E27FC236}">
                      <a16:creationId xmlns:a16="http://schemas.microsoft.com/office/drawing/2014/main" xmlns="" id="{9A093C50-7559-4140-9045-B70E51CBC522}"/>
                    </a:ext>
                  </a:extLst>
                </p:cNvPr>
                <p:cNvSpPr>
                  <a:spLocks/>
                </p:cNvSpPr>
                <p:nvPr/>
              </p:nvSpPr>
              <p:spPr bwMode="auto">
                <a:xfrm>
                  <a:off x="1974" y="2623"/>
                  <a:ext cx="39" cy="88"/>
                </a:xfrm>
                <a:custGeom>
                  <a:avLst/>
                  <a:gdLst>
                    <a:gd name="T0" fmla="*/ 26 w 39"/>
                    <a:gd name="T1" fmla="*/ 0 h 88"/>
                    <a:gd name="T2" fmla="*/ 26 w 39"/>
                    <a:gd name="T3" fmla="*/ 32 h 88"/>
                    <a:gd name="T4" fmla="*/ 39 w 39"/>
                    <a:gd name="T5" fmla="*/ 72 h 88"/>
                    <a:gd name="T6" fmla="*/ 33 w 39"/>
                    <a:gd name="T7" fmla="*/ 88 h 88"/>
                    <a:gd name="T8" fmla="*/ 7 w 39"/>
                    <a:gd name="T9" fmla="*/ 40 h 88"/>
                    <a:gd name="T10" fmla="*/ 0 w 39"/>
                    <a:gd name="T11" fmla="*/ 0 h 88"/>
                    <a:gd name="T12" fmla="*/ 13 w 39"/>
                    <a:gd name="T13" fmla="*/ 8 h 88"/>
                    <a:gd name="T14" fmla="*/ 26 w 3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88"/>
                    <a:gd name="T26" fmla="*/ 39 w 3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1" name="Freeform 174">
                  <a:extLst>
                    <a:ext uri="{FF2B5EF4-FFF2-40B4-BE49-F238E27FC236}">
                      <a16:creationId xmlns:a16="http://schemas.microsoft.com/office/drawing/2014/main" xmlns="" id="{058950C6-555B-7B45-BC7B-F57C8A616BF1}"/>
                    </a:ext>
                  </a:extLst>
                </p:cNvPr>
                <p:cNvSpPr>
                  <a:spLocks/>
                </p:cNvSpPr>
                <p:nvPr/>
              </p:nvSpPr>
              <p:spPr bwMode="auto">
                <a:xfrm>
                  <a:off x="2085" y="2607"/>
                  <a:ext cx="19" cy="88"/>
                </a:xfrm>
                <a:custGeom>
                  <a:avLst/>
                  <a:gdLst>
                    <a:gd name="T0" fmla="*/ 19 w 19"/>
                    <a:gd name="T1" fmla="*/ 0 h 88"/>
                    <a:gd name="T2" fmla="*/ 19 w 19"/>
                    <a:gd name="T3" fmla="*/ 40 h 88"/>
                    <a:gd name="T4" fmla="*/ 6 w 19"/>
                    <a:gd name="T5" fmla="*/ 88 h 88"/>
                    <a:gd name="T6" fmla="*/ 0 w 19"/>
                    <a:gd name="T7" fmla="*/ 72 h 88"/>
                    <a:gd name="T8" fmla="*/ 6 w 19"/>
                    <a:gd name="T9" fmla="*/ 64 h 88"/>
                    <a:gd name="T10" fmla="*/ 0 w 19"/>
                    <a:gd name="T11" fmla="*/ 0 h 88"/>
                    <a:gd name="T12" fmla="*/ 13 w 19"/>
                    <a:gd name="T13" fmla="*/ 8 h 88"/>
                    <a:gd name="T14" fmla="*/ 19 w 1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88"/>
                    <a:gd name="T26" fmla="*/ 19 w 1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2" name="Freeform 175">
                  <a:extLst>
                    <a:ext uri="{FF2B5EF4-FFF2-40B4-BE49-F238E27FC236}">
                      <a16:creationId xmlns:a16="http://schemas.microsoft.com/office/drawing/2014/main" xmlns="" id="{C27E4F2C-FBDE-FC45-8EF0-9783A0AA3A5E}"/>
                    </a:ext>
                  </a:extLst>
                </p:cNvPr>
                <p:cNvSpPr>
                  <a:spLocks/>
                </p:cNvSpPr>
                <p:nvPr/>
              </p:nvSpPr>
              <p:spPr bwMode="auto">
                <a:xfrm>
                  <a:off x="2228" y="2871"/>
                  <a:ext cx="136" cy="64"/>
                </a:xfrm>
                <a:custGeom>
                  <a:avLst/>
                  <a:gdLst>
                    <a:gd name="T0" fmla="*/ 6 w 136"/>
                    <a:gd name="T1" fmla="*/ 16 h 64"/>
                    <a:gd name="T2" fmla="*/ 0 w 136"/>
                    <a:gd name="T3" fmla="*/ 40 h 64"/>
                    <a:gd name="T4" fmla="*/ 0 w 136"/>
                    <a:gd name="T5" fmla="*/ 48 h 64"/>
                    <a:gd name="T6" fmla="*/ 19 w 136"/>
                    <a:gd name="T7" fmla="*/ 56 h 64"/>
                    <a:gd name="T8" fmla="*/ 38 w 136"/>
                    <a:gd name="T9" fmla="*/ 64 h 64"/>
                    <a:gd name="T10" fmla="*/ 64 w 136"/>
                    <a:gd name="T11" fmla="*/ 56 h 64"/>
                    <a:gd name="T12" fmla="*/ 71 w 136"/>
                    <a:gd name="T13" fmla="*/ 48 h 64"/>
                    <a:gd name="T14" fmla="*/ 97 w 136"/>
                    <a:gd name="T15" fmla="*/ 48 h 64"/>
                    <a:gd name="T16" fmla="*/ 103 w 136"/>
                    <a:gd name="T17" fmla="*/ 48 h 64"/>
                    <a:gd name="T18" fmla="*/ 129 w 136"/>
                    <a:gd name="T19" fmla="*/ 48 h 64"/>
                    <a:gd name="T20" fmla="*/ 136 w 136"/>
                    <a:gd name="T21" fmla="*/ 40 h 64"/>
                    <a:gd name="T22" fmla="*/ 129 w 136"/>
                    <a:gd name="T23" fmla="*/ 24 h 64"/>
                    <a:gd name="T24" fmla="*/ 116 w 136"/>
                    <a:gd name="T25" fmla="*/ 16 h 64"/>
                    <a:gd name="T26" fmla="*/ 103 w 136"/>
                    <a:gd name="T27" fmla="*/ 8 h 64"/>
                    <a:gd name="T28" fmla="*/ 90 w 136"/>
                    <a:gd name="T29" fmla="*/ 0 h 64"/>
                    <a:gd name="T30" fmla="*/ 77 w 136"/>
                    <a:gd name="T31" fmla="*/ 8 h 64"/>
                    <a:gd name="T32" fmla="*/ 51 w 136"/>
                    <a:gd name="T33" fmla="*/ 8 h 64"/>
                    <a:gd name="T34" fmla="*/ 38 w 136"/>
                    <a:gd name="T35" fmla="*/ 8 h 64"/>
                    <a:gd name="T36" fmla="*/ 19 w 136"/>
                    <a:gd name="T37" fmla="*/ 16 h 64"/>
                    <a:gd name="T38" fmla="*/ 6 w 136"/>
                    <a:gd name="T39" fmla="*/ 16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64"/>
                    <a:gd name="T62" fmla="*/ 136 w 136"/>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3" name="Oval 176">
                  <a:extLst>
                    <a:ext uri="{FF2B5EF4-FFF2-40B4-BE49-F238E27FC236}">
                      <a16:creationId xmlns:a16="http://schemas.microsoft.com/office/drawing/2014/main" xmlns="" id="{730576DE-CB42-4E48-A55E-485EC65A523F}"/>
                    </a:ext>
                  </a:extLst>
                </p:cNvPr>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34" name="Oval 177">
                  <a:extLst>
                    <a:ext uri="{FF2B5EF4-FFF2-40B4-BE49-F238E27FC236}">
                      <a16:creationId xmlns:a16="http://schemas.microsoft.com/office/drawing/2014/main" xmlns="" id="{0D60A7B0-2472-E445-A03D-9A02C7BB5D3B}"/>
                    </a:ext>
                  </a:extLst>
                </p:cNvPr>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35" name="Freeform 178">
                  <a:extLst>
                    <a:ext uri="{FF2B5EF4-FFF2-40B4-BE49-F238E27FC236}">
                      <a16:creationId xmlns:a16="http://schemas.microsoft.com/office/drawing/2014/main" xmlns="" id="{BD753B5C-AE70-4246-9D91-810E0915D077}"/>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20 w 20"/>
                    <a:gd name="T11" fmla="*/ 4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6" name="Freeform 179">
                  <a:extLst>
                    <a:ext uri="{FF2B5EF4-FFF2-40B4-BE49-F238E27FC236}">
                      <a16:creationId xmlns:a16="http://schemas.microsoft.com/office/drawing/2014/main" xmlns="" id="{EF274EAA-2F83-494F-8DD8-ABC790C7BBC5}"/>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0 60000 65536"/>
                    <a:gd name="T11" fmla="*/ 0 60000 65536"/>
                    <a:gd name="T12" fmla="*/ 0 60000 65536"/>
                    <a:gd name="T13" fmla="*/ 0 60000 65536"/>
                    <a:gd name="T14" fmla="*/ 0 60000 65536"/>
                    <a:gd name="T15" fmla="*/ 0 w 20"/>
                    <a:gd name="T16" fmla="*/ 0 h 40"/>
                    <a:gd name="T17" fmla="*/ 20 w 20"/>
                    <a:gd name="T18" fmla="*/ 40 h 40"/>
                  </a:gdLst>
                  <a:ahLst/>
                  <a:cxnLst>
                    <a:cxn ang="T10">
                      <a:pos x="T0" y="T1"/>
                    </a:cxn>
                    <a:cxn ang="T11">
                      <a:pos x="T2" y="T3"/>
                    </a:cxn>
                    <a:cxn ang="T12">
                      <a:pos x="T4" y="T5"/>
                    </a:cxn>
                    <a:cxn ang="T13">
                      <a:pos x="T6" y="T7"/>
                    </a:cxn>
                    <a:cxn ang="T14">
                      <a:pos x="T8" y="T9"/>
                    </a:cxn>
                  </a:cxnLst>
                  <a:rect l="T15" t="T16" r="T17" b="T18"/>
                  <a:pathLst>
                    <a:path w="20" h="40">
                      <a:moveTo>
                        <a:pt x="20" y="40"/>
                      </a:moveTo>
                      <a:lnTo>
                        <a:pt x="20" y="24"/>
                      </a:lnTo>
                      <a:lnTo>
                        <a:pt x="13" y="16"/>
                      </a:lnTo>
                      <a:lnTo>
                        <a:pt x="0" y="16"/>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7" name="Freeform 180">
                  <a:extLst>
                    <a:ext uri="{FF2B5EF4-FFF2-40B4-BE49-F238E27FC236}">
                      <a16:creationId xmlns:a16="http://schemas.microsoft.com/office/drawing/2014/main" xmlns="" id="{6D11AEE0-36B4-D940-ABE6-E80F6DE16267}"/>
                    </a:ext>
                  </a:extLst>
                </p:cNvPr>
                <p:cNvSpPr>
                  <a:spLocks/>
                </p:cNvSpPr>
                <p:nvPr/>
              </p:nvSpPr>
              <p:spPr bwMode="auto">
                <a:xfrm>
                  <a:off x="2215" y="2623"/>
                  <a:ext cx="116" cy="264"/>
                </a:xfrm>
                <a:custGeom>
                  <a:avLst/>
                  <a:gdLst>
                    <a:gd name="T0" fmla="*/ 6 w 116"/>
                    <a:gd name="T1" fmla="*/ 0 h 264"/>
                    <a:gd name="T2" fmla="*/ 0 w 116"/>
                    <a:gd name="T3" fmla="*/ 40 h 264"/>
                    <a:gd name="T4" fmla="*/ 6 w 116"/>
                    <a:gd name="T5" fmla="*/ 80 h 264"/>
                    <a:gd name="T6" fmla="*/ 13 w 116"/>
                    <a:gd name="T7" fmla="*/ 184 h 264"/>
                    <a:gd name="T8" fmla="*/ 13 w 116"/>
                    <a:gd name="T9" fmla="*/ 248 h 264"/>
                    <a:gd name="T10" fmla="*/ 19 w 116"/>
                    <a:gd name="T11" fmla="*/ 264 h 264"/>
                    <a:gd name="T12" fmla="*/ 32 w 116"/>
                    <a:gd name="T13" fmla="*/ 264 h 264"/>
                    <a:gd name="T14" fmla="*/ 58 w 116"/>
                    <a:gd name="T15" fmla="*/ 256 h 264"/>
                    <a:gd name="T16" fmla="*/ 64 w 116"/>
                    <a:gd name="T17" fmla="*/ 248 h 264"/>
                    <a:gd name="T18" fmla="*/ 90 w 116"/>
                    <a:gd name="T19" fmla="*/ 256 h 264"/>
                    <a:gd name="T20" fmla="*/ 103 w 116"/>
                    <a:gd name="T21" fmla="*/ 256 h 264"/>
                    <a:gd name="T22" fmla="*/ 110 w 116"/>
                    <a:gd name="T23" fmla="*/ 240 h 264"/>
                    <a:gd name="T24" fmla="*/ 116 w 116"/>
                    <a:gd name="T25" fmla="*/ 176 h 264"/>
                    <a:gd name="T26" fmla="*/ 116 w 116"/>
                    <a:gd name="T27" fmla="*/ 136 h 264"/>
                    <a:gd name="T28" fmla="*/ 110 w 116"/>
                    <a:gd name="T29" fmla="*/ 0 h 264"/>
                    <a:gd name="T30" fmla="*/ 97 w 116"/>
                    <a:gd name="T31" fmla="*/ 8 h 264"/>
                    <a:gd name="T32" fmla="*/ 64 w 116"/>
                    <a:gd name="T33" fmla="*/ 16 h 264"/>
                    <a:gd name="T34" fmla="*/ 32 w 116"/>
                    <a:gd name="T35" fmla="*/ 16 h 264"/>
                    <a:gd name="T36" fmla="*/ 6 w 116"/>
                    <a:gd name="T37" fmla="*/ 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6"/>
                    <a:gd name="T58" fmla="*/ 0 h 264"/>
                    <a:gd name="T59" fmla="*/ 116 w 116"/>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8" name="Freeform 181">
                  <a:extLst>
                    <a:ext uri="{FF2B5EF4-FFF2-40B4-BE49-F238E27FC236}">
                      <a16:creationId xmlns:a16="http://schemas.microsoft.com/office/drawing/2014/main" xmlns="" id="{139215BE-C7CA-3942-A492-3E371C6BC923}"/>
                    </a:ext>
                  </a:extLst>
                </p:cNvPr>
                <p:cNvSpPr>
                  <a:spLocks/>
                </p:cNvSpPr>
                <p:nvPr/>
              </p:nvSpPr>
              <p:spPr bwMode="auto">
                <a:xfrm>
                  <a:off x="2279" y="2703"/>
                  <a:ext cx="7" cy="168"/>
                </a:xfrm>
                <a:custGeom>
                  <a:avLst/>
                  <a:gdLst>
                    <a:gd name="T0" fmla="*/ 0 w 7"/>
                    <a:gd name="T1" fmla="*/ 168 h 168"/>
                    <a:gd name="T2" fmla="*/ 7 w 7"/>
                    <a:gd name="T3" fmla="*/ 64 h 168"/>
                    <a:gd name="T4" fmla="*/ 7 w 7"/>
                    <a:gd name="T5" fmla="*/ 0 h 168"/>
                    <a:gd name="T6" fmla="*/ 0 60000 65536"/>
                    <a:gd name="T7" fmla="*/ 0 60000 65536"/>
                    <a:gd name="T8" fmla="*/ 0 60000 65536"/>
                    <a:gd name="T9" fmla="*/ 0 w 7"/>
                    <a:gd name="T10" fmla="*/ 0 h 168"/>
                    <a:gd name="T11" fmla="*/ 7 w 7"/>
                    <a:gd name="T12" fmla="*/ 168 h 168"/>
                  </a:gdLst>
                  <a:ahLst/>
                  <a:cxnLst>
                    <a:cxn ang="T6">
                      <a:pos x="T0" y="T1"/>
                    </a:cxn>
                    <a:cxn ang="T7">
                      <a:pos x="T2" y="T3"/>
                    </a:cxn>
                    <a:cxn ang="T8">
                      <a:pos x="T4" y="T5"/>
                    </a:cxn>
                  </a:cxnLst>
                  <a:rect l="T9" t="T10" r="T11" b="T12"/>
                  <a:pathLst>
                    <a:path w="7" h="168">
                      <a:moveTo>
                        <a:pt x="0" y="168"/>
                      </a:moveTo>
                      <a:lnTo>
                        <a:pt x="7" y="64"/>
                      </a:lnTo>
                      <a:lnTo>
                        <a:pt x="7"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39" name="Freeform 182">
                  <a:extLst>
                    <a:ext uri="{FF2B5EF4-FFF2-40B4-BE49-F238E27FC236}">
                      <a16:creationId xmlns:a16="http://schemas.microsoft.com/office/drawing/2014/main" xmlns="" id="{EC076454-42A6-AD43-B03A-8D3328032038}"/>
                    </a:ext>
                  </a:extLst>
                </p:cNvPr>
                <p:cNvSpPr>
                  <a:spLocks/>
                </p:cNvSpPr>
                <p:nvPr/>
              </p:nvSpPr>
              <p:spPr bwMode="auto">
                <a:xfrm>
                  <a:off x="2228" y="2344"/>
                  <a:ext cx="71" cy="96"/>
                </a:xfrm>
                <a:custGeom>
                  <a:avLst/>
                  <a:gdLst>
                    <a:gd name="T0" fmla="*/ 13 w 71"/>
                    <a:gd name="T1" fmla="*/ 40 h 96"/>
                    <a:gd name="T2" fmla="*/ 6 w 71"/>
                    <a:gd name="T3" fmla="*/ 40 h 96"/>
                    <a:gd name="T4" fmla="*/ 0 w 71"/>
                    <a:gd name="T5" fmla="*/ 48 h 96"/>
                    <a:gd name="T6" fmla="*/ 0 w 71"/>
                    <a:gd name="T7" fmla="*/ 56 h 96"/>
                    <a:gd name="T8" fmla="*/ 13 w 71"/>
                    <a:gd name="T9" fmla="*/ 64 h 96"/>
                    <a:gd name="T10" fmla="*/ 19 w 71"/>
                    <a:gd name="T11" fmla="*/ 80 h 96"/>
                    <a:gd name="T12" fmla="*/ 38 w 71"/>
                    <a:gd name="T13" fmla="*/ 96 h 96"/>
                    <a:gd name="T14" fmla="*/ 58 w 71"/>
                    <a:gd name="T15" fmla="*/ 96 h 96"/>
                    <a:gd name="T16" fmla="*/ 64 w 71"/>
                    <a:gd name="T17" fmla="*/ 80 h 96"/>
                    <a:gd name="T18" fmla="*/ 71 w 71"/>
                    <a:gd name="T19" fmla="*/ 64 h 96"/>
                    <a:gd name="T20" fmla="*/ 71 w 71"/>
                    <a:gd name="T21" fmla="*/ 32 h 96"/>
                    <a:gd name="T22" fmla="*/ 64 w 71"/>
                    <a:gd name="T23" fmla="*/ 0 h 96"/>
                    <a:gd name="T24" fmla="*/ 25 w 71"/>
                    <a:gd name="T25" fmla="*/ 24 h 96"/>
                    <a:gd name="T26" fmla="*/ 13 w 71"/>
                    <a:gd name="T27" fmla="*/ 24 h 96"/>
                    <a:gd name="T28" fmla="*/ 13 w 71"/>
                    <a:gd name="T29" fmla="*/ 4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96"/>
                    <a:gd name="T47" fmla="*/ 71 w 71"/>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0" name="Freeform 183">
                  <a:extLst>
                    <a:ext uri="{FF2B5EF4-FFF2-40B4-BE49-F238E27FC236}">
                      <a16:creationId xmlns:a16="http://schemas.microsoft.com/office/drawing/2014/main" xmlns="" id="{CBA218B6-917C-E14A-A4B7-C7B4EBF030E9}"/>
                    </a:ext>
                  </a:extLst>
                </p:cNvPr>
                <p:cNvSpPr>
                  <a:spLocks/>
                </p:cNvSpPr>
                <p:nvPr/>
              </p:nvSpPr>
              <p:spPr bwMode="auto">
                <a:xfrm>
                  <a:off x="2215" y="2320"/>
                  <a:ext cx="90" cy="80"/>
                </a:xfrm>
                <a:custGeom>
                  <a:avLst/>
                  <a:gdLst>
                    <a:gd name="T0" fmla="*/ 84 w 90"/>
                    <a:gd name="T1" fmla="*/ 56 h 80"/>
                    <a:gd name="T2" fmla="*/ 84 w 90"/>
                    <a:gd name="T3" fmla="*/ 40 h 80"/>
                    <a:gd name="T4" fmla="*/ 90 w 90"/>
                    <a:gd name="T5" fmla="*/ 24 h 80"/>
                    <a:gd name="T6" fmla="*/ 77 w 90"/>
                    <a:gd name="T7" fmla="*/ 8 h 80"/>
                    <a:gd name="T8" fmla="*/ 64 w 90"/>
                    <a:gd name="T9" fmla="*/ 0 h 80"/>
                    <a:gd name="T10" fmla="*/ 38 w 90"/>
                    <a:gd name="T11" fmla="*/ 0 h 80"/>
                    <a:gd name="T12" fmla="*/ 19 w 90"/>
                    <a:gd name="T13" fmla="*/ 0 h 80"/>
                    <a:gd name="T14" fmla="*/ 13 w 90"/>
                    <a:gd name="T15" fmla="*/ 8 h 80"/>
                    <a:gd name="T16" fmla="*/ 6 w 90"/>
                    <a:gd name="T17" fmla="*/ 0 h 80"/>
                    <a:gd name="T18" fmla="*/ 13 w 90"/>
                    <a:gd name="T19" fmla="*/ 8 h 80"/>
                    <a:gd name="T20" fmla="*/ 6 w 90"/>
                    <a:gd name="T21" fmla="*/ 8 h 80"/>
                    <a:gd name="T22" fmla="*/ 13 w 90"/>
                    <a:gd name="T23" fmla="*/ 16 h 80"/>
                    <a:gd name="T24" fmla="*/ 0 w 90"/>
                    <a:gd name="T25" fmla="*/ 24 h 80"/>
                    <a:gd name="T26" fmla="*/ 0 w 90"/>
                    <a:gd name="T27" fmla="*/ 56 h 80"/>
                    <a:gd name="T28" fmla="*/ 13 w 90"/>
                    <a:gd name="T29" fmla="*/ 80 h 80"/>
                    <a:gd name="T30" fmla="*/ 13 w 90"/>
                    <a:gd name="T31" fmla="*/ 72 h 80"/>
                    <a:gd name="T32" fmla="*/ 19 w 90"/>
                    <a:gd name="T33" fmla="*/ 64 h 80"/>
                    <a:gd name="T34" fmla="*/ 26 w 90"/>
                    <a:gd name="T35" fmla="*/ 64 h 80"/>
                    <a:gd name="T36" fmla="*/ 26 w 90"/>
                    <a:gd name="T37" fmla="*/ 48 h 80"/>
                    <a:gd name="T38" fmla="*/ 38 w 90"/>
                    <a:gd name="T39" fmla="*/ 48 h 80"/>
                    <a:gd name="T40" fmla="*/ 77 w 90"/>
                    <a:gd name="T41" fmla="*/ 24 h 80"/>
                    <a:gd name="T42" fmla="*/ 84 w 90"/>
                    <a:gd name="T43" fmla="*/ 56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80"/>
                    <a:gd name="T68" fmla="*/ 90 w 9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1" name="Freeform 184">
                  <a:extLst>
                    <a:ext uri="{FF2B5EF4-FFF2-40B4-BE49-F238E27FC236}">
                      <a16:creationId xmlns:a16="http://schemas.microsoft.com/office/drawing/2014/main" xmlns="" id="{4FCD0049-9951-E24E-A086-D610BB747B3E}"/>
                    </a:ext>
                  </a:extLst>
                </p:cNvPr>
                <p:cNvSpPr>
                  <a:spLocks/>
                </p:cNvSpPr>
                <p:nvPr/>
              </p:nvSpPr>
              <p:spPr bwMode="auto">
                <a:xfrm>
                  <a:off x="2234" y="2408"/>
                  <a:ext cx="52" cy="48"/>
                </a:xfrm>
                <a:custGeom>
                  <a:avLst/>
                  <a:gdLst>
                    <a:gd name="T0" fmla="*/ 7 w 52"/>
                    <a:gd name="T1" fmla="*/ 0 h 48"/>
                    <a:gd name="T2" fmla="*/ 0 w 52"/>
                    <a:gd name="T3" fmla="*/ 32 h 48"/>
                    <a:gd name="T4" fmla="*/ 19 w 52"/>
                    <a:gd name="T5" fmla="*/ 48 h 48"/>
                    <a:gd name="T6" fmla="*/ 32 w 52"/>
                    <a:gd name="T7" fmla="*/ 48 h 48"/>
                    <a:gd name="T8" fmla="*/ 45 w 52"/>
                    <a:gd name="T9" fmla="*/ 40 h 48"/>
                    <a:gd name="T10" fmla="*/ 52 w 52"/>
                    <a:gd name="T11" fmla="*/ 40 h 48"/>
                    <a:gd name="T12" fmla="*/ 45 w 52"/>
                    <a:gd name="T13" fmla="*/ 32 h 48"/>
                    <a:gd name="T14" fmla="*/ 32 w 52"/>
                    <a:gd name="T15" fmla="*/ 32 h 48"/>
                    <a:gd name="T16" fmla="*/ 13 w 52"/>
                    <a:gd name="T17" fmla="*/ 16 h 48"/>
                    <a:gd name="T18" fmla="*/ 7 w 52"/>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8"/>
                    <a:gd name="T32" fmla="*/ 52 w 52"/>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2" name="Freeform 185">
                  <a:extLst>
                    <a:ext uri="{FF2B5EF4-FFF2-40B4-BE49-F238E27FC236}">
                      <a16:creationId xmlns:a16="http://schemas.microsoft.com/office/drawing/2014/main" xmlns="" id="{2F2A3F48-1042-BF48-9042-7B988F42CEA7}"/>
                    </a:ext>
                  </a:extLst>
                </p:cNvPr>
                <p:cNvSpPr>
                  <a:spLocks/>
                </p:cNvSpPr>
                <p:nvPr/>
              </p:nvSpPr>
              <p:spPr bwMode="auto">
                <a:xfrm>
                  <a:off x="2182" y="2440"/>
                  <a:ext cx="162" cy="199"/>
                </a:xfrm>
                <a:custGeom>
                  <a:avLst/>
                  <a:gdLst>
                    <a:gd name="T0" fmla="*/ 52 w 162"/>
                    <a:gd name="T1" fmla="*/ 0 h 199"/>
                    <a:gd name="T2" fmla="*/ 33 w 162"/>
                    <a:gd name="T3" fmla="*/ 16 h 199"/>
                    <a:gd name="T4" fmla="*/ 13 w 162"/>
                    <a:gd name="T5" fmla="*/ 32 h 199"/>
                    <a:gd name="T6" fmla="*/ 0 w 162"/>
                    <a:gd name="T7" fmla="*/ 71 h 199"/>
                    <a:gd name="T8" fmla="*/ 0 w 162"/>
                    <a:gd name="T9" fmla="*/ 119 h 199"/>
                    <a:gd name="T10" fmla="*/ 13 w 162"/>
                    <a:gd name="T11" fmla="*/ 127 h 199"/>
                    <a:gd name="T12" fmla="*/ 33 w 162"/>
                    <a:gd name="T13" fmla="*/ 119 h 199"/>
                    <a:gd name="T14" fmla="*/ 33 w 162"/>
                    <a:gd name="T15" fmla="*/ 103 h 199"/>
                    <a:gd name="T16" fmla="*/ 33 w 162"/>
                    <a:gd name="T17" fmla="*/ 183 h 199"/>
                    <a:gd name="T18" fmla="*/ 65 w 162"/>
                    <a:gd name="T19" fmla="*/ 199 h 199"/>
                    <a:gd name="T20" fmla="*/ 97 w 162"/>
                    <a:gd name="T21" fmla="*/ 199 h 199"/>
                    <a:gd name="T22" fmla="*/ 130 w 162"/>
                    <a:gd name="T23" fmla="*/ 199 h 199"/>
                    <a:gd name="T24" fmla="*/ 143 w 162"/>
                    <a:gd name="T25" fmla="*/ 183 h 199"/>
                    <a:gd name="T26" fmla="*/ 136 w 162"/>
                    <a:gd name="T27" fmla="*/ 103 h 199"/>
                    <a:gd name="T28" fmla="*/ 156 w 162"/>
                    <a:gd name="T29" fmla="*/ 103 h 199"/>
                    <a:gd name="T30" fmla="*/ 162 w 162"/>
                    <a:gd name="T31" fmla="*/ 95 h 199"/>
                    <a:gd name="T32" fmla="*/ 156 w 162"/>
                    <a:gd name="T33" fmla="*/ 55 h 199"/>
                    <a:gd name="T34" fmla="*/ 143 w 162"/>
                    <a:gd name="T35" fmla="*/ 16 h 199"/>
                    <a:gd name="T36" fmla="*/ 117 w 162"/>
                    <a:gd name="T37" fmla="*/ 8 h 199"/>
                    <a:gd name="T38" fmla="*/ 97 w 162"/>
                    <a:gd name="T39" fmla="*/ 0 h 199"/>
                    <a:gd name="T40" fmla="*/ 97 w 162"/>
                    <a:gd name="T41" fmla="*/ 8 h 199"/>
                    <a:gd name="T42" fmla="*/ 84 w 162"/>
                    <a:gd name="T43" fmla="*/ 16 h 199"/>
                    <a:gd name="T44" fmla="*/ 71 w 162"/>
                    <a:gd name="T45" fmla="*/ 16 h 199"/>
                    <a:gd name="T46" fmla="*/ 52 w 162"/>
                    <a:gd name="T47" fmla="*/ 0 h 1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99"/>
                    <a:gd name="T74" fmla="*/ 162 w 162"/>
                    <a:gd name="T75" fmla="*/ 199 h 1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3" name="Line 186">
                  <a:extLst>
                    <a:ext uri="{FF2B5EF4-FFF2-40B4-BE49-F238E27FC236}">
                      <a16:creationId xmlns:a16="http://schemas.microsoft.com/office/drawing/2014/main" xmlns="" id="{136154CA-ABF4-9D47-BF36-0517A532F4C7}"/>
                    </a:ext>
                  </a:extLst>
                </p:cNvPr>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4" name="Freeform 187">
                  <a:extLst>
                    <a:ext uri="{FF2B5EF4-FFF2-40B4-BE49-F238E27FC236}">
                      <a16:creationId xmlns:a16="http://schemas.microsoft.com/office/drawing/2014/main" xmlns="" id="{3C176035-834E-A041-86AB-CAE8A921983E}"/>
                    </a:ext>
                  </a:extLst>
                </p:cNvPr>
                <p:cNvSpPr>
                  <a:spLocks/>
                </p:cNvSpPr>
                <p:nvPr/>
              </p:nvSpPr>
              <p:spPr bwMode="auto">
                <a:xfrm>
                  <a:off x="2182" y="2559"/>
                  <a:ext cx="52" cy="104"/>
                </a:xfrm>
                <a:custGeom>
                  <a:avLst/>
                  <a:gdLst>
                    <a:gd name="T0" fmla="*/ 26 w 52"/>
                    <a:gd name="T1" fmla="*/ 0 h 104"/>
                    <a:gd name="T2" fmla="*/ 33 w 52"/>
                    <a:gd name="T3" fmla="*/ 48 h 104"/>
                    <a:gd name="T4" fmla="*/ 52 w 52"/>
                    <a:gd name="T5" fmla="*/ 88 h 104"/>
                    <a:gd name="T6" fmla="*/ 46 w 52"/>
                    <a:gd name="T7" fmla="*/ 104 h 104"/>
                    <a:gd name="T8" fmla="*/ 7 w 52"/>
                    <a:gd name="T9" fmla="*/ 48 h 104"/>
                    <a:gd name="T10" fmla="*/ 0 w 52"/>
                    <a:gd name="T11" fmla="*/ 0 h 104"/>
                    <a:gd name="T12" fmla="*/ 13 w 52"/>
                    <a:gd name="T13" fmla="*/ 8 h 104"/>
                    <a:gd name="T14" fmla="*/ 26 w 52"/>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4"/>
                    <a:gd name="T26" fmla="*/ 52 w 52"/>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5" name="Freeform 188">
                  <a:extLst>
                    <a:ext uri="{FF2B5EF4-FFF2-40B4-BE49-F238E27FC236}">
                      <a16:creationId xmlns:a16="http://schemas.microsoft.com/office/drawing/2014/main" xmlns="" id="{8AA0302E-C9C3-F340-9A4D-D41CC6206042}"/>
                    </a:ext>
                  </a:extLst>
                </p:cNvPr>
                <p:cNvSpPr>
                  <a:spLocks/>
                </p:cNvSpPr>
                <p:nvPr/>
              </p:nvSpPr>
              <p:spPr bwMode="auto">
                <a:xfrm>
                  <a:off x="2318" y="2543"/>
                  <a:ext cx="26" cy="112"/>
                </a:xfrm>
                <a:custGeom>
                  <a:avLst/>
                  <a:gdLst>
                    <a:gd name="T0" fmla="*/ 26 w 26"/>
                    <a:gd name="T1" fmla="*/ 0 h 112"/>
                    <a:gd name="T2" fmla="*/ 26 w 26"/>
                    <a:gd name="T3" fmla="*/ 40 h 112"/>
                    <a:gd name="T4" fmla="*/ 7 w 26"/>
                    <a:gd name="T5" fmla="*/ 112 h 112"/>
                    <a:gd name="T6" fmla="*/ 7 w 26"/>
                    <a:gd name="T7" fmla="*/ 88 h 112"/>
                    <a:gd name="T8" fmla="*/ 7 w 26"/>
                    <a:gd name="T9" fmla="*/ 80 h 112"/>
                    <a:gd name="T10" fmla="*/ 0 w 26"/>
                    <a:gd name="T11" fmla="*/ 0 h 112"/>
                    <a:gd name="T12" fmla="*/ 20 w 26"/>
                    <a:gd name="T13" fmla="*/ 0 h 112"/>
                    <a:gd name="T14" fmla="*/ 26 w 26"/>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12"/>
                    <a:gd name="T26" fmla="*/ 26 w 26"/>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6" name="Freeform 189">
                  <a:extLst>
                    <a:ext uri="{FF2B5EF4-FFF2-40B4-BE49-F238E27FC236}">
                      <a16:creationId xmlns:a16="http://schemas.microsoft.com/office/drawing/2014/main" xmlns="" id="{3CF0FB5D-2EA4-DE4A-ADF4-1B0530AF6126}"/>
                    </a:ext>
                  </a:extLst>
                </p:cNvPr>
                <p:cNvSpPr>
                  <a:spLocks/>
                </p:cNvSpPr>
                <p:nvPr/>
              </p:nvSpPr>
              <p:spPr bwMode="auto">
                <a:xfrm>
                  <a:off x="2455" y="2895"/>
                  <a:ext cx="77" cy="40"/>
                </a:xfrm>
                <a:custGeom>
                  <a:avLst/>
                  <a:gdLst>
                    <a:gd name="T0" fmla="*/ 0 w 77"/>
                    <a:gd name="T1" fmla="*/ 8 h 40"/>
                    <a:gd name="T2" fmla="*/ 0 w 77"/>
                    <a:gd name="T3" fmla="*/ 24 h 40"/>
                    <a:gd name="T4" fmla="*/ 0 w 77"/>
                    <a:gd name="T5" fmla="*/ 32 h 40"/>
                    <a:gd name="T6" fmla="*/ 13 w 77"/>
                    <a:gd name="T7" fmla="*/ 32 h 40"/>
                    <a:gd name="T8" fmla="*/ 19 w 77"/>
                    <a:gd name="T9" fmla="*/ 40 h 40"/>
                    <a:gd name="T10" fmla="*/ 39 w 77"/>
                    <a:gd name="T11" fmla="*/ 32 h 40"/>
                    <a:gd name="T12" fmla="*/ 39 w 77"/>
                    <a:gd name="T13" fmla="*/ 24 h 40"/>
                    <a:gd name="T14" fmla="*/ 58 w 77"/>
                    <a:gd name="T15" fmla="*/ 32 h 40"/>
                    <a:gd name="T16" fmla="*/ 64 w 77"/>
                    <a:gd name="T17" fmla="*/ 32 h 40"/>
                    <a:gd name="T18" fmla="*/ 77 w 77"/>
                    <a:gd name="T19" fmla="*/ 32 h 40"/>
                    <a:gd name="T20" fmla="*/ 77 w 77"/>
                    <a:gd name="T21" fmla="*/ 24 h 40"/>
                    <a:gd name="T22" fmla="*/ 77 w 77"/>
                    <a:gd name="T23" fmla="*/ 16 h 40"/>
                    <a:gd name="T24" fmla="*/ 71 w 77"/>
                    <a:gd name="T25" fmla="*/ 8 h 40"/>
                    <a:gd name="T26" fmla="*/ 58 w 77"/>
                    <a:gd name="T27" fmla="*/ 8 h 40"/>
                    <a:gd name="T28" fmla="*/ 52 w 77"/>
                    <a:gd name="T29" fmla="*/ 0 h 40"/>
                    <a:gd name="T30" fmla="*/ 45 w 77"/>
                    <a:gd name="T31" fmla="*/ 8 h 40"/>
                    <a:gd name="T32" fmla="*/ 26 w 77"/>
                    <a:gd name="T33" fmla="*/ 0 h 40"/>
                    <a:gd name="T34" fmla="*/ 19 w 77"/>
                    <a:gd name="T35" fmla="*/ 8 h 40"/>
                    <a:gd name="T36" fmla="*/ 6 w 77"/>
                    <a:gd name="T37" fmla="*/ 8 h 40"/>
                    <a:gd name="T38" fmla="*/ 0 w 77"/>
                    <a:gd name="T39" fmla="*/ 8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40"/>
                    <a:gd name="T62" fmla="*/ 77 w 77"/>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47" name="Oval 190">
                  <a:extLst>
                    <a:ext uri="{FF2B5EF4-FFF2-40B4-BE49-F238E27FC236}">
                      <a16:creationId xmlns:a16="http://schemas.microsoft.com/office/drawing/2014/main" xmlns="" id="{31B152AE-E9FD-8B44-A65E-B2B963CE1EEC}"/>
                    </a:ext>
                  </a:extLst>
                </p:cNvPr>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48" name="Oval 191">
                  <a:extLst>
                    <a:ext uri="{FF2B5EF4-FFF2-40B4-BE49-F238E27FC236}">
                      <a16:creationId xmlns:a16="http://schemas.microsoft.com/office/drawing/2014/main" xmlns="" id="{2D0A9DA8-D3FA-5C4B-9216-8968DBF565DF}"/>
                    </a:ext>
                  </a:extLst>
                </p:cNvPr>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49" name="Freeform 192">
                  <a:extLst>
                    <a:ext uri="{FF2B5EF4-FFF2-40B4-BE49-F238E27FC236}">
                      <a16:creationId xmlns:a16="http://schemas.microsoft.com/office/drawing/2014/main" xmlns="" id="{6686F371-4402-A846-BB56-57A07F834A8E}"/>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0" name="Freeform 193">
                  <a:extLst>
                    <a:ext uri="{FF2B5EF4-FFF2-40B4-BE49-F238E27FC236}">
                      <a16:creationId xmlns:a16="http://schemas.microsoft.com/office/drawing/2014/main" xmlns="" id="{B1D63868-73E6-F942-AD1E-4ADC46BA1ADB}"/>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13" y="8"/>
                      </a:lnTo>
                      <a:lnTo>
                        <a:pt x="6"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1" name="Freeform 194">
                  <a:extLst>
                    <a:ext uri="{FF2B5EF4-FFF2-40B4-BE49-F238E27FC236}">
                      <a16:creationId xmlns:a16="http://schemas.microsoft.com/office/drawing/2014/main" xmlns="" id="{52A1600F-E105-2B4C-AAFB-68E17A54BD7D}"/>
                    </a:ext>
                  </a:extLst>
                </p:cNvPr>
                <p:cNvSpPr>
                  <a:spLocks/>
                </p:cNvSpPr>
                <p:nvPr/>
              </p:nvSpPr>
              <p:spPr bwMode="auto">
                <a:xfrm>
                  <a:off x="2448" y="2751"/>
                  <a:ext cx="65" cy="152"/>
                </a:xfrm>
                <a:custGeom>
                  <a:avLst/>
                  <a:gdLst>
                    <a:gd name="T0" fmla="*/ 0 w 65"/>
                    <a:gd name="T1" fmla="*/ 0 h 152"/>
                    <a:gd name="T2" fmla="*/ 0 w 65"/>
                    <a:gd name="T3" fmla="*/ 16 h 152"/>
                    <a:gd name="T4" fmla="*/ 0 w 65"/>
                    <a:gd name="T5" fmla="*/ 40 h 152"/>
                    <a:gd name="T6" fmla="*/ 0 w 65"/>
                    <a:gd name="T7" fmla="*/ 104 h 152"/>
                    <a:gd name="T8" fmla="*/ 0 w 65"/>
                    <a:gd name="T9" fmla="*/ 144 h 152"/>
                    <a:gd name="T10" fmla="*/ 7 w 65"/>
                    <a:gd name="T11" fmla="*/ 152 h 152"/>
                    <a:gd name="T12" fmla="*/ 20 w 65"/>
                    <a:gd name="T13" fmla="*/ 152 h 152"/>
                    <a:gd name="T14" fmla="*/ 33 w 65"/>
                    <a:gd name="T15" fmla="*/ 152 h 152"/>
                    <a:gd name="T16" fmla="*/ 39 w 65"/>
                    <a:gd name="T17" fmla="*/ 144 h 152"/>
                    <a:gd name="T18" fmla="*/ 52 w 65"/>
                    <a:gd name="T19" fmla="*/ 152 h 152"/>
                    <a:gd name="T20" fmla="*/ 59 w 65"/>
                    <a:gd name="T21" fmla="*/ 152 h 152"/>
                    <a:gd name="T22" fmla="*/ 65 w 65"/>
                    <a:gd name="T23" fmla="*/ 144 h 152"/>
                    <a:gd name="T24" fmla="*/ 65 w 65"/>
                    <a:gd name="T25" fmla="*/ 96 h 152"/>
                    <a:gd name="T26" fmla="*/ 65 w 65"/>
                    <a:gd name="T27" fmla="*/ 80 h 152"/>
                    <a:gd name="T28" fmla="*/ 59 w 65"/>
                    <a:gd name="T29" fmla="*/ 0 h 152"/>
                    <a:gd name="T30" fmla="*/ 59 w 65"/>
                    <a:gd name="T31" fmla="*/ 0 h 152"/>
                    <a:gd name="T32" fmla="*/ 39 w 65"/>
                    <a:gd name="T33" fmla="*/ 8 h 152"/>
                    <a:gd name="T34" fmla="*/ 20 w 65"/>
                    <a:gd name="T35" fmla="*/ 8 h 152"/>
                    <a:gd name="T36" fmla="*/ 0 w 65"/>
                    <a:gd name="T37" fmla="*/ 0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52"/>
                    <a:gd name="T59" fmla="*/ 65 w 65"/>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39"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2" name="Freeform 195">
                  <a:extLst>
                    <a:ext uri="{FF2B5EF4-FFF2-40B4-BE49-F238E27FC236}">
                      <a16:creationId xmlns:a16="http://schemas.microsoft.com/office/drawing/2014/main" xmlns="" id="{0869460C-F8AE-534B-B72C-AFB5968C811D}"/>
                    </a:ext>
                  </a:extLst>
                </p:cNvPr>
                <p:cNvSpPr>
                  <a:spLocks/>
                </p:cNvSpPr>
                <p:nvPr/>
              </p:nvSpPr>
              <p:spPr bwMode="auto">
                <a:xfrm>
                  <a:off x="2487" y="2799"/>
                  <a:ext cx="1" cy="96"/>
                </a:xfrm>
                <a:custGeom>
                  <a:avLst/>
                  <a:gdLst>
                    <a:gd name="T0" fmla="*/ 0 w 1"/>
                    <a:gd name="T1" fmla="*/ 96 h 96"/>
                    <a:gd name="T2" fmla="*/ 0 w 1"/>
                    <a:gd name="T3" fmla="*/ 32 h 96"/>
                    <a:gd name="T4" fmla="*/ 0 w 1"/>
                    <a:gd name="T5" fmla="*/ 0 h 96"/>
                    <a:gd name="T6" fmla="*/ 0 60000 65536"/>
                    <a:gd name="T7" fmla="*/ 0 60000 65536"/>
                    <a:gd name="T8" fmla="*/ 0 60000 65536"/>
                    <a:gd name="T9" fmla="*/ 0 w 1"/>
                    <a:gd name="T10" fmla="*/ 0 h 96"/>
                    <a:gd name="T11" fmla="*/ 1 w 1"/>
                    <a:gd name="T12" fmla="*/ 96 h 96"/>
                  </a:gdLst>
                  <a:ahLst/>
                  <a:cxnLst>
                    <a:cxn ang="T6">
                      <a:pos x="T0" y="T1"/>
                    </a:cxn>
                    <a:cxn ang="T7">
                      <a:pos x="T2" y="T3"/>
                    </a:cxn>
                    <a:cxn ang="T8">
                      <a:pos x="T4" y="T5"/>
                    </a:cxn>
                  </a:cxnLst>
                  <a:rect l="T9" t="T10" r="T11" b="T12"/>
                  <a:pathLst>
                    <a:path w="1" h="96">
                      <a:moveTo>
                        <a:pt x="0" y="96"/>
                      </a:moveTo>
                      <a:lnTo>
                        <a:pt x="0" y="32"/>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3" name="Freeform 196">
                  <a:extLst>
                    <a:ext uri="{FF2B5EF4-FFF2-40B4-BE49-F238E27FC236}">
                      <a16:creationId xmlns:a16="http://schemas.microsoft.com/office/drawing/2014/main" xmlns="" id="{EFEEE387-2546-2A49-99F9-89F154950CB2}"/>
                    </a:ext>
                  </a:extLst>
                </p:cNvPr>
                <p:cNvSpPr>
                  <a:spLocks/>
                </p:cNvSpPr>
                <p:nvPr/>
              </p:nvSpPr>
              <p:spPr bwMode="auto">
                <a:xfrm>
                  <a:off x="2455" y="2583"/>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6 w 39"/>
                    <a:gd name="T11" fmla="*/ 48 h 56"/>
                    <a:gd name="T12" fmla="*/ 19 w 39"/>
                    <a:gd name="T13" fmla="*/ 56 h 56"/>
                    <a:gd name="T14" fmla="*/ 32 w 39"/>
                    <a:gd name="T15" fmla="*/ 48 h 56"/>
                    <a:gd name="T16" fmla="*/ 39 w 39"/>
                    <a:gd name="T17" fmla="*/ 48 h 56"/>
                    <a:gd name="T18" fmla="*/ 39 w 39"/>
                    <a:gd name="T19" fmla="*/ 32 h 56"/>
                    <a:gd name="T20" fmla="*/ 39 w 39"/>
                    <a:gd name="T21" fmla="*/ 16 h 56"/>
                    <a:gd name="T22" fmla="*/ 32 w 39"/>
                    <a:gd name="T23" fmla="*/ 0 h 56"/>
                    <a:gd name="T24" fmla="*/ 13 w 39"/>
                    <a:gd name="T25" fmla="*/ 8 h 56"/>
                    <a:gd name="T26" fmla="*/ 6 w 39"/>
                    <a:gd name="T27" fmla="*/ 8 h 56"/>
                    <a:gd name="T28" fmla="*/ 6 w 39"/>
                    <a:gd name="T29" fmla="*/ 24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56"/>
                    <a:gd name="T47" fmla="*/ 39 w 39"/>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4" name="Freeform 197">
                  <a:extLst>
                    <a:ext uri="{FF2B5EF4-FFF2-40B4-BE49-F238E27FC236}">
                      <a16:creationId xmlns:a16="http://schemas.microsoft.com/office/drawing/2014/main" xmlns="" id="{439CE4C6-376D-0D4F-B50F-3B47A31C0E2A}"/>
                    </a:ext>
                  </a:extLst>
                </p:cNvPr>
                <p:cNvSpPr>
                  <a:spLocks/>
                </p:cNvSpPr>
                <p:nvPr/>
              </p:nvSpPr>
              <p:spPr bwMode="auto">
                <a:xfrm>
                  <a:off x="2442" y="2559"/>
                  <a:ext cx="58" cy="56"/>
                </a:xfrm>
                <a:custGeom>
                  <a:avLst/>
                  <a:gdLst>
                    <a:gd name="T0" fmla="*/ 52 w 58"/>
                    <a:gd name="T1" fmla="*/ 40 h 56"/>
                    <a:gd name="T2" fmla="*/ 52 w 58"/>
                    <a:gd name="T3" fmla="*/ 32 h 56"/>
                    <a:gd name="T4" fmla="*/ 58 w 58"/>
                    <a:gd name="T5" fmla="*/ 16 h 56"/>
                    <a:gd name="T6" fmla="*/ 52 w 58"/>
                    <a:gd name="T7" fmla="*/ 8 h 56"/>
                    <a:gd name="T8" fmla="*/ 45 w 58"/>
                    <a:gd name="T9" fmla="*/ 8 h 56"/>
                    <a:gd name="T10" fmla="*/ 26 w 58"/>
                    <a:gd name="T11" fmla="*/ 0 h 56"/>
                    <a:gd name="T12" fmla="*/ 13 w 58"/>
                    <a:gd name="T13" fmla="*/ 8 h 56"/>
                    <a:gd name="T14" fmla="*/ 13 w 58"/>
                    <a:gd name="T15" fmla="*/ 8 h 56"/>
                    <a:gd name="T16" fmla="*/ 6 w 58"/>
                    <a:gd name="T17" fmla="*/ 8 h 56"/>
                    <a:gd name="T18" fmla="*/ 13 w 58"/>
                    <a:gd name="T19" fmla="*/ 8 h 56"/>
                    <a:gd name="T20" fmla="*/ 6 w 58"/>
                    <a:gd name="T21" fmla="*/ 8 h 56"/>
                    <a:gd name="T22" fmla="*/ 6 w 58"/>
                    <a:gd name="T23" fmla="*/ 16 h 56"/>
                    <a:gd name="T24" fmla="*/ 6 w 58"/>
                    <a:gd name="T25" fmla="*/ 16 h 56"/>
                    <a:gd name="T26" fmla="*/ 0 w 58"/>
                    <a:gd name="T27" fmla="*/ 40 h 56"/>
                    <a:gd name="T28" fmla="*/ 13 w 58"/>
                    <a:gd name="T29" fmla="*/ 56 h 56"/>
                    <a:gd name="T30" fmla="*/ 13 w 58"/>
                    <a:gd name="T31" fmla="*/ 48 h 56"/>
                    <a:gd name="T32" fmla="*/ 13 w 58"/>
                    <a:gd name="T33" fmla="*/ 40 h 56"/>
                    <a:gd name="T34" fmla="*/ 19 w 58"/>
                    <a:gd name="T35" fmla="*/ 48 h 56"/>
                    <a:gd name="T36" fmla="*/ 19 w 58"/>
                    <a:gd name="T37" fmla="*/ 32 h 56"/>
                    <a:gd name="T38" fmla="*/ 26 w 58"/>
                    <a:gd name="T39" fmla="*/ 32 h 56"/>
                    <a:gd name="T40" fmla="*/ 45 w 58"/>
                    <a:gd name="T41" fmla="*/ 24 h 56"/>
                    <a:gd name="T42" fmla="*/ 52 w 58"/>
                    <a:gd name="T43" fmla="*/ 40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8"/>
                    <a:gd name="T67" fmla="*/ 0 h 56"/>
                    <a:gd name="T68" fmla="*/ 58 w 58"/>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8" h="56">
                      <a:moveTo>
                        <a:pt x="52" y="40"/>
                      </a:moveTo>
                      <a:lnTo>
                        <a:pt x="52" y="32"/>
                      </a:lnTo>
                      <a:lnTo>
                        <a:pt x="58" y="16"/>
                      </a:lnTo>
                      <a:lnTo>
                        <a:pt x="52" y="8"/>
                      </a:lnTo>
                      <a:lnTo>
                        <a:pt x="45" y="8"/>
                      </a:lnTo>
                      <a:lnTo>
                        <a:pt x="26" y="0"/>
                      </a:lnTo>
                      <a:lnTo>
                        <a:pt x="13" y="8"/>
                      </a:lnTo>
                      <a:lnTo>
                        <a:pt x="6" y="8"/>
                      </a:lnTo>
                      <a:lnTo>
                        <a:pt x="13" y="8"/>
                      </a:lnTo>
                      <a:lnTo>
                        <a:pt x="6" y="8"/>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5" name="Freeform 198">
                  <a:extLst>
                    <a:ext uri="{FF2B5EF4-FFF2-40B4-BE49-F238E27FC236}">
                      <a16:creationId xmlns:a16="http://schemas.microsoft.com/office/drawing/2014/main" xmlns="" id="{16A7C895-1E7A-B043-9BB4-BEE1279DE97B}"/>
                    </a:ext>
                  </a:extLst>
                </p:cNvPr>
                <p:cNvSpPr>
                  <a:spLocks/>
                </p:cNvSpPr>
                <p:nvPr/>
              </p:nvSpPr>
              <p:spPr bwMode="auto">
                <a:xfrm>
                  <a:off x="2461" y="2615"/>
                  <a:ext cx="26" cy="32"/>
                </a:xfrm>
                <a:custGeom>
                  <a:avLst/>
                  <a:gdLst>
                    <a:gd name="T0" fmla="*/ 0 w 26"/>
                    <a:gd name="T1" fmla="*/ 0 h 32"/>
                    <a:gd name="T2" fmla="*/ 0 w 26"/>
                    <a:gd name="T3" fmla="*/ 24 h 32"/>
                    <a:gd name="T4" fmla="*/ 7 w 26"/>
                    <a:gd name="T5" fmla="*/ 32 h 32"/>
                    <a:gd name="T6" fmla="*/ 13 w 26"/>
                    <a:gd name="T7" fmla="*/ 32 h 32"/>
                    <a:gd name="T8" fmla="*/ 20 w 26"/>
                    <a:gd name="T9" fmla="*/ 32 h 32"/>
                    <a:gd name="T10" fmla="*/ 26 w 26"/>
                    <a:gd name="T11" fmla="*/ 24 h 32"/>
                    <a:gd name="T12" fmla="*/ 26 w 26"/>
                    <a:gd name="T13" fmla="*/ 16 h 32"/>
                    <a:gd name="T14" fmla="*/ 13 w 26"/>
                    <a:gd name="T15" fmla="*/ 24 h 32"/>
                    <a:gd name="T16" fmla="*/ 0 w 26"/>
                    <a:gd name="T17" fmla="*/ 16 h 32"/>
                    <a:gd name="T18" fmla="*/ 0 w 26"/>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2"/>
                    <a:gd name="T32" fmla="*/ 26 w 26"/>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6" name="Freeform 199">
                  <a:extLst>
                    <a:ext uri="{FF2B5EF4-FFF2-40B4-BE49-F238E27FC236}">
                      <a16:creationId xmlns:a16="http://schemas.microsoft.com/office/drawing/2014/main" xmlns="" id="{E6D772E4-1580-C248-A65E-15FF4E39A60D}"/>
                    </a:ext>
                  </a:extLst>
                </p:cNvPr>
                <p:cNvSpPr>
                  <a:spLocks/>
                </p:cNvSpPr>
                <p:nvPr/>
              </p:nvSpPr>
              <p:spPr bwMode="auto">
                <a:xfrm>
                  <a:off x="2422" y="2631"/>
                  <a:ext cx="97" cy="128"/>
                </a:xfrm>
                <a:custGeom>
                  <a:avLst/>
                  <a:gdLst>
                    <a:gd name="T0" fmla="*/ 39 w 97"/>
                    <a:gd name="T1" fmla="*/ 8 h 128"/>
                    <a:gd name="T2" fmla="*/ 20 w 97"/>
                    <a:gd name="T3" fmla="*/ 16 h 128"/>
                    <a:gd name="T4" fmla="*/ 13 w 97"/>
                    <a:gd name="T5" fmla="*/ 24 h 128"/>
                    <a:gd name="T6" fmla="*/ 7 w 97"/>
                    <a:gd name="T7" fmla="*/ 48 h 128"/>
                    <a:gd name="T8" fmla="*/ 0 w 97"/>
                    <a:gd name="T9" fmla="*/ 72 h 128"/>
                    <a:gd name="T10" fmla="*/ 13 w 97"/>
                    <a:gd name="T11" fmla="*/ 80 h 128"/>
                    <a:gd name="T12" fmla="*/ 20 w 97"/>
                    <a:gd name="T13" fmla="*/ 80 h 128"/>
                    <a:gd name="T14" fmla="*/ 26 w 97"/>
                    <a:gd name="T15" fmla="*/ 64 h 128"/>
                    <a:gd name="T16" fmla="*/ 26 w 97"/>
                    <a:gd name="T17" fmla="*/ 120 h 128"/>
                    <a:gd name="T18" fmla="*/ 46 w 97"/>
                    <a:gd name="T19" fmla="*/ 128 h 128"/>
                    <a:gd name="T20" fmla="*/ 65 w 97"/>
                    <a:gd name="T21" fmla="*/ 128 h 128"/>
                    <a:gd name="T22" fmla="*/ 85 w 97"/>
                    <a:gd name="T23" fmla="*/ 120 h 128"/>
                    <a:gd name="T24" fmla="*/ 91 w 97"/>
                    <a:gd name="T25" fmla="*/ 120 h 128"/>
                    <a:gd name="T26" fmla="*/ 85 w 97"/>
                    <a:gd name="T27" fmla="*/ 72 h 128"/>
                    <a:gd name="T28" fmla="*/ 97 w 97"/>
                    <a:gd name="T29" fmla="*/ 72 h 128"/>
                    <a:gd name="T30" fmla="*/ 97 w 97"/>
                    <a:gd name="T31" fmla="*/ 64 h 128"/>
                    <a:gd name="T32" fmla="*/ 97 w 97"/>
                    <a:gd name="T33" fmla="*/ 40 h 128"/>
                    <a:gd name="T34" fmla="*/ 85 w 97"/>
                    <a:gd name="T35" fmla="*/ 16 h 128"/>
                    <a:gd name="T36" fmla="*/ 72 w 97"/>
                    <a:gd name="T37" fmla="*/ 8 h 128"/>
                    <a:gd name="T38" fmla="*/ 65 w 97"/>
                    <a:gd name="T39" fmla="*/ 0 h 128"/>
                    <a:gd name="T40" fmla="*/ 59 w 97"/>
                    <a:gd name="T41" fmla="*/ 16 h 128"/>
                    <a:gd name="T42" fmla="*/ 52 w 97"/>
                    <a:gd name="T43" fmla="*/ 16 h 128"/>
                    <a:gd name="T44" fmla="*/ 46 w 97"/>
                    <a:gd name="T45" fmla="*/ 16 h 128"/>
                    <a:gd name="T46" fmla="*/ 39 w 97"/>
                    <a:gd name="T47" fmla="*/ 8 h 1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28"/>
                    <a:gd name="T74" fmla="*/ 97 w 97"/>
                    <a:gd name="T75" fmla="*/ 128 h 1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7" name="Line 200">
                  <a:extLst>
                    <a:ext uri="{FF2B5EF4-FFF2-40B4-BE49-F238E27FC236}">
                      <a16:creationId xmlns:a16="http://schemas.microsoft.com/office/drawing/2014/main" xmlns="" id="{B5351DB1-38E5-6241-88C2-57F55604CFA1}"/>
                    </a:ext>
                  </a:extLst>
                </p:cNvPr>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8" name="Freeform 201">
                  <a:extLst>
                    <a:ext uri="{FF2B5EF4-FFF2-40B4-BE49-F238E27FC236}">
                      <a16:creationId xmlns:a16="http://schemas.microsoft.com/office/drawing/2014/main" xmlns="" id="{239A2854-6CA0-BF44-BBD6-F6BBEC790AE7}"/>
                    </a:ext>
                  </a:extLst>
                </p:cNvPr>
                <p:cNvSpPr>
                  <a:spLocks/>
                </p:cNvSpPr>
                <p:nvPr/>
              </p:nvSpPr>
              <p:spPr bwMode="auto">
                <a:xfrm>
                  <a:off x="2429" y="2711"/>
                  <a:ext cx="26" cy="64"/>
                </a:xfrm>
                <a:custGeom>
                  <a:avLst/>
                  <a:gdLst>
                    <a:gd name="T0" fmla="*/ 13 w 26"/>
                    <a:gd name="T1" fmla="*/ 0 h 64"/>
                    <a:gd name="T2" fmla="*/ 13 w 26"/>
                    <a:gd name="T3" fmla="*/ 24 h 64"/>
                    <a:gd name="T4" fmla="*/ 26 w 26"/>
                    <a:gd name="T5" fmla="*/ 48 h 64"/>
                    <a:gd name="T6" fmla="*/ 19 w 26"/>
                    <a:gd name="T7" fmla="*/ 64 h 64"/>
                    <a:gd name="T8" fmla="*/ 0 w 26"/>
                    <a:gd name="T9" fmla="*/ 24 h 64"/>
                    <a:gd name="T10" fmla="*/ 0 w 26"/>
                    <a:gd name="T11" fmla="*/ 0 h 64"/>
                    <a:gd name="T12" fmla="*/ 6 w 26"/>
                    <a:gd name="T13" fmla="*/ 0 h 64"/>
                    <a:gd name="T14" fmla="*/ 13 w 26"/>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4"/>
                    <a:gd name="T26" fmla="*/ 26 w 26"/>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59" name="Freeform 202">
                  <a:extLst>
                    <a:ext uri="{FF2B5EF4-FFF2-40B4-BE49-F238E27FC236}">
                      <a16:creationId xmlns:a16="http://schemas.microsoft.com/office/drawing/2014/main" xmlns="" id="{296006B7-7AB0-E745-88CB-D06C2EC0CE57}"/>
                    </a:ext>
                  </a:extLst>
                </p:cNvPr>
                <p:cNvSpPr>
                  <a:spLocks/>
                </p:cNvSpPr>
                <p:nvPr/>
              </p:nvSpPr>
              <p:spPr bwMode="auto">
                <a:xfrm>
                  <a:off x="2507" y="2695"/>
                  <a:ext cx="12" cy="72"/>
                </a:xfrm>
                <a:custGeom>
                  <a:avLst/>
                  <a:gdLst>
                    <a:gd name="T0" fmla="*/ 12 w 12"/>
                    <a:gd name="T1" fmla="*/ 0 h 72"/>
                    <a:gd name="T2" fmla="*/ 12 w 12"/>
                    <a:gd name="T3" fmla="*/ 32 h 72"/>
                    <a:gd name="T4" fmla="*/ 6 w 12"/>
                    <a:gd name="T5" fmla="*/ 72 h 72"/>
                    <a:gd name="T6" fmla="*/ 0 w 12"/>
                    <a:gd name="T7" fmla="*/ 56 h 72"/>
                    <a:gd name="T8" fmla="*/ 6 w 12"/>
                    <a:gd name="T9" fmla="*/ 56 h 72"/>
                    <a:gd name="T10" fmla="*/ 0 w 12"/>
                    <a:gd name="T11" fmla="*/ 8 h 72"/>
                    <a:gd name="T12" fmla="*/ 12 w 12"/>
                    <a:gd name="T13" fmla="*/ 8 h 72"/>
                    <a:gd name="T14" fmla="*/ 12 w 12"/>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2"/>
                    <a:gd name="T26" fmla="*/ 12 w 1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0" name="Freeform 203">
                  <a:extLst>
                    <a:ext uri="{FF2B5EF4-FFF2-40B4-BE49-F238E27FC236}">
                      <a16:creationId xmlns:a16="http://schemas.microsoft.com/office/drawing/2014/main" xmlns="" id="{8B7ACBEC-4F79-5F41-86B4-CE02AB10C3D1}"/>
                    </a:ext>
                  </a:extLst>
                </p:cNvPr>
                <p:cNvSpPr>
                  <a:spLocks/>
                </p:cNvSpPr>
                <p:nvPr/>
              </p:nvSpPr>
              <p:spPr bwMode="auto">
                <a:xfrm>
                  <a:off x="2630" y="2903"/>
                  <a:ext cx="71" cy="32"/>
                </a:xfrm>
                <a:custGeom>
                  <a:avLst/>
                  <a:gdLst>
                    <a:gd name="T0" fmla="*/ 6 w 71"/>
                    <a:gd name="T1" fmla="*/ 8 h 32"/>
                    <a:gd name="T2" fmla="*/ 0 w 71"/>
                    <a:gd name="T3" fmla="*/ 16 h 32"/>
                    <a:gd name="T4" fmla="*/ 0 w 71"/>
                    <a:gd name="T5" fmla="*/ 24 h 32"/>
                    <a:gd name="T6" fmla="*/ 13 w 71"/>
                    <a:gd name="T7" fmla="*/ 24 h 32"/>
                    <a:gd name="T8" fmla="*/ 19 w 71"/>
                    <a:gd name="T9" fmla="*/ 32 h 32"/>
                    <a:gd name="T10" fmla="*/ 32 w 71"/>
                    <a:gd name="T11" fmla="*/ 24 h 32"/>
                    <a:gd name="T12" fmla="*/ 39 w 71"/>
                    <a:gd name="T13" fmla="*/ 24 h 32"/>
                    <a:gd name="T14" fmla="*/ 45 w 71"/>
                    <a:gd name="T15" fmla="*/ 24 h 32"/>
                    <a:gd name="T16" fmla="*/ 52 w 71"/>
                    <a:gd name="T17" fmla="*/ 24 h 32"/>
                    <a:gd name="T18" fmla="*/ 65 w 71"/>
                    <a:gd name="T19" fmla="*/ 24 h 32"/>
                    <a:gd name="T20" fmla="*/ 71 w 71"/>
                    <a:gd name="T21" fmla="*/ 16 h 32"/>
                    <a:gd name="T22" fmla="*/ 65 w 71"/>
                    <a:gd name="T23" fmla="*/ 8 h 32"/>
                    <a:gd name="T24" fmla="*/ 58 w 71"/>
                    <a:gd name="T25" fmla="*/ 8 h 32"/>
                    <a:gd name="T26" fmla="*/ 52 w 71"/>
                    <a:gd name="T27" fmla="*/ 0 h 32"/>
                    <a:gd name="T28" fmla="*/ 45 w 71"/>
                    <a:gd name="T29" fmla="*/ 0 h 32"/>
                    <a:gd name="T30" fmla="*/ 39 w 71"/>
                    <a:gd name="T31" fmla="*/ 0 h 32"/>
                    <a:gd name="T32" fmla="*/ 26 w 71"/>
                    <a:gd name="T33" fmla="*/ 0 h 32"/>
                    <a:gd name="T34" fmla="*/ 19 w 71"/>
                    <a:gd name="T35" fmla="*/ 0 h 32"/>
                    <a:gd name="T36" fmla="*/ 13 w 71"/>
                    <a:gd name="T37" fmla="*/ 8 h 32"/>
                    <a:gd name="T38" fmla="*/ 6 w 71"/>
                    <a:gd name="T39" fmla="*/ 8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
                    <a:gd name="T61" fmla="*/ 0 h 32"/>
                    <a:gd name="T62" fmla="*/ 71 w 71"/>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1" name="Freeform 204">
                  <a:extLst>
                    <a:ext uri="{FF2B5EF4-FFF2-40B4-BE49-F238E27FC236}">
                      <a16:creationId xmlns:a16="http://schemas.microsoft.com/office/drawing/2014/main" xmlns="" id="{9DA5C272-2290-2E41-811B-173E6E69A136}"/>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2" name="Freeform 205">
                  <a:extLst>
                    <a:ext uri="{FF2B5EF4-FFF2-40B4-BE49-F238E27FC236}">
                      <a16:creationId xmlns:a16="http://schemas.microsoft.com/office/drawing/2014/main" xmlns="" id="{95B2AA81-E942-7B42-A8BE-D539CDE06223}"/>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6"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3" name="Freeform 206">
                  <a:extLst>
                    <a:ext uri="{FF2B5EF4-FFF2-40B4-BE49-F238E27FC236}">
                      <a16:creationId xmlns:a16="http://schemas.microsoft.com/office/drawing/2014/main" xmlns="" id="{FF35354A-FA6F-EE49-8CE5-7061AA3B7ABE}"/>
                    </a:ext>
                  </a:extLst>
                </p:cNvPr>
                <p:cNvSpPr>
                  <a:spLocks/>
                </p:cNvSpPr>
                <p:nvPr/>
              </p:nvSpPr>
              <p:spPr bwMode="auto">
                <a:xfrm>
                  <a:off x="2623" y="2775"/>
                  <a:ext cx="59" cy="136"/>
                </a:xfrm>
                <a:custGeom>
                  <a:avLst/>
                  <a:gdLst>
                    <a:gd name="T0" fmla="*/ 0 w 59"/>
                    <a:gd name="T1" fmla="*/ 0 h 136"/>
                    <a:gd name="T2" fmla="*/ 0 w 59"/>
                    <a:gd name="T3" fmla="*/ 24 h 136"/>
                    <a:gd name="T4" fmla="*/ 7 w 59"/>
                    <a:gd name="T5" fmla="*/ 40 h 136"/>
                    <a:gd name="T6" fmla="*/ 7 w 59"/>
                    <a:gd name="T7" fmla="*/ 96 h 136"/>
                    <a:gd name="T8" fmla="*/ 7 w 59"/>
                    <a:gd name="T9" fmla="*/ 128 h 136"/>
                    <a:gd name="T10" fmla="*/ 13 w 59"/>
                    <a:gd name="T11" fmla="*/ 136 h 136"/>
                    <a:gd name="T12" fmla="*/ 20 w 59"/>
                    <a:gd name="T13" fmla="*/ 136 h 136"/>
                    <a:gd name="T14" fmla="*/ 26 w 59"/>
                    <a:gd name="T15" fmla="*/ 128 h 136"/>
                    <a:gd name="T16" fmla="*/ 33 w 59"/>
                    <a:gd name="T17" fmla="*/ 128 h 136"/>
                    <a:gd name="T18" fmla="*/ 46 w 59"/>
                    <a:gd name="T19" fmla="*/ 136 h 136"/>
                    <a:gd name="T20" fmla="*/ 52 w 59"/>
                    <a:gd name="T21" fmla="*/ 128 h 136"/>
                    <a:gd name="T22" fmla="*/ 59 w 59"/>
                    <a:gd name="T23" fmla="*/ 120 h 136"/>
                    <a:gd name="T24" fmla="*/ 59 w 59"/>
                    <a:gd name="T25" fmla="*/ 88 h 136"/>
                    <a:gd name="T26" fmla="*/ 59 w 59"/>
                    <a:gd name="T27" fmla="*/ 72 h 136"/>
                    <a:gd name="T28" fmla="*/ 52 w 59"/>
                    <a:gd name="T29" fmla="*/ 0 h 136"/>
                    <a:gd name="T30" fmla="*/ 52 w 59"/>
                    <a:gd name="T31" fmla="*/ 8 h 136"/>
                    <a:gd name="T32" fmla="*/ 33 w 59"/>
                    <a:gd name="T33" fmla="*/ 8 h 136"/>
                    <a:gd name="T34" fmla="*/ 20 w 59"/>
                    <a:gd name="T35" fmla="*/ 8 h 136"/>
                    <a:gd name="T36" fmla="*/ 0 w 59"/>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36"/>
                    <a:gd name="T59" fmla="*/ 59 w 5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4" name="Freeform 207">
                  <a:extLst>
                    <a:ext uri="{FF2B5EF4-FFF2-40B4-BE49-F238E27FC236}">
                      <a16:creationId xmlns:a16="http://schemas.microsoft.com/office/drawing/2014/main" xmlns="" id="{1204F1BF-2731-1341-9F84-B39C8260D7F2}"/>
                    </a:ext>
                  </a:extLst>
                </p:cNvPr>
                <p:cNvSpPr>
                  <a:spLocks/>
                </p:cNvSpPr>
                <p:nvPr/>
              </p:nvSpPr>
              <p:spPr bwMode="auto">
                <a:xfrm>
                  <a:off x="2656" y="2815"/>
                  <a:ext cx="6" cy="88"/>
                </a:xfrm>
                <a:custGeom>
                  <a:avLst/>
                  <a:gdLst>
                    <a:gd name="T0" fmla="*/ 0 w 6"/>
                    <a:gd name="T1" fmla="*/ 88 h 88"/>
                    <a:gd name="T2" fmla="*/ 6 w 6"/>
                    <a:gd name="T3" fmla="*/ 32 h 88"/>
                    <a:gd name="T4" fmla="*/ 6 w 6"/>
                    <a:gd name="T5" fmla="*/ 0 h 88"/>
                    <a:gd name="T6" fmla="*/ 0 60000 65536"/>
                    <a:gd name="T7" fmla="*/ 0 60000 65536"/>
                    <a:gd name="T8" fmla="*/ 0 60000 65536"/>
                    <a:gd name="T9" fmla="*/ 0 w 6"/>
                    <a:gd name="T10" fmla="*/ 0 h 88"/>
                    <a:gd name="T11" fmla="*/ 6 w 6"/>
                    <a:gd name="T12" fmla="*/ 88 h 88"/>
                  </a:gdLst>
                  <a:ahLst/>
                  <a:cxnLst>
                    <a:cxn ang="T6">
                      <a:pos x="T0" y="T1"/>
                    </a:cxn>
                    <a:cxn ang="T7">
                      <a:pos x="T2" y="T3"/>
                    </a:cxn>
                    <a:cxn ang="T8">
                      <a:pos x="T4" y="T5"/>
                    </a:cxn>
                  </a:cxnLst>
                  <a:rect l="T9" t="T10" r="T11" b="T12"/>
                  <a:pathLst>
                    <a:path w="6" h="88">
                      <a:moveTo>
                        <a:pt x="0" y="88"/>
                      </a:moveTo>
                      <a:lnTo>
                        <a:pt x="6" y="32"/>
                      </a:lnTo>
                      <a:lnTo>
                        <a:pt x="6" y="0"/>
                      </a:lnTo>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5" name="Freeform 208">
                  <a:extLst>
                    <a:ext uri="{FF2B5EF4-FFF2-40B4-BE49-F238E27FC236}">
                      <a16:creationId xmlns:a16="http://schemas.microsoft.com/office/drawing/2014/main" xmlns="" id="{B5EBE3A9-40FB-B047-A13B-496F35B89C4A}"/>
                    </a:ext>
                  </a:extLst>
                </p:cNvPr>
                <p:cNvSpPr>
                  <a:spLocks/>
                </p:cNvSpPr>
                <p:nvPr/>
              </p:nvSpPr>
              <p:spPr bwMode="auto">
                <a:xfrm>
                  <a:off x="2630" y="2639"/>
                  <a:ext cx="32" cy="48"/>
                </a:xfrm>
                <a:custGeom>
                  <a:avLst/>
                  <a:gdLst>
                    <a:gd name="T0" fmla="*/ 6 w 32"/>
                    <a:gd name="T1" fmla="*/ 16 h 48"/>
                    <a:gd name="T2" fmla="*/ 6 w 32"/>
                    <a:gd name="T3" fmla="*/ 16 h 48"/>
                    <a:gd name="T4" fmla="*/ 0 w 32"/>
                    <a:gd name="T5" fmla="*/ 24 h 48"/>
                    <a:gd name="T6" fmla="*/ 0 w 32"/>
                    <a:gd name="T7" fmla="*/ 24 h 48"/>
                    <a:gd name="T8" fmla="*/ 6 w 32"/>
                    <a:gd name="T9" fmla="*/ 32 h 48"/>
                    <a:gd name="T10" fmla="*/ 6 w 32"/>
                    <a:gd name="T11" fmla="*/ 40 h 48"/>
                    <a:gd name="T12" fmla="*/ 19 w 32"/>
                    <a:gd name="T13" fmla="*/ 48 h 48"/>
                    <a:gd name="T14" fmla="*/ 32 w 32"/>
                    <a:gd name="T15" fmla="*/ 48 h 48"/>
                    <a:gd name="T16" fmla="*/ 32 w 32"/>
                    <a:gd name="T17" fmla="*/ 40 h 48"/>
                    <a:gd name="T18" fmla="*/ 32 w 32"/>
                    <a:gd name="T19" fmla="*/ 32 h 48"/>
                    <a:gd name="T20" fmla="*/ 32 w 32"/>
                    <a:gd name="T21" fmla="*/ 16 h 48"/>
                    <a:gd name="T22" fmla="*/ 32 w 32"/>
                    <a:gd name="T23" fmla="*/ 0 h 48"/>
                    <a:gd name="T24" fmla="*/ 13 w 32"/>
                    <a:gd name="T25" fmla="*/ 8 h 48"/>
                    <a:gd name="T26" fmla="*/ 6 w 32"/>
                    <a:gd name="T27" fmla="*/ 8 h 48"/>
                    <a:gd name="T28" fmla="*/ 6 w 32"/>
                    <a:gd name="T29" fmla="*/ 1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8"/>
                    <a:gd name="T47" fmla="*/ 32 w 32"/>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8">
                      <a:moveTo>
                        <a:pt x="6" y="16"/>
                      </a:moveTo>
                      <a:lnTo>
                        <a:pt x="6" y="16"/>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6" name="Freeform 209">
                  <a:extLst>
                    <a:ext uri="{FF2B5EF4-FFF2-40B4-BE49-F238E27FC236}">
                      <a16:creationId xmlns:a16="http://schemas.microsoft.com/office/drawing/2014/main" xmlns="" id="{50AED0C0-D3E6-084F-B5D9-F066F9A22A20}"/>
                    </a:ext>
                  </a:extLst>
                </p:cNvPr>
                <p:cNvSpPr>
                  <a:spLocks/>
                </p:cNvSpPr>
                <p:nvPr/>
              </p:nvSpPr>
              <p:spPr bwMode="auto">
                <a:xfrm>
                  <a:off x="2623" y="2623"/>
                  <a:ext cx="46" cy="40"/>
                </a:xfrm>
                <a:custGeom>
                  <a:avLst/>
                  <a:gdLst>
                    <a:gd name="T0" fmla="*/ 39 w 46"/>
                    <a:gd name="T1" fmla="*/ 32 h 40"/>
                    <a:gd name="T2" fmla="*/ 46 w 46"/>
                    <a:gd name="T3" fmla="*/ 24 h 40"/>
                    <a:gd name="T4" fmla="*/ 46 w 46"/>
                    <a:gd name="T5" fmla="*/ 16 h 40"/>
                    <a:gd name="T6" fmla="*/ 39 w 46"/>
                    <a:gd name="T7" fmla="*/ 8 h 40"/>
                    <a:gd name="T8" fmla="*/ 33 w 46"/>
                    <a:gd name="T9" fmla="*/ 0 h 40"/>
                    <a:gd name="T10" fmla="*/ 20 w 46"/>
                    <a:gd name="T11" fmla="*/ 0 h 40"/>
                    <a:gd name="T12" fmla="*/ 13 w 46"/>
                    <a:gd name="T13" fmla="*/ 0 h 40"/>
                    <a:gd name="T14" fmla="*/ 7 w 46"/>
                    <a:gd name="T15" fmla="*/ 8 h 40"/>
                    <a:gd name="T16" fmla="*/ 7 w 46"/>
                    <a:gd name="T17" fmla="*/ 0 h 40"/>
                    <a:gd name="T18" fmla="*/ 7 w 46"/>
                    <a:gd name="T19" fmla="*/ 8 h 40"/>
                    <a:gd name="T20" fmla="*/ 0 w 46"/>
                    <a:gd name="T21" fmla="*/ 8 h 40"/>
                    <a:gd name="T22" fmla="*/ 7 w 46"/>
                    <a:gd name="T23" fmla="*/ 8 h 40"/>
                    <a:gd name="T24" fmla="*/ 0 w 46"/>
                    <a:gd name="T25" fmla="*/ 16 h 40"/>
                    <a:gd name="T26" fmla="*/ 0 w 46"/>
                    <a:gd name="T27" fmla="*/ 32 h 40"/>
                    <a:gd name="T28" fmla="*/ 7 w 46"/>
                    <a:gd name="T29" fmla="*/ 40 h 40"/>
                    <a:gd name="T30" fmla="*/ 7 w 46"/>
                    <a:gd name="T31" fmla="*/ 40 h 40"/>
                    <a:gd name="T32" fmla="*/ 13 w 46"/>
                    <a:gd name="T33" fmla="*/ 32 h 40"/>
                    <a:gd name="T34" fmla="*/ 13 w 46"/>
                    <a:gd name="T35" fmla="*/ 32 h 40"/>
                    <a:gd name="T36" fmla="*/ 13 w 46"/>
                    <a:gd name="T37" fmla="*/ 24 h 40"/>
                    <a:gd name="T38" fmla="*/ 20 w 46"/>
                    <a:gd name="T39" fmla="*/ 24 h 40"/>
                    <a:gd name="T40" fmla="*/ 39 w 46"/>
                    <a:gd name="T41" fmla="*/ 16 h 40"/>
                    <a:gd name="T42" fmla="*/ 39 w 46"/>
                    <a:gd name="T43" fmla="*/ 32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
                    <a:gd name="T67" fmla="*/ 0 h 40"/>
                    <a:gd name="T68" fmla="*/ 46 w 46"/>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13" y="32"/>
                      </a:lnTo>
                      <a:lnTo>
                        <a:pt x="13" y="24"/>
                      </a:lnTo>
                      <a:lnTo>
                        <a:pt x="20" y="24"/>
                      </a:lnTo>
                      <a:lnTo>
                        <a:pt x="39" y="16"/>
                      </a:lnTo>
                      <a:lnTo>
                        <a:pt x="39" y="32"/>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7" name="Freeform 210">
                  <a:extLst>
                    <a:ext uri="{FF2B5EF4-FFF2-40B4-BE49-F238E27FC236}">
                      <a16:creationId xmlns:a16="http://schemas.microsoft.com/office/drawing/2014/main" xmlns="" id="{98586CEE-BB19-6C48-B875-BBBB98C670B1}"/>
                    </a:ext>
                  </a:extLst>
                </p:cNvPr>
                <p:cNvSpPr>
                  <a:spLocks/>
                </p:cNvSpPr>
                <p:nvPr/>
              </p:nvSpPr>
              <p:spPr bwMode="auto">
                <a:xfrm>
                  <a:off x="2636" y="2671"/>
                  <a:ext cx="20" cy="24"/>
                </a:xfrm>
                <a:custGeom>
                  <a:avLst/>
                  <a:gdLst>
                    <a:gd name="T0" fmla="*/ 0 w 20"/>
                    <a:gd name="T1" fmla="*/ 0 h 24"/>
                    <a:gd name="T2" fmla="*/ 0 w 20"/>
                    <a:gd name="T3" fmla="*/ 16 h 24"/>
                    <a:gd name="T4" fmla="*/ 7 w 20"/>
                    <a:gd name="T5" fmla="*/ 24 h 24"/>
                    <a:gd name="T6" fmla="*/ 13 w 20"/>
                    <a:gd name="T7" fmla="*/ 24 h 24"/>
                    <a:gd name="T8" fmla="*/ 20 w 20"/>
                    <a:gd name="T9" fmla="*/ 24 h 24"/>
                    <a:gd name="T10" fmla="*/ 20 w 20"/>
                    <a:gd name="T11" fmla="*/ 16 h 24"/>
                    <a:gd name="T12" fmla="*/ 20 w 20"/>
                    <a:gd name="T13" fmla="*/ 16 h 24"/>
                    <a:gd name="T14" fmla="*/ 13 w 20"/>
                    <a:gd name="T15" fmla="*/ 16 h 24"/>
                    <a:gd name="T16" fmla="*/ 0 w 20"/>
                    <a:gd name="T17" fmla="*/ 8 h 24"/>
                    <a:gd name="T18" fmla="*/ 0 w 20"/>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4"/>
                    <a:gd name="T32" fmla="*/ 20 w 2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4">
                      <a:moveTo>
                        <a:pt x="0" y="0"/>
                      </a:moveTo>
                      <a:lnTo>
                        <a:pt x="0" y="16"/>
                      </a:lnTo>
                      <a:lnTo>
                        <a:pt x="7" y="24"/>
                      </a:lnTo>
                      <a:lnTo>
                        <a:pt x="13" y="24"/>
                      </a:lnTo>
                      <a:lnTo>
                        <a:pt x="20" y="24"/>
                      </a:lnTo>
                      <a:lnTo>
                        <a:pt x="20" y="16"/>
                      </a:lnTo>
                      <a:lnTo>
                        <a:pt x="13" y="16"/>
                      </a:lnTo>
                      <a:lnTo>
                        <a:pt x="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8" name="Freeform 211">
                  <a:extLst>
                    <a:ext uri="{FF2B5EF4-FFF2-40B4-BE49-F238E27FC236}">
                      <a16:creationId xmlns:a16="http://schemas.microsoft.com/office/drawing/2014/main" xmlns="" id="{4B81CAB7-6D56-E549-BF96-BEFCB64A675B}"/>
                    </a:ext>
                  </a:extLst>
                </p:cNvPr>
                <p:cNvSpPr>
                  <a:spLocks/>
                </p:cNvSpPr>
                <p:nvPr/>
              </p:nvSpPr>
              <p:spPr bwMode="auto">
                <a:xfrm>
                  <a:off x="2610" y="2687"/>
                  <a:ext cx="78" cy="96"/>
                </a:xfrm>
                <a:custGeom>
                  <a:avLst/>
                  <a:gdLst>
                    <a:gd name="T0" fmla="*/ 26 w 78"/>
                    <a:gd name="T1" fmla="*/ 0 h 96"/>
                    <a:gd name="T2" fmla="*/ 13 w 78"/>
                    <a:gd name="T3" fmla="*/ 8 h 96"/>
                    <a:gd name="T4" fmla="*/ 7 w 78"/>
                    <a:gd name="T5" fmla="*/ 16 h 96"/>
                    <a:gd name="T6" fmla="*/ 0 w 78"/>
                    <a:gd name="T7" fmla="*/ 32 h 96"/>
                    <a:gd name="T8" fmla="*/ 0 w 78"/>
                    <a:gd name="T9" fmla="*/ 56 h 96"/>
                    <a:gd name="T10" fmla="*/ 7 w 78"/>
                    <a:gd name="T11" fmla="*/ 64 h 96"/>
                    <a:gd name="T12" fmla="*/ 13 w 78"/>
                    <a:gd name="T13" fmla="*/ 56 h 96"/>
                    <a:gd name="T14" fmla="*/ 13 w 78"/>
                    <a:gd name="T15" fmla="*/ 48 h 96"/>
                    <a:gd name="T16" fmla="*/ 13 w 78"/>
                    <a:gd name="T17" fmla="*/ 88 h 96"/>
                    <a:gd name="T18" fmla="*/ 33 w 78"/>
                    <a:gd name="T19" fmla="*/ 96 h 96"/>
                    <a:gd name="T20" fmla="*/ 46 w 78"/>
                    <a:gd name="T21" fmla="*/ 96 h 96"/>
                    <a:gd name="T22" fmla="*/ 65 w 78"/>
                    <a:gd name="T23" fmla="*/ 96 h 96"/>
                    <a:gd name="T24" fmla="*/ 72 w 78"/>
                    <a:gd name="T25" fmla="*/ 88 h 96"/>
                    <a:gd name="T26" fmla="*/ 65 w 78"/>
                    <a:gd name="T27" fmla="*/ 48 h 96"/>
                    <a:gd name="T28" fmla="*/ 72 w 78"/>
                    <a:gd name="T29" fmla="*/ 48 h 96"/>
                    <a:gd name="T30" fmla="*/ 78 w 78"/>
                    <a:gd name="T31" fmla="*/ 48 h 96"/>
                    <a:gd name="T32" fmla="*/ 78 w 78"/>
                    <a:gd name="T33" fmla="*/ 24 h 96"/>
                    <a:gd name="T34" fmla="*/ 65 w 78"/>
                    <a:gd name="T35" fmla="*/ 8 h 96"/>
                    <a:gd name="T36" fmla="*/ 59 w 78"/>
                    <a:gd name="T37" fmla="*/ 0 h 96"/>
                    <a:gd name="T38" fmla="*/ 46 w 78"/>
                    <a:gd name="T39" fmla="*/ 0 h 96"/>
                    <a:gd name="T40" fmla="*/ 46 w 78"/>
                    <a:gd name="T41" fmla="*/ 8 h 96"/>
                    <a:gd name="T42" fmla="*/ 39 w 78"/>
                    <a:gd name="T43" fmla="*/ 8 h 96"/>
                    <a:gd name="T44" fmla="*/ 33 w 78"/>
                    <a:gd name="T45" fmla="*/ 8 h 96"/>
                    <a:gd name="T46" fmla="*/ 26 w 78"/>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96"/>
                    <a:gd name="T74" fmla="*/ 78 w 78"/>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69" name="Line 212">
                  <a:extLst>
                    <a:ext uri="{FF2B5EF4-FFF2-40B4-BE49-F238E27FC236}">
                      <a16:creationId xmlns:a16="http://schemas.microsoft.com/office/drawing/2014/main" xmlns="" id="{C38E1D53-5F6F-0645-889D-47E534EB32A1}"/>
                    </a:ext>
                  </a:extLst>
                </p:cNvPr>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70" name="Freeform 213">
                  <a:extLst>
                    <a:ext uri="{FF2B5EF4-FFF2-40B4-BE49-F238E27FC236}">
                      <a16:creationId xmlns:a16="http://schemas.microsoft.com/office/drawing/2014/main" xmlns="" id="{A4D6CBC5-8F57-4A4E-A654-7587E3204CDF}"/>
                    </a:ext>
                  </a:extLst>
                </p:cNvPr>
                <p:cNvSpPr>
                  <a:spLocks/>
                </p:cNvSpPr>
                <p:nvPr/>
              </p:nvSpPr>
              <p:spPr bwMode="auto">
                <a:xfrm>
                  <a:off x="2610" y="2743"/>
                  <a:ext cx="26" cy="56"/>
                </a:xfrm>
                <a:custGeom>
                  <a:avLst/>
                  <a:gdLst>
                    <a:gd name="T0" fmla="*/ 13 w 26"/>
                    <a:gd name="T1" fmla="*/ 0 h 56"/>
                    <a:gd name="T2" fmla="*/ 13 w 26"/>
                    <a:gd name="T3" fmla="*/ 24 h 56"/>
                    <a:gd name="T4" fmla="*/ 26 w 26"/>
                    <a:gd name="T5" fmla="*/ 48 h 56"/>
                    <a:gd name="T6" fmla="*/ 20 w 26"/>
                    <a:gd name="T7" fmla="*/ 56 h 56"/>
                    <a:gd name="T8" fmla="*/ 0 w 26"/>
                    <a:gd name="T9" fmla="*/ 24 h 56"/>
                    <a:gd name="T10" fmla="*/ 0 w 26"/>
                    <a:gd name="T11" fmla="*/ 0 h 56"/>
                    <a:gd name="T12" fmla="*/ 7 w 26"/>
                    <a:gd name="T13" fmla="*/ 8 h 56"/>
                    <a:gd name="T14" fmla="*/ 13 w 26"/>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56"/>
                    <a:gd name="T26" fmla="*/ 26 w 2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sp>
              <p:nvSpPr>
                <p:cNvPr id="71" name="Freeform 214">
                  <a:extLst>
                    <a:ext uri="{FF2B5EF4-FFF2-40B4-BE49-F238E27FC236}">
                      <a16:creationId xmlns:a16="http://schemas.microsoft.com/office/drawing/2014/main" xmlns="" id="{9BBE2328-9C59-5346-8B8C-14DFC16143B9}"/>
                    </a:ext>
                  </a:extLst>
                </p:cNvPr>
                <p:cNvSpPr>
                  <a:spLocks/>
                </p:cNvSpPr>
                <p:nvPr/>
              </p:nvSpPr>
              <p:spPr bwMode="auto">
                <a:xfrm>
                  <a:off x="2675" y="2735"/>
                  <a:ext cx="13" cy="56"/>
                </a:xfrm>
                <a:custGeom>
                  <a:avLst/>
                  <a:gdLst>
                    <a:gd name="T0" fmla="*/ 13 w 13"/>
                    <a:gd name="T1" fmla="*/ 0 h 56"/>
                    <a:gd name="T2" fmla="*/ 13 w 13"/>
                    <a:gd name="T3" fmla="*/ 24 h 56"/>
                    <a:gd name="T4" fmla="*/ 0 w 13"/>
                    <a:gd name="T5" fmla="*/ 56 h 56"/>
                    <a:gd name="T6" fmla="*/ 0 w 13"/>
                    <a:gd name="T7" fmla="*/ 48 h 56"/>
                    <a:gd name="T8" fmla="*/ 7 w 13"/>
                    <a:gd name="T9" fmla="*/ 40 h 56"/>
                    <a:gd name="T10" fmla="*/ 0 w 13"/>
                    <a:gd name="T11" fmla="*/ 0 h 56"/>
                    <a:gd name="T12" fmla="*/ 7 w 13"/>
                    <a:gd name="T13" fmla="*/ 0 h 56"/>
                    <a:gd name="T14" fmla="*/ 13 w 1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56"/>
                    <a:gd name="T26" fmla="*/ 13 w 1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dirty="0">
                    <a:latin typeface="Arial" charset="0"/>
                  </a:endParaRPr>
                </a:p>
              </p:txBody>
            </p:sp>
          </p:grpSp>
        </p:grpSp>
      </p:grpSp>
      <p:pic>
        <p:nvPicPr>
          <p:cNvPr id="195" name="Picture 4" descr="15feec637c63f9bbbca0f81b4f1e953d">
            <a:extLst>
              <a:ext uri="{FF2B5EF4-FFF2-40B4-BE49-F238E27FC236}">
                <a16:creationId xmlns:a16="http://schemas.microsoft.com/office/drawing/2014/main" xmlns="" id="{FA3E4F40-9E1B-D645-B804-779D6B8C0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752850"/>
            <a:ext cx="18097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25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3" presetClass="entr" presetSubtype="10" fill="hold" nodeType="withEffect">
                                  <p:stCondLst>
                                    <p:cond delay="0"/>
                                  </p:stCondLst>
                                  <p:childTnLst>
                                    <p:set>
                                      <p:cBhvr>
                                        <p:cTn id="34" dur="1" fill="hold">
                                          <p:stCondLst>
                                            <p:cond delay="0"/>
                                          </p:stCondLst>
                                        </p:cTn>
                                        <p:tgtEl>
                                          <p:spTgt spid="195"/>
                                        </p:tgtEl>
                                        <p:attrNameLst>
                                          <p:attrName>style.visibility</p:attrName>
                                        </p:attrNameLst>
                                      </p:cBhvr>
                                      <p:to>
                                        <p:strVal val="visible"/>
                                      </p:to>
                                    </p:set>
                                    <p:animEffect transition="in" filter="blinds(horizontal)">
                                      <p:cBhvr>
                                        <p:cTn id="35"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A3498CE1-94DD-427F-8521-63779FAE710F}" type="slidenum">
              <a:rPr lang="en-US"/>
              <a:pPr/>
              <a:t>60</a:t>
            </a:fld>
            <a:endParaRPr lang="en-US"/>
          </a:p>
        </p:txBody>
      </p:sp>
      <p:sp>
        <p:nvSpPr>
          <p:cNvPr id="224258" name="AutoShape 2"/>
          <p:cNvSpPr>
            <a:spLocks noChangeArrowheads="1"/>
          </p:cNvSpPr>
          <p:nvPr/>
        </p:nvSpPr>
        <p:spPr bwMode="auto">
          <a:xfrm>
            <a:off x="1422400" y="4729163"/>
            <a:ext cx="7597775" cy="488950"/>
          </a:xfrm>
          <a:prstGeom prst="roundRect">
            <a:avLst>
              <a:gd name="adj" fmla="val 16667"/>
            </a:avLst>
          </a:prstGeom>
          <a:solidFill>
            <a:srgbClr val="CC0000">
              <a:alpha val="3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4259" name="AutoShape 3"/>
          <p:cNvSpPr>
            <a:spLocks noChangeArrowheads="1"/>
          </p:cNvSpPr>
          <p:nvPr/>
        </p:nvSpPr>
        <p:spPr bwMode="auto">
          <a:xfrm>
            <a:off x="1377950" y="4143375"/>
            <a:ext cx="7597775" cy="504825"/>
          </a:xfrm>
          <a:prstGeom prst="roundRect">
            <a:avLst>
              <a:gd name="adj" fmla="val 16667"/>
            </a:avLst>
          </a:prstGeom>
          <a:solidFill>
            <a:schemeClr val="accent1">
              <a:alpha val="53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4260" name="Rectangle 4"/>
          <p:cNvSpPr>
            <a:spLocks noGrp="1" noChangeArrowheads="1"/>
          </p:cNvSpPr>
          <p:nvPr>
            <p:ph type="title"/>
          </p:nvPr>
        </p:nvSpPr>
        <p:spPr>
          <a:xfrm>
            <a:off x="341313" y="71438"/>
            <a:ext cx="8229600" cy="906462"/>
          </a:xfrm>
        </p:spPr>
        <p:txBody>
          <a:bodyPr>
            <a:normAutofit fontScale="90000"/>
          </a:bodyPr>
          <a:lstStyle/>
          <a:p>
            <a:r>
              <a:rPr lang="en-US" sz="3600"/>
              <a:t>Comparisons and Exchanges in Insertion Sort</a:t>
            </a:r>
          </a:p>
        </p:txBody>
      </p:sp>
      <p:sp>
        <p:nvSpPr>
          <p:cNvPr id="224261" name="Rectangle 5"/>
          <p:cNvSpPr>
            <a:spLocks noGrp="1" noChangeArrowheads="1"/>
          </p:cNvSpPr>
          <p:nvPr>
            <p:ph type="body" idx="1"/>
          </p:nvPr>
        </p:nvSpPr>
        <p:spPr>
          <a:xfrm>
            <a:off x="321469" y="1434306"/>
            <a:ext cx="6624637" cy="5418137"/>
          </a:xfrm>
        </p:spPr>
        <p:txBody>
          <a:bodyPr/>
          <a:lstStyle/>
          <a:p>
            <a:pPr>
              <a:lnSpc>
                <a:spcPct val="130000"/>
              </a:lnSpc>
              <a:buFontTx/>
              <a:buNone/>
            </a:pPr>
            <a:r>
              <a:rPr lang="en-US" sz="2800" dirty="0">
                <a:solidFill>
                  <a:schemeClr val="tx1"/>
                </a:solidFill>
              </a:rPr>
              <a:t>INSERTION-SORT</a:t>
            </a:r>
            <a:r>
              <a:rPr lang="en-US" sz="2800" i="1" dirty="0">
                <a:solidFill>
                  <a:schemeClr val="tx1"/>
                </a:solidFill>
              </a:rPr>
              <a:t>(A)</a:t>
            </a:r>
          </a:p>
          <a:p>
            <a:pPr>
              <a:lnSpc>
                <a:spcPct val="130000"/>
              </a:lnSpc>
              <a:buFontTx/>
              <a:buNone/>
            </a:pPr>
            <a:r>
              <a:rPr lang="en-US" sz="2800" b="1" dirty="0">
                <a:solidFill>
                  <a:schemeClr val="tx1"/>
                </a:solidFill>
              </a:rPr>
              <a:t>	</a:t>
            </a:r>
            <a:r>
              <a:rPr lang="en-US" sz="2000" b="1" dirty="0">
                <a:solidFill>
                  <a:schemeClr val="tx1"/>
                </a:solidFill>
              </a:rPr>
              <a:t>for </a:t>
            </a:r>
            <a:r>
              <a:rPr lang="en-US" sz="2000" dirty="0">
                <a:solidFill>
                  <a:schemeClr val="tx1"/>
                </a:solidFill>
              </a:rPr>
              <a:t>j ← 2 </a:t>
            </a:r>
            <a:r>
              <a:rPr lang="en-US" sz="2000" b="1" dirty="0">
                <a:solidFill>
                  <a:schemeClr val="tx1"/>
                </a:solidFill>
              </a:rPr>
              <a:t>to </a:t>
            </a:r>
            <a:r>
              <a:rPr lang="en-US" sz="2000" dirty="0">
                <a:solidFill>
                  <a:schemeClr val="tx1"/>
                </a:solidFill>
              </a:rPr>
              <a:t>n</a:t>
            </a:r>
          </a:p>
          <a:p>
            <a:pPr>
              <a:lnSpc>
                <a:spcPct val="130000"/>
              </a:lnSpc>
              <a:buFontTx/>
              <a:buNone/>
            </a:pPr>
            <a:r>
              <a:rPr lang="en-US" sz="2000" b="1" dirty="0">
                <a:solidFill>
                  <a:schemeClr val="tx1"/>
                </a:solidFill>
              </a:rPr>
              <a:t>		do </a:t>
            </a:r>
            <a:r>
              <a:rPr lang="en-US" sz="2000" dirty="0">
                <a:solidFill>
                  <a:schemeClr val="tx1"/>
                </a:solidFill>
              </a:rPr>
              <a:t>key ← A[ j ]</a:t>
            </a:r>
          </a:p>
          <a:p>
            <a:pPr>
              <a:lnSpc>
                <a:spcPct val="130000"/>
              </a:lnSpc>
              <a:buFontTx/>
              <a:buNone/>
            </a:pPr>
            <a:r>
              <a:rPr lang="en-US" sz="1800" dirty="0">
                <a:solidFill>
                  <a:schemeClr val="tx1"/>
                </a:solidFill>
              </a:rPr>
              <a:t>		  Insert A[ j ] into the sorted sequence A[1 . . j -1]</a:t>
            </a:r>
          </a:p>
          <a:p>
            <a:pPr>
              <a:lnSpc>
                <a:spcPct val="130000"/>
              </a:lnSpc>
              <a:buFontTx/>
              <a:buNone/>
            </a:pPr>
            <a:r>
              <a:rPr lang="en-US" sz="2800" dirty="0">
                <a:solidFill>
                  <a:schemeClr val="tx1"/>
                </a:solidFill>
              </a:rPr>
              <a:t>		     </a:t>
            </a:r>
            <a:r>
              <a:rPr lang="en-US" sz="2000" dirty="0">
                <a:solidFill>
                  <a:schemeClr val="tx1"/>
                </a:solidFill>
              </a:rPr>
              <a:t>i ← j - 1</a:t>
            </a:r>
          </a:p>
          <a:p>
            <a:pPr>
              <a:lnSpc>
                <a:spcPct val="130000"/>
              </a:lnSpc>
              <a:buFontTx/>
              <a:buNone/>
            </a:pPr>
            <a:r>
              <a:rPr lang="en-US" sz="2000" b="1" dirty="0">
                <a:solidFill>
                  <a:schemeClr val="tx1"/>
                </a:solidFill>
              </a:rPr>
              <a:t>		     while </a:t>
            </a:r>
            <a:r>
              <a:rPr lang="en-US" sz="2000" dirty="0">
                <a:solidFill>
                  <a:schemeClr val="tx1"/>
                </a:solidFill>
              </a:rPr>
              <a:t>i &gt; 0 and A[i] &gt; key</a:t>
            </a:r>
          </a:p>
          <a:p>
            <a:pPr>
              <a:lnSpc>
                <a:spcPct val="130000"/>
              </a:lnSpc>
              <a:buFontTx/>
              <a:buNone/>
            </a:pPr>
            <a:r>
              <a:rPr lang="en-US" sz="2000" dirty="0">
                <a:solidFill>
                  <a:schemeClr val="tx1"/>
                </a:solidFill>
              </a:rPr>
              <a:t>			</a:t>
            </a:r>
            <a:r>
              <a:rPr lang="en-US" sz="2000" b="1" dirty="0">
                <a:solidFill>
                  <a:schemeClr val="tx1"/>
                </a:solidFill>
              </a:rPr>
              <a:t>do </a:t>
            </a:r>
            <a:r>
              <a:rPr lang="en-US" sz="2000" dirty="0">
                <a:solidFill>
                  <a:schemeClr val="tx1"/>
                </a:solidFill>
              </a:rPr>
              <a:t>A[i + 1] ← A[i]</a:t>
            </a:r>
          </a:p>
          <a:p>
            <a:pPr>
              <a:lnSpc>
                <a:spcPct val="130000"/>
              </a:lnSpc>
              <a:buFontTx/>
              <a:buNone/>
            </a:pPr>
            <a:r>
              <a:rPr lang="en-US" sz="2000" dirty="0">
                <a:solidFill>
                  <a:schemeClr val="tx1"/>
                </a:solidFill>
              </a:rPr>
              <a:t>			      i ← i – 1</a:t>
            </a:r>
          </a:p>
          <a:p>
            <a:pPr>
              <a:lnSpc>
                <a:spcPct val="130000"/>
              </a:lnSpc>
              <a:buFontTx/>
              <a:buNone/>
            </a:pPr>
            <a:r>
              <a:rPr lang="en-US" sz="2000" dirty="0">
                <a:solidFill>
                  <a:schemeClr val="tx1"/>
                </a:solidFill>
              </a:rPr>
              <a:t>		     A[i + 1] ← key</a:t>
            </a:r>
            <a:endParaRPr lang="en-US" sz="2000" dirty="0"/>
          </a:p>
        </p:txBody>
      </p:sp>
      <p:sp>
        <p:nvSpPr>
          <p:cNvPr id="224262" name="Rectangle 6"/>
          <p:cNvSpPr>
            <a:spLocks noChangeArrowheads="1"/>
          </p:cNvSpPr>
          <p:nvPr/>
        </p:nvSpPr>
        <p:spPr bwMode="auto">
          <a:xfrm>
            <a:off x="6462713" y="1250950"/>
            <a:ext cx="2133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30000"/>
              </a:lnSpc>
              <a:buFontTx/>
              <a:buNone/>
            </a:pPr>
            <a:r>
              <a:rPr lang="en-US" sz="2800">
                <a:solidFill>
                  <a:schemeClr val="tx1"/>
                </a:solidFill>
              </a:rPr>
              <a:t>cost	 times</a:t>
            </a:r>
          </a:p>
          <a:p>
            <a:pPr>
              <a:lnSpc>
                <a:spcPct val="130000"/>
              </a:lnSpc>
              <a:buFontTx/>
              <a:buNone/>
            </a:pPr>
            <a:r>
              <a:rPr lang="en-US">
                <a:solidFill>
                  <a:schemeClr val="tx1"/>
                </a:solidFill>
              </a:rPr>
              <a:t> </a:t>
            </a: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1</a:t>
            </a:r>
            <a:r>
              <a:rPr lang="en-US">
                <a:solidFill>
                  <a:schemeClr val="tx1"/>
                </a:solidFill>
                <a:latin typeface="Comic Sans MS" panose="030F0702030302020204" pitchFamily="66" charset="0"/>
              </a:rPr>
              <a:t>          n</a:t>
            </a: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2</a:t>
            </a:r>
            <a:r>
              <a:rPr lang="en-US">
                <a:solidFill>
                  <a:schemeClr val="tx1"/>
                </a:solidFill>
                <a:latin typeface="Comic Sans MS" panose="030F0702030302020204" pitchFamily="66" charset="0"/>
              </a:rPr>
              <a:t> 	   n-1</a:t>
            </a:r>
          </a:p>
          <a:p>
            <a:pPr>
              <a:lnSpc>
                <a:spcPct val="130000"/>
              </a:lnSpc>
              <a:buFontTx/>
              <a:buNone/>
            </a:pPr>
            <a:r>
              <a:rPr lang="en-US">
                <a:solidFill>
                  <a:schemeClr val="tx1"/>
                </a:solidFill>
                <a:latin typeface="Comic Sans MS" panose="030F0702030302020204" pitchFamily="66" charset="0"/>
              </a:rPr>
              <a:t>  0	   n-1</a:t>
            </a: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4</a:t>
            </a:r>
            <a:r>
              <a:rPr lang="en-US">
                <a:solidFill>
                  <a:schemeClr val="tx1"/>
                </a:solidFill>
                <a:latin typeface="Comic Sans MS" panose="030F0702030302020204" pitchFamily="66" charset="0"/>
              </a:rPr>
              <a:t>	   n-1</a:t>
            </a: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5</a:t>
            </a:r>
            <a:r>
              <a:rPr lang="en-US">
                <a:solidFill>
                  <a:schemeClr val="tx1"/>
                </a:solidFill>
                <a:latin typeface="Comic Sans MS" panose="030F0702030302020204" pitchFamily="66" charset="0"/>
              </a:rPr>
              <a:t>	</a:t>
            </a: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6</a:t>
            </a:r>
            <a:r>
              <a:rPr lang="en-US">
                <a:solidFill>
                  <a:schemeClr val="tx1"/>
                </a:solidFill>
                <a:latin typeface="Comic Sans MS" panose="030F0702030302020204" pitchFamily="66" charset="0"/>
              </a:rPr>
              <a:t> </a:t>
            </a: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7 </a:t>
            </a:r>
            <a:endParaRPr lang="en-US">
              <a:solidFill>
                <a:schemeClr val="tx1"/>
              </a:solidFill>
              <a:latin typeface="Comic Sans MS" panose="030F0702030302020204" pitchFamily="66" charset="0"/>
            </a:endParaRPr>
          </a:p>
          <a:p>
            <a:pPr>
              <a:lnSpc>
                <a:spcPct val="130000"/>
              </a:lnSpc>
              <a:buFontTx/>
              <a:buNone/>
            </a:pPr>
            <a:r>
              <a:rPr lang="en-US">
                <a:solidFill>
                  <a:schemeClr val="tx1"/>
                </a:solidFill>
                <a:latin typeface="Comic Sans MS" panose="030F0702030302020204" pitchFamily="66" charset="0"/>
              </a:rPr>
              <a:t>  c</a:t>
            </a:r>
            <a:r>
              <a:rPr lang="en-US" baseline="-25000">
                <a:solidFill>
                  <a:schemeClr val="tx1"/>
                </a:solidFill>
                <a:latin typeface="Comic Sans MS" panose="030F0702030302020204" pitchFamily="66" charset="0"/>
              </a:rPr>
              <a:t>8</a:t>
            </a:r>
            <a:r>
              <a:rPr lang="en-US">
                <a:solidFill>
                  <a:schemeClr val="tx1"/>
                </a:solidFill>
                <a:latin typeface="Comic Sans MS" panose="030F0702030302020204" pitchFamily="66" charset="0"/>
              </a:rPr>
              <a:t>	    n-1	</a:t>
            </a:r>
            <a:r>
              <a:rPr lang="en-US">
                <a:solidFill>
                  <a:schemeClr val="tx1"/>
                </a:solidFill>
              </a:rPr>
              <a:t>   </a:t>
            </a:r>
            <a:endParaRPr lang="en-US" baseline="-25000">
              <a:solidFill>
                <a:schemeClr val="tx1"/>
              </a:solidFill>
            </a:endParaRPr>
          </a:p>
        </p:txBody>
      </p:sp>
      <p:graphicFrame>
        <p:nvGraphicFramePr>
          <p:cNvPr id="224263" name="Object 7"/>
          <p:cNvGraphicFramePr>
            <a:graphicFrameLocks noChangeAspect="1"/>
          </p:cNvGraphicFramePr>
          <p:nvPr/>
        </p:nvGraphicFramePr>
        <p:xfrm>
          <a:off x="7694613" y="4084638"/>
          <a:ext cx="833437" cy="539750"/>
        </p:xfrm>
        <a:graphic>
          <a:graphicData uri="http://schemas.openxmlformats.org/presentationml/2006/ole">
            <mc:AlternateContent xmlns:mc="http://schemas.openxmlformats.org/markup-compatibility/2006">
              <mc:Choice xmlns:v="urn:schemas-microsoft-com:vml" Requires="v">
                <p:oleObj spid="_x0000_s10263" name="Equation" r:id="rId4" imgW="469800" imgH="304560" progId="Equation.3">
                  <p:embed/>
                </p:oleObj>
              </mc:Choice>
              <mc:Fallback>
                <p:oleObj name="Equation" r:id="rId4" imgW="4698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4613" y="4084638"/>
                        <a:ext cx="83343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4" name="Object 8"/>
          <p:cNvGraphicFramePr>
            <a:graphicFrameLocks noChangeAspect="1"/>
          </p:cNvGraphicFramePr>
          <p:nvPr/>
        </p:nvGraphicFramePr>
        <p:xfrm>
          <a:off x="7694613" y="4667250"/>
          <a:ext cx="1354137" cy="531813"/>
        </p:xfrm>
        <a:graphic>
          <a:graphicData uri="http://schemas.openxmlformats.org/presentationml/2006/ole">
            <mc:AlternateContent xmlns:mc="http://schemas.openxmlformats.org/markup-compatibility/2006">
              <mc:Choice xmlns:v="urn:schemas-microsoft-com:vml" Requires="v">
                <p:oleObj spid="_x0000_s10264" name="Equation" r:id="rId6" imgW="774360" imgH="304560" progId="Equation.3">
                  <p:embed/>
                </p:oleObj>
              </mc:Choice>
              <mc:Fallback>
                <p:oleObj name="Equation" r:id="rId6"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4613" y="4667250"/>
                        <a:ext cx="135413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5" name="Object 9"/>
          <p:cNvGraphicFramePr>
            <a:graphicFrameLocks noChangeAspect="1"/>
          </p:cNvGraphicFramePr>
          <p:nvPr/>
        </p:nvGraphicFramePr>
        <p:xfrm>
          <a:off x="7694613" y="5243513"/>
          <a:ext cx="1354137" cy="531812"/>
        </p:xfrm>
        <a:graphic>
          <a:graphicData uri="http://schemas.openxmlformats.org/presentationml/2006/ole">
            <mc:AlternateContent xmlns:mc="http://schemas.openxmlformats.org/markup-compatibility/2006">
              <mc:Choice xmlns:v="urn:schemas-microsoft-com:vml" Requires="v">
                <p:oleObj spid="_x0000_s10265" name="Equation" r:id="rId8" imgW="774360" imgH="304560" progId="Equation.3">
                  <p:embed/>
                </p:oleObj>
              </mc:Choice>
              <mc:Fallback>
                <p:oleObj name="Equation" r:id="rId8" imgW="774360" imgH="304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4613" y="5243513"/>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4266" name="Group 10"/>
          <p:cNvGrpSpPr>
            <a:grpSpLocks/>
          </p:cNvGrpSpPr>
          <p:nvPr/>
        </p:nvGrpSpPr>
        <p:grpSpPr bwMode="auto">
          <a:xfrm>
            <a:off x="3633788" y="3565525"/>
            <a:ext cx="2933700" cy="831850"/>
            <a:chOff x="2289" y="2246"/>
            <a:chExt cx="1848" cy="524"/>
          </a:xfrm>
        </p:grpSpPr>
        <p:sp>
          <p:nvSpPr>
            <p:cNvPr id="224267" name="Text Box 11"/>
            <p:cNvSpPr txBox="1">
              <a:spLocks noChangeArrowheads="1"/>
            </p:cNvSpPr>
            <p:nvPr/>
          </p:nvSpPr>
          <p:spPr bwMode="auto">
            <a:xfrm>
              <a:off x="2289" y="2246"/>
              <a:ext cx="18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anose="05050102010706020507" pitchFamily="18" charset="2"/>
                </a:rPr>
                <a:t></a:t>
              </a:r>
              <a:r>
                <a:rPr lang="en-US">
                  <a:sym typeface="Symbol" panose="05050102010706020507" pitchFamily="18" charset="2"/>
                </a:rPr>
                <a:t> </a:t>
              </a:r>
              <a:r>
                <a:rPr lang="en-US" sz="2800">
                  <a:solidFill>
                    <a:srgbClr val="CC0000"/>
                  </a:solidFill>
                  <a:latin typeface="Comic Sans MS" panose="030F0702030302020204" pitchFamily="66" charset="0"/>
                  <a:sym typeface="Symbol" panose="05050102010706020507" pitchFamily="18" charset="2"/>
                </a:rPr>
                <a:t>n</a:t>
              </a:r>
              <a:r>
                <a:rPr lang="en-US" sz="2800" baseline="30000">
                  <a:solidFill>
                    <a:srgbClr val="CC0000"/>
                  </a:solidFill>
                  <a:latin typeface="Comic Sans MS" panose="030F0702030302020204" pitchFamily="66" charset="0"/>
                  <a:sym typeface="Symbol" panose="05050102010706020507" pitchFamily="18" charset="2"/>
                </a:rPr>
                <a:t>2</a:t>
              </a:r>
              <a:r>
                <a:rPr lang="en-US" sz="2800">
                  <a:solidFill>
                    <a:srgbClr val="CC0000"/>
                  </a:solidFill>
                  <a:latin typeface="Comic Sans MS" panose="030F0702030302020204" pitchFamily="66" charset="0"/>
                  <a:sym typeface="Symbol" panose="05050102010706020507" pitchFamily="18" charset="2"/>
                </a:rPr>
                <a:t>/2 </a:t>
              </a:r>
              <a:r>
                <a:rPr lang="en-US" sz="2400">
                  <a:solidFill>
                    <a:srgbClr val="CC0000"/>
                  </a:solidFill>
                  <a:latin typeface="Comic Sans MS" panose="030F0702030302020204" pitchFamily="66" charset="0"/>
                  <a:sym typeface="Symbol" panose="05050102010706020507" pitchFamily="18" charset="2"/>
                </a:rPr>
                <a:t>comparisons</a:t>
              </a:r>
            </a:p>
          </p:txBody>
        </p:sp>
        <p:sp>
          <p:nvSpPr>
            <p:cNvPr id="224268" name="Freeform 12"/>
            <p:cNvSpPr>
              <a:spLocks/>
            </p:cNvSpPr>
            <p:nvPr/>
          </p:nvSpPr>
          <p:spPr bwMode="auto">
            <a:xfrm>
              <a:off x="3536" y="2500"/>
              <a:ext cx="208" cy="270"/>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24269" name="Group 13"/>
          <p:cNvGrpSpPr>
            <a:grpSpLocks/>
          </p:cNvGrpSpPr>
          <p:nvPr/>
        </p:nvGrpSpPr>
        <p:grpSpPr bwMode="auto">
          <a:xfrm>
            <a:off x="3913188" y="5016500"/>
            <a:ext cx="2684462" cy="777875"/>
            <a:chOff x="2465" y="3160"/>
            <a:chExt cx="1691" cy="490"/>
          </a:xfrm>
        </p:grpSpPr>
        <p:sp>
          <p:nvSpPr>
            <p:cNvPr id="224270" name="Text Box 14"/>
            <p:cNvSpPr txBox="1">
              <a:spLocks noChangeArrowheads="1"/>
            </p:cNvSpPr>
            <p:nvPr/>
          </p:nvSpPr>
          <p:spPr bwMode="auto">
            <a:xfrm>
              <a:off x="2465" y="3323"/>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anose="05050102010706020507" pitchFamily="18" charset="2"/>
                </a:rPr>
                <a:t></a:t>
              </a:r>
              <a:r>
                <a:rPr lang="en-US">
                  <a:sym typeface="Symbol" panose="05050102010706020507" pitchFamily="18" charset="2"/>
                </a:rPr>
                <a:t> </a:t>
              </a:r>
              <a:r>
                <a:rPr lang="en-US" sz="2800">
                  <a:solidFill>
                    <a:srgbClr val="CC0000"/>
                  </a:solidFill>
                  <a:latin typeface="Comic Sans MS" panose="030F0702030302020204" pitchFamily="66" charset="0"/>
                  <a:sym typeface="Symbol" panose="05050102010706020507" pitchFamily="18" charset="2"/>
                </a:rPr>
                <a:t>n</a:t>
              </a:r>
              <a:r>
                <a:rPr lang="en-US" sz="2800" baseline="30000">
                  <a:solidFill>
                    <a:srgbClr val="CC0000"/>
                  </a:solidFill>
                  <a:latin typeface="Comic Sans MS" panose="030F0702030302020204" pitchFamily="66" charset="0"/>
                  <a:sym typeface="Symbol" panose="05050102010706020507" pitchFamily="18" charset="2"/>
                </a:rPr>
                <a:t>2</a:t>
              </a:r>
              <a:r>
                <a:rPr lang="en-US" sz="2800">
                  <a:solidFill>
                    <a:srgbClr val="CC0000"/>
                  </a:solidFill>
                  <a:latin typeface="Comic Sans MS" panose="030F0702030302020204" pitchFamily="66" charset="0"/>
                  <a:sym typeface="Symbol" panose="05050102010706020507" pitchFamily="18" charset="2"/>
                </a:rPr>
                <a:t>/2 </a:t>
              </a:r>
              <a:r>
                <a:rPr lang="en-US" sz="2400">
                  <a:solidFill>
                    <a:srgbClr val="CC0000"/>
                  </a:solidFill>
                  <a:latin typeface="Comic Sans MS" panose="030F0702030302020204" pitchFamily="66" charset="0"/>
                  <a:sym typeface="Symbol" panose="05050102010706020507" pitchFamily="18" charset="2"/>
                </a:rPr>
                <a:t>exchanges</a:t>
              </a:r>
            </a:p>
          </p:txBody>
        </p:sp>
        <p:sp>
          <p:nvSpPr>
            <p:cNvPr id="224271" name="Freeform 15"/>
            <p:cNvSpPr>
              <a:spLocks/>
            </p:cNvSpPr>
            <p:nvPr/>
          </p:nvSpPr>
          <p:spPr bwMode="auto">
            <a:xfrm rot="7371790" flipH="1">
              <a:off x="3755" y="3129"/>
              <a:ext cx="208" cy="270"/>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884742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4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nimBg="1"/>
      <p:bldP spid="22425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B540B77-3663-437C-9174-96AC064E6744}" type="slidenum">
              <a:rPr lang="en-US"/>
              <a:pPr/>
              <a:t>61</a:t>
            </a:fld>
            <a:endParaRPr lang="en-US"/>
          </a:p>
        </p:txBody>
      </p:sp>
      <p:sp>
        <p:nvSpPr>
          <p:cNvPr id="225282" name="Rectangle 2"/>
          <p:cNvSpPr>
            <a:spLocks noGrp="1" noChangeArrowheads="1"/>
          </p:cNvSpPr>
          <p:nvPr>
            <p:ph type="title"/>
          </p:nvPr>
        </p:nvSpPr>
        <p:spPr/>
        <p:txBody>
          <a:bodyPr/>
          <a:lstStyle/>
          <a:p>
            <a:r>
              <a:rPr lang="en-US"/>
              <a:t>Insertion Sort - Summary</a:t>
            </a:r>
          </a:p>
        </p:txBody>
      </p:sp>
      <p:sp>
        <p:nvSpPr>
          <p:cNvPr id="225283" name="Rectangle 3"/>
          <p:cNvSpPr>
            <a:spLocks noGrp="1" noChangeArrowheads="1"/>
          </p:cNvSpPr>
          <p:nvPr>
            <p:ph type="body" idx="1"/>
          </p:nvPr>
        </p:nvSpPr>
        <p:spPr/>
        <p:txBody>
          <a:bodyPr/>
          <a:lstStyle/>
          <a:p>
            <a:r>
              <a:rPr lang="en-US"/>
              <a:t>Advantages</a:t>
            </a:r>
          </a:p>
          <a:p>
            <a:pPr lvl="1"/>
            <a:r>
              <a:rPr lang="en-US"/>
              <a:t>Good running time for “almost sorted” arrays </a:t>
            </a:r>
            <a:r>
              <a:rPr lang="en-US">
                <a:sym typeface="Symbol" panose="05050102010706020507" pitchFamily="18" charset="2"/>
              </a:rPr>
              <a:t>(n)</a:t>
            </a:r>
          </a:p>
          <a:p>
            <a:r>
              <a:rPr lang="en-US">
                <a:sym typeface="Symbol" panose="05050102010706020507" pitchFamily="18" charset="2"/>
              </a:rPr>
              <a:t>Disadvantages</a:t>
            </a:r>
          </a:p>
          <a:p>
            <a:pPr lvl="1"/>
            <a:r>
              <a:rPr lang="en-US">
                <a:solidFill>
                  <a:srgbClr val="CC0000"/>
                </a:solidFill>
                <a:latin typeface="Comic Sans MS" panose="030F0702030302020204" pitchFamily="66" charset="0"/>
                <a:sym typeface="Symbol" panose="05050102010706020507" pitchFamily="18" charset="2"/>
              </a:rPr>
              <a:t>(n</a:t>
            </a:r>
            <a:r>
              <a:rPr lang="en-US" baseline="30000">
                <a:solidFill>
                  <a:srgbClr val="CC0000"/>
                </a:solidFill>
                <a:latin typeface="Comic Sans MS" panose="030F0702030302020204" pitchFamily="66" charset="0"/>
                <a:sym typeface="Symbol" panose="05050102010706020507" pitchFamily="18" charset="2"/>
              </a:rPr>
              <a:t>2</a:t>
            </a:r>
            <a:r>
              <a:rPr lang="en-US">
                <a:solidFill>
                  <a:srgbClr val="CC0000"/>
                </a:solidFill>
                <a:latin typeface="Comic Sans MS" panose="030F0702030302020204" pitchFamily="66" charset="0"/>
                <a:sym typeface="Symbol" panose="05050102010706020507" pitchFamily="18" charset="2"/>
              </a:rPr>
              <a:t>)</a:t>
            </a:r>
            <a:r>
              <a:rPr lang="en-US">
                <a:sym typeface="Symbol" panose="05050102010706020507" pitchFamily="18" charset="2"/>
              </a:rPr>
              <a:t> running time in </a:t>
            </a:r>
            <a:r>
              <a:rPr lang="en-US">
                <a:solidFill>
                  <a:srgbClr val="CC0000"/>
                </a:solidFill>
                <a:sym typeface="Symbol" panose="05050102010706020507" pitchFamily="18" charset="2"/>
              </a:rPr>
              <a:t>worst</a:t>
            </a:r>
            <a:r>
              <a:rPr lang="en-US">
                <a:sym typeface="Symbol" panose="05050102010706020507" pitchFamily="18" charset="2"/>
              </a:rPr>
              <a:t> and </a:t>
            </a:r>
            <a:r>
              <a:rPr lang="en-US">
                <a:solidFill>
                  <a:srgbClr val="CC0000"/>
                </a:solidFill>
                <a:sym typeface="Symbol" panose="05050102010706020507" pitchFamily="18" charset="2"/>
              </a:rPr>
              <a:t>average</a:t>
            </a:r>
            <a:r>
              <a:rPr lang="en-US">
                <a:sym typeface="Symbol" panose="05050102010706020507" pitchFamily="18" charset="2"/>
              </a:rPr>
              <a:t> case</a:t>
            </a:r>
          </a:p>
          <a:p>
            <a:pPr lvl="1"/>
            <a:r>
              <a:rPr lang="en-US">
                <a:solidFill>
                  <a:srgbClr val="CC0000"/>
                </a:solidFill>
                <a:sym typeface="Symbol" panose="05050102010706020507" pitchFamily="18" charset="2"/>
              </a:rPr>
              <a:t> n</a:t>
            </a:r>
            <a:r>
              <a:rPr lang="en-US" baseline="30000">
                <a:solidFill>
                  <a:srgbClr val="CC0000"/>
                </a:solidFill>
                <a:sym typeface="Symbol" panose="05050102010706020507" pitchFamily="18" charset="2"/>
              </a:rPr>
              <a:t>2</a:t>
            </a:r>
            <a:r>
              <a:rPr lang="en-US">
                <a:solidFill>
                  <a:srgbClr val="CC0000"/>
                </a:solidFill>
                <a:sym typeface="Symbol" panose="05050102010706020507" pitchFamily="18" charset="2"/>
              </a:rPr>
              <a:t>/2</a:t>
            </a:r>
            <a:r>
              <a:rPr lang="en-US">
                <a:sym typeface="Symbol" panose="05050102010706020507" pitchFamily="18" charset="2"/>
              </a:rPr>
              <a:t> </a:t>
            </a:r>
            <a:r>
              <a:rPr lang="en-US">
                <a:solidFill>
                  <a:srgbClr val="CC0000"/>
                </a:solidFill>
                <a:sym typeface="Symbol" panose="05050102010706020507" pitchFamily="18" charset="2"/>
              </a:rPr>
              <a:t>comparisons</a:t>
            </a:r>
            <a:r>
              <a:rPr lang="en-US">
                <a:sym typeface="Symbol" panose="05050102010706020507" pitchFamily="18" charset="2"/>
              </a:rPr>
              <a:t> and </a:t>
            </a:r>
            <a:r>
              <a:rPr lang="en-US">
                <a:solidFill>
                  <a:srgbClr val="CC0000"/>
                </a:solidFill>
                <a:sym typeface="Symbol" panose="05050102010706020507" pitchFamily="18" charset="2"/>
              </a:rPr>
              <a:t>exchanges</a:t>
            </a:r>
            <a:endParaRPr lang="en-US" baseline="30000">
              <a:solidFill>
                <a:srgbClr val="CC0000"/>
              </a:solidFill>
              <a:sym typeface="Symbol" panose="05050102010706020507" pitchFamily="18" charset="2"/>
            </a:endParaRPr>
          </a:p>
        </p:txBody>
      </p:sp>
    </p:spTree>
    <p:extLst>
      <p:ext uri="{BB962C8B-B14F-4D97-AF65-F5344CB8AC3E}">
        <p14:creationId xmlns:p14="http://schemas.microsoft.com/office/powerpoint/2010/main" val="1455075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7972EE84-9E19-F745-A71D-DBB7A8F07CF9}"/>
              </a:ext>
            </a:extLst>
          </p:cNvPr>
          <p:cNvSpPr>
            <a:spLocks noGrp="1"/>
          </p:cNvSpPr>
          <p:nvPr>
            <p:ph type="sldNum" sz="quarter" idx="14"/>
          </p:nvPr>
        </p:nvSpPr>
        <p:spPr/>
        <p:txBody>
          <a:bodyPr/>
          <a:lstStyle/>
          <a:p>
            <a:fld id="{BC8D7E44-7D4F-4942-A8C9-2DF6BF8399E8}" type="slidenum">
              <a:rPr lang="en-US" smtClean="0"/>
              <a:pPr/>
              <a:t>62</a:t>
            </a:fld>
            <a:endParaRPr lang="en-US" dirty="0"/>
          </a:p>
        </p:txBody>
      </p:sp>
      <p:sp>
        <p:nvSpPr>
          <p:cNvPr id="6" name="TextBox 1">
            <a:extLst>
              <a:ext uri="{FF2B5EF4-FFF2-40B4-BE49-F238E27FC236}">
                <a16:creationId xmlns:a16="http://schemas.microsoft.com/office/drawing/2014/main" xmlns="" id="{5958AAB6-3EA7-1446-B940-65262E0FE59B}"/>
              </a:ext>
            </a:extLst>
          </p:cNvPr>
          <p:cNvSpPr txBox="1">
            <a:spLocks noChangeArrowheads="1"/>
          </p:cNvSpPr>
          <p:nvPr/>
        </p:nvSpPr>
        <p:spPr bwMode="auto">
          <a:xfrm>
            <a:off x="3124200" y="32004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dirty="0">
                <a:solidFill>
                  <a:srgbClr val="0000FF"/>
                </a:solidFill>
              </a:rPr>
              <a:t>Thank You!!</a:t>
            </a:r>
          </a:p>
        </p:txBody>
      </p:sp>
    </p:spTree>
    <p:extLst>
      <p:ext uri="{BB962C8B-B14F-4D97-AF65-F5344CB8AC3E}">
        <p14:creationId xmlns:p14="http://schemas.microsoft.com/office/powerpoint/2010/main" val="2201678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7000E7-F8AE-B443-AFE7-EE78AA517E0F}"/>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Some Vocabulary with an example</a:t>
            </a:r>
            <a:endParaRPr lang="en-US" sz="2600" dirty="0"/>
          </a:p>
        </p:txBody>
      </p:sp>
      <p:sp>
        <p:nvSpPr>
          <p:cNvPr id="5" name="Slide Number Placeholder 4">
            <a:extLst>
              <a:ext uri="{FF2B5EF4-FFF2-40B4-BE49-F238E27FC236}">
                <a16:creationId xmlns:a16="http://schemas.microsoft.com/office/drawing/2014/main" xmlns="" id="{B868C976-A4F7-6041-A7C6-1C0B36614429}"/>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6" name="Rectangle 4">
            <a:extLst>
              <a:ext uri="{FF2B5EF4-FFF2-40B4-BE49-F238E27FC236}">
                <a16:creationId xmlns:a16="http://schemas.microsoft.com/office/drawing/2014/main" xmlns="" id="{23D40A25-7F96-CF44-9FB3-2D5616CC2B01}"/>
              </a:ext>
            </a:extLst>
          </p:cNvPr>
          <p:cNvSpPr>
            <a:spLocks noChangeArrowheads="1"/>
          </p:cNvSpPr>
          <p:nvPr/>
        </p:nvSpPr>
        <p:spPr bwMode="auto">
          <a:xfrm>
            <a:off x="76200" y="2084388"/>
            <a:ext cx="79565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1" eaLnBrk="1" hangingPunct="1">
              <a:buFontTx/>
              <a:buNone/>
            </a:pPr>
            <a:r>
              <a:rPr lang="en-US" altLang="zh-TW" sz="1800" b="1" i="1" dirty="0">
                <a:solidFill>
                  <a:srgbClr val="C00000"/>
                </a:solidFill>
              </a:rPr>
              <a:t>Problem: </a:t>
            </a:r>
            <a:r>
              <a:rPr lang="en-US" altLang="zh-TW" sz="1800" dirty="0"/>
              <a:t>Sorting of given keys</a:t>
            </a:r>
          </a:p>
          <a:p>
            <a:pPr lvl="1" eaLnBrk="1" hangingPunct="1">
              <a:buFontTx/>
              <a:buNone/>
            </a:pPr>
            <a:endParaRPr lang="en-US" altLang="zh-TW" sz="1800" dirty="0"/>
          </a:p>
          <a:p>
            <a:pPr lvl="1" eaLnBrk="1" hangingPunct="1">
              <a:buFontTx/>
              <a:buNone/>
            </a:pPr>
            <a:r>
              <a:rPr lang="en-US" altLang="zh-TW" sz="1800" b="1" i="1" dirty="0">
                <a:solidFill>
                  <a:srgbClr val="C00000"/>
                </a:solidFill>
              </a:rPr>
              <a:t>Input:</a:t>
            </a:r>
            <a:r>
              <a:rPr lang="en-US" altLang="zh-TW" sz="1800" i="1" dirty="0"/>
              <a:t> </a:t>
            </a:r>
            <a:r>
              <a:rPr lang="en-US" altLang="zh-TW" sz="1800" dirty="0"/>
              <a:t>A sequence of </a:t>
            </a:r>
            <a:r>
              <a:rPr lang="en-US" altLang="zh-TW" sz="1800" i="1" dirty="0"/>
              <a:t>n </a:t>
            </a:r>
            <a:r>
              <a:rPr lang="en-US" altLang="zh-TW" sz="1800" dirty="0"/>
              <a:t>keys </a:t>
            </a:r>
            <a:r>
              <a:rPr lang="en-US" altLang="zh-TW" sz="1800" i="1" dirty="0"/>
              <a:t>a</a:t>
            </a:r>
            <a:r>
              <a:rPr lang="en-US" altLang="zh-TW" sz="1800" dirty="0"/>
              <a:t>1</a:t>
            </a:r>
            <a:r>
              <a:rPr lang="en-US" altLang="zh-TW" sz="1800" i="1" dirty="0"/>
              <a:t>, . . . , an</a:t>
            </a:r>
            <a:r>
              <a:rPr lang="en-US" altLang="zh-TW" sz="1800" dirty="0"/>
              <a:t>.</a:t>
            </a:r>
          </a:p>
          <a:p>
            <a:pPr lvl="1" eaLnBrk="1" hangingPunct="1">
              <a:buFontTx/>
              <a:buNone/>
            </a:pPr>
            <a:endParaRPr lang="en-US" altLang="zh-TW" sz="1800" b="1" i="1" dirty="0"/>
          </a:p>
          <a:p>
            <a:pPr lvl="1" eaLnBrk="1" hangingPunct="1">
              <a:buFontTx/>
              <a:buNone/>
            </a:pPr>
            <a:r>
              <a:rPr lang="en-US" altLang="zh-TW" sz="1800" b="1" i="1" dirty="0">
                <a:solidFill>
                  <a:srgbClr val="C00000"/>
                </a:solidFill>
              </a:rPr>
              <a:t>Output:</a:t>
            </a:r>
            <a:r>
              <a:rPr lang="en-US" altLang="zh-TW" sz="1800" i="1" dirty="0">
                <a:solidFill>
                  <a:srgbClr val="66FF66"/>
                </a:solidFill>
              </a:rPr>
              <a:t> </a:t>
            </a:r>
            <a:r>
              <a:rPr lang="en-US" altLang="zh-TW" sz="1800" dirty="0"/>
              <a:t>The permutation (reordering) of the input sequence such that </a:t>
            </a:r>
            <a:r>
              <a:rPr lang="en-US" altLang="zh-TW" sz="1800" i="1" dirty="0"/>
              <a:t>a</a:t>
            </a:r>
            <a:r>
              <a:rPr lang="en-US" altLang="zh-TW" sz="1800" dirty="0"/>
              <a:t>1 </a:t>
            </a:r>
            <a:r>
              <a:rPr lang="en-US" altLang="zh-TW" sz="1800" i="1" dirty="0"/>
              <a:t>≤ a</a:t>
            </a:r>
            <a:r>
              <a:rPr lang="en-US" altLang="zh-TW" sz="1800" dirty="0"/>
              <a:t>2 </a:t>
            </a:r>
            <a:r>
              <a:rPr lang="en-US" altLang="zh-TW" sz="1800" i="1" dirty="0"/>
              <a:t>≤	· · · ≤ an−</a:t>
            </a:r>
            <a:r>
              <a:rPr lang="en-US" altLang="zh-TW" sz="1800" dirty="0"/>
              <a:t>1 </a:t>
            </a:r>
            <a:r>
              <a:rPr lang="en-US" altLang="zh-TW" sz="1800" i="1" dirty="0"/>
              <a:t>≤ an</a:t>
            </a:r>
            <a:r>
              <a:rPr lang="en-US" altLang="zh-TW" sz="1800" dirty="0"/>
              <a:t>.</a:t>
            </a:r>
          </a:p>
          <a:p>
            <a:pPr lvl="1" eaLnBrk="1" hangingPunct="1">
              <a:buFontTx/>
              <a:buNone/>
            </a:pPr>
            <a:endParaRPr lang="en-US" altLang="zh-TW" sz="1800" b="1" i="1" dirty="0"/>
          </a:p>
          <a:p>
            <a:pPr lvl="1" eaLnBrk="1" hangingPunct="1">
              <a:buFontTx/>
              <a:buNone/>
            </a:pPr>
            <a:r>
              <a:rPr lang="en-US" altLang="zh-TW" sz="1800" b="1" i="1" dirty="0">
                <a:solidFill>
                  <a:srgbClr val="C00000"/>
                </a:solidFill>
              </a:rPr>
              <a:t>Instance:</a:t>
            </a:r>
            <a:r>
              <a:rPr lang="en-US" altLang="zh-TW" sz="1800" dirty="0"/>
              <a:t> An </a:t>
            </a:r>
            <a:r>
              <a:rPr lang="en-US" altLang="zh-TW" sz="1800" i="1" dirty="0"/>
              <a:t>instance </a:t>
            </a:r>
            <a:r>
              <a:rPr lang="en-US" altLang="zh-TW" sz="1800" dirty="0"/>
              <a:t>of sorting might be an array of names, like </a:t>
            </a:r>
            <a:r>
              <a:rPr lang="en-US" altLang="zh-TW" sz="1800" i="1" dirty="0"/>
              <a:t>{Mike, Bob, Sally, Jill ,Jan}</a:t>
            </a:r>
            <a:r>
              <a:rPr lang="en-US" altLang="zh-TW" sz="1800" dirty="0"/>
              <a:t>, or a list of numbers like </a:t>
            </a:r>
            <a:r>
              <a:rPr lang="en-US" altLang="zh-TW" sz="1800" i="1" dirty="0"/>
              <a:t>{154, 245, 568, 324, 654, 324}</a:t>
            </a:r>
            <a:endParaRPr lang="en-US" altLang="zh-TW" sz="1800" dirty="0"/>
          </a:p>
          <a:p>
            <a:pPr lvl="1" eaLnBrk="1" hangingPunct="1">
              <a:buFontTx/>
              <a:buNone/>
            </a:pPr>
            <a:endParaRPr lang="en-US" altLang="zh-TW" sz="1800" b="1" i="1" dirty="0">
              <a:solidFill>
                <a:srgbClr val="C00000"/>
              </a:solidFill>
            </a:endParaRPr>
          </a:p>
          <a:p>
            <a:pPr lvl="1" eaLnBrk="1" hangingPunct="1">
              <a:buFontTx/>
              <a:buNone/>
            </a:pPr>
            <a:r>
              <a:rPr lang="en-US" altLang="zh-TW" sz="1800" b="1" i="1" dirty="0">
                <a:solidFill>
                  <a:srgbClr val="C00000"/>
                </a:solidFill>
              </a:rPr>
              <a:t>Algorithm:</a:t>
            </a:r>
            <a:r>
              <a:rPr lang="en-US" altLang="zh-TW" sz="1800" dirty="0">
                <a:solidFill>
                  <a:srgbClr val="C00000"/>
                </a:solidFill>
              </a:rPr>
              <a:t> </a:t>
            </a:r>
            <a:r>
              <a:rPr lang="en-US" altLang="zh-TW" sz="1800" dirty="0"/>
              <a:t>An </a:t>
            </a:r>
            <a:r>
              <a:rPr lang="en-US" altLang="zh-TW" sz="1800" i="1" dirty="0"/>
              <a:t>algorithm </a:t>
            </a:r>
            <a:r>
              <a:rPr lang="en-US" altLang="zh-TW" sz="1800" dirty="0"/>
              <a:t>is a procedure that takes any of the possible input </a:t>
            </a:r>
            <a:r>
              <a:rPr lang="en-US" altLang="zh-TW" sz="1800" dirty="0">
                <a:solidFill>
                  <a:srgbClr val="FF3300"/>
                </a:solidFill>
              </a:rPr>
              <a:t>instances</a:t>
            </a:r>
            <a:r>
              <a:rPr lang="en-US" altLang="zh-TW" sz="1800" dirty="0"/>
              <a:t> and transforms it to the desired output.</a:t>
            </a:r>
          </a:p>
        </p:txBody>
      </p:sp>
      <p:pic>
        <p:nvPicPr>
          <p:cNvPr id="7" name="Picture 5" descr="3">
            <a:extLst>
              <a:ext uri="{FF2B5EF4-FFF2-40B4-BE49-F238E27FC236}">
                <a16:creationId xmlns:a16="http://schemas.microsoft.com/office/drawing/2014/main" xmlns="" id="{5FB11E1B-ECE1-CC46-BDDB-F9143DAEE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414463"/>
            <a:ext cx="19383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95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8D82F9-1D97-FA43-873A-1C063FA328C5}"/>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Which algorithm is better?</a:t>
            </a:r>
            <a:endParaRPr lang="en-US" sz="2600" dirty="0"/>
          </a:p>
        </p:txBody>
      </p:sp>
      <p:sp>
        <p:nvSpPr>
          <p:cNvPr id="5" name="Slide Number Placeholder 4">
            <a:extLst>
              <a:ext uri="{FF2B5EF4-FFF2-40B4-BE49-F238E27FC236}">
                <a16:creationId xmlns:a16="http://schemas.microsoft.com/office/drawing/2014/main" xmlns="" id="{381D6FE7-A59B-7948-97A8-E2532457335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6" name="Rectangle 3">
            <a:extLst>
              <a:ext uri="{FF2B5EF4-FFF2-40B4-BE49-F238E27FC236}">
                <a16:creationId xmlns:a16="http://schemas.microsoft.com/office/drawing/2014/main" xmlns="" id="{F9D90E82-1F03-2F42-BA17-1DFB57FADE2A}"/>
              </a:ext>
            </a:extLst>
          </p:cNvPr>
          <p:cNvSpPr txBox="1">
            <a:spLocks noChangeArrowheads="1"/>
          </p:cNvSpPr>
          <p:nvPr/>
        </p:nvSpPr>
        <p:spPr>
          <a:xfrm>
            <a:off x="450850" y="2743200"/>
            <a:ext cx="4032250" cy="2743200"/>
          </a:xfrm>
          <a:prstGeom prst="rect">
            <a:avLst/>
          </a:prstGeom>
          <a:blipFill dpi="0" rotWithShape="1">
            <a:blip r:embed="rId2"/>
            <a:srcRect/>
            <a:tile tx="0" ty="0" sx="100000" sy="100000" flip="none" algn="tl"/>
          </a:blip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 typeface="Arial" pitchFamily="34" charset="0"/>
              <a:buNone/>
            </a:pPr>
            <a:r>
              <a:rPr lang="en-US" altLang="zh-TW" sz="1800" dirty="0">
                <a:ea typeface="新細明體" panose="02020500000000000000" pitchFamily="18" charset="-120"/>
              </a:rPr>
              <a:t>Algorithm 1:</a:t>
            </a:r>
          </a:p>
          <a:p>
            <a:pPr marL="933450" lvl="1" indent="-533400">
              <a:buFont typeface="Arial" pitchFamily="34" charset="0"/>
              <a:buNone/>
            </a:pPr>
            <a:endParaRPr lang="en-US" altLang="zh-TW" sz="1800" dirty="0">
              <a:ea typeface="新細明體" panose="02020500000000000000" pitchFamily="18" charset="-120"/>
            </a:endParaRPr>
          </a:p>
          <a:p>
            <a:pPr marL="933450" lvl="1" indent="-533400">
              <a:buFont typeface="Arial" pitchFamily="34" charset="0"/>
              <a:buNone/>
            </a:pPr>
            <a:r>
              <a:rPr lang="en-US" altLang="zh-TW" sz="1800" dirty="0">
                <a:ea typeface="新細明體" panose="02020500000000000000" pitchFamily="18" charset="-120"/>
              </a:rPr>
              <a:t>Sort </a:t>
            </a:r>
            <a:r>
              <a:rPr lang="en-US" altLang="zh-TW" sz="1800" i="1" dirty="0">
                <a:ea typeface="新細明體" panose="02020500000000000000" pitchFamily="18" charset="-120"/>
              </a:rPr>
              <a:t>A</a:t>
            </a:r>
            <a:r>
              <a:rPr lang="en-US" altLang="zh-TW" sz="1800" dirty="0">
                <a:ea typeface="新細明體" panose="02020500000000000000" pitchFamily="18" charset="-120"/>
              </a:rPr>
              <a:t> into decreasing order</a:t>
            </a:r>
          </a:p>
          <a:p>
            <a:pPr marL="933450" lvl="1" indent="-533400">
              <a:buFont typeface="Arial" pitchFamily="34" charset="0"/>
              <a:buNone/>
            </a:pPr>
            <a:endParaRPr lang="en-US" altLang="zh-TW" sz="1800" dirty="0">
              <a:ea typeface="新細明體" panose="02020500000000000000" pitchFamily="18" charset="-120"/>
            </a:endParaRPr>
          </a:p>
          <a:p>
            <a:pPr marL="933450" lvl="1" indent="-533400">
              <a:buFont typeface="Arial" pitchFamily="34" charset="0"/>
              <a:buNone/>
            </a:pPr>
            <a:r>
              <a:rPr lang="en-US" altLang="zh-TW" sz="1800" dirty="0">
                <a:ea typeface="新細明體" panose="02020500000000000000" pitchFamily="18" charset="-120"/>
              </a:rPr>
              <a:t>Output </a:t>
            </a:r>
            <a:r>
              <a:rPr lang="en-US" altLang="zh-TW" sz="1800" i="1" dirty="0">
                <a:ea typeface="新細明體" panose="02020500000000000000" pitchFamily="18" charset="-120"/>
              </a:rPr>
              <a:t>A</a:t>
            </a:r>
            <a:r>
              <a:rPr lang="en-US" altLang="zh-TW" sz="1800" dirty="0">
                <a:ea typeface="新細明體" panose="02020500000000000000" pitchFamily="18" charset="-120"/>
              </a:rPr>
              <a:t>[1].</a:t>
            </a:r>
          </a:p>
          <a:p>
            <a:pPr marL="533400" indent="-533400"/>
            <a:endParaRPr lang="zh-TW" altLang="en-US" sz="2400">
              <a:ea typeface="新細明體" panose="02020500000000000000" pitchFamily="18" charset="-120"/>
            </a:endParaRPr>
          </a:p>
        </p:txBody>
      </p:sp>
      <p:sp>
        <p:nvSpPr>
          <p:cNvPr id="7" name="Rectangle 4">
            <a:extLst>
              <a:ext uri="{FF2B5EF4-FFF2-40B4-BE49-F238E27FC236}">
                <a16:creationId xmlns:a16="http://schemas.microsoft.com/office/drawing/2014/main" xmlns="" id="{F18C3D73-05B0-6E4F-9E2D-D85BF802C777}"/>
              </a:ext>
            </a:extLst>
          </p:cNvPr>
          <p:cNvSpPr txBox="1">
            <a:spLocks noChangeArrowheads="1"/>
          </p:cNvSpPr>
          <p:nvPr/>
        </p:nvSpPr>
        <p:spPr>
          <a:xfrm>
            <a:off x="4648200" y="2743200"/>
            <a:ext cx="4032250" cy="2743200"/>
          </a:xfrm>
          <a:prstGeom prst="rect">
            <a:avLst/>
          </a:prstGeom>
          <a:blipFill dpi="0" rotWithShape="1">
            <a:blip r:embed="rId2"/>
            <a:srcRect/>
            <a:tile tx="0" ty="0" sx="100000" sy="100000" flip="none" algn="tl"/>
          </a:blip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 typeface="Arial" pitchFamily="34" charset="0"/>
              <a:buNone/>
            </a:pPr>
            <a:r>
              <a:rPr lang="en-US" altLang="zh-TW" sz="1800" dirty="0">
                <a:ea typeface="新細明體" panose="02020500000000000000" pitchFamily="18" charset="-120"/>
              </a:rPr>
              <a:t>Algorithm 2:</a:t>
            </a:r>
            <a:endParaRPr lang="zh-TW" altLang="en-US" sz="1800" dirty="0">
              <a:ea typeface="新細明體" panose="02020500000000000000" pitchFamily="18" charset="-120"/>
            </a:endParaRPr>
          </a:p>
          <a:p>
            <a:pPr marL="933450" lvl="1" indent="-533400">
              <a:buFont typeface="Arial" pitchFamily="34" charset="0"/>
              <a:buNone/>
            </a:pPr>
            <a:endParaRPr lang="en-US" altLang="zh-TW" sz="1800" dirty="0">
              <a:ea typeface="新細明體" panose="02020500000000000000" pitchFamily="18" charset="-120"/>
            </a:endParaRPr>
          </a:p>
          <a:p>
            <a:pPr marL="933450" lvl="1" indent="-533400">
              <a:buFont typeface="Arial" pitchFamily="34" charset="0"/>
              <a:buNone/>
            </a:pPr>
            <a:r>
              <a:rPr lang="en-US" altLang="zh-TW" sz="1800" dirty="0">
                <a:ea typeface="新細明體" panose="02020500000000000000" pitchFamily="18" charset="-120"/>
              </a:rPr>
              <a:t>int i;</a:t>
            </a:r>
          </a:p>
          <a:p>
            <a:pPr marL="933450" lvl="1" indent="-533400">
              <a:buFont typeface="Arial" pitchFamily="34" charset="0"/>
              <a:buNone/>
            </a:pPr>
            <a:r>
              <a:rPr lang="en-US" altLang="zh-TW" sz="1800" dirty="0">
                <a:ea typeface="新細明體" panose="02020500000000000000" pitchFamily="18" charset="-120"/>
              </a:rPr>
              <a:t>int m = A[1];</a:t>
            </a:r>
          </a:p>
          <a:p>
            <a:pPr marL="933450" lvl="1" indent="-533400">
              <a:buFont typeface="Arial" pitchFamily="34" charset="0"/>
              <a:buNone/>
            </a:pPr>
            <a:r>
              <a:rPr lang="en-US" altLang="zh-TW" sz="1800" dirty="0">
                <a:ea typeface="新細明體" panose="02020500000000000000" pitchFamily="18" charset="-120"/>
              </a:rPr>
              <a:t>for (i = 2; i &lt;= n; i ++)</a:t>
            </a:r>
          </a:p>
          <a:p>
            <a:pPr marL="933450" lvl="1" indent="-533400">
              <a:buFont typeface="Arial" pitchFamily="34" charset="0"/>
              <a:buNone/>
            </a:pPr>
            <a:r>
              <a:rPr lang="en-US" altLang="zh-TW" sz="1800" dirty="0">
                <a:ea typeface="新細明體" panose="02020500000000000000" pitchFamily="18" charset="-120"/>
              </a:rPr>
              <a:t>    if (A[i] &gt; m)</a:t>
            </a:r>
          </a:p>
          <a:p>
            <a:pPr marL="933450" lvl="1" indent="-533400">
              <a:buFont typeface="Arial" pitchFamily="34" charset="0"/>
              <a:buNone/>
            </a:pPr>
            <a:r>
              <a:rPr lang="en-US" altLang="zh-TW" sz="1800" dirty="0">
                <a:ea typeface="新細明體" panose="02020500000000000000" pitchFamily="18" charset="-120"/>
              </a:rPr>
              <a:t>	    m = A[i];</a:t>
            </a:r>
          </a:p>
          <a:p>
            <a:pPr marL="933450" lvl="1" indent="-533400">
              <a:buFont typeface="Arial" pitchFamily="34" charset="0"/>
              <a:buNone/>
            </a:pPr>
            <a:r>
              <a:rPr lang="en-US" altLang="zh-TW" sz="1800" dirty="0">
                <a:ea typeface="新細明體" panose="02020500000000000000" pitchFamily="18" charset="-120"/>
              </a:rPr>
              <a:t>return m;</a:t>
            </a:r>
          </a:p>
          <a:p>
            <a:pPr marL="533400" indent="-533400"/>
            <a:endParaRPr lang="zh-TW" altLang="en-US" sz="1800" dirty="0">
              <a:ea typeface="新細明體" panose="02020500000000000000" pitchFamily="18" charset="-120"/>
            </a:endParaRPr>
          </a:p>
        </p:txBody>
      </p:sp>
      <p:sp>
        <p:nvSpPr>
          <p:cNvPr id="8" name="TextBox 7">
            <a:extLst>
              <a:ext uri="{FF2B5EF4-FFF2-40B4-BE49-F238E27FC236}">
                <a16:creationId xmlns:a16="http://schemas.microsoft.com/office/drawing/2014/main" xmlns="" id="{2AB62A3C-D846-F644-8E3B-89902F290D2E}"/>
              </a:ext>
            </a:extLst>
          </p:cNvPr>
          <p:cNvSpPr txBox="1">
            <a:spLocks noChangeArrowheads="1"/>
          </p:cNvSpPr>
          <p:nvPr/>
        </p:nvSpPr>
        <p:spPr bwMode="auto">
          <a:xfrm>
            <a:off x="533400" y="175260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F3300"/>
                </a:solidFill>
              </a:rPr>
              <a:t>Who is topper in DSDA?</a:t>
            </a:r>
          </a:p>
        </p:txBody>
      </p:sp>
      <p:sp>
        <p:nvSpPr>
          <p:cNvPr id="9" name="TextBox 8">
            <a:extLst>
              <a:ext uri="{FF2B5EF4-FFF2-40B4-BE49-F238E27FC236}">
                <a16:creationId xmlns:a16="http://schemas.microsoft.com/office/drawing/2014/main" xmlns="" id="{FB8C8A79-CF90-D445-AB76-AF7EBB1EDB2E}"/>
              </a:ext>
            </a:extLst>
          </p:cNvPr>
          <p:cNvSpPr txBox="1">
            <a:spLocks noChangeArrowheads="1"/>
          </p:cNvSpPr>
          <p:nvPr/>
        </p:nvSpPr>
        <p:spPr bwMode="auto">
          <a:xfrm>
            <a:off x="2743200" y="4648200"/>
            <a:ext cx="2286000" cy="4000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dirty="0">
                <a:solidFill>
                  <a:srgbClr val="FF3300"/>
                </a:solidFill>
              </a:rPr>
              <a:t>Which is better?</a:t>
            </a:r>
          </a:p>
        </p:txBody>
      </p:sp>
    </p:spTree>
    <p:extLst>
      <p:ext uri="{BB962C8B-B14F-4D97-AF65-F5344CB8AC3E}">
        <p14:creationId xmlns:p14="http://schemas.microsoft.com/office/powerpoint/2010/main" val="8853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bg/>
                                          </p:spTgt>
                                        </p:tgtEl>
                                        <p:attrNameLst>
                                          <p:attrName>style.visibility</p:attrName>
                                        </p:attrNameLst>
                                      </p:cBhvr>
                                      <p:to>
                                        <p:strVal val="visible"/>
                                      </p:to>
                                    </p:set>
                                    <p:animEffect transition="in" filter="blinds(horizontal)">
                                      <p:cBhvr>
                                        <p:cTn id="24" dur="500"/>
                                        <p:tgtEl>
                                          <p:spTgt spid="7">
                                            <p:bg/>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blinds(horizontal)">
                                      <p:cBhvr>
                                        <p:cTn id="30" dur="500"/>
                                        <p:tgtEl>
                                          <p:spTgt spid="7">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blinds(horizontal)">
                                      <p:cBhvr>
                                        <p:cTn id="33" dur="500"/>
                                        <p:tgtEl>
                                          <p:spTgt spid="7">
                                            <p:txEl>
                                              <p:pRg st="3" end="3"/>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blinds(horizontal)">
                                      <p:cBhvr>
                                        <p:cTn id="36" dur="500"/>
                                        <p:tgtEl>
                                          <p:spTgt spid="7">
                                            <p:txEl>
                                              <p:pRg st="4" end="4"/>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blinds(horizontal)">
                                      <p:cBhvr>
                                        <p:cTn id="39" dur="500"/>
                                        <p:tgtEl>
                                          <p:spTgt spid="7">
                                            <p:txEl>
                                              <p:pRg st="5" end="5"/>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blinds(horizontal)">
                                      <p:cBhvr>
                                        <p:cTn id="42" dur="500"/>
                                        <p:tgtEl>
                                          <p:spTgt spid="7">
                                            <p:txEl>
                                              <p:pRg st="6" end="6"/>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blinds(horizontal)">
                                      <p:cBhvr>
                                        <p:cTn id="45" dur="500"/>
                                        <p:tgtEl>
                                          <p:spTgt spid="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par>
                          <p:cTn id="51" fill="hold">
                            <p:stCondLst>
                              <p:cond delay="500"/>
                            </p:stCondLst>
                            <p:childTnLst>
                              <p:par>
                                <p:cTn id="52" presetID="8" presetClass="emph" presetSubtype="0" fill="hold" grpId="1" nodeType="afterEffect">
                                  <p:stCondLst>
                                    <p:cond delay="0"/>
                                  </p:stCondLst>
                                  <p:childTnLst>
                                    <p:animRot by="21600000">
                                      <p:cBhvr>
                                        <p:cTn id="53"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P spid="8" grpId="0"/>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B7549C-A920-3546-9A96-B35AA767F519}"/>
              </a:ext>
            </a:extLst>
          </p:cNvPr>
          <p:cNvSpPr>
            <a:spLocks noGrp="1"/>
          </p:cNvSpPr>
          <p:nvPr>
            <p:ph sz="quarter" idx="10"/>
          </p:nvPr>
        </p:nvSpPr>
        <p:spPr/>
        <p:txBody>
          <a:bodyPr>
            <a:normAutofit/>
          </a:bodyPr>
          <a:lstStyle/>
          <a:p>
            <a:r>
              <a:rPr lang="en-US" altLang="zh-TW" sz="2800" dirty="0">
                <a:solidFill>
                  <a:srgbClr val="0000FF"/>
                </a:solidFill>
                <a:latin typeface="Arial" charset="0"/>
                <a:cs typeface="Arial" charset="0"/>
              </a:rPr>
              <a:t>Who’s the champion?</a:t>
            </a:r>
            <a:endParaRPr lang="en-US" sz="2800" dirty="0"/>
          </a:p>
        </p:txBody>
      </p:sp>
      <p:sp>
        <p:nvSpPr>
          <p:cNvPr id="5" name="Slide Number Placeholder 4">
            <a:extLst>
              <a:ext uri="{FF2B5EF4-FFF2-40B4-BE49-F238E27FC236}">
                <a16:creationId xmlns:a16="http://schemas.microsoft.com/office/drawing/2014/main" xmlns="" id="{5B2ED9CB-6E3F-B345-B0C6-3AB06562F130}"/>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6" name="Picture 7" descr="E:\DSA\images1.jpg">
            <a:extLst>
              <a:ext uri="{FF2B5EF4-FFF2-40B4-BE49-F238E27FC236}">
                <a16:creationId xmlns:a16="http://schemas.microsoft.com/office/drawing/2014/main" xmlns="" id="{025802AF-BE2C-4D49-B919-5440828DB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86200"/>
            <a:ext cx="25876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DSA\images2.jpg">
            <a:extLst>
              <a:ext uri="{FF2B5EF4-FFF2-40B4-BE49-F238E27FC236}">
                <a16:creationId xmlns:a16="http://schemas.microsoft.com/office/drawing/2014/main" xmlns="" id="{DD7FC64E-E63C-064B-8CE2-763E28B71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905000"/>
            <a:ext cx="2438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E:\DSA\index.jpg">
            <a:extLst>
              <a:ext uri="{FF2B5EF4-FFF2-40B4-BE49-F238E27FC236}">
                <a16:creationId xmlns:a16="http://schemas.microsoft.com/office/drawing/2014/main" xmlns="" id="{9629CFE5-17D5-E74C-AD37-3530A68DD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886200"/>
            <a:ext cx="24384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E:\DSA\images5.jpg">
            <a:extLst>
              <a:ext uri="{FF2B5EF4-FFF2-40B4-BE49-F238E27FC236}">
                <a16:creationId xmlns:a16="http://schemas.microsoft.com/office/drawing/2014/main" xmlns="" id="{A6794F3E-E1BC-2A46-AD15-8EA9B3EE8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05000"/>
            <a:ext cx="2590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43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RC" val="$\ell_0$"/>
</p:tagLst>
</file>

<file path=ppt/tags/tag10.xml><?xml version="1.0" encoding="utf-8"?>
<p:tagLst xmlns:a="http://schemas.openxmlformats.org/drawingml/2006/main" xmlns:r="http://schemas.openxmlformats.org/officeDocument/2006/relationships" xmlns:p="http://schemas.openxmlformats.org/presentationml/2006/main">
  <p:tag name="SRC" val="$\ell_5$"/>
</p:tagLst>
</file>

<file path=ppt/tags/tag11.xml><?xml version="1.0" encoding="utf-8"?>
<p:tagLst xmlns:a="http://schemas.openxmlformats.org/drawingml/2006/main" xmlns:r="http://schemas.openxmlformats.org/officeDocument/2006/relationships" xmlns:p="http://schemas.openxmlformats.org/presentationml/2006/main">
  <p:tag name="SRC" val="$\ell_5$"/>
</p:tagLst>
</file>

<file path=ppt/tags/tag12.xml><?xml version="1.0" encoding="utf-8"?>
<p:tagLst xmlns:a="http://schemas.openxmlformats.org/drawingml/2006/main" xmlns:r="http://schemas.openxmlformats.org/officeDocument/2006/relationships" xmlns:p="http://schemas.openxmlformats.org/presentationml/2006/main">
  <p:tag name="SRC" val="$\ell_6$"/>
</p:tagLst>
</file>

<file path=ppt/tags/tag13.xml><?xml version="1.0" encoding="utf-8"?>
<p:tagLst xmlns:a="http://schemas.openxmlformats.org/drawingml/2006/main" xmlns:r="http://schemas.openxmlformats.org/officeDocument/2006/relationships" xmlns:p="http://schemas.openxmlformats.org/presentationml/2006/main">
  <p:tag name="SRC" val="$\ell_6$"/>
</p:tagLst>
</file>

<file path=ppt/tags/tag14.xml><?xml version="1.0" encoding="utf-8"?>
<p:tagLst xmlns:a="http://schemas.openxmlformats.org/drawingml/2006/main" xmlns:r="http://schemas.openxmlformats.org/officeDocument/2006/relationships" xmlns:p="http://schemas.openxmlformats.org/presentationml/2006/main">
  <p:tag name="SRC" val="$\ell_0$"/>
</p:tagLst>
</file>

<file path=ppt/tags/tag2.xml><?xml version="1.0" encoding="utf-8"?>
<p:tagLst xmlns:a="http://schemas.openxmlformats.org/drawingml/2006/main" xmlns:r="http://schemas.openxmlformats.org/officeDocument/2006/relationships" xmlns:p="http://schemas.openxmlformats.org/presentationml/2006/main">
  <p:tag name="SRC" val="\ell_1$"/>
</p:tagLst>
</file>

<file path=ppt/tags/tag3.xml><?xml version="1.0" encoding="utf-8"?>
<p:tagLst xmlns:a="http://schemas.openxmlformats.org/drawingml/2006/main" xmlns:r="http://schemas.openxmlformats.org/officeDocument/2006/relationships" xmlns:p="http://schemas.openxmlformats.org/presentationml/2006/main">
  <p:tag name="SRC" val="$\ell_2$"/>
</p:tagLst>
</file>

<file path=ppt/tags/tag4.xml><?xml version="1.0" encoding="utf-8"?>
<p:tagLst xmlns:a="http://schemas.openxmlformats.org/drawingml/2006/main" xmlns:r="http://schemas.openxmlformats.org/officeDocument/2006/relationships" xmlns:p="http://schemas.openxmlformats.org/presentationml/2006/main">
  <p:tag name="SRC" val="$\ell_3$"/>
</p:tagLst>
</file>

<file path=ppt/tags/tag5.xml><?xml version="1.0" encoding="utf-8"?>
<p:tagLst xmlns:a="http://schemas.openxmlformats.org/drawingml/2006/main" xmlns:r="http://schemas.openxmlformats.org/officeDocument/2006/relationships" xmlns:p="http://schemas.openxmlformats.org/presentationml/2006/main">
  <p:tag name="SRC" val="$\ell_4$"/>
</p:tagLst>
</file>

<file path=ppt/tags/tag6.xml><?xml version="1.0" encoding="utf-8"?>
<p:tagLst xmlns:a="http://schemas.openxmlformats.org/drawingml/2006/main" xmlns:r="http://schemas.openxmlformats.org/officeDocument/2006/relationships" xmlns:p="http://schemas.openxmlformats.org/presentationml/2006/main">
  <p:tag name="SRC" val="\ell_1$"/>
</p:tagLst>
</file>

<file path=ppt/tags/tag7.xml><?xml version="1.0" encoding="utf-8"?>
<p:tagLst xmlns:a="http://schemas.openxmlformats.org/drawingml/2006/main" xmlns:r="http://schemas.openxmlformats.org/officeDocument/2006/relationships" xmlns:p="http://schemas.openxmlformats.org/presentationml/2006/main">
  <p:tag name="SRC" val="\color{red}$\ell_2$"/>
</p:tagLst>
</file>

<file path=ppt/tags/tag8.xml><?xml version="1.0" encoding="utf-8"?>
<p:tagLst xmlns:a="http://schemas.openxmlformats.org/drawingml/2006/main" xmlns:r="http://schemas.openxmlformats.org/officeDocument/2006/relationships" xmlns:p="http://schemas.openxmlformats.org/presentationml/2006/main">
  <p:tag name="SRC" val="$\ell_3$"/>
</p:tagLst>
</file>

<file path=ppt/tags/tag9.xml><?xml version="1.0" encoding="utf-8"?>
<p:tagLst xmlns:a="http://schemas.openxmlformats.org/drawingml/2006/main" xmlns:r="http://schemas.openxmlformats.org/officeDocument/2006/relationships" xmlns:p="http://schemas.openxmlformats.org/presentationml/2006/main">
  <p:tag name="SRC" val="$\ell_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2644</TotalTime>
  <Words>2200</Words>
  <Application>Microsoft Office PowerPoint</Application>
  <PresentationFormat>On-screen Show (4:3)</PresentationFormat>
  <Paragraphs>632</Paragraphs>
  <Slides>62</Slides>
  <Notes>18</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3</vt:i4>
      </vt:variant>
      <vt:variant>
        <vt:lpstr>Slide Titles</vt:lpstr>
      </vt:variant>
      <vt:variant>
        <vt:i4>62</vt:i4>
      </vt:variant>
    </vt:vector>
  </HeadingPairs>
  <TitlesOfParts>
    <vt:vector size="82" baseType="lpstr">
      <vt:lpstr>宋体</vt:lpstr>
      <vt:lpstr>Arial</vt:lpstr>
      <vt:lpstr>Calibri</vt:lpstr>
      <vt:lpstr>Comic Sans MS</vt:lpstr>
      <vt:lpstr>Constantia</vt:lpstr>
      <vt:lpstr>Courier New</vt:lpstr>
      <vt:lpstr>標楷體</vt:lpstr>
      <vt:lpstr>Garamond</vt:lpstr>
      <vt:lpstr>Monotype Corsiva</vt:lpstr>
      <vt:lpstr>Monotype Sorts</vt:lpstr>
      <vt:lpstr>新細明體</vt:lpstr>
      <vt:lpstr>Symbol</vt:lpstr>
      <vt:lpstr>Tahoma</vt:lpstr>
      <vt:lpstr>Times New Roman</vt:lpstr>
      <vt:lpstr>Wingdings</vt:lpstr>
      <vt:lpstr>Office Theme</vt:lpstr>
      <vt:lpstr>1_Office Theme</vt:lpstr>
      <vt:lpstr>Bitmap Image</vt:lpstr>
      <vt:lpstr>Paint Shop Pro Image</vt:lpstr>
      <vt:lpstr>Equation</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 Data Structure</vt:lpstr>
      <vt:lpstr>Pseudo Code</vt:lpstr>
      <vt:lpstr>PowerPoint Presentation</vt:lpstr>
      <vt:lpstr>PowerPoint Presentation</vt:lpstr>
      <vt:lpstr>PowerPoint Presentation</vt:lpstr>
      <vt:lpstr>Why Algorithm</vt:lpstr>
      <vt:lpstr>To analyse an algorithm </vt:lpstr>
      <vt:lpstr>PowerPoint Presentation</vt:lpstr>
      <vt:lpstr>Random Access Machine Model</vt:lpstr>
      <vt:lpstr>The Random Access Machine (RAM) Model</vt:lpstr>
      <vt:lpstr>Random Access Model (RAM)</vt:lpstr>
      <vt:lpstr>Our Machine Model</vt:lpstr>
      <vt:lpstr>Primitive Operations</vt:lpstr>
      <vt:lpstr>Analyzing pseudocode  (by counting)</vt:lpstr>
      <vt:lpstr>Counting Primitive Operations</vt:lpstr>
      <vt:lpstr>Insertion Sort</vt:lpstr>
      <vt:lpstr>Insertion Sort</vt:lpstr>
      <vt:lpstr>Insertion Sort</vt:lpstr>
      <vt:lpstr>INSERTION-SORT</vt:lpstr>
      <vt:lpstr>Correctness of algorithms by loop Invariant</vt:lpstr>
      <vt:lpstr>Loop Invariant for Insertion Sort</vt:lpstr>
      <vt:lpstr>Proving Loop Invariants</vt:lpstr>
      <vt:lpstr>Loop Invariant for Insertion Sort</vt:lpstr>
      <vt:lpstr>Loop Invariant for Insertion Sort</vt:lpstr>
      <vt:lpstr>Loop Invariant for Insertion Sort</vt:lpstr>
      <vt:lpstr>Analysis of Insertion Sort</vt:lpstr>
      <vt:lpstr>Best Case Analysis</vt:lpstr>
      <vt:lpstr>Worst Case Analysis</vt:lpstr>
      <vt:lpstr>Comparisons and Exchanges in Insertion Sort</vt:lpstr>
      <vt:lpstr>Insertion Sort - 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sansar chauhan</cp:lastModifiedBy>
  <cp:revision>88</cp:revision>
  <dcterms:created xsi:type="dcterms:W3CDTF">2011-09-14T09:42:05Z</dcterms:created>
  <dcterms:modified xsi:type="dcterms:W3CDTF">2019-10-21T13:56:10Z</dcterms:modified>
</cp:coreProperties>
</file>