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1" r:id="rId2"/>
  </p:sldMasterIdLst>
  <p:notesMasterIdLst>
    <p:notesMasterId r:id="rId53"/>
  </p:notesMasterIdLst>
  <p:sldIdLst>
    <p:sldId id="292" r:id="rId3"/>
    <p:sldId id="293" r:id="rId4"/>
    <p:sldId id="290" r:id="rId5"/>
    <p:sldId id="294" r:id="rId6"/>
    <p:sldId id="299" r:id="rId7"/>
    <p:sldId id="308" r:id="rId8"/>
    <p:sldId id="309" r:id="rId9"/>
    <p:sldId id="301" r:id="rId10"/>
    <p:sldId id="304" r:id="rId11"/>
    <p:sldId id="305" r:id="rId12"/>
    <p:sldId id="310" r:id="rId13"/>
    <p:sldId id="306" r:id="rId14"/>
    <p:sldId id="307" r:id="rId15"/>
    <p:sldId id="316" r:id="rId16"/>
    <p:sldId id="320" r:id="rId17"/>
    <p:sldId id="321" r:id="rId18"/>
    <p:sldId id="322" r:id="rId19"/>
    <p:sldId id="323" r:id="rId20"/>
    <p:sldId id="326" r:id="rId21"/>
    <p:sldId id="387" r:id="rId22"/>
    <p:sldId id="332" r:id="rId23"/>
    <p:sldId id="333" r:id="rId24"/>
    <p:sldId id="334" r:id="rId25"/>
    <p:sldId id="335" r:id="rId26"/>
    <p:sldId id="337" r:id="rId27"/>
    <p:sldId id="383" r:id="rId28"/>
    <p:sldId id="338" r:id="rId29"/>
    <p:sldId id="339" r:id="rId30"/>
    <p:sldId id="340" r:id="rId31"/>
    <p:sldId id="341" r:id="rId32"/>
    <p:sldId id="342" r:id="rId33"/>
    <p:sldId id="384" r:id="rId34"/>
    <p:sldId id="343" r:id="rId35"/>
    <p:sldId id="344" r:id="rId36"/>
    <p:sldId id="345" r:id="rId37"/>
    <p:sldId id="385" r:id="rId38"/>
    <p:sldId id="346" r:id="rId39"/>
    <p:sldId id="386" r:id="rId40"/>
    <p:sldId id="388" r:id="rId41"/>
    <p:sldId id="392" r:id="rId42"/>
    <p:sldId id="393" r:id="rId43"/>
    <p:sldId id="389" r:id="rId44"/>
    <p:sldId id="390" r:id="rId45"/>
    <p:sldId id="410" r:id="rId46"/>
    <p:sldId id="363" r:id="rId47"/>
    <p:sldId id="420" r:id="rId48"/>
    <p:sldId id="421" r:id="rId49"/>
    <p:sldId id="422" r:id="rId50"/>
    <p:sldId id="364" r:id="rId51"/>
    <p:sldId id="41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/>
    <p:restoredTop sz="92477"/>
  </p:normalViewPr>
  <p:slideViewPr>
    <p:cSldViewPr>
      <p:cViewPr varScale="1">
        <p:scale>
          <a:sx n="66" d="100"/>
          <a:sy n="66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5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08-11-2019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9601C-053E-46BB-BE37-717F59DEFEC2}" type="slidenum">
              <a:rPr lang="en-US"/>
              <a:pPr/>
              <a:t>14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3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821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092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128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E26FB-0CFF-4D80-A648-9F34255E973D}" type="slidenum">
              <a:rPr lang="en-US"/>
              <a:pPr/>
              <a:t>15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-25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6619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7C76A-D4B4-45CD-9D68-E17E59AB4FF1}" type="slidenum">
              <a:rPr lang="en-US"/>
              <a:pPr/>
              <a:t>16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0F5A2-63A5-4AE9-938C-FED6B06FF910}" type="slidenum">
              <a:rPr lang="en-US"/>
              <a:pPr/>
              <a:t>17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AE44B-A7B4-443B-A0D8-8F0630C8E113}" type="slidenum">
              <a:rPr lang="en-US"/>
              <a:pPr/>
              <a:t>18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4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315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4034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164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165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45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97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4235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5376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1816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441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56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=""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898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17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325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101141"/>
                </a:solidFill>
              </a:rPr>
              <a:t>BITS </a:t>
            </a:r>
            <a:r>
              <a:rPr lang="en-US" sz="900" dirty="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355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792C4-2783-4176-9776-2D6653D5C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6543B-2983-4E1B-8811-53BC2FE83B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11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CDE04-7795-40D8-BE7C-AEEF9DE569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56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CA" altLang="en-US" dirty="0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2F06B-AF41-46FD-A994-069F920889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7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CA" noProof="0" dirty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A148E-118E-47F4-B4B9-4F166F16C6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358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ED7B7-E2B7-463C-98CD-AF9895658E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539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091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6F6390F-3D77-4545-A6F1-3E813E994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59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4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=""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1332A-7ECB-4897-ABBF-E6D3C142E6E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7091F1-B133-41F3-8426-47194AB84B99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2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80" r:id="rId18"/>
    <p:sldLayoutId id="2147483682" r:id="rId19"/>
    <p:sldLayoutId id="2147483683" r:id="rId20"/>
    <p:sldLayoutId id="2147483688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 presentation</a:t>
            </a:r>
            <a:endParaRPr lang="en-US" dirty="0"/>
          </a:p>
        </p:txBody>
      </p:sp>
      <p:sp>
        <p:nvSpPr>
          <p:cNvPr id="23555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Dr S. S. Chauhan</a:t>
            </a:r>
          </a:p>
          <a:p>
            <a:pPr>
              <a:spcBef>
                <a:spcPct val="0"/>
              </a:spcBef>
            </a:pPr>
            <a:r>
              <a:rPr lang="en-US" dirty="0"/>
              <a:t>sansar@wilp.bits-pilani.ac.in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871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Time complexity (running time) = number of instructions executed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Space complexity = the number of memory cells accessed</a:t>
            </a:r>
          </a:p>
        </p:txBody>
      </p:sp>
      <p:sp>
        <p:nvSpPr>
          <p:cNvPr id="16386" name="Title 6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7772400" cy="820738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Random Access Model (RAM)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smtClean="0">
                <a:latin typeface="Tahoma" panose="020B0604030504040204" pitchFamily="34" charset="0"/>
              </a:rPr>
              <a:t>Analysis of Algorithms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DE701F-21CA-4AA9-AC48-D5DA7DADC4CE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pic>
        <p:nvPicPr>
          <p:cNvPr id="3789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3200400"/>
            <a:ext cx="532923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7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Generic Random Access Machine (RAM)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Executes operations sequentially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Set of primitive operations:</a:t>
            </a:r>
          </a:p>
          <a:p>
            <a:pPr lvl="1" eaLnBrk="1" hangingPunct="1"/>
            <a:r>
              <a:rPr lang="en-US" sz="2600" dirty="0" smtClean="0">
                <a:latin typeface="Garamond" panose="02020404030301010803" pitchFamily="18" charset="0"/>
              </a:rPr>
              <a:t>Arithmetic. Logical, Comparisons, Function calls</a:t>
            </a:r>
          </a:p>
          <a:p>
            <a:pPr lvl="1" eaLnBrk="1" hangingPunct="1"/>
            <a:endParaRPr lang="en-US" sz="2600" dirty="0" smtClean="0">
              <a:latin typeface="Garamond" panose="02020404030301010803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0099"/>
                </a:solidFill>
                <a:latin typeface="Garamond" panose="02020404030301010803" pitchFamily="18" charset="0"/>
              </a:rPr>
              <a:t>Simplifying assumption: all ops cost 1 unit</a:t>
            </a:r>
          </a:p>
          <a:p>
            <a:pPr lvl="1" eaLnBrk="1" hangingPunct="1"/>
            <a:r>
              <a:rPr lang="en-US" sz="2600" dirty="0" smtClean="0">
                <a:latin typeface="Garamond" panose="02020404030301010803" pitchFamily="18" charset="0"/>
              </a:rPr>
              <a:t>Eliminates dependence on the speed of our computer, otherwise impossible to verify and to compare</a:t>
            </a:r>
          </a:p>
          <a:p>
            <a:pPr lvl="2" eaLnBrk="1" hangingPunct="1"/>
            <a:endParaRPr lang="en-US" sz="2600" dirty="0" smtClean="0">
              <a:latin typeface="Garamond" panose="02020404030301010803" pitchFamily="18" charset="0"/>
            </a:endParaRPr>
          </a:p>
          <a:p>
            <a:pPr lvl="1" algn="r" rtl="1" eaLnBrk="1" hangingPunct="1"/>
            <a:endParaRPr lang="en-US" sz="2600" dirty="0" smtClean="0">
              <a:latin typeface="Garamond" panose="02020404030301010803" pitchFamily="18" charset="0"/>
            </a:endParaRP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/>
              <a:t>L1.</a:t>
            </a:r>
            <a:fld id="{4462CF57-C190-4FEA-8957-2BE6E33087CC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Our Machine Model</a:t>
            </a:r>
          </a:p>
        </p:txBody>
      </p:sp>
    </p:spTree>
    <p:extLst>
      <p:ext uri="{BB962C8B-B14F-4D97-AF65-F5344CB8AC3E}">
        <p14:creationId xmlns:p14="http://schemas.microsoft.com/office/powerpoint/2010/main" val="3863252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marL="457200" indent="-4572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latin typeface="Garamond" panose="02020404030301010803" pitchFamily="18" charset="0"/>
              </a:rPr>
              <a:t>Basic computations performed by an algorithm</a:t>
            </a:r>
          </a:p>
          <a:p>
            <a:pPr marL="457200" indent="-4572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latin typeface="Garamond" panose="02020404030301010803" pitchFamily="18" charset="0"/>
              </a:rPr>
              <a:t>Identifiable in </a:t>
            </a:r>
            <a:r>
              <a:rPr lang="en-US" altLang="en-US" sz="2600" dirty="0" err="1" smtClean="0">
                <a:latin typeface="Garamond" panose="02020404030301010803" pitchFamily="18" charset="0"/>
              </a:rPr>
              <a:t>pseudocode</a:t>
            </a:r>
            <a:endParaRPr lang="en-US" altLang="en-US" sz="2600" dirty="0" smtClean="0">
              <a:latin typeface="Garamond" panose="02020404030301010803" pitchFamily="18" charset="0"/>
            </a:endParaRPr>
          </a:p>
          <a:p>
            <a:pPr marL="457200" indent="-4572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latin typeface="Garamond" panose="02020404030301010803" pitchFamily="18" charset="0"/>
              </a:rPr>
              <a:t>Largely independent from the programming language</a:t>
            </a:r>
          </a:p>
          <a:p>
            <a:pPr marL="457200" indent="-4572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latin typeface="Garamond" panose="02020404030301010803" pitchFamily="18" charset="0"/>
              </a:rPr>
              <a:t>Exact definition not important (we will see why later)</a:t>
            </a:r>
            <a:endParaRPr lang="en-US" altLang="en-US" sz="3000" dirty="0" smtClean="0">
              <a:latin typeface="Garamond" panose="02020404030301010803" pitchFamily="18" charset="0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0"/>
          </p:nvPr>
        </p:nvSpPr>
        <p:spPr>
          <a:xfrm>
            <a:off x="533400" y="3505200"/>
            <a:ext cx="7924800" cy="28463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200" dirty="0" smtClean="0">
                <a:latin typeface="Garamond" panose="02020404030301010803" pitchFamily="18" charset="0"/>
              </a:rPr>
              <a:t>Examples:</a:t>
            </a:r>
          </a:p>
          <a:p>
            <a:pPr lvl="1" eaLnBrk="1" hangingPunct="1">
              <a:defRPr/>
            </a:pPr>
            <a:r>
              <a:rPr lang="en-US" altLang="en-US" sz="2200" dirty="0" smtClean="0">
                <a:latin typeface="Garamond" panose="02020404030301010803" pitchFamily="18" charset="0"/>
              </a:rPr>
              <a:t>Evaluating an expression</a:t>
            </a:r>
          </a:p>
          <a:p>
            <a:pPr lvl="1" eaLnBrk="1" hangingPunct="1">
              <a:defRPr/>
            </a:pPr>
            <a:r>
              <a:rPr lang="en-US" altLang="en-US" sz="2200" dirty="0" smtClean="0">
                <a:latin typeface="Garamond" panose="02020404030301010803" pitchFamily="18" charset="0"/>
              </a:rPr>
              <a:t>Assigning a value to a variable</a:t>
            </a:r>
          </a:p>
          <a:p>
            <a:pPr lvl="1" eaLnBrk="1" hangingPunct="1">
              <a:defRPr/>
            </a:pPr>
            <a:r>
              <a:rPr lang="en-US" altLang="en-US" sz="2200" dirty="0" smtClean="0">
                <a:latin typeface="Garamond" panose="02020404030301010803" pitchFamily="18" charset="0"/>
              </a:rPr>
              <a:t>Indexing into an array</a:t>
            </a:r>
          </a:p>
          <a:p>
            <a:pPr lvl="1" eaLnBrk="1" hangingPunct="1">
              <a:defRPr/>
            </a:pPr>
            <a:r>
              <a:rPr lang="en-US" altLang="en-US" sz="2200" dirty="0" smtClean="0">
                <a:latin typeface="Garamond" panose="02020404030301010803" pitchFamily="18" charset="0"/>
              </a:rPr>
              <a:t>Calling a method</a:t>
            </a:r>
          </a:p>
          <a:p>
            <a:pPr lvl="1" eaLnBrk="1" hangingPunct="1">
              <a:defRPr/>
            </a:pPr>
            <a:r>
              <a:rPr lang="en-US" altLang="en-US" sz="2200" dirty="0" smtClean="0">
                <a:latin typeface="Garamond" panose="02020404030301010803" pitchFamily="18" charset="0"/>
              </a:rPr>
              <a:t>Returning from a method</a:t>
            </a:r>
          </a:p>
        </p:txBody>
      </p:sp>
      <p:sp>
        <p:nvSpPr>
          <p:cNvPr id="38916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smtClean="0">
                <a:latin typeface="Tahoma" panose="020B0604030504040204" pitchFamily="34" charset="0"/>
              </a:rPr>
              <a:t>Analysis of Algorithms</a:t>
            </a:r>
          </a:p>
        </p:txBody>
      </p:sp>
      <p:sp>
        <p:nvSpPr>
          <p:cNvPr id="3891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9D37F0-7519-4AE0-92E8-C7B2D890DE63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93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Primitive Operations</a:t>
            </a:r>
          </a:p>
        </p:txBody>
      </p:sp>
    </p:spTree>
    <p:extLst>
      <p:ext uri="{BB962C8B-B14F-4D97-AF65-F5344CB8AC3E}">
        <p14:creationId xmlns:p14="http://schemas.microsoft.com/office/powerpoint/2010/main" val="13855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Garamond" panose="02020404030301010803" pitchFamily="18" charset="0"/>
              </a:rPr>
              <a:t>For each line of </a:t>
            </a:r>
            <a:r>
              <a:rPr lang="en-US" sz="2800" dirty="0" smtClean="0">
                <a:latin typeface="Garamond" panose="02020404030301010803" pitchFamily="18" charset="0"/>
              </a:rPr>
              <a:t>pseudo-code</a:t>
            </a:r>
            <a:r>
              <a:rPr lang="en-US" sz="2800" dirty="0">
                <a:latin typeface="Garamond" panose="02020404030301010803" pitchFamily="18" charset="0"/>
              </a:rPr>
              <a:t>, count the number of primitive operations in it. 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marL="400050" lvl="1" indent="0">
              <a:buNone/>
              <a:defRPr/>
            </a:pPr>
            <a:r>
              <a:rPr lang="en-US" sz="2800" i="1" dirty="0" smtClean="0">
                <a:latin typeface="Garamond" panose="02020404030301010803" pitchFamily="18" charset="0"/>
              </a:rPr>
              <a:t>Pay </a:t>
            </a:r>
            <a:r>
              <a:rPr lang="en-US" sz="2800" i="1" dirty="0">
                <a:latin typeface="Garamond" panose="02020404030301010803" pitchFamily="18" charset="0"/>
              </a:rPr>
              <a:t>attention to the word "primitive" here; sorting an array is not a primitive operation.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Garamond" panose="02020404030301010803" pitchFamily="18" charset="0"/>
              </a:rPr>
              <a:t>Multiply this count with the number of times this line is executed.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latin typeface="Garamond" panose="02020404030301010803" pitchFamily="18" charset="0"/>
              </a:rPr>
              <a:t>Sum up over all lines.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>
                <a:latin typeface="Garamond" panose="02020404030301010803" pitchFamily="18" charset="0"/>
              </a:rPr>
              <a:t>Analyzing pseudo-code (by counting)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smtClean="0">
                <a:latin typeface="Tahoma" panose="020B0604030504040204" pitchFamily="34" charset="0"/>
              </a:rPr>
              <a:t>Analysis of Algorithms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9F562-BB36-47E5-AAE8-40ABC7B8666F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F54179-15DD-4DAF-9D62-111A201DF789}" type="slidenum">
              <a:rPr lang="en-US"/>
              <a:pPr/>
              <a:t>14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Loop Invariants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516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Proving loop invariants works like induction</a:t>
            </a:r>
          </a:p>
          <a:p>
            <a:pPr>
              <a:lnSpc>
                <a:spcPct val="120000"/>
              </a:lnSpc>
            </a:pPr>
            <a:r>
              <a:rPr lang="en-US" sz="2400" b="1"/>
              <a:t>Initialization (base case):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It is true prior to the first iteration of the loop</a:t>
            </a:r>
          </a:p>
          <a:p>
            <a:pPr>
              <a:lnSpc>
                <a:spcPct val="120000"/>
              </a:lnSpc>
            </a:pPr>
            <a:r>
              <a:rPr lang="en-US" sz="2400" b="1"/>
              <a:t>Maintenance (inductive step):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it is true before an iteration of the loop, it remains true before the next iteration</a:t>
            </a:r>
          </a:p>
          <a:p>
            <a:pPr>
              <a:lnSpc>
                <a:spcPct val="120000"/>
              </a:lnSpc>
            </a:pPr>
            <a:r>
              <a:rPr lang="en-US" sz="2400" b="1"/>
              <a:t>Termination: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When the loop terminates, the invariant gives us a useful property that helps show that the algorithm is correct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Stop the induction when the loop terminates</a:t>
            </a:r>
          </a:p>
        </p:txBody>
      </p:sp>
    </p:spTree>
    <p:extLst>
      <p:ext uri="{BB962C8B-B14F-4D97-AF65-F5344CB8AC3E}">
        <p14:creationId xmlns:p14="http://schemas.microsoft.com/office/powerpoint/2010/main" val="18349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D8A56B-15E5-454C-8669-B5743B182982}" type="slidenum">
              <a:rPr lang="en-US"/>
              <a:pPr/>
              <a:t>15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Insertion Sort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596063" y="1184275"/>
            <a:ext cx="2133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cost	 times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c</a:t>
            </a:r>
            <a:r>
              <a:rPr 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n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0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7 </a:t>
            </a:r>
            <a:endParaRPr lang="en-US" sz="240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8</a:t>
            </a: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    n-1	</a:t>
            </a:r>
            <a:r>
              <a:rPr lang="en-US" sz="2400">
                <a:solidFill>
                  <a:schemeClr val="tx1"/>
                </a:solidFill>
              </a:rPr>
              <a:t>   </a:t>
            </a:r>
            <a:endParaRPr lang="en-US" sz="2400" baseline="-25000">
              <a:solidFill>
                <a:schemeClr val="tx1"/>
              </a:solidFill>
            </a:endParaRP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7789863" y="336708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367088"/>
                        <a:ext cx="833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7789863" y="382746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827463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7789863" y="4281488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4281488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46063" y="571182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9" imgW="4724280" imgH="444240" progId="Equation.3">
                  <p:embed/>
                </p:oleObj>
              </mc:Choice>
              <mc:Fallback>
                <p:oleObj name="Equation" r:id="rId9" imgW="472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5711825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63525" y="1155700"/>
            <a:ext cx="8229600" cy="50768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INSERTION-SORT</a:t>
            </a:r>
            <a:r>
              <a:rPr lang="en-US" i="1">
                <a:solidFill>
                  <a:schemeClr val="tx1"/>
                </a:solidFill>
              </a:rPr>
              <a:t>(A)</a:t>
            </a:r>
          </a:p>
          <a:p>
            <a:pPr>
              <a:buFontTx/>
              <a:buNone/>
            </a:pPr>
            <a:r>
              <a:rPr lang="en-US" b="1">
                <a:solidFill>
                  <a:schemeClr val="tx1"/>
                </a:solidFill>
              </a:rPr>
              <a:t>	</a:t>
            </a:r>
            <a:r>
              <a:rPr lang="en-US" sz="2400" b="1">
                <a:solidFill>
                  <a:schemeClr val="tx1"/>
                </a:solidFill>
              </a:rPr>
              <a:t>for </a:t>
            </a:r>
            <a:r>
              <a:rPr lang="en-US" sz="2400">
                <a:solidFill>
                  <a:schemeClr val="tx1"/>
                </a:solidFill>
              </a:rPr>
              <a:t>j ← 2 </a:t>
            </a:r>
            <a:r>
              <a:rPr lang="en-US" sz="2400" b="1">
                <a:solidFill>
                  <a:schemeClr val="tx1"/>
                </a:solidFill>
              </a:rPr>
              <a:t>to </a:t>
            </a:r>
            <a:r>
              <a:rPr lang="en-US" sz="2400">
                <a:solidFill>
                  <a:schemeClr val="tx1"/>
                </a:solidFill>
              </a:rPr>
              <a:t>n</a:t>
            </a:r>
          </a:p>
          <a:p>
            <a:pPr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		do </a:t>
            </a:r>
            <a:r>
              <a:rPr lang="en-US" sz="2400">
                <a:solidFill>
                  <a:schemeClr val="tx1"/>
                </a:solidFill>
              </a:rPr>
              <a:t>key ← A[ j ]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		     </a:t>
            </a:r>
            <a:r>
              <a:rPr lang="en-US" sz="2400">
                <a:solidFill>
                  <a:schemeClr val="tx1"/>
                </a:solidFill>
              </a:rPr>
              <a:t>i ← j - 1</a:t>
            </a:r>
          </a:p>
          <a:p>
            <a:pPr>
              <a:buFontTx/>
              <a:buNone/>
            </a:pPr>
            <a:r>
              <a:rPr lang="en-US" sz="2400" b="1">
                <a:solidFill>
                  <a:schemeClr val="tx1"/>
                </a:solidFill>
              </a:rPr>
              <a:t>		     while </a:t>
            </a:r>
            <a:r>
              <a:rPr lang="en-US" sz="2400">
                <a:solidFill>
                  <a:schemeClr val="tx1"/>
                </a:solidFill>
              </a:rPr>
              <a:t>i &gt; 0 and A[i] &gt; key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			</a:t>
            </a:r>
            <a:r>
              <a:rPr lang="en-US" sz="2400" b="1">
                <a:solidFill>
                  <a:schemeClr val="tx1"/>
                </a:solidFill>
              </a:rPr>
              <a:t>do </a:t>
            </a:r>
            <a:r>
              <a:rPr lang="en-US" sz="2400">
                <a:solidFill>
                  <a:schemeClr val="tx1"/>
                </a:solidFill>
              </a:rPr>
              <a:t>A[i + 1] ← A[i]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			      i ← i – 1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		     A[i + 1] ← key</a:t>
            </a:r>
          </a:p>
        </p:txBody>
      </p:sp>
      <p:sp>
        <p:nvSpPr>
          <p:cNvPr id="220169" name="AutoShape 9"/>
          <p:cNvSpPr>
            <a:spLocks noChangeArrowheads="1"/>
          </p:cNvSpPr>
          <p:nvPr/>
        </p:nvSpPr>
        <p:spPr bwMode="auto">
          <a:xfrm rot="-8014074">
            <a:off x="1223170" y="2717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1243013" y="5391150"/>
            <a:ext cx="5957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j</a:t>
            </a:r>
            <a:r>
              <a:rPr lang="en-US"/>
              <a:t>: # of times the while statement is executed at iteration j </a:t>
            </a:r>
          </a:p>
        </p:txBody>
      </p:sp>
    </p:spTree>
    <p:extLst>
      <p:ext uri="{BB962C8B-B14F-4D97-AF65-F5344CB8AC3E}">
        <p14:creationId xmlns:p14="http://schemas.microsoft.com/office/powerpoint/2010/main" val="28469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C6B113-C003-412A-8C94-03214C60B8F1}" type="slidenum">
              <a:rPr lang="en-US"/>
              <a:pPr/>
              <a:t>16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Case Analysis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478837" cy="5643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Garamond" panose="02020404030301010803" pitchFamily="18" charset="0"/>
              </a:rPr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latin typeface="Garamond" panose="02020404030301010803" pitchFamily="18" charset="0"/>
              </a:rPr>
              <a:t>A[i] ≤ key upon the first time the </a:t>
            </a:r>
            <a:r>
              <a:rPr lang="en-US" sz="2600" b="1" dirty="0">
                <a:latin typeface="Garamond" panose="02020404030301010803" pitchFamily="18" charset="0"/>
              </a:rPr>
              <a:t>while </a:t>
            </a:r>
            <a:r>
              <a:rPr lang="en-US" sz="2600" dirty="0">
                <a:latin typeface="Garamond" panose="02020404030301010803" pitchFamily="18" charset="0"/>
              </a:rPr>
              <a:t>loop test is run (when </a:t>
            </a:r>
            <a:r>
              <a:rPr lang="en-US" sz="2600" i="1" dirty="0">
                <a:latin typeface="Garamond" panose="02020404030301010803" pitchFamily="18" charset="0"/>
              </a:rPr>
              <a:t>i </a:t>
            </a:r>
            <a:r>
              <a:rPr lang="en-US" sz="2600" dirty="0">
                <a:latin typeface="Garamond" panose="02020404030301010803" pitchFamily="18" charset="0"/>
              </a:rPr>
              <a:t>= </a:t>
            </a:r>
            <a:r>
              <a:rPr lang="en-US" sz="2600" i="1" dirty="0">
                <a:latin typeface="Garamond" panose="02020404030301010803" pitchFamily="18" charset="0"/>
              </a:rPr>
              <a:t>j </a:t>
            </a:r>
            <a:r>
              <a:rPr lang="en-US" sz="2600" dirty="0">
                <a:latin typeface="Garamond" panose="02020404030301010803" pitchFamily="18" charset="0"/>
              </a:rPr>
              <a:t>-1)</a:t>
            </a:r>
          </a:p>
          <a:p>
            <a:pPr lvl="1">
              <a:lnSpc>
                <a:spcPct val="150000"/>
              </a:lnSpc>
            </a:pPr>
            <a:r>
              <a:rPr lang="en-US" sz="2600" dirty="0" err="1">
                <a:latin typeface="Garamond" panose="02020404030301010803" pitchFamily="18" charset="0"/>
              </a:rPr>
              <a:t>t</a:t>
            </a:r>
            <a:r>
              <a:rPr lang="en-US" sz="2600" baseline="-25000" dirty="0" err="1">
                <a:latin typeface="Garamond" panose="02020404030301010803" pitchFamily="18" charset="0"/>
              </a:rPr>
              <a:t>j</a:t>
            </a:r>
            <a:r>
              <a:rPr lang="en-US" sz="2600" i="1" dirty="0">
                <a:latin typeface="Garamond" panose="02020404030301010803" pitchFamily="18" charset="0"/>
              </a:rPr>
              <a:t> </a:t>
            </a:r>
            <a:r>
              <a:rPr lang="en-US" sz="2600" dirty="0">
                <a:latin typeface="Garamond" panose="02020404030301010803" pitchFamily="18" charset="0"/>
              </a:rPr>
              <a:t>= 1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Garamond" panose="02020404030301010803" pitchFamily="18" charset="0"/>
              </a:rPr>
              <a:t>T(n) = c</a:t>
            </a:r>
            <a:r>
              <a:rPr lang="en-US" sz="2600" baseline="-25000" dirty="0">
                <a:latin typeface="Garamond" panose="02020404030301010803" pitchFamily="18" charset="0"/>
              </a:rPr>
              <a:t>1</a:t>
            </a:r>
            <a:r>
              <a:rPr lang="en-US" sz="2600" dirty="0">
                <a:latin typeface="Garamond" panose="02020404030301010803" pitchFamily="18" charset="0"/>
              </a:rPr>
              <a:t>n + c</a:t>
            </a:r>
            <a:r>
              <a:rPr lang="en-US" sz="2600" baseline="-25000" dirty="0">
                <a:latin typeface="Garamond" panose="02020404030301010803" pitchFamily="18" charset="0"/>
              </a:rPr>
              <a:t>2</a:t>
            </a:r>
            <a:r>
              <a:rPr lang="en-US" sz="2600" dirty="0">
                <a:latin typeface="Garamond" panose="02020404030301010803" pitchFamily="18" charset="0"/>
              </a:rPr>
              <a:t>(n -1) + c</a:t>
            </a:r>
            <a:r>
              <a:rPr lang="en-US" sz="2600" baseline="-25000" dirty="0">
                <a:latin typeface="Garamond" panose="02020404030301010803" pitchFamily="18" charset="0"/>
              </a:rPr>
              <a:t>4</a:t>
            </a:r>
            <a:r>
              <a:rPr lang="en-US" sz="2600" dirty="0">
                <a:latin typeface="Garamond" panose="02020404030301010803" pitchFamily="18" charset="0"/>
              </a:rPr>
              <a:t>(n -1) + c</a:t>
            </a:r>
            <a:r>
              <a:rPr lang="en-US" sz="2600" baseline="-25000" dirty="0">
                <a:latin typeface="Garamond" panose="02020404030301010803" pitchFamily="18" charset="0"/>
              </a:rPr>
              <a:t>5</a:t>
            </a:r>
            <a:r>
              <a:rPr lang="en-US" sz="2600" dirty="0">
                <a:latin typeface="Garamond" panose="02020404030301010803" pitchFamily="18" charset="0"/>
              </a:rPr>
              <a:t>(n -1) + c</a:t>
            </a:r>
            <a:r>
              <a:rPr lang="en-US" sz="2600" baseline="-25000" dirty="0">
                <a:latin typeface="Garamond" panose="02020404030301010803" pitchFamily="18" charset="0"/>
              </a:rPr>
              <a:t>8</a:t>
            </a:r>
            <a:r>
              <a:rPr lang="en-US" sz="2600" dirty="0">
                <a:latin typeface="Garamond" panose="02020404030301010803" pitchFamily="18" charset="0"/>
              </a:rPr>
              <a:t>(n-1) = (c</a:t>
            </a:r>
            <a:r>
              <a:rPr lang="en-US" sz="2600" baseline="-25000" dirty="0">
                <a:latin typeface="Garamond" panose="02020404030301010803" pitchFamily="18" charset="0"/>
              </a:rPr>
              <a:t>1</a:t>
            </a:r>
            <a:r>
              <a:rPr lang="en-US" sz="2600" dirty="0">
                <a:latin typeface="Garamond" panose="02020404030301010803" pitchFamily="18" charset="0"/>
              </a:rPr>
              <a:t> + c</a:t>
            </a:r>
            <a:r>
              <a:rPr lang="en-US" sz="2600" baseline="-25000" dirty="0">
                <a:latin typeface="Garamond" panose="02020404030301010803" pitchFamily="18" charset="0"/>
              </a:rPr>
              <a:t>2</a:t>
            </a:r>
            <a:r>
              <a:rPr lang="en-US" sz="2600" dirty="0">
                <a:latin typeface="Garamond" panose="02020404030301010803" pitchFamily="18" charset="0"/>
              </a:rPr>
              <a:t> + c</a:t>
            </a:r>
            <a:r>
              <a:rPr lang="en-US" sz="2600" baseline="-25000" dirty="0">
                <a:latin typeface="Garamond" panose="02020404030301010803" pitchFamily="18" charset="0"/>
              </a:rPr>
              <a:t>4</a:t>
            </a:r>
            <a:r>
              <a:rPr lang="en-US" sz="2600" dirty="0">
                <a:latin typeface="Garamond" panose="02020404030301010803" pitchFamily="18" charset="0"/>
              </a:rPr>
              <a:t> + c</a:t>
            </a:r>
            <a:r>
              <a:rPr lang="en-US" sz="2600" baseline="-25000" dirty="0">
                <a:latin typeface="Garamond" panose="02020404030301010803" pitchFamily="18" charset="0"/>
              </a:rPr>
              <a:t>5</a:t>
            </a:r>
            <a:r>
              <a:rPr lang="en-US" sz="2600" dirty="0">
                <a:latin typeface="Garamond" panose="02020404030301010803" pitchFamily="18" charset="0"/>
              </a:rPr>
              <a:t> + c</a:t>
            </a:r>
            <a:r>
              <a:rPr lang="en-US" sz="2600" baseline="-25000" dirty="0">
                <a:latin typeface="Garamond" panose="02020404030301010803" pitchFamily="18" charset="0"/>
              </a:rPr>
              <a:t>8</a:t>
            </a:r>
            <a:r>
              <a:rPr lang="en-US" sz="2600" dirty="0">
                <a:latin typeface="Garamond" panose="02020404030301010803" pitchFamily="18" charset="0"/>
              </a:rPr>
              <a:t>)n + (c</a:t>
            </a:r>
            <a:r>
              <a:rPr lang="en-US" sz="2600" baseline="-25000" dirty="0">
                <a:latin typeface="Garamond" panose="02020404030301010803" pitchFamily="18" charset="0"/>
              </a:rPr>
              <a:t>2</a:t>
            </a:r>
            <a:r>
              <a:rPr lang="en-US" sz="2600" dirty="0">
                <a:latin typeface="Garamond" panose="02020404030301010803" pitchFamily="18" charset="0"/>
              </a:rPr>
              <a:t> + c</a:t>
            </a:r>
            <a:r>
              <a:rPr lang="en-US" sz="2600" baseline="-25000" dirty="0">
                <a:latin typeface="Garamond" panose="02020404030301010803" pitchFamily="18" charset="0"/>
              </a:rPr>
              <a:t>4</a:t>
            </a:r>
            <a:r>
              <a:rPr lang="en-US" sz="2600" dirty="0">
                <a:latin typeface="Garamond" panose="02020404030301010803" pitchFamily="18" charset="0"/>
              </a:rPr>
              <a:t> + c</a:t>
            </a:r>
            <a:r>
              <a:rPr lang="en-US" sz="2600" baseline="-25000" dirty="0">
                <a:latin typeface="Garamond" panose="02020404030301010803" pitchFamily="18" charset="0"/>
              </a:rPr>
              <a:t>5</a:t>
            </a:r>
            <a:r>
              <a:rPr lang="en-US" sz="2600" dirty="0">
                <a:latin typeface="Garamond" panose="02020404030301010803" pitchFamily="18" charset="0"/>
              </a:rPr>
              <a:t> + c</a:t>
            </a:r>
            <a:r>
              <a:rPr lang="en-US" sz="2600" baseline="-25000" dirty="0">
                <a:latin typeface="Garamond" panose="02020404030301010803" pitchFamily="18" charset="0"/>
              </a:rPr>
              <a:t>8</a:t>
            </a:r>
            <a:r>
              <a:rPr lang="en-US" sz="2600" dirty="0">
                <a:latin typeface="Garamond" panose="02020404030301010803" pitchFamily="18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600" dirty="0">
                <a:latin typeface="Garamond" panose="02020404030301010803" pitchFamily="18" charset="0"/>
              </a:rPr>
              <a:t>	= an + b = </a:t>
            </a:r>
            <a:r>
              <a:rPr lang="en-US" sz="2600" dirty="0">
                <a:latin typeface="Garamond" panose="02020404030301010803" pitchFamily="18" charset="0"/>
                <a:sym typeface="Symbol" panose="05050102010706020507" pitchFamily="18" charset="2"/>
              </a:rPr>
              <a:t></a:t>
            </a:r>
            <a:r>
              <a:rPr lang="en-US" sz="2600" dirty="0">
                <a:latin typeface="Garamond" panose="02020404030301010803" pitchFamily="18" charset="0"/>
              </a:rPr>
              <a:t>(n)	</a:t>
            </a:r>
            <a:endParaRPr lang="en-US" sz="2600" baseline="30000" dirty="0">
              <a:latin typeface="Garamond" panose="02020404030301010803" pitchFamily="18" charset="0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5181600" y="1266825"/>
            <a:ext cx="384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317500" y="5675313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4" imgW="4724280" imgH="444240" progId="Equation.3">
                  <p:embed/>
                </p:oleObj>
              </mc:Choice>
              <mc:Fallback>
                <p:oleObj name="Equation" r:id="rId4" imgW="472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675313"/>
                        <a:ext cx="8707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8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FF22B9-238A-416B-A86D-9944913C578A}" type="slidenum">
              <a:rPr lang="en-US"/>
              <a:pPr/>
              <a:t>17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 Case Analysis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32775" cy="56435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The array is in reverse sorted order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Always </a:t>
            </a:r>
            <a:r>
              <a:rPr lang="en-US" sz="2000" dirty="0">
                <a:latin typeface="Comic Sans MS" panose="030F0702030302020204" pitchFamily="66" charset="0"/>
              </a:rPr>
              <a:t>A[i] &gt; key</a:t>
            </a:r>
            <a:r>
              <a:rPr lang="en-US" sz="2000" dirty="0"/>
              <a:t> in </a:t>
            </a:r>
            <a:r>
              <a:rPr lang="en-US" sz="2000" b="1" dirty="0"/>
              <a:t>while</a:t>
            </a:r>
            <a:r>
              <a:rPr lang="en-US" sz="2000" dirty="0"/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Have to compare </a:t>
            </a:r>
            <a:r>
              <a:rPr lang="en-US" sz="2000" dirty="0">
                <a:latin typeface="Comic Sans MS" panose="030F0702030302020204" pitchFamily="66" charset="0"/>
              </a:rPr>
              <a:t>key</a:t>
            </a:r>
            <a:r>
              <a:rPr lang="en-US" sz="2000" i="1" dirty="0"/>
              <a:t> </a:t>
            </a:r>
            <a:r>
              <a:rPr lang="en-US" sz="2000" dirty="0"/>
              <a:t>with all elements to the left of the </a:t>
            </a:r>
            <a:r>
              <a:rPr lang="en-US" sz="2000" dirty="0">
                <a:latin typeface="Comic Sans MS" panose="030F0702030302020204" pitchFamily="66" charset="0"/>
              </a:rPr>
              <a:t>j</a:t>
            </a:r>
            <a:r>
              <a:rPr lang="en-US" sz="2000" i="1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position </a:t>
            </a:r>
            <a:r>
              <a:rPr lang="en-US" sz="2000" dirty="0">
                <a:sym typeface="Symbol" panose="05050102010706020507" pitchFamily="18" charset="2"/>
              </a:rPr>
              <a:t> </a:t>
            </a:r>
            <a:r>
              <a:rPr lang="en-US" sz="2000" dirty="0"/>
              <a:t>compare with</a:t>
            </a:r>
            <a:r>
              <a:rPr lang="en-US" sz="2000" dirty="0">
                <a:latin typeface="Comic Sans MS" panose="030F0702030302020204" pitchFamily="66" charset="0"/>
              </a:rPr>
              <a:t> j-1</a:t>
            </a:r>
            <a:r>
              <a:rPr lang="en-US" sz="2000" dirty="0"/>
              <a:t> elements </a:t>
            </a:r>
            <a:r>
              <a:rPr lang="en-US" sz="2000" dirty="0">
                <a:sym typeface="Symbol" panose="05050102010706020507" pitchFamily="18" charset="2"/>
              </a:rPr>
              <a:t>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Comic Sans MS" panose="030F0702030302020204" pitchFamily="66" charset="0"/>
              </a:rPr>
              <a:t>j</a:t>
            </a:r>
            <a:r>
              <a:rPr lang="en-US" sz="2000" dirty="0">
                <a:latin typeface="Comic Sans MS" panose="030F0702030302020204" pitchFamily="66" charset="0"/>
              </a:rPr>
              <a:t> = j</a:t>
            </a:r>
            <a:r>
              <a:rPr lang="en-US" sz="2000" i="1" dirty="0"/>
              <a:t> </a:t>
            </a:r>
            <a:endParaRPr lang="en-US" sz="2000" dirty="0"/>
          </a:p>
          <a:p>
            <a:endParaRPr lang="en-US" sz="32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 				</a:t>
            </a:r>
          </a:p>
          <a:p>
            <a:pPr lvl="1">
              <a:buFontTx/>
              <a:buNone/>
            </a:pPr>
            <a:r>
              <a:rPr lang="en-US" sz="2000" dirty="0">
                <a:latin typeface="Comic Sans MS" panose="030F0702030302020204" pitchFamily="66" charset="0"/>
              </a:rPr>
              <a:t>					</a:t>
            </a:r>
            <a:r>
              <a:rPr lang="en-US" sz="2000" dirty="0"/>
              <a:t>a quadratic function of n</a:t>
            </a:r>
          </a:p>
          <a:p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2400" dirty="0">
                <a:latin typeface="Comic Sans MS" panose="030F0702030302020204" pitchFamily="66" charset="0"/>
              </a:rPr>
              <a:t>T(n) = 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sz="2400" dirty="0">
                <a:latin typeface="Comic Sans MS" panose="030F0702030302020204" pitchFamily="66" charset="0"/>
              </a:rPr>
              <a:t>(n</a:t>
            </a:r>
            <a:r>
              <a:rPr lang="en-US" sz="2400" baseline="30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  <a:r>
              <a:rPr lang="en-US" sz="2400" dirty="0"/>
              <a:t>  		order of growth in </a:t>
            </a:r>
            <a:r>
              <a:rPr lang="en-US" sz="2400" dirty="0">
                <a:latin typeface="Comic Sans MS" panose="030F0702030302020204" pitchFamily="66" charset="0"/>
              </a:rPr>
              <a:t>n</a:t>
            </a:r>
            <a:r>
              <a:rPr lang="en-US" sz="2400" baseline="30000" dirty="0">
                <a:latin typeface="Comic Sans MS" panose="030F0702030302020204" pitchFamily="66" charset="0"/>
              </a:rPr>
              <a:t>2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graphicFrame>
        <p:nvGraphicFramePr>
          <p:cNvPr id="2232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78013" y="3160713"/>
          <a:ext cx="4549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Equation" r:id="rId4" imgW="3898800" imgH="444240" progId="Equation.DSMT4">
                  <p:embed/>
                </p:oleObj>
              </mc:Choice>
              <mc:Fallback>
                <p:oleObj name="Equation" r:id="rId4" imgW="3898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160713"/>
                        <a:ext cx="45497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663" y="3886200"/>
          <a:ext cx="7986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Equation" r:id="rId6" imgW="5232240" imgH="431640" progId="Equation.3">
                  <p:embed/>
                </p:oleObj>
              </mc:Choice>
              <mc:Fallback>
                <p:oleObj name="Equation" r:id="rId6" imgW="5232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886200"/>
                        <a:ext cx="79867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Equation" r:id="rId8" imgW="901440" imgH="203040" progId="Equation.3">
                  <p:embed/>
                </p:oleObj>
              </mc:Choice>
              <mc:Fallback>
                <p:oleObj name="Equation" r:id="rId8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02175"/>
                        <a:ext cx="1897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5464175" y="1258888"/>
            <a:ext cx="383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/>
        </p:nvGraphicFramePr>
        <p:xfrm>
          <a:off x="211138" y="581977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10" imgW="4724280" imgH="444240" progId="Equation.3">
                  <p:embed/>
                </p:oleObj>
              </mc:Choice>
              <mc:Fallback>
                <p:oleObj name="Equation" r:id="rId10" imgW="472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9775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901700" y="3189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using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6800850" y="32099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 have:</a:t>
            </a:r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>
            <a:off x="3735388" y="3570288"/>
            <a:ext cx="5064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H="1">
            <a:off x="5808663" y="3587750"/>
            <a:ext cx="13017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6313488" y="3570288"/>
            <a:ext cx="8191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98CE1-94DD-427F-8521-63779FAE710F}" type="slidenum">
              <a:rPr lang="en-US"/>
              <a:pPr/>
              <a:t>18</a:t>
            </a:fld>
            <a:endParaRPr lang="en-US"/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1422400" y="4729163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377950" y="4143375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>
          <a:xfrm>
            <a:off x="341313" y="71438"/>
            <a:ext cx="8229600" cy="906462"/>
          </a:xfrm>
        </p:spPr>
        <p:txBody>
          <a:bodyPr>
            <a:normAutofit fontScale="90000"/>
          </a:bodyPr>
          <a:lstStyle/>
          <a:p>
            <a:r>
              <a:rPr lang="en-US" sz="3600"/>
              <a:t>Comparisons and Exchanges in Insertion Sort</a:t>
            </a:r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1469" y="1434306"/>
            <a:ext cx="6624637" cy="5418137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INSERTION-SORT</a:t>
            </a:r>
            <a:r>
              <a:rPr lang="en-US" sz="2800" i="1" dirty="0">
                <a:solidFill>
                  <a:schemeClr val="tx1"/>
                </a:solidFill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 b="1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for </a:t>
            </a:r>
            <a:r>
              <a:rPr lang="en-US" sz="2000" dirty="0">
                <a:solidFill>
                  <a:schemeClr val="tx1"/>
                </a:solidFill>
              </a:rPr>
              <a:t>j ← 2 </a:t>
            </a:r>
            <a:r>
              <a:rPr lang="en-US" sz="2000" b="1" dirty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do </a:t>
            </a:r>
            <a:r>
              <a:rPr lang="en-US" sz="2000" dirty="0">
                <a:solidFill>
                  <a:schemeClr val="tx1"/>
                </a:solidFill>
              </a:rPr>
              <a:t>key ← A[ j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  Insert A[ j ] into the sorted sequence A[1 . . j -1]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		     </a:t>
            </a:r>
            <a:r>
              <a:rPr lang="en-US" sz="2000" dirty="0">
                <a:solidFill>
                  <a:schemeClr val="tx1"/>
                </a:solidFill>
              </a:rPr>
              <a:t>i ← j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		     while </a:t>
            </a:r>
            <a:r>
              <a:rPr lang="en-US" sz="2000" dirty="0">
                <a:solidFill>
                  <a:schemeClr val="tx1"/>
                </a:solidFill>
              </a:rPr>
              <a:t>i &gt; 0 and A[i] &gt; key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	</a:t>
            </a:r>
            <a:r>
              <a:rPr lang="en-US" sz="2000" b="1" dirty="0">
                <a:solidFill>
                  <a:schemeClr val="tx1"/>
                </a:solidFill>
              </a:rPr>
              <a:t>do </a:t>
            </a:r>
            <a:r>
              <a:rPr lang="en-US" sz="2000" dirty="0">
                <a:solidFill>
                  <a:schemeClr val="tx1"/>
                </a:solidFill>
              </a:rPr>
              <a:t>A[i + 1] ← A[i]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	      i ← i –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		     A[i + 1] ← key</a:t>
            </a:r>
            <a:endParaRPr lang="en-US" sz="2000" dirty="0"/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462713" y="1250950"/>
            <a:ext cx="2133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sz="2800">
                <a:solidFill>
                  <a:schemeClr val="tx1"/>
                </a:solidFill>
              </a:rPr>
              <a:t>cost	 times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c</a:t>
            </a:r>
            <a:r>
              <a:rPr 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         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 0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7 </a:t>
            </a:r>
            <a:endParaRPr lang="en-US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Comic Sans MS" panose="030F0702030302020204" pitchFamily="66" charset="0"/>
              </a:rPr>
              <a:t>8</a:t>
            </a: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	    n-1	</a:t>
            </a:r>
            <a:r>
              <a:rPr lang="en-US">
                <a:solidFill>
                  <a:schemeClr val="tx1"/>
                </a:solidFill>
              </a:rPr>
              <a:t>   </a:t>
            </a:r>
            <a:endParaRPr lang="en-US" baseline="-25000">
              <a:solidFill>
                <a:schemeClr val="tx1"/>
              </a:solidFill>
            </a:endParaRPr>
          </a:p>
        </p:txBody>
      </p:sp>
      <p:graphicFrame>
        <p:nvGraphicFramePr>
          <p:cNvPr id="224263" name="Object 7"/>
          <p:cNvGraphicFramePr>
            <a:graphicFrameLocks noChangeAspect="1"/>
          </p:cNvGraphicFramePr>
          <p:nvPr/>
        </p:nvGraphicFramePr>
        <p:xfrm>
          <a:off x="7694613" y="408463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084638"/>
                        <a:ext cx="833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7694613" y="4667250"/>
          <a:ext cx="13541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667250"/>
                        <a:ext cx="13541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7694613" y="524351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243513"/>
                        <a:ext cx="13541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4266" name="Group 10"/>
          <p:cNvGrpSpPr>
            <a:grpSpLocks/>
          </p:cNvGrpSpPr>
          <p:nvPr/>
        </p:nvGrpSpPr>
        <p:grpSpPr bwMode="auto">
          <a:xfrm>
            <a:off x="3633788" y="3565525"/>
            <a:ext cx="2933700" cy="831850"/>
            <a:chOff x="2289" y="2246"/>
            <a:chExt cx="1848" cy="524"/>
          </a:xfrm>
        </p:grpSpPr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2289" y="2246"/>
              <a:ext cx="1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sym typeface="Symbol" panose="05050102010706020507" pitchFamily="18" charset="2"/>
                </a:rPr>
                <a:t></a:t>
              </a:r>
              <a:r>
                <a:rPr lang="en-US">
                  <a:sym typeface="Symbol" panose="05050102010706020507" pitchFamily="18" charset="2"/>
                </a:rPr>
                <a:t> </a:t>
              </a:r>
              <a:r>
                <a:rPr lang="en-US" sz="28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  <a:r>
                <a:rPr lang="en-US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224268" name="Freeform 12"/>
            <p:cNvSpPr>
              <a:spLocks/>
            </p:cNvSpPr>
            <p:nvPr/>
          </p:nvSpPr>
          <p:spPr bwMode="auto">
            <a:xfrm>
              <a:off x="3536" y="2500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3913188" y="5016500"/>
            <a:ext cx="2684462" cy="777875"/>
            <a:chOff x="2465" y="3160"/>
            <a:chExt cx="1691" cy="490"/>
          </a:xfrm>
        </p:grpSpPr>
        <p:sp>
          <p:nvSpPr>
            <p:cNvPr id="224270" name="Text Box 14"/>
            <p:cNvSpPr txBox="1">
              <a:spLocks noChangeArrowheads="1"/>
            </p:cNvSpPr>
            <p:nvPr/>
          </p:nvSpPr>
          <p:spPr bwMode="auto">
            <a:xfrm>
              <a:off x="2465" y="3323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sym typeface="Symbol" panose="05050102010706020507" pitchFamily="18" charset="2"/>
                </a:rPr>
                <a:t></a:t>
              </a:r>
              <a:r>
                <a:rPr lang="en-US">
                  <a:sym typeface="Symbol" panose="05050102010706020507" pitchFamily="18" charset="2"/>
                </a:rPr>
                <a:t> </a:t>
              </a:r>
              <a:r>
                <a:rPr lang="en-US" sz="28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  <a:r>
                <a:rPr lang="en-US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224271" name="Freeform 15"/>
            <p:cNvSpPr>
              <a:spLocks/>
            </p:cNvSpPr>
            <p:nvPr/>
          </p:nvSpPr>
          <p:spPr bwMode="auto">
            <a:xfrm rot="7371790" flipH="1">
              <a:off x="3755" y="3129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847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nimBg="1"/>
      <p:bldP spid="2242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C73E2F-8A8D-2649-BBCD-65F866F6F9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Time complexity analysis-some general rules.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0AFC1-E035-C94B-943B-02C78DA2F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DDE4438E-9F51-3642-9499-BC93E3A6BD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493838"/>
            <a:ext cx="8229600" cy="4525962"/>
          </a:xfrm>
          <a:blipFill rotWithShape="0">
            <a:blip r:embed="rId2"/>
            <a:stretch>
              <a:fillRect l="-741" t="-673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600" dirty="0" smtClean="0">
                <a:latin typeface="Arial" charset="0"/>
                <a:cs typeface="Arial" charset="0"/>
              </a:rPr>
              <a:t>Data Structures and Algorithms Design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 smtClean="0">
                <a:latin typeface="Arial" charset="0"/>
                <a:cs typeface="Arial" charset="0"/>
              </a:rPr>
              <a:t>Lecture No. 2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066800" y="2514600"/>
            <a:ext cx="7543800" cy="3894364"/>
          </a:xfrm>
        </p:spPr>
        <p:txBody>
          <a:bodyPr/>
          <a:lstStyle/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Big-Oh</a:t>
            </a: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Omega </a:t>
            </a: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Theta</a:t>
            </a: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>
                <a:latin typeface="Garamond" panose="02020404030301010803" pitchFamily="18" charset="0"/>
              </a:rPr>
              <a:t>Little-Oh</a:t>
            </a:r>
            <a:r>
              <a:rPr lang="en-US" dirty="0" smtClean="0">
                <a:latin typeface="Garamond" panose="02020404030301010803" pitchFamily="18" charset="0"/>
              </a:rPr>
              <a:t>, and </a:t>
            </a:r>
            <a:endParaRPr lang="en-US" dirty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Little-Omega Notation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228600"/>
            <a:ext cx="7772400" cy="220345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mtClean="0"/>
              <a:t>Asymptotic Notation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7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ym typeface="Symbol" panose="05050102010706020507" pitchFamily="18" charset="2"/>
              </a:rPr>
              <a:t> (</a:t>
            </a:r>
            <a:r>
              <a:rPr lang="en-IN" dirty="0" smtClean="0"/>
              <a:t>there exists): </a:t>
            </a:r>
            <a:r>
              <a:rPr lang="en-US" dirty="0" smtClean="0"/>
              <a:t>∃ </a:t>
            </a:r>
            <a:r>
              <a:rPr lang="en-US" i="1" dirty="0" smtClean="0"/>
              <a:t>x</a:t>
            </a:r>
            <a:r>
              <a:rPr lang="en-US" dirty="0" smtClean="0"/>
              <a:t>: 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means there is at least one </a:t>
            </a:r>
            <a:r>
              <a:rPr lang="en-US" i="1" dirty="0" smtClean="0"/>
              <a:t>x</a:t>
            </a:r>
            <a:r>
              <a:rPr lang="en-US" dirty="0" smtClean="0"/>
              <a:t> such that 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true</a:t>
            </a:r>
          </a:p>
          <a:p>
            <a:r>
              <a:rPr lang="en-IN" dirty="0" smtClean="0"/>
              <a:t>∀ (</a:t>
            </a:r>
            <a:r>
              <a:rPr lang="en-US" dirty="0" smtClean="0"/>
              <a:t>for all; for any; for each): ∀ </a:t>
            </a:r>
            <a:r>
              <a:rPr lang="en-US" i="1" dirty="0" smtClean="0"/>
              <a:t>x</a:t>
            </a:r>
            <a:r>
              <a:rPr lang="en-US" dirty="0" smtClean="0"/>
              <a:t>: 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or (</a:t>
            </a:r>
            <a:r>
              <a:rPr lang="en-US" i="1" dirty="0" smtClean="0"/>
              <a:t>x</a:t>
            </a:r>
            <a:r>
              <a:rPr lang="en-US" dirty="0" smtClean="0"/>
              <a:t>) 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means 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true for all </a:t>
            </a:r>
            <a:r>
              <a:rPr lang="en-US" i="1" dirty="0" smtClean="0"/>
              <a:t>x</a:t>
            </a:r>
          </a:p>
          <a:p>
            <a:r>
              <a:rPr lang="en-IN" dirty="0" smtClean="0"/>
              <a:t>⊃: superset</a:t>
            </a:r>
          </a:p>
          <a:p>
            <a:r>
              <a:rPr lang="en-IN" dirty="0" smtClean="0"/>
              <a:t>⊂: subset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Symbol </a:t>
            </a:r>
            <a:r>
              <a:rPr lang="en-US" dirty="0" smtClean="0"/>
              <a:t>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2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Running time of an algorithm as a function of </a:t>
            </a:r>
            <a:r>
              <a:rPr lang="en-US" smtClean="0">
                <a:solidFill>
                  <a:schemeClr val="tx1"/>
                </a:solidFill>
              </a:rPr>
              <a:t>input size </a:t>
            </a:r>
            <a:r>
              <a:rPr lang="en-US" i="1" smtClean="0">
                <a:solidFill>
                  <a:schemeClr val="tx1"/>
                </a:solidFill>
              </a:rPr>
              <a:t>n</a:t>
            </a:r>
            <a:r>
              <a:rPr lang="en-US" b="1" smtClean="0">
                <a:solidFill>
                  <a:srgbClr val="CC0000"/>
                </a:solidFill>
              </a:rPr>
              <a:t> for large </a:t>
            </a:r>
            <a:r>
              <a:rPr lang="en-US" b="1" i="1" smtClean="0">
                <a:solidFill>
                  <a:srgbClr val="CC0000"/>
                </a:solidFill>
              </a:rPr>
              <a:t>n</a:t>
            </a:r>
            <a:r>
              <a:rPr lang="en-US" smtClean="0"/>
              <a:t>.</a:t>
            </a:r>
          </a:p>
          <a:p>
            <a:r>
              <a:rPr lang="en-US" smtClean="0"/>
              <a:t>Expressed using only the </a:t>
            </a:r>
            <a:r>
              <a:rPr lang="en-US" b="1" smtClean="0">
                <a:solidFill>
                  <a:srgbClr val="CC0000"/>
                </a:solidFill>
              </a:rPr>
              <a:t>highest-order term</a:t>
            </a:r>
            <a:r>
              <a:rPr lang="en-US" smtClean="0"/>
              <a:t> in the expression for the exact running time.</a:t>
            </a:r>
          </a:p>
          <a:p>
            <a:pPr lvl="1"/>
            <a:r>
              <a:rPr lang="en-US" sz="3000" smtClean="0"/>
              <a:t>Instead of exact running time, say </a:t>
            </a:r>
            <a:r>
              <a:rPr lang="en-US" sz="3000" smtClean="0">
                <a:latin typeface="Symbol" panose="05050102010706020507" pitchFamily="18" charset="2"/>
              </a:rPr>
              <a:t>Q</a:t>
            </a:r>
            <a:r>
              <a:rPr lang="en-US" sz="3000" smtClean="0"/>
              <a:t>(</a:t>
            </a:r>
            <a:r>
              <a:rPr lang="en-US" sz="3000" i="1" smtClean="0"/>
              <a:t>n</a:t>
            </a:r>
            <a:r>
              <a:rPr lang="en-US" sz="3000" baseline="30000" smtClean="0"/>
              <a:t>2</a:t>
            </a:r>
            <a:r>
              <a:rPr lang="en-US" sz="3000" smtClean="0"/>
              <a:t>).</a:t>
            </a:r>
            <a:endParaRPr lang="en-US" smtClean="0"/>
          </a:p>
          <a:p>
            <a:r>
              <a:rPr lang="en-US" sz="2800" smtClean="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 smtClean="0"/>
              <a:t>Written using </a:t>
            </a:r>
            <a:r>
              <a:rPr lang="en-US" b="1" i="1" smtClean="0">
                <a:solidFill>
                  <a:srgbClr val="CC0000"/>
                </a:solidFill>
              </a:rPr>
              <a:t>Asymptotic Notation</a:t>
            </a:r>
            <a:r>
              <a:rPr lang="en-US" i="1" smtClean="0">
                <a:solidFill>
                  <a:srgbClr val="CC0000"/>
                </a:solidFill>
              </a:rPr>
              <a:t>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Asymptotic Complexity</a:t>
            </a:r>
          </a:p>
        </p:txBody>
      </p:sp>
    </p:spTree>
    <p:extLst>
      <p:ext uri="{BB962C8B-B14F-4D97-AF65-F5344CB8AC3E}">
        <p14:creationId xmlns:p14="http://schemas.microsoft.com/office/powerpoint/2010/main" val="33728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CC0000"/>
                </a:solidFill>
                <a:latin typeface="Symbol" panose="05050102010706020507" pitchFamily="18" charset="2"/>
              </a:rPr>
              <a:t>Q</a:t>
            </a:r>
            <a:r>
              <a:rPr lang="en-US" sz="2800" b="1" dirty="0" smtClean="0">
                <a:solidFill>
                  <a:srgbClr val="CC0000"/>
                </a:solidFill>
              </a:rPr>
              <a:t>, </a:t>
            </a:r>
            <a:r>
              <a:rPr lang="en-US" sz="2800" b="1" i="1" dirty="0" smtClean="0">
                <a:solidFill>
                  <a:srgbClr val="CC0000"/>
                </a:solidFill>
              </a:rPr>
              <a:t>O</a:t>
            </a:r>
            <a:r>
              <a:rPr lang="en-US" sz="2800" b="1" dirty="0" smtClean="0">
                <a:solidFill>
                  <a:srgbClr val="CC0000"/>
                </a:solidFill>
              </a:rPr>
              <a:t>, </a:t>
            </a:r>
            <a:r>
              <a:rPr lang="en-US" sz="2800" b="1" dirty="0" smtClean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r>
              <a:rPr lang="en-US" sz="2800" b="1" dirty="0" smtClean="0">
                <a:solidFill>
                  <a:srgbClr val="CC0000"/>
                </a:solidFill>
              </a:rPr>
              <a:t>, </a:t>
            </a:r>
            <a:r>
              <a:rPr lang="en-US" sz="2800" b="1" i="1" dirty="0" smtClean="0">
                <a:solidFill>
                  <a:srgbClr val="CC0000"/>
                </a:solidFill>
              </a:rPr>
              <a:t>o</a:t>
            </a:r>
            <a:r>
              <a:rPr lang="en-US" sz="2800" b="1" dirty="0" smtClean="0">
                <a:solidFill>
                  <a:srgbClr val="CC0000"/>
                </a:solidFill>
              </a:rPr>
              <a:t>, </a:t>
            </a:r>
            <a:r>
              <a:rPr lang="en-US" sz="2800" b="1" dirty="0" smtClean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endParaRPr lang="en-US" sz="2800" b="1" dirty="0" smtClean="0">
              <a:solidFill>
                <a:srgbClr val="CC0000"/>
              </a:solidFill>
            </a:endParaRPr>
          </a:p>
          <a:p>
            <a:r>
              <a:rPr lang="en-US" sz="2800" dirty="0" smtClean="0"/>
              <a:t>Defined for functions over the natural numbers.</a:t>
            </a:r>
          </a:p>
          <a:p>
            <a:pPr lvl="1"/>
            <a:r>
              <a:rPr lang="en-US" sz="2400" b="1" u="sng" dirty="0" smtClean="0">
                <a:solidFill>
                  <a:schemeClr val="hlink"/>
                </a:solidFill>
              </a:rPr>
              <a:t>Ex:</a:t>
            </a:r>
            <a:r>
              <a:rPr lang="en-US" sz="2400" dirty="0" smtClean="0"/>
              <a:t>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 =  </a:t>
            </a:r>
            <a:r>
              <a:rPr lang="en-US" sz="2400" dirty="0" smtClean="0">
                <a:latin typeface="Symbol" panose="05050102010706020507" pitchFamily="18" charset="2"/>
              </a:rPr>
              <a:t>Q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).</a:t>
            </a:r>
          </a:p>
          <a:p>
            <a:pPr lvl="1"/>
            <a:r>
              <a:rPr lang="en-US" sz="2400" dirty="0" smtClean="0"/>
              <a:t>Describes how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grows in comparison to </a:t>
            </a:r>
            <a:r>
              <a:rPr lang="en-US" sz="2400" i="1" dirty="0" smtClean="0"/>
              <a:t>n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Define a </a:t>
            </a:r>
            <a:r>
              <a:rPr lang="en-US" sz="2800" b="1" i="1" dirty="0" smtClean="0">
                <a:solidFill>
                  <a:srgbClr val="CC0000"/>
                </a:solidFill>
              </a:rPr>
              <a:t>set</a:t>
            </a:r>
            <a:r>
              <a:rPr lang="en-US" sz="2800" dirty="0" smtClean="0"/>
              <a:t> of functions; in practice used to compare two function sizes.</a:t>
            </a:r>
          </a:p>
          <a:p>
            <a:r>
              <a:rPr lang="en-US" sz="2800" dirty="0" smtClean="0"/>
              <a:t>The notations describe different rate-of-growth relations between the defining function and the defined set of functions.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10842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>
                <a:sym typeface="Symbol" panose="05050102010706020507" pitchFamily="18" charset="2"/>
              </a:rPr>
              <a:t>-notation</a:t>
            </a:r>
          </a:p>
        </p:txBody>
      </p:sp>
      <p:pic>
        <p:nvPicPr>
          <p:cNvPr id="12292" name="Picture 21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2"/>
          <p:cNvSpPr>
            <a:spLocks noChangeArrowheads="1"/>
          </p:cNvSpPr>
          <p:nvPr/>
        </p:nvSpPr>
        <p:spPr bwMode="auto">
          <a:xfrm>
            <a:off x="266246" y="2402908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sz="2600" b="1" dirty="0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sz="2600" b="1" dirty="0">
                <a:solidFill>
                  <a:schemeClr val="hlink"/>
                </a:solidFill>
              </a:rPr>
            </a:br>
            <a:r>
              <a:rPr kumimoji="1" 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sz="2400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sz="2400" b="1" i="1" dirty="0">
                <a:solidFill>
                  <a:srgbClr val="CC0000"/>
                </a:solidFill>
              </a:rPr>
              <a:t>n </a:t>
            </a:r>
            <a:r>
              <a:rPr kumimoji="1" lang="en-US" sz="2400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sz="2400" b="1" i="1" dirty="0">
                <a:solidFill>
                  <a:srgbClr val="CC0000"/>
                </a:solidFill>
              </a:rPr>
              <a:t>  n</a:t>
            </a:r>
            <a:r>
              <a:rPr kumimoji="1" lang="en-US" sz="2400" b="1" baseline="-25000" dirty="0">
                <a:solidFill>
                  <a:srgbClr val="CC0000"/>
                </a:solidFill>
              </a:rPr>
              <a:t>0</a:t>
            </a:r>
            <a:r>
              <a:rPr kumimoji="1" lang="en-US" sz="2400" dirty="0">
                <a:solidFill>
                  <a:srgbClr val="CC0000"/>
                </a:solidFill>
              </a:rPr>
              <a:t>,</a:t>
            </a:r>
            <a:endParaRPr kumimoji="1" lang="en-US" sz="2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Bef>
                <a:spcPct val="0"/>
              </a:spcBef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2294" name="Rectangle 23"/>
          <p:cNvSpPr>
            <a:spLocks noChangeArrowheads="1"/>
          </p:cNvSpPr>
          <p:nvPr/>
        </p:nvSpPr>
        <p:spPr bwMode="auto">
          <a:xfrm>
            <a:off x="135618" y="1426651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sz="2600" dirty="0">
                <a:solidFill>
                  <a:schemeClr val="tx1"/>
                </a:solidFill>
              </a:rPr>
              <a:t>For function </a:t>
            </a:r>
            <a:r>
              <a:rPr kumimoji="1" lang="en-US" sz="2600" i="1" dirty="0">
                <a:solidFill>
                  <a:schemeClr val="tx1"/>
                </a:solidFill>
              </a:rPr>
              <a:t>f</a:t>
            </a:r>
            <a:r>
              <a:rPr kumimoji="1" lang="en-US" sz="2600" dirty="0" smtClean="0">
                <a:solidFill>
                  <a:schemeClr val="tx1"/>
                </a:solidFill>
              </a:rPr>
              <a:t>(</a:t>
            </a:r>
            <a:r>
              <a:rPr kumimoji="1" lang="en-US" sz="2600" i="1" dirty="0" smtClean="0">
                <a:solidFill>
                  <a:schemeClr val="tx1"/>
                </a:solidFill>
              </a:rPr>
              <a:t>n</a:t>
            </a:r>
            <a:r>
              <a:rPr kumimoji="1" lang="en-US" sz="2600" dirty="0">
                <a:solidFill>
                  <a:schemeClr val="tx1"/>
                </a:solidFill>
              </a:rPr>
              <a:t>), we define </a:t>
            </a:r>
            <a:r>
              <a:rPr kumimoji="1" lang="en-US" sz="2600" dirty="0">
                <a:solidFill>
                  <a:schemeClr val="tx1"/>
                </a:solidFill>
                <a:sym typeface="Symbol" panose="05050102010706020507" pitchFamily="18" charset="2"/>
              </a:rPr>
              <a:t></a:t>
            </a:r>
            <a:r>
              <a:rPr kumimoji="1" lang="en-US" sz="2600" dirty="0">
                <a:solidFill>
                  <a:schemeClr val="tx1"/>
                </a:solidFill>
              </a:rPr>
              <a:t>(</a:t>
            </a:r>
            <a:r>
              <a:rPr kumimoji="1" lang="en-US" sz="2600" i="1" dirty="0">
                <a:solidFill>
                  <a:schemeClr val="tx1"/>
                </a:solidFill>
              </a:rPr>
              <a:t>g</a:t>
            </a:r>
            <a:r>
              <a:rPr kumimoji="1" lang="en-US" sz="2600" dirty="0">
                <a:solidFill>
                  <a:schemeClr val="tx1"/>
                </a:solidFill>
              </a:rPr>
              <a:t>(</a:t>
            </a:r>
            <a:r>
              <a:rPr kumimoji="1" lang="en-US" sz="2600" i="1" dirty="0">
                <a:solidFill>
                  <a:schemeClr val="tx1"/>
                </a:solidFill>
              </a:rPr>
              <a:t>n</a:t>
            </a:r>
            <a:r>
              <a:rPr kumimoji="1" lang="en-US" sz="2600" dirty="0">
                <a:solidFill>
                  <a:schemeClr val="tx1"/>
                </a:solidFill>
              </a:rPr>
              <a:t>)), big-Theta of </a:t>
            </a:r>
            <a:r>
              <a:rPr kumimoji="1" lang="en-US" sz="2600" i="1" dirty="0">
                <a:solidFill>
                  <a:schemeClr val="tx1"/>
                </a:solidFill>
              </a:rPr>
              <a:t>n</a:t>
            </a:r>
            <a:r>
              <a:rPr kumimoji="1" lang="en-US" sz="2600" dirty="0">
                <a:solidFill>
                  <a:schemeClr val="tx1"/>
                </a:solidFill>
              </a:rPr>
              <a:t>, as the set:</a:t>
            </a:r>
          </a:p>
        </p:txBody>
      </p:sp>
      <p:sp>
        <p:nvSpPr>
          <p:cNvPr id="12295" name="Rectangle 24"/>
          <p:cNvSpPr>
            <a:spLocks noChangeArrowheads="1"/>
          </p:cNvSpPr>
          <p:nvPr/>
        </p:nvSpPr>
        <p:spPr bwMode="auto">
          <a:xfrm>
            <a:off x="263525" y="5567363"/>
            <a:ext cx="6350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2600" b="1" i="1">
                <a:solidFill>
                  <a:schemeClr val="tx1"/>
                </a:solidFill>
              </a:rPr>
              <a:t>g</a:t>
            </a:r>
            <a:r>
              <a:rPr kumimoji="1" lang="en-US" sz="2600" b="1">
                <a:solidFill>
                  <a:schemeClr val="tx1"/>
                </a:solidFill>
              </a:rPr>
              <a:t>(</a:t>
            </a:r>
            <a:r>
              <a:rPr kumimoji="1" lang="en-US" sz="2600" b="1" i="1">
                <a:solidFill>
                  <a:schemeClr val="tx1"/>
                </a:solidFill>
              </a:rPr>
              <a:t>n</a:t>
            </a:r>
            <a:r>
              <a:rPr kumimoji="1" lang="en-US" sz="2600" b="1">
                <a:solidFill>
                  <a:schemeClr val="tx1"/>
                </a:solidFill>
              </a:rPr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asymptotically tight bound</a:t>
            </a:r>
            <a:r>
              <a:rPr kumimoji="1" lang="en-US" sz="2600" b="1">
                <a:solidFill>
                  <a:schemeClr val="tx1"/>
                </a:solidFill>
              </a:rPr>
              <a:t> for </a:t>
            </a:r>
            <a:r>
              <a:rPr kumimoji="1" lang="en-US" sz="2600" b="1" i="1">
                <a:solidFill>
                  <a:schemeClr val="tx1"/>
                </a:solidFill>
              </a:rPr>
              <a:t>f</a:t>
            </a:r>
            <a:r>
              <a:rPr kumimoji="1" lang="en-US" sz="2600" b="1">
                <a:solidFill>
                  <a:schemeClr val="tx1"/>
                </a:solidFill>
              </a:rPr>
              <a:t>(</a:t>
            </a:r>
            <a:r>
              <a:rPr kumimoji="1" lang="en-US" sz="2600" b="1" i="1">
                <a:solidFill>
                  <a:schemeClr val="tx1"/>
                </a:solidFill>
              </a:rPr>
              <a:t>n</a:t>
            </a:r>
            <a:r>
              <a:rPr kumimoji="1" lang="en-US" sz="2600" b="1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2296" name="Text Box 25"/>
          <p:cNvSpPr txBox="1">
            <a:spLocks noChangeArrowheads="1"/>
          </p:cNvSpPr>
          <p:nvPr/>
        </p:nvSpPr>
        <p:spPr bwMode="auto">
          <a:xfrm>
            <a:off x="342446" y="4851400"/>
            <a:ext cx="4718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Intuitively</a:t>
            </a:r>
            <a:r>
              <a:rPr lang="en-US" sz="2400" dirty="0">
                <a:solidFill>
                  <a:schemeClr val="tx1"/>
                </a:solidFill>
              </a:rPr>
              <a:t>: Set of all functions that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have the same </a:t>
            </a:r>
            <a:r>
              <a:rPr lang="en-US" sz="2400" i="1" dirty="0">
                <a:solidFill>
                  <a:schemeClr val="tx1"/>
                </a:solidFill>
              </a:rPr>
              <a:t>rate of growth</a:t>
            </a:r>
            <a:r>
              <a:rPr lang="en-US" sz="2400" dirty="0">
                <a:solidFill>
                  <a:schemeClr val="tx1"/>
                </a:solidFill>
              </a:rPr>
              <a:t> as </a:t>
            </a:r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126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667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/2</a:t>
            </a:r>
            <a:r>
              <a:rPr lang="en-US" i="1" dirty="0" smtClean="0"/>
              <a:t> </a:t>
            </a:r>
            <a:r>
              <a:rPr lang="en-US" dirty="0" smtClean="0"/>
              <a:t>-</a:t>
            </a:r>
            <a:r>
              <a:rPr lang="en-US" i="1" dirty="0" smtClean="0"/>
              <a:t> </a:t>
            </a:r>
            <a:r>
              <a:rPr lang="en-US" dirty="0" smtClean="0"/>
              <a:t>2</a:t>
            </a:r>
            <a:r>
              <a:rPr lang="en-US" i="1" dirty="0" smtClean="0"/>
              <a:t>n =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constants for </a:t>
            </a:r>
            <a:r>
              <a:rPr lang="en-US" i="1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and </a:t>
            </a:r>
            <a:r>
              <a:rPr lang="en-US" i="1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will work?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Make </a:t>
            </a:r>
            <a:r>
              <a:rPr lang="en-US" i="1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a little smaller than the leading coefficient, and </a:t>
            </a:r>
            <a:r>
              <a:rPr lang="en-US" i="1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a little bigger.</a:t>
            </a:r>
          </a:p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C0000"/>
                </a:solidFill>
              </a:rPr>
              <a:t>To compare orders of growth, look at the leading term.</a:t>
            </a:r>
          </a:p>
          <a:p>
            <a:pPr>
              <a:lnSpc>
                <a:spcPct val="90000"/>
              </a:lnSpc>
            </a:pPr>
            <a:r>
              <a:rPr lang="en-US" u="sng" dirty="0" smtClean="0">
                <a:solidFill>
                  <a:schemeClr val="hlink"/>
                </a:solidFill>
              </a:rPr>
              <a:t>Exercise:</a:t>
            </a:r>
            <a:r>
              <a:rPr lang="en-US" dirty="0" smtClean="0">
                <a:solidFill>
                  <a:schemeClr val="tx1"/>
                </a:solidFill>
              </a:rPr>
              <a:t> Prove that 2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b="1" i="1" dirty="0" smtClean="0">
              <a:solidFill>
                <a:srgbClr val="CC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152400" y="1518670"/>
            <a:ext cx="7567612" cy="102552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2600" b="1" dirty="0">
                <a:solidFill>
                  <a:schemeClr val="accent1"/>
                </a:solidFill>
                <a:sym typeface="Symbol" panose="05050102010706020507" pitchFamily="18" charset="2"/>
              </a:rPr>
              <a:t>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: </a:t>
            </a:r>
            <a:r>
              <a:rPr kumimoji="1" 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0</a:t>
            </a:r>
            <a:r>
              <a:rPr kumimoji="1" lang="en-US" sz="2600" b="1" dirty="0">
                <a:solidFill>
                  <a:srgbClr val="FF3300"/>
                </a:solidFill>
              </a:rPr>
              <a:t>,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sz="2600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sz="2600" b="1" i="1" dirty="0">
                <a:solidFill>
                  <a:srgbClr val="CC0000"/>
                </a:solidFill>
              </a:rPr>
              <a:t>n </a:t>
            </a:r>
            <a:r>
              <a:rPr kumimoji="1" lang="en-US" sz="2600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sz="2600" b="1" i="1" dirty="0">
                <a:solidFill>
                  <a:srgbClr val="CC0000"/>
                </a:solidFill>
              </a:rPr>
              <a:t>  n</a:t>
            </a:r>
            <a:r>
              <a:rPr kumimoji="1" lang="en-US" sz="2600" b="1" baseline="-25000" dirty="0">
                <a:solidFill>
                  <a:srgbClr val="CC0000"/>
                </a:solidFill>
              </a:rPr>
              <a:t>0</a:t>
            </a:r>
            <a:r>
              <a:rPr kumimoji="1" lang="en-US" sz="2600" dirty="0">
                <a:solidFill>
                  <a:srgbClr val="CC0000"/>
                </a:solidFill>
              </a:rPr>
              <a:t>,    </a:t>
            </a:r>
            <a:r>
              <a:rPr kumimoji="1" lang="en-US" sz="2600" b="1" dirty="0">
                <a:solidFill>
                  <a:schemeClr val="hlink"/>
                </a:solidFill>
              </a:rPr>
              <a:t>0 </a:t>
            </a:r>
            <a:r>
              <a:rPr kumimoji="1" 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sz="3000" b="1" dirty="0">
                <a:solidFill>
                  <a:schemeClr val="hlin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46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/2</a:t>
            </a:r>
            <a:r>
              <a:rPr lang="en-US" i="1" dirty="0"/>
              <a:t> </a:t>
            </a:r>
            <a:r>
              <a:rPr lang="en-US" dirty="0"/>
              <a:t>-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dirty="0"/>
              <a:t>n =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C1=1/4, C2=1/2 and n0=8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=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C1=1, C2=3 (or C1=C2=2) and n0=0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8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1145722"/>
            <a:ext cx="3838575" cy="38586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i="1" smtClean="0">
                <a:sym typeface="Symbol" panose="05050102010706020507" pitchFamily="18" charset="2"/>
              </a:rPr>
              <a:t>O</a:t>
            </a:r>
            <a:r>
              <a:rPr lang="en-US" smtClean="0">
                <a:sym typeface="Symbol" panose="05050102010706020507" pitchFamily="18" charset="2"/>
              </a:rPr>
              <a:t>-notation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34950" y="2171928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sz="2600" b="1" i="1" dirty="0">
                <a:solidFill>
                  <a:schemeClr val="accent1"/>
                </a:solidFill>
                <a:sym typeface="Symbol" panose="05050102010706020507" pitchFamily="18" charset="2"/>
              </a:rPr>
              <a:t>O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sz="2600" b="1" dirty="0">
                <a:solidFill>
                  <a:schemeClr val="hlink"/>
                </a:solidFill>
              </a:rPr>
            </a:br>
            <a:r>
              <a:rPr kumimoji="1" 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sz="2400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sz="2400" b="1" i="1" dirty="0">
                <a:solidFill>
                  <a:srgbClr val="CC0000"/>
                </a:solidFill>
              </a:rPr>
              <a:t>n </a:t>
            </a:r>
            <a:r>
              <a:rPr kumimoji="1" lang="en-US" sz="2400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sz="2400" b="1" i="1" dirty="0">
                <a:solidFill>
                  <a:srgbClr val="CC0000"/>
                </a:solidFill>
              </a:rPr>
              <a:t>  n</a:t>
            </a:r>
            <a:r>
              <a:rPr kumimoji="1" lang="en-US" sz="2400" b="1" baseline="-25000" dirty="0">
                <a:solidFill>
                  <a:srgbClr val="CC0000"/>
                </a:solidFill>
              </a:rPr>
              <a:t>0</a:t>
            </a:r>
            <a:r>
              <a:rPr kumimoji="1" lang="en-US" sz="2400" dirty="0">
                <a:solidFill>
                  <a:srgbClr val="CC0000"/>
                </a:solidFill>
              </a:rPr>
              <a:t>,</a:t>
            </a:r>
            <a:endParaRPr kumimoji="1" lang="en-US" sz="2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 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3307" y="1286103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sz="2600" dirty="0">
                <a:solidFill>
                  <a:schemeClr val="tx1"/>
                </a:solidFill>
              </a:rPr>
              <a:t>For function </a:t>
            </a:r>
            <a:r>
              <a:rPr kumimoji="1" lang="en-US" sz="2600" i="1" dirty="0">
                <a:solidFill>
                  <a:schemeClr val="tx1"/>
                </a:solidFill>
              </a:rPr>
              <a:t>f</a:t>
            </a:r>
            <a:r>
              <a:rPr kumimoji="1" lang="en-US" sz="2600" dirty="0" smtClean="0">
                <a:solidFill>
                  <a:schemeClr val="tx1"/>
                </a:solidFill>
              </a:rPr>
              <a:t>(</a:t>
            </a:r>
            <a:r>
              <a:rPr kumimoji="1" lang="en-US" sz="2600" i="1" dirty="0" smtClean="0">
                <a:solidFill>
                  <a:schemeClr val="tx1"/>
                </a:solidFill>
              </a:rPr>
              <a:t>n</a:t>
            </a:r>
            <a:r>
              <a:rPr kumimoji="1" lang="en-US" sz="2600" dirty="0">
                <a:solidFill>
                  <a:schemeClr val="tx1"/>
                </a:solidFill>
              </a:rPr>
              <a:t>), we define </a:t>
            </a:r>
            <a:r>
              <a:rPr kumimoji="1" lang="en-US" sz="2600" i="1" dirty="0">
                <a:solidFill>
                  <a:schemeClr val="tx1"/>
                </a:solidFill>
                <a:sym typeface="Symbol" panose="05050102010706020507" pitchFamily="18" charset="2"/>
              </a:rPr>
              <a:t>O</a:t>
            </a:r>
            <a:r>
              <a:rPr kumimoji="1" lang="en-US" sz="2600" dirty="0">
                <a:solidFill>
                  <a:schemeClr val="tx1"/>
                </a:solidFill>
              </a:rPr>
              <a:t>(</a:t>
            </a:r>
            <a:r>
              <a:rPr kumimoji="1" lang="en-US" sz="2600" i="1" dirty="0">
                <a:solidFill>
                  <a:schemeClr val="tx1"/>
                </a:solidFill>
              </a:rPr>
              <a:t>g</a:t>
            </a:r>
            <a:r>
              <a:rPr kumimoji="1" lang="en-US" sz="2600" dirty="0">
                <a:solidFill>
                  <a:schemeClr val="tx1"/>
                </a:solidFill>
              </a:rPr>
              <a:t>(</a:t>
            </a:r>
            <a:r>
              <a:rPr kumimoji="1" lang="en-US" sz="2600" i="1" dirty="0">
                <a:solidFill>
                  <a:schemeClr val="tx1"/>
                </a:solidFill>
              </a:rPr>
              <a:t>n</a:t>
            </a:r>
            <a:r>
              <a:rPr kumimoji="1" lang="en-US" sz="2600" dirty="0">
                <a:solidFill>
                  <a:schemeClr val="tx1"/>
                </a:solidFill>
              </a:rPr>
              <a:t>)), big-O of </a:t>
            </a:r>
            <a:r>
              <a:rPr kumimoji="1" lang="en-US" sz="2600" i="1" dirty="0">
                <a:solidFill>
                  <a:schemeClr val="tx1"/>
                </a:solidFill>
              </a:rPr>
              <a:t>n</a:t>
            </a:r>
            <a:r>
              <a:rPr kumimoji="1" lang="en-US" sz="2600" dirty="0">
                <a:solidFill>
                  <a:schemeClr val="tx1"/>
                </a:solidFill>
              </a:rPr>
              <a:t>, as the set:</a:t>
            </a: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171450" y="5160963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2600" b="1" i="1">
                <a:solidFill>
                  <a:schemeClr val="tx1"/>
                </a:solidFill>
              </a:rPr>
              <a:t>g</a:t>
            </a:r>
            <a:r>
              <a:rPr kumimoji="1" lang="en-US" sz="2600" b="1">
                <a:solidFill>
                  <a:schemeClr val="tx1"/>
                </a:solidFill>
              </a:rPr>
              <a:t>(</a:t>
            </a:r>
            <a:r>
              <a:rPr kumimoji="1" lang="en-US" sz="2600" b="1" i="1">
                <a:solidFill>
                  <a:schemeClr val="tx1"/>
                </a:solidFill>
              </a:rPr>
              <a:t>n</a:t>
            </a:r>
            <a:r>
              <a:rPr kumimoji="1" lang="en-US" sz="2600" b="1">
                <a:solidFill>
                  <a:schemeClr val="tx1"/>
                </a:solidFill>
              </a:rPr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sz="2600" b="1">
                <a:solidFill>
                  <a:schemeClr val="tx1"/>
                </a:solidFill>
              </a:rPr>
              <a:t> for </a:t>
            </a:r>
            <a:r>
              <a:rPr kumimoji="1" lang="en-US" sz="2600" b="1" i="1">
                <a:solidFill>
                  <a:schemeClr val="tx1"/>
                </a:solidFill>
              </a:rPr>
              <a:t>f</a:t>
            </a:r>
            <a:r>
              <a:rPr kumimoji="1" lang="en-US" sz="2600" b="1">
                <a:solidFill>
                  <a:schemeClr val="tx1"/>
                </a:solidFill>
              </a:rPr>
              <a:t>(</a:t>
            </a:r>
            <a:r>
              <a:rPr kumimoji="1" lang="en-US" sz="2600" b="1" i="1">
                <a:solidFill>
                  <a:schemeClr val="tx1"/>
                </a:solidFill>
              </a:rPr>
              <a:t>n</a:t>
            </a:r>
            <a:r>
              <a:rPr kumimoji="1" lang="en-US" sz="2600" b="1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53307" y="4109245"/>
            <a:ext cx="4549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Intuitively</a:t>
            </a:r>
            <a:r>
              <a:rPr lang="en-US" sz="2400" dirty="0">
                <a:solidFill>
                  <a:schemeClr val="tx1"/>
                </a:solidFill>
              </a:rPr>
              <a:t>: Set of all functions whose </a:t>
            </a:r>
            <a:r>
              <a:rPr lang="en-US" sz="2400" i="1" dirty="0">
                <a:solidFill>
                  <a:schemeClr val="tx1"/>
                </a:solidFill>
              </a:rPr>
              <a:t>rate of growth</a:t>
            </a:r>
            <a:r>
              <a:rPr lang="en-US" sz="2400" dirty="0">
                <a:solidFill>
                  <a:schemeClr val="tx1"/>
                </a:solidFill>
              </a:rPr>
              <a:t> is the same as or lower than that of </a:t>
            </a:r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263525" y="5649913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i="1">
                <a:solidFill>
                  <a:schemeClr val="hlink"/>
                </a:solidFill>
              </a:rPr>
              <a:t>f</a:t>
            </a:r>
            <a:r>
              <a:rPr lang="en-US" sz="2400" b="1">
                <a:solidFill>
                  <a:schemeClr val="hlink"/>
                </a:solidFill>
              </a:rPr>
              <a:t>(</a:t>
            </a:r>
            <a:r>
              <a:rPr lang="en-US" sz="2400" b="1" i="1">
                <a:solidFill>
                  <a:schemeClr val="hlink"/>
                </a:solidFill>
              </a:rPr>
              <a:t>n</a:t>
            </a:r>
            <a:r>
              <a:rPr lang="en-US" sz="2400" b="1">
                <a:solidFill>
                  <a:schemeClr val="hlink"/>
                </a:solidFill>
              </a:rPr>
              <a:t>) = 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))  </a:t>
            </a:r>
            <a:r>
              <a:rPr lang="en-US" sz="2400" b="1" i="1">
                <a:solidFill>
                  <a:schemeClr val="hlink"/>
                </a:solidFill>
              </a:rPr>
              <a:t>f</a:t>
            </a:r>
            <a:r>
              <a:rPr lang="en-US" sz="2400" b="1">
                <a:solidFill>
                  <a:schemeClr val="hlink"/>
                </a:solidFill>
              </a:rPr>
              <a:t>(</a:t>
            </a:r>
            <a:r>
              <a:rPr lang="en-US" sz="2400" b="1" i="1">
                <a:solidFill>
                  <a:schemeClr val="hlink"/>
                </a:solidFill>
              </a:rPr>
              <a:t>n</a:t>
            </a:r>
            <a:r>
              <a:rPr lang="en-US" sz="2400" b="1">
                <a:solidFill>
                  <a:schemeClr val="hlink"/>
                </a:solidFill>
              </a:rPr>
              <a:t>) = 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))   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18753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13360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smtClean="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1600200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/>
              <a:t>Given functions </a:t>
            </a:r>
            <a:r>
              <a:rPr lang="en-US" altLang="en-US" sz="2400" b="1" i="1" dirty="0"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  <a:r>
              <a:rPr lang="en-US" altLang="en-US" sz="2400" dirty="0"/>
              <a:t>and </a:t>
            </a:r>
            <a:r>
              <a:rPr lang="en-US" altLang="en-US" sz="2400" b="1" i="1" dirty="0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), </a:t>
            </a:r>
            <a:r>
              <a:rPr lang="en-US" altLang="en-US" sz="2400" dirty="0"/>
              <a:t>we say that </a:t>
            </a:r>
            <a:r>
              <a:rPr lang="en-US" altLang="en-US" sz="2400" b="1" i="1" dirty="0"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  <a:r>
              <a:rPr lang="en-US" altLang="en-US" sz="2400" dirty="0"/>
              <a:t>is </a:t>
            </a:r>
            <a:r>
              <a:rPr lang="en-US" altLang="en-US" sz="2400" b="1" i="1" dirty="0"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sym typeface="Symbol" panose="05050102010706020507" pitchFamily="18" charset="2"/>
              </a:rPr>
              <a:t>g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)) </a:t>
            </a:r>
            <a:r>
              <a:rPr lang="en-US" altLang="en-US" sz="2400" dirty="0"/>
              <a:t>if there are positive constants</a:t>
            </a:r>
            <a:br>
              <a:rPr lang="en-US" altLang="en-US" sz="2400" dirty="0"/>
            </a:br>
            <a:r>
              <a:rPr lang="en-US" altLang="en-US" sz="2400" b="1" i="1" dirty="0">
                <a:sym typeface="Symbol" panose="05050102010706020507" pitchFamily="18" charset="2"/>
              </a:rPr>
              <a:t>c</a:t>
            </a:r>
            <a:r>
              <a:rPr lang="en-US" altLang="en-US" sz="2400" dirty="0"/>
              <a:t> and 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/>
              <a:t> such that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i="1" dirty="0"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cg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 </a:t>
            </a:r>
            <a:r>
              <a:rPr lang="en-US" altLang="en-US" sz="2400" dirty="0"/>
              <a:t>for </a:t>
            </a:r>
            <a:r>
              <a:rPr lang="en-US" altLang="en-US" sz="2400" b="1" i="1" dirty="0">
                <a:sym typeface="Symbol" panose="05050102010706020507" pitchFamily="18" charset="2"/>
              </a:rPr>
              <a:t>n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0</a:t>
            </a:r>
          </a:p>
          <a:p>
            <a:pPr eaLnBrk="1" hangingPunct="1"/>
            <a:r>
              <a:rPr lang="en-US" altLang="en-US" sz="2400" dirty="0"/>
              <a:t>Example: </a:t>
            </a:r>
            <a:r>
              <a:rPr lang="en-US" altLang="en-US" sz="2400" dirty="0">
                <a:sym typeface="Symbol" panose="05050102010706020507" pitchFamily="18" charset="2"/>
              </a:rPr>
              <a:t>2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10 is </a:t>
            </a:r>
            <a:r>
              <a:rPr lang="en-US" altLang="en-US" sz="2400" b="1" i="1" dirty="0"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10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cn</a:t>
            </a:r>
            <a:endParaRPr lang="en-US" altLang="en-US" sz="2000" b="1" i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sym typeface="Symbol" panose="05050102010706020507" pitchFamily="18" charset="2"/>
              </a:rPr>
              <a:t> 2) </a:t>
            </a:r>
            <a:r>
              <a:rPr lang="en-US" altLang="en-US" sz="2000" b="1" i="1" dirty="0"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 dirty="0">
                <a:sym typeface="Symbol" panose="05050102010706020507" pitchFamily="18" charset="2"/>
              </a:rPr>
              <a:t>10</a:t>
            </a:r>
          </a:p>
          <a:p>
            <a:pPr lvl="1" eaLnBrk="1" hangingPunct="1"/>
            <a:r>
              <a:rPr lang="en-US" altLang="en-US" sz="2000" b="1" i="1" dirty="0"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000" dirty="0">
                <a:sym typeface="Symbol" panose="05050102010706020507" pitchFamily="18" charset="2"/>
              </a:rPr>
              <a:t>10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 dirty="0">
                <a:sym typeface="Symbol" panose="05050102010706020507" pitchFamily="18" charset="2"/>
              </a:rPr>
              <a:t> 2)</a:t>
            </a:r>
          </a:p>
          <a:p>
            <a:pPr lvl="1" eaLnBrk="1" hangingPunct="1"/>
            <a:r>
              <a:rPr lang="en-US" altLang="en-US" sz="2000" dirty="0"/>
              <a:t>Pick </a:t>
            </a:r>
            <a:r>
              <a:rPr lang="en-US" altLang="en-US" sz="2000" b="1" i="1" dirty="0">
                <a:sym typeface="Symbol" panose="05050102010706020507" pitchFamily="18" charset="2"/>
              </a:rPr>
              <a:t>c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 dirty="0">
                <a:sym typeface="Symbol" panose="05050102010706020507" pitchFamily="18" charset="2"/>
              </a:rPr>
              <a:t>3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sym typeface="Symbol" panose="05050102010706020507" pitchFamily="18" charset="2"/>
              </a:rPr>
              <a:t>n</a:t>
            </a:r>
            <a:r>
              <a:rPr lang="en-US" altLang="en-US" sz="2000" b="1" baseline="-25000" dirty="0">
                <a:sym typeface="Symbol" panose="05050102010706020507" pitchFamily="18" charset="2"/>
              </a:rPr>
              <a:t>0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000" dirty="0" smtClean="0">
                <a:sym typeface="Symbol" panose="05050102010706020507" pitchFamily="18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90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Analysis of Algorithms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287FCC-53D3-4CE2-85FE-DAABEAFE8BA0}" type="slidenum"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Tahoma" panose="020B0604030504040204" pitchFamily="34" charset="0"/>
              </a:rPr>
              <a:t>More Big-Oh Examples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>
                <a:solidFill>
                  <a:schemeClr val="tx1"/>
                </a:solidFill>
                <a:latin typeface="Tahoma" panose="020B0604030504040204" pitchFamily="34" charset="0"/>
              </a:rPr>
              <a:t>7n-2</a:t>
            </a: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n-US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628650" indent="-22860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7n-2 is O(n)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need c &gt; 0 and n</a:t>
            </a:r>
            <a:r>
              <a:rPr lang="en-US" altLang="en-US" sz="2000" baseline="-25000">
                <a:latin typeface="Tahoma" panose="020B0604030504040204" pitchFamily="34" charset="0"/>
              </a:rPr>
              <a:t>0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 1 such that</a:t>
            </a:r>
            <a:r>
              <a:rPr lang="en-US" altLang="en-US" sz="2000">
                <a:latin typeface="Tahoma" panose="020B0604030504040204" pitchFamily="34" charset="0"/>
              </a:rPr>
              <a:t> 7n-2 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 c</a:t>
            </a:r>
            <a:r>
              <a:rPr lang="en-US" altLang="en-US" sz="200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•n for n 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 n</a:t>
            </a:r>
            <a:r>
              <a:rPr lang="en-US" altLang="en-US" sz="2000" baseline="-25000">
                <a:latin typeface="Tahoma" panose="020B0604030504040204" pitchFamily="34" charset="0"/>
                <a:sym typeface="Symbol" panose="05050102010706020507" pitchFamily="18" charset="2"/>
              </a:rPr>
              <a:t>0</a:t>
            </a:r>
            <a:endParaRPr lang="en-US" altLang="en-US" sz="20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this is true for c = 7 and </a:t>
            </a:r>
            <a:r>
              <a:rPr lang="en-US" altLang="en-US" sz="2000">
                <a:latin typeface="Tahoma" panose="020B0604030504040204" pitchFamily="34" charset="0"/>
              </a:rPr>
              <a:t>n</a:t>
            </a:r>
            <a:r>
              <a:rPr lang="en-US" altLang="en-US" sz="2000" baseline="-25000">
                <a:latin typeface="Tahoma" panose="020B0604030504040204" pitchFamily="34" charset="0"/>
              </a:rPr>
              <a:t>0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= 1</a:t>
            </a:r>
            <a:endParaRPr lang="en-US" altLang="en-US" sz="2000" baseline="-25000">
              <a:latin typeface="Tahoma" panose="020B0604030504040204" pitchFamily="34" charset="0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sz="20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chemeClr val="tx1"/>
                </a:solidFill>
                <a:latin typeface="Tahoma" panose="020B0604030504040204" pitchFamily="34" charset="0"/>
              </a:rPr>
              <a:t>3n</a:t>
            </a:r>
            <a:r>
              <a:rPr lang="en-US" altLang="en-US" sz="2800" baseline="300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r>
              <a:rPr lang="en-US" altLang="en-US" sz="2800">
                <a:solidFill>
                  <a:schemeClr val="tx1"/>
                </a:solidFill>
                <a:latin typeface="Tahoma" panose="020B0604030504040204" pitchFamily="34" charset="0"/>
              </a:rPr>
              <a:t> + 20n</a:t>
            </a:r>
            <a:r>
              <a:rPr lang="en-US" altLang="en-US" sz="2800" baseline="30000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800">
                <a:solidFill>
                  <a:schemeClr val="tx1"/>
                </a:solidFill>
                <a:latin typeface="Tahoma" panose="020B0604030504040204" pitchFamily="34" charset="0"/>
              </a:rPr>
              <a:t> + 5</a:t>
            </a:r>
          </a:p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628650" indent="-22860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3n</a:t>
            </a:r>
            <a:r>
              <a:rPr lang="en-US" altLang="en-US" sz="2000" baseline="30000">
                <a:latin typeface="Tahoma" panose="020B0604030504040204" pitchFamily="34" charset="0"/>
              </a:rPr>
              <a:t>3</a:t>
            </a:r>
            <a:r>
              <a:rPr lang="en-US" altLang="en-US" sz="2000">
                <a:latin typeface="Tahoma" panose="020B0604030504040204" pitchFamily="34" charset="0"/>
              </a:rPr>
              <a:t> + 20n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 + 5 is O(n</a:t>
            </a:r>
            <a:r>
              <a:rPr lang="en-US" altLang="en-US" sz="2000" baseline="30000">
                <a:latin typeface="Tahoma" panose="020B0604030504040204" pitchFamily="34" charset="0"/>
              </a:rPr>
              <a:t>3</a:t>
            </a:r>
            <a:r>
              <a:rPr lang="en-US" altLang="en-US" sz="2000">
                <a:latin typeface="Tahoma" panose="020B0604030504040204" pitchFamily="34" charset="0"/>
              </a:rPr>
              <a:t>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need c &gt; 0 and n</a:t>
            </a:r>
            <a:r>
              <a:rPr lang="en-US" altLang="en-US" sz="2000" baseline="-25000">
                <a:latin typeface="Tahoma" panose="020B0604030504040204" pitchFamily="34" charset="0"/>
              </a:rPr>
              <a:t>0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 1 such that</a:t>
            </a:r>
            <a:r>
              <a:rPr lang="en-US" altLang="en-US" sz="2000">
                <a:latin typeface="Tahoma" panose="020B0604030504040204" pitchFamily="34" charset="0"/>
              </a:rPr>
              <a:t> 3n</a:t>
            </a:r>
            <a:r>
              <a:rPr lang="en-US" altLang="en-US" sz="2000" baseline="30000">
                <a:latin typeface="Tahoma" panose="020B0604030504040204" pitchFamily="34" charset="0"/>
              </a:rPr>
              <a:t>3</a:t>
            </a:r>
            <a:r>
              <a:rPr lang="en-US" altLang="en-US" sz="2000">
                <a:latin typeface="Tahoma" panose="020B0604030504040204" pitchFamily="34" charset="0"/>
              </a:rPr>
              <a:t> + 20n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 + 5 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 c</a:t>
            </a:r>
            <a:r>
              <a:rPr lang="en-US" altLang="en-US" sz="200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altLang="en-US" sz="2000" baseline="3000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 n</a:t>
            </a:r>
            <a:r>
              <a:rPr lang="en-US" altLang="en-US" sz="2000" baseline="-25000">
                <a:latin typeface="Tahoma" panose="020B0604030504040204" pitchFamily="34" charset="0"/>
                <a:sym typeface="Symbol" panose="05050102010706020507" pitchFamily="18" charset="2"/>
              </a:rPr>
              <a:t>0</a:t>
            </a:r>
            <a:endParaRPr lang="en-US" altLang="en-US" sz="20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this is true for c = 4 and </a:t>
            </a:r>
            <a:r>
              <a:rPr lang="en-US" altLang="en-US" sz="2000">
                <a:latin typeface="Tahoma" panose="020B0604030504040204" pitchFamily="34" charset="0"/>
              </a:rPr>
              <a:t>n</a:t>
            </a:r>
            <a:r>
              <a:rPr lang="en-US" altLang="en-US" sz="2000" baseline="-25000">
                <a:latin typeface="Tahoma" panose="020B0604030504040204" pitchFamily="34" charset="0"/>
              </a:rPr>
              <a:t>0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= 21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800">
                <a:solidFill>
                  <a:schemeClr val="tx1"/>
                </a:solidFill>
                <a:latin typeface="Tahoma" panose="020B0604030504040204" pitchFamily="34" charset="0"/>
              </a:rPr>
              <a:t>3 log n + 5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533400" y="525780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628650" indent="-22860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3 log n + 5 is O(log n)</a:t>
            </a: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need c &gt; 0 and n</a:t>
            </a:r>
            <a:r>
              <a:rPr lang="en-US" altLang="en-US" sz="2000" baseline="-25000">
                <a:latin typeface="Tahoma" panose="020B0604030504040204" pitchFamily="34" charset="0"/>
              </a:rPr>
              <a:t>0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 1 such that</a:t>
            </a:r>
            <a:r>
              <a:rPr lang="en-US" altLang="en-US" sz="2000">
                <a:latin typeface="Tahoma" panose="020B0604030504040204" pitchFamily="34" charset="0"/>
              </a:rPr>
              <a:t> 3 log n + 5 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 c</a:t>
            </a:r>
            <a:r>
              <a:rPr lang="en-US" altLang="en-US" sz="2000">
                <a:latin typeface="Tahoma" panose="020B060403050404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•log n for n 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 n</a:t>
            </a:r>
            <a:r>
              <a:rPr lang="en-US" altLang="en-US" sz="2000" baseline="-25000">
                <a:latin typeface="Tahoma" panose="020B0604030504040204" pitchFamily="34" charset="0"/>
                <a:sym typeface="Symbol" panose="05050102010706020507" pitchFamily="18" charset="2"/>
              </a:rPr>
              <a:t>0</a:t>
            </a:r>
            <a:endParaRPr lang="en-US" altLang="en-US" sz="20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lvl="1" eaLnBrk="1" hangingPunct="1"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this is true for c = 8 and </a:t>
            </a:r>
            <a:r>
              <a:rPr lang="en-US" altLang="en-US" sz="2000">
                <a:latin typeface="Tahoma" panose="020B0604030504040204" pitchFamily="34" charset="0"/>
              </a:rPr>
              <a:t>n</a:t>
            </a:r>
            <a:r>
              <a:rPr lang="en-US" altLang="en-US" sz="2000" baseline="-25000">
                <a:latin typeface="Tahoma" panose="020B0604030504040204" pitchFamily="34" charset="0"/>
              </a:rPr>
              <a:t>0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 = 2</a:t>
            </a:r>
            <a:endParaRPr lang="en-US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6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58" grpId="0" autoUpdateAnimBg="0"/>
      <p:bldP spid="4916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334000"/>
          </a:xfrm>
        </p:spPr>
        <p:txBody>
          <a:bodyPr/>
          <a:lstStyle/>
          <a:p>
            <a:pPr marL="914400" lvl="1" indent="-514350" fontAlgn="base">
              <a:spcAft>
                <a:spcPct val="0"/>
              </a:spcAft>
              <a:buFont typeface="Arial" pitchFamily="34" charset="0"/>
              <a:buAutoNum type="arabicPeriod"/>
              <a:defRPr/>
            </a:pPr>
            <a:r>
              <a:rPr lang="en-US" sz="2400" dirty="0">
                <a:latin typeface="Garamond" panose="02020404030301010803" pitchFamily="18" charset="0"/>
              </a:rPr>
              <a:t>Use of asymptotic notation,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Big-Oh</a:t>
            </a:r>
            <a:r>
              <a:rPr lang="en-US" dirty="0">
                <a:latin typeface="Garamond" panose="02020404030301010803" pitchFamily="18" charset="0"/>
              </a:rPr>
              <a:t>,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Omega </a:t>
            </a: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Theta.</a:t>
            </a: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>
                <a:latin typeface="Garamond" panose="02020404030301010803" pitchFamily="18" charset="0"/>
              </a:rPr>
              <a:t>Little-Oh</a:t>
            </a:r>
            <a:r>
              <a:rPr lang="en-US" dirty="0" smtClean="0">
                <a:latin typeface="Garamond" panose="02020404030301010803" pitchFamily="18" charset="0"/>
              </a:rPr>
              <a:t>, and </a:t>
            </a:r>
            <a:endParaRPr lang="en-US" dirty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Little-Omega Notation </a:t>
            </a:r>
          </a:p>
          <a:p>
            <a:pPr marL="914400" lvl="1" indent="-514350" fontAlgn="base">
              <a:spcAft>
                <a:spcPct val="0"/>
              </a:spcAft>
              <a:buFont typeface="Arial" pitchFamily="34" charset="0"/>
              <a:buAutoNum type="arabicPeriod"/>
              <a:defRPr/>
            </a:pPr>
            <a:r>
              <a:rPr lang="en-US" sz="2400" dirty="0">
                <a:latin typeface="Garamond" panose="02020404030301010803" pitchFamily="18" charset="0"/>
              </a:rPr>
              <a:t>Analyzing Recursive Algorithms: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Recurrence </a:t>
            </a:r>
            <a:r>
              <a:rPr lang="en-US" dirty="0">
                <a:latin typeface="Garamond" panose="02020404030301010803" pitchFamily="18" charset="0"/>
              </a:rPr>
              <a:t>relations,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Specifying </a:t>
            </a:r>
            <a:r>
              <a:rPr lang="en-US" dirty="0">
                <a:latin typeface="Garamond" panose="02020404030301010803" pitchFamily="18" charset="0"/>
              </a:rPr>
              <a:t>runtime of recursive algorithms,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Solving </a:t>
            </a:r>
            <a:r>
              <a:rPr lang="en-US" dirty="0">
                <a:latin typeface="Garamond" panose="02020404030301010803" pitchFamily="18" charset="0"/>
              </a:rPr>
              <a:t>recurrence equations.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dirty="0" smtClean="0">
                <a:latin typeface="Garamond" panose="02020404030301010803" pitchFamily="18" charset="0"/>
              </a:rPr>
              <a:t>Master </a:t>
            </a:r>
            <a:r>
              <a:rPr lang="en-US" dirty="0">
                <a:latin typeface="Garamond" panose="02020404030301010803" pitchFamily="18" charset="0"/>
              </a:rPr>
              <a:t>Theorem. 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>
                <a:latin typeface="Garamond" panose="02020404030301010803" pitchFamily="18" charset="0"/>
              </a:rPr>
              <a:t>Case </a:t>
            </a:r>
            <a:r>
              <a:rPr lang="en-US" sz="2400" dirty="0">
                <a:latin typeface="Garamond" panose="02020404030301010803" pitchFamily="18" charset="0"/>
              </a:rPr>
              <a:t>Study: </a:t>
            </a:r>
            <a:r>
              <a:rPr lang="en-US" sz="2400" dirty="0" err="1">
                <a:latin typeface="Garamond" panose="02020404030301010803" pitchFamily="18" charset="0"/>
              </a:rPr>
              <a:t>Analysing</a:t>
            </a:r>
            <a:r>
              <a:rPr lang="en-US" sz="2400" dirty="0">
                <a:latin typeface="Garamond" panose="02020404030301010803" pitchFamily="18" charset="0"/>
              </a:rPr>
              <a:t> Algorithms </a:t>
            </a:r>
            <a:endParaRPr lang="en-IN" sz="2400" dirty="0">
              <a:latin typeface="Garamond" panose="02020404030301010803" pitchFamily="18" charset="0"/>
            </a:endParaRPr>
          </a:p>
          <a:p>
            <a:pPr marL="914400" lvl="1" indent="-514350" fontAlgn="base">
              <a:spcAft>
                <a:spcPct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85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tabLst>
                <a:tab pos="1028700" algn="l"/>
              </a:tabLst>
            </a:pPr>
            <a:r>
              <a:rPr lang="en-US" altLang="en-US" sz="2800" dirty="0" smtClean="0"/>
              <a:t>If  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is</a:t>
            </a:r>
            <a:r>
              <a:rPr lang="en-US" altLang="en-US" sz="2800" dirty="0" smtClean="0"/>
              <a:t> a polynomial of degree 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800" dirty="0" smtClean="0"/>
              <a:t>, then 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 smtClean="0"/>
              <a:t> is </a:t>
            </a:r>
            <a:r>
              <a:rPr lang="en-US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b="1" i="1" baseline="30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 smtClean="0"/>
              <a:t>, i.e.,</a:t>
            </a:r>
          </a:p>
          <a:p>
            <a:pPr marL="1028700" lvl="1" fontAlgn="base">
              <a:spcAft>
                <a:spcPct val="0"/>
              </a:spcAft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400" dirty="0" smtClean="0"/>
              <a:t>Drop lower-order terms</a:t>
            </a:r>
          </a:p>
          <a:p>
            <a:pPr marL="1028700" lvl="1" fontAlgn="base">
              <a:spcAft>
                <a:spcPct val="0"/>
              </a:spcAft>
              <a:buFont typeface="Wingdings" panose="05000000000000000000" pitchFamily="2" charset="2"/>
              <a:buAutoNum type="arabicPeriod"/>
              <a:tabLst>
                <a:tab pos="1028700" algn="l"/>
              </a:tabLst>
            </a:pPr>
            <a:r>
              <a:rPr lang="en-US" altLang="en-US" sz="2400" dirty="0" smtClean="0"/>
              <a:t>Drop constant factors</a:t>
            </a:r>
          </a:p>
          <a:p>
            <a:pPr fontAlgn="base">
              <a:spcAft>
                <a:spcPct val="0"/>
              </a:spcAft>
              <a:tabLst>
                <a:tab pos="1028700" algn="l"/>
              </a:tabLst>
            </a:pPr>
            <a:r>
              <a:rPr lang="en-US" altLang="en-US" sz="2800" dirty="0" smtClean="0"/>
              <a:t>Use the smallest possible class of functions</a:t>
            </a:r>
          </a:p>
          <a:p>
            <a:pPr marL="1028700" lvl="1" fontAlgn="base">
              <a:spcAft>
                <a:spcPct val="0"/>
              </a:spcAft>
              <a:tabLst>
                <a:tab pos="1028700" algn="l"/>
              </a:tabLst>
            </a:pPr>
            <a:r>
              <a:rPr lang="en-US" altLang="en-US" sz="2400" dirty="0" smtClean="0"/>
              <a:t>Say “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 is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 smtClean="0">
                <a:sym typeface="Symbol" panose="05050102010706020507" pitchFamily="18" charset="2"/>
              </a:rPr>
              <a:t>”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/>
              <a:t>instead of “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 is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 smtClean="0">
                <a:sym typeface="Symbol" panose="05050102010706020507" pitchFamily="18" charset="2"/>
              </a:rPr>
              <a:t>”</a:t>
            </a:r>
          </a:p>
          <a:p>
            <a:pPr fontAlgn="base">
              <a:spcAft>
                <a:spcPct val="0"/>
              </a:spcAft>
              <a:tabLst>
                <a:tab pos="1028700" algn="l"/>
              </a:tabLst>
            </a:pPr>
            <a:r>
              <a:rPr lang="en-US" altLang="en-US" sz="2800" dirty="0" smtClean="0">
                <a:sym typeface="Symbol" panose="05050102010706020507" pitchFamily="18" charset="2"/>
              </a:rPr>
              <a:t>Use the simplest expression of the class</a:t>
            </a:r>
          </a:p>
          <a:p>
            <a:pPr marL="1028700" lvl="1" fontAlgn="base">
              <a:spcAft>
                <a:spcPct val="0"/>
              </a:spcAft>
              <a:tabLst>
                <a:tab pos="1028700" algn="l"/>
              </a:tabLst>
            </a:pPr>
            <a:r>
              <a:rPr lang="en-US" altLang="en-US" sz="2400" dirty="0" smtClean="0"/>
              <a:t>Say “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400" dirty="0" smtClean="0">
                <a:sym typeface="Symbol" panose="05050102010706020507" pitchFamily="18" charset="2"/>
              </a:rPr>
              <a:t> is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 smtClean="0">
                <a:sym typeface="Symbol" panose="05050102010706020507" pitchFamily="18" charset="2"/>
              </a:rPr>
              <a:t>”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/>
              <a:t>instead of “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en-US" sz="2400" dirty="0" smtClean="0">
                <a:sym typeface="Symbol" panose="05050102010706020507" pitchFamily="18" charset="2"/>
              </a:rPr>
              <a:t> is 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(3</a:t>
            </a:r>
            <a:r>
              <a:rPr lang="en-US" altLang="en-US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 dirty="0" smtClean="0">
                <a:sym typeface="Symbol" panose="05050102010706020507" pitchFamily="18" charset="2"/>
              </a:rPr>
              <a:t>”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Analysis of Algorithms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69C485-020C-4038-A3C4-9186F0D8D193}" type="slidenum">
              <a:rPr lang="en-US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Big-Oh Rules (shortcuts)</a:t>
            </a:r>
          </a:p>
        </p:txBody>
      </p:sp>
    </p:spTree>
    <p:extLst>
      <p:ext uri="{BB962C8B-B14F-4D97-AF65-F5344CB8AC3E}">
        <p14:creationId xmlns:p14="http://schemas.microsoft.com/office/powerpoint/2010/main" val="1457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398463" y="26670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chemeClr val="tx1"/>
                </a:solidFill>
              </a:rPr>
              <a:t>2n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=O(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= O(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>
                <a:sym typeface="Symbol" panose="05050102010706020507" pitchFamily="18" charset="2"/>
              </a:rPr>
              <a:t>Examples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52400" y="1559719"/>
            <a:ext cx="76454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2800" b="1" i="1" dirty="0">
                <a:solidFill>
                  <a:schemeClr val="accent1"/>
                </a:solidFill>
                <a:sym typeface="Symbol" panose="05050102010706020507" pitchFamily="18" charset="2"/>
              </a:rPr>
              <a:t>O</a:t>
            </a:r>
            <a:r>
              <a:rPr kumimoji="1" lang="en-US" sz="2800" b="1" dirty="0">
                <a:solidFill>
                  <a:schemeClr val="accent1"/>
                </a:solidFill>
              </a:rPr>
              <a:t>(</a:t>
            </a:r>
            <a:r>
              <a:rPr kumimoji="1" lang="en-US" sz="2800" b="1" i="1" dirty="0">
                <a:solidFill>
                  <a:schemeClr val="accent1"/>
                </a:solidFill>
              </a:rPr>
              <a:t>g</a:t>
            </a:r>
            <a:r>
              <a:rPr kumimoji="1" lang="en-US" sz="2800" b="1" dirty="0">
                <a:solidFill>
                  <a:schemeClr val="accent1"/>
                </a:solidFill>
              </a:rPr>
              <a:t>(</a:t>
            </a:r>
            <a:r>
              <a:rPr kumimoji="1" lang="en-US" sz="2800" b="1" i="1" dirty="0">
                <a:solidFill>
                  <a:schemeClr val="accent1"/>
                </a:solidFill>
              </a:rPr>
              <a:t>n</a:t>
            </a:r>
            <a:r>
              <a:rPr kumimoji="1" lang="en-US" sz="2800" b="1" dirty="0">
                <a:solidFill>
                  <a:schemeClr val="accent1"/>
                </a:solidFill>
              </a:rPr>
              <a:t>)) =</a:t>
            </a:r>
            <a:r>
              <a:rPr kumimoji="1" lang="en-US" sz="2800" b="1" dirty="0">
                <a:solidFill>
                  <a:schemeClr val="hlink"/>
                </a:solidFill>
              </a:rPr>
              <a:t> {</a:t>
            </a:r>
            <a:r>
              <a:rPr kumimoji="1" 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sz="2800" b="1" dirty="0">
                <a:solidFill>
                  <a:schemeClr val="hlink"/>
                </a:solidFill>
              </a:rPr>
              <a:t>) : </a:t>
            </a:r>
            <a:r>
              <a:rPr kumimoji="1" lang="en-US" sz="28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sz="2800" b="1" dirty="0">
                <a:solidFill>
                  <a:srgbClr val="FF3300"/>
                </a:solidFill>
              </a:rPr>
              <a:t>positive constants </a:t>
            </a:r>
            <a:r>
              <a:rPr kumimoji="1" lang="en-US" sz="2800" b="1" i="1" dirty="0">
                <a:solidFill>
                  <a:srgbClr val="FF3300"/>
                </a:solidFill>
              </a:rPr>
              <a:t>c</a:t>
            </a:r>
            <a:r>
              <a:rPr kumimoji="1" lang="en-US" sz="2800" b="1" dirty="0">
                <a:solidFill>
                  <a:srgbClr val="FF3300"/>
                </a:solidFill>
              </a:rPr>
              <a:t> and </a:t>
            </a:r>
            <a:r>
              <a:rPr kumimoji="1" lang="en-US" sz="2800" b="1" i="1" dirty="0">
                <a:solidFill>
                  <a:srgbClr val="FF3300"/>
                </a:solidFill>
              </a:rPr>
              <a:t>n</a:t>
            </a:r>
            <a:r>
              <a:rPr kumimoji="1" lang="en-US" sz="2800" b="1" baseline="-25000" dirty="0">
                <a:solidFill>
                  <a:srgbClr val="FF3300"/>
                </a:solidFill>
              </a:rPr>
              <a:t>0</a:t>
            </a:r>
            <a:r>
              <a:rPr kumimoji="1" lang="en-US" sz="2800" b="1" dirty="0">
                <a:solidFill>
                  <a:srgbClr val="FF3300"/>
                </a:solidFill>
              </a:rPr>
              <a:t>,</a:t>
            </a:r>
            <a:r>
              <a:rPr kumimoji="1" lang="en-US" sz="2800" b="1" dirty="0">
                <a:solidFill>
                  <a:schemeClr val="hlink"/>
                </a:solidFill>
              </a:rPr>
              <a:t> </a:t>
            </a:r>
            <a:r>
              <a:rPr kumimoji="1" lang="en-US" sz="2800" b="1" dirty="0">
                <a:solidFill>
                  <a:srgbClr val="CC0000"/>
                </a:solidFill>
              </a:rPr>
              <a:t>such that </a:t>
            </a:r>
            <a:r>
              <a:rPr kumimoji="1" lang="en-US" sz="2800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sz="2800" b="1" i="1" dirty="0">
                <a:solidFill>
                  <a:srgbClr val="CC0000"/>
                </a:solidFill>
              </a:rPr>
              <a:t>n </a:t>
            </a:r>
            <a:r>
              <a:rPr kumimoji="1" lang="en-US" sz="2800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sz="2800" b="1" i="1" dirty="0">
                <a:solidFill>
                  <a:srgbClr val="CC0000"/>
                </a:solidFill>
              </a:rPr>
              <a:t>  n</a:t>
            </a:r>
            <a:r>
              <a:rPr kumimoji="1" lang="en-US" sz="2800" b="1" baseline="-25000" dirty="0">
                <a:solidFill>
                  <a:srgbClr val="CC0000"/>
                </a:solidFill>
              </a:rPr>
              <a:t>0</a:t>
            </a:r>
            <a:r>
              <a:rPr kumimoji="1" lang="en-US" sz="2800" dirty="0">
                <a:solidFill>
                  <a:srgbClr val="CC0000"/>
                </a:solidFill>
              </a:rPr>
              <a:t>, </a:t>
            </a:r>
            <a:r>
              <a:rPr kumimoji="1" lang="en-US" sz="2800" b="1" dirty="0">
                <a:solidFill>
                  <a:schemeClr val="hlink"/>
                </a:solidFill>
              </a:rPr>
              <a:t>we have 0 </a:t>
            </a:r>
            <a:r>
              <a:rPr kumimoji="1" lang="en-US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sz="2800" b="1" dirty="0">
                <a:solidFill>
                  <a:schemeClr val="hlink"/>
                </a:solidFill>
              </a:rPr>
              <a:t>  </a:t>
            </a:r>
            <a:r>
              <a:rPr kumimoji="1" 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sz="2800" b="1" dirty="0">
                <a:solidFill>
                  <a:schemeClr val="hlink"/>
                </a:solidFill>
              </a:rPr>
              <a:t>)</a:t>
            </a:r>
            <a:r>
              <a:rPr kumimoji="1" lang="en-US" sz="2800" b="1" i="1" dirty="0">
                <a:solidFill>
                  <a:schemeClr val="hlink"/>
                </a:solidFill>
              </a:rPr>
              <a:t> </a:t>
            </a:r>
            <a:r>
              <a:rPr kumimoji="1" lang="en-US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sz="2800" b="1" dirty="0">
                <a:solidFill>
                  <a:schemeClr val="hlink"/>
                </a:solidFill>
              </a:rPr>
              <a:t> c</a:t>
            </a:r>
            <a:r>
              <a:rPr kumimoji="1" lang="en-US" sz="2800" b="1" i="1" dirty="0">
                <a:solidFill>
                  <a:schemeClr val="hlink"/>
                </a:solidFill>
              </a:rPr>
              <a:t>g</a:t>
            </a:r>
            <a:r>
              <a:rPr kumimoji="1" 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sz="2800" b="1" dirty="0">
                <a:solidFill>
                  <a:schemeClr val="hlink"/>
                </a:solidFill>
              </a:rPr>
              <a:t>) }</a:t>
            </a:r>
            <a:endParaRPr kumimoji="1" lang="en-US" sz="30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2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=O(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C=1 and n0=2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2</a:t>
            </a:r>
            <a:r>
              <a:rPr lang="en-US" i="1" dirty="0"/>
              <a:t>n</a:t>
            </a:r>
            <a:r>
              <a:rPr lang="en-US" baseline="30000" dirty="0"/>
              <a:t>2 </a:t>
            </a:r>
            <a:r>
              <a:rPr lang="en-US" dirty="0"/>
              <a:t> =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C=2 and n0=0</a:t>
            </a:r>
          </a:p>
          <a:p>
            <a:r>
              <a:rPr lang="en-US" altLang="en-US" dirty="0"/>
              <a:t>	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5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smtClean="0">
                <a:solidFill>
                  <a:schemeClr val="hlink"/>
                </a:solidFill>
              </a:rPr>
              <a:t>Comp 122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>
                <a:sym typeface="Symbol" panose="05050102010706020507" pitchFamily="18" charset="2"/>
              </a:rPr>
              <a:t> -notation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63525" y="5106988"/>
            <a:ext cx="598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2600" b="1" i="1">
                <a:solidFill>
                  <a:schemeClr val="tx1"/>
                </a:solidFill>
              </a:rPr>
              <a:t>g</a:t>
            </a:r>
            <a:r>
              <a:rPr kumimoji="1" lang="en-US" sz="2600" b="1">
                <a:solidFill>
                  <a:schemeClr val="tx1"/>
                </a:solidFill>
              </a:rPr>
              <a:t>(</a:t>
            </a:r>
            <a:r>
              <a:rPr kumimoji="1" lang="en-US" sz="2600" b="1" i="1">
                <a:solidFill>
                  <a:schemeClr val="tx1"/>
                </a:solidFill>
              </a:rPr>
              <a:t>n</a:t>
            </a:r>
            <a:r>
              <a:rPr kumimoji="1" lang="en-US" sz="2600" b="1">
                <a:solidFill>
                  <a:schemeClr val="tx1"/>
                </a:solidFill>
              </a:rPr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sz="2600" b="1">
                <a:solidFill>
                  <a:schemeClr val="tx1"/>
                </a:solidFill>
              </a:rPr>
              <a:t> for </a:t>
            </a:r>
            <a:r>
              <a:rPr kumimoji="1" lang="en-US" sz="2600" b="1" i="1">
                <a:solidFill>
                  <a:schemeClr val="tx1"/>
                </a:solidFill>
              </a:rPr>
              <a:t>f</a:t>
            </a:r>
            <a:r>
              <a:rPr kumimoji="1" lang="en-US" sz="2600" b="1">
                <a:solidFill>
                  <a:schemeClr val="tx1"/>
                </a:solidFill>
              </a:rPr>
              <a:t>(</a:t>
            </a:r>
            <a:r>
              <a:rPr kumimoji="1" lang="en-US" sz="2600" b="1" i="1">
                <a:solidFill>
                  <a:schemeClr val="tx1"/>
                </a:solidFill>
              </a:rPr>
              <a:t>n</a:t>
            </a:r>
            <a:r>
              <a:rPr kumimoji="1" lang="en-US" sz="2600" b="1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250825" y="3990069"/>
            <a:ext cx="439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Intuitively</a:t>
            </a:r>
            <a:r>
              <a:rPr lang="en-US" sz="2400" dirty="0">
                <a:solidFill>
                  <a:schemeClr val="tx1"/>
                </a:solidFill>
              </a:rPr>
              <a:t>: Set of all functions whose </a:t>
            </a:r>
            <a:r>
              <a:rPr lang="en-US" sz="2400" i="1" dirty="0">
                <a:solidFill>
                  <a:schemeClr val="tx1"/>
                </a:solidFill>
              </a:rPr>
              <a:t>rate of growth</a:t>
            </a:r>
            <a:r>
              <a:rPr lang="en-US" sz="2400" dirty="0">
                <a:solidFill>
                  <a:schemeClr val="tx1"/>
                </a:solidFill>
              </a:rPr>
              <a:t> is the same as or higher than that of </a:t>
            </a:r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</p:txBody>
      </p:sp>
      <p:pic>
        <p:nvPicPr>
          <p:cNvPr id="24582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432152"/>
            <a:ext cx="3333750" cy="351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804863" y="5595938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i="1">
                <a:solidFill>
                  <a:schemeClr val="hlink"/>
                </a:solidFill>
              </a:rPr>
              <a:t>f</a:t>
            </a:r>
            <a:r>
              <a:rPr lang="en-US" sz="2400" b="1">
                <a:solidFill>
                  <a:schemeClr val="hlink"/>
                </a:solidFill>
              </a:rPr>
              <a:t>(</a:t>
            </a:r>
            <a:r>
              <a:rPr lang="en-US" sz="2400" b="1" i="1">
                <a:solidFill>
                  <a:schemeClr val="hlink"/>
                </a:solidFill>
              </a:rPr>
              <a:t>n</a:t>
            </a:r>
            <a:r>
              <a:rPr lang="en-US" sz="2400" b="1">
                <a:solidFill>
                  <a:schemeClr val="hlink"/>
                </a:solidFill>
              </a:rPr>
              <a:t>) = 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))  </a:t>
            </a:r>
            <a:r>
              <a:rPr lang="en-US" sz="2400" b="1" i="1">
                <a:solidFill>
                  <a:schemeClr val="hlink"/>
                </a:solidFill>
              </a:rPr>
              <a:t>f</a:t>
            </a:r>
            <a:r>
              <a:rPr lang="en-US" sz="2400" b="1">
                <a:solidFill>
                  <a:schemeClr val="hlink"/>
                </a:solidFill>
              </a:rPr>
              <a:t>(</a:t>
            </a:r>
            <a:r>
              <a:rPr lang="en-US" sz="2400" b="1" i="1">
                <a:solidFill>
                  <a:schemeClr val="hlink"/>
                </a:solidFill>
              </a:rPr>
              <a:t>n</a:t>
            </a:r>
            <a:r>
              <a:rPr lang="en-US" sz="2400" b="1">
                <a:solidFill>
                  <a:schemeClr val="hlink"/>
                </a:solidFill>
              </a:rPr>
              <a:t>) = 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(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(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))   (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sz="2400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sz="2400" b="1">
                <a:solidFill>
                  <a:schemeClr val="hlink"/>
                </a:solidFill>
                <a:sym typeface="Symbol" panose="05050102010706020507" pitchFamily="18" charset="2"/>
              </a:rPr>
              <a:t>)).</a:t>
            </a:r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250825" y="2158321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sz="2600" b="1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sz="2600" b="1" dirty="0">
                <a:solidFill>
                  <a:schemeClr val="hlink"/>
                </a:solidFill>
              </a:rPr>
            </a:br>
            <a:r>
              <a:rPr kumimoji="1" lang="en-US" sz="2600" b="1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sz="2400" b="1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sz="2400" b="1" i="1" dirty="0">
                <a:solidFill>
                  <a:srgbClr val="CC0000"/>
                </a:solidFill>
              </a:rPr>
              <a:t>n </a:t>
            </a:r>
            <a:r>
              <a:rPr kumimoji="1" lang="en-US" sz="2400" b="1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sz="2400" b="1" i="1" dirty="0">
                <a:solidFill>
                  <a:srgbClr val="CC0000"/>
                </a:solidFill>
              </a:rPr>
              <a:t>  n</a:t>
            </a:r>
            <a:r>
              <a:rPr kumimoji="1" lang="en-US" sz="2400" b="1" baseline="-25000" dirty="0">
                <a:solidFill>
                  <a:srgbClr val="CC0000"/>
                </a:solidFill>
              </a:rPr>
              <a:t>0</a:t>
            </a:r>
            <a:r>
              <a:rPr kumimoji="1" lang="en-US" sz="2400" dirty="0">
                <a:solidFill>
                  <a:srgbClr val="CC0000"/>
                </a:solidFill>
              </a:rPr>
              <a:t>,</a:t>
            </a:r>
            <a:endParaRPr kumimoji="1" lang="en-US" sz="2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sz="2400" b="1" dirty="0">
                <a:solidFill>
                  <a:schemeClr val="hlink"/>
                </a:solidFill>
              </a:rPr>
              <a:t>c</a:t>
            </a:r>
            <a:r>
              <a:rPr kumimoji="1" lang="en-US" sz="2400" b="1" i="1" dirty="0">
                <a:solidFill>
                  <a:schemeClr val="hlink"/>
                </a:solidFill>
              </a:rPr>
              <a:t>g</a:t>
            </a:r>
            <a:r>
              <a:rPr kumimoji="1" lang="en-US" sz="2400" b="1" dirty="0">
                <a:solidFill>
                  <a:schemeClr val="hlink"/>
                </a:solidFill>
              </a:rPr>
              <a:t>(</a:t>
            </a:r>
            <a:r>
              <a:rPr kumimoji="1" lang="en-US" sz="2400" b="1" i="1" dirty="0">
                <a:solidFill>
                  <a:schemeClr val="hlink"/>
                </a:solidFill>
              </a:rPr>
              <a:t>n</a:t>
            </a:r>
            <a:r>
              <a:rPr kumimoji="1" lang="en-US" sz="2400" b="1" dirty="0">
                <a:solidFill>
                  <a:schemeClr val="hlink"/>
                </a:solidFill>
              </a:rPr>
              <a:t>)</a:t>
            </a:r>
            <a:r>
              <a:rPr kumimoji="1" lang="en-US" sz="2400" dirty="0">
                <a:solidFill>
                  <a:schemeClr val="tx1"/>
                </a:solidFill>
              </a:rPr>
              <a:t> </a:t>
            </a:r>
            <a:r>
              <a:rPr kumimoji="1" lang="en-US" sz="2600" b="1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sz="2400" b="1" i="1" dirty="0">
                <a:solidFill>
                  <a:schemeClr val="hlink"/>
                </a:solidFill>
              </a:rPr>
              <a:t>f</a:t>
            </a:r>
            <a:r>
              <a:rPr kumimoji="1" lang="en-US" sz="2400" b="1" dirty="0">
                <a:solidFill>
                  <a:schemeClr val="hlink"/>
                </a:solidFill>
              </a:rPr>
              <a:t>(</a:t>
            </a:r>
            <a:r>
              <a:rPr kumimoji="1" lang="en-US" sz="2400" b="1" i="1" dirty="0">
                <a:solidFill>
                  <a:schemeClr val="hlink"/>
                </a:solidFill>
              </a:rPr>
              <a:t>n</a:t>
            </a:r>
            <a:r>
              <a:rPr kumimoji="1" lang="en-US" sz="2400" b="1" dirty="0">
                <a:solidFill>
                  <a:schemeClr val="hlink"/>
                </a:solidFill>
              </a:rPr>
              <a:t>)</a:t>
            </a:r>
            <a:r>
              <a:rPr kumimoji="1" 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>
            <a:off x="250825" y="1241540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sz="2600" dirty="0">
                <a:solidFill>
                  <a:schemeClr val="tx1"/>
                </a:solidFill>
              </a:rPr>
              <a:t>For function </a:t>
            </a:r>
            <a:r>
              <a:rPr kumimoji="1" lang="en-US" sz="2600" i="1" dirty="0">
                <a:solidFill>
                  <a:schemeClr val="tx1"/>
                </a:solidFill>
              </a:rPr>
              <a:t>f</a:t>
            </a:r>
            <a:r>
              <a:rPr kumimoji="1" lang="en-US" sz="2600" dirty="0" smtClean="0">
                <a:solidFill>
                  <a:schemeClr val="tx1"/>
                </a:solidFill>
              </a:rPr>
              <a:t>(</a:t>
            </a:r>
            <a:r>
              <a:rPr kumimoji="1" lang="en-US" sz="2600" i="1" dirty="0" smtClean="0">
                <a:solidFill>
                  <a:schemeClr val="tx1"/>
                </a:solidFill>
              </a:rPr>
              <a:t>n</a:t>
            </a:r>
            <a:r>
              <a:rPr kumimoji="1" lang="en-US" sz="2600" dirty="0">
                <a:solidFill>
                  <a:schemeClr val="tx1"/>
                </a:solidFill>
              </a:rPr>
              <a:t>), we define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</a:t>
            </a:r>
            <a:r>
              <a:rPr kumimoji="1" lang="en-US" sz="2600" dirty="0">
                <a:solidFill>
                  <a:schemeClr val="tx1"/>
                </a:solidFill>
              </a:rPr>
              <a:t>(</a:t>
            </a:r>
            <a:r>
              <a:rPr kumimoji="1" lang="en-US" sz="2600" i="1" dirty="0">
                <a:solidFill>
                  <a:schemeClr val="tx1"/>
                </a:solidFill>
              </a:rPr>
              <a:t>g</a:t>
            </a:r>
            <a:r>
              <a:rPr kumimoji="1" lang="en-US" sz="2600" dirty="0">
                <a:solidFill>
                  <a:schemeClr val="tx1"/>
                </a:solidFill>
              </a:rPr>
              <a:t>(</a:t>
            </a:r>
            <a:r>
              <a:rPr kumimoji="1" lang="en-US" sz="2600" i="1" dirty="0">
                <a:solidFill>
                  <a:schemeClr val="tx1"/>
                </a:solidFill>
              </a:rPr>
              <a:t>n</a:t>
            </a:r>
            <a:r>
              <a:rPr kumimoji="1" lang="en-US" sz="2600" dirty="0">
                <a:solidFill>
                  <a:schemeClr val="tx1"/>
                </a:solidFill>
              </a:rPr>
              <a:t>)), big-Omega of </a:t>
            </a:r>
            <a:r>
              <a:rPr kumimoji="1" lang="en-US" sz="2600" i="1" dirty="0">
                <a:solidFill>
                  <a:schemeClr val="tx1"/>
                </a:solidFill>
              </a:rPr>
              <a:t>n</a:t>
            </a:r>
            <a:r>
              <a:rPr kumimoji="1" lang="en-US" sz="2600" dirty="0">
                <a:solidFill>
                  <a:schemeClr val="tx1"/>
                </a:solidFill>
              </a:rPr>
              <a:t>, as the set:</a:t>
            </a:r>
          </a:p>
        </p:txBody>
      </p:sp>
    </p:spTree>
    <p:extLst>
      <p:ext uri="{BB962C8B-B14F-4D97-AF65-F5344CB8AC3E}">
        <p14:creationId xmlns:p14="http://schemas.microsoft.com/office/powerpoint/2010/main" val="33620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358571"/>
            <a:ext cx="8229600" cy="3001963"/>
          </a:xfrm>
        </p:spPr>
        <p:txBody>
          <a:bodyPr/>
          <a:lstStyle/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n = </a:t>
            </a:r>
            <a:r>
              <a:rPr lang="el-GR" dirty="0" smtClean="0">
                <a:sym typeface="Symbol" panose="05050102010706020507" pitchFamily="18" charset="2"/>
              </a:rPr>
              <a:t>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 err="1" smtClean="0">
                <a:sym typeface="Symbol" panose="05050102010706020507" pitchFamily="18" charset="2"/>
              </a:rPr>
              <a:t>lg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). Choose </a:t>
            </a:r>
            <a:r>
              <a:rPr lang="en-US" i="1" dirty="0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 and </a:t>
            </a:r>
            <a:r>
              <a:rPr lang="en-US" i="1" dirty="0" smtClean="0"/>
              <a:t>n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C=1 and n0=16</a:t>
            </a:r>
            <a:endParaRPr lang="el-GR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97543" y="1600200"/>
            <a:ext cx="81026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sz="2800" dirty="0">
                <a:solidFill>
                  <a:schemeClr val="accent1"/>
                </a:solidFill>
                <a:sym typeface="Symbol" panose="05050102010706020507" pitchFamily="18" charset="2"/>
              </a:rPr>
              <a:t></a:t>
            </a:r>
            <a:r>
              <a:rPr kumimoji="1" lang="en-US" sz="2800" dirty="0">
                <a:solidFill>
                  <a:schemeClr val="accent1"/>
                </a:solidFill>
              </a:rPr>
              <a:t>(</a:t>
            </a:r>
            <a:r>
              <a:rPr kumimoji="1" lang="en-US" sz="2800" i="1" dirty="0">
                <a:solidFill>
                  <a:schemeClr val="accent1"/>
                </a:solidFill>
              </a:rPr>
              <a:t>g</a:t>
            </a:r>
            <a:r>
              <a:rPr kumimoji="1" lang="en-US" sz="2800" dirty="0">
                <a:solidFill>
                  <a:schemeClr val="accent1"/>
                </a:solidFill>
              </a:rPr>
              <a:t>(</a:t>
            </a:r>
            <a:r>
              <a:rPr kumimoji="1" lang="en-US" sz="2800" i="1" dirty="0">
                <a:solidFill>
                  <a:schemeClr val="accent1"/>
                </a:solidFill>
              </a:rPr>
              <a:t>n</a:t>
            </a:r>
            <a:r>
              <a:rPr kumimoji="1" lang="en-US" sz="2800" dirty="0">
                <a:solidFill>
                  <a:schemeClr val="accent1"/>
                </a:solidFill>
              </a:rPr>
              <a:t>)) =</a:t>
            </a:r>
            <a:r>
              <a:rPr kumimoji="1" lang="en-US" sz="2800" dirty="0">
                <a:solidFill>
                  <a:schemeClr val="hlink"/>
                </a:solidFill>
              </a:rPr>
              <a:t> {</a:t>
            </a:r>
            <a:r>
              <a:rPr kumimoji="1" lang="en-US" sz="2800" i="1" dirty="0">
                <a:solidFill>
                  <a:schemeClr val="hlink"/>
                </a:solidFill>
              </a:rPr>
              <a:t>f</a:t>
            </a:r>
            <a:r>
              <a:rPr kumimoji="1" lang="en-US" sz="2800" dirty="0">
                <a:solidFill>
                  <a:schemeClr val="hlink"/>
                </a:solidFill>
              </a:rPr>
              <a:t>(</a:t>
            </a:r>
            <a:r>
              <a:rPr kumimoji="1" lang="en-US" sz="2800" i="1" dirty="0">
                <a:solidFill>
                  <a:schemeClr val="hlink"/>
                </a:solidFill>
              </a:rPr>
              <a:t>n</a:t>
            </a:r>
            <a:r>
              <a:rPr kumimoji="1" lang="en-US" sz="2800" dirty="0">
                <a:solidFill>
                  <a:schemeClr val="hlink"/>
                </a:solidFill>
              </a:rPr>
              <a:t>) : </a:t>
            </a:r>
            <a:r>
              <a:rPr kumimoji="1"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 </a:t>
            </a:r>
            <a:r>
              <a:rPr kumimoji="1" lang="en-US" sz="2800" dirty="0">
                <a:solidFill>
                  <a:srgbClr val="FF3300"/>
                </a:solidFill>
              </a:rPr>
              <a:t>positive constants </a:t>
            </a:r>
            <a:r>
              <a:rPr kumimoji="1" lang="en-US" sz="2800" i="1" dirty="0">
                <a:solidFill>
                  <a:srgbClr val="FF3300"/>
                </a:solidFill>
              </a:rPr>
              <a:t>c</a:t>
            </a:r>
            <a:r>
              <a:rPr kumimoji="1" lang="en-US" sz="2800" dirty="0">
                <a:solidFill>
                  <a:srgbClr val="FF3300"/>
                </a:solidFill>
              </a:rPr>
              <a:t> and </a:t>
            </a:r>
            <a:r>
              <a:rPr kumimoji="1" lang="en-US" sz="2800" i="1" dirty="0">
                <a:solidFill>
                  <a:srgbClr val="FF3300"/>
                </a:solidFill>
              </a:rPr>
              <a:t>n</a:t>
            </a:r>
            <a:r>
              <a:rPr kumimoji="1" lang="en-US" sz="2800" baseline="-25000" dirty="0">
                <a:solidFill>
                  <a:srgbClr val="FF3300"/>
                </a:solidFill>
              </a:rPr>
              <a:t>0</a:t>
            </a:r>
            <a:r>
              <a:rPr kumimoji="1" lang="en-US" sz="2800" dirty="0">
                <a:solidFill>
                  <a:srgbClr val="FF3300"/>
                </a:solidFill>
              </a:rPr>
              <a:t>,</a:t>
            </a:r>
            <a:r>
              <a:rPr kumimoji="1" lang="en-US" sz="2800" dirty="0">
                <a:solidFill>
                  <a:schemeClr val="hlink"/>
                </a:solidFill>
              </a:rPr>
              <a:t> </a:t>
            </a:r>
            <a:r>
              <a:rPr kumimoji="1" lang="en-US" sz="2800" dirty="0">
                <a:solidFill>
                  <a:srgbClr val="CC0000"/>
                </a:solidFill>
              </a:rPr>
              <a:t>such that </a:t>
            </a:r>
            <a:r>
              <a:rPr kumimoji="1" lang="en-US" sz="2800" dirty="0">
                <a:solidFill>
                  <a:srgbClr val="CC0000"/>
                </a:solidFill>
                <a:sym typeface="Symbol" panose="05050102010706020507" pitchFamily="18" charset="2"/>
              </a:rPr>
              <a:t></a:t>
            </a:r>
            <a:r>
              <a:rPr kumimoji="1" lang="en-US" sz="2800" i="1" dirty="0">
                <a:solidFill>
                  <a:srgbClr val="CC0000"/>
                </a:solidFill>
              </a:rPr>
              <a:t>n </a:t>
            </a:r>
            <a:r>
              <a:rPr kumimoji="1" lang="en-US" sz="2800" dirty="0">
                <a:solidFill>
                  <a:srgbClr val="CC0000"/>
                </a:solidFill>
                <a:sym typeface="Symbol" panose="05050102010706020507" pitchFamily="18" charset="2"/>
              </a:rPr>
              <a:t></a:t>
            </a:r>
            <a:r>
              <a:rPr kumimoji="1" lang="en-US" sz="2800" i="1" dirty="0">
                <a:solidFill>
                  <a:srgbClr val="CC0000"/>
                </a:solidFill>
              </a:rPr>
              <a:t> n</a:t>
            </a:r>
            <a:r>
              <a:rPr kumimoji="1" lang="en-US" sz="2800" baseline="-25000" dirty="0">
                <a:solidFill>
                  <a:srgbClr val="CC0000"/>
                </a:solidFill>
              </a:rPr>
              <a:t>0</a:t>
            </a:r>
            <a:r>
              <a:rPr kumimoji="1" lang="en-US" sz="2800" dirty="0">
                <a:solidFill>
                  <a:srgbClr val="CC0000"/>
                </a:solidFill>
              </a:rPr>
              <a:t>, </a:t>
            </a:r>
            <a:r>
              <a:rPr kumimoji="1" lang="en-US" sz="2800" dirty="0">
                <a:solidFill>
                  <a:schemeClr val="hlink"/>
                </a:solidFill>
              </a:rPr>
              <a:t>we have 0 </a:t>
            </a:r>
            <a:r>
              <a:rPr kumimoji="1" lang="en-US" sz="2800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kumimoji="1" lang="en-US" sz="2800" dirty="0">
                <a:solidFill>
                  <a:schemeClr val="hlink"/>
                </a:solidFill>
              </a:rPr>
              <a:t> c</a:t>
            </a:r>
            <a:r>
              <a:rPr kumimoji="1" lang="en-US" sz="2800" i="1" dirty="0">
                <a:solidFill>
                  <a:schemeClr val="hlink"/>
                </a:solidFill>
              </a:rPr>
              <a:t>g</a:t>
            </a:r>
            <a:r>
              <a:rPr kumimoji="1" lang="en-US" sz="2800" dirty="0">
                <a:solidFill>
                  <a:schemeClr val="hlink"/>
                </a:solidFill>
              </a:rPr>
              <a:t>(</a:t>
            </a:r>
            <a:r>
              <a:rPr kumimoji="1" lang="en-US" sz="2800" i="1" dirty="0">
                <a:solidFill>
                  <a:schemeClr val="hlink"/>
                </a:solidFill>
              </a:rPr>
              <a:t>n</a:t>
            </a:r>
            <a:r>
              <a:rPr kumimoji="1" lang="en-US" sz="2800" dirty="0">
                <a:solidFill>
                  <a:schemeClr val="hlink"/>
                </a:solidFill>
              </a:rPr>
              <a:t>)</a:t>
            </a:r>
            <a:r>
              <a:rPr kumimoji="1" lang="en-US" sz="2800" dirty="0">
                <a:solidFill>
                  <a:schemeClr val="tx1"/>
                </a:solidFill>
              </a:rPr>
              <a:t> </a:t>
            </a:r>
            <a:r>
              <a:rPr kumimoji="1" lang="en-US" sz="2800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kumimoji="1" lang="en-US" sz="2800" i="1" dirty="0">
                <a:solidFill>
                  <a:schemeClr val="hlink"/>
                </a:solidFill>
              </a:rPr>
              <a:t>f</a:t>
            </a:r>
            <a:r>
              <a:rPr kumimoji="1" lang="en-US" sz="2800" dirty="0">
                <a:solidFill>
                  <a:schemeClr val="hlink"/>
                </a:solidFill>
              </a:rPr>
              <a:t>(</a:t>
            </a:r>
            <a:r>
              <a:rPr kumimoji="1" lang="en-US" sz="2800" i="1" dirty="0">
                <a:solidFill>
                  <a:schemeClr val="hlink"/>
                </a:solidFill>
              </a:rPr>
              <a:t>n</a:t>
            </a:r>
            <a:r>
              <a:rPr kumimoji="1" lang="en-US" sz="2800" dirty="0">
                <a:solidFill>
                  <a:schemeClr val="hlink"/>
                </a:solidFill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5744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565377" y="3253240"/>
            <a:ext cx="7467600" cy="298835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i="1" dirty="0" smtClean="0"/>
              <a:t> 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becomes insignificant relative to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as </a:t>
            </a:r>
            <a:r>
              <a:rPr lang="en-US" i="1" dirty="0" smtClean="0"/>
              <a:t>n </a:t>
            </a:r>
            <a:r>
              <a:rPr lang="en-US" dirty="0" smtClean="0"/>
              <a:t>approaches infinity: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800" dirty="0" smtClean="0"/>
              <a:t>			  </a:t>
            </a:r>
            <a:r>
              <a:rPr lang="en-US" sz="2800" i="1" dirty="0" err="1" smtClean="0">
                <a:solidFill>
                  <a:srgbClr val="FF3300"/>
                </a:solidFill>
              </a:rPr>
              <a:t>lim</a:t>
            </a:r>
            <a:r>
              <a:rPr lang="en-US" sz="2800" i="1" dirty="0" smtClean="0">
                <a:solidFill>
                  <a:srgbClr val="FF3300"/>
                </a:solidFill>
              </a:rPr>
              <a:t> </a:t>
            </a:r>
            <a:r>
              <a:rPr lang="en-US" sz="2800" dirty="0" smtClean="0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en-US" sz="2800" i="1" dirty="0" smtClean="0">
                <a:solidFill>
                  <a:srgbClr val="FF3300"/>
                </a:solidFill>
              </a:rPr>
              <a:t>f</a:t>
            </a:r>
            <a:r>
              <a:rPr lang="en-US" sz="2800" dirty="0" smtClean="0">
                <a:solidFill>
                  <a:srgbClr val="FF3300"/>
                </a:solidFill>
              </a:rPr>
              <a:t>(</a:t>
            </a:r>
            <a:r>
              <a:rPr lang="en-US" sz="2800" i="1" dirty="0" smtClean="0">
                <a:solidFill>
                  <a:srgbClr val="FF3300"/>
                </a:solidFill>
              </a:rPr>
              <a:t>n</a:t>
            </a:r>
            <a:r>
              <a:rPr lang="en-US" sz="2800" dirty="0" smtClean="0">
                <a:solidFill>
                  <a:srgbClr val="FF3300"/>
                </a:solidFill>
              </a:rPr>
              <a:t>) / </a:t>
            </a:r>
            <a:r>
              <a:rPr lang="en-US" sz="2800" i="1" dirty="0" smtClean="0">
                <a:solidFill>
                  <a:srgbClr val="FF3300"/>
                </a:solidFill>
              </a:rPr>
              <a:t>g</a:t>
            </a:r>
            <a:r>
              <a:rPr lang="en-US" sz="2800" dirty="0" smtClean="0">
                <a:solidFill>
                  <a:srgbClr val="FF3300"/>
                </a:solidFill>
              </a:rPr>
              <a:t>(</a:t>
            </a:r>
            <a:r>
              <a:rPr lang="en-US" sz="2800" i="1" dirty="0" smtClean="0">
                <a:solidFill>
                  <a:srgbClr val="FF3300"/>
                </a:solidFill>
              </a:rPr>
              <a:t>n</a:t>
            </a:r>
            <a:r>
              <a:rPr lang="en-US" sz="2800" dirty="0" smtClean="0">
                <a:solidFill>
                  <a:srgbClr val="FF3300"/>
                </a:solidFill>
              </a:rPr>
              <a:t>)] = 0      </a:t>
            </a:r>
            <a:r>
              <a:rPr lang="en-US" sz="3000" dirty="0" smtClean="0">
                <a:latin typeface="Garamond" panose="02020404030301010803" pitchFamily="18" charset="0"/>
              </a:rPr>
              <a:t>{a/</a:t>
            </a:r>
            <a:r>
              <a:rPr lang="en-IN" sz="3000" dirty="0" smtClean="0">
                <a:latin typeface="Garamond" panose="02020404030301010803" pitchFamily="18" charset="0"/>
              </a:rPr>
              <a:t>∞ = 0}</a:t>
            </a:r>
            <a:endParaRPr lang="en-US" sz="3000" dirty="0" smtClean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 dirty="0" smtClean="0">
                <a:solidFill>
                  <a:srgbClr val="3DDE2C"/>
                </a:solidFill>
              </a:rPr>
              <a:t>                     </a:t>
            </a:r>
            <a:r>
              <a:rPr lang="en-US" sz="2800" i="1" baseline="60000" dirty="0" smtClean="0">
                <a:solidFill>
                  <a:srgbClr val="FF3300"/>
                </a:solidFill>
              </a:rPr>
              <a:t>n</a:t>
            </a:r>
            <a:r>
              <a:rPr lang="en-US" sz="2800" i="1" baseline="60000" dirty="0" smtClean="0">
                <a:solidFill>
                  <a:srgbClr val="FF3300"/>
                </a:solidFill>
                <a:sym typeface="Symbol" panose="05050102010706020507" pitchFamily="18" charset="2"/>
              </a:rPr>
              <a:t></a:t>
            </a:r>
            <a:r>
              <a:rPr lang="en-US" sz="2800" i="1" dirty="0" smtClean="0">
                <a:solidFill>
                  <a:srgbClr val="FF3300"/>
                </a:solidFill>
              </a:rPr>
              <a:t> </a:t>
            </a:r>
            <a:endParaRPr lang="en-US" sz="2800" dirty="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an</a:t>
            </a:r>
            <a:r>
              <a:rPr lang="en-US" i="1" dirty="0" smtClean="0">
                <a:solidFill>
                  <a:srgbClr val="3DDE2C"/>
                </a:solidFill>
              </a:rPr>
              <a:t> </a:t>
            </a:r>
            <a:r>
              <a:rPr lang="en-US" b="1" i="1" dirty="0" smtClean="0">
                <a:solidFill>
                  <a:srgbClr val="CC0000"/>
                </a:solidFill>
              </a:rPr>
              <a:t>upper bound</a:t>
            </a:r>
            <a:r>
              <a:rPr lang="en-US" dirty="0" smtClean="0"/>
              <a:t> for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that is not asymptotically tight.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dirty="0" smtClean="0"/>
              <a:t>Observe the difference in this definition from previous ones. </a:t>
            </a:r>
            <a:r>
              <a:rPr lang="en-US" b="1" u="sng" dirty="0" smtClean="0">
                <a:solidFill>
                  <a:srgbClr val="CC0000"/>
                </a:solidFill>
              </a:rPr>
              <a:t>Why?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i="1" smtClean="0">
                <a:sym typeface="Symbol" panose="05050102010706020507" pitchFamily="18" charset="2"/>
              </a:rPr>
              <a:t>o</a:t>
            </a:r>
            <a:r>
              <a:rPr lang="en-US" smtClean="0">
                <a:sym typeface="Symbol" panose="05050102010706020507" pitchFamily="18" charset="2"/>
              </a:rPr>
              <a:t>-notation</a:t>
            </a:r>
            <a:endParaRPr lang="en-US" smtClean="0"/>
          </a:p>
        </p:txBody>
      </p:sp>
      <p:sp>
        <p:nvSpPr>
          <p:cNvPr id="27653" name="Text Box 22"/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7654" name="Text Box 23"/>
          <p:cNvSpPr txBox="1">
            <a:spLocks noChangeArrowheads="1"/>
          </p:cNvSpPr>
          <p:nvPr/>
        </p:nvSpPr>
        <p:spPr bwMode="auto">
          <a:xfrm>
            <a:off x="247650" y="2144711"/>
            <a:ext cx="7981950" cy="9271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sz="3000" b="1" i="1" dirty="0">
                <a:solidFill>
                  <a:schemeClr val="accent1"/>
                </a:solidFill>
                <a:sym typeface="Symbol" panose="05050102010706020507" pitchFamily="18" charset="2"/>
              </a:rPr>
              <a:t>o</a:t>
            </a:r>
            <a:r>
              <a:rPr lang="en-US" sz="3000" b="1" dirty="0">
                <a:solidFill>
                  <a:schemeClr val="accent1"/>
                </a:solidFill>
              </a:rPr>
              <a:t>(</a:t>
            </a:r>
            <a:r>
              <a:rPr lang="en-US" sz="3000" b="1" i="1" dirty="0">
                <a:solidFill>
                  <a:schemeClr val="accent1"/>
                </a:solidFill>
              </a:rPr>
              <a:t>g</a:t>
            </a:r>
            <a:r>
              <a:rPr lang="en-US" sz="3000" b="1" dirty="0">
                <a:solidFill>
                  <a:schemeClr val="accent1"/>
                </a:solidFill>
              </a:rPr>
              <a:t>(</a:t>
            </a:r>
            <a:r>
              <a:rPr lang="en-US" sz="3000" b="1" i="1" dirty="0">
                <a:solidFill>
                  <a:schemeClr val="accent1"/>
                </a:solidFill>
              </a:rPr>
              <a:t>n</a:t>
            </a:r>
            <a:r>
              <a:rPr lang="en-US" sz="3000" b="1" dirty="0">
                <a:solidFill>
                  <a:schemeClr val="accent1"/>
                </a:solidFill>
              </a:rPr>
              <a:t>))</a:t>
            </a:r>
            <a:r>
              <a:rPr lang="en-US" sz="3000" dirty="0">
                <a:solidFill>
                  <a:schemeClr val="hlink"/>
                </a:solidFill>
              </a:rPr>
              <a:t> = {</a:t>
            </a:r>
            <a:r>
              <a:rPr lang="en-US" sz="3000" i="1" dirty="0">
                <a:solidFill>
                  <a:schemeClr val="hlink"/>
                </a:solidFill>
              </a:rPr>
              <a:t>f</a:t>
            </a:r>
            <a:r>
              <a:rPr lang="en-US" sz="3000" dirty="0">
                <a:solidFill>
                  <a:schemeClr val="hlink"/>
                </a:solidFill>
              </a:rPr>
              <a:t>(</a:t>
            </a:r>
            <a:r>
              <a:rPr lang="en-US" sz="3000" i="1" dirty="0">
                <a:solidFill>
                  <a:schemeClr val="hlink"/>
                </a:solidFill>
              </a:rPr>
              <a:t>n</a:t>
            </a:r>
            <a:r>
              <a:rPr lang="en-US" sz="3000" dirty="0">
                <a:solidFill>
                  <a:schemeClr val="hlink"/>
                </a:solidFill>
              </a:rPr>
              <a:t>): </a:t>
            </a:r>
            <a:r>
              <a:rPr lang="en-US" sz="3000" b="1" dirty="0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lang="en-US" sz="300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sz="3000" b="1" i="1" dirty="0">
                <a:solidFill>
                  <a:srgbClr val="CC0000"/>
                </a:solidFill>
              </a:rPr>
              <a:t>c</a:t>
            </a:r>
            <a:r>
              <a:rPr lang="en-US" sz="3000" b="1" dirty="0">
                <a:solidFill>
                  <a:srgbClr val="CC0000"/>
                </a:solidFill>
              </a:rPr>
              <a:t> &gt; 0</a:t>
            </a:r>
            <a:r>
              <a:rPr lang="en-US" sz="3000" dirty="0">
                <a:solidFill>
                  <a:schemeClr val="hlink"/>
                </a:solidFill>
              </a:rPr>
              <a:t>, </a:t>
            </a:r>
            <a:r>
              <a:rPr lang="en-US" sz="3000" b="1" dirty="0">
                <a:solidFill>
                  <a:srgbClr val="FF3300"/>
                </a:solidFill>
                <a:sym typeface="Symbol" panose="05050102010706020507" pitchFamily="18" charset="2"/>
              </a:rPr>
              <a:t>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i="1" dirty="0">
                <a:solidFill>
                  <a:srgbClr val="CC0000"/>
                </a:solidFill>
              </a:rPr>
              <a:t>n</a:t>
            </a:r>
            <a:r>
              <a:rPr lang="en-US" sz="3000" b="1" baseline="-25000" dirty="0">
                <a:solidFill>
                  <a:srgbClr val="CC0000"/>
                </a:solidFill>
              </a:rPr>
              <a:t>0</a:t>
            </a:r>
            <a:r>
              <a:rPr lang="en-US" sz="3000" b="1" dirty="0">
                <a:solidFill>
                  <a:srgbClr val="CC0000"/>
                </a:solidFill>
              </a:rPr>
              <a:t> &gt; 0</a:t>
            </a:r>
            <a:r>
              <a:rPr lang="en-US" sz="3000" dirty="0">
                <a:solidFill>
                  <a:schemeClr val="hlink"/>
                </a:solidFill>
              </a:rPr>
              <a:t> such that </a:t>
            </a:r>
            <a:br>
              <a:rPr lang="en-US" sz="3000" dirty="0">
                <a:solidFill>
                  <a:schemeClr val="hlink"/>
                </a:solidFill>
              </a:rPr>
            </a:br>
            <a:r>
              <a:rPr lang="en-US" sz="3000" dirty="0">
                <a:solidFill>
                  <a:schemeClr val="hlink"/>
                </a:solidFill>
              </a:rPr>
              <a:t>		</a:t>
            </a:r>
            <a:r>
              <a:rPr lang="en-US" sz="3000" b="1" dirty="0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i="1" dirty="0">
                <a:solidFill>
                  <a:schemeClr val="hlink"/>
                </a:solidFill>
              </a:rPr>
              <a:t>n </a:t>
            </a:r>
            <a:r>
              <a:rPr lang="en-US" sz="3000" dirty="0">
                <a:solidFill>
                  <a:schemeClr val="hlink"/>
                </a:solidFill>
                <a:sym typeface="Symbol" panose="05050102010706020507" pitchFamily="18" charset="2"/>
              </a:rPr>
              <a:t></a:t>
            </a:r>
            <a:r>
              <a:rPr lang="en-US" sz="3000" i="1" baseline="-25000" dirty="0">
                <a:solidFill>
                  <a:schemeClr val="hlink"/>
                </a:solidFill>
              </a:rPr>
              <a:t>  </a:t>
            </a:r>
            <a:r>
              <a:rPr lang="en-US" sz="3000" i="1" dirty="0">
                <a:solidFill>
                  <a:schemeClr val="hlink"/>
                </a:solidFill>
              </a:rPr>
              <a:t>n</a:t>
            </a:r>
            <a:r>
              <a:rPr lang="en-US" sz="3000" baseline="-25000" dirty="0">
                <a:solidFill>
                  <a:schemeClr val="hlink"/>
                </a:solidFill>
              </a:rPr>
              <a:t>0</a:t>
            </a:r>
            <a:r>
              <a:rPr lang="en-US" sz="3000" i="1" dirty="0">
                <a:solidFill>
                  <a:schemeClr val="hlink"/>
                </a:solidFill>
              </a:rPr>
              <a:t>, </a:t>
            </a:r>
            <a:r>
              <a:rPr lang="en-US" sz="2600" dirty="0">
                <a:solidFill>
                  <a:schemeClr val="hlink"/>
                </a:solidFill>
              </a:rPr>
              <a:t>we have</a:t>
            </a:r>
            <a:r>
              <a:rPr lang="en-US" sz="3000" i="1" baseline="-25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hlink"/>
                </a:solidFill>
              </a:rPr>
              <a:t>0 </a:t>
            </a:r>
            <a:r>
              <a:rPr lang="en-US" sz="3000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lang="en-US" sz="3000" dirty="0">
                <a:solidFill>
                  <a:schemeClr val="hlink"/>
                </a:solidFill>
              </a:rPr>
              <a:t>  </a:t>
            </a:r>
            <a:r>
              <a:rPr lang="en-US" sz="3000" i="1" dirty="0">
                <a:solidFill>
                  <a:schemeClr val="hlink"/>
                </a:solidFill>
              </a:rPr>
              <a:t>f</a:t>
            </a:r>
            <a:r>
              <a:rPr lang="en-US" sz="3000" dirty="0">
                <a:solidFill>
                  <a:schemeClr val="hlink"/>
                </a:solidFill>
              </a:rPr>
              <a:t>(</a:t>
            </a:r>
            <a:r>
              <a:rPr lang="en-US" sz="3000" i="1" dirty="0">
                <a:solidFill>
                  <a:schemeClr val="hlink"/>
                </a:solidFill>
              </a:rPr>
              <a:t>n</a:t>
            </a:r>
            <a:r>
              <a:rPr lang="en-US" sz="3000" dirty="0">
                <a:solidFill>
                  <a:schemeClr val="hlink"/>
                </a:solidFill>
              </a:rPr>
              <a:t>)</a:t>
            </a:r>
            <a:r>
              <a:rPr lang="en-US" sz="3000" i="1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hlink"/>
                </a:solidFill>
                <a:sym typeface="Symbol" panose="05050102010706020507" pitchFamily="18" charset="2"/>
              </a:rPr>
              <a:t>&lt;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i="1" dirty="0">
                <a:solidFill>
                  <a:schemeClr val="hlink"/>
                </a:solidFill>
              </a:rPr>
              <a:t>cg</a:t>
            </a:r>
            <a:r>
              <a:rPr lang="en-US" sz="3000" dirty="0">
                <a:solidFill>
                  <a:schemeClr val="hlink"/>
                </a:solidFill>
              </a:rPr>
              <a:t>(</a:t>
            </a:r>
            <a:r>
              <a:rPr lang="en-US" sz="3000" i="1" dirty="0">
                <a:solidFill>
                  <a:schemeClr val="hlink"/>
                </a:solidFill>
              </a:rPr>
              <a:t>n</a:t>
            </a:r>
            <a:r>
              <a:rPr lang="en-US" sz="3000" dirty="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27655" name="Text Box 24"/>
          <p:cNvSpPr txBox="1">
            <a:spLocks noChangeArrowheads="1"/>
          </p:cNvSpPr>
          <p:nvPr/>
        </p:nvSpPr>
        <p:spPr bwMode="auto">
          <a:xfrm>
            <a:off x="262164" y="1301751"/>
            <a:ext cx="681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For a given function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), the set little-</a:t>
            </a:r>
            <a:r>
              <a:rPr lang="en-US" i="1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5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2n=o(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but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2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IN" dirty="0" smtClean="0"/>
              <a:t>≠o(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027"/>
          <p:cNvSpPr>
            <a:spLocks noGrp="1" noChangeArrowheads="1"/>
          </p:cNvSpPr>
          <p:nvPr>
            <p:ph idx="1"/>
          </p:nvPr>
        </p:nvSpPr>
        <p:spPr>
          <a:xfrm>
            <a:off x="360816" y="3240087"/>
            <a:ext cx="8097383" cy="2620963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becomes arbitrarily large  relative to </a:t>
            </a:r>
            <a:r>
              <a:rPr lang="en-US" sz="2800" i="1" dirty="0" smtClean="0"/>
              <a:t>g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as </a:t>
            </a:r>
            <a:r>
              <a:rPr lang="en-US" sz="2800" i="1" dirty="0" smtClean="0"/>
              <a:t>n </a:t>
            </a:r>
            <a:r>
              <a:rPr lang="en-US" sz="2800" dirty="0" smtClean="0"/>
              <a:t>approaches infinity:</a:t>
            </a:r>
          </a:p>
          <a:p>
            <a:pPr>
              <a:spcBef>
                <a:spcPct val="0"/>
              </a:spcBef>
            </a:pPr>
            <a:r>
              <a:rPr lang="en-US" sz="3400" i="1" dirty="0" smtClean="0">
                <a:solidFill>
                  <a:srgbClr val="FF3300"/>
                </a:solidFill>
              </a:rPr>
              <a:t>	</a:t>
            </a:r>
            <a:r>
              <a:rPr lang="en-US" sz="3400" i="1" dirty="0" err="1" smtClean="0">
                <a:solidFill>
                  <a:srgbClr val="FF3300"/>
                </a:solidFill>
              </a:rPr>
              <a:t>lim</a:t>
            </a:r>
            <a:r>
              <a:rPr lang="en-US" sz="3400" i="1" dirty="0" smtClean="0">
                <a:solidFill>
                  <a:srgbClr val="FF3300"/>
                </a:solidFill>
              </a:rPr>
              <a:t> </a:t>
            </a:r>
            <a:r>
              <a:rPr lang="en-US" sz="3400" dirty="0" smtClean="0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lang="en-US" sz="3400" i="1" dirty="0" smtClean="0">
                <a:solidFill>
                  <a:srgbClr val="FF3300"/>
                </a:solidFill>
              </a:rPr>
              <a:t>f</a:t>
            </a:r>
            <a:r>
              <a:rPr lang="en-US" sz="3400" dirty="0" smtClean="0">
                <a:solidFill>
                  <a:srgbClr val="FF3300"/>
                </a:solidFill>
              </a:rPr>
              <a:t>(</a:t>
            </a:r>
            <a:r>
              <a:rPr lang="en-US" sz="3400" i="1" dirty="0" smtClean="0">
                <a:solidFill>
                  <a:srgbClr val="FF3300"/>
                </a:solidFill>
              </a:rPr>
              <a:t>n</a:t>
            </a:r>
            <a:r>
              <a:rPr lang="en-US" sz="3400" dirty="0" smtClean="0">
                <a:solidFill>
                  <a:srgbClr val="FF3300"/>
                </a:solidFill>
              </a:rPr>
              <a:t>) / </a:t>
            </a:r>
            <a:r>
              <a:rPr lang="en-US" sz="3400" i="1" dirty="0" smtClean="0">
                <a:solidFill>
                  <a:srgbClr val="FF3300"/>
                </a:solidFill>
              </a:rPr>
              <a:t>g</a:t>
            </a:r>
            <a:r>
              <a:rPr lang="en-US" sz="3400" dirty="0" smtClean="0">
                <a:solidFill>
                  <a:srgbClr val="FF3300"/>
                </a:solidFill>
              </a:rPr>
              <a:t>(</a:t>
            </a:r>
            <a:r>
              <a:rPr lang="en-US" sz="3400" i="1" dirty="0" smtClean="0">
                <a:solidFill>
                  <a:srgbClr val="FF3300"/>
                </a:solidFill>
              </a:rPr>
              <a:t>n</a:t>
            </a:r>
            <a:r>
              <a:rPr lang="en-US" sz="3400" dirty="0" smtClean="0">
                <a:solidFill>
                  <a:srgbClr val="FF3300"/>
                </a:solidFill>
              </a:rPr>
              <a:t>)] = </a:t>
            </a:r>
            <a:r>
              <a:rPr lang="en-US" sz="3400" dirty="0" smtClean="0">
                <a:solidFill>
                  <a:srgbClr val="FF3300"/>
                </a:solidFill>
                <a:sym typeface="Symbol" panose="05050102010706020507" pitchFamily="18" charset="2"/>
              </a:rPr>
              <a:t>.             </a:t>
            </a:r>
            <a:r>
              <a:rPr lang="en-US" sz="3600" dirty="0" smtClean="0">
                <a:latin typeface="Garamond" panose="02020404030301010803" pitchFamily="18" charset="0"/>
              </a:rPr>
              <a:t>{</a:t>
            </a:r>
            <a:r>
              <a:rPr lang="en-IN" sz="3600" dirty="0" smtClean="0">
                <a:latin typeface="Garamond" panose="02020404030301010803" pitchFamily="18" charset="0"/>
              </a:rPr>
              <a:t>∞/a =∞}</a:t>
            </a:r>
            <a:endParaRPr lang="en-US" sz="36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3400" dirty="0" smtClean="0">
                <a:solidFill>
                  <a:srgbClr val="3DDE2C"/>
                </a:solidFill>
              </a:rPr>
              <a:t>   </a:t>
            </a:r>
            <a:r>
              <a:rPr lang="en-US" sz="3400" i="1" baseline="60000" dirty="0" smtClean="0">
                <a:solidFill>
                  <a:srgbClr val="FF3300"/>
                </a:solidFill>
              </a:rPr>
              <a:t>n</a:t>
            </a:r>
            <a:r>
              <a:rPr lang="en-US" sz="3400" i="1" baseline="60000" dirty="0" smtClean="0">
                <a:solidFill>
                  <a:srgbClr val="FF3300"/>
                </a:solidFill>
                <a:sym typeface="Symbol" panose="05050102010706020507" pitchFamily="18" charset="2"/>
              </a:rPr>
              <a:t></a:t>
            </a:r>
            <a:r>
              <a:rPr lang="en-US" sz="3400" i="1" dirty="0" smtClean="0">
                <a:solidFill>
                  <a:srgbClr val="FF3300"/>
                </a:solidFill>
              </a:rPr>
              <a:t> </a:t>
            </a:r>
            <a:endParaRPr lang="en-US" sz="3400" dirty="0" smtClean="0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sz="2800" i="1" dirty="0" smtClean="0"/>
              <a:t>g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 is a</a:t>
            </a:r>
            <a:r>
              <a:rPr lang="en-US" sz="2800" i="1" dirty="0" smtClean="0">
                <a:solidFill>
                  <a:srgbClr val="3DDE2C"/>
                </a:solidFill>
              </a:rPr>
              <a:t> </a:t>
            </a:r>
            <a:r>
              <a:rPr lang="en-US" sz="2800" b="1" i="1" dirty="0" smtClean="0">
                <a:solidFill>
                  <a:srgbClr val="CC0000"/>
                </a:solidFill>
              </a:rPr>
              <a:t>lower bound</a:t>
            </a:r>
            <a:r>
              <a:rPr lang="en-US" sz="2800" dirty="0" smtClean="0"/>
              <a:t> for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that is not asymptotically tight.</a:t>
            </a:r>
          </a:p>
        </p:txBody>
      </p:sp>
      <p:sp>
        <p:nvSpPr>
          <p:cNvPr id="2970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i="1" smtClean="0"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i="1" smtClean="0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-notation</a:t>
            </a:r>
          </a:p>
        </p:txBody>
      </p:sp>
      <p:sp>
        <p:nvSpPr>
          <p:cNvPr id="29699" name="Text Box 1031"/>
          <p:cNvSpPr txBox="1">
            <a:spLocks noChangeArrowheads="1"/>
          </p:cNvSpPr>
          <p:nvPr/>
        </p:nvSpPr>
        <p:spPr bwMode="auto">
          <a:xfrm>
            <a:off x="123825" y="2090737"/>
            <a:ext cx="7981950" cy="111918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sz="4400" i="1" dirty="0">
                <a:solidFill>
                  <a:schemeClr val="accent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sz="3000" b="1" dirty="0">
                <a:solidFill>
                  <a:schemeClr val="accent1"/>
                </a:solidFill>
              </a:rPr>
              <a:t>(</a:t>
            </a:r>
            <a:r>
              <a:rPr lang="en-US" sz="3000" b="1" i="1" dirty="0">
                <a:solidFill>
                  <a:schemeClr val="accent1"/>
                </a:solidFill>
              </a:rPr>
              <a:t>g</a:t>
            </a:r>
            <a:r>
              <a:rPr lang="en-US" sz="3000" b="1" dirty="0">
                <a:solidFill>
                  <a:schemeClr val="accent1"/>
                </a:solidFill>
              </a:rPr>
              <a:t>(</a:t>
            </a:r>
            <a:r>
              <a:rPr lang="en-US" sz="3000" b="1" i="1" dirty="0">
                <a:solidFill>
                  <a:schemeClr val="accent1"/>
                </a:solidFill>
              </a:rPr>
              <a:t>n</a:t>
            </a:r>
            <a:r>
              <a:rPr lang="en-US" sz="3000" b="1" dirty="0">
                <a:solidFill>
                  <a:schemeClr val="accent1"/>
                </a:solidFill>
              </a:rPr>
              <a:t>))</a:t>
            </a:r>
            <a:r>
              <a:rPr lang="en-US" sz="3000" dirty="0">
                <a:solidFill>
                  <a:schemeClr val="hlink"/>
                </a:solidFill>
              </a:rPr>
              <a:t> = {</a:t>
            </a:r>
            <a:r>
              <a:rPr lang="en-US" sz="3000" i="1" dirty="0">
                <a:solidFill>
                  <a:schemeClr val="hlink"/>
                </a:solidFill>
              </a:rPr>
              <a:t>f</a:t>
            </a:r>
            <a:r>
              <a:rPr lang="en-US" sz="3000" dirty="0">
                <a:solidFill>
                  <a:schemeClr val="hlink"/>
                </a:solidFill>
              </a:rPr>
              <a:t>(</a:t>
            </a:r>
            <a:r>
              <a:rPr lang="en-US" sz="3000" i="1" dirty="0">
                <a:solidFill>
                  <a:schemeClr val="hlink"/>
                </a:solidFill>
              </a:rPr>
              <a:t>n</a:t>
            </a:r>
            <a:r>
              <a:rPr lang="en-US" sz="3000" dirty="0">
                <a:solidFill>
                  <a:schemeClr val="hlink"/>
                </a:solidFill>
              </a:rPr>
              <a:t>): </a:t>
            </a:r>
            <a:r>
              <a:rPr lang="en-US" sz="3000" b="1" dirty="0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lang="en-US" sz="3000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sz="3000" b="1" i="1" dirty="0">
                <a:solidFill>
                  <a:srgbClr val="CC0000"/>
                </a:solidFill>
              </a:rPr>
              <a:t>c</a:t>
            </a:r>
            <a:r>
              <a:rPr lang="en-US" sz="3000" b="1" dirty="0">
                <a:solidFill>
                  <a:srgbClr val="CC0000"/>
                </a:solidFill>
              </a:rPr>
              <a:t> &gt; 0</a:t>
            </a:r>
            <a:r>
              <a:rPr lang="en-US" sz="3000" dirty="0">
                <a:solidFill>
                  <a:schemeClr val="hlink"/>
                </a:solidFill>
              </a:rPr>
              <a:t>, </a:t>
            </a:r>
            <a:r>
              <a:rPr lang="en-US" sz="3000" b="1" dirty="0">
                <a:solidFill>
                  <a:srgbClr val="FF3300"/>
                </a:solidFill>
                <a:sym typeface="Symbol" panose="05050102010706020507" pitchFamily="18" charset="2"/>
              </a:rPr>
              <a:t>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i="1" dirty="0">
                <a:solidFill>
                  <a:srgbClr val="CC0000"/>
                </a:solidFill>
              </a:rPr>
              <a:t>n</a:t>
            </a:r>
            <a:r>
              <a:rPr lang="en-US" sz="3000" b="1" baseline="-25000" dirty="0">
                <a:solidFill>
                  <a:srgbClr val="CC0000"/>
                </a:solidFill>
              </a:rPr>
              <a:t>0</a:t>
            </a:r>
            <a:r>
              <a:rPr lang="en-US" sz="3000" b="1" dirty="0">
                <a:solidFill>
                  <a:srgbClr val="CC0000"/>
                </a:solidFill>
              </a:rPr>
              <a:t> &gt; 0</a:t>
            </a:r>
            <a:r>
              <a:rPr lang="en-US" sz="3000" dirty="0">
                <a:solidFill>
                  <a:schemeClr val="hlink"/>
                </a:solidFill>
              </a:rPr>
              <a:t> such that </a:t>
            </a:r>
            <a:br>
              <a:rPr lang="en-US" sz="3000" dirty="0">
                <a:solidFill>
                  <a:schemeClr val="hlink"/>
                </a:solidFill>
              </a:rPr>
            </a:br>
            <a:r>
              <a:rPr lang="en-US" sz="3000" dirty="0">
                <a:solidFill>
                  <a:schemeClr val="hlink"/>
                </a:solidFill>
              </a:rPr>
              <a:t>		</a:t>
            </a:r>
            <a:r>
              <a:rPr lang="en-US" sz="3000" b="1" dirty="0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i="1" dirty="0">
                <a:solidFill>
                  <a:schemeClr val="hlink"/>
                </a:solidFill>
              </a:rPr>
              <a:t>n </a:t>
            </a:r>
            <a:r>
              <a:rPr lang="en-US" sz="3000" dirty="0">
                <a:solidFill>
                  <a:schemeClr val="hlink"/>
                </a:solidFill>
                <a:sym typeface="Symbol" panose="05050102010706020507" pitchFamily="18" charset="2"/>
              </a:rPr>
              <a:t></a:t>
            </a:r>
            <a:r>
              <a:rPr lang="en-US" sz="3000" i="1" baseline="-25000" dirty="0">
                <a:solidFill>
                  <a:schemeClr val="hlink"/>
                </a:solidFill>
              </a:rPr>
              <a:t>  </a:t>
            </a:r>
            <a:r>
              <a:rPr lang="en-US" sz="3000" i="1" dirty="0">
                <a:solidFill>
                  <a:schemeClr val="hlink"/>
                </a:solidFill>
              </a:rPr>
              <a:t>n</a:t>
            </a:r>
            <a:r>
              <a:rPr lang="en-US" sz="3000" baseline="-25000" dirty="0">
                <a:solidFill>
                  <a:schemeClr val="hlink"/>
                </a:solidFill>
              </a:rPr>
              <a:t>0</a:t>
            </a:r>
            <a:r>
              <a:rPr lang="en-US" sz="3000" i="1" dirty="0">
                <a:solidFill>
                  <a:schemeClr val="hlink"/>
                </a:solidFill>
              </a:rPr>
              <a:t>, </a:t>
            </a:r>
            <a:r>
              <a:rPr lang="en-US" sz="2600" dirty="0">
                <a:solidFill>
                  <a:schemeClr val="hlink"/>
                </a:solidFill>
              </a:rPr>
              <a:t>we have</a:t>
            </a:r>
            <a:r>
              <a:rPr lang="en-US" sz="3000" i="1" baseline="-25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hlink"/>
                </a:solidFill>
              </a:rPr>
              <a:t>0 </a:t>
            </a:r>
            <a:r>
              <a:rPr lang="en-US" sz="3000" dirty="0">
                <a:solidFill>
                  <a:schemeClr val="hlink"/>
                </a:solidFill>
                <a:sym typeface="Symbol" panose="05050102010706020507" pitchFamily="18" charset="2"/>
              </a:rPr>
              <a:t>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i="1" dirty="0">
                <a:solidFill>
                  <a:schemeClr val="hlink"/>
                </a:solidFill>
              </a:rPr>
              <a:t>cg</a:t>
            </a:r>
            <a:r>
              <a:rPr lang="en-US" sz="3000" dirty="0">
                <a:solidFill>
                  <a:schemeClr val="hlink"/>
                </a:solidFill>
              </a:rPr>
              <a:t>(</a:t>
            </a:r>
            <a:r>
              <a:rPr lang="en-US" sz="3000" i="1" dirty="0">
                <a:solidFill>
                  <a:schemeClr val="hlink"/>
                </a:solidFill>
              </a:rPr>
              <a:t>n</a:t>
            </a:r>
            <a:r>
              <a:rPr lang="en-US" sz="3000" dirty="0">
                <a:solidFill>
                  <a:schemeClr val="hlink"/>
                </a:solidFill>
              </a:rPr>
              <a:t>) </a:t>
            </a:r>
            <a:r>
              <a:rPr lang="en-US" sz="3000" dirty="0">
                <a:solidFill>
                  <a:schemeClr val="hlink"/>
                </a:solidFill>
                <a:sym typeface="Symbol" panose="05050102010706020507" pitchFamily="18" charset="2"/>
              </a:rPr>
              <a:t>&lt; 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i="1" dirty="0">
                <a:solidFill>
                  <a:schemeClr val="hlink"/>
                </a:solidFill>
              </a:rPr>
              <a:t>f</a:t>
            </a:r>
            <a:r>
              <a:rPr lang="en-US" sz="3000" dirty="0">
                <a:solidFill>
                  <a:schemeClr val="hlink"/>
                </a:solidFill>
              </a:rPr>
              <a:t>(</a:t>
            </a:r>
            <a:r>
              <a:rPr lang="en-US" sz="3000" i="1" dirty="0">
                <a:solidFill>
                  <a:schemeClr val="hlink"/>
                </a:solidFill>
              </a:rPr>
              <a:t>n</a:t>
            </a:r>
            <a:r>
              <a:rPr lang="en-US" sz="3000" dirty="0">
                <a:solidFill>
                  <a:schemeClr val="hlink"/>
                </a:solidFill>
              </a:rPr>
              <a:t>)}.</a:t>
            </a:r>
          </a:p>
        </p:txBody>
      </p:sp>
      <p:sp>
        <p:nvSpPr>
          <p:cNvPr id="29702" name="Text Box 1028"/>
          <p:cNvSpPr txBox="1">
            <a:spLocks noChangeArrowheads="1"/>
          </p:cNvSpPr>
          <p:nvPr/>
        </p:nvSpPr>
        <p:spPr bwMode="auto">
          <a:xfrm>
            <a:off x="484188" y="8493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9703" name="Text Box 1030"/>
          <p:cNvSpPr txBox="1">
            <a:spLocks noChangeArrowheads="1"/>
          </p:cNvSpPr>
          <p:nvPr/>
        </p:nvSpPr>
        <p:spPr bwMode="auto">
          <a:xfrm>
            <a:off x="264319" y="1336675"/>
            <a:ext cx="7700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s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For a given function 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), the set little-omega:</a:t>
            </a:r>
          </a:p>
        </p:txBody>
      </p:sp>
    </p:spTree>
    <p:extLst>
      <p:ext uri="{BB962C8B-B14F-4D97-AF65-F5344CB8AC3E}">
        <p14:creationId xmlns:p14="http://schemas.microsoft.com/office/powerpoint/2010/main" val="14821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/2=</a:t>
            </a:r>
            <a:r>
              <a:rPr lang="el-GR" dirty="0" smtClean="0"/>
              <a:t>ω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but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/2</a:t>
            </a:r>
            <a:r>
              <a:rPr lang="en-IN" dirty="0" smtClean="0"/>
              <a:t>≠</a:t>
            </a:r>
            <a:r>
              <a:rPr lang="el-GR" dirty="0"/>
              <a:t> ω</a:t>
            </a:r>
            <a:r>
              <a:rPr lang="en-IN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5334000"/>
          </a:xfrm>
        </p:spPr>
        <p:txBody>
          <a:bodyPr/>
          <a:lstStyle/>
          <a:p>
            <a:pPr marL="914400" lvl="1" indent="-514350" fontAlgn="base">
              <a:spcAft>
                <a:spcPct val="0"/>
              </a:spcAft>
              <a:buFont typeface="Arial" pitchFamily="34" charset="0"/>
              <a:buAutoNum type="arabicPeriod"/>
              <a:defRPr/>
            </a:pPr>
            <a:r>
              <a:rPr lang="en-US" sz="2800" dirty="0" smtClean="0">
                <a:latin typeface="Garamond" panose="02020404030301010803" pitchFamily="18" charset="0"/>
              </a:rPr>
              <a:t>Analyzing </a:t>
            </a:r>
            <a:r>
              <a:rPr lang="en-US" sz="2800" dirty="0">
                <a:latin typeface="Garamond" panose="02020404030301010803" pitchFamily="18" charset="0"/>
              </a:rPr>
              <a:t>Recursive Algorithms: 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sz="2800" dirty="0" smtClean="0">
                <a:latin typeface="Garamond" panose="02020404030301010803" pitchFamily="18" charset="0"/>
              </a:rPr>
              <a:t>Recurrence </a:t>
            </a:r>
            <a:r>
              <a:rPr lang="en-US" sz="2800" dirty="0">
                <a:latin typeface="Garamond" panose="02020404030301010803" pitchFamily="18" charset="0"/>
              </a:rPr>
              <a:t>relations, 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sz="2800" dirty="0" smtClean="0">
                <a:latin typeface="Garamond" panose="02020404030301010803" pitchFamily="18" charset="0"/>
              </a:rPr>
              <a:t>Specifying </a:t>
            </a:r>
            <a:r>
              <a:rPr lang="en-US" sz="2800" dirty="0">
                <a:latin typeface="Garamond" panose="02020404030301010803" pitchFamily="18" charset="0"/>
              </a:rPr>
              <a:t>runtime of recursive algorithms, 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sz="2800" dirty="0" smtClean="0">
                <a:latin typeface="Garamond" panose="02020404030301010803" pitchFamily="18" charset="0"/>
              </a:rPr>
              <a:t>Solving </a:t>
            </a:r>
            <a:r>
              <a:rPr lang="en-US" sz="2800" dirty="0">
                <a:latin typeface="Garamond" panose="02020404030301010803" pitchFamily="18" charset="0"/>
              </a:rPr>
              <a:t>recurrence equations. 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marL="1314450" lvl="2" indent="-514350">
              <a:buFont typeface="+mj-lt"/>
              <a:buAutoNum type="alphaLcParenR"/>
              <a:defRPr/>
            </a:pPr>
            <a:r>
              <a:rPr lang="en-US" sz="2800" dirty="0" smtClean="0">
                <a:latin typeface="Garamond" panose="02020404030301010803" pitchFamily="18" charset="0"/>
              </a:rPr>
              <a:t>Master </a:t>
            </a:r>
            <a:r>
              <a:rPr lang="en-US" sz="2800" dirty="0">
                <a:latin typeface="Garamond" panose="02020404030301010803" pitchFamily="18" charset="0"/>
              </a:rPr>
              <a:t>Theorem.  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800" dirty="0" smtClean="0">
                <a:latin typeface="Garamond" panose="02020404030301010803" pitchFamily="18" charset="0"/>
              </a:rPr>
              <a:t>Case </a:t>
            </a:r>
            <a:r>
              <a:rPr lang="en-US" sz="2800" dirty="0">
                <a:latin typeface="Garamond" panose="02020404030301010803" pitchFamily="18" charset="0"/>
              </a:rPr>
              <a:t>Study: </a:t>
            </a:r>
            <a:r>
              <a:rPr lang="en-US" sz="2800" dirty="0" smtClean="0">
                <a:latin typeface="Garamond" panose="02020404030301010803" pitchFamily="18" charset="0"/>
              </a:rPr>
              <a:t>Analyzing </a:t>
            </a:r>
            <a:r>
              <a:rPr lang="en-US" sz="2800" dirty="0">
                <a:latin typeface="Garamond" panose="02020404030301010803" pitchFamily="18" charset="0"/>
              </a:rPr>
              <a:t>Algorithms </a:t>
            </a:r>
            <a:endParaRPr lang="en-IN" sz="2800" dirty="0">
              <a:latin typeface="Garamond" panose="02020404030301010803" pitchFamily="18" charset="0"/>
            </a:endParaRPr>
          </a:p>
          <a:p>
            <a:pPr marL="914400" lvl="1" indent="-514350" fontAlgn="base">
              <a:spcAft>
                <a:spcPct val="0"/>
              </a:spcAft>
              <a:buFont typeface="Arial" pitchFamily="34" charset="0"/>
              <a:buAutoNum type="arabicPeriod"/>
              <a:defRPr/>
            </a:pPr>
            <a:endParaRPr lang="en-US" sz="28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28600" y="457200"/>
            <a:ext cx="7772400" cy="685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aramond" panose="02020404030301010803" pitchFamily="18" charset="0"/>
              </a:rPr>
              <a:t>Recursive </a:t>
            </a:r>
            <a:r>
              <a:rPr lang="en-US" dirty="0" smtClean="0">
                <a:latin typeface="Garamond" panose="02020404030301010803" pitchFamily="18" charset="0"/>
              </a:rPr>
              <a:t>Algorithms &amp; </a:t>
            </a:r>
            <a:r>
              <a:rPr lang="en-US" dirty="0">
                <a:latin typeface="Garamond" panose="02020404030301010803" pitchFamily="18" charset="0"/>
              </a:rPr>
              <a:t>Recurrence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Session Revision …….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7912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514350" fontAlgn="base"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it’s Specification, </a:t>
            </a:r>
          </a:p>
          <a:p>
            <a:pPr marL="914400" lvl="1" indent="-514350" fontAlgn="base"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Machine Model,</a:t>
            </a:r>
          </a:p>
          <a:p>
            <a:pPr marL="914400" lvl="1" indent="-514350" fontAlgn="base"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Primitive Operations,</a:t>
            </a:r>
          </a:p>
          <a:p>
            <a:pPr marL="914400" lvl="1" indent="-514350" fontAlgn="base"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Notion of best case, average case and worst case.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Garamond" panose="02020404030301010803" pitchFamily="18" charset="0"/>
              </a:rPr>
              <a:t>Iteration is not the only interesting way of solving a problem. Another useful </a:t>
            </a:r>
            <a:r>
              <a:rPr lang="en-US" sz="2600" dirty="0" smtClean="0">
                <a:latin typeface="Garamond" panose="02020404030301010803" pitchFamily="18" charset="0"/>
              </a:rPr>
              <a:t>technique, which </a:t>
            </a:r>
            <a:r>
              <a:rPr lang="en-US" sz="2600" dirty="0">
                <a:latin typeface="Garamond" panose="02020404030301010803" pitchFamily="18" charset="0"/>
              </a:rPr>
              <a:t>is </a:t>
            </a:r>
            <a:r>
              <a:rPr lang="en-US" sz="2600" dirty="0" smtClean="0">
                <a:latin typeface="Garamond" panose="02020404030301010803" pitchFamily="18" charset="0"/>
              </a:rPr>
              <a:t>employed </a:t>
            </a:r>
            <a:r>
              <a:rPr lang="en-US" sz="2600" dirty="0">
                <a:latin typeface="Garamond" panose="02020404030301010803" pitchFamily="18" charset="0"/>
              </a:rPr>
              <a:t>by many algorithms, is to. use recursion. </a:t>
            </a:r>
            <a:endParaRPr lang="en-US" sz="2600" dirty="0" smtClean="0"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In </a:t>
            </a:r>
            <a:r>
              <a:rPr lang="en-US" sz="2600" dirty="0">
                <a:latin typeface="Garamond" panose="02020404030301010803" pitchFamily="18" charset="0"/>
              </a:rPr>
              <a:t>this </a:t>
            </a:r>
            <a:r>
              <a:rPr lang="en-US" sz="2600" dirty="0" smtClean="0">
                <a:latin typeface="Garamond" panose="02020404030301010803" pitchFamily="18" charset="0"/>
              </a:rPr>
              <a:t>technique, we </a:t>
            </a:r>
            <a:r>
              <a:rPr lang="en-US" sz="2600" dirty="0">
                <a:latin typeface="Garamond" panose="02020404030301010803" pitchFamily="18" charset="0"/>
              </a:rPr>
              <a:t>define a procedure P </a:t>
            </a:r>
            <a:r>
              <a:rPr lang="en-US" sz="2600" dirty="0" smtClean="0">
                <a:latin typeface="Garamond" panose="02020404030301010803" pitchFamily="18" charset="0"/>
              </a:rPr>
              <a:t>that </a:t>
            </a:r>
            <a:r>
              <a:rPr lang="en-US" sz="2600" dirty="0">
                <a:latin typeface="Garamond" panose="02020404030301010803" pitchFamily="18" charset="0"/>
              </a:rPr>
              <a:t>is allowed to make calls to itself as a </a:t>
            </a:r>
            <a:r>
              <a:rPr lang="en-US" sz="2600" dirty="0" smtClean="0">
                <a:latin typeface="Garamond" panose="02020404030301010803" pitchFamily="18" charset="0"/>
              </a:rPr>
              <a:t>subroutine, provided </a:t>
            </a:r>
            <a:r>
              <a:rPr lang="en-US" sz="2600" dirty="0">
                <a:latin typeface="Garamond" panose="02020404030301010803" pitchFamily="18" charset="0"/>
              </a:rPr>
              <a:t>those calls to p are for solving </a:t>
            </a:r>
            <a:r>
              <a:rPr lang="en-US" sz="2600" dirty="0" smtClean="0">
                <a:latin typeface="Garamond" panose="02020404030301010803" pitchFamily="18" charset="0"/>
              </a:rPr>
              <a:t>sub problems, of smaller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The</a:t>
            </a:r>
            <a:r>
              <a:rPr lang="en-US" sz="2600" dirty="0">
                <a:latin typeface="Garamond" panose="02020404030301010803" pitchFamily="18" charset="0"/>
              </a:rPr>
              <a:t> </a:t>
            </a:r>
            <a:r>
              <a:rPr lang="en-US" sz="2600" dirty="0" smtClean="0">
                <a:latin typeface="Garamond" panose="02020404030301010803" pitchFamily="18" charset="0"/>
              </a:rPr>
              <a:t>subroutine </a:t>
            </a:r>
            <a:r>
              <a:rPr lang="en-US" sz="2600" dirty="0">
                <a:latin typeface="Garamond" panose="02020404030301010803" pitchFamily="18" charset="0"/>
              </a:rPr>
              <a:t>calls to P on smaller instances are called "recursive calls?' </a:t>
            </a:r>
            <a:endParaRPr lang="en-US" sz="2600" dirty="0" smtClean="0"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A recursive procedure </a:t>
            </a:r>
            <a:r>
              <a:rPr lang="en-US" sz="2600" dirty="0">
                <a:latin typeface="Garamond" panose="02020404030301010803" pitchFamily="18" charset="0"/>
              </a:rPr>
              <a:t>should always define a base. case, which is small enough that </a:t>
            </a:r>
            <a:r>
              <a:rPr lang="en-US" sz="2600" dirty="0" smtClean="0">
                <a:latin typeface="Garamond" panose="02020404030301010803" pitchFamily="18" charset="0"/>
              </a:rPr>
              <a:t>the algorithm </a:t>
            </a:r>
            <a:r>
              <a:rPr lang="en-US" sz="2600" dirty="0">
                <a:latin typeface="Garamond" panose="02020404030301010803" pitchFamily="18" charset="0"/>
              </a:rPr>
              <a:t>can solve it directly without using recursion</a:t>
            </a:r>
            <a:endParaRPr lang="en-IN" sz="26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315200" cy="1143000"/>
          </a:xfrm>
        </p:spPr>
        <p:txBody>
          <a:bodyPr/>
          <a:lstStyle/>
          <a:p>
            <a:r>
              <a:rPr lang="en-IN" b="0" dirty="0" smtClean="0">
                <a:latin typeface="Garamond" panose="02020404030301010803" pitchFamily="18" charset="0"/>
              </a:rPr>
              <a:t>Analysing Recursive </a:t>
            </a:r>
            <a:r>
              <a:rPr lang="en-IN" b="0" dirty="0">
                <a:latin typeface="Garamond" panose="02020404030301010803" pitchFamily="18" charset="0"/>
              </a:rPr>
              <a:t>Algorithms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 err="1" smtClean="0">
                <a:latin typeface="Garamond" panose="02020404030301010803" pitchFamily="18" charset="0"/>
              </a:rPr>
              <a:t>Analyzing</a:t>
            </a:r>
            <a:r>
              <a:rPr lang="en-IN" sz="2600" dirty="0" smtClean="0">
                <a:latin typeface="Garamond" panose="02020404030301010803" pitchFamily="18" charset="0"/>
              </a:rPr>
              <a:t> </a:t>
            </a:r>
            <a:r>
              <a:rPr lang="en-US" sz="2600" dirty="0" smtClean="0">
                <a:latin typeface="Garamond" panose="02020404030301010803" pitchFamily="18" charset="0"/>
              </a:rPr>
              <a:t>the </a:t>
            </a:r>
            <a:r>
              <a:rPr lang="en-US" sz="2600" dirty="0">
                <a:latin typeface="Garamond" panose="02020404030301010803" pitchFamily="18" charset="0"/>
              </a:rPr>
              <a:t>running time of a recursive algorithm takes a </a:t>
            </a:r>
            <a:r>
              <a:rPr lang="en-US" sz="2600" dirty="0" smtClean="0">
                <a:latin typeface="Garamond" panose="02020404030301010803" pitchFamily="18" charset="0"/>
              </a:rPr>
              <a:t>bit </a:t>
            </a:r>
            <a:r>
              <a:rPr lang="en-US" sz="2600" dirty="0">
                <a:latin typeface="Garamond" panose="02020404030301010803" pitchFamily="18" charset="0"/>
              </a:rPr>
              <a:t>of additional work, however*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Garamond" panose="02020404030301010803" pitchFamily="18" charset="0"/>
              </a:rPr>
              <a:t>In particular, to analyze such a running time, we use a recurrence equation, </a:t>
            </a:r>
            <a:r>
              <a:rPr lang="en-US" sz="2600" dirty="0" smtClean="0">
                <a:latin typeface="Garamond" panose="02020404030301010803" pitchFamily="18" charset="0"/>
              </a:rPr>
              <a:t>which defines </a:t>
            </a:r>
            <a:r>
              <a:rPr lang="en-US" sz="2600" dirty="0">
                <a:latin typeface="Garamond" panose="02020404030301010803" pitchFamily="18" charset="0"/>
              </a:rPr>
              <a:t>mathematical statements that the running time of a recursive algorithm </a:t>
            </a:r>
            <a:r>
              <a:rPr lang="en-US" sz="2600" dirty="0" smtClean="0">
                <a:latin typeface="Garamond" panose="02020404030301010803" pitchFamily="18" charset="0"/>
              </a:rPr>
              <a:t>must satisfy.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 We introduce </a:t>
            </a:r>
            <a:r>
              <a:rPr lang="en-US" sz="2600" dirty="0">
                <a:latin typeface="Garamond" panose="02020404030301010803" pitchFamily="18" charset="0"/>
              </a:rPr>
              <a:t>a function T(n) </a:t>
            </a:r>
            <a:r>
              <a:rPr lang="en-US" sz="2600" dirty="0" smtClean="0">
                <a:latin typeface="Garamond" panose="02020404030301010803" pitchFamily="18" charset="0"/>
              </a:rPr>
              <a:t>that </a:t>
            </a:r>
            <a:r>
              <a:rPr lang="en-US" sz="2600" dirty="0">
                <a:latin typeface="Garamond" panose="02020404030301010803" pitchFamily="18" charset="0"/>
              </a:rPr>
              <a:t>denotes the running time of the </a:t>
            </a:r>
            <a:r>
              <a:rPr lang="en-US" sz="2600" dirty="0" smtClean="0">
                <a:latin typeface="Garamond" panose="02020404030301010803" pitchFamily="18" charset="0"/>
              </a:rPr>
              <a:t>algorithm, on </a:t>
            </a:r>
            <a:r>
              <a:rPr lang="en-US" sz="2600" dirty="0">
                <a:latin typeface="Garamond" panose="02020404030301010803" pitchFamily="18" charset="0"/>
              </a:rPr>
              <a:t>an input of size n, and we </a:t>
            </a:r>
            <a:r>
              <a:rPr lang="en-US" sz="2600" dirty="0" smtClean="0">
                <a:latin typeface="Garamond" panose="02020404030301010803" pitchFamily="18" charset="0"/>
              </a:rPr>
              <a:t>write </a:t>
            </a:r>
            <a:r>
              <a:rPr lang="en-US" sz="2600" dirty="0">
                <a:latin typeface="Garamond" panose="02020404030301010803" pitchFamily="18" charset="0"/>
              </a:rPr>
              <a:t>equations that T(n) must satisfy </a:t>
            </a:r>
            <a:endParaRPr lang="en-US" sz="2600" dirty="0" smtClean="0"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For </a:t>
            </a:r>
            <a:r>
              <a:rPr lang="en-US" sz="2600" dirty="0">
                <a:latin typeface="Garamond" panose="02020404030301010803" pitchFamily="18" charset="0"/>
              </a:rPr>
              <a:t>example</a:t>
            </a:r>
            <a:r>
              <a:rPr lang="en-US" sz="2600" dirty="0" smtClean="0">
                <a:latin typeface="Garamond" panose="02020404030301010803" pitchFamily="18" charset="0"/>
              </a:rPr>
              <a:t>,</a:t>
            </a:r>
            <a:endParaRPr lang="en-US" sz="2600" dirty="0">
              <a:latin typeface="Garamond" panose="02020404030301010803" pitchFamily="18" charset="0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524000" y="4953000"/>
            <a:ext cx="5222875" cy="1176338"/>
            <a:chOff x="1094" y="2618"/>
            <a:chExt cx="3290" cy="741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094" y="2842"/>
              <a:ext cx="71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i="1" dirty="0">
                  <a:latin typeface="Times New Roman" panose="02020603050405020304" pitchFamily="18" charset="0"/>
                </a:rPr>
                <a:t>T</a:t>
              </a:r>
              <a:r>
                <a:rPr lang="en-US" sz="2600" dirty="0">
                  <a:latin typeface="Times New Roman" panose="02020603050405020304" pitchFamily="18" charset="0"/>
                </a:rPr>
                <a:t>(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016" y="2618"/>
              <a:ext cx="225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dirty="0" smtClean="0">
                  <a:latin typeface="Times New Roman" panose="02020603050405020304" pitchFamily="18" charset="0"/>
                </a:rPr>
                <a:t>1                    </a:t>
              </a:r>
              <a:r>
                <a:rPr lang="en-US" sz="2600" dirty="0">
                  <a:latin typeface="Times New Roman" panose="02020603050405020304" pitchFamily="18" charset="0"/>
                </a:rPr>
                <a:t>if 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11" y="3030"/>
              <a:ext cx="237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i="1" dirty="0" smtClean="0">
                  <a:latin typeface="Times New Roman" panose="02020603050405020304" pitchFamily="18" charset="0"/>
                </a:rPr>
                <a:t>T</a:t>
              </a:r>
              <a:r>
                <a:rPr lang="en-US" sz="2600" dirty="0" smtClean="0">
                  <a:latin typeface="Times New Roman" panose="02020603050405020304" pitchFamily="18" charset="0"/>
                </a:rPr>
                <a:t>(</a:t>
              </a:r>
              <a:r>
                <a:rPr lang="en-US" sz="26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sz="2600" dirty="0" smtClean="0">
                  <a:latin typeface="Times New Roman" panose="02020603050405020304" pitchFamily="18" charset="0"/>
                </a:rPr>
                <a:t>-1) </a:t>
              </a:r>
              <a:r>
                <a:rPr lang="en-US" sz="2600" dirty="0">
                  <a:latin typeface="Times New Roman" panose="02020603050405020304" pitchFamily="18" charset="0"/>
                </a:rPr>
                <a:t>+</a:t>
              </a:r>
              <a:r>
                <a:rPr lang="en-US" dirty="0"/>
                <a:t> 1</a:t>
              </a:r>
              <a:r>
                <a:rPr lang="en-US" sz="2600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600" dirty="0" smtClean="0">
                  <a:latin typeface="Times New Roman" panose="02020603050405020304" pitchFamily="18" charset="0"/>
                </a:rPr>
                <a:t>    </a:t>
              </a:r>
              <a:r>
                <a:rPr lang="en-US" sz="2600" dirty="0">
                  <a:latin typeface="Times New Roman" panose="02020603050405020304" pitchFamily="18" charset="0"/>
                </a:rPr>
                <a:t>if 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&gt;1</a:t>
              </a: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1813" y="2620"/>
              <a:ext cx="135" cy="739"/>
            </a:xfrm>
            <a:prstGeom prst="leftBrace">
              <a:avLst>
                <a:gd name="adj1" fmla="val 456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8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307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When an algorithm contains a recursive call to itself, its running time can often be described by a recurrence.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A recurrence is a function defined in terms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One or more base case,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Itself with smaller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Ex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latin typeface="Garamond" panose="020204040303010108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 smtClean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Garamond" panose="02020404030301010803" pitchFamily="18" charset="0"/>
              </a:rPr>
              <a:t>Solution: T(n)=O(n)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Recurrences</a:t>
            </a:r>
            <a:endParaRPr lang="en-IN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295400" y="4343400"/>
            <a:ext cx="5222875" cy="1176338"/>
            <a:chOff x="1094" y="2618"/>
            <a:chExt cx="3290" cy="741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094" y="2842"/>
              <a:ext cx="71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i="1" dirty="0">
                  <a:latin typeface="Times New Roman" panose="02020603050405020304" pitchFamily="18" charset="0"/>
                </a:rPr>
                <a:t>T</a:t>
              </a:r>
              <a:r>
                <a:rPr lang="en-US" sz="2600" dirty="0">
                  <a:latin typeface="Times New Roman" panose="02020603050405020304" pitchFamily="18" charset="0"/>
                </a:rPr>
                <a:t>(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016" y="2618"/>
              <a:ext cx="225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dirty="0" smtClean="0">
                  <a:latin typeface="Times New Roman" panose="02020603050405020304" pitchFamily="18" charset="0"/>
                </a:rPr>
                <a:t>1                    </a:t>
              </a:r>
              <a:r>
                <a:rPr lang="en-US" sz="2600" dirty="0">
                  <a:latin typeface="Times New Roman" panose="02020603050405020304" pitchFamily="18" charset="0"/>
                </a:rPr>
                <a:t>if 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11" y="3030"/>
              <a:ext cx="237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i="1" dirty="0" smtClean="0">
                  <a:latin typeface="Times New Roman" panose="02020603050405020304" pitchFamily="18" charset="0"/>
                </a:rPr>
                <a:t>T</a:t>
              </a:r>
              <a:r>
                <a:rPr lang="en-US" sz="2600" dirty="0" smtClean="0">
                  <a:latin typeface="Times New Roman" panose="02020603050405020304" pitchFamily="18" charset="0"/>
                </a:rPr>
                <a:t>(</a:t>
              </a:r>
              <a:r>
                <a:rPr lang="en-US" sz="26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sz="2600" dirty="0" smtClean="0">
                  <a:latin typeface="Times New Roman" panose="02020603050405020304" pitchFamily="18" charset="0"/>
                </a:rPr>
                <a:t>-1) </a:t>
              </a:r>
              <a:r>
                <a:rPr lang="en-US" sz="2600" dirty="0">
                  <a:latin typeface="Times New Roman" panose="02020603050405020304" pitchFamily="18" charset="0"/>
                </a:rPr>
                <a:t>+</a:t>
              </a:r>
              <a:r>
                <a:rPr lang="en-US" dirty="0"/>
                <a:t> </a:t>
              </a:r>
              <a:r>
                <a:rPr lang="en-US" sz="2600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lang="en-US" sz="2600" dirty="0" smtClean="0">
                  <a:latin typeface="Times New Roman" panose="02020603050405020304" pitchFamily="18" charset="0"/>
                </a:rPr>
                <a:t>    </a:t>
              </a:r>
              <a:r>
                <a:rPr lang="en-US" sz="2600" dirty="0">
                  <a:latin typeface="Times New Roman" panose="02020603050405020304" pitchFamily="18" charset="0"/>
                </a:rPr>
                <a:t>if 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&gt;1</a:t>
              </a: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1813" y="2620"/>
              <a:ext cx="135" cy="739"/>
            </a:xfrm>
            <a:prstGeom prst="leftBrace">
              <a:avLst>
                <a:gd name="adj1" fmla="val 456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4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217881"/>
          </a:xfrm>
        </p:spPr>
        <p:txBody>
          <a:bodyPr/>
          <a:lstStyle/>
          <a:p>
            <a:pPr marL="457200" lvl="1" indent="0">
              <a:buNone/>
            </a:pPr>
            <a:endParaRPr lang="en-US" sz="2600" dirty="0" smtClean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US" sz="2600" dirty="0">
              <a:latin typeface="Garamond" panose="020204040303010108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latin typeface="Garamond" panose="02020404030301010803" pitchFamily="18" charset="0"/>
            </a:endParaRPr>
          </a:p>
          <a:p>
            <a:pPr marL="0" indent="0"/>
            <a:r>
              <a:rPr lang="en-US" sz="2600" dirty="0" smtClean="0">
                <a:latin typeface="Garamond" panose="02020404030301010803" pitchFamily="18" charset="0"/>
              </a:rPr>
              <a:t>                       			Solution</a:t>
            </a:r>
            <a:r>
              <a:rPr lang="en-US" sz="2600" dirty="0">
                <a:latin typeface="Garamond" panose="02020404030301010803" pitchFamily="18" charset="0"/>
              </a:rPr>
              <a:t>: T(n)=</a:t>
            </a:r>
            <a:r>
              <a:rPr lang="en-US" sz="2600" dirty="0" smtClean="0">
                <a:latin typeface="Garamond" panose="02020404030301010803" pitchFamily="18" charset="0"/>
              </a:rPr>
              <a:t>O(</a:t>
            </a:r>
            <a:r>
              <a:rPr lang="en-US" sz="2600" dirty="0" err="1" smtClean="0">
                <a:latin typeface="Garamond" panose="02020404030301010803" pitchFamily="18" charset="0"/>
              </a:rPr>
              <a:t>nlgn</a:t>
            </a:r>
            <a:r>
              <a:rPr lang="en-US" sz="2600" dirty="0" smtClean="0">
                <a:latin typeface="Garamond" panose="02020404030301010803" pitchFamily="18" charset="0"/>
              </a:rPr>
              <a:t>)</a:t>
            </a:r>
            <a:endParaRPr lang="en-US" sz="2600" dirty="0">
              <a:latin typeface="Garamond" panose="02020404030301010803" pitchFamily="18" charset="0"/>
            </a:endParaRPr>
          </a:p>
          <a:p>
            <a:endParaRPr lang="en-IN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14400" y="1461180"/>
            <a:ext cx="5222875" cy="1176338"/>
            <a:chOff x="1094" y="2618"/>
            <a:chExt cx="3290" cy="741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094" y="2842"/>
              <a:ext cx="71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i="1" dirty="0">
                  <a:latin typeface="Times New Roman" panose="02020603050405020304" pitchFamily="18" charset="0"/>
                </a:rPr>
                <a:t>T</a:t>
              </a:r>
              <a:r>
                <a:rPr lang="en-US" sz="2600" dirty="0">
                  <a:latin typeface="Times New Roman" panose="02020603050405020304" pitchFamily="18" charset="0"/>
                </a:rPr>
                <a:t>(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016" y="2618"/>
              <a:ext cx="225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dirty="0" smtClean="0">
                  <a:latin typeface="Times New Roman" panose="02020603050405020304" pitchFamily="18" charset="0"/>
                </a:rPr>
                <a:t>1                    </a:t>
              </a:r>
              <a:r>
                <a:rPr lang="en-US" sz="2600" dirty="0">
                  <a:latin typeface="Times New Roman" panose="02020603050405020304" pitchFamily="18" charset="0"/>
                </a:rPr>
                <a:t>if 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11" y="3030"/>
              <a:ext cx="237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i="1" dirty="0" smtClean="0">
                  <a:latin typeface="Times New Roman" panose="02020603050405020304" pitchFamily="18" charset="0"/>
                </a:rPr>
                <a:t>2T</a:t>
              </a:r>
              <a:r>
                <a:rPr lang="en-US" sz="2600" dirty="0" smtClean="0">
                  <a:latin typeface="Times New Roman" panose="02020603050405020304" pitchFamily="18" charset="0"/>
                </a:rPr>
                <a:t>(</a:t>
              </a:r>
              <a:r>
                <a:rPr lang="en-US" sz="26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sz="2600" dirty="0" smtClean="0">
                  <a:latin typeface="Times New Roman" panose="02020603050405020304" pitchFamily="18" charset="0"/>
                </a:rPr>
                <a:t>/2) </a:t>
              </a:r>
              <a:r>
                <a:rPr lang="en-US" sz="2600" dirty="0">
                  <a:latin typeface="Times New Roman" panose="02020603050405020304" pitchFamily="18" charset="0"/>
                </a:rPr>
                <a:t>+</a:t>
              </a:r>
              <a:r>
                <a:rPr lang="en-US" dirty="0"/>
                <a:t> </a:t>
              </a:r>
              <a:r>
                <a:rPr lang="en-US" sz="26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600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sz="2600" dirty="0" smtClean="0">
                  <a:latin typeface="Times New Roman" panose="02020603050405020304" pitchFamily="18" charset="0"/>
                </a:rPr>
                <a:t>    </a:t>
              </a:r>
              <a:r>
                <a:rPr lang="en-US" sz="2600" dirty="0">
                  <a:latin typeface="Times New Roman" panose="02020603050405020304" pitchFamily="18" charset="0"/>
                </a:rPr>
                <a:t>if 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&gt;1</a:t>
              </a: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1813" y="2620"/>
              <a:ext cx="135" cy="739"/>
            </a:xfrm>
            <a:prstGeom prst="leftBrace">
              <a:avLst>
                <a:gd name="adj1" fmla="val 456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04800" y="3814763"/>
            <a:ext cx="8229600" cy="173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latin typeface="Garamond" panose="02020404030301010803" pitchFamily="18" charset="0"/>
            </a:endParaRPr>
          </a:p>
          <a:p>
            <a:pPr marL="457200" lvl="1" indent="0">
              <a:buFont typeface="Arial" pitchFamily="34" charset="0"/>
              <a:buNone/>
            </a:pPr>
            <a:endParaRPr lang="en-US" sz="2600" dirty="0" smtClean="0">
              <a:latin typeface="Garamond" panose="020204040303010108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latin typeface="Garamond" panose="02020404030301010803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600" dirty="0" smtClean="0">
              <a:latin typeface="Garamond" panose="02020404030301010803" pitchFamily="18" charset="0"/>
            </a:endParaRPr>
          </a:p>
          <a:p>
            <a:pPr marL="0" indent="0"/>
            <a:r>
              <a:rPr lang="en-US" sz="2600" dirty="0" smtClean="0">
                <a:latin typeface="Garamond" panose="02020404030301010803" pitchFamily="18" charset="0"/>
              </a:rPr>
              <a:t>                     				Solution: T(n)=O(</a:t>
            </a:r>
            <a:r>
              <a:rPr lang="en-US" sz="2600" dirty="0" err="1" smtClean="0">
                <a:latin typeface="Garamond" panose="02020404030301010803" pitchFamily="18" charset="0"/>
              </a:rPr>
              <a:t>nlgn</a:t>
            </a:r>
            <a:r>
              <a:rPr lang="en-US" sz="2600" dirty="0" smtClean="0">
                <a:latin typeface="Garamond" panose="02020404030301010803" pitchFamily="18" charset="0"/>
              </a:rPr>
              <a:t>)</a:t>
            </a:r>
          </a:p>
          <a:p>
            <a:endParaRPr lang="en-IN" dirty="0"/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533400" y="3811134"/>
            <a:ext cx="6477000" cy="2027236"/>
            <a:chOff x="1094" y="2618"/>
            <a:chExt cx="3290" cy="974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094" y="2842"/>
              <a:ext cx="71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i="1" dirty="0">
                  <a:latin typeface="Times New Roman" panose="02020603050405020304" pitchFamily="18" charset="0"/>
                </a:rPr>
                <a:t>T</a:t>
              </a:r>
              <a:r>
                <a:rPr lang="en-US" sz="2600" dirty="0">
                  <a:latin typeface="Times New Roman" panose="02020603050405020304" pitchFamily="18" charset="0"/>
                </a:rPr>
                <a:t>(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2016" y="2618"/>
              <a:ext cx="225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dirty="0" smtClean="0">
                  <a:latin typeface="Times New Roman" panose="02020603050405020304" pitchFamily="18" charset="0"/>
                </a:rPr>
                <a:t>1                                 </a:t>
              </a:r>
              <a:r>
                <a:rPr lang="en-US" sz="2600" dirty="0">
                  <a:latin typeface="Times New Roman" panose="02020603050405020304" pitchFamily="18" charset="0"/>
                </a:rPr>
                <a:t>if 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011" y="3030"/>
              <a:ext cx="2373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600" i="1" dirty="0" smtClean="0">
                  <a:latin typeface="Times New Roman" panose="02020603050405020304" pitchFamily="18" charset="0"/>
                </a:rPr>
                <a:t>T</a:t>
              </a:r>
              <a:r>
                <a:rPr lang="en-US" sz="2600" dirty="0" smtClean="0">
                  <a:latin typeface="Times New Roman" panose="02020603050405020304" pitchFamily="18" charset="0"/>
                </a:rPr>
                <a:t>(</a:t>
              </a:r>
              <a:r>
                <a:rPr lang="en-US" sz="26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sz="2600" dirty="0" smtClean="0">
                  <a:latin typeface="Times New Roman" panose="02020603050405020304" pitchFamily="18" charset="0"/>
                </a:rPr>
                <a:t>/3) </a:t>
              </a:r>
              <a:r>
                <a:rPr lang="en-US" sz="2600" dirty="0">
                  <a:latin typeface="Times New Roman" panose="02020603050405020304" pitchFamily="18" charset="0"/>
                </a:rPr>
                <a:t>+</a:t>
              </a:r>
              <a:r>
                <a:rPr lang="en-US" dirty="0"/>
                <a:t> </a:t>
              </a:r>
              <a:r>
                <a:rPr lang="en-US" sz="2600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T(2n/3)+n </a:t>
              </a:r>
              <a:r>
                <a:rPr lang="en-US" sz="2600" dirty="0" smtClean="0">
                  <a:latin typeface="Times New Roman" panose="02020603050405020304" pitchFamily="18" charset="0"/>
                </a:rPr>
                <a:t>    </a:t>
              </a:r>
              <a:r>
                <a:rPr lang="en-US" sz="2600" dirty="0">
                  <a:latin typeface="Times New Roman" panose="02020603050405020304" pitchFamily="18" charset="0"/>
                </a:rPr>
                <a:t>if </a:t>
              </a:r>
              <a:r>
                <a:rPr lang="en-US" sz="2600" i="1" dirty="0">
                  <a:latin typeface="Times New Roman" panose="02020603050405020304" pitchFamily="18" charset="0"/>
                </a:rPr>
                <a:t>n</a:t>
              </a:r>
              <a:r>
                <a:rPr lang="en-US" sz="2600" dirty="0">
                  <a:latin typeface="Times New Roman" panose="02020603050405020304" pitchFamily="18" charset="0"/>
                </a:rPr>
                <a:t>&gt;1</a:t>
              </a:r>
            </a:p>
          </p:txBody>
        </p:sp>
        <p:sp>
          <p:nvSpPr>
            <p:cNvPr id="15" name="AutoShape 7"/>
            <p:cNvSpPr>
              <a:spLocks/>
            </p:cNvSpPr>
            <p:nvPr/>
          </p:nvSpPr>
          <p:spPr bwMode="auto">
            <a:xfrm>
              <a:off x="1813" y="2620"/>
              <a:ext cx="135" cy="739"/>
            </a:xfrm>
            <a:prstGeom prst="leftBrace">
              <a:avLst>
                <a:gd name="adj1" fmla="val 456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43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Garamond" panose="02020404030301010803" pitchFamily="18" charset="0"/>
              </a:rPr>
              <a:t>The Iterative Substitution </a:t>
            </a:r>
            <a:r>
              <a:rPr lang="en-IN" sz="2800" dirty="0" smtClean="0">
                <a:latin typeface="Garamond" panose="02020404030301010803" pitchFamily="18" charset="0"/>
              </a:rPr>
              <a:t>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Garamond" panose="02020404030301010803" pitchFamily="18" charset="0"/>
              </a:rPr>
              <a:t>The Recursion </a:t>
            </a:r>
            <a:r>
              <a:rPr lang="en-IN" sz="2800" dirty="0" smtClean="0">
                <a:latin typeface="Garamond" panose="02020404030301010803" pitchFamily="18" charset="0"/>
              </a:rPr>
              <a:t>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Garamond" panose="02020404030301010803" pitchFamily="18" charset="0"/>
              </a:rPr>
              <a:t>The Guess-and-Test </a:t>
            </a:r>
            <a:r>
              <a:rPr lang="en-IN" sz="2800" dirty="0" smtClean="0">
                <a:latin typeface="Garamond" panose="02020404030301010803" pitchFamily="18" charset="0"/>
              </a:rPr>
              <a:t>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Garamond" panose="02020404030301010803" pitchFamily="18" charset="0"/>
              </a:rPr>
              <a:t>The Master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2" indent="-342900"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3600" b="1" dirty="0">
                <a:latin typeface="Garamond" panose="02020404030301010803" pitchFamily="18" charset="0"/>
              </a:rPr>
              <a:t>Solving recurrence equations. </a:t>
            </a:r>
          </a:p>
        </p:txBody>
      </p:sp>
    </p:spTree>
    <p:extLst>
      <p:ext uri="{BB962C8B-B14F-4D97-AF65-F5344CB8AC3E}">
        <p14:creationId xmlns:p14="http://schemas.microsoft.com/office/powerpoint/2010/main" val="2493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In the iterative substitution, or “plug-and-chug,” technique, we iteratively apply the recurrence equation to itself and see if we can find a pattern: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Note that base, T(n)=b, case occurs when 2</a:t>
            </a:r>
            <a:r>
              <a:rPr lang="en-US" sz="2000" baseline="30000" dirty="0"/>
              <a:t>i</a:t>
            </a:r>
            <a:r>
              <a:rPr lang="en-US" sz="2000" dirty="0"/>
              <a:t>=n. That is, </a:t>
            </a:r>
            <a:r>
              <a:rPr lang="en-US" sz="2000" dirty="0" err="1"/>
              <a:t>i</a:t>
            </a:r>
            <a:r>
              <a:rPr lang="en-US" sz="2000" dirty="0"/>
              <a:t> = log n.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So,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000" dirty="0"/>
              <a:t>Thus, T(n) is O(n log n).</a:t>
            </a:r>
            <a:endParaRPr 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7D0401A-E078-4D21-985C-86F8EDB9B84F}" type="slidenum">
              <a:rPr lang="en-US"/>
              <a:pPr/>
              <a:t>45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6858000" cy="1143000"/>
          </a:xfrm>
        </p:spPr>
        <p:txBody>
          <a:bodyPr/>
          <a:lstStyle/>
          <a:p>
            <a:r>
              <a:rPr lang="en-US"/>
              <a:t>Iterative Substitution</a:t>
            </a:r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2590800" y="5638800"/>
          <a:ext cx="2216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3" imgW="1257120" imgH="203040" progId="Equation.3">
                  <p:embed/>
                </p:oleObj>
              </mc:Choice>
              <mc:Fallback>
                <p:oleObj name="Equation" r:id="rId3" imgW="1257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38800"/>
                        <a:ext cx="2216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7943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571" y="2286000"/>
            <a:ext cx="350921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T(n)=3T(n−2)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Garamond" panose="02020404030301010803" pitchFamily="18" charset="0"/>
              </a:rPr>
              <a:t>My first step was to iteratively substitute terms to arrive at a general form:</a:t>
            </a:r>
          </a:p>
          <a:p>
            <a:pPr marL="457200" lvl="0" indent="-457200"/>
            <a:r>
              <a:rPr lang="en-US" sz="2400" dirty="0">
                <a:latin typeface="Garamond" panose="02020404030301010803" pitchFamily="18" charset="0"/>
              </a:rPr>
              <a:t>T(n−2)=3T(n−2−2)</a:t>
            </a:r>
          </a:p>
          <a:p>
            <a:pPr marL="0" lv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	=3T(n−4)</a:t>
            </a:r>
          </a:p>
          <a:p>
            <a:pPr marL="457200" lvl="0" indent="-457200"/>
            <a:r>
              <a:rPr lang="en-US" sz="2400" dirty="0">
                <a:latin typeface="Garamond" panose="02020404030301010803" pitchFamily="18" charset="0"/>
              </a:rPr>
              <a:t> T(n)=3∗3T(n−4)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242729"/>
                </a:solidFill>
                <a:latin typeface="Garamond" panose="02020404030301010803" pitchFamily="18" charset="0"/>
              </a:rPr>
              <a:t>Leading to the general form:</a:t>
            </a:r>
            <a:endParaRPr lang="en-US" sz="2400" dirty="0">
              <a:latin typeface="Garamond" panose="02020404030301010803" pitchFamily="18" charset="0"/>
            </a:endParaRPr>
          </a:p>
          <a:p>
            <a:pPr lvl="0"/>
            <a:r>
              <a:rPr lang="en-US" sz="2400" dirty="0">
                <a:latin typeface="Garamond" panose="02020404030301010803" pitchFamily="18" charset="0"/>
              </a:rPr>
              <a:t>T(n)=3</a:t>
            </a:r>
            <a:r>
              <a:rPr lang="en-US" sz="2400" baseline="30000" dirty="0">
                <a:latin typeface="Garamond" panose="02020404030301010803" pitchFamily="18" charset="0"/>
              </a:rPr>
              <a:t>k</a:t>
            </a:r>
            <a:r>
              <a:rPr lang="en-US" sz="2400" dirty="0">
                <a:latin typeface="Garamond" panose="02020404030301010803" pitchFamily="18" charset="0"/>
              </a:rPr>
              <a:t> T(n-2k</a:t>
            </a:r>
            <a:r>
              <a:rPr lang="en-US" sz="2400" dirty="0" smtClean="0">
                <a:latin typeface="Garamond" panose="02020404030301010803" pitchFamily="18" charset="0"/>
              </a:rPr>
              <a:t>)</a:t>
            </a:r>
          </a:p>
          <a:p>
            <a:r>
              <a:rPr lang="en-US" sz="2400" dirty="0">
                <a:solidFill>
                  <a:srgbClr val="242729"/>
                </a:solidFill>
                <a:latin typeface="Garamond" panose="02020404030301010803" pitchFamily="18" charset="0"/>
              </a:rPr>
              <a:t> n−2k=1 for k, which is the point where the recurrence stops (where T(1)) </a:t>
            </a:r>
            <a:r>
              <a:rPr lang="en-US" sz="2400" dirty="0" smtClean="0">
                <a:solidFill>
                  <a:srgbClr val="242729"/>
                </a:solidFill>
                <a:latin typeface="Garamond" panose="02020404030301010803" pitchFamily="18" charset="0"/>
              </a:rPr>
              <a:t>and</a:t>
            </a:r>
          </a:p>
          <a:p>
            <a:r>
              <a:rPr lang="en-US" sz="2400" dirty="0" smtClean="0">
                <a:solidFill>
                  <a:srgbClr val="242729"/>
                </a:solidFill>
                <a:latin typeface="Garamond" panose="02020404030301010803" pitchFamily="18" charset="0"/>
              </a:rPr>
              <a:t> Insert </a:t>
            </a:r>
            <a:r>
              <a:rPr lang="en-US" sz="2400" dirty="0">
                <a:solidFill>
                  <a:srgbClr val="242729"/>
                </a:solidFill>
                <a:latin typeface="Garamond" panose="02020404030301010803" pitchFamily="18" charset="0"/>
              </a:rPr>
              <a:t>that value (n/2−</a:t>
            </a:r>
            <a:r>
              <a:rPr lang="en-US" sz="2400" dirty="0" smtClean="0">
                <a:solidFill>
                  <a:srgbClr val="242729"/>
                </a:solidFill>
                <a:latin typeface="Garamond" panose="02020404030301010803" pitchFamily="18" charset="0"/>
              </a:rPr>
              <a:t>1/2=k) </a:t>
            </a:r>
            <a:r>
              <a:rPr lang="en-US" sz="2400" dirty="0">
                <a:solidFill>
                  <a:srgbClr val="242729"/>
                </a:solidFill>
                <a:latin typeface="Garamond" panose="02020404030301010803" pitchFamily="18" charset="0"/>
              </a:rPr>
              <a:t>into the general form: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r>
              <a:rPr lang="en-IN" sz="2400" dirty="0">
                <a:latin typeface="Garamond" panose="02020404030301010803" pitchFamily="18" charset="0"/>
              </a:rPr>
              <a:t>T(n</a:t>
            </a:r>
            <a:r>
              <a:rPr lang="en-IN" sz="2400" dirty="0" smtClean="0">
                <a:latin typeface="Garamond" panose="02020404030301010803" pitchFamily="18" charset="0"/>
              </a:rPr>
              <a:t>)=3</a:t>
            </a:r>
            <a:r>
              <a:rPr lang="en-IN" sz="2800" baseline="30000" dirty="0" smtClean="0">
                <a:latin typeface="Garamond" panose="02020404030301010803" pitchFamily="18" charset="0"/>
              </a:rPr>
              <a:t>n/2-1/2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Solving T(n) = 3T(n-2) with iterative method</a:t>
            </a:r>
            <a:endParaRPr lang="en-IN" sz="3200" dirty="0">
              <a:latin typeface="Garamond" panose="020204040303010108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467851"/>
            <a:ext cx="1066800" cy="5882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6050230"/>
            <a:ext cx="3733800" cy="6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Garamond" panose="02020404030301010803" pitchFamily="18" charset="0"/>
              </a:rPr>
              <a:t> Recursion Tree is another method for solving the recurrence relations.</a:t>
            </a:r>
          </a:p>
          <a:p>
            <a:r>
              <a:rPr lang="en-US" sz="2600" dirty="0">
                <a:latin typeface="Garamond" panose="02020404030301010803" pitchFamily="18" charset="0"/>
              </a:rPr>
              <a:t>A recursion tree is a tree where each node represents the cost of a certain recursive sub-problem.</a:t>
            </a:r>
          </a:p>
          <a:p>
            <a:r>
              <a:rPr lang="en-US" sz="2600" dirty="0">
                <a:latin typeface="Garamond" panose="02020404030301010803" pitchFamily="18" charset="0"/>
              </a:rPr>
              <a:t>We sum up the values in each node to get the cost of the entire algorithm</a:t>
            </a:r>
            <a:r>
              <a:rPr lang="en-US" sz="2600" dirty="0" smtClean="0">
                <a:latin typeface="Garamond" panose="02020404030301010803" pitchFamily="18" charset="0"/>
              </a:rPr>
              <a:t>.</a:t>
            </a:r>
            <a:endParaRPr lang="en-US" sz="2600" dirty="0"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347208"/>
            <a:ext cx="85344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Recursion Tree Method to Solve Recurrence </a:t>
            </a:r>
            <a:r>
              <a:rPr lang="en-US" sz="3200" dirty="0" smtClean="0">
                <a:latin typeface="Garamond" panose="02020404030301010803" pitchFamily="18" charset="0"/>
              </a:rPr>
              <a:t>Relations</a:t>
            </a:r>
            <a:endParaRPr lang="en-IN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u="sng" dirty="0">
                <a:latin typeface="Garamond" panose="02020404030301010803" pitchFamily="18" charset="0"/>
              </a:rPr>
              <a:t>Step-01:</a:t>
            </a:r>
            <a:r>
              <a:rPr lang="en-US" sz="2600" dirty="0">
                <a:latin typeface="Garamond" panose="02020404030301010803" pitchFamily="18" charset="0"/>
              </a:rPr>
              <a:t> </a:t>
            </a:r>
          </a:p>
          <a:p>
            <a:pPr marL="0" indent="0">
              <a:buNone/>
            </a:pPr>
            <a:r>
              <a:rPr lang="en-US" sz="2600" dirty="0">
                <a:latin typeface="Garamond" panose="02020404030301010803" pitchFamily="18" charset="0"/>
              </a:rPr>
              <a:t> </a:t>
            </a:r>
            <a:r>
              <a:rPr lang="en-US" sz="2600" dirty="0" smtClean="0">
                <a:latin typeface="Garamond" panose="02020404030301010803" pitchFamily="18" charset="0"/>
              </a:rPr>
              <a:t>   Draw </a:t>
            </a:r>
            <a:r>
              <a:rPr lang="en-US" sz="2600" dirty="0">
                <a:latin typeface="Garamond" panose="02020404030301010803" pitchFamily="18" charset="0"/>
              </a:rPr>
              <a:t>a recursion tree based on the given recurrence relation.</a:t>
            </a:r>
          </a:p>
          <a:p>
            <a:r>
              <a:rPr lang="en-US" sz="2600" b="1" u="sng" dirty="0">
                <a:latin typeface="Garamond" panose="02020404030301010803" pitchFamily="18" charset="0"/>
              </a:rPr>
              <a:t>Step-02</a:t>
            </a:r>
            <a:r>
              <a:rPr lang="en-US" sz="2600" b="1" u="sng" dirty="0" smtClean="0">
                <a:latin typeface="Garamond" panose="02020404030301010803" pitchFamily="18" charset="0"/>
              </a:rPr>
              <a:t>:</a:t>
            </a:r>
            <a:endParaRPr lang="en-US" sz="26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Garamond" panose="02020404030301010803" pitchFamily="18" charset="0"/>
              </a:rPr>
              <a:t>    Determine-</a:t>
            </a:r>
            <a:endParaRPr lang="en-US" sz="2600" dirty="0">
              <a:latin typeface="Garamond" panose="02020404030301010803" pitchFamily="18" charset="0"/>
            </a:endParaRPr>
          </a:p>
          <a:p>
            <a:pPr lvl="1"/>
            <a:r>
              <a:rPr lang="en-US" sz="2200" dirty="0">
                <a:latin typeface="Garamond" panose="02020404030301010803" pitchFamily="18" charset="0"/>
              </a:rPr>
              <a:t>Cost of each level</a:t>
            </a:r>
          </a:p>
          <a:p>
            <a:pPr lvl="1"/>
            <a:r>
              <a:rPr lang="en-US" sz="2200" dirty="0">
                <a:latin typeface="Garamond" panose="02020404030301010803" pitchFamily="18" charset="0"/>
              </a:rPr>
              <a:t>Total number of levels in the recursion tree</a:t>
            </a:r>
          </a:p>
          <a:p>
            <a:pPr lvl="1"/>
            <a:r>
              <a:rPr lang="en-US" sz="2200" dirty="0">
                <a:latin typeface="Garamond" panose="02020404030301010803" pitchFamily="18" charset="0"/>
              </a:rPr>
              <a:t>Number of nodes in the last level</a:t>
            </a:r>
          </a:p>
          <a:p>
            <a:pPr lvl="1"/>
            <a:r>
              <a:rPr lang="en-US" sz="2200" dirty="0">
                <a:latin typeface="Garamond" panose="02020404030301010803" pitchFamily="18" charset="0"/>
              </a:rPr>
              <a:t>Cost of the last level</a:t>
            </a:r>
          </a:p>
          <a:p>
            <a:r>
              <a:rPr lang="en-US" sz="2600" b="1" u="sng" dirty="0">
                <a:latin typeface="Garamond" panose="02020404030301010803" pitchFamily="18" charset="0"/>
              </a:rPr>
              <a:t>Step-03</a:t>
            </a:r>
            <a:r>
              <a:rPr lang="en-US" sz="2600" b="1" u="sng" dirty="0" smtClean="0">
                <a:latin typeface="Garamond" panose="02020404030301010803" pitchFamily="18" charset="0"/>
              </a:rPr>
              <a:t>:</a:t>
            </a:r>
            <a:endParaRPr lang="en-US" sz="2600" dirty="0">
              <a:latin typeface="Garamond" panose="02020404030301010803" pitchFamily="18" charset="0"/>
            </a:endParaRPr>
          </a:p>
          <a:p>
            <a:r>
              <a:rPr lang="en-US" sz="2600" dirty="0">
                <a:latin typeface="Garamond" panose="02020404030301010803" pitchFamily="18" charset="0"/>
              </a:rPr>
              <a:t>Add cost of all the levels of the recursion tree and simplify the expression so obtained in terms of asymptotic notation.</a:t>
            </a:r>
          </a:p>
          <a:p>
            <a:endParaRPr lang="en-IN" sz="2600" dirty="0"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000" dirty="0">
                <a:latin typeface="Garamond" panose="02020404030301010803" pitchFamily="18" charset="0"/>
              </a:rPr>
              <a:t>Steps in Recursion Tree Method to Solve Recurrence Relations</a:t>
            </a:r>
            <a:endParaRPr lang="en-IN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Draw the recursion tree for the recurrence relation and look for a pattern: </a:t>
            </a:r>
          </a:p>
        </p:txBody>
      </p:sp>
      <p:sp>
        <p:nvSpPr>
          <p:cNvPr id="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6718BCD3-268F-445E-A9C5-CC4C992AEBCF}" type="slidenum">
              <a:rPr lang="en-US"/>
              <a:pPr/>
              <a:t>49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6553200" cy="1143000"/>
          </a:xfrm>
        </p:spPr>
        <p:txBody>
          <a:bodyPr/>
          <a:lstStyle/>
          <a:p>
            <a:r>
              <a:rPr lang="en-US"/>
              <a:t>The Recursion Tree</a:t>
            </a:r>
          </a:p>
        </p:txBody>
      </p:sp>
      <p:grpSp>
        <p:nvGrpSpPr>
          <p:cNvPr id="161828" name="Group 36"/>
          <p:cNvGrpSpPr>
            <a:grpSpLocks/>
          </p:cNvGrpSpPr>
          <p:nvPr/>
        </p:nvGrpSpPr>
        <p:grpSpPr bwMode="auto">
          <a:xfrm>
            <a:off x="3124200" y="3629025"/>
            <a:ext cx="4191000" cy="1785938"/>
            <a:chOff x="384" y="1632"/>
            <a:chExt cx="5184" cy="2208"/>
          </a:xfrm>
        </p:grpSpPr>
        <p:cxnSp>
          <p:nvCxnSpPr>
            <p:cNvPr id="161796" name="AutoShape 4"/>
            <p:cNvCxnSpPr>
              <a:cxnSpLocks noChangeShapeType="1"/>
              <a:stCxn id="161805" idx="0"/>
              <a:endCxn id="16180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797" name="AutoShape 5"/>
            <p:cNvCxnSpPr>
              <a:cxnSpLocks noChangeShapeType="1"/>
              <a:stCxn id="161806" idx="0"/>
              <a:endCxn id="16180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798" name="AutoShape 6"/>
            <p:cNvCxnSpPr>
              <a:cxnSpLocks noChangeShapeType="1"/>
              <a:stCxn id="161810" idx="0"/>
              <a:endCxn id="161805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799" name="AutoShape 7"/>
            <p:cNvCxnSpPr>
              <a:cxnSpLocks noChangeShapeType="1"/>
              <a:stCxn id="161812" idx="0"/>
              <a:endCxn id="161806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00" name="AutoShape 8"/>
            <p:cNvCxnSpPr>
              <a:cxnSpLocks noChangeShapeType="1"/>
              <a:stCxn id="161805" idx="2"/>
              <a:endCxn id="161811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01" name="AutoShape 9"/>
            <p:cNvCxnSpPr>
              <a:cxnSpLocks noChangeShapeType="1"/>
              <a:stCxn id="161806" idx="2"/>
              <a:endCxn id="161813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80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6180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16180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161805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6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7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8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1809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161810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1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2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3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4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5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6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7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161818" name="AutoShape 26"/>
            <p:cNvCxnSpPr>
              <a:cxnSpLocks noChangeShapeType="1"/>
              <a:stCxn id="161807" idx="0"/>
              <a:endCxn id="16180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9" name="AutoShape 27"/>
            <p:cNvCxnSpPr>
              <a:cxnSpLocks noChangeShapeType="1"/>
              <a:stCxn id="161808" idx="0"/>
              <a:endCxn id="16180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0" name="AutoShape 28"/>
            <p:cNvCxnSpPr>
              <a:cxnSpLocks noChangeShapeType="1"/>
              <a:stCxn id="161814" idx="0"/>
              <a:endCxn id="161807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1" name="AutoShape 29"/>
            <p:cNvCxnSpPr>
              <a:cxnSpLocks noChangeShapeType="1"/>
              <a:stCxn id="161816" idx="0"/>
              <a:endCxn id="161808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2" name="AutoShape 30"/>
            <p:cNvCxnSpPr>
              <a:cxnSpLocks noChangeShapeType="1"/>
              <a:stCxn id="161807" idx="2"/>
              <a:endCxn id="161815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3" name="AutoShape 31"/>
            <p:cNvCxnSpPr>
              <a:cxnSpLocks noChangeShapeType="1"/>
              <a:stCxn id="161808" idx="2"/>
              <a:endCxn id="161817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824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161825" name="AutoShape 33"/>
            <p:cNvCxnSpPr>
              <a:cxnSpLocks noChangeShapeType="1"/>
              <a:stCxn id="161802" idx="0"/>
              <a:endCxn id="161824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6" name="AutoShape 34"/>
            <p:cNvCxnSpPr>
              <a:cxnSpLocks noChangeShapeType="1"/>
              <a:stCxn id="161803" idx="0"/>
              <a:endCxn id="161824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914400" y="3181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85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T’s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sz="1800" b="1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1959" name="Object 167"/>
          <p:cNvGraphicFramePr>
            <a:graphicFrameLocks noChangeAspect="1"/>
          </p:cNvGraphicFramePr>
          <p:nvPr/>
        </p:nvGraphicFramePr>
        <p:xfrm>
          <a:off x="2895600" y="2209800"/>
          <a:ext cx="3200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2031840" imgH="457200" progId="Equation.3">
                  <p:embed/>
                </p:oleObj>
              </mc:Choice>
              <mc:Fallback>
                <p:oleObj name="Equation" r:id="rId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3200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3" name="Group 201"/>
          <p:cNvGraphicFramePr>
            <a:graphicFrameLocks noGrp="1"/>
          </p:cNvGraphicFramePr>
          <p:nvPr/>
        </p:nvGraphicFramePr>
        <p:xfrm>
          <a:off x="7772400" y="3048000"/>
          <a:ext cx="685800" cy="2438401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994" name="Text Box 202"/>
          <p:cNvSpPr txBox="1">
            <a:spLocks noChangeArrowheads="1"/>
          </p:cNvSpPr>
          <p:nvPr/>
        </p:nvSpPr>
        <p:spPr bwMode="auto">
          <a:xfrm>
            <a:off x="5181600" y="5486400"/>
            <a:ext cx="363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Total time = </a:t>
            </a:r>
            <a:r>
              <a:rPr lang="en-US" b="1" i="1">
                <a:latin typeface="Times New Roman" panose="02020603050405020304" pitchFamily="18" charset="0"/>
              </a:rPr>
              <a:t>bn</a:t>
            </a:r>
            <a:r>
              <a:rPr lang="en-US">
                <a:latin typeface="Times New Roman" panose="02020603050405020304" pitchFamily="18" charset="0"/>
              </a:rPr>
              <a:t> + </a:t>
            </a:r>
            <a:r>
              <a:rPr lang="en-US" b="1" i="1">
                <a:latin typeface="Times New Roman" panose="02020603050405020304" pitchFamily="18" charset="0"/>
              </a:rPr>
              <a:t>bn</a:t>
            </a:r>
            <a:r>
              <a:rPr lang="en-US">
                <a:latin typeface="Times New Roman" panose="02020603050405020304" pitchFamily="18" charset="0"/>
              </a:rPr>
              <a:t> log </a:t>
            </a:r>
            <a:r>
              <a:rPr lang="en-US" b="1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1995" name="Text Box 203"/>
          <p:cNvSpPr txBox="1">
            <a:spLocks noChangeArrowheads="1"/>
          </p:cNvSpPr>
          <p:nvPr/>
        </p:nvSpPr>
        <p:spPr bwMode="auto">
          <a:xfrm>
            <a:off x="5257800" y="5943600"/>
            <a:ext cx="3571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(last level plus all previous levels)</a:t>
            </a:r>
          </a:p>
        </p:txBody>
      </p:sp>
      <p:pic>
        <p:nvPicPr>
          <p:cNvPr id="161996" name="Picture 204" descr="C:\Program Files\Common Files\Microsoft Shared\Clipart\cagcat50\BD05515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95263"/>
            <a:ext cx="1306512" cy="14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"/>
            <a:ext cx="5621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it’s Specification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457200" y="1752600"/>
            <a:ext cx="8305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</a:rPr>
              <a:t>An </a:t>
            </a:r>
            <a:r>
              <a:rPr lang="en-US" sz="2800" dirty="0">
                <a:latin typeface="Garamond" panose="02020404030301010803" pitchFamily="18" charset="0"/>
              </a:rPr>
              <a:t>algorithm is a step-by-step procedure for </a:t>
            </a:r>
            <a:r>
              <a:rPr lang="en-US" sz="2800" dirty="0" smtClean="0">
                <a:latin typeface="Garamond" panose="02020404030301010803" pitchFamily="18" charset="0"/>
              </a:rPr>
              <a:t>performing some </a:t>
            </a:r>
            <a:r>
              <a:rPr lang="en-US" sz="2800" dirty="0">
                <a:latin typeface="Garamond" panose="02020404030301010803" pitchFamily="18" charset="0"/>
              </a:rPr>
              <a:t>task in a finite amount of </a:t>
            </a:r>
            <a:r>
              <a:rPr lang="en-US" sz="2800" dirty="0" smtClean="0">
                <a:latin typeface="Garamond" panose="02020404030301010803" pitchFamily="18" charset="0"/>
              </a:rPr>
              <a:t>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</a:rPr>
              <a:t>Data </a:t>
            </a:r>
            <a:r>
              <a:rPr lang="en-US" sz="2800" dirty="0">
                <a:latin typeface="Garamond" panose="02020404030301010803" pitchFamily="18" charset="0"/>
              </a:rPr>
              <a:t>structure is a systematic way </a:t>
            </a:r>
            <a:r>
              <a:rPr lang="en-US" sz="2800" dirty="0" smtClean="0">
                <a:latin typeface="Garamond" panose="02020404030301010803" pitchFamily="18" charset="0"/>
              </a:rPr>
              <a:t>of organizing </a:t>
            </a:r>
            <a:r>
              <a:rPr lang="en-US" sz="2800" dirty="0">
                <a:latin typeface="Garamond" panose="02020404030301010803" pitchFamily="18" charset="0"/>
              </a:rPr>
              <a:t>and accessing data</a:t>
            </a:r>
            <a:r>
              <a:rPr lang="en-US" sz="2800" dirty="0" smtClean="0">
                <a:latin typeface="Garamond" panose="02020404030301010803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These concepts are central to computing, but </a:t>
            </a:r>
            <a:r>
              <a:rPr lang="en-US" sz="2800" dirty="0" smtClean="0">
                <a:latin typeface="Garamond" panose="02020404030301010803" pitchFamily="18" charset="0"/>
              </a:rPr>
              <a:t>to be </a:t>
            </a:r>
            <a:r>
              <a:rPr lang="en-US" sz="2800" dirty="0">
                <a:latin typeface="Garamond" panose="02020404030301010803" pitchFamily="18" charset="0"/>
              </a:rPr>
              <a:t>able to classify some algorithms and data structures as "good:' we must </a:t>
            </a:r>
            <a:r>
              <a:rPr lang="en-US" sz="2800" dirty="0" smtClean="0">
                <a:latin typeface="Garamond" panose="02020404030301010803" pitchFamily="18" charset="0"/>
              </a:rPr>
              <a:t>have precise </a:t>
            </a:r>
            <a:r>
              <a:rPr lang="en-US" sz="2800" dirty="0">
                <a:latin typeface="Garamond" panose="02020404030301010803" pitchFamily="18" charset="0"/>
              </a:rPr>
              <a:t>ways of analyzing them.</a:t>
            </a:r>
            <a:endParaRPr lang="en-IN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 descr="fig4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7016995" cy="4525962"/>
          </a:xfr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Recursion-Tree Method</a:t>
            </a:r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2383064" y="1252537"/>
            <a:ext cx="1695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600" i="1" dirty="0">
                <a:latin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14341" name="Text Box 9"/>
          <p:cNvSpPr txBox="1">
            <a:spLocks noChangeArrowheads="1"/>
          </p:cNvSpPr>
          <p:nvPr/>
        </p:nvSpPr>
        <p:spPr bwMode="auto">
          <a:xfrm>
            <a:off x="3352800" y="1252537"/>
            <a:ext cx="4054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600" i="1" dirty="0">
                <a:latin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</a:rPr>
              <a:t>/3) + </a:t>
            </a:r>
            <a:r>
              <a:rPr lang="en-US" sz="2600" i="1" dirty="0">
                <a:latin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</a:rPr>
              <a:t>(2</a:t>
            </a:r>
            <a:r>
              <a:rPr lang="en-US" sz="2600" i="1" dirty="0">
                <a:latin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</a:rPr>
              <a:t>/3) +</a:t>
            </a:r>
            <a:r>
              <a:rPr lang="en-US" dirty="0"/>
              <a:t> </a:t>
            </a:r>
            <a:r>
              <a:rPr lang="en-US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sz="2600" dirty="0">
                <a:latin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555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 dirty="0" smtClean="0">
                <a:latin typeface="Garamond" panose="02020404030301010803" pitchFamily="18" charset="0"/>
              </a:rPr>
              <a:t>· </a:t>
            </a:r>
            <a:r>
              <a:rPr lang="en-IN" sz="2600" dirty="0">
                <a:latin typeface="Garamond" panose="02020404030301010803" pitchFamily="18" charset="0"/>
              </a:rPr>
              <a:t>Must take an input.</a:t>
            </a:r>
          </a:p>
          <a:p>
            <a:r>
              <a:rPr lang="en-IN" sz="2600" dirty="0">
                <a:latin typeface="Garamond" panose="02020404030301010803" pitchFamily="18" charset="0"/>
              </a:rPr>
              <a:t>· Must give some output(yes/no</a:t>
            </a:r>
            <a:r>
              <a:rPr lang="en-IN" sz="2600" dirty="0" smtClean="0">
                <a:latin typeface="Garamond" panose="02020404030301010803" pitchFamily="18" charset="0"/>
              </a:rPr>
              <a:t>, value etc</a:t>
            </a:r>
            <a:r>
              <a:rPr lang="en-IN" sz="2600" dirty="0">
                <a:latin typeface="Garamond" panose="02020404030301010803" pitchFamily="18" charset="0"/>
              </a:rPr>
              <a:t>.)</a:t>
            </a:r>
          </a:p>
          <a:p>
            <a:r>
              <a:rPr lang="en-US" sz="2600" dirty="0">
                <a:latin typeface="Garamond" panose="02020404030301010803" pitchFamily="18" charset="0"/>
              </a:rPr>
              <a:t>· Definiteness –each instruction is clear and unambiguous.</a:t>
            </a:r>
          </a:p>
          <a:p>
            <a:r>
              <a:rPr lang="en-US" sz="2600" dirty="0">
                <a:latin typeface="Garamond" panose="02020404030301010803" pitchFamily="18" charset="0"/>
              </a:rPr>
              <a:t>· Finiteness –algorithm terminates after a finite number of steps.</a:t>
            </a:r>
          </a:p>
          <a:p>
            <a:r>
              <a:rPr lang="en-US" sz="2600" dirty="0">
                <a:latin typeface="Garamond" panose="02020404030301010803" pitchFamily="18" charset="0"/>
              </a:rPr>
              <a:t>· Effectiveness –every instruction must be basic i.e. simple instruction</a:t>
            </a:r>
            <a:r>
              <a:rPr lang="en-US" sz="2600" dirty="0" smtClean="0">
                <a:latin typeface="Garamond" panose="02020404030301010803" pitchFamily="18" charset="0"/>
              </a:rPr>
              <a:t>.</a:t>
            </a:r>
            <a:endParaRPr lang="en-US" sz="26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Characteristics of an algorithm:-</a:t>
            </a:r>
          </a:p>
        </p:txBody>
      </p:sp>
    </p:spTree>
    <p:extLst>
      <p:ext uri="{BB962C8B-B14F-4D97-AF65-F5344CB8AC3E}">
        <p14:creationId xmlns:p14="http://schemas.microsoft.com/office/powerpoint/2010/main" val="27906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b="1" dirty="0" smtClean="0">
                <a:latin typeface="Garamond" panose="02020404030301010803" pitchFamily="18" charset="0"/>
              </a:rPr>
              <a:t>Correctness:-</a:t>
            </a:r>
          </a:p>
          <a:p>
            <a:pPr marL="457200" lvl="1" indent="0">
              <a:buNone/>
            </a:pPr>
            <a:r>
              <a:rPr lang="en-US" sz="2600" b="1" dirty="0" smtClean="0">
                <a:latin typeface="Garamond" panose="02020404030301010803" pitchFamily="18" charset="0"/>
              </a:rPr>
              <a:t>Correct</a:t>
            </a:r>
            <a:r>
              <a:rPr lang="en-US" sz="2600" b="1" dirty="0">
                <a:latin typeface="Garamond" panose="02020404030301010803" pitchFamily="18" charset="0"/>
              </a:rPr>
              <a:t>: </a:t>
            </a:r>
            <a:r>
              <a:rPr lang="en-US" sz="2600" dirty="0">
                <a:latin typeface="Garamond" panose="02020404030301010803" pitchFamily="18" charset="0"/>
              </a:rPr>
              <a:t>Algorithms must produce correct </a:t>
            </a:r>
            <a:r>
              <a:rPr lang="en-US" sz="2600" dirty="0" smtClean="0">
                <a:latin typeface="Garamond" panose="02020404030301010803" pitchFamily="18" charset="0"/>
              </a:rPr>
              <a:t>result. </a:t>
            </a:r>
            <a:r>
              <a:rPr lang="en-US" sz="2600" b="1" dirty="0" smtClean="0">
                <a:latin typeface="Garamond" panose="02020404030301010803" pitchFamily="18" charset="0"/>
              </a:rPr>
              <a:t>Approximation </a:t>
            </a:r>
            <a:r>
              <a:rPr lang="en-US" sz="2600" b="1" dirty="0">
                <a:latin typeface="Garamond" panose="02020404030301010803" pitchFamily="18" charset="0"/>
              </a:rPr>
              <a:t>algorithm: </a:t>
            </a:r>
            <a:r>
              <a:rPr lang="en-US" sz="2600" dirty="0">
                <a:latin typeface="Garamond" panose="02020404030301010803" pitchFamily="18" charset="0"/>
              </a:rPr>
              <a:t>Exact solution is not found, but near optimal solution </a:t>
            </a:r>
            <a:r>
              <a:rPr lang="en-US" sz="2600" dirty="0" smtClean="0">
                <a:latin typeface="Garamond" panose="02020404030301010803" pitchFamily="18" charset="0"/>
              </a:rPr>
              <a:t>can be </a:t>
            </a:r>
            <a:r>
              <a:rPr lang="en-US" sz="2600" dirty="0">
                <a:latin typeface="Garamond" panose="02020404030301010803" pitchFamily="18" charset="0"/>
              </a:rPr>
              <a:t>found out. (Applied to optimization problem</a:t>
            </a:r>
            <a:r>
              <a:rPr lang="en-US" sz="2600" dirty="0" smtClean="0">
                <a:latin typeface="Garamond" panose="02020404030301010803" pitchFamily="18" charset="0"/>
              </a:rPr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Garamond" panose="02020404030301010803" pitchFamily="18" charset="0"/>
              </a:rPr>
              <a:t> </a:t>
            </a:r>
            <a:r>
              <a:rPr lang="en-IN" sz="2600" b="1" dirty="0">
                <a:latin typeface="Garamond" panose="02020404030301010803" pitchFamily="18" charset="0"/>
              </a:rPr>
              <a:t>Less resource </a:t>
            </a:r>
            <a:r>
              <a:rPr lang="en-IN" sz="2600" b="1" dirty="0" smtClean="0">
                <a:latin typeface="Garamond" panose="02020404030301010803" pitchFamily="18" charset="0"/>
              </a:rPr>
              <a:t>usage: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Garamond" panose="02020404030301010803" pitchFamily="18" charset="0"/>
              </a:rPr>
              <a:t>Algorithms </a:t>
            </a:r>
            <a:r>
              <a:rPr lang="en-US" sz="2600" dirty="0">
                <a:latin typeface="Garamond" panose="02020404030301010803" pitchFamily="18" charset="0"/>
              </a:rPr>
              <a:t>should use less resources (time and space).</a:t>
            </a:r>
            <a:endParaRPr lang="en-IN" sz="26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6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Expectation from an </a:t>
            </a:r>
            <a:r>
              <a:rPr lang="en-IN" dirty="0" smtClean="0">
                <a:latin typeface="Garamond" panose="02020404030301010803" pitchFamily="18" charset="0"/>
              </a:rPr>
              <a:t>algorithm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aramond" panose="02020404030301010803" pitchFamily="18" charset="0"/>
              </a:rPr>
              <a:t> Code and execute, find actual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aramond" panose="02020404030301010803" pitchFamily="18" charset="0"/>
              </a:rPr>
              <a:t> What does the total time depend upon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2800" dirty="0" smtClean="0">
                <a:latin typeface="Garamond" panose="02020404030301010803" pitchFamily="18" charset="0"/>
              </a:rPr>
              <a:t>Algorithm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2800" dirty="0" smtClean="0">
                <a:latin typeface="Garamond" panose="02020404030301010803" pitchFamily="18" charset="0"/>
              </a:rPr>
              <a:t>Number of inputs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2800" dirty="0" smtClean="0">
                <a:latin typeface="Garamond" panose="02020404030301010803" pitchFamily="18" charset="0"/>
              </a:rPr>
              <a:t>Count the number of primitive operations like assignment, function call, control transfer, arithmetic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Garamond" panose="02020404030301010803" pitchFamily="18" charset="0"/>
              </a:rPr>
              <a:t> Solution to all issues is : Asymptotic analysis of algorithms.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To </a:t>
            </a:r>
            <a:r>
              <a:rPr lang="en-US" altLang="en-US" dirty="0" err="1" smtClean="0"/>
              <a:t>analyse</a:t>
            </a:r>
            <a:r>
              <a:rPr lang="en-US" altLang="en-US" dirty="0" smtClean="0"/>
              <a:t> an algorithm 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3600">
                <a:solidFill>
                  <a:schemeClr val="hlink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3600">
                <a:solidFill>
                  <a:schemeClr val="hlink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3600">
                <a:solidFill>
                  <a:schemeClr val="hlink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3600">
                <a:solidFill>
                  <a:schemeClr val="hlink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3600">
                <a:solidFill>
                  <a:schemeClr val="hlink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3600">
                <a:solidFill>
                  <a:schemeClr val="hlink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3600">
                <a:solidFill>
                  <a:schemeClr val="hlink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3600">
                <a:solidFill>
                  <a:schemeClr val="hlink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3600">
                <a:solidFill>
                  <a:schemeClr val="hlink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EA7DE03-B413-4E79-8311-2C920D5B62A3}" type="slidenum">
              <a:rPr kumimoji="0" lang="en-US" altLang="en-US" sz="1400" smtClean="0">
                <a:solidFill>
                  <a:srgbClr val="5E574E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3930650" cy="36877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800" dirty="0" smtClean="0"/>
              <a:t>A </a:t>
            </a:r>
            <a:r>
              <a:rPr lang="en-US" altLang="en-US" sz="2800" b="1" dirty="0" smtClean="0">
                <a:solidFill>
                  <a:schemeClr val="accent2"/>
                </a:solidFill>
              </a:rPr>
              <a:t>CPU</a:t>
            </a:r>
          </a:p>
          <a:p>
            <a:pPr fontAlgn="base">
              <a:spcAft>
                <a:spcPct val="0"/>
              </a:spcAft>
            </a:pPr>
            <a:endParaRPr lang="en-US" altLang="en-US" sz="2800" dirty="0" smtClean="0"/>
          </a:p>
          <a:p>
            <a:pPr fontAlgn="base">
              <a:spcAft>
                <a:spcPct val="0"/>
              </a:spcAft>
            </a:pPr>
            <a:r>
              <a:rPr lang="en-US" altLang="en-US" sz="2800" dirty="0"/>
              <a:t>P</a:t>
            </a:r>
            <a:r>
              <a:rPr lang="en-US" altLang="en-US" sz="2800" dirty="0" smtClean="0"/>
              <a:t>otentially unbounded bank of </a:t>
            </a:r>
            <a:r>
              <a:rPr lang="en-US" altLang="en-US" sz="2800" b="1" dirty="0" smtClean="0">
                <a:solidFill>
                  <a:schemeClr val="accent2"/>
                </a:solidFill>
              </a:rPr>
              <a:t>memory</a:t>
            </a:r>
            <a:r>
              <a:rPr lang="en-US" altLang="en-US" sz="2800" dirty="0" smtClean="0"/>
              <a:t> cells, each of which can hold an arbitrary number or character</a:t>
            </a:r>
          </a:p>
        </p:txBody>
      </p:sp>
      <p:sp>
        <p:nvSpPr>
          <p:cNvPr id="36867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smtClean="0">
                <a:latin typeface="Tahoma" panose="020B0604030504040204" pitchFamily="34" charset="0"/>
              </a:rPr>
              <a:t>Analysis of Algorithms</a:t>
            </a:r>
          </a:p>
        </p:txBody>
      </p:sp>
      <p:sp>
        <p:nvSpPr>
          <p:cNvPr id="36868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488D31-6044-4F72-AEBE-AF877A0BE1DD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Tahoma" panose="020B060403050404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mtClean="0"/>
              <a:t>The Random Access Machine (RAM) Model</a:t>
            </a:r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4572000" y="2057400"/>
            <a:ext cx="3886200" cy="2914650"/>
            <a:chOff x="3024" y="960"/>
            <a:chExt cx="2448" cy="1836"/>
          </a:xfrm>
        </p:grpSpPr>
        <p:grpSp>
          <p:nvGrpSpPr>
            <p:cNvPr id="36872" name="Group 5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36882" name="Group 6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36959" name="Group 7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36961" name="Freeform 8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36962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36963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CA" altLang="en-US" sz="2400">
                        <a:latin typeface="Tahoma" panose="020B0604030504040204" pitchFamily="34" charset="0"/>
                      </a:endParaRPr>
                    </a:p>
                  </p:txBody>
                </p:sp>
                <p:grpSp>
                  <p:nvGrpSpPr>
                    <p:cNvPr id="36964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36965" name="Freeform 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6966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</p:grpSp>
            </p:grpSp>
            <p:sp>
              <p:nvSpPr>
                <p:cNvPr id="36960" name="Freeform 14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36883" name="Group 15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36884" name="Group 16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3691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36915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CA" altLang="en-US" sz="2400">
                        <a:latin typeface="Tahoma" panose="020B0604030504040204" pitchFamily="34" charset="0"/>
                      </a:endParaRPr>
                    </a:p>
                  </p:txBody>
                </p:sp>
                <p:grpSp>
                  <p:nvGrpSpPr>
                    <p:cNvPr id="36916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36917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36951" name="Group 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36956" name="Line 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957" name="Line 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958" name="Line 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36952" name="Group 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36953" name="Line 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954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955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36918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36919" name="Group 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36939" name="Group 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36946" name="Group 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36949" name="Line 3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36950" name="Line 3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N"/>
                              </a:p>
                            </p:txBody>
                          </p:sp>
                        </p:grpSp>
                        <p:sp>
                          <p:nvSpPr>
                            <p:cNvPr id="36947" name="Line 3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36948" name="Line 3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grpSp>
                        <p:nvGrpSpPr>
                          <p:cNvPr id="36940" name="Group 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36941" name="Group 3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36944" name="Line 3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36945" name="Line 4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N"/>
                              </a:p>
                            </p:txBody>
                          </p:sp>
                        </p:grpSp>
                        <p:sp>
                          <p:nvSpPr>
                            <p:cNvPr id="36942" name="Line 4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36943" name="Line 4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</p:grpSp>
                    <p:grpSp>
                      <p:nvGrpSpPr>
                        <p:cNvPr id="36920" name="Group 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36927" name="Group 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36934" name="Group 4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36937" name="Line 4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36938" name="Line 4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N"/>
                              </a:p>
                            </p:txBody>
                          </p:sp>
                        </p:grpSp>
                        <p:sp>
                          <p:nvSpPr>
                            <p:cNvPr id="36935" name="Line 4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36936" name="Line 4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grpSp>
                        <p:nvGrpSpPr>
                          <p:cNvPr id="36928" name="Group 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36929" name="Group 5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36932" name="Line 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36933" name="Line 5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N"/>
                              </a:p>
                            </p:txBody>
                          </p:sp>
                        </p:grpSp>
                        <p:sp>
                          <p:nvSpPr>
                            <p:cNvPr id="36930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36931" name="Line 5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</p:grpSp>
                    <p:grpSp>
                      <p:nvGrpSpPr>
                        <p:cNvPr id="36921" name="Group 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36922" name="Group 5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36925" name="Line 5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36926" name="Line 5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sp>
                        <p:nvSpPr>
                          <p:cNvPr id="36923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924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36914" name="Freeform 62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36885" name="Group 63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36886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36890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36891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36892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36907" name="Group 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36911" name="Line 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912" name="Line 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36908" name="Group 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36909" name="Line 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910" name="Line 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36893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36901" name="Group 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36905" name="Line 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906" name="Line 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36902" name="Group 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36903" name="Line 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904" name="Line 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36894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36895" name="Group 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36899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900" name="Line 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36896" name="Group 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36897" name="Line 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898" name="Line 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36887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36888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6889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</p:grpSp>
          </p:grpSp>
        </p:grpSp>
        <p:sp>
          <p:nvSpPr>
            <p:cNvPr id="36873" name="AutoShape 91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6874" name="AutoShape 92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6875" name="Text Box 93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876" name="Text Box 94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877" name="Text Box 95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878" name="Oval 96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6879" name="Oval 97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6880" name="Oval 98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6881" name="AutoShape 99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871" name="Rectangle 100"/>
          <p:cNvSpPr>
            <a:spLocks noChangeArrowheads="1"/>
          </p:cNvSpPr>
          <p:nvPr/>
        </p:nvSpPr>
        <p:spPr bwMode="auto">
          <a:xfrm>
            <a:off x="1371600" y="5257800"/>
            <a:ext cx="7315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sz="2800">
                <a:latin typeface="Tahoma" panose="020B0604030504040204" pitchFamily="34" charset="0"/>
              </a:rPr>
              <a:t>Memory cells are numbered and accessing any cell in memory takes unit time.</a:t>
            </a:r>
          </a:p>
        </p:txBody>
      </p:sp>
    </p:spTree>
    <p:extLst>
      <p:ext uri="{BB962C8B-B14F-4D97-AF65-F5344CB8AC3E}">
        <p14:creationId xmlns:p14="http://schemas.microsoft.com/office/powerpoint/2010/main" val="6022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5098</TotalTime>
  <Words>2297</Words>
  <Application>Microsoft Office PowerPoint</Application>
  <PresentationFormat>On-screen Show (4:3)</PresentationFormat>
  <Paragraphs>431</Paragraphs>
  <Slides>50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Comic Sans MS</vt:lpstr>
      <vt:lpstr>Garamond</vt:lpstr>
      <vt:lpstr>Symbol</vt:lpstr>
      <vt:lpstr>Tahoma</vt:lpstr>
      <vt:lpstr>Times New Roman</vt:lpstr>
      <vt:lpstr>Verdana</vt:lpstr>
      <vt:lpstr>Wingdings</vt:lpstr>
      <vt:lpstr>Office Theme</vt:lpstr>
      <vt:lpstr>1_Office Theme</vt:lpstr>
      <vt:lpstr>Equation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analyse an algorithm </vt:lpstr>
      <vt:lpstr>The Random Access Machine (RAM) Model</vt:lpstr>
      <vt:lpstr>Random Access Model (RAM)</vt:lpstr>
      <vt:lpstr>Our Machine Model</vt:lpstr>
      <vt:lpstr>Primitive Operations</vt:lpstr>
      <vt:lpstr>Analyzing pseudo-code (by counting)</vt:lpstr>
      <vt:lpstr>Proving Loop Invariants</vt:lpstr>
      <vt:lpstr>Analysis of Insertion Sort</vt:lpstr>
      <vt:lpstr>Best Case Analysis</vt:lpstr>
      <vt:lpstr>Worst Case Analysis</vt:lpstr>
      <vt:lpstr>Comparisons and Exchanges in Insertion Sort</vt:lpstr>
      <vt:lpstr>PowerPoint Presentation</vt:lpstr>
      <vt:lpstr>PowerPoint Presentation</vt:lpstr>
      <vt:lpstr>PowerPoint Presentation</vt:lpstr>
      <vt:lpstr>Asymptotic Complexity</vt:lpstr>
      <vt:lpstr>Asymptotic Notation</vt:lpstr>
      <vt:lpstr>-notation</vt:lpstr>
      <vt:lpstr>Example</vt:lpstr>
      <vt:lpstr>PowerPoint Presentation</vt:lpstr>
      <vt:lpstr>O-notation</vt:lpstr>
      <vt:lpstr>PowerPoint Presentation</vt:lpstr>
      <vt:lpstr>PowerPoint Presentation</vt:lpstr>
      <vt:lpstr>Big-Oh Rules (shortcuts)</vt:lpstr>
      <vt:lpstr>Examples</vt:lpstr>
      <vt:lpstr>PowerPoint Presentation</vt:lpstr>
      <vt:lpstr> -notation</vt:lpstr>
      <vt:lpstr>Example</vt:lpstr>
      <vt:lpstr>o-notation</vt:lpstr>
      <vt:lpstr>PowerPoint Presentation</vt:lpstr>
      <vt:lpstr>w -notation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Iterative Substitution</vt:lpstr>
      <vt:lpstr>Solving T(n) = 3T(n-2) with iterative method</vt:lpstr>
      <vt:lpstr>Recursion Tree Method to Solve Recurrence Relations</vt:lpstr>
      <vt:lpstr>Steps in Recursion Tree Method to Solve Recurrence Relations</vt:lpstr>
      <vt:lpstr>The Recursion Tree</vt:lpstr>
      <vt:lpstr>Recursion-Tree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sansar chauhan</cp:lastModifiedBy>
  <cp:revision>133</cp:revision>
  <dcterms:created xsi:type="dcterms:W3CDTF">2011-09-14T09:42:05Z</dcterms:created>
  <dcterms:modified xsi:type="dcterms:W3CDTF">2019-11-08T15:40:13Z</dcterms:modified>
</cp:coreProperties>
</file>