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60" r:id="rId2"/>
  </p:sldMasterIdLst>
  <p:notesMasterIdLst>
    <p:notesMasterId r:id="rId46"/>
  </p:notesMasterIdLst>
  <p:sldIdLst>
    <p:sldId id="334" r:id="rId3"/>
    <p:sldId id="413" r:id="rId4"/>
    <p:sldId id="414" r:id="rId5"/>
    <p:sldId id="415" r:id="rId6"/>
    <p:sldId id="416" r:id="rId7"/>
    <p:sldId id="417" r:id="rId8"/>
    <p:sldId id="418" r:id="rId9"/>
    <p:sldId id="419" r:id="rId10"/>
    <p:sldId id="420" r:id="rId11"/>
    <p:sldId id="421" r:id="rId12"/>
    <p:sldId id="422" r:id="rId13"/>
    <p:sldId id="423" r:id="rId14"/>
    <p:sldId id="424" r:id="rId15"/>
    <p:sldId id="425" r:id="rId16"/>
    <p:sldId id="426" r:id="rId17"/>
    <p:sldId id="427" r:id="rId18"/>
    <p:sldId id="428" r:id="rId19"/>
    <p:sldId id="429" r:id="rId20"/>
    <p:sldId id="430" r:id="rId21"/>
    <p:sldId id="432" r:id="rId22"/>
    <p:sldId id="433" r:id="rId23"/>
    <p:sldId id="434" r:id="rId24"/>
    <p:sldId id="435" r:id="rId25"/>
    <p:sldId id="436" r:id="rId26"/>
    <p:sldId id="437" r:id="rId27"/>
    <p:sldId id="438" r:id="rId28"/>
    <p:sldId id="439" r:id="rId29"/>
    <p:sldId id="440" r:id="rId30"/>
    <p:sldId id="441" r:id="rId31"/>
    <p:sldId id="442" r:id="rId32"/>
    <p:sldId id="443" r:id="rId33"/>
    <p:sldId id="444" r:id="rId34"/>
    <p:sldId id="445" r:id="rId35"/>
    <p:sldId id="446" r:id="rId36"/>
    <p:sldId id="447" r:id="rId37"/>
    <p:sldId id="448" r:id="rId38"/>
    <p:sldId id="449" r:id="rId39"/>
    <p:sldId id="450" r:id="rId40"/>
    <p:sldId id="451" r:id="rId41"/>
    <p:sldId id="452" r:id="rId42"/>
    <p:sldId id="453" r:id="rId43"/>
    <p:sldId id="454" r:id="rId44"/>
    <p:sldId id="45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71"/>
  </p:normalViewPr>
  <p:slideViewPr>
    <p:cSldViewPr snapToGrid="0" snapToObjects="1">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CBDB91-BD20-F34E-8501-D6EAE4E19979}" type="datetimeFigureOut">
              <a:rPr lang="en-US" smtClean="0"/>
              <a:t>10/19/2019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C3024E-180E-B547-B31B-52F478C0999E}" type="slidenum">
              <a:rPr lang="en-US" smtClean="0"/>
              <a:t>‹#›</a:t>
            </a:fld>
            <a:endParaRPr lang="en-US"/>
          </a:p>
        </p:txBody>
      </p:sp>
    </p:spTree>
    <p:extLst>
      <p:ext uri="{BB962C8B-B14F-4D97-AF65-F5344CB8AC3E}">
        <p14:creationId xmlns:p14="http://schemas.microsoft.com/office/powerpoint/2010/main" val="1068379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1026"/>
          <p:cNvSpPr>
            <a:spLocks noGrp="1" noRot="1" noChangeAspect="1" noChangeArrowheads="1" noTextEdit="1"/>
          </p:cNvSpPr>
          <p:nvPr>
            <p:ph type="sldImg"/>
          </p:nvPr>
        </p:nvSpPr>
        <p:spPr>
          <a:ln/>
        </p:spPr>
      </p:sp>
      <p:sp>
        <p:nvSpPr>
          <p:cNvPr id="5124" name="Rectangle 1027"/>
          <p:cNvSpPr>
            <a:spLocks noGrp="1" noChangeArrowheads="1"/>
          </p:cNvSpPr>
          <p:nvPr>
            <p:ph type="body" idx="1"/>
          </p:nvPr>
        </p:nvSpPr>
        <p:spPr>
          <a:noFill/>
          <a:ln/>
        </p:spPr>
        <p:txBody>
          <a:bodyPr/>
          <a:lstStyle/>
          <a:p>
            <a:pPr eaLnBrk="1" hangingPunct="1"/>
            <a:endParaRPr lang="en-GB" smtClean="0">
              <a:cs typeface="Arial" pitchFamily="34" charset="0"/>
            </a:endParaRPr>
          </a:p>
        </p:txBody>
      </p:sp>
      <p:sp>
        <p:nvSpPr>
          <p:cNvPr id="2" name="Date Placeholder 1"/>
          <p:cNvSpPr>
            <a:spLocks noGrp="1"/>
          </p:cNvSpPr>
          <p:nvPr>
            <p:ph type="dt" idx="10"/>
          </p:nvPr>
        </p:nvSpPr>
        <p:spPr/>
        <p:txBody>
          <a:bodyPr/>
          <a:lstStyle/>
          <a:p>
            <a:pPr>
              <a:defRPr/>
            </a:pPr>
            <a:fld id="{1EAC8832-0276-4566-AB5B-ADB4EB261C2C}" type="datetime3">
              <a:rPr lang="en-US" smtClean="0">
                <a:solidFill>
                  <a:srgbClr val="000000"/>
                </a:solidFill>
              </a:rPr>
              <a:pPr>
                <a:defRPr/>
              </a:pPr>
              <a:t>20 October 2019</a:t>
            </a:fld>
            <a:endParaRPr lang="en-US">
              <a:solidFill>
                <a:srgbClr val="000000"/>
              </a:solidFill>
            </a:endParaRPr>
          </a:p>
        </p:txBody>
      </p:sp>
      <p:sp>
        <p:nvSpPr>
          <p:cNvPr id="3" name="Slide Number Placeholder 2"/>
          <p:cNvSpPr>
            <a:spLocks noGrp="1"/>
          </p:cNvSpPr>
          <p:nvPr>
            <p:ph type="sldNum" sz="quarter" idx="11"/>
          </p:nvPr>
        </p:nvSpPr>
        <p:spPr/>
        <p:txBody>
          <a:bodyPr/>
          <a:lstStyle/>
          <a:p>
            <a:pPr>
              <a:defRPr/>
            </a:pPr>
            <a:fld id="{C39833DA-7024-4341-A038-616BCD192136}" type="slidenum">
              <a:rPr lang="en-US" smtClean="0">
                <a:solidFill>
                  <a:srgbClr val="000000"/>
                </a:solidFill>
              </a:rPr>
              <a:pPr>
                <a:defRPr/>
              </a:pPr>
              <a:t>1</a:t>
            </a:fld>
            <a:endParaRPr lang="en-US">
              <a:solidFill>
                <a:srgbClr val="000000"/>
              </a:solidFill>
            </a:endParaRPr>
          </a:p>
        </p:txBody>
      </p:sp>
    </p:spTree>
    <p:extLst>
      <p:ext uri="{BB962C8B-B14F-4D97-AF65-F5344CB8AC3E}">
        <p14:creationId xmlns:p14="http://schemas.microsoft.com/office/powerpoint/2010/main" val="7375214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800">
                <a:solidFill>
                  <a:schemeClr val="tx1"/>
                </a:solidFill>
                <a:latin typeface="Tahoma" panose="020B0604030504040204" pitchFamily="34" charset="0"/>
              </a:defRPr>
            </a:lvl1pPr>
            <a:lvl2pPr marL="742950" indent="-285750" defTabSz="931863" eaLnBrk="0" hangingPunct="0">
              <a:defRPr sz="2800">
                <a:solidFill>
                  <a:schemeClr val="tx1"/>
                </a:solidFill>
                <a:latin typeface="Tahoma" panose="020B0604030504040204" pitchFamily="34" charset="0"/>
              </a:defRPr>
            </a:lvl2pPr>
            <a:lvl3pPr marL="1143000" indent="-228600" defTabSz="931863" eaLnBrk="0" hangingPunct="0">
              <a:defRPr sz="2800">
                <a:solidFill>
                  <a:schemeClr val="tx1"/>
                </a:solidFill>
                <a:latin typeface="Tahoma" panose="020B0604030504040204" pitchFamily="34" charset="0"/>
              </a:defRPr>
            </a:lvl3pPr>
            <a:lvl4pPr marL="1600200" indent="-228600" defTabSz="931863" eaLnBrk="0" hangingPunct="0">
              <a:defRPr sz="2800">
                <a:solidFill>
                  <a:schemeClr val="tx1"/>
                </a:solidFill>
                <a:latin typeface="Tahoma" panose="020B0604030504040204" pitchFamily="34" charset="0"/>
              </a:defRPr>
            </a:lvl4pPr>
            <a:lvl5pPr marL="2057400" indent="-228600" defTabSz="931863" eaLnBrk="0" hangingPunct="0">
              <a:defRPr sz="2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26635CAA-C2D1-467A-ACB4-03ABBBC79C1C}" type="slidenum">
              <a:rPr lang="en-US" altLang="en-US" sz="1200"/>
              <a:pPr eaLnBrk="1" hangingPunct="1"/>
              <a:t>11</a:t>
            </a:fld>
            <a:endParaRPr lang="en-US" altLang="en-US" sz="120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246475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4" name="Rectangle 2"/>
          <p:cNvSpPr>
            <a:spLocks noGrp="1" noRot="1" noChangeAspect="1" noChangeArrowheads="1" noTextEdit="1"/>
          </p:cNvSpPr>
          <p:nvPr>
            <p:ph type="sldImg"/>
          </p:nvPr>
        </p:nvSpPr>
        <p:spPr>
          <a:xfrm>
            <a:off x="461963" y="722313"/>
            <a:ext cx="6396037" cy="3598862"/>
          </a:xfrm>
          <a:ln/>
        </p:spPr>
      </p:sp>
      <p:sp>
        <p:nvSpPr>
          <p:cNvPr id="735235" name="Rectangle 3"/>
          <p:cNvSpPr>
            <a:spLocks noGrp="1" noChangeArrowheads="1"/>
          </p:cNvSpPr>
          <p:nvPr>
            <p:ph type="body" idx="1"/>
          </p:nvPr>
        </p:nvSpPr>
        <p:spPr>
          <a:xfrm>
            <a:off x="974725" y="4559300"/>
            <a:ext cx="5365750" cy="4319588"/>
          </a:xfrm>
        </p:spPr>
        <p:txBody>
          <a:bodyPr lIns="95035" tIns="47517" rIns="95035" bIns="47517"/>
          <a:lstStyle/>
          <a:p>
            <a:endParaRPr lang="en-US" altLang="en-US"/>
          </a:p>
        </p:txBody>
      </p:sp>
    </p:spTree>
    <p:extLst>
      <p:ext uri="{BB962C8B-B14F-4D97-AF65-F5344CB8AC3E}">
        <p14:creationId xmlns:p14="http://schemas.microsoft.com/office/powerpoint/2010/main" val="33326038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Rectangle 2"/>
          <p:cNvSpPr>
            <a:spLocks noGrp="1" noRot="1" noChangeAspect="1" noChangeArrowheads="1" noTextEdit="1"/>
          </p:cNvSpPr>
          <p:nvPr>
            <p:ph type="sldImg"/>
          </p:nvPr>
        </p:nvSpPr>
        <p:spPr>
          <a:xfrm>
            <a:off x="463550" y="722313"/>
            <a:ext cx="6396038" cy="3598862"/>
          </a:xfrm>
          <a:ln/>
        </p:spPr>
      </p:sp>
      <p:sp>
        <p:nvSpPr>
          <p:cNvPr id="737283" name="Rectangle 3"/>
          <p:cNvSpPr>
            <a:spLocks noGrp="1" noChangeArrowheads="1"/>
          </p:cNvSpPr>
          <p:nvPr>
            <p:ph type="body" idx="1"/>
          </p:nvPr>
        </p:nvSpPr>
        <p:spPr>
          <a:xfrm>
            <a:off x="974725" y="4559300"/>
            <a:ext cx="5365750" cy="4319588"/>
          </a:xfrm>
        </p:spPr>
        <p:txBody>
          <a:bodyPr lIns="95027" tIns="47514" rIns="95027" bIns="47514"/>
          <a:lstStyle/>
          <a:p>
            <a:endParaRPr lang="en-US" altLang="en-US"/>
          </a:p>
        </p:txBody>
      </p:sp>
    </p:spTree>
    <p:extLst>
      <p:ext uri="{BB962C8B-B14F-4D97-AF65-F5344CB8AC3E}">
        <p14:creationId xmlns:p14="http://schemas.microsoft.com/office/powerpoint/2010/main" val="16135568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Rot="1" noChangeAspect="1" noChangeArrowheads="1" noTextEdit="1"/>
          </p:cNvSpPr>
          <p:nvPr>
            <p:ph type="sldImg"/>
          </p:nvPr>
        </p:nvSpPr>
        <p:spPr>
          <a:xfrm>
            <a:off x="463550" y="722313"/>
            <a:ext cx="6396038" cy="3598862"/>
          </a:xfrm>
          <a:ln/>
        </p:spPr>
      </p:sp>
      <p:sp>
        <p:nvSpPr>
          <p:cNvPr id="741379" name="Rectangle 3"/>
          <p:cNvSpPr>
            <a:spLocks noGrp="1" noChangeArrowheads="1"/>
          </p:cNvSpPr>
          <p:nvPr>
            <p:ph type="body" idx="1"/>
          </p:nvPr>
        </p:nvSpPr>
        <p:spPr>
          <a:xfrm>
            <a:off x="974725" y="4559300"/>
            <a:ext cx="5365750" cy="4319588"/>
          </a:xfrm>
        </p:spPr>
        <p:txBody>
          <a:bodyPr lIns="95027" tIns="47514" rIns="95027" bIns="47514"/>
          <a:lstStyle/>
          <a:p>
            <a:endParaRPr lang="en-US" altLang="en-US"/>
          </a:p>
        </p:txBody>
      </p:sp>
    </p:spTree>
    <p:extLst>
      <p:ext uri="{BB962C8B-B14F-4D97-AF65-F5344CB8AC3E}">
        <p14:creationId xmlns:p14="http://schemas.microsoft.com/office/powerpoint/2010/main" val="1911860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2"/>
          <p:cNvSpPr>
            <a:spLocks noGrp="1" noRot="1" noChangeAspect="1" noChangeArrowheads="1" noTextEdit="1"/>
          </p:cNvSpPr>
          <p:nvPr>
            <p:ph type="sldImg"/>
          </p:nvPr>
        </p:nvSpPr>
        <p:spPr>
          <a:xfrm>
            <a:off x="463550" y="722313"/>
            <a:ext cx="6396038" cy="3598862"/>
          </a:xfrm>
          <a:ln/>
        </p:spPr>
      </p:sp>
      <p:sp>
        <p:nvSpPr>
          <p:cNvPr id="746499" name="Rectangle 3"/>
          <p:cNvSpPr>
            <a:spLocks noGrp="1" noChangeArrowheads="1"/>
          </p:cNvSpPr>
          <p:nvPr>
            <p:ph type="body" idx="1"/>
          </p:nvPr>
        </p:nvSpPr>
        <p:spPr>
          <a:xfrm>
            <a:off x="974725" y="4559300"/>
            <a:ext cx="5365750" cy="4319588"/>
          </a:xfrm>
        </p:spPr>
        <p:txBody>
          <a:bodyPr lIns="95027" tIns="47514" rIns="95027" bIns="47514"/>
          <a:lstStyle/>
          <a:p>
            <a:endParaRPr lang="en-US" altLang="en-US"/>
          </a:p>
        </p:txBody>
      </p:sp>
    </p:spTree>
    <p:extLst>
      <p:ext uri="{BB962C8B-B14F-4D97-AF65-F5344CB8AC3E}">
        <p14:creationId xmlns:p14="http://schemas.microsoft.com/office/powerpoint/2010/main" val="1593789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2"/>
          <p:cNvSpPr>
            <a:spLocks noGrp="1" noRot="1" noChangeAspect="1" noChangeArrowheads="1" noTextEdit="1"/>
          </p:cNvSpPr>
          <p:nvPr>
            <p:ph type="sldImg"/>
          </p:nvPr>
        </p:nvSpPr>
        <p:spPr>
          <a:xfrm>
            <a:off x="463550" y="722313"/>
            <a:ext cx="6396038" cy="3598862"/>
          </a:xfrm>
          <a:ln/>
        </p:spPr>
      </p:sp>
      <p:sp>
        <p:nvSpPr>
          <p:cNvPr id="749571" name="Rectangle 3"/>
          <p:cNvSpPr>
            <a:spLocks noGrp="1" noChangeArrowheads="1"/>
          </p:cNvSpPr>
          <p:nvPr>
            <p:ph type="body" idx="1"/>
          </p:nvPr>
        </p:nvSpPr>
        <p:spPr>
          <a:xfrm>
            <a:off x="974725" y="4559300"/>
            <a:ext cx="5365750" cy="4319588"/>
          </a:xfrm>
        </p:spPr>
        <p:txBody>
          <a:bodyPr lIns="95027" tIns="47514" rIns="95027" bIns="47514"/>
          <a:lstStyle/>
          <a:p>
            <a:endParaRPr lang="en-US" altLang="en-US"/>
          </a:p>
        </p:txBody>
      </p:sp>
    </p:spTree>
    <p:extLst>
      <p:ext uri="{BB962C8B-B14F-4D97-AF65-F5344CB8AC3E}">
        <p14:creationId xmlns:p14="http://schemas.microsoft.com/office/powerpoint/2010/main" val="16214376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18" name="Rectangle 2"/>
          <p:cNvSpPr>
            <a:spLocks noGrp="1" noRot="1" noChangeAspect="1" noChangeArrowheads="1" noTextEdit="1"/>
          </p:cNvSpPr>
          <p:nvPr>
            <p:ph type="sldImg"/>
          </p:nvPr>
        </p:nvSpPr>
        <p:spPr>
          <a:xfrm>
            <a:off x="463550" y="722313"/>
            <a:ext cx="6396038" cy="3598862"/>
          </a:xfrm>
          <a:ln/>
        </p:spPr>
      </p:sp>
      <p:sp>
        <p:nvSpPr>
          <p:cNvPr id="751619" name="Rectangle 3"/>
          <p:cNvSpPr>
            <a:spLocks noGrp="1" noChangeArrowheads="1"/>
          </p:cNvSpPr>
          <p:nvPr>
            <p:ph type="body" idx="1"/>
          </p:nvPr>
        </p:nvSpPr>
        <p:spPr>
          <a:xfrm>
            <a:off x="974725" y="4559300"/>
            <a:ext cx="5365750" cy="4319588"/>
          </a:xfrm>
        </p:spPr>
        <p:txBody>
          <a:bodyPr lIns="95027" tIns="47514" rIns="95027" bIns="47514"/>
          <a:lstStyle/>
          <a:p>
            <a:endParaRPr lang="en-US" altLang="en-US"/>
          </a:p>
        </p:txBody>
      </p:sp>
    </p:spTree>
    <p:extLst>
      <p:ext uri="{BB962C8B-B14F-4D97-AF65-F5344CB8AC3E}">
        <p14:creationId xmlns:p14="http://schemas.microsoft.com/office/powerpoint/2010/main" val="23988216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8" name="Rectangle 2"/>
          <p:cNvSpPr>
            <a:spLocks noGrp="1" noRot="1" noChangeAspect="1" noChangeArrowheads="1" noTextEdit="1"/>
          </p:cNvSpPr>
          <p:nvPr>
            <p:ph type="sldImg"/>
          </p:nvPr>
        </p:nvSpPr>
        <p:spPr>
          <a:xfrm>
            <a:off x="463550" y="722313"/>
            <a:ext cx="6396038" cy="3598862"/>
          </a:xfrm>
          <a:ln/>
        </p:spPr>
      </p:sp>
      <p:sp>
        <p:nvSpPr>
          <p:cNvPr id="756739" name="Rectangle 3"/>
          <p:cNvSpPr>
            <a:spLocks noGrp="1" noChangeArrowheads="1"/>
          </p:cNvSpPr>
          <p:nvPr>
            <p:ph type="body" idx="1"/>
          </p:nvPr>
        </p:nvSpPr>
        <p:spPr>
          <a:xfrm>
            <a:off x="974725" y="4559300"/>
            <a:ext cx="5365750" cy="4319588"/>
          </a:xfrm>
        </p:spPr>
        <p:txBody>
          <a:bodyPr lIns="95027" tIns="47514" rIns="95027" bIns="47514"/>
          <a:lstStyle/>
          <a:p>
            <a:endParaRPr lang="en-US" altLang="en-US"/>
          </a:p>
        </p:txBody>
      </p:sp>
    </p:spTree>
    <p:extLst>
      <p:ext uri="{BB962C8B-B14F-4D97-AF65-F5344CB8AC3E}">
        <p14:creationId xmlns:p14="http://schemas.microsoft.com/office/powerpoint/2010/main" val="8021661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4" name="Rectangle 2"/>
          <p:cNvSpPr>
            <a:spLocks noGrp="1" noRot="1" noChangeAspect="1" noChangeArrowheads="1" noTextEdit="1"/>
          </p:cNvSpPr>
          <p:nvPr>
            <p:ph type="sldImg"/>
          </p:nvPr>
        </p:nvSpPr>
        <p:spPr>
          <a:xfrm>
            <a:off x="463550" y="722313"/>
            <a:ext cx="6396038" cy="3598862"/>
          </a:xfrm>
          <a:ln/>
        </p:spPr>
      </p:sp>
      <p:sp>
        <p:nvSpPr>
          <p:cNvPr id="760835" name="Rectangle 3"/>
          <p:cNvSpPr>
            <a:spLocks noGrp="1" noChangeArrowheads="1"/>
          </p:cNvSpPr>
          <p:nvPr>
            <p:ph type="body" idx="1"/>
          </p:nvPr>
        </p:nvSpPr>
        <p:spPr>
          <a:xfrm>
            <a:off x="974725" y="4559300"/>
            <a:ext cx="5365750" cy="4319588"/>
          </a:xfrm>
        </p:spPr>
        <p:txBody>
          <a:bodyPr lIns="95027" tIns="47514" rIns="95027" bIns="47514"/>
          <a:lstStyle/>
          <a:p>
            <a:endParaRPr lang="en-US" altLang="en-US"/>
          </a:p>
        </p:txBody>
      </p:sp>
    </p:spTree>
    <p:extLst>
      <p:ext uri="{BB962C8B-B14F-4D97-AF65-F5344CB8AC3E}">
        <p14:creationId xmlns:p14="http://schemas.microsoft.com/office/powerpoint/2010/main" val="19106012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Rectangle 2"/>
          <p:cNvSpPr>
            <a:spLocks noGrp="1" noRot="1" noChangeAspect="1" noChangeArrowheads="1" noTextEdit="1"/>
          </p:cNvSpPr>
          <p:nvPr>
            <p:ph type="sldImg"/>
          </p:nvPr>
        </p:nvSpPr>
        <p:spPr>
          <a:xfrm>
            <a:off x="463550" y="722313"/>
            <a:ext cx="6396038" cy="3598862"/>
          </a:xfrm>
          <a:ln/>
        </p:spPr>
      </p:sp>
      <p:sp>
        <p:nvSpPr>
          <p:cNvPr id="763907" name="Rectangle 3"/>
          <p:cNvSpPr>
            <a:spLocks noGrp="1" noChangeArrowheads="1"/>
          </p:cNvSpPr>
          <p:nvPr>
            <p:ph type="body" idx="1"/>
          </p:nvPr>
        </p:nvSpPr>
        <p:spPr>
          <a:xfrm>
            <a:off x="974725" y="4559300"/>
            <a:ext cx="5365750" cy="4319588"/>
          </a:xfrm>
        </p:spPr>
        <p:txBody>
          <a:bodyPr lIns="95027" tIns="47514" rIns="95027" bIns="47514"/>
          <a:lstStyle/>
          <a:p>
            <a:endParaRPr lang="en-US" altLang="en-US"/>
          </a:p>
        </p:txBody>
      </p:sp>
    </p:spTree>
    <p:extLst>
      <p:ext uri="{BB962C8B-B14F-4D97-AF65-F5344CB8AC3E}">
        <p14:creationId xmlns:p14="http://schemas.microsoft.com/office/powerpoint/2010/main" val="1904096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1026"/>
          <p:cNvSpPr>
            <a:spLocks noGrp="1" noRot="1" noChangeAspect="1" noChangeArrowheads="1" noTextEdit="1"/>
          </p:cNvSpPr>
          <p:nvPr>
            <p:ph type="sldImg"/>
          </p:nvPr>
        </p:nvSpPr>
        <p:spPr>
          <a:ln/>
        </p:spPr>
      </p:sp>
      <p:sp>
        <p:nvSpPr>
          <p:cNvPr id="5124" name="Rectangle 1027"/>
          <p:cNvSpPr>
            <a:spLocks noGrp="1" noChangeArrowheads="1"/>
          </p:cNvSpPr>
          <p:nvPr>
            <p:ph type="body" idx="1"/>
          </p:nvPr>
        </p:nvSpPr>
        <p:spPr>
          <a:noFill/>
          <a:ln/>
        </p:spPr>
        <p:txBody>
          <a:bodyPr/>
          <a:lstStyle/>
          <a:p>
            <a:pPr eaLnBrk="1" hangingPunct="1"/>
            <a:endParaRPr lang="en-GB" smtClean="0">
              <a:cs typeface="Arial" pitchFamily="34" charset="0"/>
            </a:endParaRPr>
          </a:p>
        </p:txBody>
      </p:sp>
      <p:sp>
        <p:nvSpPr>
          <p:cNvPr id="2" name="Date Placeholder 1"/>
          <p:cNvSpPr>
            <a:spLocks noGrp="1"/>
          </p:cNvSpPr>
          <p:nvPr>
            <p:ph type="dt" idx="10"/>
          </p:nvPr>
        </p:nvSpPr>
        <p:spPr/>
        <p:txBody>
          <a:bodyPr/>
          <a:lstStyle/>
          <a:p>
            <a:pPr>
              <a:defRPr/>
            </a:pPr>
            <a:fld id="{1EAC8832-0276-4566-AB5B-ADB4EB261C2C}" type="datetime3">
              <a:rPr lang="en-US" smtClean="0">
                <a:solidFill>
                  <a:srgbClr val="000000"/>
                </a:solidFill>
              </a:rPr>
              <a:pPr>
                <a:defRPr/>
              </a:pPr>
              <a:t>20 October 2019</a:t>
            </a:fld>
            <a:endParaRPr lang="en-US">
              <a:solidFill>
                <a:srgbClr val="000000"/>
              </a:solidFill>
            </a:endParaRPr>
          </a:p>
        </p:txBody>
      </p:sp>
      <p:sp>
        <p:nvSpPr>
          <p:cNvPr id="3" name="Slide Number Placeholder 2"/>
          <p:cNvSpPr>
            <a:spLocks noGrp="1"/>
          </p:cNvSpPr>
          <p:nvPr>
            <p:ph type="sldNum" sz="quarter" idx="11"/>
          </p:nvPr>
        </p:nvSpPr>
        <p:spPr/>
        <p:txBody>
          <a:bodyPr/>
          <a:lstStyle/>
          <a:p>
            <a:pPr>
              <a:defRPr/>
            </a:pPr>
            <a:fld id="{C39833DA-7024-4341-A038-616BCD192136}" type="slidenum">
              <a:rPr lang="en-US" smtClean="0">
                <a:solidFill>
                  <a:srgbClr val="000000"/>
                </a:solidFill>
              </a:rPr>
              <a:pPr>
                <a:defRPr/>
              </a:pPr>
              <a:t>2</a:t>
            </a:fld>
            <a:endParaRPr lang="en-US">
              <a:solidFill>
                <a:srgbClr val="000000"/>
              </a:solidFill>
            </a:endParaRPr>
          </a:p>
        </p:txBody>
      </p:sp>
    </p:spTree>
    <p:extLst>
      <p:ext uri="{BB962C8B-B14F-4D97-AF65-F5344CB8AC3E}">
        <p14:creationId xmlns:p14="http://schemas.microsoft.com/office/powerpoint/2010/main" val="18340490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4" name="Rectangle 2"/>
          <p:cNvSpPr>
            <a:spLocks noGrp="1" noRot="1" noChangeAspect="1" noChangeArrowheads="1" noTextEdit="1"/>
          </p:cNvSpPr>
          <p:nvPr>
            <p:ph type="sldImg"/>
          </p:nvPr>
        </p:nvSpPr>
        <p:spPr>
          <a:xfrm>
            <a:off x="461963" y="722313"/>
            <a:ext cx="6396037" cy="3598862"/>
          </a:xfrm>
          <a:ln/>
        </p:spPr>
      </p:sp>
      <p:sp>
        <p:nvSpPr>
          <p:cNvPr id="765955" name="Rectangle 3"/>
          <p:cNvSpPr>
            <a:spLocks noGrp="1" noChangeArrowheads="1"/>
          </p:cNvSpPr>
          <p:nvPr>
            <p:ph type="body" idx="1"/>
          </p:nvPr>
        </p:nvSpPr>
        <p:spPr>
          <a:xfrm>
            <a:off x="974725" y="4559300"/>
            <a:ext cx="5365750" cy="4319588"/>
          </a:xfrm>
        </p:spPr>
        <p:txBody>
          <a:bodyPr lIns="95035" tIns="47517" rIns="95035" bIns="47517"/>
          <a:lstStyle/>
          <a:p>
            <a:endParaRPr lang="en-US" altLang="en-US"/>
          </a:p>
        </p:txBody>
      </p:sp>
    </p:spTree>
    <p:extLst>
      <p:ext uri="{BB962C8B-B14F-4D97-AF65-F5344CB8AC3E}">
        <p14:creationId xmlns:p14="http://schemas.microsoft.com/office/powerpoint/2010/main" val="37306735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Grp="1" noRot="1" noChangeAspect="1" noChangeArrowheads="1"/>
          </p:cNvSpPr>
          <p:nvPr>
            <p:ph type="sldImg"/>
          </p:nvPr>
        </p:nvSpPr>
        <p:spPr bwMode="auto">
          <a:xfrm>
            <a:off x="461963" y="722313"/>
            <a:ext cx="6396037" cy="3598862"/>
          </a:xfrm>
          <a:prstGeom prst="rect">
            <a:avLst/>
          </a:prstGeom>
          <a:solidFill>
            <a:srgbClr val="FFFFFF"/>
          </a:solidFill>
          <a:ln>
            <a:solidFill>
              <a:srgbClr val="000000"/>
            </a:solidFill>
            <a:miter lim="800000"/>
            <a:headEnd/>
            <a:tailEnd/>
          </a:ln>
        </p:spPr>
      </p:sp>
      <p:sp>
        <p:nvSpPr>
          <p:cNvPr id="673795" name="Rectangle 3"/>
          <p:cNvSpPr>
            <a:spLocks noGrp="1" noChangeArrowheads="1"/>
          </p:cNvSpPr>
          <p:nvPr>
            <p:ph type="body" idx="1"/>
          </p:nvPr>
        </p:nvSpPr>
        <p:spPr bwMode="auto">
          <a:xfrm>
            <a:off x="974725" y="4559300"/>
            <a:ext cx="5365750" cy="4319588"/>
          </a:xfrm>
          <a:prstGeom prst="rect">
            <a:avLst/>
          </a:prstGeom>
          <a:solidFill>
            <a:srgbClr val="FFFFFF"/>
          </a:solidFill>
          <a:ln>
            <a:solidFill>
              <a:srgbClr val="000000"/>
            </a:solidFill>
            <a:miter lim="800000"/>
            <a:headEnd/>
            <a:tailEnd/>
          </a:ln>
        </p:spPr>
        <p:txBody>
          <a:bodyPr lIns="95035" tIns="47517" rIns="95035" bIns="47517"/>
          <a:lstStyle/>
          <a:p>
            <a:endParaRPr lang="en-US" altLang="en-US"/>
          </a:p>
        </p:txBody>
      </p:sp>
    </p:spTree>
    <p:extLst>
      <p:ext uri="{BB962C8B-B14F-4D97-AF65-F5344CB8AC3E}">
        <p14:creationId xmlns:p14="http://schemas.microsoft.com/office/powerpoint/2010/main" val="4131537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800">
                <a:solidFill>
                  <a:schemeClr val="tx1"/>
                </a:solidFill>
                <a:latin typeface="Tahoma" panose="020B0604030504040204" pitchFamily="34" charset="0"/>
              </a:defRPr>
            </a:lvl1pPr>
            <a:lvl2pPr marL="742950" indent="-285750" defTabSz="931863" eaLnBrk="0" hangingPunct="0">
              <a:defRPr sz="2800">
                <a:solidFill>
                  <a:schemeClr val="tx1"/>
                </a:solidFill>
                <a:latin typeface="Tahoma" panose="020B0604030504040204" pitchFamily="34" charset="0"/>
              </a:defRPr>
            </a:lvl2pPr>
            <a:lvl3pPr marL="1143000" indent="-228600" defTabSz="931863" eaLnBrk="0" hangingPunct="0">
              <a:defRPr sz="2800">
                <a:solidFill>
                  <a:schemeClr val="tx1"/>
                </a:solidFill>
                <a:latin typeface="Tahoma" panose="020B0604030504040204" pitchFamily="34" charset="0"/>
              </a:defRPr>
            </a:lvl3pPr>
            <a:lvl4pPr marL="1600200" indent="-228600" defTabSz="931863" eaLnBrk="0" hangingPunct="0">
              <a:defRPr sz="2800">
                <a:solidFill>
                  <a:schemeClr val="tx1"/>
                </a:solidFill>
                <a:latin typeface="Tahoma" panose="020B0604030504040204" pitchFamily="34" charset="0"/>
              </a:defRPr>
            </a:lvl4pPr>
            <a:lvl5pPr marL="2057400" indent="-228600" defTabSz="931863" eaLnBrk="0" hangingPunct="0">
              <a:defRPr sz="2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F53A57EC-AA7C-4931-ADDE-DF9D887382C0}" type="slidenum">
              <a:rPr lang="en-US" altLang="en-US" sz="1200"/>
              <a:pPr eaLnBrk="1" hangingPunct="1"/>
              <a:t>3</a:t>
            </a:fld>
            <a:endParaRPr lang="en-US" altLang="en-US" sz="120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38798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Rot="1" noChangeAspect="1" noChangeArrowheads="1"/>
          </p:cNvSpPr>
          <p:nvPr>
            <p:ph type="sldImg"/>
          </p:nvPr>
        </p:nvSpPr>
        <p:spPr bwMode="auto">
          <a:xfrm>
            <a:off x="461963" y="722313"/>
            <a:ext cx="6396037" cy="3598862"/>
          </a:xfrm>
          <a:prstGeom prst="rect">
            <a:avLst/>
          </a:prstGeom>
          <a:solidFill>
            <a:srgbClr val="FFFFFF"/>
          </a:solidFill>
          <a:ln>
            <a:solidFill>
              <a:srgbClr val="000000"/>
            </a:solidFill>
            <a:miter lim="800000"/>
            <a:headEnd/>
            <a:tailEnd/>
          </a:ln>
        </p:spPr>
      </p:sp>
      <p:sp>
        <p:nvSpPr>
          <p:cNvPr id="652291" name="Rectangle 3"/>
          <p:cNvSpPr>
            <a:spLocks noGrp="1" noChangeArrowheads="1"/>
          </p:cNvSpPr>
          <p:nvPr>
            <p:ph type="body" idx="1"/>
          </p:nvPr>
        </p:nvSpPr>
        <p:spPr bwMode="auto">
          <a:xfrm>
            <a:off x="974725" y="4559300"/>
            <a:ext cx="5365750" cy="4319588"/>
          </a:xfrm>
          <a:prstGeom prst="rect">
            <a:avLst/>
          </a:prstGeom>
          <a:solidFill>
            <a:srgbClr val="FFFFFF"/>
          </a:solidFill>
          <a:ln>
            <a:solidFill>
              <a:srgbClr val="000000"/>
            </a:solidFill>
            <a:miter lim="800000"/>
            <a:headEnd/>
            <a:tailEnd/>
          </a:ln>
        </p:spPr>
        <p:txBody>
          <a:bodyPr lIns="95035" tIns="47517" rIns="95035" bIns="47517"/>
          <a:lstStyle/>
          <a:p>
            <a:endParaRPr lang="en-US" altLang="en-US"/>
          </a:p>
        </p:txBody>
      </p:sp>
    </p:spTree>
    <p:extLst>
      <p:ext uri="{BB962C8B-B14F-4D97-AF65-F5344CB8AC3E}">
        <p14:creationId xmlns:p14="http://schemas.microsoft.com/office/powerpoint/2010/main" val="124892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800">
                <a:solidFill>
                  <a:schemeClr val="tx1"/>
                </a:solidFill>
                <a:latin typeface="Tahoma" panose="020B0604030504040204" pitchFamily="34" charset="0"/>
              </a:defRPr>
            </a:lvl1pPr>
            <a:lvl2pPr marL="742950" indent="-285750" defTabSz="931863" eaLnBrk="0" hangingPunct="0">
              <a:defRPr sz="2800">
                <a:solidFill>
                  <a:schemeClr val="tx1"/>
                </a:solidFill>
                <a:latin typeface="Tahoma" panose="020B0604030504040204" pitchFamily="34" charset="0"/>
              </a:defRPr>
            </a:lvl2pPr>
            <a:lvl3pPr marL="1143000" indent="-228600" defTabSz="931863" eaLnBrk="0" hangingPunct="0">
              <a:defRPr sz="2800">
                <a:solidFill>
                  <a:schemeClr val="tx1"/>
                </a:solidFill>
                <a:latin typeface="Tahoma" panose="020B0604030504040204" pitchFamily="34" charset="0"/>
              </a:defRPr>
            </a:lvl3pPr>
            <a:lvl4pPr marL="1600200" indent="-228600" defTabSz="931863" eaLnBrk="0" hangingPunct="0">
              <a:defRPr sz="2800">
                <a:solidFill>
                  <a:schemeClr val="tx1"/>
                </a:solidFill>
                <a:latin typeface="Tahoma" panose="020B0604030504040204" pitchFamily="34" charset="0"/>
              </a:defRPr>
            </a:lvl4pPr>
            <a:lvl5pPr marL="2057400" indent="-228600" defTabSz="931863" eaLnBrk="0" hangingPunct="0">
              <a:defRPr sz="2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A797639F-D2CA-459D-BF7E-3FA32E0FBB94}" type="slidenum">
              <a:rPr lang="en-US" altLang="en-US" sz="1200"/>
              <a:pPr eaLnBrk="1" hangingPunct="1"/>
              <a:t>5</a:t>
            </a:fld>
            <a:endParaRPr lang="en-US" alt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951513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800">
                <a:solidFill>
                  <a:schemeClr val="tx1"/>
                </a:solidFill>
                <a:latin typeface="Tahoma" panose="020B0604030504040204" pitchFamily="34" charset="0"/>
              </a:defRPr>
            </a:lvl1pPr>
            <a:lvl2pPr marL="742950" indent="-285750" defTabSz="931863" eaLnBrk="0" hangingPunct="0">
              <a:defRPr sz="2800">
                <a:solidFill>
                  <a:schemeClr val="tx1"/>
                </a:solidFill>
                <a:latin typeface="Tahoma" panose="020B0604030504040204" pitchFamily="34" charset="0"/>
              </a:defRPr>
            </a:lvl2pPr>
            <a:lvl3pPr marL="1143000" indent="-228600" defTabSz="931863" eaLnBrk="0" hangingPunct="0">
              <a:defRPr sz="2800">
                <a:solidFill>
                  <a:schemeClr val="tx1"/>
                </a:solidFill>
                <a:latin typeface="Tahoma" panose="020B0604030504040204" pitchFamily="34" charset="0"/>
              </a:defRPr>
            </a:lvl3pPr>
            <a:lvl4pPr marL="1600200" indent="-228600" defTabSz="931863" eaLnBrk="0" hangingPunct="0">
              <a:defRPr sz="2800">
                <a:solidFill>
                  <a:schemeClr val="tx1"/>
                </a:solidFill>
                <a:latin typeface="Tahoma" panose="020B0604030504040204" pitchFamily="34" charset="0"/>
              </a:defRPr>
            </a:lvl4pPr>
            <a:lvl5pPr marL="2057400" indent="-228600" defTabSz="931863" eaLnBrk="0" hangingPunct="0">
              <a:defRPr sz="2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408D4788-C61F-44FA-9298-17EB7330ED23}" type="slidenum">
              <a:rPr lang="en-US" altLang="en-US" sz="1200"/>
              <a:pPr eaLnBrk="1" hangingPunct="1"/>
              <a:t>7</a:t>
            </a:fld>
            <a:endParaRPr lang="en-US" altLang="en-US" sz="120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ltLang="en-US" smtClean="0"/>
              <a:t>Two slides should be added after this one</a:t>
            </a:r>
          </a:p>
          <a:p>
            <a:pPr marL="228600" indent="-228600" eaLnBrk="1" hangingPunct="1"/>
            <a:endParaRPr lang="en-US" altLang="en-US" smtClean="0"/>
          </a:p>
          <a:p>
            <a:pPr marL="228600" indent="-228600" eaLnBrk="1" hangingPunct="1"/>
            <a:r>
              <a:rPr lang="en-US" altLang="en-US" smtClean="0"/>
              <a:t>1.  Evolution of machine learning</a:t>
            </a:r>
          </a:p>
          <a:p>
            <a:pPr marL="228600" indent="-228600" eaLnBrk="1" hangingPunct="1"/>
            <a:r>
              <a:rPr lang="en-US" altLang="en-US" smtClean="0"/>
              <a:t>2.  Evolution of statistics methods</a:t>
            </a:r>
          </a:p>
          <a:p>
            <a:pPr marL="228600" indent="-228600" eaLnBrk="1" hangingPunct="1"/>
            <a:endParaRPr lang="en-US" altLang="en-US" smtClean="0"/>
          </a:p>
          <a:p>
            <a:pPr marL="228600" indent="-228600" eaLnBrk="1" hangingPunct="1"/>
            <a:endParaRPr lang="en-US" altLang="en-US" smtClean="0"/>
          </a:p>
          <a:p>
            <a:pPr marL="228600" indent="-228600" eaLnBrk="1" hangingPunct="1"/>
            <a:endParaRPr lang="en-US" altLang="en-US" smtClean="0"/>
          </a:p>
        </p:txBody>
      </p:sp>
    </p:spTree>
    <p:extLst>
      <p:ext uri="{BB962C8B-B14F-4D97-AF65-F5344CB8AC3E}">
        <p14:creationId xmlns:p14="http://schemas.microsoft.com/office/powerpoint/2010/main" val="807651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p:cNvSpPr>
            <a:spLocks noGrp="1" noRot="1" noChangeAspect="1" noChangeArrowheads="1"/>
          </p:cNvSpPr>
          <p:nvPr>
            <p:ph type="sldImg"/>
          </p:nvPr>
        </p:nvSpPr>
        <p:spPr bwMode="auto">
          <a:xfrm>
            <a:off x="461963" y="722313"/>
            <a:ext cx="6396037" cy="3598862"/>
          </a:xfrm>
          <a:prstGeom prst="rect">
            <a:avLst/>
          </a:prstGeom>
          <a:solidFill>
            <a:srgbClr val="FFFFFF"/>
          </a:solidFill>
          <a:ln>
            <a:solidFill>
              <a:srgbClr val="000000"/>
            </a:solidFill>
            <a:miter lim="800000"/>
            <a:headEnd/>
            <a:tailEnd/>
          </a:ln>
        </p:spPr>
      </p:sp>
      <p:sp>
        <p:nvSpPr>
          <p:cNvPr id="659459" name="Rectangle 3"/>
          <p:cNvSpPr>
            <a:spLocks noGrp="1" noChangeArrowheads="1"/>
          </p:cNvSpPr>
          <p:nvPr>
            <p:ph type="body" idx="1"/>
          </p:nvPr>
        </p:nvSpPr>
        <p:spPr bwMode="auto">
          <a:xfrm>
            <a:off x="974725" y="4559300"/>
            <a:ext cx="5365750" cy="4319588"/>
          </a:xfrm>
          <a:prstGeom prst="rect">
            <a:avLst/>
          </a:prstGeom>
          <a:solidFill>
            <a:srgbClr val="FFFFFF"/>
          </a:solidFill>
          <a:ln>
            <a:solidFill>
              <a:srgbClr val="000000"/>
            </a:solidFill>
            <a:miter lim="800000"/>
            <a:headEnd/>
            <a:tailEnd/>
          </a:ln>
        </p:spPr>
        <p:txBody>
          <a:bodyPr lIns="95035" tIns="47517" rIns="95035" bIns="47517"/>
          <a:lstStyle/>
          <a:p>
            <a:endParaRPr lang="en-US" altLang="en-US"/>
          </a:p>
        </p:txBody>
      </p:sp>
    </p:spTree>
    <p:extLst>
      <p:ext uri="{BB962C8B-B14F-4D97-AF65-F5344CB8AC3E}">
        <p14:creationId xmlns:p14="http://schemas.microsoft.com/office/powerpoint/2010/main" val="2230464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800">
                <a:solidFill>
                  <a:schemeClr val="tx1"/>
                </a:solidFill>
                <a:latin typeface="Tahoma" panose="020B0604030504040204" pitchFamily="34" charset="0"/>
              </a:defRPr>
            </a:lvl1pPr>
            <a:lvl2pPr marL="742950" indent="-285750" defTabSz="931863" eaLnBrk="0" hangingPunct="0">
              <a:defRPr sz="2800">
                <a:solidFill>
                  <a:schemeClr val="tx1"/>
                </a:solidFill>
                <a:latin typeface="Tahoma" panose="020B0604030504040204" pitchFamily="34" charset="0"/>
              </a:defRPr>
            </a:lvl2pPr>
            <a:lvl3pPr marL="1143000" indent="-228600" defTabSz="931863" eaLnBrk="0" hangingPunct="0">
              <a:defRPr sz="2800">
                <a:solidFill>
                  <a:schemeClr val="tx1"/>
                </a:solidFill>
                <a:latin typeface="Tahoma" panose="020B0604030504040204" pitchFamily="34" charset="0"/>
              </a:defRPr>
            </a:lvl3pPr>
            <a:lvl4pPr marL="1600200" indent="-228600" defTabSz="931863" eaLnBrk="0" hangingPunct="0">
              <a:defRPr sz="2800">
                <a:solidFill>
                  <a:schemeClr val="tx1"/>
                </a:solidFill>
                <a:latin typeface="Tahoma" panose="020B0604030504040204" pitchFamily="34" charset="0"/>
              </a:defRPr>
            </a:lvl4pPr>
            <a:lvl5pPr marL="2057400" indent="-228600" defTabSz="931863" eaLnBrk="0" hangingPunct="0">
              <a:defRPr sz="2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CF2A9313-E12C-4DE7-92A8-D8B4106EC674}" type="slidenum">
              <a:rPr lang="en-US" altLang="en-US" sz="1200"/>
              <a:pPr eaLnBrk="1" hangingPunct="1"/>
              <a:t>9</a:t>
            </a:fld>
            <a:endParaRPr lang="en-US" altLang="en-US" sz="120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657797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800">
                <a:solidFill>
                  <a:schemeClr val="tx1"/>
                </a:solidFill>
                <a:latin typeface="Tahoma" panose="020B0604030504040204" pitchFamily="34" charset="0"/>
              </a:defRPr>
            </a:lvl1pPr>
            <a:lvl2pPr marL="742950" indent="-285750" defTabSz="931863" eaLnBrk="0" hangingPunct="0">
              <a:defRPr sz="2800">
                <a:solidFill>
                  <a:schemeClr val="tx1"/>
                </a:solidFill>
                <a:latin typeface="Tahoma" panose="020B0604030504040204" pitchFamily="34" charset="0"/>
              </a:defRPr>
            </a:lvl2pPr>
            <a:lvl3pPr marL="1143000" indent="-228600" defTabSz="931863" eaLnBrk="0" hangingPunct="0">
              <a:defRPr sz="2800">
                <a:solidFill>
                  <a:schemeClr val="tx1"/>
                </a:solidFill>
                <a:latin typeface="Tahoma" panose="020B0604030504040204" pitchFamily="34" charset="0"/>
              </a:defRPr>
            </a:lvl3pPr>
            <a:lvl4pPr marL="1600200" indent="-228600" defTabSz="931863" eaLnBrk="0" hangingPunct="0">
              <a:defRPr sz="2800">
                <a:solidFill>
                  <a:schemeClr val="tx1"/>
                </a:solidFill>
                <a:latin typeface="Tahoma" panose="020B0604030504040204" pitchFamily="34" charset="0"/>
              </a:defRPr>
            </a:lvl4pPr>
            <a:lvl5pPr marL="2057400" indent="-228600" defTabSz="931863" eaLnBrk="0" hangingPunct="0">
              <a:defRPr sz="2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567E07F4-928B-448E-BD12-F890ED739665}" type="slidenum">
              <a:rPr lang="en-US" altLang="en-US" sz="1200"/>
              <a:pPr eaLnBrk="1" hangingPunct="1"/>
              <a:t>10</a:t>
            </a:fld>
            <a:endParaRPr lang="en-US" altLang="en-US" sz="120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722115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F2C042E-461D-405B-84B2-4D769ADF6871}" type="datetimeFigureOut">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9559B1-A423-4A9A-84DF-47A9F9FBF241}" type="slidenum">
              <a:rPr lang="en-US" smtClean="0"/>
              <a:t>‹#›</a:t>
            </a:fld>
            <a:endParaRPr lang="en-US"/>
          </a:p>
        </p:txBody>
      </p:sp>
    </p:spTree>
    <p:extLst>
      <p:ext uri="{BB962C8B-B14F-4D97-AF65-F5344CB8AC3E}">
        <p14:creationId xmlns:p14="http://schemas.microsoft.com/office/powerpoint/2010/main" val="3837325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2C042E-461D-405B-84B2-4D769ADF6871}" type="datetimeFigureOut">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9559B1-A423-4A9A-84DF-47A9F9FBF241}" type="slidenum">
              <a:rPr lang="en-US" smtClean="0"/>
              <a:t>‹#›</a:t>
            </a:fld>
            <a:endParaRPr lang="en-US"/>
          </a:p>
        </p:txBody>
      </p:sp>
    </p:spTree>
    <p:extLst>
      <p:ext uri="{BB962C8B-B14F-4D97-AF65-F5344CB8AC3E}">
        <p14:creationId xmlns:p14="http://schemas.microsoft.com/office/powerpoint/2010/main" val="1168410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2C042E-461D-405B-84B2-4D769ADF6871}" type="datetimeFigureOut">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9559B1-A423-4A9A-84DF-47A9F9FBF241}" type="slidenum">
              <a:rPr lang="en-US" smtClean="0"/>
              <a:t>‹#›</a:t>
            </a:fld>
            <a:endParaRPr lang="en-US"/>
          </a:p>
        </p:txBody>
      </p:sp>
    </p:spTree>
    <p:extLst>
      <p:ext uri="{BB962C8B-B14F-4D97-AF65-F5344CB8AC3E}">
        <p14:creationId xmlns:p14="http://schemas.microsoft.com/office/powerpoint/2010/main" val="4744053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baseline="0">
                <a:solidFill>
                  <a:srgbClr val="00206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baseline="0">
                <a:solidFill>
                  <a:schemeClr val="tx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71302318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203200" y="152400"/>
            <a:ext cx="8703733" cy="838200"/>
          </a:xfrm>
        </p:spPr>
        <p:txBody>
          <a:bodyPr/>
          <a:lstStyle>
            <a:lvl1pPr>
              <a:defRPr baseline="0">
                <a:solidFill>
                  <a:srgbClr val="002060"/>
                </a:solidFill>
              </a:defRPr>
            </a:lvl1pPr>
          </a:lstStyle>
          <a:p>
            <a:r>
              <a:rPr lang="en-US" dirty="0" smtClean="0"/>
              <a:t>Click to edit Master title style</a:t>
            </a:r>
            <a:endParaRPr lang="en-US" dirty="0"/>
          </a:p>
        </p:txBody>
      </p:sp>
      <p:sp>
        <p:nvSpPr>
          <p:cNvPr id="6" name="Content Placeholder 2"/>
          <p:cNvSpPr>
            <a:spLocks noGrp="1"/>
          </p:cNvSpPr>
          <p:nvPr>
            <p:ph idx="1"/>
          </p:nvPr>
        </p:nvSpPr>
        <p:spPr>
          <a:xfrm>
            <a:off x="304800" y="1066800"/>
            <a:ext cx="10905067" cy="5562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userDrawn="1"/>
        </p:nvSpPr>
        <p:spPr>
          <a:xfrm>
            <a:off x="14014" y="6626735"/>
            <a:ext cx="822661" cy="215444"/>
          </a:xfrm>
          <a:prstGeom prst="rect">
            <a:avLst/>
          </a:prstGeom>
        </p:spPr>
        <p:txBody>
          <a:bodyPr wrap="none">
            <a:spAutoFit/>
          </a:bodyPr>
          <a:lstStyle/>
          <a:p>
            <a:pPr eaLnBrk="0" fontAlgn="base" hangingPunct="0">
              <a:spcBef>
                <a:spcPct val="0"/>
              </a:spcBef>
              <a:spcAft>
                <a:spcPct val="0"/>
              </a:spcAft>
            </a:pPr>
            <a:fld id="{A648C8F4-FC3C-4AA0-8761-F031D75DF9F5}" type="datetime4">
              <a:rPr lang="en-US" sz="800" smtClean="0">
                <a:solidFill>
                  <a:srgbClr val="000000"/>
                </a:solidFill>
              </a:rPr>
              <a:pPr eaLnBrk="0" fontAlgn="base" hangingPunct="0">
                <a:spcBef>
                  <a:spcPct val="0"/>
                </a:spcBef>
                <a:spcAft>
                  <a:spcPct val="0"/>
                </a:spcAft>
              </a:pPr>
              <a:t>October 19, 2019</a:t>
            </a:fld>
            <a:endParaRPr lang="en-US" sz="800" dirty="0">
              <a:solidFill>
                <a:prstClr val="black"/>
              </a:solidFill>
            </a:endParaRPr>
          </a:p>
        </p:txBody>
      </p:sp>
      <p:sp>
        <p:nvSpPr>
          <p:cNvPr id="8" name="TextBox 7"/>
          <p:cNvSpPr txBox="1"/>
          <p:nvPr userDrawn="1"/>
        </p:nvSpPr>
        <p:spPr>
          <a:xfrm>
            <a:off x="5588000" y="6642556"/>
            <a:ext cx="508000" cy="215444"/>
          </a:xfrm>
          <a:prstGeom prst="rect">
            <a:avLst/>
          </a:prstGeom>
          <a:noFill/>
        </p:spPr>
        <p:txBody>
          <a:bodyPr wrap="square" rtlCol="0">
            <a:spAutoFit/>
          </a:bodyPr>
          <a:lstStyle/>
          <a:p>
            <a:pPr eaLnBrk="0" fontAlgn="base" hangingPunct="0">
              <a:spcBef>
                <a:spcPct val="0"/>
              </a:spcBef>
              <a:spcAft>
                <a:spcPct val="0"/>
              </a:spcAft>
            </a:pPr>
            <a:fld id="{0FA3180E-9B00-4B7F-9CB2-BA798693DBF1}" type="slidenum">
              <a:rPr lang="en-IN" sz="800" smtClean="0">
                <a:solidFill>
                  <a:srgbClr val="000000"/>
                </a:solidFill>
              </a:rPr>
              <a:pPr eaLnBrk="0" fontAlgn="base" hangingPunct="0">
                <a:spcBef>
                  <a:spcPct val="0"/>
                </a:spcBef>
                <a:spcAft>
                  <a:spcPct val="0"/>
                </a:spcAft>
              </a:pPr>
              <a:t>‹#›</a:t>
            </a:fld>
            <a:endParaRPr lang="en-IN" sz="1400" dirty="0">
              <a:solidFill>
                <a:srgbClr val="000000"/>
              </a:solidFill>
            </a:endParaRPr>
          </a:p>
        </p:txBody>
      </p:sp>
    </p:spTree>
    <p:extLst>
      <p:ext uri="{BB962C8B-B14F-4D97-AF65-F5344CB8AC3E}">
        <p14:creationId xmlns:p14="http://schemas.microsoft.com/office/powerpoint/2010/main" val="3078724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152400"/>
            <a:ext cx="8703733" cy="838200"/>
          </a:xfrm>
        </p:spPr>
        <p:txBody>
          <a:bodyPr/>
          <a:lstStyle>
            <a:lvl1pPr>
              <a:defRPr baseline="0">
                <a:solidFill>
                  <a:srgbClr val="00206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04800" y="1066800"/>
            <a:ext cx="10905067" cy="5562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p:nvPr userDrawn="1"/>
        </p:nvSpPr>
        <p:spPr>
          <a:xfrm>
            <a:off x="14014" y="6626735"/>
            <a:ext cx="822661" cy="215444"/>
          </a:xfrm>
          <a:prstGeom prst="rect">
            <a:avLst/>
          </a:prstGeom>
        </p:spPr>
        <p:txBody>
          <a:bodyPr wrap="none">
            <a:spAutoFit/>
          </a:bodyPr>
          <a:lstStyle/>
          <a:p>
            <a:pPr eaLnBrk="0" fontAlgn="base" hangingPunct="0">
              <a:spcBef>
                <a:spcPct val="0"/>
              </a:spcBef>
              <a:spcAft>
                <a:spcPct val="0"/>
              </a:spcAft>
            </a:pPr>
            <a:fld id="{A648C8F4-FC3C-4AA0-8761-F031D75DF9F5}" type="datetime4">
              <a:rPr lang="en-US" sz="800" smtClean="0">
                <a:solidFill>
                  <a:srgbClr val="000000"/>
                </a:solidFill>
              </a:rPr>
              <a:pPr eaLnBrk="0" fontAlgn="base" hangingPunct="0">
                <a:spcBef>
                  <a:spcPct val="0"/>
                </a:spcBef>
                <a:spcAft>
                  <a:spcPct val="0"/>
                </a:spcAft>
              </a:pPr>
              <a:t>October 19, 2019</a:t>
            </a:fld>
            <a:endParaRPr lang="en-US" sz="800" dirty="0">
              <a:solidFill>
                <a:prstClr val="black"/>
              </a:solidFill>
            </a:endParaRPr>
          </a:p>
        </p:txBody>
      </p:sp>
      <p:sp>
        <p:nvSpPr>
          <p:cNvPr id="6" name="TextBox 5"/>
          <p:cNvSpPr txBox="1"/>
          <p:nvPr userDrawn="1"/>
        </p:nvSpPr>
        <p:spPr>
          <a:xfrm>
            <a:off x="5588000" y="6642556"/>
            <a:ext cx="508000" cy="215444"/>
          </a:xfrm>
          <a:prstGeom prst="rect">
            <a:avLst/>
          </a:prstGeom>
          <a:noFill/>
        </p:spPr>
        <p:txBody>
          <a:bodyPr wrap="square" rtlCol="0">
            <a:spAutoFit/>
          </a:bodyPr>
          <a:lstStyle/>
          <a:p>
            <a:pPr eaLnBrk="0" fontAlgn="base" hangingPunct="0">
              <a:spcBef>
                <a:spcPct val="0"/>
              </a:spcBef>
              <a:spcAft>
                <a:spcPct val="0"/>
              </a:spcAft>
            </a:pPr>
            <a:fld id="{0FA3180E-9B00-4B7F-9CB2-BA798693DBF1}" type="slidenum">
              <a:rPr lang="en-IN" sz="800" smtClean="0">
                <a:solidFill>
                  <a:srgbClr val="000000"/>
                </a:solidFill>
              </a:rPr>
              <a:pPr eaLnBrk="0" fontAlgn="base" hangingPunct="0">
                <a:spcBef>
                  <a:spcPct val="0"/>
                </a:spcBef>
                <a:spcAft>
                  <a:spcPct val="0"/>
                </a:spcAft>
              </a:pPr>
              <a:t>‹#›</a:t>
            </a:fld>
            <a:endParaRPr lang="en-IN" sz="1400" dirty="0">
              <a:solidFill>
                <a:srgbClr val="000000"/>
              </a:solidFill>
            </a:endParaRPr>
          </a:p>
        </p:txBody>
      </p:sp>
    </p:spTree>
    <p:extLst>
      <p:ext uri="{BB962C8B-B14F-4D97-AF65-F5344CB8AC3E}">
        <p14:creationId xmlns:p14="http://schemas.microsoft.com/office/powerpoint/2010/main" val="111012539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3"/>
          <p:cNvSpPr>
            <a:spLocks noGrp="1"/>
          </p:cNvSpPr>
          <p:nvPr>
            <p:ph type="title"/>
          </p:nvPr>
        </p:nvSpPr>
        <p:spPr/>
        <p:txBody>
          <a:bodyPr/>
          <a:lstStyle>
            <a:lvl1pPr>
              <a:defRPr>
                <a:solidFill>
                  <a:srgbClr val="002060"/>
                </a:solidFill>
              </a:defRPr>
            </a:lvl1pPr>
          </a:lstStyle>
          <a:p>
            <a:r>
              <a:rPr lang="en-US" dirty="0" smtClean="0"/>
              <a:t>Click to edit Master title style</a:t>
            </a:r>
            <a:endParaRPr lang="en-US" dirty="0"/>
          </a:p>
        </p:txBody>
      </p:sp>
      <p:sp>
        <p:nvSpPr>
          <p:cNvPr id="6" name="TextBox 5"/>
          <p:cNvSpPr txBox="1"/>
          <p:nvPr userDrawn="1"/>
        </p:nvSpPr>
        <p:spPr>
          <a:xfrm>
            <a:off x="5469856" y="6588724"/>
            <a:ext cx="508000" cy="215444"/>
          </a:xfrm>
          <a:prstGeom prst="rect">
            <a:avLst/>
          </a:prstGeom>
          <a:noFill/>
        </p:spPr>
        <p:txBody>
          <a:bodyPr wrap="square" rtlCol="0">
            <a:spAutoFit/>
          </a:bodyPr>
          <a:lstStyle/>
          <a:p>
            <a:pPr eaLnBrk="0" fontAlgn="base" hangingPunct="0">
              <a:spcBef>
                <a:spcPct val="0"/>
              </a:spcBef>
              <a:spcAft>
                <a:spcPct val="0"/>
              </a:spcAft>
            </a:pPr>
            <a:fld id="{9A63F8F2-0A73-426D-A604-52FD0B47C989}" type="slidenum">
              <a:rPr lang="en-US" sz="800" smtClean="0">
                <a:solidFill>
                  <a:prstClr val="black"/>
                </a:solidFill>
                <a:latin typeface="Calibri" pitchFamily="34" charset="0"/>
                <a:cs typeface="Calibri" pitchFamily="34" charset="0"/>
              </a:rPr>
              <a:pPr eaLnBrk="0" fontAlgn="base" hangingPunct="0">
                <a:spcBef>
                  <a:spcPct val="0"/>
                </a:spcBef>
                <a:spcAft>
                  <a:spcPct val="0"/>
                </a:spcAft>
              </a:pPr>
              <a:t>‹#›</a:t>
            </a:fld>
            <a:endParaRPr lang="en-US" sz="1800" dirty="0">
              <a:solidFill>
                <a:prstClr val="black"/>
              </a:solidFill>
              <a:latin typeface="Calibri" pitchFamily="34" charset="0"/>
              <a:cs typeface="Calibri" pitchFamily="34" charset="0"/>
            </a:endParaRPr>
          </a:p>
        </p:txBody>
      </p:sp>
      <p:sp>
        <p:nvSpPr>
          <p:cNvPr id="2" name="TextBox 1"/>
          <p:cNvSpPr txBox="1"/>
          <p:nvPr userDrawn="1"/>
        </p:nvSpPr>
        <p:spPr>
          <a:xfrm>
            <a:off x="5080000" y="6434836"/>
            <a:ext cx="754309" cy="369332"/>
          </a:xfrm>
          <a:prstGeom prst="rect">
            <a:avLst/>
          </a:prstGeom>
          <a:noFill/>
        </p:spPr>
        <p:txBody>
          <a:bodyPr wrap="square" rtlCol="0">
            <a:spAutoFit/>
          </a:bodyPr>
          <a:lstStyle/>
          <a:p>
            <a:pPr algn="ctr" eaLnBrk="0" fontAlgn="base" hangingPunct="0">
              <a:spcBef>
                <a:spcPct val="0"/>
              </a:spcBef>
              <a:spcAft>
                <a:spcPct val="0"/>
              </a:spcAft>
            </a:pPr>
            <a:endParaRPr lang="en-IN" sz="1800" dirty="0">
              <a:solidFill>
                <a:prstClr val="black"/>
              </a:solidFill>
            </a:endParaRPr>
          </a:p>
        </p:txBody>
      </p:sp>
      <p:sp>
        <p:nvSpPr>
          <p:cNvPr id="7" name="TextBox 6"/>
          <p:cNvSpPr txBox="1"/>
          <p:nvPr userDrawn="1"/>
        </p:nvSpPr>
        <p:spPr>
          <a:xfrm>
            <a:off x="0" y="6619502"/>
            <a:ext cx="1930400" cy="215444"/>
          </a:xfrm>
          <a:prstGeom prst="rect">
            <a:avLst/>
          </a:prstGeom>
          <a:noFill/>
        </p:spPr>
        <p:txBody>
          <a:bodyPr wrap="square" rtlCol="0">
            <a:spAutoFit/>
          </a:bodyPr>
          <a:lstStyle/>
          <a:p>
            <a:pPr eaLnBrk="0" fontAlgn="base" hangingPunct="0">
              <a:spcBef>
                <a:spcPct val="0"/>
              </a:spcBef>
              <a:spcAft>
                <a:spcPct val="0"/>
              </a:spcAft>
            </a:pPr>
            <a:r>
              <a:rPr lang="en-US" sz="800" dirty="0" smtClean="0">
                <a:solidFill>
                  <a:prstClr val="black"/>
                </a:solidFill>
                <a:latin typeface="Calibri" panose="020F0502020204030204" pitchFamily="34" charset="0"/>
              </a:rPr>
              <a:t>13 October 2014</a:t>
            </a:r>
            <a:endParaRPr lang="en-IN" sz="800" dirty="0">
              <a:solidFill>
                <a:prstClr val="black"/>
              </a:solidFill>
              <a:latin typeface="Calibri" panose="020F0502020204030204" pitchFamily="34" charset="0"/>
            </a:endParaRPr>
          </a:p>
        </p:txBody>
      </p:sp>
    </p:spTree>
    <p:extLst>
      <p:ext uri="{BB962C8B-B14F-4D97-AF65-F5344CB8AC3E}">
        <p14:creationId xmlns:p14="http://schemas.microsoft.com/office/powerpoint/2010/main" val="3382574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2C042E-461D-405B-84B2-4D769ADF6871}" type="datetimeFigureOut">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9559B1-A423-4A9A-84DF-47A9F9FBF241}" type="slidenum">
              <a:rPr lang="en-US" smtClean="0"/>
              <a:t>‹#›</a:t>
            </a:fld>
            <a:endParaRPr lang="en-US"/>
          </a:p>
        </p:txBody>
      </p:sp>
    </p:spTree>
    <p:extLst>
      <p:ext uri="{BB962C8B-B14F-4D97-AF65-F5344CB8AC3E}">
        <p14:creationId xmlns:p14="http://schemas.microsoft.com/office/powerpoint/2010/main" val="3765623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2C042E-461D-405B-84B2-4D769ADF6871}" type="datetimeFigureOut">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9559B1-A423-4A9A-84DF-47A9F9FBF241}" type="slidenum">
              <a:rPr lang="en-US" smtClean="0"/>
              <a:t>‹#›</a:t>
            </a:fld>
            <a:endParaRPr lang="en-US"/>
          </a:p>
        </p:txBody>
      </p:sp>
    </p:spTree>
    <p:extLst>
      <p:ext uri="{BB962C8B-B14F-4D97-AF65-F5344CB8AC3E}">
        <p14:creationId xmlns:p14="http://schemas.microsoft.com/office/powerpoint/2010/main" val="3807892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F2C042E-461D-405B-84B2-4D769ADF6871}" type="datetimeFigureOut">
              <a:rPr lang="en-US" smtClean="0"/>
              <a:t>10/19/2019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9559B1-A423-4A9A-84DF-47A9F9FBF241}" type="slidenum">
              <a:rPr lang="en-US" smtClean="0"/>
              <a:t>‹#›</a:t>
            </a:fld>
            <a:endParaRPr lang="en-US"/>
          </a:p>
        </p:txBody>
      </p:sp>
    </p:spTree>
    <p:extLst>
      <p:ext uri="{BB962C8B-B14F-4D97-AF65-F5344CB8AC3E}">
        <p14:creationId xmlns:p14="http://schemas.microsoft.com/office/powerpoint/2010/main" val="399437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F2C042E-461D-405B-84B2-4D769ADF6871}" type="datetimeFigureOut">
              <a:rPr lang="en-US" smtClean="0"/>
              <a:t>10/19/2019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9559B1-A423-4A9A-84DF-47A9F9FBF241}" type="slidenum">
              <a:rPr lang="en-US" smtClean="0"/>
              <a:t>‹#›</a:t>
            </a:fld>
            <a:endParaRPr lang="en-US"/>
          </a:p>
        </p:txBody>
      </p:sp>
    </p:spTree>
    <p:extLst>
      <p:ext uri="{BB962C8B-B14F-4D97-AF65-F5344CB8AC3E}">
        <p14:creationId xmlns:p14="http://schemas.microsoft.com/office/powerpoint/2010/main" val="3728732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2C042E-461D-405B-84B2-4D769ADF6871}" type="datetimeFigureOut">
              <a:rPr lang="en-US" smtClean="0"/>
              <a:t>10/19/2019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9559B1-A423-4A9A-84DF-47A9F9FBF241}" type="slidenum">
              <a:rPr lang="en-US" smtClean="0"/>
              <a:t>‹#›</a:t>
            </a:fld>
            <a:endParaRPr lang="en-US"/>
          </a:p>
        </p:txBody>
      </p:sp>
    </p:spTree>
    <p:extLst>
      <p:ext uri="{BB962C8B-B14F-4D97-AF65-F5344CB8AC3E}">
        <p14:creationId xmlns:p14="http://schemas.microsoft.com/office/powerpoint/2010/main" val="2119001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2C042E-461D-405B-84B2-4D769ADF6871}" type="datetimeFigureOut">
              <a:rPr lang="en-US" smtClean="0"/>
              <a:t>10/19/2019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9559B1-A423-4A9A-84DF-47A9F9FBF241}" type="slidenum">
              <a:rPr lang="en-US" smtClean="0"/>
              <a:t>‹#›</a:t>
            </a:fld>
            <a:endParaRPr lang="en-US"/>
          </a:p>
        </p:txBody>
      </p:sp>
    </p:spTree>
    <p:extLst>
      <p:ext uri="{BB962C8B-B14F-4D97-AF65-F5344CB8AC3E}">
        <p14:creationId xmlns:p14="http://schemas.microsoft.com/office/powerpoint/2010/main" val="1192685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2C042E-461D-405B-84B2-4D769ADF6871}" type="datetimeFigureOut">
              <a:rPr lang="en-US" smtClean="0"/>
              <a:t>10/19/2019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9559B1-A423-4A9A-84DF-47A9F9FBF241}" type="slidenum">
              <a:rPr lang="en-US" smtClean="0"/>
              <a:t>‹#›</a:t>
            </a:fld>
            <a:endParaRPr lang="en-US"/>
          </a:p>
        </p:txBody>
      </p:sp>
    </p:spTree>
    <p:extLst>
      <p:ext uri="{BB962C8B-B14F-4D97-AF65-F5344CB8AC3E}">
        <p14:creationId xmlns:p14="http://schemas.microsoft.com/office/powerpoint/2010/main" val="170925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2C042E-461D-405B-84B2-4D769ADF6871}" type="datetimeFigureOut">
              <a:rPr lang="en-US" smtClean="0"/>
              <a:t>10/19/2019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9559B1-A423-4A9A-84DF-47A9F9FBF241}" type="slidenum">
              <a:rPr lang="en-US" smtClean="0"/>
              <a:t>‹#›</a:t>
            </a:fld>
            <a:endParaRPr lang="en-US"/>
          </a:p>
        </p:txBody>
      </p:sp>
    </p:spTree>
    <p:extLst>
      <p:ext uri="{BB962C8B-B14F-4D97-AF65-F5344CB8AC3E}">
        <p14:creationId xmlns:p14="http://schemas.microsoft.com/office/powerpoint/2010/main" val="2160133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2C042E-461D-405B-84B2-4D769ADF6871}" type="datetimeFigureOut">
              <a:rPr lang="en-US" smtClean="0"/>
              <a:t>10/19/2019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9559B1-A423-4A9A-84DF-47A9F9FBF241}" type="slidenum">
              <a:rPr lang="en-US" smtClean="0"/>
              <a:t>‹#›</a:t>
            </a:fld>
            <a:endParaRPr lang="en-US"/>
          </a:p>
        </p:txBody>
      </p:sp>
    </p:spTree>
    <p:extLst>
      <p:ext uri="{BB962C8B-B14F-4D97-AF65-F5344CB8AC3E}">
        <p14:creationId xmlns:p14="http://schemas.microsoft.com/office/powerpoint/2010/main" val="4100326838"/>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152400"/>
            <a:ext cx="8602133" cy="838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GB" dirty="0" smtClean="0"/>
              <a:t>Click to edit Master title style</a:t>
            </a:r>
          </a:p>
        </p:txBody>
      </p:sp>
      <p:sp>
        <p:nvSpPr>
          <p:cNvPr id="1027" name="Rectangle 3"/>
          <p:cNvSpPr>
            <a:spLocks noGrp="1" noChangeArrowheads="1"/>
          </p:cNvSpPr>
          <p:nvPr>
            <p:ph type="body" idx="1"/>
          </p:nvPr>
        </p:nvSpPr>
        <p:spPr bwMode="auto">
          <a:xfrm>
            <a:off x="609600" y="1066800"/>
            <a:ext cx="10905067" cy="563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147460" name="Line 4"/>
          <p:cNvSpPr>
            <a:spLocks noChangeShapeType="1"/>
          </p:cNvSpPr>
          <p:nvPr userDrawn="1"/>
        </p:nvSpPr>
        <p:spPr bwMode="auto">
          <a:xfrm>
            <a:off x="101600" y="990600"/>
            <a:ext cx="11277600" cy="0"/>
          </a:xfrm>
          <a:prstGeom prst="line">
            <a:avLst/>
          </a:prstGeom>
          <a:noFill/>
          <a:ln w="76200">
            <a:solidFill>
              <a:srgbClr val="FF0000"/>
            </a:solidFill>
            <a:round/>
            <a:headEnd/>
            <a:tailEnd/>
          </a:ln>
          <a:effectLst/>
        </p:spPr>
        <p:txBody>
          <a:bodyPr wrap="none" lIns="90000" tIns="46800" rIns="90000" bIns="46800" anchor="ctr"/>
          <a:lstStyle/>
          <a:p>
            <a:pPr eaLnBrk="0" fontAlgn="base" hangingPunct="0">
              <a:spcBef>
                <a:spcPct val="0"/>
              </a:spcBef>
              <a:spcAft>
                <a:spcPct val="0"/>
              </a:spcAft>
              <a:defRPr/>
            </a:pPr>
            <a:endParaRPr lang="en-US" sz="1800">
              <a:solidFill>
                <a:prstClr val="black"/>
              </a:solidFill>
            </a:endParaRPr>
          </a:p>
        </p:txBody>
      </p:sp>
      <p:sp>
        <p:nvSpPr>
          <p:cNvPr id="147461" name="Text Box 5"/>
          <p:cNvSpPr txBox="1">
            <a:spLocks noChangeArrowheads="1"/>
          </p:cNvSpPr>
          <p:nvPr userDrawn="1"/>
        </p:nvSpPr>
        <p:spPr bwMode="auto">
          <a:xfrm>
            <a:off x="692152" y="6137275"/>
            <a:ext cx="1847849" cy="463846"/>
          </a:xfrm>
          <a:prstGeom prst="rect">
            <a:avLst/>
          </a:prstGeom>
          <a:noFill/>
          <a:ln w="9525">
            <a:noFill/>
            <a:miter lim="800000"/>
            <a:headEnd/>
            <a:tailEnd/>
          </a:ln>
          <a:effectLst/>
        </p:spPr>
        <p:txBody>
          <a:bodyPr lIns="90000" tIns="46800" rIns="90000" bIns="46800">
            <a:spAutoFit/>
          </a:bodyPr>
          <a:lstStyle/>
          <a:p>
            <a:pPr eaLnBrk="0" fontAlgn="base" hangingPunct="0">
              <a:spcBef>
                <a:spcPct val="0"/>
              </a:spcBef>
              <a:spcAft>
                <a:spcPct val="0"/>
              </a:spcAft>
              <a:defRPr/>
            </a:pPr>
            <a:endParaRPr lang="en-US" sz="2400">
              <a:solidFill>
                <a:prstClr val="black"/>
              </a:solidFill>
              <a:latin typeface="Times New Roman" pitchFamily="18" charset="0"/>
            </a:endParaRPr>
          </a:p>
        </p:txBody>
      </p:sp>
      <p:sp>
        <p:nvSpPr>
          <p:cNvPr id="147462" name="Text Box 6"/>
          <p:cNvSpPr txBox="1">
            <a:spLocks noChangeArrowheads="1"/>
          </p:cNvSpPr>
          <p:nvPr userDrawn="1"/>
        </p:nvSpPr>
        <p:spPr bwMode="auto">
          <a:xfrm>
            <a:off x="5994400" y="6248400"/>
            <a:ext cx="181822" cy="463846"/>
          </a:xfrm>
          <a:prstGeom prst="rect">
            <a:avLst/>
          </a:prstGeom>
          <a:noFill/>
          <a:ln w="9525">
            <a:noFill/>
            <a:miter lim="800000"/>
            <a:headEnd/>
            <a:tailEnd/>
          </a:ln>
          <a:effectLst/>
        </p:spPr>
        <p:txBody>
          <a:bodyPr wrap="none" lIns="90000" tIns="46800" rIns="90000" bIns="46800">
            <a:spAutoFit/>
          </a:bodyPr>
          <a:lstStyle/>
          <a:p>
            <a:pPr eaLnBrk="0" fontAlgn="base" hangingPunct="0">
              <a:spcBef>
                <a:spcPct val="0"/>
              </a:spcBef>
              <a:spcAft>
                <a:spcPct val="0"/>
              </a:spcAft>
              <a:defRPr/>
            </a:pPr>
            <a:endParaRPr lang="en-US" sz="2400">
              <a:solidFill>
                <a:prstClr val="black"/>
              </a:solidFill>
              <a:latin typeface="Times New Roman" pitchFamily="18" charset="0"/>
            </a:endParaRPr>
          </a:p>
        </p:txBody>
      </p:sp>
      <p:sp>
        <p:nvSpPr>
          <p:cNvPr id="147465" name="Text Box 9"/>
          <p:cNvSpPr txBox="1">
            <a:spLocks noChangeArrowheads="1"/>
          </p:cNvSpPr>
          <p:nvPr userDrawn="1"/>
        </p:nvSpPr>
        <p:spPr bwMode="auto">
          <a:xfrm>
            <a:off x="692152" y="6137275"/>
            <a:ext cx="1847849" cy="463846"/>
          </a:xfrm>
          <a:prstGeom prst="rect">
            <a:avLst/>
          </a:prstGeom>
          <a:noFill/>
          <a:ln w="9525">
            <a:noFill/>
            <a:miter lim="800000"/>
            <a:headEnd/>
            <a:tailEnd/>
          </a:ln>
          <a:effectLst/>
        </p:spPr>
        <p:txBody>
          <a:bodyPr lIns="90000" tIns="46800" rIns="90000" bIns="46800">
            <a:spAutoFit/>
          </a:bodyPr>
          <a:lstStyle/>
          <a:p>
            <a:pPr eaLnBrk="0" fontAlgn="base" hangingPunct="0">
              <a:spcBef>
                <a:spcPct val="0"/>
              </a:spcBef>
              <a:spcAft>
                <a:spcPct val="0"/>
              </a:spcAft>
              <a:defRPr/>
            </a:pPr>
            <a:endParaRPr lang="en-US" sz="2400">
              <a:solidFill>
                <a:prstClr val="black"/>
              </a:solidFill>
              <a:latin typeface="Times New Roman" pitchFamily="18" charset="0"/>
            </a:endParaRPr>
          </a:p>
        </p:txBody>
      </p:sp>
      <p:sp>
        <p:nvSpPr>
          <p:cNvPr id="147466" name="Text Box 10"/>
          <p:cNvSpPr txBox="1">
            <a:spLocks noChangeArrowheads="1"/>
          </p:cNvSpPr>
          <p:nvPr userDrawn="1"/>
        </p:nvSpPr>
        <p:spPr bwMode="auto">
          <a:xfrm>
            <a:off x="5994400" y="6248400"/>
            <a:ext cx="181822" cy="463846"/>
          </a:xfrm>
          <a:prstGeom prst="rect">
            <a:avLst/>
          </a:prstGeom>
          <a:noFill/>
          <a:ln w="9525">
            <a:noFill/>
            <a:miter lim="800000"/>
            <a:headEnd/>
            <a:tailEnd/>
          </a:ln>
          <a:effectLst/>
        </p:spPr>
        <p:txBody>
          <a:bodyPr wrap="none" lIns="90000" tIns="46800" rIns="90000" bIns="46800">
            <a:spAutoFit/>
          </a:bodyPr>
          <a:lstStyle/>
          <a:p>
            <a:pPr eaLnBrk="0" fontAlgn="base" hangingPunct="0">
              <a:spcBef>
                <a:spcPct val="0"/>
              </a:spcBef>
              <a:spcAft>
                <a:spcPct val="0"/>
              </a:spcAft>
              <a:defRPr/>
            </a:pPr>
            <a:endParaRPr lang="en-US" sz="2400">
              <a:solidFill>
                <a:prstClr val="black"/>
              </a:solidFill>
              <a:latin typeface="Times New Roman" pitchFamily="18" charset="0"/>
            </a:endParaRPr>
          </a:p>
        </p:txBody>
      </p:sp>
      <p:pic>
        <p:nvPicPr>
          <p:cNvPr id="1028" name="Picture 4"/>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871200" y="0"/>
            <a:ext cx="1242587" cy="9304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7729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3200" b="1">
          <a:solidFill>
            <a:srgbClr val="002060"/>
          </a:solidFill>
          <a:latin typeface="+mj-lt"/>
          <a:ea typeface="+mj-ea"/>
          <a:cs typeface="+mj-cs"/>
        </a:defRPr>
      </a:lvl1pPr>
      <a:lvl2pPr algn="l" rtl="0" eaLnBrk="0" fontAlgn="base" hangingPunct="0">
        <a:spcBef>
          <a:spcPct val="0"/>
        </a:spcBef>
        <a:spcAft>
          <a:spcPct val="0"/>
        </a:spcAft>
        <a:defRPr kumimoji="1" sz="3200" b="1">
          <a:solidFill>
            <a:schemeClr val="tx2"/>
          </a:solidFill>
          <a:latin typeface="Arial" charset="0"/>
        </a:defRPr>
      </a:lvl2pPr>
      <a:lvl3pPr algn="l" rtl="0" eaLnBrk="0" fontAlgn="base" hangingPunct="0">
        <a:spcBef>
          <a:spcPct val="0"/>
        </a:spcBef>
        <a:spcAft>
          <a:spcPct val="0"/>
        </a:spcAft>
        <a:defRPr kumimoji="1" sz="3200" b="1">
          <a:solidFill>
            <a:schemeClr val="tx2"/>
          </a:solidFill>
          <a:latin typeface="Arial" charset="0"/>
        </a:defRPr>
      </a:lvl3pPr>
      <a:lvl4pPr algn="l" rtl="0" eaLnBrk="0" fontAlgn="base" hangingPunct="0">
        <a:spcBef>
          <a:spcPct val="0"/>
        </a:spcBef>
        <a:spcAft>
          <a:spcPct val="0"/>
        </a:spcAft>
        <a:defRPr kumimoji="1" sz="3200" b="1">
          <a:solidFill>
            <a:schemeClr val="tx2"/>
          </a:solidFill>
          <a:latin typeface="Arial" charset="0"/>
        </a:defRPr>
      </a:lvl4pPr>
      <a:lvl5pPr algn="l" rtl="0" eaLnBrk="0" fontAlgn="base" hangingPunct="0">
        <a:spcBef>
          <a:spcPct val="0"/>
        </a:spcBef>
        <a:spcAft>
          <a:spcPct val="0"/>
        </a:spcAft>
        <a:defRPr kumimoji="1" sz="3200" b="1">
          <a:solidFill>
            <a:schemeClr val="tx2"/>
          </a:solidFill>
          <a:latin typeface="Arial" charset="0"/>
        </a:defRPr>
      </a:lvl5pPr>
      <a:lvl6pPr marL="457200" algn="l" rtl="0" eaLnBrk="0" fontAlgn="base" hangingPunct="0">
        <a:spcBef>
          <a:spcPct val="0"/>
        </a:spcBef>
        <a:spcAft>
          <a:spcPct val="0"/>
        </a:spcAft>
        <a:defRPr kumimoji="1" sz="3200" b="1">
          <a:solidFill>
            <a:schemeClr val="tx2"/>
          </a:solidFill>
          <a:latin typeface="Arial" charset="0"/>
        </a:defRPr>
      </a:lvl6pPr>
      <a:lvl7pPr marL="914400" algn="l" rtl="0" eaLnBrk="0" fontAlgn="base" hangingPunct="0">
        <a:spcBef>
          <a:spcPct val="0"/>
        </a:spcBef>
        <a:spcAft>
          <a:spcPct val="0"/>
        </a:spcAft>
        <a:defRPr kumimoji="1" sz="3200" b="1">
          <a:solidFill>
            <a:schemeClr val="tx2"/>
          </a:solidFill>
          <a:latin typeface="Arial" charset="0"/>
        </a:defRPr>
      </a:lvl7pPr>
      <a:lvl8pPr marL="1371600" algn="l" rtl="0" eaLnBrk="0" fontAlgn="base" hangingPunct="0">
        <a:spcBef>
          <a:spcPct val="0"/>
        </a:spcBef>
        <a:spcAft>
          <a:spcPct val="0"/>
        </a:spcAft>
        <a:defRPr kumimoji="1" sz="3200" b="1">
          <a:solidFill>
            <a:schemeClr val="tx2"/>
          </a:solidFill>
          <a:latin typeface="Arial" charset="0"/>
        </a:defRPr>
      </a:lvl8pPr>
      <a:lvl9pPr marL="1828800" algn="l" rtl="0" eaLnBrk="0" fontAlgn="base" hangingPunct="0">
        <a:spcBef>
          <a:spcPct val="0"/>
        </a:spcBef>
        <a:spcAft>
          <a:spcPct val="0"/>
        </a:spcAft>
        <a:defRPr kumimoji="1" sz="3200" b="1">
          <a:solidFill>
            <a:schemeClr val="tx2"/>
          </a:solidFill>
          <a:latin typeface="Arial" charset="0"/>
        </a:defRPr>
      </a:lvl9pPr>
    </p:titleStyle>
    <p:bodyStyle>
      <a:lvl1pPr marL="342900" indent="-342900" algn="l" rtl="0" eaLnBrk="0" fontAlgn="base" hangingPunct="0">
        <a:spcBef>
          <a:spcPct val="20000"/>
        </a:spcBef>
        <a:spcAft>
          <a:spcPct val="0"/>
        </a:spcAft>
        <a:buClr>
          <a:srgbClr val="FF0000"/>
        </a:buClr>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Char char="—"/>
        <a:defRPr kumimoji="1" sz="2400">
          <a:solidFill>
            <a:schemeClr val="tx1"/>
          </a:solidFill>
          <a:latin typeface="+mn-lt"/>
        </a:defRPr>
      </a:lvl2pPr>
      <a:lvl3pPr marL="1143000" indent="-228600" algn="l" rtl="0" eaLnBrk="0" fontAlgn="base" hangingPunct="0">
        <a:spcBef>
          <a:spcPct val="20000"/>
        </a:spcBef>
        <a:spcAft>
          <a:spcPct val="0"/>
        </a:spcAft>
        <a:buClr>
          <a:srgbClr val="FF0000"/>
        </a:buClr>
        <a:buChar char="–"/>
        <a:defRPr kumimoji="1" sz="2000">
          <a:solidFill>
            <a:schemeClr val="tx1"/>
          </a:solidFill>
          <a:latin typeface="+mn-lt"/>
        </a:defRPr>
      </a:lvl3pPr>
      <a:lvl4pPr marL="1600200" indent="-228600" algn="l" rtl="0" eaLnBrk="0" fontAlgn="base" hangingPunct="0">
        <a:spcBef>
          <a:spcPct val="20000"/>
        </a:spcBef>
        <a:spcAft>
          <a:spcPct val="0"/>
        </a:spcAft>
        <a:buClr>
          <a:srgbClr val="FF0000"/>
        </a:buClr>
        <a:buChar char="+"/>
        <a:defRPr kumimoji="1" sz="2000">
          <a:solidFill>
            <a:schemeClr val="tx1"/>
          </a:solidFill>
          <a:latin typeface="+mn-lt"/>
        </a:defRPr>
      </a:lvl4pPr>
      <a:lvl5pPr marL="2057400" indent="-228600" algn="l" rtl="0" eaLnBrk="0" fontAlgn="base" hangingPunct="0">
        <a:spcBef>
          <a:spcPct val="20000"/>
        </a:spcBef>
        <a:spcAft>
          <a:spcPct val="0"/>
        </a:spcAft>
        <a:buClr>
          <a:srgbClr val="FF0000"/>
        </a:buClr>
        <a:buChar char="o"/>
        <a:defRPr kumimoji="1" sz="2000">
          <a:solidFill>
            <a:schemeClr val="tx1"/>
          </a:solidFill>
          <a:latin typeface="+mn-lt"/>
        </a:defRPr>
      </a:lvl5pPr>
      <a:lvl6pPr marL="2514600" indent="-228600" algn="l" rtl="0" eaLnBrk="0" fontAlgn="base" hangingPunct="0">
        <a:spcBef>
          <a:spcPct val="20000"/>
        </a:spcBef>
        <a:spcAft>
          <a:spcPct val="0"/>
        </a:spcAft>
        <a:buClr>
          <a:srgbClr val="FF0000"/>
        </a:buClr>
        <a:buChar char="o"/>
        <a:defRPr kumimoji="1">
          <a:solidFill>
            <a:schemeClr val="tx1"/>
          </a:solidFill>
          <a:latin typeface="+mn-lt"/>
        </a:defRPr>
      </a:lvl6pPr>
      <a:lvl7pPr marL="2971800" indent="-228600" algn="l" rtl="0" eaLnBrk="0" fontAlgn="base" hangingPunct="0">
        <a:spcBef>
          <a:spcPct val="20000"/>
        </a:spcBef>
        <a:spcAft>
          <a:spcPct val="0"/>
        </a:spcAft>
        <a:buClr>
          <a:srgbClr val="FF0000"/>
        </a:buClr>
        <a:buChar char="o"/>
        <a:defRPr kumimoji="1">
          <a:solidFill>
            <a:schemeClr val="tx1"/>
          </a:solidFill>
          <a:latin typeface="+mn-lt"/>
        </a:defRPr>
      </a:lvl7pPr>
      <a:lvl8pPr marL="3429000" indent="-228600" algn="l" rtl="0" eaLnBrk="0" fontAlgn="base" hangingPunct="0">
        <a:spcBef>
          <a:spcPct val="20000"/>
        </a:spcBef>
        <a:spcAft>
          <a:spcPct val="0"/>
        </a:spcAft>
        <a:buClr>
          <a:srgbClr val="FF0000"/>
        </a:buClr>
        <a:buChar char="o"/>
        <a:defRPr kumimoji="1">
          <a:solidFill>
            <a:schemeClr val="tx1"/>
          </a:solidFill>
          <a:latin typeface="+mn-lt"/>
        </a:defRPr>
      </a:lvl8pPr>
      <a:lvl9pPr marL="3886200" indent="-228600" algn="l" rtl="0" eaLnBrk="0" fontAlgn="base" hangingPunct="0">
        <a:spcBef>
          <a:spcPct val="20000"/>
        </a:spcBef>
        <a:spcAft>
          <a:spcPct val="0"/>
        </a:spcAft>
        <a:buClr>
          <a:srgbClr val="FF0000"/>
        </a:buClr>
        <a:buChar char="o"/>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4.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4.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a:xfrm>
            <a:off x="914400" y="1584515"/>
            <a:ext cx="10363200" cy="1022207"/>
          </a:xfrm>
        </p:spPr>
        <p:txBody>
          <a:bodyPr>
            <a:noAutofit/>
          </a:bodyPr>
          <a:lstStyle/>
          <a:p>
            <a:pPr algn="ctr"/>
            <a:r>
              <a:rPr lang="en-US" sz="4000" dirty="0" smtClean="0"/>
              <a:t>DSECFZC415 – </a:t>
            </a:r>
            <a:r>
              <a:rPr lang="en-US" sz="4000" dirty="0" smtClean="0"/>
              <a:t>Data Mining</a:t>
            </a:r>
            <a:endParaRPr lang="en-US" sz="4000" dirty="0"/>
          </a:p>
        </p:txBody>
      </p:sp>
      <p:sp>
        <p:nvSpPr>
          <p:cNvPr id="4" name="TextBox 3"/>
          <p:cNvSpPr txBox="1"/>
          <p:nvPr/>
        </p:nvSpPr>
        <p:spPr>
          <a:xfrm>
            <a:off x="1678675" y="3575712"/>
            <a:ext cx="9280477" cy="461665"/>
          </a:xfrm>
          <a:prstGeom prst="rect">
            <a:avLst/>
          </a:prstGeom>
          <a:noFill/>
        </p:spPr>
        <p:txBody>
          <a:bodyPr wrap="square" rtlCol="0">
            <a:spAutoFit/>
          </a:bodyPr>
          <a:lstStyle/>
          <a:p>
            <a:r>
              <a:rPr lang="en-GB" sz="2400" b="1" dirty="0" smtClean="0"/>
              <a:t>Session </a:t>
            </a:r>
            <a:r>
              <a:rPr lang="en-GB" sz="2400" b="1" dirty="0" smtClean="0"/>
              <a:t>1: </a:t>
            </a:r>
            <a:r>
              <a:rPr lang="en-US" sz="2400" b="1" dirty="0" smtClean="0"/>
              <a:t>Introduction to Data Mining</a:t>
            </a:r>
            <a:endParaRPr lang="en-GB" sz="2400" b="1" dirty="0" smtClean="0"/>
          </a:p>
        </p:txBody>
      </p:sp>
      <p:sp>
        <p:nvSpPr>
          <p:cNvPr id="5" name="TextBox 4"/>
          <p:cNvSpPr txBox="1"/>
          <p:nvPr/>
        </p:nvSpPr>
        <p:spPr>
          <a:xfrm>
            <a:off x="7549498" y="5952701"/>
            <a:ext cx="3998794" cy="584775"/>
          </a:xfrm>
          <a:prstGeom prst="rect">
            <a:avLst/>
          </a:prstGeom>
          <a:noFill/>
        </p:spPr>
        <p:txBody>
          <a:bodyPr wrap="square" rtlCol="0">
            <a:spAutoFit/>
          </a:bodyPr>
          <a:lstStyle/>
          <a:p>
            <a:r>
              <a:rPr kumimoji="1" lang="en-GB" sz="1600" b="1" dirty="0">
                <a:solidFill>
                  <a:srgbClr val="002060"/>
                </a:solidFill>
                <a:latin typeface="+mj-lt"/>
                <a:ea typeface="+mj-ea"/>
                <a:cs typeface="+mj-cs"/>
              </a:rPr>
              <a:t>Mayank Rasu</a:t>
            </a:r>
          </a:p>
          <a:p>
            <a:r>
              <a:rPr kumimoji="1" lang="en-GB" sz="1600" b="1" dirty="0">
                <a:solidFill>
                  <a:srgbClr val="002060"/>
                </a:solidFill>
                <a:latin typeface="+mj-lt"/>
                <a:ea typeface="+mj-ea"/>
                <a:cs typeface="+mj-cs"/>
              </a:rPr>
              <a:t>mayank.rasu@wilp.bits-pilani.ac.in</a:t>
            </a:r>
            <a:endParaRPr kumimoji="1" lang="en-US" sz="1600" b="1" dirty="0">
              <a:solidFill>
                <a:srgbClr val="002060"/>
              </a:solidFill>
              <a:latin typeface="+mj-lt"/>
              <a:ea typeface="+mj-ea"/>
              <a:cs typeface="+mj-cs"/>
            </a:endParaRPr>
          </a:p>
        </p:txBody>
      </p:sp>
    </p:spTree>
    <p:extLst>
      <p:ext uri="{BB962C8B-B14F-4D97-AF65-F5344CB8AC3E}">
        <p14:creationId xmlns:p14="http://schemas.microsoft.com/office/powerpoint/2010/main" val="30105552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173179" y="461127"/>
            <a:ext cx="10515600" cy="540329"/>
          </a:xfrm>
          <a:noFill/>
        </p:spPr>
        <p:txBody>
          <a:bodyPr vert="horz" lIns="92075" tIns="46038" rIns="92075" bIns="46038" rtlCol="0" anchor="ctr">
            <a:normAutofit fontScale="90000"/>
          </a:bodyPr>
          <a:lstStyle/>
          <a:p>
            <a:pPr eaLnBrk="1" hangingPunct="1"/>
            <a:r>
              <a:rPr lang="en-US" altLang="en-US" sz="3200" b="1" dirty="0" smtClean="0"/>
              <a:t>Data Mining/KDD Process</a:t>
            </a:r>
            <a:endParaRPr lang="en-US" altLang="en-US" sz="3200" b="1" dirty="0"/>
          </a:p>
        </p:txBody>
      </p:sp>
      <p:sp>
        <p:nvSpPr>
          <p:cNvPr id="14338" name="Slide Number Placeholder 5"/>
          <p:cNvSpPr>
            <a:spLocks noGrp="1"/>
          </p:cNvSpPr>
          <p:nvPr>
            <p:ph type="sldNum" sz="quarter" idx="4294967295"/>
          </p:nvPr>
        </p:nvSpPr>
        <p:spPr>
          <a:xfrm>
            <a:off x="9347200" y="6312761"/>
            <a:ext cx="28448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CD705AF8-6011-40F5-9B2C-43654CB1F982}" type="slidenum">
              <a:rPr lang="en-US" altLang="en-US" sz="1000">
                <a:solidFill>
                  <a:schemeClr val="tx1">
                    <a:lumMod val="50000"/>
                    <a:lumOff val="50000"/>
                  </a:schemeClr>
                </a:solidFill>
              </a:rPr>
              <a:pPr eaLnBrk="1" hangingPunct="1"/>
              <a:t>10</a:t>
            </a:fld>
            <a:endParaRPr lang="en-US" altLang="en-US" sz="1000">
              <a:solidFill>
                <a:schemeClr val="tx1">
                  <a:lumMod val="50000"/>
                  <a:lumOff val="50000"/>
                </a:schemeClr>
              </a:solidFill>
            </a:endParaRPr>
          </a:p>
        </p:txBody>
      </p:sp>
      <p:sp>
        <p:nvSpPr>
          <p:cNvPr id="14340" name="Line 4"/>
          <p:cNvSpPr>
            <a:spLocks noChangeShapeType="1"/>
          </p:cNvSpPr>
          <p:nvPr/>
        </p:nvSpPr>
        <p:spPr bwMode="auto">
          <a:xfrm flipV="1">
            <a:off x="3057525" y="2653155"/>
            <a:ext cx="381000" cy="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41" name="Line 5"/>
          <p:cNvSpPr>
            <a:spLocks noChangeShapeType="1"/>
          </p:cNvSpPr>
          <p:nvPr/>
        </p:nvSpPr>
        <p:spPr bwMode="auto">
          <a:xfrm flipV="1">
            <a:off x="8086725" y="2653155"/>
            <a:ext cx="457200" cy="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42" name="Text Box 17"/>
          <p:cNvSpPr txBox="1">
            <a:spLocks noChangeArrowheads="1"/>
          </p:cNvSpPr>
          <p:nvPr/>
        </p:nvSpPr>
        <p:spPr bwMode="auto">
          <a:xfrm>
            <a:off x="1609725" y="2442018"/>
            <a:ext cx="1435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r>
              <a:rPr lang="en-US" altLang="en-US" sz="1800" b="1"/>
              <a:t>Input Data</a:t>
            </a:r>
            <a:endParaRPr lang="en-US" altLang="en-US" sz="1600"/>
          </a:p>
        </p:txBody>
      </p:sp>
      <p:sp>
        <p:nvSpPr>
          <p:cNvPr id="14343" name="Rectangle 21"/>
          <p:cNvSpPr>
            <a:spLocks noChangeArrowheads="1"/>
          </p:cNvSpPr>
          <p:nvPr/>
        </p:nvSpPr>
        <p:spPr bwMode="auto">
          <a:xfrm>
            <a:off x="3514725" y="2272155"/>
            <a:ext cx="914400" cy="1066800"/>
          </a:xfrm>
          <a:prstGeom prst="rect">
            <a:avLst/>
          </a:prstGeom>
          <a:solidFill>
            <a:srgbClr val="00CC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CC66"/>
            </a:extrusionClr>
            <a:contourClr>
              <a:srgbClr val="00CC66"/>
            </a:contourClr>
          </a:sp3d>
        </p:spPr>
        <p:txBody>
          <a:bodyPr wrap="none" anchor="ctr">
            <a:flatTx/>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4344" name="Rectangle 22"/>
          <p:cNvSpPr>
            <a:spLocks noChangeArrowheads="1"/>
          </p:cNvSpPr>
          <p:nvPr/>
        </p:nvSpPr>
        <p:spPr bwMode="auto">
          <a:xfrm>
            <a:off x="5191125" y="2272155"/>
            <a:ext cx="914400" cy="1066800"/>
          </a:xfrm>
          <a:prstGeom prst="rect">
            <a:avLst/>
          </a:prstGeom>
          <a:solidFill>
            <a:srgbClr val="00CC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CC66"/>
            </a:extrusionClr>
            <a:contourClr>
              <a:srgbClr val="00CC66"/>
            </a:contourClr>
          </a:sp3d>
        </p:spPr>
        <p:txBody>
          <a:bodyPr wrap="none" anchor="ctr">
            <a:flatTx/>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4345" name="WordArt 29"/>
          <p:cNvSpPr>
            <a:spLocks noChangeArrowheads="1" noChangeShapeType="1" noTextEdit="1"/>
          </p:cNvSpPr>
          <p:nvPr/>
        </p:nvSpPr>
        <p:spPr bwMode="auto">
          <a:xfrm rot="823813">
            <a:off x="8620126" y="1967355"/>
            <a:ext cx="1743075" cy="1295400"/>
          </a:xfrm>
          <a:prstGeom prst="rect">
            <a:avLst/>
          </a:prstGeom>
        </p:spPr>
        <p:txBody>
          <a:bodyPr wrap="none" fromWordArt="1">
            <a:prstTxWarp prst="textCascadeUp">
              <a:avLst>
                <a:gd name="adj" fmla="val 44444"/>
              </a:avLst>
            </a:prstTxWarp>
            <a:scene3d>
              <a:camera prst="legacyPerspectiveFront">
                <a:rot lat="20519990" lon="1080000" rev="0"/>
              </a:camera>
              <a:lightRig rig="legacyHarsh2" dir="b"/>
            </a:scene3d>
            <a:sp3d extrusionH="430200" prstMaterial="legacyMatte">
              <a:extrusionClr>
                <a:srgbClr val="FF6600"/>
              </a:extrusionClr>
              <a:contourClr>
                <a:srgbClr val="FFE701"/>
              </a:contourClr>
            </a:sp3d>
          </a:bodyPr>
          <a:lstStyle/>
          <a:p>
            <a:pPr algn="ctr"/>
            <a:r>
              <a:rPr lang="en-US" kern="10" dirty="0">
                <a:ln w="9525">
                  <a:round/>
                  <a:headEnd/>
                  <a:tailEnd/>
                </a:ln>
                <a:gradFill rotWithShape="1">
                  <a:gsLst>
                    <a:gs pos="0">
                      <a:srgbClr val="FFE701"/>
                    </a:gs>
                    <a:gs pos="100000">
                      <a:srgbClr val="FE3E02"/>
                    </a:gs>
                  </a:gsLst>
                  <a:lin ang="4560000" scaled="1"/>
                </a:gradFill>
                <a:latin typeface="Impact" panose="020B0806030902050204" pitchFamily="34" charset="0"/>
              </a:rPr>
              <a:t>Pattern</a:t>
            </a:r>
          </a:p>
          <a:p>
            <a:pPr algn="ctr"/>
            <a:r>
              <a:rPr lang="en-US" kern="10" dirty="0">
                <a:ln w="9525">
                  <a:round/>
                  <a:headEnd/>
                  <a:tailEnd/>
                </a:ln>
                <a:gradFill rotWithShape="1">
                  <a:gsLst>
                    <a:gs pos="0">
                      <a:srgbClr val="FFE701"/>
                    </a:gs>
                    <a:gs pos="100000">
                      <a:srgbClr val="FE3E02"/>
                    </a:gs>
                  </a:gsLst>
                  <a:lin ang="4560000" scaled="1"/>
                </a:gradFill>
                <a:latin typeface="Impact" panose="020B0806030902050204" pitchFamily="34" charset="0"/>
              </a:rPr>
              <a:t>Information</a:t>
            </a:r>
          </a:p>
          <a:p>
            <a:pPr algn="ctr"/>
            <a:r>
              <a:rPr lang="en-US" kern="10" dirty="0">
                <a:ln w="9525">
                  <a:round/>
                  <a:headEnd/>
                  <a:tailEnd/>
                </a:ln>
                <a:gradFill rotWithShape="1">
                  <a:gsLst>
                    <a:gs pos="0">
                      <a:srgbClr val="FFE701"/>
                    </a:gs>
                    <a:gs pos="100000">
                      <a:srgbClr val="FE3E02"/>
                    </a:gs>
                  </a:gsLst>
                  <a:lin ang="4560000" scaled="1"/>
                </a:gradFill>
                <a:latin typeface="Impact" panose="020B0806030902050204" pitchFamily="34" charset="0"/>
              </a:rPr>
              <a:t>Knowledge</a:t>
            </a:r>
          </a:p>
        </p:txBody>
      </p:sp>
      <p:sp>
        <p:nvSpPr>
          <p:cNvPr id="14346" name="Text Box 32"/>
          <p:cNvSpPr txBox="1">
            <a:spLocks noChangeArrowheads="1"/>
          </p:cNvSpPr>
          <p:nvPr/>
        </p:nvSpPr>
        <p:spPr bwMode="auto">
          <a:xfrm>
            <a:off x="5038725" y="2348356"/>
            <a:ext cx="1295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r>
              <a:rPr lang="en-US" altLang="en-US" sz="2000" b="1">
                <a:solidFill>
                  <a:schemeClr val="hlink"/>
                </a:solidFill>
              </a:rPr>
              <a:t>Data Mining</a:t>
            </a:r>
          </a:p>
        </p:txBody>
      </p:sp>
      <p:sp>
        <p:nvSpPr>
          <p:cNvPr id="14347" name="Text Box 44"/>
          <p:cNvSpPr txBox="1">
            <a:spLocks noChangeArrowheads="1"/>
          </p:cNvSpPr>
          <p:nvPr/>
        </p:nvSpPr>
        <p:spPr bwMode="auto">
          <a:xfrm>
            <a:off x="3286125" y="2440430"/>
            <a:ext cx="1447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spcBef>
                <a:spcPct val="50000"/>
              </a:spcBef>
            </a:pPr>
            <a:r>
              <a:rPr lang="en-US" altLang="en-US" sz="1400" b="1"/>
              <a:t>Data Pre-Processing</a:t>
            </a:r>
          </a:p>
        </p:txBody>
      </p:sp>
      <p:sp>
        <p:nvSpPr>
          <p:cNvPr id="14348" name="Line 45"/>
          <p:cNvSpPr>
            <a:spLocks noChangeShapeType="1"/>
          </p:cNvSpPr>
          <p:nvPr/>
        </p:nvSpPr>
        <p:spPr bwMode="auto">
          <a:xfrm flipV="1">
            <a:off x="4657725" y="2653155"/>
            <a:ext cx="381000" cy="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49" name="Line 46"/>
          <p:cNvSpPr>
            <a:spLocks noChangeShapeType="1"/>
          </p:cNvSpPr>
          <p:nvPr/>
        </p:nvSpPr>
        <p:spPr bwMode="auto">
          <a:xfrm flipV="1">
            <a:off x="6410325" y="2653155"/>
            <a:ext cx="381000" cy="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50" name="Rectangle 47"/>
          <p:cNvSpPr>
            <a:spLocks noChangeArrowheads="1"/>
          </p:cNvSpPr>
          <p:nvPr/>
        </p:nvSpPr>
        <p:spPr bwMode="auto">
          <a:xfrm>
            <a:off x="6943725" y="2272155"/>
            <a:ext cx="990600" cy="1066800"/>
          </a:xfrm>
          <a:prstGeom prst="rect">
            <a:avLst/>
          </a:prstGeom>
          <a:solidFill>
            <a:srgbClr val="00CC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CC66"/>
            </a:extrusionClr>
            <a:contourClr>
              <a:srgbClr val="00CC66"/>
            </a:contourClr>
          </a:sp3d>
        </p:spPr>
        <p:txBody>
          <a:bodyPr wrap="none" anchor="ctr">
            <a:flatTx/>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4351" name="Text Box 48"/>
          <p:cNvSpPr txBox="1">
            <a:spLocks noChangeArrowheads="1"/>
          </p:cNvSpPr>
          <p:nvPr/>
        </p:nvSpPr>
        <p:spPr bwMode="auto">
          <a:xfrm>
            <a:off x="6867525" y="2376931"/>
            <a:ext cx="12954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r>
              <a:rPr lang="en-US" altLang="en-US" sz="1600" b="1"/>
              <a:t>Post-Processing</a:t>
            </a:r>
          </a:p>
        </p:txBody>
      </p:sp>
      <p:grpSp>
        <p:nvGrpSpPr>
          <p:cNvPr id="14353" name="Group 52"/>
          <p:cNvGrpSpPr>
            <a:grpSpLocks/>
          </p:cNvGrpSpPr>
          <p:nvPr/>
        </p:nvGrpSpPr>
        <p:grpSpPr bwMode="auto">
          <a:xfrm>
            <a:off x="2066925" y="4177155"/>
            <a:ext cx="2362200" cy="1143000"/>
            <a:chOff x="288" y="2880"/>
            <a:chExt cx="1488" cy="720"/>
          </a:xfrm>
        </p:grpSpPr>
        <p:sp>
          <p:nvSpPr>
            <p:cNvPr id="14362" name="Rectangle 50"/>
            <p:cNvSpPr>
              <a:spLocks noChangeArrowheads="1"/>
            </p:cNvSpPr>
            <p:nvPr/>
          </p:nvSpPr>
          <p:spPr bwMode="auto">
            <a:xfrm>
              <a:off x="288" y="2880"/>
              <a:ext cx="1344" cy="7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4363" name="Text Box 51"/>
            <p:cNvSpPr txBox="1">
              <a:spLocks noChangeArrowheads="1"/>
            </p:cNvSpPr>
            <p:nvPr/>
          </p:nvSpPr>
          <p:spPr bwMode="auto">
            <a:xfrm>
              <a:off x="288" y="2943"/>
              <a:ext cx="1488" cy="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lnSpc>
                  <a:spcPct val="60000"/>
                </a:lnSpc>
                <a:spcBef>
                  <a:spcPct val="50000"/>
                </a:spcBef>
              </a:pPr>
              <a:r>
                <a:rPr lang="en-US" altLang="en-US" sz="1600"/>
                <a:t>Data integration</a:t>
              </a:r>
            </a:p>
            <a:p>
              <a:pPr eaLnBrk="1" hangingPunct="1">
                <a:lnSpc>
                  <a:spcPct val="60000"/>
                </a:lnSpc>
                <a:spcBef>
                  <a:spcPct val="50000"/>
                </a:spcBef>
              </a:pPr>
              <a:r>
                <a:rPr lang="en-US" altLang="en-US" sz="1600"/>
                <a:t>Normalization</a:t>
              </a:r>
            </a:p>
            <a:p>
              <a:pPr eaLnBrk="1" hangingPunct="1">
                <a:lnSpc>
                  <a:spcPct val="60000"/>
                </a:lnSpc>
                <a:spcBef>
                  <a:spcPct val="50000"/>
                </a:spcBef>
              </a:pPr>
              <a:r>
                <a:rPr lang="en-US" altLang="en-US" sz="1600"/>
                <a:t>Feature selection</a:t>
              </a:r>
            </a:p>
            <a:p>
              <a:pPr eaLnBrk="1" hangingPunct="1">
                <a:lnSpc>
                  <a:spcPct val="60000"/>
                </a:lnSpc>
                <a:spcBef>
                  <a:spcPct val="50000"/>
                </a:spcBef>
              </a:pPr>
              <a:r>
                <a:rPr lang="en-US" altLang="en-US" sz="1600"/>
                <a:t>Dimension reduction</a:t>
              </a:r>
            </a:p>
          </p:txBody>
        </p:sp>
      </p:grpSp>
      <p:sp>
        <p:nvSpPr>
          <p:cNvPr id="14354" name="Rectangle 54"/>
          <p:cNvSpPr>
            <a:spLocks noChangeArrowheads="1"/>
          </p:cNvSpPr>
          <p:nvPr/>
        </p:nvSpPr>
        <p:spPr bwMode="auto">
          <a:xfrm>
            <a:off x="4581525" y="4177155"/>
            <a:ext cx="2362200" cy="1524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4355" name="Text Box 55"/>
          <p:cNvSpPr txBox="1">
            <a:spLocks noChangeArrowheads="1"/>
          </p:cNvSpPr>
          <p:nvPr/>
        </p:nvSpPr>
        <p:spPr bwMode="auto">
          <a:xfrm>
            <a:off x="4581525" y="4253355"/>
            <a:ext cx="2438400" cy="143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lnSpc>
                <a:spcPct val="50000"/>
              </a:lnSpc>
              <a:spcBef>
                <a:spcPct val="50000"/>
              </a:spcBef>
            </a:pPr>
            <a:r>
              <a:rPr lang="en-US" altLang="en-US" sz="1600"/>
              <a:t>Pattern discovery</a:t>
            </a:r>
          </a:p>
          <a:p>
            <a:pPr eaLnBrk="1" hangingPunct="1">
              <a:lnSpc>
                <a:spcPct val="50000"/>
              </a:lnSpc>
              <a:spcBef>
                <a:spcPct val="50000"/>
              </a:spcBef>
            </a:pPr>
            <a:r>
              <a:rPr lang="en-US" altLang="en-US" sz="1600"/>
              <a:t>Association &amp; correlation</a:t>
            </a:r>
          </a:p>
          <a:p>
            <a:pPr eaLnBrk="1" hangingPunct="1">
              <a:lnSpc>
                <a:spcPct val="50000"/>
              </a:lnSpc>
              <a:spcBef>
                <a:spcPct val="50000"/>
              </a:spcBef>
            </a:pPr>
            <a:r>
              <a:rPr lang="en-US" altLang="en-US" sz="1600"/>
              <a:t>Classification</a:t>
            </a:r>
          </a:p>
          <a:p>
            <a:pPr eaLnBrk="1" hangingPunct="1">
              <a:lnSpc>
                <a:spcPct val="50000"/>
              </a:lnSpc>
              <a:spcBef>
                <a:spcPct val="50000"/>
              </a:spcBef>
            </a:pPr>
            <a:r>
              <a:rPr lang="en-US" altLang="en-US" sz="1600"/>
              <a:t>Clustering</a:t>
            </a:r>
          </a:p>
          <a:p>
            <a:pPr eaLnBrk="1" hangingPunct="1">
              <a:lnSpc>
                <a:spcPct val="50000"/>
              </a:lnSpc>
              <a:spcBef>
                <a:spcPct val="50000"/>
              </a:spcBef>
            </a:pPr>
            <a:r>
              <a:rPr lang="en-US" altLang="en-US" sz="1600"/>
              <a:t>Outlier analysis</a:t>
            </a:r>
          </a:p>
          <a:p>
            <a:pPr eaLnBrk="1" hangingPunct="1">
              <a:lnSpc>
                <a:spcPct val="50000"/>
              </a:lnSpc>
              <a:spcBef>
                <a:spcPct val="50000"/>
              </a:spcBef>
            </a:pPr>
            <a:r>
              <a:rPr lang="en-US" altLang="en-US" sz="1600"/>
              <a:t>… … … …</a:t>
            </a:r>
          </a:p>
        </p:txBody>
      </p:sp>
      <p:grpSp>
        <p:nvGrpSpPr>
          <p:cNvPr id="14356" name="Group 56"/>
          <p:cNvGrpSpPr>
            <a:grpSpLocks/>
          </p:cNvGrpSpPr>
          <p:nvPr/>
        </p:nvGrpSpPr>
        <p:grpSpPr bwMode="auto">
          <a:xfrm>
            <a:off x="7400925" y="4177155"/>
            <a:ext cx="2362200" cy="1143000"/>
            <a:chOff x="288" y="2880"/>
            <a:chExt cx="1488" cy="720"/>
          </a:xfrm>
        </p:grpSpPr>
        <p:sp>
          <p:nvSpPr>
            <p:cNvPr id="14360" name="Rectangle 57"/>
            <p:cNvSpPr>
              <a:spLocks noChangeArrowheads="1"/>
            </p:cNvSpPr>
            <p:nvPr/>
          </p:nvSpPr>
          <p:spPr bwMode="auto">
            <a:xfrm>
              <a:off x="288" y="2880"/>
              <a:ext cx="1344" cy="7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4361" name="Text Box 58"/>
            <p:cNvSpPr txBox="1">
              <a:spLocks noChangeArrowheads="1"/>
            </p:cNvSpPr>
            <p:nvPr/>
          </p:nvSpPr>
          <p:spPr bwMode="auto">
            <a:xfrm>
              <a:off x="288" y="2943"/>
              <a:ext cx="1488" cy="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lnSpc>
                  <a:spcPct val="60000"/>
                </a:lnSpc>
                <a:spcBef>
                  <a:spcPct val="50000"/>
                </a:spcBef>
              </a:pPr>
              <a:r>
                <a:rPr lang="en-US" altLang="en-US" sz="1600"/>
                <a:t>Pattern evaluation</a:t>
              </a:r>
            </a:p>
            <a:p>
              <a:pPr eaLnBrk="1" hangingPunct="1">
                <a:lnSpc>
                  <a:spcPct val="60000"/>
                </a:lnSpc>
                <a:spcBef>
                  <a:spcPct val="50000"/>
                </a:spcBef>
              </a:pPr>
              <a:r>
                <a:rPr lang="en-US" altLang="en-US" sz="1600"/>
                <a:t>Pattern selection</a:t>
              </a:r>
            </a:p>
            <a:p>
              <a:pPr eaLnBrk="1" hangingPunct="1">
                <a:lnSpc>
                  <a:spcPct val="60000"/>
                </a:lnSpc>
                <a:spcBef>
                  <a:spcPct val="50000"/>
                </a:spcBef>
              </a:pPr>
              <a:r>
                <a:rPr lang="en-US" altLang="en-US" sz="1600"/>
                <a:t>Pattern interpretation</a:t>
              </a:r>
            </a:p>
            <a:p>
              <a:pPr eaLnBrk="1" hangingPunct="1">
                <a:lnSpc>
                  <a:spcPct val="60000"/>
                </a:lnSpc>
                <a:spcBef>
                  <a:spcPct val="50000"/>
                </a:spcBef>
              </a:pPr>
              <a:r>
                <a:rPr lang="en-US" altLang="en-US" sz="1600"/>
                <a:t>Pattern visualization</a:t>
              </a:r>
            </a:p>
          </p:txBody>
        </p:sp>
      </p:grpSp>
      <p:sp>
        <p:nvSpPr>
          <p:cNvPr id="14357" name="AutoShape 62"/>
          <p:cNvSpPr>
            <a:spLocks noChangeArrowheads="1"/>
          </p:cNvSpPr>
          <p:nvPr/>
        </p:nvSpPr>
        <p:spPr bwMode="auto">
          <a:xfrm rot="-10256010">
            <a:off x="3362325" y="3110355"/>
            <a:ext cx="304800" cy="990600"/>
          </a:xfrm>
          <a:prstGeom prst="curvedLeftArrow">
            <a:avLst>
              <a:gd name="adj1" fmla="val 65000"/>
              <a:gd name="adj2" fmla="val 130000"/>
              <a:gd name="adj3" fmla="val 33333"/>
            </a:avLst>
          </a:prstGeom>
          <a:solidFill>
            <a:schemeClr val="accent1"/>
          </a:solidFill>
          <a:ln w="9525">
            <a:solidFill>
              <a:schemeClr val="tx1"/>
            </a:solidFill>
            <a:miter lim="800000"/>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4358" name="AutoShape 63"/>
          <p:cNvSpPr>
            <a:spLocks noChangeArrowheads="1"/>
          </p:cNvSpPr>
          <p:nvPr/>
        </p:nvSpPr>
        <p:spPr bwMode="auto">
          <a:xfrm rot="-10256010">
            <a:off x="5191125" y="3110355"/>
            <a:ext cx="304800" cy="990600"/>
          </a:xfrm>
          <a:prstGeom prst="curvedLeftArrow">
            <a:avLst>
              <a:gd name="adj1" fmla="val 65000"/>
              <a:gd name="adj2" fmla="val 130000"/>
              <a:gd name="adj3" fmla="val 33333"/>
            </a:avLst>
          </a:prstGeom>
          <a:solidFill>
            <a:schemeClr val="accent1"/>
          </a:solidFill>
          <a:ln w="9525">
            <a:solidFill>
              <a:schemeClr val="tx1"/>
            </a:solidFill>
            <a:miter lim="800000"/>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4359" name="AutoShape 64"/>
          <p:cNvSpPr>
            <a:spLocks noChangeArrowheads="1"/>
          </p:cNvSpPr>
          <p:nvPr/>
        </p:nvSpPr>
        <p:spPr bwMode="auto">
          <a:xfrm rot="-10256010">
            <a:off x="7324725" y="3110355"/>
            <a:ext cx="304800" cy="990600"/>
          </a:xfrm>
          <a:prstGeom prst="curvedLeftArrow">
            <a:avLst>
              <a:gd name="adj1" fmla="val 65000"/>
              <a:gd name="adj2" fmla="val 130000"/>
              <a:gd name="adj3" fmla="val 33333"/>
            </a:avLst>
          </a:prstGeom>
          <a:solidFill>
            <a:schemeClr val="accent1"/>
          </a:solidFill>
          <a:ln w="9525">
            <a:solidFill>
              <a:schemeClr val="tx1"/>
            </a:solidFill>
            <a:miter lim="800000"/>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Tree>
    <p:extLst>
      <p:ext uri="{BB962C8B-B14F-4D97-AF65-F5344CB8AC3E}">
        <p14:creationId xmlns:p14="http://schemas.microsoft.com/office/powerpoint/2010/main" val="16302523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519538" y="477678"/>
            <a:ext cx="10515600" cy="450373"/>
          </a:xfrm>
          <a:noFill/>
        </p:spPr>
        <p:txBody>
          <a:bodyPr vert="horz" lIns="92075" tIns="46038" rIns="92075" bIns="46038" rtlCol="0" anchor="ctr">
            <a:normAutofit fontScale="90000"/>
          </a:bodyPr>
          <a:lstStyle/>
          <a:p>
            <a:pPr eaLnBrk="1" hangingPunct="1"/>
            <a:r>
              <a:rPr lang="en-US" altLang="en-US" sz="3200" b="1" dirty="0"/>
              <a:t>Multi-Dimensional View of Data Mining</a:t>
            </a:r>
          </a:p>
        </p:txBody>
      </p:sp>
      <p:sp>
        <p:nvSpPr>
          <p:cNvPr id="17412" name="Rectangle 3"/>
          <p:cNvSpPr>
            <a:spLocks noGrp="1" noChangeArrowheads="1"/>
          </p:cNvSpPr>
          <p:nvPr>
            <p:ph idx="1"/>
          </p:nvPr>
        </p:nvSpPr>
        <p:spPr>
          <a:xfrm>
            <a:off x="382137" y="1160060"/>
            <a:ext cx="10971663" cy="4878353"/>
          </a:xfrm>
          <a:noFill/>
        </p:spPr>
        <p:txBody>
          <a:bodyPr vert="horz" lIns="92075" tIns="46038" rIns="92075" bIns="46038" rtlCol="0">
            <a:normAutofit fontScale="92500" lnSpcReduction="10000"/>
          </a:bodyPr>
          <a:lstStyle/>
          <a:p>
            <a:pPr eaLnBrk="1" hangingPunct="1">
              <a:lnSpc>
                <a:spcPct val="100000"/>
              </a:lnSpc>
            </a:pPr>
            <a:r>
              <a:rPr lang="en-US" altLang="en-US" sz="2000" b="1" u="sng" dirty="0"/>
              <a:t>Data to be mined</a:t>
            </a:r>
            <a:endParaRPr lang="en-US" altLang="en-US" sz="2000" dirty="0"/>
          </a:p>
          <a:p>
            <a:pPr lvl="1" eaLnBrk="1" hangingPunct="1">
              <a:lnSpc>
                <a:spcPct val="100000"/>
              </a:lnSpc>
            </a:pPr>
            <a:r>
              <a:rPr lang="en-US" altLang="en-US" sz="2000" dirty="0"/>
              <a:t>Database data (extended-relational, object-oriented, heterogeneous, legacy), data warehouse, transactional data, stream, spatiotemporal, time-series, sequence, text and web, multi-media, graphs &amp; social and information networks</a:t>
            </a:r>
          </a:p>
          <a:p>
            <a:pPr eaLnBrk="1" hangingPunct="1">
              <a:lnSpc>
                <a:spcPct val="100000"/>
              </a:lnSpc>
            </a:pPr>
            <a:r>
              <a:rPr lang="en-US" altLang="en-US" sz="2000" b="1" u="sng" dirty="0"/>
              <a:t>Knowledge to be mined (or: Data mining functions)</a:t>
            </a:r>
            <a:endParaRPr lang="en-US" altLang="en-US" sz="2000" dirty="0"/>
          </a:p>
          <a:p>
            <a:pPr lvl="1" eaLnBrk="1" hangingPunct="1">
              <a:lnSpc>
                <a:spcPct val="100000"/>
              </a:lnSpc>
            </a:pPr>
            <a:r>
              <a:rPr lang="en-US" altLang="en-US" sz="2000" dirty="0"/>
              <a:t>Characterization, discrimination, association, classification, clustering, trend/deviation, outlier analysis, etc.</a:t>
            </a:r>
          </a:p>
          <a:p>
            <a:pPr lvl="1" eaLnBrk="1" hangingPunct="1">
              <a:lnSpc>
                <a:spcPct val="100000"/>
              </a:lnSpc>
            </a:pPr>
            <a:r>
              <a:rPr lang="en-US" altLang="en-US" sz="2000" dirty="0"/>
              <a:t>Descriptive vs. predictive data mining </a:t>
            </a:r>
          </a:p>
          <a:p>
            <a:pPr lvl="1" eaLnBrk="1" hangingPunct="1">
              <a:lnSpc>
                <a:spcPct val="100000"/>
              </a:lnSpc>
            </a:pPr>
            <a:r>
              <a:rPr lang="en-US" altLang="en-US" sz="2000" dirty="0"/>
              <a:t>Multiple/integrated functions and mining at multiple levels</a:t>
            </a:r>
          </a:p>
          <a:p>
            <a:pPr eaLnBrk="1" hangingPunct="1">
              <a:lnSpc>
                <a:spcPct val="100000"/>
              </a:lnSpc>
            </a:pPr>
            <a:r>
              <a:rPr lang="en-US" altLang="en-US" sz="2000" b="1" u="sng" dirty="0"/>
              <a:t>Techniques utilized</a:t>
            </a:r>
            <a:endParaRPr lang="en-US" altLang="en-US" sz="2000" b="1" dirty="0"/>
          </a:p>
          <a:p>
            <a:pPr lvl="1" eaLnBrk="1" hangingPunct="1">
              <a:lnSpc>
                <a:spcPct val="100000"/>
              </a:lnSpc>
            </a:pPr>
            <a:r>
              <a:rPr lang="en-US" altLang="en-US" sz="2000" dirty="0"/>
              <a:t>Data-intensive, data warehouse (OLAP), machine learning, statistics, pattern recognition, visualization, high-performance, etc.</a:t>
            </a:r>
          </a:p>
          <a:p>
            <a:pPr eaLnBrk="1" hangingPunct="1">
              <a:lnSpc>
                <a:spcPct val="100000"/>
              </a:lnSpc>
            </a:pPr>
            <a:r>
              <a:rPr lang="en-US" altLang="en-US" sz="2000" b="1" u="sng" dirty="0"/>
              <a:t>Applications adapted</a:t>
            </a:r>
          </a:p>
          <a:p>
            <a:pPr lvl="1" eaLnBrk="1" hangingPunct="1">
              <a:lnSpc>
                <a:spcPct val="100000"/>
              </a:lnSpc>
            </a:pPr>
            <a:r>
              <a:rPr lang="en-US" altLang="en-US" sz="2000" dirty="0"/>
              <a:t>Retail, telecommunication, banking, fraud analysis, bio-data mining, stock market analysis, text mining, Web mining, etc.</a:t>
            </a:r>
          </a:p>
        </p:txBody>
      </p:sp>
    </p:spTree>
    <p:extLst>
      <p:ext uri="{BB962C8B-B14F-4D97-AF65-F5344CB8AC3E}">
        <p14:creationId xmlns:p14="http://schemas.microsoft.com/office/powerpoint/2010/main" val="931679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2668" y="365125"/>
            <a:ext cx="10515600" cy="576571"/>
          </a:xfrm>
        </p:spPr>
        <p:txBody>
          <a:bodyPr>
            <a:noAutofit/>
          </a:bodyPr>
          <a:lstStyle/>
          <a:p>
            <a:r>
              <a:rPr lang="en-US" sz="3600" b="1" dirty="0" smtClean="0">
                <a:latin typeface="+mn-lt"/>
              </a:rPr>
              <a:t>Data Mining on Diverse kinds of Data</a:t>
            </a:r>
            <a:endParaRPr lang="en-US" sz="3600" b="1" dirty="0">
              <a:latin typeface="+mn-lt"/>
            </a:endParaRPr>
          </a:p>
        </p:txBody>
      </p:sp>
      <p:sp>
        <p:nvSpPr>
          <p:cNvPr id="3" name="Content Placeholder 2"/>
          <p:cNvSpPr>
            <a:spLocks noGrp="1"/>
          </p:cNvSpPr>
          <p:nvPr>
            <p:ph idx="1"/>
          </p:nvPr>
        </p:nvSpPr>
        <p:spPr>
          <a:xfrm>
            <a:off x="304800" y="1039505"/>
            <a:ext cx="10905067" cy="5562600"/>
          </a:xfrm>
        </p:spPr>
        <p:txBody>
          <a:bodyPr>
            <a:normAutofit fontScale="77500" lnSpcReduction="20000"/>
          </a:bodyPr>
          <a:lstStyle/>
          <a:p>
            <a:pPr marL="0" indent="0">
              <a:lnSpc>
                <a:spcPct val="100000"/>
              </a:lnSpc>
              <a:spcAft>
                <a:spcPts val="200"/>
              </a:spcAft>
              <a:buNone/>
            </a:pPr>
            <a:r>
              <a:rPr lang="en-US" dirty="0"/>
              <a:t>Besides relational database </a:t>
            </a:r>
            <a:r>
              <a:rPr lang="en-US" dirty="0" smtClean="0"/>
              <a:t>data (from operational or analytical systems), there </a:t>
            </a:r>
            <a:r>
              <a:rPr lang="en-US" dirty="0"/>
              <a:t>are many other kinds of data that have </a:t>
            </a:r>
            <a:r>
              <a:rPr lang="en-US" dirty="0" smtClean="0"/>
              <a:t>diverse </a:t>
            </a:r>
            <a:r>
              <a:rPr lang="en-US" dirty="0"/>
              <a:t>forms and structures and </a:t>
            </a:r>
            <a:r>
              <a:rPr lang="en-US" dirty="0" smtClean="0"/>
              <a:t>different </a:t>
            </a:r>
            <a:r>
              <a:rPr lang="en-US" dirty="0"/>
              <a:t>semantic meanings. </a:t>
            </a:r>
            <a:endParaRPr lang="en-US" dirty="0" smtClean="0"/>
          </a:p>
          <a:p>
            <a:pPr marL="0" indent="0">
              <a:lnSpc>
                <a:spcPct val="100000"/>
              </a:lnSpc>
              <a:spcAft>
                <a:spcPts val="200"/>
              </a:spcAft>
              <a:buNone/>
            </a:pPr>
            <a:r>
              <a:rPr lang="en-US" dirty="0" smtClean="0"/>
              <a:t>Examples of </a:t>
            </a:r>
            <a:r>
              <a:rPr lang="en-US" dirty="0"/>
              <a:t>data can be </a:t>
            </a:r>
            <a:r>
              <a:rPr lang="en-US" dirty="0" smtClean="0"/>
              <a:t>: </a:t>
            </a:r>
          </a:p>
          <a:p>
            <a:pPr marL="457200" lvl="1" indent="0">
              <a:lnSpc>
                <a:spcPct val="100000"/>
              </a:lnSpc>
              <a:spcAft>
                <a:spcPts val="200"/>
              </a:spcAft>
              <a:buNone/>
            </a:pPr>
            <a:r>
              <a:rPr lang="en-US" sz="2800" dirty="0" smtClean="0"/>
              <a:t>time-related </a:t>
            </a:r>
            <a:r>
              <a:rPr lang="en-US" sz="2800" dirty="0"/>
              <a:t>or sequence data (e.g., historical records, stock exchange data, and time-series and biological sequence data), </a:t>
            </a:r>
            <a:endParaRPr lang="en-US" sz="2800" dirty="0" smtClean="0"/>
          </a:p>
          <a:p>
            <a:pPr marL="457200" lvl="1" indent="0">
              <a:lnSpc>
                <a:spcPct val="100000"/>
              </a:lnSpc>
              <a:spcAft>
                <a:spcPts val="200"/>
              </a:spcAft>
              <a:buNone/>
            </a:pPr>
            <a:r>
              <a:rPr lang="en-US" sz="2800" dirty="0" smtClean="0"/>
              <a:t>data </a:t>
            </a:r>
            <a:r>
              <a:rPr lang="en-US" sz="2800" dirty="0"/>
              <a:t>streams (e.g., video surveillance and sensor data, which are continuously transmitted), </a:t>
            </a:r>
            <a:endParaRPr lang="en-US" sz="2800" dirty="0" smtClean="0"/>
          </a:p>
          <a:p>
            <a:pPr marL="457200" lvl="1" indent="0">
              <a:lnSpc>
                <a:spcPct val="100000"/>
              </a:lnSpc>
              <a:spcAft>
                <a:spcPts val="200"/>
              </a:spcAft>
              <a:buNone/>
            </a:pPr>
            <a:r>
              <a:rPr lang="en-US" sz="2800" dirty="0" smtClean="0"/>
              <a:t>spatial </a:t>
            </a:r>
            <a:r>
              <a:rPr lang="en-US" sz="2800" dirty="0"/>
              <a:t>data (e.g., maps), </a:t>
            </a:r>
            <a:endParaRPr lang="en-US" sz="2800" dirty="0" smtClean="0"/>
          </a:p>
          <a:p>
            <a:pPr marL="457200" lvl="1" indent="0">
              <a:lnSpc>
                <a:spcPct val="100000"/>
              </a:lnSpc>
              <a:spcAft>
                <a:spcPts val="200"/>
              </a:spcAft>
              <a:buNone/>
            </a:pPr>
            <a:r>
              <a:rPr lang="en-US" sz="2800" dirty="0" smtClean="0"/>
              <a:t>engineering </a:t>
            </a:r>
            <a:r>
              <a:rPr lang="en-US" sz="2800" dirty="0"/>
              <a:t>design data (e.g., the design of buildings, system components, or integrated circuits), </a:t>
            </a:r>
            <a:endParaRPr lang="en-US" sz="2800" dirty="0" smtClean="0"/>
          </a:p>
          <a:p>
            <a:pPr marL="457200" lvl="1" indent="0">
              <a:lnSpc>
                <a:spcPct val="100000"/>
              </a:lnSpc>
              <a:spcAft>
                <a:spcPts val="200"/>
              </a:spcAft>
              <a:buNone/>
            </a:pPr>
            <a:r>
              <a:rPr lang="en-US" sz="2800" dirty="0" smtClean="0"/>
              <a:t>hypertext </a:t>
            </a:r>
            <a:r>
              <a:rPr lang="en-US" sz="2800" dirty="0"/>
              <a:t>and multimedia data (including text, image, video, and audio data), </a:t>
            </a:r>
            <a:endParaRPr lang="en-US" sz="2800" dirty="0" smtClean="0"/>
          </a:p>
          <a:p>
            <a:pPr marL="457200" lvl="1" indent="0">
              <a:lnSpc>
                <a:spcPct val="100000"/>
              </a:lnSpc>
              <a:spcAft>
                <a:spcPts val="200"/>
              </a:spcAft>
              <a:buNone/>
            </a:pPr>
            <a:r>
              <a:rPr lang="en-US" sz="2800" dirty="0" smtClean="0"/>
              <a:t>graph </a:t>
            </a:r>
            <a:r>
              <a:rPr lang="en-US" sz="2800" dirty="0"/>
              <a:t>and networked data (e.g., social and information networks), and </a:t>
            </a:r>
            <a:endParaRPr lang="en-US" sz="2800" dirty="0" smtClean="0"/>
          </a:p>
          <a:p>
            <a:pPr marL="457200" lvl="1" indent="0">
              <a:lnSpc>
                <a:spcPct val="100000"/>
              </a:lnSpc>
              <a:spcAft>
                <a:spcPts val="200"/>
              </a:spcAft>
              <a:buNone/>
            </a:pPr>
            <a:r>
              <a:rPr lang="en-US" sz="2800" dirty="0" smtClean="0"/>
              <a:t>the </a:t>
            </a:r>
            <a:r>
              <a:rPr lang="en-US" sz="2800" dirty="0"/>
              <a:t>Web (a </a:t>
            </a:r>
            <a:r>
              <a:rPr lang="en-US" sz="2800" dirty="0" smtClean="0"/>
              <a:t>widely </a:t>
            </a:r>
            <a:r>
              <a:rPr lang="en-US" sz="2800" dirty="0"/>
              <a:t>distributed information </a:t>
            </a:r>
            <a:r>
              <a:rPr lang="en-US" sz="2800" dirty="0" smtClean="0"/>
              <a:t>repository).</a:t>
            </a:r>
            <a:r>
              <a:rPr lang="en-US" dirty="0" smtClean="0"/>
              <a:t> </a:t>
            </a:r>
          </a:p>
          <a:p>
            <a:pPr marL="0" indent="0">
              <a:lnSpc>
                <a:spcPct val="100000"/>
              </a:lnSpc>
              <a:spcAft>
                <a:spcPts val="200"/>
              </a:spcAft>
              <a:buNone/>
            </a:pPr>
            <a:r>
              <a:rPr lang="en-US" dirty="0" smtClean="0"/>
              <a:t>Diversity of data brings in new challenges such as handling special structures (e.g</a:t>
            </a:r>
            <a:r>
              <a:rPr lang="en-US" dirty="0"/>
              <a:t>., sequences, trees, graphs, and networks) and specific semantics (such as ordering, image, audio and video contents, and connectivity</a:t>
            </a:r>
            <a:r>
              <a:rPr lang="en-US" dirty="0" smtClean="0"/>
              <a:t>) </a:t>
            </a:r>
            <a:endParaRPr lang="en-US" dirty="0"/>
          </a:p>
        </p:txBody>
      </p:sp>
    </p:spTree>
    <p:extLst>
      <p:ext uri="{BB962C8B-B14F-4D97-AF65-F5344CB8AC3E}">
        <p14:creationId xmlns:p14="http://schemas.microsoft.com/office/powerpoint/2010/main" val="37937257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p:txBody>
          <a:bodyPr/>
          <a:lstStyle/>
          <a:p>
            <a:r>
              <a:rPr lang="en-US" altLang="en-US" dirty="0"/>
              <a:t>Data Mining Tasks</a:t>
            </a:r>
          </a:p>
        </p:txBody>
      </p:sp>
      <p:sp>
        <p:nvSpPr>
          <p:cNvPr id="733187" name="Rectangle 3"/>
          <p:cNvSpPr>
            <a:spLocks noGrp="1" noChangeArrowheads="1"/>
          </p:cNvSpPr>
          <p:nvPr>
            <p:ph idx="1"/>
          </p:nvPr>
        </p:nvSpPr>
        <p:spPr/>
        <p:txBody>
          <a:bodyPr/>
          <a:lstStyle/>
          <a:p>
            <a:r>
              <a:rPr lang="en-US" altLang="en-US" dirty="0"/>
              <a:t>Prediction Methods</a:t>
            </a:r>
          </a:p>
          <a:p>
            <a:pPr lvl="1"/>
            <a:r>
              <a:rPr lang="en-US" altLang="en-US" dirty="0" smtClean="0"/>
              <a:t> Use </a:t>
            </a:r>
            <a:r>
              <a:rPr lang="en-US" altLang="en-US" dirty="0"/>
              <a:t>some variables to predict unknown or future values of other variables.</a:t>
            </a:r>
          </a:p>
          <a:p>
            <a:pPr lvl="2">
              <a:buFont typeface="Wingdings" panose="05000000000000000000" pitchFamily="2" charset="2"/>
              <a:buNone/>
            </a:pPr>
            <a:endParaRPr lang="en-US" altLang="en-US" dirty="0"/>
          </a:p>
          <a:p>
            <a:r>
              <a:rPr lang="en-US" altLang="en-US" dirty="0"/>
              <a:t>Description Methods</a:t>
            </a:r>
          </a:p>
          <a:p>
            <a:pPr lvl="1"/>
            <a:r>
              <a:rPr lang="en-US" altLang="en-US" dirty="0" smtClean="0"/>
              <a:t> Find </a:t>
            </a:r>
            <a:r>
              <a:rPr lang="en-US" altLang="en-US" dirty="0"/>
              <a:t>human-interpretable patterns that describe the data.</a:t>
            </a:r>
          </a:p>
          <a:p>
            <a:pPr lvl="2">
              <a:buFont typeface="Wingdings" panose="05000000000000000000" pitchFamily="2" charset="2"/>
              <a:buNone/>
            </a:pPr>
            <a:endParaRPr lang="en-US" altLang="en-US" dirty="0"/>
          </a:p>
        </p:txBody>
      </p:sp>
    </p:spTree>
    <p:extLst>
      <p:ext uri="{BB962C8B-B14F-4D97-AF65-F5344CB8AC3E}">
        <p14:creationId xmlns:p14="http://schemas.microsoft.com/office/powerpoint/2010/main" val="34955514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Rectangle 2"/>
          <p:cNvSpPr>
            <a:spLocks noGrp="1" noChangeArrowheads="1"/>
          </p:cNvSpPr>
          <p:nvPr>
            <p:ph type="title"/>
          </p:nvPr>
        </p:nvSpPr>
        <p:spPr>
          <a:xfrm>
            <a:off x="224048" y="376011"/>
            <a:ext cx="10515600" cy="552037"/>
          </a:xfrm>
        </p:spPr>
        <p:txBody>
          <a:bodyPr/>
          <a:lstStyle/>
          <a:p>
            <a:r>
              <a:rPr lang="en-US" altLang="en-US" dirty="0"/>
              <a:t>Data Mining Tasks...</a:t>
            </a:r>
          </a:p>
        </p:txBody>
      </p:sp>
      <p:sp>
        <p:nvSpPr>
          <p:cNvPr id="734211" name="Rectangle 3"/>
          <p:cNvSpPr>
            <a:spLocks noGrp="1" noChangeArrowheads="1"/>
          </p:cNvSpPr>
          <p:nvPr>
            <p:ph idx="1"/>
          </p:nvPr>
        </p:nvSpPr>
        <p:spPr>
          <a:xfrm>
            <a:off x="304800" y="1298811"/>
            <a:ext cx="10905067" cy="5562600"/>
          </a:xfrm>
        </p:spPr>
        <p:txBody>
          <a:bodyPr/>
          <a:lstStyle/>
          <a:p>
            <a:r>
              <a:rPr lang="en-US" altLang="en-US" dirty="0"/>
              <a:t>Classification </a:t>
            </a:r>
            <a:r>
              <a:rPr lang="en-US" altLang="en-US" sz="2000" dirty="0"/>
              <a:t>[Predictive]</a:t>
            </a:r>
            <a:endParaRPr lang="en-US" altLang="en-US" dirty="0"/>
          </a:p>
          <a:p>
            <a:r>
              <a:rPr lang="en-US" altLang="en-US" dirty="0"/>
              <a:t>Clustering </a:t>
            </a:r>
            <a:r>
              <a:rPr lang="en-US" altLang="en-US" sz="2000" dirty="0"/>
              <a:t>[Descriptive]</a:t>
            </a:r>
            <a:endParaRPr lang="en-US" altLang="en-US" dirty="0"/>
          </a:p>
          <a:p>
            <a:r>
              <a:rPr lang="en-US" altLang="en-US" dirty="0"/>
              <a:t>Association Rule Discovery </a:t>
            </a:r>
            <a:r>
              <a:rPr lang="en-US" altLang="en-US" sz="2000" dirty="0"/>
              <a:t>[Descriptive]</a:t>
            </a:r>
            <a:endParaRPr lang="en-US" altLang="en-US" dirty="0"/>
          </a:p>
          <a:p>
            <a:r>
              <a:rPr lang="en-US" altLang="en-US" dirty="0"/>
              <a:t>Sequential Pattern Discovery </a:t>
            </a:r>
            <a:r>
              <a:rPr lang="en-US" altLang="en-US" sz="2000" dirty="0"/>
              <a:t>[Descriptive]</a:t>
            </a:r>
            <a:endParaRPr lang="en-US" altLang="en-US" dirty="0"/>
          </a:p>
          <a:p>
            <a:r>
              <a:rPr lang="en-US" altLang="en-US" dirty="0"/>
              <a:t>Regression </a:t>
            </a:r>
            <a:r>
              <a:rPr lang="en-US" altLang="en-US" sz="2000" dirty="0"/>
              <a:t>[Predictive]</a:t>
            </a:r>
            <a:endParaRPr lang="en-US" altLang="en-US" dirty="0"/>
          </a:p>
          <a:p>
            <a:r>
              <a:rPr lang="en-US" altLang="en-US" dirty="0"/>
              <a:t>Deviation Detection </a:t>
            </a:r>
            <a:r>
              <a:rPr lang="en-US" altLang="en-US" sz="2000" dirty="0"/>
              <a:t>[Predictive]</a:t>
            </a:r>
          </a:p>
        </p:txBody>
      </p:sp>
    </p:spTree>
    <p:extLst>
      <p:ext uri="{BB962C8B-B14F-4D97-AF65-F5344CB8AC3E}">
        <p14:creationId xmlns:p14="http://schemas.microsoft.com/office/powerpoint/2010/main" val="11613186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ChangeArrowheads="1"/>
          </p:cNvSpPr>
          <p:nvPr>
            <p:ph type="title"/>
          </p:nvPr>
        </p:nvSpPr>
        <p:spPr/>
        <p:txBody>
          <a:bodyPr/>
          <a:lstStyle/>
          <a:p>
            <a:r>
              <a:rPr lang="en-US" altLang="en-US"/>
              <a:t>Classification: Definition</a:t>
            </a:r>
          </a:p>
        </p:txBody>
      </p:sp>
      <p:sp>
        <p:nvSpPr>
          <p:cNvPr id="736259" name="Rectangle 3"/>
          <p:cNvSpPr>
            <a:spLocks noGrp="1" noChangeArrowheads="1"/>
          </p:cNvSpPr>
          <p:nvPr>
            <p:ph idx="1"/>
          </p:nvPr>
        </p:nvSpPr>
        <p:spPr/>
        <p:txBody>
          <a:bodyPr/>
          <a:lstStyle/>
          <a:p>
            <a:pPr marL="342900" indent="-342900"/>
            <a:r>
              <a:rPr lang="en-US" altLang="en-US"/>
              <a:t>Given a collection of records (</a:t>
            </a:r>
            <a:r>
              <a:rPr lang="en-US" altLang="en-US" i="1">
                <a:solidFill>
                  <a:srgbClr val="CC0000"/>
                </a:solidFill>
              </a:rPr>
              <a:t>training set </a:t>
            </a:r>
            <a:r>
              <a:rPr lang="en-US" altLang="en-US"/>
              <a:t>)</a:t>
            </a:r>
          </a:p>
          <a:p>
            <a:pPr marL="742950" lvl="1" indent="-285750"/>
            <a:r>
              <a:rPr lang="en-US" altLang="en-US"/>
              <a:t>Each record contains a set of </a:t>
            </a:r>
            <a:r>
              <a:rPr lang="en-US" altLang="en-US" i="1">
                <a:solidFill>
                  <a:srgbClr val="CC0000"/>
                </a:solidFill>
              </a:rPr>
              <a:t>attributes</a:t>
            </a:r>
            <a:r>
              <a:rPr lang="en-US" altLang="en-US"/>
              <a:t>, one of the attributes is the </a:t>
            </a:r>
            <a:r>
              <a:rPr lang="en-US" altLang="en-US" i="1">
                <a:solidFill>
                  <a:srgbClr val="CC0000"/>
                </a:solidFill>
              </a:rPr>
              <a:t>class</a:t>
            </a:r>
            <a:r>
              <a:rPr lang="en-US" altLang="en-US"/>
              <a:t>.</a:t>
            </a:r>
          </a:p>
          <a:p>
            <a:pPr marL="342900" indent="-342900"/>
            <a:r>
              <a:rPr lang="en-US" altLang="en-US"/>
              <a:t>Find a </a:t>
            </a:r>
            <a:r>
              <a:rPr lang="en-US" altLang="en-US" i="1">
                <a:solidFill>
                  <a:srgbClr val="CC0000"/>
                </a:solidFill>
              </a:rPr>
              <a:t>model</a:t>
            </a:r>
            <a:r>
              <a:rPr lang="en-US" altLang="en-US"/>
              <a:t>  for class attribute as a function of the values of other attributes.</a:t>
            </a:r>
          </a:p>
          <a:p>
            <a:pPr marL="342900" indent="-342900"/>
            <a:r>
              <a:rPr lang="en-US" altLang="en-US"/>
              <a:t>Goal: </a:t>
            </a:r>
            <a:r>
              <a:rPr lang="en-US" altLang="en-US" u="sng"/>
              <a:t>previously unseen</a:t>
            </a:r>
            <a:r>
              <a:rPr lang="en-US" altLang="en-US"/>
              <a:t> records should be assigned a class as accurately as possible.</a:t>
            </a:r>
          </a:p>
          <a:p>
            <a:pPr marL="742950" lvl="1" indent="-285750"/>
            <a:r>
              <a:rPr lang="en-US" altLang="en-US"/>
              <a:t>A </a:t>
            </a:r>
            <a:r>
              <a:rPr lang="en-US" altLang="en-US" i="1">
                <a:solidFill>
                  <a:srgbClr val="CC0000"/>
                </a:solidFill>
              </a:rPr>
              <a:t>test set</a:t>
            </a:r>
            <a:r>
              <a:rPr lang="en-US" altLang="en-US"/>
              <a:t> is used to determine the accuracy of the model. Usually, the given data set is divided into training and test sets, with training set used to build the model and test set used to validate it.</a:t>
            </a:r>
          </a:p>
        </p:txBody>
      </p:sp>
    </p:spTree>
    <p:extLst>
      <p:ext uri="{BB962C8B-B14F-4D97-AF65-F5344CB8AC3E}">
        <p14:creationId xmlns:p14="http://schemas.microsoft.com/office/powerpoint/2010/main" val="5675133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Grp="1" noChangeArrowheads="1"/>
          </p:cNvSpPr>
          <p:nvPr>
            <p:ph type="title"/>
          </p:nvPr>
        </p:nvSpPr>
        <p:spPr>
          <a:xfrm>
            <a:off x="300967" y="460662"/>
            <a:ext cx="10515600" cy="482972"/>
          </a:xfrm>
        </p:spPr>
        <p:txBody>
          <a:bodyPr/>
          <a:lstStyle/>
          <a:p>
            <a:r>
              <a:rPr lang="en-US" altLang="en-US" b="1" dirty="0"/>
              <a:t>Classification Example</a:t>
            </a:r>
          </a:p>
        </p:txBody>
      </p:sp>
      <p:graphicFrame>
        <p:nvGraphicFramePr>
          <p:cNvPr id="738307" name="Object 3"/>
          <p:cNvGraphicFramePr>
            <a:graphicFrameLocks noChangeAspect="1"/>
          </p:cNvGraphicFramePr>
          <p:nvPr>
            <p:extLst>
              <p:ext uri="{D42A27DB-BD31-4B8C-83A1-F6EECF244321}">
                <p14:modId xmlns:p14="http://schemas.microsoft.com/office/powerpoint/2010/main" val="1652403200"/>
              </p:ext>
            </p:extLst>
          </p:nvPr>
        </p:nvGraphicFramePr>
        <p:xfrm>
          <a:off x="1752601" y="2811141"/>
          <a:ext cx="3565525" cy="3687763"/>
        </p:xfrm>
        <a:graphic>
          <a:graphicData uri="http://schemas.openxmlformats.org/presentationml/2006/ole">
            <mc:AlternateContent xmlns:mc="http://schemas.openxmlformats.org/markup-compatibility/2006">
              <mc:Choice xmlns:v="urn:schemas-microsoft-com:vml" Requires="v">
                <p:oleObj spid="_x0000_s1034" name="Document" r:id="rId3" imgW="5405040" imgH="5781600" progId="Word.Document.8">
                  <p:embed/>
                </p:oleObj>
              </mc:Choice>
              <mc:Fallback>
                <p:oleObj name="Document" r:id="rId3" imgW="5405040" imgH="578160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1" y="2811141"/>
                        <a:ext cx="3565525" cy="3687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8308" name="Text Box 4"/>
          <p:cNvSpPr txBox="1">
            <a:spLocks noChangeArrowheads="1"/>
          </p:cNvSpPr>
          <p:nvPr/>
        </p:nvSpPr>
        <p:spPr bwMode="auto">
          <a:xfrm rot="19183191">
            <a:off x="2403189" y="2254491"/>
            <a:ext cx="1175322"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006600"/>
                </a:solidFill>
                <a:latin typeface="Arial" panose="020B0604020202020204" pitchFamily="34" charset="0"/>
              </a:rPr>
              <a:t>categorical</a:t>
            </a:r>
            <a:endParaRPr lang="en-US" altLang="en-US" sz="1600">
              <a:solidFill>
                <a:schemeClr val="bg2"/>
              </a:solidFill>
              <a:latin typeface="Arial" panose="020B0604020202020204" pitchFamily="34" charset="0"/>
            </a:endParaRPr>
          </a:p>
        </p:txBody>
      </p:sp>
      <p:sp>
        <p:nvSpPr>
          <p:cNvPr id="738309" name="Text Box 5"/>
          <p:cNvSpPr txBox="1">
            <a:spLocks noChangeArrowheads="1"/>
          </p:cNvSpPr>
          <p:nvPr/>
        </p:nvSpPr>
        <p:spPr bwMode="auto">
          <a:xfrm rot="19183191">
            <a:off x="3165189" y="2254491"/>
            <a:ext cx="1175322"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006600"/>
                </a:solidFill>
                <a:latin typeface="Arial" panose="020B0604020202020204" pitchFamily="34" charset="0"/>
              </a:rPr>
              <a:t>categorical</a:t>
            </a:r>
            <a:endParaRPr lang="en-US" altLang="en-US" sz="1600">
              <a:solidFill>
                <a:schemeClr val="bg2"/>
              </a:solidFill>
              <a:latin typeface="Arial" panose="020B0604020202020204" pitchFamily="34" charset="0"/>
            </a:endParaRPr>
          </a:p>
        </p:txBody>
      </p:sp>
      <p:sp>
        <p:nvSpPr>
          <p:cNvPr id="738310" name="Text Box 6"/>
          <p:cNvSpPr txBox="1">
            <a:spLocks noChangeArrowheads="1"/>
          </p:cNvSpPr>
          <p:nvPr/>
        </p:nvSpPr>
        <p:spPr bwMode="auto">
          <a:xfrm rot="19183191">
            <a:off x="3937508" y="2254491"/>
            <a:ext cx="1175322"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006600"/>
                </a:solidFill>
                <a:latin typeface="Arial" panose="020B0604020202020204" pitchFamily="34" charset="0"/>
              </a:rPr>
              <a:t>continuous</a:t>
            </a:r>
            <a:endParaRPr lang="en-US" altLang="en-US" sz="1600">
              <a:solidFill>
                <a:schemeClr val="bg2"/>
              </a:solidFill>
              <a:latin typeface="Arial" panose="020B0604020202020204" pitchFamily="34" charset="0"/>
            </a:endParaRPr>
          </a:p>
        </p:txBody>
      </p:sp>
      <p:sp>
        <p:nvSpPr>
          <p:cNvPr id="738311" name="Text Box 7"/>
          <p:cNvSpPr txBox="1">
            <a:spLocks noChangeArrowheads="1"/>
          </p:cNvSpPr>
          <p:nvPr/>
        </p:nvSpPr>
        <p:spPr bwMode="auto">
          <a:xfrm rot="19183191">
            <a:off x="4668705" y="2414851"/>
            <a:ext cx="651140"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006600"/>
                </a:solidFill>
                <a:latin typeface="Arial" panose="020B0604020202020204" pitchFamily="34" charset="0"/>
              </a:rPr>
              <a:t>class</a:t>
            </a:r>
            <a:endParaRPr lang="en-US" altLang="en-US" sz="1600">
              <a:solidFill>
                <a:schemeClr val="bg2"/>
              </a:solidFill>
              <a:latin typeface="Arial" panose="020B0604020202020204" pitchFamily="34" charset="0"/>
            </a:endParaRPr>
          </a:p>
        </p:txBody>
      </p:sp>
      <p:graphicFrame>
        <p:nvGraphicFramePr>
          <p:cNvPr id="738312" name="Object 8"/>
          <p:cNvGraphicFramePr>
            <a:graphicFrameLocks noChangeAspect="1"/>
          </p:cNvGraphicFramePr>
          <p:nvPr>
            <p:extLst>
              <p:ext uri="{D42A27DB-BD31-4B8C-83A1-F6EECF244321}">
                <p14:modId xmlns:p14="http://schemas.microsoft.com/office/powerpoint/2010/main" val="3990774165"/>
              </p:ext>
            </p:extLst>
          </p:nvPr>
        </p:nvGraphicFramePr>
        <p:xfrm>
          <a:off x="5791201" y="2796853"/>
          <a:ext cx="2994025" cy="2646362"/>
        </p:xfrm>
        <a:graphic>
          <a:graphicData uri="http://schemas.openxmlformats.org/presentationml/2006/ole">
            <mc:AlternateContent xmlns:mc="http://schemas.openxmlformats.org/markup-compatibility/2006">
              <mc:Choice xmlns:v="urn:schemas-microsoft-com:vml" Requires="v">
                <p:oleObj spid="_x0000_s1035" name="Document" r:id="rId5" imgW="4614480" imgH="4076640" progId="Word.Document.8">
                  <p:embed/>
                </p:oleObj>
              </mc:Choice>
              <mc:Fallback>
                <p:oleObj name="Document" r:id="rId5" imgW="4614480" imgH="407664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1201" y="2796853"/>
                        <a:ext cx="2994025" cy="2646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38313" name="Group 9"/>
          <p:cNvGrpSpPr>
            <a:grpSpLocks/>
          </p:cNvGrpSpPr>
          <p:nvPr/>
        </p:nvGrpSpPr>
        <p:grpSpPr bwMode="auto">
          <a:xfrm>
            <a:off x="9220200" y="4701853"/>
            <a:ext cx="990600" cy="685800"/>
            <a:chOff x="4944" y="2736"/>
            <a:chExt cx="624" cy="432"/>
          </a:xfrm>
        </p:grpSpPr>
        <p:sp>
          <p:nvSpPr>
            <p:cNvPr id="738314" name="AutoShape 10"/>
            <p:cNvSpPr>
              <a:spLocks noChangeArrowheads="1"/>
            </p:cNvSpPr>
            <p:nvPr/>
          </p:nvSpPr>
          <p:spPr bwMode="auto">
            <a:xfrm>
              <a:off x="4944" y="2736"/>
              <a:ext cx="624" cy="432"/>
            </a:xfrm>
            <a:prstGeom prst="can">
              <a:avLst>
                <a:gd name="adj" fmla="val 25000"/>
              </a:avLst>
            </a:prstGeom>
            <a:solidFill>
              <a:srgbClr val="CCCCFF"/>
            </a:solidFill>
            <a:ln w="1270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315" name="Text Box 11"/>
            <p:cNvSpPr txBox="1">
              <a:spLocks noChangeArrowheads="1"/>
            </p:cNvSpPr>
            <p:nvPr/>
          </p:nvSpPr>
          <p:spPr bwMode="auto">
            <a:xfrm>
              <a:off x="5097" y="2856"/>
              <a:ext cx="323" cy="302"/>
            </a:xfrm>
            <a:prstGeom prst="rect">
              <a:avLst/>
            </a:prstGeom>
            <a:solidFill>
              <a:srgbClr val="CC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0000"/>
                </a:lnSpc>
                <a:spcBef>
                  <a:spcPct val="20000"/>
                </a:spcBef>
                <a:buClr>
                  <a:schemeClr val="accent2"/>
                </a:buClr>
                <a:buSzPct val="75000"/>
                <a:buFont typeface="Monotype Sorts" pitchFamily="2" charset="2"/>
                <a:buNone/>
              </a:pPr>
              <a:r>
                <a:rPr lang="en-US" altLang="en-US" sz="1400">
                  <a:solidFill>
                    <a:srgbClr val="0000CC"/>
                  </a:solidFill>
                  <a:latin typeface="Arial" panose="020B0604020202020204" pitchFamily="34" charset="0"/>
                </a:rPr>
                <a:t>Test</a:t>
              </a:r>
            </a:p>
            <a:p>
              <a:pPr algn="ctr">
                <a:lnSpc>
                  <a:spcPct val="80000"/>
                </a:lnSpc>
                <a:spcBef>
                  <a:spcPct val="20000"/>
                </a:spcBef>
                <a:buClr>
                  <a:schemeClr val="accent2"/>
                </a:buClr>
                <a:buSzPct val="75000"/>
                <a:buFont typeface="Monotype Sorts" pitchFamily="2" charset="2"/>
                <a:buNone/>
              </a:pPr>
              <a:r>
                <a:rPr lang="en-US" altLang="en-US" sz="1400">
                  <a:solidFill>
                    <a:srgbClr val="0000CC"/>
                  </a:solidFill>
                  <a:latin typeface="Arial" panose="020B0604020202020204" pitchFamily="34" charset="0"/>
                </a:rPr>
                <a:t>Set</a:t>
              </a:r>
              <a:endParaRPr lang="en-US" altLang="en-US" sz="1400">
                <a:solidFill>
                  <a:schemeClr val="bg2"/>
                </a:solidFill>
                <a:latin typeface="Arial" panose="020B0604020202020204" pitchFamily="34" charset="0"/>
              </a:endParaRPr>
            </a:p>
          </p:txBody>
        </p:sp>
      </p:grpSp>
      <p:sp>
        <p:nvSpPr>
          <p:cNvPr id="738316" name="AutoShape 12"/>
          <p:cNvSpPr>
            <a:spLocks noChangeArrowheads="1"/>
          </p:cNvSpPr>
          <p:nvPr/>
        </p:nvSpPr>
        <p:spPr bwMode="auto">
          <a:xfrm>
            <a:off x="5410200" y="5844853"/>
            <a:ext cx="990600" cy="685800"/>
          </a:xfrm>
          <a:prstGeom prst="can">
            <a:avLst>
              <a:gd name="adj" fmla="val 25056"/>
            </a:avLst>
          </a:prstGeom>
          <a:solidFill>
            <a:schemeClr val="accent2"/>
          </a:solidFill>
          <a:ln w="1270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317" name="Text Box 13"/>
          <p:cNvSpPr txBox="1">
            <a:spLocks noChangeArrowheads="1"/>
          </p:cNvSpPr>
          <p:nvPr/>
        </p:nvSpPr>
        <p:spPr bwMode="auto">
          <a:xfrm>
            <a:off x="5444830" y="5992491"/>
            <a:ext cx="973728"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0000"/>
              </a:lnSpc>
              <a:spcBef>
                <a:spcPct val="20000"/>
              </a:spcBef>
              <a:buClr>
                <a:schemeClr val="accent2"/>
              </a:buClr>
              <a:buSzPct val="75000"/>
              <a:buFont typeface="Monotype Sorts" pitchFamily="2" charset="2"/>
              <a:buNone/>
            </a:pPr>
            <a:r>
              <a:rPr lang="en-US" altLang="en-US" sz="1600">
                <a:solidFill>
                  <a:schemeClr val="tx2"/>
                </a:solidFill>
                <a:latin typeface="Arial" panose="020B0604020202020204" pitchFamily="34" charset="0"/>
              </a:rPr>
              <a:t>Training </a:t>
            </a:r>
          </a:p>
          <a:p>
            <a:pPr algn="ctr">
              <a:lnSpc>
                <a:spcPct val="80000"/>
              </a:lnSpc>
              <a:spcBef>
                <a:spcPct val="20000"/>
              </a:spcBef>
              <a:buClr>
                <a:schemeClr val="accent2"/>
              </a:buClr>
              <a:buSzPct val="75000"/>
              <a:buFont typeface="Monotype Sorts" pitchFamily="2" charset="2"/>
              <a:buNone/>
            </a:pPr>
            <a:r>
              <a:rPr lang="en-US" altLang="en-US" sz="1600">
                <a:solidFill>
                  <a:schemeClr val="tx2"/>
                </a:solidFill>
                <a:latin typeface="Arial" panose="020B0604020202020204" pitchFamily="34" charset="0"/>
              </a:rPr>
              <a:t>Set</a:t>
            </a:r>
            <a:endParaRPr lang="en-US" altLang="en-US" sz="1400">
              <a:solidFill>
                <a:schemeClr val="bg2"/>
              </a:solidFill>
              <a:latin typeface="Arial" panose="020B0604020202020204" pitchFamily="34" charset="0"/>
            </a:endParaRPr>
          </a:p>
        </p:txBody>
      </p:sp>
      <p:grpSp>
        <p:nvGrpSpPr>
          <p:cNvPr id="738318" name="Group 14"/>
          <p:cNvGrpSpPr>
            <a:grpSpLocks/>
          </p:cNvGrpSpPr>
          <p:nvPr/>
        </p:nvGrpSpPr>
        <p:grpSpPr bwMode="auto">
          <a:xfrm>
            <a:off x="9161464" y="5840091"/>
            <a:ext cx="1125537" cy="690563"/>
            <a:chOff x="3360" y="2880"/>
            <a:chExt cx="672" cy="415"/>
          </a:xfrm>
        </p:grpSpPr>
        <p:sp>
          <p:nvSpPr>
            <p:cNvPr id="738319" name="AutoShape 15"/>
            <p:cNvSpPr>
              <a:spLocks noChangeArrowheads="1"/>
            </p:cNvSpPr>
            <p:nvPr/>
          </p:nvSpPr>
          <p:spPr bwMode="auto">
            <a:xfrm>
              <a:off x="3360" y="2880"/>
              <a:ext cx="672" cy="415"/>
            </a:xfrm>
            <a:prstGeom prst="flowChartMultidocument">
              <a:avLst/>
            </a:prstGeom>
            <a:solidFill>
              <a:srgbClr val="00E0CB"/>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320" name="Text Box 16"/>
            <p:cNvSpPr txBox="1">
              <a:spLocks noChangeArrowheads="1"/>
            </p:cNvSpPr>
            <p:nvPr/>
          </p:nvSpPr>
          <p:spPr bwMode="auto">
            <a:xfrm>
              <a:off x="3392" y="2978"/>
              <a:ext cx="547"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2000">
                  <a:solidFill>
                    <a:srgbClr val="CC0000"/>
                  </a:solidFill>
                  <a:latin typeface="Arial" panose="020B0604020202020204" pitchFamily="34" charset="0"/>
                </a:rPr>
                <a:t>Model</a:t>
              </a:r>
              <a:endParaRPr lang="en-US" altLang="en-US" sz="1400">
                <a:solidFill>
                  <a:schemeClr val="bg2"/>
                </a:solidFill>
                <a:latin typeface="Arial" panose="020B0604020202020204" pitchFamily="34" charset="0"/>
              </a:endParaRPr>
            </a:p>
          </p:txBody>
        </p:sp>
      </p:grpSp>
      <p:sp>
        <p:nvSpPr>
          <p:cNvPr id="738321" name="AutoShape 17"/>
          <p:cNvSpPr>
            <a:spLocks noChangeArrowheads="1"/>
          </p:cNvSpPr>
          <p:nvPr/>
        </p:nvSpPr>
        <p:spPr bwMode="auto">
          <a:xfrm>
            <a:off x="7010400" y="5692453"/>
            <a:ext cx="1447800" cy="995362"/>
          </a:xfrm>
          <a:prstGeom prst="bevel">
            <a:avLst>
              <a:gd name="adj" fmla="val 12500"/>
            </a:avLst>
          </a:prstGeom>
          <a:solidFill>
            <a:srgbClr val="C0C0C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322" name="Text Box 18"/>
          <p:cNvSpPr txBox="1">
            <a:spLocks noChangeArrowheads="1"/>
          </p:cNvSpPr>
          <p:nvPr/>
        </p:nvSpPr>
        <p:spPr bwMode="auto">
          <a:xfrm>
            <a:off x="7128860" y="5768654"/>
            <a:ext cx="1241045"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2000">
                <a:solidFill>
                  <a:srgbClr val="000000"/>
                </a:solidFill>
                <a:latin typeface="Arial" panose="020B0604020202020204" pitchFamily="34" charset="0"/>
              </a:rPr>
              <a:t>Learn </a:t>
            </a:r>
          </a:p>
          <a:p>
            <a:pPr algn="ctr">
              <a:spcBef>
                <a:spcPct val="20000"/>
              </a:spcBef>
              <a:buClr>
                <a:schemeClr val="accent2"/>
              </a:buClr>
              <a:buSzPct val="75000"/>
              <a:buFont typeface="Monotype Sorts" pitchFamily="2" charset="2"/>
              <a:buNone/>
            </a:pPr>
            <a:r>
              <a:rPr lang="en-US" altLang="en-US" sz="2000">
                <a:solidFill>
                  <a:srgbClr val="000000"/>
                </a:solidFill>
                <a:latin typeface="Arial" panose="020B0604020202020204" pitchFamily="34" charset="0"/>
              </a:rPr>
              <a:t>Classifier</a:t>
            </a:r>
            <a:endParaRPr lang="en-US" altLang="en-US" sz="1400">
              <a:solidFill>
                <a:srgbClr val="00E0CB"/>
              </a:solidFill>
              <a:latin typeface="Arial" panose="020B0604020202020204" pitchFamily="34" charset="0"/>
            </a:endParaRPr>
          </a:p>
        </p:txBody>
      </p:sp>
      <p:sp>
        <p:nvSpPr>
          <p:cNvPr id="738323" name="AutoShape 19"/>
          <p:cNvSpPr>
            <a:spLocks noChangeArrowheads="1"/>
          </p:cNvSpPr>
          <p:nvPr/>
        </p:nvSpPr>
        <p:spPr bwMode="auto">
          <a:xfrm>
            <a:off x="6511925" y="6103615"/>
            <a:ext cx="484188" cy="141288"/>
          </a:xfrm>
          <a:prstGeom prst="rightArrow">
            <a:avLst>
              <a:gd name="adj1" fmla="val 50000"/>
              <a:gd name="adj2" fmla="val 85674"/>
            </a:avLst>
          </a:prstGeom>
          <a:solidFill>
            <a:srgbClr val="CC0000"/>
          </a:solidFill>
          <a:ln w="127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324" name="AutoShape 20"/>
          <p:cNvSpPr>
            <a:spLocks noChangeArrowheads="1"/>
          </p:cNvSpPr>
          <p:nvPr/>
        </p:nvSpPr>
        <p:spPr bwMode="auto">
          <a:xfrm>
            <a:off x="8534400" y="6068690"/>
            <a:ext cx="484188" cy="141288"/>
          </a:xfrm>
          <a:prstGeom prst="rightArrow">
            <a:avLst>
              <a:gd name="adj1" fmla="val 50000"/>
              <a:gd name="adj2" fmla="val 85674"/>
            </a:avLst>
          </a:prstGeom>
          <a:solidFill>
            <a:srgbClr val="CC0000"/>
          </a:solidFill>
          <a:ln w="127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325" name="AutoShape 21"/>
          <p:cNvSpPr>
            <a:spLocks noChangeArrowheads="1"/>
          </p:cNvSpPr>
          <p:nvPr/>
        </p:nvSpPr>
        <p:spPr bwMode="auto">
          <a:xfrm rot="5400000">
            <a:off x="9597232" y="5544022"/>
            <a:ext cx="312737" cy="152400"/>
          </a:xfrm>
          <a:prstGeom prst="rightArrow">
            <a:avLst>
              <a:gd name="adj1" fmla="val 50000"/>
              <a:gd name="adj2" fmla="val 51302"/>
            </a:avLst>
          </a:prstGeom>
          <a:solidFill>
            <a:srgbClr val="CC0000"/>
          </a:solidFill>
          <a:ln w="127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326" name="Line 22"/>
          <p:cNvSpPr>
            <a:spLocks noChangeShapeType="1"/>
          </p:cNvSpPr>
          <p:nvPr/>
        </p:nvSpPr>
        <p:spPr bwMode="auto">
          <a:xfrm>
            <a:off x="5181600" y="5235253"/>
            <a:ext cx="3048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327" name="Line 23"/>
          <p:cNvSpPr>
            <a:spLocks noChangeShapeType="1"/>
          </p:cNvSpPr>
          <p:nvPr/>
        </p:nvSpPr>
        <p:spPr bwMode="auto">
          <a:xfrm>
            <a:off x="8839200" y="4168453"/>
            <a:ext cx="3048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TextBox 1"/>
          <p:cNvSpPr txBox="1"/>
          <p:nvPr/>
        </p:nvSpPr>
        <p:spPr>
          <a:xfrm>
            <a:off x="495857" y="1300535"/>
            <a:ext cx="4587076" cy="369332"/>
          </a:xfrm>
          <a:prstGeom prst="rect">
            <a:avLst/>
          </a:prstGeom>
          <a:noFill/>
        </p:spPr>
        <p:txBody>
          <a:bodyPr wrap="square" rtlCol="0">
            <a:spAutoFit/>
          </a:bodyPr>
          <a:lstStyle/>
          <a:p>
            <a:r>
              <a:rPr lang="en-GB" b="1" dirty="0" smtClean="0"/>
              <a:t>Labelled Tax Return Data For Past Years</a:t>
            </a:r>
            <a:endParaRPr lang="en-US" b="1" dirty="0"/>
          </a:p>
        </p:txBody>
      </p:sp>
      <p:sp>
        <p:nvSpPr>
          <p:cNvPr id="25" name="TextBox 24"/>
          <p:cNvSpPr txBox="1"/>
          <p:nvPr/>
        </p:nvSpPr>
        <p:spPr>
          <a:xfrm>
            <a:off x="5656998" y="1343752"/>
            <a:ext cx="4769892" cy="369332"/>
          </a:xfrm>
          <a:prstGeom prst="rect">
            <a:avLst/>
          </a:prstGeom>
          <a:noFill/>
        </p:spPr>
        <p:txBody>
          <a:bodyPr wrap="square" rtlCol="0">
            <a:spAutoFit/>
          </a:bodyPr>
          <a:lstStyle/>
          <a:p>
            <a:r>
              <a:rPr lang="en-GB" b="1" dirty="0" smtClean="0"/>
              <a:t>Unlabelled Tax Return Data For This Year</a:t>
            </a:r>
            <a:endParaRPr lang="en-US" b="1" dirty="0"/>
          </a:p>
        </p:txBody>
      </p:sp>
    </p:spTree>
    <p:extLst>
      <p:ext uri="{BB962C8B-B14F-4D97-AF65-F5344CB8AC3E}">
        <p14:creationId xmlns:p14="http://schemas.microsoft.com/office/powerpoint/2010/main" val="37631674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p:cNvSpPr>
            <a:spLocks noGrp="1" noChangeArrowheads="1"/>
          </p:cNvSpPr>
          <p:nvPr>
            <p:ph type="title"/>
          </p:nvPr>
        </p:nvSpPr>
        <p:spPr/>
        <p:txBody>
          <a:bodyPr/>
          <a:lstStyle/>
          <a:p>
            <a:r>
              <a:rPr lang="en-US" altLang="en-US"/>
              <a:t>Classification: Application 1</a:t>
            </a:r>
          </a:p>
        </p:txBody>
      </p:sp>
      <p:sp>
        <p:nvSpPr>
          <p:cNvPr id="739331" name="Rectangle 3"/>
          <p:cNvSpPr>
            <a:spLocks noGrp="1" noChangeArrowheads="1"/>
          </p:cNvSpPr>
          <p:nvPr>
            <p:ph idx="1"/>
          </p:nvPr>
        </p:nvSpPr>
        <p:spPr/>
        <p:txBody>
          <a:bodyPr/>
          <a:lstStyle/>
          <a:p>
            <a:pPr marL="342900" indent="-342900"/>
            <a:r>
              <a:rPr lang="en-US" altLang="en-US" sz="2400" dirty="0"/>
              <a:t>Direct Marketing</a:t>
            </a:r>
          </a:p>
          <a:p>
            <a:pPr marL="742950" lvl="1" indent="-285750"/>
            <a:r>
              <a:rPr lang="en-US" altLang="en-US" dirty="0"/>
              <a:t>Goal: Reduce cost of mailing by </a:t>
            </a:r>
            <a:r>
              <a:rPr lang="en-US" altLang="en-US" i="1" dirty="0">
                <a:solidFill>
                  <a:srgbClr val="FF0066"/>
                </a:solidFill>
              </a:rPr>
              <a:t>targeting</a:t>
            </a:r>
            <a:r>
              <a:rPr lang="en-US" altLang="en-US" dirty="0"/>
              <a:t> a set of consumers likely to buy a new cell-phone product.</a:t>
            </a:r>
          </a:p>
          <a:p>
            <a:pPr marL="742950" lvl="1" indent="-285750"/>
            <a:r>
              <a:rPr lang="en-US" altLang="en-US" dirty="0"/>
              <a:t>Approach:</a:t>
            </a:r>
          </a:p>
          <a:p>
            <a:pPr lvl="2"/>
            <a:r>
              <a:rPr lang="en-US" altLang="en-US" dirty="0"/>
              <a:t>Use the data for a similar product introduced before. </a:t>
            </a:r>
          </a:p>
          <a:p>
            <a:pPr lvl="2"/>
            <a:r>
              <a:rPr lang="en-US" altLang="en-US" dirty="0"/>
              <a:t>We know which customers decided to buy and which decided otherwise. This </a:t>
            </a:r>
            <a:r>
              <a:rPr lang="en-US" altLang="en-US" i="1" dirty="0">
                <a:solidFill>
                  <a:srgbClr val="0000FF"/>
                </a:solidFill>
              </a:rPr>
              <a:t>{buy, don’t buy}</a:t>
            </a:r>
            <a:r>
              <a:rPr lang="en-US" altLang="en-US" dirty="0"/>
              <a:t> decision forms the </a:t>
            </a:r>
            <a:r>
              <a:rPr lang="en-US" altLang="en-US" i="1" dirty="0">
                <a:solidFill>
                  <a:srgbClr val="0000FF"/>
                </a:solidFill>
              </a:rPr>
              <a:t>class attribute</a:t>
            </a:r>
            <a:r>
              <a:rPr lang="en-US" altLang="en-US" dirty="0"/>
              <a:t>.</a:t>
            </a:r>
          </a:p>
          <a:p>
            <a:pPr lvl="2"/>
            <a:r>
              <a:rPr lang="en-US" altLang="en-US" dirty="0"/>
              <a:t>Collect various demographic, lifestyle, and company-interaction related information about all such customers.</a:t>
            </a:r>
          </a:p>
          <a:p>
            <a:pPr lvl="3">
              <a:buFont typeface="Courier New" panose="02070309020205020404" pitchFamily="49" charset="0"/>
              <a:buChar char="o"/>
            </a:pPr>
            <a:r>
              <a:rPr lang="en-US" altLang="en-US" dirty="0"/>
              <a:t>Type of business, where they stay, how much they earn, etc.</a:t>
            </a:r>
          </a:p>
          <a:p>
            <a:pPr lvl="2"/>
            <a:r>
              <a:rPr lang="en-US" altLang="en-US" dirty="0"/>
              <a:t>Use this information as input attributes to learn a classifier model.</a:t>
            </a:r>
          </a:p>
        </p:txBody>
      </p:sp>
    </p:spTree>
    <p:extLst>
      <p:ext uri="{BB962C8B-B14F-4D97-AF65-F5344CB8AC3E}">
        <p14:creationId xmlns:p14="http://schemas.microsoft.com/office/powerpoint/2010/main" val="203063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p:cNvSpPr>
            <a:spLocks noGrp="1" noChangeArrowheads="1"/>
          </p:cNvSpPr>
          <p:nvPr>
            <p:ph type="title"/>
          </p:nvPr>
        </p:nvSpPr>
        <p:spPr/>
        <p:txBody>
          <a:bodyPr/>
          <a:lstStyle/>
          <a:p>
            <a:r>
              <a:rPr lang="en-US" altLang="en-US"/>
              <a:t>Classification: Application 2</a:t>
            </a:r>
          </a:p>
        </p:txBody>
      </p:sp>
      <p:sp>
        <p:nvSpPr>
          <p:cNvPr id="740355" name="Rectangle 3"/>
          <p:cNvSpPr>
            <a:spLocks noGrp="1" noChangeArrowheads="1"/>
          </p:cNvSpPr>
          <p:nvPr>
            <p:ph idx="1"/>
          </p:nvPr>
        </p:nvSpPr>
        <p:spPr>
          <a:xfrm>
            <a:off x="304800" y="1066800"/>
            <a:ext cx="10905067" cy="3355075"/>
          </a:xfrm>
        </p:spPr>
        <p:txBody>
          <a:bodyPr/>
          <a:lstStyle/>
          <a:p>
            <a:pPr marL="342900" indent="-342900"/>
            <a:r>
              <a:rPr lang="en-US" altLang="en-US" sz="2400" dirty="0"/>
              <a:t>Fraud Detection</a:t>
            </a:r>
          </a:p>
          <a:p>
            <a:pPr marL="742950" lvl="1" indent="-285750"/>
            <a:r>
              <a:rPr lang="en-US" altLang="en-US" dirty="0"/>
              <a:t>Goal: Predict fraudulent cases in credit card transactions.</a:t>
            </a:r>
          </a:p>
          <a:p>
            <a:pPr marL="742950" lvl="1" indent="-285750"/>
            <a:r>
              <a:rPr lang="en-US" altLang="en-US" dirty="0"/>
              <a:t>Approach:</a:t>
            </a:r>
          </a:p>
          <a:p>
            <a:pPr lvl="2"/>
            <a:r>
              <a:rPr lang="en-US" altLang="en-US" dirty="0"/>
              <a:t>Use credit card transactions and the information on its account-holder as attributes.</a:t>
            </a:r>
          </a:p>
          <a:p>
            <a:pPr lvl="3">
              <a:lnSpc>
                <a:spcPct val="90000"/>
              </a:lnSpc>
              <a:buFont typeface="Courier New" panose="02070309020205020404" pitchFamily="49" charset="0"/>
              <a:buChar char="o"/>
            </a:pPr>
            <a:r>
              <a:rPr lang="en-US" altLang="en-US" dirty="0"/>
              <a:t>When does a customer buy, what does he buy, how often he pays on time, </a:t>
            </a:r>
            <a:r>
              <a:rPr lang="en-US" altLang="en-US" dirty="0" err="1"/>
              <a:t>etc</a:t>
            </a:r>
            <a:endParaRPr lang="en-US" altLang="en-US" dirty="0"/>
          </a:p>
          <a:p>
            <a:pPr lvl="2"/>
            <a:r>
              <a:rPr lang="en-US" altLang="en-US" dirty="0"/>
              <a:t>Label past transactions as fraud or fair transactions. This forms the class attribute.</a:t>
            </a:r>
          </a:p>
          <a:p>
            <a:pPr lvl="2"/>
            <a:r>
              <a:rPr lang="en-US" altLang="en-US" dirty="0"/>
              <a:t>Learn a model for the class of the transactions.</a:t>
            </a:r>
          </a:p>
          <a:p>
            <a:pPr lvl="2"/>
            <a:r>
              <a:rPr lang="en-US" altLang="en-US" dirty="0"/>
              <a:t>Use this model to detect fraud by observing credit card transactions on an account.</a:t>
            </a:r>
          </a:p>
        </p:txBody>
      </p:sp>
    </p:spTree>
    <p:extLst>
      <p:ext uri="{BB962C8B-B14F-4D97-AF65-F5344CB8AC3E}">
        <p14:creationId xmlns:p14="http://schemas.microsoft.com/office/powerpoint/2010/main" val="17762643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2" name="Rectangle 2"/>
          <p:cNvSpPr>
            <a:spLocks noGrp="1" noChangeArrowheads="1"/>
          </p:cNvSpPr>
          <p:nvPr>
            <p:ph type="title"/>
          </p:nvPr>
        </p:nvSpPr>
        <p:spPr/>
        <p:txBody>
          <a:bodyPr/>
          <a:lstStyle/>
          <a:p>
            <a:r>
              <a:rPr lang="en-US" altLang="en-US"/>
              <a:t>Classification: Application 3</a:t>
            </a:r>
          </a:p>
        </p:txBody>
      </p:sp>
      <p:sp>
        <p:nvSpPr>
          <p:cNvPr id="742403" name="Rectangle 3"/>
          <p:cNvSpPr>
            <a:spLocks noGrp="1" noChangeArrowheads="1"/>
          </p:cNvSpPr>
          <p:nvPr>
            <p:ph idx="1"/>
          </p:nvPr>
        </p:nvSpPr>
        <p:spPr/>
        <p:txBody>
          <a:bodyPr/>
          <a:lstStyle/>
          <a:p>
            <a:pPr marL="342900" indent="-342900"/>
            <a:r>
              <a:rPr lang="en-US" altLang="en-US" dirty="0"/>
              <a:t>Customer Attrition/Churn:</a:t>
            </a:r>
          </a:p>
          <a:p>
            <a:pPr marL="742950" lvl="1" indent="-285750"/>
            <a:r>
              <a:rPr lang="en-US" altLang="en-US" dirty="0"/>
              <a:t>Goal: To predict whether a customer is likely to be lost to a competitor.</a:t>
            </a:r>
          </a:p>
          <a:p>
            <a:pPr marL="742950" lvl="1" indent="-285750"/>
            <a:r>
              <a:rPr lang="en-US" altLang="en-US" dirty="0"/>
              <a:t>Approach:</a:t>
            </a:r>
          </a:p>
          <a:p>
            <a:pPr lvl="2"/>
            <a:r>
              <a:rPr lang="en-US" altLang="en-US" dirty="0"/>
              <a:t>Use detailed record of transactions with each of the past and present customers, to find attributes.</a:t>
            </a:r>
          </a:p>
          <a:p>
            <a:pPr lvl="3">
              <a:buFont typeface="Courier New" panose="02070309020205020404" pitchFamily="49" charset="0"/>
              <a:buChar char="o"/>
            </a:pPr>
            <a:r>
              <a:rPr lang="en-US" altLang="en-US" dirty="0"/>
              <a:t>How often the customer calls, where he calls, what time-of-the day he calls most, his financial status, marital status, etc. </a:t>
            </a:r>
          </a:p>
          <a:p>
            <a:pPr lvl="2"/>
            <a:r>
              <a:rPr lang="en-US" altLang="en-US" dirty="0"/>
              <a:t>Label the customers as loyal or disloyal.</a:t>
            </a:r>
          </a:p>
          <a:p>
            <a:pPr lvl="2"/>
            <a:r>
              <a:rPr lang="en-US" altLang="en-US" dirty="0"/>
              <a:t>Find a model for loyalty</a:t>
            </a:r>
            <a:r>
              <a:rPr lang="en-US" altLang="en-US" dirty="0" smtClean="0"/>
              <a:t>.</a:t>
            </a:r>
            <a:endParaRPr lang="en-US" altLang="en-US" dirty="0" smtClean="0"/>
          </a:p>
        </p:txBody>
      </p:sp>
    </p:spTree>
    <p:extLst>
      <p:ext uri="{BB962C8B-B14F-4D97-AF65-F5344CB8AC3E}">
        <p14:creationId xmlns:p14="http://schemas.microsoft.com/office/powerpoint/2010/main" val="29990028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647129" y="-330914"/>
            <a:ext cx="10515600" cy="132556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200" b="1" baseline="0">
                <a:solidFill>
                  <a:srgbClr val="002060"/>
                </a:solidFill>
                <a:latin typeface="+mj-lt"/>
                <a:ea typeface="+mj-ea"/>
                <a:cs typeface="+mj-cs"/>
              </a:defRPr>
            </a:lvl1pPr>
            <a:lvl2pPr algn="l" rtl="0" eaLnBrk="0" fontAlgn="base" hangingPunct="0">
              <a:spcBef>
                <a:spcPct val="0"/>
              </a:spcBef>
              <a:spcAft>
                <a:spcPct val="0"/>
              </a:spcAft>
              <a:defRPr kumimoji="1" sz="3200" b="1">
                <a:solidFill>
                  <a:schemeClr val="tx2"/>
                </a:solidFill>
                <a:latin typeface="Arial" charset="0"/>
              </a:defRPr>
            </a:lvl2pPr>
            <a:lvl3pPr algn="l" rtl="0" eaLnBrk="0" fontAlgn="base" hangingPunct="0">
              <a:spcBef>
                <a:spcPct val="0"/>
              </a:spcBef>
              <a:spcAft>
                <a:spcPct val="0"/>
              </a:spcAft>
              <a:defRPr kumimoji="1" sz="3200" b="1">
                <a:solidFill>
                  <a:schemeClr val="tx2"/>
                </a:solidFill>
                <a:latin typeface="Arial" charset="0"/>
              </a:defRPr>
            </a:lvl3pPr>
            <a:lvl4pPr algn="l" rtl="0" eaLnBrk="0" fontAlgn="base" hangingPunct="0">
              <a:spcBef>
                <a:spcPct val="0"/>
              </a:spcBef>
              <a:spcAft>
                <a:spcPct val="0"/>
              </a:spcAft>
              <a:defRPr kumimoji="1" sz="3200" b="1">
                <a:solidFill>
                  <a:schemeClr val="tx2"/>
                </a:solidFill>
                <a:latin typeface="Arial" charset="0"/>
              </a:defRPr>
            </a:lvl4pPr>
            <a:lvl5pPr algn="l" rtl="0" eaLnBrk="0" fontAlgn="base" hangingPunct="0">
              <a:spcBef>
                <a:spcPct val="0"/>
              </a:spcBef>
              <a:spcAft>
                <a:spcPct val="0"/>
              </a:spcAft>
              <a:defRPr kumimoji="1" sz="3200" b="1">
                <a:solidFill>
                  <a:schemeClr val="tx2"/>
                </a:solidFill>
                <a:latin typeface="Arial" charset="0"/>
              </a:defRPr>
            </a:lvl5pPr>
            <a:lvl6pPr marL="457200" algn="l" rtl="0" eaLnBrk="0" fontAlgn="base" hangingPunct="0">
              <a:spcBef>
                <a:spcPct val="0"/>
              </a:spcBef>
              <a:spcAft>
                <a:spcPct val="0"/>
              </a:spcAft>
              <a:defRPr kumimoji="1" sz="3200" b="1">
                <a:solidFill>
                  <a:schemeClr val="tx2"/>
                </a:solidFill>
                <a:latin typeface="Arial" charset="0"/>
              </a:defRPr>
            </a:lvl6pPr>
            <a:lvl7pPr marL="914400" algn="l" rtl="0" eaLnBrk="0" fontAlgn="base" hangingPunct="0">
              <a:spcBef>
                <a:spcPct val="0"/>
              </a:spcBef>
              <a:spcAft>
                <a:spcPct val="0"/>
              </a:spcAft>
              <a:defRPr kumimoji="1" sz="3200" b="1">
                <a:solidFill>
                  <a:schemeClr val="tx2"/>
                </a:solidFill>
                <a:latin typeface="Arial" charset="0"/>
              </a:defRPr>
            </a:lvl7pPr>
            <a:lvl8pPr marL="1371600" algn="l" rtl="0" eaLnBrk="0" fontAlgn="base" hangingPunct="0">
              <a:spcBef>
                <a:spcPct val="0"/>
              </a:spcBef>
              <a:spcAft>
                <a:spcPct val="0"/>
              </a:spcAft>
              <a:defRPr kumimoji="1" sz="3200" b="1">
                <a:solidFill>
                  <a:schemeClr val="tx2"/>
                </a:solidFill>
                <a:latin typeface="Arial" charset="0"/>
              </a:defRPr>
            </a:lvl8pPr>
            <a:lvl9pPr marL="1828800" algn="l" rtl="0" eaLnBrk="0" fontAlgn="base" hangingPunct="0">
              <a:spcBef>
                <a:spcPct val="0"/>
              </a:spcBef>
              <a:spcAft>
                <a:spcPct val="0"/>
              </a:spcAft>
              <a:defRPr kumimoji="1" sz="3200" b="1">
                <a:solidFill>
                  <a:schemeClr val="tx2"/>
                </a:solidFill>
                <a:latin typeface="Arial" charset="0"/>
              </a:defRPr>
            </a:lvl9pPr>
          </a:lstStyle>
          <a:p>
            <a:r>
              <a:rPr lang="en-US" kern="0" dirty="0" smtClean="0"/>
              <a:t>Lecture Outline</a:t>
            </a:r>
            <a:endParaRPr lang="en-US" kern="0" dirty="0"/>
          </a:p>
        </p:txBody>
      </p:sp>
      <p:sp>
        <p:nvSpPr>
          <p:cNvPr id="5" name="Content Placeholder 2"/>
          <p:cNvSpPr txBox="1">
            <a:spLocks/>
          </p:cNvSpPr>
          <p:nvPr/>
        </p:nvSpPr>
        <p:spPr bwMode="auto">
          <a:xfrm>
            <a:off x="838199" y="1825625"/>
            <a:ext cx="11089943"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rgbClr val="FF0000"/>
              </a:buClr>
              <a:buNone/>
              <a:defRPr kumimoji="1" sz="2800" baseline="0">
                <a:solidFill>
                  <a:schemeClr val="tx1"/>
                </a:solidFill>
                <a:latin typeface="+mn-lt"/>
                <a:ea typeface="+mn-ea"/>
                <a:cs typeface="+mn-cs"/>
              </a:defRPr>
            </a:lvl1pPr>
            <a:lvl2pPr marL="457200" indent="0" algn="ctr" rtl="0" eaLnBrk="0" fontAlgn="base" hangingPunct="0">
              <a:spcBef>
                <a:spcPct val="20000"/>
              </a:spcBef>
              <a:spcAft>
                <a:spcPct val="0"/>
              </a:spcAft>
              <a:buClr>
                <a:srgbClr val="FF0000"/>
              </a:buClr>
              <a:buNone/>
              <a:defRPr kumimoji="1" sz="2400">
                <a:solidFill>
                  <a:schemeClr val="tx1"/>
                </a:solidFill>
                <a:latin typeface="+mn-lt"/>
              </a:defRPr>
            </a:lvl2pPr>
            <a:lvl3pPr marL="914400" indent="0" algn="ctr" rtl="0" eaLnBrk="0" fontAlgn="base" hangingPunct="0">
              <a:spcBef>
                <a:spcPct val="20000"/>
              </a:spcBef>
              <a:spcAft>
                <a:spcPct val="0"/>
              </a:spcAft>
              <a:buClr>
                <a:srgbClr val="FF0000"/>
              </a:buClr>
              <a:buNone/>
              <a:defRPr kumimoji="1" sz="2000">
                <a:solidFill>
                  <a:schemeClr val="tx1"/>
                </a:solidFill>
                <a:latin typeface="+mn-lt"/>
              </a:defRPr>
            </a:lvl3pPr>
            <a:lvl4pPr marL="1371600" indent="0" algn="ctr" rtl="0" eaLnBrk="0" fontAlgn="base" hangingPunct="0">
              <a:spcBef>
                <a:spcPct val="20000"/>
              </a:spcBef>
              <a:spcAft>
                <a:spcPct val="0"/>
              </a:spcAft>
              <a:buClr>
                <a:srgbClr val="FF0000"/>
              </a:buClr>
              <a:buNone/>
              <a:defRPr kumimoji="1" sz="2000">
                <a:solidFill>
                  <a:schemeClr val="tx1"/>
                </a:solidFill>
                <a:latin typeface="+mn-lt"/>
              </a:defRPr>
            </a:lvl4pPr>
            <a:lvl5pPr marL="1828800" indent="0" algn="ctr" rtl="0" eaLnBrk="0" fontAlgn="base" hangingPunct="0">
              <a:spcBef>
                <a:spcPct val="20000"/>
              </a:spcBef>
              <a:spcAft>
                <a:spcPct val="0"/>
              </a:spcAft>
              <a:buClr>
                <a:srgbClr val="FF0000"/>
              </a:buClr>
              <a:buNone/>
              <a:defRPr kumimoji="1" sz="2000">
                <a:solidFill>
                  <a:schemeClr val="tx1"/>
                </a:solidFill>
                <a:latin typeface="+mn-lt"/>
              </a:defRPr>
            </a:lvl5pPr>
            <a:lvl6pPr marL="2286000" indent="0" algn="ctr" rtl="0" eaLnBrk="0" fontAlgn="base" hangingPunct="0">
              <a:spcBef>
                <a:spcPct val="20000"/>
              </a:spcBef>
              <a:spcAft>
                <a:spcPct val="0"/>
              </a:spcAft>
              <a:buClr>
                <a:srgbClr val="FF0000"/>
              </a:buClr>
              <a:buNone/>
              <a:defRPr kumimoji="1">
                <a:solidFill>
                  <a:schemeClr val="tx1"/>
                </a:solidFill>
                <a:latin typeface="+mn-lt"/>
              </a:defRPr>
            </a:lvl6pPr>
            <a:lvl7pPr marL="2743200" indent="0" algn="ctr" rtl="0" eaLnBrk="0" fontAlgn="base" hangingPunct="0">
              <a:spcBef>
                <a:spcPct val="20000"/>
              </a:spcBef>
              <a:spcAft>
                <a:spcPct val="0"/>
              </a:spcAft>
              <a:buClr>
                <a:srgbClr val="FF0000"/>
              </a:buClr>
              <a:buNone/>
              <a:defRPr kumimoji="1">
                <a:solidFill>
                  <a:schemeClr val="tx1"/>
                </a:solidFill>
                <a:latin typeface="+mn-lt"/>
              </a:defRPr>
            </a:lvl7pPr>
            <a:lvl8pPr marL="3200400" indent="0" algn="ctr" rtl="0" eaLnBrk="0" fontAlgn="base" hangingPunct="0">
              <a:spcBef>
                <a:spcPct val="20000"/>
              </a:spcBef>
              <a:spcAft>
                <a:spcPct val="0"/>
              </a:spcAft>
              <a:buClr>
                <a:srgbClr val="FF0000"/>
              </a:buClr>
              <a:buNone/>
              <a:defRPr kumimoji="1">
                <a:solidFill>
                  <a:schemeClr val="tx1"/>
                </a:solidFill>
                <a:latin typeface="+mn-lt"/>
              </a:defRPr>
            </a:lvl8pPr>
            <a:lvl9pPr marL="3657600" indent="0" algn="ctr" rtl="0" eaLnBrk="0" fontAlgn="base" hangingPunct="0">
              <a:spcBef>
                <a:spcPct val="20000"/>
              </a:spcBef>
              <a:spcAft>
                <a:spcPct val="0"/>
              </a:spcAft>
              <a:buClr>
                <a:srgbClr val="FF0000"/>
              </a:buClr>
              <a:buNone/>
              <a:defRPr kumimoji="1">
                <a:solidFill>
                  <a:schemeClr val="tx1"/>
                </a:solidFill>
                <a:latin typeface="+mn-lt"/>
              </a:defRPr>
            </a:lvl9pPr>
          </a:lstStyle>
          <a:p>
            <a:pPr marL="457200" indent="-457200" algn="l">
              <a:buFont typeface="Arial" panose="020B0604020202020204" pitchFamily="34" charset="0"/>
              <a:buChar char="•"/>
            </a:pPr>
            <a:r>
              <a:rPr lang="pt-BR" dirty="0" smtClean="0"/>
              <a:t>Data </a:t>
            </a:r>
            <a:r>
              <a:rPr lang="pt-BR" dirty="0"/>
              <a:t>Mining definitions</a:t>
            </a:r>
          </a:p>
          <a:p>
            <a:pPr marL="457200" indent="-457200" algn="l">
              <a:buFont typeface="Arial" panose="020B0604020202020204" pitchFamily="34" charset="0"/>
              <a:buChar char="•"/>
            </a:pPr>
            <a:r>
              <a:rPr lang="pt-BR" dirty="0" smtClean="0"/>
              <a:t>Data </a:t>
            </a:r>
            <a:r>
              <a:rPr lang="pt-BR" dirty="0"/>
              <a:t>Mining activities</a:t>
            </a:r>
          </a:p>
          <a:p>
            <a:pPr marL="457200" indent="-457200" algn="l">
              <a:buFont typeface="Arial" panose="020B0604020202020204" pitchFamily="34" charset="0"/>
              <a:buChar char="•"/>
            </a:pPr>
            <a:r>
              <a:rPr lang="pt-BR" dirty="0" smtClean="0"/>
              <a:t>DM </a:t>
            </a:r>
            <a:r>
              <a:rPr lang="pt-BR" dirty="0"/>
              <a:t>process</a:t>
            </a:r>
          </a:p>
          <a:p>
            <a:pPr marL="457200" indent="-457200" algn="l">
              <a:buFont typeface="Arial" panose="020B0604020202020204" pitchFamily="34" charset="0"/>
              <a:buChar char="•"/>
            </a:pPr>
            <a:r>
              <a:rPr lang="pt-BR" dirty="0" smtClean="0"/>
              <a:t>DM </a:t>
            </a:r>
            <a:r>
              <a:rPr lang="pt-BR" dirty="0"/>
              <a:t>challenges</a:t>
            </a:r>
          </a:p>
          <a:p>
            <a:pPr algn="l"/>
            <a:endParaRPr lang="en-US" kern="0" dirty="0" smtClean="0"/>
          </a:p>
          <a:p>
            <a:pPr algn="l"/>
            <a:r>
              <a:rPr lang="en-US" sz="1600" kern="0" dirty="0" smtClean="0"/>
              <a:t>Reference</a:t>
            </a:r>
            <a:r>
              <a:rPr lang="en-US" sz="1600" kern="0" dirty="0" smtClean="0"/>
              <a:t>: Chapter </a:t>
            </a:r>
            <a:r>
              <a:rPr lang="en-US" sz="1600" kern="0" dirty="0"/>
              <a:t>1</a:t>
            </a:r>
            <a:r>
              <a:rPr lang="en-US" sz="1600" kern="0" dirty="0" smtClean="0"/>
              <a:t> </a:t>
            </a:r>
            <a:r>
              <a:rPr lang="en-US" sz="1600" kern="0" dirty="0" smtClean="0"/>
              <a:t>from </a:t>
            </a:r>
            <a:r>
              <a:rPr lang="en-US" sz="1600" dirty="0"/>
              <a:t>Tan P. N., Steinbach M &amp; Kumar V. “Introduction to Data Mining” Pearson Education, 2006</a:t>
            </a:r>
            <a:endParaRPr lang="en-US" sz="1600" kern="0" dirty="0"/>
          </a:p>
        </p:txBody>
      </p:sp>
    </p:spTree>
    <p:extLst>
      <p:ext uri="{BB962C8B-B14F-4D97-AF65-F5344CB8AC3E}">
        <p14:creationId xmlns:p14="http://schemas.microsoft.com/office/powerpoint/2010/main" val="22084693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Rectangle 2"/>
          <p:cNvSpPr>
            <a:spLocks noGrp="1" noChangeArrowheads="1"/>
          </p:cNvSpPr>
          <p:nvPr>
            <p:ph type="title"/>
          </p:nvPr>
        </p:nvSpPr>
        <p:spPr/>
        <p:txBody>
          <a:bodyPr/>
          <a:lstStyle/>
          <a:p>
            <a:r>
              <a:rPr lang="en-US" altLang="en-US"/>
              <a:t>Clustering Definition</a:t>
            </a:r>
          </a:p>
        </p:txBody>
      </p:sp>
      <p:sp>
        <p:nvSpPr>
          <p:cNvPr id="745475" name="Rectangle 3"/>
          <p:cNvSpPr>
            <a:spLocks noGrp="1" noChangeArrowheads="1"/>
          </p:cNvSpPr>
          <p:nvPr>
            <p:ph idx="1"/>
          </p:nvPr>
        </p:nvSpPr>
        <p:spPr/>
        <p:txBody>
          <a:bodyPr/>
          <a:lstStyle/>
          <a:p>
            <a:pPr marL="342900" indent="-342900"/>
            <a:r>
              <a:rPr lang="en-US" altLang="en-US"/>
              <a:t>Given a set of data points, each having a set of attributes, and a similarity measure among them, find clusters such that</a:t>
            </a:r>
          </a:p>
          <a:p>
            <a:pPr marL="742950" lvl="1" indent="-285750"/>
            <a:r>
              <a:rPr lang="en-US" altLang="en-US"/>
              <a:t>Data points in one cluster are more similar to one another.</a:t>
            </a:r>
          </a:p>
          <a:p>
            <a:pPr marL="742950" lvl="1" indent="-285750"/>
            <a:r>
              <a:rPr lang="en-US" altLang="en-US"/>
              <a:t>Data points in separate clusters are less similar to one another.</a:t>
            </a:r>
          </a:p>
          <a:p>
            <a:pPr marL="342900" indent="-342900"/>
            <a:r>
              <a:rPr lang="en-US" altLang="en-US"/>
              <a:t>Similarity Measures:</a:t>
            </a:r>
          </a:p>
          <a:p>
            <a:pPr marL="742950" lvl="1" indent="-285750"/>
            <a:r>
              <a:rPr lang="en-US" altLang="en-US"/>
              <a:t>Euclidean Distance if attributes are continuous.</a:t>
            </a:r>
          </a:p>
          <a:p>
            <a:pPr marL="742950" lvl="1" indent="-285750"/>
            <a:r>
              <a:rPr lang="en-US" altLang="en-US"/>
              <a:t>Other Problem-specific Measures.</a:t>
            </a:r>
          </a:p>
        </p:txBody>
      </p:sp>
    </p:spTree>
    <p:extLst>
      <p:ext uri="{BB962C8B-B14F-4D97-AF65-F5344CB8AC3E}">
        <p14:creationId xmlns:p14="http://schemas.microsoft.com/office/powerpoint/2010/main" val="2732997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2"/>
          <p:cNvSpPr>
            <a:spLocks noGrp="1" noChangeArrowheads="1"/>
          </p:cNvSpPr>
          <p:nvPr>
            <p:ph type="title"/>
          </p:nvPr>
        </p:nvSpPr>
        <p:spPr>
          <a:xfrm>
            <a:off x="311716" y="515343"/>
            <a:ext cx="10515600" cy="508237"/>
          </a:xfrm>
        </p:spPr>
        <p:txBody>
          <a:bodyPr/>
          <a:lstStyle/>
          <a:p>
            <a:r>
              <a:rPr lang="en-US" altLang="en-US" dirty="0"/>
              <a:t>Illustrating Clustering</a:t>
            </a:r>
          </a:p>
        </p:txBody>
      </p:sp>
      <p:sp>
        <p:nvSpPr>
          <p:cNvPr id="747523" name="Text Box 3"/>
          <p:cNvSpPr txBox="1">
            <a:spLocks noChangeArrowheads="1"/>
          </p:cNvSpPr>
          <p:nvPr/>
        </p:nvSpPr>
        <p:spPr bwMode="auto">
          <a:xfrm>
            <a:off x="1905001" y="1406240"/>
            <a:ext cx="61125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168275" indent="-168275">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accent2"/>
              </a:buClr>
              <a:buFont typeface="Monotype Sorts" pitchFamily="2" charset="2"/>
              <a:buChar char="x"/>
            </a:pPr>
            <a:r>
              <a:rPr kumimoji="1" lang="en-US" altLang="en-US" sz="2000">
                <a:latin typeface="Tahoma" panose="020B0604030504040204" pitchFamily="34" charset="0"/>
              </a:rPr>
              <a:t>Euclidean Distance Based Clustering in 3-D space.</a:t>
            </a:r>
          </a:p>
        </p:txBody>
      </p:sp>
      <p:sp>
        <p:nvSpPr>
          <p:cNvPr id="747524" name="Text Box 4"/>
          <p:cNvSpPr txBox="1">
            <a:spLocks noChangeArrowheads="1"/>
          </p:cNvSpPr>
          <p:nvPr/>
        </p:nvSpPr>
        <p:spPr bwMode="auto">
          <a:xfrm>
            <a:off x="2806555" y="2092041"/>
            <a:ext cx="2787943" cy="830997"/>
          </a:xfrm>
          <a:prstGeom prst="rect">
            <a:avLst/>
          </a:prstGeom>
          <a:solidFill>
            <a:srgbClr val="00FFCC"/>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r>
              <a:rPr lang="en-US" altLang="en-US" sz="2400">
                <a:latin typeface="Times New Roman" panose="02020603050405020304" pitchFamily="18" charset="0"/>
              </a:rPr>
              <a:t>Intracluster distances</a:t>
            </a:r>
          </a:p>
          <a:p>
            <a:pPr algn="ctr"/>
            <a:r>
              <a:rPr lang="en-US" altLang="en-US" sz="2400">
                <a:latin typeface="Times New Roman" panose="02020603050405020304" pitchFamily="18" charset="0"/>
              </a:rPr>
              <a:t>are minimized</a:t>
            </a:r>
          </a:p>
        </p:txBody>
      </p:sp>
      <p:sp>
        <p:nvSpPr>
          <p:cNvPr id="747525" name="Text Box 5"/>
          <p:cNvSpPr txBox="1">
            <a:spLocks noChangeArrowheads="1"/>
          </p:cNvSpPr>
          <p:nvPr/>
        </p:nvSpPr>
        <p:spPr bwMode="auto">
          <a:xfrm>
            <a:off x="6692755" y="2092041"/>
            <a:ext cx="2787943" cy="830997"/>
          </a:xfrm>
          <a:prstGeom prst="rect">
            <a:avLst/>
          </a:prstGeom>
          <a:solidFill>
            <a:srgbClr val="00FFCC"/>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r>
              <a:rPr lang="en-US" altLang="en-US" sz="2400">
                <a:latin typeface="Times New Roman" panose="02020603050405020304" pitchFamily="18" charset="0"/>
              </a:rPr>
              <a:t>Intercluster distances</a:t>
            </a:r>
          </a:p>
          <a:p>
            <a:pPr algn="ctr"/>
            <a:r>
              <a:rPr lang="en-US" altLang="en-US" sz="2400">
                <a:latin typeface="Times New Roman" panose="02020603050405020304" pitchFamily="18" charset="0"/>
              </a:rPr>
              <a:t>are maximized</a:t>
            </a:r>
          </a:p>
        </p:txBody>
      </p:sp>
      <p:grpSp>
        <p:nvGrpSpPr>
          <p:cNvPr id="747526" name="Group 6"/>
          <p:cNvGrpSpPr>
            <a:grpSpLocks/>
          </p:cNvGrpSpPr>
          <p:nvPr/>
        </p:nvGrpSpPr>
        <p:grpSpPr bwMode="auto">
          <a:xfrm>
            <a:off x="4800600" y="3311241"/>
            <a:ext cx="3048000" cy="2678113"/>
            <a:chOff x="2160" y="2544"/>
            <a:chExt cx="1920" cy="1687"/>
          </a:xfrm>
        </p:grpSpPr>
        <p:sp>
          <p:nvSpPr>
            <p:cNvPr id="747527" name="Line 7"/>
            <p:cNvSpPr>
              <a:spLocks noChangeShapeType="1"/>
            </p:cNvSpPr>
            <p:nvPr/>
          </p:nvSpPr>
          <p:spPr bwMode="auto">
            <a:xfrm>
              <a:off x="2736" y="2544"/>
              <a:ext cx="0" cy="11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28" name="Line 8"/>
            <p:cNvSpPr>
              <a:spLocks noChangeShapeType="1"/>
            </p:cNvSpPr>
            <p:nvPr/>
          </p:nvSpPr>
          <p:spPr bwMode="auto">
            <a:xfrm>
              <a:off x="2736" y="3696"/>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29" name="Freeform 9"/>
            <p:cNvSpPr>
              <a:spLocks/>
            </p:cNvSpPr>
            <p:nvPr/>
          </p:nvSpPr>
          <p:spPr bwMode="auto">
            <a:xfrm>
              <a:off x="2226" y="3696"/>
              <a:ext cx="510" cy="535"/>
            </a:xfrm>
            <a:custGeom>
              <a:avLst/>
              <a:gdLst>
                <a:gd name="T0" fmla="*/ 510 w 510"/>
                <a:gd name="T1" fmla="*/ 0 h 535"/>
                <a:gd name="T2" fmla="*/ 0 w 510"/>
                <a:gd name="T3" fmla="*/ 535 h 535"/>
              </a:gdLst>
              <a:ahLst/>
              <a:cxnLst>
                <a:cxn ang="0">
                  <a:pos x="T0" y="T1"/>
                </a:cxn>
                <a:cxn ang="0">
                  <a:pos x="T2" y="T3"/>
                </a:cxn>
              </a:cxnLst>
              <a:rect l="0" t="0" r="r" b="b"/>
              <a:pathLst>
                <a:path w="510" h="535">
                  <a:moveTo>
                    <a:pt x="510" y="0"/>
                  </a:moveTo>
                  <a:lnTo>
                    <a:pt x="0" y="535"/>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30" name="AutoShape 10"/>
            <p:cNvSpPr>
              <a:spLocks noChangeArrowheads="1"/>
            </p:cNvSpPr>
            <p:nvPr/>
          </p:nvSpPr>
          <p:spPr bwMode="auto">
            <a:xfrm>
              <a:off x="3264"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31" name="AutoShape 11"/>
            <p:cNvSpPr>
              <a:spLocks noChangeArrowheads="1"/>
            </p:cNvSpPr>
            <p:nvPr/>
          </p:nvSpPr>
          <p:spPr bwMode="auto">
            <a:xfrm>
              <a:off x="3408"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32" name="AutoShape 12"/>
            <p:cNvSpPr>
              <a:spLocks noChangeArrowheads="1"/>
            </p:cNvSpPr>
            <p:nvPr/>
          </p:nvSpPr>
          <p:spPr bwMode="auto">
            <a:xfrm>
              <a:off x="3360" y="273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33" name="AutoShape 13"/>
            <p:cNvSpPr>
              <a:spLocks noChangeArrowheads="1"/>
            </p:cNvSpPr>
            <p:nvPr/>
          </p:nvSpPr>
          <p:spPr bwMode="auto">
            <a:xfrm>
              <a:off x="3360" y="3024"/>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34" name="AutoShape 14"/>
            <p:cNvSpPr>
              <a:spLocks noChangeArrowheads="1"/>
            </p:cNvSpPr>
            <p:nvPr/>
          </p:nvSpPr>
          <p:spPr bwMode="auto">
            <a:xfrm>
              <a:off x="3600"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35" name="AutoShape 15"/>
            <p:cNvSpPr>
              <a:spLocks noChangeArrowheads="1"/>
            </p:cNvSpPr>
            <p:nvPr/>
          </p:nvSpPr>
          <p:spPr bwMode="auto">
            <a:xfrm>
              <a:off x="3504" y="2784"/>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36" name="AutoShape 16"/>
            <p:cNvSpPr>
              <a:spLocks noChangeArrowheads="1"/>
            </p:cNvSpPr>
            <p:nvPr/>
          </p:nvSpPr>
          <p:spPr bwMode="auto">
            <a:xfrm>
              <a:off x="3168" y="273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37" name="AutoShape 17"/>
            <p:cNvSpPr>
              <a:spLocks noChangeArrowheads="1"/>
            </p:cNvSpPr>
            <p:nvPr/>
          </p:nvSpPr>
          <p:spPr bwMode="auto">
            <a:xfrm>
              <a:off x="3504" y="297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38" name="AutoShape 18"/>
            <p:cNvSpPr>
              <a:spLocks noChangeArrowheads="1"/>
            </p:cNvSpPr>
            <p:nvPr/>
          </p:nvSpPr>
          <p:spPr bwMode="auto">
            <a:xfrm>
              <a:off x="3168" y="297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39" name="AutoShape 19"/>
            <p:cNvSpPr>
              <a:spLocks noChangeArrowheads="1"/>
            </p:cNvSpPr>
            <p:nvPr/>
          </p:nvSpPr>
          <p:spPr bwMode="auto">
            <a:xfrm>
              <a:off x="2160" y="3264"/>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40" name="AutoShape 20"/>
            <p:cNvSpPr>
              <a:spLocks noChangeArrowheads="1"/>
            </p:cNvSpPr>
            <p:nvPr/>
          </p:nvSpPr>
          <p:spPr bwMode="auto">
            <a:xfrm>
              <a:off x="2304" y="3312"/>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41" name="AutoShape 21"/>
            <p:cNvSpPr>
              <a:spLocks noChangeArrowheads="1"/>
            </p:cNvSpPr>
            <p:nvPr/>
          </p:nvSpPr>
          <p:spPr bwMode="auto">
            <a:xfrm>
              <a:off x="2304" y="3456"/>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42" name="AutoShape 22"/>
            <p:cNvSpPr>
              <a:spLocks noChangeArrowheads="1"/>
            </p:cNvSpPr>
            <p:nvPr/>
          </p:nvSpPr>
          <p:spPr bwMode="auto">
            <a:xfrm>
              <a:off x="2448" y="3312"/>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43" name="AutoShape 23"/>
            <p:cNvSpPr>
              <a:spLocks noChangeArrowheads="1"/>
            </p:cNvSpPr>
            <p:nvPr/>
          </p:nvSpPr>
          <p:spPr bwMode="auto">
            <a:xfrm>
              <a:off x="2352" y="3168"/>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44" name="AutoShape 24"/>
            <p:cNvSpPr>
              <a:spLocks noChangeArrowheads="1"/>
            </p:cNvSpPr>
            <p:nvPr/>
          </p:nvSpPr>
          <p:spPr bwMode="auto">
            <a:xfrm>
              <a:off x="2448" y="3456"/>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45" name="AutoShape 25"/>
            <p:cNvSpPr>
              <a:spLocks noChangeArrowheads="1"/>
            </p:cNvSpPr>
            <p:nvPr/>
          </p:nvSpPr>
          <p:spPr bwMode="auto">
            <a:xfrm>
              <a:off x="2160" y="3408"/>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46" name="AutoShape 26"/>
            <p:cNvSpPr>
              <a:spLocks noChangeArrowheads="1"/>
            </p:cNvSpPr>
            <p:nvPr/>
          </p:nvSpPr>
          <p:spPr bwMode="auto">
            <a:xfrm>
              <a:off x="3504" y="3552"/>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47" name="AutoShape 27"/>
            <p:cNvSpPr>
              <a:spLocks noChangeArrowheads="1"/>
            </p:cNvSpPr>
            <p:nvPr/>
          </p:nvSpPr>
          <p:spPr bwMode="auto">
            <a:xfrm>
              <a:off x="3792" y="3600"/>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48" name="AutoShape 28"/>
            <p:cNvSpPr>
              <a:spLocks noChangeArrowheads="1"/>
            </p:cNvSpPr>
            <p:nvPr/>
          </p:nvSpPr>
          <p:spPr bwMode="auto">
            <a:xfrm>
              <a:off x="3648" y="3696"/>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49" name="AutoShape 29"/>
            <p:cNvSpPr>
              <a:spLocks noChangeArrowheads="1"/>
            </p:cNvSpPr>
            <p:nvPr/>
          </p:nvSpPr>
          <p:spPr bwMode="auto">
            <a:xfrm>
              <a:off x="3504" y="3792"/>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50" name="AutoShape 30"/>
            <p:cNvSpPr>
              <a:spLocks noChangeArrowheads="1"/>
            </p:cNvSpPr>
            <p:nvPr/>
          </p:nvSpPr>
          <p:spPr bwMode="auto">
            <a:xfrm>
              <a:off x="3696" y="3792"/>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51" name="AutoShape 31"/>
            <p:cNvSpPr>
              <a:spLocks noChangeArrowheads="1"/>
            </p:cNvSpPr>
            <p:nvPr/>
          </p:nvSpPr>
          <p:spPr bwMode="auto">
            <a:xfrm flipV="1">
              <a:off x="3504" y="3648"/>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52" name="AutoShape 32"/>
            <p:cNvSpPr>
              <a:spLocks noChangeArrowheads="1"/>
            </p:cNvSpPr>
            <p:nvPr/>
          </p:nvSpPr>
          <p:spPr bwMode="auto">
            <a:xfrm>
              <a:off x="3696" y="3504"/>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9278586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2"/>
          <p:cNvSpPr>
            <a:spLocks noGrp="1" noChangeArrowheads="1"/>
          </p:cNvSpPr>
          <p:nvPr>
            <p:ph type="title"/>
          </p:nvPr>
        </p:nvSpPr>
        <p:spPr/>
        <p:txBody>
          <a:bodyPr/>
          <a:lstStyle/>
          <a:p>
            <a:r>
              <a:rPr lang="en-US" altLang="en-US"/>
              <a:t>Clustering: Application 1</a:t>
            </a:r>
          </a:p>
        </p:txBody>
      </p:sp>
      <p:sp>
        <p:nvSpPr>
          <p:cNvPr id="748547" name="Rectangle 3"/>
          <p:cNvSpPr>
            <a:spLocks noGrp="1" noChangeArrowheads="1"/>
          </p:cNvSpPr>
          <p:nvPr>
            <p:ph idx="1"/>
          </p:nvPr>
        </p:nvSpPr>
        <p:spPr/>
        <p:txBody>
          <a:bodyPr/>
          <a:lstStyle/>
          <a:p>
            <a:pPr marL="342900" indent="-342900"/>
            <a:r>
              <a:rPr lang="en-US" altLang="en-US" sz="2400"/>
              <a:t>Market Segmentation:</a:t>
            </a:r>
          </a:p>
          <a:p>
            <a:pPr marL="742950" lvl="1" indent="-285750"/>
            <a:r>
              <a:rPr lang="en-US" altLang="en-US"/>
              <a:t>Goal: subdivide a market into distinct subsets of customers where any subset may conceivably be selected as a market target to be reached with a distinct marketing mix.</a:t>
            </a:r>
          </a:p>
          <a:p>
            <a:pPr marL="742950" lvl="1" indent="-285750"/>
            <a:r>
              <a:rPr lang="en-US" altLang="en-US"/>
              <a:t>Approach: </a:t>
            </a:r>
          </a:p>
          <a:p>
            <a:pPr lvl="2"/>
            <a:r>
              <a:rPr lang="en-US" altLang="en-US"/>
              <a:t>Collect different attributes of customers based on their geographical and lifestyle related information.</a:t>
            </a:r>
          </a:p>
          <a:p>
            <a:pPr lvl="2"/>
            <a:r>
              <a:rPr lang="en-US" altLang="en-US"/>
              <a:t>Find clusters of similar customers.</a:t>
            </a:r>
          </a:p>
          <a:p>
            <a:pPr lvl="2"/>
            <a:r>
              <a:rPr lang="en-US" altLang="en-US"/>
              <a:t>Measure the clustering quality by observing buying patterns of customers in same cluster vs. those from different clusters. </a:t>
            </a:r>
          </a:p>
        </p:txBody>
      </p:sp>
    </p:spTree>
    <p:extLst>
      <p:ext uri="{BB962C8B-B14F-4D97-AF65-F5344CB8AC3E}">
        <p14:creationId xmlns:p14="http://schemas.microsoft.com/office/powerpoint/2010/main" val="9980582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4" name="Rectangle 2"/>
          <p:cNvSpPr>
            <a:spLocks noGrp="1" noChangeArrowheads="1"/>
          </p:cNvSpPr>
          <p:nvPr>
            <p:ph type="title"/>
          </p:nvPr>
        </p:nvSpPr>
        <p:spPr/>
        <p:txBody>
          <a:bodyPr/>
          <a:lstStyle/>
          <a:p>
            <a:r>
              <a:rPr lang="en-US" altLang="en-US"/>
              <a:t>Clustering: Application 2</a:t>
            </a:r>
          </a:p>
        </p:txBody>
      </p:sp>
      <p:sp>
        <p:nvSpPr>
          <p:cNvPr id="750595" name="Rectangle 3"/>
          <p:cNvSpPr>
            <a:spLocks noGrp="1" noChangeArrowheads="1"/>
          </p:cNvSpPr>
          <p:nvPr>
            <p:ph idx="1"/>
          </p:nvPr>
        </p:nvSpPr>
        <p:spPr/>
        <p:txBody>
          <a:bodyPr/>
          <a:lstStyle/>
          <a:p>
            <a:pPr marL="342900" indent="-342900"/>
            <a:r>
              <a:rPr lang="en-US" altLang="en-US"/>
              <a:t>Document Clustering:</a:t>
            </a:r>
          </a:p>
          <a:p>
            <a:pPr marL="742950" lvl="1" indent="-285750"/>
            <a:r>
              <a:rPr lang="en-US" altLang="en-US"/>
              <a:t>Goal: To find groups of documents that are similar to each other based on the important terms appearing in them.</a:t>
            </a:r>
          </a:p>
          <a:p>
            <a:pPr marL="742950" lvl="1" indent="-285750"/>
            <a:r>
              <a:rPr lang="en-US" altLang="en-US"/>
              <a:t>Approach: To identify frequently occurring terms in each document. Form a similarity measure based on the frequencies of different terms. Use it to cluster.</a:t>
            </a:r>
          </a:p>
          <a:p>
            <a:pPr marL="742950" lvl="1" indent="-285750"/>
            <a:r>
              <a:rPr lang="en-US" altLang="en-US"/>
              <a:t>Gain: Information Retrieval can utilize the clusters to relate a new document or search term to clustered documents.</a:t>
            </a:r>
            <a:endParaRPr lang="en-US" altLang="en-US" sz="3200"/>
          </a:p>
        </p:txBody>
      </p:sp>
    </p:spTree>
    <p:extLst>
      <p:ext uri="{BB962C8B-B14F-4D97-AF65-F5344CB8AC3E}">
        <p14:creationId xmlns:p14="http://schemas.microsoft.com/office/powerpoint/2010/main" val="35762847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6" name="Rectangle 2"/>
          <p:cNvSpPr>
            <a:spLocks noGrp="1" noChangeArrowheads="1"/>
          </p:cNvSpPr>
          <p:nvPr>
            <p:ph type="title"/>
          </p:nvPr>
        </p:nvSpPr>
        <p:spPr>
          <a:xfrm>
            <a:off x="164912" y="365125"/>
            <a:ext cx="10515600" cy="549275"/>
          </a:xfrm>
        </p:spPr>
        <p:txBody>
          <a:bodyPr>
            <a:normAutofit fontScale="90000"/>
          </a:bodyPr>
          <a:lstStyle/>
          <a:p>
            <a:r>
              <a:rPr lang="en-US" altLang="en-US" b="1" dirty="0"/>
              <a:t>Clustering of S&amp;P 500 Stock Data</a:t>
            </a:r>
          </a:p>
        </p:txBody>
      </p:sp>
      <p:graphicFrame>
        <p:nvGraphicFramePr>
          <p:cNvPr id="753667" name="Object 3"/>
          <p:cNvGraphicFramePr>
            <a:graphicFrameLocks noChangeAspect="1"/>
          </p:cNvGraphicFramePr>
          <p:nvPr>
            <p:extLst/>
          </p:nvPr>
        </p:nvGraphicFramePr>
        <p:xfrm>
          <a:off x="2743201" y="3068791"/>
          <a:ext cx="5895975" cy="5942013"/>
        </p:xfrm>
        <a:graphic>
          <a:graphicData uri="http://schemas.openxmlformats.org/presentationml/2006/ole">
            <mc:AlternateContent xmlns:mc="http://schemas.openxmlformats.org/markup-compatibility/2006">
              <mc:Choice xmlns:v="urn:schemas-microsoft-com:vml" Requires="v">
                <p:oleObj spid="_x0000_s2054" name="Document" r:id="rId3" imgW="5632920" imgH="5680080" progId="Word.Document.8">
                  <p:embed/>
                </p:oleObj>
              </mc:Choice>
              <mc:Fallback>
                <p:oleObj name="Document" r:id="rId3" imgW="5632920" imgH="568008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1" y="3068791"/>
                        <a:ext cx="5895975" cy="5942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3668" name="Text Box 4"/>
          <p:cNvSpPr txBox="1">
            <a:spLocks noChangeArrowheads="1"/>
          </p:cNvSpPr>
          <p:nvPr/>
        </p:nvSpPr>
        <p:spPr bwMode="auto">
          <a:xfrm>
            <a:off x="2133600" y="1316191"/>
            <a:ext cx="82296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6075" indent="-346075">
              <a:defRPr sz="2400">
                <a:solidFill>
                  <a:schemeClr val="tx1"/>
                </a:solidFill>
                <a:latin typeface="Times New Roman" panose="02020603050405020304" pitchFamily="18" charset="0"/>
              </a:defRPr>
            </a:lvl1pPr>
            <a:lvl2pPr marL="742950" indent="-233363">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buFont typeface="Arial" panose="020B0604020202020204" pitchFamily="34" charset="0"/>
              <a:buChar char="•"/>
            </a:pPr>
            <a:r>
              <a:rPr lang="en-US" altLang="en-US" sz="2000" dirty="0">
                <a:latin typeface="Tahoma" panose="020B0604030504040204" pitchFamily="34" charset="0"/>
              </a:rPr>
              <a:t>Observe Stock Movements every day. </a:t>
            </a:r>
          </a:p>
          <a:p>
            <a:pPr>
              <a:buFont typeface="Arial" panose="020B0604020202020204" pitchFamily="34" charset="0"/>
              <a:buChar char="•"/>
            </a:pPr>
            <a:r>
              <a:rPr lang="en-US" altLang="en-US" sz="2000" dirty="0">
                <a:latin typeface="Tahoma" panose="020B0604030504040204" pitchFamily="34" charset="0"/>
              </a:rPr>
              <a:t>Clustering points: Stock-{UP/DOWN}</a:t>
            </a:r>
          </a:p>
          <a:p>
            <a:pPr>
              <a:buFont typeface="Arial" panose="020B0604020202020204" pitchFamily="34" charset="0"/>
              <a:buChar char="•"/>
            </a:pPr>
            <a:r>
              <a:rPr lang="en-US" altLang="en-US" sz="2000" dirty="0">
                <a:latin typeface="Tahoma" panose="020B0604030504040204" pitchFamily="34" charset="0"/>
              </a:rPr>
              <a:t>Similarity Measure: Two points are more similar if the events described by them frequently happen together on the same day. </a:t>
            </a:r>
          </a:p>
          <a:p>
            <a:pPr marL="795337" lvl="1" indent="-285750">
              <a:buFont typeface="Arial" panose="020B0604020202020204" pitchFamily="34" charset="0"/>
              <a:buChar char="•"/>
            </a:pPr>
            <a:r>
              <a:rPr lang="en-US" altLang="en-US" sz="1800" dirty="0">
                <a:latin typeface="Tahoma" panose="020B0604030504040204" pitchFamily="34" charset="0"/>
              </a:rPr>
              <a:t>We used association rules to quantify a similarity measure.</a:t>
            </a:r>
            <a:r>
              <a:rPr lang="en-US" altLang="en-US" sz="2000" dirty="0"/>
              <a:t> </a:t>
            </a:r>
          </a:p>
        </p:txBody>
      </p:sp>
    </p:spTree>
    <p:extLst>
      <p:ext uri="{BB962C8B-B14F-4D97-AF65-F5344CB8AC3E}">
        <p14:creationId xmlns:p14="http://schemas.microsoft.com/office/powerpoint/2010/main" val="12809698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Rectangle 2"/>
          <p:cNvSpPr>
            <a:spLocks noGrp="1" noChangeArrowheads="1"/>
          </p:cNvSpPr>
          <p:nvPr>
            <p:ph type="title"/>
          </p:nvPr>
        </p:nvSpPr>
        <p:spPr>
          <a:xfrm>
            <a:off x="315852" y="365125"/>
            <a:ext cx="10515600" cy="521979"/>
          </a:xfrm>
        </p:spPr>
        <p:txBody>
          <a:bodyPr/>
          <a:lstStyle/>
          <a:p>
            <a:r>
              <a:rPr lang="en-US" altLang="en-US" dirty="0"/>
              <a:t>Association Rule Discovery: Definition</a:t>
            </a:r>
          </a:p>
        </p:txBody>
      </p:sp>
      <p:sp>
        <p:nvSpPr>
          <p:cNvPr id="754691" name="Rectangle 3"/>
          <p:cNvSpPr>
            <a:spLocks noGrp="1" noChangeArrowheads="1"/>
          </p:cNvSpPr>
          <p:nvPr>
            <p:ph idx="1"/>
          </p:nvPr>
        </p:nvSpPr>
        <p:spPr>
          <a:xfrm>
            <a:off x="315852" y="1132764"/>
            <a:ext cx="11037948" cy="4961069"/>
          </a:xfrm>
        </p:spPr>
        <p:txBody>
          <a:bodyPr/>
          <a:lstStyle/>
          <a:p>
            <a:r>
              <a:rPr lang="en-US" altLang="en-US" sz="2400" dirty="0"/>
              <a:t>Given a set of records each of which contain some number of items from a given collection;</a:t>
            </a:r>
          </a:p>
          <a:p>
            <a:pPr lvl="1"/>
            <a:r>
              <a:rPr lang="en-US" altLang="en-US" dirty="0"/>
              <a:t>Produce dependency rules which will predict occurrence of an item based on occurrences of other items.</a:t>
            </a:r>
          </a:p>
        </p:txBody>
      </p:sp>
      <p:graphicFrame>
        <p:nvGraphicFramePr>
          <p:cNvPr id="754692" name="Object 4"/>
          <p:cNvGraphicFramePr>
            <a:graphicFrameLocks noChangeAspect="1"/>
          </p:cNvGraphicFramePr>
          <p:nvPr/>
        </p:nvGraphicFramePr>
        <p:xfrm>
          <a:off x="1905001" y="3276600"/>
          <a:ext cx="4181475" cy="2152650"/>
        </p:xfrm>
        <a:graphic>
          <a:graphicData uri="http://schemas.openxmlformats.org/presentationml/2006/ole">
            <mc:AlternateContent xmlns:mc="http://schemas.openxmlformats.org/markup-compatibility/2006">
              <mc:Choice xmlns:v="urn:schemas-microsoft-com:vml" Requires="v">
                <p:oleObj spid="_x0000_s3079" name="Document" r:id="rId3" imgW="3823200" imgH="1999080" progId="Word.Document.8">
                  <p:embed/>
                </p:oleObj>
              </mc:Choice>
              <mc:Fallback>
                <p:oleObj name="Document" r:id="rId3" imgW="3823200" imgH="199908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1" y="3276600"/>
                        <a:ext cx="4181475" cy="2152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4693" name="Text Box 5"/>
          <p:cNvSpPr txBox="1">
            <a:spLocks noChangeArrowheads="1"/>
          </p:cNvSpPr>
          <p:nvPr/>
        </p:nvSpPr>
        <p:spPr bwMode="auto">
          <a:xfrm>
            <a:off x="6400801" y="3657601"/>
            <a:ext cx="2960619" cy="1538883"/>
          </a:xfrm>
          <a:prstGeom prst="rect">
            <a:avLst/>
          </a:prstGeom>
          <a:solidFill>
            <a:srgbClr val="CCCCFF"/>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sz="2000" dirty="0">
                <a:latin typeface="Times New Roman" panose="02020603050405020304" pitchFamily="18" charset="0"/>
              </a:rPr>
              <a:t>Rules Discovered:</a:t>
            </a:r>
          </a:p>
          <a:p>
            <a:r>
              <a:rPr lang="en-US" altLang="en-US" sz="2000" dirty="0">
                <a:latin typeface="Times New Roman" panose="02020603050405020304" pitchFamily="18" charset="0"/>
              </a:rPr>
              <a:t>    </a:t>
            </a:r>
            <a:r>
              <a:rPr lang="en-US" altLang="en-US" dirty="0">
                <a:solidFill>
                  <a:srgbClr val="CC0000"/>
                </a:solidFill>
                <a:latin typeface="Tahoma" panose="020B0604030504040204" pitchFamily="34" charset="0"/>
              </a:rPr>
              <a:t>{Milk} --&gt; {Coke</a:t>
            </a:r>
            <a:r>
              <a:rPr lang="en-US" altLang="en-US" dirty="0" smtClean="0">
                <a:solidFill>
                  <a:srgbClr val="CC0000"/>
                </a:solidFill>
                <a:latin typeface="Tahoma" panose="020B0604030504040204" pitchFamily="34" charset="0"/>
              </a:rPr>
              <a:t>}</a:t>
            </a:r>
          </a:p>
          <a:p>
            <a:r>
              <a:rPr lang="en-US" altLang="en-US" dirty="0">
                <a:solidFill>
                  <a:srgbClr val="CC0000"/>
                </a:solidFill>
                <a:latin typeface="Tahoma" panose="020B0604030504040204" pitchFamily="34" charset="0"/>
              </a:rPr>
              <a:t> </a:t>
            </a:r>
            <a:r>
              <a:rPr lang="en-US" altLang="en-US" dirty="0" smtClean="0">
                <a:solidFill>
                  <a:srgbClr val="CC0000"/>
                </a:solidFill>
                <a:latin typeface="Tahoma" panose="020B0604030504040204" pitchFamily="34" charset="0"/>
              </a:rPr>
              <a:t>   {Beer} </a:t>
            </a:r>
            <a:r>
              <a:rPr lang="en-US" altLang="en-US" dirty="0">
                <a:solidFill>
                  <a:srgbClr val="CC0000"/>
                </a:solidFill>
                <a:latin typeface="Tahoma" panose="020B0604030504040204" pitchFamily="34" charset="0"/>
              </a:rPr>
              <a:t>--&gt; </a:t>
            </a:r>
            <a:r>
              <a:rPr lang="en-US" altLang="en-US" dirty="0" smtClean="0">
                <a:solidFill>
                  <a:srgbClr val="CC0000"/>
                </a:solidFill>
                <a:latin typeface="Tahoma" panose="020B0604030504040204" pitchFamily="34" charset="0"/>
              </a:rPr>
              <a:t>{Diaper????}</a:t>
            </a:r>
            <a:endParaRPr lang="en-US" altLang="en-US" dirty="0">
              <a:solidFill>
                <a:srgbClr val="CC0000"/>
              </a:solidFill>
              <a:latin typeface="Tahoma" panose="020B0604030504040204" pitchFamily="34" charset="0"/>
            </a:endParaRPr>
          </a:p>
          <a:p>
            <a:endParaRPr lang="en-US" altLang="en-US" dirty="0">
              <a:solidFill>
                <a:srgbClr val="CC0000"/>
              </a:solidFill>
              <a:latin typeface="Tahoma" panose="020B0604030504040204" pitchFamily="34" charset="0"/>
            </a:endParaRPr>
          </a:p>
          <a:p>
            <a:r>
              <a:rPr lang="en-US" altLang="en-US" dirty="0">
                <a:solidFill>
                  <a:srgbClr val="CC0000"/>
                </a:solidFill>
                <a:latin typeface="Tahoma" panose="020B0604030504040204" pitchFamily="34" charset="0"/>
              </a:rPr>
              <a:t>    </a:t>
            </a:r>
            <a:endParaRPr lang="en-US" altLang="en-US" sz="2400" dirty="0">
              <a:latin typeface="Times New Roman" panose="02020603050405020304" pitchFamily="18" charset="0"/>
            </a:endParaRPr>
          </a:p>
        </p:txBody>
      </p:sp>
    </p:spTree>
    <p:extLst>
      <p:ext uri="{BB962C8B-B14F-4D97-AF65-F5344CB8AC3E}">
        <p14:creationId xmlns:p14="http://schemas.microsoft.com/office/powerpoint/2010/main" val="31915394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4" name="Rectangle 2"/>
          <p:cNvSpPr>
            <a:spLocks noGrp="1" noChangeArrowheads="1"/>
          </p:cNvSpPr>
          <p:nvPr>
            <p:ph type="title"/>
          </p:nvPr>
        </p:nvSpPr>
        <p:spPr>
          <a:xfrm>
            <a:off x="159332" y="365126"/>
            <a:ext cx="10515600" cy="590218"/>
          </a:xfrm>
        </p:spPr>
        <p:txBody>
          <a:bodyPr>
            <a:normAutofit fontScale="90000"/>
          </a:bodyPr>
          <a:lstStyle/>
          <a:p>
            <a:r>
              <a:rPr lang="en-US" altLang="en-US" sz="3600" b="1"/>
              <a:t>Association Rule Discovery: Application 1</a:t>
            </a:r>
          </a:p>
        </p:txBody>
      </p:sp>
      <p:sp>
        <p:nvSpPr>
          <p:cNvPr id="755715" name="Rectangle 3"/>
          <p:cNvSpPr>
            <a:spLocks noGrp="1" noChangeArrowheads="1"/>
          </p:cNvSpPr>
          <p:nvPr>
            <p:ph idx="1"/>
          </p:nvPr>
        </p:nvSpPr>
        <p:spPr>
          <a:ln/>
        </p:spPr>
        <p:txBody>
          <a:bodyPr/>
          <a:lstStyle/>
          <a:p>
            <a:pPr marL="342900" indent="-342900"/>
            <a:r>
              <a:rPr lang="en-US" altLang="en-US" sz="2400" dirty="0"/>
              <a:t>Marketing and Sales Promotion:</a:t>
            </a:r>
            <a:endParaRPr lang="en-US" altLang="en-US" sz="2000" dirty="0"/>
          </a:p>
          <a:p>
            <a:pPr marL="742950" lvl="1" indent="-285750"/>
            <a:r>
              <a:rPr lang="en-US" altLang="en-US" dirty="0">
                <a:solidFill>
                  <a:srgbClr val="FF0066"/>
                </a:solidFill>
              </a:rPr>
              <a:t>Let the rule discovered be</a:t>
            </a:r>
            <a:r>
              <a:rPr lang="en-US" altLang="en-US" i="1" dirty="0">
                <a:solidFill>
                  <a:srgbClr val="FF0066"/>
                </a:solidFill>
              </a:rPr>
              <a:t> </a:t>
            </a:r>
          </a:p>
          <a:p>
            <a:pPr marL="742950" lvl="1" indent="-285750">
              <a:buNone/>
            </a:pPr>
            <a:r>
              <a:rPr lang="en-US" altLang="en-US" i="1" dirty="0">
                <a:solidFill>
                  <a:srgbClr val="FF0066"/>
                </a:solidFill>
              </a:rPr>
              <a:t> 			{Bagels, … } --&gt; {Potato Chips}</a:t>
            </a:r>
            <a:endParaRPr lang="en-US" altLang="en-US" dirty="0"/>
          </a:p>
          <a:p>
            <a:pPr marL="742950" lvl="1" indent="-285750"/>
            <a:r>
              <a:rPr lang="en-US" altLang="en-US" u="sng" dirty="0">
                <a:solidFill>
                  <a:srgbClr val="0000FF"/>
                </a:solidFill>
              </a:rPr>
              <a:t>Potato Chips</a:t>
            </a:r>
            <a:r>
              <a:rPr lang="en-US" altLang="en-US" u="sng" dirty="0"/>
              <a:t> </a:t>
            </a:r>
            <a:r>
              <a:rPr lang="en-US" altLang="en-US" u="sng" dirty="0">
                <a:solidFill>
                  <a:srgbClr val="0000FF"/>
                </a:solidFill>
              </a:rPr>
              <a:t>as consequent</a:t>
            </a:r>
            <a:r>
              <a:rPr lang="en-US" altLang="en-US" sz="2000" dirty="0"/>
              <a:t> =&gt; </a:t>
            </a:r>
            <a:r>
              <a:rPr lang="en-US" altLang="en-US" dirty="0"/>
              <a:t>Can be used to determine what should be done to boost its sales.</a:t>
            </a:r>
          </a:p>
          <a:p>
            <a:pPr marL="742950" lvl="1" indent="-285750"/>
            <a:r>
              <a:rPr lang="en-US" altLang="en-US" u="sng" dirty="0">
                <a:solidFill>
                  <a:srgbClr val="0000FF"/>
                </a:solidFill>
              </a:rPr>
              <a:t>Bagels in the antecedent</a:t>
            </a:r>
            <a:r>
              <a:rPr lang="en-US" altLang="en-US" sz="2000" dirty="0"/>
              <a:t> =&gt; C</a:t>
            </a:r>
            <a:r>
              <a:rPr lang="en-US" altLang="en-US" dirty="0"/>
              <a:t>an be used to see which products would be affected if the store discontinues selling bagels.</a:t>
            </a:r>
          </a:p>
          <a:p>
            <a:pPr marL="742950" lvl="1" indent="-285750"/>
            <a:r>
              <a:rPr lang="en-US" altLang="en-US" u="sng" dirty="0">
                <a:solidFill>
                  <a:srgbClr val="0000FF"/>
                </a:solidFill>
              </a:rPr>
              <a:t>Bagels in antecedent</a:t>
            </a:r>
            <a:r>
              <a:rPr lang="en-US" altLang="en-US" u="sng" dirty="0"/>
              <a:t> </a:t>
            </a:r>
            <a:r>
              <a:rPr lang="en-US" altLang="en-US" i="1" u="sng" dirty="0">
                <a:solidFill>
                  <a:srgbClr val="0000FF"/>
                </a:solidFill>
              </a:rPr>
              <a:t>and</a:t>
            </a:r>
            <a:r>
              <a:rPr lang="en-US" altLang="en-US" u="sng" dirty="0"/>
              <a:t> </a:t>
            </a:r>
            <a:r>
              <a:rPr lang="en-US" altLang="en-US" u="sng" dirty="0">
                <a:solidFill>
                  <a:srgbClr val="0000FF"/>
                </a:solidFill>
              </a:rPr>
              <a:t>Potato chips in consequent</a:t>
            </a:r>
            <a:r>
              <a:rPr lang="en-US" altLang="en-US" sz="2000" u="sng" dirty="0">
                <a:solidFill>
                  <a:srgbClr val="0000FF"/>
                </a:solidFill>
              </a:rPr>
              <a:t> </a:t>
            </a:r>
            <a:r>
              <a:rPr lang="en-US" altLang="en-US" sz="2000" dirty="0">
                <a:solidFill>
                  <a:schemeClr val="tx2"/>
                </a:solidFill>
              </a:rPr>
              <a:t>=&gt; </a:t>
            </a:r>
            <a:r>
              <a:rPr lang="en-US" altLang="en-US" dirty="0"/>
              <a:t>Can be used to see what products should be sold with Bagels to promote sale of Potato chips!</a:t>
            </a:r>
          </a:p>
        </p:txBody>
      </p:sp>
      <p:sp>
        <p:nvSpPr>
          <p:cNvPr id="2" name="Cloud Callout 1"/>
          <p:cNvSpPr/>
          <p:nvPr/>
        </p:nvSpPr>
        <p:spPr bwMode="auto">
          <a:xfrm>
            <a:off x="3275463" y="5199797"/>
            <a:ext cx="6305265" cy="1429603"/>
          </a:xfrm>
          <a:prstGeom prst="cloudCallou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Arial" charset="0"/>
              </a:rPr>
              <a:t>What if rule </a:t>
            </a:r>
            <a:r>
              <a:rPr lang="en-GB" dirty="0" smtClean="0">
                <a:latin typeface="Arial" charset="0"/>
              </a:rPr>
              <a:t>incorrectly identifies two popular</a:t>
            </a:r>
          </a:p>
          <a:p>
            <a:pPr marL="0" marR="0" indent="0" algn="l" defTabSz="914400" rtl="0" eaLnBrk="0" fontAlgn="base" latinLnBrk="0" hangingPunct="0">
              <a:lnSpc>
                <a:spcPct val="100000"/>
              </a:lnSpc>
              <a:spcBef>
                <a:spcPct val="0"/>
              </a:spcBef>
              <a:spcAft>
                <a:spcPct val="0"/>
              </a:spcAft>
              <a:buClrTx/>
              <a:buSzTx/>
              <a:buFontTx/>
              <a:buNone/>
              <a:tabLst/>
            </a:pPr>
            <a:r>
              <a:rPr lang="en-GB" dirty="0" smtClean="0">
                <a:latin typeface="Arial" charset="0"/>
              </a:rPr>
              <a:t>items as consequent and antecedent??</a:t>
            </a:r>
          </a:p>
          <a:p>
            <a:pPr marL="285750" marR="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GB" sz="1800" b="0" i="0" u="none" strike="noStrike" cap="none" normalizeH="0" baseline="0" dirty="0" err="1" smtClean="0">
                <a:ln>
                  <a:noFill/>
                </a:ln>
                <a:solidFill>
                  <a:schemeClr val="tx1"/>
                </a:solidFill>
                <a:effectLst/>
                <a:latin typeface="Arial" charset="0"/>
              </a:rPr>
              <a:t>Apriori</a:t>
            </a:r>
            <a:r>
              <a:rPr kumimoji="0" lang="en-GB" sz="1800" b="0" i="0" u="none" strike="noStrike" cap="none" normalizeH="0" baseline="0" dirty="0" smtClean="0">
                <a:ln>
                  <a:noFill/>
                </a:ln>
                <a:solidFill>
                  <a:schemeClr val="tx1"/>
                </a:solidFill>
                <a:effectLst/>
                <a:latin typeface="Arial" charset="0"/>
              </a:rPr>
              <a:t> Algorithm</a:t>
            </a:r>
            <a:endParaRPr kumimoji="0" lang="en-US" sz="18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23950220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Rectangle 2"/>
          <p:cNvSpPr>
            <a:spLocks noGrp="1" noChangeArrowheads="1"/>
          </p:cNvSpPr>
          <p:nvPr>
            <p:ph type="title"/>
          </p:nvPr>
        </p:nvSpPr>
        <p:spPr>
          <a:xfrm>
            <a:off x="121686" y="365126"/>
            <a:ext cx="10515600" cy="617514"/>
          </a:xfrm>
        </p:spPr>
        <p:txBody>
          <a:bodyPr>
            <a:normAutofit fontScale="90000"/>
          </a:bodyPr>
          <a:lstStyle/>
          <a:p>
            <a:r>
              <a:rPr lang="en-US" altLang="en-US" sz="3600" b="1" dirty="0"/>
              <a:t>Association Rule Discovery: </a:t>
            </a:r>
            <a:r>
              <a:rPr lang="en-US" altLang="en-US" sz="3600" b="1" dirty="0" smtClean="0"/>
              <a:t>Application</a:t>
            </a:r>
            <a:endParaRPr lang="en-US" altLang="en-US" sz="3600" b="1" dirty="0"/>
          </a:p>
        </p:txBody>
      </p:sp>
      <p:sp>
        <p:nvSpPr>
          <p:cNvPr id="759811" name="Rectangle 3"/>
          <p:cNvSpPr>
            <a:spLocks noGrp="1" noChangeArrowheads="1"/>
          </p:cNvSpPr>
          <p:nvPr>
            <p:ph idx="1"/>
          </p:nvPr>
        </p:nvSpPr>
        <p:spPr>
          <a:xfrm>
            <a:off x="304800" y="1173707"/>
            <a:ext cx="10905067" cy="3971499"/>
          </a:xfrm>
        </p:spPr>
        <p:txBody>
          <a:bodyPr/>
          <a:lstStyle/>
          <a:p>
            <a:pPr>
              <a:lnSpc>
                <a:spcPct val="100000"/>
              </a:lnSpc>
              <a:spcAft>
                <a:spcPts val="1200"/>
              </a:spcAft>
            </a:pPr>
            <a:r>
              <a:rPr lang="en-US" altLang="en-US" sz="2400" dirty="0"/>
              <a:t>Inventory Management:</a:t>
            </a:r>
          </a:p>
          <a:p>
            <a:pPr lvl="1">
              <a:lnSpc>
                <a:spcPct val="100000"/>
              </a:lnSpc>
              <a:spcAft>
                <a:spcPts val="1200"/>
              </a:spcAft>
            </a:pPr>
            <a:r>
              <a:rPr lang="en-US" altLang="en-US" dirty="0"/>
              <a:t>Goal: A consumer appliance repair company wants to anticipate the nature of repairs on its consumer products and keep the service vehicles equipped with right parts to reduce on number of visits to consumer households.</a:t>
            </a:r>
          </a:p>
          <a:p>
            <a:pPr lvl="1">
              <a:lnSpc>
                <a:spcPct val="100000"/>
              </a:lnSpc>
              <a:spcAft>
                <a:spcPts val="1200"/>
              </a:spcAft>
            </a:pPr>
            <a:r>
              <a:rPr lang="en-US" altLang="en-US" dirty="0"/>
              <a:t>Approach: Process the data on tools and parts required in previous repairs at different consumer locations and discover the co-occurrence patterns.</a:t>
            </a:r>
          </a:p>
        </p:txBody>
      </p:sp>
    </p:spTree>
    <p:extLst>
      <p:ext uri="{BB962C8B-B14F-4D97-AF65-F5344CB8AC3E}">
        <p14:creationId xmlns:p14="http://schemas.microsoft.com/office/powerpoint/2010/main" val="26351772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58" name="Rectangle 2"/>
          <p:cNvSpPr>
            <a:spLocks noGrp="1" noChangeArrowheads="1"/>
          </p:cNvSpPr>
          <p:nvPr>
            <p:ph type="title"/>
          </p:nvPr>
        </p:nvSpPr>
        <p:spPr/>
        <p:txBody>
          <a:bodyPr>
            <a:normAutofit/>
          </a:bodyPr>
          <a:lstStyle/>
          <a:p>
            <a:r>
              <a:rPr lang="en-US" altLang="en-US"/>
              <a:t>Sequential Pattern Discovery: Definition</a:t>
            </a:r>
          </a:p>
        </p:txBody>
      </p:sp>
      <p:sp>
        <p:nvSpPr>
          <p:cNvPr id="761859" name="Rectangle 3"/>
          <p:cNvSpPr>
            <a:spLocks noGrp="1" noChangeArrowheads="1"/>
          </p:cNvSpPr>
          <p:nvPr>
            <p:ph idx="1"/>
          </p:nvPr>
        </p:nvSpPr>
        <p:spPr>
          <a:xfrm>
            <a:off x="203201" y="1255594"/>
            <a:ext cx="11711296" cy="5445457"/>
          </a:xfrm>
        </p:spPr>
        <p:txBody>
          <a:bodyPr>
            <a:noAutofit/>
          </a:bodyPr>
          <a:lstStyle/>
          <a:p>
            <a:pPr marL="342900" indent="-342900"/>
            <a:r>
              <a:rPr lang="en-US" altLang="en-US" sz="1800" dirty="0"/>
              <a:t>Given is a set of </a:t>
            </a:r>
            <a:r>
              <a:rPr lang="en-US" altLang="en-US" sz="1800" i="1" dirty="0"/>
              <a:t>objects</a:t>
            </a:r>
            <a:r>
              <a:rPr lang="en-US" altLang="en-US" sz="1800" dirty="0"/>
              <a:t>, with each object associated with its own </a:t>
            </a:r>
            <a:r>
              <a:rPr lang="en-US" altLang="en-US" sz="1800" i="1" dirty="0"/>
              <a:t>timeline of events</a:t>
            </a:r>
            <a:r>
              <a:rPr lang="en-US" altLang="en-US" sz="1800" dirty="0"/>
              <a:t>, find rules that predict strong </a:t>
            </a:r>
            <a:r>
              <a:rPr lang="en-US" altLang="en-US" sz="1800" dirty="0">
                <a:solidFill>
                  <a:srgbClr val="0000FF"/>
                </a:solidFill>
              </a:rPr>
              <a:t>sequential dependencies</a:t>
            </a:r>
            <a:r>
              <a:rPr lang="en-US" altLang="en-US" sz="1800" dirty="0"/>
              <a:t> among different events.</a:t>
            </a:r>
          </a:p>
          <a:p>
            <a:pPr marL="342900" indent="-342900"/>
            <a:endParaRPr lang="en-US" altLang="en-US" sz="1800" dirty="0"/>
          </a:p>
          <a:p>
            <a:pPr marL="342900" indent="-342900"/>
            <a:endParaRPr lang="en-US" altLang="en-US" sz="1800" dirty="0"/>
          </a:p>
          <a:p>
            <a:pPr marL="342900" indent="-342900"/>
            <a:endParaRPr lang="en-US" altLang="en-US" sz="1800" dirty="0"/>
          </a:p>
          <a:p>
            <a:pPr marL="342900" indent="-342900"/>
            <a:endParaRPr lang="en-US" altLang="en-US" sz="1800" dirty="0"/>
          </a:p>
          <a:p>
            <a:pPr marL="342900" indent="-342900"/>
            <a:endParaRPr lang="en-US" altLang="en-US" sz="1800" dirty="0" smtClean="0"/>
          </a:p>
          <a:p>
            <a:pPr marL="342900" indent="-342900"/>
            <a:endParaRPr lang="en-US" altLang="en-US" sz="1800" dirty="0"/>
          </a:p>
          <a:p>
            <a:pPr marL="342900" indent="-342900"/>
            <a:r>
              <a:rPr lang="en-US" altLang="en-US" sz="1800" dirty="0" smtClean="0"/>
              <a:t>Rules </a:t>
            </a:r>
            <a:r>
              <a:rPr lang="en-US" altLang="en-US" sz="1800" dirty="0"/>
              <a:t>are formed by first </a:t>
            </a:r>
            <a:r>
              <a:rPr lang="en-US" altLang="en-US" sz="1800" dirty="0" smtClean="0"/>
              <a:t>discovering </a:t>
            </a:r>
            <a:r>
              <a:rPr lang="en-US" altLang="en-US" sz="1800" dirty="0"/>
              <a:t>patterns. Event occurrences in the patterns are governed by timing constraints.</a:t>
            </a:r>
            <a:endParaRPr lang="en-US" altLang="en-US" sz="2000" dirty="0"/>
          </a:p>
        </p:txBody>
      </p:sp>
      <p:grpSp>
        <p:nvGrpSpPr>
          <p:cNvPr id="761860" name="Group 4"/>
          <p:cNvGrpSpPr>
            <a:grpSpLocks/>
          </p:cNvGrpSpPr>
          <p:nvPr/>
        </p:nvGrpSpPr>
        <p:grpSpPr bwMode="auto">
          <a:xfrm>
            <a:off x="2874820" y="4364182"/>
            <a:ext cx="3657600" cy="1752600"/>
            <a:chOff x="1728" y="2928"/>
            <a:chExt cx="2304" cy="1104"/>
          </a:xfrm>
        </p:grpSpPr>
        <p:sp>
          <p:nvSpPr>
            <p:cNvPr id="761861" name="Rectangle 5"/>
            <p:cNvSpPr>
              <a:spLocks noChangeArrowheads="1"/>
            </p:cNvSpPr>
            <p:nvPr/>
          </p:nvSpPr>
          <p:spPr bwMode="auto">
            <a:xfrm>
              <a:off x="1728" y="2928"/>
              <a:ext cx="2304" cy="1104"/>
            </a:xfrm>
            <a:prstGeom prst="rect">
              <a:avLst/>
            </a:prstGeom>
            <a:solidFill>
              <a:srgbClr val="FFFFCC"/>
            </a:solidFill>
            <a:ln w="9525">
              <a:solidFill>
                <a:schemeClr val="tx1"/>
              </a:solidFill>
              <a:miter lim="800000"/>
              <a:headEnd/>
              <a:tailEnd/>
            </a:ln>
            <a:effectLst>
              <a:outerShdw dist="107763" dir="2700000" algn="ctr" rotWithShape="0">
                <a:srgbClr val="808080"/>
              </a:outerShdw>
            </a:effectLst>
          </p:spPr>
          <p:txBody>
            <a:bodyPr wrap="none" anchor="ctr"/>
            <a:lstStyle/>
            <a:p>
              <a:endParaRPr lang="en-US"/>
            </a:p>
          </p:txBody>
        </p:sp>
        <p:sp>
          <p:nvSpPr>
            <p:cNvPr id="761862" name="Text Box 6"/>
            <p:cNvSpPr txBox="1">
              <a:spLocks noChangeArrowheads="1"/>
            </p:cNvSpPr>
            <p:nvPr/>
          </p:nvSpPr>
          <p:spPr bwMode="auto">
            <a:xfrm>
              <a:off x="1776" y="2983"/>
              <a:ext cx="2190" cy="327"/>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latin typeface="Times New Roman" panose="02020603050405020304" pitchFamily="18" charset="0"/>
                </a:rPr>
                <a:t>(A   B)     (C)    (D   E)</a:t>
              </a:r>
            </a:p>
          </p:txBody>
        </p:sp>
        <p:sp>
          <p:nvSpPr>
            <p:cNvPr id="761863" name="Text Box 7"/>
            <p:cNvSpPr txBox="1">
              <a:spLocks noChangeArrowheads="1"/>
            </p:cNvSpPr>
            <p:nvPr/>
          </p:nvSpPr>
          <p:spPr bwMode="auto">
            <a:xfrm>
              <a:off x="2688" y="3660"/>
              <a:ext cx="468" cy="233"/>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00FF"/>
                  </a:solidFill>
                </a:rPr>
                <a:t>&lt;= ms</a:t>
              </a:r>
              <a:endParaRPr lang="en-US" altLang="en-US" sz="1600">
                <a:latin typeface="Times New Roman" panose="02020603050405020304" pitchFamily="18" charset="0"/>
              </a:endParaRPr>
            </a:p>
          </p:txBody>
        </p:sp>
        <p:sp>
          <p:nvSpPr>
            <p:cNvPr id="761864" name="Text Box 8"/>
            <p:cNvSpPr txBox="1">
              <a:spLocks noChangeArrowheads="1"/>
            </p:cNvSpPr>
            <p:nvPr/>
          </p:nvSpPr>
          <p:spPr bwMode="auto">
            <a:xfrm>
              <a:off x="2256" y="3312"/>
              <a:ext cx="426" cy="233"/>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00FF"/>
                  </a:solidFill>
                </a:rPr>
                <a:t>&lt;= xg</a:t>
              </a:r>
              <a:endParaRPr lang="en-US" altLang="en-US" sz="1600">
                <a:latin typeface="Times New Roman" panose="02020603050405020304" pitchFamily="18" charset="0"/>
              </a:endParaRPr>
            </a:p>
          </p:txBody>
        </p:sp>
        <p:sp>
          <p:nvSpPr>
            <p:cNvPr id="761865" name="Text Box 9"/>
            <p:cNvSpPr txBox="1">
              <a:spLocks noChangeArrowheads="1"/>
            </p:cNvSpPr>
            <p:nvPr/>
          </p:nvSpPr>
          <p:spPr bwMode="auto">
            <a:xfrm>
              <a:off x="2976" y="3324"/>
              <a:ext cx="368" cy="233"/>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00FF"/>
                  </a:solidFill>
                </a:rPr>
                <a:t> &gt;ng</a:t>
              </a:r>
              <a:endParaRPr lang="en-US" altLang="en-US" sz="1600">
                <a:latin typeface="Times New Roman" panose="02020603050405020304" pitchFamily="18" charset="0"/>
              </a:endParaRPr>
            </a:p>
          </p:txBody>
        </p:sp>
        <p:sp>
          <p:nvSpPr>
            <p:cNvPr id="761866" name="Text Box 10"/>
            <p:cNvSpPr txBox="1">
              <a:spLocks noChangeArrowheads="1"/>
            </p:cNvSpPr>
            <p:nvPr/>
          </p:nvSpPr>
          <p:spPr bwMode="auto">
            <a:xfrm>
              <a:off x="3360" y="3324"/>
              <a:ext cx="454" cy="233"/>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00FF"/>
                  </a:solidFill>
                </a:rPr>
                <a:t>&lt;= ws</a:t>
              </a:r>
              <a:endParaRPr lang="en-US" altLang="en-US" sz="1600">
                <a:latin typeface="Times New Roman" panose="02020603050405020304" pitchFamily="18" charset="0"/>
              </a:endParaRPr>
            </a:p>
          </p:txBody>
        </p:sp>
        <p:sp>
          <p:nvSpPr>
            <p:cNvPr id="761867" name="Line 11"/>
            <p:cNvSpPr>
              <a:spLocks noChangeShapeType="1"/>
            </p:cNvSpPr>
            <p:nvPr/>
          </p:nvSpPr>
          <p:spPr bwMode="auto">
            <a:xfrm>
              <a:off x="1824" y="3817"/>
              <a:ext cx="2064" cy="0"/>
            </a:xfrm>
            <a:prstGeom prst="line">
              <a:avLst/>
            </a:prstGeom>
            <a:noFill/>
            <a:ln w="9525">
              <a:solidFill>
                <a:schemeClr val="tx1"/>
              </a:solidFill>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1868" name="Line 12"/>
            <p:cNvSpPr>
              <a:spLocks noChangeShapeType="1"/>
            </p:cNvSpPr>
            <p:nvPr/>
          </p:nvSpPr>
          <p:spPr bwMode="auto">
            <a:xfrm>
              <a:off x="1824" y="3500"/>
              <a:ext cx="1200" cy="0"/>
            </a:xfrm>
            <a:prstGeom prst="line">
              <a:avLst/>
            </a:prstGeom>
            <a:noFill/>
            <a:ln w="9525">
              <a:solidFill>
                <a:schemeClr val="tx1"/>
              </a:solidFill>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1869" name="Line 13"/>
            <p:cNvSpPr>
              <a:spLocks noChangeShapeType="1"/>
            </p:cNvSpPr>
            <p:nvPr/>
          </p:nvSpPr>
          <p:spPr bwMode="auto">
            <a:xfrm>
              <a:off x="3024" y="3500"/>
              <a:ext cx="288" cy="0"/>
            </a:xfrm>
            <a:prstGeom prst="line">
              <a:avLst/>
            </a:prstGeom>
            <a:noFill/>
            <a:ln w="9525">
              <a:solidFill>
                <a:schemeClr val="tx1"/>
              </a:solidFill>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1870" name="Line 14"/>
            <p:cNvSpPr>
              <a:spLocks noChangeShapeType="1"/>
            </p:cNvSpPr>
            <p:nvPr/>
          </p:nvSpPr>
          <p:spPr bwMode="auto">
            <a:xfrm>
              <a:off x="3312" y="3500"/>
              <a:ext cx="576" cy="0"/>
            </a:xfrm>
            <a:prstGeom prst="line">
              <a:avLst/>
            </a:prstGeom>
            <a:noFill/>
            <a:ln w="9525">
              <a:solidFill>
                <a:schemeClr val="tx1"/>
              </a:solidFill>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1871" name="Line 15"/>
            <p:cNvSpPr>
              <a:spLocks noChangeShapeType="1"/>
            </p:cNvSpPr>
            <p:nvPr/>
          </p:nvSpPr>
          <p:spPr bwMode="auto">
            <a:xfrm>
              <a:off x="1824" y="3264"/>
              <a:ext cx="0" cy="709"/>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1872" name="Line 16"/>
            <p:cNvSpPr>
              <a:spLocks noChangeShapeType="1"/>
            </p:cNvSpPr>
            <p:nvPr/>
          </p:nvSpPr>
          <p:spPr bwMode="auto">
            <a:xfrm flipV="1">
              <a:off x="3024" y="3319"/>
              <a:ext cx="0" cy="327"/>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1873" name="Line 17"/>
            <p:cNvSpPr>
              <a:spLocks noChangeShapeType="1"/>
            </p:cNvSpPr>
            <p:nvPr/>
          </p:nvSpPr>
          <p:spPr bwMode="auto">
            <a:xfrm flipV="1">
              <a:off x="3312" y="3319"/>
              <a:ext cx="0" cy="327"/>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1874" name="Line 18"/>
            <p:cNvSpPr>
              <a:spLocks noChangeShapeType="1"/>
            </p:cNvSpPr>
            <p:nvPr/>
          </p:nvSpPr>
          <p:spPr bwMode="auto">
            <a:xfrm>
              <a:off x="3888" y="3264"/>
              <a:ext cx="0" cy="709"/>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61875" name="Group 19"/>
          <p:cNvGrpSpPr>
            <a:grpSpLocks/>
          </p:cNvGrpSpPr>
          <p:nvPr/>
        </p:nvGrpSpPr>
        <p:grpSpPr bwMode="auto">
          <a:xfrm>
            <a:off x="4010891" y="2459181"/>
            <a:ext cx="4038600" cy="685800"/>
            <a:chOff x="1632" y="1728"/>
            <a:chExt cx="2304" cy="432"/>
          </a:xfrm>
        </p:grpSpPr>
        <p:sp>
          <p:nvSpPr>
            <p:cNvPr id="761876" name="Rectangle 20"/>
            <p:cNvSpPr>
              <a:spLocks noChangeArrowheads="1"/>
            </p:cNvSpPr>
            <p:nvPr/>
          </p:nvSpPr>
          <p:spPr bwMode="auto">
            <a:xfrm>
              <a:off x="1632" y="1728"/>
              <a:ext cx="2304" cy="432"/>
            </a:xfrm>
            <a:prstGeom prst="rect">
              <a:avLst/>
            </a:prstGeom>
            <a:solidFill>
              <a:srgbClr val="FFFFCC"/>
            </a:solidFill>
            <a:ln w="9525">
              <a:solidFill>
                <a:schemeClr val="tx1"/>
              </a:solidFill>
              <a:miter lim="800000"/>
              <a:headEnd/>
              <a:tailEnd/>
            </a:ln>
            <a:effectLst>
              <a:outerShdw dist="107763" dir="2700000" algn="ctr" rotWithShape="0">
                <a:srgbClr val="808080"/>
              </a:outerShdw>
            </a:effectLst>
          </p:spPr>
          <p:txBody>
            <a:bodyPr wrap="none" anchor="ctr"/>
            <a:lstStyle/>
            <a:p>
              <a:endParaRPr lang="en-US"/>
            </a:p>
          </p:txBody>
        </p:sp>
        <p:sp>
          <p:nvSpPr>
            <p:cNvPr id="761877" name="Text Box 21"/>
            <p:cNvSpPr txBox="1">
              <a:spLocks noChangeArrowheads="1"/>
            </p:cNvSpPr>
            <p:nvPr/>
          </p:nvSpPr>
          <p:spPr bwMode="auto">
            <a:xfrm>
              <a:off x="1680" y="1783"/>
              <a:ext cx="2186" cy="327"/>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latin typeface="Times New Roman" panose="02020603050405020304" pitchFamily="18" charset="0"/>
                </a:rPr>
                <a:t>(A   B)     (C)        (D   E)</a:t>
              </a:r>
            </a:p>
          </p:txBody>
        </p:sp>
      </p:grpSp>
      <p:sp>
        <p:nvSpPr>
          <p:cNvPr id="761878" name="Line 22"/>
          <p:cNvSpPr>
            <a:spLocks noChangeShapeType="1"/>
          </p:cNvSpPr>
          <p:nvPr/>
        </p:nvSpPr>
        <p:spPr bwMode="auto">
          <a:xfrm>
            <a:off x="6242712" y="2838736"/>
            <a:ext cx="457200" cy="0"/>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TextBox 1"/>
          <p:cNvSpPr txBox="1"/>
          <p:nvPr/>
        </p:nvSpPr>
        <p:spPr>
          <a:xfrm>
            <a:off x="7426035" y="5223163"/>
            <a:ext cx="3034146" cy="461665"/>
          </a:xfrm>
          <a:prstGeom prst="rect">
            <a:avLst/>
          </a:prstGeom>
          <a:noFill/>
        </p:spPr>
        <p:txBody>
          <a:bodyPr wrap="square" rtlCol="0">
            <a:spAutoFit/>
          </a:bodyPr>
          <a:lstStyle/>
          <a:p>
            <a:r>
              <a:rPr lang="en-US" sz="1200" dirty="0" smtClean="0"/>
              <a:t>Timing constraints include </a:t>
            </a:r>
            <a:r>
              <a:rPr lang="en-US" sz="1200" dirty="0" err="1" smtClean="0"/>
              <a:t>maxgap</a:t>
            </a:r>
            <a:r>
              <a:rPr lang="en-US" sz="1200" dirty="0" smtClean="0"/>
              <a:t> (</a:t>
            </a:r>
            <a:r>
              <a:rPr lang="en-US" sz="1200" dirty="0" err="1" smtClean="0"/>
              <a:t>xg</a:t>
            </a:r>
            <a:r>
              <a:rPr lang="en-US" sz="1200" dirty="0" smtClean="0"/>
              <a:t>), </a:t>
            </a:r>
            <a:r>
              <a:rPr lang="en-US" sz="1200" dirty="0" err="1" smtClean="0"/>
              <a:t>mingap</a:t>
            </a:r>
            <a:r>
              <a:rPr lang="en-US" sz="1200" dirty="0" smtClean="0"/>
              <a:t> (ng), </a:t>
            </a:r>
            <a:r>
              <a:rPr lang="en-US" sz="1200" dirty="0" err="1" smtClean="0"/>
              <a:t>windowsize</a:t>
            </a:r>
            <a:r>
              <a:rPr lang="en-US" sz="1200" dirty="0" smtClean="0"/>
              <a:t> (</a:t>
            </a:r>
            <a:r>
              <a:rPr lang="en-US" sz="1200" dirty="0" err="1" smtClean="0"/>
              <a:t>ws</a:t>
            </a:r>
            <a:r>
              <a:rPr lang="en-US" sz="1200" dirty="0" smtClean="0"/>
              <a:t>), </a:t>
            </a:r>
            <a:r>
              <a:rPr lang="en-US" sz="1200" dirty="0" err="1" smtClean="0"/>
              <a:t>maxspan</a:t>
            </a:r>
            <a:r>
              <a:rPr lang="en-US" sz="1200" dirty="0" smtClean="0"/>
              <a:t> (</a:t>
            </a:r>
            <a:r>
              <a:rPr lang="en-US" sz="1200" dirty="0" err="1" smtClean="0"/>
              <a:t>ms</a:t>
            </a:r>
            <a:r>
              <a:rPr lang="en-US" sz="1200" dirty="0" smtClean="0"/>
              <a:t>)</a:t>
            </a:r>
            <a:endParaRPr lang="en-US" sz="1200" dirty="0"/>
          </a:p>
        </p:txBody>
      </p:sp>
    </p:spTree>
    <p:extLst>
      <p:ext uri="{BB962C8B-B14F-4D97-AF65-F5344CB8AC3E}">
        <p14:creationId xmlns:p14="http://schemas.microsoft.com/office/powerpoint/2010/main" val="518997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p:txBody>
          <a:bodyPr>
            <a:normAutofit/>
          </a:bodyPr>
          <a:lstStyle/>
          <a:p>
            <a:r>
              <a:rPr lang="en-US" altLang="en-US"/>
              <a:t>Sequential Pattern Discovery: Examples</a:t>
            </a:r>
          </a:p>
        </p:txBody>
      </p:sp>
      <p:sp>
        <p:nvSpPr>
          <p:cNvPr id="762883" name="Rectangle 3"/>
          <p:cNvSpPr>
            <a:spLocks noGrp="1" noChangeArrowheads="1"/>
          </p:cNvSpPr>
          <p:nvPr>
            <p:ph idx="1"/>
          </p:nvPr>
        </p:nvSpPr>
        <p:spPr/>
        <p:txBody>
          <a:bodyPr/>
          <a:lstStyle/>
          <a:p>
            <a:r>
              <a:rPr lang="en-US" altLang="en-US" sz="2000"/>
              <a:t>In telecommunications alarm logs,</a:t>
            </a:r>
            <a:r>
              <a:rPr lang="en-US" altLang="en-US" sz="1800"/>
              <a:t> </a:t>
            </a:r>
          </a:p>
          <a:p>
            <a:pPr lvl="1"/>
            <a:r>
              <a:rPr lang="en-US" altLang="en-US" sz="2000"/>
              <a:t>(Inverter_Problem  Excessive_Line_Current) </a:t>
            </a:r>
          </a:p>
          <a:p>
            <a:pPr lvl="1">
              <a:buFont typeface="Arial" panose="020B0604020202020204" pitchFamily="34" charset="0"/>
              <a:buNone/>
            </a:pPr>
            <a:r>
              <a:rPr lang="en-US" altLang="en-US" sz="2000"/>
              <a:t>        (Rectifier_Alarm) --&gt; (Fire_Alarm)</a:t>
            </a:r>
          </a:p>
          <a:p>
            <a:r>
              <a:rPr lang="en-US" altLang="en-US" sz="2000"/>
              <a:t>In point-of-sale transaction sequences,</a:t>
            </a:r>
          </a:p>
          <a:p>
            <a:pPr lvl="1"/>
            <a:r>
              <a:rPr lang="en-US" altLang="en-US" sz="2000"/>
              <a:t>Computer Bookstore:  </a:t>
            </a:r>
          </a:p>
          <a:p>
            <a:pPr lvl="1">
              <a:buFont typeface="Arial" panose="020B0604020202020204" pitchFamily="34" charset="0"/>
              <a:buNone/>
            </a:pPr>
            <a:r>
              <a:rPr lang="en-US" altLang="en-US" sz="2000"/>
              <a:t>	  (Intro_To_Visual_C)  (C++_Primer) --&gt; 							(Perl_for_dummies,Tcl_Tk)</a:t>
            </a:r>
          </a:p>
          <a:p>
            <a:pPr lvl="1"/>
            <a:r>
              <a:rPr lang="en-US" altLang="en-US" sz="2000"/>
              <a:t>Athletic Apparel Store: </a:t>
            </a:r>
          </a:p>
          <a:p>
            <a:pPr lvl="1">
              <a:buFont typeface="Arial" panose="020B0604020202020204" pitchFamily="34" charset="0"/>
              <a:buNone/>
            </a:pPr>
            <a:r>
              <a:rPr lang="en-US" altLang="en-US" sz="2000"/>
              <a:t>	  (Shoes) (Racket, Racketball) --&gt; (Sports_Jacket)</a:t>
            </a:r>
          </a:p>
        </p:txBody>
      </p:sp>
    </p:spTree>
    <p:extLst>
      <p:ext uri="{BB962C8B-B14F-4D97-AF65-F5344CB8AC3E}">
        <p14:creationId xmlns:p14="http://schemas.microsoft.com/office/powerpoint/2010/main" val="22807580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353283" y="51226"/>
            <a:ext cx="10515600" cy="1325563"/>
          </a:xfrm>
          <a:noFill/>
        </p:spPr>
        <p:txBody>
          <a:bodyPr vert="horz" lIns="92075" tIns="46038" rIns="92075" bIns="46038" rtlCol="0" anchor="ctr">
            <a:normAutofit/>
          </a:bodyPr>
          <a:lstStyle/>
          <a:p>
            <a:pPr eaLnBrk="1" hangingPunct="1"/>
            <a:r>
              <a:rPr lang="en-US" altLang="en-US" sz="3200" b="1" dirty="0"/>
              <a:t>What Is Data Mining?</a:t>
            </a:r>
          </a:p>
        </p:txBody>
      </p:sp>
      <p:sp>
        <p:nvSpPr>
          <p:cNvPr id="9220" name="Rectangle 3"/>
          <p:cNvSpPr>
            <a:spLocks noGrp="1" noChangeArrowheads="1"/>
          </p:cNvSpPr>
          <p:nvPr>
            <p:ph idx="1"/>
          </p:nvPr>
        </p:nvSpPr>
        <p:spPr>
          <a:xfrm>
            <a:off x="353283" y="1132763"/>
            <a:ext cx="11274610" cy="5308979"/>
          </a:xfrm>
          <a:noFill/>
        </p:spPr>
        <p:txBody>
          <a:bodyPr vert="horz" lIns="92075" tIns="46038" rIns="92075" bIns="46038" rtlCol="0">
            <a:normAutofit lnSpcReduction="10000"/>
          </a:bodyPr>
          <a:lstStyle/>
          <a:p>
            <a:pPr eaLnBrk="1" hangingPunct="1">
              <a:lnSpc>
                <a:spcPct val="110000"/>
              </a:lnSpc>
            </a:pPr>
            <a:r>
              <a:rPr lang="en-US" altLang="en-US" sz="2400" dirty="0"/>
              <a:t>Data mining (knowledge discovery from data) </a:t>
            </a:r>
          </a:p>
          <a:p>
            <a:pPr lvl="1" eaLnBrk="1" hangingPunct="1">
              <a:lnSpc>
                <a:spcPct val="110000"/>
              </a:lnSpc>
            </a:pPr>
            <a:r>
              <a:rPr lang="en-US" altLang="en-US" sz="2000" dirty="0"/>
              <a:t>Extraction of interesting </a:t>
            </a:r>
            <a:r>
              <a:rPr lang="en-US" altLang="en-US" sz="1600" dirty="0"/>
              <a:t>(</a:t>
            </a:r>
            <a:r>
              <a:rPr lang="en-GB" altLang="en-US" sz="2000" u="sng" dirty="0"/>
              <a:t>non-trivial,</a:t>
            </a:r>
            <a:r>
              <a:rPr lang="en-GB" altLang="en-US" sz="2000" dirty="0"/>
              <a:t> </a:t>
            </a:r>
            <a:r>
              <a:rPr lang="en-GB" altLang="en-US" sz="2000" u="sng" dirty="0"/>
              <a:t>implicit</a:t>
            </a:r>
            <a:r>
              <a:rPr lang="en-GB" altLang="en-US" sz="2000" dirty="0"/>
              <a:t>, </a:t>
            </a:r>
            <a:r>
              <a:rPr lang="en-GB" altLang="en-US" sz="2000" u="sng" dirty="0"/>
              <a:t>previously unknown</a:t>
            </a:r>
            <a:r>
              <a:rPr lang="en-GB" altLang="en-US" sz="2000" dirty="0"/>
              <a:t> and </a:t>
            </a:r>
            <a:r>
              <a:rPr lang="en-GB" altLang="en-US" sz="2000" u="sng" dirty="0"/>
              <a:t>potentially useful)</a:t>
            </a:r>
            <a:r>
              <a:rPr lang="en-GB" altLang="en-US" sz="2800" dirty="0"/>
              <a:t> </a:t>
            </a:r>
            <a:r>
              <a:rPr lang="en-GB" altLang="en-US" sz="2000" dirty="0"/>
              <a:t>patterns or </a:t>
            </a:r>
            <a:r>
              <a:rPr lang="en-GB" altLang="en-US" sz="2000" dirty="0" smtClean="0"/>
              <a:t>insight or </a:t>
            </a:r>
            <a:r>
              <a:rPr lang="en-GB" altLang="en-US" sz="2000" dirty="0" smtClean="0"/>
              <a:t>trend </a:t>
            </a:r>
            <a:r>
              <a:rPr lang="en-GB" altLang="en-US" sz="2000" dirty="0"/>
              <a:t>from huge amount of </a:t>
            </a:r>
            <a:r>
              <a:rPr lang="en-GB" altLang="en-US" sz="2000" dirty="0" smtClean="0"/>
              <a:t>data. The patterns can be observed directly by humans.</a:t>
            </a:r>
            <a:endParaRPr lang="en-GB" altLang="en-US" sz="2000" dirty="0"/>
          </a:p>
          <a:p>
            <a:pPr lvl="1" eaLnBrk="1" hangingPunct="1">
              <a:lnSpc>
                <a:spcPct val="110000"/>
              </a:lnSpc>
            </a:pPr>
            <a:r>
              <a:rPr lang="en-US" altLang="en-US" sz="2000" dirty="0"/>
              <a:t>Data mining: a misnomer</a:t>
            </a:r>
            <a:r>
              <a:rPr lang="en-US" altLang="en-US" sz="2000" dirty="0" smtClean="0"/>
              <a:t>? As we try to generate knowledge from data. In actual mining we produce a lot of raw materials and produce metals. However, here the raw material (Data) is already available hence it should have ideally been called Knowledge mining.</a:t>
            </a:r>
            <a:endParaRPr lang="en-GB" altLang="en-US" sz="1600" dirty="0"/>
          </a:p>
          <a:p>
            <a:pPr eaLnBrk="1" hangingPunct="1">
              <a:lnSpc>
                <a:spcPct val="110000"/>
              </a:lnSpc>
            </a:pPr>
            <a:r>
              <a:rPr lang="en-US" altLang="en-US" sz="2400" dirty="0"/>
              <a:t>Alternative names</a:t>
            </a:r>
          </a:p>
          <a:p>
            <a:pPr lvl="1" eaLnBrk="1" hangingPunct="1">
              <a:lnSpc>
                <a:spcPct val="110000"/>
              </a:lnSpc>
            </a:pPr>
            <a:r>
              <a:rPr lang="en-US" altLang="en-US" sz="2000" dirty="0" smtClean="0"/>
              <a:t>Exploratory Data Analysis, Knowledge </a:t>
            </a:r>
            <a:r>
              <a:rPr lang="en-US" altLang="en-US" sz="2000" dirty="0"/>
              <a:t>discovery </a:t>
            </a:r>
            <a:r>
              <a:rPr lang="en-US" altLang="en-US" sz="2000" dirty="0" smtClean="0"/>
              <a:t>in </a:t>
            </a:r>
            <a:r>
              <a:rPr lang="en-US" altLang="en-US" sz="2000" dirty="0"/>
              <a:t>databases (KDD), knowledge extraction, data/pattern analysis, data archeology, data dredging, information harvesting, business intelligence, etc.</a:t>
            </a:r>
          </a:p>
          <a:p>
            <a:pPr eaLnBrk="1" hangingPunct="1">
              <a:lnSpc>
                <a:spcPct val="110000"/>
              </a:lnSpc>
            </a:pPr>
            <a:r>
              <a:rPr lang="en-US" altLang="en-US" sz="2400" dirty="0"/>
              <a:t>Watch out: Is everything “data mining”? </a:t>
            </a:r>
          </a:p>
          <a:p>
            <a:pPr lvl="1" eaLnBrk="1" hangingPunct="1">
              <a:lnSpc>
                <a:spcPct val="110000"/>
              </a:lnSpc>
            </a:pPr>
            <a:r>
              <a:rPr lang="en-US" altLang="en-US" sz="2000" dirty="0"/>
              <a:t>Simple search and query processing   </a:t>
            </a:r>
          </a:p>
          <a:p>
            <a:pPr lvl="1" eaLnBrk="1" hangingPunct="1">
              <a:lnSpc>
                <a:spcPct val="110000"/>
              </a:lnSpc>
            </a:pPr>
            <a:r>
              <a:rPr lang="en-US" altLang="en-US" sz="2000" dirty="0"/>
              <a:t>(Deductive) expert systems</a:t>
            </a:r>
          </a:p>
        </p:txBody>
      </p:sp>
    </p:spTree>
    <p:extLst>
      <p:ext uri="{BB962C8B-B14F-4D97-AF65-F5344CB8AC3E}">
        <p14:creationId xmlns:p14="http://schemas.microsoft.com/office/powerpoint/2010/main" val="2617846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Rectangle 2"/>
          <p:cNvSpPr>
            <a:spLocks noGrp="1" noChangeArrowheads="1"/>
          </p:cNvSpPr>
          <p:nvPr>
            <p:ph type="title"/>
          </p:nvPr>
        </p:nvSpPr>
        <p:spPr/>
        <p:txBody>
          <a:bodyPr/>
          <a:lstStyle/>
          <a:p>
            <a:r>
              <a:rPr lang="en-US" altLang="en-US"/>
              <a:t>Regression</a:t>
            </a:r>
          </a:p>
        </p:txBody>
      </p:sp>
      <p:sp>
        <p:nvSpPr>
          <p:cNvPr id="764931" name="Rectangle 3"/>
          <p:cNvSpPr>
            <a:spLocks noGrp="1" noChangeArrowheads="1"/>
          </p:cNvSpPr>
          <p:nvPr>
            <p:ph idx="1"/>
          </p:nvPr>
        </p:nvSpPr>
        <p:spPr/>
        <p:txBody>
          <a:bodyPr/>
          <a:lstStyle/>
          <a:p>
            <a:pPr marL="342900" indent="-342900"/>
            <a:r>
              <a:rPr lang="en-US" altLang="en-US" sz="2400"/>
              <a:t>Predict a value of a given continuous valued variable based on the values of other variables, assuming a linear or nonlinear model of dependency.</a:t>
            </a:r>
          </a:p>
          <a:p>
            <a:pPr marL="342900" indent="-342900"/>
            <a:r>
              <a:rPr lang="en-US" altLang="en-US" sz="2400"/>
              <a:t>Greatly studied in statistics, neural network fields.</a:t>
            </a:r>
          </a:p>
          <a:p>
            <a:pPr marL="342900" indent="-342900"/>
            <a:r>
              <a:rPr lang="en-US" altLang="en-US" sz="2400"/>
              <a:t>Examples:</a:t>
            </a:r>
          </a:p>
          <a:p>
            <a:pPr marL="742950" lvl="1" indent="-285750"/>
            <a:r>
              <a:rPr lang="en-US" altLang="en-US"/>
              <a:t>Predicting sales amounts of new product based on advetising expenditure.</a:t>
            </a:r>
          </a:p>
          <a:p>
            <a:pPr marL="742950" lvl="1" indent="-285750"/>
            <a:r>
              <a:rPr lang="en-US" altLang="en-US"/>
              <a:t>Predicting wind velocities as a function of temperature, humidity, air pressure, etc.</a:t>
            </a:r>
          </a:p>
          <a:p>
            <a:pPr marL="742950" lvl="1" indent="-285750"/>
            <a:r>
              <a:rPr lang="en-US" altLang="en-US"/>
              <a:t>Time series prediction of stock market indices.</a:t>
            </a:r>
            <a:endParaRPr lang="en-US" altLang="en-US" sz="3200"/>
          </a:p>
        </p:txBody>
      </p:sp>
    </p:spTree>
    <p:extLst>
      <p:ext uri="{BB962C8B-B14F-4D97-AF65-F5344CB8AC3E}">
        <p14:creationId xmlns:p14="http://schemas.microsoft.com/office/powerpoint/2010/main" val="39750775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title"/>
          </p:nvPr>
        </p:nvSpPr>
        <p:spPr/>
        <p:txBody>
          <a:bodyPr>
            <a:normAutofit/>
          </a:bodyPr>
          <a:lstStyle/>
          <a:p>
            <a:r>
              <a:rPr lang="en-US" altLang="en-US"/>
              <a:t>Deviation/Anomaly Detection</a:t>
            </a:r>
          </a:p>
        </p:txBody>
      </p:sp>
      <p:sp>
        <p:nvSpPr>
          <p:cNvPr id="672771" name="Rectangle 3"/>
          <p:cNvSpPr>
            <a:spLocks noGrp="1" noChangeArrowheads="1"/>
          </p:cNvSpPr>
          <p:nvPr>
            <p:ph idx="1"/>
          </p:nvPr>
        </p:nvSpPr>
        <p:spPr>
          <a:xfrm>
            <a:off x="685800" y="1562389"/>
            <a:ext cx="10515600" cy="4351338"/>
          </a:xfrm>
        </p:spPr>
        <p:txBody>
          <a:bodyPr/>
          <a:lstStyle/>
          <a:p>
            <a:r>
              <a:rPr lang="en-US" altLang="en-US" dirty="0"/>
              <a:t>Detect significant deviations from normal </a:t>
            </a:r>
            <a:r>
              <a:rPr lang="en-US" altLang="en-US" dirty="0" smtClean="0"/>
              <a:t>behavior</a:t>
            </a:r>
          </a:p>
          <a:p>
            <a:endParaRPr lang="en-US" altLang="en-US" sz="3200" dirty="0"/>
          </a:p>
          <a:p>
            <a:pPr>
              <a:lnSpc>
                <a:spcPct val="100000"/>
              </a:lnSpc>
              <a:spcAft>
                <a:spcPts val="600"/>
              </a:spcAft>
            </a:pPr>
            <a:r>
              <a:rPr lang="en-US" altLang="en-US" dirty="0"/>
              <a:t>Applications:</a:t>
            </a:r>
          </a:p>
          <a:p>
            <a:pPr lvl="1">
              <a:spcAft>
                <a:spcPts val="1200"/>
              </a:spcAft>
            </a:pPr>
            <a:r>
              <a:rPr lang="en-US" altLang="en-US" dirty="0"/>
              <a:t>Credit Card Fraud </a:t>
            </a:r>
            <a:r>
              <a:rPr lang="en-US" altLang="en-US" dirty="0" smtClean="0"/>
              <a:t>Detection</a:t>
            </a:r>
            <a:endParaRPr lang="en-US" altLang="en-US" dirty="0"/>
          </a:p>
          <a:p>
            <a:pPr lvl="1"/>
            <a:r>
              <a:rPr lang="en-US" altLang="en-US" dirty="0"/>
              <a:t>Network Intrusion </a:t>
            </a:r>
            <a:r>
              <a:rPr lang="en-US" altLang="en-US" dirty="0" smtClean="0"/>
              <a:t>Detection</a:t>
            </a:r>
            <a:endParaRPr lang="en-US" altLang="en-US" dirty="0"/>
          </a:p>
          <a:p>
            <a:pPr lvl="1"/>
            <a:endParaRPr lang="en-US" altLang="en-US" dirty="0"/>
          </a:p>
        </p:txBody>
      </p:sp>
    </p:spTree>
    <p:extLst>
      <p:ext uri="{BB962C8B-B14F-4D97-AF65-F5344CB8AC3E}">
        <p14:creationId xmlns:p14="http://schemas.microsoft.com/office/powerpoint/2010/main" val="5171720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DM Process</a:t>
            </a:r>
            <a:endParaRPr lang="en-US" dirty="0"/>
          </a:p>
        </p:txBody>
      </p:sp>
      <p:sp>
        <p:nvSpPr>
          <p:cNvPr id="3" name="Content Placeholder 2"/>
          <p:cNvSpPr>
            <a:spLocks noGrp="1"/>
          </p:cNvSpPr>
          <p:nvPr>
            <p:ph idx="1"/>
          </p:nvPr>
        </p:nvSpPr>
        <p:spPr>
          <a:xfrm>
            <a:off x="477672" y="1241946"/>
            <a:ext cx="10876128" cy="4838032"/>
          </a:xfrm>
        </p:spPr>
        <p:txBody>
          <a:bodyPr/>
          <a:lstStyle/>
          <a:p>
            <a:r>
              <a:rPr lang="en-US" dirty="0"/>
              <a:t>The standard data </a:t>
            </a:r>
            <a:r>
              <a:rPr lang="en-US" dirty="0" smtClean="0">
                <a:effectLst/>
              </a:rPr>
              <a:t>mining process involves </a:t>
            </a:r>
          </a:p>
          <a:p>
            <a:pPr marL="914400" lvl="1" indent="-457200">
              <a:buFont typeface="+mj-lt"/>
              <a:buAutoNum type="arabicPeriod"/>
            </a:pPr>
            <a:r>
              <a:rPr lang="en-US" dirty="0" smtClean="0">
                <a:effectLst/>
              </a:rPr>
              <a:t>understanding the problem, </a:t>
            </a:r>
          </a:p>
          <a:p>
            <a:pPr marL="914400" lvl="1" indent="-457200">
              <a:buFont typeface="+mj-lt"/>
              <a:buAutoNum type="arabicPeriod"/>
            </a:pPr>
            <a:r>
              <a:rPr lang="en-US" dirty="0" smtClean="0">
                <a:effectLst/>
              </a:rPr>
              <a:t>preparing the data (samples), </a:t>
            </a:r>
          </a:p>
          <a:p>
            <a:pPr marL="914400" lvl="1" indent="-457200">
              <a:buFont typeface="+mj-lt"/>
              <a:buAutoNum type="arabicPeriod"/>
            </a:pPr>
            <a:r>
              <a:rPr lang="en-US" dirty="0" smtClean="0">
                <a:effectLst/>
              </a:rPr>
              <a:t>developing the model, </a:t>
            </a:r>
          </a:p>
          <a:p>
            <a:pPr marL="914400" lvl="1" indent="-457200">
              <a:buFont typeface="+mj-lt"/>
              <a:buAutoNum type="arabicPeriod"/>
            </a:pPr>
            <a:r>
              <a:rPr lang="en-US" dirty="0" smtClean="0">
                <a:effectLst/>
              </a:rPr>
              <a:t>applying the model on a data set to see how the model may work in real world, and </a:t>
            </a:r>
          </a:p>
          <a:p>
            <a:pPr marL="914400" lvl="1" indent="-457200">
              <a:buFont typeface="+mj-lt"/>
              <a:buAutoNum type="arabicPeriod"/>
            </a:pPr>
            <a:r>
              <a:rPr lang="en-US" dirty="0" smtClean="0">
                <a:effectLst/>
              </a:rPr>
              <a:t>production deployment.</a:t>
            </a:r>
          </a:p>
          <a:p>
            <a:pPr marL="0" indent="0">
              <a:buNone/>
            </a:pPr>
            <a:endParaRPr lang="en-US" dirty="0" smtClean="0"/>
          </a:p>
        </p:txBody>
      </p:sp>
    </p:spTree>
    <p:extLst>
      <p:ext uri="{BB962C8B-B14F-4D97-AF65-F5344CB8AC3E}">
        <p14:creationId xmlns:p14="http://schemas.microsoft.com/office/powerpoint/2010/main" val="19454948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effectLst/>
              </a:rPr>
              <a:t>Generic Data mining process </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8233" y="1285426"/>
            <a:ext cx="6948205" cy="4891537"/>
          </a:xfrm>
        </p:spPr>
      </p:pic>
    </p:spTree>
    <p:extLst>
      <p:ext uri="{BB962C8B-B14F-4D97-AF65-F5344CB8AC3E}">
        <p14:creationId xmlns:p14="http://schemas.microsoft.com/office/powerpoint/2010/main" val="14215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Prior Knowledge</a:t>
            </a:r>
            <a:endParaRPr lang="en-US" b="1" dirty="0"/>
          </a:p>
        </p:txBody>
      </p:sp>
      <p:sp>
        <p:nvSpPr>
          <p:cNvPr id="3" name="Content Placeholder 2"/>
          <p:cNvSpPr>
            <a:spLocks noGrp="1"/>
          </p:cNvSpPr>
          <p:nvPr>
            <p:ph idx="1"/>
          </p:nvPr>
        </p:nvSpPr>
        <p:spPr/>
        <p:txBody>
          <a:bodyPr/>
          <a:lstStyle/>
          <a:p>
            <a:r>
              <a:rPr lang="en-US" dirty="0" smtClean="0"/>
              <a:t>Data Mining tools/solutions identify hidden patterns. </a:t>
            </a:r>
            <a:endParaRPr lang="en-US" dirty="0"/>
          </a:p>
          <a:p>
            <a:pPr lvl="1"/>
            <a:r>
              <a:rPr lang="en-US" dirty="0" smtClean="0"/>
              <a:t>Generally we get many patterns</a:t>
            </a:r>
          </a:p>
          <a:p>
            <a:pPr lvl="1"/>
            <a:r>
              <a:rPr lang="en-US" dirty="0" smtClean="0"/>
              <a:t>Out of them many could be false or trivial.</a:t>
            </a:r>
          </a:p>
          <a:p>
            <a:pPr lvl="1"/>
            <a:r>
              <a:rPr lang="en-US" dirty="0" smtClean="0"/>
              <a:t>Filtering false patterns requires domain understanding.</a:t>
            </a:r>
          </a:p>
          <a:p>
            <a:r>
              <a:rPr lang="en-US" dirty="0"/>
              <a:t>Understanding how the data is collected, stored, transformed, reported, and used is </a:t>
            </a:r>
            <a:r>
              <a:rPr lang="en-US" dirty="0" smtClean="0"/>
              <a:t>essential.</a:t>
            </a:r>
          </a:p>
          <a:p>
            <a:r>
              <a:rPr lang="en-US" dirty="0"/>
              <a:t>Causation vs. </a:t>
            </a:r>
            <a:r>
              <a:rPr lang="en-US" dirty="0" smtClean="0"/>
              <a:t>Correlation</a:t>
            </a:r>
          </a:p>
          <a:p>
            <a:pPr lvl="1"/>
            <a:r>
              <a:rPr lang="en-US" dirty="0" smtClean="0"/>
              <a:t>A bank may decide interest rate based on credit score. Looking at data, credit score moves as per interest rate. It does not make sense to derive credit score from interest rate.</a:t>
            </a:r>
          </a:p>
        </p:txBody>
      </p:sp>
    </p:spTree>
    <p:extLst>
      <p:ext uri="{BB962C8B-B14F-4D97-AF65-F5344CB8AC3E}">
        <p14:creationId xmlns:p14="http://schemas.microsoft.com/office/powerpoint/2010/main" val="42221634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Data Preparation</a:t>
            </a:r>
            <a:endParaRPr lang="en-US" b="1" dirty="0"/>
          </a:p>
        </p:txBody>
      </p:sp>
      <p:sp>
        <p:nvSpPr>
          <p:cNvPr id="3" name="Content Placeholder 2"/>
          <p:cNvSpPr>
            <a:spLocks noGrp="1"/>
          </p:cNvSpPr>
          <p:nvPr>
            <p:ph idx="1"/>
          </p:nvPr>
        </p:nvSpPr>
        <p:spPr>
          <a:xfrm>
            <a:off x="203200" y="1091820"/>
            <a:ext cx="11329158" cy="5418161"/>
          </a:xfrm>
        </p:spPr>
        <p:txBody>
          <a:bodyPr>
            <a:noAutofit/>
          </a:bodyPr>
          <a:lstStyle/>
          <a:p>
            <a:r>
              <a:rPr lang="en-US" sz="1400" b="1" dirty="0" smtClean="0"/>
              <a:t>Data needs to be understood. It requires descriptive statistics such as </a:t>
            </a:r>
            <a:r>
              <a:rPr lang="en-US" sz="1400" b="1" dirty="0"/>
              <a:t>mean, median, mode, standard deviation, and range for each attribute </a:t>
            </a:r>
            <a:endParaRPr lang="en-US" sz="1400" b="1" dirty="0" smtClean="0"/>
          </a:p>
          <a:p>
            <a:pPr>
              <a:spcBef>
                <a:spcPts val="600"/>
              </a:spcBef>
            </a:pPr>
            <a:r>
              <a:rPr lang="en-US" sz="1400" b="1" dirty="0"/>
              <a:t>Data quality is an ongoing concern wherever data is collected, processed, and </a:t>
            </a:r>
            <a:r>
              <a:rPr lang="en-US" sz="1400" b="1" dirty="0" smtClean="0"/>
              <a:t>stored. </a:t>
            </a:r>
          </a:p>
          <a:p>
            <a:pPr lvl="1"/>
            <a:r>
              <a:rPr lang="en-US" sz="1400" b="1" dirty="0" smtClean="0"/>
              <a:t>The </a:t>
            </a:r>
            <a:r>
              <a:rPr lang="en-US" sz="1400" b="1" dirty="0"/>
              <a:t>data cleansing practices include elimination of duplicate records, quarantining outlier records that exceed the bounds, standardization of attribute values, substitution of missing values, </a:t>
            </a:r>
            <a:r>
              <a:rPr lang="en-US" sz="1400" b="1" dirty="0" smtClean="0"/>
              <a:t>etc.</a:t>
            </a:r>
          </a:p>
          <a:p>
            <a:pPr lvl="1"/>
            <a:r>
              <a:rPr lang="en-US" sz="1400" b="1" dirty="0"/>
              <a:t>it is critical to check the data using data exploration techniques in addition to using prior knowledge of the data and business before building models to ensure a certain degree of data </a:t>
            </a:r>
            <a:r>
              <a:rPr lang="en-US" sz="1400" b="1" dirty="0" smtClean="0"/>
              <a:t>quality</a:t>
            </a:r>
          </a:p>
          <a:p>
            <a:r>
              <a:rPr lang="en-US" sz="1400" b="1" dirty="0"/>
              <a:t>Missing </a:t>
            </a:r>
            <a:r>
              <a:rPr lang="en-US" sz="1400" b="1" dirty="0" smtClean="0"/>
              <a:t>Values</a:t>
            </a:r>
          </a:p>
          <a:p>
            <a:pPr lvl="1"/>
            <a:r>
              <a:rPr lang="en-US" sz="1400" b="1" dirty="0" smtClean="0"/>
              <a:t>Need to track </a:t>
            </a:r>
            <a:r>
              <a:rPr lang="en-US" sz="1400" b="1" dirty="0"/>
              <a:t>the data lineage of the data source </a:t>
            </a:r>
            <a:r>
              <a:rPr lang="en-US" sz="1400" b="1" dirty="0" smtClean="0"/>
              <a:t>to find right solution</a:t>
            </a:r>
          </a:p>
          <a:p>
            <a:pPr>
              <a:spcBef>
                <a:spcPts val="600"/>
              </a:spcBef>
            </a:pPr>
            <a:r>
              <a:rPr lang="en-US" sz="1400" b="1" dirty="0"/>
              <a:t>Data Types and Conversion</a:t>
            </a:r>
          </a:p>
          <a:p>
            <a:pPr lvl="1"/>
            <a:r>
              <a:rPr lang="en-US" sz="1400" b="1" dirty="0"/>
              <a:t>The attributes in a data set can be of different types, such as continuous numeric (interest rate), integer numeric (credit score), or </a:t>
            </a:r>
            <a:r>
              <a:rPr lang="en-US" sz="1400" b="1" dirty="0" smtClean="0"/>
              <a:t>categorical</a:t>
            </a:r>
          </a:p>
          <a:p>
            <a:pPr lvl="1"/>
            <a:r>
              <a:rPr lang="en-US" sz="1400" b="1" dirty="0"/>
              <a:t>data mining algorithms impose different restrictions on what data types they accept as </a:t>
            </a:r>
            <a:r>
              <a:rPr lang="en-US" sz="1400" b="1" dirty="0" smtClean="0"/>
              <a:t>inputs</a:t>
            </a:r>
          </a:p>
          <a:p>
            <a:pPr>
              <a:spcBef>
                <a:spcPts val="600"/>
              </a:spcBef>
            </a:pPr>
            <a:r>
              <a:rPr lang="en-US" sz="1400" b="1" dirty="0"/>
              <a:t>Transformation</a:t>
            </a:r>
          </a:p>
          <a:p>
            <a:pPr lvl="1"/>
            <a:r>
              <a:rPr lang="en-US" sz="1400" b="1" dirty="0" smtClean="0"/>
              <a:t>Can go beyond type conversion, may include dimensionality reduction or </a:t>
            </a:r>
            <a:r>
              <a:rPr lang="en-US" sz="1400" b="1" dirty="0" err="1" smtClean="0"/>
              <a:t>numerosity</a:t>
            </a:r>
            <a:r>
              <a:rPr lang="en-US" sz="1400" b="1" dirty="0" smtClean="0"/>
              <a:t> reduction</a:t>
            </a:r>
          </a:p>
          <a:p>
            <a:pPr>
              <a:spcBef>
                <a:spcPts val="600"/>
              </a:spcBef>
            </a:pPr>
            <a:r>
              <a:rPr lang="en-US" sz="1400" b="1" dirty="0"/>
              <a:t>Outliers are anomalies in the data set </a:t>
            </a:r>
          </a:p>
          <a:p>
            <a:pPr lvl="1"/>
            <a:r>
              <a:rPr lang="en-US" sz="1400" b="1" dirty="0" smtClean="0"/>
              <a:t>May </a:t>
            </a:r>
            <a:r>
              <a:rPr lang="en-US" sz="1400" b="1" dirty="0"/>
              <a:t>occur legitimately </a:t>
            </a:r>
            <a:r>
              <a:rPr lang="en-US" sz="1400" b="1" dirty="0" smtClean="0"/>
              <a:t>or erroneously.</a:t>
            </a:r>
          </a:p>
          <a:p>
            <a:pPr>
              <a:spcBef>
                <a:spcPts val="600"/>
              </a:spcBef>
            </a:pPr>
            <a:r>
              <a:rPr lang="en-US" sz="1400" b="1" dirty="0"/>
              <a:t>Feature Selection</a:t>
            </a:r>
          </a:p>
          <a:p>
            <a:pPr lvl="1"/>
            <a:r>
              <a:rPr lang="en-US" sz="1400" b="1" dirty="0" smtClean="0"/>
              <a:t>Many </a:t>
            </a:r>
            <a:r>
              <a:rPr lang="en-US" sz="1400" b="1" dirty="0"/>
              <a:t>data mining problems involve a data set with hundreds to thousands of </a:t>
            </a:r>
            <a:r>
              <a:rPr lang="en-US" sz="1400" b="1" dirty="0" smtClean="0"/>
              <a:t>attributes, most of which may not be helpful. Some attributes may be correlated, e.g. sales amount and tax.</a:t>
            </a:r>
          </a:p>
          <a:p>
            <a:pPr>
              <a:spcBef>
                <a:spcPts val="600"/>
              </a:spcBef>
            </a:pPr>
            <a:r>
              <a:rPr lang="en-US" sz="1400" b="1" dirty="0"/>
              <a:t>Data Sampling may be adequate in many cases</a:t>
            </a:r>
          </a:p>
        </p:txBody>
      </p:sp>
    </p:spTree>
    <p:extLst>
      <p:ext uri="{BB962C8B-B14F-4D97-AF65-F5344CB8AC3E}">
        <p14:creationId xmlns:p14="http://schemas.microsoft.com/office/powerpoint/2010/main" val="34884890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Modeling</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26936" y="1781389"/>
            <a:ext cx="7620000" cy="3360420"/>
          </a:xfrm>
        </p:spPr>
      </p:pic>
      <p:sp>
        <p:nvSpPr>
          <p:cNvPr id="5" name="Rectangle 4"/>
          <p:cNvSpPr/>
          <p:nvPr/>
        </p:nvSpPr>
        <p:spPr>
          <a:xfrm>
            <a:off x="450272" y="1567980"/>
            <a:ext cx="3581401" cy="4401205"/>
          </a:xfrm>
          <a:prstGeom prst="rect">
            <a:avLst/>
          </a:prstGeom>
        </p:spPr>
        <p:txBody>
          <a:bodyPr wrap="square">
            <a:spAutoFit/>
          </a:bodyPr>
          <a:lstStyle/>
          <a:p>
            <a:r>
              <a:rPr lang="en-US" sz="2000" dirty="0"/>
              <a:t>A model is the abstract representation of the data and its relationships in a given data </a:t>
            </a:r>
            <a:r>
              <a:rPr lang="en-US" sz="2000" dirty="0" smtClean="0"/>
              <a:t>set.</a:t>
            </a:r>
          </a:p>
          <a:p>
            <a:r>
              <a:rPr lang="en-US" sz="2000" dirty="0"/>
              <a:t>Data mining models can be classified into the following categories: classification, regression, association analysis, clustering, and outlier or anomaly detection. </a:t>
            </a:r>
            <a:endParaRPr lang="en-US" sz="2000" dirty="0" smtClean="0"/>
          </a:p>
          <a:p>
            <a:r>
              <a:rPr lang="en-US" sz="2000" dirty="0" smtClean="0"/>
              <a:t>Each </a:t>
            </a:r>
            <a:r>
              <a:rPr lang="en-US" sz="2000" dirty="0"/>
              <a:t>category has a few dozen different algorithms; each takes a slightly different approach to solve the problem at hand</a:t>
            </a:r>
          </a:p>
        </p:txBody>
      </p:sp>
    </p:spTree>
    <p:extLst>
      <p:ext uri="{BB962C8B-B14F-4D97-AF65-F5344CB8AC3E}">
        <p14:creationId xmlns:p14="http://schemas.microsoft.com/office/powerpoint/2010/main" val="15586864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Application</a:t>
            </a:r>
            <a:endParaRPr lang="en-US" b="1" dirty="0"/>
          </a:p>
        </p:txBody>
      </p:sp>
      <p:sp>
        <p:nvSpPr>
          <p:cNvPr id="3" name="Content Placeholder 2"/>
          <p:cNvSpPr>
            <a:spLocks noGrp="1"/>
          </p:cNvSpPr>
          <p:nvPr>
            <p:ph idx="1"/>
          </p:nvPr>
        </p:nvSpPr>
        <p:spPr/>
        <p:txBody>
          <a:bodyPr>
            <a:normAutofit fontScale="85000" lnSpcReduction="10000"/>
          </a:bodyPr>
          <a:lstStyle/>
          <a:p>
            <a:r>
              <a:rPr lang="en-US" dirty="0"/>
              <a:t>The model deployment stage </a:t>
            </a:r>
            <a:r>
              <a:rPr lang="en-US" dirty="0" smtClean="0"/>
              <a:t>considerations</a:t>
            </a:r>
            <a:r>
              <a:rPr lang="en-US" dirty="0"/>
              <a:t>: </a:t>
            </a:r>
            <a:endParaRPr lang="en-US" dirty="0" smtClean="0"/>
          </a:p>
          <a:p>
            <a:pPr lvl="1"/>
            <a:r>
              <a:rPr lang="en-US" dirty="0" smtClean="0"/>
              <a:t>assessing </a:t>
            </a:r>
            <a:r>
              <a:rPr lang="en-US" dirty="0"/>
              <a:t>model readiness, technical integration, response time, model maintenance, and </a:t>
            </a:r>
            <a:r>
              <a:rPr lang="en-US" dirty="0" smtClean="0"/>
              <a:t>assimilation</a:t>
            </a:r>
          </a:p>
          <a:p>
            <a:r>
              <a:rPr lang="en-US" dirty="0" smtClean="0"/>
              <a:t>Production Readiness</a:t>
            </a:r>
          </a:p>
          <a:p>
            <a:pPr lvl="1"/>
            <a:r>
              <a:rPr lang="en-US" dirty="0" smtClean="0"/>
              <a:t>Real-time response capabilities, and other business requirements</a:t>
            </a:r>
          </a:p>
          <a:p>
            <a:r>
              <a:rPr lang="en-US" dirty="0" smtClean="0"/>
              <a:t>Technical Integration</a:t>
            </a:r>
          </a:p>
          <a:p>
            <a:pPr lvl="1"/>
            <a:r>
              <a:rPr lang="en-US" dirty="0" smtClean="0"/>
              <a:t>Use of modeling tools (e.g. </a:t>
            </a:r>
            <a:r>
              <a:rPr lang="en-US" dirty="0" err="1" smtClean="0"/>
              <a:t>RapidMiner</a:t>
            </a:r>
            <a:r>
              <a:rPr lang="en-US" dirty="0" smtClean="0"/>
              <a:t>), Use of </a:t>
            </a:r>
            <a:r>
              <a:rPr lang="en-US" dirty="0"/>
              <a:t>PMML </a:t>
            </a:r>
            <a:r>
              <a:rPr lang="en-US" dirty="0" smtClean="0"/>
              <a:t>for portable </a:t>
            </a:r>
            <a:r>
              <a:rPr lang="en-US" dirty="0"/>
              <a:t>and consistent format of model </a:t>
            </a:r>
            <a:r>
              <a:rPr lang="en-US" dirty="0" smtClean="0"/>
              <a:t>description, integration with other tools </a:t>
            </a:r>
          </a:p>
          <a:p>
            <a:r>
              <a:rPr lang="en-US" dirty="0" smtClean="0"/>
              <a:t>Timeliness</a:t>
            </a:r>
          </a:p>
          <a:p>
            <a:pPr lvl="1"/>
            <a:r>
              <a:rPr lang="en-US" dirty="0"/>
              <a:t>The trade-offs between production responsiveness and build time need to be considered </a:t>
            </a:r>
            <a:r>
              <a:rPr lang="en-US" dirty="0" smtClean="0"/>
              <a:t> </a:t>
            </a:r>
          </a:p>
          <a:p>
            <a:r>
              <a:rPr lang="en-US" dirty="0" smtClean="0"/>
              <a:t>Remodeling</a:t>
            </a:r>
          </a:p>
          <a:p>
            <a:pPr lvl="1"/>
            <a:r>
              <a:rPr lang="en-US" dirty="0" smtClean="0"/>
              <a:t>The </a:t>
            </a:r>
            <a:r>
              <a:rPr lang="en-US" dirty="0"/>
              <a:t>conditions in which the model is built </a:t>
            </a:r>
            <a:r>
              <a:rPr lang="en-US" dirty="0" smtClean="0"/>
              <a:t>may change </a:t>
            </a:r>
            <a:r>
              <a:rPr lang="en-US" dirty="0"/>
              <a:t>after </a:t>
            </a:r>
            <a:r>
              <a:rPr lang="en-US" dirty="0" smtClean="0"/>
              <a:t>deployment</a:t>
            </a:r>
          </a:p>
          <a:p>
            <a:r>
              <a:rPr lang="en-US" dirty="0" smtClean="0"/>
              <a:t>Assimilation</a:t>
            </a:r>
          </a:p>
          <a:p>
            <a:pPr lvl="1"/>
            <a:r>
              <a:rPr lang="en-US" dirty="0"/>
              <a:t>The challenge </a:t>
            </a:r>
            <a:r>
              <a:rPr lang="en-US" dirty="0" smtClean="0"/>
              <a:t>is to </a:t>
            </a:r>
            <a:r>
              <a:rPr lang="en-US" dirty="0"/>
              <a:t>assimilate the knowledge gained from data mining </a:t>
            </a:r>
            <a:r>
              <a:rPr lang="en-US" dirty="0" smtClean="0"/>
              <a:t>in </a:t>
            </a:r>
            <a:r>
              <a:rPr lang="en-US" dirty="0"/>
              <a:t>the </a:t>
            </a:r>
            <a:r>
              <a:rPr lang="en-US" dirty="0" smtClean="0"/>
              <a:t>organization. </a:t>
            </a:r>
            <a:r>
              <a:rPr lang="en-US" dirty="0"/>
              <a:t>For example, the objective may be finding logical clusters in the customer database so that separate treatment can be provided to each customer cluster.</a:t>
            </a:r>
            <a:endParaRPr lang="en-US" dirty="0" smtClean="0"/>
          </a:p>
          <a:p>
            <a:endParaRPr lang="en-US" dirty="0"/>
          </a:p>
        </p:txBody>
      </p:sp>
    </p:spTree>
    <p:extLst>
      <p:ext uri="{BB962C8B-B14F-4D97-AF65-F5344CB8AC3E}">
        <p14:creationId xmlns:p14="http://schemas.microsoft.com/office/powerpoint/2010/main" val="21115336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effectLst/>
              </a:rPr>
              <a:t>CRISP data mining framework </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5152" y="1774271"/>
            <a:ext cx="5053449" cy="4891740"/>
          </a:xfrm>
        </p:spPr>
      </p:pic>
      <p:sp>
        <p:nvSpPr>
          <p:cNvPr id="3" name="TextBox 2"/>
          <p:cNvSpPr txBox="1"/>
          <p:nvPr/>
        </p:nvSpPr>
        <p:spPr>
          <a:xfrm>
            <a:off x="7192371" y="2493818"/>
            <a:ext cx="4695696" cy="2308324"/>
          </a:xfrm>
          <a:prstGeom prst="rect">
            <a:avLst/>
          </a:prstGeom>
          <a:noFill/>
        </p:spPr>
        <p:txBody>
          <a:bodyPr wrap="square" rtlCol="0">
            <a:spAutoFit/>
          </a:bodyPr>
          <a:lstStyle/>
          <a:p>
            <a:r>
              <a:rPr lang="en-US" dirty="0" smtClean="0"/>
              <a:t>CRISP is the </a:t>
            </a:r>
            <a:r>
              <a:rPr lang="en-US" dirty="0"/>
              <a:t>most popular methodology for analytics, data mining, and data science projects, with 43% share </a:t>
            </a:r>
            <a:r>
              <a:rPr lang="en-US" dirty="0" smtClean="0"/>
              <a:t>as per 2014 </a:t>
            </a:r>
            <a:r>
              <a:rPr lang="en-US" dirty="0" err="1"/>
              <a:t>KDnuggets</a:t>
            </a:r>
            <a:r>
              <a:rPr lang="en-US" dirty="0"/>
              <a:t> </a:t>
            </a:r>
            <a:r>
              <a:rPr lang="en-US" dirty="0" smtClean="0"/>
              <a:t>Poll.</a:t>
            </a:r>
          </a:p>
          <a:p>
            <a:r>
              <a:rPr lang="en-US" dirty="0"/>
              <a:t>CRISP-DM was conceived in 1996. In 1997 it got underway as a European Union </a:t>
            </a:r>
            <a:r>
              <a:rPr lang="en-US" dirty="0" smtClean="0"/>
              <a:t>project, led </a:t>
            </a:r>
            <a:r>
              <a:rPr lang="en-US" dirty="0"/>
              <a:t>by </a:t>
            </a:r>
            <a:r>
              <a:rPr lang="en-US" dirty="0" smtClean="0"/>
              <a:t>SPSS</a:t>
            </a:r>
            <a:r>
              <a:rPr lang="en-US" dirty="0"/>
              <a:t>, Teradata, Daimler AG, NCR Corporation and </a:t>
            </a:r>
            <a:r>
              <a:rPr lang="en-US" dirty="0" smtClean="0"/>
              <a:t>OHRA</a:t>
            </a:r>
            <a:r>
              <a:rPr lang="en-US" dirty="0"/>
              <a:t>.</a:t>
            </a:r>
          </a:p>
        </p:txBody>
      </p:sp>
      <p:sp>
        <p:nvSpPr>
          <p:cNvPr id="5" name="Rectangle 4"/>
          <p:cNvSpPr/>
          <p:nvPr/>
        </p:nvSpPr>
        <p:spPr>
          <a:xfrm>
            <a:off x="523158" y="1150159"/>
            <a:ext cx="10463288" cy="646331"/>
          </a:xfrm>
          <a:prstGeom prst="rect">
            <a:avLst/>
          </a:prstGeom>
        </p:spPr>
        <p:txBody>
          <a:bodyPr wrap="square">
            <a:spAutoFit/>
          </a:bodyPr>
          <a:lstStyle/>
          <a:p>
            <a:r>
              <a:rPr lang="en-US" dirty="0"/>
              <a:t>A popular data mining process frameworks is CRISP-DM (Cross Industry Standard Process for Data Mining). This framework was developed by a consortium of companies involved in data mining</a:t>
            </a:r>
            <a:endParaRPr lang="en-US" dirty="0"/>
          </a:p>
        </p:txBody>
      </p:sp>
    </p:spTree>
    <p:extLst>
      <p:ext uri="{BB962C8B-B14F-4D97-AF65-F5344CB8AC3E}">
        <p14:creationId xmlns:p14="http://schemas.microsoft.com/office/powerpoint/2010/main" val="42851229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887" y="351272"/>
            <a:ext cx="10515600" cy="604072"/>
          </a:xfrm>
        </p:spPr>
        <p:txBody>
          <a:bodyPr>
            <a:normAutofit fontScale="90000"/>
          </a:bodyPr>
          <a:lstStyle/>
          <a:p>
            <a:r>
              <a:rPr lang="en-US" sz="3600" b="1" dirty="0" smtClean="0"/>
              <a:t>DM Issues/Challenges – Mining Methodology</a:t>
            </a:r>
            <a:endParaRPr lang="en-US" sz="3600" b="1" dirty="0"/>
          </a:p>
        </p:txBody>
      </p:sp>
      <p:sp>
        <p:nvSpPr>
          <p:cNvPr id="3" name="Content Placeholder 2"/>
          <p:cNvSpPr>
            <a:spLocks noGrp="1"/>
          </p:cNvSpPr>
          <p:nvPr>
            <p:ph idx="1"/>
          </p:nvPr>
        </p:nvSpPr>
        <p:spPr>
          <a:xfrm>
            <a:off x="200887" y="1132764"/>
            <a:ext cx="11014368" cy="5104263"/>
          </a:xfrm>
        </p:spPr>
        <p:txBody>
          <a:bodyPr>
            <a:noAutofit/>
          </a:bodyPr>
          <a:lstStyle/>
          <a:p>
            <a:pPr marL="0" indent="0">
              <a:spcBef>
                <a:spcPts val="0"/>
              </a:spcBef>
              <a:spcAft>
                <a:spcPts val="600"/>
              </a:spcAft>
              <a:buNone/>
            </a:pPr>
            <a:r>
              <a:rPr lang="en-US" sz="1400" dirty="0" smtClean="0"/>
              <a:t>Mining Methodology involves </a:t>
            </a:r>
            <a:r>
              <a:rPr lang="en-US" sz="1400" dirty="0"/>
              <a:t>the investigation of new kinds </a:t>
            </a:r>
            <a:r>
              <a:rPr lang="en-US" sz="1400" dirty="0" smtClean="0"/>
              <a:t> of </a:t>
            </a:r>
            <a:r>
              <a:rPr lang="en-US" sz="1400" dirty="0"/>
              <a:t>knowledge, mining in multidimensional space, integrating methods from other disciplines, and the consideration of semantic ties among data objects. </a:t>
            </a:r>
          </a:p>
          <a:p>
            <a:pPr>
              <a:spcBef>
                <a:spcPts val="0"/>
              </a:spcBef>
              <a:spcAft>
                <a:spcPts val="600"/>
              </a:spcAft>
            </a:pPr>
            <a:r>
              <a:rPr lang="en-US" sz="1400" b="1" dirty="0" smtClean="0"/>
              <a:t>Mining </a:t>
            </a:r>
            <a:r>
              <a:rPr lang="en-US" sz="1400" b="1" dirty="0"/>
              <a:t>various and new kinds of knowledge</a:t>
            </a:r>
            <a:r>
              <a:rPr lang="en-US" sz="1400" dirty="0"/>
              <a:t>: Data mining covers a wide spectrum of data analysis and knowledge discovery tasks, from data characterization and discrimination to association and correlation analysis, classification, regression, clustering, outlier analysis, sequence analysis, and trend and evolution analysis. </a:t>
            </a:r>
            <a:endParaRPr lang="en-US" sz="1400" dirty="0" smtClean="0"/>
          </a:p>
          <a:p>
            <a:pPr>
              <a:spcBef>
                <a:spcPts val="0"/>
              </a:spcBef>
              <a:spcAft>
                <a:spcPts val="600"/>
              </a:spcAft>
            </a:pPr>
            <a:r>
              <a:rPr lang="en-US" sz="1400" b="1" dirty="0" smtClean="0"/>
              <a:t>Mining </a:t>
            </a:r>
            <a:r>
              <a:rPr lang="en-US" sz="1400" b="1" dirty="0"/>
              <a:t>knowledge in multidimensional space</a:t>
            </a:r>
            <a:r>
              <a:rPr lang="en-US" sz="1400" dirty="0"/>
              <a:t>: When searching for knowledge in large data sets, we can explore the data in multidimensional space. That is, we can search for interesting patterns among combinations of dimensions (attributes) at varying levels of abstraction. </a:t>
            </a:r>
            <a:r>
              <a:rPr lang="en-US" sz="1400" dirty="0" smtClean="0"/>
              <a:t>Data </a:t>
            </a:r>
            <a:r>
              <a:rPr lang="en-US" sz="1400" dirty="0"/>
              <a:t>can be aggregated or viewed as a multidimensional data cube. </a:t>
            </a:r>
          </a:p>
          <a:p>
            <a:pPr>
              <a:spcBef>
                <a:spcPts val="0"/>
              </a:spcBef>
              <a:spcAft>
                <a:spcPts val="600"/>
              </a:spcAft>
            </a:pPr>
            <a:r>
              <a:rPr lang="en-US" sz="1400" b="1" dirty="0" smtClean="0"/>
              <a:t>Data </a:t>
            </a:r>
            <a:r>
              <a:rPr lang="en-US" sz="1400" b="1" dirty="0"/>
              <a:t>mining—an interdisciplinary effort</a:t>
            </a:r>
            <a:r>
              <a:rPr lang="en-US" sz="1400" dirty="0"/>
              <a:t>: </a:t>
            </a:r>
            <a:r>
              <a:rPr lang="en-US" sz="1400" dirty="0" smtClean="0"/>
              <a:t>For </a:t>
            </a:r>
            <a:r>
              <a:rPr lang="en-US" sz="1400" dirty="0"/>
              <a:t>example, to mine data with natural language text, it makes sense to fuse data mining methods with methods of information retrieval and natural language </a:t>
            </a:r>
            <a:r>
              <a:rPr lang="en-US" sz="1400" dirty="0" smtClean="0"/>
              <a:t>processing, e.g. consider </a:t>
            </a:r>
            <a:r>
              <a:rPr lang="en-US" sz="1400" dirty="0"/>
              <a:t>the mining of software bugs in large </a:t>
            </a:r>
            <a:r>
              <a:rPr lang="en-US" sz="1400" dirty="0" smtClean="0"/>
              <a:t>programs, </a:t>
            </a:r>
            <a:r>
              <a:rPr lang="en-US" sz="1400" dirty="0"/>
              <a:t>known as bug mining, benefits from the incorporation of software engineering knowledge into the data mining process</a:t>
            </a:r>
            <a:r>
              <a:rPr lang="en-US" sz="1400" dirty="0" smtClean="0"/>
              <a:t>.</a:t>
            </a:r>
            <a:endParaRPr lang="en-US" sz="1400" dirty="0"/>
          </a:p>
          <a:p>
            <a:pPr>
              <a:spcBef>
                <a:spcPts val="0"/>
              </a:spcBef>
              <a:spcAft>
                <a:spcPts val="600"/>
              </a:spcAft>
            </a:pPr>
            <a:r>
              <a:rPr lang="en-US" sz="1400" b="1" dirty="0" smtClean="0"/>
              <a:t>Boosting </a:t>
            </a:r>
            <a:r>
              <a:rPr lang="en-US" sz="1400" b="1" dirty="0"/>
              <a:t>the power of discovery in a networked environment</a:t>
            </a:r>
            <a:r>
              <a:rPr lang="en-US" sz="1400" dirty="0"/>
              <a:t>: Most data objects reside in a linked or interconnected environment, whether it be the Web, database relations, files, or documents. Semantic links across multiple data objects can be used to advantage in data mining</a:t>
            </a:r>
            <a:r>
              <a:rPr lang="en-US" sz="1400" dirty="0" smtClean="0"/>
              <a:t>.</a:t>
            </a:r>
            <a:endParaRPr lang="en-US" sz="1400" dirty="0"/>
          </a:p>
          <a:p>
            <a:pPr>
              <a:spcBef>
                <a:spcPts val="0"/>
              </a:spcBef>
              <a:spcAft>
                <a:spcPts val="600"/>
              </a:spcAft>
            </a:pPr>
            <a:r>
              <a:rPr lang="en-US" sz="1400" b="1" dirty="0" smtClean="0"/>
              <a:t>Handling </a:t>
            </a:r>
            <a:r>
              <a:rPr lang="en-US" sz="1400" b="1" dirty="0"/>
              <a:t>uncertainty, noise, or incompleteness of data</a:t>
            </a:r>
            <a:r>
              <a:rPr lang="en-US" sz="1400" dirty="0"/>
              <a:t>: Data often contain noise, errors, exceptions, or </a:t>
            </a:r>
            <a:r>
              <a:rPr lang="en-US" sz="1400" dirty="0" smtClean="0"/>
              <a:t>uncertainty</a:t>
            </a:r>
            <a:r>
              <a:rPr lang="en-US" sz="1400" dirty="0"/>
              <a:t>, or are incomplete. Errors and noise may confuse the data mining process, leading to the derivation of erroneous patterns. Data cleaning, data preprocessing, outlier detection and removal, and uncertainty reasoning are examples of techniques that need to be integrated with the data mining process</a:t>
            </a:r>
            <a:r>
              <a:rPr lang="en-US" sz="1400" dirty="0" smtClean="0"/>
              <a:t>.</a:t>
            </a:r>
            <a:endParaRPr lang="en-US" sz="1400" dirty="0"/>
          </a:p>
          <a:p>
            <a:pPr>
              <a:spcBef>
                <a:spcPts val="0"/>
              </a:spcBef>
              <a:spcAft>
                <a:spcPts val="600"/>
              </a:spcAft>
            </a:pPr>
            <a:r>
              <a:rPr lang="en-US" sz="1400" b="1" dirty="0" smtClean="0"/>
              <a:t>Pattern </a:t>
            </a:r>
            <a:r>
              <a:rPr lang="en-US" sz="1400" b="1" dirty="0"/>
              <a:t>evaluation and pattern- or constraint-guided mining</a:t>
            </a:r>
            <a:r>
              <a:rPr lang="en-US" sz="1400" dirty="0"/>
              <a:t>: </a:t>
            </a:r>
            <a:r>
              <a:rPr lang="en-US" sz="1400" dirty="0" smtClean="0"/>
              <a:t>What </a:t>
            </a:r>
            <a:r>
              <a:rPr lang="en-US" sz="1400" dirty="0"/>
              <a:t>makes a pattern interesting may vary from user to user. Therefore, techniques are needed to assess the interestingness of discovered patterns based on subjective measures. These estimate the value of patterns with respect to a given user class, based on user beliefs or expectations. </a:t>
            </a:r>
          </a:p>
          <a:p>
            <a:pPr marL="0" indent="0">
              <a:spcBef>
                <a:spcPts val="0"/>
              </a:spcBef>
              <a:spcAft>
                <a:spcPts val="600"/>
              </a:spcAft>
              <a:buNone/>
            </a:pPr>
            <a:endParaRPr lang="en-US" sz="1400" dirty="0"/>
          </a:p>
          <a:p>
            <a:pPr marL="0" indent="0">
              <a:spcBef>
                <a:spcPts val="0"/>
              </a:spcBef>
              <a:spcAft>
                <a:spcPts val="600"/>
              </a:spcAft>
              <a:buNone/>
            </a:pPr>
            <a:endParaRPr lang="en-US" sz="1400" dirty="0"/>
          </a:p>
          <a:p>
            <a:pPr marL="0" indent="0">
              <a:spcBef>
                <a:spcPts val="0"/>
              </a:spcBef>
              <a:spcAft>
                <a:spcPts val="600"/>
              </a:spcAft>
              <a:buNone/>
            </a:pPr>
            <a:endParaRPr lang="en-US" sz="1400" dirty="0"/>
          </a:p>
          <a:p>
            <a:pPr marL="0" indent="0">
              <a:spcBef>
                <a:spcPts val="0"/>
              </a:spcBef>
              <a:spcAft>
                <a:spcPts val="600"/>
              </a:spcAft>
              <a:buNone/>
            </a:pPr>
            <a:endParaRPr lang="en-US" sz="1400" dirty="0"/>
          </a:p>
        </p:txBody>
      </p:sp>
    </p:spTree>
    <p:extLst>
      <p:ext uri="{BB962C8B-B14F-4D97-AF65-F5344CB8AC3E}">
        <p14:creationId xmlns:p14="http://schemas.microsoft.com/office/powerpoint/2010/main" val="171690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a:xfrm>
            <a:off x="270166" y="300247"/>
            <a:ext cx="10515600" cy="708049"/>
          </a:xfrm>
        </p:spPr>
        <p:txBody>
          <a:bodyPr>
            <a:normAutofit/>
          </a:bodyPr>
          <a:lstStyle/>
          <a:p>
            <a:r>
              <a:rPr lang="en-US" altLang="en-US" sz="3600" b="1" dirty="0"/>
              <a:t>What is (not) Data Mining?</a:t>
            </a:r>
          </a:p>
        </p:txBody>
      </p:sp>
      <p:sp>
        <p:nvSpPr>
          <p:cNvPr id="651270" name="Text Box 6"/>
          <p:cNvSpPr txBox="1">
            <a:spLocks noChangeArrowheads="1"/>
          </p:cNvSpPr>
          <p:nvPr/>
        </p:nvSpPr>
        <p:spPr bwMode="auto">
          <a:xfrm>
            <a:off x="5735790" y="1469023"/>
            <a:ext cx="5029200" cy="446070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nSpc>
                <a:spcPct val="95000"/>
              </a:lnSpc>
              <a:spcBef>
                <a:spcPct val="20000"/>
              </a:spcBef>
              <a:spcAft>
                <a:spcPts val="400"/>
              </a:spcAft>
              <a:buClr>
                <a:srgbClr val="0C7B9C"/>
              </a:buClr>
              <a:buSzPct val="75000"/>
              <a:buFont typeface="Monotype Sorts" pitchFamily="2" charset="2"/>
              <a:buChar char="l"/>
            </a:pPr>
            <a:r>
              <a:rPr lang="en-US" altLang="en-US" sz="2800" dirty="0"/>
              <a:t> What is Data Mining</a:t>
            </a:r>
            <a:r>
              <a:rPr lang="en-US" altLang="en-US" sz="2800" dirty="0" smtClean="0"/>
              <a:t>? </a:t>
            </a:r>
          </a:p>
          <a:p>
            <a:pPr lvl="1">
              <a:lnSpc>
                <a:spcPct val="95000"/>
              </a:lnSpc>
              <a:spcBef>
                <a:spcPct val="20000"/>
              </a:spcBef>
              <a:spcAft>
                <a:spcPts val="400"/>
              </a:spcAft>
              <a:buClr>
                <a:srgbClr val="0C7B9C"/>
              </a:buClr>
              <a:buSzPct val="100000"/>
              <a:buFont typeface="Arial" panose="020B0604020202020204" pitchFamily="34" charset="0"/>
              <a:buChar char="–"/>
            </a:pPr>
            <a:r>
              <a:rPr lang="en-US" altLang="en-US" sz="2800" dirty="0" smtClean="0"/>
              <a:t> Certain names are more prevalent in certain US locations (O’Brien, </a:t>
            </a:r>
            <a:r>
              <a:rPr lang="en-US" altLang="en-US" sz="2800" dirty="0" err="1" smtClean="0"/>
              <a:t>O’Rurke</a:t>
            </a:r>
            <a:r>
              <a:rPr lang="en-US" altLang="en-US" sz="2800" dirty="0" smtClean="0"/>
              <a:t>, O’Reilly… in Boston area)</a:t>
            </a:r>
          </a:p>
          <a:p>
            <a:pPr lvl="1">
              <a:lnSpc>
                <a:spcPct val="95000"/>
              </a:lnSpc>
              <a:spcBef>
                <a:spcPct val="20000"/>
              </a:spcBef>
              <a:spcAft>
                <a:spcPts val="400"/>
              </a:spcAft>
              <a:buClr>
                <a:srgbClr val="0C7B9C"/>
              </a:buClr>
              <a:buSzPct val="100000"/>
              <a:buFont typeface="Arial" panose="020B0604020202020204" pitchFamily="34" charset="0"/>
              <a:buChar char="–"/>
            </a:pPr>
            <a:r>
              <a:rPr lang="en-US" altLang="en-US" sz="2800" dirty="0" smtClean="0"/>
              <a:t> </a:t>
            </a:r>
            <a:r>
              <a:rPr lang="en-US" altLang="en-US" sz="2800" dirty="0"/>
              <a:t>Group together similar documents returned by search engine according to their context (e.g. Amazon rainforest, Amazon.com,)</a:t>
            </a:r>
          </a:p>
        </p:txBody>
      </p:sp>
      <p:sp>
        <p:nvSpPr>
          <p:cNvPr id="651271" name="Text Box 7"/>
          <p:cNvSpPr txBox="1">
            <a:spLocks noChangeArrowheads="1"/>
          </p:cNvSpPr>
          <p:nvPr/>
        </p:nvSpPr>
        <p:spPr bwMode="auto">
          <a:xfrm>
            <a:off x="1357741" y="1495145"/>
            <a:ext cx="3429000" cy="460433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5000"/>
              </a:lnSpc>
              <a:spcBef>
                <a:spcPct val="20000"/>
              </a:spcBef>
              <a:spcAft>
                <a:spcPts val="400"/>
              </a:spcAft>
              <a:buClr>
                <a:srgbClr val="0C7B9C"/>
              </a:buClr>
              <a:buSzPct val="75000"/>
              <a:buFont typeface="Monotype Sorts" pitchFamily="2" charset="2"/>
              <a:buChar char="l"/>
            </a:pPr>
            <a:r>
              <a:rPr lang="en-US" altLang="en-US" sz="2800" dirty="0"/>
              <a:t> What is not Data Mining?</a:t>
            </a:r>
          </a:p>
          <a:p>
            <a:pPr lvl="1">
              <a:lnSpc>
                <a:spcPct val="95000"/>
              </a:lnSpc>
              <a:spcBef>
                <a:spcPct val="60000"/>
              </a:spcBef>
              <a:spcAft>
                <a:spcPts val="400"/>
              </a:spcAft>
              <a:buClr>
                <a:srgbClr val="0C7B9C"/>
              </a:buClr>
              <a:buSzPct val="100000"/>
              <a:buFont typeface="Arial" panose="020B0604020202020204" pitchFamily="34" charset="0"/>
              <a:buChar char="–"/>
            </a:pPr>
            <a:r>
              <a:rPr lang="en-US" altLang="en-US" sz="2800" dirty="0"/>
              <a:t> Look up phone number in phone </a:t>
            </a:r>
            <a:r>
              <a:rPr lang="en-US" altLang="en-US" sz="2800" dirty="0" smtClean="0"/>
              <a:t>directory </a:t>
            </a:r>
            <a:endParaRPr lang="en-US" altLang="en-US" sz="2800" dirty="0"/>
          </a:p>
          <a:p>
            <a:pPr lvl="1">
              <a:lnSpc>
                <a:spcPct val="95000"/>
              </a:lnSpc>
              <a:spcAft>
                <a:spcPts val="400"/>
              </a:spcAft>
              <a:buClr>
                <a:srgbClr val="0C7B9C"/>
              </a:buClr>
              <a:buSzPct val="100000"/>
              <a:buFont typeface="Arial" panose="020B0604020202020204" pitchFamily="34" charset="0"/>
              <a:buChar char="–"/>
            </a:pPr>
            <a:r>
              <a:rPr lang="en-US" altLang="en-US" sz="2800" dirty="0"/>
              <a:t> Query a Web search engine for information about “Amazon”</a:t>
            </a:r>
          </a:p>
          <a:p>
            <a:pPr>
              <a:spcBef>
                <a:spcPct val="50000"/>
              </a:spcBef>
            </a:pPr>
            <a:endParaRPr lang="en-US" altLang="en-US" dirty="0"/>
          </a:p>
        </p:txBody>
      </p:sp>
    </p:spTree>
    <p:extLst>
      <p:ext uri="{BB962C8B-B14F-4D97-AF65-F5344CB8AC3E}">
        <p14:creationId xmlns:p14="http://schemas.microsoft.com/office/powerpoint/2010/main" val="10533378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300" y="365125"/>
            <a:ext cx="10515600" cy="549275"/>
          </a:xfrm>
        </p:spPr>
        <p:txBody>
          <a:bodyPr>
            <a:normAutofit fontScale="90000"/>
          </a:bodyPr>
          <a:lstStyle/>
          <a:p>
            <a:r>
              <a:rPr lang="en-US" sz="3600" b="1" dirty="0" smtClean="0"/>
              <a:t>DM Issues/Challenges – User Interaction</a:t>
            </a:r>
            <a:endParaRPr lang="en-US" sz="3600" b="1" dirty="0"/>
          </a:p>
        </p:txBody>
      </p:sp>
      <p:sp>
        <p:nvSpPr>
          <p:cNvPr id="3" name="Content Placeholder 2"/>
          <p:cNvSpPr>
            <a:spLocks noGrp="1"/>
          </p:cNvSpPr>
          <p:nvPr>
            <p:ph idx="1"/>
          </p:nvPr>
        </p:nvSpPr>
        <p:spPr>
          <a:xfrm>
            <a:off x="256300" y="1173706"/>
            <a:ext cx="10764991" cy="5336275"/>
          </a:xfrm>
        </p:spPr>
        <p:txBody>
          <a:bodyPr>
            <a:noAutofit/>
          </a:bodyPr>
          <a:lstStyle/>
          <a:p>
            <a:pPr marL="0" indent="0">
              <a:spcBef>
                <a:spcPts val="0"/>
              </a:spcBef>
              <a:buNone/>
            </a:pPr>
            <a:r>
              <a:rPr lang="en-US" sz="1400" dirty="0" smtClean="0"/>
              <a:t>The </a:t>
            </a:r>
            <a:r>
              <a:rPr lang="en-US" sz="1400" dirty="0"/>
              <a:t>user plays an important role in the data mining process. Interesting areas </a:t>
            </a:r>
            <a:r>
              <a:rPr lang="en-US" sz="1400" dirty="0" smtClean="0"/>
              <a:t>include </a:t>
            </a:r>
            <a:r>
              <a:rPr lang="en-US" sz="1400" dirty="0"/>
              <a:t>how to interact with a data mining system, how to incorporate a user's background knowledge in mining, and how to visualize and comprehend data mining results. </a:t>
            </a:r>
          </a:p>
          <a:p>
            <a:pPr marL="0" indent="0">
              <a:spcBef>
                <a:spcPts val="0"/>
              </a:spcBef>
              <a:buNone/>
            </a:pPr>
            <a:endParaRPr lang="en-US" sz="1400" dirty="0"/>
          </a:p>
          <a:p>
            <a:pPr>
              <a:spcBef>
                <a:spcPts val="0"/>
              </a:spcBef>
            </a:pPr>
            <a:r>
              <a:rPr lang="en-US" sz="1400" b="1" dirty="0" smtClean="0"/>
              <a:t>Interactive </a:t>
            </a:r>
            <a:r>
              <a:rPr lang="en-US" sz="1400" b="1" dirty="0"/>
              <a:t>mining</a:t>
            </a:r>
            <a:r>
              <a:rPr lang="en-US" sz="1400" dirty="0"/>
              <a:t>: The data mining process should be highly interactive. Thus, it is important to build flexible user interfaces and an exploratory mining environment, facilitating the user's interaction with the system. A user may like to first sample a set of data, explore general characteristics of the data, and estimate potential mining results. Interactive mining should allow users to dynamically change the focus of a search, to refine mining requests based on returned results, and to drill, dice, and pivot through the data and knowledge space interactively, dynamically exploring "cube space" while mining.</a:t>
            </a:r>
          </a:p>
          <a:p>
            <a:pPr>
              <a:spcBef>
                <a:spcPts val="0"/>
              </a:spcBef>
            </a:pPr>
            <a:endParaRPr lang="en-US" sz="1400" dirty="0"/>
          </a:p>
          <a:p>
            <a:pPr>
              <a:spcBef>
                <a:spcPts val="0"/>
              </a:spcBef>
            </a:pPr>
            <a:r>
              <a:rPr lang="en-US" sz="1400" b="1" dirty="0" smtClean="0"/>
              <a:t>Incorporation </a:t>
            </a:r>
            <a:r>
              <a:rPr lang="en-US" sz="1400" b="1" dirty="0"/>
              <a:t>of background knowledge</a:t>
            </a:r>
            <a:r>
              <a:rPr lang="en-US" sz="1400" dirty="0"/>
              <a:t>: Background knowledge, constraints, rules, and other information regarding the domain under study should be incorporated into the knowledge discovery process. Such knowledge can be used for pattern evaluation as well as to guide the search toward interesting patterns.</a:t>
            </a:r>
          </a:p>
          <a:p>
            <a:pPr>
              <a:spcBef>
                <a:spcPts val="0"/>
              </a:spcBef>
            </a:pPr>
            <a:endParaRPr lang="en-US" sz="1400" dirty="0"/>
          </a:p>
          <a:p>
            <a:pPr>
              <a:spcBef>
                <a:spcPts val="0"/>
              </a:spcBef>
            </a:pPr>
            <a:r>
              <a:rPr lang="en-US" sz="1400" b="1" dirty="0" smtClean="0"/>
              <a:t>Ad </a:t>
            </a:r>
            <a:r>
              <a:rPr lang="en-US" sz="1400" b="1" dirty="0"/>
              <a:t>hoc data mining and data mining query languages</a:t>
            </a:r>
            <a:r>
              <a:rPr lang="en-US" sz="1400" dirty="0"/>
              <a:t>: Query languages (e.g., SQL) have played an important role in flexible searching because they allow users to pose ad hoc queries. Similarly, high-level data mining query languages or other high-level flexible user interfaces will give users the freedom to define ad hoc data mining tasks. This should facilitate specification of the relevant sets of data for analysis, the domain knowledge, the kinds of knowledge to be mined, and the conditions and constraints to be enforced on the discovered patterns. Optimization of the processing of such flexible mining requests is another promising area of study.</a:t>
            </a:r>
          </a:p>
          <a:p>
            <a:pPr>
              <a:spcBef>
                <a:spcPts val="0"/>
              </a:spcBef>
            </a:pPr>
            <a:endParaRPr lang="en-US" sz="1400" dirty="0"/>
          </a:p>
          <a:p>
            <a:pPr>
              <a:spcBef>
                <a:spcPts val="0"/>
              </a:spcBef>
            </a:pPr>
            <a:r>
              <a:rPr lang="en-US" sz="1400" b="1" dirty="0" smtClean="0"/>
              <a:t>Presentation </a:t>
            </a:r>
            <a:r>
              <a:rPr lang="en-US" sz="1400" b="1" dirty="0"/>
              <a:t>and visualization of data mining results</a:t>
            </a:r>
            <a:r>
              <a:rPr lang="en-US" sz="1400" dirty="0"/>
              <a:t>: How can a data mining system present data mining results, vividly and flexibly, so that the discovered knowledge can be easily understood and directly usable by humans? This is especially crucial if the data mining process is interactive. It requires the system to adopt expressive knowledge representations, user-friendly interfaces, and visualization techniques.</a:t>
            </a:r>
          </a:p>
          <a:p>
            <a:pPr marL="0" indent="0">
              <a:spcBef>
                <a:spcPts val="0"/>
              </a:spcBef>
              <a:buNone/>
            </a:pPr>
            <a:endParaRPr lang="en-US" sz="1400" dirty="0"/>
          </a:p>
          <a:p>
            <a:pPr marL="0" indent="0">
              <a:spcBef>
                <a:spcPts val="0"/>
              </a:spcBef>
              <a:buNone/>
            </a:pPr>
            <a:endParaRPr lang="en-US" sz="1400" dirty="0"/>
          </a:p>
          <a:p>
            <a:pPr marL="0" indent="0">
              <a:spcBef>
                <a:spcPts val="0"/>
              </a:spcBef>
              <a:buNone/>
            </a:pPr>
            <a:endParaRPr lang="en-US" sz="1400" dirty="0"/>
          </a:p>
          <a:p>
            <a:pPr marL="0" indent="0">
              <a:spcBef>
                <a:spcPts val="0"/>
              </a:spcBef>
              <a:buNone/>
            </a:pPr>
            <a:endParaRPr lang="en-US" sz="1400" dirty="0"/>
          </a:p>
        </p:txBody>
      </p:sp>
    </p:spTree>
    <p:extLst>
      <p:ext uri="{BB962C8B-B14F-4D97-AF65-F5344CB8AC3E}">
        <p14:creationId xmlns:p14="http://schemas.microsoft.com/office/powerpoint/2010/main" val="4730145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17531"/>
            <a:ext cx="11201400" cy="506051"/>
          </a:xfrm>
        </p:spPr>
        <p:txBody>
          <a:bodyPr>
            <a:normAutofit fontScale="90000"/>
          </a:bodyPr>
          <a:lstStyle/>
          <a:p>
            <a:r>
              <a:rPr lang="en-US" sz="3600" b="1" dirty="0"/>
              <a:t>DM Issues/Challenges - </a:t>
            </a:r>
            <a:r>
              <a:rPr lang="en-US" sz="3600" b="1" dirty="0" smtClean="0"/>
              <a:t>Efficiency </a:t>
            </a:r>
            <a:r>
              <a:rPr lang="en-US" sz="3600" b="1" dirty="0"/>
              <a:t>and </a:t>
            </a:r>
            <a:r>
              <a:rPr lang="en-US" sz="3600" b="1" dirty="0" smtClean="0"/>
              <a:t>Scalability</a:t>
            </a:r>
            <a:endParaRPr lang="en-US" sz="3600" b="1" dirty="0"/>
          </a:p>
        </p:txBody>
      </p:sp>
      <p:sp>
        <p:nvSpPr>
          <p:cNvPr id="3" name="Content Placeholder 2"/>
          <p:cNvSpPr>
            <a:spLocks noGrp="1"/>
          </p:cNvSpPr>
          <p:nvPr>
            <p:ph idx="1"/>
          </p:nvPr>
        </p:nvSpPr>
        <p:spPr>
          <a:xfrm>
            <a:off x="327546" y="1241946"/>
            <a:ext cx="10915417" cy="4824181"/>
          </a:xfrm>
        </p:spPr>
        <p:txBody>
          <a:bodyPr>
            <a:noAutofit/>
          </a:bodyPr>
          <a:lstStyle/>
          <a:p>
            <a:pPr marL="0" indent="0">
              <a:spcBef>
                <a:spcPts val="0"/>
              </a:spcBef>
              <a:buNone/>
            </a:pPr>
            <a:r>
              <a:rPr lang="en-US" sz="1400" dirty="0" smtClean="0"/>
              <a:t>Efficiency </a:t>
            </a:r>
            <a:r>
              <a:rPr lang="en-US" sz="1400" dirty="0"/>
              <a:t>and scalability are always considered when comparing data mining algorithms. As data amounts continue to multiply, these two factors are especially critical.</a:t>
            </a:r>
          </a:p>
          <a:p>
            <a:pPr marL="0" indent="0">
              <a:spcBef>
                <a:spcPts val="0"/>
              </a:spcBef>
              <a:buNone/>
            </a:pPr>
            <a:endParaRPr lang="en-US" sz="1400" dirty="0"/>
          </a:p>
          <a:p>
            <a:pPr>
              <a:spcBef>
                <a:spcPts val="0"/>
              </a:spcBef>
            </a:pPr>
            <a:r>
              <a:rPr lang="en-US" sz="1400" b="1" dirty="0" smtClean="0"/>
              <a:t>Efficiency </a:t>
            </a:r>
            <a:r>
              <a:rPr lang="en-US" sz="1400" b="1" dirty="0"/>
              <a:t>and scalability of data mining algorithms</a:t>
            </a:r>
            <a:r>
              <a:rPr lang="en-US" sz="1400" dirty="0"/>
              <a:t>: Data mining algorithms must be efficient and scalable in order to effectively extract information from huge amounts of data in many data repositories or in dynamic data streams. In other words, the running time of a data mining algorithm must be predictable, short, and acceptable by applications. Efficiency, scalability, performance, optimization, and the ability to execute in real time are key criteria that drive the development of many new data mining algorithms.</a:t>
            </a:r>
          </a:p>
          <a:p>
            <a:pPr>
              <a:spcBef>
                <a:spcPts val="0"/>
              </a:spcBef>
            </a:pPr>
            <a:endParaRPr lang="en-US" sz="1400" dirty="0"/>
          </a:p>
          <a:p>
            <a:pPr>
              <a:spcBef>
                <a:spcPts val="0"/>
              </a:spcBef>
            </a:pPr>
            <a:r>
              <a:rPr lang="en-US" sz="1400" b="1" dirty="0" smtClean="0"/>
              <a:t>Parallel</a:t>
            </a:r>
            <a:r>
              <a:rPr lang="en-US" sz="1400" b="1" dirty="0"/>
              <a:t>, distributed, and incremental mining algorithms</a:t>
            </a:r>
            <a:r>
              <a:rPr lang="en-US" sz="1400" dirty="0"/>
              <a:t>: The humongous size of many data sets, the wide distribution of data, and the computational complexity of some data mining methods are factors that motivate the development of parallel and distributed data-intensive mining algorithms. Such algorithms first partition the data into "pieces." Each piece is processed, in parallel, by searching for patterns. The parallel processes may interact with one another. The patterns from each partition are eventually merged.</a:t>
            </a:r>
          </a:p>
          <a:p>
            <a:pPr>
              <a:spcBef>
                <a:spcPts val="0"/>
              </a:spcBef>
            </a:pPr>
            <a:endParaRPr lang="en-US" sz="1400" dirty="0"/>
          </a:p>
          <a:p>
            <a:pPr>
              <a:spcBef>
                <a:spcPts val="0"/>
              </a:spcBef>
            </a:pPr>
            <a:r>
              <a:rPr lang="en-US" sz="1400" b="1" dirty="0" smtClean="0"/>
              <a:t>Cloud </a:t>
            </a:r>
            <a:r>
              <a:rPr lang="en-US" sz="1400" b="1" dirty="0"/>
              <a:t>computing and cluster computing</a:t>
            </a:r>
            <a:r>
              <a:rPr lang="en-US" sz="1400" dirty="0"/>
              <a:t>, which use computers in a distributed and collaborative way to tackle very large-scale computational tasks, are also active research themes in parallel data mining. In addition, the high cost of some data mining processes and the incremental nature of input promote incremental data mining, which incorporates new data updates without having to mine the entire data "from scratch." Such methods perform knowledge modification incrementally to amend and strengthen what was previously discovered.</a:t>
            </a:r>
          </a:p>
          <a:p>
            <a:pPr marL="0" indent="0">
              <a:spcBef>
                <a:spcPts val="0"/>
              </a:spcBef>
              <a:buNone/>
            </a:pPr>
            <a:endParaRPr lang="en-US" sz="1400" dirty="0"/>
          </a:p>
          <a:p>
            <a:pPr marL="0" indent="0">
              <a:spcBef>
                <a:spcPts val="0"/>
              </a:spcBef>
              <a:buNone/>
            </a:pPr>
            <a:endParaRPr lang="en-US" sz="1400" dirty="0"/>
          </a:p>
          <a:p>
            <a:pPr marL="0" indent="0">
              <a:spcBef>
                <a:spcPts val="0"/>
              </a:spcBef>
              <a:buNone/>
            </a:pPr>
            <a:endParaRPr lang="en-US" sz="1400" dirty="0"/>
          </a:p>
        </p:txBody>
      </p:sp>
    </p:spTree>
    <p:extLst>
      <p:ext uri="{BB962C8B-B14F-4D97-AF65-F5344CB8AC3E}">
        <p14:creationId xmlns:p14="http://schemas.microsoft.com/office/powerpoint/2010/main" val="17606488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393507"/>
            <a:ext cx="11173691" cy="651170"/>
          </a:xfrm>
        </p:spPr>
        <p:txBody>
          <a:bodyPr>
            <a:normAutofit fontScale="90000"/>
          </a:bodyPr>
          <a:lstStyle/>
          <a:p>
            <a:r>
              <a:rPr lang="en-US" sz="3600" b="1" dirty="0" smtClean="0"/>
              <a:t>DM </a:t>
            </a:r>
            <a:r>
              <a:rPr lang="en-US" sz="3600" b="1" dirty="0"/>
              <a:t>Issues/Challenges - Diversity of Database Types</a:t>
            </a:r>
          </a:p>
        </p:txBody>
      </p:sp>
      <p:sp>
        <p:nvSpPr>
          <p:cNvPr id="3" name="Content Placeholder 2"/>
          <p:cNvSpPr>
            <a:spLocks noGrp="1"/>
          </p:cNvSpPr>
          <p:nvPr>
            <p:ph idx="1"/>
          </p:nvPr>
        </p:nvSpPr>
        <p:spPr>
          <a:xfrm>
            <a:off x="588818" y="1506970"/>
            <a:ext cx="10515600" cy="4784647"/>
          </a:xfrm>
        </p:spPr>
        <p:txBody>
          <a:bodyPr>
            <a:noAutofit/>
          </a:bodyPr>
          <a:lstStyle/>
          <a:p>
            <a:pPr marL="0" indent="0">
              <a:spcBef>
                <a:spcPts val="0"/>
              </a:spcBef>
              <a:buNone/>
            </a:pPr>
            <a:r>
              <a:rPr lang="en-US" sz="1400" dirty="0" smtClean="0"/>
              <a:t>The </a:t>
            </a:r>
            <a:r>
              <a:rPr lang="en-US" sz="1400" dirty="0"/>
              <a:t>wide diversity of database types brings about challenges to data mining. </a:t>
            </a:r>
          </a:p>
          <a:p>
            <a:pPr marL="0" indent="0">
              <a:spcBef>
                <a:spcPts val="0"/>
              </a:spcBef>
              <a:buNone/>
            </a:pPr>
            <a:endParaRPr lang="en-US" sz="1400" dirty="0"/>
          </a:p>
          <a:p>
            <a:pPr marL="0" indent="0">
              <a:spcBef>
                <a:spcPts val="0"/>
              </a:spcBef>
              <a:buNone/>
            </a:pPr>
            <a:r>
              <a:rPr lang="en-US" sz="1400" b="1" dirty="0" smtClean="0"/>
              <a:t>Handling </a:t>
            </a:r>
            <a:r>
              <a:rPr lang="en-US" sz="1400" b="1" dirty="0"/>
              <a:t>complex types of data</a:t>
            </a:r>
            <a:r>
              <a:rPr lang="en-US" sz="1400" dirty="0"/>
              <a:t>: Diverse applications generate a wide spectrum of new data types, from structured data such as relational and data warehouse data to semi-structured and unstructured data; from stable data repositories to dynamic data streams; from simple data objects to temporal data, biological sequences, sensor data, spatial data, hypertext data, multimedia data, software program code, Web data, and social network data. It is unrealistic to expect one data mining system to mine all kinds of data, given the diversity of data types and the different goals of data mining. Domain- or application-dedicated data mining systems are being constructed for in-depth mining of specific kinds of data. The construction of effective and efficient data mining tools for diverse applications remains a challenging </a:t>
            </a:r>
            <a:r>
              <a:rPr lang="en-US" sz="1400" dirty="0" smtClean="0"/>
              <a:t>area.</a:t>
            </a:r>
            <a:endParaRPr lang="en-US" sz="1400" dirty="0"/>
          </a:p>
          <a:p>
            <a:pPr marL="0" indent="0">
              <a:spcBef>
                <a:spcPts val="0"/>
              </a:spcBef>
              <a:buNone/>
            </a:pPr>
            <a:endParaRPr lang="en-US" sz="1400" dirty="0"/>
          </a:p>
          <a:p>
            <a:pPr marL="0" indent="0">
              <a:spcBef>
                <a:spcPts val="0"/>
              </a:spcBef>
              <a:buNone/>
            </a:pPr>
            <a:r>
              <a:rPr lang="en-US" sz="1400" b="1" dirty="0" smtClean="0"/>
              <a:t>Mining </a:t>
            </a:r>
            <a:r>
              <a:rPr lang="en-US" sz="1400" b="1" dirty="0"/>
              <a:t>dynamic, networked, and global data repositories</a:t>
            </a:r>
            <a:r>
              <a:rPr lang="en-US" sz="1400" dirty="0"/>
              <a:t>: Multiple sources of data are connected by the Internet and various kinds of networks, forming gigantic, distributed, and heterogeneous global information systems and networks. The discovery of knowledge from different sources of structured, semi-structured, or unstructured yet interconnected data with diverse data semantics poses great challenges to data mining. Mining such gigantic, interconnected information networks may help disclose many more patterns and knowledge in heterogeneous data sets than can be discovered from a small set of isolated data repositories. Web mining, multisource data mining, and information network mining have become challenging and fast-evolving data mining fields.</a:t>
            </a:r>
          </a:p>
          <a:p>
            <a:pPr marL="0" indent="0">
              <a:spcBef>
                <a:spcPts val="0"/>
              </a:spcBef>
              <a:buNone/>
            </a:pPr>
            <a:endParaRPr lang="en-US" sz="1400" dirty="0"/>
          </a:p>
          <a:p>
            <a:pPr marL="0" indent="0">
              <a:spcBef>
                <a:spcPts val="0"/>
              </a:spcBef>
              <a:buNone/>
            </a:pPr>
            <a:endParaRPr lang="en-US" sz="1400" dirty="0"/>
          </a:p>
        </p:txBody>
      </p:sp>
    </p:spTree>
    <p:extLst>
      <p:ext uri="{BB962C8B-B14F-4D97-AF65-F5344CB8AC3E}">
        <p14:creationId xmlns:p14="http://schemas.microsoft.com/office/powerpoint/2010/main" val="19718735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355827"/>
            <a:ext cx="11173691" cy="673959"/>
          </a:xfrm>
        </p:spPr>
        <p:txBody>
          <a:bodyPr>
            <a:normAutofit/>
          </a:bodyPr>
          <a:lstStyle/>
          <a:p>
            <a:r>
              <a:rPr lang="en-US" sz="3600" b="1" dirty="0" smtClean="0"/>
              <a:t>DM </a:t>
            </a:r>
            <a:r>
              <a:rPr lang="en-US" sz="3600" b="1" dirty="0"/>
              <a:t>Issues/Challenges - </a:t>
            </a:r>
            <a:r>
              <a:rPr lang="en-US" sz="3600" b="1" dirty="0" smtClean="0"/>
              <a:t>Society</a:t>
            </a:r>
            <a:endParaRPr lang="en-US" sz="3600" b="1" dirty="0"/>
          </a:p>
        </p:txBody>
      </p:sp>
      <p:sp>
        <p:nvSpPr>
          <p:cNvPr id="3" name="Content Placeholder 2"/>
          <p:cNvSpPr>
            <a:spLocks noGrp="1"/>
          </p:cNvSpPr>
          <p:nvPr>
            <p:ph idx="1"/>
          </p:nvPr>
        </p:nvSpPr>
        <p:spPr>
          <a:xfrm>
            <a:off x="588818" y="1506970"/>
            <a:ext cx="10764982" cy="4921125"/>
          </a:xfrm>
        </p:spPr>
        <p:txBody>
          <a:bodyPr>
            <a:noAutofit/>
          </a:bodyPr>
          <a:lstStyle/>
          <a:p>
            <a:pPr marL="0" indent="0">
              <a:spcBef>
                <a:spcPts val="0"/>
              </a:spcBef>
              <a:buNone/>
            </a:pPr>
            <a:endParaRPr lang="en-US" sz="1400" dirty="0"/>
          </a:p>
          <a:p>
            <a:pPr marL="0" indent="0">
              <a:spcBef>
                <a:spcPts val="0"/>
              </a:spcBef>
              <a:buNone/>
            </a:pPr>
            <a:r>
              <a:rPr lang="en-US" sz="1400" dirty="0" smtClean="0"/>
              <a:t>How </a:t>
            </a:r>
            <a:r>
              <a:rPr lang="en-US" sz="1400" dirty="0"/>
              <a:t>does data mining impact society? What steps can data mining take to preserve the privacy of individuals? Do we use data mining in our daily lives without even knowing that we do? </a:t>
            </a:r>
            <a:endParaRPr lang="en-US" sz="1400" dirty="0" smtClean="0"/>
          </a:p>
          <a:p>
            <a:pPr marL="0" indent="0">
              <a:spcBef>
                <a:spcPts val="0"/>
              </a:spcBef>
              <a:buNone/>
            </a:pPr>
            <a:endParaRPr lang="en-US" sz="1400" dirty="0"/>
          </a:p>
          <a:p>
            <a:pPr marL="0" indent="0">
              <a:spcBef>
                <a:spcPts val="0"/>
              </a:spcBef>
              <a:buNone/>
            </a:pPr>
            <a:r>
              <a:rPr lang="en-US" sz="1400" b="1" dirty="0" smtClean="0"/>
              <a:t>Social </a:t>
            </a:r>
            <a:r>
              <a:rPr lang="en-US" sz="1400" b="1" dirty="0"/>
              <a:t>impacts of data mining</a:t>
            </a:r>
            <a:r>
              <a:rPr lang="en-US" sz="1400" dirty="0"/>
              <a:t>: With data mining penetrating our everyday lives, it is important to study the impact of data mining on society. How can we use data mining technology to benefit society? How can we guard against its misuse? The improper disclosure or use of data and the potential violation of individual privacy and data protection rights are areas of concern that need to be addressed.</a:t>
            </a:r>
          </a:p>
          <a:p>
            <a:pPr marL="0" indent="0">
              <a:spcBef>
                <a:spcPts val="0"/>
              </a:spcBef>
              <a:buNone/>
            </a:pPr>
            <a:endParaRPr lang="en-US" sz="1400" dirty="0"/>
          </a:p>
          <a:p>
            <a:pPr marL="0" indent="0">
              <a:spcBef>
                <a:spcPts val="0"/>
              </a:spcBef>
              <a:buNone/>
            </a:pPr>
            <a:r>
              <a:rPr lang="en-US" sz="1400" b="1" dirty="0" smtClean="0"/>
              <a:t>Privacy-preserving </a:t>
            </a:r>
            <a:r>
              <a:rPr lang="en-US" sz="1400" b="1" dirty="0"/>
              <a:t>data mining</a:t>
            </a:r>
            <a:r>
              <a:rPr lang="en-US" sz="1400" dirty="0"/>
              <a:t>: Data mining will help scientific discovery, business management, economy recovery, and security protection (e.g., the real-time discovery of intruders and cyberattacks). However, it poses the risk of disclosing an individual's personal information. Studies on privacy-preserving data publishing and data mining are ongoing. The philosophy is to observe data sensitivity and preserve people's privacy while performing successful data mining.</a:t>
            </a:r>
          </a:p>
          <a:p>
            <a:pPr marL="0" indent="0">
              <a:spcBef>
                <a:spcPts val="0"/>
              </a:spcBef>
              <a:buNone/>
            </a:pPr>
            <a:endParaRPr lang="en-US" sz="1400" dirty="0"/>
          </a:p>
          <a:p>
            <a:pPr marL="0" indent="0">
              <a:spcBef>
                <a:spcPts val="0"/>
              </a:spcBef>
              <a:buNone/>
            </a:pPr>
            <a:r>
              <a:rPr lang="en-US" sz="1400" b="1" dirty="0" smtClean="0"/>
              <a:t>Invisible </a:t>
            </a:r>
            <a:r>
              <a:rPr lang="en-US" sz="1400" b="1" dirty="0"/>
              <a:t>data mining</a:t>
            </a:r>
            <a:r>
              <a:rPr lang="en-US" sz="1400" dirty="0"/>
              <a:t>: We cannot expect everyone in society to learn and master data mining techniques. More and more systems should have data mining functions built within so that people can perform data mining or use data mining results simply by mouse clicking, without any knowledge of data mining algorithms. Intelligent search engines and Internet-based stores perform such invisible data mining by incorporating data mining into their components to improve their functionality and performance. This is done often unbeknownst to the user. For example, when purchasing items online, users may be unaware that the store is likely collecting data on the buying patterns of its customers, which may be used to recommend other items for purchase in the future.</a:t>
            </a:r>
          </a:p>
          <a:p>
            <a:pPr marL="0" indent="0">
              <a:spcBef>
                <a:spcPts val="0"/>
              </a:spcBef>
              <a:buNone/>
            </a:pPr>
            <a:endParaRPr lang="en-US" sz="1400" dirty="0"/>
          </a:p>
          <a:p>
            <a:pPr marL="0" indent="0">
              <a:spcBef>
                <a:spcPts val="0"/>
              </a:spcBef>
              <a:buNone/>
            </a:pPr>
            <a:endParaRPr lang="en-US" sz="1400" dirty="0"/>
          </a:p>
        </p:txBody>
      </p:sp>
    </p:spTree>
    <p:extLst>
      <p:ext uri="{BB962C8B-B14F-4D97-AF65-F5344CB8AC3E}">
        <p14:creationId xmlns:p14="http://schemas.microsoft.com/office/powerpoint/2010/main" val="4235930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284008" y="503096"/>
            <a:ext cx="10515600" cy="485343"/>
          </a:xfrm>
          <a:noFill/>
        </p:spPr>
        <p:txBody>
          <a:bodyPr vert="horz" lIns="92075" tIns="46038" rIns="92075" bIns="46038" rtlCol="0" anchor="ctr">
            <a:noAutofit/>
          </a:bodyPr>
          <a:lstStyle/>
          <a:p>
            <a:pPr eaLnBrk="1" hangingPunct="1"/>
            <a:r>
              <a:rPr lang="en-US" altLang="en-US" sz="3200" b="1" dirty="0">
                <a:latin typeface="+mn-lt"/>
              </a:rPr>
              <a:t>Why Data Mining? </a:t>
            </a:r>
          </a:p>
        </p:txBody>
      </p:sp>
      <p:sp>
        <p:nvSpPr>
          <p:cNvPr id="5124" name="Rectangle 3"/>
          <p:cNvSpPr>
            <a:spLocks noGrp="1" noChangeArrowheads="1"/>
          </p:cNvSpPr>
          <p:nvPr>
            <p:ph idx="1"/>
          </p:nvPr>
        </p:nvSpPr>
        <p:spPr>
          <a:xfrm>
            <a:off x="768928" y="1520822"/>
            <a:ext cx="10515600" cy="4351338"/>
          </a:xfrm>
          <a:noFill/>
        </p:spPr>
        <p:txBody>
          <a:bodyPr vert="horz" lIns="92075" tIns="46038" rIns="92075" bIns="46038" rtlCol="0">
            <a:noAutofit/>
          </a:bodyPr>
          <a:lstStyle/>
          <a:p>
            <a:pPr eaLnBrk="1" hangingPunct="1">
              <a:lnSpc>
                <a:spcPct val="100000"/>
              </a:lnSpc>
            </a:pPr>
            <a:r>
              <a:rPr lang="en-US" altLang="en-US" sz="1800" dirty="0"/>
              <a:t>The Explosive Growth of Data: from terabytes to </a:t>
            </a:r>
            <a:r>
              <a:rPr lang="en-US" altLang="en-US" sz="1800" dirty="0" smtClean="0"/>
              <a:t>petabytes</a:t>
            </a:r>
          </a:p>
          <a:p>
            <a:pPr lvl="1">
              <a:lnSpc>
                <a:spcPct val="100000"/>
              </a:lnSpc>
            </a:pPr>
            <a:r>
              <a:rPr lang="en-US" altLang="en-US" sz="1600" dirty="0" smtClean="0"/>
              <a:t>Applications have increased significantly</a:t>
            </a:r>
          </a:p>
          <a:p>
            <a:pPr lvl="1">
              <a:lnSpc>
                <a:spcPct val="100000"/>
              </a:lnSpc>
            </a:pPr>
            <a:r>
              <a:rPr lang="en-US" altLang="en-US" sz="1600" dirty="0" smtClean="0"/>
              <a:t>Diverse forms of data, earlier it would mostly be structured data</a:t>
            </a:r>
            <a:endParaRPr lang="en-US" altLang="en-US" sz="1600" dirty="0"/>
          </a:p>
          <a:p>
            <a:pPr lvl="1" eaLnBrk="1" hangingPunct="1">
              <a:lnSpc>
                <a:spcPct val="100000"/>
              </a:lnSpc>
            </a:pPr>
            <a:r>
              <a:rPr lang="en-US" altLang="en-US" sz="1600" dirty="0"/>
              <a:t>Data collection and data availability</a:t>
            </a:r>
          </a:p>
          <a:p>
            <a:pPr lvl="2" eaLnBrk="1" hangingPunct="1">
              <a:lnSpc>
                <a:spcPct val="100000"/>
              </a:lnSpc>
            </a:pPr>
            <a:r>
              <a:rPr lang="en-US" altLang="en-US" sz="1600" dirty="0"/>
              <a:t>Automated data collection tools, database systems, Web, computerized society</a:t>
            </a:r>
          </a:p>
          <a:p>
            <a:pPr lvl="1" eaLnBrk="1" hangingPunct="1">
              <a:lnSpc>
                <a:spcPct val="100000"/>
              </a:lnSpc>
            </a:pPr>
            <a:r>
              <a:rPr lang="en-US" altLang="en-US" sz="1600" dirty="0"/>
              <a:t>Major sources of abundant data</a:t>
            </a:r>
          </a:p>
          <a:p>
            <a:pPr lvl="2" eaLnBrk="1" hangingPunct="1">
              <a:lnSpc>
                <a:spcPct val="100000"/>
              </a:lnSpc>
            </a:pPr>
            <a:r>
              <a:rPr lang="en-US" altLang="en-US" sz="1600" dirty="0"/>
              <a:t>Business: Web, e-commerce, transactions, stocks, … </a:t>
            </a:r>
          </a:p>
          <a:p>
            <a:pPr lvl="2" eaLnBrk="1" hangingPunct="1">
              <a:lnSpc>
                <a:spcPct val="100000"/>
              </a:lnSpc>
            </a:pPr>
            <a:r>
              <a:rPr lang="en-US" altLang="en-US" sz="1600" dirty="0"/>
              <a:t>Science: Remote sensing, bioinformatics, scientific simulation, … </a:t>
            </a:r>
          </a:p>
          <a:p>
            <a:pPr lvl="2" eaLnBrk="1" hangingPunct="1">
              <a:lnSpc>
                <a:spcPct val="100000"/>
              </a:lnSpc>
            </a:pPr>
            <a:r>
              <a:rPr lang="en-US" altLang="en-US" sz="1600" dirty="0"/>
              <a:t>Society and everyone: news, digital cameras, YouTube   </a:t>
            </a:r>
          </a:p>
          <a:p>
            <a:pPr>
              <a:lnSpc>
                <a:spcPct val="100000"/>
              </a:lnSpc>
            </a:pPr>
            <a:r>
              <a:rPr lang="en-US" altLang="en-US" sz="1800" dirty="0" smtClean="0"/>
              <a:t>Challenge</a:t>
            </a:r>
          </a:p>
          <a:p>
            <a:pPr>
              <a:lnSpc>
                <a:spcPct val="100000"/>
              </a:lnSpc>
            </a:pPr>
            <a:r>
              <a:rPr lang="en-US" altLang="en-US" sz="1800" dirty="0" smtClean="0"/>
              <a:t>Making sense of data</a:t>
            </a:r>
            <a:endParaRPr lang="en-US" altLang="en-US" sz="1800" dirty="0"/>
          </a:p>
          <a:p>
            <a:pPr eaLnBrk="1" hangingPunct="1">
              <a:lnSpc>
                <a:spcPct val="100000"/>
              </a:lnSpc>
            </a:pPr>
            <a:r>
              <a:rPr lang="en-US" altLang="en-US" sz="1600" u="sng" dirty="0"/>
              <a:t>We are drowning in data, but starving for knowledge!</a:t>
            </a:r>
            <a:r>
              <a:rPr lang="en-US" altLang="en-US" sz="1600" dirty="0"/>
              <a:t> </a:t>
            </a:r>
          </a:p>
          <a:p>
            <a:pPr eaLnBrk="1" hangingPunct="1">
              <a:lnSpc>
                <a:spcPct val="100000"/>
              </a:lnSpc>
            </a:pPr>
            <a:r>
              <a:rPr lang="en-US" altLang="en-US" sz="1600" dirty="0"/>
              <a:t>“Necessity is the mother of invention”</a:t>
            </a:r>
            <a:r>
              <a:rPr lang="en-US" altLang="en-US" sz="1600" dirty="0">
                <a:cs typeface="Tahoma" panose="020B0604030504040204" pitchFamily="34" charset="0"/>
              </a:rPr>
              <a:t>—</a:t>
            </a:r>
            <a:r>
              <a:rPr lang="en-US" altLang="en-US" sz="1600" dirty="0"/>
              <a:t>Data mining</a:t>
            </a:r>
            <a:r>
              <a:rPr lang="en-US" altLang="en-US" sz="1600" dirty="0">
                <a:cs typeface="Tahoma" panose="020B0604030504040204" pitchFamily="34" charset="0"/>
              </a:rPr>
              <a:t>—</a:t>
            </a:r>
            <a:r>
              <a:rPr lang="en-US" altLang="en-US" sz="1600" dirty="0"/>
              <a:t>Automated analysis of massive data sets</a:t>
            </a:r>
          </a:p>
        </p:txBody>
      </p:sp>
    </p:spTree>
    <p:extLst>
      <p:ext uri="{BB962C8B-B14F-4D97-AF65-F5344CB8AC3E}">
        <p14:creationId xmlns:p14="http://schemas.microsoft.com/office/powerpoint/2010/main" val="4032539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188" y="354842"/>
            <a:ext cx="5822539" cy="635758"/>
          </a:xfrm>
        </p:spPr>
        <p:txBody>
          <a:bodyPr>
            <a:normAutofit/>
          </a:bodyPr>
          <a:lstStyle/>
          <a:p>
            <a:r>
              <a:rPr lang="en-US" b="1" dirty="0" smtClean="0"/>
              <a:t>Why Data Mining</a:t>
            </a:r>
            <a:endParaRPr lang="en-US" b="1" dirty="0"/>
          </a:p>
        </p:txBody>
      </p:sp>
      <p:sp>
        <p:nvSpPr>
          <p:cNvPr id="3" name="Content Placeholder 2"/>
          <p:cNvSpPr>
            <a:spLocks noGrp="1"/>
          </p:cNvSpPr>
          <p:nvPr>
            <p:ph idx="1"/>
          </p:nvPr>
        </p:nvSpPr>
        <p:spPr>
          <a:xfrm>
            <a:off x="341188" y="1132764"/>
            <a:ext cx="4858609" cy="4913194"/>
          </a:xfrm>
        </p:spPr>
        <p:txBody>
          <a:bodyPr>
            <a:normAutofit fontScale="85000" lnSpcReduction="10000"/>
          </a:bodyPr>
          <a:lstStyle/>
          <a:p>
            <a:pPr algn="just">
              <a:lnSpc>
                <a:spcPct val="110000"/>
              </a:lnSpc>
              <a:spcAft>
                <a:spcPts val="1200"/>
              </a:spcAft>
            </a:pPr>
            <a:r>
              <a:rPr lang="en-US" sz="2400" dirty="0" smtClean="0"/>
              <a:t>A great example of data mining is google trends</a:t>
            </a:r>
          </a:p>
          <a:p>
            <a:pPr algn="just">
              <a:lnSpc>
                <a:spcPct val="110000"/>
              </a:lnSpc>
              <a:spcAft>
                <a:spcPts val="1200"/>
              </a:spcAft>
            </a:pPr>
            <a:r>
              <a:rPr lang="en-US" sz="2400" dirty="0" smtClean="0"/>
              <a:t>Huge collection of </a:t>
            </a:r>
            <a:r>
              <a:rPr lang="en-US" sz="2400" dirty="0" smtClean="0"/>
              <a:t>queries which can be analyzed for patterns which cannot </a:t>
            </a:r>
            <a:r>
              <a:rPr lang="en-US" sz="2400" dirty="0"/>
              <a:t>be obtained by reading individual data items alone</a:t>
            </a:r>
            <a:r>
              <a:rPr lang="en-US" sz="2400" dirty="0" smtClean="0"/>
              <a:t>.</a:t>
            </a:r>
          </a:p>
          <a:p>
            <a:pPr algn="just">
              <a:lnSpc>
                <a:spcPct val="110000"/>
              </a:lnSpc>
              <a:spcAft>
                <a:spcPts val="1200"/>
              </a:spcAft>
            </a:pPr>
            <a:r>
              <a:rPr lang="en-US" sz="2400" dirty="0" smtClean="0"/>
              <a:t>Google's </a:t>
            </a:r>
            <a:r>
              <a:rPr lang="en-US" sz="2400" i="1" dirty="0"/>
              <a:t>Flu Trends</a:t>
            </a:r>
            <a:r>
              <a:rPr lang="en-US" sz="2400" dirty="0"/>
              <a:t> </a:t>
            </a:r>
            <a:r>
              <a:rPr lang="en-US" sz="2400" dirty="0" smtClean="0"/>
              <a:t>- close </a:t>
            </a:r>
            <a:r>
              <a:rPr lang="en-US" sz="2400" dirty="0"/>
              <a:t>relationship between the number of people who search for flu-related information and the number of people who actually have flu </a:t>
            </a:r>
            <a:r>
              <a:rPr lang="en-US" sz="2400" dirty="0" smtClean="0"/>
              <a:t>symptoms. </a:t>
            </a:r>
            <a:r>
              <a:rPr lang="en-US" sz="2400" i="1" dirty="0" smtClean="0"/>
              <a:t>Flu </a:t>
            </a:r>
            <a:r>
              <a:rPr lang="en-US" sz="2400" i="1" dirty="0"/>
              <a:t>Trends</a:t>
            </a:r>
            <a:r>
              <a:rPr lang="en-US" sz="2400" dirty="0"/>
              <a:t> can estimate flu activity up to two weeks faster than traditional </a:t>
            </a:r>
            <a:r>
              <a:rPr lang="en-US" sz="2400" dirty="0" smtClean="0"/>
              <a:t>systems</a:t>
            </a:r>
            <a:endParaRPr lang="en-US" sz="2400" dirty="0"/>
          </a:p>
        </p:txBody>
      </p:sp>
      <p:pic>
        <p:nvPicPr>
          <p:cNvPr id="4" name="Picture 3"/>
          <p:cNvPicPr>
            <a:picLocks noChangeAspect="1"/>
          </p:cNvPicPr>
          <p:nvPr/>
        </p:nvPicPr>
        <p:blipFill>
          <a:blip r:embed="rId2"/>
          <a:stretch>
            <a:fillRect/>
          </a:stretch>
        </p:blipFill>
        <p:spPr>
          <a:xfrm>
            <a:off x="5417639" y="1132765"/>
            <a:ext cx="6483589" cy="3207223"/>
          </a:xfrm>
          <a:prstGeom prst="rect">
            <a:avLst/>
          </a:prstGeom>
        </p:spPr>
      </p:pic>
      <p:sp>
        <p:nvSpPr>
          <p:cNvPr id="5" name="Rectangle 4"/>
          <p:cNvSpPr/>
          <p:nvPr/>
        </p:nvSpPr>
        <p:spPr bwMode="auto">
          <a:xfrm>
            <a:off x="6619165" y="5145206"/>
            <a:ext cx="4885899" cy="1214651"/>
          </a:xfrm>
          <a:prstGeom prst="rect">
            <a:avLst/>
          </a:prstGeom>
          <a:no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Arial" charset="0"/>
              </a:rPr>
              <a:t>Dengue</a:t>
            </a:r>
            <a:r>
              <a:rPr kumimoji="0" lang="en-GB" sz="1800" b="0" i="0" u="none" strike="noStrike" cap="none" normalizeH="0" dirty="0" smtClean="0">
                <a:ln>
                  <a:noFill/>
                </a:ln>
                <a:solidFill>
                  <a:schemeClr val="tx1"/>
                </a:solidFill>
                <a:effectLst/>
                <a:latin typeface="Arial" charset="0"/>
              </a:rPr>
              <a:t> search result in India over past 5 years</a:t>
            </a:r>
          </a:p>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dirty="0" smtClean="0">
              <a:ln>
                <a:noFill/>
              </a:ln>
              <a:solidFill>
                <a:schemeClr val="tx1"/>
              </a:solidFill>
              <a:effectLst/>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dirty="0" smtClean="0">
                <a:ln>
                  <a:noFill/>
                </a:ln>
                <a:solidFill>
                  <a:schemeClr val="tx1"/>
                </a:solidFill>
                <a:effectLst/>
                <a:latin typeface="Arial" charset="0"/>
              </a:rPr>
              <a:t> Do yo</a:t>
            </a:r>
            <a:r>
              <a:rPr lang="en-GB" dirty="0" smtClean="0">
                <a:latin typeface="Arial" charset="0"/>
              </a:rPr>
              <a:t>u see something interesting?</a:t>
            </a:r>
            <a:endParaRPr kumimoji="0" lang="en-US" sz="1800" b="0" i="0" u="none" strike="noStrike" cap="none" normalizeH="0" baseline="0" dirty="0" smtClean="0">
              <a:ln>
                <a:noFill/>
              </a:ln>
              <a:solidFill>
                <a:schemeClr val="tx1"/>
              </a:solidFill>
              <a:effectLst/>
              <a:latin typeface="Arial" charset="0"/>
            </a:endParaRPr>
          </a:p>
        </p:txBody>
      </p:sp>
      <p:sp>
        <p:nvSpPr>
          <p:cNvPr id="7" name="Up Arrow 6"/>
          <p:cNvSpPr/>
          <p:nvPr/>
        </p:nvSpPr>
        <p:spPr bwMode="auto">
          <a:xfrm>
            <a:off x="8748215" y="4482153"/>
            <a:ext cx="559558" cy="512928"/>
          </a:xfrm>
          <a:prstGeom prst="up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0574139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026"/>
          <p:cNvSpPr>
            <a:spLocks noGrp="1" noChangeArrowheads="1"/>
          </p:cNvSpPr>
          <p:nvPr>
            <p:ph type="title"/>
          </p:nvPr>
        </p:nvSpPr>
        <p:spPr>
          <a:xfrm>
            <a:off x="214739" y="365126"/>
            <a:ext cx="10515600" cy="631162"/>
          </a:xfrm>
          <a:noFill/>
        </p:spPr>
        <p:txBody>
          <a:bodyPr vert="horz" lIns="92075" tIns="46038" rIns="92075" bIns="46038" rtlCol="0" anchor="ctr">
            <a:normAutofit/>
          </a:bodyPr>
          <a:lstStyle/>
          <a:p>
            <a:pPr eaLnBrk="1" hangingPunct="1"/>
            <a:r>
              <a:rPr lang="en-US" altLang="en-US" sz="3200" b="1" dirty="0"/>
              <a:t>Evolution of Database Technology</a:t>
            </a:r>
            <a:endParaRPr lang="en-US" altLang="en-US" sz="1800" b="1" dirty="0"/>
          </a:p>
        </p:txBody>
      </p:sp>
      <p:sp>
        <p:nvSpPr>
          <p:cNvPr id="7172" name="Rectangle 1027"/>
          <p:cNvSpPr>
            <a:spLocks noGrp="1" noChangeArrowheads="1"/>
          </p:cNvSpPr>
          <p:nvPr>
            <p:ph idx="1"/>
          </p:nvPr>
        </p:nvSpPr>
        <p:spPr>
          <a:xfrm>
            <a:off x="368490" y="1214651"/>
            <a:ext cx="10985310" cy="4851472"/>
          </a:xfrm>
          <a:noFill/>
        </p:spPr>
        <p:txBody>
          <a:bodyPr vert="horz" lIns="92075" tIns="46038" rIns="92075" bIns="46038" rtlCol="0">
            <a:normAutofit fontScale="85000" lnSpcReduction="10000"/>
          </a:bodyPr>
          <a:lstStyle/>
          <a:p>
            <a:pPr eaLnBrk="1" hangingPunct="1">
              <a:lnSpc>
                <a:spcPct val="110000"/>
              </a:lnSpc>
            </a:pPr>
            <a:r>
              <a:rPr lang="en-US" altLang="en-US" sz="2000" dirty="0"/>
              <a:t>1960s:</a:t>
            </a:r>
          </a:p>
          <a:p>
            <a:pPr lvl="1" eaLnBrk="1" hangingPunct="1">
              <a:lnSpc>
                <a:spcPct val="110000"/>
              </a:lnSpc>
            </a:pPr>
            <a:r>
              <a:rPr lang="en-US" altLang="en-US" sz="1800" dirty="0"/>
              <a:t>Data collection, database creation, IMS and network </a:t>
            </a:r>
            <a:r>
              <a:rPr lang="en-US" altLang="en-US" sz="1800" dirty="0" smtClean="0"/>
              <a:t>DBMS, primarily hierarchical databases</a:t>
            </a:r>
            <a:endParaRPr lang="en-US" altLang="en-US" sz="1800" dirty="0"/>
          </a:p>
          <a:p>
            <a:pPr eaLnBrk="1" hangingPunct="1">
              <a:lnSpc>
                <a:spcPct val="110000"/>
              </a:lnSpc>
            </a:pPr>
            <a:r>
              <a:rPr lang="en-US" altLang="en-US" sz="2000" dirty="0"/>
              <a:t>1970s: </a:t>
            </a:r>
          </a:p>
          <a:p>
            <a:pPr lvl="1" eaLnBrk="1" hangingPunct="1">
              <a:lnSpc>
                <a:spcPct val="110000"/>
              </a:lnSpc>
            </a:pPr>
            <a:r>
              <a:rPr lang="en-US" altLang="en-US" sz="1800" dirty="0"/>
              <a:t>Relational data model, relational DBMS implementation</a:t>
            </a:r>
          </a:p>
          <a:p>
            <a:pPr eaLnBrk="1" hangingPunct="1">
              <a:lnSpc>
                <a:spcPct val="110000"/>
              </a:lnSpc>
            </a:pPr>
            <a:r>
              <a:rPr lang="en-US" altLang="en-US" sz="2000" dirty="0"/>
              <a:t>1980s: </a:t>
            </a:r>
          </a:p>
          <a:p>
            <a:pPr lvl="1" eaLnBrk="1" hangingPunct="1">
              <a:lnSpc>
                <a:spcPct val="110000"/>
              </a:lnSpc>
            </a:pPr>
            <a:r>
              <a:rPr lang="en-US" altLang="en-US" sz="1800" dirty="0"/>
              <a:t>RDBMS, advanced data models (extended-relational, OO, deductive, etc.) </a:t>
            </a:r>
          </a:p>
          <a:p>
            <a:pPr lvl="1" eaLnBrk="1" hangingPunct="1">
              <a:lnSpc>
                <a:spcPct val="110000"/>
              </a:lnSpc>
            </a:pPr>
            <a:r>
              <a:rPr lang="en-US" altLang="en-US" sz="1800" dirty="0"/>
              <a:t>Application-oriented DBMS (spatial, scientific, engineering, etc</a:t>
            </a:r>
            <a:r>
              <a:rPr lang="en-US" altLang="en-US" sz="1800" dirty="0" smtClean="0"/>
              <a:t>.)</a:t>
            </a:r>
          </a:p>
          <a:p>
            <a:pPr marL="0" indent="0">
              <a:lnSpc>
                <a:spcPct val="110000"/>
              </a:lnSpc>
              <a:buNone/>
            </a:pPr>
            <a:r>
              <a:rPr lang="en-US" altLang="en-US" sz="2200" dirty="0" smtClean="0"/>
              <a:t>Till here it was mostly numbers and texts, from 90s data growth became non-linear and forms such as multimedia came into being. Social media, applications, devices continuously feed data</a:t>
            </a:r>
          </a:p>
          <a:p>
            <a:pPr marL="0" indent="0">
              <a:lnSpc>
                <a:spcPct val="110000"/>
              </a:lnSpc>
              <a:buNone/>
            </a:pPr>
            <a:r>
              <a:rPr lang="en-US" altLang="en-US" sz="2200" dirty="0" smtClean="0"/>
              <a:t>Variety, Velocity, Volume have all increased.</a:t>
            </a:r>
            <a:endParaRPr lang="en-US" altLang="en-US" sz="2200" dirty="0"/>
          </a:p>
          <a:p>
            <a:pPr eaLnBrk="1" hangingPunct="1">
              <a:lnSpc>
                <a:spcPct val="110000"/>
              </a:lnSpc>
            </a:pPr>
            <a:r>
              <a:rPr lang="en-US" altLang="en-US" sz="2000" dirty="0"/>
              <a:t>1990s: </a:t>
            </a:r>
          </a:p>
          <a:p>
            <a:pPr lvl="1" eaLnBrk="1" hangingPunct="1">
              <a:lnSpc>
                <a:spcPct val="110000"/>
              </a:lnSpc>
            </a:pPr>
            <a:r>
              <a:rPr lang="en-US" altLang="en-US" sz="1800" dirty="0"/>
              <a:t>Data mining, data warehousing, multimedia databases, and Web databases</a:t>
            </a:r>
          </a:p>
          <a:p>
            <a:pPr eaLnBrk="1" hangingPunct="1">
              <a:lnSpc>
                <a:spcPct val="110000"/>
              </a:lnSpc>
            </a:pPr>
            <a:r>
              <a:rPr lang="en-US" altLang="en-US" sz="2000" dirty="0"/>
              <a:t>2000s</a:t>
            </a:r>
          </a:p>
          <a:p>
            <a:pPr lvl="1" eaLnBrk="1" hangingPunct="1">
              <a:lnSpc>
                <a:spcPct val="110000"/>
              </a:lnSpc>
            </a:pPr>
            <a:r>
              <a:rPr lang="en-US" altLang="en-US" sz="1800" dirty="0"/>
              <a:t>Stream data management and mining</a:t>
            </a:r>
          </a:p>
          <a:p>
            <a:pPr lvl="1" eaLnBrk="1" hangingPunct="1">
              <a:lnSpc>
                <a:spcPct val="110000"/>
              </a:lnSpc>
            </a:pPr>
            <a:r>
              <a:rPr lang="en-US" altLang="en-US" sz="1800" dirty="0"/>
              <a:t>Data mining and its applications</a:t>
            </a:r>
          </a:p>
          <a:p>
            <a:pPr lvl="1" eaLnBrk="1" hangingPunct="1">
              <a:lnSpc>
                <a:spcPct val="110000"/>
              </a:lnSpc>
            </a:pPr>
            <a:r>
              <a:rPr lang="en-US" altLang="en-US" sz="1800" dirty="0"/>
              <a:t>Web technology (XML, data integration) and global information systems</a:t>
            </a:r>
            <a:r>
              <a:rPr lang="en-US" altLang="en-US" sz="900" dirty="0"/>
              <a:t> </a:t>
            </a:r>
          </a:p>
        </p:txBody>
      </p:sp>
      <p:sp>
        <p:nvSpPr>
          <p:cNvPr id="7170" name="Slide Number Placeholder 5"/>
          <p:cNvSpPr>
            <a:spLocks noGrp="1"/>
          </p:cNvSpPr>
          <p:nvPr>
            <p:ph type="sldNum" sz="quarter" idx="4294967295"/>
          </p:nvPr>
        </p:nvSpPr>
        <p:spPr>
          <a:xfrm>
            <a:off x="9347200" y="6492876"/>
            <a:ext cx="28448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E64090D3-52D5-44F1-89E1-B21DE998D963}" type="slidenum">
              <a:rPr lang="en-US" altLang="en-US" sz="1400"/>
              <a:pPr eaLnBrk="1" hangingPunct="1"/>
              <a:t>7</a:t>
            </a:fld>
            <a:endParaRPr lang="en-US" altLang="en-US" sz="1400"/>
          </a:p>
        </p:txBody>
      </p:sp>
    </p:spTree>
    <p:extLst>
      <p:ext uri="{BB962C8B-B14F-4D97-AF65-F5344CB8AC3E}">
        <p14:creationId xmlns:p14="http://schemas.microsoft.com/office/powerpoint/2010/main" val="1109841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7" name="Rectangle 5"/>
          <p:cNvSpPr>
            <a:spLocks noGrp="1" noChangeArrowheads="1"/>
          </p:cNvSpPr>
          <p:nvPr>
            <p:ph type="title"/>
          </p:nvPr>
        </p:nvSpPr>
        <p:spPr/>
        <p:txBody>
          <a:bodyPr vert="horz" lIns="0" tIns="45720" rIns="0" bIns="45720" rtlCol="0" anchor="ctr">
            <a:normAutofit/>
          </a:bodyPr>
          <a:lstStyle/>
          <a:p>
            <a:r>
              <a:rPr lang="en-US" altLang="en-US" b="1" dirty="0"/>
              <a:t>Origins of Data Mining</a:t>
            </a:r>
          </a:p>
        </p:txBody>
      </p:sp>
      <p:sp>
        <p:nvSpPr>
          <p:cNvPr id="658434" name="Rectangle 2"/>
          <p:cNvSpPr>
            <a:spLocks noGrp="1" noChangeArrowheads="1"/>
          </p:cNvSpPr>
          <p:nvPr>
            <p:ph idx="1"/>
          </p:nvPr>
        </p:nvSpPr>
        <p:spPr/>
        <p:txBody>
          <a:bodyPr/>
          <a:lstStyle/>
          <a:p>
            <a:r>
              <a:rPr lang="en-US" altLang="en-US" b="1"/>
              <a:t>Draws ideas from machine learning/AI, pattern recognition, statistics, and database systems</a:t>
            </a:r>
          </a:p>
          <a:p>
            <a:r>
              <a:rPr lang="en-US" altLang="en-US" b="1"/>
              <a:t>Traditional Techniques</a:t>
            </a:r>
            <a:br>
              <a:rPr lang="en-US" altLang="en-US" b="1"/>
            </a:br>
            <a:r>
              <a:rPr lang="en-US" altLang="en-US" b="1"/>
              <a:t>may be unsuitable due to </a:t>
            </a:r>
          </a:p>
          <a:p>
            <a:pPr lvl="1"/>
            <a:r>
              <a:rPr lang="en-US" altLang="en-US" b="1"/>
              <a:t>Enormity of data</a:t>
            </a:r>
          </a:p>
          <a:p>
            <a:pPr lvl="1"/>
            <a:r>
              <a:rPr lang="en-US" altLang="en-US" b="1"/>
              <a:t>High dimensionality </a:t>
            </a:r>
            <a:br>
              <a:rPr lang="en-US" altLang="en-US" b="1"/>
            </a:br>
            <a:r>
              <a:rPr lang="en-US" altLang="en-US" b="1"/>
              <a:t>of data</a:t>
            </a:r>
          </a:p>
          <a:p>
            <a:pPr lvl="1"/>
            <a:r>
              <a:rPr lang="en-US" altLang="en-US" b="1"/>
              <a:t>Heterogeneous, </a:t>
            </a:r>
            <a:br>
              <a:rPr lang="en-US" altLang="en-US" b="1"/>
            </a:br>
            <a:r>
              <a:rPr lang="en-US" altLang="en-US" b="1"/>
              <a:t>distributed nature </a:t>
            </a:r>
            <a:br>
              <a:rPr lang="en-US" altLang="en-US" b="1"/>
            </a:br>
            <a:r>
              <a:rPr lang="en-US" altLang="en-US" b="1"/>
              <a:t>of data</a:t>
            </a:r>
          </a:p>
        </p:txBody>
      </p:sp>
      <p:sp>
        <p:nvSpPr>
          <p:cNvPr id="658435" name="Oval 3"/>
          <p:cNvSpPr>
            <a:spLocks noChangeArrowheads="1"/>
          </p:cNvSpPr>
          <p:nvPr/>
        </p:nvSpPr>
        <p:spPr bwMode="auto">
          <a:xfrm>
            <a:off x="7162800" y="3962400"/>
            <a:ext cx="2057400" cy="2108200"/>
          </a:xfrm>
          <a:prstGeom prst="ellipse">
            <a:avLst/>
          </a:prstGeom>
          <a:solidFill>
            <a:schemeClr val="accent2"/>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8436" name="Oval 4"/>
          <p:cNvSpPr>
            <a:spLocks noChangeArrowheads="1"/>
          </p:cNvSpPr>
          <p:nvPr/>
        </p:nvSpPr>
        <p:spPr bwMode="auto">
          <a:xfrm>
            <a:off x="6477000" y="2286000"/>
            <a:ext cx="2057400" cy="2108200"/>
          </a:xfrm>
          <a:prstGeom prst="ellipse">
            <a:avLst/>
          </a:prstGeom>
          <a:solidFill>
            <a:srgbClr val="CC33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8441" name="Oval 9"/>
          <p:cNvSpPr>
            <a:spLocks noChangeArrowheads="1"/>
          </p:cNvSpPr>
          <p:nvPr/>
        </p:nvSpPr>
        <p:spPr bwMode="auto">
          <a:xfrm>
            <a:off x="8153400" y="2362200"/>
            <a:ext cx="2057400" cy="2108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8442" name="Text Box 10"/>
          <p:cNvSpPr txBox="1">
            <a:spLocks noChangeArrowheads="1"/>
          </p:cNvSpPr>
          <p:nvPr/>
        </p:nvSpPr>
        <p:spPr bwMode="auto">
          <a:xfrm>
            <a:off x="8242300" y="2894013"/>
            <a:ext cx="2133600" cy="95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spcBef>
                <a:spcPct val="50000"/>
              </a:spcBef>
            </a:pPr>
            <a:r>
              <a:rPr lang="en-US" altLang="en-US"/>
              <a:t>Machine Learning/</a:t>
            </a:r>
          </a:p>
          <a:p>
            <a:pPr algn="ctr">
              <a:spcBef>
                <a:spcPct val="15000"/>
              </a:spcBef>
            </a:pPr>
            <a:r>
              <a:rPr lang="en-US" altLang="en-US"/>
              <a:t>Pattern </a:t>
            </a:r>
            <a:br>
              <a:rPr lang="en-US" altLang="en-US"/>
            </a:br>
            <a:r>
              <a:rPr lang="en-US" altLang="en-US"/>
              <a:t> Recognition</a:t>
            </a:r>
          </a:p>
        </p:txBody>
      </p:sp>
      <p:sp>
        <p:nvSpPr>
          <p:cNvPr id="658443" name="Text Box 11"/>
          <p:cNvSpPr txBox="1">
            <a:spLocks noChangeArrowheads="1"/>
          </p:cNvSpPr>
          <p:nvPr/>
        </p:nvSpPr>
        <p:spPr bwMode="auto">
          <a:xfrm>
            <a:off x="6705600" y="2879725"/>
            <a:ext cx="1371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Statistics/</a:t>
            </a:r>
            <a:br>
              <a:rPr lang="en-US" altLang="en-US"/>
            </a:br>
            <a:r>
              <a:rPr lang="en-US" altLang="en-US"/>
              <a:t>AI</a:t>
            </a:r>
          </a:p>
        </p:txBody>
      </p:sp>
      <p:sp>
        <p:nvSpPr>
          <p:cNvPr id="658444" name="Oval 12"/>
          <p:cNvSpPr>
            <a:spLocks noChangeArrowheads="1"/>
          </p:cNvSpPr>
          <p:nvPr/>
        </p:nvSpPr>
        <p:spPr bwMode="auto">
          <a:xfrm>
            <a:off x="7467600" y="3505200"/>
            <a:ext cx="1504950" cy="1543050"/>
          </a:xfrm>
          <a:prstGeom prst="ellipse">
            <a:avLst/>
          </a:prstGeom>
          <a:solidFill>
            <a:srgbClr val="66C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Data Mining</a:t>
            </a:r>
          </a:p>
        </p:txBody>
      </p:sp>
      <p:sp>
        <p:nvSpPr>
          <p:cNvPr id="658445" name="Text Box 13"/>
          <p:cNvSpPr txBox="1">
            <a:spLocks noChangeArrowheads="1"/>
          </p:cNvSpPr>
          <p:nvPr/>
        </p:nvSpPr>
        <p:spPr bwMode="auto">
          <a:xfrm>
            <a:off x="7620000" y="5105400"/>
            <a:ext cx="1447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Database systems</a:t>
            </a:r>
          </a:p>
        </p:txBody>
      </p:sp>
    </p:spTree>
    <p:extLst>
      <p:ext uri="{BB962C8B-B14F-4D97-AF65-F5344CB8AC3E}">
        <p14:creationId xmlns:p14="http://schemas.microsoft.com/office/powerpoint/2010/main" val="25559355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256291" y="365125"/>
            <a:ext cx="10515600" cy="646255"/>
          </a:xfrm>
          <a:noFill/>
        </p:spPr>
        <p:txBody>
          <a:bodyPr vert="horz" lIns="92075" tIns="46038" rIns="92075" bIns="46038" rtlCol="0" anchor="ctr">
            <a:normAutofit/>
          </a:bodyPr>
          <a:lstStyle/>
          <a:p>
            <a:pPr eaLnBrk="1" hangingPunct="1"/>
            <a:r>
              <a:rPr lang="en-US" altLang="en-US" sz="3600" b="1" dirty="0"/>
              <a:t>Data Mining in Business Intelligence</a:t>
            </a:r>
            <a:r>
              <a:rPr lang="en-US" altLang="en-US" sz="3200" b="1" dirty="0"/>
              <a:t> </a:t>
            </a:r>
          </a:p>
        </p:txBody>
      </p:sp>
      <p:sp>
        <p:nvSpPr>
          <p:cNvPr id="12290" name="Slide Number Placeholder 5"/>
          <p:cNvSpPr>
            <a:spLocks noGrp="1"/>
          </p:cNvSpPr>
          <p:nvPr>
            <p:ph type="sldNum" sz="quarter" idx="4294967295"/>
          </p:nvPr>
        </p:nvSpPr>
        <p:spPr>
          <a:xfrm>
            <a:off x="9347200" y="6409746"/>
            <a:ext cx="2844800" cy="18501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1068A3FF-E1E9-4F49-AA06-32BDCD5CD5FE}" type="slidenum">
              <a:rPr lang="en-US" altLang="en-US" sz="1100">
                <a:solidFill>
                  <a:schemeClr val="tx1">
                    <a:lumMod val="50000"/>
                    <a:lumOff val="50000"/>
                  </a:schemeClr>
                </a:solidFill>
              </a:rPr>
              <a:pPr eaLnBrk="1" hangingPunct="1"/>
              <a:t>9</a:t>
            </a:fld>
            <a:endParaRPr lang="en-US" altLang="en-US" sz="1100">
              <a:solidFill>
                <a:schemeClr val="tx1">
                  <a:lumMod val="50000"/>
                  <a:lumOff val="50000"/>
                </a:schemeClr>
              </a:solidFill>
            </a:endParaRPr>
          </a:p>
        </p:txBody>
      </p:sp>
      <p:sp>
        <p:nvSpPr>
          <p:cNvPr id="12292" name="AutoShape 3"/>
          <p:cNvSpPr>
            <a:spLocks noChangeArrowheads="1"/>
          </p:cNvSpPr>
          <p:nvPr/>
        </p:nvSpPr>
        <p:spPr bwMode="auto">
          <a:xfrm>
            <a:off x="2286000" y="1392380"/>
            <a:ext cx="7467600" cy="5029200"/>
          </a:xfrm>
          <a:prstGeom prst="flowChartExtra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endParaRPr lang="en-US" altLang="en-US" sz="2400">
              <a:latin typeface="Times New Roman" panose="02020603050405020304" pitchFamily="18" charset="0"/>
            </a:endParaRPr>
          </a:p>
        </p:txBody>
      </p:sp>
      <p:sp>
        <p:nvSpPr>
          <p:cNvPr id="12293" name="Line 4"/>
          <p:cNvSpPr>
            <a:spLocks noChangeShapeType="1"/>
          </p:cNvSpPr>
          <p:nvPr/>
        </p:nvSpPr>
        <p:spPr bwMode="auto">
          <a:xfrm>
            <a:off x="2743200" y="5811980"/>
            <a:ext cx="6553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294" name="Line 5"/>
          <p:cNvSpPr>
            <a:spLocks noChangeShapeType="1"/>
          </p:cNvSpPr>
          <p:nvPr/>
        </p:nvSpPr>
        <p:spPr bwMode="auto">
          <a:xfrm>
            <a:off x="3200400" y="5202380"/>
            <a:ext cx="563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295" name="Line 6"/>
          <p:cNvSpPr>
            <a:spLocks noChangeShapeType="1"/>
          </p:cNvSpPr>
          <p:nvPr/>
        </p:nvSpPr>
        <p:spPr bwMode="auto">
          <a:xfrm>
            <a:off x="3733800" y="4440380"/>
            <a:ext cx="457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296" name="Line 7"/>
          <p:cNvSpPr>
            <a:spLocks noChangeShapeType="1"/>
          </p:cNvSpPr>
          <p:nvPr/>
        </p:nvSpPr>
        <p:spPr bwMode="auto">
          <a:xfrm>
            <a:off x="4343400" y="3678380"/>
            <a:ext cx="3352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297" name="Line 8"/>
          <p:cNvSpPr>
            <a:spLocks noChangeShapeType="1"/>
          </p:cNvSpPr>
          <p:nvPr/>
        </p:nvSpPr>
        <p:spPr bwMode="auto">
          <a:xfrm>
            <a:off x="4953000" y="2840180"/>
            <a:ext cx="2133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298" name="Line 9"/>
          <p:cNvSpPr>
            <a:spLocks noChangeShapeType="1"/>
          </p:cNvSpPr>
          <p:nvPr/>
        </p:nvSpPr>
        <p:spPr bwMode="auto">
          <a:xfrm flipV="1">
            <a:off x="2057400" y="1392380"/>
            <a:ext cx="0" cy="5029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299" name="Line 10"/>
          <p:cNvSpPr>
            <a:spLocks noChangeShapeType="1"/>
          </p:cNvSpPr>
          <p:nvPr/>
        </p:nvSpPr>
        <p:spPr bwMode="auto">
          <a:xfrm flipV="1">
            <a:off x="10363200" y="1392380"/>
            <a:ext cx="0" cy="5029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00" name="Text Box 11"/>
          <p:cNvSpPr txBox="1">
            <a:spLocks noChangeArrowheads="1"/>
          </p:cNvSpPr>
          <p:nvPr/>
        </p:nvSpPr>
        <p:spPr bwMode="auto">
          <a:xfrm>
            <a:off x="2117726" y="1454293"/>
            <a:ext cx="192087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600" b="1">
                <a:latin typeface="Times New Roman" panose="02020603050405020304" pitchFamily="18" charset="0"/>
              </a:rPr>
              <a:t>Increasing potential</a:t>
            </a:r>
          </a:p>
          <a:p>
            <a:r>
              <a:rPr lang="en-US" altLang="en-US" sz="1600" b="1">
                <a:latin typeface="Times New Roman" panose="02020603050405020304" pitchFamily="18" charset="0"/>
              </a:rPr>
              <a:t>to support</a:t>
            </a:r>
          </a:p>
          <a:p>
            <a:r>
              <a:rPr lang="en-US" altLang="en-US" sz="1600" b="1">
                <a:latin typeface="Times New Roman" panose="02020603050405020304" pitchFamily="18" charset="0"/>
              </a:rPr>
              <a:t>business decisions</a:t>
            </a:r>
          </a:p>
        </p:txBody>
      </p:sp>
      <p:sp>
        <p:nvSpPr>
          <p:cNvPr id="12301" name="Text Box 12"/>
          <p:cNvSpPr txBox="1">
            <a:spLocks noChangeArrowheads="1"/>
          </p:cNvSpPr>
          <p:nvPr/>
        </p:nvSpPr>
        <p:spPr bwMode="auto">
          <a:xfrm>
            <a:off x="9272588" y="1900380"/>
            <a:ext cx="10017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altLang="en-US" sz="1600" b="1">
                <a:latin typeface="Times New Roman" panose="02020603050405020304" pitchFamily="18" charset="0"/>
              </a:rPr>
              <a:t>End User</a:t>
            </a:r>
            <a:endParaRPr lang="en-US" altLang="en-US" sz="1600">
              <a:latin typeface="Times New Roman" panose="02020603050405020304" pitchFamily="18" charset="0"/>
            </a:endParaRPr>
          </a:p>
        </p:txBody>
      </p:sp>
      <p:sp>
        <p:nvSpPr>
          <p:cNvPr id="12302" name="Text Box 13"/>
          <p:cNvSpPr txBox="1">
            <a:spLocks noChangeArrowheads="1"/>
          </p:cNvSpPr>
          <p:nvPr/>
        </p:nvSpPr>
        <p:spPr bwMode="auto">
          <a:xfrm>
            <a:off x="9275763" y="2890981"/>
            <a:ext cx="9525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altLang="en-US" sz="1600" b="1">
                <a:latin typeface="Times New Roman" panose="02020603050405020304" pitchFamily="18" charset="0"/>
              </a:rPr>
              <a:t>Business</a:t>
            </a:r>
          </a:p>
          <a:p>
            <a:pPr algn="r"/>
            <a:r>
              <a:rPr lang="en-US" altLang="en-US" sz="1600" b="1">
                <a:latin typeface="Times New Roman" panose="02020603050405020304" pitchFamily="18" charset="0"/>
              </a:rPr>
              <a:t>  Analyst</a:t>
            </a:r>
          </a:p>
        </p:txBody>
      </p:sp>
      <p:sp>
        <p:nvSpPr>
          <p:cNvPr id="12303" name="Text Box 14"/>
          <p:cNvSpPr txBox="1">
            <a:spLocks noChangeArrowheads="1"/>
          </p:cNvSpPr>
          <p:nvPr/>
        </p:nvSpPr>
        <p:spPr bwMode="auto">
          <a:xfrm>
            <a:off x="9364663" y="3729181"/>
            <a:ext cx="8556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altLang="en-US" sz="1600" b="1">
                <a:latin typeface="Times New Roman" panose="02020603050405020304" pitchFamily="18" charset="0"/>
              </a:rPr>
              <a:t>     Data</a:t>
            </a:r>
          </a:p>
          <a:p>
            <a:pPr algn="r"/>
            <a:r>
              <a:rPr lang="en-US" altLang="en-US" sz="1600" b="1">
                <a:latin typeface="Times New Roman" panose="02020603050405020304" pitchFamily="18" charset="0"/>
              </a:rPr>
              <a:t>Analyst</a:t>
            </a:r>
          </a:p>
        </p:txBody>
      </p:sp>
      <p:sp>
        <p:nvSpPr>
          <p:cNvPr id="12304" name="Text Box 15"/>
          <p:cNvSpPr txBox="1">
            <a:spLocks noChangeArrowheads="1"/>
          </p:cNvSpPr>
          <p:nvPr/>
        </p:nvSpPr>
        <p:spPr bwMode="auto">
          <a:xfrm>
            <a:off x="9626600" y="5634180"/>
            <a:ext cx="611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altLang="en-US" sz="1600" b="1">
                <a:latin typeface="Times New Roman" panose="02020603050405020304" pitchFamily="18" charset="0"/>
              </a:rPr>
              <a:t>DBA</a:t>
            </a:r>
          </a:p>
        </p:txBody>
      </p:sp>
      <p:sp>
        <p:nvSpPr>
          <p:cNvPr id="12305" name="Text Box 16"/>
          <p:cNvSpPr txBox="1">
            <a:spLocks noChangeArrowheads="1"/>
          </p:cNvSpPr>
          <p:nvPr/>
        </p:nvSpPr>
        <p:spPr bwMode="auto">
          <a:xfrm>
            <a:off x="5410200" y="2122630"/>
            <a:ext cx="1219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1800" b="1"/>
              <a:t>Decision</a:t>
            </a:r>
            <a:r>
              <a:rPr lang="en-US" altLang="en-US" sz="1800"/>
              <a:t> </a:t>
            </a:r>
            <a:r>
              <a:rPr lang="en-US" altLang="en-US" sz="1800" b="1"/>
              <a:t>Making</a:t>
            </a:r>
          </a:p>
        </p:txBody>
      </p:sp>
      <p:sp>
        <p:nvSpPr>
          <p:cNvPr id="12306" name="Text Box 17"/>
          <p:cNvSpPr txBox="1">
            <a:spLocks noChangeArrowheads="1"/>
          </p:cNvSpPr>
          <p:nvPr/>
        </p:nvSpPr>
        <p:spPr bwMode="auto">
          <a:xfrm>
            <a:off x="4876800" y="2937018"/>
            <a:ext cx="226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b="1"/>
              <a:t>Data Presentation</a:t>
            </a:r>
          </a:p>
        </p:txBody>
      </p:sp>
      <p:sp>
        <p:nvSpPr>
          <p:cNvPr id="12307" name="Text Box 18"/>
          <p:cNvSpPr txBox="1">
            <a:spLocks noChangeArrowheads="1"/>
          </p:cNvSpPr>
          <p:nvPr/>
        </p:nvSpPr>
        <p:spPr bwMode="auto">
          <a:xfrm>
            <a:off x="4800600" y="3297381"/>
            <a:ext cx="2578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b="1" i="1">
                <a:latin typeface="Times New Roman" panose="02020603050405020304" pitchFamily="18" charset="0"/>
              </a:rPr>
              <a:t>Visualization Techniques</a:t>
            </a:r>
          </a:p>
        </p:txBody>
      </p:sp>
      <p:sp>
        <p:nvSpPr>
          <p:cNvPr id="12308" name="Text Box 19"/>
          <p:cNvSpPr txBox="1">
            <a:spLocks noChangeArrowheads="1"/>
          </p:cNvSpPr>
          <p:nvPr/>
        </p:nvSpPr>
        <p:spPr bwMode="auto">
          <a:xfrm>
            <a:off x="5181601" y="3710131"/>
            <a:ext cx="17827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b="1"/>
              <a:t>Data Mining</a:t>
            </a:r>
            <a:endParaRPr lang="en-US" altLang="en-US" sz="1800" b="1">
              <a:solidFill>
                <a:schemeClr val="bg1"/>
              </a:solidFill>
            </a:endParaRPr>
          </a:p>
        </p:txBody>
      </p:sp>
      <p:sp>
        <p:nvSpPr>
          <p:cNvPr id="12309" name="Text Box 20"/>
          <p:cNvSpPr txBox="1">
            <a:spLocks noChangeArrowheads="1"/>
          </p:cNvSpPr>
          <p:nvPr/>
        </p:nvSpPr>
        <p:spPr bwMode="auto">
          <a:xfrm>
            <a:off x="5105400" y="3983181"/>
            <a:ext cx="2324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b="1" i="1">
                <a:latin typeface="Times New Roman" panose="02020603050405020304" pitchFamily="18" charset="0"/>
              </a:rPr>
              <a:t>Information Discovery</a:t>
            </a:r>
          </a:p>
        </p:txBody>
      </p:sp>
      <p:sp>
        <p:nvSpPr>
          <p:cNvPr id="12310" name="Text Box 21"/>
          <p:cNvSpPr txBox="1">
            <a:spLocks noChangeArrowheads="1"/>
          </p:cNvSpPr>
          <p:nvPr/>
        </p:nvSpPr>
        <p:spPr bwMode="auto">
          <a:xfrm>
            <a:off x="4892676" y="4516581"/>
            <a:ext cx="23463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1800" b="1"/>
              <a:t>Data Exploration</a:t>
            </a:r>
          </a:p>
        </p:txBody>
      </p:sp>
      <p:sp>
        <p:nvSpPr>
          <p:cNvPr id="12311" name="Text Box 23"/>
          <p:cNvSpPr txBox="1">
            <a:spLocks noChangeArrowheads="1"/>
          </p:cNvSpPr>
          <p:nvPr/>
        </p:nvSpPr>
        <p:spPr bwMode="auto">
          <a:xfrm>
            <a:off x="3657600" y="4821381"/>
            <a:ext cx="457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b="1" i="1">
                <a:latin typeface="Times New Roman" panose="02020603050405020304" pitchFamily="18" charset="0"/>
              </a:rPr>
              <a:t>Statistical Summary, Querying, and Reporting</a:t>
            </a:r>
            <a:endParaRPr lang="en-US" altLang="en-US" sz="1800" b="1" i="1">
              <a:solidFill>
                <a:schemeClr val="bg1"/>
              </a:solidFill>
              <a:latin typeface="Times New Roman" panose="02020603050405020304" pitchFamily="18" charset="0"/>
            </a:endParaRPr>
          </a:p>
        </p:txBody>
      </p:sp>
      <p:sp>
        <p:nvSpPr>
          <p:cNvPr id="12312" name="Text Box 24"/>
          <p:cNvSpPr txBox="1">
            <a:spLocks noChangeArrowheads="1"/>
          </p:cNvSpPr>
          <p:nvPr/>
        </p:nvSpPr>
        <p:spPr bwMode="auto">
          <a:xfrm>
            <a:off x="3124200" y="5354781"/>
            <a:ext cx="6021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b="1"/>
              <a:t>Data Preprocessing/Integration, Data Warehouses</a:t>
            </a:r>
          </a:p>
        </p:txBody>
      </p:sp>
      <p:sp>
        <p:nvSpPr>
          <p:cNvPr id="12313" name="Text Box 25"/>
          <p:cNvSpPr txBox="1">
            <a:spLocks noChangeArrowheads="1"/>
          </p:cNvSpPr>
          <p:nvPr/>
        </p:nvSpPr>
        <p:spPr bwMode="auto">
          <a:xfrm>
            <a:off x="5105400" y="5735781"/>
            <a:ext cx="16970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b="1"/>
              <a:t>Data Sources</a:t>
            </a:r>
            <a:endParaRPr lang="en-US" altLang="en-US" sz="1800" b="1">
              <a:solidFill>
                <a:schemeClr val="bg1"/>
              </a:solidFill>
            </a:endParaRPr>
          </a:p>
        </p:txBody>
      </p:sp>
      <p:sp>
        <p:nvSpPr>
          <p:cNvPr id="12314" name="Text Box 26"/>
          <p:cNvSpPr txBox="1">
            <a:spLocks noChangeArrowheads="1"/>
          </p:cNvSpPr>
          <p:nvPr/>
        </p:nvSpPr>
        <p:spPr bwMode="auto">
          <a:xfrm>
            <a:off x="2590800" y="6040581"/>
            <a:ext cx="7118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b="1" i="1">
                <a:latin typeface="Times New Roman" panose="02020603050405020304" pitchFamily="18" charset="0"/>
              </a:rPr>
              <a:t>Paper, Files, Web documents, Scientific experiments, Database Systems</a:t>
            </a:r>
          </a:p>
        </p:txBody>
      </p:sp>
      <p:sp>
        <p:nvSpPr>
          <p:cNvPr id="12315" name="Line 27"/>
          <p:cNvSpPr>
            <a:spLocks noChangeShapeType="1"/>
          </p:cNvSpPr>
          <p:nvPr/>
        </p:nvSpPr>
        <p:spPr bwMode="auto">
          <a:xfrm>
            <a:off x="1981200" y="6421580"/>
            <a:ext cx="838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869111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Stallings COE7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Stallings COE7e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Stallings COE7e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Stallings COE7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llings COE7e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Stallings COE7e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Stallings COE7e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Stallings COE7e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17469</TotalTime>
  <Words>4583</Words>
  <Application>Microsoft Office PowerPoint</Application>
  <PresentationFormat>Widescreen</PresentationFormat>
  <Paragraphs>406</Paragraphs>
  <Slides>43</Slides>
  <Notes>21</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43</vt:i4>
      </vt:variant>
    </vt:vector>
  </HeadingPairs>
  <TitlesOfParts>
    <vt:vector size="55" baseType="lpstr">
      <vt:lpstr>Arial</vt:lpstr>
      <vt:lpstr>Calibri</vt:lpstr>
      <vt:lpstr>Calibri Light</vt:lpstr>
      <vt:lpstr>Courier New</vt:lpstr>
      <vt:lpstr>Impact</vt:lpstr>
      <vt:lpstr>Monotype Sorts</vt:lpstr>
      <vt:lpstr>Tahoma</vt:lpstr>
      <vt:lpstr>Times New Roman</vt:lpstr>
      <vt:lpstr>Wingdings</vt:lpstr>
      <vt:lpstr>Custom Design</vt:lpstr>
      <vt:lpstr>2_Stallings COE7e</vt:lpstr>
      <vt:lpstr>Document</vt:lpstr>
      <vt:lpstr>DSECFZC415 – Data Mining</vt:lpstr>
      <vt:lpstr>PowerPoint Presentation</vt:lpstr>
      <vt:lpstr>What Is Data Mining?</vt:lpstr>
      <vt:lpstr>What is (not) Data Mining?</vt:lpstr>
      <vt:lpstr>Why Data Mining? </vt:lpstr>
      <vt:lpstr>Why Data Mining</vt:lpstr>
      <vt:lpstr>Evolution of Database Technology</vt:lpstr>
      <vt:lpstr>Origins of Data Mining</vt:lpstr>
      <vt:lpstr>Data Mining in Business Intelligence </vt:lpstr>
      <vt:lpstr>Data Mining/KDD Process</vt:lpstr>
      <vt:lpstr>Multi-Dimensional View of Data Mining</vt:lpstr>
      <vt:lpstr>Data Mining on Diverse kinds of Data</vt:lpstr>
      <vt:lpstr>Data Mining Tasks</vt:lpstr>
      <vt:lpstr>Data Mining Tasks...</vt:lpstr>
      <vt:lpstr>Classification: Definition</vt:lpstr>
      <vt:lpstr>Classification Example</vt:lpstr>
      <vt:lpstr>Classification: Application 1</vt:lpstr>
      <vt:lpstr>Classification: Application 2</vt:lpstr>
      <vt:lpstr>Classification: Application 3</vt:lpstr>
      <vt:lpstr>Clustering Definition</vt:lpstr>
      <vt:lpstr>Illustrating Clustering</vt:lpstr>
      <vt:lpstr>Clustering: Application 1</vt:lpstr>
      <vt:lpstr>Clustering: Application 2</vt:lpstr>
      <vt:lpstr>Clustering of S&amp;P 500 Stock Data</vt:lpstr>
      <vt:lpstr>Association Rule Discovery: Definition</vt:lpstr>
      <vt:lpstr>Association Rule Discovery: Application 1</vt:lpstr>
      <vt:lpstr>Association Rule Discovery: Application</vt:lpstr>
      <vt:lpstr>Sequential Pattern Discovery: Definition</vt:lpstr>
      <vt:lpstr>Sequential Pattern Discovery: Examples</vt:lpstr>
      <vt:lpstr>Regression</vt:lpstr>
      <vt:lpstr>Deviation/Anomaly Detection</vt:lpstr>
      <vt:lpstr>DM Process</vt:lpstr>
      <vt:lpstr>Generic Data mining process </vt:lpstr>
      <vt:lpstr>Prior Knowledge</vt:lpstr>
      <vt:lpstr>Data Preparation</vt:lpstr>
      <vt:lpstr>Modeling</vt:lpstr>
      <vt:lpstr>Application</vt:lpstr>
      <vt:lpstr>CRISP data mining framework </vt:lpstr>
      <vt:lpstr>DM Issues/Challenges – Mining Methodology</vt:lpstr>
      <vt:lpstr>DM Issues/Challenges – User Interaction</vt:lpstr>
      <vt:lpstr>DM Issues/Challenges - Efficiency and Scalability</vt:lpstr>
      <vt:lpstr>DM Issues/Challenges - Diversity of Database Types</vt:lpstr>
      <vt:lpstr>DM Issues/Challenges - Society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1. Introduction to AI, Agents and Environments</dc:title>
  <dc:creator>Santosh Gadde</dc:creator>
  <cp:lastModifiedBy>Mayank Rasu</cp:lastModifiedBy>
  <cp:revision>112</cp:revision>
  <dcterms:created xsi:type="dcterms:W3CDTF">2018-11-08T07:44:20Z</dcterms:created>
  <dcterms:modified xsi:type="dcterms:W3CDTF">2019-10-19T20:00:01Z</dcterms:modified>
</cp:coreProperties>
</file>