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68" r:id="rId2"/>
    <p:sldId id="270" r:id="rId3"/>
    <p:sldId id="269" r:id="rId4"/>
    <p:sldId id="271" r:id="rId5"/>
    <p:sldId id="257" r:id="rId6"/>
    <p:sldId id="272" r:id="rId7"/>
    <p:sldId id="258" r:id="rId8"/>
    <p:sldId id="273" r:id="rId9"/>
    <p:sldId id="274" r:id="rId10"/>
    <p:sldId id="259" r:id="rId11"/>
    <p:sldId id="275"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4" autoAdjust="0"/>
    <p:restoredTop sz="94660"/>
  </p:normalViewPr>
  <p:slideViewPr>
    <p:cSldViewPr snapToGrid="0">
      <p:cViewPr>
        <p:scale>
          <a:sx n="60" d="100"/>
          <a:sy n="60" d="100"/>
        </p:scale>
        <p:origin x="1003" y="4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2E7684-F290-4EA2-BA95-A239B74F4B21}" type="datetimeFigureOut">
              <a:rPr lang="en-ID" smtClean="0"/>
              <a:t>16/03/2025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129026F-DC18-4FEA-886D-06131D5832A2}" type="slidenum">
              <a:rPr lang="en-ID" smtClean="0"/>
              <a:t>‹#›</a:t>
            </a:fld>
            <a:endParaRPr lang="en-ID"/>
          </a:p>
        </p:txBody>
      </p:sp>
    </p:spTree>
    <p:extLst>
      <p:ext uri="{BB962C8B-B14F-4D97-AF65-F5344CB8AC3E}">
        <p14:creationId xmlns:p14="http://schemas.microsoft.com/office/powerpoint/2010/main" val="135623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2E7684-F290-4EA2-BA95-A239B74F4B21}" type="datetimeFigureOut">
              <a:rPr lang="en-ID" smtClean="0"/>
              <a:t>16/03/2025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129026F-DC18-4FEA-886D-06131D5832A2}" type="slidenum">
              <a:rPr lang="en-ID" smtClean="0"/>
              <a:t>‹#›</a:t>
            </a:fld>
            <a:endParaRPr lang="en-ID"/>
          </a:p>
        </p:txBody>
      </p:sp>
    </p:spTree>
    <p:extLst>
      <p:ext uri="{BB962C8B-B14F-4D97-AF65-F5344CB8AC3E}">
        <p14:creationId xmlns:p14="http://schemas.microsoft.com/office/powerpoint/2010/main" val="1788868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2E7684-F290-4EA2-BA95-A239B74F4B21}" type="datetimeFigureOut">
              <a:rPr lang="en-ID" smtClean="0"/>
              <a:t>16/03/2025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129026F-DC18-4FEA-886D-06131D5832A2}" type="slidenum">
              <a:rPr lang="en-ID" smtClean="0"/>
              <a:t>‹#›</a:t>
            </a:fld>
            <a:endParaRPr lang="en-ID"/>
          </a:p>
        </p:txBody>
      </p:sp>
    </p:spTree>
    <p:extLst>
      <p:ext uri="{BB962C8B-B14F-4D97-AF65-F5344CB8AC3E}">
        <p14:creationId xmlns:p14="http://schemas.microsoft.com/office/powerpoint/2010/main" val="2715051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2E7684-F290-4EA2-BA95-A239B74F4B21}" type="datetimeFigureOut">
              <a:rPr lang="en-ID" smtClean="0"/>
              <a:t>16/03/2025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129026F-DC18-4FEA-886D-06131D5832A2}" type="slidenum">
              <a:rPr lang="en-ID" smtClean="0"/>
              <a:t>‹#›</a:t>
            </a:fld>
            <a:endParaRPr lang="en-ID"/>
          </a:p>
        </p:txBody>
      </p:sp>
    </p:spTree>
    <p:extLst>
      <p:ext uri="{BB962C8B-B14F-4D97-AF65-F5344CB8AC3E}">
        <p14:creationId xmlns:p14="http://schemas.microsoft.com/office/powerpoint/2010/main" val="3582795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2E7684-F290-4EA2-BA95-A239B74F4B21}" type="datetimeFigureOut">
              <a:rPr lang="en-ID" smtClean="0"/>
              <a:t>16/03/2025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129026F-DC18-4FEA-886D-06131D5832A2}" type="slidenum">
              <a:rPr lang="en-ID" smtClean="0"/>
              <a:t>‹#›</a:t>
            </a:fld>
            <a:endParaRPr lang="en-ID"/>
          </a:p>
        </p:txBody>
      </p:sp>
    </p:spTree>
    <p:extLst>
      <p:ext uri="{BB962C8B-B14F-4D97-AF65-F5344CB8AC3E}">
        <p14:creationId xmlns:p14="http://schemas.microsoft.com/office/powerpoint/2010/main" val="1292448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2E7684-F290-4EA2-BA95-A239B74F4B21}" type="datetimeFigureOut">
              <a:rPr lang="en-ID" smtClean="0"/>
              <a:t>16/03/2025</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D129026F-DC18-4FEA-886D-06131D5832A2}" type="slidenum">
              <a:rPr lang="en-ID" smtClean="0"/>
              <a:t>‹#›</a:t>
            </a:fld>
            <a:endParaRPr lang="en-ID"/>
          </a:p>
        </p:txBody>
      </p:sp>
    </p:spTree>
    <p:extLst>
      <p:ext uri="{BB962C8B-B14F-4D97-AF65-F5344CB8AC3E}">
        <p14:creationId xmlns:p14="http://schemas.microsoft.com/office/powerpoint/2010/main" val="1593826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2E7684-F290-4EA2-BA95-A239B74F4B21}" type="datetimeFigureOut">
              <a:rPr lang="en-ID" smtClean="0"/>
              <a:t>16/03/2025</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D129026F-DC18-4FEA-886D-06131D5832A2}" type="slidenum">
              <a:rPr lang="en-ID" smtClean="0"/>
              <a:t>‹#›</a:t>
            </a:fld>
            <a:endParaRPr lang="en-ID"/>
          </a:p>
        </p:txBody>
      </p:sp>
    </p:spTree>
    <p:extLst>
      <p:ext uri="{BB962C8B-B14F-4D97-AF65-F5344CB8AC3E}">
        <p14:creationId xmlns:p14="http://schemas.microsoft.com/office/powerpoint/2010/main" val="3774947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2E7684-F290-4EA2-BA95-A239B74F4B21}" type="datetimeFigureOut">
              <a:rPr lang="en-ID" smtClean="0"/>
              <a:t>16/03/2025</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D129026F-DC18-4FEA-886D-06131D5832A2}" type="slidenum">
              <a:rPr lang="en-ID" smtClean="0"/>
              <a:t>‹#›</a:t>
            </a:fld>
            <a:endParaRPr lang="en-ID"/>
          </a:p>
        </p:txBody>
      </p:sp>
    </p:spTree>
    <p:extLst>
      <p:ext uri="{BB962C8B-B14F-4D97-AF65-F5344CB8AC3E}">
        <p14:creationId xmlns:p14="http://schemas.microsoft.com/office/powerpoint/2010/main" val="795561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2E7684-F290-4EA2-BA95-A239B74F4B21}" type="datetimeFigureOut">
              <a:rPr lang="en-ID" smtClean="0"/>
              <a:t>16/03/2025</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D129026F-DC18-4FEA-886D-06131D5832A2}" type="slidenum">
              <a:rPr lang="en-ID" smtClean="0"/>
              <a:t>‹#›</a:t>
            </a:fld>
            <a:endParaRPr lang="en-ID"/>
          </a:p>
        </p:txBody>
      </p:sp>
    </p:spTree>
    <p:extLst>
      <p:ext uri="{BB962C8B-B14F-4D97-AF65-F5344CB8AC3E}">
        <p14:creationId xmlns:p14="http://schemas.microsoft.com/office/powerpoint/2010/main" val="93800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2E7684-F290-4EA2-BA95-A239B74F4B21}" type="datetimeFigureOut">
              <a:rPr lang="en-ID" smtClean="0"/>
              <a:t>16/03/2025</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D129026F-DC18-4FEA-886D-06131D5832A2}" type="slidenum">
              <a:rPr lang="en-ID" smtClean="0"/>
              <a:t>‹#›</a:t>
            </a:fld>
            <a:endParaRPr lang="en-ID"/>
          </a:p>
        </p:txBody>
      </p:sp>
    </p:spTree>
    <p:extLst>
      <p:ext uri="{BB962C8B-B14F-4D97-AF65-F5344CB8AC3E}">
        <p14:creationId xmlns:p14="http://schemas.microsoft.com/office/powerpoint/2010/main" val="4230902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2E7684-F290-4EA2-BA95-A239B74F4B21}" type="datetimeFigureOut">
              <a:rPr lang="en-ID" smtClean="0"/>
              <a:t>16/03/2025</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D129026F-DC18-4FEA-886D-06131D5832A2}" type="slidenum">
              <a:rPr lang="en-ID" smtClean="0"/>
              <a:t>‹#›</a:t>
            </a:fld>
            <a:endParaRPr lang="en-ID"/>
          </a:p>
        </p:txBody>
      </p:sp>
    </p:spTree>
    <p:extLst>
      <p:ext uri="{BB962C8B-B14F-4D97-AF65-F5344CB8AC3E}">
        <p14:creationId xmlns:p14="http://schemas.microsoft.com/office/powerpoint/2010/main" val="552217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2E7684-F290-4EA2-BA95-A239B74F4B21}" type="datetimeFigureOut">
              <a:rPr lang="en-ID" smtClean="0"/>
              <a:t>16/03/2025</a:t>
            </a:fld>
            <a:endParaRPr lang="en-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9026F-DC18-4FEA-886D-06131D5832A2}" type="slidenum">
              <a:rPr lang="en-ID" smtClean="0"/>
              <a:t>‹#›</a:t>
            </a:fld>
            <a:endParaRPr lang="en-ID"/>
          </a:p>
        </p:txBody>
      </p:sp>
    </p:spTree>
    <p:extLst>
      <p:ext uri="{BB962C8B-B14F-4D97-AF65-F5344CB8AC3E}">
        <p14:creationId xmlns:p14="http://schemas.microsoft.com/office/powerpoint/2010/main" val="4244517451"/>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0DE009-B25E-FA33-2E9A-C4231A6D4E8E}"/>
              </a:ext>
            </a:extLst>
          </p:cNvPr>
          <p:cNvSpPr txBox="1"/>
          <p:nvPr/>
        </p:nvSpPr>
        <p:spPr>
          <a:xfrm>
            <a:off x="2786632" y="1877962"/>
            <a:ext cx="6618735" cy="707886"/>
          </a:xfrm>
          <a:prstGeom prst="rect">
            <a:avLst/>
          </a:prstGeom>
          <a:noFill/>
        </p:spPr>
        <p:txBody>
          <a:bodyPr wrap="none" rtlCol="0">
            <a:spAutoFit/>
          </a:bodyPr>
          <a:lstStyle/>
          <a:p>
            <a:r>
              <a:rPr lang="en-US" sz="4000" b="1" dirty="0">
                <a:latin typeface="LM Roman 10" panose="00000500000000000000" pitchFamily="50" charset="0"/>
              </a:rPr>
              <a:t>Shortest Path Algorithm</a:t>
            </a:r>
            <a:endParaRPr lang="en-ID" sz="4000" b="1" dirty="0">
              <a:latin typeface="LM Roman 10" panose="00000500000000000000" pitchFamily="50" charset="0"/>
            </a:endParaRPr>
          </a:p>
        </p:txBody>
      </p:sp>
      <p:sp>
        <p:nvSpPr>
          <p:cNvPr id="7" name="TextBox 6">
            <a:extLst>
              <a:ext uri="{FF2B5EF4-FFF2-40B4-BE49-F238E27FC236}">
                <a16:creationId xmlns:a16="http://schemas.microsoft.com/office/drawing/2014/main" id="{3CAD11C3-D60D-B262-5407-82CA01567922}"/>
              </a:ext>
            </a:extLst>
          </p:cNvPr>
          <p:cNvSpPr txBox="1"/>
          <p:nvPr/>
        </p:nvSpPr>
        <p:spPr>
          <a:xfrm>
            <a:off x="2786631" y="2721114"/>
            <a:ext cx="2903359" cy="1107996"/>
          </a:xfrm>
          <a:prstGeom prst="rect">
            <a:avLst/>
          </a:prstGeom>
          <a:noFill/>
        </p:spPr>
        <p:txBody>
          <a:bodyPr wrap="none" rtlCol="0">
            <a:spAutoFit/>
          </a:bodyPr>
          <a:lstStyle/>
          <a:p>
            <a:r>
              <a:rPr lang="en-US" sz="6600" b="1" dirty="0">
                <a:latin typeface="LM Roman 10" panose="00000500000000000000" pitchFamily="50" charset="0"/>
              </a:rPr>
              <a:t>Graph</a:t>
            </a:r>
            <a:endParaRPr lang="en-ID" sz="6600" b="1" dirty="0">
              <a:latin typeface="LM Roman 10" panose="00000500000000000000" pitchFamily="50" charset="0"/>
            </a:endParaRPr>
          </a:p>
        </p:txBody>
      </p:sp>
      <p:sp>
        <p:nvSpPr>
          <p:cNvPr id="8" name="TextBox 7">
            <a:extLst>
              <a:ext uri="{FF2B5EF4-FFF2-40B4-BE49-F238E27FC236}">
                <a16:creationId xmlns:a16="http://schemas.microsoft.com/office/drawing/2014/main" id="{6BD650DF-E42B-4776-41B1-000BFEE64A07}"/>
              </a:ext>
            </a:extLst>
          </p:cNvPr>
          <p:cNvSpPr txBox="1"/>
          <p:nvPr/>
        </p:nvSpPr>
        <p:spPr>
          <a:xfrm>
            <a:off x="353148" y="5882184"/>
            <a:ext cx="3159006" cy="523220"/>
          </a:xfrm>
          <a:prstGeom prst="rect">
            <a:avLst/>
          </a:prstGeom>
          <a:noFill/>
        </p:spPr>
        <p:txBody>
          <a:bodyPr wrap="none" rtlCol="0">
            <a:spAutoFit/>
          </a:bodyPr>
          <a:lstStyle/>
          <a:p>
            <a:r>
              <a:rPr lang="en-US" sz="2800" b="1" dirty="0">
                <a:solidFill>
                  <a:srgbClr val="FFFF00"/>
                </a:solidFill>
                <a:latin typeface="LM Roman 10" panose="00000500000000000000" pitchFamily="50" charset="0"/>
              </a:rPr>
              <a:t>Teori Graf </a:t>
            </a:r>
            <a:r>
              <a:rPr lang="en-US" sz="2800" b="1" dirty="0" err="1">
                <a:solidFill>
                  <a:srgbClr val="FFFF00"/>
                </a:solidFill>
                <a:latin typeface="LM Roman 10" panose="00000500000000000000" pitchFamily="50" charset="0"/>
              </a:rPr>
              <a:t>RKA</a:t>
            </a:r>
            <a:endParaRPr lang="en-ID" sz="2800" b="1" dirty="0">
              <a:solidFill>
                <a:srgbClr val="FFFF00"/>
              </a:solidFill>
              <a:latin typeface="LM Roman 10" panose="00000500000000000000" pitchFamily="50" charset="0"/>
            </a:endParaRPr>
          </a:p>
        </p:txBody>
      </p:sp>
      <p:sp>
        <p:nvSpPr>
          <p:cNvPr id="9" name="TextBox 8">
            <a:extLst>
              <a:ext uri="{FF2B5EF4-FFF2-40B4-BE49-F238E27FC236}">
                <a16:creationId xmlns:a16="http://schemas.microsoft.com/office/drawing/2014/main" id="{8DCE5873-3459-5B6E-B33F-26ADA41ED1A8}"/>
              </a:ext>
            </a:extLst>
          </p:cNvPr>
          <p:cNvSpPr txBox="1"/>
          <p:nvPr/>
        </p:nvSpPr>
        <p:spPr>
          <a:xfrm>
            <a:off x="2786631" y="3964376"/>
            <a:ext cx="2910027" cy="461665"/>
          </a:xfrm>
          <a:prstGeom prst="rect">
            <a:avLst/>
          </a:prstGeom>
          <a:noFill/>
        </p:spPr>
        <p:txBody>
          <a:bodyPr wrap="none" rtlCol="0">
            <a:spAutoFit/>
          </a:bodyPr>
          <a:lstStyle/>
          <a:p>
            <a:r>
              <a:rPr lang="en-US" sz="2400" b="1" dirty="0">
                <a:solidFill>
                  <a:srgbClr val="FF6699"/>
                </a:solidFill>
                <a:latin typeface="LM Roman 10" panose="00000500000000000000" pitchFamily="50" charset="0"/>
              </a:rPr>
              <a:t>By Abdan Hafidz</a:t>
            </a:r>
            <a:endParaRPr lang="en-ID" sz="2400" b="1" dirty="0">
              <a:solidFill>
                <a:srgbClr val="FF6699"/>
              </a:solidFill>
              <a:latin typeface="LM Roman 10" panose="00000500000000000000" pitchFamily="50" charset="0"/>
            </a:endParaRPr>
          </a:p>
        </p:txBody>
      </p:sp>
    </p:spTree>
    <p:extLst>
      <p:ext uri="{BB962C8B-B14F-4D97-AF65-F5344CB8AC3E}">
        <p14:creationId xmlns:p14="http://schemas.microsoft.com/office/powerpoint/2010/main" val="1488732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259;p18">
            <a:extLst>
              <a:ext uri="{FF2B5EF4-FFF2-40B4-BE49-F238E27FC236}">
                <a16:creationId xmlns:a16="http://schemas.microsoft.com/office/drawing/2014/main" id="{CDFABABF-96E2-2C7A-B888-2175F2711AEC}"/>
              </a:ext>
            </a:extLst>
          </p:cNvPr>
          <p:cNvPicPr preferRelativeResize="0"/>
          <p:nvPr/>
        </p:nvPicPr>
        <p:blipFill rotWithShape="1">
          <a:blip r:embed="rId2">
            <a:alphaModFix/>
          </a:blip>
          <a:srcRect/>
          <a:stretch/>
        </p:blipFill>
        <p:spPr>
          <a:xfrm>
            <a:off x="350520" y="957072"/>
            <a:ext cx="3517392" cy="1840992"/>
          </a:xfrm>
          <a:prstGeom prst="rect">
            <a:avLst/>
          </a:prstGeom>
          <a:noFill/>
          <a:ln>
            <a:noFill/>
          </a:ln>
        </p:spPr>
      </p:pic>
      <p:sp>
        <p:nvSpPr>
          <p:cNvPr id="5" name="TextBox 4">
            <a:extLst>
              <a:ext uri="{FF2B5EF4-FFF2-40B4-BE49-F238E27FC236}">
                <a16:creationId xmlns:a16="http://schemas.microsoft.com/office/drawing/2014/main" id="{D9F5AB48-8FD1-05A3-45F0-31D3FEA28DBB}"/>
              </a:ext>
            </a:extLst>
          </p:cNvPr>
          <p:cNvSpPr txBox="1"/>
          <p:nvPr/>
        </p:nvSpPr>
        <p:spPr>
          <a:xfrm>
            <a:off x="283464" y="484632"/>
            <a:ext cx="3227165" cy="369332"/>
          </a:xfrm>
          <a:prstGeom prst="rect">
            <a:avLst/>
          </a:prstGeom>
          <a:noFill/>
        </p:spPr>
        <p:txBody>
          <a:bodyPr wrap="none" rtlCol="0">
            <a:spAutoFit/>
          </a:bodyPr>
          <a:lstStyle/>
          <a:p>
            <a:r>
              <a:rPr lang="en-US" sz="1800" b="1" u="sng" dirty="0">
                <a:latin typeface="Comic Sans MS"/>
                <a:ea typeface="Comic Sans MS"/>
                <a:cs typeface="Comic Sans MS"/>
                <a:sym typeface="Comic Sans MS"/>
              </a:rPr>
              <a:t>Floyd-</a:t>
            </a:r>
            <a:r>
              <a:rPr lang="en-US" sz="1800" b="1" u="sng" dirty="0" err="1">
                <a:latin typeface="Comic Sans MS"/>
                <a:ea typeface="Comic Sans MS"/>
                <a:cs typeface="Comic Sans MS"/>
                <a:sym typeface="Comic Sans MS"/>
              </a:rPr>
              <a:t>Warshall’s</a:t>
            </a:r>
            <a:r>
              <a:rPr lang="en-US" sz="1800" b="1" u="sng" dirty="0">
                <a:latin typeface="Comic Sans MS"/>
                <a:ea typeface="Comic Sans MS"/>
                <a:cs typeface="Comic Sans MS"/>
                <a:sym typeface="Comic Sans MS"/>
              </a:rPr>
              <a:t> Algorithm</a:t>
            </a:r>
          </a:p>
        </p:txBody>
      </p:sp>
      <p:sp>
        <p:nvSpPr>
          <p:cNvPr id="2" name="TextBox 1">
            <a:extLst>
              <a:ext uri="{FF2B5EF4-FFF2-40B4-BE49-F238E27FC236}">
                <a16:creationId xmlns:a16="http://schemas.microsoft.com/office/drawing/2014/main" id="{32CC5A2C-39C3-BDAA-82E2-B2A66DA4E6F1}"/>
              </a:ext>
            </a:extLst>
          </p:cNvPr>
          <p:cNvSpPr txBox="1"/>
          <p:nvPr/>
        </p:nvSpPr>
        <p:spPr>
          <a:xfrm>
            <a:off x="267462" y="2913469"/>
            <a:ext cx="3600450" cy="3308598"/>
          </a:xfrm>
          <a:prstGeom prst="rect">
            <a:avLst/>
          </a:prstGeom>
          <a:noFill/>
        </p:spPr>
        <p:txBody>
          <a:bodyPr wrap="square">
            <a:spAutoFit/>
          </a:bodyPr>
          <a:lstStyle/>
          <a:p>
            <a:pPr marL="342900" indent="-342900">
              <a:buFont typeface="Arial" panose="020B0604020202020204" pitchFamily="34" charset="0"/>
              <a:buChar char="•"/>
            </a:pPr>
            <a:r>
              <a:rPr lang="en-US" sz="1100" dirty="0">
                <a:solidFill>
                  <a:srgbClr val="92D050"/>
                </a:solidFill>
                <a:latin typeface="LM Roman Demi 10" panose="00000700000000000000" pitchFamily="50" charset="0"/>
              </a:rPr>
              <a:t>Initialize the solution matrix same as the input graph matrix as a first step. </a:t>
            </a:r>
          </a:p>
          <a:p>
            <a:pPr marL="342900" indent="-342900">
              <a:buFont typeface="Arial" panose="020B0604020202020204" pitchFamily="34" charset="0"/>
              <a:buChar char="•"/>
            </a:pPr>
            <a:r>
              <a:rPr lang="en-US" sz="1100" dirty="0">
                <a:solidFill>
                  <a:srgbClr val="92D050"/>
                </a:solidFill>
                <a:latin typeface="LM Roman Demi 10" panose="00000700000000000000" pitchFamily="50" charset="0"/>
              </a:rPr>
              <a:t>Then update the solution matrix by considering all vertices as an intermediate vertex. </a:t>
            </a:r>
          </a:p>
          <a:p>
            <a:pPr marL="342900" indent="-342900">
              <a:buFont typeface="Arial" panose="020B0604020202020204" pitchFamily="34" charset="0"/>
              <a:buChar char="•"/>
            </a:pPr>
            <a:r>
              <a:rPr lang="en-US" sz="1100" dirty="0">
                <a:solidFill>
                  <a:srgbClr val="92D050"/>
                </a:solidFill>
                <a:latin typeface="LM Roman Demi 10" panose="00000700000000000000" pitchFamily="50" charset="0"/>
              </a:rPr>
              <a:t>The idea is to pick all vertices one by one and updates all shortest paths which include the picked vertex as an intermediate vertex in the shortest path. </a:t>
            </a:r>
          </a:p>
          <a:p>
            <a:pPr marL="342900" indent="-342900">
              <a:buFont typeface="Arial" panose="020B0604020202020204" pitchFamily="34" charset="0"/>
              <a:buChar char="•"/>
            </a:pPr>
            <a:r>
              <a:rPr lang="en-US" sz="1100" dirty="0">
                <a:solidFill>
                  <a:srgbClr val="92D050"/>
                </a:solidFill>
                <a:latin typeface="LM Roman Demi 10" panose="00000700000000000000" pitchFamily="50" charset="0"/>
              </a:rPr>
              <a:t>When we pick vertex number k as an intermediate vertex, we already have considered vertices {0, 1, 2, .. k-1} as intermediate vertices. </a:t>
            </a:r>
          </a:p>
          <a:p>
            <a:pPr marL="342900" indent="-342900">
              <a:buFont typeface="Arial" panose="020B0604020202020204" pitchFamily="34" charset="0"/>
              <a:buChar char="•"/>
            </a:pPr>
            <a:r>
              <a:rPr lang="en-US" sz="1100" dirty="0">
                <a:solidFill>
                  <a:srgbClr val="92D050"/>
                </a:solidFill>
                <a:latin typeface="LM Roman Demi 10" panose="00000700000000000000" pitchFamily="50" charset="0"/>
              </a:rPr>
              <a:t>For every pair (</a:t>
            </a:r>
            <a:r>
              <a:rPr lang="en-US" sz="1100" dirty="0" err="1">
                <a:solidFill>
                  <a:srgbClr val="92D050"/>
                </a:solidFill>
                <a:latin typeface="LM Roman Demi 10" panose="00000700000000000000" pitchFamily="50" charset="0"/>
              </a:rPr>
              <a:t>i</a:t>
            </a:r>
            <a:r>
              <a:rPr lang="en-US" sz="1100" dirty="0">
                <a:solidFill>
                  <a:srgbClr val="92D050"/>
                </a:solidFill>
                <a:latin typeface="LM Roman Demi 10" panose="00000700000000000000" pitchFamily="50" charset="0"/>
              </a:rPr>
              <a:t>, j) of the source and destination vertices respectively, there are two possible cases. </a:t>
            </a:r>
          </a:p>
          <a:p>
            <a:pPr marL="342900" indent="-342900">
              <a:buFont typeface="Arial" panose="020B0604020202020204" pitchFamily="34" charset="0"/>
              <a:buChar char="•"/>
            </a:pPr>
            <a:r>
              <a:rPr lang="en-US" sz="1100" dirty="0">
                <a:solidFill>
                  <a:srgbClr val="92D050"/>
                </a:solidFill>
                <a:latin typeface="LM Roman Demi 10" panose="00000700000000000000" pitchFamily="50" charset="0"/>
              </a:rPr>
              <a:t>k is not an intermediate vertex in shortest path from </a:t>
            </a:r>
            <a:r>
              <a:rPr lang="en-US" sz="1100" dirty="0" err="1">
                <a:solidFill>
                  <a:srgbClr val="92D050"/>
                </a:solidFill>
                <a:latin typeface="LM Roman Demi 10" panose="00000700000000000000" pitchFamily="50" charset="0"/>
              </a:rPr>
              <a:t>i</a:t>
            </a:r>
            <a:r>
              <a:rPr lang="en-US" sz="1100" dirty="0">
                <a:solidFill>
                  <a:srgbClr val="92D050"/>
                </a:solidFill>
                <a:latin typeface="LM Roman Demi 10" panose="00000700000000000000" pitchFamily="50" charset="0"/>
              </a:rPr>
              <a:t> to j. We keep the value of </a:t>
            </a:r>
            <a:r>
              <a:rPr lang="en-US" sz="1100" dirty="0" err="1">
                <a:solidFill>
                  <a:srgbClr val="92D050"/>
                </a:solidFill>
                <a:latin typeface="LM Roman Demi 10" panose="00000700000000000000" pitchFamily="50" charset="0"/>
              </a:rPr>
              <a:t>dist</a:t>
            </a:r>
            <a:r>
              <a:rPr lang="en-US" sz="1100" dirty="0">
                <a:solidFill>
                  <a:srgbClr val="92D050"/>
                </a:solidFill>
                <a:latin typeface="LM Roman Demi 10" panose="00000700000000000000" pitchFamily="50" charset="0"/>
              </a:rPr>
              <a:t>[</a:t>
            </a:r>
            <a:r>
              <a:rPr lang="en-US" sz="1100" dirty="0" err="1">
                <a:solidFill>
                  <a:srgbClr val="92D050"/>
                </a:solidFill>
                <a:latin typeface="LM Roman Demi 10" panose="00000700000000000000" pitchFamily="50" charset="0"/>
              </a:rPr>
              <a:t>i</a:t>
            </a:r>
            <a:r>
              <a:rPr lang="en-US" sz="1100" dirty="0">
                <a:solidFill>
                  <a:srgbClr val="92D050"/>
                </a:solidFill>
                <a:latin typeface="LM Roman Demi 10" panose="00000700000000000000" pitchFamily="50" charset="0"/>
              </a:rPr>
              <a:t>][j] as it is. </a:t>
            </a:r>
          </a:p>
          <a:p>
            <a:pPr marL="342900" indent="-342900">
              <a:buFont typeface="Arial" panose="020B0604020202020204" pitchFamily="34" charset="0"/>
              <a:buChar char="•"/>
            </a:pPr>
            <a:r>
              <a:rPr lang="en-US" sz="1100" dirty="0">
                <a:solidFill>
                  <a:srgbClr val="92D050"/>
                </a:solidFill>
                <a:latin typeface="LM Roman Demi 10" panose="00000700000000000000" pitchFamily="50" charset="0"/>
              </a:rPr>
              <a:t>k is an intermediate vertex in shortest path from </a:t>
            </a:r>
            <a:r>
              <a:rPr lang="en-US" sz="1100" dirty="0" err="1">
                <a:solidFill>
                  <a:srgbClr val="92D050"/>
                </a:solidFill>
                <a:latin typeface="LM Roman Demi 10" panose="00000700000000000000" pitchFamily="50" charset="0"/>
              </a:rPr>
              <a:t>i</a:t>
            </a:r>
            <a:r>
              <a:rPr lang="en-US" sz="1100" dirty="0">
                <a:solidFill>
                  <a:srgbClr val="92D050"/>
                </a:solidFill>
                <a:latin typeface="LM Roman Demi 10" panose="00000700000000000000" pitchFamily="50" charset="0"/>
              </a:rPr>
              <a:t> to j. We update the value of </a:t>
            </a:r>
            <a:r>
              <a:rPr lang="en-US" sz="1100" dirty="0" err="1">
                <a:solidFill>
                  <a:srgbClr val="92D050"/>
                </a:solidFill>
                <a:latin typeface="LM Roman Demi 10" panose="00000700000000000000" pitchFamily="50" charset="0"/>
              </a:rPr>
              <a:t>dist</a:t>
            </a:r>
            <a:r>
              <a:rPr lang="en-US" sz="1100" dirty="0">
                <a:solidFill>
                  <a:srgbClr val="92D050"/>
                </a:solidFill>
                <a:latin typeface="LM Roman Demi 10" panose="00000700000000000000" pitchFamily="50" charset="0"/>
              </a:rPr>
              <a:t>[</a:t>
            </a:r>
            <a:r>
              <a:rPr lang="en-US" sz="1100" dirty="0" err="1">
                <a:solidFill>
                  <a:srgbClr val="92D050"/>
                </a:solidFill>
                <a:latin typeface="LM Roman Demi 10" panose="00000700000000000000" pitchFamily="50" charset="0"/>
              </a:rPr>
              <a:t>i</a:t>
            </a:r>
            <a:r>
              <a:rPr lang="en-US" sz="1100" dirty="0">
                <a:solidFill>
                  <a:srgbClr val="92D050"/>
                </a:solidFill>
                <a:latin typeface="LM Roman Demi 10" panose="00000700000000000000" pitchFamily="50" charset="0"/>
              </a:rPr>
              <a:t>][j] as </a:t>
            </a:r>
            <a:r>
              <a:rPr lang="en-US" sz="1100" dirty="0" err="1">
                <a:solidFill>
                  <a:srgbClr val="92D050"/>
                </a:solidFill>
                <a:latin typeface="LM Roman Demi 10" panose="00000700000000000000" pitchFamily="50" charset="0"/>
              </a:rPr>
              <a:t>dist</a:t>
            </a:r>
            <a:r>
              <a:rPr lang="en-US" sz="1100" dirty="0">
                <a:solidFill>
                  <a:srgbClr val="92D050"/>
                </a:solidFill>
                <a:latin typeface="LM Roman Demi 10" panose="00000700000000000000" pitchFamily="50" charset="0"/>
              </a:rPr>
              <a:t>[</a:t>
            </a:r>
            <a:r>
              <a:rPr lang="en-US" sz="1100" dirty="0" err="1">
                <a:solidFill>
                  <a:srgbClr val="92D050"/>
                </a:solidFill>
                <a:latin typeface="LM Roman Demi 10" panose="00000700000000000000" pitchFamily="50" charset="0"/>
              </a:rPr>
              <a:t>i</a:t>
            </a:r>
            <a:r>
              <a:rPr lang="en-US" sz="1100" dirty="0">
                <a:solidFill>
                  <a:srgbClr val="92D050"/>
                </a:solidFill>
                <a:latin typeface="LM Roman Demi 10" panose="00000700000000000000" pitchFamily="50" charset="0"/>
              </a:rPr>
              <a:t>][k] + </a:t>
            </a:r>
            <a:r>
              <a:rPr lang="en-US" sz="1100" dirty="0" err="1">
                <a:solidFill>
                  <a:srgbClr val="92D050"/>
                </a:solidFill>
                <a:latin typeface="LM Roman Demi 10" panose="00000700000000000000" pitchFamily="50" charset="0"/>
              </a:rPr>
              <a:t>dist</a:t>
            </a:r>
            <a:r>
              <a:rPr lang="en-US" sz="1100" dirty="0">
                <a:solidFill>
                  <a:srgbClr val="92D050"/>
                </a:solidFill>
                <a:latin typeface="LM Roman Demi 10" panose="00000700000000000000" pitchFamily="50" charset="0"/>
              </a:rPr>
              <a:t>[k][j], if </a:t>
            </a:r>
            <a:r>
              <a:rPr lang="en-US" sz="1100" dirty="0" err="1">
                <a:solidFill>
                  <a:srgbClr val="92D050"/>
                </a:solidFill>
                <a:latin typeface="LM Roman Demi 10" panose="00000700000000000000" pitchFamily="50" charset="0"/>
              </a:rPr>
              <a:t>dist</a:t>
            </a:r>
            <a:r>
              <a:rPr lang="en-US" sz="1100" dirty="0">
                <a:solidFill>
                  <a:srgbClr val="92D050"/>
                </a:solidFill>
                <a:latin typeface="LM Roman Demi 10" panose="00000700000000000000" pitchFamily="50" charset="0"/>
              </a:rPr>
              <a:t>[</a:t>
            </a:r>
            <a:r>
              <a:rPr lang="en-US" sz="1100" dirty="0" err="1">
                <a:solidFill>
                  <a:srgbClr val="92D050"/>
                </a:solidFill>
                <a:latin typeface="LM Roman Demi 10" panose="00000700000000000000" pitchFamily="50" charset="0"/>
              </a:rPr>
              <a:t>i</a:t>
            </a:r>
            <a:r>
              <a:rPr lang="en-US" sz="1100" dirty="0">
                <a:solidFill>
                  <a:srgbClr val="92D050"/>
                </a:solidFill>
                <a:latin typeface="LM Roman Demi 10" panose="00000700000000000000" pitchFamily="50" charset="0"/>
              </a:rPr>
              <a:t>][j] &gt; </a:t>
            </a:r>
            <a:r>
              <a:rPr lang="en-US" sz="1100" dirty="0" err="1">
                <a:solidFill>
                  <a:srgbClr val="92D050"/>
                </a:solidFill>
                <a:latin typeface="LM Roman Demi 10" panose="00000700000000000000" pitchFamily="50" charset="0"/>
              </a:rPr>
              <a:t>dist</a:t>
            </a:r>
            <a:r>
              <a:rPr lang="en-US" sz="1100" dirty="0">
                <a:solidFill>
                  <a:srgbClr val="92D050"/>
                </a:solidFill>
                <a:latin typeface="LM Roman Demi 10" panose="00000700000000000000" pitchFamily="50" charset="0"/>
              </a:rPr>
              <a:t>[</a:t>
            </a:r>
            <a:r>
              <a:rPr lang="en-US" sz="1100" dirty="0" err="1">
                <a:solidFill>
                  <a:srgbClr val="92D050"/>
                </a:solidFill>
                <a:latin typeface="LM Roman Demi 10" panose="00000700000000000000" pitchFamily="50" charset="0"/>
              </a:rPr>
              <a:t>i</a:t>
            </a:r>
            <a:r>
              <a:rPr lang="en-US" sz="1100" dirty="0">
                <a:solidFill>
                  <a:srgbClr val="92D050"/>
                </a:solidFill>
                <a:latin typeface="LM Roman Demi 10" panose="00000700000000000000" pitchFamily="50" charset="0"/>
              </a:rPr>
              <a:t>][k] + </a:t>
            </a:r>
            <a:r>
              <a:rPr lang="en-US" sz="1100" dirty="0" err="1">
                <a:solidFill>
                  <a:srgbClr val="92D050"/>
                </a:solidFill>
                <a:latin typeface="LM Roman Demi 10" panose="00000700000000000000" pitchFamily="50" charset="0"/>
              </a:rPr>
              <a:t>dist</a:t>
            </a:r>
            <a:r>
              <a:rPr lang="en-US" sz="1100" dirty="0">
                <a:solidFill>
                  <a:srgbClr val="92D050"/>
                </a:solidFill>
                <a:latin typeface="LM Roman Demi 10" panose="00000700000000000000" pitchFamily="50" charset="0"/>
              </a:rPr>
              <a:t>[k][j]</a:t>
            </a:r>
          </a:p>
        </p:txBody>
      </p:sp>
      <p:sp>
        <p:nvSpPr>
          <p:cNvPr id="3" name="TextBox 2">
            <a:extLst>
              <a:ext uri="{FF2B5EF4-FFF2-40B4-BE49-F238E27FC236}">
                <a16:creationId xmlns:a16="http://schemas.microsoft.com/office/drawing/2014/main" id="{2BA8951C-9BFD-AD20-6311-FE3A69B1FC5E}"/>
              </a:ext>
            </a:extLst>
          </p:cNvPr>
          <p:cNvSpPr txBox="1"/>
          <p:nvPr/>
        </p:nvSpPr>
        <p:spPr>
          <a:xfrm>
            <a:off x="4269106" y="700569"/>
            <a:ext cx="7075169" cy="4093428"/>
          </a:xfrm>
          <a:prstGeom prst="rect">
            <a:avLst/>
          </a:prstGeom>
          <a:noFill/>
        </p:spPr>
        <p:txBody>
          <a:bodyPr wrap="square" rtlCol="0">
            <a:spAutoFit/>
          </a:bodyPr>
          <a:lstStyle/>
          <a:p>
            <a:r>
              <a:rPr lang="en-US" sz="2000" dirty="0">
                <a:latin typeface="LM Roman Demi 10" panose="00000700000000000000" pitchFamily="50" charset="0"/>
              </a:rPr>
              <a:t>Suppose we have a graph G[][] with V vertices from 1 to N. Now we have to evaluate a </a:t>
            </a:r>
            <a:r>
              <a:rPr lang="en-US" sz="2000" dirty="0" err="1">
                <a:latin typeface="LM Roman Demi 10" panose="00000700000000000000" pitchFamily="50" charset="0"/>
              </a:rPr>
              <a:t>shortestPathMatrix</a:t>
            </a:r>
            <a:r>
              <a:rPr lang="en-US" sz="2000" dirty="0">
                <a:latin typeface="LM Roman Demi 10" panose="00000700000000000000" pitchFamily="50" charset="0"/>
              </a:rPr>
              <a:t>[][] where </a:t>
            </a:r>
            <a:r>
              <a:rPr lang="en-US" sz="2000" dirty="0" err="1">
                <a:latin typeface="LM Roman Demi 10" panose="00000700000000000000" pitchFamily="50" charset="0"/>
              </a:rPr>
              <a:t>shortestPathMatrix</a:t>
            </a:r>
            <a:r>
              <a:rPr lang="en-US" sz="2000" dirty="0">
                <a:latin typeface="LM Roman Demi 10" panose="00000700000000000000" pitchFamily="50" charset="0"/>
              </a:rPr>
              <a:t>[</a:t>
            </a:r>
            <a:r>
              <a:rPr lang="en-US" sz="2000" dirty="0" err="1">
                <a:latin typeface="LM Roman Demi 10" panose="00000700000000000000" pitchFamily="50" charset="0"/>
              </a:rPr>
              <a:t>i</a:t>
            </a:r>
            <a:r>
              <a:rPr lang="en-US" sz="2000" dirty="0">
                <a:latin typeface="LM Roman Demi 10" panose="00000700000000000000" pitchFamily="50" charset="0"/>
              </a:rPr>
              <a:t>][j] represents the shortest path between vertices </a:t>
            </a:r>
            <a:r>
              <a:rPr lang="en-US" sz="2000" dirty="0" err="1">
                <a:latin typeface="LM Roman Demi 10" panose="00000700000000000000" pitchFamily="50" charset="0"/>
              </a:rPr>
              <a:t>i</a:t>
            </a:r>
            <a:r>
              <a:rPr lang="en-US" sz="2000" dirty="0">
                <a:latin typeface="LM Roman Demi 10" panose="00000700000000000000" pitchFamily="50" charset="0"/>
              </a:rPr>
              <a:t> and j.</a:t>
            </a:r>
          </a:p>
          <a:p>
            <a:endParaRPr lang="en-US" sz="2000" dirty="0">
              <a:latin typeface="LM Roman Demi 10" panose="00000700000000000000" pitchFamily="50" charset="0"/>
            </a:endParaRPr>
          </a:p>
          <a:p>
            <a:r>
              <a:rPr lang="en-US" sz="2000" dirty="0">
                <a:latin typeface="LM Roman Demi 10" panose="00000700000000000000" pitchFamily="50" charset="0"/>
              </a:rPr>
              <a:t>Obviously the shortest path between </a:t>
            </a:r>
            <a:r>
              <a:rPr lang="en-US" sz="2000" dirty="0" err="1">
                <a:latin typeface="LM Roman Demi 10" panose="00000700000000000000" pitchFamily="50" charset="0"/>
              </a:rPr>
              <a:t>i</a:t>
            </a:r>
            <a:r>
              <a:rPr lang="en-US" sz="2000" dirty="0">
                <a:latin typeface="LM Roman Demi 10" panose="00000700000000000000" pitchFamily="50" charset="0"/>
              </a:rPr>
              <a:t> to j will have some k number of intermediate nodes. The idea behind </a:t>
            </a:r>
            <a:r>
              <a:rPr lang="en-US" sz="2000" dirty="0" err="1">
                <a:latin typeface="LM Roman Demi 10" panose="00000700000000000000" pitchFamily="50" charset="0"/>
              </a:rPr>
              <a:t>floyd</a:t>
            </a:r>
            <a:r>
              <a:rPr lang="en-US" sz="2000" dirty="0">
                <a:latin typeface="LM Roman Demi 10" panose="00000700000000000000" pitchFamily="50" charset="0"/>
              </a:rPr>
              <a:t> </a:t>
            </a:r>
            <a:r>
              <a:rPr lang="en-US" sz="2000" dirty="0" err="1">
                <a:latin typeface="LM Roman Demi 10" panose="00000700000000000000" pitchFamily="50" charset="0"/>
              </a:rPr>
              <a:t>warshall</a:t>
            </a:r>
            <a:r>
              <a:rPr lang="en-US" sz="2000" dirty="0">
                <a:latin typeface="LM Roman Demi 10" panose="00000700000000000000" pitchFamily="50" charset="0"/>
              </a:rPr>
              <a:t> algorithm is to treat each and every vertex from 1 to N as an intermediate node one by one.</a:t>
            </a:r>
          </a:p>
          <a:p>
            <a:endParaRPr lang="en-US" sz="2000" dirty="0">
              <a:latin typeface="LM Roman Demi 10" panose="00000700000000000000" pitchFamily="50" charset="0"/>
            </a:endParaRPr>
          </a:p>
          <a:p>
            <a:r>
              <a:rPr lang="en-US" sz="2000" dirty="0">
                <a:latin typeface="LM Roman Demi 10" panose="00000700000000000000" pitchFamily="50" charset="0"/>
              </a:rPr>
              <a:t>The following figure shows the above optimal substructure property in </a:t>
            </a:r>
            <a:r>
              <a:rPr lang="en-US" sz="2000" dirty="0" err="1">
                <a:latin typeface="LM Roman Demi 10" panose="00000700000000000000" pitchFamily="50" charset="0"/>
              </a:rPr>
              <a:t>floyd</a:t>
            </a:r>
            <a:r>
              <a:rPr lang="en-US" sz="2000" dirty="0">
                <a:latin typeface="LM Roman Demi 10" panose="00000700000000000000" pitchFamily="50" charset="0"/>
              </a:rPr>
              <a:t> </a:t>
            </a:r>
            <a:r>
              <a:rPr lang="en-US" sz="2000" dirty="0" err="1">
                <a:latin typeface="LM Roman Demi 10" panose="00000700000000000000" pitchFamily="50" charset="0"/>
              </a:rPr>
              <a:t>warshall</a:t>
            </a:r>
            <a:r>
              <a:rPr lang="en-US" sz="2000" dirty="0">
                <a:latin typeface="LM Roman Demi 10" panose="00000700000000000000" pitchFamily="50" charset="0"/>
              </a:rPr>
              <a:t> algorithm:</a:t>
            </a:r>
          </a:p>
          <a:p>
            <a:endParaRPr lang="en-US" sz="2000" dirty="0">
              <a:latin typeface="LM Roman Demi 10" panose="00000700000000000000" pitchFamily="50" charset="0"/>
            </a:endParaRPr>
          </a:p>
        </p:txBody>
      </p:sp>
      <p:pic>
        <p:nvPicPr>
          <p:cNvPr id="7" name="Picture 6">
            <a:extLst>
              <a:ext uri="{FF2B5EF4-FFF2-40B4-BE49-F238E27FC236}">
                <a16:creationId xmlns:a16="http://schemas.microsoft.com/office/drawing/2014/main" id="{A9FBF61E-8C11-130B-EFEB-0D4A29AD2B35}"/>
              </a:ext>
            </a:extLst>
          </p:cNvPr>
          <p:cNvPicPr>
            <a:picLocks noChangeAspect="1"/>
          </p:cNvPicPr>
          <p:nvPr/>
        </p:nvPicPr>
        <p:blipFill>
          <a:blip r:embed="rId3"/>
          <a:stretch>
            <a:fillRect/>
          </a:stretch>
        </p:blipFill>
        <p:spPr>
          <a:xfrm>
            <a:off x="4381187" y="4567768"/>
            <a:ext cx="4477375" cy="1000265"/>
          </a:xfrm>
          <a:prstGeom prst="rect">
            <a:avLst/>
          </a:prstGeom>
        </p:spPr>
      </p:pic>
    </p:spTree>
    <p:extLst>
      <p:ext uri="{BB962C8B-B14F-4D97-AF65-F5344CB8AC3E}">
        <p14:creationId xmlns:p14="http://schemas.microsoft.com/office/powerpoint/2010/main" val="4229147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259;p18">
            <a:extLst>
              <a:ext uri="{FF2B5EF4-FFF2-40B4-BE49-F238E27FC236}">
                <a16:creationId xmlns:a16="http://schemas.microsoft.com/office/drawing/2014/main" id="{CDFABABF-96E2-2C7A-B888-2175F2711AEC}"/>
              </a:ext>
            </a:extLst>
          </p:cNvPr>
          <p:cNvPicPr preferRelativeResize="0"/>
          <p:nvPr/>
        </p:nvPicPr>
        <p:blipFill rotWithShape="1">
          <a:blip r:embed="rId2">
            <a:alphaModFix/>
          </a:blip>
          <a:srcRect/>
          <a:stretch/>
        </p:blipFill>
        <p:spPr>
          <a:xfrm>
            <a:off x="350520" y="957072"/>
            <a:ext cx="3517392" cy="1840992"/>
          </a:xfrm>
          <a:prstGeom prst="rect">
            <a:avLst/>
          </a:prstGeom>
          <a:noFill/>
          <a:ln>
            <a:noFill/>
          </a:ln>
        </p:spPr>
      </p:pic>
      <p:sp>
        <p:nvSpPr>
          <p:cNvPr id="5" name="TextBox 4">
            <a:extLst>
              <a:ext uri="{FF2B5EF4-FFF2-40B4-BE49-F238E27FC236}">
                <a16:creationId xmlns:a16="http://schemas.microsoft.com/office/drawing/2014/main" id="{D9F5AB48-8FD1-05A3-45F0-31D3FEA28DBB}"/>
              </a:ext>
            </a:extLst>
          </p:cNvPr>
          <p:cNvSpPr txBox="1"/>
          <p:nvPr/>
        </p:nvSpPr>
        <p:spPr>
          <a:xfrm>
            <a:off x="283464" y="484632"/>
            <a:ext cx="3227165" cy="369332"/>
          </a:xfrm>
          <a:prstGeom prst="rect">
            <a:avLst/>
          </a:prstGeom>
          <a:noFill/>
        </p:spPr>
        <p:txBody>
          <a:bodyPr wrap="none" rtlCol="0">
            <a:spAutoFit/>
          </a:bodyPr>
          <a:lstStyle/>
          <a:p>
            <a:r>
              <a:rPr lang="en-US" sz="1800" b="1" u="sng" dirty="0">
                <a:latin typeface="Comic Sans MS"/>
                <a:ea typeface="Comic Sans MS"/>
                <a:cs typeface="Comic Sans MS"/>
                <a:sym typeface="Comic Sans MS"/>
              </a:rPr>
              <a:t>Floyd-</a:t>
            </a:r>
            <a:r>
              <a:rPr lang="en-US" sz="1800" b="1" u="sng" dirty="0" err="1">
                <a:latin typeface="Comic Sans MS"/>
                <a:ea typeface="Comic Sans MS"/>
                <a:cs typeface="Comic Sans MS"/>
                <a:sym typeface="Comic Sans MS"/>
              </a:rPr>
              <a:t>Warshall’s</a:t>
            </a:r>
            <a:r>
              <a:rPr lang="en-US" sz="1800" b="1" u="sng" dirty="0">
                <a:latin typeface="Comic Sans MS"/>
                <a:ea typeface="Comic Sans MS"/>
                <a:cs typeface="Comic Sans MS"/>
                <a:sym typeface="Comic Sans MS"/>
              </a:rPr>
              <a:t> Algorithm</a:t>
            </a:r>
          </a:p>
        </p:txBody>
      </p:sp>
      <p:sp>
        <p:nvSpPr>
          <p:cNvPr id="6" name="TextBox 5">
            <a:extLst>
              <a:ext uri="{FF2B5EF4-FFF2-40B4-BE49-F238E27FC236}">
                <a16:creationId xmlns:a16="http://schemas.microsoft.com/office/drawing/2014/main" id="{61ADFBB3-2956-245E-17F5-51EC67AA141A}"/>
              </a:ext>
            </a:extLst>
          </p:cNvPr>
          <p:cNvSpPr txBox="1"/>
          <p:nvPr/>
        </p:nvSpPr>
        <p:spPr>
          <a:xfrm>
            <a:off x="4116705" y="41165"/>
            <a:ext cx="7227570" cy="6863417"/>
          </a:xfrm>
          <a:prstGeom prst="rect">
            <a:avLst/>
          </a:prstGeom>
          <a:noFill/>
        </p:spPr>
        <p:txBody>
          <a:bodyPr wrap="square">
            <a:spAutoFit/>
          </a:bodyPr>
          <a:lstStyle/>
          <a:p>
            <a:r>
              <a:rPr lang="en-US" sz="2000" dirty="0">
                <a:solidFill>
                  <a:srgbClr val="FFFF00"/>
                </a:solidFill>
                <a:latin typeface="LM Roman Demi 10" panose="00000700000000000000" pitchFamily="50" charset="0"/>
              </a:rPr>
              <a:t>k = 0</a:t>
            </a:r>
          </a:p>
          <a:p>
            <a:r>
              <a:rPr lang="en-US" sz="2000" u="sng" dirty="0" err="1">
                <a:latin typeface="LM Roman Demi 10" panose="00000700000000000000" pitchFamily="50" charset="0"/>
              </a:rPr>
              <a:t>V1</a:t>
            </a:r>
            <a:r>
              <a:rPr lang="en-US" sz="2000" u="sng" dirty="0">
                <a:latin typeface="LM Roman Demi 10" panose="00000700000000000000" pitchFamily="50" charset="0"/>
              </a:rPr>
              <a:t> – </a:t>
            </a:r>
            <a:r>
              <a:rPr lang="en-US" sz="2000" u="sng" dirty="0" err="1">
                <a:latin typeface="LM Roman Demi 10" panose="00000700000000000000" pitchFamily="50" charset="0"/>
              </a:rPr>
              <a:t>V2</a:t>
            </a:r>
            <a:r>
              <a:rPr lang="en-US" sz="2000" u="sng" dirty="0">
                <a:latin typeface="LM Roman Demi 10" panose="00000700000000000000" pitchFamily="50" charset="0"/>
              </a:rPr>
              <a:t> = 1</a:t>
            </a:r>
          </a:p>
          <a:p>
            <a:r>
              <a:rPr lang="en-US" sz="2000" dirty="0" err="1">
                <a:latin typeface="LM Roman Demi 10" panose="00000700000000000000" pitchFamily="50" charset="0"/>
              </a:rPr>
              <a:t>V1</a:t>
            </a:r>
            <a:r>
              <a:rPr lang="en-US" sz="2000" dirty="0">
                <a:latin typeface="LM Roman Demi 10" panose="00000700000000000000" pitchFamily="50" charset="0"/>
              </a:rPr>
              <a:t> – </a:t>
            </a:r>
            <a:r>
              <a:rPr lang="en-US" sz="2000" dirty="0" err="1">
                <a:latin typeface="LM Roman Demi 10" panose="00000700000000000000" pitchFamily="50" charset="0"/>
              </a:rPr>
              <a:t>V3</a:t>
            </a:r>
            <a:r>
              <a:rPr lang="en-US" sz="2000" dirty="0">
                <a:latin typeface="LM Roman Demi 10" panose="00000700000000000000" pitchFamily="50" charset="0"/>
              </a:rPr>
              <a:t> = 8</a:t>
            </a:r>
          </a:p>
          <a:p>
            <a:r>
              <a:rPr lang="en-US" sz="2000" dirty="0" err="1">
                <a:latin typeface="LM Roman Demi 10" panose="00000700000000000000" pitchFamily="50" charset="0"/>
              </a:rPr>
              <a:t>V1</a:t>
            </a:r>
            <a:r>
              <a:rPr lang="en-US" sz="2000" dirty="0">
                <a:latin typeface="LM Roman Demi 10" panose="00000700000000000000" pitchFamily="50" charset="0"/>
              </a:rPr>
              <a:t> – </a:t>
            </a:r>
            <a:r>
              <a:rPr lang="en-US" sz="2000" dirty="0" err="1">
                <a:latin typeface="LM Roman Demi 10" panose="00000700000000000000" pitchFamily="50" charset="0"/>
              </a:rPr>
              <a:t>V4</a:t>
            </a:r>
            <a:r>
              <a:rPr lang="en-US" sz="2000" dirty="0">
                <a:latin typeface="LM Roman Demi 10" panose="00000700000000000000" pitchFamily="50" charset="0"/>
              </a:rPr>
              <a:t> = 1</a:t>
            </a:r>
          </a:p>
          <a:p>
            <a:r>
              <a:rPr lang="en-US" sz="2000" dirty="0" err="1">
                <a:latin typeface="LM Roman Demi 10" panose="00000700000000000000" pitchFamily="50" charset="0"/>
              </a:rPr>
              <a:t>V2</a:t>
            </a:r>
            <a:r>
              <a:rPr lang="en-US" sz="2000" dirty="0">
                <a:latin typeface="LM Roman Demi 10" panose="00000700000000000000" pitchFamily="50" charset="0"/>
              </a:rPr>
              <a:t> – </a:t>
            </a:r>
            <a:r>
              <a:rPr lang="en-US" sz="2000" dirty="0" err="1">
                <a:latin typeface="LM Roman Demi 10" panose="00000700000000000000" pitchFamily="50" charset="0"/>
              </a:rPr>
              <a:t>V3</a:t>
            </a:r>
            <a:r>
              <a:rPr lang="en-US" sz="2000" dirty="0">
                <a:latin typeface="LM Roman Demi 10" panose="00000700000000000000" pitchFamily="50" charset="0"/>
              </a:rPr>
              <a:t> =  6</a:t>
            </a:r>
          </a:p>
          <a:p>
            <a:r>
              <a:rPr lang="en-US" sz="2000" dirty="0" err="1">
                <a:latin typeface="LM Roman Demi 10" panose="00000700000000000000" pitchFamily="50" charset="0"/>
              </a:rPr>
              <a:t>V2</a:t>
            </a:r>
            <a:r>
              <a:rPr lang="en-US" sz="2000" dirty="0">
                <a:latin typeface="LM Roman Demi 10" panose="00000700000000000000" pitchFamily="50" charset="0"/>
              </a:rPr>
              <a:t> – </a:t>
            </a:r>
            <a:r>
              <a:rPr lang="en-US" sz="2000" dirty="0" err="1">
                <a:latin typeface="LM Roman Demi 10" panose="00000700000000000000" pitchFamily="50" charset="0"/>
              </a:rPr>
              <a:t>V5</a:t>
            </a:r>
            <a:r>
              <a:rPr lang="en-US" sz="2000" dirty="0">
                <a:latin typeface="LM Roman Demi 10" panose="00000700000000000000" pitchFamily="50" charset="0"/>
              </a:rPr>
              <a:t> = 1</a:t>
            </a:r>
          </a:p>
          <a:p>
            <a:r>
              <a:rPr lang="en-US" sz="2000" dirty="0" err="1">
                <a:latin typeface="LM Roman Demi 10" panose="00000700000000000000" pitchFamily="50" charset="0"/>
              </a:rPr>
              <a:t>V3</a:t>
            </a:r>
            <a:r>
              <a:rPr lang="en-US" sz="2000" dirty="0">
                <a:latin typeface="LM Roman Demi 10" panose="00000700000000000000" pitchFamily="50" charset="0"/>
              </a:rPr>
              <a:t> – </a:t>
            </a:r>
            <a:r>
              <a:rPr lang="en-US" sz="2000" dirty="0" err="1">
                <a:latin typeface="LM Roman Demi 10" panose="00000700000000000000" pitchFamily="50" charset="0"/>
              </a:rPr>
              <a:t>V2</a:t>
            </a:r>
            <a:r>
              <a:rPr lang="en-US" sz="2000" dirty="0">
                <a:latin typeface="LM Roman Demi 10" panose="00000700000000000000" pitchFamily="50" charset="0"/>
              </a:rPr>
              <a:t> = 6</a:t>
            </a:r>
          </a:p>
          <a:p>
            <a:r>
              <a:rPr lang="en-US" sz="2000" dirty="0" err="1">
                <a:latin typeface="LM Roman Demi 10" panose="00000700000000000000" pitchFamily="50" charset="0"/>
              </a:rPr>
              <a:t>V3</a:t>
            </a:r>
            <a:r>
              <a:rPr lang="en-US" sz="2000" dirty="0">
                <a:latin typeface="LM Roman Demi 10" panose="00000700000000000000" pitchFamily="50" charset="0"/>
              </a:rPr>
              <a:t> – </a:t>
            </a:r>
            <a:r>
              <a:rPr lang="en-US" sz="2000" dirty="0" err="1">
                <a:latin typeface="LM Roman Demi 10" panose="00000700000000000000" pitchFamily="50" charset="0"/>
              </a:rPr>
              <a:t>V4</a:t>
            </a:r>
            <a:r>
              <a:rPr lang="en-US" sz="2000" dirty="0">
                <a:latin typeface="LM Roman Demi 10" panose="00000700000000000000" pitchFamily="50" charset="0"/>
              </a:rPr>
              <a:t> = 7 </a:t>
            </a:r>
          </a:p>
          <a:p>
            <a:r>
              <a:rPr lang="en-US" sz="2000" dirty="0">
                <a:latin typeface="LM Roman Demi 10" panose="00000700000000000000" pitchFamily="50" charset="0"/>
              </a:rPr>
              <a:t>…..</a:t>
            </a:r>
          </a:p>
          <a:p>
            <a:endParaRPr lang="en-US" sz="2000" dirty="0">
              <a:solidFill>
                <a:srgbClr val="FFFF00"/>
              </a:solidFill>
              <a:latin typeface="LM Roman Demi 10" panose="00000700000000000000" pitchFamily="50" charset="0"/>
            </a:endParaRPr>
          </a:p>
          <a:p>
            <a:r>
              <a:rPr lang="en-US" sz="2000" dirty="0">
                <a:solidFill>
                  <a:srgbClr val="FFFF00"/>
                </a:solidFill>
                <a:latin typeface="LM Roman Demi 10" panose="00000700000000000000" pitchFamily="50" charset="0"/>
              </a:rPr>
              <a:t>We will find the minimum cost from the pair above is generally </a:t>
            </a:r>
            <a:r>
              <a:rPr lang="en-US" sz="2000" dirty="0" err="1">
                <a:solidFill>
                  <a:srgbClr val="FFFF00"/>
                </a:solidFill>
                <a:latin typeface="LM Roman Demi 10" panose="00000700000000000000" pitchFamily="50" charset="0"/>
              </a:rPr>
              <a:t>V1</a:t>
            </a:r>
            <a:r>
              <a:rPr lang="en-US" sz="2000" dirty="0">
                <a:solidFill>
                  <a:srgbClr val="FFFF00"/>
                </a:solidFill>
                <a:latin typeface="LM Roman Demi 10" panose="00000700000000000000" pitchFamily="50" charset="0"/>
              </a:rPr>
              <a:t> – </a:t>
            </a:r>
            <a:r>
              <a:rPr lang="en-US" sz="2000" dirty="0" err="1">
                <a:solidFill>
                  <a:srgbClr val="FFFF00"/>
                </a:solidFill>
                <a:latin typeface="LM Roman Demi 10" panose="00000700000000000000" pitchFamily="50" charset="0"/>
              </a:rPr>
              <a:t>V2</a:t>
            </a:r>
            <a:r>
              <a:rPr lang="en-US" sz="2000" dirty="0">
                <a:solidFill>
                  <a:srgbClr val="FFFF00"/>
                </a:solidFill>
                <a:latin typeface="LM Roman Demi 10" panose="00000700000000000000" pitchFamily="50" charset="0"/>
              </a:rPr>
              <a:t>. </a:t>
            </a:r>
          </a:p>
          <a:p>
            <a:r>
              <a:rPr lang="en-US" sz="2000" dirty="0">
                <a:solidFill>
                  <a:srgbClr val="FFFF00"/>
                </a:solidFill>
                <a:latin typeface="LM Roman Demi 10" panose="00000700000000000000" pitchFamily="50" charset="0"/>
              </a:rPr>
              <a:t>k = 1</a:t>
            </a:r>
          </a:p>
          <a:p>
            <a:r>
              <a:rPr lang="en-ID" sz="2000" u="sng" dirty="0" err="1">
                <a:latin typeface="LM Roman Demi 10" panose="00000700000000000000" pitchFamily="50" charset="0"/>
              </a:rPr>
              <a:t>V1</a:t>
            </a:r>
            <a:r>
              <a:rPr lang="en-ID" sz="2000" u="sng" dirty="0">
                <a:latin typeface="LM Roman Demi 10" panose="00000700000000000000" pitchFamily="50" charset="0"/>
              </a:rPr>
              <a:t> – </a:t>
            </a:r>
            <a:r>
              <a:rPr lang="en-ID" sz="2000" u="sng" dirty="0" err="1">
                <a:latin typeface="LM Roman Demi 10" panose="00000700000000000000" pitchFamily="50" charset="0"/>
              </a:rPr>
              <a:t>V2</a:t>
            </a:r>
            <a:r>
              <a:rPr lang="en-ID" sz="2000" u="sng" dirty="0">
                <a:latin typeface="LM Roman Demi 10" panose="00000700000000000000" pitchFamily="50" charset="0"/>
              </a:rPr>
              <a:t> – </a:t>
            </a:r>
            <a:r>
              <a:rPr lang="en-ID" sz="2000" u="sng" dirty="0" err="1">
                <a:latin typeface="LM Roman Demi 10" panose="00000700000000000000" pitchFamily="50" charset="0"/>
              </a:rPr>
              <a:t>V5</a:t>
            </a:r>
            <a:r>
              <a:rPr lang="en-ID" sz="2000" u="sng" dirty="0">
                <a:latin typeface="LM Roman Demi 10" panose="00000700000000000000" pitchFamily="50" charset="0"/>
              </a:rPr>
              <a:t> = 2 + 1 = 3</a:t>
            </a:r>
          </a:p>
          <a:p>
            <a:r>
              <a:rPr lang="en-ID" sz="2000" dirty="0" err="1">
                <a:latin typeface="LM Roman Demi 10" panose="00000700000000000000" pitchFamily="50" charset="0"/>
              </a:rPr>
              <a:t>V1</a:t>
            </a:r>
            <a:r>
              <a:rPr lang="en-ID" sz="2000" dirty="0">
                <a:latin typeface="LM Roman Demi 10" panose="00000700000000000000" pitchFamily="50" charset="0"/>
              </a:rPr>
              <a:t> – </a:t>
            </a:r>
            <a:r>
              <a:rPr lang="en-ID" sz="2000" dirty="0" err="1">
                <a:latin typeface="LM Roman Demi 10" panose="00000700000000000000" pitchFamily="50" charset="0"/>
              </a:rPr>
              <a:t>V2</a:t>
            </a:r>
            <a:r>
              <a:rPr lang="en-ID" sz="2000" dirty="0">
                <a:latin typeface="LM Roman Demi 10" panose="00000700000000000000" pitchFamily="50" charset="0"/>
              </a:rPr>
              <a:t> – </a:t>
            </a:r>
            <a:r>
              <a:rPr lang="en-ID" sz="2000" dirty="0" err="1">
                <a:latin typeface="LM Roman Demi 10" panose="00000700000000000000" pitchFamily="50" charset="0"/>
              </a:rPr>
              <a:t>V3</a:t>
            </a:r>
            <a:r>
              <a:rPr lang="en-ID" sz="2000" dirty="0">
                <a:latin typeface="LM Roman Demi 10" panose="00000700000000000000" pitchFamily="50" charset="0"/>
              </a:rPr>
              <a:t> = 2 + 6 = 8</a:t>
            </a:r>
          </a:p>
          <a:p>
            <a:endParaRPr lang="en-ID" sz="2000" dirty="0">
              <a:latin typeface="LM Roman Demi 10" panose="00000700000000000000" pitchFamily="50" charset="0"/>
            </a:endParaRPr>
          </a:p>
          <a:p>
            <a:r>
              <a:rPr lang="en-US" sz="2000" dirty="0">
                <a:solidFill>
                  <a:srgbClr val="FFFF00"/>
                </a:solidFill>
                <a:latin typeface="LM Roman Demi 10" panose="00000700000000000000" pitchFamily="50" charset="0"/>
              </a:rPr>
              <a:t>k = 2</a:t>
            </a:r>
          </a:p>
          <a:p>
            <a:r>
              <a:rPr lang="en-ID" sz="2000" u="sng" dirty="0" err="1">
                <a:latin typeface="LM Roman Demi 10" panose="00000700000000000000" pitchFamily="50" charset="0"/>
              </a:rPr>
              <a:t>V1</a:t>
            </a:r>
            <a:r>
              <a:rPr lang="en-ID" sz="2000" u="sng" dirty="0">
                <a:latin typeface="LM Roman Demi 10" panose="00000700000000000000" pitchFamily="50" charset="0"/>
              </a:rPr>
              <a:t> – </a:t>
            </a:r>
            <a:r>
              <a:rPr lang="en-ID" sz="2000" u="sng" dirty="0" err="1">
                <a:latin typeface="LM Roman Demi 10" panose="00000700000000000000" pitchFamily="50" charset="0"/>
              </a:rPr>
              <a:t>V2</a:t>
            </a:r>
            <a:r>
              <a:rPr lang="en-ID" sz="2000" u="sng" dirty="0">
                <a:latin typeface="LM Roman Demi 10" panose="00000700000000000000" pitchFamily="50" charset="0"/>
              </a:rPr>
              <a:t> – </a:t>
            </a:r>
            <a:r>
              <a:rPr lang="en-ID" sz="2000" u="sng" dirty="0" err="1">
                <a:latin typeface="LM Roman Demi 10" panose="00000700000000000000" pitchFamily="50" charset="0"/>
              </a:rPr>
              <a:t>V5</a:t>
            </a:r>
            <a:r>
              <a:rPr lang="en-ID" sz="2000" u="sng" dirty="0">
                <a:latin typeface="LM Roman Demi 10" panose="00000700000000000000" pitchFamily="50" charset="0"/>
              </a:rPr>
              <a:t> – </a:t>
            </a:r>
            <a:r>
              <a:rPr lang="en-ID" sz="2000" u="sng" dirty="0" err="1">
                <a:latin typeface="LM Roman Demi 10" panose="00000700000000000000" pitchFamily="50" charset="0"/>
              </a:rPr>
              <a:t>V8</a:t>
            </a:r>
            <a:r>
              <a:rPr lang="en-ID" sz="2000" u="sng" dirty="0">
                <a:latin typeface="LM Roman Demi 10" panose="00000700000000000000" pitchFamily="50" charset="0"/>
              </a:rPr>
              <a:t> = 3 + 2 = 5</a:t>
            </a:r>
          </a:p>
          <a:p>
            <a:r>
              <a:rPr lang="en-ID" sz="2000" dirty="0" err="1">
                <a:latin typeface="LM Roman Demi 10" panose="00000700000000000000" pitchFamily="50" charset="0"/>
              </a:rPr>
              <a:t>V1</a:t>
            </a:r>
            <a:r>
              <a:rPr lang="en-ID" sz="2000" dirty="0">
                <a:latin typeface="LM Roman Demi 10" panose="00000700000000000000" pitchFamily="50" charset="0"/>
              </a:rPr>
              <a:t> – </a:t>
            </a:r>
            <a:r>
              <a:rPr lang="en-ID" sz="2000" dirty="0" err="1">
                <a:latin typeface="LM Roman Demi 10" panose="00000700000000000000" pitchFamily="50" charset="0"/>
              </a:rPr>
              <a:t>V2</a:t>
            </a:r>
            <a:r>
              <a:rPr lang="en-ID" sz="2000" dirty="0">
                <a:latin typeface="LM Roman Demi 10" panose="00000700000000000000" pitchFamily="50" charset="0"/>
              </a:rPr>
              <a:t> – </a:t>
            </a:r>
            <a:r>
              <a:rPr lang="en-ID" sz="2000" dirty="0" err="1">
                <a:latin typeface="LM Roman Demi 10" panose="00000700000000000000" pitchFamily="50" charset="0"/>
              </a:rPr>
              <a:t>V5</a:t>
            </a:r>
            <a:r>
              <a:rPr lang="en-ID" sz="2000" dirty="0">
                <a:latin typeface="LM Roman Demi 10" panose="00000700000000000000" pitchFamily="50" charset="0"/>
              </a:rPr>
              <a:t> – </a:t>
            </a:r>
            <a:r>
              <a:rPr lang="en-ID" sz="2000" dirty="0" err="1">
                <a:latin typeface="LM Roman Demi 10" panose="00000700000000000000" pitchFamily="50" charset="0"/>
              </a:rPr>
              <a:t>V3</a:t>
            </a:r>
            <a:r>
              <a:rPr lang="en-ID" sz="2000" dirty="0">
                <a:latin typeface="LM Roman Demi 10" panose="00000700000000000000" pitchFamily="50" charset="0"/>
              </a:rPr>
              <a:t> = 3 + 5 = 8</a:t>
            </a:r>
          </a:p>
          <a:p>
            <a:r>
              <a:rPr lang="en-ID" sz="2000" dirty="0" err="1">
                <a:latin typeface="LM Roman Demi 10" panose="00000700000000000000" pitchFamily="50" charset="0"/>
              </a:rPr>
              <a:t>V1</a:t>
            </a:r>
            <a:r>
              <a:rPr lang="en-ID" sz="2000" dirty="0">
                <a:latin typeface="LM Roman Demi 10" panose="00000700000000000000" pitchFamily="50" charset="0"/>
              </a:rPr>
              <a:t> – </a:t>
            </a:r>
            <a:r>
              <a:rPr lang="en-ID" sz="2000" dirty="0" err="1">
                <a:latin typeface="LM Roman Demi 10" panose="00000700000000000000" pitchFamily="50" charset="0"/>
              </a:rPr>
              <a:t>V2</a:t>
            </a:r>
            <a:r>
              <a:rPr lang="en-ID" sz="2000" dirty="0">
                <a:latin typeface="LM Roman Demi 10" panose="00000700000000000000" pitchFamily="50" charset="0"/>
              </a:rPr>
              <a:t> – </a:t>
            </a:r>
            <a:r>
              <a:rPr lang="en-ID" sz="2000" dirty="0" err="1">
                <a:latin typeface="LM Roman Demi 10" panose="00000700000000000000" pitchFamily="50" charset="0"/>
              </a:rPr>
              <a:t>V5</a:t>
            </a:r>
            <a:r>
              <a:rPr lang="en-ID" sz="2000" dirty="0">
                <a:latin typeface="LM Roman Demi 10" panose="00000700000000000000" pitchFamily="50" charset="0"/>
              </a:rPr>
              <a:t> – </a:t>
            </a:r>
            <a:r>
              <a:rPr lang="en-ID" sz="2000" dirty="0" err="1">
                <a:latin typeface="LM Roman Demi 10" panose="00000700000000000000" pitchFamily="50" charset="0"/>
              </a:rPr>
              <a:t>V6</a:t>
            </a:r>
            <a:r>
              <a:rPr lang="en-ID" sz="2000" dirty="0">
                <a:latin typeface="LM Roman Demi 10" panose="00000700000000000000" pitchFamily="50" charset="0"/>
              </a:rPr>
              <a:t> = 3 + 2 = 5</a:t>
            </a:r>
          </a:p>
          <a:p>
            <a:r>
              <a:rPr lang="en-ID" sz="2000" dirty="0" err="1">
                <a:latin typeface="LM Roman Demi 10" panose="00000700000000000000" pitchFamily="50" charset="0"/>
              </a:rPr>
              <a:t>V1</a:t>
            </a:r>
            <a:r>
              <a:rPr lang="en-ID" sz="2000" dirty="0">
                <a:latin typeface="LM Roman Demi 10" panose="00000700000000000000" pitchFamily="50" charset="0"/>
              </a:rPr>
              <a:t> – </a:t>
            </a:r>
            <a:r>
              <a:rPr lang="en-ID" sz="2000" dirty="0" err="1">
                <a:latin typeface="LM Roman Demi 10" panose="00000700000000000000" pitchFamily="50" charset="0"/>
              </a:rPr>
              <a:t>V2</a:t>
            </a:r>
            <a:r>
              <a:rPr lang="en-ID" sz="2000" dirty="0">
                <a:latin typeface="LM Roman Demi 10" panose="00000700000000000000" pitchFamily="50" charset="0"/>
              </a:rPr>
              <a:t> – </a:t>
            </a:r>
            <a:r>
              <a:rPr lang="en-ID" sz="2000" dirty="0" err="1">
                <a:latin typeface="LM Roman Demi 10" panose="00000700000000000000" pitchFamily="50" charset="0"/>
              </a:rPr>
              <a:t>V5</a:t>
            </a:r>
            <a:r>
              <a:rPr lang="en-ID" sz="2000" dirty="0">
                <a:latin typeface="LM Roman Demi 10" panose="00000700000000000000" pitchFamily="50" charset="0"/>
              </a:rPr>
              <a:t> – </a:t>
            </a:r>
            <a:r>
              <a:rPr lang="en-ID" sz="2000" dirty="0" err="1">
                <a:latin typeface="LM Roman Demi 10" panose="00000700000000000000" pitchFamily="50" charset="0"/>
              </a:rPr>
              <a:t>V9</a:t>
            </a:r>
            <a:r>
              <a:rPr lang="en-ID" sz="2000" dirty="0">
                <a:latin typeface="LM Roman Demi 10" panose="00000700000000000000" pitchFamily="50" charset="0"/>
              </a:rPr>
              <a:t> = 3 + 2 = 5</a:t>
            </a:r>
          </a:p>
          <a:p>
            <a:endParaRPr lang="en-ID" sz="2000" dirty="0">
              <a:latin typeface="LM Roman Demi 10" panose="00000700000000000000" pitchFamily="50" charset="0"/>
            </a:endParaRPr>
          </a:p>
        </p:txBody>
      </p:sp>
      <p:sp>
        <p:nvSpPr>
          <p:cNvPr id="7" name="TextBox 6">
            <a:extLst>
              <a:ext uri="{FF2B5EF4-FFF2-40B4-BE49-F238E27FC236}">
                <a16:creationId xmlns:a16="http://schemas.microsoft.com/office/drawing/2014/main" id="{7AD0EDF4-1D6B-1743-401F-EB730176DEE8}"/>
              </a:ext>
            </a:extLst>
          </p:cNvPr>
          <p:cNvSpPr txBox="1"/>
          <p:nvPr/>
        </p:nvSpPr>
        <p:spPr>
          <a:xfrm>
            <a:off x="283464" y="2604433"/>
            <a:ext cx="3584448" cy="2554545"/>
          </a:xfrm>
          <a:prstGeom prst="rect">
            <a:avLst/>
          </a:prstGeom>
          <a:noFill/>
        </p:spPr>
        <p:txBody>
          <a:bodyPr wrap="square">
            <a:spAutoFit/>
          </a:bodyPr>
          <a:lstStyle/>
          <a:p>
            <a:endParaRPr lang="en-ID" sz="2000" dirty="0">
              <a:latin typeface="LM Roman Demi 10" panose="00000700000000000000" pitchFamily="50" charset="0"/>
            </a:endParaRPr>
          </a:p>
          <a:p>
            <a:r>
              <a:rPr lang="en-US" sz="2000" dirty="0">
                <a:solidFill>
                  <a:srgbClr val="FFFF00"/>
                </a:solidFill>
                <a:latin typeface="LM Roman Demi 10" panose="00000700000000000000" pitchFamily="50" charset="0"/>
              </a:rPr>
              <a:t>k = 3</a:t>
            </a:r>
          </a:p>
          <a:p>
            <a:r>
              <a:rPr lang="en-ID" sz="2000" u="sng" dirty="0" err="1">
                <a:latin typeface="LM Roman Demi 10" panose="00000700000000000000" pitchFamily="50" charset="0"/>
              </a:rPr>
              <a:t>V1</a:t>
            </a:r>
            <a:r>
              <a:rPr lang="en-ID" sz="2000" u="sng" dirty="0">
                <a:latin typeface="LM Roman Demi 10" panose="00000700000000000000" pitchFamily="50" charset="0"/>
              </a:rPr>
              <a:t> – </a:t>
            </a:r>
            <a:r>
              <a:rPr lang="en-ID" sz="2000" u="sng" dirty="0" err="1">
                <a:latin typeface="LM Roman Demi 10" panose="00000700000000000000" pitchFamily="50" charset="0"/>
              </a:rPr>
              <a:t>V2</a:t>
            </a:r>
            <a:r>
              <a:rPr lang="en-ID" sz="2000" u="sng" dirty="0">
                <a:latin typeface="LM Roman Demi 10" panose="00000700000000000000" pitchFamily="50" charset="0"/>
              </a:rPr>
              <a:t> – </a:t>
            </a:r>
            <a:r>
              <a:rPr lang="en-ID" sz="2000" u="sng" dirty="0" err="1">
                <a:latin typeface="LM Roman Demi 10" panose="00000700000000000000" pitchFamily="50" charset="0"/>
              </a:rPr>
              <a:t>V5</a:t>
            </a:r>
            <a:r>
              <a:rPr lang="en-ID" sz="2000" u="sng" dirty="0">
                <a:latin typeface="LM Roman Demi 10" panose="00000700000000000000" pitchFamily="50" charset="0"/>
              </a:rPr>
              <a:t> – </a:t>
            </a:r>
            <a:r>
              <a:rPr lang="en-ID" sz="2000" u="sng" dirty="0" err="1">
                <a:latin typeface="LM Roman Demi 10" panose="00000700000000000000" pitchFamily="50" charset="0"/>
              </a:rPr>
              <a:t>V8</a:t>
            </a:r>
            <a:r>
              <a:rPr lang="en-ID" sz="2000" u="sng" dirty="0">
                <a:latin typeface="LM Roman Demi 10" panose="00000700000000000000" pitchFamily="50" charset="0"/>
              </a:rPr>
              <a:t> – </a:t>
            </a:r>
            <a:r>
              <a:rPr lang="en-ID" sz="2000" u="sng" dirty="0" err="1">
                <a:latin typeface="LM Roman Demi 10" panose="00000700000000000000" pitchFamily="50" charset="0"/>
              </a:rPr>
              <a:t>V9</a:t>
            </a:r>
            <a:r>
              <a:rPr lang="en-ID" sz="2000" u="sng" dirty="0">
                <a:latin typeface="LM Roman Demi 10" panose="00000700000000000000" pitchFamily="50" charset="0"/>
              </a:rPr>
              <a:t> = 5 + 7 = 12</a:t>
            </a:r>
          </a:p>
          <a:p>
            <a:r>
              <a:rPr lang="en-ID" sz="2000" dirty="0" err="1">
                <a:latin typeface="LM Roman Demi 10" panose="00000700000000000000" pitchFamily="50" charset="0"/>
              </a:rPr>
              <a:t>V1</a:t>
            </a:r>
            <a:r>
              <a:rPr lang="en-ID" sz="2000" dirty="0">
                <a:latin typeface="LM Roman Demi 10" panose="00000700000000000000" pitchFamily="50" charset="0"/>
              </a:rPr>
              <a:t> – </a:t>
            </a:r>
            <a:r>
              <a:rPr lang="en-ID" sz="2000" dirty="0" err="1">
                <a:latin typeface="LM Roman Demi 10" panose="00000700000000000000" pitchFamily="50" charset="0"/>
              </a:rPr>
              <a:t>V2</a:t>
            </a:r>
            <a:r>
              <a:rPr lang="en-ID" sz="2000" dirty="0">
                <a:latin typeface="LM Roman Demi 10" panose="00000700000000000000" pitchFamily="50" charset="0"/>
              </a:rPr>
              <a:t> – </a:t>
            </a:r>
            <a:r>
              <a:rPr lang="en-ID" sz="2000" dirty="0" err="1">
                <a:latin typeface="LM Roman Demi 10" panose="00000700000000000000" pitchFamily="50" charset="0"/>
              </a:rPr>
              <a:t>V5</a:t>
            </a:r>
            <a:r>
              <a:rPr lang="en-ID" sz="2000" dirty="0">
                <a:latin typeface="LM Roman Demi 10" panose="00000700000000000000" pitchFamily="50" charset="0"/>
              </a:rPr>
              <a:t> – </a:t>
            </a:r>
            <a:r>
              <a:rPr lang="en-ID" sz="2000" dirty="0" err="1">
                <a:latin typeface="LM Roman Demi 10" panose="00000700000000000000" pitchFamily="50" charset="0"/>
              </a:rPr>
              <a:t>V8</a:t>
            </a:r>
            <a:r>
              <a:rPr lang="en-ID" sz="2000" dirty="0">
                <a:latin typeface="LM Roman Demi 10" panose="00000700000000000000" pitchFamily="50" charset="0"/>
              </a:rPr>
              <a:t> – </a:t>
            </a:r>
            <a:r>
              <a:rPr lang="en-ID" sz="2000" dirty="0" err="1">
                <a:latin typeface="LM Roman Demi 10" panose="00000700000000000000" pitchFamily="50" charset="0"/>
              </a:rPr>
              <a:t>V11</a:t>
            </a:r>
            <a:r>
              <a:rPr lang="en-ID" sz="2000" dirty="0">
                <a:latin typeface="LM Roman Demi 10" panose="00000700000000000000" pitchFamily="50" charset="0"/>
              </a:rPr>
              <a:t> = 5 + 9 = 14</a:t>
            </a:r>
          </a:p>
          <a:p>
            <a:endParaRPr lang="en-ID" sz="2000" u="sng" dirty="0">
              <a:latin typeface="LM Roman Demi 10" panose="00000700000000000000" pitchFamily="50" charset="0"/>
            </a:endParaRPr>
          </a:p>
          <a:p>
            <a:endParaRPr lang="en-ID" sz="2000" dirty="0">
              <a:latin typeface="LM Roman Demi 10" panose="00000700000000000000" pitchFamily="50" charset="0"/>
            </a:endParaRPr>
          </a:p>
        </p:txBody>
      </p:sp>
      <p:sp>
        <p:nvSpPr>
          <p:cNvPr id="9" name="TextBox 8">
            <a:extLst>
              <a:ext uri="{FF2B5EF4-FFF2-40B4-BE49-F238E27FC236}">
                <a16:creationId xmlns:a16="http://schemas.microsoft.com/office/drawing/2014/main" id="{920B761A-3CCA-2C22-9F08-7B4EC7123A29}"/>
              </a:ext>
            </a:extLst>
          </p:cNvPr>
          <p:cNvSpPr txBox="1"/>
          <p:nvPr/>
        </p:nvSpPr>
        <p:spPr>
          <a:xfrm>
            <a:off x="283464" y="4286322"/>
            <a:ext cx="3584448" cy="1938992"/>
          </a:xfrm>
          <a:prstGeom prst="rect">
            <a:avLst/>
          </a:prstGeom>
          <a:noFill/>
        </p:spPr>
        <p:txBody>
          <a:bodyPr wrap="square">
            <a:spAutoFit/>
          </a:bodyPr>
          <a:lstStyle/>
          <a:p>
            <a:endParaRPr lang="en-ID" sz="2000" dirty="0">
              <a:latin typeface="LM Roman Demi 10" panose="00000700000000000000" pitchFamily="50" charset="0"/>
            </a:endParaRPr>
          </a:p>
          <a:p>
            <a:r>
              <a:rPr lang="en-US" sz="2000" dirty="0">
                <a:solidFill>
                  <a:srgbClr val="FFFF00"/>
                </a:solidFill>
                <a:latin typeface="LM Roman Demi 10" panose="00000700000000000000" pitchFamily="50" charset="0"/>
              </a:rPr>
              <a:t>k = 4</a:t>
            </a:r>
          </a:p>
          <a:p>
            <a:r>
              <a:rPr lang="en-ID" sz="2000" u="sng" dirty="0" err="1">
                <a:latin typeface="LM Roman Demi 10" panose="00000700000000000000" pitchFamily="50" charset="0"/>
              </a:rPr>
              <a:t>V1</a:t>
            </a:r>
            <a:r>
              <a:rPr lang="en-ID" sz="2000" u="sng" dirty="0">
                <a:latin typeface="LM Roman Demi 10" panose="00000700000000000000" pitchFamily="50" charset="0"/>
              </a:rPr>
              <a:t> – </a:t>
            </a:r>
            <a:r>
              <a:rPr lang="en-ID" sz="2000" u="sng" dirty="0" err="1">
                <a:latin typeface="LM Roman Demi 10" panose="00000700000000000000" pitchFamily="50" charset="0"/>
              </a:rPr>
              <a:t>V2</a:t>
            </a:r>
            <a:r>
              <a:rPr lang="en-ID" sz="2000" u="sng" dirty="0">
                <a:latin typeface="LM Roman Demi 10" panose="00000700000000000000" pitchFamily="50" charset="0"/>
              </a:rPr>
              <a:t> – </a:t>
            </a:r>
            <a:r>
              <a:rPr lang="en-ID" sz="2000" u="sng" dirty="0" err="1">
                <a:latin typeface="LM Roman Demi 10" panose="00000700000000000000" pitchFamily="50" charset="0"/>
              </a:rPr>
              <a:t>V5</a:t>
            </a:r>
            <a:r>
              <a:rPr lang="en-ID" sz="2000" u="sng" dirty="0">
                <a:latin typeface="LM Roman Demi 10" panose="00000700000000000000" pitchFamily="50" charset="0"/>
              </a:rPr>
              <a:t> – </a:t>
            </a:r>
            <a:r>
              <a:rPr lang="en-ID" sz="2000" u="sng" dirty="0" err="1">
                <a:latin typeface="LM Roman Demi 10" panose="00000700000000000000" pitchFamily="50" charset="0"/>
              </a:rPr>
              <a:t>V8</a:t>
            </a:r>
            <a:r>
              <a:rPr lang="en-ID" sz="2000" u="sng" dirty="0">
                <a:latin typeface="LM Roman Demi 10" panose="00000700000000000000" pitchFamily="50" charset="0"/>
              </a:rPr>
              <a:t> – </a:t>
            </a:r>
            <a:r>
              <a:rPr lang="en-ID" sz="2000" u="sng" dirty="0" err="1">
                <a:latin typeface="LM Roman Demi 10" panose="00000700000000000000" pitchFamily="50" charset="0"/>
              </a:rPr>
              <a:t>V9</a:t>
            </a:r>
            <a:r>
              <a:rPr lang="en-ID" sz="2000" u="sng" dirty="0">
                <a:latin typeface="LM Roman Demi 10" panose="00000700000000000000" pitchFamily="50" charset="0"/>
              </a:rPr>
              <a:t> – </a:t>
            </a:r>
            <a:r>
              <a:rPr lang="en-ID" sz="2000" u="sng" dirty="0" err="1">
                <a:latin typeface="LM Roman Demi 10" panose="00000700000000000000" pitchFamily="50" charset="0"/>
              </a:rPr>
              <a:t>V11</a:t>
            </a:r>
            <a:r>
              <a:rPr lang="en-ID" sz="2000" u="sng" dirty="0">
                <a:latin typeface="LM Roman Demi 10" panose="00000700000000000000" pitchFamily="50" charset="0"/>
              </a:rPr>
              <a:t> = 12 + 2 = 14</a:t>
            </a:r>
            <a:endParaRPr lang="en-ID" sz="2000" dirty="0">
              <a:latin typeface="LM Roman Demi 10" panose="00000700000000000000" pitchFamily="50" charset="0"/>
            </a:endParaRPr>
          </a:p>
          <a:p>
            <a:endParaRPr lang="en-ID" sz="2000" u="sng" dirty="0">
              <a:latin typeface="LM Roman Demi 10" panose="00000700000000000000" pitchFamily="50" charset="0"/>
            </a:endParaRPr>
          </a:p>
          <a:p>
            <a:endParaRPr lang="en-ID" sz="2000" dirty="0">
              <a:latin typeface="LM Roman Demi 10" panose="00000700000000000000" pitchFamily="50" charset="0"/>
            </a:endParaRPr>
          </a:p>
        </p:txBody>
      </p:sp>
    </p:spTree>
    <p:extLst>
      <p:ext uri="{BB962C8B-B14F-4D97-AF65-F5344CB8AC3E}">
        <p14:creationId xmlns:p14="http://schemas.microsoft.com/office/powerpoint/2010/main" val="376701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259;p18">
            <a:extLst>
              <a:ext uri="{FF2B5EF4-FFF2-40B4-BE49-F238E27FC236}">
                <a16:creationId xmlns:a16="http://schemas.microsoft.com/office/drawing/2014/main" id="{CDFABABF-96E2-2C7A-B888-2175F2711AEC}"/>
              </a:ext>
            </a:extLst>
          </p:cNvPr>
          <p:cNvPicPr preferRelativeResize="0"/>
          <p:nvPr/>
        </p:nvPicPr>
        <p:blipFill rotWithShape="1">
          <a:blip r:embed="rId2">
            <a:alphaModFix/>
          </a:blip>
          <a:srcRect/>
          <a:stretch/>
        </p:blipFill>
        <p:spPr>
          <a:xfrm>
            <a:off x="350520" y="957072"/>
            <a:ext cx="3517392" cy="1840992"/>
          </a:xfrm>
          <a:prstGeom prst="rect">
            <a:avLst/>
          </a:prstGeom>
          <a:noFill/>
          <a:ln>
            <a:noFill/>
          </a:ln>
        </p:spPr>
      </p:pic>
      <p:sp>
        <p:nvSpPr>
          <p:cNvPr id="5" name="TextBox 4">
            <a:extLst>
              <a:ext uri="{FF2B5EF4-FFF2-40B4-BE49-F238E27FC236}">
                <a16:creationId xmlns:a16="http://schemas.microsoft.com/office/drawing/2014/main" id="{D9F5AB48-8FD1-05A3-45F0-31D3FEA28DBB}"/>
              </a:ext>
            </a:extLst>
          </p:cNvPr>
          <p:cNvSpPr txBox="1"/>
          <p:nvPr/>
        </p:nvSpPr>
        <p:spPr>
          <a:xfrm>
            <a:off x="283464" y="484632"/>
            <a:ext cx="2403222" cy="369332"/>
          </a:xfrm>
          <a:prstGeom prst="rect">
            <a:avLst/>
          </a:prstGeom>
          <a:noFill/>
        </p:spPr>
        <p:txBody>
          <a:bodyPr wrap="none" rtlCol="0">
            <a:spAutoFit/>
          </a:bodyPr>
          <a:lstStyle/>
          <a:p>
            <a:r>
              <a:rPr lang="en-US" sz="1800" b="1" u="sng" dirty="0">
                <a:latin typeface="Comic Sans MS"/>
                <a:ea typeface="Comic Sans MS"/>
                <a:cs typeface="Comic Sans MS"/>
                <a:sym typeface="Comic Sans MS"/>
              </a:rPr>
              <a:t>Johnson’s Algorithm</a:t>
            </a:r>
          </a:p>
        </p:txBody>
      </p:sp>
      <p:pic>
        <p:nvPicPr>
          <p:cNvPr id="7" name="Picture 6">
            <a:extLst>
              <a:ext uri="{FF2B5EF4-FFF2-40B4-BE49-F238E27FC236}">
                <a16:creationId xmlns:a16="http://schemas.microsoft.com/office/drawing/2014/main" id="{DF1E7427-9CD2-DB42-E5ED-BC7BEB3037C6}"/>
              </a:ext>
            </a:extLst>
          </p:cNvPr>
          <p:cNvPicPr>
            <a:picLocks noChangeAspect="1"/>
          </p:cNvPicPr>
          <p:nvPr/>
        </p:nvPicPr>
        <p:blipFill>
          <a:blip r:embed="rId3"/>
          <a:stretch>
            <a:fillRect/>
          </a:stretch>
        </p:blipFill>
        <p:spPr>
          <a:xfrm>
            <a:off x="4010356" y="957072"/>
            <a:ext cx="7831124" cy="1662303"/>
          </a:xfrm>
          <a:prstGeom prst="rect">
            <a:avLst/>
          </a:prstGeom>
        </p:spPr>
      </p:pic>
      <p:sp>
        <p:nvSpPr>
          <p:cNvPr id="8" name="TextBox 7">
            <a:extLst>
              <a:ext uri="{FF2B5EF4-FFF2-40B4-BE49-F238E27FC236}">
                <a16:creationId xmlns:a16="http://schemas.microsoft.com/office/drawing/2014/main" id="{71332C06-4B9C-149A-16AA-DA89037581A3}"/>
              </a:ext>
            </a:extLst>
          </p:cNvPr>
          <p:cNvSpPr txBox="1"/>
          <p:nvPr/>
        </p:nvSpPr>
        <p:spPr>
          <a:xfrm>
            <a:off x="3867912" y="2619375"/>
            <a:ext cx="5032211" cy="646331"/>
          </a:xfrm>
          <a:prstGeom prst="rect">
            <a:avLst/>
          </a:prstGeom>
          <a:noFill/>
        </p:spPr>
        <p:txBody>
          <a:bodyPr wrap="none" rtlCol="0">
            <a:spAutoFit/>
          </a:bodyPr>
          <a:lstStyle/>
          <a:p>
            <a:r>
              <a:rPr lang="en-US" dirty="0"/>
              <a:t>Because the graph does not have negative weights, </a:t>
            </a:r>
          </a:p>
          <a:p>
            <a:r>
              <a:rPr lang="en-US" dirty="0"/>
              <a:t>it works the same as the </a:t>
            </a:r>
            <a:r>
              <a:rPr lang="en-US" dirty="0" err="1"/>
              <a:t>Djikstra</a:t>
            </a:r>
            <a:r>
              <a:rPr lang="en-US" dirty="0"/>
              <a:t> method</a:t>
            </a:r>
            <a:endParaRPr lang="en-ID" dirty="0"/>
          </a:p>
        </p:txBody>
      </p:sp>
    </p:spTree>
    <p:extLst>
      <p:ext uri="{BB962C8B-B14F-4D97-AF65-F5344CB8AC3E}">
        <p14:creationId xmlns:p14="http://schemas.microsoft.com/office/powerpoint/2010/main" val="450934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770BB-D31A-047B-9D06-C388C03D6B9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EB1400D-6C88-4B6D-A9CD-15F62BFEE8EC}"/>
              </a:ext>
            </a:extLst>
          </p:cNvPr>
          <p:cNvSpPr txBox="1"/>
          <p:nvPr/>
        </p:nvSpPr>
        <p:spPr>
          <a:xfrm>
            <a:off x="1095484" y="616078"/>
            <a:ext cx="2678938" cy="707886"/>
          </a:xfrm>
          <a:prstGeom prst="rect">
            <a:avLst/>
          </a:prstGeom>
          <a:noFill/>
        </p:spPr>
        <p:txBody>
          <a:bodyPr wrap="none" rtlCol="0">
            <a:spAutoFit/>
          </a:bodyPr>
          <a:lstStyle/>
          <a:p>
            <a:r>
              <a:rPr lang="en-US" sz="4000" b="1" dirty="0">
                <a:latin typeface="LM Roman 10" panose="00000500000000000000" pitchFamily="50" charset="0"/>
              </a:rPr>
              <a:t>Dijkstra’s</a:t>
            </a:r>
            <a:endParaRPr lang="en-ID" sz="4000" b="1" dirty="0">
              <a:latin typeface="LM Roman 10" panose="00000500000000000000" pitchFamily="50" charset="0"/>
            </a:endParaRPr>
          </a:p>
        </p:txBody>
      </p:sp>
      <p:sp>
        <p:nvSpPr>
          <p:cNvPr id="8" name="TextBox 7">
            <a:extLst>
              <a:ext uri="{FF2B5EF4-FFF2-40B4-BE49-F238E27FC236}">
                <a16:creationId xmlns:a16="http://schemas.microsoft.com/office/drawing/2014/main" id="{2C365223-C1F2-052E-A430-16DD9C0A9F48}"/>
              </a:ext>
            </a:extLst>
          </p:cNvPr>
          <p:cNvSpPr txBox="1"/>
          <p:nvPr/>
        </p:nvSpPr>
        <p:spPr>
          <a:xfrm>
            <a:off x="1095484" y="5980312"/>
            <a:ext cx="3159006" cy="523220"/>
          </a:xfrm>
          <a:prstGeom prst="rect">
            <a:avLst/>
          </a:prstGeom>
          <a:noFill/>
        </p:spPr>
        <p:txBody>
          <a:bodyPr wrap="none" rtlCol="0">
            <a:spAutoFit/>
          </a:bodyPr>
          <a:lstStyle/>
          <a:p>
            <a:r>
              <a:rPr lang="en-US" sz="2800" b="1" dirty="0">
                <a:solidFill>
                  <a:srgbClr val="FFFF00"/>
                </a:solidFill>
                <a:latin typeface="LM Roman 10" panose="00000500000000000000" pitchFamily="50" charset="0"/>
              </a:rPr>
              <a:t>Teori Graf </a:t>
            </a:r>
            <a:r>
              <a:rPr lang="en-US" sz="2800" b="1" dirty="0" err="1">
                <a:solidFill>
                  <a:srgbClr val="FFFF00"/>
                </a:solidFill>
                <a:latin typeface="LM Roman 10" panose="00000500000000000000" pitchFamily="50" charset="0"/>
              </a:rPr>
              <a:t>RKA</a:t>
            </a:r>
            <a:endParaRPr lang="en-ID" sz="2800" b="1" dirty="0">
              <a:solidFill>
                <a:srgbClr val="FFFF00"/>
              </a:solidFill>
              <a:latin typeface="LM Roman 10" panose="00000500000000000000" pitchFamily="50" charset="0"/>
            </a:endParaRPr>
          </a:p>
        </p:txBody>
      </p:sp>
      <p:sp>
        <p:nvSpPr>
          <p:cNvPr id="2" name="Oval 1">
            <a:extLst>
              <a:ext uri="{FF2B5EF4-FFF2-40B4-BE49-F238E27FC236}">
                <a16:creationId xmlns:a16="http://schemas.microsoft.com/office/drawing/2014/main" id="{7900F7E6-8907-36E1-6DC0-48516F7B5EBC}"/>
              </a:ext>
            </a:extLst>
          </p:cNvPr>
          <p:cNvSpPr/>
          <p:nvPr/>
        </p:nvSpPr>
        <p:spPr>
          <a:xfrm>
            <a:off x="1809750" y="1666875"/>
            <a:ext cx="847725" cy="707886"/>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b="1" dirty="0"/>
              <a:t> A</a:t>
            </a:r>
            <a:endParaRPr lang="en-ID" sz="3200" b="1" dirty="0"/>
          </a:p>
        </p:txBody>
      </p:sp>
      <p:sp>
        <p:nvSpPr>
          <p:cNvPr id="4" name="Oval 3">
            <a:extLst>
              <a:ext uri="{FF2B5EF4-FFF2-40B4-BE49-F238E27FC236}">
                <a16:creationId xmlns:a16="http://schemas.microsoft.com/office/drawing/2014/main" id="{1C1C250E-82F8-01E6-FCEC-0D4A493F6D35}"/>
              </a:ext>
            </a:extLst>
          </p:cNvPr>
          <p:cNvSpPr/>
          <p:nvPr/>
        </p:nvSpPr>
        <p:spPr>
          <a:xfrm>
            <a:off x="4733925" y="2721114"/>
            <a:ext cx="847725" cy="707886"/>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b="1" dirty="0"/>
              <a:t> B</a:t>
            </a:r>
            <a:endParaRPr lang="en-ID" sz="3200" b="1" dirty="0"/>
          </a:p>
        </p:txBody>
      </p:sp>
      <p:sp>
        <p:nvSpPr>
          <p:cNvPr id="5" name="Oval 4">
            <a:extLst>
              <a:ext uri="{FF2B5EF4-FFF2-40B4-BE49-F238E27FC236}">
                <a16:creationId xmlns:a16="http://schemas.microsoft.com/office/drawing/2014/main" id="{CA678BEA-1AB6-104D-EF80-2F32B2C9CD23}"/>
              </a:ext>
            </a:extLst>
          </p:cNvPr>
          <p:cNvSpPr/>
          <p:nvPr/>
        </p:nvSpPr>
        <p:spPr>
          <a:xfrm>
            <a:off x="7124700" y="1323964"/>
            <a:ext cx="847725" cy="707886"/>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b="1" dirty="0"/>
              <a:t> D</a:t>
            </a:r>
            <a:endParaRPr lang="en-ID" sz="3200" b="1" dirty="0"/>
          </a:p>
        </p:txBody>
      </p:sp>
      <p:sp>
        <p:nvSpPr>
          <p:cNvPr id="6" name="Oval 5">
            <a:extLst>
              <a:ext uri="{FF2B5EF4-FFF2-40B4-BE49-F238E27FC236}">
                <a16:creationId xmlns:a16="http://schemas.microsoft.com/office/drawing/2014/main" id="{3C06842F-E9DD-B54C-5B59-DFFD8EB39775}"/>
              </a:ext>
            </a:extLst>
          </p:cNvPr>
          <p:cNvSpPr/>
          <p:nvPr/>
        </p:nvSpPr>
        <p:spPr>
          <a:xfrm>
            <a:off x="1809750" y="4352914"/>
            <a:ext cx="847725" cy="707886"/>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b="1" dirty="0"/>
              <a:t> C</a:t>
            </a:r>
            <a:endParaRPr lang="en-ID" sz="3200" b="1" dirty="0"/>
          </a:p>
        </p:txBody>
      </p:sp>
      <p:sp>
        <p:nvSpPr>
          <p:cNvPr id="10" name="Oval 9">
            <a:extLst>
              <a:ext uri="{FF2B5EF4-FFF2-40B4-BE49-F238E27FC236}">
                <a16:creationId xmlns:a16="http://schemas.microsoft.com/office/drawing/2014/main" id="{9AB83354-868B-D4BF-E2BB-53D240AB9457}"/>
              </a:ext>
            </a:extLst>
          </p:cNvPr>
          <p:cNvSpPr/>
          <p:nvPr/>
        </p:nvSpPr>
        <p:spPr>
          <a:xfrm>
            <a:off x="7124700" y="3895714"/>
            <a:ext cx="847725" cy="707886"/>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b="1" dirty="0"/>
              <a:t> E</a:t>
            </a:r>
            <a:endParaRPr lang="en-ID" sz="3200" b="1" dirty="0"/>
          </a:p>
        </p:txBody>
      </p:sp>
      <p:cxnSp>
        <p:nvCxnSpPr>
          <p:cNvPr id="12" name="Straight Connector 11">
            <a:extLst>
              <a:ext uri="{FF2B5EF4-FFF2-40B4-BE49-F238E27FC236}">
                <a16:creationId xmlns:a16="http://schemas.microsoft.com/office/drawing/2014/main" id="{26666D58-3474-3B5B-F975-F0EEB9BF0F9C}"/>
              </a:ext>
            </a:extLst>
          </p:cNvPr>
          <p:cNvCxnSpPr>
            <a:cxnSpLocks/>
            <a:stCxn id="2" idx="6"/>
            <a:endCxn id="4" idx="1"/>
          </p:cNvCxnSpPr>
          <p:nvPr/>
        </p:nvCxnSpPr>
        <p:spPr>
          <a:xfrm>
            <a:off x="2657475" y="2020818"/>
            <a:ext cx="2200596" cy="80396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B04B3C9-CBE4-D840-E7E5-69181B6D3567}"/>
              </a:ext>
            </a:extLst>
          </p:cNvPr>
          <p:cNvCxnSpPr>
            <a:cxnSpLocks/>
            <a:stCxn id="2" idx="4"/>
            <a:endCxn id="6" idx="0"/>
          </p:cNvCxnSpPr>
          <p:nvPr/>
        </p:nvCxnSpPr>
        <p:spPr>
          <a:xfrm>
            <a:off x="2233613" y="2374761"/>
            <a:ext cx="0" cy="197815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6C5DD78-1295-3F76-5DB9-CE2B138166CD}"/>
              </a:ext>
            </a:extLst>
          </p:cNvPr>
          <p:cNvCxnSpPr>
            <a:cxnSpLocks/>
            <a:stCxn id="4" idx="3"/>
            <a:endCxn id="6" idx="7"/>
          </p:cNvCxnSpPr>
          <p:nvPr/>
        </p:nvCxnSpPr>
        <p:spPr>
          <a:xfrm flipH="1">
            <a:off x="2533329" y="3325332"/>
            <a:ext cx="2324742" cy="113125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E827CF7-C6B7-0AA1-BC64-3DB8F25BE9E5}"/>
              </a:ext>
            </a:extLst>
          </p:cNvPr>
          <p:cNvCxnSpPr>
            <a:cxnSpLocks/>
            <a:stCxn id="10" idx="2"/>
            <a:endCxn id="6" idx="6"/>
          </p:cNvCxnSpPr>
          <p:nvPr/>
        </p:nvCxnSpPr>
        <p:spPr>
          <a:xfrm flipH="1">
            <a:off x="2657475" y="4249657"/>
            <a:ext cx="4467225" cy="4572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FAA8196-BFA8-FF4C-A6B8-52D1F3361E2A}"/>
              </a:ext>
            </a:extLst>
          </p:cNvPr>
          <p:cNvCxnSpPr>
            <a:cxnSpLocks/>
            <a:stCxn id="5" idx="2"/>
            <a:endCxn id="4" idx="7"/>
          </p:cNvCxnSpPr>
          <p:nvPr/>
        </p:nvCxnSpPr>
        <p:spPr>
          <a:xfrm flipH="1">
            <a:off x="5457504" y="1677907"/>
            <a:ext cx="1667196" cy="114687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7312E03-9B5E-37CC-8FBA-3BAD2F4824B8}"/>
              </a:ext>
            </a:extLst>
          </p:cNvPr>
          <p:cNvCxnSpPr>
            <a:cxnSpLocks/>
            <a:stCxn id="10" idx="1"/>
            <a:endCxn id="4" idx="6"/>
          </p:cNvCxnSpPr>
          <p:nvPr/>
        </p:nvCxnSpPr>
        <p:spPr>
          <a:xfrm flipH="1" flipV="1">
            <a:off x="5581650" y="3075057"/>
            <a:ext cx="1667196" cy="92432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CB9FA4A-73C3-71D0-DAD5-91F853FC09A9}"/>
              </a:ext>
            </a:extLst>
          </p:cNvPr>
          <p:cNvCxnSpPr>
            <a:cxnSpLocks/>
            <a:stCxn id="10" idx="0"/>
          </p:cNvCxnSpPr>
          <p:nvPr/>
        </p:nvCxnSpPr>
        <p:spPr>
          <a:xfrm flipV="1">
            <a:off x="7548563" y="2094187"/>
            <a:ext cx="109537" cy="180152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1288BC2-1F6D-C0CD-3DDF-FCDC395C4A1C}"/>
              </a:ext>
            </a:extLst>
          </p:cNvPr>
          <p:cNvCxnSpPr>
            <a:cxnSpLocks/>
            <a:stCxn id="5" idx="1"/>
            <a:endCxn id="2" idx="7"/>
          </p:cNvCxnSpPr>
          <p:nvPr/>
        </p:nvCxnSpPr>
        <p:spPr>
          <a:xfrm flipH="1">
            <a:off x="2533329" y="1427632"/>
            <a:ext cx="4715517" cy="34291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407A81C-BE66-7AE5-8E30-0D2B42D30005}"/>
              </a:ext>
            </a:extLst>
          </p:cNvPr>
          <p:cNvSpPr txBox="1"/>
          <p:nvPr/>
        </p:nvSpPr>
        <p:spPr>
          <a:xfrm>
            <a:off x="1809750" y="2824782"/>
            <a:ext cx="393056" cy="584775"/>
          </a:xfrm>
          <a:prstGeom prst="rect">
            <a:avLst/>
          </a:prstGeom>
          <a:noFill/>
        </p:spPr>
        <p:txBody>
          <a:bodyPr wrap="none" rtlCol="0">
            <a:spAutoFit/>
          </a:bodyPr>
          <a:lstStyle/>
          <a:p>
            <a:r>
              <a:rPr lang="en-US" sz="3200" b="1" dirty="0"/>
              <a:t>3</a:t>
            </a:r>
            <a:endParaRPr lang="en-ID" sz="3200" b="1" dirty="0"/>
          </a:p>
        </p:txBody>
      </p:sp>
      <p:sp>
        <p:nvSpPr>
          <p:cNvPr id="37" name="TextBox 36">
            <a:extLst>
              <a:ext uri="{FF2B5EF4-FFF2-40B4-BE49-F238E27FC236}">
                <a16:creationId xmlns:a16="http://schemas.microsoft.com/office/drawing/2014/main" id="{00205D6C-6C09-EA8C-FF1F-ECB8E32ED41D}"/>
              </a:ext>
            </a:extLst>
          </p:cNvPr>
          <p:cNvSpPr txBox="1"/>
          <p:nvPr/>
        </p:nvSpPr>
        <p:spPr>
          <a:xfrm>
            <a:off x="4107187" y="3598569"/>
            <a:ext cx="393056" cy="584775"/>
          </a:xfrm>
          <a:prstGeom prst="rect">
            <a:avLst/>
          </a:prstGeom>
          <a:noFill/>
        </p:spPr>
        <p:txBody>
          <a:bodyPr wrap="none" rtlCol="0">
            <a:spAutoFit/>
          </a:bodyPr>
          <a:lstStyle/>
          <a:p>
            <a:r>
              <a:rPr lang="en-US" sz="3200" b="1" dirty="0"/>
              <a:t>1</a:t>
            </a:r>
            <a:endParaRPr lang="en-ID" sz="3200" b="1" dirty="0"/>
          </a:p>
        </p:txBody>
      </p:sp>
      <p:sp>
        <p:nvSpPr>
          <p:cNvPr id="38" name="TextBox 37">
            <a:extLst>
              <a:ext uri="{FF2B5EF4-FFF2-40B4-BE49-F238E27FC236}">
                <a16:creationId xmlns:a16="http://schemas.microsoft.com/office/drawing/2014/main" id="{DB7203CF-3D90-73CE-1EA4-2A0CFCDD63F8}"/>
              </a:ext>
            </a:extLst>
          </p:cNvPr>
          <p:cNvSpPr txBox="1"/>
          <p:nvPr/>
        </p:nvSpPr>
        <p:spPr>
          <a:xfrm>
            <a:off x="4764731" y="823414"/>
            <a:ext cx="393056" cy="584775"/>
          </a:xfrm>
          <a:prstGeom prst="rect">
            <a:avLst/>
          </a:prstGeom>
          <a:noFill/>
        </p:spPr>
        <p:txBody>
          <a:bodyPr wrap="none" rtlCol="0">
            <a:spAutoFit/>
          </a:bodyPr>
          <a:lstStyle/>
          <a:p>
            <a:r>
              <a:rPr lang="en-US" sz="3200" b="1" dirty="0"/>
              <a:t>2</a:t>
            </a:r>
            <a:endParaRPr lang="en-ID" sz="3200" b="1" dirty="0"/>
          </a:p>
        </p:txBody>
      </p:sp>
      <p:sp>
        <p:nvSpPr>
          <p:cNvPr id="39" name="TextBox 38">
            <a:extLst>
              <a:ext uri="{FF2B5EF4-FFF2-40B4-BE49-F238E27FC236}">
                <a16:creationId xmlns:a16="http://schemas.microsoft.com/office/drawing/2014/main" id="{7C40E97E-4D2D-7EE1-DAB2-BCC89D67B4A4}"/>
              </a:ext>
            </a:extLst>
          </p:cNvPr>
          <p:cNvSpPr txBox="1"/>
          <p:nvPr/>
        </p:nvSpPr>
        <p:spPr>
          <a:xfrm>
            <a:off x="4107187" y="2019307"/>
            <a:ext cx="393056" cy="584775"/>
          </a:xfrm>
          <a:prstGeom prst="rect">
            <a:avLst/>
          </a:prstGeom>
          <a:noFill/>
        </p:spPr>
        <p:txBody>
          <a:bodyPr wrap="none" rtlCol="0">
            <a:spAutoFit/>
          </a:bodyPr>
          <a:lstStyle/>
          <a:p>
            <a:r>
              <a:rPr lang="en-US" sz="3200" b="1" dirty="0"/>
              <a:t>9</a:t>
            </a:r>
            <a:endParaRPr lang="en-ID" sz="3200" b="1" dirty="0"/>
          </a:p>
        </p:txBody>
      </p:sp>
      <p:sp>
        <p:nvSpPr>
          <p:cNvPr id="40" name="TextBox 39">
            <a:extLst>
              <a:ext uri="{FF2B5EF4-FFF2-40B4-BE49-F238E27FC236}">
                <a16:creationId xmlns:a16="http://schemas.microsoft.com/office/drawing/2014/main" id="{DA9EA22B-42C5-0024-3603-50ED5B25E79A}"/>
              </a:ext>
            </a:extLst>
          </p:cNvPr>
          <p:cNvSpPr txBox="1"/>
          <p:nvPr/>
        </p:nvSpPr>
        <p:spPr>
          <a:xfrm>
            <a:off x="5193357" y="4457814"/>
            <a:ext cx="393056" cy="584775"/>
          </a:xfrm>
          <a:prstGeom prst="rect">
            <a:avLst/>
          </a:prstGeom>
          <a:noFill/>
        </p:spPr>
        <p:txBody>
          <a:bodyPr wrap="none" rtlCol="0">
            <a:spAutoFit/>
          </a:bodyPr>
          <a:lstStyle/>
          <a:p>
            <a:r>
              <a:rPr lang="en-US" sz="3200" b="1" dirty="0"/>
              <a:t>7</a:t>
            </a:r>
            <a:endParaRPr lang="en-ID" sz="3200" b="1" dirty="0"/>
          </a:p>
        </p:txBody>
      </p:sp>
      <p:sp>
        <p:nvSpPr>
          <p:cNvPr id="41" name="TextBox 40">
            <a:extLst>
              <a:ext uri="{FF2B5EF4-FFF2-40B4-BE49-F238E27FC236}">
                <a16:creationId xmlns:a16="http://schemas.microsoft.com/office/drawing/2014/main" id="{A8FB57C1-62A1-DF85-2A33-0D2468E9FD23}"/>
              </a:ext>
            </a:extLst>
          </p:cNvPr>
          <p:cNvSpPr txBox="1"/>
          <p:nvPr/>
        </p:nvSpPr>
        <p:spPr>
          <a:xfrm>
            <a:off x="6277136" y="2826290"/>
            <a:ext cx="393056" cy="584775"/>
          </a:xfrm>
          <a:prstGeom prst="rect">
            <a:avLst/>
          </a:prstGeom>
          <a:noFill/>
        </p:spPr>
        <p:txBody>
          <a:bodyPr wrap="none" rtlCol="0">
            <a:spAutoFit/>
          </a:bodyPr>
          <a:lstStyle/>
          <a:p>
            <a:r>
              <a:rPr lang="en-US" sz="3200" b="1" dirty="0"/>
              <a:t>5</a:t>
            </a:r>
            <a:endParaRPr lang="en-ID" sz="3200" b="1" dirty="0"/>
          </a:p>
        </p:txBody>
      </p:sp>
      <p:sp>
        <p:nvSpPr>
          <p:cNvPr id="42" name="TextBox 41">
            <a:extLst>
              <a:ext uri="{FF2B5EF4-FFF2-40B4-BE49-F238E27FC236}">
                <a16:creationId xmlns:a16="http://schemas.microsoft.com/office/drawing/2014/main" id="{82B49197-0D1C-1E06-8691-4E049B7997FA}"/>
              </a:ext>
            </a:extLst>
          </p:cNvPr>
          <p:cNvSpPr txBox="1"/>
          <p:nvPr/>
        </p:nvSpPr>
        <p:spPr>
          <a:xfrm>
            <a:off x="6056727" y="1435935"/>
            <a:ext cx="393056" cy="584775"/>
          </a:xfrm>
          <a:prstGeom prst="rect">
            <a:avLst/>
          </a:prstGeom>
          <a:noFill/>
        </p:spPr>
        <p:txBody>
          <a:bodyPr wrap="none" rtlCol="0">
            <a:spAutoFit/>
          </a:bodyPr>
          <a:lstStyle/>
          <a:p>
            <a:r>
              <a:rPr lang="en-US" sz="3200" b="1" dirty="0"/>
              <a:t>2</a:t>
            </a:r>
            <a:endParaRPr lang="en-ID" sz="3200" b="1" dirty="0"/>
          </a:p>
        </p:txBody>
      </p:sp>
      <p:sp>
        <p:nvSpPr>
          <p:cNvPr id="43" name="TextBox 42">
            <a:extLst>
              <a:ext uri="{FF2B5EF4-FFF2-40B4-BE49-F238E27FC236}">
                <a16:creationId xmlns:a16="http://schemas.microsoft.com/office/drawing/2014/main" id="{444CB76D-CE55-59AD-63FB-784AB8B16046}"/>
              </a:ext>
            </a:extLst>
          </p:cNvPr>
          <p:cNvSpPr txBox="1"/>
          <p:nvPr/>
        </p:nvSpPr>
        <p:spPr>
          <a:xfrm>
            <a:off x="7775897" y="2626167"/>
            <a:ext cx="601447" cy="584775"/>
          </a:xfrm>
          <a:prstGeom prst="rect">
            <a:avLst/>
          </a:prstGeom>
          <a:noFill/>
        </p:spPr>
        <p:txBody>
          <a:bodyPr wrap="none" rtlCol="0">
            <a:spAutoFit/>
          </a:bodyPr>
          <a:lstStyle/>
          <a:p>
            <a:r>
              <a:rPr lang="en-US" sz="3200" b="1" dirty="0"/>
              <a:t>11</a:t>
            </a:r>
            <a:endParaRPr lang="en-ID" sz="3200" b="1" dirty="0"/>
          </a:p>
        </p:txBody>
      </p:sp>
      <p:sp>
        <p:nvSpPr>
          <p:cNvPr id="44" name="TextBox 43">
            <a:extLst>
              <a:ext uri="{FF2B5EF4-FFF2-40B4-BE49-F238E27FC236}">
                <a16:creationId xmlns:a16="http://schemas.microsoft.com/office/drawing/2014/main" id="{3B4F5C34-7A5E-0545-B76C-E3A6B256D729}"/>
              </a:ext>
            </a:extLst>
          </p:cNvPr>
          <p:cNvSpPr txBox="1"/>
          <p:nvPr/>
        </p:nvSpPr>
        <p:spPr>
          <a:xfrm>
            <a:off x="4634482" y="5506760"/>
            <a:ext cx="5392054" cy="584775"/>
          </a:xfrm>
          <a:prstGeom prst="rect">
            <a:avLst/>
          </a:prstGeom>
          <a:noFill/>
        </p:spPr>
        <p:txBody>
          <a:bodyPr wrap="none" rtlCol="0">
            <a:spAutoFit/>
          </a:bodyPr>
          <a:lstStyle/>
          <a:p>
            <a:r>
              <a:rPr lang="en-US" sz="1600" b="1" dirty="0" err="1">
                <a:latin typeface="LM Roman 10" panose="00000500000000000000" pitchFamily="50" charset="0"/>
              </a:rPr>
              <a:t>Berapa</a:t>
            </a:r>
            <a:r>
              <a:rPr lang="en-US" sz="1600" b="1" dirty="0">
                <a:latin typeface="LM Roman 10" panose="00000500000000000000" pitchFamily="50" charset="0"/>
              </a:rPr>
              <a:t> </a:t>
            </a:r>
            <a:r>
              <a:rPr lang="en-US" sz="1600" b="1" dirty="0" err="1">
                <a:latin typeface="LM Roman 10" panose="00000500000000000000" pitchFamily="50" charset="0"/>
              </a:rPr>
              <a:t>biaya</a:t>
            </a:r>
            <a:r>
              <a:rPr lang="en-US" sz="1600" b="1" dirty="0">
                <a:latin typeface="LM Roman 10" panose="00000500000000000000" pitchFamily="50" charset="0"/>
              </a:rPr>
              <a:t> </a:t>
            </a:r>
            <a:r>
              <a:rPr lang="en-US" sz="1600" b="1" dirty="0" err="1">
                <a:latin typeface="LM Roman 10" panose="00000500000000000000" pitchFamily="50" charset="0"/>
              </a:rPr>
              <a:t>tol</a:t>
            </a:r>
            <a:r>
              <a:rPr lang="en-US" sz="1600" b="1" dirty="0">
                <a:latin typeface="LM Roman 10" panose="00000500000000000000" pitchFamily="50" charset="0"/>
              </a:rPr>
              <a:t> minimum </a:t>
            </a:r>
            <a:r>
              <a:rPr lang="en-US" sz="1600" b="1" dirty="0" err="1">
                <a:latin typeface="LM Roman 10" panose="00000500000000000000" pitchFamily="50" charset="0"/>
              </a:rPr>
              <a:t>dari</a:t>
            </a:r>
            <a:r>
              <a:rPr lang="en-US" sz="1600" b="1" dirty="0">
                <a:latin typeface="LM Roman 10" panose="00000500000000000000" pitchFamily="50" charset="0"/>
              </a:rPr>
              <a:t> </a:t>
            </a:r>
            <a:r>
              <a:rPr lang="en-US" sz="1600" b="1" dirty="0" err="1">
                <a:latin typeface="LM Roman 10" panose="00000500000000000000" pitchFamily="50" charset="0"/>
              </a:rPr>
              <a:t>kota</a:t>
            </a:r>
            <a:r>
              <a:rPr lang="en-US" sz="1600" b="1" dirty="0">
                <a:latin typeface="LM Roman 10" panose="00000500000000000000" pitchFamily="50" charset="0"/>
              </a:rPr>
              <a:t> A </a:t>
            </a:r>
            <a:r>
              <a:rPr lang="en-US" sz="1600" b="1" dirty="0" err="1">
                <a:latin typeface="LM Roman 10" panose="00000500000000000000" pitchFamily="50" charset="0"/>
              </a:rPr>
              <a:t>ke</a:t>
            </a:r>
            <a:r>
              <a:rPr lang="en-US" sz="1600" b="1" dirty="0">
                <a:latin typeface="LM Roman 10" panose="00000500000000000000" pitchFamily="50" charset="0"/>
              </a:rPr>
              <a:t> </a:t>
            </a:r>
            <a:r>
              <a:rPr lang="en-US" sz="1600" b="1" dirty="0" err="1">
                <a:latin typeface="LM Roman 10" panose="00000500000000000000" pitchFamily="50" charset="0"/>
              </a:rPr>
              <a:t>kota</a:t>
            </a:r>
            <a:r>
              <a:rPr lang="en-US" sz="1600" b="1" dirty="0">
                <a:latin typeface="LM Roman 10" panose="00000500000000000000" pitchFamily="50" charset="0"/>
              </a:rPr>
              <a:t> E?</a:t>
            </a:r>
          </a:p>
          <a:p>
            <a:r>
              <a:rPr lang="en-US" sz="1600" dirty="0">
                <a:solidFill>
                  <a:srgbClr val="00B0F0"/>
                </a:solidFill>
                <a:latin typeface="LM Roman 10" panose="00000500000000000000" pitchFamily="50" charset="0"/>
              </a:rPr>
              <a:t>(Ya </a:t>
            </a:r>
            <a:r>
              <a:rPr lang="en-US" sz="1600" dirty="0" err="1">
                <a:solidFill>
                  <a:srgbClr val="00B0F0"/>
                </a:solidFill>
                <a:latin typeface="LM Roman 10" panose="00000500000000000000" pitchFamily="50" charset="0"/>
              </a:rPr>
              <a:t>ya</a:t>
            </a:r>
            <a:r>
              <a:rPr lang="en-US" sz="1600" dirty="0">
                <a:solidFill>
                  <a:srgbClr val="00B0F0"/>
                </a:solidFill>
                <a:latin typeface="LM Roman 10" panose="00000500000000000000" pitchFamily="50" charset="0"/>
              </a:rPr>
              <a:t> </a:t>
            </a:r>
            <a:r>
              <a:rPr lang="en-US" sz="1600" dirty="0" err="1">
                <a:solidFill>
                  <a:srgbClr val="00B0F0"/>
                </a:solidFill>
                <a:latin typeface="LM Roman 10" panose="00000500000000000000" pitchFamily="50" charset="0"/>
              </a:rPr>
              <a:t>ya</a:t>
            </a:r>
            <a:r>
              <a:rPr lang="en-US" sz="1600" dirty="0">
                <a:solidFill>
                  <a:srgbClr val="00B0F0"/>
                </a:solidFill>
                <a:latin typeface="LM Roman 10" panose="00000500000000000000" pitchFamily="50" charset="0"/>
              </a:rPr>
              <a:t> </a:t>
            </a:r>
            <a:r>
              <a:rPr lang="en-US" sz="1600" dirty="0" err="1">
                <a:solidFill>
                  <a:srgbClr val="00B0F0"/>
                </a:solidFill>
                <a:latin typeface="LM Roman 10" panose="00000500000000000000" pitchFamily="50" charset="0"/>
              </a:rPr>
              <a:t>kita</a:t>
            </a:r>
            <a:r>
              <a:rPr lang="en-US" sz="1600" dirty="0">
                <a:solidFill>
                  <a:srgbClr val="00B0F0"/>
                </a:solidFill>
                <a:latin typeface="LM Roman 10" panose="00000500000000000000" pitchFamily="50" charset="0"/>
              </a:rPr>
              <a:t> </a:t>
            </a:r>
            <a:r>
              <a:rPr lang="en-US" sz="1600" dirty="0" err="1">
                <a:solidFill>
                  <a:srgbClr val="00B0F0"/>
                </a:solidFill>
                <a:latin typeface="LM Roman 10" panose="00000500000000000000" pitchFamily="50" charset="0"/>
              </a:rPr>
              <a:t>tahu</a:t>
            </a:r>
            <a:r>
              <a:rPr lang="en-US" sz="1600" dirty="0">
                <a:solidFill>
                  <a:srgbClr val="00B0F0"/>
                </a:solidFill>
                <a:latin typeface="LM Roman 10" panose="00000500000000000000" pitchFamily="50" charset="0"/>
              </a:rPr>
              <a:t> </a:t>
            </a:r>
            <a:r>
              <a:rPr lang="en-US" sz="1600" dirty="0" err="1">
                <a:solidFill>
                  <a:srgbClr val="00B0F0"/>
                </a:solidFill>
                <a:latin typeface="LM Roman 10" panose="00000500000000000000" pitchFamily="50" charset="0"/>
              </a:rPr>
              <a:t>jawabannya</a:t>
            </a:r>
            <a:r>
              <a:rPr lang="en-US" sz="1600" dirty="0">
                <a:solidFill>
                  <a:srgbClr val="00B0F0"/>
                </a:solidFill>
                <a:latin typeface="LM Roman 10" panose="00000500000000000000" pitchFamily="50" charset="0"/>
              </a:rPr>
              <a:t> 9)</a:t>
            </a:r>
            <a:endParaRPr lang="en-ID" sz="1600" dirty="0">
              <a:solidFill>
                <a:srgbClr val="00B0F0"/>
              </a:solidFill>
              <a:latin typeface="LM Roman 10" panose="00000500000000000000" pitchFamily="50" charset="0"/>
            </a:endParaRPr>
          </a:p>
        </p:txBody>
      </p:sp>
    </p:spTree>
    <p:extLst>
      <p:ext uri="{BB962C8B-B14F-4D97-AF65-F5344CB8AC3E}">
        <p14:creationId xmlns:p14="http://schemas.microsoft.com/office/powerpoint/2010/main" val="265297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ppt_x"/>
                                          </p:val>
                                        </p:tav>
                                        <p:tav tm="100000">
                                          <p:val>
                                            <p:strVal val="#ppt_x"/>
                                          </p:val>
                                        </p:tav>
                                      </p:tavLst>
                                    </p:anim>
                                    <p:anim calcmode="lin" valueType="num">
                                      <p:cBhvr additive="base">
                                        <p:cTn id="48" dur="500" fill="hold"/>
                                        <p:tgtEl>
                                          <p:spTgt spid="20"/>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additive="base">
                                        <p:cTn id="51" dur="500" fill="hold"/>
                                        <p:tgtEl>
                                          <p:spTgt spid="23"/>
                                        </p:tgtEl>
                                        <p:attrNameLst>
                                          <p:attrName>ppt_x</p:attrName>
                                        </p:attrNameLst>
                                      </p:cBhvr>
                                      <p:tavLst>
                                        <p:tav tm="0">
                                          <p:val>
                                            <p:strVal val="#ppt_x"/>
                                          </p:val>
                                        </p:tav>
                                        <p:tav tm="100000">
                                          <p:val>
                                            <p:strVal val="#ppt_x"/>
                                          </p:val>
                                        </p:tav>
                                      </p:tavLst>
                                    </p:anim>
                                    <p:anim calcmode="lin" valueType="num">
                                      <p:cBhvr additive="base">
                                        <p:cTn id="52" dur="500" fill="hold"/>
                                        <p:tgtEl>
                                          <p:spTgt spid="2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additive="base">
                                        <p:cTn id="55" dur="500" fill="hold"/>
                                        <p:tgtEl>
                                          <p:spTgt spid="26"/>
                                        </p:tgtEl>
                                        <p:attrNameLst>
                                          <p:attrName>ppt_x</p:attrName>
                                        </p:attrNameLst>
                                      </p:cBhvr>
                                      <p:tavLst>
                                        <p:tav tm="0">
                                          <p:val>
                                            <p:strVal val="#ppt_x"/>
                                          </p:val>
                                        </p:tav>
                                        <p:tav tm="100000">
                                          <p:val>
                                            <p:strVal val="#ppt_x"/>
                                          </p:val>
                                        </p:tav>
                                      </p:tavLst>
                                    </p:anim>
                                    <p:anim calcmode="lin" valueType="num">
                                      <p:cBhvr additive="base">
                                        <p:cTn id="56" dur="500" fill="hold"/>
                                        <p:tgtEl>
                                          <p:spTgt spid="26"/>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0"/>
                                        </p:tgtEl>
                                        <p:attrNameLst>
                                          <p:attrName>style.visibility</p:attrName>
                                        </p:attrNameLst>
                                      </p:cBhvr>
                                      <p:to>
                                        <p:strVal val="visible"/>
                                      </p:to>
                                    </p:set>
                                    <p:anim calcmode="lin" valueType="num">
                                      <p:cBhvr additive="base">
                                        <p:cTn id="59" dur="500" fill="hold"/>
                                        <p:tgtEl>
                                          <p:spTgt spid="30"/>
                                        </p:tgtEl>
                                        <p:attrNameLst>
                                          <p:attrName>ppt_x</p:attrName>
                                        </p:attrNameLst>
                                      </p:cBhvr>
                                      <p:tavLst>
                                        <p:tav tm="0">
                                          <p:val>
                                            <p:strVal val="#ppt_x"/>
                                          </p:val>
                                        </p:tav>
                                        <p:tav tm="100000">
                                          <p:val>
                                            <p:strVal val="#ppt_x"/>
                                          </p:val>
                                        </p:tav>
                                      </p:tavLst>
                                    </p:anim>
                                    <p:anim calcmode="lin" valueType="num">
                                      <p:cBhvr additive="base">
                                        <p:cTn id="60" dur="500" fill="hold"/>
                                        <p:tgtEl>
                                          <p:spTgt spid="30"/>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anim calcmode="lin" valueType="num">
                                      <p:cBhvr additive="base">
                                        <p:cTn id="63" dur="500" fill="hold"/>
                                        <p:tgtEl>
                                          <p:spTgt spid="33"/>
                                        </p:tgtEl>
                                        <p:attrNameLst>
                                          <p:attrName>ppt_x</p:attrName>
                                        </p:attrNameLst>
                                      </p:cBhvr>
                                      <p:tavLst>
                                        <p:tav tm="0">
                                          <p:val>
                                            <p:strVal val="#ppt_x"/>
                                          </p:val>
                                        </p:tav>
                                        <p:tav tm="100000">
                                          <p:val>
                                            <p:strVal val="#ppt_x"/>
                                          </p:val>
                                        </p:tav>
                                      </p:tavLst>
                                    </p:anim>
                                    <p:anim calcmode="lin" valueType="num">
                                      <p:cBhvr additive="base">
                                        <p:cTn id="64" dur="500" fill="hold"/>
                                        <p:tgtEl>
                                          <p:spTgt spid="3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additive="base">
                                        <p:cTn id="67" dur="500" fill="hold"/>
                                        <p:tgtEl>
                                          <p:spTgt spid="36"/>
                                        </p:tgtEl>
                                        <p:attrNameLst>
                                          <p:attrName>ppt_x</p:attrName>
                                        </p:attrNameLst>
                                      </p:cBhvr>
                                      <p:tavLst>
                                        <p:tav tm="0">
                                          <p:val>
                                            <p:strVal val="#ppt_x"/>
                                          </p:val>
                                        </p:tav>
                                        <p:tav tm="100000">
                                          <p:val>
                                            <p:strVal val="#ppt_x"/>
                                          </p:val>
                                        </p:tav>
                                      </p:tavLst>
                                    </p:anim>
                                    <p:anim calcmode="lin" valueType="num">
                                      <p:cBhvr additive="base">
                                        <p:cTn id="68" dur="500" fill="hold"/>
                                        <p:tgtEl>
                                          <p:spTgt spid="36"/>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500" fill="hold"/>
                                        <p:tgtEl>
                                          <p:spTgt spid="37"/>
                                        </p:tgtEl>
                                        <p:attrNameLst>
                                          <p:attrName>ppt_x</p:attrName>
                                        </p:attrNameLst>
                                      </p:cBhvr>
                                      <p:tavLst>
                                        <p:tav tm="0">
                                          <p:val>
                                            <p:strVal val="#ppt_x"/>
                                          </p:val>
                                        </p:tav>
                                        <p:tav tm="100000">
                                          <p:val>
                                            <p:strVal val="#ppt_x"/>
                                          </p:val>
                                        </p:tav>
                                      </p:tavLst>
                                    </p:anim>
                                    <p:anim calcmode="lin" valueType="num">
                                      <p:cBhvr additive="base">
                                        <p:cTn id="72" dur="500" fill="hold"/>
                                        <p:tgtEl>
                                          <p:spTgt spid="37"/>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anim calcmode="lin" valueType="num">
                                      <p:cBhvr additive="base">
                                        <p:cTn id="75" dur="500" fill="hold"/>
                                        <p:tgtEl>
                                          <p:spTgt spid="38"/>
                                        </p:tgtEl>
                                        <p:attrNameLst>
                                          <p:attrName>ppt_x</p:attrName>
                                        </p:attrNameLst>
                                      </p:cBhvr>
                                      <p:tavLst>
                                        <p:tav tm="0">
                                          <p:val>
                                            <p:strVal val="#ppt_x"/>
                                          </p:val>
                                        </p:tav>
                                        <p:tav tm="100000">
                                          <p:val>
                                            <p:strVal val="#ppt_x"/>
                                          </p:val>
                                        </p:tav>
                                      </p:tavLst>
                                    </p:anim>
                                    <p:anim calcmode="lin" valueType="num">
                                      <p:cBhvr additive="base">
                                        <p:cTn id="76" dur="500" fill="hold"/>
                                        <p:tgtEl>
                                          <p:spTgt spid="38"/>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anim calcmode="lin" valueType="num">
                                      <p:cBhvr additive="base">
                                        <p:cTn id="79" dur="500" fill="hold"/>
                                        <p:tgtEl>
                                          <p:spTgt spid="39"/>
                                        </p:tgtEl>
                                        <p:attrNameLst>
                                          <p:attrName>ppt_x</p:attrName>
                                        </p:attrNameLst>
                                      </p:cBhvr>
                                      <p:tavLst>
                                        <p:tav tm="0">
                                          <p:val>
                                            <p:strVal val="#ppt_x"/>
                                          </p:val>
                                        </p:tav>
                                        <p:tav tm="100000">
                                          <p:val>
                                            <p:strVal val="#ppt_x"/>
                                          </p:val>
                                        </p:tav>
                                      </p:tavLst>
                                    </p:anim>
                                    <p:anim calcmode="lin" valueType="num">
                                      <p:cBhvr additive="base">
                                        <p:cTn id="80" dur="500" fill="hold"/>
                                        <p:tgtEl>
                                          <p:spTgt spid="39"/>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40"/>
                                        </p:tgtEl>
                                        <p:attrNameLst>
                                          <p:attrName>style.visibility</p:attrName>
                                        </p:attrNameLst>
                                      </p:cBhvr>
                                      <p:to>
                                        <p:strVal val="visible"/>
                                      </p:to>
                                    </p:set>
                                    <p:anim calcmode="lin" valueType="num">
                                      <p:cBhvr additive="base">
                                        <p:cTn id="83" dur="500" fill="hold"/>
                                        <p:tgtEl>
                                          <p:spTgt spid="40"/>
                                        </p:tgtEl>
                                        <p:attrNameLst>
                                          <p:attrName>ppt_x</p:attrName>
                                        </p:attrNameLst>
                                      </p:cBhvr>
                                      <p:tavLst>
                                        <p:tav tm="0">
                                          <p:val>
                                            <p:strVal val="#ppt_x"/>
                                          </p:val>
                                        </p:tav>
                                        <p:tav tm="100000">
                                          <p:val>
                                            <p:strVal val="#ppt_x"/>
                                          </p:val>
                                        </p:tav>
                                      </p:tavLst>
                                    </p:anim>
                                    <p:anim calcmode="lin" valueType="num">
                                      <p:cBhvr additive="base">
                                        <p:cTn id="84" dur="500" fill="hold"/>
                                        <p:tgtEl>
                                          <p:spTgt spid="40"/>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41"/>
                                        </p:tgtEl>
                                        <p:attrNameLst>
                                          <p:attrName>style.visibility</p:attrName>
                                        </p:attrNameLst>
                                      </p:cBhvr>
                                      <p:to>
                                        <p:strVal val="visible"/>
                                      </p:to>
                                    </p:set>
                                    <p:anim calcmode="lin" valueType="num">
                                      <p:cBhvr additive="base">
                                        <p:cTn id="87" dur="500" fill="hold"/>
                                        <p:tgtEl>
                                          <p:spTgt spid="41"/>
                                        </p:tgtEl>
                                        <p:attrNameLst>
                                          <p:attrName>ppt_x</p:attrName>
                                        </p:attrNameLst>
                                      </p:cBhvr>
                                      <p:tavLst>
                                        <p:tav tm="0">
                                          <p:val>
                                            <p:strVal val="#ppt_x"/>
                                          </p:val>
                                        </p:tav>
                                        <p:tav tm="100000">
                                          <p:val>
                                            <p:strVal val="#ppt_x"/>
                                          </p:val>
                                        </p:tav>
                                      </p:tavLst>
                                    </p:anim>
                                    <p:anim calcmode="lin" valueType="num">
                                      <p:cBhvr additive="base">
                                        <p:cTn id="88" dur="500" fill="hold"/>
                                        <p:tgtEl>
                                          <p:spTgt spid="41"/>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42"/>
                                        </p:tgtEl>
                                        <p:attrNameLst>
                                          <p:attrName>style.visibility</p:attrName>
                                        </p:attrNameLst>
                                      </p:cBhvr>
                                      <p:to>
                                        <p:strVal val="visible"/>
                                      </p:to>
                                    </p:set>
                                    <p:anim calcmode="lin" valueType="num">
                                      <p:cBhvr additive="base">
                                        <p:cTn id="91" dur="500" fill="hold"/>
                                        <p:tgtEl>
                                          <p:spTgt spid="42"/>
                                        </p:tgtEl>
                                        <p:attrNameLst>
                                          <p:attrName>ppt_x</p:attrName>
                                        </p:attrNameLst>
                                      </p:cBhvr>
                                      <p:tavLst>
                                        <p:tav tm="0">
                                          <p:val>
                                            <p:strVal val="#ppt_x"/>
                                          </p:val>
                                        </p:tav>
                                        <p:tav tm="100000">
                                          <p:val>
                                            <p:strVal val="#ppt_x"/>
                                          </p:val>
                                        </p:tav>
                                      </p:tavLst>
                                    </p:anim>
                                    <p:anim calcmode="lin" valueType="num">
                                      <p:cBhvr additive="base">
                                        <p:cTn id="92" dur="500" fill="hold"/>
                                        <p:tgtEl>
                                          <p:spTgt spid="42"/>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43"/>
                                        </p:tgtEl>
                                        <p:attrNameLst>
                                          <p:attrName>style.visibility</p:attrName>
                                        </p:attrNameLst>
                                      </p:cBhvr>
                                      <p:to>
                                        <p:strVal val="visible"/>
                                      </p:to>
                                    </p:set>
                                    <p:anim calcmode="lin" valueType="num">
                                      <p:cBhvr additive="base">
                                        <p:cTn id="95" dur="500" fill="hold"/>
                                        <p:tgtEl>
                                          <p:spTgt spid="43"/>
                                        </p:tgtEl>
                                        <p:attrNameLst>
                                          <p:attrName>ppt_x</p:attrName>
                                        </p:attrNameLst>
                                      </p:cBhvr>
                                      <p:tavLst>
                                        <p:tav tm="0">
                                          <p:val>
                                            <p:strVal val="#ppt_x"/>
                                          </p:val>
                                        </p:tav>
                                        <p:tav tm="100000">
                                          <p:val>
                                            <p:strVal val="#ppt_x"/>
                                          </p:val>
                                        </p:tav>
                                      </p:tavLst>
                                    </p:anim>
                                    <p:anim calcmode="lin" valueType="num">
                                      <p:cBhvr additive="base">
                                        <p:cTn id="96" dur="500" fill="hold"/>
                                        <p:tgtEl>
                                          <p:spTgt spid="43"/>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44"/>
                                        </p:tgtEl>
                                        <p:attrNameLst>
                                          <p:attrName>style.visibility</p:attrName>
                                        </p:attrNameLst>
                                      </p:cBhvr>
                                      <p:to>
                                        <p:strVal val="visible"/>
                                      </p:to>
                                    </p:set>
                                    <p:anim calcmode="lin" valueType="num">
                                      <p:cBhvr additive="base">
                                        <p:cTn id="99" dur="500" fill="hold"/>
                                        <p:tgtEl>
                                          <p:spTgt spid="44"/>
                                        </p:tgtEl>
                                        <p:attrNameLst>
                                          <p:attrName>ppt_x</p:attrName>
                                        </p:attrNameLst>
                                      </p:cBhvr>
                                      <p:tavLst>
                                        <p:tav tm="0">
                                          <p:val>
                                            <p:strVal val="#ppt_x"/>
                                          </p:val>
                                        </p:tav>
                                        <p:tav tm="100000">
                                          <p:val>
                                            <p:strVal val="#ppt_x"/>
                                          </p:val>
                                        </p:tav>
                                      </p:tavLst>
                                    </p:anim>
                                    <p:anim calcmode="lin" valueType="num">
                                      <p:cBhvr additive="base">
                                        <p:cTn id="10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2" grpId="0" animBg="1"/>
      <p:bldP spid="4" grpId="0" animBg="1"/>
      <p:bldP spid="5" grpId="0" animBg="1"/>
      <p:bldP spid="6" grpId="0" animBg="1"/>
      <p:bldP spid="10" grpId="0" animBg="1"/>
      <p:bldP spid="36" grpId="0"/>
      <p:bldP spid="37" grpId="0"/>
      <p:bldP spid="38" grpId="0"/>
      <p:bldP spid="39" grpId="0"/>
      <p:bldP spid="40" grpId="0"/>
      <p:bldP spid="41" grpId="0"/>
      <p:bldP spid="42" grpId="0"/>
      <p:bldP spid="43" grpId="0"/>
      <p:bldP spid="4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024A1F-8166-20D9-A2A5-FDE20B6A44E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B3E7CF9-3458-7DD6-03EB-CA58DF0BA37F}"/>
              </a:ext>
            </a:extLst>
          </p:cNvPr>
          <p:cNvSpPr txBox="1"/>
          <p:nvPr/>
        </p:nvSpPr>
        <p:spPr>
          <a:xfrm>
            <a:off x="928447" y="238643"/>
            <a:ext cx="1305165" cy="369332"/>
          </a:xfrm>
          <a:prstGeom prst="rect">
            <a:avLst/>
          </a:prstGeom>
          <a:noFill/>
        </p:spPr>
        <p:txBody>
          <a:bodyPr wrap="none" rtlCol="0">
            <a:spAutoFit/>
          </a:bodyPr>
          <a:lstStyle/>
          <a:p>
            <a:r>
              <a:rPr lang="en-US" b="1" dirty="0">
                <a:latin typeface="LM Roman 10" panose="00000500000000000000" pitchFamily="50" charset="0"/>
              </a:rPr>
              <a:t>Dijkstra’s</a:t>
            </a:r>
            <a:endParaRPr lang="en-ID" b="1" dirty="0">
              <a:latin typeface="LM Roman 10" panose="00000500000000000000" pitchFamily="50" charset="0"/>
            </a:endParaRPr>
          </a:p>
        </p:txBody>
      </p:sp>
      <p:sp>
        <p:nvSpPr>
          <p:cNvPr id="8" name="TextBox 7">
            <a:extLst>
              <a:ext uri="{FF2B5EF4-FFF2-40B4-BE49-F238E27FC236}">
                <a16:creationId xmlns:a16="http://schemas.microsoft.com/office/drawing/2014/main" id="{C595300E-7ED6-AE2C-4130-472BB8110798}"/>
              </a:ext>
            </a:extLst>
          </p:cNvPr>
          <p:cNvSpPr txBox="1"/>
          <p:nvPr/>
        </p:nvSpPr>
        <p:spPr>
          <a:xfrm>
            <a:off x="1095484" y="6088382"/>
            <a:ext cx="3159006" cy="523220"/>
          </a:xfrm>
          <a:prstGeom prst="rect">
            <a:avLst/>
          </a:prstGeom>
          <a:noFill/>
        </p:spPr>
        <p:txBody>
          <a:bodyPr wrap="none" rtlCol="0">
            <a:spAutoFit/>
          </a:bodyPr>
          <a:lstStyle/>
          <a:p>
            <a:r>
              <a:rPr lang="en-US" sz="2800" b="1" dirty="0">
                <a:solidFill>
                  <a:srgbClr val="FFFF00"/>
                </a:solidFill>
                <a:latin typeface="LM Roman 10" panose="00000500000000000000" pitchFamily="50" charset="0"/>
              </a:rPr>
              <a:t>Teori Graf </a:t>
            </a:r>
            <a:r>
              <a:rPr lang="en-US" sz="2800" b="1" dirty="0" err="1">
                <a:solidFill>
                  <a:srgbClr val="FFFF00"/>
                </a:solidFill>
                <a:latin typeface="LM Roman 10" panose="00000500000000000000" pitchFamily="50" charset="0"/>
              </a:rPr>
              <a:t>RKA</a:t>
            </a:r>
            <a:endParaRPr lang="en-ID" sz="2800" b="1" dirty="0">
              <a:solidFill>
                <a:srgbClr val="FFFF00"/>
              </a:solidFill>
              <a:latin typeface="LM Roman 10" panose="00000500000000000000" pitchFamily="50" charset="0"/>
            </a:endParaRPr>
          </a:p>
        </p:txBody>
      </p:sp>
      <p:sp>
        <p:nvSpPr>
          <p:cNvPr id="2" name="Oval 1">
            <a:extLst>
              <a:ext uri="{FF2B5EF4-FFF2-40B4-BE49-F238E27FC236}">
                <a16:creationId xmlns:a16="http://schemas.microsoft.com/office/drawing/2014/main" id="{2DA7E69E-99B6-E9E8-19C3-CB7952B1A2BB}"/>
              </a:ext>
            </a:extLst>
          </p:cNvPr>
          <p:cNvSpPr/>
          <p:nvPr/>
        </p:nvSpPr>
        <p:spPr>
          <a:xfrm>
            <a:off x="676275" y="1301075"/>
            <a:ext cx="847725" cy="707886"/>
          </a:xfrm>
          <a:prstGeom prst="ellipse">
            <a:avLst/>
          </a:prstGeom>
          <a:solidFill>
            <a:srgbClr val="FF6699"/>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b="1" dirty="0"/>
              <a:t> A</a:t>
            </a:r>
            <a:endParaRPr lang="en-ID" sz="3200" b="1" dirty="0"/>
          </a:p>
        </p:txBody>
      </p:sp>
      <p:sp>
        <p:nvSpPr>
          <p:cNvPr id="4" name="Oval 3">
            <a:extLst>
              <a:ext uri="{FF2B5EF4-FFF2-40B4-BE49-F238E27FC236}">
                <a16:creationId xmlns:a16="http://schemas.microsoft.com/office/drawing/2014/main" id="{D20AEEBB-64D4-83E6-4BAF-BE57267B387B}"/>
              </a:ext>
            </a:extLst>
          </p:cNvPr>
          <p:cNvSpPr/>
          <p:nvPr/>
        </p:nvSpPr>
        <p:spPr>
          <a:xfrm>
            <a:off x="3600450" y="2355314"/>
            <a:ext cx="847725" cy="707886"/>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b="1" dirty="0"/>
              <a:t> B</a:t>
            </a:r>
            <a:endParaRPr lang="en-ID" sz="3200" b="1" dirty="0"/>
          </a:p>
        </p:txBody>
      </p:sp>
      <p:sp>
        <p:nvSpPr>
          <p:cNvPr id="5" name="Oval 4">
            <a:extLst>
              <a:ext uri="{FF2B5EF4-FFF2-40B4-BE49-F238E27FC236}">
                <a16:creationId xmlns:a16="http://schemas.microsoft.com/office/drawing/2014/main" id="{323310FB-476F-7BDF-20CD-FC72473713CA}"/>
              </a:ext>
            </a:extLst>
          </p:cNvPr>
          <p:cNvSpPr/>
          <p:nvPr/>
        </p:nvSpPr>
        <p:spPr>
          <a:xfrm>
            <a:off x="5991225" y="958164"/>
            <a:ext cx="847725" cy="707886"/>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b="1" dirty="0"/>
              <a:t> D</a:t>
            </a:r>
            <a:endParaRPr lang="en-ID" sz="3200" b="1" dirty="0"/>
          </a:p>
        </p:txBody>
      </p:sp>
      <p:sp>
        <p:nvSpPr>
          <p:cNvPr id="6" name="Oval 5">
            <a:extLst>
              <a:ext uri="{FF2B5EF4-FFF2-40B4-BE49-F238E27FC236}">
                <a16:creationId xmlns:a16="http://schemas.microsoft.com/office/drawing/2014/main" id="{778135EB-23F9-9B7B-5E6E-381F63E4797F}"/>
              </a:ext>
            </a:extLst>
          </p:cNvPr>
          <p:cNvSpPr/>
          <p:nvPr/>
        </p:nvSpPr>
        <p:spPr>
          <a:xfrm>
            <a:off x="676275" y="3987114"/>
            <a:ext cx="847725" cy="707886"/>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b="1" dirty="0"/>
              <a:t> C</a:t>
            </a:r>
            <a:endParaRPr lang="en-ID" sz="3200" b="1" dirty="0"/>
          </a:p>
        </p:txBody>
      </p:sp>
      <p:sp>
        <p:nvSpPr>
          <p:cNvPr id="10" name="Oval 9">
            <a:extLst>
              <a:ext uri="{FF2B5EF4-FFF2-40B4-BE49-F238E27FC236}">
                <a16:creationId xmlns:a16="http://schemas.microsoft.com/office/drawing/2014/main" id="{F679C286-9910-6242-A98A-86C829C4485A}"/>
              </a:ext>
            </a:extLst>
          </p:cNvPr>
          <p:cNvSpPr/>
          <p:nvPr/>
        </p:nvSpPr>
        <p:spPr>
          <a:xfrm>
            <a:off x="5991225" y="3529914"/>
            <a:ext cx="847725" cy="707886"/>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b="1" dirty="0"/>
              <a:t> E</a:t>
            </a:r>
            <a:endParaRPr lang="en-ID" sz="3200" b="1" dirty="0"/>
          </a:p>
        </p:txBody>
      </p:sp>
      <p:cxnSp>
        <p:nvCxnSpPr>
          <p:cNvPr id="12" name="Straight Connector 11">
            <a:extLst>
              <a:ext uri="{FF2B5EF4-FFF2-40B4-BE49-F238E27FC236}">
                <a16:creationId xmlns:a16="http://schemas.microsoft.com/office/drawing/2014/main" id="{711D4490-2F23-9B02-C220-7AB1ADBA74CE}"/>
              </a:ext>
            </a:extLst>
          </p:cNvPr>
          <p:cNvCxnSpPr>
            <a:cxnSpLocks/>
            <a:stCxn id="2" idx="6"/>
            <a:endCxn id="4" idx="1"/>
          </p:cNvCxnSpPr>
          <p:nvPr/>
        </p:nvCxnSpPr>
        <p:spPr>
          <a:xfrm>
            <a:off x="1524000" y="1655018"/>
            <a:ext cx="2200596" cy="80396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0B0549C-D34E-198D-446E-87083EB9B4DF}"/>
              </a:ext>
            </a:extLst>
          </p:cNvPr>
          <p:cNvCxnSpPr>
            <a:cxnSpLocks/>
            <a:stCxn id="2" idx="4"/>
            <a:endCxn id="6" idx="0"/>
          </p:cNvCxnSpPr>
          <p:nvPr/>
        </p:nvCxnSpPr>
        <p:spPr>
          <a:xfrm>
            <a:off x="1100138" y="2008961"/>
            <a:ext cx="0" cy="197815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24670A0-F7D7-29E3-E1DB-E7B45E6114C9}"/>
              </a:ext>
            </a:extLst>
          </p:cNvPr>
          <p:cNvCxnSpPr>
            <a:cxnSpLocks/>
            <a:stCxn id="4" idx="3"/>
            <a:endCxn id="6" idx="7"/>
          </p:cNvCxnSpPr>
          <p:nvPr/>
        </p:nvCxnSpPr>
        <p:spPr>
          <a:xfrm flipH="1">
            <a:off x="1399854" y="2959532"/>
            <a:ext cx="2324742" cy="113125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9883D8C-F382-03FF-0D7F-5ACCECF76C78}"/>
              </a:ext>
            </a:extLst>
          </p:cNvPr>
          <p:cNvCxnSpPr>
            <a:cxnSpLocks/>
            <a:stCxn id="10" idx="2"/>
            <a:endCxn id="6" idx="6"/>
          </p:cNvCxnSpPr>
          <p:nvPr/>
        </p:nvCxnSpPr>
        <p:spPr>
          <a:xfrm flipH="1">
            <a:off x="1524000" y="3883857"/>
            <a:ext cx="4467225" cy="4572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9512AE7-96C9-1067-904C-0B69B12DB5A5}"/>
              </a:ext>
            </a:extLst>
          </p:cNvPr>
          <p:cNvCxnSpPr>
            <a:cxnSpLocks/>
            <a:stCxn id="5" idx="2"/>
            <a:endCxn id="4" idx="7"/>
          </p:cNvCxnSpPr>
          <p:nvPr/>
        </p:nvCxnSpPr>
        <p:spPr>
          <a:xfrm flipH="1">
            <a:off x="4324029" y="1312107"/>
            <a:ext cx="1667196" cy="114687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DE96DA3-7BD5-61B3-1971-E224D761E85D}"/>
              </a:ext>
            </a:extLst>
          </p:cNvPr>
          <p:cNvCxnSpPr>
            <a:cxnSpLocks/>
            <a:stCxn id="10" idx="1"/>
            <a:endCxn id="4" idx="6"/>
          </p:cNvCxnSpPr>
          <p:nvPr/>
        </p:nvCxnSpPr>
        <p:spPr>
          <a:xfrm flipH="1" flipV="1">
            <a:off x="4448175" y="2709257"/>
            <a:ext cx="1667196" cy="92432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C845256-9558-6219-E486-8C4DBFCD425E}"/>
              </a:ext>
            </a:extLst>
          </p:cNvPr>
          <p:cNvCxnSpPr>
            <a:cxnSpLocks/>
            <a:stCxn id="10" idx="0"/>
          </p:cNvCxnSpPr>
          <p:nvPr/>
        </p:nvCxnSpPr>
        <p:spPr>
          <a:xfrm flipV="1">
            <a:off x="6415088" y="1728387"/>
            <a:ext cx="109537" cy="180152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216798F-0A79-B7FE-9039-824379EA9C33}"/>
              </a:ext>
            </a:extLst>
          </p:cNvPr>
          <p:cNvCxnSpPr>
            <a:cxnSpLocks/>
            <a:stCxn id="5" idx="1"/>
            <a:endCxn id="2" idx="7"/>
          </p:cNvCxnSpPr>
          <p:nvPr/>
        </p:nvCxnSpPr>
        <p:spPr>
          <a:xfrm flipH="1">
            <a:off x="1399854" y="1061832"/>
            <a:ext cx="4715517" cy="34291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633FA842-DBD9-1A14-4FD4-71BEA5BC19AD}"/>
              </a:ext>
            </a:extLst>
          </p:cNvPr>
          <p:cNvSpPr txBox="1"/>
          <p:nvPr/>
        </p:nvSpPr>
        <p:spPr>
          <a:xfrm>
            <a:off x="676275" y="2458982"/>
            <a:ext cx="393056" cy="584775"/>
          </a:xfrm>
          <a:prstGeom prst="rect">
            <a:avLst/>
          </a:prstGeom>
          <a:noFill/>
        </p:spPr>
        <p:txBody>
          <a:bodyPr wrap="none" rtlCol="0">
            <a:spAutoFit/>
          </a:bodyPr>
          <a:lstStyle/>
          <a:p>
            <a:r>
              <a:rPr lang="en-US" sz="3200" b="1" dirty="0"/>
              <a:t>3</a:t>
            </a:r>
            <a:endParaRPr lang="en-ID" sz="3200" b="1" dirty="0"/>
          </a:p>
        </p:txBody>
      </p:sp>
      <p:sp>
        <p:nvSpPr>
          <p:cNvPr id="37" name="TextBox 36">
            <a:extLst>
              <a:ext uri="{FF2B5EF4-FFF2-40B4-BE49-F238E27FC236}">
                <a16:creationId xmlns:a16="http://schemas.microsoft.com/office/drawing/2014/main" id="{DE5EF8EF-A1AB-51D1-98EF-7D800B565D64}"/>
              </a:ext>
            </a:extLst>
          </p:cNvPr>
          <p:cNvSpPr txBox="1"/>
          <p:nvPr/>
        </p:nvSpPr>
        <p:spPr>
          <a:xfrm>
            <a:off x="2973712" y="3232769"/>
            <a:ext cx="393056" cy="584775"/>
          </a:xfrm>
          <a:prstGeom prst="rect">
            <a:avLst/>
          </a:prstGeom>
          <a:noFill/>
        </p:spPr>
        <p:txBody>
          <a:bodyPr wrap="none" rtlCol="0">
            <a:spAutoFit/>
          </a:bodyPr>
          <a:lstStyle/>
          <a:p>
            <a:r>
              <a:rPr lang="en-US" sz="3200" b="1" dirty="0"/>
              <a:t>1</a:t>
            </a:r>
            <a:endParaRPr lang="en-ID" sz="3200" b="1" dirty="0"/>
          </a:p>
        </p:txBody>
      </p:sp>
      <p:sp>
        <p:nvSpPr>
          <p:cNvPr id="38" name="TextBox 37">
            <a:extLst>
              <a:ext uri="{FF2B5EF4-FFF2-40B4-BE49-F238E27FC236}">
                <a16:creationId xmlns:a16="http://schemas.microsoft.com/office/drawing/2014/main" id="{CC40066A-CA1A-676E-7442-8300BC92160A}"/>
              </a:ext>
            </a:extLst>
          </p:cNvPr>
          <p:cNvSpPr txBox="1"/>
          <p:nvPr/>
        </p:nvSpPr>
        <p:spPr>
          <a:xfrm>
            <a:off x="3561084" y="367527"/>
            <a:ext cx="393056" cy="584775"/>
          </a:xfrm>
          <a:prstGeom prst="rect">
            <a:avLst/>
          </a:prstGeom>
          <a:noFill/>
        </p:spPr>
        <p:txBody>
          <a:bodyPr wrap="none" rtlCol="0">
            <a:spAutoFit/>
          </a:bodyPr>
          <a:lstStyle/>
          <a:p>
            <a:r>
              <a:rPr lang="en-US" sz="3200" b="1" dirty="0"/>
              <a:t>2</a:t>
            </a:r>
            <a:endParaRPr lang="en-ID" sz="3200" b="1" dirty="0"/>
          </a:p>
        </p:txBody>
      </p:sp>
      <p:sp>
        <p:nvSpPr>
          <p:cNvPr id="39" name="TextBox 38">
            <a:extLst>
              <a:ext uri="{FF2B5EF4-FFF2-40B4-BE49-F238E27FC236}">
                <a16:creationId xmlns:a16="http://schemas.microsoft.com/office/drawing/2014/main" id="{CBA0E439-B764-C485-FF18-078A657C8A4B}"/>
              </a:ext>
            </a:extLst>
          </p:cNvPr>
          <p:cNvSpPr txBox="1"/>
          <p:nvPr/>
        </p:nvSpPr>
        <p:spPr>
          <a:xfrm>
            <a:off x="2973712" y="1653507"/>
            <a:ext cx="393056" cy="584775"/>
          </a:xfrm>
          <a:prstGeom prst="rect">
            <a:avLst/>
          </a:prstGeom>
          <a:noFill/>
        </p:spPr>
        <p:txBody>
          <a:bodyPr wrap="none" rtlCol="0">
            <a:spAutoFit/>
          </a:bodyPr>
          <a:lstStyle/>
          <a:p>
            <a:r>
              <a:rPr lang="en-US" sz="3200" b="1" dirty="0"/>
              <a:t>9</a:t>
            </a:r>
            <a:endParaRPr lang="en-ID" sz="3200" b="1" dirty="0"/>
          </a:p>
        </p:txBody>
      </p:sp>
      <p:sp>
        <p:nvSpPr>
          <p:cNvPr id="40" name="TextBox 39">
            <a:extLst>
              <a:ext uri="{FF2B5EF4-FFF2-40B4-BE49-F238E27FC236}">
                <a16:creationId xmlns:a16="http://schemas.microsoft.com/office/drawing/2014/main" id="{4719475F-8AA1-A221-61D9-23969954E32E}"/>
              </a:ext>
            </a:extLst>
          </p:cNvPr>
          <p:cNvSpPr txBox="1"/>
          <p:nvPr/>
        </p:nvSpPr>
        <p:spPr>
          <a:xfrm>
            <a:off x="4000876" y="4134520"/>
            <a:ext cx="393056" cy="584775"/>
          </a:xfrm>
          <a:prstGeom prst="rect">
            <a:avLst/>
          </a:prstGeom>
          <a:noFill/>
        </p:spPr>
        <p:txBody>
          <a:bodyPr wrap="none" rtlCol="0">
            <a:spAutoFit/>
          </a:bodyPr>
          <a:lstStyle/>
          <a:p>
            <a:r>
              <a:rPr lang="en-US" sz="3200" b="1" dirty="0"/>
              <a:t>7</a:t>
            </a:r>
            <a:endParaRPr lang="en-ID" sz="3200" b="1" dirty="0"/>
          </a:p>
        </p:txBody>
      </p:sp>
      <p:sp>
        <p:nvSpPr>
          <p:cNvPr id="41" name="TextBox 40">
            <a:extLst>
              <a:ext uri="{FF2B5EF4-FFF2-40B4-BE49-F238E27FC236}">
                <a16:creationId xmlns:a16="http://schemas.microsoft.com/office/drawing/2014/main" id="{EFD467C3-17B7-82B5-3038-44A2572823DB}"/>
              </a:ext>
            </a:extLst>
          </p:cNvPr>
          <p:cNvSpPr txBox="1"/>
          <p:nvPr/>
        </p:nvSpPr>
        <p:spPr>
          <a:xfrm>
            <a:off x="5143661" y="2460490"/>
            <a:ext cx="393056" cy="584775"/>
          </a:xfrm>
          <a:prstGeom prst="rect">
            <a:avLst/>
          </a:prstGeom>
          <a:noFill/>
        </p:spPr>
        <p:txBody>
          <a:bodyPr wrap="none" rtlCol="0">
            <a:spAutoFit/>
          </a:bodyPr>
          <a:lstStyle/>
          <a:p>
            <a:r>
              <a:rPr lang="en-US" sz="3200" b="1" dirty="0"/>
              <a:t>5</a:t>
            </a:r>
            <a:endParaRPr lang="en-ID" sz="3200" b="1" dirty="0"/>
          </a:p>
        </p:txBody>
      </p:sp>
      <p:sp>
        <p:nvSpPr>
          <p:cNvPr id="42" name="TextBox 41">
            <a:extLst>
              <a:ext uri="{FF2B5EF4-FFF2-40B4-BE49-F238E27FC236}">
                <a16:creationId xmlns:a16="http://schemas.microsoft.com/office/drawing/2014/main" id="{A4B0048D-554D-A8BF-306F-E2F0B9DD158D}"/>
              </a:ext>
            </a:extLst>
          </p:cNvPr>
          <p:cNvSpPr txBox="1"/>
          <p:nvPr/>
        </p:nvSpPr>
        <p:spPr>
          <a:xfrm>
            <a:off x="4876277" y="1299647"/>
            <a:ext cx="393056" cy="584775"/>
          </a:xfrm>
          <a:prstGeom prst="rect">
            <a:avLst/>
          </a:prstGeom>
          <a:noFill/>
        </p:spPr>
        <p:txBody>
          <a:bodyPr wrap="none" rtlCol="0">
            <a:spAutoFit/>
          </a:bodyPr>
          <a:lstStyle/>
          <a:p>
            <a:r>
              <a:rPr lang="en-US" sz="3200" b="1" dirty="0"/>
              <a:t>2</a:t>
            </a:r>
            <a:endParaRPr lang="en-ID" sz="3200" b="1" dirty="0"/>
          </a:p>
        </p:txBody>
      </p:sp>
      <p:sp>
        <p:nvSpPr>
          <p:cNvPr id="43" name="TextBox 42">
            <a:extLst>
              <a:ext uri="{FF2B5EF4-FFF2-40B4-BE49-F238E27FC236}">
                <a16:creationId xmlns:a16="http://schemas.microsoft.com/office/drawing/2014/main" id="{2708997C-09C0-3458-201E-6CFB512A52A6}"/>
              </a:ext>
            </a:extLst>
          </p:cNvPr>
          <p:cNvSpPr txBox="1"/>
          <p:nvPr/>
        </p:nvSpPr>
        <p:spPr>
          <a:xfrm>
            <a:off x="6642422" y="2260367"/>
            <a:ext cx="601447" cy="584775"/>
          </a:xfrm>
          <a:prstGeom prst="rect">
            <a:avLst/>
          </a:prstGeom>
          <a:noFill/>
        </p:spPr>
        <p:txBody>
          <a:bodyPr wrap="none" rtlCol="0">
            <a:spAutoFit/>
          </a:bodyPr>
          <a:lstStyle/>
          <a:p>
            <a:r>
              <a:rPr lang="en-US" sz="3200" b="1" dirty="0"/>
              <a:t>11</a:t>
            </a:r>
            <a:endParaRPr lang="en-ID" sz="3200" b="1" dirty="0"/>
          </a:p>
        </p:txBody>
      </p:sp>
      <p:sp>
        <p:nvSpPr>
          <p:cNvPr id="45" name="TextBox 44">
            <a:extLst>
              <a:ext uri="{FF2B5EF4-FFF2-40B4-BE49-F238E27FC236}">
                <a16:creationId xmlns:a16="http://schemas.microsoft.com/office/drawing/2014/main" id="{6F7FA2C1-DFB0-537E-B72C-A673B4409230}"/>
              </a:ext>
            </a:extLst>
          </p:cNvPr>
          <p:cNvSpPr txBox="1"/>
          <p:nvPr/>
        </p:nvSpPr>
        <p:spPr>
          <a:xfrm>
            <a:off x="811020" y="823414"/>
            <a:ext cx="1007007" cy="369332"/>
          </a:xfrm>
          <a:prstGeom prst="rect">
            <a:avLst/>
          </a:prstGeom>
          <a:noFill/>
        </p:spPr>
        <p:txBody>
          <a:bodyPr wrap="none" rtlCol="0">
            <a:spAutoFit/>
          </a:bodyPr>
          <a:lstStyle/>
          <a:p>
            <a:r>
              <a:rPr lang="en-US" i="1" dirty="0" err="1">
                <a:solidFill>
                  <a:srgbClr val="FF0000"/>
                </a:solidFill>
                <a:latin typeface="LM Roman 10" panose="00000500000000000000" pitchFamily="50" charset="0"/>
              </a:rPr>
              <a:t>dist</a:t>
            </a:r>
            <a:r>
              <a:rPr lang="en-US" i="1" dirty="0">
                <a:solidFill>
                  <a:srgbClr val="FF0000"/>
                </a:solidFill>
                <a:latin typeface="LM Roman 10" panose="00000500000000000000" pitchFamily="50" charset="0"/>
              </a:rPr>
              <a:t> = 0</a:t>
            </a:r>
            <a:endParaRPr lang="en-ID" i="1" dirty="0">
              <a:solidFill>
                <a:srgbClr val="FF0000"/>
              </a:solidFill>
              <a:latin typeface="LM Roman 10" panose="00000500000000000000" pitchFamily="50" charset="0"/>
            </a:endParaRPr>
          </a:p>
        </p:txBody>
      </p:sp>
      <p:sp>
        <p:nvSpPr>
          <p:cNvPr id="46" name="TextBox 45">
            <a:extLst>
              <a:ext uri="{FF2B5EF4-FFF2-40B4-BE49-F238E27FC236}">
                <a16:creationId xmlns:a16="http://schemas.microsoft.com/office/drawing/2014/main" id="{17BDB0DD-D97D-FB81-70B8-C37B29BEFAF2}"/>
              </a:ext>
            </a:extLst>
          </p:cNvPr>
          <p:cNvSpPr txBox="1"/>
          <p:nvPr/>
        </p:nvSpPr>
        <p:spPr>
          <a:xfrm>
            <a:off x="1266594" y="4653686"/>
            <a:ext cx="1159292" cy="369332"/>
          </a:xfrm>
          <a:prstGeom prst="rect">
            <a:avLst/>
          </a:prstGeom>
          <a:noFill/>
        </p:spPr>
        <p:txBody>
          <a:bodyPr wrap="none" rtlCol="0">
            <a:spAutoFit/>
          </a:bodyPr>
          <a:lstStyle/>
          <a:p>
            <a:r>
              <a:rPr lang="en-US" i="1" dirty="0" err="1">
                <a:solidFill>
                  <a:srgbClr val="FF0000"/>
                </a:solidFill>
                <a:latin typeface="LM Roman 10" panose="00000500000000000000" pitchFamily="50" charset="0"/>
              </a:rPr>
              <a:t>dist</a:t>
            </a:r>
            <a:r>
              <a:rPr lang="en-US" i="1" dirty="0">
                <a:solidFill>
                  <a:srgbClr val="FF0000"/>
                </a:solidFill>
                <a:latin typeface="LM Roman 10" panose="00000500000000000000" pitchFamily="50" charset="0"/>
              </a:rPr>
              <a:t> = inf</a:t>
            </a:r>
            <a:endParaRPr lang="en-ID" i="1" dirty="0">
              <a:solidFill>
                <a:srgbClr val="FF0000"/>
              </a:solidFill>
              <a:latin typeface="LM Roman 10" panose="00000500000000000000" pitchFamily="50" charset="0"/>
            </a:endParaRPr>
          </a:p>
        </p:txBody>
      </p:sp>
      <p:sp>
        <p:nvSpPr>
          <p:cNvPr id="47" name="TextBox 46">
            <a:extLst>
              <a:ext uri="{FF2B5EF4-FFF2-40B4-BE49-F238E27FC236}">
                <a16:creationId xmlns:a16="http://schemas.microsoft.com/office/drawing/2014/main" id="{531040D7-4794-2B96-656A-31BF8F0C8EF3}"/>
              </a:ext>
            </a:extLst>
          </p:cNvPr>
          <p:cNvSpPr txBox="1"/>
          <p:nvPr/>
        </p:nvSpPr>
        <p:spPr>
          <a:xfrm>
            <a:off x="5944979" y="4377426"/>
            <a:ext cx="1159292" cy="369332"/>
          </a:xfrm>
          <a:prstGeom prst="rect">
            <a:avLst/>
          </a:prstGeom>
          <a:noFill/>
        </p:spPr>
        <p:txBody>
          <a:bodyPr wrap="none" rtlCol="0">
            <a:spAutoFit/>
          </a:bodyPr>
          <a:lstStyle/>
          <a:p>
            <a:r>
              <a:rPr lang="en-US" i="1" dirty="0" err="1">
                <a:solidFill>
                  <a:srgbClr val="FF0000"/>
                </a:solidFill>
                <a:latin typeface="LM Roman 10" panose="00000500000000000000" pitchFamily="50" charset="0"/>
              </a:rPr>
              <a:t>dist</a:t>
            </a:r>
            <a:r>
              <a:rPr lang="en-US" i="1" dirty="0">
                <a:solidFill>
                  <a:srgbClr val="FF0000"/>
                </a:solidFill>
                <a:latin typeface="LM Roman 10" panose="00000500000000000000" pitchFamily="50" charset="0"/>
              </a:rPr>
              <a:t> = inf</a:t>
            </a:r>
            <a:endParaRPr lang="en-ID" i="1" dirty="0">
              <a:solidFill>
                <a:srgbClr val="FF0000"/>
              </a:solidFill>
              <a:latin typeface="LM Roman 10" panose="00000500000000000000" pitchFamily="50" charset="0"/>
            </a:endParaRPr>
          </a:p>
        </p:txBody>
      </p:sp>
      <p:sp>
        <p:nvSpPr>
          <p:cNvPr id="48" name="TextBox 47">
            <a:extLst>
              <a:ext uri="{FF2B5EF4-FFF2-40B4-BE49-F238E27FC236}">
                <a16:creationId xmlns:a16="http://schemas.microsoft.com/office/drawing/2014/main" id="{2D67ECCD-6826-BC5A-2781-86B23386674E}"/>
              </a:ext>
            </a:extLst>
          </p:cNvPr>
          <p:cNvSpPr txBox="1"/>
          <p:nvPr/>
        </p:nvSpPr>
        <p:spPr>
          <a:xfrm>
            <a:off x="5974561" y="507978"/>
            <a:ext cx="1159292" cy="369332"/>
          </a:xfrm>
          <a:prstGeom prst="rect">
            <a:avLst/>
          </a:prstGeom>
          <a:noFill/>
        </p:spPr>
        <p:txBody>
          <a:bodyPr wrap="none" rtlCol="0">
            <a:spAutoFit/>
          </a:bodyPr>
          <a:lstStyle/>
          <a:p>
            <a:r>
              <a:rPr lang="en-US" i="1" dirty="0" err="1">
                <a:solidFill>
                  <a:srgbClr val="FF0000"/>
                </a:solidFill>
                <a:latin typeface="LM Roman 10" panose="00000500000000000000" pitchFamily="50" charset="0"/>
              </a:rPr>
              <a:t>dist</a:t>
            </a:r>
            <a:r>
              <a:rPr lang="en-US" i="1" dirty="0">
                <a:solidFill>
                  <a:srgbClr val="FF0000"/>
                </a:solidFill>
                <a:latin typeface="LM Roman 10" panose="00000500000000000000" pitchFamily="50" charset="0"/>
              </a:rPr>
              <a:t> = inf</a:t>
            </a:r>
            <a:endParaRPr lang="en-ID" i="1" dirty="0">
              <a:solidFill>
                <a:srgbClr val="FF0000"/>
              </a:solidFill>
              <a:latin typeface="LM Roman 10" panose="00000500000000000000" pitchFamily="50" charset="0"/>
            </a:endParaRPr>
          </a:p>
        </p:txBody>
      </p:sp>
      <p:sp>
        <p:nvSpPr>
          <p:cNvPr id="49" name="TextBox 48">
            <a:extLst>
              <a:ext uri="{FF2B5EF4-FFF2-40B4-BE49-F238E27FC236}">
                <a16:creationId xmlns:a16="http://schemas.microsoft.com/office/drawing/2014/main" id="{C92E7039-2A31-A252-0CC5-E93D5DCD368E}"/>
              </a:ext>
            </a:extLst>
          </p:cNvPr>
          <p:cNvSpPr txBox="1"/>
          <p:nvPr/>
        </p:nvSpPr>
        <p:spPr>
          <a:xfrm>
            <a:off x="3374494" y="1896819"/>
            <a:ext cx="1159292" cy="369332"/>
          </a:xfrm>
          <a:prstGeom prst="rect">
            <a:avLst/>
          </a:prstGeom>
          <a:noFill/>
        </p:spPr>
        <p:txBody>
          <a:bodyPr wrap="none" rtlCol="0">
            <a:spAutoFit/>
          </a:bodyPr>
          <a:lstStyle/>
          <a:p>
            <a:r>
              <a:rPr lang="en-US" i="1" dirty="0" err="1">
                <a:solidFill>
                  <a:srgbClr val="FF0000"/>
                </a:solidFill>
                <a:latin typeface="LM Roman 10" panose="00000500000000000000" pitchFamily="50" charset="0"/>
              </a:rPr>
              <a:t>dist</a:t>
            </a:r>
            <a:r>
              <a:rPr lang="en-US" i="1" dirty="0">
                <a:solidFill>
                  <a:srgbClr val="FF0000"/>
                </a:solidFill>
                <a:latin typeface="LM Roman 10" panose="00000500000000000000" pitchFamily="50" charset="0"/>
              </a:rPr>
              <a:t> = inf</a:t>
            </a:r>
            <a:endParaRPr lang="en-ID" i="1" dirty="0">
              <a:solidFill>
                <a:srgbClr val="FF0000"/>
              </a:solidFill>
              <a:latin typeface="LM Roman 10" panose="00000500000000000000" pitchFamily="50" charset="0"/>
            </a:endParaRPr>
          </a:p>
        </p:txBody>
      </p:sp>
      <p:sp>
        <p:nvSpPr>
          <p:cNvPr id="50" name="TextBox 49">
            <a:extLst>
              <a:ext uri="{FF2B5EF4-FFF2-40B4-BE49-F238E27FC236}">
                <a16:creationId xmlns:a16="http://schemas.microsoft.com/office/drawing/2014/main" id="{3C0F07A4-18EA-50D6-1D5F-51C37FCEB60E}"/>
              </a:ext>
            </a:extLst>
          </p:cNvPr>
          <p:cNvSpPr txBox="1"/>
          <p:nvPr/>
        </p:nvSpPr>
        <p:spPr>
          <a:xfrm>
            <a:off x="8958943" y="75139"/>
            <a:ext cx="1245726" cy="584775"/>
          </a:xfrm>
          <a:prstGeom prst="rect">
            <a:avLst/>
          </a:prstGeom>
          <a:noFill/>
        </p:spPr>
        <p:txBody>
          <a:bodyPr wrap="none" rtlCol="0">
            <a:spAutoFit/>
          </a:bodyPr>
          <a:lstStyle/>
          <a:p>
            <a:r>
              <a:rPr lang="en-US" sz="3200" i="1" dirty="0" err="1">
                <a:latin typeface="LM Roman 10" panose="00000500000000000000" pitchFamily="50" charset="0"/>
              </a:rPr>
              <a:t>Heapq</a:t>
            </a:r>
            <a:endParaRPr lang="en-ID" sz="3200" i="1" dirty="0">
              <a:latin typeface="LM Roman 10" panose="00000500000000000000" pitchFamily="50" charset="0"/>
            </a:endParaRPr>
          </a:p>
        </p:txBody>
      </p:sp>
      <p:sp>
        <p:nvSpPr>
          <p:cNvPr id="51" name="TextBox 50">
            <a:extLst>
              <a:ext uri="{FF2B5EF4-FFF2-40B4-BE49-F238E27FC236}">
                <a16:creationId xmlns:a16="http://schemas.microsoft.com/office/drawing/2014/main" id="{B9BE8DA7-464E-EF11-7A73-80A50EE16AAD}"/>
              </a:ext>
            </a:extLst>
          </p:cNvPr>
          <p:cNvSpPr txBox="1"/>
          <p:nvPr/>
        </p:nvSpPr>
        <p:spPr>
          <a:xfrm>
            <a:off x="7513867" y="666079"/>
            <a:ext cx="4533349" cy="1477328"/>
          </a:xfrm>
          <a:prstGeom prst="rect">
            <a:avLst/>
          </a:prstGeom>
          <a:noFill/>
          <a:ln w="38100">
            <a:solidFill>
              <a:srgbClr val="FF6699"/>
            </a:solidFill>
          </a:ln>
        </p:spPr>
        <p:txBody>
          <a:bodyPr wrap="square" rtlCol="0">
            <a:spAutoFit/>
          </a:bodyPr>
          <a:lstStyle/>
          <a:p>
            <a:r>
              <a:rPr lang="en-US" dirty="0"/>
              <a:t>By Distance</a:t>
            </a:r>
          </a:p>
          <a:p>
            <a:endParaRPr lang="en-US" dirty="0"/>
          </a:p>
          <a:p>
            <a:endParaRPr lang="en-US" dirty="0"/>
          </a:p>
          <a:p>
            <a:endParaRPr lang="en-US" dirty="0"/>
          </a:p>
          <a:p>
            <a:endParaRPr lang="en-ID" dirty="0"/>
          </a:p>
        </p:txBody>
      </p:sp>
      <p:sp>
        <p:nvSpPr>
          <p:cNvPr id="56" name="Oval 55">
            <a:extLst>
              <a:ext uri="{FF2B5EF4-FFF2-40B4-BE49-F238E27FC236}">
                <a16:creationId xmlns:a16="http://schemas.microsoft.com/office/drawing/2014/main" id="{F93797CB-354D-8EC4-1142-7E992715AE05}"/>
              </a:ext>
            </a:extLst>
          </p:cNvPr>
          <p:cNvSpPr/>
          <p:nvPr/>
        </p:nvSpPr>
        <p:spPr>
          <a:xfrm>
            <a:off x="668879" y="1302005"/>
            <a:ext cx="847725" cy="707886"/>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b="1" dirty="0"/>
              <a:t> A</a:t>
            </a:r>
            <a:endParaRPr lang="en-ID" sz="3200" b="1" dirty="0"/>
          </a:p>
        </p:txBody>
      </p:sp>
      <p:sp>
        <p:nvSpPr>
          <p:cNvPr id="57" name="TextBox 56">
            <a:extLst>
              <a:ext uri="{FF2B5EF4-FFF2-40B4-BE49-F238E27FC236}">
                <a16:creationId xmlns:a16="http://schemas.microsoft.com/office/drawing/2014/main" id="{EDA8B4A0-A80E-A3A4-60E7-E0C428776C50}"/>
              </a:ext>
            </a:extLst>
          </p:cNvPr>
          <p:cNvSpPr txBox="1"/>
          <p:nvPr/>
        </p:nvSpPr>
        <p:spPr>
          <a:xfrm>
            <a:off x="7866568" y="2457696"/>
            <a:ext cx="3583032" cy="400110"/>
          </a:xfrm>
          <a:prstGeom prst="rect">
            <a:avLst/>
          </a:prstGeom>
          <a:solidFill>
            <a:srgbClr val="00B050"/>
          </a:solidFill>
        </p:spPr>
        <p:txBody>
          <a:bodyPr wrap="none" rtlCol="0">
            <a:spAutoFit/>
          </a:bodyPr>
          <a:lstStyle/>
          <a:p>
            <a:r>
              <a:rPr lang="en-US" sz="2000" b="1" u="sng" dirty="0" err="1">
                <a:solidFill>
                  <a:schemeClr val="bg1"/>
                </a:solidFill>
                <a:latin typeface="LM Roman 10" panose="00000500000000000000" pitchFamily="50" charset="0"/>
              </a:rPr>
              <a:t>Dist</a:t>
            </a:r>
            <a:r>
              <a:rPr lang="en-US" sz="2000" b="1" u="sng" dirty="0">
                <a:solidFill>
                  <a:schemeClr val="bg1"/>
                </a:solidFill>
                <a:latin typeface="LM Roman 10" panose="00000500000000000000" pitchFamily="50" charset="0"/>
              </a:rPr>
              <a:t> from A to x = </a:t>
            </a:r>
            <a:r>
              <a:rPr lang="en-US" sz="2000" b="1" u="sng" dirty="0" err="1">
                <a:solidFill>
                  <a:schemeClr val="bg1"/>
                </a:solidFill>
                <a:latin typeface="LM Roman 10" panose="00000500000000000000" pitchFamily="50" charset="0"/>
              </a:rPr>
              <a:t>dist</a:t>
            </a:r>
            <a:r>
              <a:rPr lang="en-US" sz="2000" b="1" u="sng" dirty="0">
                <a:solidFill>
                  <a:schemeClr val="bg1"/>
                </a:solidFill>
                <a:latin typeface="LM Roman 10" panose="00000500000000000000" pitchFamily="50" charset="0"/>
              </a:rPr>
              <a:t>[x]</a:t>
            </a:r>
            <a:endParaRPr lang="en-ID" sz="2000" b="1" u="sng" dirty="0">
              <a:solidFill>
                <a:schemeClr val="bg1"/>
              </a:solidFill>
              <a:latin typeface="LM Roman 10" panose="00000500000000000000" pitchFamily="50" charset="0"/>
            </a:endParaRPr>
          </a:p>
        </p:txBody>
      </p:sp>
      <p:sp>
        <p:nvSpPr>
          <p:cNvPr id="58" name="TextBox 57">
            <a:extLst>
              <a:ext uri="{FF2B5EF4-FFF2-40B4-BE49-F238E27FC236}">
                <a16:creationId xmlns:a16="http://schemas.microsoft.com/office/drawing/2014/main" id="{D2A2F752-A577-FD02-CC67-DCDCD7862293}"/>
              </a:ext>
            </a:extLst>
          </p:cNvPr>
          <p:cNvSpPr txBox="1"/>
          <p:nvPr/>
        </p:nvSpPr>
        <p:spPr>
          <a:xfrm>
            <a:off x="7866568" y="2844225"/>
            <a:ext cx="1906291" cy="3353482"/>
          </a:xfrm>
          <a:prstGeom prst="rect">
            <a:avLst/>
          </a:prstGeom>
          <a:noFill/>
        </p:spPr>
        <p:txBody>
          <a:bodyPr wrap="none" rtlCol="0">
            <a:spAutoFit/>
          </a:bodyPr>
          <a:lstStyle/>
          <a:p>
            <a:pPr>
              <a:lnSpc>
                <a:spcPct val="150000"/>
              </a:lnSpc>
            </a:pPr>
            <a:r>
              <a:rPr lang="en-US" sz="2400" i="1" dirty="0" err="1">
                <a:latin typeface="LM Roman 10" panose="00000500000000000000" pitchFamily="50" charset="0"/>
              </a:rPr>
              <a:t>dist</a:t>
            </a:r>
            <a:r>
              <a:rPr lang="en-US" sz="2400" i="1" dirty="0">
                <a:latin typeface="LM Roman 10" panose="00000500000000000000" pitchFamily="50" charset="0"/>
              </a:rPr>
              <a:t>[A] = 0</a:t>
            </a:r>
          </a:p>
          <a:p>
            <a:pPr>
              <a:lnSpc>
                <a:spcPct val="150000"/>
              </a:lnSpc>
            </a:pPr>
            <a:r>
              <a:rPr lang="en-US" sz="2400" i="1" dirty="0" err="1">
                <a:latin typeface="LM Roman 10" panose="00000500000000000000" pitchFamily="50" charset="0"/>
              </a:rPr>
              <a:t>dist</a:t>
            </a:r>
            <a:r>
              <a:rPr lang="en-US" sz="2400" i="1" dirty="0">
                <a:latin typeface="LM Roman 10" panose="00000500000000000000" pitchFamily="50" charset="0"/>
              </a:rPr>
              <a:t>[B] = inf</a:t>
            </a:r>
          </a:p>
          <a:p>
            <a:pPr>
              <a:lnSpc>
                <a:spcPct val="150000"/>
              </a:lnSpc>
            </a:pPr>
            <a:r>
              <a:rPr lang="en-US" sz="2400" i="1" dirty="0" err="1">
                <a:latin typeface="LM Roman 10" panose="00000500000000000000" pitchFamily="50" charset="0"/>
              </a:rPr>
              <a:t>dist</a:t>
            </a:r>
            <a:r>
              <a:rPr lang="en-US" sz="2400" i="1" dirty="0">
                <a:latin typeface="LM Roman 10" panose="00000500000000000000" pitchFamily="50" charset="0"/>
              </a:rPr>
              <a:t>[C] = inf</a:t>
            </a:r>
          </a:p>
          <a:p>
            <a:pPr>
              <a:lnSpc>
                <a:spcPct val="150000"/>
              </a:lnSpc>
            </a:pPr>
            <a:r>
              <a:rPr lang="en-US" sz="2400" i="1" dirty="0" err="1">
                <a:latin typeface="LM Roman 10" panose="00000500000000000000" pitchFamily="50" charset="0"/>
              </a:rPr>
              <a:t>dist</a:t>
            </a:r>
            <a:r>
              <a:rPr lang="en-US" sz="2400" i="1" dirty="0">
                <a:latin typeface="LM Roman 10" panose="00000500000000000000" pitchFamily="50" charset="0"/>
              </a:rPr>
              <a:t>[D] = inf</a:t>
            </a:r>
          </a:p>
          <a:p>
            <a:pPr>
              <a:lnSpc>
                <a:spcPct val="150000"/>
              </a:lnSpc>
            </a:pPr>
            <a:r>
              <a:rPr lang="en-US" sz="2400" i="1" dirty="0" err="1">
                <a:latin typeface="LM Roman 10" panose="00000500000000000000" pitchFamily="50" charset="0"/>
              </a:rPr>
              <a:t>dist</a:t>
            </a:r>
            <a:r>
              <a:rPr lang="en-US" sz="2400" i="1" dirty="0">
                <a:latin typeface="LM Roman 10" panose="00000500000000000000" pitchFamily="50" charset="0"/>
              </a:rPr>
              <a:t>[E] = inf</a:t>
            </a:r>
          </a:p>
          <a:p>
            <a:pPr>
              <a:lnSpc>
                <a:spcPct val="150000"/>
              </a:lnSpc>
            </a:pPr>
            <a:endParaRPr lang="en-ID" sz="2400" i="1" dirty="0">
              <a:latin typeface="LM Roman 10" panose="00000500000000000000" pitchFamily="50" charset="0"/>
            </a:endParaRPr>
          </a:p>
        </p:txBody>
      </p:sp>
      <p:sp>
        <p:nvSpPr>
          <p:cNvPr id="60" name="TextBox 59">
            <a:extLst>
              <a:ext uri="{FF2B5EF4-FFF2-40B4-BE49-F238E27FC236}">
                <a16:creationId xmlns:a16="http://schemas.microsoft.com/office/drawing/2014/main" id="{B5F5CC5F-A7C0-22A7-1D88-8FD275CDEF74}"/>
              </a:ext>
            </a:extLst>
          </p:cNvPr>
          <p:cNvSpPr txBox="1"/>
          <p:nvPr/>
        </p:nvSpPr>
        <p:spPr>
          <a:xfrm>
            <a:off x="6036467" y="485575"/>
            <a:ext cx="1129710" cy="369332"/>
          </a:xfrm>
          <a:prstGeom prst="rect">
            <a:avLst/>
          </a:prstGeom>
          <a:solidFill>
            <a:schemeClr val="bg1"/>
          </a:solidFill>
        </p:spPr>
        <p:txBody>
          <a:bodyPr wrap="square" rtlCol="0">
            <a:spAutoFit/>
          </a:bodyPr>
          <a:lstStyle/>
          <a:p>
            <a:r>
              <a:rPr lang="en-US" i="1" dirty="0" err="1">
                <a:solidFill>
                  <a:srgbClr val="FFFF00"/>
                </a:solidFill>
                <a:latin typeface="LM Roman 10" panose="00000500000000000000" pitchFamily="50" charset="0"/>
              </a:rPr>
              <a:t>dist</a:t>
            </a:r>
            <a:r>
              <a:rPr lang="en-US" i="1" dirty="0">
                <a:solidFill>
                  <a:srgbClr val="FFFF00"/>
                </a:solidFill>
                <a:latin typeface="LM Roman 10" panose="00000500000000000000" pitchFamily="50" charset="0"/>
              </a:rPr>
              <a:t> = 2</a:t>
            </a:r>
            <a:endParaRPr lang="en-ID" i="1" dirty="0">
              <a:solidFill>
                <a:srgbClr val="FFFF00"/>
              </a:solidFill>
              <a:latin typeface="LM Roman 10" panose="00000500000000000000" pitchFamily="50" charset="0"/>
            </a:endParaRPr>
          </a:p>
        </p:txBody>
      </p:sp>
      <p:sp>
        <p:nvSpPr>
          <p:cNvPr id="61" name="TextBox 60">
            <a:extLst>
              <a:ext uri="{FF2B5EF4-FFF2-40B4-BE49-F238E27FC236}">
                <a16:creationId xmlns:a16="http://schemas.microsoft.com/office/drawing/2014/main" id="{29552D3F-EC09-0187-D308-7CBC5869B9BA}"/>
              </a:ext>
            </a:extLst>
          </p:cNvPr>
          <p:cNvSpPr txBox="1"/>
          <p:nvPr/>
        </p:nvSpPr>
        <p:spPr>
          <a:xfrm>
            <a:off x="9283302" y="4607519"/>
            <a:ext cx="1517175" cy="461665"/>
          </a:xfrm>
          <a:prstGeom prst="rect">
            <a:avLst/>
          </a:prstGeom>
          <a:solidFill>
            <a:schemeClr val="bg1"/>
          </a:solidFill>
        </p:spPr>
        <p:txBody>
          <a:bodyPr wrap="square" rtlCol="0">
            <a:spAutoFit/>
          </a:bodyPr>
          <a:lstStyle/>
          <a:p>
            <a:r>
              <a:rPr lang="en-US" sz="2400" b="1" i="1" dirty="0">
                <a:solidFill>
                  <a:srgbClr val="FFFF00"/>
                </a:solidFill>
                <a:latin typeface="LM Roman 10" panose="00000500000000000000" pitchFamily="50" charset="0"/>
              </a:rPr>
              <a:t>2</a:t>
            </a:r>
            <a:endParaRPr lang="en-ID" sz="2400" b="1" i="1" dirty="0">
              <a:solidFill>
                <a:srgbClr val="FFFF00"/>
              </a:solidFill>
              <a:latin typeface="LM Roman 10" panose="00000500000000000000" pitchFamily="50" charset="0"/>
            </a:endParaRPr>
          </a:p>
        </p:txBody>
      </p:sp>
      <p:sp>
        <p:nvSpPr>
          <p:cNvPr id="62" name="TextBox 61">
            <a:extLst>
              <a:ext uri="{FF2B5EF4-FFF2-40B4-BE49-F238E27FC236}">
                <a16:creationId xmlns:a16="http://schemas.microsoft.com/office/drawing/2014/main" id="{A37FFCE4-1ADC-8C6B-3296-30F0AC3903B3}"/>
              </a:ext>
            </a:extLst>
          </p:cNvPr>
          <p:cNvSpPr txBox="1"/>
          <p:nvPr/>
        </p:nvSpPr>
        <p:spPr>
          <a:xfrm>
            <a:off x="3389285" y="1880019"/>
            <a:ext cx="1129710" cy="369332"/>
          </a:xfrm>
          <a:prstGeom prst="rect">
            <a:avLst/>
          </a:prstGeom>
          <a:solidFill>
            <a:schemeClr val="bg1"/>
          </a:solidFill>
        </p:spPr>
        <p:txBody>
          <a:bodyPr wrap="square" rtlCol="0">
            <a:spAutoFit/>
          </a:bodyPr>
          <a:lstStyle/>
          <a:p>
            <a:r>
              <a:rPr lang="en-US" i="1" dirty="0" err="1">
                <a:solidFill>
                  <a:srgbClr val="FFFF00"/>
                </a:solidFill>
                <a:latin typeface="LM Roman 10" panose="00000500000000000000" pitchFamily="50" charset="0"/>
              </a:rPr>
              <a:t>dist</a:t>
            </a:r>
            <a:r>
              <a:rPr lang="en-US" i="1" dirty="0">
                <a:solidFill>
                  <a:srgbClr val="FFFF00"/>
                </a:solidFill>
                <a:latin typeface="LM Roman 10" panose="00000500000000000000" pitchFamily="50" charset="0"/>
              </a:rPr>
              <a:t> = 9</a:t>
            </a:r>
            <a:endParaRPr lang="en-ID" i="1" dirty="0">
              <a:solidFill>
                <a:srgbClr val="FFFF00"/>
              </a:solidFill>
              <a:latin typeface="LM Roman 10" panose="00000500000000000000" pitchFamily="50" charset="0"/>
            </a:endParaRPr>
          </a:p>
        </p:txBody>
      </p:sp>
      <p:sp>
        <p:nvSpPr>
          <p:cNvPr id="64" name="TextBox 63">
            <a:extLst>
              <a:ext uri="{FF2B5EF4-FFF2-40B4-BE49-F238E27FC236}">
                <a16:creationId xmlns:a16="http://schemas.microsoft.com/office/drawing/2014/main" id="{1097263E-FAE6-38A1-96F6-8D6BD66D6DBA}"/>
              </a:ext>
            </a:extLst>
          </p:cNvPr>
          <p:cNvSpPr txBox="1"/>
          <p:nvPr/>
        </p:nvSpPr>
        <p:spPr>
          <a:xfrm>
            <a:off x="9252900" y="3525156"/>
            <a:ext cx="519959" cy="461665"/>
          </a:xfrm>
          <a:prstGeom prst="rect">
            <a:avLst/>
          </a:prstGeom>
          <a:solidFill>
            <a:schemeClr val="bg1"/>
          </a:solidFill>
        </p:spPr>
        <p:txBody>
          <a:bodyPr wrap="square" rtlCol="0">
            <a:spAutoFit/>
          </a:bodyPr>
          <a:lstStyle/>
          <a:p>
            <a:r>
              <a:rPr lang="en-US" sz="2400" b="1" i="1" dirty="0">
                <a:solidFill>
                  <a:srgbClr val="FFFF00"/>
                </a:solidFill>
                <a:latin typeface="LM Roman 10" panose="00000500000000000000" pitchFamily="50" charset="0"/>
              </a:rPr>
              <a:t>9</a:t>
            </a:r>
            <a:endParaRPr lang="en-ID" sz="2400" b="1" i="1" dirty="0">
              <a:solidFill>
                <a:srgbClr val="FFFF00"/>
              </a:solidFill>
              <a:latin typeface="LM Roman 10" panose="00000500000000000000" pitchFamily="50" charset="0"/>
            </a:endParaRPr>
          </a:p>
        </p:txBody>
      </p:sp>
      <p:sp>
        <p:nvSpPr>
          <p:cNvPr id="65" name="TextBox 64">
            <a:extLst>
              <a:ext uri="{FF2B5EF4-FFF2-40B4-BE49-F238E27FC236}">
                <a16:creationId xmlns:a16="http://schemas.microsoft.com/office/drawing/2014/main" id="{1DAB4A71-9CCA-0390-F7B2-ACE59975CDAD}"/>
              </a:ext>
            </a:extLst>
          </p:cNvPr>
          <p:cNvSpPr txBox="1"/>
          <p:nvPr/>
        </p:nvSpPr>
        <p:spPr>
          <a:xfrm>
            <a:off x="1327133" y="4719295"/>
            <a:ext cx="1129710" cy="369332"/>
          </a:xfrm>
          <a:prstGeom prst="rect">
            <a:avLst/>
          </a:prstGeom>
          <a:solidFill>
            <a:schemeClr val="bg1"/>
          </a:solidFill>
        </p:spPr>
        <p:txBody>
          <a:bodyPr wrap="square" rtlCol="0">
            <a:spAutoFit/>
          </a:bodyPr>
          <a:lstStyle/>
          <a:p>
            <a:r>
              <a:rPr lang="en-US" i="1" dirty="0" err="1">
                <a:solidFill>
                  <a:srgbClr val="FFFF00"/>
                </a:solidFill>
                <a:latin typeface="LM Roman 10" panose="00000500000000000000" pitchFamily="50" charset="0"/>
              </a:rPr>
              <a:t>dist</a:t>
            </a:r>
            <a:r>
              <a:rPr lang="en-US" i="1" dirty="0">
                <a:solidFill>
                  <a:srgbClr val="FFFF00"/>
                </a:solidFill>
                <a:latin typeface="LM Roman 10" panose="00000500000000000000" pitchFamily="50" charset="0"/>
              </a:rPr>
              <a:t> = 3</a:t>
            </a:r>
            <a:endParaRPr lang="en-ID" i="1" dirty="0">
              <a:solidFill>
                <a:srgbClr val="FFFF00"/>
              </a:solidFill>
              <a:latin typeface="LM Roman 10" panose="00000500000000000000" pitchFamily="50" charset="0"/>
            </a:endParaRPr>
          </a:p>
        </p:txBody>
      </p:sp>
      <p:sp>
        <p:nvSpPr>
          <p:cNvPr id="66" name="TextBox 65">
            <a:extLst>
              <a:ext uri="{FF2B5EF4-FFF2-40B4-BE49-F238E27FC236}">
                <a16:creationId xmlns:a16="http://schemas.microsoft.com/office/drawing/2014/main" id="{FF8F6E00-C369-A0C3-B227-830355488042}"/>
              </a:ext>
            </a:extLst>
          </p:cNvPr>
          <p:cNvSpPr txBox="1"/>
          <p:nvPr/>
        </p:nvSpPr>
        <p:spPr>
          <a:xfrm>
            <a:off x="9283302" y="4035283"/>
            <a:ext cx="519959" cy="461665"/>
          </a:xfrm>
          <a:prstGeom prst="rect">
            <a:avLst/>
          </a:prstGeom>
          <a:solidFill>
            <a:schemeClr val="bg1"/>
          </a:solidFill>
        </p:spPr>
        <p:txBody>
          <a:bodyPr wrap="square" rtlCol="0">
            <a:spAutoFit/>
          </a:bodyPr>
          <a:lstStyle/>
          <a:p>
            <a:r>
              <a:rPr lang="en-US" sz="2400" b="1" i="1" dirty="0">
                <a:solidFill>
                  <a:srgbClr val="FFFF00"/>
                </a:solidFill>
                <a:latin typeface="LM Roman 10" panose="00000500000000000000" pitchFamily="50" charset="0"/>
              </a:rPr>
              <a:t>3</a:t>
            </a:r>
            <a:endParaRPr lang="en-ID" sz="2400" b="1" i="1" dirty="0">
              <a:solidFill>
                <a:srgbClr val="FFFF00"/>
              </a:solidFill>
              <a:latin typeface="LM Roman 10" panose="00000500000000000000" pitchFamily="50" charset="0"/>
            </a:endParaRPr>
          </a:p>
        </p:txBody>
      </p:sp>
      <p:sp>
        <p:nvSpPr>
          <p:cNvPr id="68" name="Oval 67">
            <a:extLst>
              <a:ext uri="{FF2B5EF4-FFF2-40B4-BE49-F238E27FC236}">
                <a16:creationId xmlns:a16="http://schemas.microsoft.com/office/drawing/2014/main" id="{03DC286A-095A-E7A8-1A92-270F9B440F74}"/>
              </a:ext>
            </a:extLst>
          </p:cNvPr>
          <p:cNvSpPr/>
          <p:nvPr/>
        </p:nvSpPr>
        <p:spPr>
          <a:xfrm>
            <a:off x="5974561" y="951934"/>
            <a:ext cx="847725" cy="707886"/>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b="1" dirty="0"/>
              <a:t> D</a:t>
            </a:r>
            <a:endParaRPr lang="en-ID" sz="3200" b="1" dirty="0"/>
          </a:p>
        </p:txBody>
      </p:sp>
      <p:sp>
        <p:nvSpPr>
          <p:cNvPr id="71" name="TextBox 70">
            <a:extLst>
              <a:ext uri="{FF2B5EF4-FFF2-40B4-BE49-F238E27FC236}">
                <a16:creationId xmlns:a16="http://schemas.microsoft.com/office/drawing/2014/main" id="{273D7765-F661-7A8C-45F8-266643C45A22}"/>
              </a:ext>
            </a:extLst>
          </p:cNvPr>
          <p:cNvSpPr txBox="1"/>
          <p:nvPr/>
        </p:nvSpPr>
        <p:spPr>
          <a:xfrm>
            <a:off x="1721922" y="5160998"/>
            <a:ext cx="2613216" cy="646331"/>
          </a:xfrm>
          <a:prstGeom prst="rect">
            <a:avLst/>
          </a:prstGeom>
          <a:noFill/>
        </p:spPr>
        <p:txBody>
          <a:bodyPr wrap="none" rtlCol="0">
            <a:spAutoFit/>
          </a:bodyPr>
          <a:lstStyle/>
          <a:p>
            <a:r>
              <a:rPr lang="en-US" sz="3600" dirty="0" err="1">
                <a:latin typeface="LM Roman 10" panose="00000500000000000000" pitchFamily="50" charset="0"/>
              </a:rPr>
              <a:t>curr_dist</a:t>
            </a:r>
            <a:r>
              <a:rPr lang="en-US" sz="3600" dirty="0">
                <a:latin typeface="LM Roman 10" panose="00000500000000000000" pitchFamily="50" charset="0"/>
              </a:rPr>
              <a:t> =</a:t>
            </a:r>
            <a:endParaRPr lang="en-ID" sz="3600" dirty="0">
              <a:latin typeface="LM Roman 10" panose="00000500000000000000" pitchFamily="50" charset="0"/>
            </a:endParaRPr>
          </a:p>
        </p:txBody>
      </p:sp>
      <p:sp>
        <p:nvSpPr>
          <p:cNvPr id="72" name="TextBox 71">
            <a:extLst>
              <a:ext uri="{FF2B5EF4-FFF2-40B4-BE49-F238E27FC236}">
                <a16:creationId xmlns:a16="http://schemas.microsoft.com/office/drawing/2014/main" id="{91AD58A8-112A-B38C-F6F8-240269F22872}"/>
              </a:ext>
            </a:extLst>
          </p:cNvPr>
          <p:cNvSpPr txBox="1"/>
          <p:nvPr/>
        </p:nvSpPr>
        <p:spPr>
          <a:xfrm>
            <a:off x="4335138" y="5112460"/>
            <a:ext cx="450764" cy="646331"/>
          </a:xfrm>
          <a:prstGeom prst="rect">
            <a:avLst/>
          </a:prstGeom>
          <a:solidFill>
            <a:schemeClr val="tx1"/>
          </a:solidFill>
        </p:spPr>
        <p:txBody>
          <a:bodyPr wrap="none" rtlCol="0">
            <a:spAutoFit/>
          </a:bodyPr>
          <a:lstStyle/>
          <a:p>
            <a:r>
              <a:rPr lang="en-US" sz="3600" b="1" dirty="0">
                <a:solidFill>
                  <a:sysClr val="windowText" lastClr="000000"/>
                </a:solidFill>
                <a:latin typeface="LM Roman 10" panose="00000500000000000000" pitchFamily="50" charset="0"/>
              </a:rPr>
              <a:t>0</a:t>
            </a:r>
            <a:endParaRPr lang="en-ID" sz="3600" b="1" dirty="0">
              <a:solidFill>
                <a:sysClr val="windowText" lastClr="000000"/>
              </a:solidFill>
              <a:latin typeface="LM Roman 10" panose="00000500000000000000" pitchFamily="50" charset="0"/>
            </a:endParaRPr>
          </a:p>
        </p:txBody>
      </p:sp>
      <p:sp>
        <p:nvSpPr>
          <p:cNvPr id="73" name="TextBox 72">
            <a:extLst>
              <a:ext uri="{FF2B5EF4-FFF2-40B4-BE49-F238E27FC236}">
                <a16:creationId xmlns:a16="http://schemas.microsoft.com/office/drawing/2014/main" id="{7EC62126-0DDE-84D2-213A-DCF3E89CC31F}"/>
              </a:ext>
            </a:extLst>
          </p:cNvPr>
          <p:cNvSpPr txBox="1"/>
          <p:nvPr/>
        </p:nvSpPr>
        <p:spPr>
          <a:xfrm>
            <a:off x="4335138" y="5112460"/>
            <a:ext cx="450764" cy="646331"/>
          </a:xfrm>
          <a:prstGeom prst="rect">
            <a:avLst/>
          </a:prstGeom>
          <a:solidFill>
            <a:schemeClr val="accent2"/>
          </a:solidFill>
        </p:spPr>
        <p:txBody>
          <a:bodyPr wrap="none" rtlCol="0">
            <a:spAutoFit/>
          </a:bodyPr>
          <a:lstStyle/>
          <a:p>
            <a:r>
              <a:rPr lang="en-US" sz="3600" b="1" dirty="0">
                <a:latin typeface="LM Roman 10" panose="00000500000000000000" pitchFamily="50" charset="0"/>
              </a:rPr>
              <a:t>2</a:t>
            </a:r>
            <a:endParaRPr lang="en-ID" sz="3600" b="1" dirty="0">
              <a:latin typeface="LM Roman 10" panose="00000500000000000000" pitchFamily="50" charset="0"/>
            </a:endParaRPr>
          </a:p>
        </p:txBody>
      </p:sp>
      <p:sp>
        <p:nvSpPr>
          <p:cNvPr id="63" name="Rectangle 62">
            <a:extLst>
              <a:ext uri="{FF2B5EF4-FFF2-40B4-BE49-F238E27FC236}">
                <a16:creationId xmlns:a16="http://schemas.microsoft.com/office/drawing/2014/main" id="{6328093E-82BB-F862-17F1-98BF6A6E55CB}"/>
              </a:ext>
            </a:extLst>
          </p:cNvPr>
          <p:cNvSpPr/>
          <p:nvPr/>
        </p:nvSpPr>
        <p:spPr>
          <a:xfrm>
            <a:off x="7657956" y="4565706"/>
            <a:ext cx="2443155" cy="548218"/>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73">
            <a:extLst>
              <a:ext uri="{FF2B5EF4-FFF2-40B4-BE49-F238E27FC236}">
                <a16:creationId xmlns:a16="http://schemas.microsoft.com/office/drawing/2014/main" id="{35580BC9-2D68-A651-33DD-0711463CC25B}"/>
              </a:ext>
            </a:extLst>
          </p:cNvPr>
          <p:cNvSpPr/>
          <p:nvPr/>
        </p:nvSpPr>
        <p:spPr>
          <a:xfrm>
            <a:off x="3603852" y="2350341"/>
            <a:ext cx="847725" cy="707886"/>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b="1" dirty="0"/>
              <a:t> B</a:t>
            </a:r>
            <a:endParaRPr lang="en-ID" sz="3200" b="1" dirty="0"/>
          </a:p>
        </p:txBody>
      </p:sp>
      <p:sp>
        <p:nvSpPr>
          <p:cNvPr id="77" name="Oval 76">
            <a:extLst>
              <a:ext uri="{FF2B5EF4-FFF2-40B4-BE49-F238E27FC236}">
                <a16:creationId xmlns:a16="http://schemas.microsoft.com/office/drawing/2014/main" id="{25758A6D-AE79-6823-91D5-BCC3F8139D06}"/>
              </a:ext>
            </a:extLst>
          </p:cNvPr>
          <p:cNvSpPr/>
          <p:nvPr/>
        </p:nvSpPr>
        <p:spPr>
          <a:xfrm>
            <a:off x="676275" y="3987114"/>
            <a:ext cx="847725" cy="707886"/>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b="1" dirty="0"/>
              <a:t> C</a:t>
            </a:r>
            <a:endParaRPr lang="en-ID" sz="3200" b="1" dirty="0"/>
          </a:p>
        </p:txBody>
      </p:sp>
      <p:sp>
        <p:nvSpPr>
          <p:cNvPr id="78" name="TextBox 77">
            <a:extLst>
              <a:ext uri="{FF2B5EF4-FFF2-40B4-BE49-F238E27FC236}">
                <a16:creationId xmlns:a16="http://schemas.microsoft.com/office/drawing/2014/main" id="{3BA22CF1-B3A5-4DF6-C024-C4D655FBFF57}"/>
              </a:ext>
            </a:extLst>
          </p:cNvPr>
          <p:cNvSpPr txBox="1"/>
          <p:nvPr/>
        </p:nvSpPr>
        <p:spPr>
          <a:xfrm>
            <a:off x="3357211" y="1814261"/>
            <a:ext cx="1193858" cy="369332"/>
          </a:xfrm>
          <a:prstGeom prst="rect">
            <a:avLst/>
          </a:prstGeom>
          <a:solidFill>
            <a:schemeClr val="bg1"/>
          </a:solidFill>
        </p:spPr>
        <p:txBody>
          <a:bodyPr wrap="square" rtlCol="0">
            <a:spAutoFit/>
          </a:bodyPr>
          <a:lstStyle/>
          <a:p>
            <a:r>
              <a:rPr lang="en-US" i="1" dirty="0" err="1">
                <a:solidFill>
                  <a:srgbClr val="FFFF00"/>
                </a:solidFill>
                <a:latin typeface="LM Roman 10" panose="00000500000000000000" pitchFamily="50" charset="0"/>
              </a:rPr>
              <a:t>dist</a:t>
            </a:r>
            <a:r>
              <a:rPr lang="en-US" i="1" dirty="0">
                <a:solidFill>
                  <a:srgbClr val="FFFF00"/>
                </a:solidFill>
                <a:latin typeface="LM Roman 10" panose="00000500000000000000" pitchFamily="50" charset="0"/>
              </a:rPr>
              <a:t> = 4</a:t>
            </a:r>
            <a:endParaRPr lang="en-ID" i="1" dirty="0">
              <a:solidFill>
                <a:srgbClr val="FFFF00"/>
              </a:solidFill>
              <a:latin typeface="LM Roman 10" panose="00000500000000000000" pitchFamily="50" charset="0"/>
            </a:endParaRPr>
          </a:p>
        </p:txBody>
      </p:sp>
      <p:sp>
        <p:nvSpPr>
          <p:cNvPr id="79" name="TextBox 78">
            <a:extLst>
              <a:ext uri="{FF2B5EF4-FFF2-40B4-BE49-F238E27FC236}">
                <a16:creationId xmlns:a16="http://schemas.microsoft.com/office/drawing/2014/main" id="{C2D41240-1F0B-03E6-FEE4-43136616E7F3}"/>
              </a:ext>
            </a:extLst>
          </p:cNvPr>
          <p:cNvSpPr txBox="1"/>
          <p:nvPr/>
        </p:nvSpPr>
        <p:spPr>
          <a:xfrm>
            <a:off x="9948741" y="3519568"/>
            <a:ext cx="2243955" cy="369332"/>
          </a:xfrm>
          <a:prstGeom prst="rect">
            <a:avLst/>
          </a:prstGeom>
          <a:solidFill>
            <a:schemeClr val="bg1"/>
          </a:solidFill>
        </p:spPr>
        <p:txBody>
          <a:bodyPr wrap="square" rtlCol="0">
            <a:spAutoFit/>
          </a:bodyPr>
          <a:lstStyle/>
          <a:p>
            <a:r>
              <a:rPr lang="en-US" b="1" i="1" dirty="0">
                <a:solidFill>
                  <a:srgbClr val="FF6699"/>
                </a:solidFill>
                <a:latin typeface="LM Roman 10" panose="00000500000000000000" pitchFamily="50" charset="0"/>
              </a:rPr>
              <a:t>2 + 2 &lt; 9 !</a:t>
            </a:r>
            <a:endParaRPr lang="en-ID" b="1" i="1" dirty="0">
              <a:solidFill>
                <a:srgbClr val="FF6699"/>
              </a:solidFill>
              <a:latin typeface="LM Roman 10" panose="00000500000000000000" pitchFamily="50" charset="0"/>
            </a:endParaRPr>
          </a:p>
        </p:txBody>
      </p:sp>
      <p:sp>
        <p:nvSpPr>
          <p:cNvPr id="81" name="TextBox 80">
            <a:extLst>
              <a:ext uri="{FF2B5EF4-FFF2-40B4-BE49-F238E27FC236}">
                <a16:creationId xmlns:a16="http://schemas.microsoft.com/office/drawing/2014/main" id="{4B3184A6-3190-A539-ACC1-8CD0026A42B1}"/>
              </a:ext>
            </a:extLst>
          </p:cNvPr>
          <p:cNvSpPr txBox="1"/>
          <p:nvPr/>
        </p:nvSpPr>
        <p:spPr>
          <a:xfrm>
            <a:off x="4335138" y="5136729"/>
            <a:ext cx="450764" cy="646331"/>
          </a:xfrm>
          <a:prstGeom prst="rect">
            <a:avLst/>
          </a:prstGeom>
          <a:solidFill>
            <a:schemeClr val="accent2"/>
          </a:solidFill>
        </p:spPr>
        <p:txBody>
          <a:bodyPr wrap="none" rtlCol="0">
            <a:spAutoFit/>
          </a:bodyPr>
          <a:lstStyle/>
          <a:p>
            <a:r>
              <a:rPr lang="en-US" sz="3600" b="1" dirty="0">
                <a:latin typeface="LM Roman 10" panose="00000500000000000000" pitchFamily="50" charset="0"/>
              </a:rPr>
              <a:t>2</a:t>
            </a:r>
            <a:endParaRPr lang="en-ID" sz="3600" b="1" dirty="0">
              <a:latin typeface="LM Roman 10" panose="00000500000000000000" pitchFamily="50" charset="0"/>
            </a:endParaRPr>
          </a:p>
        </p:txBody>
      </p:sp>
      <p:sp>
        <p:nvSpPr>
          <p:cNvPr id="82" name="TextBox 81">
            <a:extLst>
              <a:ext uri="{FF2B5EF4-FFF2-40B4-BE49-F238E27FC236}">
                <a16:creationId xmlns:a16="http://schemas.microsoft.com/office/drawing/2014/main" id="{4FAAC1D1-66BB-98F6-474F-973F80799BE2}"/>
              </a:ext>
            </a:extLst>
          </p:cNvPr>
          <p:cNvSpPr txBox="1"/>
          <p:nvPr/>
        </p:nvSpPr>
        <p:spPr>
          <a:xfrm>
            <a:off x="5968922" y="4462003"/>
            <a:ext cx="1193858" cy="369332"/>
          </a:xfrm>
          <a:prstGeom prst="rect">
            <a:avLst/>
          </a:prstGeom>
          <a:solidFill>
            <a:schemeClr val="bg1"/>
          </a:solidFill>
        </p:spPr>
        <p:txBody>
          <a:bodyPr wrap="square" rtlCol="0">
            <a:spAutoFit/>
          </a:bodyPr>
          <a:lstStyle/>
          <a:p>
            <a:r>
              <a:rPr lang="en-US" i="1" dirty="0" err="1">
                <a:solidFill>
                  <a:srgbClr val="FFFF00"/>
                </a:solidFill>
                <a:latin typeface="LM Roman 10" panose="00000500000000000000" pitchFamily="50" charset="0"/>
              </a:rPr>
              <a:t>dist</a:t>
            </a:r>
            <a:r>
              <a:rPr lang="en-US" i="1" dirty="0">
                <a:solidFill>
                  <a:srgbClr val="FFFF00"/>
                </a:solidFill>
                <a:latin typeface="LM Roman 10" panose="00000500000000000000" pitchFamily="50" charset="0"/>
              </a:rPr>
              <a:t> = 13</a:t>
            </a:r>
            <a:endParaRPr lang="en-ID" i="1" dirty="0">
              <a:solidFill>
                <a:srgbClr val="FFFF00"/>
              </a:solidFill>
              <a:latin typeface="LM Roman 10" panose="00000500000000000000" pitchFamily="50" charset="0"/>
            </a:endParaRPr>
          </a:p>
        </p:txBody>
      </p:sp>
      <p:sp>
        <p:nvSpPr>
          <p:cNvPr id="83" name="TextBox 82">
            <a:extLst>
              <a:ext uri="{FF2B5EF4-FFF2-40B4-BE49-F238E27FC236}">
                <a16:creationId xmlns:a16="http://schemas.microsoft.com/office/drawing/2014/main" id="{15282BFC-0765-1366-2DA1-27FEE228A5F2}"/>
              </a:ext>
            </a:extLst>
          </p:cNvPr>
          <p:cNvSpPr txBox="1"/>
          <p:nvPr/>
        </p:nvSpPr>
        <p:spPr>
          <a:xfrm>
            <a:off x="9226361" y="5216216"/>
            <a:ext cx="718564" cy="461665"/>
          </a:xfrm>
          <a:prstGeom prst="rect">
            <a:avLst/>
          </a:prstGeom>
          <a:solidFill>
            <a:schemeClr val="bg1"/>
          </a:solidFill>
        </p:spPr>
        <p:txBody>
          <a:bodyPr wrap="square" rtlCol="0">
            <a:spAutoFit/>
          </a:bodyPr>
          <a:lstStyle/>
          <a:p>
            <a:r>
              <a:rPr lang="en-US" sz="2400" b="1" i="1" dirty="0">
                <a:solidFill>
                  <a:srgbClr val="FFFF00"/>
                </a:solidFill>
                <a:latin typeface="LM Roman 10" panose="00000500000000000000" pitchFamily="50" charset="0"/>
              </a:rPr>
              <a:t>13</a:t>
            </a:r>
            <a:endParaRPr lang="en-ID" sz="2400" b="1" i="1" dirty="0">
              <a:solidFill>
                <a:srgbClr val="FFFF00"/>
              </a:solidFill>
              <a:latin typeface="LM Roman 10" panose="00000500000000000000" pitchFamily="50" charset="0"/>
            </a:endParaRPr>
          </a:p>
        </p:txBody>
      </p:sp>
      <p:sp>
        <p:nvSpPr>
          <p:cNvPr id="84" name="TextBox 83">
            <a:extLst>
              <a:ext uri="{FF2B5EF4-FFF2-40B4-BE49-F238E27FC236}">
                <a16:creationId xmlns:a16="http://schemas.microsoft.com/office/drawing/2014/main" id="{BDD67746-90E9-3AA6-4CCE-8C2EDBBA3252}"/>
              </a:ext>
            </a:extLst>
          </p:cNvPr>
          <p:cNvSpPr txBox="1"/>
          <p:nvPr/>
        </p:nvSpPr>
        <p:spPr>
          <a:xfrm>
            <a:off x="10327622" y="5193425"/>
            <a:ext cx="2243955" cy="369332"/>
          </a:xfrm>
          <a:prstGeom prst="rect">
            <a:avLst/>
          </a:prstGeom>
          <a:solidFill>
            <a:schemeClr val="bg1"/>
          </a:solidFill>
        </p:spPr>
        <p:txBody>
          <a:bodyPr wrap="square" rtlCol="0">
            <a:spAutoFit/>
          </a:bodyPr>
          <a:lstStyle/>
          <a:p>
            <a:r>
              <a:rPr lang="en-US" b="1" i="1" dirty="0">
                <a:solidFill>
                  <a:srgbClr val="FF6699"/>
                </a:solidFill>
                <a:latin typeface="LM Roman 10" panose="00000500000000000000" pitchFamily="50" charset="0"/>
              </a:rPr>
              <a:t>2 + 11</a:t>
            </a:r>
            <a:endParaRPr lang="en-ID" b="1" i="1" dirty="0">
              <a:solidFill>
                <a:srgbClr val="FF6699"/>
              </a:solidFill>
              <a:latin typeface="LM Roman 10" panose="00000500000000000000" pitchFamily="50" charset="0"/>
            </a:endParaRPr>
          </a:p>
        </p:txBody>
      </p:sp>
      <p:sp>
        <p:nvSpPr>
          <p:cNvPr id="85" name="TextBox 84">
            <a:extLst>
              <a:ext uri="{FF2B5EF4-FFF2-40B4-BE49-F238E27FC236}">
                <a16:creationId xmlns:a16="http://schemas.microsoft.com/office/drawing/2014/main" id="{52BF577C-6B12-4D95-7F74-CD39E6AB6D7D}"/>
              </a:ext>
            </a:extLst>
          </p:cNvPr>
          <p:cNvSpPr txBox="1"/>
          <p:nvPr/>
        </p:nvSpPr>
        <p:spPr>
          <a:xfrm>
            <a:off x="10170176" y="5088627"/>
            <a:ext cx="450764" cy="646331"/>
          </a:xfrm>
          <a:prstGeom prst="rect">
            <a:avLst/>
          </a:prstGeom>
          <a:solidFill>
            <a:schemeClr val="accent2"/>
          </a:solidFill>
        </p:spPr>
        <p:txBody>
          <a:bodyPr wrap="square" rtlCol="0">
            <a:spAutoFit/>
          </a:bodyPr>
          <a:lstStyle/>
          <a:p>
            <a:r>
              <a:rPr lang="en-US" sz="3600" b="1" dirty="0">
                <a:latin typeface="LM Roman 10" panose="00000500000000000000" pitchFamily="50" charset="0"/>
              </a:rPr>
              <a:t>2</a:t>
            </a:r>
            <a:endParaRPr lang="en-ID" sz="3600" b="1" dirty="0">
              <a:latin typeface="LM Roman 10" panose="00000500000000000000" pitchFamily="50" charset="0"/>
            </a:endParaRPr>
          </a:p>
        </p:txBody>
      </p:sp>
      <p:sp>
        <p:nvSpPr>
          <p:cNvPr id="86" name="Oval 85">
            <a:extLst>
              <a:ext uri="{FF2B5EF4-FFF2-40B4-BE49-F238E27FC236}">
                <a16:creationId xmlns:a16="http://schemas.microsoft.com/office/drawing/2014/main" id="{C08117C7-D5A0-C646-765B-C1ACA5F13373}"/>
              </a:ext>
            </a:extLst>
          </p:cNvPr>
          <p:cNvSpPr/>
          <p:nvPr/>
        </p:nvSpPr>
        <p:spPr>
          <a:xfrm>
            <a:off x="3605120" y="2372005"/>
            <a:ext cx="847725" cy="707886"/>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b="1" dirty="0"/>
              <a:t> B</a:t>
            </a:r>
            <a:endParaRPr lang="en-ID" sz="3200" b="1" dirty="0"/>
          </a:p>
        </p:txBody>
      </p:sp>
      <p:sp>
        <p:nvSpPr>
          <p:cNvPr id="95" name="Oval 94">
            <a:extLst>
              <a:ext uri="{FF2B5EF4-FFF2-40B4-BE49-F238E27FC236}">
                <a16:creationId xmlns:a16="http://schemas.microsoft.com/office/drawing/2014/main" id="{301B7582-B2A0-EF6D-F35D-7E5D7A67E3CF}"/>
              </a:ext>
            </a:extLst>
          </p:cNvPr>
          <p:cNvSpPr/>
          <p:nvPr/>
        </p:nvSpPr>
        <p:spPr>
          <a:xfrm>
            <a:off x="6006426" y="3526984"/>
            <a:ext cx="847725" cy="707886"/>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b="1" dirty="0"/>
              <a:t> E</a:t>
            </a:r>
            <a:endParaRPr lang="en-ID" sz="3200" b="1" dirty="0"/>
          </a:p>
        </p:txBody>
      </p:sp>
      <p:sp>
        <p:nvSpPr>
          <p:cNvPr id="102" name="TextBox 101">
            <a:extLst>
              <a:ext uri="{FF2B5EF4-FFF2-40B4-BE49-F238E27FC236}">
                <a16:creationId xmlns:a16="http://schemas.microsoft.com/office/drawing/2014/main" id="{9EB941E7-5B49-20DC-222B-5F252990D379}"/>
              </a:ext>
            </a:extLst>
          </p:cNvPr>
          <p:cNvSpPr txBox="1"/>
          <p:nvPr/>
        </p:nvSpPr>
        <p:spPr>
          <a:xfrm>
            <a:off x="4325687" y="5117671"/>
            <a:ext cx="450764" cy="646331"/>
          </a:xfrm>
          <a:prstGeom prst="rect">
            <a:avLst/>
          </a:prstGeom>
          <a:solidFill>
            <a:schemeClr val="accent2"/>
          </a:solidFill>
        </p:spPr>
        <p:txBody>
          <a:bodyPr wrap="none" rtlCol="0">
            <a:spAutoFit/>
          </a:bodyPr>
          <a:lstStyle/>
          <a:p>
            <a:r>
              <a:rPr lang="en-US" sz="3600" b="1" dirty="0">
                <a:latin typeface="LM Roman 10" panose="00000500000000000000" pitchFamily="50" charset="0"/>
              </a:rPr>
              <a:t>3</a:t>
            </a:r>
            <a:endParaRPr lang="en-ID" sz="3600" b="1" dirty="0">
              <a:latin typeface="LM Roman 10" panose="00000500000000000000" pitchFamily="50" charset="0"/>
            </a:endParaRPr>
          </a:p>
        </p:txBody>
      </p:sp>
      <p:sp>
        <p:nvSpPr>
          <p:cNvPr id="103" name="TextBox 102">
            <a:extLst>
              <a:ext uri="{FF2B5EF4-FFF2-40B4-BE49-F238E27FC236}">
                <a16:creationId xmlns:a16="http://schemas.microsoft.com/office/drawing/2014/main" id="{695920D0-6C1C-470C-85D2-2636CA5739E5}"/>
              </a:ext>
            </a:extLst>
          </p:cNvPr>
          <p:cNvSpPr txBox="1"/>
          <p:nvPr/>
        </p:nvSpPr>
        <p:spPr>
          <a:xfrm>
            <a:off x="9992824" y="3533148"/>
            <a:ext cx="2243955" cy="369332"/>
          </a:xfrm>
          <a:prstGeom prst="rect">
            <a:avLst/>
          </a:prstGeom>
          <a:solidFill>
            <a:schemeClr val="bg1"/>
          </a:solidFill>
        </p:spPr>
        <p:txBody>
          <a:bodyPr wrap="square" rtlCol="0">
            <a:spAutoFit/>
          </a:bodyPr>
          <a:lstStyle/>
          <a:p>
            <a:r>
              <a:rPr lang="en-US" b="1" i="1" dirty="0">
                <a:solidFill>
                  <a:srgbClr val="FF6699"/>
                </a:solidFill>
                <a:latin typeface="LM Roman 10" panose="00000500000000000000" pitchFamily="50" charset="0"/>
              </a:rPr>
              <a:t>3 + 1 = 4</a:t>
            </a:r>
            <a:endParaRPr lang="en-ID" b="1" i="1" dirty="0">
              <a:solidFill>
                <a:srgbClr val="FF6699"/>
              </a:solidFill>
              <a:latin typeface="LM Roman 10" panose="00000500000000000000" pitchFamily="50" charset="0"/>
            </a:endParaRPr>
          </a:p>
        </p:txBody>
      </p:sp>
      <p:sp>
        <p:nvSpPr>
          <p:cNvPr id="104" name="TextBox 103">
            <a:extLst>
              <a:ext uri="{FF2B5EF4-FFF2-40B4-BE49-F238E27FC236}">
                <a16:creationId xmlns:a16="http://schemas.microsoft.com/office/drawing/2014/main" id="{627FC382-EFF4-CE7F-83DC-9AAD804F2A04}"/>
              </a:ext>
            </a:extLst>
          </p:cNvPr>
          <p:cNvSpPr txBox="1"/>
          <p:nvPr/>
        </p:nvSpPr>
        <p:spPr>
          <a:xfrm>
            <a:off x="9262675" y="3506324"/>
            <a:ext cx="519959" cy="461665"/>
          </a:xfrm>
          <a:prstGeom prst="rect">
            <a:avLst/>
          </a:prstGeom>
          <a:solidFill>
            <a:schemeClr val="bg1"/>
          </a:solidFill>
        </p:spPr>
        <p:txBody>
          <a:bodyPr wrap="square" rtlCol="0">
            <a:spAutoFit/>
          </a:bodyPr>
          <a:lstStyle/>
          <a:p>
            <a:r>
              <a:rPr lang="en-US" sz="2400" b="1" i="1" dirty="0">
                <a:solidFill>
                  <a:srgbClr val="FFFF00"/>
                </a:solidFill>
                <a:latin typeface="LM Roman 10" panose="00000500000000000000" pitchFamily="50" charset="0"/>
              </a:rPr>
              <a:t>4</a:t>
            </a:r>
            <a:endParaRPr lang="en-ID" sz="2400" b="1" i="1" dirty="0">
              <a:solidFill>
                <a:srgbClr val="FFFF00"/>
              </a:solidFill>
              <a:latin typeface="LM Roman 10" panose="00000500000000000000" pitchFamily="50" charset="0"/>
            </a:endParaRPr>
          </a:p>
        </p:txBody>
      </p:sp>
      <p:sp>
        <p:nvSpPr>
          <p:cNvPr id="105" name="TextBox 104">
            <a:extLst>
              <a:ext uri="{FF2B5EF4-FFF2-40B4-BE49-F238E27FC236}">
                <a16:creationId xmlns:a16="http://schemas.microsoft.com/office/drawing/2014/main" id="{5E67103F-8B1D-C099-5A75-FFB2B9AD9917}"/>
              </a:ext>
            </a:extLst>
          </p:cNvPr>
          <p:cNvSpPr txBox="1"/>
          <p:nvPr/>
        </p:nvSpPr>
        <p:spPr>
          <a:xfrm>
            <a:off x="10102371" y="5212868"/>
            <a:ext cx="2243955" cy="369332"/>
          </a:xfrm>
          <a:prstGeom prst="rect">
            <a:avLst/>
          </a:prstGeom>
          <a:solidFill>
            <a:schemeClr val="bg1"/>
          </a:solidFill>
        </p:spPr>
        <p:txBody>
          <a:bodyPr wrap="square" rtlCol="0">
            <a:spAutoFit/>
          </a:bodyPr>
          <a:lstStyle/>
          <a:p>
            <a:r>
              <a:rPr lang="en-US" b="1" i="1" dirty="0">
                <a:solidFill>
                  <a:srgbClr val="FF6699"/>
                </a:solidFill>
                <a:latin typeface="LM Roman 10" panose="00000500000000000000" pitchFamily="50" charset="0"/>
              </a:rPr>
              <a:t>3 + 7 &lt; 13</a:t>
            </a:r>
            <a:endParaRPr lang="en-ID" b="1" i="1" dirty="0">
              <a:solidFill>
                <a:srgbClr val="FF6699"/>
              </a:solidFill>
              <a:latin typeface="LM Roman 10" panose="00000500000000000000" pitchFamily="50" charset="0"/>
            </a:endParaRPr>
          </a:p>
        </p:txBody>
      </p:sp>
      <p:sp>
        <p:nvSpPr>
          <p:cNvPr id="106" name="TextBox 105">
            <a:extLst>
              <a:ext uri="{FF2B5EF4-FFF2-40B4-BE49-F238E27FC236}">
                <a16:creationId xmlns:a16="http://schemas.microsoft.com/office/drawing/2014/main" id="{B91A7B35-14A3-CDED-FED3-CC6FFDA1867A}"/>
              </a:ext>
            </a:extLst>
          </p:cNvPr>
          <p:cNvSpPr txBox="1"/>
          <p:nvPr/>
        </p:nvSpPr>
        <p:spPr>
          <a:xfrm>
            <a:off x="9273955" y="5169369"/>
            <a:ext cx="718564" cy="461665"/>
          </a:xfrm>
          <a:prstGeom prst="rect">
            <a:avLst/>
          </a:prstGeom>
          <a:solidFill>
            <a:schemeClr val="bg1"/>
          </a:solidFill>
        </p:spPr>
        <p:txBody>
          <a:bodyPr wrap="square" rtlCol="0">
            <a:spAutoFit/>
          </a:bodyPr>
          <a:lstStyle/>
          <a:p>
            <a:r>
              <a:rPr lang="en-US" sz="2400" b="1" i="1" dirty="0">
                <a:solidFill>
                  <a:srgbClr val="FFFF00"/>
                </a:solidFill>
                <a:latin typeface="LM Roman 10" panose="00000500000000000000" pitchFamily="50" charset="0"/>
              </a:rPr>
              <a:t>10</a:t>
            </a:r>
            <a:endParaRPr lang="en-ID" sz="2400" b="1" i="1" dirty="0">
              <a:solidFill>
                <a:srgbClr val="FFFF00"/>
              </a:solidFill>
              <a:latin typeface="LM Roman 10" panose="00000500000000000000" pitchFamily="50" charset="0"/>
            </a:endParaRPr>
          </a:p>
        </p:txBody>
      </p:sp>
      <p:sp>
        <p:nvSpPr>
          <p:cNvPr id="107" name="TextBox 106">
            <a:extLst>
              <a:ext uri="{FF2B5EF4-FFF2-40B4-BE49-F238E27FC236}">
                <a16:creationId xmlns:a16="http://schemas.microsoft.com/office/drawing/2014/main" id="{37B05CD1-1648-968B-6732-A785971F0F3D}"/>
              </a:ext>
            </a:extLst>
          </p:cNvPr>
          <p:cNvSpPr txBox="1"/>
          <p:nvPr/>
        </p:nvSpPr>
        <p:spPr>
          <a:xfrm>
            <a:off x="5996446" y="4428977"/>
            <a:ext cx="1193858" cy="369332"/>
          </a:xfrm>
          <a:prstGeom prst="rect">
            <a:avLst/>
          </a:prstGeom>
          <a:solidFill>
            <a:schemeClr val="bg1"/>
          </a:solidFill>
        </p:spPr>
        <p:txBody>
          <a:bodyPr wrap="square" rtlCol="0">
            <a:spAutoFit/>
          </a:bodyPr>
          <a:lstStyle/>
          <a:p>
            <a:r>
              <a:rPr lang="en-US" i="1" dirty="0" err="1">
                <a:solidFill>
                  <a:srgbClr val="FFFF00"/>
                </a:solidFill>
                <a:latin typeface="LM Roman 10" panose="00000500000000000000" pitchFamily="50" charset="0"/>
              </a:rPr>
              <a:t>dist</a:t>
            </a:r>
            <a:r>
              <a:rPr lang="en-US" i="1" dirty="0">
                <a:solidFill>
                  <a:srgbClr val="FFFF00"/>
                </a:solidFill>
                <a:latin typeface="LM Roman 10" panose="00000500000000000000" pitchFamily="50" charset="0"/>
              </a:rPr>
              <a:t> = 10</a:t>
            </a:r>
            <a:endParaRPr lang="en-ID" i="1" dirty="0">
              <a:solidFill>
                <a:srgbClr val="FFFF00"/>
              </a:solidFill>
              <a:latin typeface="LM Roman 10" panose="00000500000000000000" pitchFamily="50" charset="0"/>
            </a:endParaRPr>
          </a:p>
        </p:txBody>
      </p:sp>
      <p:sp>
        <p:nvSpPr>
          <p:cNvPr id="109" name="TextBox 108">
            <a:extLst>
              <a:ext uri="{FF2B5EF4-FFF2-40B4-BE49-F238E27FC236}">
                <a16:creationId xmlns:a16="http://schemas.microsoft.com/office/drawing/2014/main" id="{A3E7C827-69BC-C141-510F-0D7BAA04ECE6}"/>
              </a:ext>
            </a:extLst>
          </p:cNvPr>
          <p:cNvSpPr txBox="1"/>
          <p:nvPr/>
        </p:nvSpPr>
        <p:spPr>
          <a:xfrm>
            <a:off x="4349484" y="5112460"/>
            <a:ext cx="450764" cy="646331"/>
          </a:xfrm>
          <a:prstGeom prst="rect">
            <a:avLst/>
          </a:prstGeom>
          <a:solidFill>
            <a:schemeClr val="accent2"/>
          </a:solidFill>
        </p:spPr>
        <p:txBody>
          <a:bodyPr wrap="none" rtlCol="0">
            <a:spAutoFit/>
          </a:bodyPr>
          <a:lstStyle/>
          <a:p>
            <a:r>
              <a:rPr lang="en-US" sz="3600" b="1" dirty="0">
                <a:latin typeface="LM Roman 10" panose="00000500000000000000" pitchFamily="50" charset="0"/>
              </a:rPr>
              <a:t>4</a:t>
            </a:r>
            <a:endParaRPr lang="en-ID" sz="3600" b="1" dirty="0">
              <a:latin typeface="LM Roman 10" panose="00000500000000000000" pitchFamily="50" charset="0"/>
            </a:endParaRPr>
          </a:p>
        </p:txBody>
      </p:sp>
      <p:sp>
        <p:nvSpPr>
          <p:cNvPr id="111" name="TextBox 110">
            <a:extLst>
              <a:ext uri="{FF2B5EF4-FFF2-40B4-BE49-F238E27FC236}">
                <a16:creationId xmlns:a16="http://schemas.microsoft.com/office/drawing/2014/main" id="{40B0BC14-387F-4554-1620-E0CC740DDF96}"/>
              </a:ext>
            </a:extLst>
          </p:cNvPr>
          <p:cNvSpPr txBox="1"/>
          <p:nvPr/>
        </p:nvSpPr>
        <p:spPr>
          <a:xfrm>
            <a:off x="9960018" y="4027542"/>
            <a:ext cx="2243955" cy="923330"/>
          </a:xfrm>
          <a:prstGeom prst="rect">
            <a:avLst/>
          </a:prstGeom>
          <a:solidFill>
            <a:schemeClr val="bg1"/>
          </a:solidFill>
        </p:spPr>
        <p:txBody>
          <a:bodyPr wrap="square" rtlCol="0">
            <a:spAutoFit/>
          </a:bodyPr>
          <a:lstStyle/>
          <a:p>
            <a:r>
              <a:rPr lang="en-US" b="1" i="1" dirty="0">
                <a:solidFill>
                  <a:srgbClr val="FF6699"/>
                </a:solidFill>
                <a:latin typeface="LM Roman 10" panose="00000500000000000000" pitchFamily="50" charset="0"/>
              </a:rPr>
              <a:t>4 + 1 &gt; 3</a:t>
            </a:r>
          </a:p>
          <a:p>
            <a:r>
              <a:rPr lang="en-US" b="1" i="1" dirty="0">
                <a:solidFill>
                  <a:srgbClr val="FF6699"/>
                </a:solidFill>
                <a:latin typeface="LM Roman 10" panose="00000500000000000000" pitchFamily="50" charset="0"/>
              </a:rPr>
              <a:t>(Don’t need to push)</a:t>
            </a:r>
            <a:endParaRPr lang="en-ID" b="1" i="1" dirty="0">
              <a:solidFill>
                <a:srgbClr val="FF6699"/>
              </a:solidFill>
              <a:latin typeface="LM Roman 10" panose="00000500000000000000" pitchFamily="50" charset="0"/>
            </a:endParaRPr>
          </a:p>
        </p:txBody>
      </p:sp>
      <p:sp>
        <p:nvSpPr>
          <p:cNvPr id="113" name="TextBox 112">
            <a:extLst>
              <a:ext uri="{FF2B5EF4-FFF2-40B4-BE49-F238E27FC236}">
                <a16:creationId xmlns:a16="http://schemas.microsoft.com/office/drawing/2014/main" id="{032748ED-7423-6BCF-6F7F-C87E68A75ABB}"/>
              </a:ext>
            </a:extLst>
          </p:cNvPr>
          <p:cNvSpPr txBox="1"/>
          <p:nvPr/>
        </p:nvSpPr>
        <p:spPr>
          <a:xfrm>
            <a:off x="10195627" y="5232311"/>
            <a:ext cx="2243955" cy="369332"/>
          </a:xfrm>
          <a:prstGeom prst="rect">
            <a:avLst/>
          </a:prstGeom>
          <a:solidFill>
            <a:schemeClr val="bg1"/>
          </a:solidFill>
        </p:spPr>
        <p:txBody>
          <a:bodyPr wrap="square" rtlCol="0">
            <a:spAutoFit/>
          </a:bodyPr>
          <a:lstStyle/>
          <a:p>
            <a:r>
              <a:rPr lang="en-US" b="1" i="1" dirty="0">
                <a:solidFill>
                  <a:srgbClr val="FF6699"/>
                </a:solidFill>
                <a:latin typeface="LM Roman 10" panose="00000500000000000000" pitchFamily="50" charset="0"/>
              </a:rPr>
              <a:t>4 + 5 &lt; 10</a:t>
            </a:r>
            <a:endParaRPr lang="en-ID" b="1" i="1" dirty="0">
              <a:solidFill>
                <a:srgbClr val="FF6699"/>
              </a:solidFill>
              <a:latin typeface="LM Roman 10" panose="00000500000000000000" pitchFamily="50" charset="0"/>
            </a:endParaRPr>
          </a:p>
        </p:txBody>
      </p:sp>
      <p:sp>
        <p:nvSpPr>
          <p:cNvPr id="114" name="TextBox 113">
            <a:extLst>
              <a:ext uri="{FF2B5EF4-FFF2-40B4-BE49-F238E27FC236}">
                <a16:creationId xmlns:a16="http://schemas.microsoft.com/office/drawing/2014/main" id="{9E46E489-2ADB-13CB-1EBB-F8FDA5D00E55}"/>
              </a:ext>
            </a:extLst>
          </p:cNvPr>
          <p:cNvSpPr txBox="1"/>
          <p:nvPr/>
        </p:nvSpPr>
        <p:spPr>
          <a:xfrm>
            <a:off x="9283302" y="5169369"/>
            <a:ext cx="718564" cy="461665"/>
          </a:xfrm>
          <a:prstGeom prst="rect">
            <a:avLst/>
          </a:prstGeom>
          <a:solidFill>
            <a:schemeClr val="bg1"/>
          </a:solidFill>
        </p:spPr>
        <p:txBody>
          <a:bodyPr wrap="square" rtlCol="0">
            <a:spAutoFit/>
          </a:bodyPr>
          <a:lstStyle/>
          <a:p>
            <a:r>
              <a:rPr lang="en-US" sz="2400" b="1" i="1" dirty="0">
                <a:solidFill>
                  <a:srgbClr val="FFFF00"/>
                </a:solidFill>
                <a:latin typeface="LM Roman 10" panose="00000500000000000000" pitchFamily="50" charset="0"/>
              </a:rPr>
              <a:t>9</a:t>
            </a:r>
            <a:endParaRPr lang="en-ID" sz="2400" b="1" i="1" dirty="0">
              <a:solidFill>
                <a:srgbClr val="FFFF00"/>
              </a:solidFill>
              <a:latin typeface="LM Roman 10" panose="00000500000000000000" pitchFamily="50" charset="0"/>
            </a:endParaRPr>
          </a:p>
        </p:txBody>
      </p:sp>
      <p:sp>
        <p:nvSpPr>
          <p:cNvPr id="115" name="Oval 114">
            <a:extLst>
              <a:ext uri="{FF2B5EF4-FFF2-40B4-BE49-F238E27FC236}">
                <a16:creationId xmlns:a16="http://schemas.microsoft.com/office/drawing/2014/main" id="{6B72BD19-AE28-833E-701B-7DDC156BD56F}"/>
              </a:ext>
            </a:extLst>
          </p:cNvPr>
          <p:cNvSpPr/>
          <p:nvPr/>
        </p:nvSpPr>
        <p:spPr>
          <a:xfrm>
            <a:off x="6009012" y="3526984"/>
            <a:ext cx="847725" cy="707886"/>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b="1" dirty="0"/>
              <a:t> E</a:t>
            </a:r>
            <a:endParaRPr lang="en-ID" sz="3200" b="1" dirty="0"/>
          </a:p>
        </p:txBody>
      </p:sp>
      <p:sp>
        <p:nvSpPr>
          <p:cNvPr id="116" name="TextBox 115">
            <a:extLst>
              <a:ext uri="{FF2B5EF4-FFF2-40B4-BE49-F238E27FC236}">
                <a16:creationId xmlns:a16="http://schemas.microsoft.com/office/drawing/2014/main" id="{ED460A77-C507-A88C-C3E9-405909802A9B}"/>
              </a:ext>
            </a:extLst>
          </p:cNvPr>
          <p:cNvSpPr txBox="1"/>
          <p:nvPr/>
        </p:nvSpPr>
        <p:spPr>
          <a:xfrm>
            <a:off x="5162522" y="5828923"/>
            <a:ext cx="5754534" cy="923330"/>
          </a:xfrm>
          <a:prstGeom prst="rect">
            <a:avLst/>
          </a:prstGeom>
          <a:solidFill>
            <a:schemeClr val="bg1"/>
          </a:solidFill>
        </p:spPr>
        <p:txBody>
          <a:bodyPr wrap="square" rtlCol="0">
            <a:spAutoFit/>
          </a:bodyPr>
          <a:lstStyle/>
          <a:p>
            <a:r>
              <a:rPr lang="en-US" b="1" i="1" dirty="0">
                <a:solidFill>
                  <a:srgbClr val="00B050"/>
                </a:solidFill>
                <a:latin typeface="LM Roman 10" panose="00000500000000000000" pitchFamily="50" charset="0"/>
              </a:rPr>
              <a:t>At the end we wouldn’t need to push the node anymore so the </a:t>
            </a:r>
            <a:r>
              <a:rPr lang="en-US" b="1" i="1" dirty="0" err="1">
                <a:solidFill>
                  <a:srgbClr val="00B050"/>
                </a:solidFill>
                <a:latin typeface="LM Roman 10" panose="00000500000000000000" pitchFamily="50" charset="0"/>
              </a:rPr>
              <a:t>heapq</a:t>
            </a:r>
            <a:r>
              <a:rPr lang="en-US" b="1" i="1" dirty="0">
                <a:solidFill>
                  <a:srgbClr val="00B050"/>
                </a:solidFill>
                <a:latin typeface="LM Roman 10" panose="00000500000000000000" pitchFamily="50" charset="0"/>
              </a:rPr>
              <a:t> will be empty and algorithm finish!</a:t>
            </a:r>
            <a:endParaRPr lang="en-ID" b="1" i="1" dirty="0">
              <a:solidFill>
                <a:srgbClr val="00B050"/>
              </a:solidFill>
              <a:latin typeface="LM Roman 10" panose="00000500000000000000" pitchFamily="50" charset="0"/>
            </a:endParaRPr>
          </a:p>
        </p:txBody>
      </p:sp>
    </p:spTree>
    <p:extLst>
      <p:ext uri="{BB962C8B-B14F-4D97-AF65-F5344CB8AC3E}">
        <p14:creationId xmlns:p14="http://schemas.microsoft.com/office/powerpoint/2010/main" val="1858982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2852 -0.01737 L 0.02852 -0.01713 C 0.04792 -0.02084 0.10091 -0.03079 0.11862 -0.03241 C 0.17657 -0.03797 0.20886 -0.03797 0.26237 -0.03913 C 0.27032 -0.04005 0.29076 -0.04283 0.29896 -0.04306 C 0.30938 -0.04352 0.3198 -0.04352 0.33008 -0.04352 C 0.54545 -0.0382 0.44922 -0.03982 0.61862 -0.03797 C 0.61901 -0.0375 0.61953 -0.03704 0.61953 -0.03635 C 0.61953 -0.03565 0.62019 -0.0301 0.61693 -0.02871 C 0.61472 -0.02755 0.61224 -0.02686 0.60977 -0.02639 C 0.6069 -0.0257 0.60378 -0.0257 0.60078 -0.02524 C 0.59714 -0.02454 0.59011 -0.02292 0.59011 -0.02269 L 0.59011 -0.02292 " pathEditMode="relative" rAng="0" ptsTypes="AAAAAAAAAAAAA">
                                      <p:cBhvr>
                                        <p:cTn id="6" dur="1000" fill="hold"/>
                                        <p:tgtEl>
                                          <p:spTgt spid="56"/>
                                        </p:tgtEl>
                                        <p:attrNameLst>
                                          <p:attrName>ppt_x</p:attrName>
                                          <p:attrName>ppt_y</p:attrName>
                                        </p:attrNameLst>
                                      </p:cBhvr>
                                      <p:rCtr x="29544" y="-1296"/>
                                    </p:animMotion>
                                  </p:childTnLst>
                                </p:cTn>
                              </p:par>
                            </p:childTnLst>
                          </p:cTn>
                        </p:par>
                      </p:childTnLst>
                    </p:cTn>
                  </p:par>
                  <p:par>
                    <p:cTn id="7" fill="hold">
                      <p:stCondLst>
                        <p:cond delay="indefinite"/>
                      </p:stCondLst>
                      <p:childTnLst>
                        <p:par>
                          <p:cTn id="8" fill="hold">
                            <p:stCondLst>
                              <p:cond delay="0"/>
                            </p:stCondLst>
                            <p:childTnLst>
                              <p:par>
                                <p:cTn id="9" presetID="7" presetClass="emph" presetSubtype="2" fill="hold" nodeType="clickEffect">
                                  <p:stCondLst>
                                    <p:cond delay="0"/>
                                  </p:stCondLst>
                                  <p:childTnLst>
                                    <p:animClr clrSpc="rgb" dir="cw">
                                      <p:cBhvr>
                                        <p:cTn id="10" dur="1000" fill="hold"/>
                                        <p:tgtEl>
                                          <p:spTgt spid="14"/>
                                        </p:tgtEl>
                                        <p:attrNameLst>
                                          <p:attrName>stroke.color</p:attrName>
                                        </p:attrNameLst>
                                      </p:cBhvr>
                                      <p:to>
                                        <a:schemeClr val="accent2"/>
                                      </p:to>
                                    </p:animClr>
                                    <p:set>
                                      <p:cBhvr>
                                        <p:cTn id="11" dur="1000" fill="hold"/>
                                        <p:tgtEl>
                                          <p:spTgt spid="14"/>
                                        </p:tgtEl>
                                        <p:attrNameLst>
                                          <p:attrName>stroke.on</p:attrName>
                                        </p:attrNameLst>
                                      </p:cBhvr>
                                      <p:to>
                                        <p:strVal val="true"/>
                                      </p:to>
                                    </p:set>
                                  </p:childTnLst>
                                </p:cTn>
                              </p:par>
                            </p:childTnLst>
                          </p:cTn>
                        </p:par>
                        <p:par>
                          <p:cTn id="12" fill="hold">
                            <p:stCondLst>
                              <p:cond delay="1000"/>
                            </p:stCondLst>
                            <p:childTnLst>
                              <p:par>
                                <p:cTn id="13" presetID="7" presetClass="emph" presetSubtype="2" fill="hold" nodeType="afterEffect">
                                  <p:stCondLst>
                                    <p:cond delay="0"/>
                                  </p:stCondLst>
                                  <p:childTnLst>
                                    <p:animClr clrSpc="rgb" dir="cw">
                                      <p:cBhvr>
                                        <p:cTn id="14" dur="1000" fill="hold"/>
                                        <p:tgtEl>
                                          <p:spTgt spid="12"/>
                                        </p:tgtEl>
                                        <p:attrNameLst>
                                          <p:attrName>stroke.color</p:attrName>
                                        </p:attrNameLst>
                                      </p:cBhvr>
                                      <p:to>
                                        <a:schemeClr val="accent2"/>
                                      </p:to>
                                    </p:animClr>
                                    <p:set>
                                      <p:cBhvr>
                                        <p:cTn id="15" dur="1000" fill="hold"/>
                                        <p:tgtEl>
                                          <p:spTgt spid="12"/>
                                        </p:tgtEl>
                                        <p:attrNameLst>
                                          <p:attrName>stroke.on</p:attrName>
                                        </p:attrNameLst>
                                      </p:cBhvr>
                                      <p:to>
                                        <p:strVal val="true"/>
                                      </p:to>
                                    </p:set>
                                  </p:childTnLst>
                                </p:cTn>
                              </p:par>
                            </p:childTnLst>
                          </p:cTn>
                        </p:par>
                        <p:par>
                          <p:cTn id="16" fill="hold">
                            <p:stCondLst>
                              <p:cond delay="2000"/>
                            </p:stCondLst>
                            <p:childTnLst>
                              <p:par>
                                <p:cTn id="17" presetID="7" presetClass="emph" presetSubtype="2" fill="hold" nodeType="afterEffect">
                                  <p:stCondLst>
                                    <p:cond delay="0"/>
                                  </p:stCondLst>
                                  <p:childTnLst>
                                    <p:animClr clrSpc="rgb" dir="cw">
                                      <p:cBhvr>
                                        <p:cTn id="18" dur="1000" fill="hold"/>
                                        <p:tgtEl>
                                          <p:spTgt spid="33"/>
                                        </p:tgtEl>
                                        <p:attrNameLst>
                                          <p:attrName>stroke.color</p:attrName>
                                        </p:attrNameLst>
                                      </p:cBhvr>
                                      <p:to>
                                        <a:schemeClr val="accent2"/>
                                      </p:to>
                                    </p:animClr>
                                    <p:set>
                                      <p:cBhvr>
                                        <p:cTn id="19" dur="1000" fill="hold"/>
                                        <p:tgtEl>
                                          <p:spTgt spid="33"/>
                                        </p:tgtEl>
                                        <p:attrNameLst>
                                          <p:attrName>stroke.on</p:attrName>
                                        </p:attrNameLst>
                                      </p:cBhvr>
                                      <p:to>
                                        <p:strVal val="true"/>
                                      </p:to>
                                    </p:set>
                                  </p:childTnLst>
                                </p:cTn>
                              </p:par>
                            </p:childTnLst>
                          </p:cTn>
                        </p:par>
                        <p:par>
                          <p:cTn id="20" fill="hold">
                            <p:stCondLst>
                              <p:cond delay="3000"/>
                            </p:stCondLst>
                            <p:childTnLst>
                              <p:par>
                                <p:cTn id="21" presetID="1" presetClass="emph" presetSubtype="2" fill="hold" nodeType="afterEffect">
                                  <p:stCondLst>
                                    <p:cond delay="0"/>
                                  </p:stCondLst>
                                  <p:childTnLst>
                                    <p:animClr clrSpc="rgb" dir="cw">
                                      <p:cBhvr>
                                        <p:cTn id="22" dur="1000" fill="hold"/>
                                        <p:tgtEl>
                                          <p:spTgt spid="5"/>
                                        </p:tgtEl>
                                        <p:attrNameLst>
                                          <p:attrName>fillcolor</p:attrName>
                                        </p:attrNameLst>
                                      </p:cBhvr>
                                      <p:to>
                                        <a:schemeClr val="accent2"/>
                                      </p:to>
                                    </p:animClr>
                                    <p:set>
                                      <p:cBhvr>
                                        <p:cTn id="23" dur="1000" fill="hold"/>
                                        <p:tgtEl>
                                          <p:spTgt spid="5"/>
                                        </p:tgtEl>
                                        <p:attrNameLst>
                                          <p:attrName>fill.type</p:attrName>
                                        </p:attrNameLst>
                                      </p:cBhvr>
                                      <p:to>
                                        <p:strVal val="solid"/>
                                      </p:to>
                                    </p:set>
                                    <p:set>
                                      <p:cBhvr>
                                        <p:cTn id="24" dur="1000" fill="hold"/>
                                        <p:tgtEl>
                                          <p:spTgt spid="5"/>
                                        </p:tgtEl>
                                        <p:attrNameLst>
                                          <p:attrName>fill.on</p:attrName>
                                        </p:attrNameLst>
                                      </p:cBhvr>
                                      <p:to>
                                        <p:strVal val="true"/>
                                      </p:to>
                                    </p:set>
                                  </p:childTnLst>
                                </p:cTn>
                              </p:par>
                            </p:childTnLst>
                          </p:cTn>
                        </p:par>
                        <p:par>
                          <p:cTn id="25" fill="hold">
                            <p:stCondLst>
                              <p:cond delay="4000"/>
                            </p:stCondLst>
                            <p:childTnLst>
                              <p:par>
                                <p:cTn id="26" presetID="1" presetClass="emph" presetSubtype="2" fill="hold" nodeType="afterEffect">
                                  <p:stCondLst>
                                    <p:cond delay="0"/>
                                  </p:stCondLst>
                                  <p:childTnLst>
                                    <p:animClr clrSpc="rgb" dir="cw">
                                      <p:cBhvr>
                                        <p:cTn id="27" dur="1000" fill="hold"/>
                                        <p:tgtEl>
                                          <p:spTgt spid="4"/>
                                        </p:tgtEl>
                                        <p:attrNameLst>
                                          <p:attrName>fillcolor</p:attrName>
                                        </p:attrNameLst>
                                      </p:cBhvr>
                                      <p:to>
                                        <a:schemeClr val="accent2"/>
                                      </p:to>
                                    </p:animClr>
                                    <p:set>
                                      <p:cBhvr>
                                        <p:cTn id="28" dur="1000" fill="hold"/>
                                        <p:tgtEl>
                                          <p:spTgt spid="4"/>
                                        </p:tgtEl>
                                        <p:attrNameLst>
                                          <p:attrName>fill.type</p:attrName>
                                        </p:attrNameLst>
                                      </p:cBhvr>
                                      <p:to>
                                        <p:strVal val="solid"/>
                                      </p:to>
                                    </p:set>
                                    <p:set>
                                      <p:cBhvr>
                                        <p:cTn id="29" dur="1000" fill="hold"/>
                                        <p:tgtEl>
                                          <p:spTgt spid="4"/>
                                        </p:tgtEl>
                                        <p:attrNameLst>
                                          <p:attrName>fill.on</p:attrName>
                                        </p:attrNameLst>
                                      </p:cBhvr>
                                      <p:to>
                                        <p:strVal val="true"/>
                                      </p:to>
                                    </p:set>
                                  </p:childTnLst>
                                </p:cTn>
                              </p:par>
                            </p:childTnLst>
                          </p:cTn>
                        </p:par>
                        <p:par>
                          <p:cTn id="30" fill="hold">
                            <p:stCondLst>
                              <p:cond delay="5000"/>
                            </p:stCondLst>
                            <p:childTnLst>
                              <p:par>
                                <p:cTn id="31" presetID="1" presetClass="emph" presetSubtype="2" fill="hold" nodeType="afterEffect">
                                  <p:stCondLst>
                                    <p:cond delay="0"/>
                                  </p:stCondLst>
                                  <p:childTnLst>
                                    <p:animClr clrSpc="rgb" dir="cw">
                                      <p:cBhvr>
                                        <p:cTn id="32" dur="1000" fill="hold"/>
                                        <p:tgtEl>
                                          <p:spTgt spid="6"/>
                                        </p:tgtEl>
                                        <p:attrNameLst>
                                          <p:attrName>fillcolor</p:attrName>
                                        </p:attrNameLst>
                                      </p:cBhvr>
                                      <p:to>
                                        <a:schemeClr val="accent2"/>
                                      </p:to>
                                    </p:animClr>
                                    <p:set>
                                      <p:cBhvr>
                                        <p:cTn id="33" dur="1000" fill="hold"/>
                                        <p:tgtEl>
                                          <p:spTgt spid="6"/>
                                        </p:tgtEl>
                                        <p:attrNameLst>
                                          <p:attrName>fill.type</p:attrName>
                                        </p:attrNameLst>
                                      </p:cBhvr>
                                      <p:to>
                                        <p:strVal val="solid"/>
                                      </p:to>
                                    </p:set>
                                    <p:set>
                                      <p:cBhvr>
                                        <p:cTn id="34" dur="1000" fill="hold"/>
                                        <p:tgtEl>
                                          <p:spTgt spid="6"/>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34" presetClass="emph" presetSubtype="0" fill="hold" grpId="0" nodeType="clickEffect">
                                  <p:stCondLst>
                                    <p:cond delay="0"/>
                                  </p:stCondLst>
                                  <p:iterate type="lt">
                                    <p:tmPct val="10000"/>
                                  </p:iterate>
                                  <p:childTnLst>
                                    <p:animMotion origin="layout" path="M 0.0 0.0 L 0.0 -0.07213" pathEditMode="relative" ptsTypes="">
                                      <p:cBhvr>
                                        <p:cTn id="38" dur="500" accel="50000" decel="50000" autoRev="1" fill="hold">
                                          <p:stCondLst>
                                            <p:cond delay="0"/>
                                          </p:stCondLst>
                                        </p:cTn>
                                        <p:tgtEl>
                                          <p:spTgt spid="48"/>
                                        </p:tgtEl>
                                        <p:attrNameLst>
                                          <p:attrName>ppt_x</p:attrName>
                                          <p:attrName>ppt_y</p:attrName>
                                        </p:attrNameLst>
                                      </p:cBhvr>
                                    </p:animMotion>
                                    <p:animRot by="1500000">
                                      <p:cBhvr>
                                        <p:cTn id="39" dur="250" fill="hold">
                                          <p:stCondLst>
                                            <p:cond delay="0"/>
                                          </p:stCondLst>
                                        </p:cTn>
                                        <p:tgtEl>
                                          <p:spTgt spid="48"/>
                                        </p:tgtEl>
                                        <p:attrNameLst>
                                          <p:attrName>r</p:attrName>
                                        </p:attrNameLst>
                                      </p:cBhvr>
                                    </p:animRot>
                                    <p:animRot by="-1500000">
                                      <p:cBhvr>
                                        <p:cTn id="40" dur="250" fill="hold">
                                          <p:stCondLst>
                                            <p:cond delay="250"/>
                                          </p:stCondLst>
                                        </p:cTn>
                                        <p:tgtEl>
                                          <p:spTgt spid="48"/>
                                        </p:tgtEl>
                                        <p:attrNameLst>
                                          <p:attrName>r</p:attrName>
                                        </p:attrNameLst>
                                      </p:cBhvr>
                                    </p:animRot>
                                    <p:animRot by="-1500000">
                                      <p:cBhvr>
                                        <p:cTn id="41" dur="250" fill="hold">
                                          <p:stCondLst>
                                            <p:cond delay="500"/>
                                          </p:stCondLst>
                                        </p:cTn>
                                        <p:tgtEl>
                                          <p:spTgt spid="48"/>
                                        </p:tgtEl>
                                        <p:attrNameLst>
                                          <p:attrName>r</p:attrName>
                                        </p:attrNameLst>
                                      </p:cBhvr>
                                    </p:animRot>
                                    <p:animRot by="1500000">
                                      <p:cBhvr>
                                        <p:cTn id="42" dur="250" fill="hold">
                                          <p:stCondLst>
                                            <p:cond delay="750"/>
                                          </p:stCondLst>
                                        </p:cTn>
                                        <p:tgtEl>
                                          <p:spTgt spid="48"/>
                                        </p:tgtEl>
                                        <p:attrNameLst>
                                          <p:attrName>r</p:attrName>
                                        </p:attrNameLst>
                                      </p:cBhvr>
                                    </p:animRot>
                                  </p:childTnLst>
                                </p:cTn>
                              </p:par>
                              <p:par>
                                <p:cTn id="43" presetID="34" presetClass="emph" presetSubtype="0" fill="hold" grpId="0" nodeType="withEffect">
                                  <p:stCondLst>
                                    <p:cond delay="0"/>
                                  </p:stCondLst>
                                  <p:iterate type="lt">
                                    <p:tmPct val="10000"/>
                                  </p:iterate>
                                  <p:childTnLst>
                                    <p:animMotion origin="layout" path="M 0.0 0.0 L 0.0 -0.07213" pathEditMode="relative" ptsTypes="">
                                      <p:cBhvr>
                                        <p:cTn id="44" dur="500" accel="50000" decel="50000" autoRev="1" fill="hold">
                                          <p:stCondLst>
                                            <p:cond delay="0"/>
                                          </p:stCondLst>
                                        </p:cTn>
                                        <p:tgtEl>
                                          <p:spTgt spid="38"/>
                                        </p:tgtEl>
                                        <p:attrNameLst>
                                          <p:attrName>ppt_x</p:attrName>
                                          <p:attrName>ppt_y</p:attrName>
                                        </p:attrNameLst>
                                      </p:cBhvr>
                                    </p:animMotion>
                                    <p:animRot by="1500000">
                                      <p:cBhvr>
                                        <p:cTn id="45" dur="250" fill="hold">
                                          <p:stCondLst>
                                            <p:cond delay="0"/>
                                          </p:stCondLst>
                                        </p:cTn>
                                        <p:tgtEl>
                                          <p:spTgt spid="38"/>
                                        </p:tgtEl>
                                        <p:attrNameLst>
                                          <p:attrName>r</p:attrName>
                                        </p:attrNameLst>
                                      </p:cBhvr>
                                    </p:animRot>
                                    <p:animRot by="-1500000">
                                      <p:cBhvr>
                                        <p:cTn id="46" dur="250" fill="hold">
                                          <p:stCondLst>
                                            <p:cond delay="250"/>
                                          </p:stCondLst>
                                        </p:cTn>
                                        <p:tgtEl>
                                          <p:spTgt spid="38"/>
                                        </p:tgtEl>
                                        <p:attrNameLst>
                                          <p:attrName>r</p:attrName>
                                        </p:attrNameLst>
                                      </p:cBhvr>
                                    </p:animRot>
                                    <p:animRot by="-1500000">
                                      <p:cBhvr>
                                        <p:cTn id="47" dur="250" fill="hold">
                                          <p:stCondLst>
                                            <p:cond delay="500"/>
                                          </p:stCondLst>
                                        </p:cTn>
                                        <p:tgtEl>
                                          <p:spTgt spid="38"/>
                                        </p:tgtEl>
                                        <p:attrNameLst>
                                          <p:attrName>r</p:attrName>
                                        </p:attrNameLst>
                                      </p:cBhvr>
                                    </p:animRot>
                                    <p:animRot by="1500000">
                                      <p:cBhvr>
                                        <p:cTn id="48" dur="250" fill="hold">
                                          <p:stCondLst>
                                            <p:cond delay="750"/>
                                          </p:stCondLst>
                                        </p:cTn>
                                        <p:tgtEl>
                                          <p:spTgt spid="38"/>
                                        </p:tgtEl>
                                        <p:attrNameLst>
                                          <p:attrName>r</p:attrName>
                                        </p:attrNameLst>
                                      </p:cBhvr>
                                    </p:animRot>
                                  </p:childTnLst>
                                </p:cTn>
                              </p:par>
                            </p:childTnLst>
                          </p:cTn>
                        </p:par>
                      </p:childTnLst>
                    </p:cTn>
                  </p:par>
                  <p:par>
                    <p:cTn id="49" fill="hold">
                      <p:stCondLst>
                        <p:cond delay="indefinite"/>
                      </p:stCondLst>
                      <p:childTnLst>
                        <p:par>
                          <p:cTn id="50" fill="hold">
                            <p:stCondLst>
                              <p:cond delay="0"/>
                            </p:stCondLst>
                            <p:childTnLst>
                              <p:par>
                                <p:cTn id="51" presetID="3" presetClass="emph" presetSubtype="2" fill="hold" grpId="1" nodeType="clickEffect">
                                  <p:stCondLst>
                                    <p:cond delay="0"/>
                                  </p:stCondLst>
                                  <p:iterate type="lt">
                                    <p:tmPct val="0"/>
                                  </p:iterate>
                                  <p:childTnLst>
                                    <p:animClr clrSpc="rgb" dir="cw">
                                      <p:cBhvr override="childStyle">
                                        <p:cTn id="52" dur="1000" fill="hold"/>
                                        <p:tgtEl>
                                          <p:spTgt spid="38"/>
                                        </p:tgtEl>
                                        <p:attrNameLst>
                                          <p:attrName>style.color</p:attrName>
                                        </p:attrNameLst>
                                      </p:cBhvr>
                                      <p:to>
                                        <a:srgbClr val="FAF024"/>
                                      </p:to>
                                    </p:animClr>
                                  </p:childTnLst>
                                </p:cTn>
                              </p:par>
                            </p:childTnLst>
                          </p:cTn>
                        </p:par>
                      </p:childTnLst>
                    </p:cTn>
                  </p:par>
                  <p:par>
                    <p:cTn id="53" fill="hold">
                      <p:stCondLst>
                        <p:cond delay="indefinite"/>
                      </p:stCondLst>
                      <p:childTnLst>
                        <p:par>
                          <p:cTn id="54" fill="hold">
                            <p:stCondLst>
                              <p:cond delay="0"/>
                            </p:stCondLst>
                            <p:childTnLst>
                              <p:par>
                                <p:cTn id="55" presetID="31" presetClass="entr" presetSubtype="0" fill="hold" grpId="0" nodeType="clickEffect">
                                  <p:stCondLst>
                                    <p:cond delay="0"/>
                                  </p:stCondLst>
                                  <p:childTnLst>
                                    <p:set>
                                      <p:cBhvr>
                                        <p:cTn id="56" dur="1" fill="hold">
                                          <p:stCondLst>
                                            <p:cond delay="0"/>
                                          </p:stCondLst>
                                        </p:cTn>
                                        <p:tgtEl>
                                          <p:spTgt spid="60"/>
                                        </p:tgtEl>
                                        <p:attrNameLst>
                                          <p:attrName>style.visibility</p:attrName>
                                        </p:attrNameLst>
                                      </p:cBhvr>
                                      <p:to>
                                        <p:strVal val="visible"/>
                                      </p:to>
                                    </p:set>
                                    <p:anim calcmode="lin" valueType="num">
                                      <p:cBhvr>
                                        <p:cTn id="57" dur="1000" fill="hold"/>
                                        <p:tgtEl>
                                          <p:spTgt spid="60"/>
                                        </p:tgtEl>
                                        <p:attrNameLst>
                                          <p:attrName>ppt_w</p:attrName>
                                        </p:attrNameLst>
                                      </p:cBhvr>
                                      <p:tavLst>
                                        <p:tav tm="0">
                                          <p:val>
                                            <p:fltVal val="0"/>
                                          </p:val>
                                        </p:tav>
                                        <p:tav tm="100000">
                                          <p:val>
                                            <p:strVal val="#ppt_w"/>
                                          </p:val>
                                        </p:tav>
                                      </p:tavLst>
                                    </p:anim>
                                    <p:anim calcmode="lin" valueType="num">
                                      <p:cBhvr>
                                        <p:cTn id="58" dur="1000" fill="hold"/>
                                        <p:tgtEl>
                                          <p:spTgt spid="60"/>
                                        </p:tgtEl>
                                        <p:attrNameLst>
                                          <p:attrName>ppt_h</p:attrName>
                                        </p:attrNameLst>
                                      </p:cBhvr>
                                      <p:tavLst>
                                        <p:tav tm="0">
                                          <p:val>
                                            <p:fltVal val="0"/>
                                          </p:val>
                                        </p:tav>
                                        <p:tav tm="100000">
                                          <p:val>
                                            <p:strVal val="#ppt_h"/>
                                          </p:val>
                                        </p:tav>
                                      </p:tavLst>
                                    </p:anim>
                                    <p:anim calcmode="lin" valueType="num">
                                      <p:cBhvr>
                                        <p:cTn id="59" dur="1000" fill="hold"/>
                                        <p:tgtEl>
                                          <p:spTgt spid="60"/>
                                        </p:tgtEl>
                                        <p:attrNameLst>
                                          <p:attrName>style.rotation</p:attrName>
                                        </p:attrNameLst>
                                      </p:cBhvr>
                                      <p:tavLst>
                                        <p:tav tm="0">
                                          <p:val>
                                            <p:fltVal val="90"/>
                                          </p:val>
                                        </p:tav>
                                        <p:tav tm="100000">
                                          <p:val>
                                            <p:fltVal val="0"/>
                                          </p:val>
                                        </p:tav>
                                      </p:tavLst>
                                    </p:anim>
                                    <p:animEffect transition="in" filter="fade">
                                      <p:cBhvr>
                                        <p:cTn id="60" dur="1000"/>
                                        <p:tgtEl>
                                          <p:spTgt spid="60"/>
                                        </p:tgtEl>
                                      </p:cBhvr>
                                    </p:animEffect>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grpId="0" nodeType="clickEffect">
                                  <p:stCondLst>
                                    <p:cond delay="0"/>
                                  </p:stCondLst>
                                  <p:childTnLst>
                                    <p:set>
                                      <p:cBhvr>
                                        <p:cTn id="64" dur="1" fill="hold">
                                          <p:stCondLst>
                                            <p:cond delay="0"/>
                                          </p:stCondLst>
                                        </p:cTn>
                                        <p:tgtEl>
                                          <p:spTgt spid="63"/>
                                        </p:tgtEl>
                                        <p:attrNameLst>
                                          <p:attrName>style.visibility</p:attrName>
                                        </p:attrNameLst>
                                      </p:cBhvr>
                                      <p:to>
                                        <p:strVal val="visible"/>
                                      </p:to>
                                    </p:set>
                                    <p:anim calcmode="lin" valueType="num">
                                      <p:cBhvr>
                                        <p:cTn id="65" dur="1000" fill="hold"/>
                                        <p:tgtEl>
                                          <p:spTgt spid="63"/>
                                        </p:tgtEl>
                                        <p:attrNameLst>
                                          <p:attrName>ppt_w</p:attrName>
                                        </p:attrNameLst>
                                      </p:cBhvr>
                                      <p:tavLst>
                                        <p:tav tm="0">
                                          <p:val>
                                            <p:fltVal val="0"/>
                                          </p:val>
                                        </p:tav>
                                        <p:tav tm="100000">
                                          <p:val>
                                            <p:strVal val="#ppt_w"/>
                                          </p:val>
                                        </p:tav>
                                      </p:tavLst>
                                    </p:anim>
                                    <p:anim calcmode="lin" valueType="num">
                                      <p:cBhvr>
                                        <p:cTn id="66" dur="1000" fill="hold"/>
                                        <p:tgtEl>
                                          <p:spTgt spid="63"/>
                                        </p:tgtEl>
                                        <p:attrNameLst>
                                          <p:attrName>ppt_h</p:attrName>
                                        </p:attrNameLst>
                                      </p:cBhvr>
                                      <p:tavLst>
                                        <p:tav tm="0">
                                          <p:val>
                                            <p:fltVal val="0"/>
                                          </p:val>
                                        </p:tav>
                                        <p:tav tm="100000">
                                          <p:val>
                                            <p:strVal val="#ppt_h"/>
                                          </p:val>
                                        </p:tav>
                                      </p:tavLst>
                                    </p:anim>
                                    <p:animEffect transition="in" filter="fade">
                                      <p:cBhvr>
                                        <p:cTn id="67" dur="1000"/>
                                        <p:tgtEl>
                                          <p:spTgt spid="6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fade">
                                      <p:cBhvr>
                                        <p:cTn id="72" dur="1000"/>
                                        <p:tgtEl>
                                          <p:spTgt spid="61"/>
                                        </p:tgtEl>
                                      </p:cBhvr>
                                    </p:animEffect>
                                  </p:childTnLst>
                                </p:cTn>
                              </p:par>
                            </p:childTnLst>
                          </p:cTn>
                        </p:par>
                      </p:childTnLst>
                    </p:cTn>
                  </p:par>
                  <p:par>
                    <p:cTn id="73" fill="hold">
                      <p:stCondLst>
                        <p:cond delay="indefinite"/>
                      </p:stCondLst>
                      <p:childTnLst>
                        <p:par>
                          <p:cTn id="74" fill="hold">
                            <p:stCondLst>
                              <p:cond delay="0"/>
                            </p:stCondLst>
                            <p:childTnLst>
                              <p:par>
                                <p:cTn id="75" presetID="31" presetClass="entr" presetSubtype="0" fill="hold" grpId="0" nodeType="clickEffect">
                                  <p:stCondLst>
                                    <p:cond delay="0"/>
                                  </p:stCondLst>
                                  <p:childTnLst>
                                    <p:set>
                                      <p:cBhvr>
                                        <p:cTn id="76" dur="1" fill="hold">
                                          <p:stCondLst>
                                            <p:cond delay="0"/>
                                          </p:stCondLst>
                                        </p:cTn>
                                        <p:tgtEl>
                                          <p:spTgt spid="62"/>
                                        </p:tgtEl>
                                        <p:attrNameLst>
                                          <p:attrName>style.visibility</p:attrName>
                                        </p:attrNameLst>
                                      </p:cBhvr>
                                      <p:to>
                                        <p:strVal val="visible"/>
                                      </p:to>
                                    </p:set>
                                    <p:anim calcmode="lin" valueType="num">
                                      <p:cBhvr>
                                        <p:cTn id="77" dur="1000" fill="hold"/>
                                        <p:tgtEl>
                                          <p:spTgt spid="62"/>
                                        </p:tgtEl>
                                        <p:attrNameLst>
                                          <p:attrName>ppt_w</p:attrName>
                                        </p:attrNameLst>
                                      </p:cBhvr>
                                      <p:tavLst>
                                        <p:tav tm="0">
                                          <p:val>
                                            <p:fltVal val="0"/>
                                          </p:val>
                                        </p:tav>
                                        <p:tav tm="100000">
                                          <p:val>
                                            <p:strVal val="#ppt_w"/>
                                          </p:val>
                                        </p:tav>
                                      </p:tavLst>
                                    </p:anim>
                                    <p:anim calcmode="lin" valueType="num">
                                      <p:cBhvr>
                                        <p:cTn id="78" dur="1000" fill="hold"/>
                                        <p:tgtEl>
                                          <p:spTgt spid="62"/>
                                        </p:tgtEl>
                                        <p:attrNameLst>
                                          <p:attrName>ppt_h</p:attrName>
                                        </p:attrNameLst>
                                      </p:cBhvr>
                                      <p:tavLst>
                                        <p:tav tm="0">
                                          <p:val>
                                            <p:fltVal val="0"/>
                                          </p:val>
                                        </p:tav>
                                        <p:tav tm="100000">
                                          <p:val>
                                            <p:strVal val="#ppt_h"/>
                                          </p:val>
                                        </p:tav>
                                      </p:tavLst>
                                    </p:anim>
                                    <p:anim calcmode="lin" valueType="num">
                                      <p:cBhvr>
                                        <p:cTn id="79" dur="1000" fill="hold"/>
                                        <p:tgtEl>
                                          <p:spTgt spid="62"/>
                                        </p:tgtEl>
                                        <p:attrNameLst>
                                          <p:attrName>style.rotation</p:attrName>
                                        </p:attrNameLst>
                                      </p:cBhvr>
                                      <p:tavLst>
                                        <p:tav tm="0">
                                          <p:val>
                                            <p:fltVal val="90"/>
                                          </p:val>
                                        </p:tav>
                                        <p:tav tm="100000">
                                          <p:val>
                                            <p:fltVal val="0"/>
                                          </p:val>
                                        </p:tav>
                                      </p:tavLst>
                                    </p:anim>
                                    <p:animEffect transition="in" filter="fade">
                                      <p:cBhvr>
                                        <p:cTn id="80" dur="1000"/>
                                        <p:tgtEl>
                                          <p:spTgt spid="62"/>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mph" presetSubtype="2" fill="hold" grpId="0" nodeType="clickEffect">
                                  <p:stCondLst>
                                    <p:cond delay="0"/>
                                  </p:stCondLst>
                                  <p:childTnLst>
                                    <p:animClr clrSpc="rgb" dir="cw">
                                      <p:cBhvr override="childStyle">
                                        <p:cTn id="84" dur="1000" fill="hold"/>
                                        <p:tgtEl>
                                          <p:spTgt spid="39"/>
                                        </p:tgtEl>
                                        <p:attrNameLst>
                                          <p:attrName>style.color</p:attrName>
                                        </p:attrNameLst>
                                      </p:cBhvr>
                                      <p:to>
                                        <a:srgbClr val="FAF024"/>
                                      </p:to>
                                    </p:animClr>
                                  </p:childTnLst>
                                </p:cTn>
                              </p:par>
                            </p:childTnLst>
                          </p:cTn>
                        </p:par>
                      </p:childTnLst>
                    </p:cTn>
                  </p:par>
                  <p:par>
                    <p:cTn id="85" fill="hold">
                      <p:stCondLst>
                        <p:cond delay="indefinite"/>
                      </p:stCondLst>
                      <p:childTnLst>
                        <p:par>
                          <p:cTn id="86" fill="hold">
                            <p:stCondLst>
                              <p:cond delay="0"/>
                            </p:stCondLst>
                            <p:childTnLst>
                              <p:par>
                                <p:cTn id="87" presetID="42" presetClass="path" presetSubtype="0" accel="50000" decel="50000" fill="hold" grpId="1" nodeType="clickEffect">
                                  <p:stCondLst>
                                    <p:cond delay="0"/>
                                  </p:stCondLst>
                                  <p:childTnLst>
                                    <p:animMotion origin="layout" path="M 4.79167E-6 4.44444E-6 L -0.00508 -0.16088 " pathEditMode="relative" rAng="0" ptsTypes="AA">
                                      <p:cBhvr>
                                        <p:cTn id="88" dur="1000" fill="hold"/>
                                        <p:tgtEl>
                                          <p:spTgt spid="63"/>
                                        </p:tgtEl>
                                        <p:attrNameLst>
                                          <p:attrName>ppt_x</p:attrName>
                                          <p:attrName>ppt_y</p:attrName>
                                        </p:attrNameLst>
                                      </p:cBhvr>
                                      <p:rCtr x="-260" y="-8056"/>
                                    </p:animMotion>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64"/>
                                        </p:tgtEl>
                                        <p:attrNameLst>
                                          <p:attrName>style.visibility</p:attrName>
                                        </p:attrNameLst>
                                      </p:cBhvr>
                                      <p:to>
                                        <p:strVal val="visible"/>
                                      </p:to>
                                    </p:set>
                                    <p:animEffect transition="in" filter="fade">
                                      <p:cBhvr>
                                        <p:cTn id="93" dur="1000"/>
                                        <p:tgtEl>
                                          <p:spTgt spid="64"/>
                                        </p:tgtEl>
                                      </p:cBhvr>
                                    </p:animEffect>
                                  </p:childTnLst>
                                </p:cTn>
                              </p:par>
                            </p:childTnLst>
                          </p:cTn>
                        </p:par>
                      </p:childTnLst>
                    </p:cTn>
                  </p:par>
                  <p:par>
                    <p:cTn id="94" fill="hold">
                      <p:stCondLst>
                        <p:cond delay="indefinite"/>
                      </p:stCondLst>
                      <p:childTnLst>
                        <p:par>
                          <p:cTn id="95" fill="hold">
                            <p:stCondLst>
                              <p:cond delay="0"/>
                            </p:stCondLst>
                            <p:childTnLst>
                              <p:par>
                                <p:cTn id="96" presetID="31" presetClass="entr" presetSubtype="0" fill="hold" grpId="0" nodeType="clickEffect">
                                  <p:stCondLst>
                                    <p:cond delay="0"/>
                                  </p:stCondLst>
                                  <p:childTnLst>
                                    <p:set>
                                      <p:cBhvr>
                                        <p:cTn id="97" dur="1" fill="hold">
                                          <p:stCondLst>
                                            <p:cond delay="0"/>
                                          </p:stCondLst>
                                        </p:cTn>
                                        <p:tgtEl>
                                          <p:spTgt spid="65"/>
                                        </p:tgtEl>
                                        <p:attrNameLst>
                                          <p:attrName>style.visibility</p:attrName>
                                        </p:attrNameLst>
                                      </p:cBhvr>
                                      <p:to>
                                        <p:strVal val="visible"/>
                                      </p:to>
                                    </p:set>
                                    <p:anim calcmode="lin" valueType="num">
                                      <p:cBhvr>
                                        <p:cTn id="98" dur="1000" fill="hold"/>
                                        <p:tgtEl>
                                          <p:spTgt spid="65"/>
                                        </p:tgtEl>
                                        <p:attrNameLst>
                                          <p:attrName>ppt_w</p:attrName>
                                        </p:attrNameLst>
                                      </p:cBhvr>
                                      <p:tavLst>
                                        <p:tav tm="0">
                                          <p:val>
                                            <p:fltVal val="0"/>
                                          </p:val>
                                        </p:tav>
                                        <p:tav tm="100000">
                                          <p:val>
                                            <p:strVal val="#ppt_w"/>
                                          </p:val>
                                        </p:tav>
                                      </p:tavLst>
                                    </p:anim>
                                    <p:anim calcmode="lin" valueType="num">
                                      <p:cBhvr>
                                        <p:cTn id="99" dur="1000" fill="hold"/>
                                        <p:tgtEl>
                                          <p:spTgt spid="65"/>
                                        </p:tgtEl>
                                        <p:attrNameLst>
                                          <p:attrName>ppt_h</p:attrName>
                                        </p:attrNameLst>
                                      </p:cBhvr>
                                      <p:tavLst>
                                        <p:tav tm="0">
                                          <p:val>
                                            <p:fltVal val="0"/>
                                          </p:val>
                                        </p:tav>
                                        <p:tav tm="100000">
                                          <p:val>
                                            <p:strVal val="#ppt_h"/>
                                          </p:val>
                                        </p:tav>
                                      </p:tavLst>
                                    </p:anim>
                                    <p:anim calcmode="lin" valueType="num">
                                      <p:cBhvr>
                                        <p:cTn id="100" dur="1000" fill="hold"/>
                                        <p:tgtEl>
                                          <p:spTgt spid="65"/>
                                        </p:tgtEl>
                                        <p:attrNameLst>
                                          <p:attrName>style.rotation</p:attrName>
                                        </p:attrNameLst>
                                      </p:cBhvr>
                                      <p:tavLst>
                                        <p:tav tm="0">
                                          <p:val>
                                            <p:fltVal val="90"/>
                                          </p:val>
                                        </p:tav>
                                        <p:tav tm="100000">
                                          <p:val>
                                            <p:fltVal val="0"/>
                                          </p:val>
                                        </p:tav>
                                      </p:tavLst>
                                    </p:anim>
                                    <p:animEffect transition="in" filter="fade">
                                      <p:cBhvr>
                                        <p:cTn id="101" dur="1000"/>
                                        <p:tgtEl>
                                          <p:spTgt spid="65"/>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mph" presetSubtype="2" fill="hold" grpId="0" nodeType="clickEffect">
                                  <p:stCondLst>
                                    <p:cond delay="0"/>
                                  </p:stCondLst>
                                  <p:childTnLst>
                                    <p:animClr clrSpc="rgb" dir="cw">
                                      <p:cBhvr override="childStyle">
                                        <p:cTn id="105" dur="1000" fill="hold"/>
                                        <p:tgtEl>
                                          <p:spTgt spid="36"/>
                                        </p:tgtEl>
                                        <p:attrNameLst>
                                          <p:attrName>style.color</p:attrName>
                                        </p:attrNameLst>
                                      </p:cBhvr>
                                      <p:to>
                                        <a:srgbClr val="FAF024"/>
                                      </p:to>
                                    </p:animClr>
                                  </p:childTnLst>
                                </p:cTn>
                              </p:par>
                            </p:childTnLst>
                          </p:cTn>
                        </p:par>
                        <p:par>
                          <p:cTn id="106" fill="hold">
                            <p:stCondLst>
                              <p:cond delay="1000"/>
                            </p:stCondLst>
                            <p:childTnLst>
                              <p:par>
                                <p:cTn id="107" presetID="42" presetClass="path" presetSubtype="0" accel="50000" decel="50000" fill="hold" grpId="2" nodeType="afterEffect">
                                  <p:stCondLst>
                                    <p:cond delay="0"/>
                                  </p:stCondLst>
                                  <p:childTnLst>
                                    <p:animMotion origin="layout" path="M 4.79167E-6 4.44444E-6 L -0.00027 -0.0875 " pathEditMode="relative" rAng="0" ptsTypes="AA">
                                      <p:cBhvr>
                                        <p:cTn id="108" dur="2000" fill="hold"/>
                                        <p:tgtEl>
                                          <p:spTgt spid="63"/>
                                        </p:tgtEl>
                                        <p:attrNameLst>
                                          <p:attrName>ppt_x</p:attrName>
                                          <p:attrName>ppt_y</p:attrName>
                                        </p:attrNameLst>
                                      </p:cBhvr>
                                      <p:rCtr x="-13" y="-4375"/>
                                    </p:animMotion>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66"/>
                                        </p:tgtEl>
                                        <p:attrNameLst>
                                          <p:attrName>style.visibility</p:attrName>
                                        </p:attrNameLst>
                                      </p:cBhvr>
                                      <p:to>
                                        <p:strVal val="visible"/>
                                      </p:to>
                                    </p:set>
                                    <p:animEffect transition="in" filter="fade">
                                      <p:cBhvr>
                                        <p:cTn id="113" dur="1000"/>
                                        <p:tgtEl>
                                          <p:spTgt spid="66"/>
                                        </p:tgtEl>
                                      </p:cBhvr>
                                    </p:animEffect>
                                  </p:childTnLst>
                                </p:cTn>
                              </p:par>
                            </p:childTnLst>
                          </p:cTn>
                        </p:par>
                      </p:childTnLst>
                    </p:cTn>
                  </p:par>
                  <p:par>
                    <p:cTn id="114" fill="hold">
                      <p:stCondLst>
                        <p:cond delay="indefinite"/>
                      </p:stCondLst>
                      <p:childTnLst>
                        <p:par>
                          <p:cTn id="115" fill="hold">
                            <p:stCondLst>
                              <p:cond delay="0"/>
                            </p:stCondLst>
                            <p:childTnLst>
                              <p:par>
                                <p:cTn id="116" presetID="1" presetClass="emph" presetSubtype="2" fill="hold" nodeType="clickEffect">
                                  <p:stCondLst>
                                    <p:cond delay="0"/>
                                  </p:stCondLst>
                                  <p:childTnLst>
                                    <p:animClr clrSpc="rgb" dir="cw">
                                      <p:cBhvr>
                                        <p:cTn id="117" dur="2000" fill="hold"/>
                                        <p:tgtEl>
                                          <p:spTgt spid="5"/>
                                        </p:tgtEl>
                                        <p:attrNameLst>
                                          <p:attrName>fillcolor</p:attrName>
                                        </p:attrNameLst>
                                      </p:cBhvr>
                                      <p:to>
                                        <a:srgbClr val="34EA38"/>
                                      </p:to>
                                    </p:animClr>
                                    <p:set>
                                      <p:cBhvr>
                                        <p:cTn id="118" dur="2000" fill="hold"/>
                                        <p:tgtEl>
                                          <p:spTgt spid="5"/>
                                        </p:tgtEl>
                                        <p:attrNameLst>
                                          <p:attrName>fill.type</p:attrName>
                                        </p:attrNameLst>
                                      </p:cBhvr>
                                      <p:to>
                                        <p:strVal val="solid"/>
                                      </p:to>
                                    </p:set>
                                    <p:set>
                                      <p:cBhvr>
                                        <p:cTn id="119" dur="2000" fill="hold"/>
                                        <p:tgtEl>
                                          <p:spTgt spid="5"/>
                                        </p:tgtEl>
                                        <p:attrNameLst>
                                          <p:attrName>fill.on</p:attrName>
                                        </p:attrNameLst>
                                      </p:cBhvr>
                                      <p:to>
                                        <p:strVal val="true"/>
                                      </p:to>
                                    </p:set>
                                  </p:childTnLst>
                                </p:cTn>
                              </p:par>
                            </p:childTnLst>
                          </p:cTn>
                        </p:par>
                      </p:childTnLst>
                    </p:cTn>
                  </p:par>
                  <p:par>
                    <p:cTn id="120" fill="hold">
                      <p:stCondLst>
                        <p:cond delay="indefinite"/>
                      </p:stCondLst>
                      <p:childTnLst>
                        <p:par>
                          <p:cTn id="121" fill="hold">
                            <p:stCondLst>
                              <p:cond delay="0"/>
                            </p:stCondLst>
                            <p:childTnLst>
                              <p:par>
                                <p:cTn id="122" presetID="1" presetClass="emph" presetSubtype="2" fill="hold" nodeType="clickEffect">
                                  <p:stCondLst>
                                    <p:cond delay="0"/>
                                  </p:stCondLst>
                                  <p:childTnLst>
                                    <p:animClr clrSpc="rgb" dir="cw">
                                      <p:cBhvr>
                                        <p:cTn id="123" dur="2000" fill="hold"/>
                                        <p:tgtEl>
                                          <p:spTgt spid="68"/>
                                        </p:tgtEl>
                                        <p:attrNameLst>
                                          <p:attrName>fillcolor</p:attrName>
                                        </p:attrNameLst>
                                      </p:cBhvr>
                                      <p:to>
                                        <a:srgbClr val="34EA38"/>
                                      </p:to>
                                    </p:animClr>
                                    <p:set>
                                      <p:cBhvr>
                                        <p:cTn id="124" dur="2000" fill="hold"/>
                                        <p:tgtEl>
                                          <p:spTgt spid="68"/>
                                        </p:tgtEl>
                                        <p:attrNameLst>
                                          <p:attrName>fill.type</p:attrName>
                                        </p:attrNameLst>
                                      </p:cBhvr>
                                      <p:to>
                                        <p:strVal val="solid"/>
                                      </p:to>
                                    </p:set>
                                    <p:set>
                                      <p:cBhvr>
                                        <p:cTn id="125" dur="2000" fill="hold"/>
                                        <p:tgtEl>
                                          <p:spTgt spid="68"/>
                                        </p:tgtEl>
                                        <p:attrNameLst>
                                          <p:attrName>fill.on</p:attrName>
                                        </p:attrNameLst>
                                      </p:cBhvr>
                                      <p:to>
                                        <p:strVal val="true"/>
                                      </p:to>
                                    </p:set>
                                  </p:childTnLst>
                                </p:cTn>
                              </p:par>
                            </p:childTnLst>
                          </p:cTn>
                        </p:par>
                      </p:childTnLst>
                    </p:cTn>
                  </p:par>
                  <p:par>
                    <p:cTn id="126" fill="hold">
                      <p:stCondLst>
                        <p:cond delay="indefinite"/>
                      </p:stCondLst>
                      <p:childTnLst>
                        <p:par>
                          <p:cTn id="127" fill="hold">
                            <p:stCondLst>
                              <p:cond delay="0"/>
                            </p:stCondLst>
                            <p:childTnLst>
                              <p:par>
                                <p:cTn id="128" presetID="2" presetClass="exit" presetSubtype="4" fill="hold" grpId="1" nodeType="clickEffect">
                                  <p:stCondLst>
                                    <p:cond delay="0"/>
                                  </p:stCondLst>
                                  <p:childTnLst>
                                    <p:anim calcmode="lin" valueType="num">
                                      <p:cBhvr additive="base">
                                        <p:cTn id="129" dur="500"/>
                                        <p:tgtEl>
                                          <p:spTgt spid="56"/>
                                        </p:tgtEl>
                                        <p:attrNameLst>
                                          <p:attrName>ppt_x</p:attrName>
                                        </p:attrNameLst>
                                      </p:cBhvr>
                                      <p:tavLst>
                                        <p:tav tm="0">
                                          <p:val>
                                            <p:strVal val="ppt_x"/>
                                          </p:val>
                                        </p:tav>
                                        <p:tav tm="100000">
                                          <p:val>
                                            <p:strVal val="ppt_x"/>
                                          </p:val>
                                        </p:tav>
                                      </p:tavLst>
                                    </p:anim>
                                    <p:anim calcmode="lin" valueType="num">
                                      <p:cBhvr additive="base">
                                        <p:cTn id="130" dur="500"/>
                                        <p:tgtEl>
                                          <p:spTgt spid="56"/>
                                        </p:tgtEl>
                                        <p:attrNameLst>
                                          <p:attrName>ppt_y</p:attrName>
                                        </p:attrNameLst>
                                      </p:cBhvr>
                                      <p:tavLst>
                                        <p:tav tm="0">
                                          <p:val>
                                            <p:strVal val="ppt_y"/>
                                          </p:val>
                                        </p:tav>
                                        <p:tav tm="100000">
                                          <p:val>
                                            <p:strVal val="1+ppt_h/2"/>
                                          </p:val>
                                        </p:tav>
                                      </p:tavLst>
                                    </p:anim>
                                    <p:set>
                                      <p:cBhvr>
                                        <p:cTn id="131" dur="1" fill="hold">
                                          <p:stCondLst>
                                            <p:cond delay="499"/>
                                          </p:stCondLst>
                                        </p:cTn>
                                        <p:tgtEl>
                                          <p:spTgt spid="56"/>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1" presetClass="emph" presetSubtype="2" fill="hold" nodeType="clickEffect">
                                  <p:stCondLst>
                                    <p:cond delay="0"/>
                                  </p:stCondLst>
                                  <p:childTnLst>
                                    <p:animClr clrSpc="rgb" dir="cw">
                                      <p:cBhvr>
                                        <p:cTn id="135" dur="2000" fill="hold"/>
                                        <p:tgtEl>
                                          <p:spTgt spid="2"/>
                                        </p:tgtEl>
                                        <p:attrNameLst>
                                          <p:attrName>fillcolor</p:attrName>
                                        </p:attrNameLst>
                                      </p:cBhvr>
                                      <p:to>
                                        <a:schemeClr val="accent2"/>
                                      </p:to>
                                    </p:animClr>
                                    <p:set>
                                      <p:cBhvr>
                                        <p:cTn id="136" dur="2000" fill="hold"/>
                                        <p:tgtEl>
                                          <p:spTgt spid="2"/>
                                        </p:tgtEl>
                                        <p:attrNameLst>
                                          <p:attrName>fill.type</p:attrName>
                                        </p:attrNameLst>
                                      </p:cBhvr>
                                      <p:to>
                                        <p:strVal val="solid"/>
                                      </p:to>
                                    </p:set>
                                    <p:set>
                                      <p:cBhvr>
                                        <p:cTn id="137" dur="2000" fill="hold"/>
                                        <p:tgtEl>
                                          <p:spTgt spid="2"/>
                                        </p:tgtEl>
                                        <p:attrNameLst>
                                          <p:attrName>fill.on</p:attrName>
                                        </p:attrNameLst>
                                      </p:cBhvr>
                                      <p:to>
                                        <p:strVal val="true"/>
                                      </p:to>
                                    </p:set>
                                  </p:childTnLst>
                                </p:cTn>
                              </p:par>
                            </p:childTnLst>
                          </p:cTn>
                        </p:par>
                      </p:childTnLst>
                    </p:cTn>
                  </p:par>
                  <p:par>
                    <p:cTn id="138" fill="hold">
                      <p:stCondLst>
                        <p:cond delay="indefinite"/>
                      </p:stCondLst>
                      <p:childTnLst>
                        <p:par>
                          <p:cTn id="139" fill="hold">
                            <p:stCondLst>
                              <p:cond delay="0"/>
                            </p:stCondLst>
                            <p:childTnLst>
                              <p:par>
                                <p:cTn id="140" presetID="1" presetClass="emph" presetSubtype="2" fill="hold" nodeType="clickEffect">
                                  <p:stCondLst>
                                    <p:cond delay="0"/>
                                  </p:stCondLst>
                                  <p:childTnLst>
                                    <p:animClr clrSpc="rgb" dir="cw">
                                      <p:cBhvr>
                                        <p:cTn id="141" dur="2000" fill="hold"/>
                                        <p:tgtEl>
                                          <p:spTgt spid="5"/>
                                        </p:tgtEl>
                                        <p:attrNameLst>
                                          <p:attrName>fillcolor</p:attrName>
                                        </p:attrNameLst>
                                      </p:cBhvr>
                                      <p:to>
                                        <a:srgbClr val="E13D7B"/>
                                      </p:to>
                                    </p:animClr>
                                    <p:set>
                                      <p:cBhvr>
                                        <p:cTn id="142" dur="2000" fill="hold"/>
                                        <p:tgtEl>
                                          <p:spTgt spid="5"/>
                                        </p:tgtEl>
                                        <p:attrNameLst>
                                          <p:attrName>fill.type</p:attrName>
                                        </p:attrNameLst>
                                      </p:cBhvr>
                                      <p:to>
                                        <p:strVal val="solid"/>
                                      </p:to>
                                    </p:set>
                                    <p:set>
                                      <p:cBhvr>
                                        <p:cTn id="143" dur="2000" fill="hold"/>
                                        <p:tgtEl>
                                          <p:spTgt spid="5"/>
                                        </p:tgtEl>
                                        <p:attrNameLst>
                                          <p:attrName>fill.on</p:attrName>
                                        </p:attrNameLst>
                                      </p:cBhvr>
                                      <p:to>
                                        <p:strVal val="true"/>
                                      </p:to>
                                    </p:set>
                                  </p:childTnLst>
                                </p:cTn>
                              </p:par>
                            </p:childTnLst>
                          </p:cTn>
                        </p:par>
                      </p:childTnLst>
                    </p:cTn>
                  </p:par>
                  <p:par>
                    <p:cTn id="144" fill="hold">
                      <p:stCondLst>
                        <p:cond delay="indefinite"/>
                      </p:stCondLst>
                      <p:childTnLst>
                        <p:par>
                          <p:cTn id="145" fill="hold">
                            <p:stCondLst>
                              <p:cond delay="0"/>
                            </p:stCondLst>
                            <p:childTnLst>
                              <p:par>
                                <p:cTn id="146" presetID="22" presetClass="entr" presetSubtype="4" fill="hold" grpId="0" nodeType="clickEffect">
                                  <p:stCondLst>
                                    <p:cond delay="0"/>
                                  </p:stCondLst>
                                  <p:childTnLst>
                                    <p:set>
                                      <p:cBhvr>
                                        <p:cTn id="147" dur="1" fill="hold">
                                          <p:stCondLst>
                                            <p:cond delay="0"/>
                                          </p:stCondLst>
                                        </p:cTn>
                                        <p:tgtEl>
                                          <p:spTgt spid="73"/>
                                        </p:tgtEl>
                                        <p:attrNameLst>
                                          <p:attrName>style.visibility</p:attrName>
                                        </p:attrNameLst>
                                      </p:cBhvr>
                                      <p:to>
                                        <p:strVal val="visible"/>
                                      </p:to>
                                    </p:set>
                                    <p:animEffect transition="in" filter="wipe(down)">
                                      <p:cBhvr>
                                        <p:cTn id="148" dur="500"/>
                                        <p:tgtEl>
                                          <p:spTgt spid="73"/>
                                        </p:tgtEl>
                                      </p:cBhvr>
                                    </p:animEffect>
                                  </p:childTnLst>
                                </p:cTn>
                              </p:par>
                            </p:childTnLst>
                          </p:cTn>
                        </p:par>
                      </p:childTnLst>
                    </p:cTn>
                  </p:par>
                  <p:par>
                    <p:cTn id="149" fill="hold">
                      <p:stCondLst>
                        <p:cond delay="indefinite"/>
                      </p:stCondLst>
                      <p:childTnLst>
                        <p:par>
                          <p:cTn id="150" fill="hold">
                            <p:stCondLst>
                              <p:cond delay="0"/>
                            </p:stCondLst>
                            <p:childTnLst>
                              <p:par>
                                <p:cTn id="151" presetID="42" presetClass="path" presetSubtype="0" accel="50000" decel="50000" fill="hold" grpId="0" nodeType="clickEffect">
                                  <p:stCondLst>
                                    <p:cond delay="0"/>
                                  </p:stCondLst>
                                  <p:childTnLst>
                                    <p:animMotion origin="layout" path="M 2.08333E-7 7.40741E-7 L 0.20638 0.00972 " pathEditMode="relative" rAng="0" ptsTypes="AA">
                                      <p:cBhvr>
                                        <p:cTn id="152" dur="2000" fill="hold"/>
                                        <p:tgtEl>
                                          <p:spTgt spid="68"/>
                                        </p:tgtEl>
                                        <p:attrNameLst>
                                          <p:attrName>ppt_x</p:attrName>
                                          <p:attrName>ppt_y</p:attrName>
                                        </p:attrNameLst>
                                      </p:cBhvr>
                                      <p:rCtr x="10312" y="486"/>
                                    </p:animMotion>
                                  </p:childTnLst>
                                </p:cTn>
                              </p:par>
                            </p:childTnLst>
                          </p:cTn>
                        </p:par>
                      </p:childTnLst>
                    </p:cTn>
                  </p:par>
                  <p:par>
                    <p:cTn id="153" fill="hold">
                      <p:stCondLst>
                        <p:cond delay="indefinite"/>
                      </p:stCondLst>
                      <p:childTnLst>
                        <p:par>
                          <p:cTn id="154" fill="hold">
                            <p:stCondLst>
                              <p:cond delay="0"/>
                            </p:stCondLst>
                            <p:childTnLst>
                              <p:par>
                                <p:cTn id="155" presetID="42" presetClass="path" presetSubtype="0" accel="50000" decel="50000" fill="hold" grpId="0" nodeType="clickEffect">
                                  <p:stCondLst>
                                    <p:cond delay="0"/>
                                  </p:stCondLst>
                                  <p:childTnLst>
                                    <p:animMotion origin="layout" path="M -0.00612 -0.00393 L 0.56002 -0.19305 " pathEditMode="relative" rAng="0" ptsTypes="AA">
                                      <p:cBhvr>
                                        <p:cTn id="156" dur="2000" fill="hold"/>
                                        <p:tgtEl>
                                          <p:spTgt spid="74"/>
                                        </p:tgtEl>
                                        <p:attrNameLst>
                                          <p:attrName>ppt_x</p:attrName>
                                          <p:attrName>ppt_y</p:attrName>
                                        </p:attrNameLst>
                                      </p:cBhvr>
                                      <p:rCtr x="28307" y="-9468"/>
                                    </p:animMotion>
                                  </p:childTnLst>
                                </p:cTn>
                              </p:par>
                            </p:childTnLst>
                          </p:cTn>
                        </p:par>
                      </p:childTnLst>
                    </p:cTn>
                  </p:par>
                  <p:par>
                    <p:cTn id="157" fill="hold">
                      <p:stCondLst>
                        <p:cond delay="indefinite"/>
                      </p:stCondLst>
                      <p:childTnLst>
                        <p:par>
                          <p:cTn id="158" fill="hold">
                            <p:stCondLst>
                              <p:cond delay="0"/>
                            </p:stCondLst>
                            <p:childTnLst>
                              <p:par>
                                <p:cTn id="159" presetID="42" presetClass="path" presetSubtype="0" accel="50000" decel="50000" fill="hold" grpId="0" nodeType="clickEffect">
                                  <p:stCondLst>
                                    <p:cond delay="0"/>
                                  </p:stCondLst>
                                  <p:childTnLst>
                                    <p:animMotion origin="layout" path="M -4.375E-6 -3.7037E-7 L 0.72461 -0.42801 " pathEditMode="relative" rAng="0" ptsTypes="AA">
                                      <p:cBhvr>
                                        <p:cTn id="160" dur="2000" fill="hold"/>
                                        <p:tgtEl>
                                          <p:spTgt spid="77"/>
                                        </p:tgtEl>
                                        <p:attrNameLst>
                                          <p:attrName>ppt_x</p:attrName>
                                          <p:attrName>ppt_y</p:attrName>
                                        </p:attrNameLst>
                                      </p:cBhvr>
                                      <p:rCtr x="36224" y="-21412"/>
                                    </p:animMotion>
                                  </p:childTnLst>
                                </p:cTn>
                              </p:par>
                            </p:childTnLst>
                          </p:cTn>
                        </p:par>
                      </p:childTnLst>
                    </p:cTn>
                  </p:par>
                  <p:par>
                    <p:cTn id="161" fill="hold">
                      <p:stCondLst>
                        <p:cond delay="indefinite"/>
                      </p:stCondLst>
                      <p:childTnLst>
                        <p:par>
                          <p:cTn id="162" fill="hold">
                            <p:stCondLst>
                              <p:cond delay="0"/>
                            </p:stCondLst>
                            <p:childTnLst>
                              <p:par>
                                <p:cTn id="163" presetID="7" presetClass="emph" presetSubtype="2" fill="hold" nodeType="clickEffect">
                                  <p:stCondLst>
                                    <p:cond delay="0"/>
                                  </p:stCondLst>
                                  <p:childTnLst>
                                    <p:animClr clrSpc="rgb" dir="cw">
                                      <p:cBhvr>
                                        <p:cTn id="164" dur="2000" fill="hold"/>
                                        <p:tgtEl>
                                          <p:spTgt spid="23"/>
                                        </p:tgtEl>
                                        <p:attrNameLst>
                                          <p:attrName>stroke.color</p:attrName>
                                        </p:attrNameLst>
                                      </p:cBhvr>
                                      <p:to>
                                        <a:schemeClr val="accent2"/>
                                      </p:to>
                                    </p:animClr>
                                    <p:set>
                                      <p:cBhvr>
                                        <p:cTn id="165" dur="2000" fill="hold"/>
                                        <p:tgtEl>
                                          <p:spTgt spid="23"/>
                                        </p:tgtEl>
                                        <p:attrNameLst>
                                          <p:attrName>stroke.on</p:attrName>
                                        </p:attrNameLst>
                                      </p:cBhvr>
                                      <p:to>
                                        <p:strVal val="true"/>
                                      </p:to>
                                    </p:set>
                                  </p:childTnLst>
                                </p:cTn>
                              </p:par>
                              <p:par>
                                <p:cTn id="166" presetID="7" presetClass="emph" presetSubtype="2" fill="hold" nodeType="withEffect">
                                  <p:stCondLst>
                                    <p:cond delay="0"/>
                                  </p:stCondLst>
                                  <p:childTnLst>
                                    <p:animClr clrSpc="rgb" dir="cw">
                                      <p:cBhvr>
                                        <p:cTn id="167" dur="2000" fill="hold"/>
                                        <p:tgtEl>
                                          <p:spTgt spid="30"/>
                                        </p:tgtEl>
                                        <p:attrNameLst>
                                          <p:attrName>stroke.color</p:attrName>
                                        </p:attrNameLst>
                                      </p:cBhvr>
                                      <p:to>
                                        <a:schemeClr val="accent2"/>
                                      </p:to>
                                    </p:animClr>
                                    <p:set>
                                      <p:cBhvr>
                                        <p:cTn id="168" dur="2000" fill="hold"/>
                                        <p:tgtEl>
                                          <p:spTgt spid="30"/>
                                        </p:tgtEl>
                                        <p:attrNameLst>
                                          <p:attrName>stroke.on</p:attrName>
                                        </p:attrNameLst>
                                      </p:cBhvr>
                                      <p:to>
                                        <p:strVal val="true"/>
                                      </p:to>
                                    </p:set>
                                  </p:childTnLst>
                                </p:cTn>
                              </p:par>
                              <p:par>
                                <p:cTn id="169" presetID="1" presetClass="emph" presetSubtype="2" fill="hold" nodeType="withEffect">
                                  <p:stCondLst>
                                    <p:cond delay="0"/>
                                  </p:stCondLst>
                                  <p:childTnLst>
                                    <p:animClr clrSpc="rgb" dir="cw">
                                      <p:cBhvr>
                                        <p:cTn id="170" dur="2000" fill="hold"/>
                                        <p:tgtEl>
                                          <p:spTgt spid="10"/>
                                        </p:tgtEl>
                                        <p:attrNameLst>
                                          <p:attrName>fillcolor</p:attrName>
                                        </p:attrNameLst>
                                      </p:cBhvr>
                                      <p:to>
                                        <a:schemeClr val="accent2"/>
                                      </p:to>
                                    </p:animClr>
                                    <p:set>
                                      <p:cBhvr>
                                        <p:cTn id="171" dur="2000" fill="hold"/>
                                        <p:tgtEl>
                                          <p:spTgt spid="10"/>
                                        </p:tgtEl>
                                        <p:attrNameLst>
                                          <p:attrName>fill.type</p:attrName>
                                        </p:attrNameLst>
                                      </p:cBhvr>
                                      <p:to>
                                        <p:strVal val="solid"/>
                                      </p:to>
                                    </p:set>
                                    <p:set>
                                      <p:cBhvr>
                                        <p:cTn id="172" dur="2000" fill="hold"/>
                                        <p:tgtEl>
                                          <p:spTgt spid="10"/>
                                        </p:tgtEl>
                                        <p:attrNameLst>
                                          <p:attrName>fill.on</p:attrName>
                                        </p:attrNameLst>
                                      </p:cBhvr>
                                      <p:to>
                                        <p:strVal val="true"/>
                                      </p:to>
                                    </p:set>
                                  </p:childTnLst>
                                </p:cTn>
                              </p:par>
                            </p:childTnLst>
                          </p:cTn>
                        </p:par>
                      </p:childTnLst>
                    </p:cTn>
                  </p:par>
                  <p:par>
                    <p:cTn id="173" fill="hold">
                      <p:stCondLst>
                        <p:cond delay="indefinite"/>
                      </p:stCondLst>
                      <p:childTnLst>
                        <p:par>
                          <p:cTn id="174" fill="hold">
                            <p:stCondLst>
                              <p:cond delay="0"/>
                            </p:stCondLst>
                            <p:childTnLst>
                              <p:par>
                                <p:cTn id="175" presetID="42" presetClass="path" presetSubtype="0" accel="50000" decel="50000" fill="hold" grpId="3" nodeType="clickEffect">
                                  <p:stCondLst>
                                    <p:cond delay="0"/>
                                  </p:stCondLst>
                                  <p:childTnLst>
                                    <p:animMotion origin="layout" path="M 4.79167E-6 4.44444E-6 L -0.00196 -0.1595 " pathEditMode="relative" rAng="0" ptsTypes="AA">
                                      <p:cBhvr>
                                        <p:cTn id="176" dur="2000" fill="hold"/>
                                        <p:tgtEl>
                                          <p:spTgt spid="63"/>
                                        </p:tgtEl>
                                        <p:attrNameLst>
                                          <p:attrName>ppt_x</p:attrName>
                                          <p:attrName>ppt_y</p:attrName>
                                        </p:attrNameLst>
                                      </p:cBhvr>
                                      <p:rCtr x="-104" y="-7986"/>
                                    </p:animMotion>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grpId="0" nodeType="clickEffect">
                                  <p:stCondLst>
                                    <p:cond delay="0"/>
                                  </p:stCondLst>
                                  <p:childTnLst>
                                    <p:set>
                                      <p:cBhvr>
                                        <p:cTn id="180" dur="1" fill="hold">
                                          <p:stCondLst>
                                            <p:cond delay="0"/>
                                          </p:stCondLst>
                                        </p:cTn>
                                        <p:tgtEl>
                                          <p:spTgt spid="79"/>
                                        </p:tgtEl>
                                        <p:attrNameLst>
                                          <p:attrName>style.visibility</p:attrName>
                                        </p:attrNameLst>
                                      </p:cBhvr>
                                      <p:to>
                                        <p:strVal val="visible"/>
                                      </p:to>
                                    </p:set>
                                    <p:animEffect transition="in" filter="fade">
                                      <p:cBhvr>
                                        <p:cTn id="181" dur="1000"/>
                                        <p:tgtEl>
                                          <p:spTgt spid="79"/>
                                        </p:tgtEl>
                                      </p:cBhvr>
                                    </p:animEffect>
                                  </p:childTnLst>
                                </p:cTn>
                              </p:par>
                            </p:childTnLst>
                          </p:cTn>
                        </p:par>
                      </p:childTnLst>
                    </p:cTn>
                  </p:par>
                  <p:par>
                    <p:cTn id="182" fill="hold">
                      <p:stCondLst>
                        <p:cond delay="indefinite"/>
                      </p:stCondLst>
                      <p:childTnLst>
                        <p:par>
                          <p:cTn id="183" fill="hold">
                            <p:stCondLst>
                              <p:cond delay="0"/>
                            </p:stCondLst>
                            <p:childTnLst>
                              <p:par>
                                <p:cTn id="184" presetID="10" presetClass="entr" presetSubtype="0" fill="hold" grpId="0" nodeType="clickEffect">
                                  <p:stCondLst>
                                    <p:cond delay="0"/>
                                  </p:stCondLst>
                                  <p:childTnLst>
                                    <p:set>
                                      <p:cBhvr>
                                        <p:cTn id="185" dur="1" fill="hold">
                                          <p:stCondLst>
                                            <p:cond delay="0"/>
                                          </p:stCondLst>
                                        </p:cTn>
                                        <p:tgtEl>
                                          <p:spTgt spid="104"/>
                                        </p:tgtEl>
                                        <p:attrNameLst>
                                          <p:attrName>style.visibility</p:attrName>
                                        </p:attrNameLst>
                                      </p:cBhvr>
                                      <p:to>
                                        <p:strVal val="visible"/>
                                      </p:to>
                                    </p:set>
                                    <p:animEffect transition="in" filter="fade">
                                      <p:cBhvr>
                                        <p:cTn id="186" dur="1000"/>
                                        <p:tgtEl>
                                          <p:spTgt spid="104"/>
                                        </p:tgtEl>
                                      </p:cBhvr>
                                    </p:animEffect>
                                  </p:childTnLst>
                                </p:cTn>
                              </p:par>
                            </p:childTnLst>
                          </p:cTn>
                        </p:par>
                      </p:childTnLst>
                    </p:cTn>
                  </p:par>
                  <p:par>
                    <p:cTn id="187" fill="hold">
                      <p:stCondLst>
                        <p:cond delay="indefinite"/>
                      </p:stCondLst>
                      <p:childTnLst>
                        <p:par>
                          <p:cTn id="188" fill="hold">
                            <p:stCondLst>
                              <p:cond delay="0"/>
                            </p:stCondLst>
                            <p:childTnLst>
                              <p:par>
                                <p:cTn id="189" presetID="31" presetClass="entr" presetSubtype="0" fill="hold" grpId="0" nodeType="clickEffect">
                                  <p:stCondLst>
                                    <p:cond delay="0"/>
                                  </p:stCondLst>
                                  <p:childTnLst>
                                    <p:set>
                                      <p:cBhvr>
                                        <p:cTn id="190" dur="1" fill="hold">
                                          <p:stCondLst>
                                            <p:cond delay="0"/>
                                          </p:stCondLst>
                                        </p:cTn>
                                        <p:tgtEl>
                                          <p:spTgt spid="78"/>
                                        </p:tgtEl>
                                        <p:attrNameLst>
                                          <p:attrName>style.visibility</p:attrName>
                                        </p:attrNameLst>
                                      </p:cBhvr>
                                      <p:to>
                                        <p:strVal val="visible"/>
                                      </p:to>
                                    </p:set>
                                    <p:anim calcmode="lin" valueType="num">
                                      <p:cBhvr>
                                        <p:cTn id="191" dur="1000" fill="hold"/>
                                        <p:tgtEl>
                                          <p:spTgt spid="78"/>
                                        </p:tgtEl>
                                        <p:attrNameLst>
                                          <p:attrName>ppt_w</p:attrName>
                                        </p:attrNameLst>
                                      </p:cBhvr>
                                      <p:tavLst>
                                        <p:tav tm="0">
                                          <p:val>
                                            <p:fltVal val="0"/>
                                          </p:val>
                                        </p:tav>
                                        <p:tav tm="100000">
                                          <p:val>
                                            <p:strVal val="#ppt_w"/>
                                          </p:val>
                                        </p:tav>
                                      </p:tavLst>
                                    </p:anim>
                                    <p:anim calcmode="lin" valueType="num">
                                      <p:cBhvr>
                                        <p:cTn id="192" dur="1000" fill="hold"/>
                                        <p:tgtEl>
                                          <p:spTgt spid="78"/>
                                        </p:tgtEl>
                                        <p:attrNameLst>
                                          <p:attrName>ppt_h</p:attrName>
                                        </p:attrNameLst>
                                      </p:cBhvr>
                                      <p:tavLst>
                                        <p:tav tm="0">
                                          <p:val>
                                            <p:fltVal val="0"/>
                                          </p:val>
                                        </p:tav>
                                        <p:tav tm="100000">
                                          <p:val>
                                            <p:strVal val="#ppt_h"/>
                                          </p:val>
                                        </p:tav>
                                      </p:tavLst>
                                    </p:anim>
                                    <p:anim calcmode="lin" valueType="num">
                                      <p:cBhvr>
                                        <p:cTn id="193" dur="1000" fill="hold"/>
                                        <p:tgtEl>
                                          <p:spTgt spid="78"/>
                                        </p:tgtEl>
                                        <p:attrNameLst>
                                          <p:attrName>style.rotation</p:attrName>
                                        </p:attrNameLst>
                                      </p:cBhvr>
                                      <p:tavLst>
                                        <p:tav tm="0">
                                          <p:val>
                                            <p:fltVal val="90"/>
                                          </p:val>
                                        </p:tav>
                                        <p:tav tm="100000">
                                          <p:val>
                                            <p:fltVal val="0"/>
                                          </p:val>
                                        </p:tav>
                                      </p:tavLst>
                                    </p:anim>
                                    <p:animEffect transition="in" filter="fade">
                                      <p:cBhvr>
                                        <p:cTn id="194" dur="1000"/>
                                        <p:tgtEl>
                                          <p:spTgt spid="78"/>
                                        </p:tgtEl>
                                      </p:cBhvr>
                                    </p:animEffect>
                                  </p:childTnLst>
                                </p:cTn>
                              </p:par>
                            </p:childTnLst>
                          </p:cTn>
                        </p:par>
                      </p:childTnLst>
                    </p:cTn>
                  </p:par>
                  <p:par>
                    <p:cTn id="195" fill="hold">
                      <p:stCondLst>
                        <p:cond delay="indefinite"/>
                      </p:stCondLst>
                      <p:childTnLst>
                        <p:par>
                          <p:cTn id="196" fill="hold">
                            <p:stCondLst>
                              <p:cond delay="0"/>
                            </p:stCondLst>
                            <p:childTnLst>
                              <p:par>
                                <p:cTn id="197" presetID="3" presetClass="emph" presetSubtype="2" fill="hold" grpId="0" nodeType="clickEffect">
                                  <p:stCondLst>
                                    <p:cond delay="0"/>
                                  </p:stCondLst>
                                  <p:childTnLst>
                                    <p:animClr clrSpc="rgb" dir="cw">
                                      <p:cBhvr override="childStyle">
                                        <p:cTn id="198" dur="2000" fill="hold"/>
                                        <p:tgtEl>
                                          <p:spTgt spid="42"/>
                                        </p:tgtEl>
                                        <p:attrNameLst>
                                          <p:attrName>style.color</p:attrName>
                                        </p:attrNameLst>
                                      </p:cBhvr>
                                      <p:to>
                                        <a:srgbClr val="FAF024"/>
                                      </p:to>
                                    </p:animClr>
                                  </p:childTnLst>
                                </p:cTn>
                              </p:par>
                            </p:childTnLst>
                          </p:cTn>
                        </p:par>
                      </p:childTnLst>
                    </p:cTn>
                  </p:par>
                  <p:par>
                    <p:cTn id="199" fill="hold">
                      <p:stCondLst>
                        <p:cond delay="indefinite"/>
                      </p:stCondLst>
                      <p:childTnLst>
                        <p:par>
                          <p:cTn id="200" fill="hold">
                            <p:stCondLst>
                              <p:cond delay="0"/>
                            </p:stCondLst>
                            <p:childTnLst>
                              <p:par>
                                <p:cTn id="201" presetID="22" presetClass="entr" presetSubtype="4" fill="hold" grpId="0" nodeType="clickEffect">
                                  <p:stCondLst>
                                    <p:cond delay="0"/>
                                  </p:stCondLst>
                                  <p:childTnLst>
                                    <p:set>
                                      <p:cBhvr>
                                        <p:cTn id="202" dur="1" fill="hold">
                                          <p:stCondLst>
                                            <p:cond delay="0"/>
                                          </p:stCondLst>
                                        </p:cTn>
                                        <p:tgtEl>
                                          <p:spTgt spid="81"/>
                                        </p:tgtEl>
                                        <p:attrNameLst>
                                          <p:attrName>style.visibility</p:attrName>
                                        </p:attrNameLst>
                                      </p:cBhvr>
                                      <p:to>
                                        <p:strVal val="visible"/>
                                      </p:to>
                                    </p:set>
                                    <p:animEffect transition="in" filter="wipe(down)">
                                      <p:cBhvr>
                                        <p:cTn id="203" dur="500"/>
                                        <p:tgtEl>
                                          <p:spTgt spid="81"/>
                                        </p:tgtEl>
                                      </p:cBhvr>
                                    </p:animEffect>
                                  </p:childTnLst>
                                </p:cTn>
                              </p:par>
                            </p:childTnLst>
                          </p:cTn>
                        </p:par>
                      </p:childTnLst>
                    </p:cTn>
                  </p:par>
                  <p:par>
                    <p:cTn id="204" fill="hold">
                      <p:stCondLst>
                        <p:cond delay="indefinite"/>
                      </p:stCondLst>
                      <p:childTnLst>
                        <p:par>
                          <p:cTn id="205" fill="hold">
                            <p:stCondLst>
                              <p:cond delay="0"/>
                            </p:stCondLst>
                            <p:childTnLst>
                              <p:par>
                                <p:cTn id="206" presetID="42" presetClass="path" presetSubtype="0" accel="50000" decel="50000" fill="hold" grpId="1" nodeType="clickEffect">
                                  <p:stCondLst>
                                    <p:cond delay="0"/>
                                  </p:stCondLst>
                                  <p:childTnLst>
                                    <p:animMotion origin="layout" path="M 1.45833E-6 -4.81481E-6 L 0.44622 -0.25486 " pathEditMode="relative" rAng="0" ptsTypes="AA">
                                      <p:cBhvr>
                                        <p:cTn id="207" dur="2000" fill="hold"/>
                                        <p:tgtEl>
                                          <p:spTgt spid="81"/>
                                        </p:tgtEl>
                                        <p:attrNameLst>
                                          <p:attrName>ppt_x</p:attrName>
                                          <p:attrName>ppt_y</p:attrName>
                                        </p:attrNameLst>
                                      </p:cBhvr>
                                      <p:rCtr x="22305" y="-12755"/>
                                    </p:animMotion>
                                  </p:childTnLst>
                                </p:cTn>
                              </p:par>
                            </p:childTnLst>
                          </p:cTn>
                        </p:par>
                      </p:childTnLst>
                    </p:cTn>
                  </p:par>
                  <p:par>
                    <p:cTn id="208" fill="hold">
                      <p:stCondLst>
                        <p:cond delay="indefinite"/>
                      </p:stCondLst>
                      <p:childTnLst>
                        <p:par>
                          <p:cTn id="209" fill="hold">
                            <p:stCondLst>
                              <p:cond delay="0"/>
                            </p:stCondLst>
                            <p:childTnLst>
                              <p:par>
                                <p:cTn id="210" presetID="10" presetClass="exit" presetSubtype="0" fill="hold" grpId="2" nodeType="clickEffect">
                                  <p:stCondLst>
                                    <p:cond delay="0"/>
                                  </p:stCondLst>
                                  <p:childTnLst>
                                    <p:animEffect transition="out" filter="fade">
                                      <p:cBhvr>
                                        <p:cTn id="211" dur="500"/>
                                        <p:tgtEl>
                                          <p:spTgt spid="81"/>
                                        </p:tgtEl>
                                      </p:cBhvr>
                                    </p:animEffect>
                                    <p:set>
                                      <p:cBhvr>
                                        <p:cTn id="212" dur="1" fill="hold">
                                          <p:stCondLst>
                                            <p:cond delay="499"/>
                                          </p:stCondLst>
                                        </p:cTn>
                                        <p:tgtEl>
                                          <p:spTgt spid="81"/>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31" presetClass="entr" presetSubtype="0" fill="hold" grpId="0" nodeType="clickEffect">
                                  <p:stCondLst>
                                    <p:cond delay="0"/>
                                  </p:stCondLst>
                                  <p:childTnLst>
                                    <p:set>
                                      <p:cBhvr>
                                        <p:cTn id="216" dur="1" fill="hold">
                                          <p:stCondLst>
                                            <p:cond delay="0"/>
                                          </p:stCondLst>
                                        </p:cTn>
                                        <p:tgtEl>
                                          <p:spTgt spid="82"/>
                                        </p:tgtEl>
                                        <p:attrNameLst>
                                          <p:attrName>style.visibility</p:attrName>
                                        </p:attrNameLst>
                                      </p:cBhvr>
                                      <p:to>
                                        <p:strVal val="visible"/>
                                      </p:to>
                                    </p:set>
                                    <p:anim calcmode="lin" valueType="num">
                                      <p:cBhvr>
                                        <p:cTn id="217" dur="1000" fill="hold"/>
                                        <p:tgtEl>
                                          <p:spTgt spid="82"/>
                                        </p:tgtEl>
                                        <p:attrNameLst>
                                          <p:attrName>ppt_w</p:attrName>
                                        </p:attrNameLst>
                                      </p:cBhvr>
                                      <p:tavLst>
                                        <p:tav tm="0">
                                          <p:val>
                                            <p:fltVal val="0"/>
                                          </p:val>
                                        </p:tav>
                                        <p:tav tm="100000">
                                          <p:val>
                                            <p:strVal val="#ppt_w"/>
                                          </p:val>
                                        </p:tav>
                                      </p:tavLst>
                                    </p:anim>
                                    <p:anim calcmode="lin" valueType="num">
                                      <p:cBhvr>
                                        <p:cTn id="218" dur="1000" fill="hold"/>
                                        <p:tgtEl>
                                          <p:spTgt spid="82"/>
                                        </p:tgtEl>
                                        <p:attrNameLst>
                                          <p:attrName>ppt_h</p:attrName>
                                        </p:attrNameLst>
                                      </p:cBhvr>
                                      <p:tavLst>
                                        <p:tav tm="0">
                                          <p:val>
                                            <p:fltVal val="0"/>
                                          </p:val>
                                        </p:tav>
                                        <p:tav tm="100000">
                                          <p:val>
                                            <p:strVal val="#ppt_h"/>
                                          </p:val>
                                        </p:tav>
                                      </p:tavLst>
                                    </p:anim>
                                    <p:anim calcmode="lin" valueType="num">
                                      <p:cBhvr>
                                        <p:cTn id="219" dur="1000" fill="hold"/>
                                        <p:tgtEl>
                                          <p:spTgt spid="82"/>
                                        </p:tgtEl>
                                        <p:attrNameLst>
                                          <p:attrName>style.rotation</p:attrName>
                                        </p:attrNameLst>
                                      </p:cBhvr>
                                      <p:tavLst>
                                        <p:tav tm="0">
                                          <p:val>
                                            <p:fltVal val="90"/>
                                          </p:val>
                                        </p:tav>
                                        <p:tav tm="100000">
                                          <p:val>
                                            <p:fltVal val="0"/>
                                          </p:val>
                                        </p:tav>
                                      </p:tavLst>
                                    </p:anim>
                                    <p:animEffect transition="in" filter="fade">
                                      <p:cBhvr>
                                        <p:cTn id="220" dur="1000"/>
                                        <p:tgtEl>
                                          <p:spTgt spid="82"/>
                                        </p:tgtEl>
                                      </p:cBhvr>
                                    </p:animEffect>
                                  </p:childTnLst>
                                </p:cTn>
                              </p:par>
                            </p:childTnLst>
                          </p:cTn>
                        </p:par>
                      </p:childTnLst>
                    </p:cTn>
                  </p:par>
                  <p:par>
                    <p:cTn id="221" fill="hold">
                      <p:stCondLst>
                        <p:cond delay="indefinite"/>
                      </p:stCondLst>
                      <p:childTnLst>
                        <p:par>
                          <p:cTn id="222" fill="hold">
                            <p:stCondLst>
                              <p:cond delay="0"/>
                            </p:stCondLst>
                            <p:childTnLst>
                              <p:par>
                                <p:cTn id="223" presetID="42" presetClass="path" presetSubtype="0" accel="50000" decel="50000" fill="hold" grpId="4" nodeType="clickEffect">
                                  <p:stCondLst>
                                    <p:cond delay="0"/>
                                  </p:stCondLst>
                                  <p:childTnLst>
                                    <p:animMotion origin="layout" path="M 4.79167E-6 4.44444E-6 L -0.00196 0.09652 " pathEditMode="relative" rAng="0" ptsTypes="AA">
                                      <p:cBhvr>
                                        <p:cTn id="224" dur="2000" fill="hold"/>
                                        <p:tgtEl>
                                          <p:spTgt spid="63"/>
                                        </p:tgtEl>
                                        <p:attrNameLst>
                                          <p:attrName>ppt_x</p:attrName>
                                          <p:attrName>ppt_y</p:attrName>
                                        </p:attrNameLst>
                                      </p:cBhvr>
                                      <p:rCtr x="-104" y="4815"/>
                                    </p:animMotion>
                                  </p:childTnLst>
                                </p:cTn>
                              </p:par>
                            </p:childTnLst>
                          </p:cTn>
                        </p:par>
                      </p:childTnLst>
                    </p:cTn>
                  </p:par>
                  <p:par>
                    <p:cTn id="225" fill="hold">
                      <p:stCondLst>
                        <p:cond delay="indefinite"/>
                      </p:stCondLst>
                      <p:childTnLst>
                        <p:par>
                          <p:cTn id="226" fill="hold">
                            <p:stCondLst>
                              <p:cond delay="0"/>
                            </p:stCondLst>
                            <p:childTnLst>
                              <p:par>
                                <p:cTn id="227" presetID="10" presetClass="entr" presetSubtype="0" fill="hold" grpId="0" nodeType="clickEffect">
                                  <p:stCondLst>
                                    <p:cond delay="0"/>
                                  </p:stCondLst>
                                  <p:childTnLst>
                                    <p:set>
                                      <p:cBhvr>
                                        <p:cTn id="228" dur="1" fill="hold">
                                          <p:stCondLst>
                                            <p:cond delay="0"/>
                                          </p:stCondLst>
                                        </p:cTn>
                                        <p:tgtEl>
                                          <p:spTgt spid="83"/>
                                        </p:tgtEl>
                                        <p:attrNameLst>
                                          <p:attrName>style.visibility</p:attrName>
                                        </p:attrNameLst>
                                      </p:cBhvr>
                                      <p:to>
                                        <p:strVal val="visible"/>
                                      </p:to>
                                    </p:set>
                                    <p:animEffect transition="in" filter="fade">
                                      <p:cBhvr>
                                        <p:cTn id="229" dur="1000"/>
                                        <p:tgtEl>
                                          <p:spTgt spid="83"/>
                                        </p:tgtEl>
                                      </p:cBhvr>
                                    </p:animEffect>
                                  </p:childTnLst>
                                </p:cTn>
                              </p:par>
                            </p:childTnLst>
                          </p:cTn>
                        </p:par>
                      </p:childTnLst>
                    </p:cTn>
                  </p:par>
                  <p:par>
                    <p:cTn id="230" fill="hold">
                      <p:stCondLst>
                        <p:cond delay="indefinite"/>
                      </p:stCondLst>
                      <p:childTnLst>
                        <p:par>
                          <p:cTn id="231" fill="hold">
                            <p:stCondLst>
                              <p:cond delay="0"/>
                            </p:stCondLst>
                            <p:childTnLst>
                              <p:par>
                                <p:cTn id="232" presetID="10" presetClass="entr" presetSubtype="0" fill="hold" grpId="0" nodeType="clickEffect">
                                  <p:stCondLst>
                                    <p:cond delay="0"/>
                                  </p:stCondLst>
                                  <p:childTnLst>
                                    <p:set>
                                      <p:cBhvr>
                                        <p:cTn id="233" dur="1" fill="hold">
                                          <p:stCondLst>
                                            <p:cond delay="0"/>
                                          </p:stCondLst>
                                        </p:cTn>
                                        <p:tgtEl>
                                          <p:spTgt spid="84"/>
                                        </p:tgtEl>
                                        <p:attrNameLst>
                                          <p:attrName>style.visibility</p:attrName>
                                        </p:attrNameLst>
                                      </p:cBhvr>
                                      <p:to>
                                        <p:strVal val="visible"/>
                                      </p:to>
                                    </p:set>
                                    <p:animEffect transition="in" filter="fade">
                                      <p:cBhvr>
                                        <p:cTn id="234" dur="1000"/>
                                        <p:tgtEl>
                                          <p:spTgt spid="84"/>
                                        </p:tgtEl>
                                      </p:cBhvr>
                                    </p:animEffect>
                                  </p:childTnLst>
                                </p:cTn>
                              </p:par>
                            </p:childTnLst>
                          </p:cTn>
                        </p:par>
                      </p:childTnLst>
                    </p:cTn>
                  </p:par>
                  <p:par>
                    <p:cTn id="235" fill="hold">
                      <p:stCondLst>
                        <p:cond delay="indefinite"/>
                      </p:stCondLst>
                      <p:childTnLst>
                        <p:par>
                          <p:cTn id="236" fill="hold">
                            <p:stCondLst>
                              <p:cond delay="0"/>
                            </p:stCondLst>
                            <p:childTnLst>
                              <p:par>
                                <p:cTn id="237" presetID="22" presetClass="entr" presetSubtype="4" fill="hold" grpId="0" nodeType="clickEffect">
                                  <p:stCondLst>
                                    <p:cond delay="0"/>
                                  </p:stCondLst>
                                  <p:childTnLst>
                                    <p:set>
                                      <p:cBhvr>
                                        <p:cTn id="238" dur="1" fill="hold">
                                          <p:stCondLst>
                                            <p:cond delay="0"/>
                                          </p:stCondLst>
                                        </p:cTn>
                                        <p:tgtEl>
                                          <p:spTgt spid="85"/>
                                        </p:tgtEl>
                                        <p:attrNameLst>
                                          <p:attrName>style.visibility</p:attrName>
                                        </p:attrNameLst>
                                      </p:cBhvr>
                                      <p:to>
                                        <p:strVal val="visible"/>
                                      </p:to>
                                    </p:set>
                                    <p:animEffect transition="in" filter="wipe(down)">
                                      <p:cBhvr>
                                        <p:cTn id="239" dur="500"/>
                                        <p:tgtEl>
                                          <p:spTgt spid="85"/>
                                        </p:tgtEl>
                                      </p:cBhvr>
                                    </p:animEffect>
                                  </p:childTnLst>
                                </p:cTn>
                              </p:par>
                            </p:childTnLst>
                          </p:cTn>
                        </p:par>
                      </p:childTnLst>
                    </p:cTn>
                  </p:par>
                  <p:par>
                    <p:cTn id="240" fill="hold">
                      <p:stCondLst>
                        <p:cond delay="indefinite"/>
                      </p:stCondLst>
                      <p:childTnLst>
                        <p:par>
                          <p:cTn id="241" fill="hold">
                            <p:stCondLst>
                              <p:cond delay="0"/>
                            </p:stCondLst>
                            <p:childTnLst>
                              <p:par>
                                <p:cTn id="242" presetID="2" presetClass="exit" presetSubtype="4" fill="hold" grpId="1" nodeType="clickEffect">
                                  <p:stCondLst>
                                    <p:cond delay="0"/>
                                  </p:stCondLst>
                                  <p:childTnLst>
                                    <p:anim calcmode="lin" valueType="num">
                                      <p:cBhvr additive="base">
                                        <p:cTn id="243" dur="500"/>
                                        <p:tgtEl>
                                          <p:spTgt spid="68"/>
                                        </p:tgtEl>
                                        <p:attrNameLst>
                                          <p:attrName>ppt_x</p:attrName>
                                        </p:attrNameLst>
                                      </p:cBhvr>
                                      <p:tavLst>
                                        <p:tav tm="0">
                                          <p:val>
                                            <p:strVal val="ppt_x"/>
                                          </p:val>
                                        </p:tav>
                                        <p:tav tm="100000">
                                          <p:val>
                                            <p:strVal val="ppt_x"/>
                                          </p:val>
                                        </p:tav>
                                      </p:tavLst>
                                    </p:anim>
                                    <p:anim calcmode="lin" valueType="num">
                                      <p:cBhvr additive="base">
                                        <p:cTn id="244" dur="500"/>
                                        <p:tgtEl>
                                          <p:spTgt spid="68"/>
                                        </p:tgtEl>
                                        <p:attrNameLst>
                                          <p:attrName>ppt_y</p:attrName>
                                        </p:attrNameLst>
                                      </p:cBhvr>
                                      <p:tavLst>
                                        <p:tav tm="0">
                                          <p:val>
                                            <p:strVal val="ppt_y"/>
                                          </p:val>
                                        </p:tav>
                                        <p:tav tm="100000">
                                          <p:val>
                                            <p:strVal val="1+ppt_h/2"/>
                                          </p:val>
                                        </p:tav>
                                      </p:tavLst>
                                    </p:anim>
                                    <p:set>
                                      <p:cBhvr>
                                        <p:cTn id="245" dur="1" fill="hold">
                                          <p:stCondLst>
                                            <p:cond delay="499"/>
                                          </p:stCondLst>
                                        </p:cTn>
                                        <p:tgtEl>
                                          <p:spTgt spid="68"/>
                                        </p:tgtEl>
                                        <p:attrNameLst>
                                          <p:attrName>style.visibility</p:attrName>
                                        </p:attrNameLst>
                                      </p:cBhvr>
                                      <p:to>
                                        <p:strVal val="hidden"/>
                                      </p:to>
                                    </p:set>
                                  </p:childTnLst>
                                </p:cTn>
                              </p:par>
                            </p:childTnLst>
                          </p:cTn>
                        </p:par>
                      </p:childTnLst>
                    </p:cTn>
                  </p:par>
                  <p:par>
                    <p:cTn id="246" fill="hold">
                      <p:stCondLst>
                        <p:cond delay="indefinite"/>
                      </p:stCondLst>
                      <p:childTnLst>
                        <p:par>
                          <p:cTn id="247" fill="hold">
                            <p:stCondLst>
                              <p:cond delay="0"/>
                            </p:stCondLst>
                            <p:childTnLst>
                              <p:par>
                                <p:cTn id="248" presetID="42" presetClass="path" presetSubtype="0" accel="50000" decel="50000" fill="hold" grpId="0" nodeType="clickEffect">
                                  <p:stCondLst>
                                    <p:cond delay="0"/>
                                  </p:stCondLst>
                                  <p:childTnLst>
                                    <p:animMotion origin="layout" path="M 0.15195 -0.00254 L 0.55729 -0.19004 " pathEditMode="relative" rAng="0" ptsTypes="AA">
                                      <p:cBhvr>
                                        <p:cTn id="249" dur="2000" fill="hold"/>
                                        <p:tgtEl>
                                          <p:spTgt spid="86"/>
                                        </p:tgtEl>
                                        <p:attrNameLst>
                                          <p:attrName>ppt_x</p:attrName>
                                          <p:attrName>ppt_y</p:attrName>
                                        </p:attrNameLst>
                                      </p:cBhvr>
                                      <p:rCtr x="20260" y="-9375"/>
                                    </p:animMotion>
                                  </p:childTnLst>
                                </p:cTn>
                              </p:par>
                              <p:par>
                                <p:cTn id="250" presetID="42" presetClass="path" presetSubtype="0" accel="50000" decel="50000" fill="hold" grpId="0" nodeType="withEffect">
                                  <p:stCondLst>
                                    <p:cond delay="0"/>
                                  </p:stCondLst>
                                  <p:childTnLst>
                                    <p:animMotion origin="layout" path="M -3.95833E-6 -2.22222E-6 L 0.42058 -0.36389 " pathEditMode="relative" rAng="0" ptsTypes="AA">
                                      <p:cBhvr>
                                        <p:cTn id="251" dur="2000" fill="hold"/>
                                        <p:tgtEl>
                                          <p:spTgt spid="95"/>
                                        </p:tgtEl>
                                        <p:attrNameLst>
                                          <p:attrName>ppt_x</p:attrName>
                                          <p:attrName>ppt_y</p:attrName>
                                        </p:attrNameLst>
                                      </p:cBhvr>
                                      <p:rCtr x="21029" y="-18194"/>
                                    </p:animMotion>
                                  </p:childTnLst>
                                </p:cTn>
                              </p:par>
                            </p:childTnLst>
                          </p:cTn>
                        </p:par>
                      </p:childTnLst>
                    </p:cTn>
                  </p:par>
                  <p:par>
                    <p:cTn id="252" fill="hold">
                      <p:stCondLst>
                        <p:cond delay="indefinite"/>
                      </p:stCondLst>
                      <p:childTnLst>
                        <p:par>
                          <p:cTn id="253" fill="hold">
                            <p:stCondLst>
                              <p:cond delay="0"/>
                            </p:stCondLst>
                            <p:childTnLst>
                              <p:par>
                                <p:cTn id="254" presetID="1" presetClass="emph" presetSubtype="2" fill="hold" nodeType="clickEffect">
                                  <p:stCondLst>
                                    <p:cond delay="0"/>
                                  </p:stCondLst>
                                  <p:childTnLst>
                                    <p:animClr clrSpc="rgb" dir="cw">
                                      <p:cBhvr>
                                        <p:cTn id="255" dur="2000" fill="hold"/>
                                        <p:tgtEl>
                                          <p:spTgt spid="23"/>
                                        </p:tgtEl>
                                        <p:attrNameLst>
                                          <p:attrName>fillcolor</p:attrName>
                                        </p:attrNameLst>
                                      </p:cBhvr>
                                      <p:to>
                                        <a:schemeClr val="accent2"/>
                                      </p:to>
                                    </p:animClr>
                                    <p:set>
                                      <p:cBhvr>
                                        <p:cTn id="256" dur="2000" fill="hold"/>
                                        <p:tgtEl>
                                          <p:spTgt spid="23"/>
                                        </p:tgtEl>
                                        <p:attrNameLst>
                                          <p:attrName>fill.type</p:attrName>
                                        </p:attrNameLst>
                                      </p:cBhvr>
                                      <p:to>
                                        <p:strVal val="solid"/>
                                      </p:to>
                                    </p:set>
                                    <p:set>
                                      <p:cBhvr>
                                        <p:cTn id="257" dur="2000" fill="hold"/>
                                        <p:tgtEl>
                                          <p:spTgt spid="23"/>
                                        </p:tgtEl>
                                        <p:attrNameLst>
                                          <p:attrName>fill.on</p:attrName>
                                        </p:attrNameLst>
                                      </p:cBhvr>
                                      <p:to>
                                        <p:strVal val="true"/>
                                      </p:to>
                                    </p:set>
                                  </p:childTnLst>
                                </p:cTn>
                              </p:par>
                            </p:childTnLst>
                          </p:cTn>
                        </p:par>
                      </p:childTnLst>
                    </p:cTn>
                  </p:par>
                  <p:par>
                    <p:cTn id="258" fill="hold">
                      <p:stCondLst>
                        <p:cond delay="indefinite"/>
                      </p:stCondLst>
                      <p:childTnLst>
                        <p:par>
                          <p:cTn id="259" fill="hold">
                            <p:stCondLst>
                              <p:cond delay="0"/>
                            </p:stCondLst>
                            <p:childTnLst>
                              <p:par>
                                <p:cTn id="260" presetID="1" presetClass="emph" presetSubtype="2" fill="hold" nodeType="clickEffect">
                                  <p:stCondLst>
                                    <p:cond delay="0"/>
                                  </p:stCondLst>
                                  <p:childTnLst>
                                    <p:animClr clrSpc="rgb" dir="cw">
                                      <p:cBhvr>
                                        <p:cTn id="261" dur="2000" fill="hold"/>
                                        <p:tgtEl>
                                          <p:spTgt spid="77"/>
                                        </p:tgtEl>
                                        <p:attrNameLst>
                                          <p:attrName>fillcolor</p:attrName>
                                        </p:attrNameLst>
                                      </p:cBhvr>
                                      <p:to>
                                        <a:srgbClr val="E13D7B"/>
                                      </p:to>
                                    </p:animClr>
                                    <p:set>
                                      <p:cBhvr>
                                        <p:cTn id="262" dur="2000" fill="hold"/>
                                        <p:tgtEl>
                                          <p:spTgt spid="77"/>
                                        </p:tgtEl>
                                        <p:attrNameLst>
                                          <p:attrName>fill.type</p:attrName>
                                        </p:attrNameLst>
                                      </p:cBhvr>
                                      <p:to>
                                        <p:strVal val="solid"/>
                                      </p:to>
                                    </p:set>
                                    <p:set>
                                      <p:cBhvr>
                                        <p:cTn id="263" dur="2000" fill="hold"/>
                                        <p:tgtEl>
                                          <p:spTgt spid="77"/>
                                        </p:tgtEl>
                                        <p:attrNameLst>
                                          <p:attrName>fill.on</p:attrName>
                                        </p:attrNameLst>
                                      </p:cBhvr>
                                      <p:to>
                                        <p:strVal val="true"/>
                                      </p:to>
                                    </p:set>
                                  </p:childTnLst>
                                </p:cTn>
                              </p:par>
                            </p:childTnLst>
                          </p:cTn>
                        </p:par>
                      </p:childTnLst>
                    </p:cTn>
                  </p:par>
                  <p:par>
                    <p:cTn id="264" fill="hold">
                      <p:stCondLst>
                        <p:cond delay="indefinite"/>
                      </p:stCondLst>
                      <p:childTnLst>
                        <p:par>
                          <p:cTn id="265" fill="hold">
                            <p:stCondLst>
                              <p:cond delay="0"/>
                            </p:stCondLst>
                            <p:childTnLst>
                              <p:par>
                                <p:cTn id="266" presetID="1" presetClass="emph" presetSubtype="2" fill="hold" nodeType="clickEffect">
                                  <p:stCondLst>
                                    <p:cond delay="0"/>
                                  </p:stCondLst>
                                  <p:childTnLst>
                                    <p:animClr clrSpc="rgb" dir="cw">
                                      <p:cBhvr>
                                        <p:cTn id="267" dur="2000" fill="hold"/>
                                        <p:tgtEl>
                                          <p:spTgt spid="6"/>
                                        </p:tgtEl>
                                        <p:attrNameLst>
                                          <p:attrName>fillcolor</p:attrName>
                                        </p:attrNameLst>
                                      </p:cBhvr>
                                      <p:to>
                                        <a:srgbClr val="E13D7B"/>
                                      </p:to>
                                    </p:animClr>
                                    <p:set>
                                      <p:cBhvr>
                                        <p:cTn id="268" dur="2000" fill="hold"/>
                                        <p:tgtEl>
                                          <p:spTgt spid="6"/>
                                        </p:tgtEl>
                                        <p:attrNameLst>
                                          <p:attrName>fill.type</p:attrName>
                                        </p:attrNameLst>
                                      </p:cBhvr>
                                      <p:to>
                                        <p:strVal val="solid"/>
                                      </p:to>
                                    </p:set>
                                    <p:set>
                                      <p:cBhvr>
                                        <p:cTn id="269" dur="2000" fill="hold"/>
                                        <p:tgtEl>
                                          <p:spTgt spid="6"/>
                                        </p:tgtEl>
                                        <p:attrNameLst>
                                          <p:attrName>fill.on</p:attrName>
                                        </p:attrNameLst>
                                      </p:cBhvr>
                                      <p:to>
                                        <p:strVal val="true"/>
                                      </p:to>
                                    </p:set>
                                  </p:childTnLst>
                                </p:cTn>
                              </p:par>
                            </p:childTnLst>
                          </p:cTn>
                        </p:par>
                      </p:childTnLst>
                    </p:cTn>
                  </p:par>
                  <p:par>
                    <p:cTn id="270" fill="hold">
                      <p:stCondLst>
                        <p:cond delay="indefinite"/>
                      </p:stCondLst>
                      <p:childTnLst>
                        <p:par>
                          <p:cTn id="271" fill="hold">
                            <p:stCondLst>
                              <p:cond delay="0"/>
                            </p:stCondLst>
                            <p:childTnLst>
                              <p:par>
                                <p:cTn id="272" presetID="7" presetClass="emph" presetSubtype="2" fill="hold" nodeType="clickEffect">
                                  <p:stCondLst>
                                    <p:cond delay="0"/>
                                  </p:stCondLst>
                                  <p:childTnLst>
                                    <p:animClr clrSpc="rgb" dir="cw">
                                      <p:cBhvr>
                                        <p:cTn id="273" dur="2000" fill="hold"/>
                                        <p:tgtEl>
                                          <p:spTgt spid="20"/>
                                        </p:tgtEl>
                                        <p:attrNameLst>
                                          <p:attrName>stroke.color</p:attrName>
                                        </p:attrNameLst>
                                      </p:cBhvr>
                                      <p:to>
                                        <a:schemeClr val="accent2"/>
                                      </p:to>
                                    </p:animClr>
                                    <p:set>
                                      <p:cBhvr>
                                        <p:cTn id="274" dur="2000" fill="hold"/>
                                        <p:tgtEl>
                                          <p:spTgt spid="20"/>
                                        </p:tgtEl>
                                        <p:attrNameLst>
                                          <p:attrName>stroke.on</p:attrName>
                                        </p:attrNameLst>
                                      </p:cBhvr>
                                      <p:to>
                                        <p:strVal val="true"/>
                                      </p:to>
                                    </p:set>
                                  </p:childTnLst>
                                </p:cTn>
                              </p:par>
                              <p:par>
                                <p:cTn id="275" presetID="7" presetClass="emph" presetSubtype="2" fill="hold" nodeType="withEffect">
                                  <p:stCondLst>
                                    <p:cond delay="0"/>
                                  </p:stCondLst>
                                  <p:childTnLst>
                                    <p:animClr clrSpc="rgb" dir="cw">
                                      <p:cBhvr>
                                        <p:cTn id="276" dur="2000" fill="hold"/>
                                        <p:tgtEl>
                                          <p:spTgt spid="17"/>
                                        </p:tgtEl>
                                        <p:attrNameLst>
                                          <p:attrName>stroke.color</p:attrName>
                                        </p:attrNameLst>
                                      </p:cBhvr>
                                      <p:to>
                                        <a:schemeClr val="accent2"/>
                                      </p:to>
                                    </p:animClr>
                                    <p:set>
                                      <p:cBhvr>
                                        <p:cTn id="277" dur="2000" fill="hold"/>
                                        <p:tgtEl>
                                          <p:spTgt spid="17"/>
                                        </p:tgtEl>
                                        <p:attrNameLst>
                                          <p:attrName>stroke.on</p:attrName>
                                        </p:attrNameLst>
                                      </p:cBhvr>
                                      <p:to>
                                        <p:strVal val="true"/>
                                      </p:to>
                                    </p:set>
                                  </p:childTnLst>
                                </p:cTn>
                              </p:par>
                            </p:childTnLst>
                          </p:cTn>
                        </p:par>
                      </p:childTnLst>
                    </p:cTn>
                  </p:par>
                  <p:par>
                    <p:cTn id="278" fill="hold">
                      <p:stCondLst>
                        <p:cond delay="indefinite"/>
                      </p:stCondLst>
                      <p:childTnLst>
                        <p:par>
                          <p:cTn id="279" fill="hold">
                            <p:stCondLst>
                              <p:cond delay="0"/>
                            </p:stCondLst>
                            <p:childTnLst>
                              <p:par>
                                <p:cTn id="280" presetID="3" presetClass="emph" presetSubtype="2" fill="hold" grpId="0" nodeType="clickEffect">
                                  <p:stCondLst>
                                    <p:cond delay="0"/>
                                  </p:stCondLst>
                                  <p:childTnLst>
                                    <p:animClr clrSpc="rgb" dir="cw">
                                      <p:cBhvr override="childStyle">
                                        <p:cTn id="281" dur="2000" fill="hold"/>
                                        <p:tgtEl>
                                          <p:spTgt spid="37"/>
                                        </p:tgtEl>
                                        <p:attrNameLst>
                                          <p:attrName>style.color</p:attrName>
                                        </p:attrNameLst>
                                      </p:cBhvr>
                                      <p:to>
                                        <a:srgbClr val="FAF024"/>
                                      </p:to>
                                    </p:animClr>
                                  </p:childTnLst>
                                </p:cTn>
                              </p:par>
                            </p:childTnLst>
                          </p:cTn>
                        </p:par>
                      </p:childTnLst>
                    </p:cTn>
                  </p:par>
                  <p:par>
                    <p:cTn id="282" fill="hold">
                      <p:stCondLst>
                        <p:cond delay="indefinite"/>
                      </p:stCondLst>
                      <p:childTnLst>
                        <p:par>
                          <p:cTn id="283" fill="hold">
                            <p:stCondLst>
                              <p:cond delay="0"/>
                            </p:stCondLst>
                            <p:childTnLst>
                              <p:par>
                                <p:cTn id="284" presetID="22" presetClass="entr" presetSubtype="4" fill="hold" grpId="0" nodeType="clickEffect">
                                  <p:stCondLst>
                                    <p:cond delay="0"/>
                                  </p:stCondLst>
                                  <p:childTnLst>
                                    <p:set>
                                      <p:cBhvr>
                                        <p:cTn id="285" dur="1" fill="hold">
                                          <p:stCondLst>
                                            <p:cond delay="0"/>
                                          </p:stCondLst>
                                        </p:cTn>
                                        <p:tgtEl>
                                          <p:spTgt spid="102"/>
                                        </p:tgtEl>
                                        <p:attrNameLst>
                                          <p:attrName>style.visibility</p:attrName>
                                        </p:attrNameLst>
                                      </p:cBhvr>
                                      <p:to>
                                        <p:strVal val="visible"/>
                                      </p:to>
                                    </p:set>
                                    <p:animEffect transition="in" filter="wipe(down)">
                                      <p:cBhvr>
                                        <p:cTn id="286" dur="500"/>
                                        <p:tgtEl>
                                          <p:spTgt spid="102"/>
                                        </p:tgtEl>
                                      </p:cBhvr>
                                    </p:animEffect>
                                  </p:childTnLst>
                                </p:cTn>
                              </p:par>
                              <p:par>
                                <p:cTn id="287" presetID="1" presetClass="exit" presetSubtype="0" fill="hold" grpId="1" nodeType="withEffect">
                                  <p:stCondLst>
                                    <p:cond delay="0"/>
                                  </p:stCondLst>
                                  <p:childTnLst>
                                    <p:set>
                                      <p:cBhvr>
                                        <p:cTn id="288" dur="1" fill="hold">
                                          <p:stCondLst>
                                            <p:cond delay="0"/>
                                          </p:stCondLst>
                                        </p:cTn>
                                        <p:tgtEl>
                                          <p:spTgt spid="79"/>
                                        </p:tgtEl>
                                        <p:attrNameLst>
                                          <p:attrName>style.visibility</p:attrName>
                                        </p:attrNameLst>
                                      </p:cBhvr>
                                      <p:to>
                                        <p:strVal val="hidden"/>
                                      </p:to>
                                    </p:set>
                                  </p:childTnLst>
                                </p:cTn>
                              </p:par>
                              <p:par>
                                <p:cTn id="289" presetID="1" presetClass="exit" presetSubtype="0" fill="hold" grpId="1" nodeType="withEffect">
                                  <p:stCondLst>
                                    <p:cond delay="0"/>
                                  </p:stCondLst>
                                  <p:childTnLst>
                                    <p:set>
                                      <p:cBhvr>
                                        <p:cTn id="290" dur="1" fill="hold">
                                          <p:stCondLst>
                                            <p:cond delay="0"/>
                                          </p:stCondLst>
                                        </p:cTn>
                                        <p:tgtEl>
                                          <p:spTgt spid="84"/>
                                        </p:tgtEl>
                                        <p:attrNameLst>
                                          <p:attrName>style.visibility</p:attrName>
                                        </p:attrNameLst>
                                      </p:cBhvr>
                                      <p:to>
                                        <p:strVal val="hidden"/>
                                      </p:to>
                                    </p:set>
                                  </p:childTnLst>
                                </p:cTn>
                              </p:par>
                              <p:par>
                                <p:cTn id="291" presetID="1" presetClass="exit" presetSubtype="0" fill="hold" grpId="1" nodeType="withEffect">
                                  <p:stCondLst>
                                    <p:cond delay="0"/>
                                  </p:stCondLst>
                                  <p:childTnLst>
                                    <p:set>
                                      <p:cBhvr>
                                        <p:cTn id="292" dur="1" fill="hold">
                                          <p:stCondLst>
                                            <p:cond delay="0"/>
                                          </p:stCondLst>
                                        </p:cTn>
                                        <p:tgtEl>
                                          <p:spTgt spid="85"/>
                                        </p:tgtEl>
                                        <p:attrNameLst>
                                          <p:attrName>style.visibility</p:attrName>
                                        </p:attrNameLst>
                                      </p:cBhvr>
                                      <p:to>
                                        <p:strVal val="hidden"/>
                                      </p:to>
                                    </p:set>
                                  </p:childTnLst>
                                </p:cTn>
                              </p:par>
                            </p:childTnLst>
                          </p:cTn>
                        </p:par>
                      </p:childTnLst>
                    </p:cTn>
                  </p:par>
                  <p:par>
                    <p:cTn id="293" fill="hold">
                      <p:stCondLst>
                        <p:cond delay="indefinite"/>
                      </p:stCondLst>
                      <p:childTnLst>
                        <p:par>
                          <p:cTn id="294" fill="hold">
                            <p:stCondLst>
                              <p:cond delay="0"/>
                            </p:stCondLst>
                            <p:childTnLst>
                              <p:par>
                                <p:cTn id="295" presetID="42" presetClass="path" presetSubtype="0" accel="50000" decel="50000" fill="hold" grpId="5" nodeType="clickEffect">
                                  <p:stCondLst>
                                    <p:cond delay="0"/>
                                  </p:stCondLst>
                                  <p:childTnLst>
                                    <p:animMotion origin="layout" path="M 4.79167E-6 4.44444E-6 L -0.00795 -0.14862 " pathEditMode="relative" rAng="0" ptsTypes="AA">
                                      <p:cBhvr>
                                        <p:cTn id="296" dur="2000" fill="hold"/>
                                        <p:tgtEl>
                                          <p:spTgt spid="63"/>
                                        </p:tgtEl>
                                        <p:attrNameLst>
                                          <p:attrName>ppt_x</p:attrName>
                                          <p:attrName>ppt_y</p:attrName>
                                        </p:attrNameLst>
                                      </p:cBhvr>
                                      <p:rCtr x="-404" y="-7431"/>
                                    </p:animMotion>
                                  </p:childTnLst>
                                </p:cTn>
                              </p:par>
                            </p:childTnLst>
                          </p:cTn>
                        </p:par>
                      </p:childTnLst>
                    </p:cTn>
                  </p:par>
                  <p:par>
                    <p:cTn id="297" fill="hold">
                      <p:stCondLst>
                        <p:cond delay="indefinite"/>
                      </p:stCondLst>
                      <p:childTnLst>
                        <p:par>
                          <p:cTn id="298" fill="hold">
                            <p:stCondLst>
                              <p:cond delay="0"/>
                            </p:stCondLst>
                            <p:childTnLst>
                              <p:par>
                                <p:cTn id="299" presetID="10" presetClass="entr" presetSubtype="0" fill="hold" grpId="0" nodeType="clickEffect">
                                  <p:stCondLst>
                                    <p:cond delay="0"/>
                                  </p:stCondLst>
                                  <p:childTnLst>
                                    <p:set>
                                      <p:cBhvr>
                                        <p:cTn id="300" dur="1" fill="hold">
                                          <p:stCondLst>
                                            <p:cond delay="0"/>
                                          </p:stCondLst>
                                        </p:cTn>
                                        <p:tgtEl>
                                          <p:spTgt spid="103"/>
                                        </p:tgtEl>
                                        <p:attrNameLst>
                                          <p:attrName>style.visibility</p:attrName>
                                        </p:attrNameLst>
                                      </p:cBhvr>
                                      <p:to>
                                        <p:strVal val="visible"/>
                                      </p:to>
                                    </p:set>
                                    <p:animEffect transition="in" filter="fade">
                                      <p:cBhvr>
                                        <p:cTn id="301" dur="1000"/>
                                        <p:tgtEl>
                                          <p:spTgt spid="103"/>
                                        </p:tgtEl>
                                      </p:cBhvr>
                                    </p:animEffect>
                                  </p:childTnLst>
                                </p:cTn>
                              </p:par>
                            </p:childTnLst>
                          </p:cTn>
                        </p:par>
                      </p:childTnLst>
                    </p:cTn>
                  </p:par>
                  <p:par>
                    <p:cTn id="302" fill="hold">
                      <p:stCondLst>
                        <p:cond delay="indefinite"/>
                      </p:stCondLst>
                      <p:childTnLst>
                        <p:par>
                          <p:cTn id="303" fill="hold">
                            <p:stCondLst>
                              <p:cond delay="0"/>
                            </p:stCondLst>
                            <p:childTnLst>
                              <p:par>
                                <p:cTn id="304" presetID="10" presetClass="entr" presetSubtype="0" fill="hold" grpId="0" nodeType="clickEffect">
                                  <p:stCondLst>
                                    <p:cond delay="0"/>
                                  </p:stCondLst>
                                  <p:childTnLst>
                                    <p:set>
                                      <p:cBhvr>
                                        <p:cTn id="305" dur="1" fill="hold">
                                          <p:stCondLst>
                                            <p:cond delay="0"/>
                                          </p:stCondLst>
                                        </p:cTn>
                                        <p:tgtEl>
                                          <p:spTgt spid="105"/>
                                        </p:tgtEl>
                                        <p:attrNameLst>
                                          <p:attrName>style.visibility</p:attrName>
                                        </p:attrNameLst>
                                      </p:cBhvr>
                                      <p:to>
                                        <p:strVal val="visible"/>
                                      </p:to>
                                    </p:set>
                                    <p:animEffect transition="in" filter="fade">
                                      <p:cBhvr>
                                        <p:cTn id="306" dur="1000"/>
                                        <p:tgtEl>
                                          <p:spTgt spid="105"/>
                                        </p:tgtEl>
                                      </p:cBhvr>
                                    </p:animEffect>
                                  </p:childTnLst>
                                </p:cTn>
                              </p:par>
                            </p:childTnLst>
                          </p:cTn>
                        </p:par>
                      </p:childTnLst>
                    </p:cTn>
                  </p:par>
                  <p:par>
                    <p:cTn id="307" fill="hold">
                      <p:stCondLst>
                        <p:cond delay="indefinite"/>
                      </p:stCondLst>
                      <p:childTnLst>
                        <p:par>
                          <p:cTn id="308" fill="hold">
                            <p:stCondLst>
                              <p:cond delay="0"/>
                            </p:stCondLst>
                            <p:childTnLst>
                              <p:par>
                                <p:cTn id="309" presetID="42" presetClass="path" presetSubtype="0" accel="50000" decel="50000" fill="hold" grpId="6" nodeType="clickEffect">
                                  <p:stCondLst>
                                    <p:cond delay="0"/>
                                  </p:stCondLst>
                                  <p:childTnLst>
                                    <p:animMotion origin="layout" path="M 4.79167E-6 4.44444E-6 L 0.00455 0.09652 " pathEditMode="relative" rAng="0" ptsTypes="AA">
                                      <p:cBhvr>
                                        <p:cTn id="310" dur="2000" fill="hold"/>
                                        <p:tgtEl>
                                          <p:spTgt spid="63"/>
                                        </p:tgtEl>
                                        <p:attrNameLst>
                                          <p:attrName>ppt_x</p:attrName>
                                          <p:attrName>ppt_y</p:attrName>
                                        </p:attrNameLst>
                                      </p:cBhvr>
                                      <p:rCtr x="221" y="4815"/>
                                    </p:animMotion>
                                  </p:childTnLst>
                                </p:cTn>
                              </p:par>
                            </p:childTnLst>
                          </p:cTn>
                        </p:par>
                      </p:childTnLst>
                    </p:cTn>
                  </p:par>
                  <p:par>
                    <p:cTn id="311" fill="hold">
                      <p:stCondLst>
                        <p:cond delay="indefinite"/>
                      </p:stCondLst>
                      <p:childTnLst>
                        <p:par>
                          <p:cTn id="312" fill="hold">
                            <p:stCondLst>
                              <p:cond delay="0"/>
                            </p:stCondLst>
                            <p:childTnLst>
                              <p:par>
                                <p:cTn id="313" presetID="10" presetClass="entr" presetSubtype="0" fill="hold" grpId="0" nodeType="clickEffect">
                                  <p:stCondLst>
                                    <p:cond delay="0"/>
                                  </p:stCondLst>
                                  <p:childTnLst>
                                    <p:set>
                                      <p:cBhvr>
                                        <p:cTn id="314" dur="1" fill="hold">
                                          <p:stCondLst>
                                            <p:cond delay="0"/>
                                          </p:stCondLst>
                                        </p:cTn>
                                        <p:tgtEl>
                                          <p:spTgt spid="106"/>
                                        </p:tgtEl>
                                        <p:attrNameLst>
                                          <p:attrName>style.visibility</p:attrName>
                                        </p:attrNameLst>
                                      </p:cBhvr>
                                      <p:to>
                                        <p:strVal val="visible"/>
                                      </p:to>
                                    </p:set>
                                    <p:animEffect transition="in" filter="fade">
                                      <p:cBhvr>
                                        <p:cTn id="315" dur="1000"/>
                                        <p:tgtEl>
                                          <p:spTgt spid="106"/>
                                        </p:tgtEl>
                                      </p:cBhvr>
                                    </p:animEffect>
                                  </p:childTnLst>
                                </p:cTn>
                              </p:par>
                            </p:childTnLst>
                          </p:cTn>
                        </p:par>
                      </p:childTnLst>
                    </p:cTn>
                  </p:par>
                  <p:par>
                    <p:cTn id="316" fill="hold">
                      <p:stCondLst>
                        <p:cond delay="indefinite"/>
                      </p:stCondLst>
                      <p:childTnLst>
                        <p:par>
                          <p:cTn id="317" fill="hold">
                            <p:stCondLst>
                              <p:cond delay="0"/>
                            </p:stCondLst>
                            <p:childTnLst>
                              <p:par>
                                <p:cTn id="318" presetID="31" presetClass="entr" presetSubtype="0" fill="hold" grpId="0" nodeType="clickEffect">
                                  <p:stCondLst>
                                    <p:cond delay="0"/>
                                  </p:stCondLst>
                                  <p:childTnLst>
                                    <p:set>
                                      <p:cBhvr>
                                        <p:cTn id="319" dur="1" fill="hold">
                                          <p:stCondLst>
                                            <p:cond delay="0"/>
                                          </p:stCondLst>
                                        </p:cTn>
                                        <p:tgtEl>
                                          <p:spTgt spid="107"/>
                                        </p:tgtEl>
                                        <p:attrNameLst>
                                          <p:attrName>style.visibility</p:attrName>
                                        </p:attrNameLst>
                                      </p:cBhvr>
                                      <p:to>
                                        <p:strVal val="visible"/>
                                      </p:to>
                                    </p:set>
                                    <p:anim calcmode="lin" valueType="num">
                                      <p:cBhvr>
                                        <p:cTn id="320" dur="1000" fill="hold"/>
                                        <p:tgtEl>
                                          <p:spTgt spid="107"/>
                                        </p:tgtEl>
                                        <p:attrNameLst>
                                          <p:attrName>ppt_w</p:attrName>
                                        </p:attrNameLst>
                                      </p:cBhvr>
                                      <p:tavLst>
                                        <p:tav tm="0">
                                          <p:val>
                                            <p:fltVal val="0"/>
                                          </p:val>
                                        </p:tav>
                                        <p:tav tm="100000">
                                          <p:val>
                                            <p:strVal val="#ppt_w"/>
                                          </p:val>
                                        </p:tav>
                                      </p:tavLst>
                                    </p:anim>
                                    <p:anim calcmode="lin" valueType="num">
                                      <p:cBhvr>
                                        <p:cTn id="321" dur="1000" fill="hold"/>
                                        <p:tgtEl>
                                          <p:spTgt spid="107"/>
                                        </p:tgtEl>
                                        <p:attrNameLst>
                                          <p:attrName>ppt_h</p:attrName>
                                        </p:attrNameLst>
                                      </p:cBhvr>
                                      <p:tavLst>
                                        <p:tav tm="0">
                                          <p:val>
                                            <p:fltVal val="0"/>
                                          </p:val>
                                        </p:tav>
                                        <p:tav tm="100000">
                                          <p:val>
                                            <p:strVal val="#ppt_h"/>
                                          </p:val>
                                        </p:tav>
                                      </p:tavLst>
                                    </p:anim>
                                    <p:anim calcmode="lin" valueType="num">
                                      <p:cBhvr>
                                        <p:cTn id="322" dur="1000" fill="hold"/>
                                        <p:tgtEl>
                                          <p:spTgt spid="107"/>
                                        </p:tgtEl>
                                        <p:attrNameLst>
                                          <p:attrName>style.rotation</p:attrName>
                                        </p:attrNameLst>
                                      </p:cBhvr>
                                      <p:tavLst>
                                        <p:tav tm="0">
                                          <p:val>
                                            <p:fltVal val="90"/>
                                          </p:val>
                                        </p:tav>
                                        <p:tav tm="100000">
                                          <p:val>
                                            <p:fltVal val="0"/>
                                          </p:val>
                                        </p:tav>
                                      </p:tavLst>
                                    </p:anim>
                                    <p:animEffect transition="in" filter="fade">
                                      <p:cBhvr>
                                        <p:cTn id="323" dur="1000"/>
                                        <p:tgtEl>
                                          <p:spTgt spid="107"/>
                                        </p:tgtEl>
                                      </p:cBhvr>
                                    </p:animEffect>
                                  </p:childTnLst>
                                </p:cTn>
                              </p:par>
                            </p:childTnLst>
                          </p:cTn>
                        </p:par>
                      </p:childTnLst>
                    </p:cTn>
                  </p:par>
                  <p:par>
                    <p:cTn id="324" fill="hold">
                      <p:stCondLst>
                        <p:cond delay="indefinite"/>
                      </p:stCondLst>
                      <p:childTnLst>
                        <p:par>
                          <p:cTn id="325" fill="hold">
                            <p:stCondLst>
                              <p:cond delay="0"/>
                            </p:stCondLst>
                            <p:childTnLst>
                              <p:par>
                                <p:cTn id="326" presetID="3" presetClass="emph" presetSubtype="2" fill="hold" grpId="0" nodeType="clickEffect">
                                  <p:stCondLst>
                                    <p:cond delay="0"/>
                                  </p:stCondLst>
                                  <p:childTnLst>
                                    <p:animClr clrSpc="rgb" dir="cw">
                                      <p:cBhvr override="childStyle">
                                        <p:cTn id="327" dur="2000" fill="hold"/>
                                        <p:tgtEl>
                                          <p:spTgt spid="40"/>
                                        </p:tgtEl>
                                        <p:attrNameLst>
                                          <p:attrName>style.color</p:attrName>
                                        </p:attrNameLst>
                                      </p:cBhvr>
                                      <p:to>
                                        <a:srgbClr val="FAF024"/>
                                      </p:to>
                                    </p:animClr>
                                  </p:childTnLst>
                                </p:cTn>
                              </p:par>
                            </p:childTnLst>
                          </p:cTn>
                        </p:par>
                      </p:childTnLst>
                    </p:cTn>
                  </p:par>
                  <p:par>
                    <p:cTn id="328" fill="hold">
                      <p:stCondLst>
                        <p:cond delay="indefinite"/>
                      </p:stCondLst>
                      <p:childTnLst>
                        <p:par>
                          <p:cTn id="329" fill="hold">
                            <p:stCondLst>
                              <p:cond delay="0"/>
                            </p:stCondLst>
                            <p:childTnLst>
                              <p:par>
                                <p:cTn id="330" presetID="2" presetClass="exit" presetSubtype="4" fill="hold" grpId="1" nodeType="clickEffect">
                                  <p:stCondLst>
                                    <p:cond delay="0"/>
                                  </p:stCondLst>
                                  <p:childTnLst>
                                    <p:anim calcmode="lin" valueType="num">
                                      <p:cBhvr additive="base">
                                        <p:cTn id="331" dur="500"/>
                                        <p:tgtEl>
                                          <p:spTgt spid="77"/>
                                        </p:tgtEl>
                                        <p:attrNameLst>
                                          <p:attrName>ppt_x</p:attrName>
                                        </p:attrNameLst>
                                      </p:cBhvr>
                                      <p:tavLst>
                                        <p:tav tm="0">
                                          <p:val>
                                            <p:strVal val="ppt_x"/>
                                          </p:val>
                                        </p:tav>
                                        <p:tav tm="100000">
                                          <p:val>
                                            <p:strVal val="ppt_x"/>
                                          </p:val>
                                        </p:tav>
                                      </p:tavLst>
                                    </p:anim>
                                    <p:anim calcmode="lin" valueType="num">
                                      <p:cBhvr additive="base">
                                        <p:cTn id="332" dur="500"/>
                                        <p:tgtEl>
                                          <p:spTgt spid="77"/>
                                        </p:tgtEl>
                                        <p:attrNameLst>
                                          <p:attrName>ppt_y</p:attrName>
                                        </p:attrNameLst>
                                      </p:cBhvr>
                                      <p:tavLst>
                                        <p:tav tm="0">
                                          <p:val>
                                            <p:strVal val="ppt_y"/>
                                          </p:val>
                                        </p:tav>
                                        <p:tav tm="100000">
                                          <p:val>
                                            <p:strVal val="1+ppt_h/2"/>
                                          </p:val>
                                        </p:tav>
                                      </p:tavLst>
                                    </p:anim>
                                    <p:set>
                                      <p:cBhvr>
                                        <p:cTn id="333" dur="1" fill="hold">
                                          <p:stCondLst>
                                            <p:cond delay="499"/>
                                          </p:stCondLst>
                                        </p:cTn>
                                        <p:tgtEl>
                                          <p:spTgt spid="77"/>
                                        </p:tgtEl>
                                        <p:attrNameLst>
                                          <p:attrName>style.visibility</p:attrName>
                                        </p:attrNameLst>
                                      </p:cBhvr>
                                      <p:to>
                                        <p:strVal val="hidden"/>
                                      </p:to>
                                    </p:set>
                                  </p:childTnLst>
                                </p:cTn>
                              </p:par>
                            </p:childTnLst>
                          </p:cTn>
                        </p:par>
                      </p:childTnLst>
                    </p:cTn>
                  </p:par>
                  <p:par>
                    <p:cTn id="334" fill="hold">
                      <p:stCondLst>
                        <p:cond delay="indefinite"/>
                      </p:stCondLst>
                      <p:childTnLst>
                        <p:par>
                          <p:cTn id="335" fill="hold">
                            <p:stCondLst>
                              <p:cond delay="0"/>
                            </p:stCondLst>
                            <p:childTnLst>
                              <p:par>
                                <p:cTn id="336" presetID="1" presetClass="emph" presetSubtype="2" fill="hold" nodeType="clickEffect">
                                  <p:stCondLst>
                                    <p:cond delay="0"/>
                                  </p:stCondLst>
                                  <p:childTnLst>
                                    <p:animClr clrSpc="rgb" dir="cw">
                                      <p:cBhvr>
                                        <p:cTn id="337" dur="2000" fill="hold"/>
                                        <p:tgtEl>
                                          <p:spTgt spid="86"/>
                                        </p:tgtEl>
                                        <p:attrNameLst>
                                          <p:attrName>fillcolor</p:attrName>
                                        </p:attrNameLst>
                                      </p:cBhvr>
                                      <p:to>
                                        <a:srgbClr val="E13D7B"/>
                                      </p:to>
                                    </p:animClr>
                                    <p:set>
                                      <p:cBhvr>
                                        <p:cTn id="338" dur="2000" fill="hold"/>
                                        <p:tgtEl>
                                          <p:spTgt spid="86"/>
                                        </p:tgtEl>
                                        <p:attrNameLst>
                                          <p:attrName>fill.type</p:attrName>
                                        </p:attrNameLst>
                                      </p:cBhvr>
                                      <p:to>
                                        <p:strVal val="solid"/>
                                      </p:to>
                                    </p:set>
                                    <p:set>
                                      <p:cBhvr>
                                        <p:cTn id="339" dur="2000" fill="hold"/>
                                        <p:tgtEl>
                                          <p:spTgt spid="86"/>
                                        </p:tgtEl>
                                        <p:attrNameLst>
                                          <p:attrName>fill.on</p:attrName>
                                        </p:attrNameLst>
                                      </p:cBhvr>
                                      <p:to>
                                        <p:strVal val="true"/>
                                      </p:to>
                                    </p:set>
                                  </p:childTnLst>
                                </p:cTn>
                              </p:par>
                            </p:childTnLst>
                          </p:cTn>
                        </p:par>
                      </p:childTnLst>
                    </p:cTn>
                  </p:par>
                  <p:par>
                    <p:cTn id="340" fill="hold">
                      <p:stCondLst>
                        <p:cond delay="indefinite"/>
                      </p:stCondLst>
                      <p:childTnLst>
                        <p:par>
                          <p:cTn id="341" fill="hold">
                            <p:stCondLst>
                              <p:cond delay="0"/>
                            </p:stCondLst>
                            <p:childTnLst>
                              <p:par>
                                <p:cTn id="342" presetID="1" presetClass="emph" presetSubtype="2" fill="hold" nodeType="clickEffect">
                                  <p:stCondLst>
                                    <p:cond delay="0"/>
                                  </p:stCondLst>
                                  <p:childTnLst>
                                    <p:animClr clrSpc="rgb" dir="cw">
                                      <p:cBhvr>
                                        <p:cTn id="343" dur="2000" fill="hold"/>
                                        <p:tgtEl>
                                          <p:spTgt spid="4"/>
                                        </p:tgtEl>
                                        <p:attrNameLst>
                                          <p:attrName>fillcolor</p:attrName>
                                        </p:attrNameLst>
                                      </p:cBhvr>
                                      <p:to>
                                        <a:srgbClr val="E13D7B"/>
                                      </p:to>
                                    </p:animClr>
                                    <p:set>
                                      <p:cBhvr>
                                        <p:cTn id="344" dur="2000" fill="hold"/>
                                        <p:tgtEl>
                                          <p:spTgt spid="4"/>
                                        </p:tgtEl>
                                        <p:attrNameLst>
                                          <p:attrName>fill.type</p:attrName>
                                        </p:attrNameLst>
                                      </p:cBhvr>
                                      <p:to>
                                        <p:strVal val="solid"/>
                                      </p:to>
                                    </p:set>
                                    <p:set>
                                      <p:cBhvr>
                                        <p:cTn id="345" dur="2000" fill="hold"/>
                                        <p:tgtEl>
                                          <p:spTgt spid="4"/>
                                        </p:tgtEl>
                                        <p:attrNameLst>
                                          <p:attrName>fill.on</p:attrName>
                                        </p:attrNameLst>
                                      </p:cBhvr>
                                      <p:to>
                                        <p:strVal val="true"/>
                                      </p:to>
                                    </p:set>
                                  </p:childTnLst>
                                </p:cTn>
                              </p:par>
                            </p:childTnLst>
                          </p:cTn>
                        </p:par>
                      </p:childTnLst>
                    </p:cTn>
                  </p:par>
                  <p:par>
                    <p:cTn id="346" fill="hold">
                      <p:stCondLst>
                        <p:cond delay="indefinite"/>
                      </p:stCondLst>
                      <p:childTnLst>
                        <p:par>
                          <p:cTn id="347" fill="hold">
                            <p:stCondLst>
                              <p:cond delay="0"/>
                            </p:stCondLst>
                            <p:childTnLst>
                              <p:par>
                                <p:cTn id="348" presetID="25" presetClass="emph" presetSubtype="0" fill="hold" nodeType="clickEffect">
                                  <p:stCondLst>
                                    <p:cond delay="0"/>
                                  </p:stCondLst>
                                  <p:childTnLst>
                                    <p:animClr clrSpc="hsl" dir="cw">
                                      <p:cBhvr override="childStyle">
                                        <p:cTn id="349" dur="500" fill="hold"/>
                                        <p:tgtEl>
                                          <p:spTgt spid="17"/>
                                        </p:tgtEl>
                                        <p:attrNameLst>
                                          <p:attrName>style.color</p:attrName>
                                        </p:attrNameLst>
                                      </p:cBhvr>
                                      <p:by>
                                        <p:hsl h="0" s="-70588" l="0"/>
                                      </p:by>
                                    </p:animClr>
                                    <p:animClr clrSpc="hsl" dir="cw">
                                      <p:cBhvr>
                                        <p:cTn id="350" dur="500" fill="hold"/>
                                        <p:tgtEl>
                                          <p:spTgt spid="17"/>
                                        </p:tgtEl>
                                        <p:attrNameLst>
                                          <p:attrName>fillcolor</p:attrName>
                                        </p:attrNameLst>
                                      </p:cBhvr>
                                      <p:by>
                                        <p:hsl h="0" s="-70588" l="0"/>
                                      </p:by>
                                    </p:animClr>
                                    <p:animClr clrSpc="hsl" dir="cw">
                                      <p:cBhvr>
                                        <p:cTn id="351" dur="500" fill="hold"/>
                                        <p:tgtEl>
                                          <p:spTgt spid="17"/>
                                        </p:tgtEl>
                                        <p:attrNameLst>
                                          <p:attrName>stroke.color</p:attrName>
                                        </p:attrNameLst>
                                      </p:cBhvr>
                                      <p:by>
                                        <p:hsl h="0" s="-70588" l="0"/>
                                      </p:by>
                                    </p:animClr>
                                    <p:set>
                                      <p:cBhvr>
                                        <p:cTn id="352" dur="500" fill="hold"/>
                                        <p:tgtEl>
                                          <p:spTgt spid="17"/>
                                        </p:tgtEl>
                                        <p:attrNameLst>
                                          <p:attrName>fill.type</p:attrName>
                                        </p:attrNameLst>
                                      </p:cBhvr>
                                      <p:to>
                                        <p:strVal val="solid"/>
                                      </p:to>
                                    </p:set>
                                  </p:childTnLst>
                                </p:cTn>
                              </p:par>
                              <p:par>
                                <p:cTn id="353" presetID="25" presetClass="emph" presetSubtype="0" fill="hold" nodeType="withEffect">
                                  <p:stCondLst>
                                    <p:cond delay="0"/>
                                  </p:stCondLst>
                                  <p:childTnLst>
                                    <p:animClr clrSpc="hsl" dir="cw">
                                      <p:cBhvr override="childStyle">
                                        <p:cTn id="354" dur="500" fill="hold"/>
                                        <p:tgtEl>
                                          <p:spTgt spid="26"/>
                                        </p:tgtEl>
                                        <p:attrNameLst>
                                          <p:attrName>style.color</p:attrName>
                                        </p:attrNameLst>
                                      </p:cBhvr>
                                      <p:by>
                                        <p:hsl h="0" s="-70588" l="0"/>
                                      </p:by>
                                    </p:animClr>
                                    <p:animClr clrSpc="hsl" dir="cw">
                                      <p:cBhvr>
                                        <p:cTn id="355" dur="500" fill="hold"/>
                                        <p:tgtEl>
                                          <p:spTgt spid="26"/>
                                        </p:tgtEl>
                                        <p:attrNameLst>
                                          <p:attrName>fillcolor</p:attrName>
                                        </p:attrNameLst>
                                      </p:cBhvr>
                                      <p:by>
                                        <p:hsl h="0" s="-70588" l="0"/>
                                      </p:by>
                                    </p:animClr>
                                    <p:animClr clrSpc="hsl" dir="cw">
                                      <p:cBhvr>
                                        <p:cTn id="356" dur="500" fill="hold"/>
                                        <p:tgtEl>
                                          <p:spTgt spid="26"/>
                                        </p:tgtEl>
                                        <p:attrNameLst>
                                          <p:attrName>stroke.color</p:attrName>
                                        </p:attrNameLst>
                                      </p:cBhvr>
                                      <p:by>
                                        <p:hsl h="0" s="-70588" l="0"/>
                                      </p:by>
                                    </p:animClr>
                                    <p:set>
                                      <p:cBhvr>
                                        <p:cTn id="357" dur="500" fill="hold"/>
                                        <p:tgtEl>
                                          <p:spTgt spid="26"/>
                                        </p:tgtEl>
                                        <p:attrNameLst>
                                          <p:attrName>fill.type</p:attrName>
                                        </p:attrNameLst>
                                      </p:cBhvr>
                                      <p:to>
                                        <p:strVal val="solid"/>
                                      </p:to>
                                    </p:set>
                                  </p:childTnLst>
                                </p:cTn>
                              </p:par>
                            </p:childTnLst>
                          </p:cTn>
                        </p:par>
                      </p:childTnLst>
                    </p:cTn>
                  </p:par>
                  <p:par>
                    <p:cTn id="358" fill="hold">
                      <p:stCondLst>
                        <p:cond delay="indefinite"/>
                      </p:stCondLst>
                      <p:childTnLst>
                        <p:par>
                          <p:cTn id="359" fill="hold">
                            <p:stCondLst>
                              <p:cond delay="0"/>
                            </p:stCondLst>
                            <p:childTnLst>
                              <p:par>
                                <p:cTn id="360" presetID="21" presetClass="emph" presetSubtype="0" fill="hold" nodeType="clickEffect">
                                  <p:stCondLst>
                                    <p:cond delay="0"/>
                                  </p:stCondLst>
                                  <p:childTnLst>
                                    <p:animClr clrSpc="hsl" dir="cw">
                                      <p:cBhvr override="childStyle">
                                        <p:cTn id="361" dur="500" fill="hold"/>
                                        <p:tgtEl>
                                          <p:spTgt spid="17"/>
                                        </p:tgtEl>
                                        <p:attrNameLst>
                                          <p:attrName>style.color</p:attrName>
                                        </p:attrNameLst>
                                      </p:cBhvr>
                                      <p:by>
                                        <p:hsl h="7200000" s="0" l="0"/>
                                      </p:by>
                                    </p:animClr>
                                    <p:animClr clrSpc="hsl" dir="cw">
                                      <p:cBhvr>
                                        <p:cTn id="362" dur="500" fill="hold"/>
                                        <p:tgtEl>
                                          <p:spTgt spid="17"/>
                                        </p:tgtEl>
                                        <p:attrNameLst>
                                          <p:attrName>fillcolor</p:attrName>
                                        </p:attrNameLst>
                                      </p:cBhvr>
                                      <p:by>
                                        <p:hsl h="7200000" s="0" l="0"/>
                                      </p:by>
                                    </p:animClr>
                                    <p:animClr clrSpc="hsl" dir="cw">
                                      <p:cBhvr>
                                        <p:cTn id="363" dur="500" fill="hold"/>
                                        <p:tgtEl>
                                          <p:spTgt spid="17"/>
                                        </p:tgtEl>
                                        <p:attrNameLst>
                                          <p:attrName>stroke.color</p:attrName>
                                        </p:attrNameLst>
                                      </p:cBhvr>
                                      <p:by>
                                        <p:hsl h="7200000" s="0" l="0"/>
                                      </p:by>
                                    </p:animClr>
                                    <p:set>
                                      <p:cBhvr>
                                        <p:cTn id="364" dur="500" fill="hold"/>
                                        <p:tgtEl>
                                          <p:spTgt spid="17"/>
                                        </p:tgtEl>
                                        <p:attrNameLst>
                                          <p:attrName>fill.type</p:attrName>
                                        </p:attrNameLst>
                                      </p:cBhvr>
                                      <p:to>
                                        <p:strVal val="solid"/>
                                      </p:to>
                                    </p:set>
                                  </p:childTnLst>
                                </p:cTn>
                              </p:par>
                              <p:par>
                                <p:cTn id="365" presetID="21" presetClass="emph" presetSubtype="0" fill="hold" nodeType="withEffect">
                                  <p:stCondLst>
                                    <p:cond delay="0"/>
                                  </p:stCondLst>
                                  <p:childTnLst>
                                    <p:animClr clrSpc="hsl" dir="cw">
                                      <p:cBhvr override="childStyle">
                                        <p:cTn id="366" dur="500" fill="hold"/>
                                        <p:tgtEl>
                                          <p:spTgt spid="26"/>
                                        </p:tgtEl>
                                        <p:attrNameLst>
                                          <p:attrName>style.color</p:attrName>
                                        </p:attrNameLst>
                                      </p:cBhvr>
                                      <p:by>
                                        <p:hsl h="7200000" s="0" l="0"/>
                                      </p:by>
                                    </p:animClr>
                                    <p:animClr clrSpc="hsl" dir="cw">
                                      <p:cBhvr>
                                        <p:cTn id="367" dur="500" fill="hold"/>
                                        <p:tgtEl>
                                          <p:spTgt spid="26"/>
                                        </p:tgtEl>
                                        <p:attrNameLst>
                                          <p:attrName>fillcolor</p:attrName>
                                        </p:attrNameLst>
                                      </p:cBhvr>
                                      <p:by>
                                        <p:hsl h="7200000" s="0" l="0"/>
                                      </p:by>
                                    </p:animClr>
                                    <p:animClr clrSpc="hsl" dir="cw">
                                      <p:cBhvr>
                                        <p:cTn id="368" dur="500" fill="hold"/>
                                        <p:tgtEl>
                                          <p:spTgt spid="26"/>
                                        </p:tgtEl>
                                        <p:attrNameLst>
                                          <p:attrName>stroke.color</p:attrName>
                                        </p:attrNameLst>
                                      </p:cBhvr>
                                      <p:by>
                                        <p:hsl h="7200000" s="0" l="0"/>
                                      </p:by>
                                    </p:animClr>
                                    <p:set>
                                      <p:cBhvr>
                                        <p:cTn id="369" dur="500" fill="hold"/>
                                        <p:tgtEl>
                                          <p:spTgt spid="26"/>
                                        </p:tgtEl>
                                        <p:attrNameLst>
                                          <p:attrName>fill.type</p:attrName>
                                        </p:attrNameLst>
                                      </p:cBhvr>
                                      <p:to>
                                        <p:strVal val="solid"/>
                                      </p:to>
                                    </p:set>
                                  </p:childTnLst>
                                </p:cTn>
                              </p:par>
                            </p:childTnLst>
                          </p:cTn>
                        </p:par>
                      </p:childTnLst>
                    </p:cTn>
                  </p:par>
                  <p:par>
                    <p:cTn id="370" fill="hold">
                      <p:stCondLst>
                        <p:cond delay="indefinite"/>
                      </p:stCondLst>
                      <p:childTnLst>
                        <p:par>
                          <p:cTn id="371" fill="hold">
                            <p:stCondLst>
                              <p:cond delay="0"/>
                            </p:stCondLst>
                            <p:childTnLst>
                              <p:par>
                                <p:cTn id="372" presetID="7" presetClass="emph" presetSubtype="2" fill="hold" nodeType="clickEffect">
                                  <p:stCondLst>
                                    <p:cond delay="0"/>
                                  </p:stCondLst>
                                  <p:childTnLst>
                                    <p:animClr clrSpc="rgb" dir="cw">
                                      <p:cBhvr>
                                        <p:cTn id="373" dur="2000" fill="hold"/>
                                        <p:tgtEl>
                                          <p:spTgt spid="17"/>
                                        </p:tgtEl>
                                        <p:attrNameLst>
                                          <p:attrName>stroke.color</p:attrName>
                                        </p:attrNameLst>
                                      </p:cBhvr>
                                      <p:to>
                                        <a:schemeClr val="accent2"/>
                                      </p:to>
                                    </p:animClr>
                                    <p:set>
                                      <p:cBhvr>
                                        <p:cTn id="374" dur="2000" fill="hold"/>
                                        <p:tgtEl>
                                          <p:spTgt spid="17"/>
                                        </p:tgtEl>
                                        <p:attrNameLst>
                                          <p:attrName>stroke.on</p:attrName>
                                        </p:attrNameLst>
                                      </p:cBhvr>
                                      <p:to>
                                        <p:strVal val="true"/>
                                      </p:to>
                                    </p:set>
                                  </p:childTnLst>
                                </p:cTn>
                              </p:par>
                              <p:par>
                                <p:cTn id="375" presetID="7" presetClass="emph" presetSubtype="2" fill="hold" nodeType="withEffect">
                                  <p:stCondLst>
                                    <p:cond delay="0"/>
                                  </p:stCondLst>
                                  <p:childTnLst>
                                    <p:animClr clrSpc="rgb" dir="cw">
                                      <p:cBhvr>
                                        <p:cTn id="376" dur="2000" fill="hold"/>
                                        <p:tgtEl>
                                          <p:spTgt spid="26"/>
                                        </p:tgtEl>
                                        <p:attrNameLst>
                                          <p:attrName>stroke.color</p:attrName>
                                        </p:attrNameLst>
                                      </p:cBhvr>
                                      <p:to>
                                        <a:schemeClr val="accent2"/>
                                      </p:to>
                                    </p:animClr>
                                    <p:set>
                                      <p:cBhvr>
                                        <p:cTn id="377" dur="2000" fill="hold"/>
                                        <p:tgtEl>
                                          <p:spTgt spid="26"/>
                                        </p:tgtEl>
                                        <p:attrNameLst>
                                          <p:attrName>stroke.on</p:attrName>
                                        </p:attrNameLst>
                                      </p:cBhvr>
                                      <p:to>
                                        <p:strVal val="true"/>
                                      </p:to>
                                    </p:set>
                                  </p:childTnLst>
                                </p:cTn>
                              </p:par>
                            </p:childTnLst>
                          </p:cTn>
                        </p:par>
                      </p:childTnLst>
                    </p:cTn>
                  </p:par>
                  <p:par>
                    <p:cTn id="378" fill="hold">
                      <p:stCondLst>
                        <p:cond delay="indefinite"/>
                      </p:stCondLst>
                      <p:childTnLst>
                        <p:par>
                          <p:cTn id="379" fill="hold">
                            <p:stCondLst>
                              <p:cond delay="0"/>
                            </p:stCondLst>
                            <p:childTnLst>
                              <p:par>
                                <p:cTn id="380" presetID="22" presetClass="entr" presetSubtype="4" fill="hold" grpId="0" nodeType="clickEffect">
                                  <p:stCondLst>
                                    <p:cond delay="0"/>
                                  </p:stCondLst>
                                  <p:childTnLst>
                                    <p:set>
                                      <p:cBhvr>
                                        <p:cTn id="381" dur="1" fill="hold">
                                          <p:stCondLst>
                                            <p:cond delay="0"/>
                                          </p:stCondLst>
                                        </p:cTn>
                                        <p:tgtEl>
                                          <p:spTgt spid="109"/>
                                        </p:tgtEl>
                                        <p:attrNameLst>
                                          <p:attrName>style.visibility</p:attrName>
                                        </p:attrNameLst>
                                      </p:cBhvr>
                                      <p:to>
                                        <p:strVal val="visible"/>
                                      </p:to>
                                    </p:set>
                                    <p:animEffect transition="in" filter="wipe(down)">
                                      <p:cBhvr>
                                        <p:cTn id="382" dur="500"/>
                                        <p:tgtEl>
                                          <p:spTgt spid="109"/>
                                        </p:tgtEl>
                                      </p:cBhvr>
                                    </p:animEffect>
                                  </p:childTnLst>
                                </p:cTn>
                              </p:par>
                            </p:childTnLst>
                          </p:cTn>
                        </p:par>
                      </p:childTnLst>
                    </p:cTn>
                  </p:par>
                  <p:par>
                    <p:cTn id="383" fill="hold">
                      <p:stCondLst>
                        <p:cond delay="indefinite"/>
                      </p:stCondLst>
                      <p:childTnLst>
                        <p:par>
                          <p:cTn id="384" fill="hold">
                            <p:stCondLst>
                              <p:cond delay="0"/>
                            </p:stCondLst>
                            <p:childTnLst>
                              <p:par>
                                <p:cTn id="385" presetID="42" presetClass="path" presetSubtype="0" accel="50000" decel="50000" fill="hold" grpId="7" nodeType="clickEffect">
                                  <p:stCondLst>
                                    <p:cond delay="0"/>
                                  </p:stCondLst>
                                  <p:childTnLst>
                                    <p:animMotion origin="layout" path="M 4.79167E-6 4.44444E-6 L -0.00053 -0.08889 " pathEditMode="relative" rAng="0" ptsTypes="AA">
                                      <p:cBhvr>
                                        <p:cTn id="386" dur="2000" fill="hold"/>
                                        <p:tgtEl>
                                          <p:spTgt spid="63"/>
                                        </p:tgtEl>
                                        <p:attrNameLst>
                                          <p:attrName>ppt_x</p:attrName>
                                          <p:attrName>ppt_y</p:attrName>
                                        </p:attrNameLst>
                                      </p:cBhvr>
                                      <p:rCtr x="-26" y="-4444"/>
                                    </p:animMotion>
                                  </p:childTnLst>
                                </p:cTn>
                              </p:par>
                            </p:childTnLst>
                          </p:cTn>
                        </p:par>
                      </p:childTnLst>
                    </p:cTn>
                  </p:par>
                  <p:par>
                    <p:cTn id="387" fill="hold">
                      <p:stCondLst>
                        <p:cond delay="indefinite"/>
                      </p:stCondLst>
                      <p:childTnLst>
                        <p:par>
                          <p:cTn id="388" fill="hold">
                            <p:stCondLst>
                              <p:cond delay="0"/>
                            </p:stCondLst>
                            <p:childTnLst>
                              <p:par>
                                <p:cTn id="389" presetID="10" presetClass="entr" presetSubtype="0" fill="hold" grpId="0" nodeType="clickEffect">
                                  <p:stCondLst>
                                    <p:cond delay="0"/>
                                  </p:stCondLst>
                                  <p:childTnLst>
                                    <p:set>
                                      <p:cBhvr>
                                        <p:cTn id="390" dur="1" fill="hold">
                                          <p:stCondLst>
                                            <p:cond delay="0"/>
                                          </p:stCondLst>
                                        </p:cTn>
                                        <p:tgtEl>
                                          <p:spTgt spid="111"/>
                                        </p:tgtEl>
                                        <p:attrNameLst>
                                          <p:attrName>style.visibility</p:attrName>
                                        </p:attrNameLst>
                                      </p:cBhvr>
                                      <p:to>
                                        <p:strVal val="visible"/>
                                      </p:to>
                                    </p:set>
                                    <p:animEffect transition="in" filter="fade">
                                      <p:cBhvr>
                                        <p:cTn id="391" dur="1000"/>
                                        <p:tgtEl>
                                          <p:spTgt spid="111"/>
                                        </p:tgtEl>
                                      </p:cBhvr>
                                    </p:animEffect>
                                  </p:childTnLst>
                                </p:cTn>
                              </p:par>
                            </p:childTnLst>
                          </p:cTn>
                        </p:par>
                      </p:childTnLst>
                    </p:cTn>
                  </p:par>
                  <p:par>
                    <p:cTn id="392" fill="hold">
                      <p:stCondLst>
                        <p:cond delay="indefinite"/>
                      </p:stCondLst>
                      <p:childTnLst>
                        <p:par>
                          <p:cTn id="393" fill="hold">
                            <p:stCondLst>
                              <p:cond delay="0"/>
                            </p:stCondLst>
                            <p:childTnLst>
                              <p:par>
                                <p:cTn id="394" presetID="42" presetClass="path" presetSubtype="0" accel="50000" decel="50000" fill="hold" grpId="8" nodeType="clickEffect">
                                  <p:stCondLst>
                                    <p:cond delay="0"/>
                                  </p:stCondLst>
                                  <p:childTnLst>
                                    <p:animMotion origin="layout" path="M 4.79167E-6 4.44444E-6 L -0.00704 0.40185 " pathEditMode="relative" rAng="0" ptsTypes="AA">
                                      <p:cBhvr>
                                        <p:cTn id="395" dur="2000" fill="hold"/>
                                        <p:tgtEl>
                                          <p:spTgt spid="63"/>
                                        </p:tgtEl>
                                        <p:attrNameLst>
                                          <p:attrName>ppt_x</p:attrName>
                                          <p:attrName>ppt_y</p:attrName>
                                        </p:attrNameLst>
                                      </p:cBhvr>
                                      <p:rCtr x="-352" y="20093"/>
                                    </p:animMotion>
                                  </p:childTnLst>
                                </p:cTn>
                              </p:par>
                            </p:childTnLst>
                          </p:cTn>
                        </p:par>
                      </p:childTnLst>
                    </p:cTn>
                  </p:par>
                  <p:par>
                    <p:cTn id="396" fill="hold">
                      <p:stCondLst>
                        <p:cond delay="indefinite"/>
                      </p:stCondLst>
                      <p:childTnLst>
                        <p:par>
                          <p:cTn id="397" fill="hold">
                            <p:stCondLst>
                              <p:cond delay="0"/>
                            </p:stCondLst>
                            <p:childTnLst>
                              <p:par>
                                <p:cTn id="398" presetID="10" presetClass="entr" presetSubtype="0" fill="hold" grpId="0" nodeType="clickEffect">
                                  <p:stCondLst>
                                    <p:cond delay="0"/>
                                  </p:stCondLst>
                                  <p:childTnLst>
                                    <p:set>
                                      <p:cBhvr>
                                        <p:cTn id="399" dur="1" fill="hold">
                                          <p:stCondLst>
                                            <p:cond delay="0"/>
                                          </p:stCondLst>
                                        </p:cTn>
                                        <p:tgtEl>
                                          <p:spTgt spid="113"/>
                                        </p:tgtEl>
                                        <p:attrNameLst>
                                          <p:attrName>style.visibility</p:attrName>
                                        </p:attrNameLst>
                                      </p:cBhvr>
                                      <p:to>
                                        <p:strVal val="visible"/>
                                      </p:to>
                                    </p:set>
                                    <p:animEffect transition="in" filter="fade">
                                      <p:cBhvr>
                                        <p:cTn id="400" dur="1000"/>
                                        <p:tgtEl>
                                          <p:spTgt spid="113"/>
                                        </p:tgtEl>
                                      </p:cBhvr>
                                    </p:animEffect>
                                  </p:childTnLst>
                                </p:cTn>
                              </p:par>
                            </p:childTnLst>
                          </p:cTn>
                        </p:par>
                      </p:childTnLst>
                    </p:cTn>
                  </p:par>
                  <p:par>
                    <p:cTn id="401" fill="hold">
                      <p:stCondLst>
                        <p:cond delay="indefinite"/>
                      </p:stCondLst>
                      <p:childTnLst>
                        <p:par>
                          <p:cTn id="402" fill="hold">
                            <p:stCondLst>
                              <p:cond delay="0"/>
                            </p:stCondLst>
                            <p:childTnLst>
                              <p:par>
                                <p:cTn id="403" presetID="10" presetClass="entr" presetSubtype="0" fill="hold" grpId="0" nodeType="clickEffect">
                                  <p:stCondLst>
                                    <p:cond delay="0"/>
                                  </p:stCondLst>
                                  <p:childTnLst>
                                    <p:set>
                                      <p:cBhvr>
                                        <p:cTn id="404" dur="1" fill="hold">
                                          <p:stCondLst>
                                            <p:cond delay="0"/>
                                          </p:stCondLst>
                                        </p:cTn>
                                        <p:tgtEl>
                                          <p:spTgt spid="114"/>
                                        </p:tgtEl>
                                        <p:attrNameLst>
                                          <p:attrName>style.visibility</p:attrName>
                                        </p:attrNameLst>
                                      </p:cBhvr>
                                      <p:to>
                                        <p:strVal val="visible"/>
                                      </p:to>
                                    </p:set>
                                    <p:animEffect transition="in" filter="fade">
                                      <p:cBhvr>
                                        <p:cTn id="405" dur="1000"/>
                                        <p:tgtEl>
                                          <p:spTgt spid="114"/>
                                        </p:tgtEl>
                                      </p:cBhvr>
                                    </p:animEffect>
                                  </p:childTnLst>
                                </p:cTn>
                              </p:par>
                              <p:par>
                                <p:cTn id="406" presetID="42" presetClass="path" presetSubtype="0" accel="50000" decel="50000" fill="hold" grpId="0" nodeType="withEffect">
                                  <p:stCondLst>
                                    <p:cond delay="0"/>
                                  </p:stCondLst>
                                  <p:childTnLst>
                                    <p:animMotion origin="layout" path="M -4.16667E-6 -2.22222E-6 L 0.42058 -0.36389 " pathEditMode="relative" rAng="0" ptsTypes="AA">
                                      <p:cBhvr>
                                        <p:cTn id="407" dur="2000" fill="hold"/>
                                        <p:tgtEl>
                                          <p:spTgt spid="115"/>
                                        </p:tgtEl>
                                        <p:attrNameLst>
                                          <p:attrName>ppt_x</p:attrName>
                                          <p:attrName>ppt_y</p:attrName>
                                        </p:attrNameLst>
                                      </p:cBhvr>
                                      <p:rCtr x="21029" y="-18194"/>
                                    </p:animMotion>
                                  </p:childTnLst>
                                </p:cTn>
                              </p:par>
                            </p:childTnLst>
                          </p:cTn>
                        </p:par>
                      </p:childTnLst>
                    </p:cTn>
                  </p:par>
                  <p:par>
                    <p:cTn id="408" fill="hold">
                      <p:stCondLst>
                        <p:cond delay="indefinite"/>
                      </p:stCondLst>
                      <p:childTnLst>
                        <p:par>
                          <p:cTn id="409" fill="hold">
                            <p:stCondLst>
                              <p:cond delay="0"/>
                            </p:stCondLst>
                            <p:childTnLst>
                              <p:par>
                                <p:cTn id="410" presetID="2" presetClass="exit" presetSubtype="4" fill="hold" grpId="1" nodeType="clickEffect">
                                  <p:stCondLst>
                                    <p:cond delay="0"/>
                                  </p:stCondLst>
                                  <p:childTnLst>
                                    <p:anim calcmode="lin" valueType="num">
                                      <p:cBhvr additive="base">
                                        <p:cTn id="411" dur="500"/>
                                        <p:tgtEl>
                                          <p:spTgt spid="74"/>
                                        </p:tgtEl>
                                        <p:attrNameLst>
                                          <p:attrName>ppt_x</p:attrName>
                                        </p:attrNameLst>
                                      </p:cBhvr>
                                      <p:tavLst>
                                        <p:tav tm="0">
                                          <p:val>
                                            <p:strVal val="ppt_x"/>
                                          </p:val>
                                        </p:tav>
                                        <p:tav tm="100000">
                                          <p:val>
                                            <p:strVal val="ppt_x"/>
                                          </p:val>
                                        </p:tav>
                                      </p:tavLst>
                                    </p:anim>
                                    <p:anim calcmode="lin" valueType="num">
                                      <p:cBhvr additive="base">
                                        <p:cTn id="412" dur="500"/>
                                        <p:tgtEl>
                                          <p:spTgt spid="74"/>
                                        </p:tgtEl>
                                        <p:attrNameLst>
                                          <p:attrName>ppt_y</p:attrName>
                                        </p:attrNameLst>
                                      </p:cBhvr>
                                      <p:tavLst>
                                        <p:tav tm="0">
                                          <p:val>
                                            <p:strVal val="ppt_y"/>
                                          </p:val>
                                        </p:tav>
                                        <p:tav tm="100000">
                                          <p:val>
                                            <p:strVal val="1+ppt_h/2"/>
                                          </p:val>
                                        </p:tav>
                                      </p:tavLst>
                                    </p:anim>
                                    <p:set>
                                      <p:cBhvr>
                                        <p:cTn id="413" dur="1" fill="hold">
                                          <p:stCondLst>
                                            <p:cond delay="499"/>
                                          </p:stCondLst>
                                        </p:cTn>
                                        <p:tgtEl>
                                          <p:spTgt spid="74"/>
                                        </p:tgtEl>
                                        <p:attrNameLst>
                                          <p:attrName>style.visibility</p:attrName>
                                        </p:attrNameLst>
                                      </p:cBhvr>
                                      <p:to>
                                        <p:strVal val="hidden"/>
                                      </p:to>
                                    </p:set>
                                  </p:childTnLst>
                                </p:cTn>
                              </p:par>
                              <p:par>
                                <p:cTn id="414" presetID="2" presetClass="exit" presetSubtype="4" fill="hold" grpId="1" nodeType="withEffect">
                                  <p:stCondLst>
                                    <p:cond delay="0"/>
                                  </p:stCondLst>
                                  <p:childTnLst>
                                    <p:anim calcmode="lin" valueType="num">
                                      <p:cBhvr additive="base">
                                        <p:cTn id="415" dur="500"/>
                                        <p:tgtEl>
                                          <p:spTgt spid="86"/>
                                        </p:tgtEl>
                                        <p:attrNameLst>
                                          <p:attrName>ppt_x</p:attrName>
                                        </p:attrNameLst>
                                      </p:cBhvr>
                                      <p:tavLst>
                                        <p:tav tm="0">
                                          <p:val>
                                            <p:strVal val="ppt_x"/>
                                          </p:val>
                                        </p:tav>
                                        <p:tav tm="100000">
                                          <p:val>
                                            <p:strVal val="ppt_x"/>
                                          </p:val>
                                        </p:tav>
                                      </p:tavLst>
                                    </p:anim>
                                    <p:anim calcmode="lin" valueType="num">
                                      <p:cBhvr additive="base">
                                        <p:cTn id="416" dur="500"/>
                                        <p:tgtEl>
                                          <p:spTgt spid="86"/>
                                        </p:tgtEl>
                                        <p:attrNameLst>
                                          <p:attrName>ppt_y</p:attrName>
                                        </p:attrNameLst>
                                      </p:cBhvr>
                                      <p:tavLst>
                                        <p:tav tm="0">
                                          <p:val>
                                            <p:strVal val="ppt_y"/>
                                          </p:val>
                                        </p:tav>
                                        <p:tav tm="100000">
                                          <p:val>
                                            <p:strVal val="1+ppt_h/2"/>
                                          </p:val>
                                        </p:tav>
                                      </p:tavLst>
                                    </p:anim>
                                    <p:set>
                                      <p:cBhvr>
                                        <p:cTn id="417" dur="1" fill="hold">
                                          <p:stCondLst>
                                            <p:cond delay="499"/>
                                          </p:stCondLst>
                                        </p:cTn>
                                        <p:tgtEl>
                                          <p:spTgt spid="86"/>
                                        </p:tgtEl>
                                        <p:attrNameLst>
                                          <p:attrName>style.visibility</p:attrName>
                                        </p:attrNameLst>
                                      </p:cBhvr>
                                      <p:to>
                                        <p:strVal val="hidden"/>
                                      </p:to>
                                    </p:set>
                                  </p:childTnLst>
                                </p:cTn>
                              </p:par>
                            </p:childTnLst>
                          </p:cTn>
                        </p:par>
                      </p:childTnLst>
                    </p:cTn>
                  </p:par>
                  <p:par>
                    <p:cTn id="418" fill="hold">
                      <p:stCondLst>
                        <p:cond delay="indefinite"/>
                      </p:stCondLst>
                      <p:childTnLst>
                        <p:par>
                          <p:cTn id="419" fill="hold">
                            <p:stCondLst>
                              <p:cond delay="0"/>
                            </p:stCondLst>
                            <p:childTnLst>
                              <p:par>
                                <p:cTn id="420" presetID="1" presetClass="emph" presetSubtype="2" fill="hold" nodeType="clickEffect">
                                  <p:stCondLst>
                                    <p:cond delay="0"/>
                                  </p:stCondLst>
                                  <p:childTnLst>
                                    <p:animClr clrSpc="rgb" dir="cw">
                                      <p:cBhvr>
                                        <p:cTn id="421" dur="2000" fill="hold"/>
                                        <p:tgtEl>
                                          <p:spTgt spid="10"/>
                                        </p:tgtEl>
                                        <p:attrNameLst>
                                          <p:attrName>fillcolor</p:attrName>
                                        </p:attrNameLst>
                                      </p:cBhvr>
                                      <p:to>
                                        <a:srgbClr val="E13D7B"/>
                                      </p:to>
                                    </p:animClr>
                                    <p:set>
                                      <p:cBhvr>
                                        <p:cTn id="422" dur="2000" fill="hold"/>
                                        <p:tgtEl>
                                          <p:spTgt spid="10"/>
                                        </p:tgtEl>
                                        <p:attrNameLst>
                                          <p:attrName>fill.type</p:attrName>
                                        </p:attrNameLst>
                                      </p:cBhvr>
                                      <p:to>
                                        <p:strVal val="solid"/>
                                      </p:to>
                                    </p:set>
                                    <p:set>
                                      <p:cBhvr>
                                        <p:cTn id="423" dur="2000" fill="hold"/>
                                        <p:tgtEl>
                                          <p:spTgt spid="10"/>
                                        </p:tgtEl>
                                        <p:attrNameLst>
                                          <p:attrName>fill.on</p:attrName>
                                        </p:attrNameLst>
                                      </p:cBhvr>
                                      <p:to>
                                        <p:strVal val="true"/>
                                      </p:to>
                                    </p:set>
                                  </p:childTnLst>
                                </p:cTn>
                              </p:par>
                              <p:par>
                                <p:cTn id="424" presetID="1" presetClass="emph" presetSubtype="2" fill="hold" nodeType="withEffect">
                                  <p:stCondLst>
                                    <p:cond delay="0"/>
                                  </p:stCondLst>
                                  <p:childTnLst>
                                    <p:animClr clrSpc="rgb" dir="cw">
                                      <p:cBhvr>
                                        <p:cTn id="425" dur="2000" fill="hold"/>
                                        <p:tgtEl>
                                          <p:spTgt spid="95"/>
                                        </p:tgtEl>
                                        <p:attrNameLst>
                                          <p:attrName>fillcolor</p:attrName>
                                        </p:attrNameLst>
                                      </p:cBhvr>
                                      <p:to>
                                        <a:srgbClr val="E13D7B"/>
                                      </p:to>
                                    </p:animClr>
                                    <p:set>
                                      <p:cBhvr>
                                        <p:cTn id="426" dur="2000" fill="hold"/>
                                        <p:tgtEl>
                                          <p:spTgt spid="95"/>
                                        </p:tgtEl>
                                        <p:attrNameLst>
                                          <p:attrName>fill.type</p:attrName>
                                        </p:attrNameLst>
                                      </p:cBhvr>
                                      <p:to>
                                        <p:strVal val="solid"/>
                                      </p:to>
                                    </p:set>
                                    <p:set>
                                      <p:cBhvr>
                                        <p:cTn id="427" dur="2000" fill="hold"/>
                                        <p:tgtEl>
                                          <p:spTgt spid="95"/>
                                        </p:tgtEl>
                                        <p:attrNameLst>
                                          <p:attrName>fill.on</p:attrName>
                                        </p:attrNameLst>
                                      </p:cBhvr>
                                      <p:to>
                                        <p:strVal val="true"/>
                                      </p:to>
                                    </p:set>
                                  </p:childTnLst>
                                </p:cTn>
                              </p:par>
                              <p:par>
                                <p:cTn id="428" presetID="1" presetClass="emph" presetSubtype="2" fill="hold" nodeType="withEffect">
                                  <p:stCondLst>
                                    <p:cond delay="0"/>
                                  </p:stCondLst>
                                  <p:childTnLst>
                                    <p:animClr clrSpc="rgb" dir="cw">
                                      <p:cBhvr>
                                        <p:cTn id="429" dur="2000" fill="hold"/>
                                        <p:tgtEl>
                                          <p:spTgt spid="115"/>
                                        </p:tgtEl>
                                        <p:attrNameLst>
                                          <p:attrName>fillcolor</p:attrName>
                                        </p:attrNameLst>
                                      </p:cBhvr>
                                      <p:to>
                                        <a:srgbClr val="E13D7B"/>
                                      </p:to>
                                    </p:animClr>
                                    <p:set>
                                      <p:cBhvr>
                                        <p:cTn id="430" dur="2000" fill="hold"/>
                                        <p:tgtEl>
                                          <p:spTgt spid="115"/>
                                        </p:tgtEl>
                                        <p:attrNameLst>
                                          <p:attrName>fill.type</p:attrName>
                                        </p:attrNameLst>
                                      </p:cBhvr>
                                      <p:to>
                                        <p:strVal val="solid"/>
                                      </p:to>
                                    </p:set>
                                    <p:set>
                                      <p:cBhvr>
                                        <p:cTn id="431" dur="2000" fill="hold"/>
                                        <p:tgtEl>
                                          <p:spTgt spid="115"/>
                                        </p:tgtEl>
                                        <p:attrNameLst>
                                          <p:attrName>fill.on</p:attrName>
                                        </p:attrNameLst>
                                      </p:cBhvr>
                                      <p:to>
                                        <p:strVal val="true"/>
                                      </p:to>
                                    </p:set>
                                  </p:childTnLst>
                                </p:cTn>
                              </p:par>
                            </p:childTnLst>
                          </p:cTn>
                        </p:par>
                      </p:childTnLst>
                    </p:cTn>
                  </p:par>
                  <p:par>
                    <p:cTn id="432" fill="hold">
                      <p:stCondLst>
                        <p:cond delay="indefinite"/>
                      </p:stCondLst>
                      <p:childTnLst>
                        <p:par>
                          <p:cTn id="433" fill="hold">
                            <p:stCondLst>
                              <p:cond delay="0"/>
                            </p:stCondLst>
                            <p:childTnLst>
                              <p:par>
                                <p:cTn id="434" presetID="10" presetClass="entr" presetSubtype="0" fill="hold" grpId="0" nodeType="clickEffect">
                                  <p:stCondLst>
                                    <p:cond delay="0"/>
                                  </p:stCondLst>
                                  <p:childTnLst>
                                    <p:set>
                                      <p:cBhvr>
                                        <p:cTn id="435" dur="1" fill="hold">
                                          <p:stCondLst>
                                            <p:cond delay="0"/>
                                          </p:stCondLst>
                                        </p:cTn>
                                        <p:tgtEl>
                                          <p:spTgt spid="116"/>
                                        </p:tgtEl>
                                        <p:attrNameLst>
                                          <p:attrName>style.visibility</p:attrName>
                                        </p:attrNameLst>
                                      </p:cBhvr>
                                      <p:to>
                                        <p:strVal val="visible"/>
                                      </p:to>
                                    </p:set>
                                    <p:animEffect transition="in" filter="fade">
                                      <p:cBhvr>
                                        <p:cTn id="436" dur="1000"/>
                                        <p:tgtEl>
                                          <p:spTgt spid="116"/>
                                        </p:tgtEl>
                                      </p:cBhvr>
                                    </p:animEffect>
                                  </p:childTnLst>
                                </p:cTn>
                              </p:par>
                            </p:childTnLst>
                          </p:cTn>
                        </p:par>
                      </p:childTnLst>
                    </p:cTn>
                  </p:par>
                  <p:par>
                    <p:cTn id="437" fill="hold">
                      <p:stCondLst>
                        <p:cond delay="indefinite"/>
                      </p:stCondLst>
                      <p:childTnLst>
                        <p:par>
                          <p:cTn id="438" fill="hold">
                            <p:stCondLst>
                              <p:cond delay="0"/>
                            </p:stCondLst>
                            <p:childTnLst>
                              <p:par>
                                <p:cTn id="439" presetID="10" presetClass="entr" presetSubtype="0" fill="hold" grpId="1" nodeType="clickEffect">
                                  <p:stCondLst>
                                    <p:cond delay="0"/>
                                  </p:stCondLst>
                                  <p:childTnLst>
                                    <p:set>
                                      <p:cBhvr>
                                        <p:cTn id="440" dur="1" fill="hold">
                                          <p:stCondLst>
                                            <p:cond delay="0"/>
                                          </p:stCondLst>
                                        </p:cTn>
                                        <p:tgtEl>
                                          <p:spTgt spid="116"/>
                                        </p:tgtEl>
                                        <p:attrNameLst>
                                          <p:attrName>style.visibility</p:attrName>
                                        </p:attrNameLst>
                                      </p:cBhvr>
                                      <p:to>
                                        <p:strVal val="visible"/>
                                      </p:to>
                                    </p:set>
                                    <p:animEffect transition="in" filter="fade">
                                      <p:cBhvr>
                                        <p:cTn id="441" dur="500"/>
                                        <p:tgtEl>
                                          <p:spTgt spid="116"/>
                                        </p:tgtEl>
                                      </p:cBhvr>
                                    </p:animEffect>
                                  </p:childTnLst>
                                </p:cTn>
                              </p:par>
                            </p:childTnLst>
                          </p:cTn>
                        </p:par>
                      </p:childTnLst>
                    </p:cTn>
                  </p:par>
                  <p:par>
                    <p:cTn id="442" fill="hold">
                      <p:stCondLst>
                        <p:cond delay="indefinite"/>
                      </p:stCondLst>
                      <p:childTnLst>
                        <p:par>
                          <p:cTn id="443" fill="hold">
                            <p:stCondLst>
                              <p:cond delay="0"/>
                            </p:stCondLst>
                            <p:childTnLst>
                              <p:par>
                                <p:cTn id="444" presetID="2" presetClass="exit" presetSubtype="4" fill="hold" grpId="0" nodeType="clickEffect">
                                  <p:stCondLst>
                                    <p:cond delay="0"/>
                                  </p:stCondLst>
                                  <p:childTnLst>
                                    <p:anim calcmode="lin" valueType="num">
                                      <p:cBhvr additive="base">
                                        <p:cTn id="445" dur="500"/>
                                        <p:tgtEl>
                                          <p:spTgt spid="10"/>
                                        </p:tgtEl>
                                        <p:attrNameLst>
                                          <p:attrName>ppt_x</p:attrName>
                                        </p:attrNameLst>
                                      </p:cBhvr>
                                      <p:tavLst>
                                        <p:tav tm="0">
                                          <p:val>
                                            <p:strVal val="ppt_x"/>
                                          </p:val>
                                        </p:tav>
                                        <p:tav tm="100000">
                                          <p:val>
                                            <p:strVal val="ppt_x"/>
                                          </p:val>
                                        </p:tav>
                                      </p:tavLst>
                                    </p:anim>
                                    <p:anim calcmode="lin" valueType="num">
                                      <p:cBhvr additive="base">
                                        <p:cTn id="446" dur="500"/>
                                        <p:tgtEl>
                                          <p:spTgt spid="10"/>
                                        </p:tgtEl>
                                        <p:attrNameLst>
                                          <p:attrName>ppt_y</p:attrName>
                                        </p:attrNameLst>
                                      </p:cBhvr>
                                      <p:tavLst>
                                        <p:tav tm="0">
                                          <p:val>
                                            <p:strVal val="ppt_y"/>
                                          </p:val>
                                        </p:tav>
                                        <p:tav tm="100000">
                                          <p:val>
                                            <p:strVal val="1+ppt_h/2"/>
                                          </p:val>
                                        </p:tav>
                                      </p:tavLst>
                                    </p:anim>
                                    <p:set>
                                      <p:cBhvr>
                                        <p:cTn id="44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6" grpId="0"/>
      <p:bldP spid="37" grpId="0"/>
      <p:bldP spid="38" grpId="0"/>
      <p:bldP spid="38" grpId="1"/>
      <p:bldP spid="39" grpId="0"/>
      <p:bldP spid="40" grpId="0"/>
      <p:bldP spid="42" grpId="0"/>
      <p:bldP spid="48" grpId="0"/>
      <p:bldP spid="56" grpId="0" animBg="1"/>
      <p:bldP spid="56" grpId="1" animBg="1"/>
      <p:bldP spid="60" grpId="0" animBg="1"/>
      <p:bldP spid="61" grpId="0" animBg="1"/>
      <p:bldP spid="62" grpId="0" animBg="1"/>
      <p:bldP spid="64" grpId="0" animBg="1"/>
      <p:bldP spid="65" grpId="0" animBg="1"/>
      <p:bldP spid="66" grpId="0" animBg="1"/>
      <p:bldP spid="68" grpId="0" animBg="1"/>
      <p:bldP spid="68" grpId="1" animBg="1"/>
      <p:bldP spid="73" grpId="0" animBg="1"/>
      <p:bldP spid="63" grpId="0" animBg="1"/>
      <p:bldP spid="63" grpId="1" animBg="1"/>
      <p:bldP spid="63" grpId="2" animBg="1"/>
      <p:bldP spid="63" grpId="3" animBg="1"/>
      <p:bldP spid="63" grpId="4" animBg="1"/>
      <p:bldP spid="63" grpId="5" animBg="1"/>
      <p:bldP spid="63" grpId="6" animBg="1"/>
      <p:bldP spid="63" grpId="7" animBg="1"/>
      <p:bldP spid="63" grpId="8" animBg="1"/>
      <p:bldP spid="74" grpId="0" animBg="1"/>
      <p:bldP spid="74" grpId="1" animBg="1"/>
      <p:bldP spid="77" grpId="0" animBg="1"/>
      <p:bldP spid="77" grpId="1" animBg="1"/>
      <p:bldP spid="78" grpId="0" animBg="1"/>
      <p:bldP spid="79" grpId="0" animBg="1"/>
      <p:bldP spid="79" grpId="1" animBg="1"/>
      <p:bldP spid="81" grpId="0" animBg="1"/>
      <p:bldP spid="81" grpId="1" animBg="1"/>
      <p:bldP spid="81" grpId="2" animBg="1"/>
      <p:bldP spid="82" grpId="0" animBg="1"/>
      <p:bldP spid="83" grpId="0" animBg="1"/>
      <p:bldP spid="84" grpId="0" animBg="1"/>
      <p:bldP spid="84" grpId="1" animBg="1"/>
      <p:bldP spid="85" grpId="0" animBg="1"/>
      <p:bldP spid="85" grpId="1" animBg="1"/>
      <p:bldP spid="86" grpId="0" animBg="1"/>
      <p:bldP spid="86" grpId="1" animBg="1"/>
      <p:bldP spid="95" grpId="0" animBg="1"/>
      <p:bldP spid="102" grpId="0" animBg="1"/>
      <p:bldP spid="103" grpId="0" animBg="1"/>
      <p:bldP spid="104" grpId="0" animBg="1"/>
      <p:bldP spid="105" grpId="0" animBg="1"/>
      <p:bldP spid="106" grpId="0" animBg="1"/>
      <p:bldP spid="107" grpId="0" animBg="1"/>
      <p:bldP spid="109" grpId="0" animBg="1"/>
      <p:bldP spid="111" grpId="0" animBg="1"/>
      <p:bldP spid="113" grpId="0" animBg="1"/>
      <p:bldP spid="114" grpId="0" animBg="1"/>
      <p:bldP spid="115" grpId="0" animBg="1"/>
      <p:bldP spid="116" grpId="0" animBg="1"/>
      <p:bldP spid="116"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259;p18">
            <a:extLst>
              <a:ext uri="{FF2B5EF4-FFF2-40B4-BE49-F238E27FC236}">
                <a16:creationId xmlns:a16="http://schemas.microsoft.com/office/drawing/2014/main" id="{CDFABABF-96E2-2C7A-B888-2175F2711AEC}"/>
              </a:ext>
            </a:extLst>
          </p:cNvPr>
          <p:cNvPicPr preferRelativeResize="0"/>
          <p:nvPr/>
        </p:nvPicPr>
        <p:blipFill rotWithShape="1">
          <a:blip r:embed="rId2">
            <a:alphaModFix/>
          </a:blip>
          <a:srcRect/>
          <a:stretch/>
        </p:blipFill>
        <p:spPr>
          <a:xfrm>
            <a:off x="350520" y="957072"/>
            <a:ext cx="3517392" cy="1840992"/>
          </a:xfrm>
          <a:prstGeom prst="rect">
            <a:avLst/>
          </a:prstGeom>
          <a:noFill/>
          <a:ln>
            <a:noFill/>
          </a:ln>
        </p:spPr>
      </p:pic>
      <p:sp>
        <p:nvSpPr>
          <p:cNvPr id="5" name="TextBox 4">
            <a:extLst>
              <a:ext uri="{FF2B5EF4-FFF2-40B4-BE49-F238E27FC236}">
                <a16:creationId xmlns:a16="http://schemas.microsoft.com/office/drawing/2014/main" id="{D9F5AB48-8FD1-05A3-45F0-31D3FEA28DBB}"/>
              </a:ext>
            </a:extLst>
          </p:cNvPr>
          <p:cNvSpPr txBox="1"/>
          <p:nvPr/>
        </p:nvSpPr>
        <p:spPr>
          <a:xfrm>
            <a:off x="283464" y="484632"/>
            <a:ext cx="2997937" cy="369332"/>
          </a:xfrm>
          <a:prstGeom prst="rect">
            <a:avLst/>
          </a:prstGeom>
          <a:noFill/>
        </p:spPr>
        <p:txBody>
          <a:bodyPr wrap="none" rtlCol="0">
            <a:spAutoFit/>
          </a:bodyPr>
          <a:lstStyle/>
          <a:p>
            <a:r>
              <a:rPr lang="en-US" sz="1800" b="1" u="sng" dirty="0">
                <a:latin typeface="Comic Sans MS"/>
                <a:ea typeface="Comic Sans MS"/>
                <a:cs typeface="Comic Sans MS"/>
                <a:sym typeface="Comic Sans MS"/>
              </a:rPr>
              <a:t>Bellman-Ford’s Algorithm</a:t>
            </a:r>
          </a:p>
        </p:txBody>
      </p:sp>
      <p:sp>
        <p:nvSpPr>
          <p:cNvPr id="7" name="TextBox 6">
            <a:extLst>
              <a:ext uri="{FF2B5EF4-FFF2-40B4-BE49-F238E27FC236}">
                <a16:creationId xmlns:a16="http://schemas.microsoft.com/office/drawing/2014/main" id="{11A30A3F-DE9F-17F7-28ED-D3E06336739D}"/>
              </a:ext>
            </a:extLst>
          </p:cNvPr>
          <p:cNvSpPr txBox="1"/>
          <p:nvPr/>
        </p:nvSpPr>
        <p:spPr>
          <a:xfrm>
            <a:off x="3952876" y="669298"/>
            <a:ext cx="7753350"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LM Roman Demi 10" panose="00000700000000000000" pitchFamily="50" charset="0"/>
              </a:rPr>
              <a:t>Set initial distance to zero for the source vertex, and set initial distances to infinity for all other vertices.</a:t>
            </a:r>
          </a:p>
          <a:p>
            <a:pPr marL="342900" indent="-342900">
              <a:buFont typeface="Arial" panose="020B0604020202020204" pitchFamily="34" charset="0"/>
              <a:buChar char="•"/>
            </a:pPr>
            <a:r>
              <a:rPr lang="en-US" sz="2000" dirty="0">
                <a:latin typeface="LM Roman Demi 10" panose="00000700000000000000" pitchFamily="50" charset="0"/>
              </a:rPr>
              <a:t>For each edge, check if a shorter distance can be calculated, and update the distance if the calculated distance is shorter.</a:t>
            </a:r>
          </a:p>
          <a:p>
            <a:pPr marL="342900" indent="-342900">
              <a:buFont typeface="Arial" panose="020B0604020202020204" pitchFamily="34" charset="0"/>
              <a:buChar char="•"/>
            </a:pPr>
            <a:r>
              <a:rPr lang="en-US" sz="2000" dirty="0">
                <a:latin typeface="LM Roman Demi 10" panose="00000700000000000000" pitchFamily="50" charset="0"/>
              </a:rPr>
              <a:t>Check all edges (step 2) V−1 times. This is as many times as there are vertices (V), minus one.</a:t>
            </a:r>
          </a:p>
          <a:p>
            <a:pPr marL="342900" indent="-342900">
              <a:buFont typeface="Arial" panose="020B0604020202020204" pitchFamily="34" charset="0"/>
              <a:buChar char="•"/>
            </a:pPr>
            <a:r>
              <a:rPr lang="en-US" sz="2000" dirty="0">
                <a:latin typeface="LM Roman Demi 10" panose="00000700000000000000" pitchFamily="50" charset="0"/>
              </a:rPr>
              <a:t>Optional: Check for negative cycles. This will be explained in better detail later.</a:t>
            </a:r>
          </a:p>
        </p:txBody>
      </p:sp>
    </p:spTree>
    <p:extLst>
      <p:ext uri="{BB962C8B-B14F-4D97-AF65-F5344CB8AC3E}">
        <p14:creationId xmlns:p14="http://schemas.microsoft.com/office/powerpoint/2010/main" val="1467577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259;p18">
            <a:extLst>
              <a:ext uri="{FF2B5EF4-FFF2-40B4-BE49-F238E27FC236}">
                <a16:creationId xmlns:a16="http://schemas.microsoft.com/office/drawing/2014/main" id="{CDFABABF-96E2-2C7A-B888-2175F2711AEC}"/>
              </a:ext>
            </a:extLst>
          </p:cNvPr>
          <p:cNvPicPr preferRelativeResize="0"/>
          <p:nvPr/>
        </p:nvPicPr>
        <p:blipFill rotWithShape="1">
          <a:blip r:embed="rId2">
            <a:alphaModFix/>
          </a:blip>
          <a:srcRect/>
          <a:stretch/>
        </p:blipFill>
        <p:spPr>
          <a:xfrm>
            <a:off x="350520" y="957072"/>
            <a:ext cx="3517392" cy="1840992"/>
          </a:xfrm>
          <a:prstGeom prst="rect">
            <a:avLst/>
          </a:prstGeom>
          <a:noFill/>
          <a:ln>
            <a:noFill/>
          </a:ln>
        </p:spPr>
      </p:pic>
      <p:sp>
        <p:nvSpPr>
          <p:cNvPr id="5" name="TextBox 4">
            <a:extLst>
              <a:ext uri="{FF2B5EF4-FFF2-40B4-BE49-F238E27FC236}">
                <a16:creationId xmlns:a16="http://schemas.microsoft.com/office/drawing/2014/main" id="{D9F5AB48-8FD1-05A3-45F0-31D3FEA28DBB}"/>
              </a:ext>
            </a:extLst>
          </p:cNvPr>
          <p:cNvSpPr txBox="1"/>
          <p:nvPr/>
        </p:nvSpPr>
        <p:spPr>
          <a:xfrm>
            <a:off x="283464" y="484632"/>
            <a:ext cx="2997937" cy="369332"/>
          </a:xfrm>
          <a:prstGeom prst="rect">
            <a:avLst/>
          </a:prstGeom>
          <a:noFill/>
        </p:spPr>
        <p:txBody>
          <a:bodyPr wrap="none" rtlCol="0">
            <a:spAutoFit/>
          </a:bodyPr>
          <a:lstStyle/>
          <a:p>
            <a:r>
              <a:rPr lang="en-US" sz="1800" b="1" u="sng" dirty="0">
                <a:latin typeface="Comic Sans MS"/>
                <a:ea typeface="Comic Sans MS"/>
                <a:cs typeface="Comic Sans MS"/>
                <a:sym typeface="Comic Sans MS"/>
              </a:rPr>
              <a:t>Bellman-Ford’s Algorithm</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9C9B15A-1D5D-C1E1-6119-36F8CF630826}"/>
                  </a:ext>
                </a:extLst>
              </p:cNvPr>
              <p:cNvSpPr txBox="1"/>
              <p:nvPr/>
            </p:nvSpPr>
            <p:spPr>
              <a:xfrm>
                <a:off x="4229100" y="345650"/>
                <a:ext cx="2079415" cy="707886"/>
              </a:xfrm>
              <a:prstGeom prst="rect">
                <a:avLst/>
              </a:prstGeom>
              <a:noFill/>
            </p:spPr>
            <p:txBody>
              <a:bodyPr wrap="none" rtlCol="0">
                <a:spAutoFit/>
              </a:bodyPr>
              <a:lstStyle/>
              <a:p>
                <a:r>
                  <a:rPr lang="en-US" sz="2000" dirty="0">
                    <a:latin typeface="LM Roman Demi 10" panose="00000700000000000000" pitchFamily="50" charset="0"/>
                  </a:rPr>
                  <a:t>d[</a:t>
                </a:r>
                <a:r>
                  <a:rPr lang="en-US" sz="2000" dirty="0" err="1">
                    <a:latin typeface="LM Roman Demi 10" panose="00000700000000000000" pitchFamily="50" charset="0"/>
                  </a:rPr>
                  <a:t>v1</a:t>
                </a:r>
                <a:r>
                  <a:rPr lang="en-US" sz="2000" dirty="0">
                    <a:latin typeface="LM Roman Demi 10" panose="00000700000000000000" pitchFamily="50" charset="0"/>
                  </a:rPr>
                  <a:t>] = 0</a:t>
                </a:r>
              </a:p>
              <a:p>
                <a:r>
                  <a:rPr lang="en-US" sz="2000" dirty="0">
                    <a:latin typeface="LM Roman Demi 10" panose="00000700000000000000" pitchFamily="50" charset="0"/>
                  </a:rPr>
                  <a:t>d[</a:t>
                </a:r>
                <a:r>
                  <a:rPr lang="en-US" sz="2000" dirty="0" err="1">
                    <a:latin typeface="LM Roman Demi 10" panose="00000700000000000000" pitchFamily="50" charset="0"/>
                  </a:rPr>
                  <a:t>v2</a:t>
                </a:r>
                <a:r>
                  <a:rPr lang="en-US" sz="2000" dirty="0">
                    <a:latin typeface="LM Roman Demi 10" panose="00000700000000000000" pitchFamily="50" charset="0"/>
                  </a:rPr>
                  <a:t> … </a:t>
                </a:r>
                <a:r>
                  <a:rPr lang="en-US" sz="2000" dirty="0" err="1">
                    <a:latin typeface="LM Roman Demi 10" panose="00000700000000000000" pitchFamily="50" charset="0"/>
                  </a:rPr>
                  <a:t>v11</a:t>
                </a:r>
                <a:r>
                  <a:rPr lang="en-US" sz="2000" dirty="0">
                    <a:latin typeface="LM Roman Demi 10" panose="00000700000000000000" pitchFamily="50" charset="0"/>
                  </a:rPr>
                  <a:t>] = </a:t>
                </a:r>
                <a14:m>
                  <m:oMath xmlns:m="http://schemas.openxmlformats.org/officeDocument/2006/math">
                    <m:r>
                      <a:rPr lang="pt-BR" sz="2000" b="0" i="1" smtClean="0">
                        <a:latin typeface="Cambria Math" panose="02040503050406030204" pitchFamily="18" charset="0"/>
                      </a:rPr>
                      <m:t>∞</m:t>
                    </m:r>
                  </m:oMath>
                </a14:m>
                <a:endParaRPr lang="en-US" sz="2000" dirty="0">
                  <a:latin typeface="LM Roman Demi 10" panose="00000700000000000000" pitchFamily="50" charset="0"/>
                </a:endParaRPr>
              </a:p>
            </p:txBody>
          </p:sp>
        </mc:Choice>
        <mc:Fallback xmlns="">
          <p:sp>
            <p:nvSpPr>
              <p:cNvPr id="2" name="TextBox 1">
                <a:extLst>
                  <a:ext uri="{FF2B5EF4-FFF2-40B4-BE49-F238E27FC236}">
                    <a16:creationId xmlns:a16="http://schemas.microsoft.com/office/drawing/2014/main" id="{A9C9B15A-1D5D-C1E1-6119-36F8CF630826}"/>
                  </a:ext>
                </a:extLst>
              </p:cNvPr>
              <p:cNvSpPr txBox="1">
                <a:spLocks noRot="1" noChangeAspect="1" noMove="1" noResize="1" noEditPoints="1" noAdjustHandles="1" noChangeArrowheads="1" noChangeShapeType="1" noTextEdit="1"/>
              </p:cNvSpPr>
              <p:nvPr/>
            </p:nvSpPr>
            <p:spPr>
              <a:xfrm>
                <a:off x="4229100" y="345650"/>
                <a:ext cx="2079415" cy="707886"/>
              </a:xfrm>
              <a:prstGeom prst="rect">
                <a:avLst/>
              </a:prstGeom>
              <a:blipFill>
                <a:blip r:embed="rId3"/>
                <a:stretch>
                  <a:fillRect l="-3226" t="-5172" b="-14655"/>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1A30A3F-DE9F-17F7-28ED-D3E06336739D}"/>
                  </a:ext>
                </a:extLst>
              </p:cNvPr>
              <p:cNvSpPr txBox="1"/>
              <p:nvPr/>
            </p:nvSpPr>
            <p:spPr>
              <a:xfrm>
                <a:off x="4229100" y="1169682"/>
                <a:ext cx="5616346" cy="1323439"/>
              </a:xfrm>
              <a:prstGeom prst="rect">
                <a:avLst/>
              </a:prstGeom>
              <a:noFill/>
            </p:spPr>
            <p:txBody>
              <a:bodyPr wrap="none" rtlCol="0">
                <a:spAutoFit/>
              </a:bodyPr>
              <a:lstStyle/>
              <a:p>
                <a:r>
                  <a:rPr lang="en-US" sz="2000" dirty="0">
                    <a:latin typeface="LM Roman Demi 10" panose="00000700000000000000" pitchFamily="50" charset="0"/>
                  </a:rPr>
                  <a:t>d[1] + c[</a:t>
                </a:r>
                <a:r>
                  <a:rPr lang="en-US" sz="2000" dirty="0" err="1">
                    <a:latin typeface="LM Roman Demi 10" panose="00000700000000000000" pitchFamily="50" charset="0"/>
                  </a:rPr>
                  <a:t>v1,v2</a:t>
                </a:r>
                <a:r>
                  <a:rPr lang="en-US" sz="2000" dirty="0">
                    <a:latin typeface="LM Roman Demi 10" panose="00000700000000000000" pitchFamily="50" charset="0"/>
                  </a:rPr>
                  <a:t>]  &lt; d[2] = 0 + 2 &lt; </a:t>
                </a:r>
                <a14:m>
                  <m:oMath xmlns:m="http://schemas.openxmlformats.org/officeDocument/2006/math">
                    <m:r>
                      <a:rPr lang="pt-BR" sz="2000" b="0" i="1" smtClean="0">
                        <a:latin typeface="Cambria Math" panose="02040503050406030204" pitchFamily="18" charset="0"/>
                      </a:rPr>
                      <m:t>∞</m:t>
                    </m:r>
                    <m:r>
                      <a:rPr lang="en-US" sz="2000" b="0" i="1" smtClean="0">
                        <a:latin typeface="Cambria Math" panose="02040503050406030204" pitchFamily="18" charset="0"/>
                      </a:rPr>
                      <m:t>→</m:t>
                    </m:r>
                  </m:oMath>
                </a14:m>
                <a:r>
                  <a:rPr lang="en-US" sz="2000" dirty="0">
                    <a:latin typeface="LM Roman Demi 10" panose="00000700000000000000" pitchFamily="50" charset="0"/>
                  </a:rPr>
                  <a:t> d[2] = 2</a:t>
                </a:r>
              </a:p>
              <a:p>
                <a:r>
                  <a:rPr lang="en-US" sz="2000" dirty="0">
                    <a:latin typeface="LM Roman Demi 10" panose="00000700000000000000" pitchFamily="50" charset="0"/>
                  </a:rPr>
                  <a:t>d[1] + c[</a:t>
                </a:r>
                <a:r>
                  <a:rPr lang="en-US" sz="2000" dirty="0" err="1">
                    <a:latin typeface="LM Roman Demi 10" panose="00000700000000000000" pitchFamily="50" charset="0"/>
                  </a:rPr>
                  <a:t>v1,v3</a:t>
                </a:r>
                <a:r>
                  <a:rPr lang="en-US" sz="2000" dirty="0">
                    <a:latin typeface="LM Roman Demi 10" panose="00000700000000000000" pitchFamily="50" charset="0"/>
                  </a:rPr>
                  <a:t>]  &lt; d[3] = 0 + 8 &lt; </a:t>
                </a:r>
                <a14:m>
                  <m:oMath xmlns:m="http://schemas.openxmlformats.org/officeDocument/2006/math">
                    <m:r>
                      <a:rPr lang="pt-BR" sz="2000" b="0" i="1" smtClean="0">
                        <a:latin typeface="Cambria Math" panose="02040503050406030204" pitchFamily="18" charset="0"/>
                      </a:rPr>
                      <m:t>∞</m:t>
                    </m:r>
                    <m:r>
                      <a:rPr lang="en-US" sz="2000" b="0" i="1" smtClean="0">
                        <a:latin typeface="Cambria Math" panose="02040503050406030204" pitchFamily="18" charset="0"/>
                      </a:rPr>
                      <m:t>→</m:t>
                    </m:r>
                  </m:oMath>
                </a14:m>
                <a:r>
                  <a:rPr lang="en-US" sz="2000" dirty="0">
                    <a:latin typeface="LM Roman Demi 10" panose="00000700000000000000" pitchFamily="50" charset="0"/>
                  </a:rPr>
                  <a:t> d[3] = 8</a:t>
                </a:r>
              </a:p>
              <a:p>
                <a:r>
                  <a:rPr lang="en-US" sz="2000" dirty="0">
                    <a:latin typeface="LM Roman Demi 10" panose="00000700000000000000" pitchFamily="50" charset="0"/>
                  </a:rPr>
                  <a:t>d[1] + c[</a:t>
                </a:r>
                <a:r>
                  <a:rPr lang="en-US" sz="2000" dirty="0" err="1">
                    <a:latin typeface="LM Roman Demi 10" panose="00000700000000000000" pitchFamily="50" charset="0"/>
                  </a:rPr>
                  <a:t>v1,v4</a:t>
                </a:r>
                <a:r>
                  <a:rPr lang="en-US" sz="2000" dirty="0">
                    <a:latin typeface="LM Roman Demi 10" panose="00000700000000000000" pitchFamily="50" charset="0"/>
                  </a:rPr>
                  <a:t>]  &lt; d[4] = 0 + 1 &lt; </a:t>
                </a:r>
                <a14:m>
                  <m:oMath xmlns:m="http://schemas.openxmlformats.org/officeDocument/2006/math">
                    <m:r>
                      <a:rPr lang="pt-BR" sz="2000" b="0" i="1" smtClean="0">
                        <a:latin typeface="Cambria Math" panose="02040503050406030204" pitchFamily="18" charset="0"/>
                      </a:rPr>
                      <m:t>∞</m:t>
                    </m:r>
                    <m:r>
                      <a:rPr lang="en-US" sz="2000" b="0" i="1" smtClean="0">
                        <a:latin typeface="Cambria Math" panose="02040503050406030204" pitchFamily="18" charset="0"/>
                      </a:rPr>
                      <m:t>→</m:t>
                    </m:r>
                  </m:oMath>
                </a14:m>
                <a:r>
                  <a:rPr lang="en-US" sz="2000" dirty="0">
                    <a:latin typeface="LM Roman Demi 10" panose="00000700000000000000" pitchFamily="50" charset="0"/>
                  </a:rPr>
                  <a:t> d[4] = 1</a:t>
                </a:r>
              </a:p>
              <a:p>
                <a:endParaRPr lang="en-US" sz="2000" dirty="0">
                  <a:latin typeface="LM Roman Demi 10" panose="00000700000000000000" pitchFamily="50" charset="0"/>
                </a:endParaRPr>
              </a:p>
            </p:txBody>
          </p:sp>
        </mc:Choice>
        <mc:Fallback xmlns="">
          <p:sp>
            <p:nvSpPr>
              <p:cNvPr id="7" name="TextBox 6">
                <a:extLst>
                  <a:ext uri="{FF2B5EF4-FFF2-40B4-BE49-F238E27FC236}">
                    <a16:creationId xmlns:a16="http://schemas.microsoft.com/office/drawing/2014/main" id="{11A30A3F-DE9F-17F7-28ED-D3E06336739D}"/>
                  </a:ext>
                </a:extLst>
              </p:cNvPr>
              <p:cNvSpPr txBox="1">
                <a:spLocks noRot="1" noChangeAspect="1" noMove="1" noResize="1" noEditPoints="1" noAdjustHandles="1" noChangeArrowheads="1" noChangeShapeType="1" noTextEdit="1"/>
              </p:cNvSpPr>
              <p:nvPr/>
            </p:nvSpPr>
            <p:spPr>
              <a:xfrm>
                <a:off x="4229100" y="1169682"/>
                <a:ext cx="5616346" cy="1323439"/>
              </a:xfrm>
              <a:prstGeom prst="rect">
                <a:avLst/>
              </a:prstGeom>
              <a:blipFill>
                <a:blip r:embed="rId4"/>
                <a:stretch>
                  <a:fillRect l="-1194" t="-2765" r="-217"/>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4671CBD-E956-6CB5-F190-06BE454414AF}"/>
                  </a:ext>
                </a:extLst>
              </p:cNvPr>
              <p:cNvSpPr txBox="1"/>
              <p:nvPr/>
            </p:nvSpPr>
            <p:spPr>
              <a:xfrm>
                <a:off x="4229100" y="2270601"/>
                <a:ext cx="7585731" cy="1631216"/>
              </a:xfrm>
              <a:prstGeom prst="rect">
                <a:avLst/>
              </a:prstGeom>
              <a:noFill/>
            </p:spPr>
            <p:txBody>
              <a:bodyPr wrap="none" rtlCol="0">
                <a:spAutoFit/>
              </a:bodyPr>
              <a:lstStyle/>
              <a:p>
                <a:r>
                  <a:rPr lang="en-US" sz="2000" dirty="0">
                    <a:latin typeface="LM Roman Demi 10" panose="00000700000000000000" pitchFamily="50" charset="0"/>
                  </a:rPr>
                  <a:t>d[2] + c[</a:t>
                </a:r>
                <a:r>
                  <a:rPr lang="en-US" sz="2000" dirty="0" err="1">
                    <a:latin typeface="LM Roman Demi 10" panose="00000700000000000000" pitchFamily="50" charset="0"/>
                  </a:rPr>
                  <a:t>v2,v5</a:t>
                </a:r>
                <a:r>
                  <a:rPr lang="en-US" sz="2000" dirty="0">
                    <a:latin typeface="LM Roman Demi 10" panose="00000700000000000000" pitchFamily="50" charset="0"/>
                  </a:rPr>
                  <a:t>]  &lt; d[5] = 2 + 2 &lt; </a:t>
                </a:r>
                <a14:m>
                  <m:oMath xmlns:m="http://schemas.openxmlformats.org/officeDocument/2006/math">
                    <m:r>
                      <a:rPr lang="pt-BR" sz="2000" b="0" i="1" smtClean="0">
                        <a:latin typeface="Cambria Math" panose="02040503050406030204" pitchFamily="18" charset="0"/>
                      </a:rPr>
                      <m:t>∞</m:t>
                    </m:r>
                    <m:r>
                      <a:rPr lang="en-US" sz="2000" b="0" i="1" smtClean="0">
                        <a:latin typeface="Cambria Math" panose="02040503050406030204" pitchFamily="18" charset="0"/>
                      </a:rPr>
                      <m:t>→</m:t>
                    </m:r>
                  </m:oMath>
                </a14:m>
                <a:r>
                  <a:rPr lang="en-US" sz="2000" dirty="0">
                    <a:latin typeface="LM Roman Demi 10" panose="00000700000000000000" pitchFamily="50" charset="0"/>
                  </a:rPr>
                  <a:t> d[2] = 4</a:t>
                </a:r>
              </a:p>
              <a:p>
                <a:r>
                  <a:rPr lang="en-US" sz="2000" dirty="0">
                    <a:latin typeface="LM Roman Demi 10" panose="00000700000000000000" pitchFamily="50" charset="0"/>
                  </a:rPr>
                  <a:t>d[2] + c[</a:t>
                </a:r>
                <a:r>
                  <a:rPr lang="en-US" sz="2000" dirty="0" err="1">
                    <a:latin typeface="LM Roman Demi 10" panose="00000700000000000000" pitchFamily="50" charset="0"/>
                  </a:rPr>
                  <a:t>v2,v3</a:t>
                </a:r>
                <a:r>
                  <a:rPr lang="en-US" sz="2000" dirty="0">
                    <a:latin typeface="LM Roman Demi 10" panose="00000700000000000000" pitchFamily="50" charset="0"/>
                  </a:rPr>
                  <a:t>]  &lt; d[3] = 2 + 6 &lt; </a:t>
                </a:r>
                <a14:m>
                  <m:oMath xmlns:m="http://schemas.openxmlformats.org/officeDocument/2006/math">
                    <m:r>
                      <a:rPr lang="pt-BR" sz="2000" b="0" i="1" smtClean="0">
                        <a:latin typeface="Cambria Math" panose="02040503050406030204" pitchFamily="18" charset="0"/>
                      </a:rPr>
                      <m:t>∞</m:t>
                    </m:r>
                    <m:r>
                      <a:rPr lang="en-US" sz="2000" b="0" i="1" smtClean="0">
                        <a:latin typeface="Cambria Math" panose="02040503050406030204" pitchFamily="18" charset="0"/>
                      </a:rPr>
                      <m:t>→</m:t>
                    </m:r>
                  </m:oMath>
                </a14:m>
                <a:r>
                  <a:rPr lang="en-US" sz="2000" dirty="0">
                    <a:latin typeface="LM Roman Demi 10" panose="00000700000000000000" pitchFamily="50" charset="0"/>
                  </a:rPr>
                  <a:t> d[3] = 8</a:t>
                </a:r>
              </a:p>
              <a:p>
                <a:r>
                  <a:rPr lang="en-US" sz="2000" dirty="0">
                    <a:latin typeface="LM Roman Demi 10" panose="00000700000000000000" pitchFamily="50" charset="0"/>
                  </a:rPr>
                  <a:t>…..</a:t>
                </a:r>
              </a:p>
              <a:p>
                <a:r>
                  <a:rPr lang="en-US" sz="2000" dirty="0">
                    <a:latin typeface="LM Roman Demi 10" panose="00000700000000000000" pitchFamily="50" charset="0"/>
                  </a:rPr>
                  <a:t>Repeat the iteration for every v : (V – 1) times, it will construct </a:t>
                </a:r>
              </a:p>
              <a:p>
                <a:r>
                  <a:rPr lang="en-US" sz="2000" dirty="0">
                    <a:latin typeface="LM Roman Demi 10" panose="00000700000000000000" pitchFamily="50" charset="0"/>
                  </a:rPr>
                  <a:t>for the answer is 14</a:t>
                </a:r>
              </a:p>
            </p:txBody>
          </p:sp>
        </mc:Choice>
        <mc:Fallback xmlns="">
          <p:sp>
            <p:nvSpPr>
              <p:cNvPr id="8" name="TextBox 7">
                <a:extLst>
                  <a:ext uri="{FF2B5EF4-FFF2-40B4-BE49-F238E27FC236}">
                    <a16:creationId xmlns:a16="http://schemas.microsoft.com/office/drawing/2014/main" id="{44671CBD-E956-6CB5-F190-06BE454414AF}"/>
                  </a:ext>
                </a:extLst>
              </p:cNvPr>
              <p:cNvSpPr txBox="1">
                <a:spLocks noRot="1" noChangeAspect="1" noMove="1" noResize="1" noEditPoints="1" noAdjustHandles="1" noChangeArrowheads="1" noChangeShapeType="1" noTextEdit="1"/>
              </p:cNvSpPr>
              <p:nvPr/>
            </p:nvSpPr>
            <p:spPr>
              <a:xfrm>
                <a:off x="4229100" y="2270601"/>
                <a:ext cx="7585731" cy="1631216"/>
              </a:xfrm>
              <a:prstGeom prst="rect">
                <a:avLst/>
              </a:prstGeom>
              <a:blipFill>
                <a:blip r:embed="rId5"/>
                <a:stretch>
                  <a:fillRect l="-884" t="-1866" b="-5597"/>
                </a:stretch>
              </a:blipFill>
            </p:spPr>
            <p:txBody>
              <a:bodyPr/>
              <a:lstStyle/>
              <a:p>
                <a:r>
                  <a:rPr lang="en-ID">
                    <a:noFill/>
                  </a:rPr>
                  <a:t> </a:t>
                </a:r>
              </a:p>
            </p:txBody>
          </p:sp>
        </mc:Fallback>
      </mc:AlternateContent>
      <p:pic>
        <p:nvPicPr>
          <p:cNvPr id="9" name="Picture 8" descr="A diagram of a network&#10;&#10;Description automatically generated">
            <a:extLst>
              <a:ext uri="{FF2B5EF4-FFF2-40B4-BE49-F238E27FC236}">
                <a16:creationId xmlns:a16="http://schemas.microsoft.com/office/drawing/2014/main" id="{94904E60-A728-2D4B-3D2F-51F2DED9335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0520" y="3001574"/>
            <a:ext cx="3630930" cy="2378763"/>
          </a:xfrm>
          <a:prstGeom prst="rect">
            <a:avLst/>
          </a:prstGeom>
        </p:spPr>
      </p:pic>
    </p:spTree>
    <p:extLst>
      <p:ext uri="{BB962C8B-B14F-4D97-AF65-F5344CB8AC3E}">
        <p14:creationId xmlns:p14="http://schemas.microsoft.com/office/powerpoint/2010/main" val="3490663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259;p18">
            <a:extLst>
              <a:ext uri="{FF2B5EF4-FFF2-40B4-BE49-F238E27FC236}">
                <a16:creationId xmlns:a16="http://schemas.microsoft.com/office/drawing/2014/main" id="{CDFABABF-96E2-2C7A-B888-2175F2711AEC}"/>
              </a:ext>
            </a:extLst>
          </p:cNvPr>
          <p:cNvPicPr preferRelativeResize="0"/>
          <p:nvPr/>
        </p:nvPicPr>
        <p:blipFill rotWithShape="1">
          <a:blip r:embed="rId2">
            <a:alphaModFix/>
          </a:blip>
          <a:srcRect/>
          <a:stretch/>
        </p:blipFill>
        <p:spPr>
          <a:xfrm>
            <a:off x="350520" y="957072"/>
            <a:ext cx="3517392" cy="1840992"/>
          </a:xfrm>
          <a:prstGeom prst="rect">
            <a:avLst/>
          </a:prstGeom>
          <a:noFill/>
          <a:ln>
            <a:noFill/>
          </a:ln>
        </p:spPr>
      </p:pic>
      <p:sp>
        <p:nvSpPr>
          <p:cNvPr id="5" name="TextBox 4">
            <a:extLst>
              <a:ext uri="{FF2B5EF4-FFF2-40B4-BE49-F238E27FC236}">
                <a16:creationId xmlns:a16="http://schemas.microsoft.com/office/drawing/2014/main" id="{D9F5AB48-8FD1-05A3-45F0-31D3FEA28DBB}"/>
              </a:ext>
            </a:extLst>
          </p:cNvPr>
          <p:cNvSpPr txBox="1"/>
          <p:nvPr/>
        </p:nvSpPr>
        <p:spPr>
          <a:xfrm>
            <a:off x="283464" y="484632"/>
            <a:ext cx="2525050" cy="369332"/>
          </a:xfrm>
          <a:prstGeom prst="rect">
            <a:avLst/>
          </a:prstGeom>
          <a:noFill/>
        </p:spPr>
        <p:txBody>
          <a:bodyPr wrap="none" rtlCol="0">
            <a:spAutoFit/>
          </a:bodyPr>
          <a:lstStyle/>
          <a:p>
            <a:r>
              <a:rPr lang="en-US" sz="1800" b="1" u="sng" dirty="0">
                <a:latin typeface="Comic Sans MS"/>
                <a:ea typeface="Comic Sans MS"/>
                <a:cs typeface="Comic Sans MS"/>
                <a:sym typeface="Comic Sans MS"/>
              </a:rPr>
              <a:t>A* Search Algorithm</a:t>
            </a:r>
          </a:p>
        </p:txBody>
      </p:sp>
      <p:sp>
        <p:nvSpPr>
          <p:cNvPr id="2" name="TextBox 1">
            <a:extLst>
              <a:ext uri="{FF2B5EF4-FFF2-40B4-BE49-F238E27FC236}">
                <a16:creationId xmlns:a16="http://schemas.microsoft.com/office/drawing/2014/main" id="{C917340F-FEA8-9A78-3351-B01BC7CAE4C3}"/>
              </a:ext>
            </a:extLst>
          </p:cNvPr>
          <p:cNvSpPr txBox="1"/>
          <p:nvPr/>
        </p:nvSpPr>
        <p:spPr>
          <a:xfrm>
            <a:off x="4269106" y="700569"/>
            <a:ext cx="7075169" cy="4401205"/>
          </a:xfrm>
          <a:prstGeom prst="rect">
            <a:avLst/>
          </a:prstGeom>
          <a:noFill/>
        </p:spPr>
        <p:txBody>
          <a:bodyPr wrap="square" rtlCol="0">
            <a:spAutoFit/>
          </a:bodyPr>
          <a:lstStyle/>
          <a:p>
            <a:r>
              <a:rPr lang="en-US" sz="2000" dirty="0">
                <a:latin typeface="LM Roman Demi 10" panose="00000700000000000000" pitchFamily="50" charset="0"/>
              </a:rPr>
              <a:t>  The A* algorithm is implemented in a similar way to Dijkstra’s algorithm. Given a weighted graph with non-negative edge weights, to find the lowest-cost path from a start node S to a goal node G, two lists are used:</a:t>
            </a:r>
          </a:p>
          <a:p>
            <a:r>
              <a:rPr lang="en-US" sz="2000" dirty="0">
                <a:latin typeface="LM Roman Demi 10" panose="00000700000000000000" pitchFamily="50" charset="0"/>
              </a:rPr>
              <a:t>  An open list, implemented as a priority queue, which stores the next nodes to be explored. Because this is a priority queue, the most promising candidate node (the one with the lowest value from the evaluation function) is always at the top. Initially, the only node in this list is the start node S.</a:t>
            </a:r>
          </a:p>
          <a:p>
            <a:r>
              <a:rPr lang="en-US" sz="2000" dirty="0">
                <a:latin typeface="LM Roman Demi 10" panose="00000700000000000000" pitchFamily="50" charset="0"/>
              </a:rPr>
              <a:t>  A closed list which stores the nodes that have already been evaluated. When a node is in the closed list, it means that the lowest-cost path to that node has been found.</a:t>
            </a:r>
          </a:p>
          <a:p>
            <a:r>
              <a:rPr lang="en-US" sz="2000" dirty="0">
                <a:latin typeface="LM Roman Demi 10" panose="00000700000000000000" pitchFamily="50" charset="0"/>
              </a:rPr>
              <a:t>To find the lowest cost path, a search tree is constructed in the following way:</a:t>
            </a:r>
          </a:p>
        </p:txBody>
      </p:sp>
      <p:sp>
        <p:nvSpPr>
          <p:cNvPr id="6" name="TextBox 5">
            <a:extLst>
              <a:ext uri="{FF2B5EF4-FFF2-40B4-BE49-F238E27FC236}">
                <a16:creationId xmlns:a16="http://schemas.microsoft.com/office/drawing/2014/main" id="{473B058E-8624-3AEA-A903-1CD8B7B9243B}"/>
              </a:ext>
            </a:extLst>
          </p:cNvPr>
          <p:cNvSpPr txBox="1"/>
          <p:nvPr/>
        </p:nvSpPr>
        <p:spPr>
          <a:xfrm>
            <a:off x="267462" y="2913469"/>
            <a:ext cx="3600450" cy="2292935"/>
          </a:xfrm>
          <a:prstGeom prst="rect">
            <a:avLst/>
          </a:prstGeom>
          <a:noFill/>
        </p:spPr>
        <p:txBody>
          <a:bodyPr wrap="square">
            <a:spAutoFit/>
          </a:bodyPr>
          <a:lstStyle/>
          <a:p>
            <a:pPr marL="342900" indent="-342900">
              <a:buFont typeface="Arial" panose="020B0604020202020204" pitchFamily="34" charset="0"/>
              <a:buChar char="•"/>
            </a:pPr>
            <a:r>
              <a:rPr lang="en-US" sz="1100" dirty="0">
                <a:solidFill>
                  <a:srgbClr val="92D050"/>
                </a:solidFill>
                <a:latin typeface="LM Roman Demi 10" panose="00000700000000000000" pitchFamily="50" charset="0"/>
              </a:rPr>
              <a:t>Initialize a tree with the root node being the start node </a:t>
            </a:r>
            <a:r>
              <a:rPr lang="en-US" sz="1100" dirty="0" err="1">
                <a:solidFill>
                  <a:srgbClr val="92D050"/>
                </a:solidFill>
                <a:latin typeface="LM Roman Demi 10" panose="00000700000000000000" pitchFamily="50" charset="0"/>
              </a:rPr>
              <a:t>V1</a:t>
            </a:r>
            <a:r>
              <a:rPr lang="en-US" sz="1100" dirty="0">
                <a:solidFill>
                  <a:srgbClr val="92D050"/>
                </a:solidFill>
                <a:latin typeface="LM Roman Demi 10" panose="00000700000000000000" pitchFamily="50" charset="0"/>
              </a:rPr>
              <a:t>.</a:t>
            </a:r>
          </a:p>
          <a:p>
            <a:pPr marL="342900" indent="-342900">
              <a:buFont typeface="Arial" panose="020B0604020202020204" pitchFamily="34" charset="0"/>
              <a:buChar char="•"/>
            </a:pPr>
            <a:r>
              <a:rPr lang="en-US" sz="1100" dirty="0">
                <a:solidFill>
                  <a:srgbClr val="92D050"/>
                </a:solidFill>
                <a:latin typeface="LM Roman Demi 10" panose="00000700000000000000" pitchFamily="50" charset="0"/>
              </a:rPr>
              <a:t>Remove the top node from the open list for exploration.</a:t>
            </a:r>
          </a:p>
          <a:p>
            <a:pPr marL="342900" indent="-342900">
              <a:buFont typeface="Arial" panose="020B0604020202020204" pitchFamily="34" charset="0"/>
              <a:buChar char="•"/>
            </a:pPr>
            <a:r>
              <a:rPr lang="en-US" sz="1100" dirty="0">
                <a:solidFill>
                  <a:srgbClr val="92D050"/>
                </a:solidFill>
                <a:latin typeface="LM Roman Demi 10" panose="00000700000000000000" pitchFamily="50" charset="0"/>
              </a:rPr>
              <a:t>Add the current node to the closed list.</a:t>
            </a:r>
          </a:p>
          <a:p>
            <a:pPr marL="342900" indent="-342900">
              <a:buFont typeface="Arial" panose="020B0604020202020204" pitchFamily="34" charset="0"/>
              <a:buChar char="•"/>
            </a:pPr>
            <a:r>
              <a:rPr lang="en-US" sz="1100" dirty="0">
                <a:solidFill>
                  <a:srgbClr val="92D050"/>
                </a:solidFill>
                <a:latin typeface="LM Roman Demi 10" panose="00000700000000000000" pitchFamily="50" charset="0"/>
              </a:rPr>
              <a:t>Add all nodes that have an incoming edge from the current node as child nodes in the tree.</a:t>
            </a:r>
          </a:p>
          <a:p>
            <a:pPr marL="342900" indent="-342900">
              <a:buFont typeface="Arial" panose="020B0604020202020204" pitchFamily="34" charset="0"/>
              <a:buChar char="•"/>
            </a:pPr>
            <a:r>
              <a:rPr lang="en-US" sz="1100" dirty="0">
                <a:solidFill>
                  <a:srgbClr val="92D050"/>
                </a:solidFill>
                <a:latin typeface="LM Roman Demi 10" panose="00000700000000000000" pitchFamily="50" charset="0"/>
              </a:rPr>
              <a:t>Update the lowest cost to reach the child node.</a:t>
            </a:r>
          </a:p>
          <a:p>
            <a:pPr marL="342900" indent="-342900">
              <a:buFont typeface="Arial" panose="020B0604020202020204" pitchFamily="34" charset="0"/>
              <a:buChar char="•"/>
            </a:pPr>
            <a:r>
              <a:rPr lang="en-US" sz="1100" dirty="0">
                <a:solidFill>
                  <a:srgbClr val="92D050"/>
                </a:solidFill>
                <a:latin typeface="LM Roman Demi 10" panose="00000700000000000000" pitchFamily="50" charset="0"/>
              </a:rPr>
              <a:t>Compute the evaluation function for every child node and add them to the open list.</a:t>
            </a:r>
          </a:p>
          <a:p>
            <a:pPr marL="342900" indent="-342900">
              <a:buFont typeface="Arial" panose="020B0604020202020204" pitchFamily="34" charset="0"/>
              <a:buChar char="•"/>
            </a:pPr>
            <a:r>
              <a:rPr lang="en-US" sz="1100" dirty="0">
                <a:solidFill>
                  <a:srgbClr val="92D050"/>
                </a:solidFill>
                <a:latin typeface="LM Roman Demi 10" panose="00000700000000000000" pitchFamily="50" charset="0"/>
              </a:rPr>
              <a:t>Just like in Dijkstra’s algorithm, the lowest cost is updated as the algorithm progresses in the following way:</a:t>
            </a:r>
          </a:p>
        </p:txBody>
      </p:sp>
      <p:pic>
        <p:nvPicPr>
          <p:cNvPr id="7" name="Picture 6">
            <a:extLst>
              <a:ext uri="{FF2B5EF4-FFF2-40B4-BE49-F238E27FC236}">
                <a16:creationId xmlns:a16="http://schemas.microsoft.com/office/drawing/2014/main" id="{C379A1D0-44AD-21B5-CA7C-B5A5647A04E1}"/>
              </a:ext>
            </a:extLst>
          </p:cNvPr>
          <p:cNvPicPr>
            <a:picLocks noChangeAspect="1"/>
          </p:cNvPicPr>
          <p:nvPr/>
        </p:nvPicPr>
        <p:blipFill>
          <a:blip r:embed="rId3"/>
          <a:stretch>
            <a:fillRect/>
          </a:stretch>
        </p:blipFill>
        <p:spPr>
          <a:xfrm>
            <a:off x="4418633" y="5206404"/>
            <a:ext cx="6925642" cy="619211"/>
          </a:xfrm>
          <a:prstGeom prst="rect">
            <a:avLst/>
          </a:prstGeom>
        </p:spPr>
      </p:pic>
    </p:spTree>
    <p:extLst>
      <p:ext uri="{BB962C8B-B14F-4D97-AF65-F5344CB8AC3E}">
        <p14:creationId xmlns:p14="http://schemas.microsoft.com/office/powerpoint/2010/main" val="3812605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259;p18">
            <a:extLst>
              <a:ext uri="{FF2B5EF4-FFF2-40B4-BE49-F238E27FC236}">
                <a16:creationId xmlns:a16="http://schemas.microsoft.com/office/drawing/2014/main" id="{CDFABABF-96E2-2C7A-B888-2175F2711AEC}"/>
              </a:ext>
            </a:extLst>
          </p:cNvPr>
          <p:cNvPicPr preferRelativeResize="0"/>
          <p:nvPr/>
        </p:nvPicPr>
        <p:blipFill rotWithShape="1">
          <a:blip r:embed="rId2">
            <a:alphaModFix/>
          </a:blip>
          <a:srcRect/>
          <a:stretch/>
        </p:blipFill>
        <p:spPr>
          <a:xfrm>
            <a:off x="350520" y="957072"/>
            <a:ext cx="3517392" cy="1840992"/>
          </a:xfrm>
          <a:prstGeom prst="rect">
            <a:avLst/>
          </a:prstGeom>
          <a:noFill/>
          <a:ln>
            <a:noFill/>
          </a:ln>
        </p:spPr>
      </p:pic>
      <p:sp>
        <p:nvSpPr>
          <p:cNvPr id="5" name="TextBox 4">
            <a:extLst>
              <a:ext uri="{FF2B5EF4-FFF2-40B4-BE49-F238E27FC236}">
                <a16:creationId xmlns:a16="http://schemas.microsoft.com/office/drawing/2014/main" id="{D9F5AB48-8FD1-05A3-45F0-31D3FEA28DBB}"/>
              </a:ext>
            </a:extLst>
          </p:cNvPr>
          <p:cNvSpPr txBox="1"/>
          <p:nvPr/>
        </p:nvSpPr>
        <p:spPr>
          <a:xfrm>
            <a:off x="283464" y="484632"/>
            <a:ext cx="2525050" cy="369332"/>
          </a:xfrm>
          <a:prstGeom prst="rect">
            <a:avLst/>
          </a:prstGeom>
          <a:noFill/>
        </p:spPr>
        <p:txBody>
          <a:bodyPr wrap="none" rtlCol="0">
            <a:spAutoFit/>
          </a:bodyPr>
          <a:lstStyle/>
          <a:p>
            <a:r>
              <a:rPr lang="en-US" sz="1800" b="1" u="sng" dirty="0">
                <a:latin typeface="Comic Sans MS"/>
                <a:ea typeface="Comic Sans MS"/>
                <a:cs typeface="Comic Sans MS"/>
                <a:sym typeface="Comic Sans MS"/>
              </a:rPr>
              <a:t>A* Search Algorithm</a:t>
            </a:r>
          </a:p>
        </p:txBody>
      </p:sp>
      <p:sp>
        <p:nvSpPr>
          <p:cNvPr id="7" name="TextBox 6">
            <a:extLst>
              <a:ext uri="{FF2B5EF4-FFF2-40B4-BE49-F238E27FC236}">
                <a16:creationId xmlns:a16="http://schemas.microsoft.com/office/drawing/2014/main" id="{AE9DA240-DAA4-3749-D41B-6D4F8F2171FD}"/>
              </a:ext>
            </a:extLst>
          </p:cNvPr>
          <p:cNvSpPr txBox="1"/>
          <p:nvPr/>
        </p:nvSpPr>
        <p:spPr>
          <a:xfrm>
            <a:off x="4524375" y="1114425"/>
            <a:ext cx="184731" cy="369332"/>
          </a:xfrm>
          <a:prstGeom prst="rect">
            <a:avLst/>
          </a:prstGeom>
          <a:noFill/>
        </p:spPr>
        <p:txBody>
          <a:bodyPr wrap="none" rtlCol="0">
            <a:spAutoFit/>
          </a:bodyPr>
          <a:lstStyle/>
          <a:p>
            <a:endParaRPr lang="en-ID" dirty="0"/>
          </a:p>
        </p:txBody>
      </p:sp>
      <p:sp>
        <p:nvSpPr>
          <p:cNvPr id="8" name="TextBox 7">
            <a:extLst>
              <a:ext uri="{FF2B5EF4-FFF2-40B4-BE49-F238E27FC236}">
                <a16:creationId xmlns:a16="http://schemas.microsoft.com/office/drawing/2014/main" id="{B3D94E91-B786-7697-5184-7D48B38A86B4}"/>
              </a:ext>
            </a:extLst>
          </p:cNvPr>
          <p:cNvSpPr txBox="1"/>
          <p:nvPr/>
        </p:nvSpPr>
        <p:spPr>
          <a:xfrm>
            <a:off x="4211956" y="484632"/>
            <a:ext cx="7075169" cy="1631216"/>
          </a:xfrm>
          <a:prstGeom prst="rect">
            <a:avLst/>
          </a:prstGeom>
          <a:noFill/>
        </p:spPr>
        <p:txBody>
          <a:bodyPr wrap="square" rtlCol="0">
            <a:spAutoFit/>
          </a:bodyPr>
          <a:lstStyle/>
          <a:p>
            <a:endParaRPr lang="en-US" sz="2000" dirty="0">
              <a:latin typeface="LM Roman Demi 10" panose="00000700000000000000" pitchFamily="50" charset="0"/>
            </a:endParaRPr>
          </a:p>
          <a:p>
            <a:r>
              <a:rPr lang="en-US" sz="2000" dirty="0">
                <a:latin typeface="LM Roman Demi 10" panose="00000700000000000000" pitchFamily="50" charset="0"/>
              </a:rPr>
              <a:t>We have to determine a Heuristic function [h(n)] that can have random values ​​with rules</a:t>
            </a:r>
          </a:p>
          <a:p>
            <a:r>
              <a:rPr lang="en-US" sz="2000" dirty="0">
                <a:latin typeface="LM Roman Demi 10" panose="00000700000000000000" pitchFamily="50" charset="0"/>
              </a:rPr>
              <a:t>The number is always below the distance between that point and the goal</a:t>
            </a:r>
          </a:p>
        </p:txBody>
      </p:sp>
      <p:sp>
        <p:nvSpPr>
          <p:cNvPr id="9" name="TextBox 8">
            <a:extLst>
              <a:ext uri="{FF2B5EF4-FFF2-40B4-BE49-F238E27FC236}">
                <a16:creationId xmlns:a16="http://schemas.microsoft.com/office/drawing/2014/main" id="{6069493A-8F54-D58A-FE9D-1FF232B24C17}"/>
              </a:ext>
            </a:extLst>
          </p:cNvPr>
          <p:cNvSpPr txBox="1"/>
          <p:nvPr/>
        </p:nvSpPr>
        <p:spPr>
          <a:xfrm>
            <a:off x="4211956" y="2136344"/>
            <a:ext cx="1285929" cy="1631216"/>
          </a:xfrm>
          <a:prstGeom prst="rect">
            <a:avLst/>
          </a:prstGeom>
          <a:noFill/>
        </p:spPr>
        <p:txBody>
          <a:bodyPr wrap="none" rtlCol="0">
            <a:spAutoFit/>
          </a:bodyPr>
          <a:lstStyle/>
          <a:p>
            <a:r>
              <a:rPr lang="en-US" sz="2000" dirty="0">
                <a:solidFill>
                  <a:srgbClr val="FF6699"/>
                </a:solidFill>
                <a:latin typeface="LM Roman Demi 10" panose="00000700000000000000" pitchFamily="50" charset="0"/>
              </a:rPr>
              <a:t>h(</a:t>
            </a:r>
            <a:r>
              <a:rPr lang="en-US" sz="2000" dirty="0" err="1">
                <a:solidFill>
                  <a:srgbClr val="FF6699"/>
                </a:solidFill>
                <a:latin typeface="LM Roman Demi 10" panose="00000700000000000000" pitchFamily="50" charset="0"/>
              </a:rPr>
              <a:t>v1</a:t>
            </a:r>
            <a:r>
              <a:rPr lang="en-US" sz="2000" dirty="0">
                <a:solidFill>
                  <a:srgbClr val="FF6699"/>
                </a:solidFill>
                <a:latin typeface="LM Roman Demi 10" panose="00000700000000000000" pitchFamily="50" charset="0"/>
              </a:rPr>
              <a:t>) = 3</a:t>
            </a:r>
            <a:endParaRPr lang="en-ID" sz="2000" dirty="0">
              <a:solidFill>
                <a:srgbClr val="FF6699"/>
              </a:solidFill>
              <a:latin typeface="LM Roman Demi 10" panose="00000700000000000000" pitchFamily="50" charset="0"/>
            </a:endParaRPr>
          </a:p>
          <a:p>
            <a:r>
              <a:rPr lang="en-ID" sz="2000" dirty="0">
                <a:solidFill>
                  <a:srgbClr val="FF6699"/>
                </a:solidFill>
                <a:latin typeface="LM Roman Demi 10" panose="00000700000000000000" pitchFamily="50" charset="0"/>
              </a:rPr>
              <a:t>h(</a:t>
            </a:r>
            <a:r>
              <a:rPr lang="en-ID" sz="2000" dirty="0" err="1">
                <a:solidFill>
                  <a:srgbClr val="FF6699"/>
                </a:solidFill>
                <a:latin typeface="LM Roman Demi 10" panose="00000700000000000000" pitchFamily="50" charset="0"/>
              </a:rPr>
              <a:t>v2</a:t>
            </a:r>
            <a:r>
              <a:rPr lang="en-ID" sz="2000" dirty="0">
                <a:solidFill>
                  <a:srgbClr val="FF6699"/>
                </a:solidFill>
                <a:latin typeface="LM Roman Demi 10" panose="00000700000000000000" pitchFamily="50" charset="0"/>
              </a:rPr>
              <a:t>) = 3</a:t>
            </a:r>
          </a:p>
          <a:p>
            <a:r>
              <a:rPr lang="en-ID" sz="2000" dirty="0">
                <a:solidFill>
                  <a:srgbClr val="FF6699"/>
                </a:solidFill>
                <a:latin typeface="LM Roman Demi 10" panose="00000700000000000000" pitchFamily="50" charset="0"/>
              </a:rPr>
              <a:t>h(</a:t>
            </a:r>
            <a:r>
              <a:rPr lang="en-ID" sz="2000" dirty="0" err="1">
                <a:solidFill>
                  <a:srgbClr val="FF6699"/>
                </a:solidFill>
                <a:latin typeface="LM Roman Demi 10" panose="00000700000000000000" pitchFamily="50" charset="0"/>
              </a:rPr>
              <a:t>v3</a:t>
            </a:r>
            <a:r>
              <a:rPr lang="en-ID" sz="2000" dirty="0">
                <a:solidFill>
                  <a:srgbClr val="FF6699"/>
                </a:solidFill>
                <a:latin typeface="LM Roman Demi 10" panose="00000700000000000000" pitchFamily="50" charset="0"/>
              </a:rPr>
              <a:t>) = 4</a:t>
            </a:r>
          </a:p>
          <a:p>
            <a:r>
              <a:rPr lang="en-ID" sz="2000" dirty="0">
                <a:solidFill>
                  <a:srgbClr val="FF6699"/>
                </a:solidFill>
                <a:latin typeface="LM Roman Demi 10" panose="00000700000000000000" pitchFamily="50" charset="0"/>
              </a:rPr>
              <a:t>h(</a:t>
            </a:r>
            <a:r>
              <a:rPr lang="en-ID" sz="2000" dirty="0" err="1">
                <a:solidFill>
                  <a:srgbClr val="FF6699"/>
                </a:solidFill>
                <a:latin typeface="LM Roman Demi 10" panose="00000700000000000000" pitchFamily="50" charset="0"/>
              </a:rPr>
              <a:t>v4</a:t>
            </a:r>
            <a:r>
              <a:rPr lang="en-ID" sz="2000" dirty="0">
                <a:solidFill>
                  <a:srgbClr val="FF6699"/>
                </a:solidFill>
                <a:latin typeface="LM Roman Demi 10" panose="00000700000000000000" pitchFamily="50" charset="0"/>
              </a:rPr>
              <a:t>) = 5</a:t>
            </a:r>
          </a:p>
          <a:p>
            <a:r>
              <a:rPr lang="en-ID" sz="2000" dirty="0">
                <a:solidFill>
                  <a:srgbClr val="FF6699"/>
                </a:solidFill>
                <a:latin typeface="LM Roman Demi 10" panose="00000700000000000000" pitchFamily="50" charset="0"/>
              </a:rPr>
              <a:t>h(</a:t>
            </a:r>
            <a:r>
              <a:rPr lang="en-ID" sz="2000" dirty="0" err="1">
                <a:solidFill>
                  <a:srgbClr val="FF6699"/>
                </a:solidFill>
                <a:latin typeface="LM Roman Demi 10" panose="00000700000000000000" pitchFamily="50" charset="0"/>
              </a:rPr>
              <a:t>v5</a:t>
            </a:r>
            <a:r>
              <a:rPr lang="en-ID" sz="2000" dirty="0">
                <a:solidFill>
                  <a:srgbClr val="FF6699"/>
                </a:solidFill>
                <a:latin typeface="LM Roman Demi 10" panose="00000700000000000000" pitchFamily="50" charset="0"/>
              </a:rPr>
              <a:t>) = 5</a:t>
            </a:r>
          </a:p>
        </p:txBody>
      </p:sp>
      <p:sp>
        <p:nvSpPr>
          <p:cNvPr id="10" name="TextBox 9">
            <a:extLst>
              <a:ext uri="{FF2B5EF4-FFF2-40B4-BE49-F238E27FC236}">
                <a16:creationId xmlns:a16="http://schemas.microsoft.com/office/drawing/2014/main" id="{EB6C90F2-AFD1-1E47-5D6B-85DD2E6A90D9}"/>
              </a:ext>
            </a:extLst>
          </p:cNvPr>
          <p:cNvSpPr txBox="1"/>
          <p:nvPr/>
        </p:nvSpPr>
        <p:spPr>
          <a:xfrm>
            <a:off x="5707381" y="2136344"/>
            <a:ext cx="1414170" cy="1631216"/>
          </a:xfrm>
          <a:prstGeom prst="rect">
            <a:avLst/>
          </a:prstGeom>
          <a:noFill/>
        </p:spPr>
        <p:txBody>
          <a:bodyPr wrap="none" rtlCol="0">
            <a:spAutoFit/>
          </a:bodyPr>
          <a:lstStyle/>
          <a:p>
            <a:r>
              <a:rPr lang="en-US" sz="2000" dirty="0">
                <a:solidFill>
                  <a:srgbClr val="FF6699"/>
                </a:solidFill>
                <a:latin typeface="LM Roman Demi 10" panose="00000700000000000000" pitchFamily="50" charset="0"/>
              </a:rPr>
              <a:t>h(</a:t>
            </a:r>
            <a:r>
              <a:rPr lang="en-US" sz="2000" dirty="0" err="1">
                <a:solidFill>
                  <a:srgbClr val="FF6699"/>
                </a:solidFill>
                <a:latin typeface="LM Roman Demi 10" panose="00000700000000000000" pitchFamily="50" charset="0"/>
              </a:rPr>
              <a:t>v6</a:t>
            </a:r>
            <a:r>
              <a:rPr lang="en-US" sz="2000" dirty="0">
                <a:solidFill>
                  <a:srgbClr val="FF6699"/>
                </a:solidFill>
                <a:latin typeface="LM Roman Demi 10" panose="00000700000000000000" pitchFamily="50" charset="0"/>
              </a:rPr>
              <a:t>) = 7</a:t>
            </a:r>
            <a:endParaRPr lang="en-ID" sz="2000" dirty="0">
              <a:solidFill>
                <a:srgbClr val="FF6699"/>
              </a:solidFill>
              <a:latin typeface="LM Roman Demi 10" panose="00000700000000000000" pitchFamily="50" charset="0"/>
            </a:endParaRPr>
          </a:p>
          <a:p>
            <a:r>
              <a:rPr lang="en-ID" sz="2000" dirty="0">
                <a:solidFill>
                  <a:srgbClr val="FF6699"/>
                </a:solidFill>
                <a:latin typeface="LM Roman Demi 10" panose="00000700000000000000" pitchFamily="50" charset="0"/>
              </a:rPr>
              <a:t>h(</a:t>
            </a:r>
            <a:r>
              <a:rPr lang="en-ID" sz="2000" dirty="0" err="1">
                <a:solidFill>
                  <a:srgbClr val="FF6699"/>
                </a:solidFill>
                <a:latin typeface="LM Roman Demi 10" panose="00000700000000000000" pitchFamily="50" charset="0"/>
              </a:rPr>
              <a:t>v7</a:t>
            </a:r>
            <a:r>
              <a:rPr lang="en-ID" sz="2000" dirty="0">
                <a:solidFill>
                  <a:srgbClr val="FF6699"/>
                </a:solidFill>
                <a:latin typeface="LM Roman Demi 10" panose="00000700000000000000" pitchFamily="50" charset="0"/>
              </a:rPr>
              <a:t>) = 7</a:t>
            </a:r>
          </a:p>
          <a:p>
            <a:r>
              <a:rPr lang="en-ID" sz="2000" dirty="0">
                <a:solidFill>
                  <a:srgbClr val="FF6699"/>
                </a:solidFill>
                <a:latin typeface="LM Roman Demi 10" panose="00000700000000000000" pitchFamily="50" charset="0"/>
              </a:rPr>
              <a:t>h(</a:t>
            </a:r>
            <a:r>
              <a:rPr lang="en-ID" sz="2000" dirty="0" err="1">
                <a:solidFill>
                  <a:srgbClr val="FF6699"/>
                </a:solidFill>
                <a:latin typeface="LM Roman Demi 10" panose="00000700000000000000" pitchFamily="50" charset="0"/>
              </a:rPr>
              <a:t>v8</a:t>
            </a:r>
            <a:r>
              <a:rPr lang="en-ID" sz="2000" dirty="0">
                <a:solidFill>
                  <a:srgbClr val="FF6699"/>
                </a:solidFill>
                <a:latin typeface="LM Roman Demi 10" panose="00000700000000000000" pitchFamily="50" charset="0"/>
              </a:rPr>
              <a:t>) = 1</a:t>
            </a:r>
          </a:p>
          <a:p>
            <a:r>
              <a:rPr lang="en-ID" sz="2000" dirty="0">
                <a:solidFill>
                  <a:srgbClr val="FF6699"/>
                </a:solidFill>
                <a:latin typeface="LM Roman Demi 10" panose="00000700000000000000" pitchFamily="50" charset="0"/>
              </a:rPr>
              <a:t>h(</a:t>
            </a:r>
            <a:r>
              <a:rPr lang="en-ID" sz="2000" dirty="0" err="1">
                <a:solidFill>
                  <a:srgbClr val="FF6699"/>
                </a:solidFill>
                <a:latin typeface="LM Roman Demi 10" panose="00000700000000000000" pitchFamily="50" charset="0"/>
              </a:rPr>
              <a:t>v9</a:t>
            </a:r>
            <a:r>
              <a:rPr lang="en-ID" sz="2000" dirty="0">
                <a:solidFill>
                  <a:srgbClr val="FF6699"/>
                </a:solidFill>
                <a:latin typeface="LM Roman Demi 10" panose="00000700000000000000" pitchFamily="50" charset="0"/>
              </a:rPr>
              <a:t>) = 1</a:t>
            </a:r>
          </a:p>
          <a:p>
            <a:r>
              <a:rPr lang="en-ID" sz="2000" dirty="0">
                <a:solidFill>
                  <a:srgbClr val="FF6699"/>
                </a:solidFill>
                <a:latin typeface="LM Roman Demi 10" panose="00000700000000000000" pitchFamily="50" charset="0"/>
              </a:rPr>
              <a:t>h(</a:t>
            </a:r>
            <a:r>
              <a:rPr lang="en-ID" sz="2000" dirty="0" err="1">
                <a:solidFill>
                  <a:srgbClr val="FF6699"/>
                </a:solidFill>
                <a:latin typeface="LM Roman Demi 10" panose="00000700000000000000" pitchFamily="50" charset="0"/>
              </a:rPr>
              <a:t>v10</a:t>
            </a:r>
            <a:r>
              <a:rPr lang="en-ID" sz="2000" dirty="0">
                <a:solidFill>
                  <a:srgbClr val="FF6699"/>
                </a:solidFill>
                <a:latin typeface="LM Roman Demi 10" panose="00000700000000000000" pitchFamily="50" charset="0"/>
              </a:rPr>
              <a:t>) = 3</a:t>
            </a:r>
          </a:p>
        </p:txBody>
      </p:sp>
      <p:sp>
        <p:nvSpPr>
          <p:cNvPr id="11" name="TextBox 10">
            <a:extLst>
              <a:ext uri="{FF2B5EF4-FFF2-40B4-BE49-F238E27FC236}">
                <a16:creationId xmlns:a16="http://schemas.microsoft.com/office/drawing/2014/main" id="{F9DA1454-9F01-EBE9-0F8A-8BBA58070658}"/>
              </a:ext>
            </a:extLst>
          </p:cNvPr>
          <p:cNvSpPr txBox="1"/>
          <p:nvPr/>
        </p:nvSpPr>
        <p:spPr>
          <a:xfrm>
            <a:off x="7331047" y="2136344"/>
            <a:ext cx="1414170" cy="400110"/>
          </a:xfrm>
          <a:prstGeom prst="rect">
            <a:avLst/>
          </a:prstGeom>
          <a:noFill/>
        </p:spPr>
        <p:txBody>
          <a:bodyPr wrap="none" rtlCol="0">
            <a:spAutoFit/>
          </a:bodyPr>
          <a:lstStyle/>
          <a:p>
            <a:r>
              <a:rPr lang="en-US" sz="2000" dirty="0">
                <a:solidFill>
                  <a:srgbClr val="FF6699"/>
                </a:solidFill>
                <a:latin typeface="LM Roman Demi 10" panose="00000700000000000000" pitchFamily="50" charset="0"/>
              </a:rPr>
              <a:t>h(</a:t>
            </a:r>
            <a:r>
              <a:rPr lang="en-US" sz="2000" dirty="0" err="1">
                <a:solidFill>
                  <a:srgbClr val="FF6699"/>
                </a:solidFill>
                <a:latin typeface="LM Roman Demi 10" panose="00000700000000000000" pitchFamily="50" charset="0"/>
              </a:rPr>
              <a:t>v11</a:t>
            </a:r>
            <a:r>
              <a:rPr lang="en-US" sz="2000" dirty="0">
                <a:solidFill>
                  <a:srgbClr val="FF6699"/>
                </a:solidFill>
                <a:latin typeface="LM Roman Demi 10" panose="00000700000000000000" pitchFamily="50" charset="0"/>
              </a:rPr>
              <a:t>) = 1</a:t>
            </a:r>
            <a:endParaRPr lang="en-ID" sz="2000" dirty="0">
              <a:solidFill>
                <a:srgbClr val="FF6699"/>
              </a:solidFill>
              <a:latin typeface="LM Roman Demi 10" panose="00000700000000000000" pitchFamily="50" charset="0"/>
            </a:endParaRPr>
          </a:p>
        </p:txBody>
      </p:sp>
      <p:sp>
        <p:nvSpPr>
          <p:cNvPr id="13" name="TextBox 12">
            <a:extLst>
              <a:ext uri="{FF2B5EF4-FFF2-40B4-BE49-F238E27FC236}">
                <a16:creationId xmlns:a16="http://schemas.microsoft.com/office/drawing/2014/main" id="{6BAD2C2B-3A70-5F8F-8307-15CEFE7FBFCD}"/>
              </a:ext>
            </a:extLst>
          </p:cNvPr>
          <p:cNvSpPr txBox="1"/>
          <p:nvPr/>
        </p:nvSpPr>
        <p:spPr>
          <a:xfrm>
            <a:off x="4211956" y="3529310"/>
            <a:ext cx="6096000" cy="923330"/>
          </a:xfrm>
          <a:prstGeom prst="rect">
            <a:avLst/>
          </a:prstGeom>
          <a:noFill/>
        </p:spPr>
        <p:txBody>
          <a:bodyPr wrap="square">
            <a:spAutoFit/>
          </a:bodyPr>
          <a:lstStyle/>
          <a:p>
            <a:endParaRPr lang="en-US" sz="1800" dirty="0">
              <a:latin typeface="LM Roman Demi 10" panose="00000700000000000000" pitchFamily="50" charset="0"/>
            </a:endParaRPr>
          </a:p>
          <a:p>
            <a:r>
              <a:rPr lang="en-US" sz="1800" dirty="0">
                <a:latin typeface="LM Roman Demi 10" panose="00000700000000000000" pitchFamily="50" charset="0"/>
              </a:rPr>
              <a:t>from the start node we will use the following formula:</a:t>
            </a:r>
          </a:p>
          <a:p>
            <a:r>
              <a:rPr lang="en-US" sz="1800" dirty="0" err="1">
                <a:latin typeface="LM Roman Demi 10" panose="00000700000000000000" pitchFamily="50" charset="0"/>
              </a:rPr>
              <a:t>startnode</a:t>
            </a:r>
            <a:r>
              <a:rPr lang="en-US" sz="1800" dirty="0">
                <a:latin typeface="LM Roman Demi 10" panose="00000700000000000000" pitchFamily="50" charset="0"/>
              </a:rPr>
              <a:t> to </a:t>
            </a:r>
            <a:r>
              <a:rPr lang="en-US" sz="1800" dirty="0" err="1">
                <a:latin typeface="LM Roman Demi 10" panose="00000700000000000000" pitchFamily="50" charset="0"/>
              </a:rPr>
              <a:t>nextnode</a:t>
            </a:r>
            <a:r>
              <a:rPr lang="en-US" sz="1800" dirty="0">
                <a:latin typeface="LM Roman Demi 10" panose="00000700000000000000" pitchFamily="50" charset="0"/>
              </a:rPr>
              <a:t> = F(n) = g(n)+h(n)</a:t>
            </a:r>
            <a:endParaRPr lang="en-ID" dirty="0"/>
          </a:p>
        </p:txBody>
      </p:sp>
    </p:spTree>
    <p:extLst>
      <p:ext uri="{BB962C8B-B14F-4D97-AF65-F5344CB8AC3E}">
        <p14:creationId xmlns:p14="http://schemas.microsoft.com/office/powerpoint/2010/main" val="1592947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259;p18">
            <a:extLst>
              <a:ext uri="{FF2B5EF4-FFF2-40B4-BE49-F238E27FC236}">
                <a16:creationId xmlns:a16="http://schemas.microsoft.com/office/drawing/2014/main" id="{CDFABABF-96E2-2C7A-B888-2175F2711AEC}"/>
              </a:ext>
            </a:extLst>
          </p:cNvPr>
          <p:cNvPicPr preferRelativeResize="0"/>
          <p:nvPr/>
        </p:nvPicPr>
        <p:blipFill rotWithShape="1">
          <a:blip r:embed="rId2">
            <a:alphaModFix/>
          </a:blip>
          <a:srcRect/>
          <a:stretch/>
        </p:blipFill>
        <p:spPr>
          <a:xfrm>
            <a:off x="350520" y="957072"/>
            <a:ext cx="3517392" cy="1840992"/>
          </a:xfrm>
          <a:prstGeom prst="rect">
            <a:avLst/>
          </a:prstGeom>
          <a:noFill/>
          <a:ln>
            <a:noFill/>
          </a:ln>
        </p:spPr>
      </p:pic>
      <p:sp>
        <p:nvSpPr>
          <p:cNvPr id="5" name="TextBox 4">
            <a:extLst>
              <a:ext uri="{FF2B5EF4-FFF2-40B4-BE49-F238E27FC236}">
                <a16:creationId xmlns:a16="http://schemas.microsoft.com/office/drawing/2014/main" id="{D9F5AB48-8FD1-05A3-45F0-31D3FEA28DBB}"/>
              </a:ext>
            </a:extLst>
          </p:cNvPr>
          <p:cNvSpPr txBox="1"/>
          <p:nvPr/>
        </p:nvSpPr>
        <p:spPr>
          <a:xfrm>
            <a:off x="283464" y="484632"/>
            <a:ext cx="2525050" cy="369332"/>
          </a:xfrm>
          <a:prstGeom prst="rect">
            <a:avLst/>
          </a:prstGeom>
          <a:noFill/>
        </p:spPr>
        <p:txBody>
          <a:bodyPr wrap="none" rtlCol="0">
            <a:spAutoFit/>
          </a:bodyPr>
          <a:lstStyle/>
          <a:p>
            <a:r>
              <a:rPr lang="en-US" sz="1800" b="1" u="sng" dirty="0">
                <a:latin typeface="Comic Sans MS"/>
                <a:ea typeface="Comic Sans MS"/>
                <a:cs typeface="Comic Sans MS"/>
                <a:sym typeface="Comic Sans MS"/>
              </a:rPr>
              <a:t>A* Search Algorithm</a:t>
            </a:r>
          </a:p>
        </p:txBody>
      </p:sp>
      <p:sp>
        <p:nvSpPr>
          <p:cNvPr id="7" name="TextBox 6">
            <a:extLst>
              <a:ext uri="{FF2B5EF4-FFF2-40B4-BE49-F238E27FC236}">
                <a16:creationId xmlns:a16="http://schemas.microsoft.com/office/drawing/2014/main" id="{AE9DA240-DAA4-3749-D41B-6D4F8F2171FD}"/>
              </a:ext>
            </a:extLst>
          </p:cNvPr>
          <p:cNvSpPr txBox="1"/>
          <p:nvPr/>
        </p:nvSpPr>
        <p:spPr>
          <a:xfrm>
            <a:off x="4524375" y="1114425"/>
            <a:ext cx="184731" cy="369332"/>
          </a:xfrm>
          <a:prstGeom prst="rect">
            <a:avLst/>
          </a:prstGeom>
          <a:noFill/>
        </p:spPr>
        <p:txBody>
          <a:bodyPr wrap="none" rtlCol="0">
            <a:spAutoFit/>
          </a:bodyPr>
          <a:lstStyle/>
          <a:p>
            <a:endParaRPr lang="en-ID" dirty="0"/>
          </a:p>
        </p:txBody>
      </p:sp>
      <p:sp>
        <p:nvSpPr>
          <p:cNvPr id="13" name="TextBox 12">
            <a:extLst>
              <a:ext uri="{FF2B5EF4-FFF2-40B4-BE49-F238E27FC236}">
                <a16:creationId xmlns:a16="http://schemas.microsoft.com/office/drawing/2014/main" id="{6BAD2C2B-3A70-5F8F-8307-15CEFE7FBFCD}"/>
              </a:ext>
            </a:extLst>
          </p:cNvPr>
          <p:cNvSpPr txBox="1"/>
          <p:nvPr/>
        </p:nvSpPr>
        <p:spPr>
          <a:xfrm>
            <a:off x="4202431" y="-103001"/>
            <a:ext cx="7218044" cy="6247864"/>
          </a:xfrm>
          <a:prstGeom prst="rect">
            <a:avLst/>
          </a:prstGeom>
          <a:noFill/>
        </p:spPr>
        <p:txBody>
          <a:bodyPr wrap="square">
            <a:spAutoFit/>
          </a:bodyPr>
          <a:lstStyle/>
          <a:p>
            <a:endParaRPr lang="en-US" sz="2000" dirty="0">
              <a:latin typeface="LM Roman Demi 10" panose="00000700000000000000" pitchFamily="50" charset="0"/>
            </a:endParaRPr>
          </a:p>
          <a:p>
            <a:r>
              <a:rPr lang="en-US" sz="2000" dirty="0">
                <a:latin typeface="LM Roman Demi 10" panose="00000700000000000000" pitchFamily="50" charset="0"/>
              </a:rPr>
              <a:t>from the start node we will use the following formula: </a:t>
            </a:r>
            <a:r>
              <a:rPr lang="en-US" sz="2000" dirty="0" err="1">
                <a:latin typeface="LM Roman Demi 10" panose="00000700000000000000" pitchFamily="50" charset="0"/>
              </a:rPr>
              <a:t>startnode</a:t>
            </a:r>
            <a:r>
              <a:rPr lang="en-US" sz="2000" dirty="0">
                <a:latin typeface="LM Roman Demi 10" panose="00000700000000000000" pitchFamily="50" charset="0"/>
              </a:rPr>
              <a:t> to </a:t>
            </a:r>
            <a:r>
              <a:rPr lang="en-US" sz="2000" dirty="0" err="1">
                <a:latin typeface="LM Roman Demi 10" panose="00000700000000000000" pitchFamily="50" charset="0"/>
              </a:rPr>
              <a:t>nextnode</a:t>
            </a:r>
            <a:r>
              <a:rPr lang="en-US" sz="2000" dirty="0">
                <a:latin typeface="LM Roman Demi 10" panose="00000700000000000000" pitchFamily="50" charset="0"/>
              </a:rPr>
              <a:t> = f(</a:t>
            </a:r>
            <a:r>
              <a:rPr lang="en-US" sz="2000" dirty="0" err="1">
                <a:latin typeface="LM Roman Demi 10" panose="00000700000000000000" pitchFamily="50" charset="0"/>
              </a:rPr>
              <a:t>vn</a:t>
            </a:r>
            <a:r>
              <a:rPr lang="en-US" sz="2000" dirty="0">
                <a:latin typeface="LM Roman Demi 10" panose="00000700000000000000" pitchFamily="50" charset="0"/>
              </a:rPr>
              <a:t>) = cost(</a:t>
            </a:r>
            <a:r>
              <a:rPr lang="en-US" sz="2000" dirty="0" err="1">
                <a:latin typeface="LM Roman Demi 10" panose="00000700000000000000" pitchFamily="50" charset="0"/>
              </a:rPr>
              <a:t>vn</a:t>
            </a:r>
            <a:r>
              <a:rPr lang="en-US" sz="2000" dirty="0">
                <a:latin typeface="LM Roman Demi 10" panose="00000700000000000000" pitchFamily="50" charset="0"/>
              </a:rPr>
              <a:t>)+h(</a:t>
            </a:r>
            <a:r>
              <a:rPr lang="en-US" sz="2000" dirty="0" err="1">
                <a:latin typeface="LM Roman Demi 10" panose="00000700000000000000" pitchFamily="50" charset="0"/>
              </a:rPr>
              <a:t>vn</a:t>
            </a:r>
            <a:r>
              <a:rPr lang="en-US" sz="2000" dirty="0">
                <a:latin typeface="LM Roman Demi 10" panose="00000700000000000000" pitchFamily="50" charset="0"/>
              </a:rPr>
              <a:t>)</a:t>
            </a:r>
          </a:p>
          <a:p>
            <a:endParaRPr lang="en-US" sz="2000" dirty="0">
              <a:latin typeface="LM Roman Demi 10" panose="00000700000000000000" pitchFamily="50" charset="0"/>
            </a:endParaRPr>
          </a:p>
          <a:p>
            <a:r>
              <a:rPr lang="en-US" sz="2000" dirty="0">
                <a:latin typeface="LM Roman Demi 10" panose="00000700000000000000" pitchFamily="50" charset="0"/>
              </a:rPr>
              <a:t>f(</a:t>
            </a:r>
            <a:r>
              <a:rPr lang="en-US" sz="2000" dirty="0" err="1">
                <a:latin typeface="LM Roman Demi 10" panose="00000700000000000000" pitchFamily="50" charset="0"/>
              </a:rPr>
              <a:t>v4</a:t>
            </a:r>
            <a:r>
              <a:rPr lang="en-US" sz="2000" dirty="0">
                <a:latin typeface="LM Roman Demi 10" panose="00000700000000000000" pitchFamily="50" charset="0"/>
              </a:rPr>
              <a:t>) = 1 + 5 = 6</a:t>
            </a:r>
          </a:p>
          <a:p>
            <a:r>
              <a:rPr lang="en-US" sz="2000" dirty="0">
                <a:latin typeface="LM Roman Demi 10" panose="00000700000000000000" pitchFamily="50" charset="0"/>
              </a:rPr>
              <a:t>f(</a:t>
            </a:r>
            <a:r>
              <a:rPr lang="en-US" sz="2000" dirty="0" err="1">
                <a:latin typeface="LM Roman Demi 10" panose="00000700000000000000" pitchFamily="50" charset="0"/>
              </a:rPr>
              <a:t>v3</a:t>
            </a:r>
            <a:r>
              <a:rPr lang="en-US" sz="2000" dirty="0">
                <a:latin typeface="LM Roman Demi 10" panose="00000700000000000000" pitchFamily="50" charset="0"/>
              </a:rPr>
              <a:t>) = 8 + 4 = 12</a:t>
            </a:r>
          </a:p>
          <a:p>
            <a:r>
              <a:rPr lang="en-US" sz="2000" dirty="0">
                <a:solidFill>
                  <a:srgbClr val="FFFF00"/>
                </a:solidFill>
                <a:latin typeface="LM Roman Demi 10" panose="00000700000000000000" pitchFamily="50" charset="0"/>
              </a:rPr>
              <a:t>f(</a:t>
            </a:r>
            <a:r>
              <a:rPr lang="en-US" sz="2000" dirty="0" err="1">
                <a:solidFill>
                  <a:srgbClr val="FFFF00"/>
                </a:solidFill>
                <a:latin typeface="LM Roman Demi 10" panose="00000700000000000000" pitchFamily="50" charset="0"/>
              </a:rPr>
              <a:t>v2</a:t>
            </a:r>
            <a:r>
              <a:rPr lang="en-US" sz="2000" dirty="0">
                <a:solidFill>
                  <a:srgbClr val="FFFF00"/>
                </a:solidFill>
                <a:latin typeface="LM Roman Demi 10" panose="00000700000000000000" pitchFamily="50" charset="0"/>
              </a:rPr>
              <a:t>) = 2 + 3 = 5</a:t>
            </a:r>
          </a:p>
          <a:p>
            <a:endParaRPr lang="en-US" sz="2000" dirty="0">
              <a:solidFill>
                <a:srgbClr val="FFFF00"/>
              </a:solidFill>
              <a:latin typeface="LM Roman Demi 10" panose="00000700000000000000" pitchFamily="50" charset="0"/>
            </a:endParaRPr>
          </a:p>
          <a:p>
            <a:r>
              <a:rPr lang="en-US" sz="2000" dirty="0">
                <a:solidFill>
                  <a:srgbClr val="FFFF00"/>
                </a:solidFill>
                <a:latin typeface="LM Roman Demi 10" panose="00000700000000000000" pitchFamily="50" charset="0"/>
              </a:rPr>
              <a:t>From </a:t>
            </a:r>
            <a:r>
              <a:rPr lang="en-US" sz="2000" dirty="0" err="1">
                <a:solidFill>
                  <a:srgbClr val="FFFF00"/>
                </a:solidFill>
                <a:latin typeface="LM Roman Demi 10" panose="00000700000000000000" pitchFamily="50" charset="0"/>
              </a:rPr>
              <a:t>v2</a:t>
            </a:r>
            <a:r>
              <a:rPr lang="en-US" sz="2000" dirty="0">
                <a:solidFill>
                  <a:srgbClr val="FFFF00"/>
                </a:solidFill>
                <a:latin typeface="LM Roman Demi 10" panose="00000700000000000000" pitchFamily="50" charset="0"/>
              </a:rPr>
              <a:t> to next node </a:t>
            </a:r>
          </a:p>
          <a:p>
            <a:r>
              <a:rPr lang="en-ID" sz="2000" dirty="0">
                <a:solidFill>
                  <a:srgbClr val="FFFF00"/>
                </a:solidFill>
                <a:latin typeface="LM Roman Demi 10" panose="00000700000000000000" pitchFamily="50" charset="0"/>
              </a:rPr>
              <a:t>f(</a:t>
            </a:r>
            <a:r>
              <a:rPr lang="en-ID" sz="2000" dirty="0" err="1">
                <a:solidFill>
                  <a:srgbClr val="FFFF00"/>
                </a:solidFill>
                <a:latin typeface="LM Roman Demi 10" panose="00000700000000000000" pitchFamily="50" charset="0"/>
              </a:rPr>
              <a:t>v5</a:t>
            </a:r>
            <a:r>
              <a:rPr lang="en-ID" sz="2000" dirty="0">
                <a:solidFill>
                  <a:srgbClr val="FFFF00"/>
                </a:solidFill>
                <a:latin typeface="LM Roman Demi 10" panose="00000700000000000000" pitchFamily="50" charset="0"/>
              </a:rPr>
              <a:t>) = 1 + 5 = 6</a:t>
            </a:r>
          </a:p>
          <a:p>
            <a:r>
              <a:rPr lang="en-ID" sz="2000" dirty="0">
                <a:latin typeface="LM Roman Demi 10" panose="00000700000000000000" pitchFamily="50" charset="0"/>
              </a:rPr>
              <a:t>f(</a:t>
            </a:r>
            <a:r>
              <a:rPr lang="en-ID" sz="2000" dirty="0" err="1">
                <a:latin typeface="LM Roman Demi 10" panose="00000700000000000000" pitchFamily="50" charset="0"/>
              </a:rPr>
              <a:t>v3</a:t>
            </a:r>
            <a:r>
              <a:rPr lang="en-ID" sz="2000" dirty="0">
                <a:latin typeface="LM Roman Demi 10" panose="00000700000000000000" pitchFamily="50" charset="0"/>
              </a:rPr>
              <a:t>) = 6 + 4 = 10</a:t>
            </a:r>
          </a:p>
          <a:p>
            <a:endParaRPr lang="en-ID" sz="2000" dirty="0">
              <a:latin typeface="LM Roman Demi 10" panose="00000700000000000000" pitchFamily="50" charset="0"/>
            </a:endParaRPr>
          </a:p>
          <a:p>
            <a:r>
              <a:rPr lang="en-US" sz="2000" dirty="0">
                <a:solidFill>
                  <a:srgbClr val="FFFF00"/>
                </a:solidFill>
                <a:latin typeface="LM Roman Demi 10" panose="00000700000000000000" pitchFamily="50" charset="0"/>
              </a:rPr>
              <a:t>From </a:t>
            </a:r>
            <a:r>
              <a:rPr lang="en-US" sz="2000" dirty="0" err="1">
                <a:solidFill>
                  <a:srgbClr val="FFFF00"/>
                </a:solidFill>
                <a:latin typeface="LM Roman Demi 10" panose="00000700000000000000" pitchFamily="50" charset="0"/>
              </a:rPr>
              <a:t>v5</a:t>
            </a:r>
            <a:r>
              <a:rPr lang="en-US" sz="2000" dirty="0">
                <a:solidFill>
                  <a:srgbClr val="FFFF00"/>
                </a:solidFill>
                <a:latin typeface="LM Roman Demi 10" panose="00000700000000000000" pitchFamily="50" charset="0"/>
              </a:rPr>
              <a:t> to next node </a:t>
            </a:r>
          </a:p>
          <a:p>
            <a:r>
              <a:rPr lang="en-ID" sz="2000" dirty="0">
                <a:solidFill>
                  <a:srgbClr val="FFFF00"/>
                </a:solidFill>
                <a:latin typeface="LM Roman Demi 10" panose="00000700000000000000" pitchFamily="50" charset="0"/>
              </a:rPr>
              <a:t>f(</a:t>
            </a:r>
            <a:r>
              <a:rPr lang="en-ID" sz="2000" dirty="0" err="1">
                <a:solidFill>
                  <a:srgbClr val="FFFF00"/>
                </a:solidFill>
                <a:latin typeface="LM Roman Demi 10" panose="00000700000000000000" pitchFamily="50" charset="0"/>
              </a:rPr>
              <a:t>v3</a:t>
            </a:r>
            <a:r>
              <a:rPr lang="en-ID" sz="2000" dirty="0">
                <a:solidFill>
                  <a:srgbClr val="FFFF00"/>
                </a:solidFill>
                <a:latin typeface="LM Roman Demi 10" panose="00000700000000000000" pitchFamily="50" charset="0"/>
              </a:rPr>
              <a:t>) = 5 + 4 = 9</a:t>
            </a:r>
          </a:p>
          <a:p>
            <a:r>
              <a:rPr lang="en-ID" sz="2000" dirty="0">
                <a:latin typeface="LM Roman Demi 10" panose="00000700000000000000" pitchFamily="50" charset="0"/>
              </a:rPr>
              <a:t>F(</a:t>
            </a:r>
            <a:r>
              <a:rPr lang="en-ID" sz="2000" dirty="0" err="1">
                <a:latin typeface="LM Roman Demi 10" panose="00000700000000000000" pitchFamily="50" charset="0"/>
              </a:rPr>
              <a:t>v6</a:t>
            </a:r>
            <a:r>
              <a:rPr lang="en-ID" sz="2000" dirty="0">
                <a:latin typeface="LM Roman Demi 10" panose="00000700000000000000" pitchFamily="50" charset="0"/>
              </a:rPr>
              <a:t>) = 3 + 7 = 10</a:t>
            </a:r>
          </a:p>
          <a:p>
            <a:r>
              <a:rPr lang="en-ID" sz="2000" dirty="0">
                <a:latin typeface="LM Roman Demi 10" panose="00000700000000000000" pitchFamily="50" charset="0"/>
              </a:rPr>
              <a:t>F(</a:t>
            </a:r>
            <a:r>
              <a:rPr lang="en-ID" sz="2000" dirty="0" err="1">
                <a:latin typeface="LM Roman Demi 10" panose="00000700000000000000" pitchFamily="50" charset="0"/>
              </a:rPr>
              <a:t>v9</a:t>
            </a:r>
            <a:r>
              <a:rPr lang="en-ID" sz="2000" dirty="0">
                <a:latin typeface="LM Roman Demi 10" panose="00000700000000000000" pitchFamily="50" charset="0"/>
              </a:rPr>
              <a:t>) = 9 + 1 = 10</a:t>
            </a:r>
          </a:p>
          <a:p>
            <a:endParaRPr lang="en-ID" sz="2000" dirty="0">
              <a:latin typeface="LM Roman Demi 10" panose="00000700000000000000" pitchFamily="50" charset="0"/>
            </a:endParaRPr>
          </a:p>
          <a:p>
            <a:r>
              <a:rPr lang="en-US" sz="2000" dirty="0">
                <a:solidFill>
                  <a:srgbClr val="FFFF00"/>
                </a:solidFill>
                <a:latin typeface="LM Roman Demi 10" panose="00000700000000000000" pitchFamily="50" charset="0"/>
              </a:rPr>
              <a:t>From </a:t>
            </a:r>
            <a:r>
              <a:rPr lang="en-US" sz="2000" dirty="0" err="1">
                <a:solidFill>
                  <a:srgbClr val="FFFF00"/>
                </a:solidFill>
                <a:latin typeface="LM Roman Demi 10" panose="00000700000000000000" pitchFamily="50" charset="0"/>
              </a:rPr>
              <a:t>v3</a:t>
            </a:r>
            <a:r>
              <a:rPr lang="en-US" sz="2000" dirty="0">
                <a:solidFill>
                  <a:srgbClr val="FFFF00"/>
                </a:solidFill>
                <a:latin typeface="LM Roman Demi 10" panose="00000700000000000000" pitchFamily="50" charset="0"/>
              </a:rPr>
              <a:t> to next node </a:t>
            </a:r>
          </a:p>
          <a:p>
            <a:r>
              <a:rPr lang="en-ID" sz="2000" dirty="0">
                <a:solidFill>
                  <a:srgbClr val="FFFF00"/>
                </a:solidFill>
                <a:latin typeface="LM Roman Demi 10" panose="00000700000000000000" pitchFamily="50" charset="0"/>
              </a:rPr>
              <a:t>f(</a:t>
            </a:r>
            <a:r>
              <a:rPr lang="en-ID" sz="2000" dirty="0" err="1">
                <a:solidFill>
                  <a:srgbClr val="FFFF00"/>
                </a:solidFill>
                <a:latin typeface="LM Roman Demi 10" panose="00000700000000000000" pitchFamily="50" charset="0"/>
              </a:rPr>
              <a:t>v6</a:t>
            </a:r>
            <a:r>
              <a:rPr lang="en-ID" sz="2000" dirty="0">
                <a:solidFill>
                  <a:srgbClr val="FFFF00"/>
                </a:solidFill>
                <a:latin typeface="LM Roman Demi 10" panose="00000700000000000000" pitchFamily="50" charset="0"/>
              </a:rPr>
              <a:t>) = 1 + 7 = 8</a:t>
            </a:r>
          </a:p>
          <a:p>
            <a:r>
              <a:rPr lang="en-ID" sz="2000" dirty="0">
                <a:latin typeface="LM Roman Demi 10" panose="00000700000000000000" pitchFamily="50" charset="0"/>
              </a:rPr>
              <a:t>F(</a:t>
            </a:r>
            <a:r>
              <a:rPr lang="en-ID" sz="2000" dirty="0" err="1">
                <a:latin typeface="LM Roman Demi 10" panose="00000700000000000000" pitchFamily="50" charset="0"/>
              </a:rPr>
              <a:t>v7</a:t>
            </a:r>
            <a:r>
              <a:rPr lang="en-ID" sz="2000" dirty="0">
                <a:latin typeface="LM Roman Demi 10" panose="00000700000000000000" pitchFamily="50" charset="0"/>
              </a:rPr>
              <a:t>) = 2 + 7 = 9</a:t>
            </a:r>
          </a:p>
        </p:txBody>
      </p:sp>
    </p:spTree>
    <p:extLst>
      <p:ext uri="{BB962C8B-B14F-4D97-AF65-F5344CB8AC3E}">
        <p14:creationId xmlns:p14="http://schemas.microsoft.com/office/powerpoint/2010/main" val="3800581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259;p18">
            <a:extLst>
              <a:ext uri="{FF2B5EF4-FFF2-40B4-BE49-F238E27FC236}">
                <a16:creationId xmlns:a16="http://schemas.microsoft.com/office/drawing/2014/main" id="{CDFABABF-96E2-2C7A-B888-2175F2711AEC}"/>
              </a:ext>
            </a:extLst>
          </p:cNvPr>
          <p:cNvPicPr preferRelativeResize="0"/>
          <p:nvPr/>
        </p:nvPicPr>
        <p:blipFill rotWithShape="1">
          <a:blip r:embed="rId2">
            <a:alphaModFix/>
          </a:blip>
          <a:srcRect/>
          <a:stretch/>
        </p:blipFill>
        <p:spPr>
          <a:xfrm>
            <a:off x="350520" y="957072"/>
            <a:ext cx="3517392" cy="1840992"/>
          </a:xfrm>
          <a:prstGeom prst="rect">
            <a:avLst/>
          </a:prstGeom>
          <a:noFill/>
          <a:ln>
            <a:noFill/>
          </a:ln>
        </p:spPr>
      </p:pic>
      <p:sp>
        <p:nvSpPr>
          <p:cNvPr id="5" name="TextBox 4">
            <a:extLst>
              <a:ext uri="{FF2B5EF4-FFF2-40B4-BE49-F238E27FC236}">
                <a16:creationId xmlns:a16="http://schemas.microsoft.com/office/drawing/2014/main" id="{D9F5AB48-8FD1-05A3-45F0-31D3FEA28DBB}"/>
              </a:ext>
            </a:extLst>
          </p:cNvPr>
          <p:cNvSpPr txBox="1"/>
          <p:nvPr/>
        </p:nvSpPr>
        <p:spPr>
          <a:xfrm>
            <a:off x="283464" y="484632"/>
            <a:ext cx="2525050" cy="369332"/>
          </a:xfrm>
          <a:prstGeom prst="rect">
            <a:avLst/>
          </a:prstGeom>
          <a:noFill/>
        </p:spPr>
        <p:txBody>
          <a:bodyPr wrap="none" rtlCol="0">
            <a:spAutoFit/>
          </a:bodyPr>
          <a:lstStyle/>
          <a:p>
            <a:r>
              <a:rPr lang="en-US" sz="1800" b="1" u="sng" dirty="0">
                <a:latin typeface="Comic Sans MS"/>
                <a:ea typeface="Comic Sans MS"/>
                <a:cs typeface="Comic Sans MS"/>
                <a:sym typeface="Comic Sans MS"/>
              </a:rPr>
              <a:t>A* Search Algorithm</a:t>
            </a:r>
          </a:p>
        </p:txBody>
      </p:sp>
      <p:sp>
        <p:nvSpPr>
          <p:cNvPr id="7" name="TextBox 6">
            <a:extLst>
              <a:ext uri="{FF2B5EF4-FFF2-40B4-BE49-F238E27FC236}">
                <a16:creationId xmlns:a16="http://schemas.microsoft.com/office/drawing/2014/main" id="{AE9DA240-DAA4-3749-D41B-6D4F8F2171FD}"/>
              </a:ext>
            </a:extLst>
          </p:cNvPr>
          <p:cNvSpPr txBox="1"/>
          <p:nvPr/>
        </p:nvSpPr>
        <p:spPr>
          <a:xfrm>
            <a:off x="4524375" y="1114425"/>
            <a:ext cx="184731" cy="369332"/>
          </a:xfrm>
          <a:prstGeom prst="rect">
            <a:avLst/>
          </a:prstGeom>
          <a:noFill/>
        </p:spPr>
        <p:txBody>
          <a:bodyPr wrap="none" rtlCol="0">
            <a:spAutoFit/>
          </a:bodyPr>
          <a:lstStyle/>
          <a:p>
            <a:endParaRPr lang="en-ID" dirty="0"/>
          </a:p>
        </p:txBody>
      </p:sp>
      <p:sp>
        <p:nvSpPr>
          <p:cNvPr id="13" name="TextBox 12">
            <a:extLst>
              <a:ext uri="{FF2B5EF4-FFF2-40B4-BE49-F238E27FC236}">
                <a16:creationId xmlns:a16="http://schemas.microsoft.com/office/drawing/2014/main" id="{6BAD2C2B-3A70-5F8F-8307-15CEFE7FBFCD}"/>
              </a:ext>
            </a:extLst>
          </p:cNvPr>
          <p:cNvSpPr txBox="1"/>
          <p:nvPr/>
        </p:nvSpPr>
        <p:spPr>
          <a:xfrm>
            <a:off x="4126230" y="410497"/>
            <a:ext cx="7551419" cy="4708981"/>
          </a:xfrm>
          <a:prstGeom prst="rect">
            <a:avLst/>
          </a:prstGeom>
          <a:noFill/>
        </p:spPr>
        <p:txBody>
          <a:bodyPr wrap="square">
            <a:spAutoFit/>
          </a:bodyPr>
          <a:lstStyle/>
          <a:p>
            <a:endParaRPr lang="en-US" sz="2000" dirty="0">
              <a:latin typeface="LM Roman Demi 10" panose="00000700000000000000" pitchFamily="50" charset="0"/>
            </a:endParaRPr>
          </a:p>
          <a:p>
            <a:r>
              <a:rPr lang="en-US" sz="2000" dirty="0">
                <a:latin typeface="LM Roman Demi 10" panose="00000700000000000000" pitchFamily="50" charset="0"/>
              </a:rPr>
              <a:t>from the start node we will use the following formula: </a:t>
            </a:r>
            <a:r>
              <a:rPr lang="en-US" sz="2000" dirty="0" err="1">
                <a:latin typeface="LM Roman Demi 10" panose="00000700000000000000" pitchFamily="50" charset="0"/>
              </a:rPr>
              <a:t>startnode</a:t>
            </a:r>
            <a:r>
              <a:rPr lang="en-US" sz="2000" dirty="0">
                <a:latin typeface="LM Roman Demi 10" panose="00000700000000000000" pitchFamily="50" charset="0"/>
              </a:rPr>
              <a:t> to </a:t>
            </a:r>
            <a:r>
              <a:rPr lang="en-US" sz="2000" dirty="0" err="1">
                <a:latin typeface="LM Roman Demi 10" panose="00000700000000000000" pitchFamily="50" charset="0"/>
              </a:rPr>
              <a:t>nextnode</a:t>
            </a:r>
            <a:r>
              <a:rPr lang="en-US" sz="2000" dirty="0">
                <a:latin typeface="LM Roman Demi 10" panose="00000700000000000000" pitchFamily="50" charset="0"/>
              </a:rPr>
              <a:t> = f(</a:t>
            </a:r>
            <a:r>
              <a:rPr lang="en-US" sz="2000" dirty="0" err="1">
                <a:latin typeface="LM Roman Demi 10" panose="00000700000000000000" pitchFamily="50" charset="0"/>
              </a:rPr>
              <a:t>vn</a:t>
            </a:r>
            <a:r>
              <a:rPr lang="en-US" sz="2000" dirty="0">
                <a:latin typeface="LM Roman Demi 10" panose="00000700000000000000" pitchFamily="50" charset="0"/>
              </a:rPr>
              <a:t>) = cost(</a:t>
            </a:r>
            <a:r>
              <a:rPr lang="en-US" sz="2000" dirty="0" err="1">
                <a:latin typeface="LM Roman Demi 10" panose="00000700000000000000" pitchFamily="50" charset="0"/>
              </a:rPr>
              <a:t>vn</a:t>
            </a:r>
            <a:r>
              <a:rPr lang="en-US" sz="2000" dirty="0">
                <a:latin typeface="LM Roman Demi 10" panose="00000700000000000000" pitchFamily="50" charset="0"/>
              </a:rPr>
              <a:t>)+h(</a:t>
            </a:r>
            <a:r>
              <a:rPr lang="en-US" sz="2000" dirty="0" err="1">
                <a:latin typeface="LM Roman Demi 10" panose="00000700000000000000" pitchFamily="50" charset="0"/>
              </a:rPr>
              <a:t>vn</a:t>
            </a:r>
            <a:r>
              <a:rPr lang="en-US" sz="2000" dirty="0">
                <a:latin typeface="LM Roman Demi 10" panose="00000700000000000000" pitchFamily="50" charset="0"/>
              </a:rPr>
              <a:t>)</a:t>
            </a:r>
          </a:p>
          <a:p>
            <a:endParaRPr lang="en-ID" sz="2000" dirty="0">
              <a:latin typeface="LM Roman Demi 10" panose="00000700000000000000" pitchFamily="50" charset="0"/>
            </a:endParaRPr>
          </a:p>
          <a:p>
            <a:r>
              <a:rPr lang="en-US" sz="2000" dirty="0">
                <a:solidFill>
                  <a:srgbClr val="FFFF00"/>
                </a:solidFill>
                <a:latin typeface="LM Roman Demi 10" panose="00000700000000000000" pitchFamily="50" charset="0"/>
              </a:rPr>
              <a:t>From </a:t>
            </a:r>
            <a:r>
              <a:rPr lang="en-US" sz="2000" dirty="0" err="1">
                <a:solidFill>
                  <a:srgbClr val="FFFF00"/>
                </a:solidFill>
                <a:latin typeface="LM Roman Demi 10" panose="00000700000000000000" pitchFamily="50" charset="0"/>
              </a:rPr>
              <a:t>v6</a:t>
            </a:r>
            <a:r>
              <a:rPr lang="en-US" sz="2000" dirty="0">
                <a:solidFill>
                  <a:srgbClr val="FFFF00"/>
                </a:solidFill>
                <a:latin typeface="LM Roman Demi 10" panose="00000700000000000000" pitchFamily="50" charset="0"/>
              </a:rPr>
              <a:t> to next node </a:t>
            </a:r>
          </a:p>
          <a:p>
            <a:r>
              <a:rPr lang="en-ID" sz="2000" dirty="0">
                <a:solidFill>
                  <a:srgbClr val="FFFF00"/>
                </a:solidFill>
                <a:latin typeface="LM Roman Demi 10" panose="00000700000000000000" pitchFamily="50" charset="0"/>
              </a:rPr>
              <a:t>f(</a:t>
            </a:r>
            <a:r>
              <a:rPr lang="en-ID" sz="2000" dirty="0" err="1">
                <a:solidFill>
                  <a:srgbClr val="FFFF00"/>
                </a:solidFill>
                <a:latin typeface="LM Roman Demi 10" panose="00000700000000000000" pitchFamily="50" charset="0"/>
              </a:rPr>
              <a:t>v9</a:t>
            </a:r>
            <a:r>
              <a:rPr lang="en-ID" sz="2000" dirty="0">
                <a:solidFill>
                  <a:srgbClr val="FFFF00"/>
                </a:solidFill>
                <a:latin typeface="LM Roman Demi 10" panose="00000700000000000000" pitchFamily="50" charset="0"/>
              </a:rPr>
              <a:t>) = 6 + 1 = 7</a:t>
            </a:r>
          </a:p>
          <a:p>
            <a:r>
              <a:rPr lang="en-ID" sz="2000" dirty="0">
                <a:latin typeface="LM Roman Demi 10" panose="00000700000000000000" pitchFamily="50" charset="0"/>
              </a:rPr>
              <a:t>f(</a:t>
            </a:r>
            <a:r>
              <a:rPr lang="en-ID" sz="2000" dirty="0" err="1">
                <a:latin typeface="LM Roman Demi 10" panose="00000700000000000000" pitchFamily="50" charset="0"/>
              </a:rPr>
              <a:t>v7</a:t>
            </a:r>
            <a:r>
              <a:rPr lang="en-ID" sz="2000" dirty="0">
                <a:latin typeface="LM Roman Demi 10" panose="00000700000000000000" pitchFamily="50" charset="0"/>
              </a:rPr>
              <a:t>) = 4 + 7 = 11</a:t>
            </a:r>
          </a:p>
          <a:p>
            <a:endParaRPr lang="en-ID" sz="2000" dirty="0">
              <a:latin typeface="LM Roman Demi 10" panose="00000700000000000000" pitchFamily="50" charset="0"/>
            </a:endParaRPr>
          </a:p>
          <a:p>
            <a:r>
              <a:rPr lang="en-US" sz="2000" dirty="0">
                <a:solidFill>
                  <a:srgbClr val="FFFF00"/>
                </a:solidFill>
                <a:latin typeface="LM Roman Demi 10" panose="00000700000000000000" pitchFamily="50" charset="0"/>
              </a:rPr>
              <a:t>From </a:t>
            </a:r>
            <a:r>
              <a:rPr lang="en-US" sz="2000" dirty="0" err="1">
                <a:solidFill>
                  <a:srgbClr val="FFFF00"/>
                </a:solidFill>
                <a:latin typeface="LM Roman Demi 10" panose="00000700000000000000" pitchFamily="50" charset="0"/>
              </a:rPr>
              <a:t>v9</a:t>
            </a:r>
            <a:r>
              <a:rPr lang="en-US" sz="2000" dirty="0">
                <a:solidFill>
                  <a:srgbClr val="FFFF00"/>
                </a:solidFill>
                <a:latin typeface="LM Roman Demi 10" panose="00000700000000000000" pitchFamily="50" charset="0"/>
              </a:rPr>
              <a:t> to next node </a:t>
            </a:r>
          </a:p>
          <a:p>
            <a:r>
              <a:rPr lang="en-ID" sz="2000" dirty="0">
                <a:solidFill>
                  <a:srgbClr val="FFFF00"/>
                </a:solidFill>
                <a:latin typeface="LM Roman Demi 10" panose="00000700000000000000" pitchFamily="50" charset="0"/>
              </a:rPr>
              <a:t>f(</a:t>
            </a:r>
            <a:r>
              <a:rPr lang="en-ID" sz="2000" dirty="0" err="1">
                <a:solidFill>
                  <a:srgbClr val="FFFF00"/>
                </a:solidFill>
                <a:latin typeface="LM Roman Demi 10" panose="00000700000000000000" pitchFamily="50" charset="0"/>
              </a:rPr>
              <a:t>v11</a:t>
            </a:r>
            <a:r>
              <a:rPr lang="en-ID" sz="2000" dirty="0">
                <a:solidFill>
                  <a:srgbClr val="FFFF00"/>
                </a:solidFill>
                <a:latin typeface="LM Roman Demi 10" panose="00000700000000000000" pitchFamily="50" charset="0"/>
              </a:rPr>
              <a:t>) = 2 + 1 = 3</a:t>
            </a:r>
          </a:p>
          <a:p>
            <a:r>
              <a:rPr lang="en-ID" sz="2000" dirty="0">
                <a:latin typeface="LM Roman Demi 10" panose="00000700000000000000" pitchFamily="50" charset="0"/>
              </a:rPr>
              <a:t>f(</a:t>
            </a:r>
            <a:r>
              <a:rPr lang="en-ID" sz="2000" dirty="0" err="1">
                <a:latin typeface="LM Roman Demi 10" panose="00000700000000000000" pitchFamily="50" charset="0"/>
              </a:rPr>
              <a:t>v8</a:t>
            </a:r>
            <a:r>
              <a:rPr lang="en-ID" sz="2000" dirty="0">
                <a:latin typeface="LM Roman Demi 10" panose="00000700000000000000" pitchFamily="50" charset="0"/>
              </a:rPr>
              <a:t>) = 7 + 1 = 11</a:t>
            </a:r>
          </a:p>
          <a:p>
            <a:r>
              <a:rPr lang="en-ID" sz="2000" dirty="0">
                <a:latin typeface="LM Roman Demi 10" panose="00000700000000000000" pitchFamily="50" charset="0"/>
              </a:rPr>
              <a:t>f(</a:t>
            </a:r>
            <a:r>
              <a:rPr lang="en-ID" sz="2000" dirty="0" err="1">
                <a:latin typeface="LM Roman Demi 10" panose="00000700000000000000" pitchFamily="50" charset="0"/>
              </a:rPr>
              <a:t>v10</a:t>
            </a:r>
            <a:r>
              <a:rPr lang="en-ID" sz="2000" dirty="0">
                <a:latin typeface="LM Roman Demi 10" panose="00000700000000000000" pitchFamily="50" charset="0"/>
              </a:rPr>
              <a:t>) = 1 + 3 = 4</a:t>
            </a:r>
          </a:p>
          <a:p>
            <a:endParaRPr lang="en-ID" sz="2000" dirty="0">
              <a:latin typeface="LM Roman Demi 10" panose="00000700000000000000" pitchFamily="50" charset="0"/>
            </a:endParaRPr>
          </a:p>
          <a:p>
            <a:r>
              <a:rPr lang="en-ID" sz="2000" dirty="0">
                <a:latin typeface="LM Roman Demi 10" panose="00000700000000000000" pitchFamily="50" charset="0"/>
              </a:rPr>
              <a:t>So we can identify that the routes are :</a:t>
            </a:r>
          </a:p>
          <a:p>
            <a:r>
              <a:rPr lang="en-ID" sz="2000" dirty="0" err="1">
                <a:latin typeface="LM Roman Demi 10" panose="00000700000000000000" pitchFamily="50" charset="0"/>
              </a:rPr>
              <a:t>V1</a:t>
            </a:r>
            <a:r>
              <a:rPr lang="en-ID" sz="2000" dirty="0">
                <a:latin typeface="LM Roman Demi 10" panose="00000700000000000000" pitchFamily="50" charset="0"/>
              </a:rPr>
              <a:t> – </a:t>
            </a:r>
            <a:r>
              <a:rPr lang="en-ID" sz="2000" dirty="0" err="1">
                <a:latin typeface="LM Roman Demi 10" panose="00000700000000000000" pitchFamily="50" charset="0"/>
              </a:rPr>
              <a:t>V2</a:t>
            </a:r>
            <a:r>
              <a:rPr lang="en-ID" sz="2000" dirty="0">
                <a:latin typeface="LM Roman Demi 10" panose="00000700000000000000" pitchFamily="50" charset="0"/>
              </a:rPr>
              <a:t> – </a:t>
            </a:r>
            <a:r>
              <a:rPr lang="en-ID" sz="2000" dirty="0" err="1">
                <a:latin typeface="LM Roman Demi 10" panose="00000700000000000000" pitchFamily="50" charset="0"/>
              </a:rPr>
              <a:t>V5</a:t>
            </a:r>
            <a:r>
              <a:rPr lang="en-ID" sz="2000" dirty="0">
                <a:latin typeface="LM Roman Demi 10" panose="00000700000000000000" pitchFamily="50" charset="0"/>
              </a:rPr>
              <a:t> – </a:t>
            </a:r>
            <a:r>
              <a:rPr lang="en-ID" sz="2000" dirty="0" err="1">
                <a:latin typeface="LM Roman Demi 10" panose="00000700000000000000" pitchFamily="50" charset="0"/>
              </a:rPr>
              <a:t>V3</a:t>
            </a:r>
            <a:r>
              <a:rPr lang="en-ID" sz="2000" dirty="0">
                <a:latin typeface="LM Roman Demi 10" panose="00000700000000000000" pitchFamily="50" charset="0"/>
              </a:rPr>
              <a:t> – </a:t>
            </a:r>
            <a:r>
              <a:rPr lang="en-ID" sz="2000" dirty="0" err="1">
                <a:latin typeface="LM Roman Demi 10" panose="00000700000000000000" pitchFamily="50" charset="0"/>
              </a:rPr>
              <a:t>V6</a:t>
            </a:r>
            <a:r>
              <a:rPr lang="en-ID" sz="2000" dirty="0">
                <a:latin typeface="LM Roman Demi 10" panose="00000700000000000000" pitchFamily="50" charset="0"/>
              </a:rPr>
              <a:t> – </a:t>
            </a:r>
            <a:r>
              <a:rPr lang="en-ID" sz="2000" dirty="0" err="1">
                <a:latin typeface="LM Roman Demi 10" panose="00000700000000000000" pitchFamily="50" charset="0"/>
              </a:rPr>
              <a:t>V9</a:t>
            </a:r>
            <a:r>
              <a:rPr lang="en-ID" sz="2000" dirty="0">
                <a:latin typeface="LM Roman Demi 10" panose="00000700000000000000" pitchFamily="50" charset="0"/>
              </a:rPr>
              <a:t> – </a:t>
            </a:r>
            <a:r>
              <a:rPr lang="en-ID" sz="2000" dirty="0" err="1">
                <a:latin typeface="LM Roman Demi 10" panose="00000700000000000000" pitchFamily="50" charset="0"/>
              </a:rPr>
              <a:t>V11</a:t>
            </a:r>
            <a:r>
              <a:rPr lang="en-ID" sz="2000" dirty="0">
                <a:latin typeface="LM Roman Demi 10" panose="00000700000000000000" pitchFamily="50" charset="0"/>
              </a:rPr>
              <a:t> = 2 + 1 + 2 + 7 + 2 = 14</a:t>
            </a:r>
          </a:p>
        </p:txBody>
      </p:sp>
    </p:spTree>
    <p:extLst>
      <p:ext uri="{BB962C8B-B14F-4D97-AF65-F5344CB8AC3E}">
        <p14:creationId xmlns:p14="http://schemas.microsoft.com/office/powerpoint/2010/main" val="15239043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990</TotalTime>
  <Words>1684</Words>
  <Application>Microsoft Office PowerPoint</Application>
  <PresentationFormat>Widescreen</PresentationFormat>
  <Paragraphs>211</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Cambria Math</vt:lpstr>
      <vt:lpstr>Comic Sans MS</vt:lpstr>
      <vt:lpstr>LM Roman 10</vt:lpstr>
      <vt:lpstr>LM Roman Demi 10</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Abdan Hafidz</dc:creator>
  <cp:lastModifiedBy>Abdan Hafidz</cp:lastModifiedBy>
  <cp:revision>7</cp:revision>
  <dcterms:created xsi:type="dcterms:W3CDTF">2024-03-27T02:14:44Z</dcterms:created>
  <dcterms:modified xsi:type="dcterms:W3CDTF">2025-03-16T21:57:44Z</dcterms:modified>
</cp:coreProperties>
</file>