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421" r:id="rId4"/>
    <p:sldId id="267" r:id="rId5"/>
    <p:sldId id="258" r:id="rId6"/>
    <p:sldId id="457" r:id="rId7"/>
    <p:sldId id="458" r:id="rId8"/>
    <p:sldId id="459" r:id="rId9"/>
    <p:sldId id="463" r:id="rId10"/>
    <p:sldId id="464" r:id="rId11"/>
    <p:sldId id="465" r:id="rId12"/>
    <p:sldId id="460" r:id="rId13"/>
    <p:sldId id="462" r:id="rId14"/>
    <p:sldId id="461" r:id="rId15"/>
    <p:sldId id="428" r:id="rId16"/>
    <p:sldId id="285" r:id="rId17"/>
    <p:sldId id="288" r:id="rId18"/>
    <p:sldId id="429" r:id="rId19"/>
    <p:sldId id="430" r:id="rId20"/>
    <p:sldId id="453" r:id="rId21"/>
    <p:sldId id="454" r:id="rId22"/>
    <p:sldId id="455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1" r:id="rId33"/>
    <p:sldId id="442" r:id="rId34"/>
    <p:sldId id="456" r:id="rId35"/>
    <p:sldId id="443" r:id="rId36"/>
    <p:sldId id="444" r:id="rId37"/>
    <p:sldId id="445" r:id="rId38"/>
    <p:sldId id="446" r:id="rId39"/>
    <p:sldId id="451" r:id="rId40"/>
    <p:sldId id="447" r:id="rId41"/>
    <p:sldId id="448" r:id="rId42"/>
    <p:sldId id="449" r:id="rId43"/>
    <p:sldId id="450" r:id="rId44"/>
    <p:sldId id="452" r:id="rId45"/>
  </p:sldIdLst>
  <p:sldSz cx="12192000" cy="6858000"/>
  <p:notesSz cx="6858000" cy="9144000"/>
  <p:embeddedFontLst>
    <p:embeddedFont>
      <p:font typeface="Cambria Math" panose="02040503050406030204" pitchFamily="18" charset="0"/>
      <p:regular r:id="rId47"/>
    </p:embeddedFont>
    <p:embeddedFont>
      <p:font typeface="LM Roman 10" panose="00000500000000000000" pitchFamily="50" charset="0"/>
      <p:regular r:id="rId48"/>
      <p:bold r:id="rId49"/>
      <p:italic r:id="rId50"/>
      <p:boldItalic r:id="rId51"/>
    </p:embeddedFont>
    <p:embeddedFont>
      <p:font typeface="Source Code Pro ExtraLight" panose="020B0309030403020204" pitchFamily="49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73D"/>
    <a:srgbClr val="F6412E"/>
    <a:srgbClr val="E63EB6"/>
    <a:srgbClr val="2C2C2C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1477" autoAdjust="0"/>
  </p:normalViewPr>
  <p:slideViewPr>
    <p:cSldViewPr snapToGrid="0">
      <p:cViewPr>
        <p:scale>
          <a:sx n="100" d="100"/>
          <a:sy n="100" d="100"/>
        </p:scale>
        <p:origin x="9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C5CF-4FBB-45AD-9D6C-D1531860BC5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4E40-8234-47F0-A683-9329990CE4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39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3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18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7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550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42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5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5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07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73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6929-1C8A-4E0B-B8B6-FA66BC03C74D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1364-2F53-45B3-A080-C69EDED246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7671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136" y="2313432"/>
            <a:ext cx="10350455" cy="104505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LM Roman 10" panose="00000500000000000000" pitchFamily="50" charset="0"/>
              </a:rPr>
              <a:t>Mutual Inclusion – Exclusion If Statement + Truth Table with Pandas Python</a:t>
            </a:r>
            <a:endParaRPr lang="en-ID" sz="4000" b="1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4665F-25E4-EDAE-CE13-A09C4165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137" y="3355150"/>
            <a:ext cx="9144000" cy="469030"/>
          </a:xfrm>
        </p:spPr>
        <p:txBody>
          <a:bodyPr/>
          <a:lstStyle/>
          <a:p>
            <a:pPr algn="l"/>
            <a:r>
              <a:rPr lang="en-US" b="1" i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Matematika</a:t>
            </a:r>
            <a:r>
              <a:rPr lang="en-US" b="1" i="1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Diskrit</a:t>
            </a:r>
            <a:r>
              <a:rPr lang="en-US" b="1" i="1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RKA</a:t>
            </a:r>
            <a:endParaRPr lang="en-ID" b="1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461728E-5994-C32D-CFE5-ED5294654764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AF88186-9AAD-B86D-83F8-2D50142D5FE7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7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Lepas 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3619434"/>
            <a:ext cx="6688952" cy="181588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print(“Crashes in to us”)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print(“Kill the both of us”)</a:t>
            </a:r>
            <a:endParaRPr lang="en-US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241FA-0AB7-B47B-6441-C238C5D1B5CF}"/>
              </a:ext>
            </a:extLst>
          </p:cNvPr>
          <p:cNvSpPr txBox="1"/>
          <p:nvPr/>
        </p:nvSpPr>
        <p:spPr>
          <a:xfrm>
            <a:off x="1054873" y="1923984"/>
            <a:ext cx="8051027" cy="138499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2800" dirty="0">
              <a:solidFill>
                <a:srgbClr val="E63EB6"/>
              </a:solidFill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2 == 0)</a:t>
            </a: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3 ==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2F5DF-44FD-43D1-34CB-5AC7A40EAA89}"/>
              </a:ext>
            </a:extLst>
          </p:cNvPr>
          <p:cNvSpPr txBox="1"/>
          <p:nvPr/>
        </p:nvSpPr>
        <p:spPr>
          <a:xfrm>
            <a:off x="9557509" y="1923984"/>
            <a:ext cx="141897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9</a:t>
            </a:r>
            <a:endParaRPr lang="en-ID" sz="32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97E98-8CD1-62D7-9998-7B705C11E2FC}"/>
              </a:ext>
            </a:extLst>
          </p:cNvPr>
          <p:cNvSpPr txBox="1"/>
          <p:nvPr/>
        </p:nvSpPr>
        <p:spPr>
          <a:xfrm>
            <a:off x="1054873" y="19547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int(input())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99A4D-B12D-2EF9-7CC3-50EC643C93E7}"/>
              </a:ext>
            </a:extLst>
          </p:cNvPr>
          <p:cNvSpPr txBox="1"/>
          <p:nvPr/>
        </p:nvSpPr>
        <p:spPr>
          <a:xfrm>
            <a:off x="1054873" y="19547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40079-12ED-B0F1-D1BE-C2A1269A7981}"/>
              </a:ext>
            </a:extLst>
          </p:cNvPr>
          <p:cNvSpPr txBox="1"/>
          <p:nvPr/>
        </p:nvSpPr>
        <p:spPr>
          <a:xfrm>
            <a:off x="4554482" y="1963387"/>
            <a:ext cx="13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B6457-DE65-E9A2-BAA1-CD363DE8FC00}"/>
              </a:ext>
            </a:extLst>
          </p:cNvPr>
          <p:cNvSpPr txBox="1"/>
          <p:nvPr/>
        </p:nvSpPr>
        <p:spPr>
          <a:xfrm>
            <a:off x="5304041" y="2351464"/>
            <a:ext cx="3458959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F6412E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DCF19-2FA9-35BA-EB90-172CFFA8DBCE}"/>
              </a:ext>
            </a:extLst>
          </p:cNvPr>
          <p:cNvSpPr txBox="1"/>
          <p:nvPr/>
        </p:nvSpPr>
        <p:spPr>
          <a:xfrm>
            <a:off x="4554482" y="1954383"/>
            <a:ext cx="13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0A91D-7A84-6BD0-DB4D-7B9582A25568}"/>
              </a:ext>
            </a:extLst>
          </p:cNvPr>
          <p:cNvSpPr txBox="1"/>
          <p:nvPr/>
        </p:nvSpPr>
        <p:spPr>
          <a:xfrm>
            <a:off x="4554482" y="2768302"/>
            <a:ext cx="3458959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DDC4D-EF19-932C-613D-96F05B468D41}"/>
              </a:ext>
            </a:extLst>
          </p:cNvPr>
          <p:cNvSpPr txBox="1"/>
          <p:nvPr/>
        </p:nvSpPr>
        <p:spPr>
          <a:xfrm>
            <a:off x="8267700" y="384810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 the both of us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6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0.00185 L -0.06081 0.00208 C -0.07487 0.00092 -0.08907 0.00116 -0.103 -0.00093 C -0.11849 -0.00347 -0.13386 -0.00834 -0.14909 -0.01204 C -0.15261 -0.01296 -0.15586 -0.01459 -0.15925 -0.01482 C -0.17383 -0.01597 -0.18854 -0.01574 -0.203 -0.01621 L -0.24128 -0.01759 C -0.27748 -0.02986 -0.24883 -0.02176 -0.31472 -0.02593 C -0.31771 -0.02616 -0.32045 -0.02709 -0.32331 -0.02732 C -0.33112 -0.02847 -0.33893 -0.02963 -0.34675 -0.03009 C -0.36003 -0.03102 -0.37331 -0.03102 -0.38659 -0.03148 C -0.40065 -0.03102 -0.41485 -0.03195 -0.42878 -0.03009 C -0.4336 -0.02963 -0.43815 -0.02593 -0.44284 -0.02454 C -0.44753 -0.02361 -0.45235 -0.02384 -0.4569 -0.02315 C -0.46224 -0.02246 -0.46732 -0.0213 -0.47253 -0.02037 C -0.47943 -0.01644 -0.47526 -0.01829 -0.48268 -0.01621 C -0.48685 -0.01528 -0.49024 -0.01389 -0.4944 -0.01343 C -0.49935 -0.0132 -0.5043 -0.01343 -0.50925 -0.01343 L -0.50925 -0.0132 " pathEditMode="relative" rAng="0" ptsTypes="AAAAAAAAAAAAAAAAA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22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5859 -0.00348 L 0.05859 -0.00348 L 0.08112 -0.00209 L 0.16159 -0.0007 C 0.16276 -0.0007 0.17357 0.00416 0.17487 0.00486 C 0.17721 0.00717 0.17956 0.00949 0.1819 0.0118 C 0.1832 0.01273 0.18463 0.01342 0.18581 0.01458 C 0.18698 0.01527 0.18789 0.01643 0.18893 0.01736 L 0.19206 0.02569 C 0.19258 0.02708 0.19336 0.02824 0.19362 0.02986 C 0.19414 0.03217 0.19479 0.03425 0.19518 0.0368 C 0.19557 0.03888 0.1957 0.04143 0.19596 0.04375 C 0.19766 0.05439 0.19752 0.04884 0.19752 0.05347 L 0.19752 0.05347 " pathEditMode="relative" ptsTypes="AAAAAAAAAAAA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600"/>
                            </p:stCondLst>
                            <p:childTnLst>
                              <p:par>
                                <p:cTn id="52" presetID="53" presetClass="exit" presetSubtype="32" fill="hold" grpId="3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700"/>
                            </p:stCondLst>
                            <p:childTnLst>
                              <p:par>
                                <p:cTn id="58" presetID="27" presetClass="emph" presetSubtype="0" fill="remove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800"/>
                            </p:stCondLst>
                            <p:childTnLst>
                              <p:par>
                                <p:cTn id="64" presetID="19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1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5937 0.00023 L 0.05937 0.00046 C 0.07838 0.00972 0.09713 0.0206 0.11641 0.02916 C 0.12656 0.03379 0.13659 0.03912 0.14687 0.04305 C 0.15156 0.04491 0.15625 0.04653 0.16094 0.04861 C 0.16406 0.05023 0.16706 0.05254 0.17031 0.05416 C 0.17435 0.05625 0.17851 0.0581 0.18281 0.05972 C 0.18502 0.06088 0.1875 0.06134 0.18984 0.0625 C 0.20482 0.07037 0.18555 0.06366 0.20547 0.06944 C 0.20651 0.0706 0.21354 0.07801 0.21406 0.07916 C 0.21523 0.08241 0.21562 0.09028 0.21562 0.09051 C 0.21471 0.09467 0.21445 0.10069 0.21172 0.10278 C 0.20963 0.1044 0.20742 0.10463 0.20547 0.10555 C 0.19245 0.11227 0.21068 0.10764 0.18125 0.10972 C 0.17995 0.11111 0.17877 0.11366 0.17734 0.11389 C 0.17135 0.11481 0.16523 0.11389 0.15937 0.1125 C 0.1569 0.11204 0.15469 0.10972 0.15234 0.10833 C 0.14635 0.10509 0.14844 0.10555 0.14375 0.10555 L 0.14375 0.10579 " pathEditMode="relative" rAng="0" ptsTypes="AAAAAAAAAAAAAAAAAAA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700"/>
                            </p:stCondLst>
                            <p:childTnLst>
                              <p:par>
                                <p:cTn id="83" presetID="26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800"/>
                            </p:stCondLst>
                            <p:childTnLst>
                              <p:par>
                                <p:cTn id="87" presetID="19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9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2EC6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2EC6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5" grpId="1" animBg="1"/>
      <p:bldP spid="5" grpId="2" animBg="1"/>
      <p:bldP spid="8" grpId="0"/>
      <p:bldP spid="10" grpId="0"/>
      <p:bldP spid="11" grpId="0"/>
      <p:bldP spid="11" grpId="1"/>
      <p:bldP spid="11" grpId="2"/>
      <p:bldP spid="11" grpId="3"/>
      <p:bldP spid="17" grpId="0" animBg="1"/>
      <p:bldP spid="19" grpId="0"/>
      <p:bldP spid="19" grpId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Lepas 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3619434"/>
            <a:ext cx="6688952" cy="181588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print(“Crashes in to us”)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print(“Kill the both of us”)</a:t>
            </a:r>
            <a:endParaRPr lang="en-US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241FA-0AB7-B47B-6441-C238C5D1B5CF}"/>
              </a:ext>
            </a:extLst>
          </p:cNvPr>
          <p:cNvSpPr txBox="1"/>
          <p:nvPr/>
        </p:nvSpPr>
        <p:spPr>
          <a:xfrm>
            <a:off x="1054873" y="1923984"/>
            <a:ext cx="8051027" cy="138499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2800" dirty="0">
              <a:solidFill>
                <a:srgbClr val="E63EB6"/>
              </a:solidFill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2 == 0)</a:t>
            </a: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3 ==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2F5DF-44FD-43D1-34CB-5AC7A40EAA89}"/>
              </a:ext>
            </a:extLst>
          </p:cNvPr>
          <p:cNvSpPr txBox="1"/>
          <p:nvPr/>
        </p:nvSpPr>
        <p:spPr>
          <a:xfrm>
            <a:off x="9557509" y="1923984"/>
            <a:ext cx="141897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6</a:t>
            </a:r>
            <a:endParaRPr lang="en-ID" sz="32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97E98-8CD1-62D7-9998-7B705C11E2FC}"/>
              </a:ext>
            </a:extLst>
          </p:cNvPr>
          <p:cNvSpPr txBox="1"/>
          <p:nvPr/>
        </p:nvSpPr>
        <p:spPr>
          <a:xfrm>
            <a:off x="1054873" y="19547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int(input())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99A4D-B12D-2EF9-7CC3-50EC643C93E7}"/>
              </a:ext>
            </a:extLst>
          </p:cNvPr>
          <p:cNvSpPr txBox="1"/>
          <p:nvPr/>
        </p:nvSpPr>
        <p:spPr>
          <a:xfrm>
            <a:off x="1054873" y="19547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40079-12ED-B0F1-D1BE-C2A1269A7981}"/>
              </a:ext>
            </a:extLst>
          </p:cNvPr>
          <p:cNvSpPr txBox="1"/>
          <p:nvPr/>
        </p:nvSpPr>
        <p:spPr>
          <a:xfrm>
            <a:off x="4554482" y="1963387"/>
            <a:ext cx="13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B6457-DE65-E9A2-BAA1-CD363DE8FC00}"/>
              </a:ext>
            </a:extLst>
          </p:cNvPr>
          <p:cNvSpPr txBox="1"/>
          <p:nvPr/>
        </p:nvSpPr>
        <p:spPr>
          <a:xfrm>
            <a:off x="5304041" y="2351464"/>
            <a:ext cx="3458959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F6412E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DCF19-2FA9-35BA-EB90-172CFFA8DBCE}"/>
              </a:ext>
            </a:extLst>
          </p:cNvPr>
          <p:cNvSpPr txBox="1"/>
          <p:nvPr/>
        </p:nvSpPr>
        <p:spPr>
          <a:xfrm>
            <a:off x="4554482" y="1954383"/>
            <a:ext cx="13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0A91D-7A84-6BD0-DB4D-7B9582A25568}"/>
              </a:ext>
            </a:extLst>
          </p:cNvPr>
          <p:cNvSpPr txBox="1"/>
          <p:nvPr/>
        </p:nvSpPr>
        <p:spPr>
          <a:xfrm>
            <a:off x="4554482" y="2768302"/>
            <a:ext cx="3458959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DDC4D-EF19-932C-613D-96F05B468D41}"/>
              </a:ext>
            </a:extLst>
          </p:cNvPr>
          <p:cNvSpPr txBox="1"/>
          <p:nvPr/>
        </p:nvSpPr>
        <p:spPr>
          <a:xfrm>
            <a:off x="8267700" y="3848100"/>
            <a:ext cx="28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Crashes in to 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 the both of us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3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0.00185 L -0.06081 0.00208 C -0.07487 0.00092 -0.08907 0.00116 -0.103 -0.00093 C -0.11849 -0.00347 -0.13386 -0.00834 -0.14909 -0.01204 C -0.15261 -0.01296 -0.15586 -0.01459 -0.15925 -0.01482 C -0.17383 -0.01597 -0.18854 -0.01574 -0.203 -0.01621 L -0.24128 -0.01759 C -0.27748 -0.02986 -0.24883 -0.02176 -0.31472 -0.02593 C -0.31771 -0.02616 -0.32045 -0.02709 -0.32331 -0.02732 C -0.33112 -0.02847 -0.33893 -0.02963 -0.34675 -0.03009 C -0.36003 -0.03102 -0.37331 -0.03102 -0.38659 -0.03148 C -0.40065 -0.03102 -0.41485 -0.03195 -0.42878 -0.03009 C -0.4336 -0.02963 -0.43815 -0.02593 -0.44284 -0.02454 C -0.44753 -0.02361 -0.45235 -0.02384 -0.4569 -0.02315 C -0.46224 -0.02246 -0.46732 -0.0213 -0.47253 -0.02037 C -0.47943 -0.01644 -0.47526 -0.01829 -0.48268 -0.01621 C -0.48685 -0.01528 -0.49024 -0.01389 -0.4944 -0.01343 C -0.49935 -0.0132 -0.5043 -0.01343 -0.50925 -0.01343 L -0.50925 -0.0132 " pathEditMode="relative" rAng="0" ptsTypes="AAAAAAAAAAAAAAAAA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22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5859 -0.00348 L 0.05859 -0.00348 L 0.08112 -0.00209 L 0.16159 -0.0007 C 0.16276 -0.0007 0.17357 0.00416 0.17487 0.00486 C 0.17721 0.00717 0.17956 0.00949 0.1819 0.0118 C 0.1832 0.01273 0.18463 0.01342 0.18581 0.01458 C 0.18698 0.01527 0.18789 0.01643 0.18893 0.01736 L 0.19206 0.02569 C 0.19258 0.02708 0.19336 0.02824 0.19362 0.02986 C 0.19414 0.03217 0.19479 0.03425 0.19518 0.0368 C 0.19557 0.03888 0.1957 0.04143 0.19596 0.04375 C 0.19766 0.05439 0.19752 0.04884 0.19752 0.05347 L 0.19752 0.05347 " pathEditMode="relative" ptsTypes="AAAAAAAAAAAA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600"/>
                            </p:stCondLst>
                            <p:childTnLst>
                              <p:par>
                                <p:cTn id="52" presetID="53" presetClass="exit" presetSubtype="32" fill="hold" grpId="3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700"/>
                            </p:stCondLst>
                            <p:childTnLst>
                              <p:par>
                                <p:cTn id="58" presetID="27" presetClass="emph" presetSubtype="0" fill="remove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800"/>
                            </p:stCondLst>
                            <p:childTnLst>
                              <p:par>
                                <p:cTn id="64" presetID="19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1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5937 0.00023 L 0.05937 0.00046 C 0.07838 0.00972 0.09713 0.0206 0.11641 0.02916 C 0.12656 0.03379 0.13659 0.03912 0.14687 0.04305 C 0.15156 0.04491 0.15625 0.04653 0.16094 0.04861 C 0.16406 0.05023 0.16706 0.05254 0.17031 0.05416 C 0.17435 0.05625 0.17851 0.0581 0.18281 0.05972 C 0.18502 0.06088 0.1875 0.06134 0.18984 0.0625 C 0.20482 0.07037 0.18555 0.06366 0.20547 0.06944 C 0.20651 0.0706 0.21354 0.07801 0.21406 0.07916 C 0.21523 0.08241 0.21562 0.09028 0.21562 0.09051 C 0.21471 0.09467 0.21445 0.10069 0.21172 0.10278 C 0.20963 0.1044 0.20742 0.10463 0.20547 0.10555 C 0.19245 0.11227 0.21068 0.10764 0.18125 0.10972 C 0.17995 0.11111 0.17877 0.11366 0.17734 0.11389 C 0.17135 0.11481 0.16523 0.11389 0.15937 0.1125 C 0.1569 0.11204 0.15469 0.10972 0.15234 0.10833 C 0.14635 0.10509 0.14844 0.10555 0.14375 0.10555 L 0.14375 0.10579 " pathEditMode="relative" rAng="0" ptsTypes="AAAAAAAAAAAAAAAAAAA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700"/>
                            </p:stCondLst>
                            <p:childTnLst>
                              <p:par>
                                <p:cTn id="83" presetID="26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800"/>
                            </p:stCondLst>
                            <p:childTnLst>
                              <p:par>
                                <p:cTn id="87" presetID="19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9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2EC6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2EC6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5" grpId="1" animBg="1"/>
      <p:bldP spid="5" grpId="2" animBg="1"/>
      <p:bldP spid="8" grpId="0"/>
      <p:bldP spid="10" grpId="0"/>
      <p:bldP spid="11" grpId="0"/>
      <p:bldP spid="11" grpId="1"/>
      <p:bldP spid="11" grpId="2"/>
      <p:bldP spid="11" grpId="3"/>
      <p:bldP spid="17" grpId="0" animBg="1"/>
      <p:bldP spid="19" grpId="0"/>
      <p:bldP spid="19" grpId="1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Bebas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 err="1">
                <a:latin typeface="LM Roman 10" panose="00000500000000000000" pitchFamily="50" charset="0"/>
              </a:rPr>
              <a:t>Misalkan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kita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mempunyai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 P dan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 Q. </a:t>
            </a:r>
            <a:r>
              <a:rPr lang="en-US" sz="2800" b="1" dirty="0" err="1">
                <a:latin typeface="LM Roman 10" panose="00000500000000000000" pitchFamily="50" charset="0"/>
              </a:rPr>
              <a:t>Kedua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ini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memiliki</a:t>
            </a:r>
            <a:r>
              <a:rPr lang="en-US" sz="2800" b="1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irisan</a:t>
            </a:r>
            <a:r>
              <a:rPr lang="en-US" sz="2800" b="1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satu</a:t>
            </a:r>
            <a:r>
              <a:rPr lang="en-US" sz="2800" b="1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sama</a:t>
            </a:r>
            <a:r>
              <a:rPr lang="en-US" sz="2800" b="1" dirty="0">
                <a:solidFill>
                  <a:srgbClr val="E63EB6"/>
                </a:solidFill>
                <a:latin typeface="LM Roman 10" panose="00000500000000000000" pitchFamily="50" charset="0"/>
              </a:rPr>
              <a:t> lain </a:t>
            </a:r>
            <a:r>
              <a:rPr lang="en-US" sz="2800" b="1" dirty="0" err="1">
                <a:latin typeface="LM Roman 10" panose="00000500000000000000" pitchFamily="50" charset="0"/>
              </a:rPr>
              <a:t>dalam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i="1" dirty="0" err="1">
                <a:latin typeface="LM Roman 10" panose="00000500000000000000" pitchFamily="50" charset="0"/>
              </a:rPr>
              <a:t>hal</a:t>
            </a:r>
            <a:r>
              <a:rPr lang="en-US" sz="2800" b="1" i="1" dirty="0">
                <a:latin typeface="LM Roman 10" panose="00000500000000000000" pitchFamily="50" charset="0"/>
              </a:rPr>
              <a:t> </a:t>
            </a:r>
            <a:r>
              <a:rPr lang="en-US" sz="2800" b="1" i="1" dirty="0" err="1">
                <a:latin typeface="LM Roman 10" panose="00000500000000000000" pitchFamily="50" charset="0"/>
              </a:rPr>
              <a:t>konklusi</a:t>
            </a:r>
            <a:r>
              <a:rPr lang="en-US" sz="2800" b="1" i="1" dirty="0">
                <a:latin typeface="LM Roman 10" panose="00000500000000000000" pitchFamily="50" charset="0"/>
              </a:rPr>
              <a:t> </a:t>
            </a:r>
            <a:r>
              <a:rPr lang="en-US" sz="2800" b="1" dirty="0">
                <a:latin typeface="LM Roman 10" panose="00000500000000000000" pitchFamily="50" charset="0"/>
              </a:rPr>
              <a:t>. </a:t>
            </a:r>
            <a:r>
              <a:rPr lang="en-US" sz="2800" b="1" dirty="0" err="1">
                <a:latin typeface="LM Roman 10" panose="00000500000000000000" pitchFamily="50" charset="0"/>
              </a:rPr>
              <a:t>Sehingga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ketika</a:t>
            </a:r>
            <a:r>
              <a:rPr lang="en-US" sz="2800" b="1" dirty="0">
                <a:latin typeface="LM Roman 10" panose="00000500000000000000" pitchFamily="50" charset="0"/>
              </a:rPr>
              <a:t> P </a:t>
            </a:r>
            <a:r>
              <a:rPr lang="en-US" sz="2800" b="1" dirty="0" err="1">
                <a:latin typeface="LM Roman 10" panose="00000500000000000000" pitchFamily="50" charset="0"/>
              </a:rPr>
              <a:t>benar</a:t>
            </a:r>
            <a:r>
              <a:rPr lang="en-US" sz="2800" b="1" dirty="0">
                <a:latin typeface="LM Roman 10" panose="00000500000000000000" pitchFamily="50" charset="0"/>
              </a:rPr>
              <a:t> dan Q </a:t>
            </a:r>
            <a:r>
              <a:rPr lang="en-US" sz="2800" b="1" dirty="0" err="1">
                <a:latin typeface="LM Roman 10" panose="00000500000000000000" pitchFamily="50" charset="0"/>
              </a:rPr>
              <a:t>benar</a:t>
            </a:r>
            <a:r>
              <a:rPr lang="en-US" sz="2800" b="1" dirty="0">
                <a:latin typeface="LM Roman 10" panose="00000500000000000000" pitchFamily="50" charset="0"/>
              </a:rPr>
              <a:t>, P </a:t>
            </a:r>
            <a:r>
              <a:rPr lang="en-US" sz="2800" b="1" dirty="0" err="1">
                <a:latin typeface="LM Roman 10" panose="00000500000000000000" pitchFamily="50" charset="0"/>
              </a:rPr>
              <a:t>dapat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mempengaruhi</a:t>
            </a:r>
            <a:r>
              <a:rPr lang="en-US" sz="2800" b="1" dirty="0">
                <a:latin typeface="LM Roman 10" panose="00000500000000000000" pitchFamily="50" charset="0"/>
              </a:rPr>
              <a:t> Q </a:t>
            </a:r>
            <a:r>
              <a:rPr lang="en-US" sz="2800" b="1" dirty="0" err="1">
                <a:latin typeface="LM Roman 10" panose="00000500000000000000" pitchFamily="50" charset="0"/>
              </a:rPr>
              <a:t>atau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sebaliknya</a:t>
            </a:r>
            <a:r>
              <a:rPr lang="en-US" sz="2800" b="1" dirty="0">
                <a:latin typeface="LM Roman 10" panose="00000500000000000000" pitchFamily="50" charset="0"/>
              </a:rPr>
              <a:t>.</a:t>
            </a:r>
            <a:endParaRPr lang="en-US" sz="2800" b="1" u="sng" dirty="0">
              <a:latin typeface="LM Roman 10" panose="00000500000000000000" pitchFamily="50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A59C57-06D6-70B6-36E2-D472BBE4E9A0}"/>
              </a:ext>
            </a:extLst>
          </p:cNvPr>
          <p:cNvGrpSpPr/>
          <p:nvPr/>
        </p:nvGrpSpPr>
        <p:grpSpPr>
          <a:xfrm>
            <a:off x="2406050" y="456289"/>
            <a:ext cx="7379899" cy="4912768"/>
            <a:chOff x="2381077" y="972616"/>
            <a:chExt cx="7379899" cy="49127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342E1-9330-73A8-C316-19C32900590D}"/>
                </a:ext>
              </a:extLst>
            </p:cNvPr>
            <p:cNvSpPr/>
            <p:nvPr/>
          </p:nvSpPr>
          <p:spPr>
            <a:xfrm>
              <a:off x="5499526" y="2498418"/>
              <a:ext cx="1143001" cy="2738238"/>
            </a:xfrm>
            <a:custGeom>
              <a:avLst/>
              <a:gdLst>
                <a:gd name="connsiteX0" fmla="*/ 567353 w 1143001"/>
                <a:gd name="connsiteY0" fmla="*/ 0 h 2738238"/>
                <a:gd name="connsiteX1" fmla="*/ 656447 w 1143001"/>
                <a:gd name="connsiteY1" fmla="*/ 92637 h 2738238"/>
                <a:gd name="connsiteX2" fmla="*/ 1143001 w 1143001"/>
                <a:gd name="connsiteY2" fmla="*/ 1373432 h 2738238"/>
                <a:gd name="connsiteX3" fmla="*/ 656447 w 1143001"/>
                <a:gd name="connsiteY3" fmla="*/ 2654227 h 2738238"/>
                <a:gd name="connsiteX4" fmla="*/ 575649 w 1143001"/>
                <a:gd name="connsiteY4" fmla="*/ 2738238 h 2738238"/>
                <a:gd name="connsiteX5" fmla="*/ 486554 w 1143001"/>
                <a:gd name="connsiteY5" fmla="*/ 2645601 h 2738238"/>
                <a:gd name="connsiteX6" fmla="*/ 0 w 1143001"/>
                <a:gd name="connsiteY6" fmla="*/ 1364806 h 2738238"/>
                <a:gd name="connsiteX7" fmla="*/ 486554 w 1143001"/>
                <a:gd name="connsiteY7" fmla="*/ 84011 h 2738238"/>
                <a:gd name="connsiteX8" fmla="*/ 567353 w 1143001"/>
                <a:gd name="connsiteY8" fmla="*/ 0 h 27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1" h="2738238">
                  <a:moveTo>
                    <a:pt x="567353" y="0"/>
                  </a:moveTo>
                  <a:lnTo>
                    <a:pt x="656447" y="92637"/>
                  </a:lnTo>
                  <a:cubicBezTo>
                    <a:pt x="960408" y="440694"/>
                    <a:pt x="1143001" y="886912"/>
                    <a:pt x="1143001" y="1373432"/>
                  </a:cubicBezTo>
                  <a:cubicBezTo>
                    <a:pt x="1143001" y="1859952"/>
                    <a:pt x="960408" y="2306170"/>
                    <a:pt x="656447" y="2654227"/>
                  </a:cubicBezTo>
                  <a:lnTo>
                    <a:pt x="575649" y="2738238"/>
                  </a:lnTo>
                  <a:lnTo>
                    <a:pt x="486554" y="2645601"/>
                  </a:lnTo>
                  <a:cubicBezTo>
                    <a:pt x="182594" y="2297544"/>
                    <a:pt x="0" y="1851326"/>
                    <a:pt x="0" y="1364806"/>
                  </a:cubicBezTo>
                  <a:cubicBezTo>
                    <a:pt x="0" y="878286"/>
                    <a:pt x="182594" y="432068"/>
                    <a:pt x="486554" y="84011"/>
                  </a:cubicBezTo>
                  <a:lnTo>
                    <a:pt x="567353" y="0"/>
                  </a:lnTo>
                  <a:close/>
                </a:path>
              </a:pathLst>
            </a:custGeom>
            <a:solidFill>
              <a:srgbClr val="E63EB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0796DE-712F-63A9-F322-EBD400BD293D}"/>
                </a:ext>
              </a:extLst>
            </p:cNvPr>
            <p:cNvSpPr/>
            <p:nvPr/>
          </p:nvSpPr>
          <p:spPr>
            <a:xfrm>
              <a:off x="6066879" y="1849688"/>
              <a:ext cx="3694097" cy="4027070"/>
            </a:xfrm>
            <a:custGeom>
              <a:avLst/>
              <a:gdLst>
                <a:gd name="connsiteX0" fmla="*/ 1563372 w 3694097"/>
                <a:gd name="connsiteY0" fmla="*/ 0 h 4027070"/>
                <a:gd name="connsiteX1" fmla="*/ 3694097 w 3694097"/>
                <a:gd name="connsiteY1" fmla="*/ 2013535 h 4027070"/>
                <a:gd name="connsiteX2" fmla="*/ 1563372 w 3694097"/>
                <a:gd name="connsiteY2" fmla="*/ 4027070 h 4027070"/>
                <a:gd name="connsiteX3" fmla="*/ 56722 w 3694097"/>
                <a:gd name="connsiteY3" fmla="*/ 3437319 h 4027070"/>
                <a:gd name="connsiteX4" fmla="*/ 8296 w 3694097"/>
                <a:gd name="connsiteY4" fmla="*/ 3386967 h 4027070"/>
                <a:gd name="connsiteX5" fmla="*/ 89094 w 3694097"/>
                <a:gd name="connsiteY5" fmla="*/ 3302956 h 4027070"/>
                <a:gd name="connsiteX6" fmla="*/ 575648 w 3694097"/>
                <a:gd name="connsiteY6" fmla="*/ 2022161 h 4027070"/>
                <a:gd name="connsiteX7" fmla="*/ 89094 w 3694097"/>
                <a:gd name="connsiteY7" fmla="*/ 741366 h 4027070"/>
                <a:gd name="connsiteX8" fmla="*/ 0 w 3694097"/>
                <a:gd name="connsiteY8" fmla="*/ 648729 h 4027070"/>
                <a:gd name="connsiteX9" fmla="*/ 56722 w 3694097"/>
                <a:gd name="connsiteY9" fmla="*/ 589751 h 4027070"/>
                <a:gd name="connsiteX10" fmla="*/ 1563372 w 3694097"/>
                <a:gd name="connsiteY10" fmla="*/ 0 h 402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4097" h="4027070">
                  <a:moveTo>
                    <a:pt x="1563372" y="0"/>
                  </a:moveTo>
                  <a:cubicBezTo>
                    <a:pt x="2740139" y="0"/>
                    <a:pt x="3694097" y="901490"/>
                    <a:pt x="3694097" y="2013535"/>
                  </a:cubicBezTo>
                  <a:cubicBezTo>
                    <a:pt x="3694097" y="3125580"/>
                    <a:pt x="2740139" y="4027070"/>
                    <a:pt x="1563372" y="4027070"/>
                  </a:cubicBezTo>
                  <a:cubicBezTo>
                    <a:pt x="974989" y="4027070"/>
                    <a:pt x="442307" y="3801698"/>
                    <a:pt x="56722" y="3437319"/>
                  </a:cubicBezTo>
                  <a:lnTo>
                    <a:pt x="8296" y="3386967"/>
                  </a:lnTo>
                  <a:lnTo>
                    <a:pt x="89094" y="3302956"/>
                  </a:lnTo>
                  <a:cubicBezTo>
                    <a:pt x="393055" y="2954899"/>
                    <a:pt x="575648" y="2508681"/>
                    <a:pt x="575648" y="2022161"/>
                  </a:cubicBezTo>
                  <a:cubicBezTo>
                    <a:pt x="575648" y="1535641"/>
                    <a:pt x="393055" y="1089423"/>
                    <a:pt x="89094" y="741366"/>
                  </a:cubicBezTo>
                  <a:lnTo>
                    <a:pt x="0" y="648729"/>
                  </a:lnTo>
                  <a:lnTo>
                    <a:pt x="56722" y="589751"/>
                  </a:lnTo>
                  <a:cubicBezTo>
                    <a:pt x="442307" y="225373"/>
                    <a:pt x="974989" y="0"/>
                    <a:pt x="1563372" y="0"/>
                  </a:cubicBezTo>
                  <a:close/>
                </a:path>
              </a:pathLst>
            </a:cu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EF95E4-E075-F3F9-A5B0-86429F53D716}"/>
                </a:ext>
              </a:extLst>
            </p:cNvPr>
            <p:cNvSpPr/>
            <p:nvPr/>
          </p:nvSpPr>
          <p:spPr>
            <a:xfrm>
              <a:off x="2381077" y="1858314"/>
              <a:ext cx="3694098" cy="4027070"/>
            </a:xfrm>
            <a:custGeom>
              <a:avLst/>
              <a:gdLst>
                <a:gd name="connsiteX0" fmla="*/ 2130725 w 3694098"/>
                <a:gd name="connsiteY0" fmla="*/ 0 h 4027070"/>
                <a:gd name="connsiteX1" fmla="*/ 3637375 w 3694098"/>
                <a:gd name="connsiteY1" fmla="*/ 589751 h 4027070"/>
                <a:gd name="connsiteX2" fmla="*/ 3685802 w 3694098"/>
                <a:gd name="connsiteY2" fmla="*/ 640103 h 4027070"/>
                <a:gd name="connsiteX3" fmla="*/ 3605003 w 3694098"/>
                <a:gd name="connsiteY3" fmla="*/ 724114 h 4027070"/>
                <a:gd name="connsiteX4" fmla="*/ 3118449 w 3694098"/>
                <a:gd name="connsiteY4" fmla="*/ 2004909 h 4027070"/>
                <a:gd name="connsiteX5" fmla="*/ 3605003 w 3694098"/>
                <a:gd name="connsiteY5" fmla="*/ 3285704 h 4027070"/>
                <a:gd name="connsiteX6" fmla="*/ 3694098 w 3694098"/>
                <a:gd name="connsiteY6" fmla="*/ 3378341 h 4027070"/>
                <a:gd name="connsiteX7" fmla="*/ 3637375 w 3694098"/>
                <a:gd name="connsiteY7" fmla="*/ 3437319 h 4027070"/>
                <a:gd name="connsiteX8" fmla="*/ 2130725 w 3694098"/>
                <a:gd name="connsiteY8" fmla="*/ 4027070 h 4027070"/>
                <a:gd name="connsiteX9" fmla="*/ 0 w 3694098"/>
                <a:gd name="connsiteY9" fmla="*/ 2013535 h 4027070"/>
                <a:gd name="connsiteX10" fmla="*/ 2130725 w 3694098"/>
                <a:gd name="connsiteY10" fmla="*/ 0 h 402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4098" h="4027070">
                  <a:moveTo>
                    <a:pt x="2130725" y="0"/>
                  </a:moveTo>
                  <a:cubicBezTo>
                    <a:pt x="2719109" y="0"/>
                    <a:pt x="3251790" y="225373"/>
                    <a:pt x="3637375" y="589751"/>
                  </a:cubicBezTo>
                  <a:lnTo>
                    <a:pt x="3685802" y="640103"/>
                  </a:lnTo>
                  <a:lnTo>
                    <a:pt x="3605003" y="724114"/>
                  </a:lnTo>
                  <a:cubicBezTo>
                    <a:pt x="3301043" y="1072171"/>
                    <a:pt x="3118449" y="1518389"/>
                    <a:pt x="3118449" y="2004909"/>
                  </a:cubicBezTo>
                  <a:cubicBezTo>
                    <a:pt x="3118449" y="2491429"/>
                    <a:pt x="3301043" y="2937647"/>
                    <a:pt x="3605003" y="3285704"/>
                  </a:cubicBezTo>
                  <a:lnTo>
                    <a:pt x="3694098" y="3378341"/>
                  </a:lnTo>
                  <a:lnTo>
                    <a:pt x="3637375" y="3437319"/>
                  </a:lnTo>
                  <a:cubicBezTo>
                    <a:pt x="3251790" y="3801698"/>
                    <a:pt x="2719109" y="4027070"/>
                    <a:pt x="2130725" y="4027070"/>
                  </a:cubicBezTo>
                  <a:cubicBezTo>
                    <a:pt x="953958" y="4027070"/>
                    <a:pt x="0" y="3125580"/>
                    <a:pt x="0" y="2013535"/>
                  </a:cubicBezTo>
                  <a:cubicBezTo>
                    <a:pt x="0" y="901490"/>
                    <a:pt x="953958" y="0"/>
                    <a:pt x="213072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923E08-1413-3B58-CE82-EB57FCFF3ACE}"/>
                </a:ext>
              </a:extLst>
            </p:cNvPr>
            <p:cNvSpPr txBox="1"/>
            <p:nvPr/>
          </p:nvSpPr>
          <p:spPr>
            <a:xfrm>
              <a:off x="4228126" y="972616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LM Roman 10" panose="00000500000000000000" pitchFamily="50" charset="0"/>
                </a:rPr>
                <a:t>P</a:t>
              </a:r>
              <a:endParaRPr lang="en-ID" sz="3600" b="1" dirty="0">
                <a:latin typeface="LM Roman 10" panose="00000500000000000000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5304CA-C775-1DAA-5748-9794D8BE9C6F}"/>
                </a:ext>
              </a:extLst>
            </p:cNvPr>
            <p:cNvSpPr txBox="1"/>
            <p:nvPr/>
          </p:nvSpPr>
          <p:spPr>
            <a:xfrm>
              <a:off x="7416931" y="981933"/>
              <a:ext cx="5838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LM Roman 10" panose="00000500000000000000" pitchFamily="50" charset="0"/>
                </a:rPr>
                <a:t>Q</a:t>
              </a:r>
              <a:endParaRPr lang="en-ID" sz="3600" b="1" dirty="0">
                <a:latin typeface="LM Roman 10" panose="000005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909C44-D2A5-94DF-FDC1-B29D4FB9C9BB}"/>
              </a:ext>
            </a:extLst>
          </p:cNvPr>
          <p:cNvSpPr txBox="1"/>
          <p:nvPr/>
        </p:nvSpPr>
        <p:spPr>
          <a:xfrm>
            <a:off x="266827" y="16390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LM Roman 10" panose="00000500000000000000" pitchFamily="50" charset="0"/>
              </a:rPr>
              <a:t>S</a:t>
            </a:r>
            <a:endParaRPr lang="en-ID" sz="3200" i="1" dirty="0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5E03CA-249D-38BD-4CE0-76F7CC09DE56}"/>
                  </a:ext>
                </a:extLst>
              </p:cNvPr>
              <p:cNvSpPr txBox="1"/>
              <p:nvPr/>
            </p:nvSpPr>
            <p:spPr>
              <a:xfrm>
                <a:off x="4540240" y="5485161"/>
                <a:ext cx="5242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LM Roman 10" panose="00000500000000000000" pitchFamily="50" charset="0"/>
                  </a:rPr>
                  <a:t>P v Q = P + Q – (P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ID" sz="3600" dirty="0">
                    <a:latin typeface="LM Roman 10" panose="00000500000000000000" pitchFamily="50" charset="0"/>
                  </a:rPr>
                  <a:t>Q)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5E03CA-249D-38BD-4CE0-76F7CC09D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40" y="5485161"/>
                <a:ext cx="5242141" cy="646331"/>
              </a:xfrm>
              <a:prstGeom prst="rect">
                <a:avLst/>
              </a:prstGeom>
              <a:blipFill>
                <a:blip r:embed="rId2"/>
                <a:stretch>
                  <a:fillRect l="-3605" t="-14151" r="-2326" b="-358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8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Bebas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4" y="1876359"/>
            <a:ext cx="9143999" cy="440120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next_to_you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0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for </a:t>
            </a:r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in range(1,1001):</a:t>
            </a:r>
          </a:p>
          <a:p>
            <a:pPr algn="l"/>
            <a:endParaRPr lang="en-US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pPr algn="l"/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world_was_ending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</a:t>
            </a:r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% 2 == 0)</a:t>
            </a:r>
          </a:p>
          <a:p>
            <a:pPr algn="l"/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party_was_over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</a:t>
            </a:r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% 3 == 0)</a:t>
            </a:r>
          </a:p>
          <a:p>
            <a:pPr algn="l"/>
            <a:endParaRPr lang="en-US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F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(</a:t>
            </a:r>
            <a:r>
              <a:rPr lang="en-US" sz="2800" dirty="0" err="1">
                <a:solidFill>
                  <a:srgbClr val="FFFF0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world_was_ending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	</a:t>
            </a:r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next_to_you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+=1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 err="1">
                <a:solidFill>
                  <a:srgbClr val="00B0F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elif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(</a:t>
            </a:r>
            <a:r>
              <a:rPr lang="en-US" sz="2800" dirty="0" err="1">
                <a:solidFill>
                  <a:srgbClr val="FFFF0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party_was_over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	</a:t>
            </a:r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next_to_you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+=1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Kenapa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Anda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harus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punya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Logika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dalam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Berpikir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?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AutoShape 2" descr="15 Pelanggaran Lalu Lintas di Indonesia dan Sanksinya - Hot Liputan6.com">
            <a:extLst>
              <a:ext uri="{FF2B5EF4-FFF2-40B4-BE49-F238E27FC236}">
                <a16:creationId xmlns:a16="http://schemas.microsoft.com/office/drawing/2014/main" id="{BDCD26A8-BD5E-77EE-40DC-073362523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2BD0B1-4F7B-1F4F-587F-1A21FC0C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9" y="1896462"/>
            <a:ext cx="4143047" cy="2328393"/>
          </a:xfrm>
          <a:prstGeom prst="rect">
            <a:avLst/>
          </a:prstGeom>
        </p:spPr>
      </p:pic>
      <p:pic>
        <p:nvPicPr>
          <p:cNvPr id="1032" name="Picture 8" descr="Kasus-kasus Pelanggaran Hak dan Kewajiban">
            <a:extLst>
              <a:ext uri="{FF2B5EF4-FFF2-40B4-BE49-F238E27FC236}">
                <a16:creationId xmlns:a16="http://schemas.microsoft.com/office/drawing/2014/main" id="{E161850D-CA23-1169-2E6B-62BCA755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33" y="3663121"/>
            <a:ext cx="3407434" cy="17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AF47A0-9F72-B4D6-8511-E380465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333" y="2040910"/>
            <a:ext cx="6982207" cy="138809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9C85A11-D75A-D425-7C95-2D663E118CBE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7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280"/>
            <a:ext cx="9144000" cy="1893462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LM Roman 10" panose="00000500000000000000" pitchFamily="50" charset="0"/>
              </a:rPr>
              <a:t>Intinya</a:t>
            </a:r>
            <a:r>
              <a:rPr lang="en-US" sz="4000" b="1" dirty="0"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latin typeface="LM Roman 10" panose="00000500000000000000" pitchFamily="50" charset="0"/>
              </a:rPr>
              <a:t>Tanpa</a:t>
            </a:r>
            <a:r>
              <a:rPr lang="en-US" sz="4000" b="1" dirty="0">
                <a:latin typeface="LM Roman 10" panose="00000500000000000000" pitchFamily="50" charset="0"/>
              </a:rPr>
              <a:t> </a:t>
            </a:r>
            <a:r>
              <a:rPr lang="en-US" sz="8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Logika</a:t>
            </a:r>
            <a:br>
              <a:rPr lang="en-US" sz="4000" b="1" dirty="0">
                <a:latin typeface="LM Roman 10" panose="00000500000000000000" pitchFamily="50" charset="0"/>
              </a:rPr>
            </a:br>
            <a:r>
              <a:rPr lang="en-US" sz="8000" b="1" dirty="0" err="1">
                <a:solidFill>
                  <a:srgbClr val="FF0000"/>
                </a:solidFill>
                <a:latin typeface="LM Roman 10" panose="00000500000000000000" pitchFamily="50" charset="0"/>
              </a:rPr>
              <a:t>Logila</a:t>
            </a:r>
            <a:endParaRPr lang="en-ID" sz="4000" b="1" dirty="0">
              <a:solidFill>
                <a:srgbClr val="FF0000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B483A6-9FB3-08EB-D23F-C97E32F118C2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4C8843-E6DB-FBD7-AB00-979CE822837A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4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4300600"/>
            <a:ext cx="101739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adalah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suatu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pernyataan</a:t>
            </a:r>
            <a:r>
              <a:rPr lang="en-US" sz="2800" b="1" dirty="0">
                <a:latin typeface="LM Roman 10" panose="00000500000000000000" pitchFamily="50" charset="0"/>
              </a:rPr>
              <a:t> yang </a:t>
            </a:r>
            <a:r>
              <a:rPr lang="en-US" sz="2800" b="1" dirty="0" err="1">
                <a:latin typeface="LM Roman 10" panose="00000500000000000000" pitchFamily="50" charset="0"/>
              </a:rPr>
              <a:t>dapat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kita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evaluasi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keabsahannya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apakah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pernyataan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tersebut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benar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atau</a:t>
            </a:r>
            <a:r>
              <a:rPr lang="en-US" sz="2800" b="1" dirty="0">
                <a:latin typeface="LM Roman 10" panose="00000500000000000000" pitchFamily="50" charset="0"/>
              </a:rPr>
              <a:t> salah (</a:t>
            </a:r>
            <a:r>
              <a:rPr lang="en-US" sz="2800" b="1" dirty="0" err="1">
                <a:latin typeface="LM Roman 10" panose="00000500000000000000" pitchFamily="50" charset="0"/>
              </a:rPr>
              <a:t>boolean</a:t>
            </a:r>
            <a:r>
              <a:rPr lang="en-US" sz="2800" b="1" dirty="0">
                <a:latin typeface="LM Roman 10" panose="00000500000000000000" pitchFamily="50" charset="0"/>
              </a:rPr>
              <a:t>).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E7340-9CE7-0ACD-8D1B-2EF0F5400C6E}"/>
              </a:ext>
            </a:extLst>
          </p:cNvPr>
          <p:cNvSpPr txBox="1"/>
          <p:nvPr/>
        </p:nvSpPr>
        <p:spPr>
          <a:xfrm>
            <a:off x="1345721" y="2376998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Proposisi</a:t>
            </a:r>
            <a:endParaRPr lang="en-ID" sz="440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F5B86-E33A-C7E0-63E2-BF7B7B56990C}"/>
              </a:ext>
            </a:extLst>
          </p:cNvPr>
          <p:cNvSpPr txBox="1"/>
          <p:nvPr/>
        </p:nvSpPr>
        <p:spPr>
          <a:xfrm>
            <a:off x="5276998" y="1419698"/>
            <a:ext cx="3228769" cy="76944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ysClr val="windowText" lastClr="00000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r>
              <a:rPr lang="en-US" sz="4400" b="1" dirty="0">
                <a:solidFill>
                  <a:sysClr val="windowText" lastClr="00000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(1)</a:t>
            </a:r>
            <a:endParaRPr lang="en-ID" sz="4400" b="1" dirty="0">
              <a:solidFill>
                <a:sysClr val="windowText" lastClr="000000"/>
              </a:solidFill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844FE-E41C-ECA2-5D12-28EF5A17C1DD}"/>
              </a:ext>
            </a:extLst>
          </p:cNvPr>
          <p:cNvSpPr txBox="1"/>
          <p:nvPr/>
        </p:nvSpPr>
        <p:spPr>
          <a:xfrm>
            <a:off x="5276997" y="3146439"/>
            <a:ext cx="3228769" cy="769441"/>
          </a:xfrm>
          <a:prstGeom prst="rect">
            <a:avLst/>
          </a:prstGeom>
          <a:solidFill>
            <a:srgbClr val="E63EB6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Salah (0)</a:t>
            </a:r>
            <a:endParaRPr lang="en-ID" sz="44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3A3D4-8D63-87F1-AFEF-40BBDE0434B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74490" y="1804419"/>
            <a:ext cx="702508" cy="95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1EC15-CA03-B632-F4F3-0789FE10324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74490" y="2761719"/>
            <a:ext cx="702507" cy="769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7CEBB2F-3060-B129-F126-6ED171E8CBE3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842072"/>
            <a:ext cx="101739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Contoh</a:t>
            </a:r>
            <a:r>
              <a:rPr lang="en-US" sz="2800" b="1" dirty="0">
                <a:latin typeface="LM Roman 10" panose="00000500000000000000" pitchFamily="50" charset="0"/>
              </a:rPr>
              <a:t> yang </a:t>
            </a:r>
            <a:r>
              <a:rPr lang="en-US" sz="2800" b="1" dirty="0" err="1">
                <a:latin typeface="LM Roman 10" panose="00000500000000000000" pitchFamily="50" charset="0"/>
              </a:rPr>
              <a:t>merupakan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endParaRPr lang="en-US" sz="2800" b="1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1 + 1 = 2 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(</a:t>
            </a:r>
            <a:r>
              <a:rPr lang="en-US" sz="2800" b="1" dirty="0" err="1">
                <a:solidFill>
                  <a:srgbClr val="00B050"/>
                </a:solidFill>
                <a:latin typeface="LM Roman 10" panose="00000500000000000000" pitchFamily="50" charset="0"/>
              </a:rPr>
              <a:t>pasti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LM Roman 10" panose="00000500000000000000" pitchFamily="50" charset="0"/>
              </a:rPr>
              <a:t>benar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3 </a:t>
            </a:r>
            <a:r>
              <a:rPr lang="en-US" sz="2800" b="1" dirty="0" err="1">
                <a:latin typeface="LM Roman 10" panose="00000500000000000000" pitchFamily="50" charset="0"/>
              </a:rPr>
              <a:t>itu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ganjil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(</a:t>
            </a:r>
            <a:r>
              <a:rPr lang="en-US" sz="2800" b="1" dirty="0" err="1">
                <a:solidFill>
                  <a:srgbClr val="00B050"/>
                </a:solidFill>
                <a:latin typeface="LM Roman 10" panose="00000500000000000000" pitchFamily="50" charset="0"/>
              </a:rPr>
              <a:t>pasti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LM Roman 10" panose="00000500000000000000" pitchFamily="50" charset="0"/>
              </a:rPr>
              <a:t>benar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Ada </a:t>
            </a:r>
            <a:r>
              <a:rPr lang="en-US" sz="2800" b="1" dirty="0" err="1">
                <a:latin typeface="LM Roman 10" panose="00000500000000000000" pitchFamily="50" charset="0"/>
              </a:rPr>
              <a:t>nilai</a:t>
            </a:r>
            <a:r>
              <a:rPr lang="en-US" sz="2800" b="1" dirty="0">
                <a:latin typeface="LM Roman 10" panose="00000500000000000000" pitchFamily="50" charset="0"/>
              </a:rPr>
              <a:t> x </a:t>
            </a:r>
            <a:r>
              <a:rPr lang="en-US" sz="2800" b="1" dirty="0" err="1">
                <a:latin typeface="LM Roman 10" panose="00000500000000000000" pitchFamily="50" charset="0"/>
              </a:rPr>
              <a:t>sedemikian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sehingga</a:t>
            </a:r>
            <a:r>
              <a:rPr lang="en-US" sz="2800" b="1" dirty="0">
                <a:latin typeface="LM Roman 10" panose="00000500000000000000" pitchFamily="50" charset="0"/>
              </a:rPr>
              <a:t> x + 1 = 2 </a:t>
            </a:r>
            <a:r>
              <a:rPr lang="en-US" sz="2800" b="1" dirty="0" err="1">
                <a:latin typeface="LM Roman 10" panose="00000500000000000000" pitchFamily="50" charset="0"/>
              </a:rPr>
              <a:t>untuk</a:t>
            </a:r>
            <a:r>
              <a:rPr lang="en-US" sz="2800" b="1" dirty="0">
                <a:latin typeface="LM Roman 10" panose="00000500000000000000" pitchFamily="50" charset="0"/>
              </a:rPr>
              <a:t> x </a:t>
            </a: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real 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(</a:t>
            </a:r>
            <a:r>
              <a:rPr lang="en-US" sz="2800" b="1" dirty="0" err="1">
                <a:solidFill>
                  <a:srgbClr val="00B050"/>
                </a:solidFill>
                <a:latin typeface="LM Roman 10" panose="00000500000000000000" pitchFamily="50" charset="0"/>
              </a:rPr>
              <a:t>pasti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LM Roman 10" panose="00000500000000000000" pitchFamily="50" charset="0"/>
              </a:rPr>
              <a:t>benar</a:t>
            </a:r>
            <a:r>
              <a:rPr lang="en-US" sz="2800" b="1" dirty="0">
                <a:solidFill>
                  <a:srgbClr val="00B050"/>
                </a:solidFill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1 + 3 = 5 </a:t>
            </a:r>
            <a:r>
              <a:rPr lang="en-US" sz="2800" b="1" dirty="0">
                <a:solidFill>
                  <a:srgbClr val="FF0000"/>
                </a:solidFill>
                <a:latin typeface="LM Roman 10" panose="00000500000000000000" pitchFamily="50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LM Roman 10" panose="00000500000000000000" pitchFamily="50" charset="0"/>
              </a:rPr>
              <a:t>pasti</a:t>
            </a:r>
            <a:r>
              <a:rPr lang="en-US" sz="2800" b="1" dirty="0">
                <a:solidFill>
                  <a:srgbClr val="FF0000"/>
                </a:solidFill>
                <a:latin typeface="LM Roman 10" panose="00000500000000000000" pitchFamily="50" charset="0"/>
              </a:rPr>
              <a:t> salah)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x &gt; 9 </a:t>
            </a:r>
            <a:r>
              <a:rPr lang="en-US" sz="2800" b="1" dirty="0" err="1">
                <a:latin typeface="LM Roman 10" panose="00000500000000000000" pitchFamily="50" charset="0"/>
              </a:rPr>
              <a:t>untuk</a:t>
            </a:r>
            <a:r>
              <a:rPr lang="en-US" sz="2800" b="1" dirty="0">
                <a:latin typeface="LM Roman 10" panose="00000500000000000000" pitchFamily="50" charset="0"/>
              </a:rPr>
              <a:t> x = 1 </a:t>
            </a:r>
            <a:r>
              <a:rPr lang="en-US" sz="2800" b="1" dirty="0">
                <a:solidFill>
                  <a:srgbClr val="FF0000"/>
                </a:solidFill>
                <a:latin typeface="LM Roman 10" panose="00000500000000000000" pitchFamily="50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LM Roman 10" panose="00000500000000000000" pitchFamily="50" charset="0"/>
              </a:rPr>
              <a:t>pasti</a:t>
            </a:r>
            <a:r>
              <a:rPr lang="en-US" sz="2800" b="1" dirty="0">
                <a:solidFill>
                  <a:srgbClr val="FF0000"/>
                </a:solidFill>
                <a:latin typeface="LM Roman 10" panose="00000500000000000000" pitchFamily="50" charset="0"/>
              </a:rPr>
              <a:t> salah)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F9A944-F9CB-637B-C1FE-2CC859E38354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Tentukan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kira</a:t>
            </a:r>
            <a:r>
              <a:rPr lang="en-US" sz="2800" b="1" dirty="0">
                <a:latin typeface="LM Roman 10" panose="00000500000000000000" pitchFamily="50" charset="0"/>
              </a:rPr>
              <a:t> – </a:t>
            </a:r>
            <a:r>
              <a:rPr lang="en-US" sz="2800" b="1" dirty="0" err="1">
                <a:latin typeface="LM Roman 10" panose="00000500000000000000" pitchFamily="50" charset="0"/>
              </a:rPr>
              <a:t>kira</a:t>
            </a:r>
            <a:r>
              <a:rPr lang="en-US" sz="2800" b="1" dirty="0">
                <a:latin typeface="LM Roman 10" panose="00000500000000000000" pitchFamily="50" charset="0"/>
              </a:rPr>
              <a:t> di mana </a:t>
            </a:r>
            <a:r>
              <a:rPr lang="en-US" sz="2800" b="1" dirty="0" err="1">
                <a:latin typeface="LM Roman 10" panose="00000500000000000000" pitchFamily="50" charset="0"/>
              </a:rPr>
              <a:t>kah</a:t>
            </a:r>
            <a:r>
              <a:rPr lang="en-US" sz="2800" b="1" dirty="0">
                <a:latin typeface="LM Roman 10" panose="00000500000000000000" pitchFamily="50" charset="0"/>
              </a:rPr>
              <a:t> di </a:t>
            </a:r>
            <a:r>
              <a:rPr lang="en-US" sz="2800" b="1" dirty="0" err="1">
                <a:latin typeface="LM Roman 10" panose="00000500000000000000" pitchFamily="50" charset="0"/>
              </a:rPr>
              <a:t>bawah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ini</a:t>
            </a:r>
            <a:r>
              <a:rPr lang="en-US" sz="2800" b="1" dirty="0">
                <a:latin typeface="LM Roman 10" panose="00000500000000000000" pitchFamily="50" charset="0"/>
              </a:rPr>
              <a:t> yang </a:t>
            </a:r>
            <a:r>
              <a:rPr lang="en-US" sz="2800" b="1" dirty="0" err="1">
                <a:latin typeface="LM Roman 10" panose="00000500000000000000" pitchFamily="50" charset="0"/>
              </a:rPr>
              <a:t>merupakan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Rasya</a:t>
            </a:r>
            <a:r>
              <a:rPr lang="en-US" sz="2800" b="1" dirty="0">
                <a:latin typeface="LM Roman 10" panose="00000500000000000000" pitchFamily="50" charset="0"/>
              </a:rPr>
              <a:t> orang yang </a:t>
            </a:r>
            <a:r>
              <a:rPr lang="en-US" sz="2800" b="1" dirty="0" err="1">
                <a:latin typeface="LM Roman 10" panose="00000500000000000000" pitchFamily="50" charset="0"/>
              </a:rPr>
              <a:t>suka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nonton</a:t>
            </a:r>
            <a:r>
              <a:rPr lang="en-US" sz="2800" b="1" dirty="0">
                <a:latin typeface="LM Roman 10" panose="00000500000000000000" pitchFamily="50" charset="0"/>
              </a:rPr>
              <a:t> Anime (</a:t>
            </a:r>
            <a:r>
              <a:rPr lang="en-US" sz="2800" b="1" dirty="0" err="1">
                <a:latin typeface="LM Roman 10" panose="00000500000000000000" pitchFamily="50" charset="0"/>
              </a:rPr>
              <a:t>bukan</a:t>
            </a:r>
            <a:r>
              <a:rPr lang="en-US" sz="2800" b="1" dirty="0">
                <a:latin typeface="LM Roman 10" panose="00000500000000000000" pitchFamily="50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Untuk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semua</a:t>
            </a:r>
            <a:r>
              <a:rPr lang="en-US" sz="2800" b="1" dirty="0">
                <a:latin typeface="LM Roman 10" panose="00000500000000000000" pitchFamily="50" charset="0"/>
              </a:rPr>
              <a:t> x </a:t>
            </a: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genap</a:t>
            </a:r>
            <a:r>
              <a:rPr lang="en-US" sz="2800" b="1" dirty="0">
                <a:latin typeface="LM Roman 10" panose="00000500000000000000" pitchFamily="50" charset="0"/>
              </a:rPr>
              <a:t> x + 1 </a:t>
            </a:r>
            <a:r>
              <a:rPr lang="en-US" sz="2800" b="1" dirty="0" err="1">
                <a:latin typeface="LM Roman 10" panose="00000500000000000000" pitchFamily="50" charset="0"/>
              </a:rPr>
              <a:t>selalu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ganjil</a:t>
            </a:r>
            <a:r>
              <a:rPr lang="en-US" sz="2800" b="1" dirty="0">
                <a:latin typeface="LM Roman 10" panose="00000500000000000000" pitchFamily="50" charset="0"/>
              </a:rPr>
              <a:t> (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Besok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adalah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hari</a:t>
            </a:r>
            <a:r>
              <a:rPr lang="en-US" sz="2800" b="1" dirty="0">
                <a:latin typeface="LM Roman 10" panose="00000500000000000000" pitchFamily="50" charset="0"/>
              </a:rPr>
              <a:t> Kamis (</a:t>
            </a:r>
            <a:r>
              <a:rPr lang="en-US" sz="2800" b="1" dirty="0" err="1">
                <a:latin typeface="LM Roman 10" panose="00000500000000000000" pitchFamily="50" charset="0"/>
              </a:rPr>
              <a:t>bukan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Hari </a:t>
            </a:r>
            <a:r>
              <a:rPr lang="en-US" sz="2800" b="1" dirty="0" err="1">
                <a:latin typeface="LM Roman 10" panose="00000500000000000000" pitchFamily="50" charset="0"/>
              </a:rPr>
              <a:t>ini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hari</a:t>
            </a:r>
            <a:r>
              <a:rPr lang="en-US" sz="2800" b="1" dirty="0">
                <a:latin typeface="LM Roman 10" panose="00000500000000000000" pitchFamily="50" charset="0"/>
              </a:rPr>
              <a:t> Rabu </a:t>
            </a:r>
            <a:r>
              <a:rPr lang="en-US" sz="2800" b="1" dirty="0" err="1">
                <a:latin typeface="LM Roman 10" panose="00000500000000000000" pitchFamily="50" charset="0"/>
              </a:rPr>
              <a:t>besok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hari</a:t>
            </a:r>
            <a:r>
              <a:rPr lang="en-US" sz="2800" b="1" dirty="0">
                <a:latin typeface="LM Roman 10" panose="00000500000000000000" pitchFamily="50" charset="0"/>
              </a:rPr>
              <a:t> Kamis (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x * x = 4 , Nilai x </a:t>
            </a:r>
            <a:r>
              <a:rPr lang="en-US" sz="2800" b="1" dirty="0" err="1">
                <a:latin typeface="LM Roman 10" panose="00000500000000000000" pitchFamily="50" charset="0"/>
              </a:rPr>
              <a:t>adalah</a:t>
            </a:r>
            <a:r>
              <a:rPr lang="en-US" sz="2800" b="1" dirty="0">
                <a:latin typeface="LM Roman 10" panose="00000500000000000000" pitchFamily="50" charset="0"/>
              </a:rPr>
              <a:t> 2 (</a:t>
            </a:r>
            <a:r>
              <a:rPr lang="en-US" sz="2800" b="1" dirty="0" err="1">
                <a:latin typeface="LM Roman 10" panose="00000500000000000000" pitchFamily="50" charset="0"/>
              </a:rPr>
              <a:t>bukan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Ibu Kota Indonesia </a:t>
            </a:r>
            <a:r>
              <a:rPr lang="en-US" sz="2800" b="1" dirty="0" err="1">
                <a:latin typeface="LM Roman 10" panose="00000500000000000000" pitchFamily="50" charset="0"/>
              </a:rPr>
              <a:t>adalah</a:t>
            </a:r>
            <a:r>
              <a:rPr lang="en-US" sz="2800" b="1" dirty="0">
                <a:latin typeface="LM Roman 10" panose="00000500000000000000" pitchFamily="50" charset="0"/>
              </a:rPr>
              <a:t> Jakarta (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CA1323-3B96-8EAD-95D3-B4DC5BDA1262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69" y="1232452"/>
            <a:ext cx="9144000" cy="104505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LM Roman 10" panose="00000500000000000000" pitchFamily="50" charset="0"/>
              </a:rPr>
              <a:t>List of Contents</a:t>
            </a:r>
            <a:endParaRPr lang="en-ID" sz="4000" b="1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4665F-25E4-EDAE-CE13-A09C4165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873" y="2465000"/>
            <a:ext cx="10387054" cy="33871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latin typeface="LM Roman 10" panose="00000500000000000000" pitchFamily="50" charset="0"/>
              </a:rPr>
              <a:t>If </a:t>
            </a:r>
            <a:r>
              <a:rPr lang="en-US" b="1" i="1" dirty="0" err="1">
                <a:latin typeface="LM Roman 10" panose="00000500000000000000" pitchFamily="50" charset="0"/>
              </a:rPr>
              <a:t>Saling</a:t>
            </a:r>
            <a:r>
              <a:rPr lang="en-US" b="1" i="1" dirty="0">
                <a:latin typeface="LM Roman 10" panose="00000500000000000000" pitchFamily="50" charset="0"/>
              </a:rPr>
              <a:t> Lepas dan </a:t>
            </a:r>
            <a:r>
              <a:rPr lang="en-US" b="1" i="1" dirty="0" err="1">
                <a:latin typeface="LM Roman 10" panose="00000500000000000000" pitchFamily="50" charset="0"/>
              </a:rPr>
              <a:t>Saling</a:t>
            </a:r>
            <a:r>
              <a:rPr lang="en-US" b="1" i="1" dirty="0"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latin typeface="LM Roman 10" panose="00000500000000000000" pitchFamily="50" charset="0"/>
              </a:rPr>
              <a:t>Bebas</a:t>
            </a:r>
            <a:endParaRPr lang="en-US" b="1" i="1" dirty="0">
              <a:latin typeface="LM Roman 10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LM Roman 10" panose="00000500000000000000" pitchFamily="50" charset="0"/>
              </a:rPr>
              <a:t>Prinsip</a:t>
            </a:r>
            <a:r>
              <a:rPr lang="en-US" b="1" i="1" dirty="0"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latin typeface="LM Roman 10" panose="00000500000000000000" pitchFamily="50" charset="0"/>
              </a:rPr>
              <a:t>Inklusi</a:t>
            </a:r>
            <a:r>
              <a:rPr lang="en-US" b="1" i="1" dirty="0"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latin typeface="LM Roman 10" panose="00000500000000000000" pitchFamily="50" charset="0"/>
              </a:rPr>
              <a:t>Eksklusi</a:t>
            </a:r>
            <a:endParaRPr lang="en-US" b="1" i="1" dirty="0">
              <a:latin typeface="LM Roman 10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LM Roman 10" panose="00000500000000000000" pitchFamily="50" charset="0"/>
              </a:rPr>
              <a:t>Kontradiksi</a:t>
            </a:r>
            <a:endParaRPr lang="en-US" b="1" i="1" dirty="0">
              <a:latin typeface="LM Roman 10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latin typeface="LM Roman 10" panose="00000500000000000000" pitchFamily="50" charset="0"/>
              </a:rPr>
              <a:t>Truth Table </a:t>
            </a:r>
            <a:r>
              <a:rPr lang="en-US" b="1" i="1" dirty="0" err="1">
                <a:latin typeface="LM Roman 10" panose="00000500000000000000" pitchFamily="50" charset="0"/>
              </a:rPr>
              <a:t>dengan</a:t>
            </a:r>
            <a:r>
              <a:rPr lang="en-US" b="1" i="1" dirty="0">
                <a:latin typeface="LM Roman 10" panose="00000500000000000000" pitchFamily="50" charset="0"/>
              </a:rPr>
              <a:t> Pandas Python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954EE7-74C8-241E-A466-EC88D82A117E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74F2B1-3734-4790-49A4-E96A2AA47605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8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Negasi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54803-3C5C-47F6-220C-C344221E1307}"/>
                  </a:ext>
                </a:extLst>
              </p:cNvPr>
              <p:cNvSpPr txBox="1"/>
              <p:nvPr/>
            </p:nvSpPr>
            <p:spPr>
              <a:xfrm>
                <a:off x="1054873" y="1776578"/>
                <a:ext cx="10173959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LM Roman 10" panose="00000500000000000000" pitchFamily="50" charset="0"/>
                  </a:rPr>
                  <a:t>Ketika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kita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diberikan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proposi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P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maka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kita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mendapatkan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negasinya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adalah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≡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𝒏𝒐𝒕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>
                    <a:latin typeface="LM Roman 10" panose="00000500000000000000" pitchFamily="50" charset="0"/>
                  </a:rPr>
                  <a:t>.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Sehingga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kita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mendapatkan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𝑻𝒓𝒖𝒆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𝑭𝒂𝒍𝒔𝒆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𝑭𝒂𝒍𝒔𝒆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𝑻𝒓𝒖𝒆</m:t>
                      </m:r>
                    </m:oMath>
                  </m:oMathPara>
                </a14:m>
                <a:endParaRPr lang="en-US" sz="2800" b="1" dirty="0"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54803-3C5C-47F6-220C-C344221E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3" y="1776578"/>
                <a:ext cx="10173959" cy="2246769"/>
              </a:xfrm>
              <a:prstGeom prst="rect">
                <a:avLst/>
              </a:prstGeom>
              <a:blipFill>
                <a:blip r:embed="rId2"/>
                <a:stretch>
                  <a:fillRect l="-1198" t="-27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BEA58B-BCFA-E448-0203-9361F22B2EB4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Negasi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Contoh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Negasi</a:t>
            </a:r>
            <a:r>
              <a:rPr lang="en-US" sz="2800" b="1" dirty="0">
                <a:latin typeface="LM Roman 10" panose="00000500000000000000" pitchFamily="50" charset="0"/>
              </a:rPr>
              <a:t> :</a:t>
            </a:r>
          </a:p>
          <a:p>
            <a:r>
              <a:rPr lang="en-US" sz="2800" b="1" dirty="0">
                <a:latin typeface="LM Roman 10" panose="00000500000000000000" pitchFamily="50" charset="0"/>
              </a:rPr>
              <a:t>  </a:t>
            </a:r>
          </a:p>
          <a:p>
            <a:r>
              <a:rPr lang="en-US" sz="2800" b="1" dirty="0">
                <a:latin typeface="LM Roman 10" panose="00000500000000000000" pitchFamily="50" charset="0"/>
              </a:rPr>
              <a:t>P = “Aku </a:t>
            </a:r>
            <a:r>
              <a:rPr lang="en-US" sz="2800" b="1" dirty="0" err="1">
                <a:latin typeface="LM Roman 10" panose="00000500000000000000" pitchFamily="50" charset="0"/>
              </a:rPr>
              <a:t>suka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kamu</a:t>
            </a:r>
            <a:r>
              <a:rPr lang="en-US" sz="2800" b="1" dirty="0">
                <a:latin typeface="LM Roman 10" panose="00000500000000000000" pitchFamily="50" charset="0"/>
              </a:rPr>
              <a:t>”</a:t>
            </a:r>
          </a:p>
          <a:p>
            <a:r>
              <a:rPr lang="en-US" sz="2800" b="1" dirty="0">
                <a:latin typeface="LM Roman 10" panose="00000500000000000000" pitchFamily="50" charset="0"/>
              </a:rPr>
              <a:t>~P = “Aku </a:t>
            </a:r>
            <a:r>
              <a:rPr lang="en-US" sz="2800" b="1" dirty="0" err="1">
                <a:latin typeface="LM Roman 10" panose="00000500000000000000" pitchFamily="50" charset="0"/>
              </a:rPr>
              <a:t>tidak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suka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kamu</a:t>
            </a:r>
            <a:r>
              <a:rPr lang="en-US" sz="2800" b="1" dirty="0">
                <a:latin typeface="LM Roman 10" panose="00000500000000000000" pitchFamily="50" charset="0"/>
              </a:rPr>
              <a:t>”</a:t>
            </a:r>
          </a:p>
          <a:p>
            <a:endParaRPr lang="en-US" sz="2800" b="1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4586DE-1844-C27D-FDEE-065BC5FBA2B1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Negasi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09020" y="1776578"/>
            <a:ext cx="101739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Kesalahan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dalam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Negasi</a:t>
            </a:r>
            <a:r>
              <a:rPr lang="en-US" sz="2800" b="1" dirty="0">
                <a:latin typeface="LM Roman 10" panose="00000500000000000000" pitchFamily="50" charset="0"/>
              </a:rPr>
              <a:t> :</a:t>
            </a:r>
          </a:p>
          <a:p>
            <a:r>
              <a:rPr lang="en-US" sz="2800" b="1" dirty="0">
                <a:latin typeface="LM Roman 10" panose="00000500000000000000" pitchFamily="50" charset="0"/>
              </a:rPr>
              <a:t>  </a:t>
            </a:r>
          </a:p>
          <a:p>
            <a:r>
              <a:rPr lang="en-US" sz="2800" b="1" dirty="0">
                <a:latin typeface="LM Roman 10" panose="00000500000000000000" pitchFamily="50" charset="0"/>
              </a:rPr>
              <a:t>P = “Aku </a:t>
            </a:r>
            <a:r>
              <a:rPr lang="en-US" sz="2800" b="1" dirty="0" err="1">
                <a:latin typeface="LM Roman 10" panose="00000500000000000000" pitchFamily="50" charset="0"/>
              </a:rPr>
              <a:t>suka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kamu</a:t>
            </a:r>
            <a:r>
              <a:rPr lang="en-US" sz="2800" b="1" dirty="0">
                <a:latin typeface="LM Roman 10" panose="00000500000000000000" pitchFamily="50" charset="0"/>
              </a:rPr>
              <a:t>”</a:t>
            </a:r>
          </a:p>
          <a:p>
            <a:r>
              <a:rPr lang="en-US" sz="2800" b="1" dirty="0">
                <a:solidFill>
                  <a:srgbClr val="FF0000"/>
                </a:solidFill>
                <a:latin typeface="LM Roman 10" panose="00000500000000000000" pitchFamily="50" charset="0"/>
              </a:rPr>
              <a:t>~P = “Aku </a:t>
            </a:r>
            <a:r>
              <a:rPr lang="en-US" sz="2800" b="1" dirty="0" err="1">
                <a:solidFill>
                  <a:srgbClr val="FF0000"/>
                </a:solidFill>
                <a:latin typeface="LM Roman 10" panose="00000500000000000000" pitchFamily="50" charset="0"/>
              </a:rPr>
              <a:t>benci</a:t>
            </a:r>
            <a:r>
              <a:rPr lang="en-US" sz="2800" b="1" dirty="0">
                <a:solidFill>
                  <a:srgbClr val="FF0000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LM Roman 10" panose="00000500000000000000" pitchFamily="50" charset="0"/>
              </a:rPr>
              <a:t>kamu</a:t>
            </a:r>
            <a:r>
              <a:rPr lang="en-US" sz="2800" b="1" dirty="0">
                <a:solidFill>
                  <a:srgbClr val="FF0000"/>
                </a:solidFill>
                <a:latin typeface="LM Roman 10" panose="00000500000000000000" pitchFamily="50" charset="0"/>
              </a:rPr>
              <a:t>” (salah)</a:t>
            </a:r>
          </a:p>
          <a:p>
            <a:endParaRPr lang="en-US" sz="2800" dirty="0">
              <a:latin typeface="LM Roman 10" panose="00000500000000000000" pitchFamily="50" charset="0"/>
            </a:endParaRPr>
          </a:p>
          <a:p>
            <a:r>
              <a:rPr lang="en-US" sz="2800" dirty="0" err="1">
                <a:latin typeface="LM Roman 10" panose="00000500000000000000" pitchFamily="50" charset="0"/>
              </a:rPr>
              <a:t>Tidak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suka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belum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tentu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benci</a:t>
            </a:r>
            <a:endParaRPr lang="en-US" sz="2800" dirty="0">
              <a:latin typeface="LM Roman 10" panose="00000500000000000000" pitchFamily="50" charset="0"/>
            </a:endParaRPr>
          </a:p>
          <a:p>
            <a:endParaRPr lang="en-US" sz="2800" b="1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C30245-5A75-A270-C196-5CA6CBCABF03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Ambiguitas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, Super Position, Qubit (Bonus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aja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Menurut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kabar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burung</a:t>
            </a:r>
            <a:r>
              <a:rPr lang="en-US" sz="2800" b="1" dirty="0">
                <a:latin typeface="LM Roman 10" panose="00000500000000000000" pitchFamily="50" charset="0"/>
              </a:rPr>
              <a:t> Pak </a:t>
            </a:r>
            <a:r>
              <a:rPr lang="en-US" sz="2800" b="1" dirty="0" err="1">
                <a:latin typeface="LM Roman 10" panose="00000500000000000000" pitchFamily="50" charset="0"/>
              </a:rPr>
              <a:t>Camat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Meninggal</a:t>
            </a:r>
            <a:endParaRPr lang="en-US" sz="2800" b="1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LM Roman 10" panose="00000500000000000000" pitchFamily="50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F39AA-B87F-C055-752B-9E3C3400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9" y="2469075"/>
            <a:ext cx="5480764" cy="2230543"/>
          </a:xfrm>
          <a:prstGeom prst="rect">
            <a:avLst/>
          </a:prstGeom>
        </p:spPr>
      </p:pic>
      <p:pic>
        <p:nvPicPr>
          <p:cNvPr id="2052" name="Picture 4" descr="I have two sides | Sticker">
            <a:extLst>
              <a:ext uri="{FF2B5EF4-FFF2-40B4-BE49-F238E27FC236}">
                <a16:creationId xmlns:a16="http://schemas.microsoft.com/office/drawing/2014/main" id="{7D1AD6F2-C7C3-BDFC-4635-83A0EE4C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70" y="269317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A84260-3494-98DB-C84C-E0E3F7A7DBC4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Tipe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Data Boolean Python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96F235-7C04-76B2-9E01-8EE889190323}"/>
              </a:ext>
            </a:extLst>
          </p:cNvPr>
          <p:cNvSpPr txBox="1">
            <a:spLocks/>
          </p:cNvSpPr>
          <p:nvPr/>
        </p:nvSpPr>
        <p:spPr>
          <a:xfrm>
            <a:off x="1223946" y="1924489"/>
            <a:ext cx="8799948" cy="2138553"/>
          </a:xfrm>
          <a:prstGeom prst="rect">
            <a:avLst/>
          </a:prstGeom>
          <a:solidFill>
            <a:schemeClr val="bg1">
              <a:lumMod val="95000"/>
              <a:lumOff val="5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“Abdan”</a:t>
            </a:r>
          </a:p>
          <a:p>
            <a:pPr algn="l">
              <a:lnSpc>
                <a:spcPct val="10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jumlahPacar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algn="l">
              <a:lnSpc>
                <a:spcPct val="10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jomblo_kah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>
                <a:solidFill>
                  <a:srgbClr val="E63E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bool(</a:t>
            </a:r>
            <a:r>
              <a:rPr lang="en-US" sz="28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jumlahPacar</a:t>
            </a:r>
            <a:r>
              <a:rPr lang="en-US" sz="28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2800" dirty="0">
                <a:solidFill>
                  <a:srgbClr val="E63E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en-US" sz="2800" dirty="0">
              <a:solidFill>
                <a:srgbClr val="E63E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6A8B2-D4A2-4868-5C0E-4723D5B39352}"/>
              </a:ext>
            </a:extLst>
          </p:cNvPr>
          <p:cNvSpPr txBox="1"/>
          <p:nvPr/>
        </p:nvSpPr>
        <p:spPr>
          <a:xfrm>
            <a:off x="5190520" y="4656704"/>
            <a:ext cx="555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jumlahPacar</a:t>
            </a:r>
            <a:r>
              <a:rPr lang="en-US" sz="14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&gt; 0 di </a:t>
            </a:r>
            <a:r>
              <a:rPr lang="en-US" sz="14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sini</a:t>
            </a:r>
            <a:r>
              <a:rPr lang="en-US" sz="14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4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merupakan</a:t>
            </a:r>
            <a:r>
              <a:rPr lang="en-US" sz="14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4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sebuah</a:t>
            </a:r>
            <a:r>
              <a:rPr lang="en-US" sz="14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4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proposisi</a:t>
            </a:r>
            <a:endParaRPr lang="en-ID" sz="14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29330D3-6500-1B79-7748-4280E8A769E1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Tipe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Data Boolean Python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87E3C-198B-DCD5-09DC-BC21580EA833}"/>
              </a:ext>
            </a:extLst>
          </p:cNvPr>
          <p:cNvSpPr txBox="1">
            <a:spLocks/>
          </p:cNvSpPr>
          <p:nvPr/>
        </p:nvSpPr>
        <p:spPr>
          <a:xfrm>
            <a:off x="1144946" y="1861228"/>
            <a:ext cx="8799948" cy="4030614"/>
          </a:xfrm>
          <a:prstGeom prst="rect">
            <a:avLst/>
          </a:prstGeom>
          <a:solidFill>
            <a:schemeClr val="bg1">
              <a:lumMod val="95000"/>
              <a:lumOff val="5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“Abdan”</a:t>
            </a:r>
          </a:p>
          <a:p>
            <a:pPr algn="l">
              <a:lnSpc>
                <a:spcPct val="10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jumlahPacar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99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800" b="1" dirty="0" err="1">
                <a:solidFill>
                  <a:srgbClr val="E63E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jumlahPacar</a:t>
            </a:r>
            <a:r>
              <a:rPr lang="en-US" sz="2800" b="1" dirty="0">
                <a:solidFill>
                  <a:srgbClr val="E63E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Lampu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Merah”)</a:t>
            </a:r>
          </a:p>
          <a:p>
            <a:pPr algn="l">
              <a:lnSpc>
                <a:spcPct val="100000"/>
              </a:lnSpc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E63E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jumlahPacar</a:t>
            </a:r>
            <a:r>
              <a:rPr lang="en-US" sz="2800" b="1" dirty="0">
                <a:solidFill>
                  <a:srgbClr val="E63E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>
              <a:lnSpc>
                <a:spcPct val="10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Lampu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hijau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l">
              <a:lnSpc>
                <a:spcPct val="100000"/>
              </a:lnSpc>
            </a:pP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print(“</a:t>
            </a:r>
            <a:r>
              <a:rPr lang="en-US" sz="2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Lampu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kuning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algn="l">
              <a:lnSpc>
                <a:spcPct val="100000"/>
              </a:lnSpc>
            </a:pPr>
            <a:endParaRPr lang="en-US" sz="2800" dirty="0">
              <a:solidFill>
                <a:srgbClr val="E63E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57D91-8701-7984-CA37-566FCDA36075}"/>
              </a:ext>
            </a:extLst>
          </p:cNvPr>
          <p:cNvSpPr txBox="1"/>
          <p:nvPr/>
        </p:nvSpPr>
        <p:spPr>
          <a:xfrm>
            <a:off x="6096000" y="1996086"/>
            <a:ext cx="357255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akan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mengevaluasi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apakah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proposisi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</a:p>
          <a:p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di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dalam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tanda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kurung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bernilai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. </a:t>
            </a:r>
          </a:p>
          <a:p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Jika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maka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jalankan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perintah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di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dalamnya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. </a:t>
            </a:r>
          </a:p>
          <a:p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Jika salah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jalankan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perintah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pengecualian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“else”</a:t>
            </a:r>
          </a:p>
          <a:p>
            <a:endParaRPr lang="en-US" sz="11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4AECE8-C39E-F081-4757-777317D0208F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Bertingkat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LM Roman 10" panose="00000500000000000000" pitchFamily="50" charset="0"/>
              </a:rPr>
              <a:t>“Aku </a:t>
            </a:r>
            <a:r>
              <a:rPr lang="en-US" sz="24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dan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kamu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harus</a:t>
            </a:r>
            <a:r>
              <a:rPr lang="en-US" sz="2400" b="1" i="1" dirty="0">
                <a:latin typeface="LM Roman 10" panose="00000500000000000000" pitchFamily="50" charset="0"/>
              </a:rPr>
              <a:t> Bersatu </a:t>
            </a:r>
            <a:r>
              <a:rPr lang="en-US" sz="2400" b="1" i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atau</a:t>
            </a:r>
            <a:r>
              <a:rPr lang="en-US" sz="2400" b="1" i="1" dirty="0">
                <a:latin typeface="LM Roman 10" panose="00000500000000000000" pitchFamily="50" charset="0"/>
              </a:rPr>
              <a:t> dunia </a:t>
            </a:r>
            <a:r>
              <a:rPr lang="en-US" sz="2400" b="1" i="1" dirty="0" err="1">
                <a:latin typeface="LM Roman 10" panose="00000500000000000000" pitchFamily="50" charset="0"/>
              </a:rPr>
              <a:t>ini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kuhancurkan</a:t>
            </a:r>
            <a:r>
              <a:rPr lang="en-US" sz="2400" b="1" i="1" dirty="0">
                <a:latin typeface="LM Roman 10" panose="00000500000000000000" pitchFamily="50" charset="0"/>
              </a:rPr>
              <a:t>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D9F34-03D5-D765-29B1-2FDAD821FAFA}"/>
              </a:ext>
            </a:extLst>
          </p:cNvPr>
          <p:cNvSpPr txBox="1"/>
          <p:nvPr/>
        </p:nvSpPr>
        <p:spPr>
          <a:xfrm>
            <a:off x="1054873" y="2414523"/>
            <a:ext cx="10173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LM Roman 10" panose="00000500000000000000" pitchFamily="50" charset="0"/>
              </a:rPr>
              <a:t>“</a:t>
            </a:r>
            <a:r>
              <a:rPr lang="en-US" sz="2400" b="1" i="1" dirty="0" err="1">
                <a:latin typeface="LM Roman 10" panose="00000500000000000000" pitchFamily="50" charset="0"/>
              </a:rPr>
              <a:t>Diriku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mencintai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dia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tetapi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dirinya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tidak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mencintai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aku</a:t>
            </a:r>
            <a:r>
              <a:rPr lang="en-US" sz="2400" b="1" i="1" dirty="0">
                <a:latin typeface="LM Roman 10" panose="00000500000000000000" pitchFamily="50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A2BE-8ABE-163C-A79C-18DE144D2974}"/>
              </a:ext>
            </a:extLst>
          </p:cNvPr>
          <p:cNvSpPr txBox="1"/>
          <p:nvPr/>
        </p:nvSpPr>
        <p:spPr>
          <a:xfrm>
            <a:off x="1054873" y="3052468"/>
            <a:ext cx="101739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LM Roman 10" panose="00000500000000000000" pitchFamily="50" charset="0"/>
              </a:rPr>
              <a:t>“</a:t>
            </a:r>
            <a:r>
              <a:rPr lang="en-US" sz="24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Jika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aku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lapar</a:t>
            </a:r>
            <a:r>
              <a:rPr lang="en-US" sz="2400" b="1" i="1" dirty="0">
                <a:latin typeface="LM Roman 10" panose="00000500000000000000" pitchFamily="50" charset="0"/>
              </a:rPr>
              <a:t>, </a:t>
            </a:r>
            <a:r>
              <a:rPr lang="en-US" sz="2400" b="1" i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maka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aku</a:t>
            </a:r>
            <a:r>
              <a:rPr lang="en-US" sz="2400" b="1" i="1" dirty="0">
                <a:latin typeface="LM Roman 10" panose="00000500000000000000" pitchFamily="50" charset="0"/>
              </a:rPr>
              <a:t> </a:t>
            </a:r>
            <a:r>
              <a:rPr lang="en-US" sz="2400" b="1" i="1" dirty="0" err="1">
                <a:latin typeface="LM Roman 10" panose="00000500000000000000" pitchFamily="50" charset="0"/>
              </a:rPr>
              <a:t>makan</a:t>
            </a:r>
            <a:r>
              <a:rPr lang="en-US" sz="2400" b="1" i="1" dirty="0">
                <a:latin typeface="LM Roman 10" panose="00000500000000000000" pitchFamily="50" charset="0"/>
              </a:rPr>
              <a:t>”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FAF895-9C9E-A275-DC99-58B5864034DC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Konjungsi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 and, ^, &amp;&amp;)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Misalkan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diberikan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proposisi</a:t>
            </a:r>
            <a:r>
              <a:rPr lang="en-US" sz="2400" dirty="0">
                <a:latin typeface="LM Roman 10" panose="00000500000000000000" pitchFamily="50" charset="0"/>
              </a:rPr>
              <a:t> “</a:t>
            </a:r>
            <a:r>
              <a:rPr lang="en-US" sz="2400" i="1" dirty="0">
                <a:latin typeface="LM Roman 10" panose="00000500000000000000" pitchFamily="50" charset="0"/>
              </a:rPr>
              <a:t>p</a:t>
            </a:r>
            <a:r>
              <a:rPr lang="en-US" sz="2400" dirty="0">
                <a:latin typeface="LM Roman 10" panose="00000500000000000000" pitchFamily="50" charset="0"/>
              </a:rPr>
              <a:t> dan </a:t>
            </a:r>
            <a:r>
              <a:rPr lang="en-US" sz="2400" i="1" dirty="0">
                <a:latin typeface="LM Roman 10" panose="00000500000000000000" pitchFamily="50" charset="0"/>
              </a:rPr>
              <a:t>q”</a:t>
            </a:r>
            <a:r>
              <a:rPr lang="en-US" sz="2400" dirty="0">
                <a:latin typeface="LM Roman 10" panose="00000500000000000000" pitchFamily="50" charset="0"/>
              </a:rPr>
              <a:t>.</a:t>
            </a: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FE630-8C31-5B1A-83DA-8E512D408217}"/>
              </a:ext>
            </a:extLst>
          </p:cNvPr>
          <p:cNvSpPr txBox="1"/>
          <p:nvPr/>
        </p:nvSpPr>
        <p:spPr>
          <a:xfrm>
            <a:off x="1054872" y="2317167"/>
            <a:ext cx="1017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LM Roman 10" panose="00000500000000000000" pitchFamily="50" charset="0"/>
              </a:rPr>
              <a:t>“</a:t>
            </a:r>
            <a:r>
              <a:rPr lang="en-US" sz="2400" i="1" dirty="0" err="1">
                <a:latin typeface="LM Roman 10" panose="00000500000000000000" pitchFamily="50" charset="0"/>
              </a:rPr>
              <a:t>Mahasiswa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harus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membawa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STNK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</a:p>
          <a:p>
            <a:r>
              <a:rPr lang="en-US" sz="2400" b="1" i="1" u="sng" dirty="0">
                <a:solidFill>
                  <a:srgbClr val="00B050"/>
                </a:solidFill>
                <a:latin typeface="LM Roman 10" panose="00000500000000000000" pitchFamily="50" charset="0"/>
              </a:rPr>
              <a:t>dan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membawa</a:t>
            </a:r>
            <a:r>
              <a:rPr lang="en-US" sz="2400" i="1" dirty="0">
                <a:latin typeface="LM Roman 10" panose="00000500000000000000" pitchFamily="50" charset="0"/>
              </a:rPr>
              <a:t> SIM”</a:t>
            </a:r>
          </a:p>
          <a:p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5C1515-79E1-4127-D172-220DF29A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58095"/>
              </p:ext>
            </p:extLst>
          </p:nvPr>
        </p:nvGraphicFramePr>
        <p:xfrm>
          <a:off x="6405941" y="2295145"/>
          <a:ext cx="3670214" cy="367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75">
                  <a:extLst>
                    <a:ext uri="{9D8B030D-6E8A-4147-A177-3AD203B41FA5}">
                      <a16:colId xmlns:a16="http://schemas.microsoft.com/office/drawing/2014/main" val="3068804647"/>
                    </a:ext>
                  </a:extLst>
                </a:gridCol>
                <a:gridCol w="780221">
                  <a:extLst>
                    <a:ext uri="{9D8B030D-6E8A-4147-A177-3AD203B41FA5}">
                      <a16:colId xmlns:a16="http://schemas.microsoft.com/office/drawing/2014/main" val="1833712427"/>
                    </a:ext>
                  </a:extLst>
                </a:gridCol>
                <a:gridCol w="1965018">
                  <a:extLst>
                    <a:ext uri="{9D8B030D-6E8A-4147-A177-3AD203B41FA5}">
                      <a16:colId xmlns:a16="http://schemas.microsoft.com/office/drawing/2014/main" val="3976661084"/>
                    </a:ext>
                  </a:extLst>
                </a:gridCol>
              </a:tblGrid>
              <a:tr h="536984">
                <a:tc>
                  <a:txBody>
                    <a:bodyPr/>
                    <a:lstStyle/>
                    <a:p>
                      <a:r>
                        <a:rPr lang="en-US" dirty="0"/>
                        <a:t>Bawa </a:t>
                      </a:r>
                      <a:r>
                        <a:rPr lang="en-US" dirty="0" err="1"/>
                        <a:t>STNK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Bawa SIM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Memenuhi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Aturan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83642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47499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224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94644"/>
                  </a:ext>
                </a:extLst>
              </a:tr>
              <a:tr h="759003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56976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50A6114F-64C1-51AE-14DE-9EF714FA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491" y="2946697"/>
            <a:ext cx="742073" cy="7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motikon Emoji Marah - Gambar gratis di Pixabay - Pixabay">
            <a:extLst>
              <a:ext uri="{FF2B5EF4-FFF2-40B4-BE49-F238E27FC236}">
                <a16:creationId xmlns:a16="http://schemas.microsoft.com/office/drawing/2014/main" id="{6E2B6AE6-F7A5-169B-CE2C-349373F1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172" y="4418294"/>
            <a:ext cx="854989" cy="8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motikon Emoji Marah - Gambar gratis di Pixabay - Pixabay">
            <a:extLst>
              <a:ext uri="{FF2B5EF4-FFF2-40B4-BE49-F238E27FC236}">
                <a16:creationId xmlns:a16="http://schemas.microsoft.com/office/drawing/2014/main" id="{312A24F0-4844-11EA-5B1E-58020756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75" y="3652601"/>
            <a:ext cx="854989" cy="8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motikon Emoji Marah - Gambar gratis di Pixabay - Pixabay">
            <a:extLst>
              <a:ext uri="{FF2B5EF4-FFF2-40B4-BE49-F238E27FC236}">
                <a16:creationId xmlns:a16="http://schemas.microsoft.com/office/drawing/2014/main" id="{CC8CBE6B-CEDF-45A7-4C59-881E3656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032" y="5271491"/>
            <a:ext cx="854989" cy="8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555 Ceklis Royalty-Free Photos and Stock Images | Shutterstock">
            <a:extLst>
              <a:ext uri="{FF2B5EF4-FFF2-40B4-BE49-F238E27FC236}">
                <a16:creationId xmlns:a16="http://schemas.microsoft.com/office/drawing/2014/main" id="{069BF89C-35CE-4FB4-3FAD-1676D3B60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1902" r="52432" b="46089"/>
          <a:stretch/>
        </p:blipFill>
        <p:spPr bwMode="auto">
          <a:xfrm>
            <a:off x="6516212" y="3015832"/>
            <a:ext cx="621436" cy="6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555 Ceklis Royalty-Free Photos and Stock Images | Shutterstock">
            <a:extLst>
              <a:ext uri="{FF2B5EF4-FFF2-40B4-BE49-F238E27FC236}">
                <a16:creationId xmlns:a16="http://schemas.microsoft.com/office/drawing/2014/main" id="{F3D221E0-49E0-0BC4-4AC4-1DCEAE78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1902" r="52432" b="46089"/>
          <a:stretch/>
        </p:blipFill>
        <p:spPr bwMode="auto">
          <a:xfrm>
            <a:off x="7415898" y="3025881"/>
            <a:ext cx="621436" cy="6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555 Ceklis Royalty-Free Photos and Stock Images | Shutterstock">
            <a:extLst>
              <a:ext uri="{FF2B5EF4-FFF2-40B4-BE49-F238E27FC236}">
                <a16:creationId xmlns:a16="http://schemas.microsoft.com/office/drawing/2014/main" id="{C1EA884E-34FE-50BB-6572-B06975DC3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1902" r="52432" b="46089"/>
          <a:stretch/>
        </p:blipFill>
        <p:spPr bwMode="auto">
          <a:xfrm>
            <a:off x="6516212" y="3776739"/>
            <a:ext cx="621436" cy="6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555 Ceklis Royalty-Free Photos and Stock Images | Shutterstock">
            <a:extLst>
              <a:ext uri="{FF2B5EF4-FFF2-40B4-BE49-F238E27FC236}">
                <a16:creationId xmlns:a16="http://schemas.microsoft.com/office/drawing/2014/main" id="{818FCD33-F04F-B6CD-A66B-86BC8BA6D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" t="11902" r="52432" b="46089"/>
          <a:stretch/>
        </p:blipFill>
        <p:spPr bwMode="auto">
          <a:xfrm>
            <a:off x="7377742" y="4526526"/>
            <a:ext cx="621436" cy="6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555 Ceklis Royalty-Free Photos and Stock Images | Shutterstock">
            <a:extLst>
              <a:ext uri="{FF2B5EF4-FFF2-40B4-BE49-F238E27FC236}">
                <a16:creationId xmlns:a16="http://schemas.microsoft.com/office/drawing/2014/main" id="{4A09502F-DC74-40AA-697C-FAD29D05F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1" t="11902" r="5747" b="47353"/>
          <a:stretch/>
        </p:blipFill>
        <p:spPr bwMode="auto">
          <a:xfrm>
            <a:off x="7415898" y="3764738"/>
            <a:ext cx="621436" cy="6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555 Ceklis Royalty-Free Photos and Stock Images | Shutterstock">
            <a:extLst>
              <a:ext uri="{FF2B5EF4-FFF2-40B4-BE49-F238E27FC236}">
                <a16:creationId xmlns:a16="http://schemas.microsoft.com/office/drawing/2014/main" id="{4F65D062-626A-D757-081B-1E77B8625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1" t="11902" r="5747" b="47353"/>
          <a:stretch/>
        </p:blipFill>
        <p:spPr bwMode="auto">
          <a:xfrm>
            <a:off x="6516212" y="4505766"/>
            <a:ext cx="621436" cy="6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555 Ceklis Royalty-Free Photos and Stock Images | Shutterstock">
            <a:extLst>
              <a:ext uri="{FF2B5EF4-FFF2-40B4-BE49-F238E27FC236}">
                <a16:creationId xmlns:a16="http://schemas.microsoft.com/office/drawing/2014/main" id="{4F477484-3148-4211-76ED-0C98C556E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1" t="11902" r="5747" b="47353"/>
          <a:stretch/>
        </p:blipFill>
        <p:spPr bwMode="auto">
          <a:xfrm>
            <a:off x="6516212" y="5281660"/>
            <a:ext cx="621436" cy="6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555 Ceklis Royalty-Free Photos and Stock Images | Shutterstock">
            <a:extLst>
              <a:ext uri="{FF2B5EF4-FFF2-40B4-BE49-F238E27FC236}">
                <a16:creationId xmlns:a16="http://schemas.microsoft.com/office/drawing/2014/main" id="{CCDB39C9-F8FD-DE44-8512-ACD19FAFD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1" t="11902" r="5747" b="47353"/>
          <a:stretch/>
        </p:blipFill>
        <p:spPr bwMode="auto">
          <a:xfrm>
            <a:off x="7377742" y="5256140"/>
            <a:ext cx="621436" cy="63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9886C73-47F1-3595-E4A7-3AA61D35CC33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9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3121C8-7236-F766-9B47-541DA84216C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054873" y="731520"/>
                <a:ext cx="9144000" cy="10450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4000" b="1" dirty="0">
                    <a:solidFill>
                      <a:srgbClr val="FFFF00"/>
                    </a:solidFill>
                    <a:latin typeface="LM Roman 10" panose="00000500000000000000" pitchFamily="50" charset="0"/>
                  </a:rPr>
                  <a:t>Konjungsi (and,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4000" b="1" dirty="0">
                    <a:solidFill>
                      <a:srgbClr val="FFFF00"/>
                    </a:solidFill>
                    <a:latin typeface="LM Roman 10" panose="00000500000000000000" pitchFamily="50" charset="0"/>
                  </a:rPr>
                  <a:t>, &amp;&amp;)</a:t>
                </a:r>
                <a:endParaRPr lang="en-ID" sz="4000" b="1" dirty="0">
                  <a:solidFill>
                    <a:srgbClr val="FFFF00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3121C8-7236-F766-9B47-541DA8421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54873" y="731520"/>
                <a:ext cx="9144000" cy="1045058"/>
              </a:xfrm>
              <a:blipFill>
                <a:blip r:embed="rId2"/>
                <a:stretch>
                  <a:fillRect l="-2333" b="-245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Misalkan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diberikan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proposisi</a:t>
            </a:r>
            <a:r>
              <a:rPr lang="en-US" sz="2400" dirty="0">
                <a:latin typeface="LM Roman 10" panose="00000500000000000000" pitchFamily="50" charset="0"/>
              </a:rPr>
              <a:t> “</a:t>
            </a:r>
            <a:r>
              <a:rPr lang="en-US" sz="2400" i="1" dirty="0">
                <a:latin typeface="LM Roman 10" panose="00000500000000000000" pitchFamily="50" charset="0"/>
              </a:rPr>
              <a:t>p</a:t>
            </a:r>
            <a:r>
              <a:rPr lang="en-US" sz="2400" dirty="0">
                <a:latin typeface="LM Roman 10" panose="00000500000000000000" pitchFamily="50" charset="0"/>
              </a:rPr>
              <a:t> dan </a:t>
            </a:r>
            <a:r>
              <a:rPr lang="en-US" sz="2400" i="1" dirty="0">
                <a:latin typeface="LM Roman 10" panose="00000500000000000000" pitchFamily="50" charset="0"/>
              </a:rPr>
              <a:t>q”</a:t>
            </a:r>
            <a:r>
              <a:rPr lang="en-US" sz="2400" dirty="0">
                <a:latin typeface="LM Roman 10" panose="00000500000000000000" pitchFamily="50" charset="0"/>
              </a:rPr>
              <a:t>.</a:t>
            </a: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2F940-C2B9-DB9D-7E0A-47A3BF4E3650}"/>
              </a:ext>
            </a:extLst>
          </p:cNvPr>
          <p:cNvSpPr txBox="1"/>
          <p:nvPr/>
        </p:nvSpPr>
        <p:spPr>
          <a:xfrm>
            <a:off x="1054873" y="2192076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E63EB6"/>
                </a:solidFill>
                <a:latin typeface="LM Roman 10" panose="00000500000000000000" pitchFamily="50" charset="0"/>
              </a:rPr>
              <a:t>p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=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membawa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STNK</a:t>
            </a:r>
            <a:endParaRPr lang="en-US" sz="2400" dirty="0">
              <a:solidFill>
                <a:srgbClr val="E63EB6"/>
              </a:solidFill>
              <a:latin typeface="LM Roman 10" panose="00000500000000000000" pitchFamily="50" charset="0"/>
            </a:endParaRPr>
          </a:p>
          <a:p>
            <a:r>
              <a:rPr lang="en-US" sz="2400" i="1" dirty="0">
                <a:solidFill>
                  <a:srgbClr val="E63EB6"/>
                </a:solidFill>
                <a:latin typeface="LM Roman 10" panose="00000500000000000000" pitchFamily="50" charset="0"/>
              </a:rPr>
              <a:t>q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=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membawa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SIM</a:t>
            </a:r>
          </a:p>
        </p:txBody>
      </p:sp>
      <p:pic>
        <p:nvPicPr>
          <p:cNvPr id="5122" name="Picture 2" descr="Logika Matematika: Konjungsi, Disjungsi, Negasi &amp; Implikasi - Pijar Article">
            <a:extLst>
              <a:ext uri="{FF2B5EF4-FFF2-40B4-BE49-F238E27FC236}">
                <a16:creationId xmlns:a16="http://schemas.microsoft.com/office/drawing/2014/main" id="{3ABC4F77-9C44-2EE6-32F9-6FAC9C9A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2" y="2513736"/>
            <a:ext cx="6434766" cy="325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59320B-BD78-6E00-5725-3C603E78231F}"/>
              </a:ext>
            </a:extLst>
          </p:cNvPr>
          <p:cNvSpPr/>
          <p:nvPr/>
        </p:nvSpPr>
        <p:spPr>
          <a:xfrm>
            <a:off x="4951562" y="3157268"/>
            <a:ext cx="6987396" cy="67766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7A60-05DF-5EBD-4FD1-8A2C3860BC14}"/>
              </a:ext>
            </a:extLst>
          </p:cNvPr>
          <p:cNvSpPr txBox="1"/>
          <p:nvPr/>
        </p:nvSpPr>
        <p:spPr>
          <a:xfrm>
            <a:off x="1054873" y="3157268"/>
            <a:ext cx="317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Pernyataan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 dan q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hanya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akan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dianggap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jika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dan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hanya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jika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  dan q </a:t>
            </a:r>
            <a:r>
              <a:rPr lang="en-US" b="1" u="sng" dirty="0" err="1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keduanya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bernilai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endParaRPr lang="en-US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6D4434-3BFC-D6FB-57D6-50495F5E6D29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3121C8-7236-F766-9B47-541DA84216C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054873" y="731520"/>
                <a:ext cx="9144000" cy="104505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4000" b="1" dirty="0" err="1">
                    <a:solidFill>
                      <a:srgbClr val="FFFF00"/>
                    </a:solidFill>
                    <a:latin typeface="LM Roman 10" panose="00000500000000000000" pitchFamily="50" charset="0"/>
                  </a:rPr>
                  <a:t>Konjungsi</a:t>
                </a:r>
                <a:r>
                  <a:rPr lang="en-US" sz="4000" b="1" dirty="0">
                    <a:solidFill>
                      <a:srgbClr val="FFFF00"/>
                    </a:solidFill>
                    <a:latin typeface="LM Roman 10" panose="00000500000000000000" pitchFamily="50" charset="0"/>
                  </a:rPr>
                  <a:t> ( and,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4000" b="1" dirty="0">
                    <a:solidFill>
                      <a:srgbClr val="FFFF00"/>
                    </a:solidFill>
                    <a:latin typeface="LM Roman 10" panose="00000500000000000000" pitchFamily="50" charset="0"/>
                  </a:rPr>
                  <a:t> , &amp;&amp;)</a:t>
                </a:r>
                <a:endParaRPr lang="en-ID" sz="4000" b="1" dirty="0">
                  <a:solidFill>
                    <a:srgbClr val="FFFF00"/>
                  </a:solidFill>
                  <a:latin typeface="LM Roman 10" panose="00000500000000000000" pitchFamily="50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3121C8-7236-F766-9B47-541DA8421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54873" y="731520"/>
                <a:ext cx="9144000" cy="1045058"/>
              </a:xfrm>
              <a:blipFill>
                <a:blip r:embed="rId2"/>
                <a:stretch>
                  <a:fillRect l="-2333" b="-245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Misalkan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diberikan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proposisi</a:t>
            </a:r>
            <a:r>
              <a:rPr lang="en-US" sz="2400" dirty="0">
                <a:latin typeface="LM Roman 10" panose="00000500000000000000" pitchFamily="50" charset="0"/>
              </a:rPr>
              <a:t> “</a:t>
            </a:r>
            <a:r>
              <a:rPr lang="en-US" sz="2400" i="1" dirty="0">
                <a:latin typeface="LM Roman 10" panose="00000500000000000000" pitchFamily="50" charset="0"/>
              </a:rPr>
              <a:t>p</a:t>
            </a:r>
            <a:r>
              <a:rPr lang="en-US" sz="2400" dirty="0">
                <a:latin typeface="LM Roman 10" panose="00000500000000000000" pitchFamily="50" charset="0"/>
              </a:rPr>
              <a:t> dan </a:t>
            </a:r>
            <a:r>
              <a:rPr lang="en-US" sz="2400" i="1" dirty="0">
                <a:latin typeface="LM Roman 10" panose="00000500000000000000" pitchFamily="50" charset="0"/>
              </a:rPr>
              <a:t>q”</a:t>
            </a:r>
            <a:r>
              <a:rPr lang="en-US" sz="2400" dirty="0">
                <a:latin typeface="LM Roman 10" panose="00000500000000000000" pitchFamily="50" charset="0"/>
              </a:rPr>
              <a:t>.</a:t>
            </a: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7A60-05DF-5EBD-4FD1-8A2C3860BC14}"/>
              </a:ext>
            </a:extLst>
          </p:cNvPr>
          <p:cNvSpPr txBox="1"/>
          <p:nvPr/>
        </p:nvSpPr>
        <p:spPr>
          <a:xfrm>
            <a:off x="1054873" y="2413337"/>
            <a:ext cx="52510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Pernyataan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 dan q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hanya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akan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dianggap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jika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dan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hanya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jika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  dan q </a:t>
            </a:r>
            <a:r>
              <a:rPr lang="en-US" sz="5400" b="1" u="sng" dirty="0" err="1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keduanya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3600" b="1" dirty="0" err="1">
                <a:highlight>
                  <a:srgbClr val="E63EB6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bernilai</a:t>
            </a:r>
            <a:r>
              <a:rPr lang="en-US" sz="3600" b="1" dirty="0">
                <a:highlight>
                  <a:srgbClr val="E63EB6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3600" b="1" dirty="0" err="1">
                <a:highlight>
                  <a:srgbClr val="E63EB6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endParaRPr lang="en-US" b="1" dirty="0">
              <a:highlight>
                <a:srgbClr val="E63EB6"/>
              </a:highlight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6146" name="Picture 2" descr="pak Vincent mode bantai #gojousatoru #goodofwar #fypboossku #storyti... |  TikTok">
            <a:extLst>
              <a:ext uri="{FF2B5EF4-FFF2-40B4-BE49-F238E27FC236}">
                <a16:creationId xmlns:a16="http://schemas.microsoft.com/office/drawing/2014/main" id="{F96C47C0-3EDF-3D70-2CC2-54F3401D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17" y="1254049"/>
            <a:ext cx="2267309" cy="40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B3A9E25-204D-39B5-D65B-A4502E202F53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69" y="1232452"/>
            <a:ext cx="9144000" cy="104505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LM Roman 10" panose="00000500000000000000" pitchFamily="50" charset="0"/>
              </a:rPr>
              <a:t>Disclaimer</a:t>
            </a:r>
            <a:endParaRPr lang="en-ID" sz="4000" b="1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4665F-25E4-EDAE-CE13-A09C4165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873" y="2465000"/>
            <a:ext cx="10387054" cy="33871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LM Roman 10" panose="00000500000000000000" pitchFamily="50" charset="0"/>
              </a:rPr>
              <a:t>Kalau</a:t>
            </a:r>
            <a:r>
              <a:rPr lang="en-US" b="1" i="1" dirty="0"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latin typeface="LM Roman 10" panose="00000500000000000000" pitchFamily="50" charset="0"/>
              </a:rPr>
              <a:t>aku</a:t>
            </a:r>
            <a:r>
              <a:rPr lang="en-US" b="1" i="1" dirty="0"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latin typeface="LM Roman 10" panose="00000500000000000000" pitchFamily="50" charset="0"/>
              </a:rPr>
              <a:t>kecepetan</a:t>
            </a:r>
            <a:r>
              <a:rPr lang="en-US" b="1" i="1" dirty="0"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latin typeface="LM Roman 10" panose="00000500000000000000" pitchFamily="50" charset="0"/>
              </a:rPr>
              <a:t>bilang</a:t>
            </a:r>
            <a:endParaRPr lang="en-US" b="1" i="1" dirty="0">
              <a:latin typeface="LM Roman 10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LM Roman 10" panose="00000500000000000000" pitchFamily="50" charset="0"/>
              </a:rPr>
              <a:t>Kalau</a:t>
            </a:r>
            <a:r>
              <a:rPr lang="en-US" b="1" i="1" dirty="0">
                <a:latin typeface="LM Roman 10" panose="00000500000000000000" pitchFamily="50" charset="0"/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LM Roman 10" panose="00000500000000000000" pitchFamily="50" charset="0"/>
              </a:rPr>
              <a:t>ga </a:t>
            </a:r>
            <a:r>
              <a:rPr lang="en-US" b="1" i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paham</a:t>
            </a:r>
            <a:r>
              <a:rPr lang="en-US" b="1" i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b="1" i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bertanya</a:t>
            </a:r>
            <a:r>
              <a:rPr lang="en-US" b="1" i="1" dirty="0">
                <a:solidFill>
                  <a:srgbClr val="FFFF00"/>
                </a:solidFill>
                <a:latin typeface="LM Roman 10" panose="00000500000000000000" pitchFamily="50" charset="0"/>
              </a:rPr>
              <a:t>, </a:t>
            </a:r>
            <a:r>
              <a:rPr lang="en-US" b="1" i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jangan</a:t>
            </a:r>
            <a:r>
              <a:rPr lang="en-US" b="1" i="1" dirty="0">
                <a:solidFill>
                  <a:srgbClr val="FFFF00"/>
                </a:solidFill>
                <a:latin typeface="LM Roman 10" panose="00000500000000000000" pitchFamily="50" charset="0"/>
              </a:rPr>
              <a:t> diam.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24A755E-5666-C17C-6C02-A2884E941855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2CD2CE-FE46-B88F-69C7-4B5A0C9ED95E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8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Disjungsi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(or , V , ||)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Misalkan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diberikan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proposisi</a:t>
            </a:r>
            <a:r>
              <a:rPr lang="en-US" sz="2400" dirty="0">
                <a:latin typeface="LM Roman 10" panose="00000500000000000000" pitchFamily="50" charset="0"/>
              </a:rPr>
              <a:t> “</a:t>
            </a:r>
            <a:r>
              <a:rPr lang="en-US" sz="2400" i="1" dirty="0">
                <a:latin typeface="LM Roman 10" panose="00000500000000000000" pitchFamily="50" charset="0"/>
              </a:rPr>
              <a:t>p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atau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i="1" dirty="0">
                <a:latin typeface="LM Roman 10" panose="00000500000000000000" pitchFamily="50" charset="0"/>
              </a:rPr>
              <a:t>q”</a:t>
            </a:r>
            <a:r>
              <a:rPr lang="en-US" sz="2400" dirty="0">
                <a:latin typeface="LM Roman 10" panose="00000500000000000000" pitchFamily="50" charset="0"/>
              </a:rPr>
              <a:t>.</a:t>
            </a: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FE630-8C31-5B1A-83DA-8E512D408217}"/>
              </a:ext>
            </a:extLst>
          </p:cNvPr>
          <p:cNvSpPr txBox="1"/>
          <p:nvPr/>
        </p:nvSpPr>
        <p:spPr>
          <a:xfrm>
            <a:off x="1054872" y="2317167"/>
            <a:ext cx="1017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LM Roman 10" panose="00000500000000000000" pitchFamily="50" charset="0"/>
              </a:rPr>
              <a:t>“</a:t>
            </a:r>
            <a:r>
              <a:rPr lang="en-US" sz="2400" i="1" dirty="0" err="1">
                <a:latin typeface="LM Roman 10" panose="00000500000000000000" pitchFamily="50" charset="0"/>
              </a:rPr>
              <a:t>Untuk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sebuah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himpunan</a:t>
            </a:r>
            <a:r>
              <a:rPr lang="en-US" sz="2400" i="1" dirty="0">
                <a:latin typeface="LM Roman 10" panose="00000500000000000000" pitchFamily="50" charset="0"/>
              </a:rPr>
              <a:t> A = {2,6,8,9,10} . A </a:t>
            </a:r>
            <a:r>
              <a:rPr lang="en-US" sz="2400" i="1" dirty="0" err="1">
                <a:latin typeface="LM Roman 10" panose="00000500000000000000" pitchFamily="50" charset="0"/>
              </a:rPr>
              <a:t>adalah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himpunan</a:t>
            </a:r>
            <a:r>
              <a:rPr lang="en-US" sz="2400" i="1" dirty="0">
                <a:latin typeface="LM Roman 10" panose="00000500000000000000" pitchFamily="50" charset="0"/>
              </a:rPr>
              <a:t> yang </a:t>
            </a:r>
            <a:r>
              <a:rPr lang="en-US" sz="2400" i="1" dirty="0" err="1">
                <a:latin typeface="LM Roman 10" panose="00000500000000000000" pitchFamily="50" charset="0"/>
              </a:rPr>
              <a:t>memuat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anggotanya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yaitu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bilangan</a:t>
            </a:r>
            <a:r>
              <a:rPr lang="en-US" sz="2400" i="1" dirty="0">
                <a:latin typeface="LM Roman 10" panose="00000500000000000000" pitchFamily="50" charset="0"/>
              </a:rPr>
              <a:t> yang </a:t>
            </a:r>
            <a:r>
              <a:rPr lang="en-US" sz="2400" i="1" dirty="0" err="1">
                <a:latin typeface="LM Roman 10" panose="00000500000000000000" pitchFamily="50" charset="0"/>
              </a:rPr>
              <a:t>habis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dibagi</a:t>
            </a:r>
            <a:r>
              <a:rPr lang="en-US" sz="2400" i="1" dirty="0">
                <a:latin typeface="LM Roman 10" panose="00000500000000000000" pitchFamily="50" charset="0"/>
              </a:rPr>
              <a:t> 2 </a:t>
            </a:r>
            <a:r>
              <a:rPr lang="en-US" sz="2400" i="1" dirty="0" err="1">
                <a:latin typeface="LM Roman 10" panose="00000500000000000000" pitchFamily="50" charset="0"/>
              </a:rPr>
              <a:t>atau</a:t>
            </a:r>
            <a:r>
              <a:rPr lang="en-US" sz="2400" i="1" dirty="0">
                <a:latin typeface="LM Roman 10" panose="00000500000000000000" pitchFamily="50" charset="0"/>
              </a:rPr>
              <a:t> 3”</a:t>
            </a:r>
          </a:p>
          <a:p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00CDF-2AD5-51DD-A214-310B72E83AE6}"/>
              </a:ext>
            </a:extLst>
          </p:cNvPr>
          <p:cNvSpPr txBox="1"/>
          <p:nvPr/>
        </p:nvSpPr>
        <p:spPr>
          <a:xfrm>
            <a:off x="1054871" y="3263261"/>
            <a:ext cx="1017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Himpunan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A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mengandung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bilangan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habis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dibagi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2 = {2,8,10}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Himpunan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A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mengandung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bilangan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habis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dibagi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3 = {6,9}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Himpunan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A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mengandung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bilangan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habis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LM Roman 10" panose="00000500000000000000" pitchFamily="50" charset="0"/>
              </a:rPr>
              <a:t>dibagi</a:t>
            </a:r>
            <a:r>
              <a:rPr lang="en-US" sz="2400" dirty="0">
                <a:solidFill>
                  <a:srgbClr val="00B0F0"/>
                </a:solidFill>
                <a:latin typeface="LM Roman 10" panose="00000500000000000000" pitchFamily="50" charset="0"/>
              </a:rPr>
              <a:t> 2 dan 3 = {6}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672605-E159-9EB5-AE18-8C0AE4D022C9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Disjungsi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(or, V , ||)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Misalkan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diberikan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proposisi</a:t>
            </a:r>
            <a:r>
              <a:rPr lang="en-US" sz="2400" dirty="0">
                <a:latin typeface="LM Roman 10" panose="00000500000000000000" pitchFamily="50" charset="0"/>
              </a:rPr>
              <a:t> “</a:t>
            </a:r>
            <a:r>
              <a:rPr lang="en-US" sz="2400" i="1" dirty="0">
                <a:latin typeface="LM Roman 10" panose="00000500000000000000" pitchFamily="50" charset="0"/>
              </a:rPr>
              <a:t>p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atau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i="1" dirty="0">
                <a:latin typeface="LM Roman 10" panose="00000500000000000000" pitchFamily="50" charset="0"/>
              </a:rPr>
              <a:t>q”</a:t>
            </a:r>
            <a:r>
              <a:rPr lang="en-US" sz="2400" dirty="0">
                <a:latin typeface="LM Roman 10" panose="00000500000000000000" pitchFamily="50" charset="0"/>
              </a:rPr>
              <a:t>.</a:t>
            </a: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2F940-C2B9-DB9D-7E0A-47A3BF4E3650}"/>
              </a:ext>
            </a:extLst>
          </p:cNvPr>
          <p:cNvSpPr txBox="1"/>
          <p:nvPr/>
        </p:nvSpPr>
        <p:spPr>
          <a:xfrm>
            <a:off x="1054873" y="2192076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E63EB6"/>
                </a:solidFill>
                <a:latin typeface="LM Roman 10" panose="00000500000000000000" pitchFamily="50" charset="0"/>
              </a:rPr>
              <a:t>p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=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bilangan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habis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dibagi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2</a:t>
            </a:r>
          </a:p>
          <a:p>
            <a:r>
              <a:rPr lang="en-US" sz="2400" i="1" dirty="0">
                <a:solidFill>
                  <a:srgbClr val="E63EB6"/>
                </a:solidFill>
                <a:latin typeface="LM Roman 10" panose="00000500000000000000" pitchFamily="50" charset="0"/>
              </a:rPr>
              <a:t>q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=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bilangan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habis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dibagi</a:t>
            </a:r>
            <a:r>
              <a:rPr lang="en-US" sz="2400" dirty="0">
                <a:solidFill>
                  <a:srgbClr val="E63EB6"/>
                </a:solidFill>
                <a:latin typeface="LM Roman 10" panose="00000500000000000000" pitchFamily="50" charset="0"/>
              </a:rPr>
              <a:t>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7A60-05DF-5EBD-4FD1-8A2C3860BC14}"/>
              </a:ext>
            </a:extLst>
          </p:cNvPr>
          <p:cNvSpPr txBox="1"/>
          <p:nvPr/>
        </p:nvSpPr>
        <p:spPr>
          <a:xfrm>
            <a:off x="1054873" y="3157268"/>
            <a:ext cx="317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Pernyataan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atau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q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akan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selalu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selama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minimal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ada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satu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yang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endParaRPr lang="en-US" b="1" dirty="0">
              <a:solidFill>
                <a:schemeClr val="bg1"/>
              </a:solidFill>
              <a:highlight>
                <a:srgbClr val="FFFF00"/>
              </a:highlight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pic>
        <p:nvPicPr>
          <p:cNvPr id="7170" name="Picture 2" descr="Logika Matematika: Konjungsi, Disjungsi, Negasi &amp; Implikasi - Pijar Article">
            <a:extLst>
              <a:ext uri="{FF2B5EF4-FFF2-40B4-BE49-F238E27FC236}">
                <a16:creationId xmlns:a16="http://schemas.microsoft.com/office/drawing/2014/main" id="{655DBE7F-C560-C83C-66BE-749DB39F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85" y="2290168"/>
            <a:ext cx="6760481" cy="33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3E6E303-4536-1700-7949-2D5F3BC57DE9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Disjungsi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(or, V , ||)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Misalkan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diberikan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proposisi</a:t>
            </a:r>
            <a:r>
              <a:rPr lang="en-US" sz="2400" dirty="0">
                <a:latin typeface="LM Roman 10" panose="00000500000000000000" pitchFamily="50" charset="0"/>
              </a:rPr>
              <a:t> “</a:t>
            </a:r>
            <a:r>
              <a:rPr lang="en-US" sz="2400" i="1" dirty="0">
                <a:latin typeface="LM Roman 10" panose="00000500000000000000" pitchFamily="50" charset="0"/>
              </a:rPr>
              <a:t>p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atau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i="1" dirty="0">
                <a:latin typeface="LM Roman 10" panose="00000500000000000000" pitchFamily="50" charset="0"/>
              </a:rPr>
              <a:t>q”</a:t>
            </a:r>
            <a:r>
              <a:rPr lang="en-US" sz="2400" dirty="0">
                <a:latin typeface="LM Roman 10" panose="00000500000000000000" pitchFamily="50" charset="0"/>
              </a:rPr>
              <a:t>.</a:t>
            </a: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2F940-C2B9-DB9D-7E0A-47A3BF4E3650}"/>
              </a:ext>
            </a:extLst>
          </p:cNvPr>
          <p:cNvSpPr txBox="1"/>
          <p:nvPr/>
        </p:nvSpPr>
        <p:spPr>
          <a:xfrm>
            <a:off x="1287862" y="2145910"/>
            <a:ext cx="10173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LM Roman 10" panose="00000500000000000000" pitchFamily="50" charset="0"/>
              </a:rPr>
              <a:t>“</a:t>
            </a:r>
            <a:r>
              <a:rPr lang="en-US" sz="5400" dirty="0" err="1">
                <a:latin typeface="LM Roman 10" panose="00000500000000000000" pitchFamily="50" charset="0"/>
              </a:rPr>
              <a:t>Pilih</a:t>
            </a:r>
            <a:r>
              <a:rPr lang="en-US" sz="5400" dirty="0">
                <a:latin typeface="LM Roman 10" panose="00000500000000000000" pitchFamily="50" charset="0"/>
              </a:rPr>
              <a:t> </a:t>
            </a:r>
            <a:r>
              <a:rPr lang="en-US" sz="5400" dirty="0" err="1">
                <a:latin typeface="LM Roman 10" panose="00000500000000000000" pitchFamily="50" charset="0"/>
              </a:rPr>
              <a:t>aku</a:t>
            </a:r>
            <a:r>
              <a:rPr lang="en-US" sz="5400" dirty="0">
                <a:latin typeface="LM Roman 10" panose="00000500000000000000" pitchFamily="50" charset="0"/>
              </a:rPr>
              <a:t> </a:t>
            </a:r>
            <a:r>
              <a:rPr lang="en-US" sz="5400" dirty="0" err="1">
                <a:solidFill>
                  <a:srgbClr val="E63EB6"/>
                </a:solidFill>
                <a:latin typeface="LM Roman 10" panose="00000500000000000000" pitchFamily="50" charset="0"/>
              </a:rPr>
              <a:t>atau</a:t>
            </a:r>
            <a:r>
              <a:rPr lang="en-US" sz="5400" dirty="0">
                <a:latin typeface="LM Roman 10" panose="00000500000000000000" pitchFamily="50" charset="0"/>
              </a:rPr>
              <a:t> </a:t>
            </a:r>
            <a:r>
              <a:rPr lang="en-US" sz="5400" dirty="0" err="1">
                <a:latin typeface="LM Roman 10" panose="00000500000000000000" pitchFamily="50" charset="0"/>
              </a:rPr>
              <a:t>dia</a:t>
            </a:r>
            <a:r>
              <a:rPr lang="en-US" sz="5400" dirty="0">
                <a:latin typeface="LM Roman 10" panose="00000500000000000000" pitchFamily="50" charset="0"/>
              </a:rPr>
              <a:t>”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6703B0-9F7D-07AA-B87B-0178A5ED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48" y="3164130"/>
            <a:ext cx="4347869" cy="24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35328-EA5D-75DD-7A1A-ED8CFFF38CB5}"/>
              </a:ext>
            </a:extLst>
          </p:cNvPr>
          <p:cNvSpPr txBox="1"/>
          <p:nvPr/>
        </p:nvSpPr>
        <p:spPr>
          <a:xfrm>
            <a:off x="6021238" y="3317375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Kalau</a:t>
            </a:r>
            <a:r>
              <a:rPr lang="en-US" sz="320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3200" i="1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bisa</a:t>
            </a:r>
            <a:r>
              <a:rPr lang="en-US" sz="320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dua </a:t>
            </a:r>
          </a:p>
          <a:p>
            <a:r>
              <a:rPr lang="en-US" sz="3200" i="1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kenapa</a:t>
            </a:r>
            <a:r>
              <a:rPr lang="en-US" sz="320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3200" i="1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harus</a:t>
            </a:r>
            <a:r>
              <a:rPr lang="en-US" sz="320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</a:p>
          <a:p>
            <a:r>
              <a:rPr lang="en-US" sz="3200" i="1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satu</a:t>
            </a:r>
            <a:r>
              <a:rPr lang="en-US" sz="320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?</a:t>
            </a:r>
          </a:p>
          <a:p>
            <a:r>
              <a:rPr lang="en-US" sz="320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~ </a:t>
            </a:r>
            <a:r>
              <a:rPr lang="en-US" sz="3200" i="1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Algoritma</a:t>
            </a:r>
            <a:r>
              <a:rPr lang="en-US" sz="3200" i="1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Greedy</a:t>
            </a:r>
            <a:endParaRPr lang="en-ID" sz="3200" i="1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510FF0-FB9D-B533-54A5-B7CEC3C9FA7F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Disjungsi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Eksklusif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xor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,  , ^ 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Terkadang</a:t>
            </a:r>
            <a:r>
              <a:rPr lang="en-US" sz="2400" dirty="0">
                <a:latin typeface="LM Roman 10" panose="00000500000000000000" pitchFamily="50" charset="0"/>
              </a:rPr>
              <a:t> di </a:t>
            </a:r>
            <a:r>
              <a:rPr lang="en-US" sz="2400" dirty="0" err="1">
                <a:latin typeface="LM Roman 10" panose="00000500000000000000" pitchFamily="50" charset="0"/>
              </a:rPr>
              <a:t>dalam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kehidupan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diminta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untuk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membuat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pilihan</a:t>
            </a:r>
            <a:r>
              <a:rPr lang="en-US" sz="2400" dirty="0">
                <a:latin typeface="LM Roman 10" panose="00000500000000000000" pitchFamily="50" charset="0"/>
              </a:rPr>
              <a:t> dan </a:t>
            </a:r>
            <a:r>
              <a:rPr lang="en-US" sz="2400" dirty="0" err="1">
                <a:latin typeface="LM Roman 10" panose="00000500000000000000" pitchFamily="50" charset="0"/>
              </a:rPr>
              <a:t>tidak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diperkenankan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untuk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memilih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keduanya</a:t>
            </a:r>
            <a:endParaRPr lang="en-US" sz="2400" dirty="0">
              <a:latin typeface="LM Roman 10" panose="00000500000000000000" pitchFamily="50" charset="0"/>
            </a:endParaRP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3FF6A-DEE9-2A88-04B1-98070943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75" y="1205782"/>
            <a:ext cx="397709" cy="382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D5EF5-39F7-FFB6-DBDF-F03CE3C1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499" y="2402692"/>
            <a:ext cx="1992952" cy="3238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0751E-1E8F-8EAF-3A6B-B83CC08700A3}"/>
              </a:ext>
            </a:extLst>
          </p:cNvPr>
          <p:cNvSpPr txBox="1"/>
          <p:nvPr/>
        </p:nvSpPr>
        <p:spPr>
          <a:xfrm>
            <a:off x="1236028" y="2633485"/>
            <a:ext cx="6105052" cy="2308324"/>
          </a:xfrm>
          <a:prstGeom prst="rect">
            <a:avLst/>
          </a:prstGeom>
          <a:solidFill>
            <a:schemeClr val="tx1">
              <a:alpha val="12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LM Roman 10" panose="00000500000000000000" pitchFamily="50" charset="0"/>
              </a:rPr>
              <a:t>Kala </a:t>
            </a:r>
            <a:r>
              <a:rPr lang="en-US" sz="2400" dirty="0" err="1">
                <a:latin typeface="LM Roman 10" panose="00000500000000000000" pitchFamily="50" charset="0"/>
              </a:rPr>
              <a:t>itu</a:t>
            </a:r>
            <a:r>
              <a:rPr lang="en-US" sz="2400" dirty="0">
                <a:latin typeface="LM Roman 10" panose="00000500000000000000" pitchFamily="50" charset="0"/>
              </a:rPr>
              <a:t> Seif </a:t>
            </a:r>
            <a:r>
              <a:rPr lang="en-US" sz="2400" dirty="0" err="1">
                <a:latin typeface="LM Roman 10" panose="00000500000000000000" pitchFamily="50" charset="0"/>
              </a:rPr>
              <a:t>sedang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makan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malam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bersama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calon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mertuanya</a:t>
            </a:r>
            <a:endParaRPr lang="en-US" sz="2400" dirty="0">
              <a:latin typeface="LM Roman 10" panose="00000500000000000000" pitchFamily="50" charset="0"/>
            </a:endParaRPr>
          </a:p>
          <a:p>
            <a:endParaRPr lang="en-US" sz="2400" i="1" dirty="0">
              <a:latin typeface="LM Roman 10" panose="00000500000000000000" pitchFamily="50" charset="0"/>
            </a:endParaRPr>
          </a:p>
          <a:p>
            <a:r>
              <a:rPr lang="en-US" sz="2400" i="1" dirty="0">
                <a:latin typeface="LM Roman 10" panose="00000500000000000000" pitchFamily="50" charset="0"/>
              </a:rPr>
              <a:t>“Kamu </a:t>
            </a:r>
            <a:r>
              <a:rPr lang="en-US" sz="2400" i="1" dirty="0" err="1">
                <a:latin typeface="LM Roman 10" panose="00000500000000000000" pitchFamily="50" charset="0"/>
              </a:rPr>
              <a:t>mau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saya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masakin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Gulai</a:t>
            </a:r>
            <a:r>
              <a:rPr lang="en-US" sz="2400" i="1" dirty="0">
                <a:latin typeface="LM Roman 10" panose="00000500000000000000" pitchFamily="50" charset="0"/>
              </a:rPr>
              <a:t> </a:t>
            </a:r>
            <a:r>
              <a:rPr lang="en-US" sz="2400" i="1" dirty="0" err="1">
                <a:latin typeface="LM Roman 10" panose="00000500000000000000" pitchFamily="50" charset="0"/>
              </a:rPr>
              <a:t>atau</a:t>
            </a:r>
            <a:r>
              <a:rPr lang="en-US" sz="2400" i="1" dirty="0">
                <a:latin typeface="LM Roman 10" panose="00000500000000000000" pitchFamily="50" charset="0"/>
              </a:rPr>
              <a:t> Kari </a:t>
            </a:r>
            <a:r>
              <a:rPr lang="en-US" sz="2400" i="1" dirty="0" err="1">
                <a:latin typeface="LM Roman 10" panose="00000500000000000000" pitchFamily="50" charset="0"/>
              </a:rPr>
              <a:t>Ayam</a:t>
            </a:r>
            <a:r>
              <a:rPr lang="en-US" sz="2400" i="1" dirty="0">
                <a:latin typeface="LM Roman 10" panose="00000500000000000000" pitchFamily="50" charset="0"/>
              </a:rPr>
              <a:t>? ”</a:t>
            </a: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78798A-65AD-BF44-AE54-5ECF6F49E174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Disjungsi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Eksklusif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xor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,  , ^ 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Terkadang</a:t>
            </a:r>
            <a:r>
              <a:rPr lang="en-US" sz="2400" dirty="0">
                <a:latin typeface="LM Roman 10" panose="00000500000000000000" pitchFamily="50" charset="0"/>
              </a:rPr>
              <a:t> di </a:t>
            </a:r>
            <a:r>
              <a:rPr lang="en-US" sz="2400" dirty="0" err="1">
                <a:latin typeface="LM Roman 10" panose="00000500000000000000" pitchFamily="50" charset="0"/>
              </a:rPr>
              <a:t>dalam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kehidupan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diminta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untuk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membuat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pilihan</a:t>
            </a:r>
            <a:r>
              <a:rPr lang="en-US" sz="2400" dirty="0">
                <a:latin typeface="LM Roman 10" panose="00000500000000000000" pitchFamily="50" charset="0"/>
              </a:rPr>
              <a:t> dan </a:t>
            </a:r>
            <a:r>
              <a:rPr lang="en-US" sz="2400" dirty="0" err="1">
                <a:latin typeface="LM Roman 10" panose="00000500000000000000" pitchFamily="50" charset="0"/>
              </a:rPr>
              <a:t>tidak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diperkenankan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untuk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memilih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keduanya</a:t>
            </a:r>
            <a:endParaRPr lang="en-US" sz="2400" dirty="0">
              <a:latin typeface="LM Roman 10" panose="00000500000000000000" pitchFamily="50" charset="0"/>
            </a:endParaRPr>
          </a:p>
          <a:p>
            <a:r>
              <a:rPr lang="en-US" sz="24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3FF6A-DEE9-2A88-04B1-98070943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75" y="1205782"/>
            <a:ext cx="397709" cy="382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D5EF5-39F7-FFB6-DBDF-F03CE3C1F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499" y="2402692"/>
            <a:ext cx="1992952" cy="3238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0751E-1E8F-8EAF-3A6B-B83CC08700A3}"/>
              </a:ext>
            </a:extLst>
          </p:cNvPr>
          <p:cNvSpPr txBox="1"/>
          <p:nvPr/>
        </p:nvSpPr>
        <p:spPr>
          <a:xfrm>
            <a:off x="1236028" y="2633485"/>
            <a:ext cx="6105052" cy="830997"/>
          </a:xfrm>
          <a:prstGeom prst="rect">
            <a:avLst/>
          </a:prstGeom>
          <a:solidFill>
            <a:schemeClr val="tx1">
              <a:alpha val="12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LM Roman 10" panose="00000500000000000000" pitchFamily="50" charset="0"/>
              </a:rPr>
              <a:t>Seif </a:t>
            </a:r>
            <a:r>
              <a:rPr lang="en-US" sz="2400" dirty="0" err="1">
                <a:latin typeface="LM Roman 10" panose="00000500000000000000" pitchFamily="50" charset="0"/>
              </a:rPr>
              <a:t>hanya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bisa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dibuatkan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makanan</a:t>
            </a:r>
            <a:r>
              <a:rPr lang="en-US" sz="2400" dirty="0">
                <a:latin typeface="LM Roman 10" panose="00000500000000000000" pitchFamily="50" charset="0"/>
              </a:rPr>
              <a:t> salah </a:t>
            </a:r>
            <a:r>
              <a:rPr lang="en-US" sz="2400" dirty="0" err="1">
                <a:latin typeface="LM Roman 10" panose="00000500000000000000" pitchFamily="50" charset="0"/>
              </a:rPr>
              <a:t>satu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dari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Gulai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atau</a:t>
            </a:r>
            <a:r>
              <a:rPr lang="en-US" sz="2400" dirty="0">
                <a:latin typeface="LM Roman 10" panose="00000500000000000000" pitchFamily="50" charset="0"/>
              </a:rPr>
              <a:t> Kari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699949-A0FD-EDF4-660E-E3E6191C7BA5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4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Disjungsi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Eksklusif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xor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,  , ^ 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LM Roman 10" panose="00000500000000000000" pitchFamily="50" charset="0"/>
              </a:rPr>
              <a:t>Apa</a:t>
            </a:r>
            <a:r>
              <a:rPr lang="en-US" sz="3600" dirty="0">
                <a:latin typeface="LM Roman 10" panose="00000500000000000000" pitchFamily="50" charset="0"/>
              </a:rPr>
              <a:t> yang </a:t>
            </a:r>
            <a:r>
              <a:rPr lang="en-US" sz="3600" dirty="0" err="1">
                <a:latin typeface="LM Roman 10" panose="00000500000000000000" pitchFamily="50" charset="0"/>
              </a:rPr>
              <a:t>akan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terjadi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jika</a:t>
            </a:r>
            <a:r>
              <a:rPr lang="en-US" sz="3600" dirty="0">
                <a:latin typeface="LM Roman 10" panose="00000500000000000000" pitchFamily="50" charset="0"/>
              </a:rPr>
              <a:t> Seif </a:t>
            </a:r>
            <a:r>
              <a:rPr lang="en-US" sz="3600" dirty="0" err="1">
                <a:latin typeface="LM Roman 10" panose="00000500000000000000" pitchFamily="50" charset="0"/>
              </a:rPr>
              <a:t>meminta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untuk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dimasakkan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keduanya</a:t>
            </a:r>
            <a:r>
              <a:rPr lang="en-US" sz="3600" dirty="0">
                <a:latin typeface="LM Roman 10" panose="00000500000000000000" pitchFamily="50" charset="0"/>
              </a:rPr>
              <a:t>?</a:t>
            </a:r>
          </a:p>
          <a:p>
            <a:r>
              <a:rPr lang="en-US" sz="2800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3FF6A-DEE9-2A88-04B1-98070943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075" y="1205782"/>
            <a:ext cx="397709" cy="382645"/>
          </a:xfrm>
          <a:prstGeom prst="rect">
            <a:avLst/>
          </a:prstGeom>
        </p:spPr>
      </p:pic>
      <p:pic>
        <p:nvPicPr>
          <p:cNvPr id="10242" name="Picture 2" descr="Disjungsi Eksklusif (Exclusive OR) – Catatan Kuliah Ilmu Komputer">
            <a:extLst>
              <a:ext uri="{FF2B5EF4-FFF2-40B4-BE49-F238E27FC236}">
                <a16:creationId xmlns:a16="http://schemas.microsoft.com/office/drawing/2014/main" id="{D8F3F560-303A-F7B9-5E5A-4FCCD4A1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52" y="2729465"/>
            <a:ext cx="5415164" cy="263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7C0F8-1A5D-8EC2-549E-83CF5EF7D6F0}"/>
              </a:ext>
            </a:extLst>
          </p:cNvPr>
          <p:cNvSpPr txBox="1"/>
          <p:nvPr/>
        </p:nvSpPr>
        <p:spPr>
          <a:xfrm>
            <a:off x="1054873" y="3157268"/>
            <a:ext cx="3174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Pernyataan</a:t>
            </a:r>
            <a:r>
              <a:rPr lang="en-US" sz="20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 </a:t>
            </a:r>
            <a:r>
              <a:rPr lang="en-US" sz="20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xor</a:t>
            </a:r>
            <a:r>
              <a:rPr lang="en-US" sz="20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q </a:t>
            </a:r>
            <a:r>
              <a:rPr lang="en-US" sz="20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akan</a:t>
            </a:r>
            <a:r>
              <a:rPr lang="en-US" sz="20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20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selalu</a:t>
            </a:r>
            <a:r>
              <a:rPr lang="en-US" sz="20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20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benar</a:t>
            </a:r>
            <a:r>
              <a:rPr lang="en-US" sz="20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20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selama</a:t>
            </a:r>
            <a:r>
              <a:rPr lang="en-US" sz="20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highlight>
                  <a:srgbClr val="FFFF00"/>
                </a:highlight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 != q</a:t>
            </a:r>
            <a:endParaRPr lang="en-US" sz="2000" b="1" dirty="0">
              <a:solidFill>
                <a:schemeClr val="bg1"/>
              </a:solidFill>
              <a:highlight>
                <a:srgbClr val="FFFF00"/>
              </a:highlight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3CBE81-95C7-2172-0DFD-B5FF22320F5D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Implikasi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(Jika … ,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Maka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…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63EB6"/>
                </a:solidFill>
                <a:latin typeface="LM Roman 10" panose="00000500000000000000" pitchFamily="50" charset="0"/>
              </a:rPr>
              <a:t>Jika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saya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lapar</a:t>
            </a:r>
            <a:r>
              <a:rPr lang="en-US" sz="3600" dirty="0">
                <a:latin typeface="LM Roman 10" panose="00000500000000000000" pitchFamily="50" charset="0"/>
              </a:rPr>
              <a:t>, </a:t>
            </a:r>
            <a:r>
              <a:rPr lang="en-US" sz="36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maka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saya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akan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makan</a:t>
            </a:r>
            <a:r>
              <a:rPr lang="en-US" sz="3600" dirty="0">
                <a:latin typeface="LM Roman 10" panose="00000500000000000000" pitchFamily="50" charset="0"/>
              </a:rPr>
              <a:t>.</a:t>
            </a:r>
            <a:endParaRPr lang="en-US" sz="2800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pic>
        <p:nvPicPr>
          <p:cNvPr id="1026" name="Picture 2" descr="Logika Matematika: Konjungsi, Disjungsi, Negasi &amp; Implikasi - Pijar Article">
            <a:extLst>
              <a:ext uri="{FF2B5EF4-FFF2-40B4-BE49-F238E27FC236}">
                <a16:creationId xmlns:a16="http://schemas.microsoft.com/office/drawing/2014/main" id="{6D272AB6-8399-57CB-2698-67546C6DB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73" y="2572879"/>
            <a:ext cx="6053293" cy="31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55B55-9CF6-59E2-1977-EDE9866091F9}"/>
              </a:ext>
            </a:extLst>
          </p:cNvPr>
          <p:cNvSpPr txBox="1"/>
          <p:nvPr/>
        </p:nvSpPr>
        <p:spPr>
          <a:xfrm>
            <a:off x="7375584" y="2651183"/>
            <a:ext cx="4126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63EB6"/>
                </a:solidFill>
                <a:latin typeface="LM Roman 10" panose="00000500000000000000" pitchFamily="50" charset="0"/>
              </a:rPr>
              <a:t>Jika</a:t>
            </a:r>
            <a:r>
              <a:rPr lang="en-US" dirty="0">
                <a:latin typeface="LM Roman 10" panose="00000500000000000000" pitchFamily="50" charset="0"/>
              </a:rPr>
              <a:t> 3 </a:t>
            </a:r>
            <a:r>
              <a:rPr lang="en-US" dirty="0" err="1">
                <a:latin typeface="LM Roman 10" panose="00000500000000000000" pitchFamily="50" charset="0"/>
              </a:rPr>
              <a:t>itu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bilangan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ganjil</a:t>
            </a:r>
            <a:r>
              <a:rPr lang="en-US" dirty="0">
                <a:latin typeface="LM Roman 10" panose="00000500000000000000" pitchFamily="50" charset="0"/>
              </a:rPr>
              <a:t>, </a:t>
            </a:r>
            <a:r>
              <a:rPr lang="en-US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maka</a:t>
            </a:r>
            <a:r>
              <a:rPr lang="en-US" dirty="0">
                <a:latin typeface="LM Roman 10" panose="00000500000000000000" pitchFamily="50" charset="0"/>
              </a:rPr>
              <a:t> 2 </a:t>
            </a:r>
            <a:r>
              <a:rPr lang="en-US" dirty="0" err="1">
                <a:latin typeface="LM Roman 10" panose="00000500000000000000" pitchFamily="50" charset="0"/>
              </a:rPr>
              <a:t>itu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bilangan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genap</a:t>
            </a:r>
            <a:r>
              <a:rPr lang="en-US" dirty="0">
                <a:latin typeface="LM Roman 10" panose="00000500000000000000" pitchFamily="50" charset="0"/>
              </a:rPr>
              <a:t>.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BAAAE-A071-17C4-C674-5407286DF520}"/>
              </a:ext>
            </a:extLst>
          </p:cNvPr>
          <p:cNvSpPr txBox="1"/>
          <p:nvPr/>
        </p:nvSpPr>
        <p:spPr>
          <a:xfrm>
            <a:off x="7375584" y="3468115"/>
            <a:ext cx="4126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63EB6"/>
                </a:solidFill>
                <a:latin typeface="LM Roman 10" panose="00000500000000000000" pitchFamily="50" charset="0"/>
              </a:rPr>
              <a:t>Jika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gatau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lagi</a:t>
            </a:r>
            <a:r>
              <a:rPr lang="en-US" dirty="0">
                <a:latin typeface="LM Roman 10" panose="00000500000000000000" pitchFamily="50" charset="0"/>
              </a:rPr>
              <a:t>, </a:t>
            </a:r>
            <a:r>
              <a:rPr lang="en-US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maka</a:t>
            </a:r>
            <a:r>
              <a:rPr lang="en-US" dirty="0">
                <a:latin typeface="LM Roman 10" panose="00000500000000000000" pitchFamily="50" charset="0"/>
              </a:rPr>
              <a:t> 5 </a:t>
            </a:r>
            <a:r>
              <a:rPr lang="en-US" dirty="0" err="1">
                <a:latin typeface="LM Roman 10" panose="00000500000000000000" pitchFamily="50" charset="0"/>
              </a:rPr>
              <a:t>itu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bilangan</a:t>
            </a:r>
            <a:r>
              <a:rPr lang="en-US" dirty="0">
                <a:latin typeface="LM Roman 10" panose="00000500000000000000" pitchFamily="50" charset="0"/>
              </a:rPr>
              <a:t> prima</a:t>
            </a:r>
            <a:endParaRPr lang="en-US" sz="1400" dirty="0">
              <a:latin typeface="LM Roman 10" panose="00000500000000000000" pitchFamily="50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5AF4FC6-FB63-5AF5-8070-60945B2F4474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2" y="731520"/>
            <a:ext cx="10668425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Biimplikasi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( …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jika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dan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hanya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jika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..)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LM Roman 10" panose="00000500000000000000" pitchFamily="50" charset="0"/>
              </a:rPr>
              <a:t>Suatu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bilangan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dikatakan</a:t>
            </a:r>
            <a:r>
              <a:rPr lang="en-US" sz="3600" dirty="0">
                <a:latin typeface="LM Roman 10" panose="00000500000000000000" pitchFamily="50" charset="0"/>
              </a:rPr>
              <a:t> prima </a:t>
            </a:r>
            <a:r>
              <a:rPr lang="en-US" sz="36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jika</a:t>
            </a:r>
            <a:r>
              <a:rPr lang="en-US" sz="3600" b="1" dirty="0">
                <a:solidFill>
                  <a:srgbClr val="E63EB6"/>
                </a:solidFill>
                <a:latin typeface="LM Roman 10" panose="00000500000000000000" pitchFamily="50" charset="0"/>
              </a:rPr>
              <a:t> dan </a:t>
            </a:r>
            <a:r>
              <a:rPr lang="en-US" sz="36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hanya</a:t>
            </a:r>
            <a:r>
              <a:rPr lang="en-US" sz="3600" b="1" dirty="0">
                <a:solidFill>
                  <a:srgbClr val="E63EB6"/>
                </a:solidFill>
                <a:latin typeface="LM Roman 10" panose="00000500000000000000" pitchFamily="50" charset="0"/>
              </a:rPr>
              <a:t> </a:t>
            </a:r>
            <a:r>
              <a:rPr lang="en-US" sz="36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jika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bilangan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itu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habis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dibagi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dirinya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  <a:r>
              <a:rPr lang="en-US" sz="3600" dirty="0" err="1">
                <a:latin typeface="LM Roman 10" panose="00000500000000000000" pitchFamily="50" charset="0"/>
              </a:rPr>
              <a:t>sendiri</a:t>
            </a:r>
            <a:r>
              <a:rPr lang="en-US" sz="3600" dirty="0">
                <a:latin typeface="LM Roman 10" panose="00000500000000000000" pitchFamily="50" charset="0"/>
              </a:rPr>
              <a:t> </a:t>
            </a:r>
          </a:p>
          <a:p>
            <a:r>
              <a:rPr lang="en-US" sz="3600" dirty="0">
                <a:latin typeface="LM Roman 10" panose="00000500000000000000" pitchFamily="50" charset="0"/>
              </a:rPr>
              <a:t>dan 1</a:t>
            </a:r>
            <a:endParaRPr lang="en-US" sz="2800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pic>
        <p:nvPicPr>
          <p:cNvPr id="1026" name="Picture 2" descr="tabel kebenaran biimplikasi | OnoIni.Com">
            <a:extLst>
              <a:ext uri="{FF2B5EF4-FFF2-40B4-BE49-F238E27FC236}">
                <a16:creationId xmlns:a16="http://schemas.microsoft.com/office/drawing/2014/main" id="{A6114A53-0FFB-037E-3D1D-1CF0E77FF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52" y="3058691"/>
            <a:ext cx="2863234" cy="28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9D1D3-2997-AD48-0F17-58EF3C0F1834}"/>
              </a:ext>
            </a:extLst>
          </p:cNvPr>
          <p:cNvSpPr txBox="1"/>
          <p:nvPr/>
        </p:nvSpPr>
        <p:spPr>
          <a:xfrm>
            <a:off x="1054872" y="4348299"/>
            <a:ext cx="5653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M Roman 10" panose="00000500000000000000" pitchFamily="50" charset="0"/>
              </a:rPr>
              <a:t>P &lt;-&gt; Q </a:t>
            </a:r>
            <a:r>
              <a:rPr lang="en-US" dirty="0" err="1">
                <a:latin typeface="LM Roman 10" panose="00000500000000000000" pitchFamily="50" charset="0"/>
              </a:rPr>
              <a:t>akan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bernilai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benar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selama</a:t>
            </a:r>
            <a:r>
              <a:rPr lang="en-US" dirty="0">
                <a:latin typeface="LM Roman 10" panose="00000500000000000000" pitchFamily="50" charset="0"/>
              </a:rPr>
              <a:t> P == Q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0DC0B-9287-4552-5BE0-637A52905129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2" y="731520"/>
            <a:ext cx="10668425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Tautologi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54803-3C5C-47F6-220C-C344221E1307}"/>
                  </a:ext>
                </a:extLst>
              </p:cNvPr>
              <p:cNvSpPr txBox="1"/>
              <p:nvPr/>
            </p:nvSpPr>
            <p:spPr>
              <a:xfrm>
                <a:off x="1054873" y="1776578"/>
                <a:ext cx="10173959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LM Roman 10" panose="00000500000000000000" pitchFamily="50" charset="0"/>
                  </a:rPr>
                  <a:t>Tautologi </a:t>
                </a:r>
                <a:r>
                  <a:rPr lang="en-US" sz="3600" dirty="0" err="1">
                    <a:latin typeface="LM Roman 10" panose="00000500000000000000" pitchFamily="50" charset="0"/>
                  </a:rPr>
                  <a:t>adalah</a:t>
                </a:r>
                <a:r>
                  <a:rPr lang="en-US" sz="3600" dirty="0">
                    <a:latin typeface="LM Roman 10" panose="00000500000000000000" pitchFamily="50" charset="0"/>
                  </a:rPr>
                  <a:t> Ketika </a:t>
                </a:r>
                <a:r>
                  <a:rPr lang="en-US" sz="3600" dirty="0" err="1">
                    <a:latin typeface="LM Roman 10" panose="00000500000000000000" pitchFamily="50" charset="0"/>
                  </a:rPr>
                  <a:t>kita</a:t>
                </a:r>
                <a:r>
                  <a:rPr lang="en-US" sz="3600" dirty="0">
                    <a:latin typeface="LM Roman 10" panose="00000500000000000000" pitchFamily="50" charset="0"/>
                  </a:rPr>
                  <a:t> </a:t>
                </a:r>
                <a:r>
                  <a:rPr lang="en-US" sz="3600" dirty="0" err="1">
                    <a:latin typeface="LM Roman 10" panose="00000500000000000000" pitchFamily="50" charset="0"/>
                  </a:rPr>
                  <a:t>mempunyai</a:t>
                </a:r>
                <a:r>
                  <a:rPr lang="en-US" sz="3600" dirty="0">
                    <a:latin typeface="LM Roman 10" panose="00000500000000000000" pitchFamily="50" charset="0"/>
                  </a:rPr>
                  <a:t> </a:t>
                </a:r>
                <a:r>
                  <a:rPr lang="en-US" sz="3600" dirty="0" err="1">
                    <a:latin typeface="LM Roman 10" panose="00000500000000000000" pitchFamily="50" charset="0"/>
                  </a:rPr>
                  <a:t>beberapa</a:t>
                </a:r>
                <a:r>
                  <a:rPr lang="en-US" sz="3600" dirty="0">
                    <a:latin typeface="LM Roman 10" panose="00000500000000000000" pitchFamily="50" charset="0"/>
                  </a:rPr>
                  <a:t> </a:t>
                </a:r>
                <a:r>
                  <a:rPr lang="en-US" sz="3600" dirty="0" err="1">
                    <a:latin typeface="LM Roman 10" panose="00000500000000000000" pitchFamily="50" charset="0"/>
                  </a:rPr>
                  <a:t>proposisi</a:t>
                </a:r>
                <a:r>
                  <a:rPr lang="en-US" sz="3600" dirty="0">
                    <a:latin typeface="LM Roman 10" panose="00000500000000000000" pitchFamily="50" charset="0"/>
                  </a:rPr>
                  <a:t> missal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latin typeface="LM Roman 10" panose="00000500000000000000" pitchFamily="50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latin typeface="LM Roman 10" panose="00000500000000000000" pitchFamily="50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akan</a:t>
                </a:r>
                <a:r>
                  <a:rPr lang="en-US" sz="2800" b="1" dirty="0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selalu</a:t>
                </a:r>
                <a:r>
                  <a:rPr lang="en-US" sz="2800" b="1" dirty="0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bernilai</a:t>
                </a:r>
                <a:r>
                  <a:rPr lang="en-US" sz="2800" b="1" dirty="0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benar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.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Dengan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mengevaluasi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secara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implikatif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dapat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dinyatakan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 err="1">
                    <a:latin typeface="LM Roman 10" panose="00000500000000000000" pitchFamily="50" charset="0"/>
                  </a:rPr>
                  <a:t>bahwa</a:t>
                </a:r>
                <a:r>
                  <a:rPr lang="en-US" sz="2800" b="1" dirty="0">
                    <a:latin typeface="LM Roman 10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latin typeface="LM Roman 10" panose="00000500000000000000" pitchFamily="50" charset="0"/>
                  </a:rPr>
                  <a:t> </a:t>
                </a:r>
                <a:r>
                  <a:rPr lang="en-US" sz="2800" b="1" dirty="0">
                    <a:solidFill>
                      <a:srgbClr val="E63EB6"/>
                    </a:solidFill>
                    <a:latin typeface="LM Roman 10" panose="00000500000000000000" pitchFamily="50" charset="0"/>
                  </a:rPr>
                  <a:t>(</a:t>
                </a:r>
                <a:r>
                  <a:rPr lang="en-US" sz="2800" b="1" dirty="0" err="1">
                    <a:solidFill>
                      <a:srgbClr val="E63EB6"/>
                    </a:solidFill>
                    <a:latin typeface="LM Roman 10" panose="00000500000000000000" pitchFamily="50" charset="0"/>
                  </a:rPr>
                  <a:t>Ekivalen</a:t>
                </a:r>
                <a:r>
                  <a:rPr lang="en-US" sz="2800" b="1" dirty="0">
                    <a:solidFill>
                      <a:srgbClr val="E63EB6"/>
                    </a:solidFill>
                    <a:latin typeface="LM Roman 10" panose="00000500000000000000" pitchFamily="50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54803-3C5C-47F6-220C-C344221E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3" y="1776578"/>
                <a:ext cx="10173959" cy="2062103"/>
              </a:xfrm>
              <a:prstGeom prst="rect">
                <a:avLst/>
              </a:prstGeom>
              <a:blipFill>
                <a:blip r:embed="rId2"/>
                <a:stretch>
                  <a:fillRect l="-1797" t="-4130" r="-899" b="-70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71C064-4EE4-5226-5E0B-340F63AAADD7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pic>
        <p:nvPicPr>
          <p:cNvPr id="1026" name="Picture 2" descr="Precedence Of Logical Operators And Logic And Bit Operations | Discrete  Mathematics | Books | Skedbooks">
            <a:extLst>
              <a:ext uri="{FF2B5EF4-FFF2-40B4-BE49-F238E27FC236}">
                <a16:creationId xmlns:a16="http://schemas.microsoft.com/office/drawing/2014/main" id="{25462B4B-6D39-7B55-52F3-27975D58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505" y="711050"/>
            <a:ext cx="3107216" cy="466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2F2DA2DE-139E-BF03-F25C-855BD5F4837D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3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69" y="1232452"/>
            <a:ext cx="9144000" cy="104505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LM Roman 10" panose="00000500000000000000" pitchFamily="50" charset="0"/>
              </a:rPr>
              <a:t>01</a:t>
            </a:r>
            <a:endParaRPr lang="en-ID" sz="4000" b="1" dirty="0"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4665F-25E4-EDAE-CE13-A09C41658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873" y="2504757"/>
            <a:ext cx="10387054" cy="773281"/>
          </a:xfrm>
        </p:spPr>
        <p:txBody>
          <a:bodyPr>
            <a:normAutofit lnSpcReduction="10000"/>
          </a:bodyPr>
          <a:lstStyle/>
          <a:p>
            <a:r>
              <a:rPr lang="en-US" sz="5400" b="1" i="1" dirty="0">
                <a:solidFill>
                  <a:srgbClr val="00B0F0"/>
                </a:solidFill>
                <a:latin typeface="LM Roman 10" panose="00000500000000000000" pitchFamily="50" charset="0"/>
              </a:rPr>
              <a:t>If </a:t>
            </a:r>
            <a:r>
              <a:rPr lang="en-US" sz="5400" b="1" i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Saling</a:t>
            </a:r>
            <a:r>
              <a:rPr lang="en-US" sz="5400" b="1" i="1" dirty="0">
                <a:solidFill>
                  <a:srgbClr val="00B0F0"/>
                </a:solidFill>
                <a:latin typeface="LM Roman 10" panose="00000500000000000000" pitchFamily="50" charset="0"/>
              </a:rPr>
              <a:t> Lepas</a:t>
            </a:r>
            <a:endParaRPr lang="en-ID" sz="5400" b="1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308DE-0DCF-92B1-CF66-8D9A19E1422C}"/>
              </a:ext>
            </a:extLst>
          </p:cNvPr>
          <p:cNvSpPr txBox="1"/>
          <p:nvPr/>
        </p:nvSpPr>
        <p:spPr>
          <a:xfrm>
            <a:off x="2388870" y="3361867"/>
            <a:ext cx="7587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i="1" dirty="0" err="1">
                <a:latin typeface="LM Roman 10" panose="00000500000000000000" pitchFamily="50" charset="0"/>
              </a:rPr>
              <a:t>Kesamaan</a:t>
            </a:r>
            <a:r>
              <a:rPr lang="en-ID" b="1" i="1" dirty="0">
                <a:latin typeface="LM Roman 10" panose="00000500000000000000" pitchFamily="50" charset="0"/>
              </a:rPr>
              <a:t> </a:t>
            </a:r>
            <a:r>
              <a:rPr lang="en-ID" b="1" i="1" dirty="0" err="1">
                <a:latin typeface="LM Roman 10" panose="00000500000000000000" pitchFamily="50" charset="0"/>
              </a:rPr>
              <a:t>tidak</a:t>
            </a:r>
            <a:r>
              <a:rPr lang="en-ID" b="1" i="1" dirty="0">
                <a:latin typeface="LM Roman 10" panose="00000500000000000000" pitchFamily="50" charset="0"/>
              </a:rPr>
              <a:t> </a:t>
            </a:r>
            <a:r>
              <a:rPr lang="en-ID" b="1" i="1" dirty="0" err="1">
                <a:latin typeface="LM Roman 10" panose="00000500000000000000" pitchFamily="50" charset="0"/>
              </a:rPr>
              <a:t>menentukan</a:t>
            </a:r>
            <a:r>
              <a:rPr lang="en-ID" b="1" i="1" dirty="0">
                <a:latin typeface="LM Roman 10" panose="00000500000000000000" pitchFamily="50" charset="0"/>
              </a:rPr>
              <a:t> </a:t>
            </a:r>
            <a:r>
              <a:rPr lang="en-ID" b="1" i="1" dirty="0" err="1">
                <a:latin typeface="LM Roman 10" panose="00000500000000000000" pitchFamily="50" charset="0"/>
              </a:rPr>
              <a:t>Kebersamaan</a:t>
            </a:r>
            <a:endParaRPr lang="en-ID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50D543-A773-F696-F8EA-02B35F0B16CC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F93C49-A40E-0889-EC35-A93EEE5D4C66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38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2" y="731520"/>
            <a:ext cx="10668425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Clean Logical Nested If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M Roman 10" panose="00000500000000000000" pitchFamily="50" charset="0"/>
              </a:rPr>
              <a:t>Anda </a:t>
            </a:r>
            <a:r>
              <a:rPr lang="en-US" sz="2800" b="1" dirty="0" err="1">
                <a:latin typeface="LM Roman 10" panose="00000500000000000000" pitchFamily="50" charset="0"/>
              </a:rPr>
              <a:t>diminta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untuk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membuat</a:t>
            </a:r>
            <a:r>
              <a:rPr lang="en-US" sz="2800" b="1" dirty="0">
                <a:latin typeface="LM Roman 10" panose="00000500000000000000" pitchFamily="50" charset="0"/>
              </a:rPr>
              <a:t> program </a:t>
            </a:r>
            <a:r>
              <a:rPr lang="en-US" sz="2800" b="1" dirty="0" err="1">
                <a:latin typeface="LM Roman 10" panose="00000500000000000000" pitchFamily="50" charset="0"/>
              </a:rPr>
              <a:t>untuk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memeriksa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apakah</a:t>
            </a:r>
            <a:r>
              <a:rPr lang="en-US" sz="2800" b="1" dirty="0">
                <a:latin typeface="LM Roman 10" panose="00000500000000000000" pitchFamily="50" charset="0"/>
              </a:rPr>
              <a:t> x </a:t>
            </a:r>
            <a:r>
              <a:rPr lang="en-US" sz="2800" b="1" dirty="0" err="1">
                <a:latin typeface="LM Roman 10" panose="00000500000000000000" pitchFamily="50" charset="0"/>
              </a:rPr>
              <a:t>adalah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positif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atau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negatif</a:t>
            </a:r>
            <a:r>
              <a:rPr lang="en-US" sz="2800" b="1" dirty="0">
                <a:latin typeface="LM Roman 10" panose="00000500000000000000" pitchFamily="50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Jika x </a:t>
            </a: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positif</a:t>
            </a:r>
            <a:r>
              <a:rPr lang="en-US" sz="2800" b="1" dirty="0">
                <a:latin typeface="LM Roman 10" panose="00000500000000000000" pitchFamily="50" charset="0"/>
              </a:rPr>
              <a:t> , </a:t>
            </a:r>
            <a:r>
              <a:rPr lang="en-US" sz="2800" b="1" dirty="0" err="1">
                <a:latin typeface="LM Roman 10" panose="00000500000000000000" pitchFamily="50" charset="0"/>
              </a:rPr>
              <a:t>kemudian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periksa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apakah</a:t>
            </a:r>
            <a:r>
              <a:rPr lang="en-US" sz="2800" b="1" dirty="0">
                <a:latin typeface="LM Roman 10" panose="00000500000000000000" pitchFamily="50" charset="0"/>
              </a:rPr>
              <a:t>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genap</a:t>
            </a:r>
            <a:r>
              <a:rPr lang="en-US" sz="2800" b="1" dirty="0">
                <a:latin typeface="LM Roman 10" panose="00000500000000000000" pitchFamily="50" charset="0"/>
              </a:rPr>
              <a:t>, </a:t>
            </a:r>
            <a:r>
              <a:rPr lang="en-US" sz="2800" b="1" dirty="0" err="1">
                <a:latin typeface="LM Roman 10" panose="00000500000000000000" pitchFamily="50" charset="0"/>
              </a:rPr>
              <a:t>maka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cetak</a:t>
            </a:r>
            <a:r>
              <a:rPr lang="en-US" sz="2800" b="1" dirty="0">
                <a:latin typeface="LM Roman 10" panose="00000500000000000000" pitchFamily="50" charset="0"/>
              </a:rPr>
              <a:t> “hi”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ganjil</a:t>
            </a:r>
            <a:r>
              <a:rPr lang="en-US" sz="2800" b="1" dirty="0">
                <a:latin typeface="LM Roman 10" panose="00000500000000000000" pitchFamily="50" charset="0"/>
              </a:rPr>
              <a:t>, </a:t>
            </a:r>
            <a:r>
              <a:rPr lang="en-US" sz="2800" b="1" dirty="0" err="1">
                <a:latin typeface="LM Roman 10" panose="00000500000000000000" pitchFamily="50" charset="0"/>
              </a:rPr>
              <a:t>maka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cetak</a:t>
            </a:r>
            <a:r>
              <a:rPr lang="en-US" sz="2800" b="1" dirty="0">
                <a:latin typeface="LM Roman 10" panose="00000500000000000000" pitchFamily="50" charset="0"/>
              </a:rPr>
              <a:t> “ho”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LM Roman 10" panose="00000500000000000000" pitchFamily="50" charset="0"/>
              </a:rPr>
              <a:t>Jika x </a:t>
            </a: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negative </a:t>
            </a:r>
            <a:r>
              <a:rPr lang="en-US" sz="2800" b="1" dirty="0" err="1">
                <a:latin typeface="LM Roman 10" panose="00000500000000000000" pitchFamily="50" charset="0"/>
              </a:rPr>
              <a:t>maka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periksa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apakah</a:t>
            </a:r>
            <a:r>
              <a:rPr lang="en-US" sz="2800" b="1" dirty="0">
                <a:latin typeface="LM Roman 10" panose="00000500000000000000" pitchFamily="50" charset="0"/>
              </a:rPr>
              <a:t> 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genap</a:t>
            </a:r>
            <a:r>
              <a:rPr lang="en-US" sz="2800" b="1" dirty="0">
                <a:latin typeface="LM Roman 10" panose="00000500000000000000" pitchFamily="50" charset="0"/>
              </a:rPr>
              <a:t>, </a:t>
            </a:r>
            <a:r>
              <a:rPr lang="en-US" sz="2800" b="1" dirty="0" err="1">
                <a:latin typeface="LM Roman 10" panose="00000500000000000000" pitchFamily="50" charset="0"/>
              </a:rPr>
              <a:t>maka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cetak</a:t>
            </a:r>
            <a:r>
              <a:rPr lang="en-US" sz="2800" b="1" dirty="0">
                <a:latin typeface="LM Roman 10" panose="00000500000000000000" pitchFamily="50" charset="0"/>
              </a:rPr>
              <a:t> “ha”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LM Roman 10" panose="00000500000000000000" pitchFamily="50" charset="0"/>
              </a:rPr>
              <a:t>Bilangan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ganjil</a:t>
            </a:r>
            <a:r>
              <a:rPr lang="en-US" sz="2800" b="1" dirty="0">
                <a:latin typeface="LM Roman 10" panose="00000500000000000000" pitchFamily="50" charset="0"/>
              </a:rPr>
              <a:t>, </a:t>
            </a:r>
            <a:r>
              <a:rPr lang="en-US" sz="2800" b="1" dirty="0" err="1">
                <a:latin typeface="LM Roman 10" panose="00000500000000000000" pitchFamily="50" charset="0"/>
              </a:rPr>
              <a:t>maka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cetak</a:t>
            </a:r>
            <a:r>
              <a:rPr lang="en-US" sz="2800" b="1" dirty="0">
                <a:latin typeface="LM Roman 10" panose="00000500000000000000" pitchFamily="50" charset="0"/>
              </a:rPr>
              <a:t> “he”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DAF18B2-5E74-9948-F950-7FA671C9885D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2" y="731520"/>
            <a:ext cx="10668425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Clean Logical Nested If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M Roman 10" panose="00000500000000000000" pitchFamily="50" charset="0"/>
              </a:rPr>
              <a:t>Kita </a:t>
            </a:r>
            <a:r>
              <a:rPr lang="en-US" sz="2800" b="1" dirty="0" err="1">
                <a:latin typeface="LM Roman 10" panose="00000500000000000000" pitchFamily="50" charset="0"/>
              </a:rPr>
              <a:t>dapat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menggambarkan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flowchartnya</a:t>
            </a:r>
            <a:endParaRPr lang="en-US" sz="2800" b="1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BBB64-0348-433C-9E2E-84FC2CCCB0D6}"/>
              </a:ext>
            </a:extLst>
          </p:cNvPr>
          <p:cNvSpPr txBox="1"/>
          <p:nvPr/>
        </p:nvSpPr>
        <p:spPr>
          <a:xfrm>
            <a:off x="679119" y="3494094"/>
            <a:ext cx="28960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input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bilangan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x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7B9CA-66BE-C065-637C-A050E65295CA}"/>
              </a:ext>
            </a:extLst>
          </p:cNvPr>
          <p:cNvSpPr txBox="1"/>
          <p:nvPr/>
        </p:nvSpPr>
        <p:spPr>
          <a:xfrm>
            <a:off x="4278276" y="2725290"/>
            <a:ext cx="144103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Positif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0BBF-5082-D1C4-5131-61146D6F185E}"/>
              </a:ext>
            </a:extLst>
          </p:cNvPr>
          <p:cNvSpPr txBox="1"/>
          <p:nvPr/>
        </p:nvSpPr>
        <p:spPr>
          <a:xfrm>
            <a:off x="4278276" y="4288918"/>
            <a:ext cx="158768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Negatif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FB01D39-834D-9CD2-E290-06C4EFE6D90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575145" y="2909956"/>
            <a:ext cx="703131" cy="76880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3298553-1287-588A-DC54-7180BC87D3F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575145" y="3678760"/>
            <a:ext cx="703131" cy="794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37E8C4-7F8E-B315-FE3E-EFF6EBAD0143}"/>
              </a:ext>
            </a:extLst>
          </p:cNvPr>
          <p:cNvSpPr txBox="1"/>
          <p:nvPr/>
        </p:nvSpPr>
        <p:spPr>
          <a:xfrm>
            <a:off x="6593669" y="2415162"/>
            <a:ext cx="11506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genap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ACF19-5F0B-E1B3-F30A-3A3475D34FDE}"/>
              </a:ext>
            </a:extLst>
          </p:cNvPr>
          <p:cNvSpPr txBox="1"/>
          <p:nvPr/>
        </p:nvSpPr>
        <p:spPr>
          <a:xfrm>
            <a:off x="6593669" y="3012531"/>
            <a:ext cx="130589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ganjil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21C3412-E6A9-E0A8-39B9-51A3E856B6A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5719313" y="2599828"/>
            <a:ext cx="874356" cy="31012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C777EF-ACE0-A9CC-836B-E17814BFAD1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719313" y="2909956"/>
            <a:ext cx="874356" cy="2872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9713EC-B812-C4A1-6289-F29C680D5B35}"/>
              </a:ext>
            </a:extLst>
          </p:cNvPr>
          <p:cNvSpPr txBox="1"/>
          <p:nvPr/>
        </p:nvSpPr>
        <p:spPr>
          <a:xfrm>
            <a:off x="6740318" y="3973943"/>
            <a:ext cx="11506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genap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9C530-E55D-1C20-2ED5-80326489D74E}"/>
              </a:ext>
            </a:extLst>
          </p:cNvPr>
          <p:cNvSpPr txBox="1"/>
          <p:nvPr/>
        </p:nvSpPr>
        <p:spPr>
          <a:xfrm>
            <a:off x="6740318" y="4571312"/>
            <a:ext cx="130589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ganjil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0C88263-0BE3-AD42-488C-6F078C10D8E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865962" y="4158609"/>
            <a:ext cx="874356" cy="31012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A06C714-1BF2-8490-F3B8-BB556ECD6BE3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865962" y="4468737"/>
            <a:ext cx="874356" cy="2872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7CEE32-2580-025B-2009-30D43D0D49D9}"/>
              </a:ext>
            </a:extLst>
          </p:cNvPr>
          <p:cNvSpPr txBox="1"/>
          <p:nvPr/>
        </p:nvSpPr>
        <p:spPr>
          <a:xfrm>
            <a:off x="7768085" y="238637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print(“hi”)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0BFDE-B2A5-A885-2671-ABAC81D2D80A}"/>
              </a:ext>
            </a:extLst>
          </p:cNvPr>
          <p:cNvSpPr txBox="1"/>
          <p:nvPr/>
        </p:nvSpPr>
        <p:spPr>
          <a:xfrm>
            <a:off x="8034706" y="303441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print(“ho”)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0BF741-8EAD-DC69-9E6C-69DEB4C30865}"/>
              </a:ext>
            </a:extLst>
          </p:cNvPr>
          <p:cNvSpPr txBox="1"/>
          <p:nvPr/>
        </p:nvSpPr>
        <p:spPr>
          <a:xfrm>
            <a:off x="8046208" y="397150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print(“ha”)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A9C69-B787-D8A2-927C-3FABFA1C06F6}"/>
              </a:ext>
            </a:extLst>
          </p:cNvPr>
          <p:cNvSpPr txBox="1"/>
          <p:nvPr/>
        </p:nvSpPr>
        <p:spPr>
          <a:xfrm>
            <a:off x="8122012" y="459804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print(“he”)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ED095BA-C7B2-B64B-A072-02B4E937E8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Not Clean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87E3C-198B-DCD5-09DC-BC21580EA833}"/>
              </a:ext>
            </a:extLst>
          </p:cNvPr>
          <p:cNvSpPr txBox="1">
            <a:spLocks/>
          </p:cNvSpPr>
          <p:nvPr/>
        </p:nvSpPr>
        <p:spPr>
          <a:xfrm>
            <a:off x="1127693" y="1904360"/>
            <a:ext cx="8799948" cy="3530282"/>
          </a:xfrm>
          <a:prstGeom prst="rect">
            <a:avLst/>
          </a:prstGeom>
          <a:solidFill>
            <a:schemeClr val="bg1">
              <a:lumMod val="95000"/>
              <a:lumOff val="5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int(input())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0):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print(“hi”)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print(“ho”)</a:t>
            </a:r>
          </a:p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&lt; 0):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if(not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print(“ha”)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print(“he”)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57D91-8701-7984-CA37-566FCDA36075}"/>
              </a:ext>
            </a:extLst>
          </p:cNvPr>
          <p:cNvSpPr txBox="1"/>
          <p:nvPr/>
        </p:nvSpPr>
        <p:spPr>
          <a:xfrm>
            <a:off x="6096000" y="1996086"/>
            <a:ext cx="35725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Mudah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dibaca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tapi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proses program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lebih</a:t>
            </a:r>
            <a:r>
              <a:rPr lang="en-US" sz="11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sz="11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banyak</a:t>
            </a:r>
            <a:endParaRPr lang="en-US" sz="11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endParaRPr lang="en-US" sz="11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381973-D3AB-F5E1-EE3B-04F032B56974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Clean if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87E3C-198B-DCD5-09DC-BC21580EA833}"/>
              </a:ext>
            </a:extLst>
          </p:cNvPr>
          <p:cNvSpPr txBox="1">
            <a:spLocks/>
          </p:cNvSpPr>
          <p:nvPr/>
        </p:nvSpPr>
        <p:spPr>
          <a:xfrm>
            <a:off x="1127693" y="1904360"/>
            <a:ext cx="8799948" cy="2900553"/>
          </a:xfrm>
          <a:prstGeom prst="rect">
            <a:avLst/>
          </a:prstGeom>
          <a:solidFill>
            <a:schemeClr val="bg1">
              <a:lumMod val="95000"/>
              <a:lumOff val="5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int(input())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0 and not(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print(“hi”)</a:t>
            </a:r>
          </a:p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&gt; 0 and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print(“ho”)</a:t>
            </a:r>
          </a:p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&lt; 0 and not(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print(“ha”)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print(“he”)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A6347ED-56D3-6FBD-3D7B-30897F876EE6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2" y="731520"/>
            <a:ext cx="10668425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Clean Logical Nested If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M Roman 10" panose="00000500000000000000" pitchFamily="50" charset="0"/>
              </a:rPr>
              <a:t>Kita </a:t>
            </a:r>
            <a:r>
              <a:rPr lang="en-US" sz="2800" b="1" dirty="0" err="1">
                <a:latin typeface="LM Roman 10" panose="00000500000000000000" pitchFamily="50" charset="0"/>
              </a:rPr>
              <a:t>dapat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menggambarkan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flowchartnya</a:t>
            </a:r>
            <a:endParaRPr lang="en-US" sz="2800" b="1" dirty="0">
              <a:latin typeface="LM Roman 10" panose="00000500000000000000" pitchFamily="50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174DDB-FC69-7E09-C37B-6DDEC0001588}"/>
              </a:ext>
            </a:extLst>
          </p:cNvPr>
          <p:cNvSpPr txBox="1">
            <a:spLocks/>
          </p:cNvSpPr>
          <p:nvPr/>
        </p:nvSpPr>
        <p:spPr>
          <a:xfrm>
            <a:off x="9760975" y="6319606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BBB64-0348-433C-9E2E-84FC2CCCB0D6}"/>
              </a:ext>
            </a:extLst>
          </p:cNvPr>
          <p:cNvSpPr txBox="1"/>
          <p:nvPr/>
        </p:nvSpPr>
        <p:spPr>
          <a:xfrm>
            <a:off x="679119" y="3494094"/>
            <a:ext cx="28960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input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bilangan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x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FB01D39-834D-9CD2-E290-06C4EFE6D90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75145" y="2909956"/>
            <a:ext cx="703131" cy="76880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3298553-1287-588A-DC54-7180BC87D3F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75145" y="3678760"/>
            <a:ext cx="703131" cy="7948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37E8C4-7F8E-B315-FE3E-EFF6EBAD0143}"/>
              </a:ext>
            </a:extLst>
          </p:cNvPr>
          <p:cNvSpPr txBox="1"/>
          <p:nvPr/>
        </p:nvSpPr>
        <p:spPr>
          <a:xfrm>
            <a:off x="5096695" y="2391700"/>
            <a:ext cx="227026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positif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genap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ACF19-5F0B-E1B3-F30A-3A3475D34FDE}"/>
              </a:ext>
            </a:extLst>
          </p:cNvPr>
          <p:cNvSpPr txBox="1"/>
          <p:nvPr/>
        </p:nvSpPr>
        <p:spPr>
          <a:xfrm>
            <a:off x="5096695" y="2989069"/>
            <a:ext cx="24686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positif</a:t>
            </a:r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ganjil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21C3412-E6A9-E0A8-39B9-51A3E856B6A0}"/>
              </a:ext>
            </a:extLst>
          </p:cNvPr>
          <p:cNvCxnSpPr>
            <a:cxnSpLocks/>
          </p:cNvCxnSpPr>
          <p:nvPr/>
        </p:nvCxnSpPr>
        <p:spPr>
          <a:xfrm flipV="1">
            <a:off x="4222339" y="2599828"/>
            <a:ext cx="874356" cy="31012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C777EF-ACE0-A9CC-836B-E17814BFAD13}"/>
              </a:ext>
            </a:extLst>
          </p:cNvPr>
          <p:cNvCxnSpPr>
            <a:cxnSpLocks/>
          </p:cNvCxnSpPr>
          <p:nvPr/>
        </p:nvCxnSpPr>
        <p:spPr>
          <a:xfrm>
            <a:off x="4222339" y="2909956"/>
            <a:ext cx="874356" cy="2872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9713EC-B812-C4A1-6289-F29C680D5B35}"/>
              </a:ext>
            </a:extLst>
          </p:cNvPr>
          <p:cNvSpPr txBox="1"/>
          <p:nvPr/>
        </p:nvSpPr>
        <p:spPr>
          <a:xfrm>
            <a:off x="5243343" y="3950481"/>
            <a:ext cx="24686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negative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genap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B9C530-E55D-1C20-2ED5-80326489D74E}"/>
              </a:ext>
            </a:extLst>
          </p:cNvPr>
          <p:cNvSpPr txBox="1"/>
          <p:nvPr/>
        </p:nvSpPr>
        <p:spPr>
          <a:xfrm>
            <a:off x="5243344" y="4547850"/>
            <a:ext cx="268433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x negative </a:t>
            </a:r>
            <a:r>
              <a:rPr lang="en-US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ganjil</a:t>
            </a:r>
            <a:endParaRPr lang="en-ID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0C88263-0BE3-AD42-488C-6F078C10D8E1}"/>
              </a:ext>
            </a:extLst>
          </p:cNvPr>
          <p:cNvCxnSpPr>
            <a:cxnSpLocks/>
          </p:cNvCxnSpPr>
          <p:nvPr/>
        </p:nvCxnSpPr>
        <p:spPr>
          <a:xfrm flipV="1">
            <a:off x="4222339" y="4149589"/>
            <a:ext cx="874356" cy="310128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A06C714-1BF2-8490-F3B8-BB556ECD6BE3}"/>
              </a:ext>
            </a:extLst>
          </p:cNvPr>
          <p:cNvCxnSpPr>
            <a:cxnSpLocks/>
          </p:cNvCxnSpPr>
          <p:nvPr/>
        </p:nvCxnSpPr>
        <p:spPr>
          <a:xfrm>
            <a:off x="4222339" y="4459717"/>
            <a:ext cx="874356" cy="2872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7CEE32-2580-025B-2009-30D43D0D49D9}"/>
              </a:ext>
            </a:extLst>
          </p:cNvPr>
          <p:cNvSpPr txBox="1"/>
          <p:nvPr/>
        </p:nvSpPr>
        <p:spPr>
          <a:xfrm>
            <a:off x="9057443" y="244262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print(“hi”)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00BFDE-B2A5-A885-2671-ABAC81D2D80A}"/>
              </a:ext>
            </a:extLst>
          </p:cNvPr>
          <p:cNvSpPr txBox="1"/>
          <p:nvPr/>
        </p:nvSpPr>
        <p:spPr>
          <a:xfrm>
            <a:off x="9057443" y="2908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print(“ho”)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0BF741-8EAD-DC69-9E6C-69DEB4C30865}"/>
              </a:ext>
            </a:extLst>
          </p:cNvPr>
          <p:cNvSpPr txBox="1"/>
          <p:nvPr/>
        </p:nvSpPr>
        <p:spPr>
          <a:xfrm>
            <a:off x="9053903" y="389347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print(“ha”)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A9C69-B787-D8A2-927C-3FABFA1C06F6}"/>
              </a:ext>
            </a:extLst>
          </p:cNvPr>
          <p:cNvSpPr txBox="1"/>
          <p:nvPr/>
        </p:nvSpPr>
        <p:spPr>
          <a:xfrm>
            <a:off x="9053902" y="4571312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print(“he”)</a:t>
            </a:r>
            <a:endParaRPr lang="en-ID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38F632F-D0E5-9F83-E1A7-69FA16A69831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Lepas 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776578"/>
            <a:ext cx="101739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 err="1">
                <a:latin typeface="LM Roman 10" panose="00000500000000000000" pitchFamily="50" charset="0"/>
              </a:rPr>
              <a:t>Misalkan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kita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mempunyai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 P dan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 Q. </a:t>
            </a:r>
            <a:r>
              <a:rPr lang="en-US" sz="2800" b="1" dirty="0" err="1">
                <a:latin typeface="LM Roman 10" panose="00000500000000000000" pitchFamily="50" charset="0"/>
              </a:rPr>
              <a:t>Kedua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proposisi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ini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tidak</a:t>
            </a:r>
            <a:r>
              <a:rPr lang="en-US" sz="2800" b="1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memiliki</a:t>
            </a:r>
            <a:r>
              <a:rPr lang="en-US" sz="2800" b="1" dirty="0">
                <a:solidFill>
                  <a:srgbClr val="00B0F0"/>
                </a:solidFill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irisan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satu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sama</a:t>
            </a:r>
            <a:r>
              <a:rPr lang="en-US" sz="2800" b="1" dirty="0">
                <a:latin typeface="LM Roman 10" panose="00000500000000000000" pitchFamily="50" charset="0"/>
              </a:rPr>
              <a:t> lain </a:t>
            </a:r>
            <a:r>
              <a:rPr lang="en-US" sz="2800" b="1" dirty="0" err="1">
                <a:latin typeface="LM Roman 10" panose="00000500000000000000" pitchFamily="50" charset="0"/>
              </a:rPr>
              <a:t>dalam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i="1" dirty="0" err="1">
                <a:latin typeface="LM Roman 10" panose="00000500000000000000" pitchFamily="50" charset="0"/>
              </a:rPr>
              <a:t>hal</a:t>
            </a:r>
            <a:r>
              <a:rPr lang="en-US" sz="2800" b="1" i="1" dirty="0">
                <a:latin typeface="LM Roman 10" panose="00000500000000000000" pitchFamily="50" charset="0"/>
              </a:rPr>
              <a:t> </a:t>
            </a:r>
            <a:r>
              <a:rPr lang="en-US" sz="2800" b="1" i="1" dirty="0" err="1">
                <a:latin typeface="LM Roman 10" panose="00000500000000000000" pitchFamily="50" charset="0"/>
              </a:rPr>
              <a:t>konklusi</a:t>
            </a:r>
            <a:r>
              <a:rPr lang="en-US" sz="2800" b="1" i="1" dirty="0">
                <a:latin typeface="LM Roman 10" panose="00000500000000000000" pitchFamily="50" charset="0"/>
              </a:rPr>
              <a:t> </a:t>
            </a:r>
            <a:r>
              <a:rPr lang="en-US" sz="2800" b="1" dirty="0">
                <a:latin typeface="LM Roman 10" panose="00000500000000000000" pitchFamily="50" charset="0"/>
              </a:rPr>
              <a:t>. </a:t>
            </a:r>
            <a:r>
              <a:rPr lang="en-US" sz="2800" b="1" dirty="0" err="1">
                <a:latin typeface="LM Roman 10" panose="00000500000000000000" pitchFamily="50" charset="0"/>
              </a:rPr>
              <a:t>Sehingga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ketika</a:t>
            </a:r>
            <a:r>
              <a:rPr lang="en-US" sz="2800" b="1" dirty="0">
                <a:latin typeface="LM Roman 10" panose="00000500000000000000" pitchFamily="50" charset="0"/>
              </a:rPr>
              <a:t> P dan Q </a:t>
            </a:r>
            <a:r>
              <a:rPr lang="en-US" sz="2800" b="1" dirty="0" err="1">
                <a:latin typeface="LM Roman 10" panose="00000500000000000000" pitchFamily="50" charset="0"/>
              </a:rPr>
              <a:t>bernilai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benar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u="sng" dirty="0" err="1">
                <a:latin typeface="LM Roman 10" panose="00000500000000000000" pitchFamily="50" charset="0"/>
              </a:rPr>
              <a:t>maka</a:t>
            </a:r>
            <a:r>
              <a:rPr lang="en-US" sz="2800" b="1" u="sng" dirty="0">
                <a:latin typeface="LM Roman 10" panose="00000500000000000000" pitchFamily="50" charset="0"/>
              </a:rPr>
              <a:t> </a:t>
            </a:r>
            <a:r>
              <a:rPr lang="en-US" sz="2800" b="1" u="sng" dirty="0" err="1">
                <a:latin typeface="LM Roman 10" panose="00000500000000000000" pitchFamily="50" charset="0"/>
              </a:rPr>
              <a:t>tidak</a:t>
            </a:r>
            <a:r>
              <a:rPr lang="en-US" sz="2800" b="1" u="sng" dirty="0">
                <a:latin typeface="LM Roman 10" panose="00000500000000000000" pitchFamily="50" charset="0"/>
              </a:rPr>
              <a:t> </a:t>
            </a:r>
            <a:r>
              <a:rPr lang="en-US" sz="2800" b="1" u="sng" dirty="0" err="1">
                <a:latin typeface="LM Roman 10" panose="00000500000000000000" pitchFamily="50" charset="0"/>
              </a:rPr>
              <a:t>mempengaruhi</a:t>
            </a:r>
            <a:r>
              <a:rPr lang="en-US" sz="2800" b="1" u="sng" dirty="0">
                <a:latin typeface="LM Roman 10" panose="00000500000000000000" pitchFamily="50" charset="0"/>
              </a:rPr>
              <a:t> </a:t>
            </a:r>
            <a:r>
              <a:rPr lang="en-US" sz="2800" b="1" u="sng" dirty="0" err="1">
                <a:latin typeface="LM Roman 10" panose="00000500000000000000" pitchFamily="50" charset="0"/>
              </a:rPr>
              <a:t>satu</a:t>
            </a:r>
            <a:r>
              <a:rPr lang="en-US" sz="2800" b="1" u="sng" dirty="0">
                <a:latin typeface="LM Roman 10" panose="00000500000000000000" pitchFamily="50" charset="0"/>
              </a:rPr>
              <a:t> </a:t>
            </a:r>
            <a:r>
              <a:rPr lang="en-US" sz="2800" b="1" u="sng" dirty="0" err="1">
                <a:latin typeface="LM Roman 10" panose="00000500000000000000" pitchFamily="50" charset="0"/>
              </a:rPr>
              <a:t>sama</a:t>
            </a:r>
            <a:r>
              <a:rPr lang="en-US" sz="2800" b="1" u="sng" dirty="0">
                <a:latin typeface="LM Roman 10" panose="00000500000000000000" pitchFamily="50" charset="0"/>
              </a:rPr>
              <a:t> lain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751A77-7504-6E16-32D3-083CD6BB1BB0}"/>
              </a:ext>
            </a:extLst>
          </p:cNvPr>
          <p:cNvSpPr/>
          <p:nvPr/>
        </p:nvSpPr>
        <p:spPr>
          <a:xfrm>
            <a:off x="1025804" y="1415465"/>
            <a:ext cx="4261449" cy="40270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67266-62A7-774D-4E5C-C265575E85D0}"/>
              </a:ext>
            </a:extLst>
          </p:cNvPr>
          <p:cNvSpPr txBox="1"/>
          <p:nvPr/>
        </p:nvSpPr>
        <p:spPr>
          <a:xfrm>
            <a:off x="2907100" y="538393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LM Roman 10" panose="00000500000000000000" pitchFamily="50" charset="0"/>
              </a:rPr>
              <a:t>P</a:t>
            </a:r>
            <a:endParaRPr lang="en-ID" sz="3600" b="1" dirty="0">
              <a:latin typeface="LM Roman 10" panose="000005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5FFB7-BC30-7301-86D0-D3033C717D54}"/>
              </a:ext>
            </a:extLst>
          </p:cNvPr>
          <p:cNvSpPr/>
          <p:nvPr/>
        </p:nvSpPr>
        <p:spPr>
          <a:xfrm>
            <a:off x="6904749" y="1415464"/>
            <a:ext cx="4261449" cy="40270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43BC7-2AF0-8DF9-5CB6-8D53F267FA22}"/>
              </a:ext>
            </a:extLst>
          </p:cNvPr>
          <p:cNvSpPr txBox="1"/>
          <p:nvPr/>
        </p:nvSpPr>
        <p:spPr>
          <a:xfrm>
            <a:off x="8737955" y="653762"/>
            <a:ext cx="58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LM Roman 10" panose="00000500000000000000" pitchFamily="50" charset="0"/>
              </a:rPr>
              <a:t>Q</a:t>
            </a:r>
            <a:endParaRPr lang="en-ID" sz="3600" b="1" dirty="0">
              <a:latin typeface="LM Roman 10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0C911-7107-C0A7-8174-84E280A81734}"/>
              </a:ext>
            </a:extLst>
          </p:cNvPr>
          <p:cNvSpPr txBox="1"/>
          <p:nvPr/>
        </p:nvSpPr>
        <p:spPr>
          <a:xfrm>
            <a:off x="266827" y="16390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LM Roman 10" panose="00000500000000000000" pitchFamily="50" charset="0"/>
              </a:rPr>
              <a:t>S</a:t>
            </a:r>
            <a:endParaRPr lang="en-ID" sz="3200" i="1" dirty="0">
              <a:latin typeface="LM Roman 10" panose="00000500000000000000" pitchFamily="50" charset="0"/>
            </a:endParaRPr>
          </a:p>
        </p:txBody>
      </p:sp>
      <p:pic>
        <p:nvPicPr>
          <p:cNvPr id="1026" name="Picture 2" descr="500 Day of Summer: Tom Ignored Summer's Biggest but Subtlest Hint">
            <a:extLst>
              <a:ext uri="{FF2B5EF4-FFF2-40B4-BE49-F238E27FC236}">
                <a16:creationId xmlns:a16="http://schemas.microsoft.com/office/drawing/2014/main" id="{36A48253-D452-2645-4477-2E2654FF5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63"/>
          <a:stretch/>
        </p:blipFill>
        <p:spPr bwMode="auto">
          <a:xfrm>
            <a:off x="2593059" y="1684307"/>
            <a:ext cx="874167" cy="89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00 Day of Summer: Tom Ignored Summer's Biggest but Subtlest Hint">
            <a:extLst>
              <a:ext uri="{FF2B5EF4-FFF2-40B4-BE49-F238E27FC236}">
                <a16:creationId xmlns:a16="http://schemas.microsoft.com/office/drawing/2014/main" id="{CC48AAF0-D14F-4F25-CECB-B15182851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9"/>
          <a:stretch/>
        </p:blipFill>
        <p:spPr bwMode="auto">
          <a:xfrm>
            <a:off x="8490656" y="1684307"/>
            <a:ext cx="1078412" cy="12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 descr="Mia Dolan from La La Land | CharacTour">
            <a:extLst>
              <a:ext uri="{FF2B5EF4-FFF2-40B4-BE49-F238E27FC236}">
                <a16:creationId xmlns:a16="http://schemas.microsoft.com/office/drawing/2014/main" id="{82D84373-014F-E707-2794-0425198E8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034" name="Picture 10" descr="An Analysis of &quot;La La Land's&quot; Ending - The Phoenix">
            <a:extLst>
              <a:ext uri="{FF2B5EF4-FFF2-40B4-BE49-F238E27FC236}">
                <a16:creationId xmlns:a16="http://schemas.microsoft.com/office/drawing/2014/main" id="{76DB72B4-F2D9-873A-38DA-EF6F84D4A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07"/>
          <a:stretch/>
        </p:blipFill>
        <p:spPr bwMode="auto">
          <a:xfrm>
            <a:off x="3743102" y="2819254"/>
            <a:ext cx="866212" cy="12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 Analysis of &quot;La La Land's&quot; Ending - The Phoenix">
            <a:extLst>
              <a:ext uri="{FF2B5EF4-FFF2-40B4-BE49-F238E27FC236}">
                <a16:creationId xmlns:a16="http://schemas.microsoft.com/office/drawing/2014/main" id="{A5043EF3-78FC-1ABE-27DD-579DC7A04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8" b="18113"/>
          <a:stretch/>
        </p:blipFill>
        <p:spPr bwMode="auto">
          <a:xfrm>
            <a:off x="9414053" y="3193660"/>
            <a:ext cx="1069416" cy="117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ider-Man No Way Home's Deleted MJ Scene Makes Its Ending Even Sadder">
            <a:extLst>
              <a:ext uri="{FF2B5EF4-FFF2-40B4-BE49-F238E27FC236}">
                <a16:creationId xmlns:a16="http://schemas.microsoft.com/office/drawing/2014/main" id="{D2BF21F7-50C0-346E-C1C0-FE86EE450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0" r="47760"/>
          <a:stretch/>
        </p:blipFill>
        <p:spPr bwMode="auto">
          <a:xfrm>
            <a:off x="2105739" y="2848140"/>
            <a:ext cx="1027046" cy="13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ider-Man No Way Home's Deleted MJ Scene Makes Its Ending Even Sadder">
            <a:extLst>
              <a:ext uri="{FF2B5EF4-FFF2-40B4-BE49-F238E27FC236}">
                <a16:creationId xmlns:a16="http://schemas.microsoft.com/office/drawing/2014/main" id="{1BF2D199-F252-1552-DCBC-8A8973C7E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3" r="8413"/>
          <a:stretch/>
        </p:blipFill>
        <p:spPr bwMode="auto">
          <a:xfrm>
            <a:off x="7688288" y="3236587"/>
            <a:ext cx="1069416" cy="148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14F913-847F-C1D1-B3C9-F1BD51CEBFAC}"/>
              </a:ext>
            </a:extLst>
          </p:cNvPr>
          <p:cNvSpPr txBox="1"/>
          <p:nvPr/>
        </p:nvSpPr>
        <p:spPr>
          <a:xfrm>
            <a:off x="4540240" y="548516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LM Roman 10" panose="00000500000000000000" pitchFamily="50" charset="0"/>
              </a:rPr>
              <a:t>P v Q = P + Q</a:t>
            </a:r>
            <a:endParaRPr lang="en-ID" sz="360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Lepas 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913695"/>
            <a:ext cx="10173959" cy="181588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prop1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&lt;</a:t>
            </a:r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action1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&gt;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prop2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&lt;</a:t>
            </a:r>
            <a:r>
              <a:rPr lang="en-US" sz="2800" dirty="0" err="1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action2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&gt;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A43E1-8DB1-C526-C52C-658F5CCD81AD}"/>
              </a:ext>
            </a:extLst>
          </p:cNvPr>
          <p:cNvSpPr txBox="1"/>
          <p:nvPr/>
        </p:nvSpPr>
        <p:spPr>
          <a:xfrm>
            <a:off x="1054872" y="3995031"/>
            <a:ext cx="10173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LM Roman 10" panose="00000500000000000000" pitchFamily="50" charset="0"/>
              </a:rPr>
              <a:t>Saat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prop1</a:t>
            </a:r>
            <a:r>
              <a:rPr lang="en-US" sz="2800" b="1" dirty="0">
                <a:solidFill>
                  <a:srgbClr val="E63EB6"/>
                </a:solidFill>
                <a:latin typeface="LM Roman 10" panose="00000500000000000000" pitchFamily="50" charset="0"/>
              </a:rPr>
              <a:t> = True</a:t>
            </a:r>
            <a:r>
              <a:rPr lang="en-US" sz="2800" dirty="0">
                <a:latin typeface="LM Roman 10" panose="00000500000000000000" pitchFamily="50" charset="0"/>
              </a:rPr>
              <a:t>, </a:t>
            </a:r>
            <a:r>
              <a:rPr lang="en-US" sz="2800" b="1" dirty="0" err="1">
                <a:solidFill>
                  <a:srgbClr val="E63EB6"/>
                </a:solidFill>
                <a:latin typeface="LM Roman 10" panose="00000500000000000000" pitchFamily="50" charset="0"/>
              </a:rPr>
              <a:t>prop2</a:t>
            </a:r>
            <a:r>
              <a:rPr lang="en-US" sz="2800" b="1" dirty="0">
                <a:solidFill>
                  <a:srgbClr val="E63EB6"/>
                </a:solidFill>
                <a:latin typeface="LM Roman 10" panose="00000500000000000000" pitchFamily="50" charset="0"/>
              </a:rPr>
              <a:t> = True </a:t>
            </a:r>
            <a:r>
              <a:rPr lang="en-US" sz="2800" dirty="0" err="1">
                <a:latin typeface="LM Roman 10" panose="00000500000000000000" pitchFamily="50" charset="0"/>
              </a:rPr>
              <a:t>action1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menjalankan</a:t>
            </a:r>
            <a:r>
              <a:rPr lang="en-US" sz="2800" dirty="0">
                <a:latin typeface="LM Roman 10" panose="00000500000000000000" pitchFamily="50" charset="0"/>
              </a:rPr>
              <a:t>  </a:t>
            </a:r>
            <a:r>
              <a:rPr lang="en-US" sz="2800" dirty="0" err="1">
                <a:latin typeface="LM Roman 10" panose="00000500000000000000" pitchFamily="50" charset="0"/>
              </a:rPr>
              <a:t>perintahnya</a:t>
            </a:r>
            <a:r>
              <a:rPr lang="en-US" sz="2800" dirty="0">
                <a:latin typeface="LM Roman 10" panose="00000500000000000000" pitchFamily="50" charset="0"/>
              </a:rPr>
              <a:t> dan </a:t>
            </a:r>
            <a:r>
              <a:rPr lang="en-US" sz="2800" dirty="0" err="1">
                <a:latin typeface="LM Roman 10" panose="00000500000000000000" pitchFamily="50" charset="0"/>
              </a:rPr>
              <a:t>action2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menjalankan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perintahnya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tanpa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mempengaruhi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satu</a:t>
            </a:r>
            <a:r>
              <a:rPr lang="en-US" sz="2800" dirty="0">
                <a:latin typeface="LM Roman 10" panose="00000500000000000000" pitchFamily="50" charset="0"/>
              </a:rPr>
              <a:t> </a:t>
            </a:r>
            <a:r>
              <a:rPr lang="en-US" sz="2800" dirty="0" err="1">
                <a:latin typeface="LM Roman 10" panose="00000500000000000000" pitchFamily="50" charset="0"/>
              </a:rPr>
              <a:t>sama</a:t>
            </a:r>
            <a:r>
              <a:rPr lang="en-US" sz="2800" dirty="0">
                <a:latin typeface="LM Roman 10" panose="00000500000000000000" pitchFamily="50" charset="0"/>
              </a:rPr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42199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Lepas 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1923984"/>
            <a:ext cx="10173959" cy="397031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int(input())</a:t>
            </a: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2 == 0)</a:t>
            </a: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3 == 0)</a:t>
            </a:r>
          </a:p>
          <a:p>
            <a:pPr algn="l"/>
            <a:endParaRPr lang="en-US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print(“Crashes in to us”)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print(“Kill the both of us”)</a:t>
            </a:r>
            <a:endParaRPr lang="en-US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pPr algn="l"/>
            <a:r>
              <a:rPr lang="en-US" sz="2800" dirty="0">
                <a:solidFill>
                  <a:srgbClr val="92D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# I hate summer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21C8-7236-F766-9B47-541DA842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3" y="731520"/>
            <a:ext cx="9144000" cy="1045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Proposisi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FFFF00"/>
                </a:solidFill>
                <a:latin typeface="LM Roman 10" panose="00000500000000000000" pitchFamily="50" charset="0"/>
              </a:rPr>
              <a:t>Saling</a:t>
            </a:r>
            <a:r>
              <a:rPr lang="en-US" sz="4000" b="1" dirty="0">
                <a:solidFill>
                  <a:srgbClr val="FFFF00"/>
                </a:solidFill>
                <a:latin typeface="LM Roman 10" panose="00000500000000000000" pitchFamily="50" charset="0"/>
              </a:rPr>
              <a:t> Lepas </a:t>
            </a:r>
            <a:endParaRPr lang="en-ID" sz="4000" b="1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54803-3C5C-47F6-220C-C344221E1307}"/>
              </a:ext>
            </a:extLst>
          </p:cNvPr>
          <p:cNvSpPr txBox="1"/>
          <p:nvPr/>
        </p:nvSpPr>
        <p:spPr>
          <a:xfrm>
            <a:off x="1054873" y="3619434"/>
            <a:ext cx="6688952" cy="181588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print(“Crashes in to us”)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if(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):</a:t>
            </a:r>
          </a:p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print(“Kill the both of us”)</a:t>
            </a:r>
            <a:endParaRPr lang="en-US" sz="28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31E442-39EB-EE78-E56A-3F84D2AE38F5}"/>
              </a:ext>
            </a:extLst>
          </p:cNvPr>
          <p:cNvSpPr txBox="1">
            <a:spLocks/>
          </p:cNvSpPr>
          <p:nvPr/>
        </p:nvSpPr>
        <p:spPr>
          <a:xfrm>
            <a:off x="9760975" y="6328232"/>
            <a:ext cx="2431025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solidFill>
                  <a:srgbClr val="E63EB6"/>
                </a:solidFill>
                <a:latin typeface="LM Roman 10" panose="00000500000000000000" pitchFamily="50" charset="0"/>
              </a:rPr>
              <a:t>Private Usage Only</a:t>
            </a:r>
            <a:endParaRPr lang="en-ID" sz="1600" b="1" i="1" dirty="0">
              <a:solidFill>
                <a:srgbClr val="E63EB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68F9E-61FE-3E3E-5F87-7AFA40912A9B}"/>
              </a:ext>
            </a:extLst>
          </p:cNvPr>
          <p:cNvSpPr txBox="1">
            <a:spLocks/>
          </p:cNvSpPr>
          <p:nvPr/>
        </p:nvSpPr>
        <p:spPr>
          <a:xfrm>
            <a:off x="679119" y="6319606"/>
            <a:ext cx="9144000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 err="1">
                <a:latin typeface="LM Roman 10" panose="00000500000000000000" pitchFamily="50" charset="0"/>
              </a:rPr>
              <a:t>Matematika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Diskrit</a:t>
            </a:r>
            <a:r>
              <a:rPr lang="en-US" sz="1600" b="1" i="1" dirty="0">
                <a:latin typeface="LM Roman 10" panose="00000500000000000000" pitchFamily="50" charset="0"/>
              </a:rPr>
              <a:t> </a:t>
            </a:r>
            <a:r>
              <a:rPr lang="en-US" sz="1600" b="1" i="1" dirty="0" err="1">
                <a:latin typeface="LM Roman 10" panose="00000500000000000000" pitchFamily="50" charset="0"/>
              </a:rPr>
              <a:t>RKA</a:t>
            </a:r>
            <a:endParaRPr lang="en-ID" sz="1600" b="1" i="1" dirty="0">
              <a:latin typeface="LM Roman 10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241FA-0AB7-B47B-6441-C238C5D1B5CF}"/>
              </a:ext>
            </a:extLst>
          </p:cNvPr>
          <p:cNvSpPr txBox="1"/>
          <p:nvPr/>
        </p:nvSpPr>
        <p:spPr>
          <a:xfrm>
            <a:off x="1054873" y="1923984"/>
            <a:ext cx="8051027" cy="138499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2800" dirty="0">
              <a:solidFill>
                <a:srgbClr val="E63EB6"/>
              </a:solidFill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double_decker_bus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2 == 0)</a:t>
            </a:r>
          </a:p>
          <a:p>
            <a:pPr algn="l"/>
            <a:r>
              <a:rPr lang="en-US" sz="2800" dirty="0" err="1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Ten_ton_truck</a:t>
            </a:r>
            <a:r>
              <a:rPr lang="en-US" sz="2800" dirty="0">
                <a:solidFill>
                  <a:srgbClr val="E63EB6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 = bool(N % 3 ==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2F5DF-44FD-43D1-34CB-5AC7A40EAA89}"/>
              </a:ext>
            </a:extLst>
          </p:cNvPr>
          <p:cNvSpPr txBox="1"/>
          <p:nvPr/>
        </p:nvSpPr>
        <p:spPr>
          <a:xfrm>
            <a:off x="9557509" y="1923984"/>
            <a:ext cx="141897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2</a:t>
            </a:r>
            <a:endParaRPr lang="en-ID" sz="3200" dirty="0">
              <a:latin typeface="Source Code Pro ExtraLight" panose="020B0309030403020204" pitchFamily="49" charset="0"/>
              <a:ea typeface="Source Code Pro ExtraLight" panose="020B0309030403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97E98-8CD1-62D7-9998-7B705C11E2FC}"/>
              </a:ext>
            </a:extLst>
          </p:cNvPr>
          <p:cNvSpPr txBox="1"/>
          <p:nvPr/>
        </p:nvSpPr>
        <p:spPr>
          <a:xfrm>
            <a:off x="1054873" y="19547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int(input())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99A4D-B12D-2EF9-7CC3-50EC643C93E7}"/>
              </a:ext>
            </a:extLst>
          </p:cNvPr>
          <p:cNvSpPr txBox="1"/>
          <p:nvPr/>
        </p:nvSpPr>
        <p:spPr>
          <a:xfrm>
            <a:off x="1054873" y="19547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40079-12ED-B0F1-D1BE-C2A1269A7981}"/>
              </a:ext>
            </a:extLst>
          </p:cNvPr>
          <p:cNvSpPr txBox="1"/>
          <p:nvPr/>
        </p:nvSpPr>
        <p:spPr>
          <a:xfrm>
            <a:off x="4554482" y="1963387"/>
            <a:ext cx="13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9B6457-DE65-E9A2-BAA1-CD363DE8FC00}"/>
              </a:ext>
            </a:extLst>
          </p:cNvPr>
          <p:cNvSpPr txBox="1"/>
          <p:nvPr/>
        </p:nvSpPr>
        <p:spPr>
          <a:xfrm>
            <a:off x="5304041" y="2351464"/>
            <a:ext cx="3458959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DCF19-2FA9-35BA-EB90-172CFFA8DBCE}"/>
              </a:ext>
            </a:extLst>
          </p:cNvPr>
          <p:cNvSpPr txBox="1"/>
          <p:nvPr/>
        </p:nvSpPr>
        <p:spPr>
          <a:xfrm>
            <a:off x="4554482" y="1985538"/>
            <a:ext cx="138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DE73D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N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0A91D-7A84-6BD0-DB4D-7B9582A25568}"/>
              </a:ext>
            </a:extLst>
          </p:cNvPr>
          <p:cNvSpPr txBox="1"/>
          <p:nvPr/>
        </p:nvSpPr>
        <p:spPr>
          <a:xfrm>
            <a:off x="4554482" y="2768302"/>
            <a:ext cx="3458959" cy="52322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F6412E"/>
                </a:solidFill>
                <a:latin typeface="Source Code Pro ExtraLight" panose="020B0309030403020204" pitchFamily="49" charset="0"/>
                <a:ea typeface="Source Code Pro ExtraLight" panose="020B0309030403020204" pitchFamily="49" charset="0"/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DDC4D-EF19-932C-613D-96F05B468D41}"/>
              </a:ext>
            </a:extLst>
          </p:cNvPr>
          <p:cNvSpPr txBox="1"/>
          <p:nvPr/>
        </p:nvSpPr>
        <p:spPr>
          <a:xfrm>
            <a:off x="8267700" y="384810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Crashes in to us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0.00185 L -0.06081 0.00185 C -0.07487 0.00092 -0.08907 0.00116 -0.103 -0.00093 C -0.11849 -0.00347 -0.13386 -0.00834 -0.14909 -0.01204 C -0.15261 -0.01296 -0.15586 -0.01459 -0.15925 -0.01482 C -0.17383 -0.01597 -0.18854 -0.01574 -0.203 -0.01621 L -0.24128 -0.01759 C -0.27748 -0.02986 -0.24883 -0.02176 -0.31472 -0.02593 C -0.31771 -0.02616 -0.32045 -0.02709 -0.32331 -0.02732 C -0.33112 -0.02847 -0.33893 -0.02963 -0.34675 -0.03009 C -0.36003 -0.03102 -0.37331 -0.03102 -0.38659 -0.03148 C -0.40065 -0.03102 -0.41485 -0.03195 -0.42878 -0.03009 C -0.4336 -0.02963 -0.43815 -0.02593 -0.44284 -0.02454 C -0.44753 -0.02361 -0.45235 -0.02384 -0.4569 -0.02315 C -0.46224 -0.02246 -0.46732 -0.0213 -0.47253 -0.02037 C -0.47943 -0.01644 -0.47526 -0.01829 -0.48268 -0.01621 C -0.48685 -0.01528 -0.49024 -0.01389 -0.4944 -0.01343 C -0.49935 -0.0132 -0.5043 -0.01343 -0.50925 -0.01343 L -0.50925 -0.01343 " pathEditMode="relative" ptsTypes="AAAAAAAAAAAAAAAAA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5859 -0.00348 L 0.05859 -0.00348 L 0.08112 -0.00209 L 0.16159 -0.0007 C 0.16276 -0.0007 0.17357 0.00416 0.17487 0.00486 C 0.17721 0.00717 0.17956 0.00949 0.1819 0.0118 C 0.1832 0.01273 0.18463 0.01342 0.18581 0.01458 C 0.18698 0.01527 0.18789 0.01643 0.18893 0.01736 L 0.19206 0.02569 C 0.19258 0.02708 0.19336 0.02824 0.19362 0.02986 C 0.19414 0.03217 0.19479 0.03425 0.19518 0.0368 C 0.19557 0.03888 0.1957 0.04143 0.19596 0.04375 C 0.19766 0.05439 0.19752 0.04884 0.19752 0.05347 L 0.19752 0.05347 " pathEditMode="relative" ptsTypes="AAAAAAAAAAAA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600"/>
                            </p:stCondLst>
                            <p:childTnLst>
                              <p:par>
                                <p:cTn id="52" presetID="53" presetClass="exit" presetSubtype="32" fill="hold" grpId="3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700"/>
                            </p:stCondLst>
                            <p:childTnLst>
                              <p:par>
                                <p:cTn id="58" presetID="27" presetClass="emph" presetSubtype="0" fill="remove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800"/>
                            </p:stCondLst>
                            <p:childTnLst>
                              <p:par>
                                <p:cTn id="64" presetID="19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1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5937 0.00023 L 0.05937 0.00023 C 0.07838 0.00972 0.09713 0.0206 0.11641 0.02916 C 0.12656 0.03379 0.13659 0.03912 0.14687 0.04305 C 0.15156 0.0449 0.15625 0.04652 0.16094 0.04861 C 0.16406 0.05023 0.16706 0.05254 0.17031 0.05416 C 0.17435 0.05625 0.17851 0.0581 0.18281 0.05972 C 0.18502 0.06088 0.1875 0.06134 0.18984 0.0625 C 0.20482 0.07037 0.18555 0.06365 0.20547 0.06944 C 0.20651 0.0706 0.21354 0.07801 0.21406 0.07916 C 0.21523 0.0824 0.21562 0.09027 0.21562 0.09027 C 0.21471 0.09467 0.21445 0.10069 0.21172 0.10277 C 0.20963 0.10439 0.20742 0.10463 0.20547 0.10555 C 0.19245 0.11226 0.21068 0.10764 0.18125 0.10972 C 0.17995 0.11111 0.17877 0.11365 0.17734 0.11389 C 0.17135 0.11481 0.16523 0.11389 0.15937 0.1125 C 0.1569 0.11203 0.15469 0.10972 0.15234 0.10833 C 0.14635 0.10509 0.14844 0.10555 0.14375 0.10555 L 0.14375 0.10555 " pathEditMode="relative" ptsTypes="AAAAAAAAAAAAAAAAAAA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700"/>
                            </p:stCondLst>
                            <p:childTnLst>
                              <p:par>
                                <p:cTn id="83" presetID="26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7800"/>
                            </p:stCondLst>
                            <p:childTnLst>
                              <p:par>
                                <p:cTn id="87" presetID="19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9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EC63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F2F2F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2F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F2F2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5" grpId="1" animBg="1"/>
      <p:bldP spid="5" grpId="2" animBg="1"/>
      <p:bldP spid="8" grpId="0"/>
      <p:bldP spid="10" grpId="0"/>
      <p:bldP spid="11" grpId="0"/>
      <p:bldP spid="11" grpId="1"/>
      <p:bldP spid="11" grpId="2"/>
      <p:bldP spid="11" grpId="3"/>
      <p:bldP spid="17" grpId="0" animBg="1"/>
      <p:bldP spid="19" grpId="0"/>
      <p:bldP spid="19" grpId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6592</TotalTime>
  <Words>2069</Words>
  <Application>Microsoft Office PowerPoint</Application>
  <PresentationFormat>Widescreen</PresentationFormat>
  <Paragraphs>375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Courier New</vt:lpstr>
      <vt:lpstr>Arial</vt:lpstr>
      <vt:lpstr>Source Code Pro ExtraLight</vt:lpstr>
      <vt:lpstr>Calibri</vt:lpstr>
      <vt:lpstr>LM Roman 10</vt:lpstr>
      <vt:lpstr>Cambria Math</vt:lpstr>
      <vt:lpstr>Calibri Light</vt:lpstr>
      <vt:lpstr>Office Theme</vt:lpstr>
      <vt:lpstr>Mutual Inclusion – Exclusion If Statement + Truth Table with Pandas Python</vt:lpstr>
      <vt:lpstr>List of Contents</vt:lpstr>
      <vt:lpstr>Disclaimer</vt:lpstr>
      <vt:lpstr>01</vt:lpstr>
      <vt:lpstr>Proposisi Saling Lepas </vt:lpstr>
      <vt:lpstr>PowerPoint Presentation</vt:lpstr>
      <vt:lpstr>Proposisi Saling Lepas </vt:lpstr>
      <vt:lpstr>Proposisi Saling Lepas </vt:lpstr>
      <vt:lpstr>Proposisi Saling Lepas </vt:lpstr>
      <vt:lpstr>Proposisi Saling Lepas </vt:lpstr>
      <vt:lpstr>Proposisi Saling Lepas </vt:lpstr>
      <vt:lpstr>Proposisi Saling Bebas </vt:lpstr>
      <vt:lpstr>PowerPoint Presentation</vt:lpstr>
      <vt:lpstr>Proposisi Saling Bebas</vt:lpstr>
      <vt:lpstr>Kenapa Anda harus punya Logika dalam Berpikir?</vt:lpstr>
      <vt:lpstr>Intinya Tanpa Logika Logila</vt:lpstr>
      <vt:lpstr>Proposisi</vt:lpstr>
      <vt:lpstr>Proposisi</vt:lpstr>
      <vt:lpstr>Proposisi</vt:lpstr>
      <vt:lpstr>Negasi</vt:lpstr>
      <vt:lpstr>Negasi</vt:lpstr>
      <vt:lpstr>Negasi</vt:lpstr>
      <vt:lpstr>Ambiguitas, Super Position, Qubit (Bonus aja)</vt:lpstr>
      <vt:lpstr>Tipe Data Boolean Python</vt:lpstr>
      <vt:lpstr>Tipe Data Boolean Python</vt:lpstr>
      <vt:lpstr>Proposisi Bertingkat</vt:lpstr>
      <vt:lpstr>Konjungsi ( and, ^, &amp;&amp;)</vt:lpstr>
      <vt:lpstr>Konjungsi (and,^, &amp;&amp;)</vt:lpstr>
      <vt:lpstr>Konjungsi ( and, ^ , &amp;&amp;)</vt:lpstr>
      <vt:lpstr>Disjungsi (or , V , ||)</vt:lpstr>
      <vt:lpstr>Disjungsi (or, V , ||)</vt:lpstr>
      <vt:lpstr>Disjungsi (or, V , ||)</vt:lpstr>
      <vt:lpstr>Disjungsi Eksklusif (xor,  , ^ )</vt:lpstr>
      <vt:lpstr>Disjungsi Eksklusif (xor,  , ^ )</vt:lpstr>
      <vt:lpstr>Disjungsi Eksklusif (xor,  , ^ )</vt:lpstr>
      <vt:lpstr>Implikasi (Jika … ,Maka …</vt:lpstr>
      <vt:lpstr>Biimplikasi ( … jika dan hanya jika ..)</vt:lpstr>
      <vt:lpstr>Tautologi</vt:lpstr>
      <vt:lpstr>PowerPoint Presentation</vt:lpstr>
      <vt:lpstr>Clean Logical Nested If</vt:lpstr>
      <vt:lpstr>Clean Logical Nested If</vt:lpstr>
      <vt:lpstr>Not Clean</vt:lpstr>
      <vt:lpstr>Clean if</vt:lpstr>
      <vt:lpstr>Clean Logical Nested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Pasti Lolos UTBK 2024</dc:title>
  <dc:creator>fa506ihrb.r5@outlook.co.id</dc:creator>
  <cp:lastModifiedBy>Abdan Hafidz</cp:lastModifiedBy>
  <cp:revision>22</cp:revision>
  <dcterms:created xsi:type="dcterms:W3CDTF">2023-08-28T06:58:09Z</dcterms:created>
  <dcterms:modified xsi:type="dcterms:W3CDTF">2024-09-24T13:22:03Z</dcterms:modified>
</cp:coreProperties>
</file>