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mbria Math" panose="02040503050406030204" pitchFamily="18" charset="0"/>
      <p:regular r:id="rId3"/>
    </p:embeddedFont>
    <p:embeddedFont>
      <p:font typeface="LM Roman 10" panose="00000500000000000000" pitchFamily="50" charset="0"/>
      <p:regular r:id="rId4"/>
      <p:bold r:id="rId5"/>
      <p:italic r:id="rId6"/>
      <p:boldItalic r:id="rId7"/>
    </p:embeddedFont>
    <p:embeddedFont>
      <p:font typeface="LM Roman Demi 10" panose="00000700000000000000" pitchFamily="50" charset="0"/>
      <p:bold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2F8B-09AD-947D-6D3E-32D88930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D913-1708-2B87-DF15-12445197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F236-1218-E26D-99A5-FA19A53C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731F-066F-03F4-186D-56A95546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DC40-7C97-97A5-1171-7C0176B0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3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F624-500E-BA4C-6292-89928694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2A88-81D3-131C-513C-350F64D5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1968-C197-7586-F82C-36BADC87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13C30-5097-9932-1C27-3E3CDBB7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4E4B-0870-07A4-4A51-F08B7585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52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B8AFB-51B4-FC0B-B8E9-4493BBE93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7338C-5385-FA21-21EA-B97A47A1C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3DD8-278F-8664-A015-7B8DDAAF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0450-823C-50DB-C88A-7376E34E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5C1-9C85-9BA5-5E0F-2617BF89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67E-A68F-7E57-010B-190398E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E568-3B9A-57B9-6949-BC68D8E5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C35F-AB39-BB11-3B7A-C857A6D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CC42-7859-063B-E509-DEC47E80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3EB1-4527-39D2-8095-8F434791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0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356E-6E7B-A827-ED95-63AD6BE2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DCAC-DDF8-B2BE-4354-F7302C66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3242-30F0-6761-0728-75BF642F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D3C4-3308-7112-760A-71EF93A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3F0F-D5DA-7113-5372-6D151AB3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5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E33F-EF4B-AA00-D0BD-E60C24AA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E642-1A24-F511-6621-A5F0C8F0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0B39-B238-0458-0BF3-FA93DBBE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3F96E-1677-543C-A7EF-E929248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1EE7-3A1C-11C7-C42E-C9C991AC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B89-FD7B-DC22-B5BE-7911454D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0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AAF8-D5E8-94D4-CD0A-9EE8E678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406EB-EB9A-65BA-3864-5531FF98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C3582-D9BA-F027-1740-14864204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E5D36-F448-51CE-1718-C70B3EE2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4C0CA-95F5-7FD8-C8BA-2CFBF71C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2767E-1C51-7E6B-FD7A-CBAA3072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94262-505F-96AD-BE94-7A7B30C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FFD2-504C-F2AE-9727-71427411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91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2C80-B990-59F0-75C4-7EB854E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A4624-F6FB-67BB-8F43-CAA199BB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E8A6F-39F1-380C-FF1F-ACF0312C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34201-3DF3-2423-C14F-B6C4E330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1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EAA31-E07D-A0D9-3B94-67C84AFE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513C9-F9C8-A1E7-5867-F66C627C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262E-4ECE-BD23-3DD6-7B02663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59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AC04-5511-998F-D7F9-1E3D4C07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11B4-9B3D-06A9-A846-A87511A7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22913-1153-18FB-9446-5A7E3F46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B7F4-4131-C00A-D554-DA82EB50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193AC-ADC9-7A26-88D4-C9AE7343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BE87-8291-55A3-7822-FD15C18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3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05E4-B9CC-0C82-E302-39966AD6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FA092-6F33-9B23-927F-3B55FCF8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F8F6B-C1CC-7B8C-20F2-3BF32390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988A-3D01-608C-296C-38A41EB0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C177-B050-AFDF-7152-D7FBD9F5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FE01-3C36-15CB-0602-0604AE21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9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A8861-A7F6-F59C-970C-2391BD06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98D05-2FB0-17BB-B758-BE82A170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DFE02-4D2E-E01A-B974-8BB29F843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8B8B-BF83-4E1A-AF79-42529C6DEB97}" type="datetimeFigureOut">
              <a:rPr lang="en-ID" smtClean="0"/>
              <a:t>06/11/2024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3A9B-F640-7BB7-0D44-50AA5C60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A3CF-6A24-2CA3-9E22-4A1871511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9A6E-48AE-4E88-9449-6F64D2C7ED6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2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8A59A-981D-A7C1-87DF-6C23B599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16026-2A5C-F99B-AB54-8C8139692BC5}"/>
                  </a:ext>
                </a:extLst>
              </p:cNvPr>
              <p:cNvSpPr txBox="1"/>
              <p:nvPr/>
            </p:nvSpPr>
            <p:spPr>
              <a:xfrm>
                <a:off x="304798" y="487186"/>
                <a:ext cx="11772340" cy="15994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LM Roman Demi 10" panose="00000700000000000000" pitchFamily="50" charset="0"/>
                  </a:rPr>
                  <a:t>Terdapat maze-grid A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berukuran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N x 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LM Roman Demi 10" panose="00000700000000000000" pitchFamily="50" charset="0"/>
                  </a:rPr>
                  <a:t>Petak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baris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ke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–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i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dan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kolom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ke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– j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memuat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emas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</a:t>
                </a:r>
                <a:r>
                  <a:rPr lang="en-US" sz="2400" dirty="0" err="1">
                    <a:latin typeface="LM Roman Demi 10" panose="00000700000000000000" pitchFamily="50" charset="0"/>
                  </a:rPr>
                  <a:t>sebesar</a:t>
                </a:r>
                <a:r>
                  <a:rPr lang="en-US" sz="2400" dirty="0">
                    <a:latin typeface="LM Roman Demi 10" panose="00000700000000000000" pitchFamily="50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b="0" dirty="0">
                  <a:latin typeface="LM Roman Demi 10" panose="00000700000000000000" pitchFamily="50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D" sz="2400" dirty="0">
                    <a:latin typeface="LM Roman Demi 10" panose="00000700000000000000" pitchFamily="50" charset="0"/>
                  </a:rPr>
                  <a:t>Dari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petak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(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a,b</a:t>
                </a:r>
                <a:r>
                  <a:rPr lang="en-ID" sz="2400" dirty="0">
                    <a:latin typeface="LM Roman Demi 10" panose="00000700000000000000" pitchFamily="50" charset="0"/>
                  </a:rPr>
                  <a:t>)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menuju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(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x,y</a:t>
                </a:r>
                <a:r>
                  <a:rPr lang="en-ID" sz="2400" dirty="0">
                    <a:latin typeface="LM Roman Demi 10" panose="00000700000000000000" pitchFamily="50" charset="0"/>
                  </a:rPr>
                  <a:t>)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berapa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total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emas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terbanyak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yang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didapatkan</a:t>
                </a:r>
                <a:r>
                  <a:rPr lang="en-ID" sz="2400" dirty="0">
                    <a:latin typeface="LM Roman Demi 10" panose="00000700000000000000" pitchFamily="50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D" sz="2400" dirty="0" err="1">
                    <a:latin typeface="LM Roman Demi 10" panose="00000700000000000000" pitchFamily="50" charset="0"/>
                  </a:rPr>
                  <a:t>Ketentuan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: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hanya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bisa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bergerak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ke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kanan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atau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ke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</a:t>
                </a:r>
                <a:r>
                  <a:rPr lang="en-ID" sz="2400" dirty="0" err="1">
                    <a:latin typeface="LM Roman Demi 10" panose="00000700000000000000" pitchFamily="50" charset="0"/>
                  </a:rPr>
                  <a:t>bawah,dijamin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a </a:t>
                </a:r>
                <a:r>
                  <a:rPr lang="en-ID" sz="2400" u="sng" dirty="0">
                    <a:latin typeface="LM Roman Demi 10" panose="00000700000000000000" pitchFamily="50" charset="0"/>
                  </a:rPr>
                  <a:t>&lt;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x dan b </a:t>
                </a:r>
                <a:r>
                  <a:rPr lang="en-ID" sz="2400" u="sng" dirty="0">
                    <a:latin typeface="LM Roman Demi 10" panose="00000700000000000000" pitchFamily="50" charset="0"/>
                  </a:rPr>
                  <a:t>&lt;</a:t>
                </a:r>
                <a:r>
                  <a:rPr lang="en-ID" sz="2400" dirty="0">
                    <a:latin typeface="LM Roman Demi 10" panose="00000700000000000000" pitchFamily="50" charset="0"/>
                  </a:rPr>
                  <a:t> 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16026-2A5C-F99B-AB54-8C813969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487186"/>
                <a:ext cx="11772340" cy="1599412"/>
              </a:xfrm>
              <a:prstGeom prst="rect">
                <a:avLst/>
              </a:prstGeom>
              <a:blipFill>
                <a:blip r:embed="rId2"/>
                <a:stretch>
                  <a:fillRect l="-673" t="-3053" r="-104" b="-76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3BB6EBF-F09A-C812-F98B-8A8EFB740C8A}"/>
              </a:ext>
            </a:extLst>
          </p:cNvPr>
          <p:cNvSpPr txBox="1"/>
          <p:nvPr/>
        </p:nvSpPr>
        <p:spPr>
          <a:xfrm>
            <a:off x="114862" y="2171373"/>
            <a:ext cx="248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LM Roman Demi 10" panose="00000700000000000000" pitchFamily="50" charset="0"/>
              </a:rPr>
              <a:t>Case 1</a:t>
            </a:r>
            <a:endParaRPr lang="en-ID" sz="2000" dirty="0">
              <a:latin typeface="LM Roman Demi 10" panose="000007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72736-AF16-1217-86AE-21342D14F64D}"/>
              </a:ext>
            </a:extLst>
          </p:cNvPr>
          <p:cNvSpPr txBox="1"/>
          <p:nvPr/>
        </p:nvSpPr>
        <p:spPr>
          <a:xfrm>
            <a:off x="132371" y="2586872"/>
            <a:ext cx="2987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4, M = 4 ,a = 1,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1, x = 5, y = 5</a:t>
            </a:r>
          </a:p>
          <a:p>
            <a:r>
              <a:rPr lang="en-US" sz="1600" dirty="0">
                <a:latin typeface="LM Roman 10" panose="00000500000000000000" pitchFamily="50" charset="0"/>
              </a:rPr>
              <a:t>Rute </a:t>
            </a:r>
            <a:r>
              <a:rPr lang="en-US" sz="1600" dirty="0" err="1">
                <a:latin typeface="LM Roman 10" panose="00000500000000000000" pitchFamily="50" charset="0"/>
              </a:rPr>
              <a:t>dari</a:t>
            </a:r>
            <a:r>
              <a:rPr lang="en-US" sz="1600" dirty="0">
                <a:latin typeface="LM Roman 10" panose="00000500000000000000" pitchFamily="50" charset="0"/>
              </a:rPr>
              <a:t> (1,1) </a:t>
            </a:r>
            <a:r>
              <a:rPr lang="en-US" sz="1600" dirty="0" err="1">
                <a:latin typeface="LM Roman 10" panose="00000500000000000000" pitchFamily="50" charset="0"/>
              </a:rPr>
              <a:t>menuju</a:t>
            </a:r>
            <a:r>
              <a:rPr lang="en-US" sz="1600" dirty="0">
                <a:latin typeface="LM Roman 10" panose="00000500000000000000" pitchFamily="50" charset="0"/>
              </a:rPr>
              <a:t> (4,4) </a:t>
            </a:r>
          </a:p>
          <a:p>
            <a:r>
              <a:rPr lang="en-US" sz="1600" dirty="0" err="1">
                <a:latin typeface="LM Roman 10" panose="00000500000000000000" pitchFamily="50" charset="0"/>
              </a:rPr>
              <a:t>dengan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hutan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berukuran</a:t>
            </a:r>
            <a:r>
              <a:rPr lang="en-US" sz="1600" dirty="0">
                <a:latin typeface="LM Roman 10" panose="00000500000000000000" pitchFamily="50" charset="0"/>
              </a:rPr>
              <a:t> 4 x 4 </a:t>
            </a:r>
            <a:endParaRPr lang="en-ID" sz="1600" dirty="0">
              <a:latin typeface="LM Roman 10" panose="000005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0E74E0-938D-CFAB-7321-88A7A6C9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1" y="3617924"/>
            <a:ext cx="2220332" cy="2035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E2367-165F-9866-E8A7-44E81A11C0FC}"/>
              </a:ext>
            </a:extLst>
          </p:cNvPr>
          <p:cNvSpPr txBox="1"/>
          <p:nvPr/>
        </p:nvSpPr>
        <p:spPr>
          <a:xfrm>
            <a:off x="220476" y="5668618"/>
            <a:ext cx="28052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emas</a:t>
            </a:r>
            <a:r>
              <a:rPr lang="en-US" b="1" dirty="0"/>
              <a:t> max yang </a:t>
            </a:r>
            <a:r>
              <a:rPr lang="en-US" b="1" dirty="0" err="1"/>
              <a:t>didapatkan</a:t>
            </a:r>
            <a:endParaRPr lang="en-US" b="1" dirty="0"/>
          </a:p>
          <a:p>
            <a:r>
              <a:rPr lang="en-US" b="1" dirty="0"/>
              <a:t>0 + 2 + 4 + 7 + 6 + 1 + 3 = 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1E97F-C70D-E1CF-8F61-76D3860FEE66}"/>
              </a:ext>
            </a:extLst>
          </p:cNvPr>
          <p:cNvSpPr txBox="1"/>
          <p:nvPr/>
        </p:nvSpPr>
        <p:spPr>
          <a:xfrm>
            <a:off x="8784204" y="2080493"/>
            <a:ext cx="124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Demi 10" panose="00000700000000000000" pitchFamily="50" charset="0"/>
              </a:rPr>
              <a:t>TASK</a:t>
            </a:r>
            <a:endParaRPr lang="en-ID" sz="2000" dirty="0">
              <a:latin typeface="LM Roman Demi 10" panose="000007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7221A-E3CA-D6E3-9EF4-063469755B31}"/>
              </a:ext>
            </a:extLst>
          </p:cNvPr>
          <p:cNvSpPr txBox="1"/>
          <p:nvPr/>
        </p:nvSpPr>
        <p:spPr>
          <a:xfrm>
            <a:off x="8784204" y="2418397"/>
            <a:ext cx="3187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M Roman 10" panose="00000500000000000000" pitchFamily="50" charset="0"/>
              </a:rPr>
              <a:t>Buatlah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sebuah</a:t>
            </a:r>
            <a:r>
              <a:rPr lang="en-US" sz="1600" dirty="0">
                <a:latin typeface="LM Roman 10" panose="00000500000000000000" pitchFamily="50" charset="0"/>
              </a:rPr>
              <a:t> program yang </a:t>
            </a:r>
            <a:r>
              <a:rPr lang="en-US" sz="1600" dirty="0" err="1">
                <a:latin typeface="LM Roman 10" panose="00000500000000000000" pitchFamily="50" charset="0"/>
              </a:rPr>
              <a:t>dapat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menerima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masukan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dengan</a:t>
            </a:r>
            <a:r>
              <a:rPr lang="en-US" sz="1600" dirty="0">
                <a:latin typeface="LM Roman 10" panose="00000500000000000000" pitchFamily="50" charset="0"/>
              </a:rPr>
              <a:t> format 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M a b x y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2800" dirty="0">
                <a:latin typeface="LM Roman 10" panose="00000500000000000000" pitchFamily="50" charset="0"/>
              </a:rPr>
              <a:t>  </a:t>
            </a:r>
            <a:endParaRPr lang="en-ID" sz="2800" dirty="0">
              <a:latin typeface="LM Roman 10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DC088-58E4-4665-59E4-0B1D500590FF}"/>
              </a:ext>
            </a:extLst>
          </p:cNvPr>
          <p:cNvSpPr txBox="1"/>
          <p:nvPr/>
        </p:nvSpPr>
        <p:spPr>
          <a:xfrm>
            <a:off x="8784204" y="5576285"/>
            <a:ext cx="318732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Program </a:t>
            </a:r>
            <a:r>
              <a:rPr lang="en-US" sz="2000" b="1" dirty="0" err="1"/>
              <a:t>memberikan</a:t>
            </a:r>
            <a:r>
              <a:rPr lang="en-US" sz="2000" b="1" dirty="0"/>
              <a:t> output </a:t>
            </a:r>
            <a:r>
              <a:rPr lang="en-US" sz="2000" b="1" dirty="0" err="1"/>
              <a:t>sesuai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jawaban</a:t>
            </a:r>
            <a:r>
              <a:rPr lang="en-US" sz="2000" b="1" dirty="0"/>
              <a:t> yang </a:t>
            </a:r>
            <a:r>
              <a:rPr lang="en-US" sz="2000" b="1" dirty="0" err="1"/>
              <a:t>diminta</a:t>
            </a:r>
            <a:r>
              <a:rPr lang="en-US" sz="2000" b="1" dirty="0"/>
              <a:t> </a:t>
            </a:r>
            <a:r>
              <a:rPr lang="en-US" sz="2000" b="1" dirty="0" err="1"/>
              <a:t>soal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78BDD-DF58-ED33-1C94-26FA326CEBE4}"/>
              </a:ext>
            </a:extLst>
          </p:cNvPr>
          <p:cNvSpPr txBox="1"/>
          <p:nvPr/>
        </p:nvSpPr>
        <p:spPr>
          <a:xfrm>
            <a:off x="3025751" y="2216066"/>
            <a:ext cx="248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Demi 10" panose="00000700000000000000" pitchFamily="50" charset="0"/>
              </a:rPr>
              <a:t>Case 2</a:t>
            </a:r>
            <a:endParaRPr lang="en-ID" sz="2000" dirty="0">
              <a:latin typeface="LM Roman Demi 10" panose="000007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2A41A-4EAE-0082-0021-A2DF6CC56B07}"/>
              </a:ext>
            </a:extLst>
          </p:cNvPr>
          <p:cNvSpPr txBox="1"/>
          <p:nvPr/>
        </p:nvSpPr>
        <p:spPr>
          <a:xfrm>
            <a:off x="304798" y="93386"/>
            <a:ext cx="10541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LM Roman Demi 10" panose="00000700000000000000" pitchFamily="50" charset="0"/>
              </a:rPr>
              <a:t>QUIS RKA, 6 November 2024, Selesaikan soal </a:t>
            </a:r>
            <a:r>
              <a:rPr lang="en-US" sz="1800">
                <a:solidFill>
                  <a:srgbClr val="FF0000"/>
                </a:solidFill>
                <a:latin typeface="LM Roman Demi 10" panose="00000700000000000000" pitchFamily="50" charset="0"/>
              </a:rPr>
              <a:t>dengan Rekursi, jika tanpa rekursi maka maks nilai 75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7F896-50AB-D4E8-F3EE-BA671538D1C4}"/>
              </a:ext>
            </a:extLst>
          </p:cNvPr>
          <p:cNvSpPr txBox="1"/>
          <p:nvPr/>
        </p:nvSpPr>
        <p:spPr>
          <a:xfrm>
            <a:off x="3025751" y="2602261"/>
            <a:ext cx="2987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4, M = 5 ,a = 2,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1, x = 4, y = 5</a:t>
            </a:r>
          </a:p>
          <a:p>
            <a:r>
              <a:rPr lang="en-US" sz="1600" dirty="0">
                <a:latin typeface="LM Roman 10" panose="00000500000000000000" pitchFamily="50" charset="0"/>
              </a:rPr>
              <a:t>Rute </a:t>
            </a:r>
            <a:r>
              <a:rPr lang="en-US" sz="1600" dirty="0" err="1">
                <a:latin typeface="LM Roman 10" panose="00000500000000000000" pitchFamily="50" charset="0"/>
              </a:rPr>
              <a:t>dari</a:t>
            </a:r>
            <a:r>
              <a:rPr lang="en-US" sz="1600" dirty="0">
                <a:latin typeface="LM Roman 10" panose="00000500000000000000" pitchFamily="50" charset="0"/>
              </a:rPr>
              <a:t> (2,1) </a:t>
            </a:r>
            <a:r>
              <a:rPr lang="en-US" sz="1600" dirty="0" err="1">
                <a:latin typeface="LM Roman 10" panose="00000500000000000000" pitchFamily="50" charset="0"/>
              </a:rPr>
              <a:t>menuju</a:t>
            </a:r>
            <a:r>
              <a:rPr lang="en-US" sz="1600" dirty="0">
                <a:latin typeface="LM Roman 10" panose="00000500000000000000" pitchFamily="50" charset="0"/>
              </a:rPr>
              <a:t> (4,5) </a:t>
            </a:r>
          </a:p>
          <a:p>
            <a:r>
              <a:rPr lang="en-US" sz="1600" dirty="0" err="1">
                <a:latin typeface="LM Roman 10" panose="00000500000000000000" pitchFamily="50" charset="0"/>
              </a:rPr>
              <a:t>dengan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hutan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berukuran</a:t>
            </a:r>
            <a:r>
              <a:rPr lang="en-US" sz="1600" dirty="0">
                <a:latin typeface="LM Roman 10" panose="00000500000000000000" pitchFamily="50" charset="0"/>
              </a:rPr>
              <a:t> 4 x 5 </a:t>
            </a:r>
            <a:endParaRPr lang="en-ID" sz="1600" dirty="0">
              <a:latin typeface="LM Roman 10" panose="00000500000000000000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716006-98B5-010D-2B43-AB9BB2D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08149"/>
              </p:ext>
            </p:extLst>
          </p:nvPr>
        </p:nvGraphicFramePr>
        <p:xfrm>
          <a:off x="3328502" y="3873720"/>
          <a:ext cx="1988270" cy="1523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7654">
                  <a:extLst>
                    <a:ext uri="{9D8B030D-6E8A-4147-A177-3AD203B41FA5}">
                      <a16:colId xmlns:a16="http://schemas.microsoft.com/office/drawing/2014/main" val="3565596774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2874881260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3606562113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1224068362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4100075557"/>
                    </a:ext>
                  </a:extLst>
                </a:gridCol>
              </a:tblGrid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69682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484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56506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D" sz="1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080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D19DE9-83E4-DFA8-FCF1-9C6594C0885B}"/>
              </a:ext>
            </a:extLst>
          </p:cNvPr>
          <p:cNvSpPr txBox="1"/>
          <p:nvPr/>
        </p:nvSpPr>
        <p:spPr>
          <a:xfrm>
            <a:off x="2689530" y="4180464"/>
            <a:ext cx="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latin typeface="LM Roman Demi 10" panose="00000700000000000000" pitchFamily="50" charset="0"/>
              </a:rPr>
              <a:t>Start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DF4E6-5D02-81CA-451E-FE4BA3C8CF72}"/>
              </a:ext>
            </a:extLst>
          </p:cNvPr>
          <p:cNvSpPr txBox="1"/>
          <p:nvPr/>
        </p:nvSpPr>
        <p:spPr>
          <a:xfrm>
            <a:off x="5316772" y="5069306"/>
            <a:ext cx="81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latin typeface="LM Roman Demi 10" panose="00000700000000000000" pitchFamily="50" charset="0"/>
              </a:rPr>
              <a:t>Finish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09DBC-BDF4-50B1-FEA0-ABBA7C87ABED}"/>
              </a:ext>
            </a:extLst>
          </p:cNvPr>
          <p:cNvSpPr txBox="1"/>
          <p:nvPr/>
        </p:nvSpPr>
        <p:spPr>
          <a:xfrm>
            <a:off x="3207601" y="5668618"/>
            <a:ext cx="25042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emas</a:t>
            </a:r>
            <a:r>
              <a:rPr lang="en-US" b="1" dirty="0"/>
              <a:t> max yang </a:t>
            </a:r>
            <a:r>
              <a:rPr lang="en-US" b="1" dirty="0" err="1"/>
              <a:t>didapatkan</a:t>
            </a:r>
            <a:endParaRPr lang="en-US" b="1" dirty="0"/>
          </a:p>
          <a:p>
            <a:r>
              <a:rPr lang="en-US" b="1" dirty="0"/>
              <a:t>2 + 4 + 7 + 6 + 1 + 3 = 23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E08365E-C48C-6A6C-083C-DDAD9A89B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84529"/>
              </p:ext>
            </p:extLst>
          </p:nvPr>
        </p:nvGraphicFramePr>
        <p:xfrm>
          <a:off x="6402295" y="3855028"/>
          <a:ext cx="1988270" cy="152371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7654">
                  <a:extLst>
                    <a:ext uri="{9D8B030D-6E8A-4147-A177-3AD203B41FA5}">
                      <a16:colId xmlns:a16="http://schemas.microsoft.com/office/drawing/2014/main" val="3565596774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2874881260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3606562113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1224068362"/>
                    </a:ext>
                  </a:extLst>
                </a:gridCol>
                <a:gridCol w="397654">
                  <a:extLst>
                    <a:ext uri="{9D8B030D-6E8A-4147-A177-3AD203B41FA5}">
                      <a16:colId xmlns:a16="http://schemas.microsoft.com/office/drawing/2014/main" val="4100075557"/>
                    </a:ext>
                  </a:extLst>
                </a:gridCol>
              </a:tblGrid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69682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484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  <a:endParaRPr lang="en-ID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  <a:endParaRPr lang="en-ID" sz="18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56506"/>
                  </a:ext>
                </a:extLst>
              </a:tr>
              <a:tr h="3809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  <a:endParaRPr lang="en-ID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  <a:endParaRPr lang="en-ID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0809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6E8BFEA-F299-0F4F-5BA8-C18D52F45C54}"/>
              </a:ext>
            </a:extLst>
          </p:cNvPr>
          <p:cNvSpPr txBox="1"/>
          <p:nvPr/>
        </p:nvSpPr>
        <p:spPr>
          <a:xfrm>
            <a:off x="5900749" y="2176139"/>
            <a:ext cx="212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M Roman Demi 10" panose="00000700000000000000" pitchFamily="50" charset="0"/>
              </a:rPr>
              <a:t>Case 3</a:t>
            </a:r>
            <a:endParaRPr lang="en-ID" sz="2000" dirty="0">
              <a:latin typeface="LM Roman Demi 10" panose="000007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C578E5-6693-130E-75C9-590838D1F3CB}"/>
              </a:ext>
            </a:extLst>
          </p:cNvPr>
          <p:cNvSpPr txBox="1"/>
          <p:nvPr/>
        </p:nvSpPr>
        <p:spPr>
          <a:xfrm>
            <a:off x="5900749" y="2562334"/>
            <a:ext cx="311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4, M = 5, a = 2,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 = 1, x = 3, y = 4</a:t>
            </a:r>
          </a:p>
          <a:p>
            <a:r>
              <a:rPr lang="en-US" sz="1600" dirty="0">
                <a:latin typeface="LM Roman 10" panose="00000500000000000000" pitchFamily="50" charset="0"/>
              </a:rPr>
              <a:t>Rute </a:t>
            </a:r>
            <a:r>
              <a:rPr lang="en-US" sz="1600" dirty="0" err="1">
                <a:latin typeface="LM Roman 10" panose="00000500000000000000" pitchFamily="50" charset="0"/>
              </a:rPr>
              <a:t>dari</a:t>
            </a:r>
            <a:r>
              <a:rPr lang="en-US" sz="1600" dirty="0">
                <a:latin typeface="LM Roman 10" panose="00000500000000000000" pitchFamily="50" charset="0"/>
              </a:rPr>
              <a:t> (2,1) </a:t>
            </a:r>
            <a:r>
              <a:rPr lang="en-US" sz="1600" dirty="0" err="1">
                <a:latin typeface="LM Roman 10" panose="00000500000000000000" pitchFamily="50" charset="0"/>
              </a:rPr>
              <a:t>menuju</a:t>
            </a:r>
            <a:r>
              <a:rPr lang="en-US" sz="1600" dirty="0">
                <a:latin typeface="LM Roman 10" panose="00000500000000000000" pitchFamily="50" charset="0"/>
              </a:rPr>
              <a:t> (3,4) </a:t>
            </a:r>
          </a:p>
          <a:p>
            <a:r>
              <a:rPr lang="en-US" sz="1600" dirty="0" err="1">
                <a:latin typeface="LM Roman 10" panose="00000500000000000000" pitchFamily="50" charset="0"/>
              </a:rPr>
              <a:t>dengan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hutan</a:t>
            </a:r>
            <a:r>
              <a:rPr lang="en-US" sz="1600" dirty="0">
                <a:latin typeface="LM Roman 10" panose="00000500000000000000" pitchFamily="50" charset="0"/>
              </a:rPr>
              <a:t> </a:t>
            </a:r>
            <a:r>
              <a:rPr lang="en-US" sz="1600" dirty="0" err="1">
                <a:latin typeface="LM Roman 10" panose="00000500000000000000" pitchFamily="50" charset="0"/>
              </a:rPr>
              <a:t>berukuran</a:t>
            </a:r>
            <a:r>
              <a:rPr lang="en-US" sz="1600" dirty="0">
                <a:latin typeface="LM Roman 10" panose="00000500000000000000" pitchFamily="50" charset="0"/>
              </a:rPr>
              <a:t> 4 x 5 </a:t>
            </a:r>
            <a:endParaRPr lang="en-ID" sz="1600" dirty="0">
              <a:latin typeface="LM Roman 10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B81007-69E2-B2D4-6075-4BE87C53E64C}"/>
              </a:ext>
            </a:extLst>
          </p:cNvPr>
          <p:cNvSpPr txBox="1"/>
          <p:nvPr/>
        </p:nvSpPr>
        <p:spPr>
          <a:xfrm>
            <a:off x="6031283" y="5622451"/>
            <a:ext cx="25042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emas</a:t>
            </a:r>
            <a:r>
              <a:rPr lang="en-US" b="1" dirty="0"/>
              <a:t> max yang </a:t>
            </a:r>
            <a:r>
              <a:rPr lang="en-US" b="1" dirty="0" err="1"/>
              <a:t>didapatkan</a:t>
            </a:r>
            <a:endParaRPr lang="en-US" b="1" dirty="0"/>
          </a:p>
          <a:p>
            <a:r>
              <a:rPr lang="en-US" b="1" dirty="0"/>
              <a:t>2 + 4 + 5 + 2 + 4 = 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9A9223-48B6-3046-0822-2BF1D5F61DD8}"/>
              </a:ext>
            </a:extLst>
          </p:cNvPr>
          <p:cNvSpPr txBox="1"/>
          <p:nvPr/>
        </p:nvSpPr>
        <p:spPr>
          <a:xfrm>
            <a:off x="5606155" y="4153973"/>
            <a:ext cx="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latin typeface="LM Roman Demi 10" panose="00000700000000000000" pitchFamily="50" charset="0"/>
              </a:rPr>
              <a:t>Start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14844-A11F-30D7-730E-5451FB711438}"/>
              </a:ext>
            </a:extLst>
          </p:cNvPr>
          <p:cNvSpPr txBox="1"/>
          <p:nvPr/>
        </p:nvSpPr>
        <p:spPr>
          <a:xfrm>
            <a:off x="7415799" y="4776433"/>
            <a:ext cx="81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latin typeface="LM Roman Demi 10" panose="00000700000000000000" pitchFamily="50" charset="0"/>
              </a:rPr>
              <a:t>Finish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76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343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LM Roman Demi 10</vt:lpstr>
      <vt:lpstr>Cambria Math</vt:lpstr>
      <vt:lpstr>Calibri Light</vt:lpstr>
      <vt:lpstr>LM Roman 10</vt:lpstr>
      <vt:lpstr>Courier New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8</cp:revision>
  <dcterms:created xsi:type="dcterms:W3CDTF">2024-11-05T17:04:34Z</dcterms:created>
  <dcterms:modified xsi:type="dcterms:W3CDTF">2024-11-06T07:26:29Z</dcterms:modified>
</cp:coreProperties>
</file>