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3"/>
  </p:notesMasterIdLst>
  <p:sldIdLst>
    <p:sldId id="256" r:id="rId2"/>
    <p:sldId id="257" r:id="rId3"/>
    <p:sldId id="258" r:id="rId4"/>
    <p:sldId id="260" r:id="rId5"/>
    <p:sldId id="259" r:id="rId6"/>
    <p:sldId id="261" r:id="rId7"/>
    <p:sldId id="263" r:id="rId8"/>
    <p:sldId id="262" r:id="rId9"/>
    <p:sldId id="276" r:id="rId10"/>
    <p:sldId id="277" r:id="rId11"/>
    <p:sldId id="275" r:id="rId12"/>
    <p:sldId id="264" r:id="rId13"/>
    <p:sldId id="273" r:id="rId14"/>
    <p:sldId id="265" r:id="rId15"/>
    <p:sldId id="266" r:id="rId16"/>
    <p:sldId id="267" r:id="rId17"/>
    <p:sldId id="271" r:id="rId18"/>
    <p:sldId id="268" r:id="rId19"/>
    <p:sldId id="274" r:id="rId20"/>
    <p:sldId id="270" r:id="rId21"/>
    <p:sldId id="272" r:id="rId22"/>
  </p:sldIdLst>
  <p:sldSz cx="12192000" cy="6858000"/>
  <p:notesSz cx="6858000" cy="9144000"/>
  <p:embeddedFontLst>
    <p:embeddedFont>
      <p:font typeface="Cambria Math" panose="02040503050406030204" pitchFamily="18" charset="0"/>
      <p:regular r:id="rId24"/>
    </p:embeddedFont>
    <p:embeddedFont>
      <p:font typeface="LM Roman 10" panose="00000500000000000000" pitchFamily="50"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D2EE"/>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5157" autoAdjust="0"/>
  </p:normalViewPr>
  <p:slideViewPr>
    <p:cSldViewPr snapToGrid="0">
      <p:cViewPr varScale="1">
        <p:scale>
          <a:sx n="105" d="100"/>
          <a:sy n="105" d="100"/>
        </p:scale>
        <p:origin x="85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A994D-F97C-4A84-B203-3D848B719EFD}" type="datetimeFigureOut">
              <a:rPr lang="en-ID" smtClean="0"/>
              <a:t>09/06/2024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03ADF-EC82-40A1-8CF0-6965FE01ABAB}" type="slidenum">
              <a:rPr lang="en-ID" smtClean="0"/>
              <a:t>‹#›</a:t>
            </a:fld>
            <a:endParaRPr lang="en-ID"/>
          </a:p>
        </p:txBody>
      </p:sp>
    </p:spTree>
    <p:extLst>
      <p:ext uri="{BB962C8B-B14F-4D97-AF65-F5344CB8AC3E}">
        <p14:creationId xmlns:p14="http://schemas.microsoft.com/office/powerpoint/2010/main" val="161852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2</a:t>
            </a:fld>
            <a:endParaRPr lang="en-ID"/>
          </a:p>
        </p:txBody>
      </p:sp>
    </p:spTree>
    <p:extLst>
      <p:ext uri="{BB962C8B-B14F-4D97-AF65-F5344CB8AC3E}">
        <p14:creationId xmlns:p14="http://schemas.microsoft.com/office/powerpoint/2010/main" val="1096962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11</a:t>
            </a:fld>
            <a:endParaRPr lang="en-ID"/>
          </a:p>
        </p:txBody>
      </p:sp>
    </p:spTree>
    <p:extLst>
      <p:ext uri="{BB962C8B-B14F-4D97-AF65-F5344CB8AC3E}">
        <p14:creationId xmlns:p14="http://schemas.microsoft.com/office/powerpoint/2010/main" val="2194917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12</a:t>
            </a:fld>
            <a:endParaRPr lang="en-ID"/>
          </a:p>
        </p:txBody>
      </p:sp>
    </p:spTree>
    <p:extLst>
      <p:ext uri="{BB962C8B-B14F-4D97-AF65-F5344CB8AC3E}">
        <p14:creationId xmlns:p14="http://schemas.microsoft.com/office/powerpoint/2010/main" val="2294308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13</a:t>
            </a:fld>
            <a:endParaRPr lang="en-ID"/>
          </a:p>
        </p:txBody>
      </p:sp>
    </p:spTree>
    <p:extLst>
      <p:ext uri="{BB962C8B-B14F-4D97-AF65-F5344CB8AC3E}">
        <p14:creationId xmlns:p14="http://schemas.microsoft.com/office/powerpoint/2010/main" val="1644969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Farhan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14</a:t>
            </a:fld>
            <a:endParaRPr lang="en-ID"/>
          </a:p>
        </p:txBody>
      </p:sp>
    </p:spTree>
    <p:extLst>
      <p:ext uri="{BB962C8B-B14F-4D97-AF65-F5344CB8AC3E}">
        <p14:creationId xmlns:p14="http://schemas.microsoft.com/office/powerpoint/2010/main" val="244378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Farhan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15</a:t>
            </a:fld>
            <a:endParaRPr lang="en-ID"/>
          </a:p>
        </p:txBody>
      </p:sp>
    </p:spTree>
    <p:extLst>
      <p:ext uri="{BB962C8B-B14F-4D97-AF65-F5344CB8AC3E}">
        <p14:creationId xmlns:p14="http://schemas.microsoft.com/office/powerpoint/2010/main" val="310388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Farhan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16</a:t>
            </a:fld>
            <a:endParaRPr lang="en-ID"/>
          </a:p>
        </p:txBody>
      </p:sp>
    </p:spTree>
    <p:extLst>
      <p:ext uri="{BB962C8B-B14F-4D97-AF65-F5344CB8AC3E}">
        <p14:creationId xmlns:p14="http://schemas.microsoft.com/office/powerpoint/2010/main" val="212244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Farhan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17</a:t>
            </a:fld>
            <a:endParaRPr lang="en-ID"/>
          </a:p>
        </p:txBody>
      </p:sp>
    </p:spTree>
    <p:extLst>
      <p:ext uri="{BB962C8B-B14F-4D97-AF65-F5344CB8AC3E}">
        <p14:creationId xmlns:p14="http://schemas.microsoft.com/office/powerpoint/2010/main" val="49606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18</a:t>
            </a:fld>
            <a:endParaRPr lang="en-ID"/>
          </a:p>
        </p:txBody>
      </p:sp>
    </p:spTree>
    <p:extLst>
      <p:ext uri="{BB962C8B-B14F-4D97-AF65-F5344CB8AC3E}">
        <p14:creationId xmlns:p14="http://schemas.microsoft.com/office/powerpoint/2010/main" val="4161567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19</a:t>
            </a:fld>
            <a:endParaRPr lang="en-ID"/>
          </a:p>
        </p:txBody>
      </p:sp>
    </p:spTree>
    <p:extLst>
      <p:ext uri="{BB962C8B-B14F-4D97-AF65-F5344CB8AC3E}">
        <p14:creationId xmlns:p14="http://schemas.microsoft.com/office/powerpoint/2010/main" val="1753194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20</a:t>
            </a:fld>
            <a:endParaRPr lang="en-ID"/>
          </a:p>
        </p:txBody>
      </p:sp>
    </p:spTree>
    <p:extLst>
      <p:ext uri="{BB962C8B-B14F-4D97-AF65-F5344CB8AC3E}">
        <p14:creationId xmlns:p14="http://schemas.microsoft.com/office/powerpoint/2010/main" val="49699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3</a:t>
            </a:fld>
            <a:endParaRPr lang="en-ID"/>
          </a:p>
        </p:txBody>
      </p:sp>
    </p:spTree>
    <p:extLst>
      <p:ext uri="{BB962C8B-B14F-4D97-AF65-F5344CB8AC3E}">
        <p14:creationId xmlns:p14="http://schemas.microsoft.com/office/powerpoint/2010/main" val="24959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Farhan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21</a:t>
            </a:fld>
            <a:endParaRPr lang="en-ID"/>
          </a:p>
        </p:txBody>
      </p:sp>
    </p:spTree>
    <p:extLst>
      <p:ext uri="{BB962C8B-B14F-4D97-AF65-F5344CB8AC3E}">
        <p14:creationId xmlns:p14="http://schemas.microsoft.com/office/powerpoint/2010/main" val="302314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4</a:t>
            </a:fld>
            <a:endParaRPr lang="en-ID"/>
          </a:p>
        </p:txBody>
      </p:sp>
    </p:spTree>
    <p:extLst>
      <p:ext uri="{BB962C8B-B14F-4D97-AF65-F5344CB8AC3E}">
        <p14:creationId xmlns:p14="http://schemas.microsoft.com/office/powerpoint/2010/main" val="242711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5</a:t>
            </a:fld>
            <a:endParaRPr lang="en-ID"/>
          </a:p>
        </p:txBody>
      </p:sp>
    </p:spTree>
    <p:extLst>
      <p:ext uri="{BB962C8B-B14F-4D97-AF65-F5344CB8AC3E}">
        <p14:creationId xmlns:p14="http://schemas.microsoft.com/office/powerpoint/2010/main" val="93704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6</a:t>
            </a:fld>
            <a:endParaRPr lang="en-ID"/>
          </a:p>
        </p:txBody>
      </p:sp>
    </p:spTree>
    <p:extLst>
      <p:ext uri="{BB962C8B-B14F-4D97-AF65-F5344CB8AC3E}">
        <p14:creationId xmlns:p14="http://schemas.microsoft.com/office/powerpoint/2010/main" val="2912627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7</a:t>
            </a:fld>
            <a:endParaRPr lang="en-ID"/>
          </a:p>
        </p:txBody>
      </p:sp>
    </p:spTree>
    <p:extLst>
      <p:ext uri="{BB962C8B-B14F-4D97-AF65-F5344CB8AC3E}">
        <p14:creationId xmlns:p14="http://schemas.microsoft.com/office/powerpoint/2010/main" val="125502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8</a:t>
            </a:fld>
            <a:endParaRPr lang="en-ID"/>
          </a:p>
        </p:txBody>
      </p:sp>
    </p:spTree>
    <p:extLst>
      <p:ext uri="{BB962C8B-B14F-4D97-AF65-F5344CB8AC3E}">
        <p14:creationId xmlns:p14="http://schemas.microsoft.com/office/powerpoint/2010/main" val="32547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9</a:t>
            </a:fld>
            <a:endParaRPr lang="en-ID"/>
          </a:p>
        </p:txBody>
      </p:sp>
    </p:spTree>
    <p:extLst>
      <p:ext uri="{BB962C8B-B14F-4D97-AF65-F5344CB8AC3E}">
        <p14:creationId xmlns:p14="http://schemas.microsoft.com/office/powerpoint/2010/main" val="178474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Abdan</a:t>
            </a:r>
            <a:endParaRPr lang="en-ID" dirty="0"/>
          </a:p>
        </p:txBody>
      </p:sp>
      <p:sp>
        <p:nvSpPr>
          <p:cNvPr id="4" name="Slide Number Placeholder 3"/>
          <p:cNvSpPr>
            <a:spLocks noGrp="1"/>
          </p:cNvSpPr>
          <p:nvPr>
            <p:ph type="sldNum" sz="quarter" idx="5"/>
          </p:nvPr>
        </p:nvSpPr>
        <p:spPr/>
        <p:txBody>
          <a:bodyPr/>
          <a:lstStyle/>
          <a:p>
            <a:fld id="{32D03ADF-EC82-40A1-8CF0-6965FE01ABAB}" type="slidenum">
              <a:rPr lang="en-ID" smtClean="0"/>
              <a:t>10</a:t>
            </a:fld>
            <a:endParaRPr lang="en-ID"/>
          </a:p>
        </p:txBody>
      </p:sp>
    </p:spTree>
    <p:extLst>
      <p:ext uri="{BB962C8B-B14F-4D97-AF65-F5344CB8AC3E}">
        <p14:creationId xmlns:p14="http://schemas.microsoft.com/office/powerpoint/2010/main" val="28957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831478-BE43-45CD-9E8F-FB0D2AE3EB5A}" type="datetimeFigureOut">
              <a:rPr lang="en-ID" smtClean="0"/>
              <a:t>09/06/2024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405188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31478-BE43-45CD-9E8F-FB0D2AE3EB5A}" type="datetimeFigureOut">
              <a:rPr lang="en-ID" smtClean="0"/>
              <a:t>09/06/2024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427063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31478-BE43-45CD-9E8F-FB0D2AE3EB5A}" type="datetimeFigureOut">
              <a:rPr lang="en-ID" smtClean="0"/>
              <a:t>09/06/2024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20312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31478-BE43-45CD-9E8F-FB0D2AE3EB5A}" type="datetimeFigureOut">
              <a:rPr lang="en-ID" smtClean="0"/>
              <a:t>09/06/2024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373118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831478-BE43-45CD-9E8F-FB0D2AE3EB5A}" type="datetimeFigureOut">
              <a:rPr lang="en-ID" smtClean="0"/>
              <a:t>09/06/2024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406165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831478-BE43-45CD-9E8F-FB0D2AE3EB5A}" type="datetimeFigureOut">
              <a:rPr lang="en-ID" smtClean="0"/>
              <a:t>09/06/2024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311820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31478-BE43-45CD-9E8F-FB0D2AE3EB5A}" type="datetimeFigureOut">
              <a:rPr lang="en-ID" smtClean="0"/>
              <a:t>09/06/2024</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41163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831478-BE43-45CD-9E8F-FB0D2AE3EB5A}" type="datetimeFigureOut">
              <a:rPr lang="en-ID" smtClean="0"/>
              <a:t>09/06/2024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195336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31478-BE43-45CD-9E8F-FB0D2AE3EB5A}" type="datetimeFigureOut">
              <a:rPr lang="en-ID" smtClean="0"/>
              <a:t>09/06/2024</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47198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831478-BE43-45CD-9E8F-FB0D2AE3EB5A}" type="datetimeFigureOut">
              <a:rPr lang="en-ID" smtClean="0"/>
              <a:t>09/06/2024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41319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831478-BE43-45CD-9E8F-FB0D2AE3EB5A}" type="datetimeFigureOut">
              <a:rPr lang="en-ID" smtClean="0"/>
              <a:t>09/06/2024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1BC21A8-3359-42EA-8020-2E90E5474EBB}" type="slidenum">
              <a:rPr lang="en-ID" smtClean="0"/>
              <a:t>‹#›</a:t>
            </a:fld>
            <a:endParaRPr lang="en-ID"/>
          </a:p>
        </p:txBody>
      </p:sp>
    </p:spTree>
    <p:extLst>
      <p:ext uri="{BB962C8B-B14F-4D97-AF65-F5344CB8AC3E}">
        <p14:creationId xmlns:p14="http://schemas.microsoft.com/office/powerpoint/2010/main" val="15692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31478-BE43-45CD-9E8F-FB0D2AE3EB5A}" type="datetimeFigureOut">
              <a:rPr lang="en-ID" smtClean="0"/>
              <a:t>09/06/2024</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C21A8-3359-42EA-8020-2E90E5474EBB}" type="slidenum">
              <a:rPr lang="en-ID" smtClean="0"/>
              <a:t>‹#›</a:t>
            </a:fld>
            <a:endParaRPr lang="en-ID"/>
          </a:p>
        </p:txBody>
      </p:sp>
    </p:spTree>
    <p:extLst>
      <p:ext uri="{BB962C8B-B14F-4D97-AF65-F5344CB8AC3E}">
        <p14:creationId xmlns:p14="http://schemas.microsoft.com/office/powerpoint/2010/main" val="2525317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85800" y="1417320"/>
            <a:ext cx="6884385" cy="1384995"/>
          </a:xfrm>
          <a:prstGeom prst="rect">
            <a:avLst/>
          </a:prstGeom>
          <a:noFill/>
        </p:spPr>
        <p:txBody>
          <a:bodyPr wrap="none" rtlCol="0">
            <a:spAutoFit/>
          </a:bodyPr>
          <a:lstStyle/>
          <a:p>
            <a:r>
              <a:rPr lang="en-US" sz="2800" b="1" i="1" dirty="0">
                <a:effectLst/>
                <a:latin typeface="LM Roman 10" panose="00000500000000000000" pitchFamily="50" charset="0"/>
              </a:rPr>
              <a:t>Graph Modeling In </a:t>
            </a:r>
            <a:r>
              <a:rPr lang="en-US" sz="2800" b="1" i="1" dirty="0">
                <a:solidFill>
                  <a:srgbClr val="FFFF00"/>
                </a:solidFill>
                <a:effectLst/>
                <a:latin typeface="LM Roman 10" panose="00000500000000000000" pitchFamily="50" charset="0"/>
              </a:rPr>
              <a:t>Block-Chain </a:t>
            </a:r>
          </a:p>
          <a:p>
            <a:r>
              <a:rPr lang="en-US" sz="2800" b="1" i="1" dirty="0">
                <a:solidFill>
                  <a:srgbClr val="FFFF00"/>
                </a:solidFill>
                <a:effectLst/>
                <a:latin typeface="LM Roman 10" panose="00000500000000000000" pitchFamily="50" charset="0"/>
              </a:rPr>
              <a:t>P2P (Client Complete Graph) </a:t>
            </a:r>
          </a:p>
          <a:p>
            <a:r>
              <a:rPr lang="en-US" sz="2800" b="1" i="1" dirty="0">
                <a:solidFill>
                  <a:srgbClr val="FFFF00"/>
                </a:solidFill>
                <a:effectLst/>
                <a:latin typeface="LM Roman 10" panose="00000500000000000000" pitchFamily="50" charset="0"/>
              </a:rPr>
              <a:t>Network Broadcasting</a:t>
            </a:r>
            <a:r>
              <a:rPr lang="en-US" sz="2800" b="1" i="1" dirty="0">
                <a:effectLst/>
                <a:latin typeface="LM Roman 10" panose="00000500000000000000" pitchFamily="50" charset="0"/>
              </a:rPr>
              <a:t> via WebSocket</a:t>
            </a:r>
            <a:endParaRPr lang="en-ID" sz="2800" b="1" i="1" dirty="0">
              <a:latin typeface="LM Roman 10" panose="00000500000000000000" pitchFamily="50" charset="0"/>
            </a:endParaRPr>
          </a:p>
        </p:txBody>
      </p:sp>
      <p:sp>
        <p:nvSpPr>
          <p:cNvPr id="5" name="TextBox 4">
            <a:extLst>
              <a:ext uri="{FF2B5EF4-FFF2-40B4-BE49-F238E27FC236}">
                <a16:creationId xmlns:a16="http://schemas.microsoft.com/office/drawing/2014/main" id="{3559A42C-3AEC-F5E0-80D6-1E3BABFD13B3}"/>
              </a:ext>
            </a:extLst>
          </p:cNvPr>
          <p:cNvSpPr txBox="1"/>
          <p:nvPr/>
        </p:nvSpPr>
        <p:spPr>
          <a:xfrm>
            <a:off x="685800" y="3003483"/>
            <a:ext cx="7196328" cy="1631216"/>
          </a:xfrm>
          <a:prstGeom prst="rect">
            <a:avLst/>
          </a:prstGeom>
          <a:solidFill>
            <a:schemeClr val="bg1">
              <a:lumMod val="95000"/>
              <a:lumOff val="5000"/>
            </a:schemeClr>
          </a:solidFill>
        </p:spPr>
        <p:txBody>
          <a:bodyPr wrap="square" rtlCol="0">
            <a:spAutoFit/>
          </a:bodyPr>
          <a:lstStyle/>
          <a:p>
            <a:endParaRPr lang="en-US" sz="2000" dirty="0">
              <a:effectLst/>
              <a:latin typeface="LM Roman 10" panose="00000500000000000000" pitchFamily="50" charset="0"/>
            </a:endParaRPr>
          </a:p>
          <a:p>
            <a:r>
              <a:rPr lang="en-US" sz="2000" dirty="0">
                <a:effectLst/>
                <a:latin typeface="LM Roman 10" panose="00000500000000000000" pitchFamily="50" charset="0"/>
              </a:rPr>
              <a:t>Cookers : </a:t>
            </a:r>
          </a:p>
          <a:p>
            <a:pPr marL="457200" indent="-457200">
              <a:buFontTx/>
              <a:buChar char="-"/>
            </a:pPr>
            <a:r>
              <a:rPr lang="en-US" sz="2000" dirty="0">
                <a:effectLst/>
                <a:latin typeface="LM Roman 10" panose="00000500000000000000" pitchFamily="50" charset="0"/>
              </a:rPr>
              <a:t>Abdan Hafidz (5054231021)</a:t>
            </a:r>
          </a:p>
          <a:p>
            <a:pPr marL="457200" indent="-457200">
              <a:buFontTx/>
              <a:buChar char="-"/>
            </a:pPr>
            <a:r>
              <a:rPr lang="en-US" sz="2000" dirty="0">
                <a:latin typeface="LM Roman 10" panose="00000500000000000000" pitchFamily="50" charset="0"/>
              </a:rPr>
              <a:t>Jeremiah Kevin Alexander J. </a:t>
            </a:r>
            <a:r>
              <a:rPr lang="en-US" sz="2000" dirty="0" err="1">
                <a:latin typeface="LM Roman 10" panose="00000500000000000000" pitchFamily="50" charset="0"/>
              </a:rPr>
              <a:t>Malau</a:t>
            </a:r>
            <a:r>
              <a:rPr lang="en-US" sz="2000" dirty="0">
                <a:latin typeface="LM Roman 10" panose="00000500000000000000" pitchFamily="50" charset="0"/>
              </a:rPr>
              <a:t> (5054231027)</a:t>
            </a:r>
          </a:p>
          <a:p>
            <a:pPr marL="457200" indent="-457200">
              <a:buFontTx/>
              <a:buChar char="-"/>
            </a:pPr>
            <a:r>
              <a:rPr lang="en-US" sz="2000" dirty="0">
                <a:effectLst/>
                <a:latin typeface="LM Roman 10" panose="00000500000000000000" pitchFamily="50" charset="0"/>
              </a:rPr>
              <a:t>M Farhan Arya </a:t>
            </a:r>
            <a:r>
              <a:rPr lang="en-US" sz="2000" dirty="0" err="1">
                <a:effectLst/>
                <a:latin typeface="LM Roman 10" panose="00000500000000000000" pitchFamily="50" charset="0"/>
              </a:rPr>
              <a:t>Wicaksono</a:t>
            </a:r>
            <a:r>
              <a:rPr lang="en-US" sz="2000" dirty="0">
                <a:effectLst/>
                <a:latin typeface="LM Roman 10" panose="00000500000000000000" pitchFamily="50" charset="0"/>
              </a:rPr>
              <a:t> (</a:t>
            </a:r>
            <a:r>
              <a:rPr lang="en-US" sz="2000" dirty="0">
                <a:latin typeface="LM Roman 10" panose="00000500000000000000" pitchFamily="50" charset="0"/>
              </a:rPr>
              <a:t>5054231011)</a:t>
            </a:r>
            <a:endParaRPr lang="en-ID" sz="2000" dirty="0">
              <a:latin typeface="LM Roman 10" panose="00000500000000000000" pitchFamily="50" charset="0"/>
            </a:endParaRPr>
          </a:p>
        </p:txBody>
      </p:sp>
      <p:grpSp>
        <p:nvGrpSpPr>
          <p:cNvPr id="1065" name="Group 1064">
            <a:extLst>
              <a:ext uri="{FF2B5EF4-FFF2-40B4-BE49-F238E27FC236}">
                <a16:creationId xmlns:a16="http://schemas.microsoft.com/office/drawing/2014/main" id="{FF36E232-C74E-AA2D-E8F2-32F6872DF8A3}"/>
              </a:ext>
            </a:extLst>
          </p:cNvPr>
          <p:cNvGrpSpPr/>
          <p:nvPr/>
        </p:nvGrpSpPr>
        <p:grpSpPr>
          <a:xfrm>
            <a:off x="8700747" y="1759474"/>
            <a:ext cx="2539001" cy="700686"/>
            <a:chOff x="9069906" y="4009849"/>
            <a:chExt cx="1586717" cy="437885"/>
          </a:xfrm>
        </p:grpSpPr>
        <p:grpSp>
          <p:nvGrpSpPr>
            <p:cNvPr id="1069" name="Group 1068">
              <a:extLst>
                <a:ext uri="{FF2B5EF4-FFF2-40B4-BE49-F238E27FC236}">
                  <a16:creationId xmlns:a16="http://schemas.microsoft.com/office/drawing/2014/main" id="{2121EC28-5048-E2FB-16B6-4FCA87F8A080}"/>
                </a:ext>
              </a:extLst>
            </p:cNvPr>
            <p:cNvGrpSpPr/>
            <p:nvPr/>
          </p:nvGrpSpPr>
          <p:grpSpPr>
            <a:xfrm>
              <a:off x="9069906" y="4009849"/>
              <a:ext cx="397284" cy="437885"/>
              <a:chOff x="9069906" y="4009849"/>
              <a:chExt cx="397284" cy="437885"/>
            </a:xfrm>
          </p:grpSpPr>
          <p:sp>
            <p:nvSpPr>
              <p:cNvPr id="1078" name="Rectangle 1077">
                <a:extLst>
                  <a:ext uri="{FF2B5EF4-FFF2-40B4-BE49-F238E27FC236}">
                    <a16:creationId xmlns:a16="http://schemas.microsoft.com/office/drawing/2014/main" id="{0B4C4D43-1839-B4F1-5A66-60F59EA88767}"/>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79" name="Rectangle 1078">
                <a:extLst>
                  <a:ext uri="{FF2B5EF4-FFF2-40B4-BE49-F238E27FC236}">
                    <a16:creationId xmlns:a16="http://schemas.microsoft.com/office/drawing/2014/main" id="{78E7F6C1-90F4-1E7F-7DE9-0808C5180A6A}"/>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70" name="Group 1069">
              <a:extLst>
                <a:ext uri="{FF2B5EF4-FFF2-40B4-BE49-F238E27FC236}">
                  <a16:creationId xmlns:a16="http://schemas.microsoft.com/office/drawing/2014/main" id="{23DDD5AA-DF37-B14E-167F-D836902DC7FA}"/>
                </a:ext>
              </a:extLst>
            </p:cNvPr>
            <p:cNvGrpSpPr/>
            <p:nvPr/>
          </p:nvGrpSpPr>
          <p:grpSpPr>
            <a:xfrm>
              <a:off x="9668862" y="4009849"/>
              <a:ext cx="397284" cy="437885"/>
              <a:chOff x="9069906" y="4009849"/>
              <a:chExt cx="397284" cy="437885"/>
            </a:xfrm>
          </p:grpSpPr>
          <p:sp>
            <p:nvSpPr>
              <p:cNvPr id="1076" name="Rectangle 1075">
                <a:extLst>
                  <a:ext uri="{FF2B5EF4-FFF2-40B4-BE49-F238E27FC236}">
                    <a16:creationId xmlns:a16="http://schemas.microsoft.com/office/drawing/2014/main" id="{A656BB96-9BFF-3EE9-37C0-9B27F108E35A}"/>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77" name="Rectangle 1076">
                <a:extLst>
                  <a:ext uri="{FF2B5EF4-FFF2-40B4-BE49-F238E27FC236}">
                    <a16:creationId xmlns:a16="http://schemas.microsoft.com/office/drawing/2014/main" id="{8AD63638-BDD8-BF8A-7424-BFD668749C40}"/>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71" name="Group 1070">
              <a:extLst>
                <a:ext uri="{FF2B5EF4-FFF2-40B4-BE49-F238E27FC236}">
                  <a16:creationId xmlns:a16="http://schemas.microsoft.com/office/drawing/2014/main" id="{16A1C6C6-0E58-D682-B2A8-CC62BFD5ADEF}"/>
                </a:ext>
              </a:extLst>
            </p:cNvPr>
            <p:cNvGrpSpPr/>
            <p:nvPr/>
          </p:nvGrpSpPr>
          <p:grpSpPr>
            <a:xfrm>
              <a:off x="10259339" y="4009849"/>
              <a:ext cx="397284" cy="437885"/>
              <a:chOff x="9069906" y="4009849"/>
              <a:chExt cx="397284" cy="437885"/>
            </a:xfrm>
          </p:grpSpPr>
          <p:sp>
            <p:nvSpPr>
              <p:cNvPr id="1074" name="Rectangle 1073">
                <a:extLst>
                  <a:ext uri="{FF2B5EF4-FFF2-40B4-BE49-F238E27FC236}">
                    <a16:creationId xmlns:a16="http://schemas.microsoft.com/office/drawing/2014/main" id="{FFB62E28-7E81-FCBE-0DED-AE1EBCAB54F0}"/>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75" name="Rectangle 1074">
                <a:extLst>
                  <a:ext uri="{FF2B5EF4-FFF2-40B4-BE49-F238E27FC236}">
                    <a16:creationId xmlns:a16="http://schemas.microsoft.com/office/drawing/2014/main" id="{42B8051D-6781-EBC6-42C6-0952A0DD6A55}"/>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1072" name="Straight Connector 1071">
              <a:extLst>
                <a:ext uri="{FF2B5EF4-FFF2-40B4-BE49-F238E27FC236}">
                  <a16:creationId xmlns:a16="http://schemas.microsoft.com/office/drawing/2014/main" id="{84770059-5D96-1996-82DD-0BA57B6A36D7}"/>
                </a:ext>
              </a:extLst>
            </p:cNvPr>
            <p:cNvCxnSpPr>
              <a:cxnSpLocks/>
              <a:stCxn id="1078" idx="3"/>
              <a:endCxn id="1076"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D73A0D66-578B-4123-1723-4B0807B67D70}"/>
                </a:ext>
              </a:extLst>
            </p:cNvPr>
            <p:cNvCxnSpPr>
              <a:cxnSpLocks/>
              <a:stCxn id="1076" idx="3"/>
              <a:endCxn id="1074"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80" name="Oval 1079">
            <a:extLst>
              <a:ext uri="{FF2B5EF4-FFF2-40B4-BE49-F238E27FC236}">
                <a16:creationId xmlns:a16="http://schemas.microsoft.com/office/drawing/2014/main" id="{B052C6FB-CF12-7F29-D903-F2028C9A625E}"/>
              </a:ext>
            </a:extLst>
          </p:cNvPr>
          <p:cNvSpPr/>
          <p:nvPr/>
        </p:nvSpPr>
        <p:spPr>
          <a:xfrm>
            <a:off x="8395063" y="3003483"/>
            <a:ext cx="619417" cy="497363"/>
          </a:xfrm>
          <a:prstGeom prst="ellipse">
            <a:avLst/>
          </a:prstGeom>
          <a:solidFill>
            <a:schemeClr val="tx1"/>
          </a:solidFill>
          <a:ln w="57150">
            <a:solidFill>
              <a:srgbClr val="FF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82" name="Straight Connector 1081">
            <a:extLst>
              <a:ext uri="{FF2B5EF4-FFF2-40B4-BE49-F238E27FC236}">
                <a16:creationId xmlns:a16="http://schemas.microsoft.com/office/drawing/2014/main" id="{006A66FF-9CE5-8D75-D3F9-3C44171A9CC7}"/>
              </a:ext>
            </a:extLst>
          </p:cNvPr>
          <p:cNvCxnSpPr>
            <a:cxnSpLocks/>
          </p:cNvCxnSpPr>
          <p:nvPr/>
        </p:nvCxnSpPr>
        <p:spPr>
          <a:xfrm>
            <a:off x="8897507" y="3464428"/>
            <a:ext cx="603647" cy="8566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3" name="Oval 1082">
            <a:extLst>
              <a:ext uri="{FF2B5EF4-FFF2-40B4-BE49-F238E27FC236}">
                <a16:creationId xmlns:a16="http://schemas.microsoft.com/office/drawing/2014/main" id="{7AF23822-6FD2-607B-4CD1-9AFB5F36F80B}"/>
              </a:ext>
            </a:extLst>
          </p:cNvPr>
          <p:cNvSpPr/>
          <p:nvPr/>
        </p:nvSpPr>
        <p:spPr>
          <a:xfrm>
            <a:off x="9404738" y="4284618"/>
            <a:ext cx="619417" cy="497363"/>
          </a:xfrm>
          <a:prstGeom prst="ellipse">
            <a:avLst/>
          </a:prstGeom>
          <a:solidFill>
            <a:schemeClr val="tx1"/>
          </a:solid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85" name="Straight Connector 1084">
            <a:extLst>
              <a:ext uri="{FF2B5EF4-FFF2-40B4-BE49-F238E27FC236}">
                <a16:creationId xmlns:a16="http://schemas.microsoft.com/office/drawing/2014/main" id="{4E3C85F3-588D-2E20-6321-5D0D196C2D0A}"/>
              </a:ext>
            </a:extLst>
          </p:cNvPr>
          <p:cNvCxnSpPr>
            <a:cxnSpLocks/>
          </p:cNvCxnSpPr>
          <p:nvPr/>
        </p:nvCxnSpPr>
        <p:spPr>
          <a:xfrm flipH="1">
            <a:off x="10011787" y="3631474"/>
            <a:ext cx="812967" cy="766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7" name="Oval 1086">
            <a:extLst>
              <a:ext uri="{FF2B5EF4-FFF2-40B4-BE49-F238E27FC236}">
                <a16:creationId xmlns:a16="http://schemas.microsoft.com/office/drawing/2014/main" id="{AAB06067-C94E-054B-3C8F-CCAB4A60FEE3}"/>
              </a:ext>
            </a:extLst>
          </p:cNvPr>
          <p:cNvSpPr/>
          <p:nvPr/>
        </p:nvSpPr>
        <p:spPr>
          <a:xfrm>
            <a:off x="10715970" y="3223002"/>
            <a:ext cx="619417" cy="497363"/>
          </a:xfrm>
          <a:prstGeom prst="ellipse">
            <a:avLst/>
          </a:prstGeom>
          <a:solidFill>
            <a:schemeClr val="tx1"/>
          </a:solid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0718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6037358"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Wanna Hack The Block Chain?</a:t>
            </a:r>
            <a:endParaRPr lang="en-ID" sz="2800" b="1" i="1" dirty="0">
              <a:solidFill>
                <a:srgbClr val="00B0F0"/>
              </a:solidFill>
              <a:latin typeface="LM Roman 10" panose="00000500000000000000" pitchFamily="50" charset="0"/>
            </a:endParaRPr>
          </a:p>
        </p:txBody>
      </p:sp>
      <p:sp>
        <p:nvSpPr>
          <p:cNvPr id="6" name="TextBox 5">
            <a:extLst>
              <a:ext uri="{FF2B5EF4-FFF2-40B4-BE49-F238E27FC236}">
                <a16:creationId xmlns:a16="http://schemas.microsoft.com/office/drawing/2014/main" id="{D196E292-730C-90BA-A1EB-6E23BBF79FF0}"/>
              </a:ext>
            </a:extLst>
          </p:cNvPr>
          <p:cNvSpPr txBox="1"/>
          <p:nvPr/>
        </p:nvSpPr>
        <p:spPr>
          <a:xfrm>
            <a:off x="885825" y="1110835"/>
            <a:ext cx="479618" cy="707886"/>
          </a:xfrm>
          <a:prstGeom prst="rect">
            <a:avLst/>
          </a:prstGeom>
          <a:noFill/>
        </p:spPr>
        <p:txBody>
          <a:bodyPr wrap="none" rtlCol="0">
            <a:spAutoFit/>
          </a:bodyPr>
          <a:lstStyle/>
          <a:p>
            <a:r>
              <a:rPr lang="en-US" sz="4000" b="1" dirty="0">
                <a:solidFill>
                  <a:srgbClr val="FFFF00"/>
                </a:solidFill>
                <a:latin typeface="LM Roman 10" panose="00000500000000000000" pitchFamily="50" charset="0"/>
              </a:rPr>
              <a:t>2</a:t>
            </a:r>
            <a:endParaRPr lang="en-ID" sz="4000" b="1" dirty="0">
              <a:solidFill>
                <a:srgbClr val="FFFF00"/>
              </a:solidFill>
              <a:latin typeface="LM Roman 10" panose="00000500000000000000" pitchFamily="50" charset="0"/>
            </a:endParaRPr>
          </a:p>
        </p:txBody>
      </p:sp>
      <p:sp>
        <p:nvSpPr>
          <p:cNvPr id="7" name="TextBox 6">
            <a:extLst>
              <a:ext uri="{FF2B5EF4-FFF2-40B4-BE49-F238E27FC236}">
                <a16:creationId xmlns:a16="http://schemas.microsoft.com/office/drawing/2014/main" id="{977E5469-72AC-546A-73D9-F82198A6AD6D}"/>
              </a:ext>
            </a:extLst>
          </p:cNvPr>
          <p:cNvSpPr txBox="1"/>
          <p:nvPr/>
        </p:nvSpPr>
        <p:spPr>
          <a:xfrm>
            <a:off x="1219200" y="941558"/>
            <a:ext cx="805029" cy="523220"/>
          </a:xfrm>
          <a:prstGeom prst="rect">
            <a:avLst/>
          </a:prstGeom>
          <a:noFill/>
        </p:spPr>
        <p:txBody>
          <a:bodyPr wrap="none" rtlCol="0">
            <a:spAutoFit/>
          </a:bodyPr>
          <a:lstStyle/>
          <a:p>
            <a:r>
              <a:rPr lang="en-US" sz="2800" b="1" dirty="0">
                <a:solidFill>
                  <a:srgbClr val="FFFF00"/>
                </a:solidFill>
                <a:latin typeface="LM Roman 10" panose="00000500000000000000" pitchFamily="50" charset="0"/>
              </a:rPr>
              <a:t>256</a:t>
            </a:r>
            <a:endParaRPr lang="en-ID" sz="2800" b="1" dirty="0">
              <a:solidFill>
                <a:srgbClr val="FFFF00"/>
              </a:solidFill>
              <a:latin typeface="LM Roman 10" panose="00000500000000000000" pitchFamily="50" charset="0"/>
            </a:endParaRPr>
          </a:p>
        </p:txBody>
      </p:sp>
      <p:sp>
        <p:nvSpPr>
          <p:cNvPr id="8" name="TextBox 7">
            <a:extLst>
              <a:ext uri="{FF2B5EF4-FFF2-40B4-BE49-F238E27FC236}">
                <a16:creationId xmlns:a16="http://schemas.microsoft.com/office/drawing/2014/main" id="{CAB745CA-FC7F-C82D-57E3-5E98A77DBB64}"/>
              </a:ext>
            </a:extLst>
          </p:cNvPr>
          <p:cNvSpPr txBox="1"/>
          <p:nvPr/>
        </p:nvSpPr>
        <p:spPr>
          <a:xfrm>
            <a:off x="2105025" y="1110835"/>
            <a:ext cx="6638356" cy="584775"/>
          </a:xfrm>
          <a:prstGeom prst="rect">
            <a:avLst/>
          </a:prstGeom>
          <a:noFill/>
        </p:spPr>
        <p:txBody>
          <a:bodyPr wrap="none" rtlCol="0">
            <a:spAutoFit/>
          </a:bodyPr>
          <a:lstStyle/>
          <a:p>
            <a:r>
              <a:rPr lang="en-US" sz="3200" b="1" dirty="0">
                <a:latin typeface="LM Roman 10" panose="00000500000000000000" pitchFamily="50" charset="0"/>
              </a:rPr>
              <a:t>Computations Needed ~</a:t>
            </a:r>
            <a:r>
              <a:rPr lang="en-US" sz="3200" b="1" dirty="0" err="1">
                <a:latin typeface="LM Roman 10" panose="00000500000000000000" pitchFamily="50" charset="0"/>
              </a:rPr>
              <a:t>Sha256</a:t>
            </a:r>
            <a:endParaRPr lang="en-ID" sz="3200" b="1" dirty="0">
              <a:latin typeface="LM Roman 10" panose="00000500000000000000" pitchFamily="50" charset="0"/>
            </a:endParaRPr>
          </a:p>
        </p:txBody>
      </p:sp>
      <p:pic>
        <p:nvPicPr>
          <p:cNvPr id="1026" name="Picture 2" descr="Nvidia's Jensen Saying &quot;It Just Works&quot; for 10 Hours - YouTube">
            <a:extLst>
              <a:ext uri="{FF2B5EF4-FFF2-40B4-BE49-F238E27FC236}">
                <a16:creationId xmlns:a16="http://schemas.microsoft.com/office/drawing/2014/main" id="{DBB82352-312B-5360-6F11-313E8B7EA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2140446"/>
            <a:ext cx="4581525" cy="25771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antum computers be like.. : r/physicsmemes">
            <a:extLst>
              <a:ext uri="{FF2B5EF4-FFF2-40B4-BE49-F238E27FC236}">
                <a16:creationId xmlns:a16="http://schemas.microsoft.com/office/drawing/2014/main" id="{A9DBCDE6-FCA5-FFE8-089E-58B0C52FF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52625"/>
            <a:ext cx="3810947" cy="4037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92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1000"/>
                                        <p:tgtEl>
                                          <p:spTgt spid="1026"/>
                                        </p:tgtEl>
                                      </p:cBhvr>
                                    </p:animEffect>
                                    <p:anim calcmode="lin" valueType="num">
                                      <p:cBhvr>
                                        <p:cTn id="32" dur="1000" fill="hold"/>
                                        <p:tgtEl>
                                          <p:spTgt spid="1026"/>
                                        </p:tgtEl>
                                        <p:attrNameLst>
                                          <p:attrName>ppt_x</p:attrName>
                                        </p:attrNameLst>
                                      </p:cBhvr>
                                      <p:tavLst>
                                        <p:tav tm="0">
                                          <p:val>
                                            <p:strVal val="#ppt_x"/>
                                          </p:val>
                                        </p:tav>
                                        <p:tav tm="100000">
                                          <p:val>
                                            <p:strVal val="#ppt_x"/>
                                          </p:val>
                                        </p:tav>
                                      </p:tavLst>
                                    </p:anim>
                                    <p:anim calcmode="lin" valueType="num">
                                      <p:cBhvr>
                                        <p:cTn id="3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fade">
                                      <p:cBhvr>
                                        <p:cTn id="38" dur="1000"/>
                                        <p:tgtEl>
                                          <p:spTgt spid="1028"/>
                                        </p:tgtEl>
                                      </p:cBhvr>
                                    </p:animEffect>
                                    <p:anim calcmode="lin" valueType="num">
                                      <p:cBhvr>
                                        <p:cTn id="39" dur="1000" fill="hold"/>
                                        <p:tgtEl>
                                          <p:spTgt spid="1028"/>
                                        </p:tgtEl>
                                        <p:attrNameLst>
                                          <p:attrName>ppt_x</p:attrName>
                                        </p:attrNameLst>
                                      </p:cBhvr>
                                      <p:tavLst>
                                        <p:tav tm="0">
                                          <p:val>
                                            <p:strVal val="#ppt_x"/>
                                          </p:val>
                                        </p:tav>
                                        <p:tav tm="100000">
                                          <p:val>
                                            <p:strVal val="#ppt_x"/>
                                          </p:val>
                                        </p:tav>
                                      </p:tavLst>
                                    </p:anim>
                                    <p:anim calcmode="lin" valueType="num">
                                      <p:cBhvr>
                                        <p:cTn id="4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sp>
        <p:nvSpPr>
          <p:cNvPr id="6" name="TextBox 5">
            <a:extLst>
              <a:ext uri="{FF2B5EF4-FFF2-40B4-BE49-F238E27FC236}">
                <a16:creationId xmlns:a16="http://schemas.microsoft.com/office/drawing/2014/main" id="{F2A0AE38-7092-8DDC-65E7-33E674A2311D}"/>
              </a:ext>
            </a:extLst>
          </p:cNvPr>
          <p:cNvSpPr txBox="1"/>
          <p:nvPr/>
        </p:nvSpPr>
        <p:spPr>
          <a:xfrm>
            <a:off x="683622" y="941558"/>
            <a:ext cx="10824755" cy="703206"/>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For example, everyone agrees to determine that the nonce is a random number which, if entered into the hash, means that the bits in front of the hash have 6 "0" characters.</a:t>
            </a:r>
            <a:endParaRPr lang="en-ID" sz="1400" b="1" i="1" dirty="0">
              <a:solidFill>
                <a:srgbClr val="FFFF00"/>
              </a:solidFill>
              <a:latin typeface="LM Roman 10" panose="00000500000000000000" pitchFamily="50" charset="0"/>
            </a:endParaRPr>
          </a:p>
        </p:txBody>
      </p:sp>
      <p:sp>
        <p:nvSpPr>
          <p:cNvPr id="7" name="TextBox 6">
            <a:extLst>
              <a:ext uri="{FF2B5EF4-FFF2-40B4-BE49-F238E27FC236}">
                <a16:creationId xmlns:a16="http://schemas.microsoft.com/office/drawing/2014/main" id="{71852413-52AE-1D2E-42E5-64CCEA8D3474}"/>
              </a:ext>
            </a:extLst>
          </p:cNvPr>
          <p:cNvSpPr txBox="1"/>
          <p:nvPr/>
        </p:nvSpPr>
        <p:spPr>
          <a:xfrm>
            <a:off x="632677" y="1863541"/>
            <a:ext cx="9834744" cy="369332"/>
          </a:xfrm>
          <a:prstGeom prst="rect">
            <a:avLst/>
          </a:prstGeom>
          <a:noFill/>
        </p:spPr>
        <p:txBody>
          <a:bodyPr wrap="none" rtlCol="0">
            <a:spAutoFit/>
          </a:bodyPr>
          <a:lstStyle/>
          <a:p>
            <a:r>
              <a:rPr lang="en-US" b="1" i="1" dirty="0" err="1">
                <a:solidFill>
                  <a:srgbClr val="FFFF00"/>
                </a:solidFill>
                <a:latin typeface="Courier New" panose="02070309020205020404" pitchFamily="49" charset="0"/>
                <a:cs typeface="Courier New" panose="02070309020205020404" pitchFamily="49" charset="0"/>
              </a:rPr>
              <a:t>sha256</a:t>
            </a:r>
            <a:r>
              <a:rPr lang="en-US" b="1" i="1" dirty="0">
                <a:solidFill>
                  <a:srgbClr val="FFFF00"/>
                </a:solidFill>
                <a:latin typeface="Courier New" panose="02070309020205020404" pitchFamily="49" charset="0"/>
                <a:cs typeface="Courier New" panose="02070309020205020404" pitchFamily="49" charset="0"/>
              </a:rPr>
              <a:t>(“Message : I &lt;3 </a:t>
            </a:r>
            <a:r>
              <a:rPr lang="en-US" b="1" i="1" dirty="0" err="1">
                <a:solidFill>
                  <a:srgbClr val="FFFF00"/>
                </a:solidFill>
                <a:latin typeface="Courier New" panose="02070309020205020404" pitchFamily="49" charset="0"/>
                <a:cs typeface="Courier New" panose="02070309020205020404" pitchFamily="49" charset="0"/>
              </a:rPr>
              <a:t>U2</a:t>
            </a:r>
            <a:r>
              <a:rPr lang="en-US" b="1" i="1" dirty="0">
                <a:solidFill>
                  <a:srgbClr val="FFFF00"/>
                </a:solidFill>
                <a:latin typeface="Courier New" panose="02070309020205020404" pitchFamily="49" charset="0"/>
                <a:cs typeface="Courier New" panose="02070309020205020404" pitchFamily="49" charset="0"/>
              </a:rPr>
              <a:t>” + </a:t>
            </a:r>
            <a:r>
              <a:rPr lang="en-US" b="1" i="1" dirty="0" err="1">
                <a:solidFill>
                  <a:srgbClr val="FFFF00"/>
                </a:solidFill>
                <a:latin typeface="Courier New" panose="02070309020205020404" pitchFamily="49" charset="0"/>
                <a:cs typeface="Courier New" panose="02070309020205020404" pitchFamily="49" charset="0"/>
              </a:rPr>
              <a:t>prevHash</a:t>
            </a:r>
            <a:r>
              <a:rPr lang="en-US" b="1" i="1" dirty="0">
                <a:solidFill>
                  <a:srgbClr val="FFFF00"/>
                </a:solidFill>
                <a:latin typeface="Courier New" panose="02070309020205020404" pitchFamily="49" charset="0"/>
                <a:cs typeface="Courier New" panose="02070309020205020404" pitchFamily="49" charset="0"/>
              </a:rPr>
              <a:t> + </a:t>
            </a:r>
            <a:r>
              <a:rPr lang="en-US" b="1" i="1" dirty="0" err="1">
                <a:solidFill>
                  <a:srgbClr val="FFFF00"/>
                </a:solidFill>
                <a:latin typeface="Courier New" panose="02070309020205020404" pitchFamily="49" charset="0"/>
                <a:cs typeface="Courier New" panose="02070309020205020404" pitchFamily="49" charset="0"/>
              </a:rPr>
              <a:t>NOPALJMK68</a:t>
            </a:r>
            <a:r>
              <a:rPr lang="en-US" b="1" i="1" dirty="0">
                <a:solidFill>
                  <a:srgbClr val="FFFF00"/>
                </a:solidFill>
                <a:latin typeface="Courier New" panose="02070309020205020404" pitchFamily="49" charset="0"/>
                <a:cs typeface="Courier New" panose="02070309020205020404" pitchFamily="49" charset="0"/>
              </a:rPr>
              <a:t> + ? ) = 000000___ </a:t>
            </a:r>
          </a:p>
        </p:txBody>
      </p:sp>
      <p:sp>
        <p:nvSpPr>
          <p:cNvPr id="9" name="TextBox 8">
            <a:extLst>
              <a:ext uri="{FF2B5EF4-FFF2-40B4-BE49-F238E27FC236}">
                <a16:creationId xmlns:a16="http://schemas.microsoft.com/office/drawing/2014/main" id="{80560AAF-BC1D-CF67-1520-1A2A0FBD9579}"/>
              </a:ext>
            </a:extLst>
          </p:cNvPr>
          <p:cNvSpPr txBox="1"/>
          <p:nvPr/>
        </p:nvSpPr>
        <p:spPr>
          <a:xfrm>
            <a:off x="632676" y="2259449"/>
            <a:ext cx="13010171" cy="646331"/>
          </a:xfrm>
          <a:prstGeom prst="rect">
            <a:avLst/>
          </a:prstGeom>
          <a:noFill/>
        </p:spPr>
        <p:txBody>
          <a:bodyPr wrap="square" rtlCol="0">
            <a:spAutoFit/>
          </a:bodyPr>
          <a:lstStyle/>
          <a:p>
            <a:r>
              <a:rPr lang="en-US" b="1" i="1" dirty="0" err="1">
                <a:solidFill>
                  <a:srgbClr val="00B050"/>
                </a:solidFill>
                <a:latin typeface="Courier New" panose="02070309020205020404" pitchFamily="49" charset="0"/>
                <a:cs typeface="Courier New" panose="02070309020205020404" pitchFamily="49" charset="0"/>
              </a:rPr>
              <a:t>sha256</a:t>
            </a:r>
            <a:r>
              <a:rPr lang="en-US" b="1" i="1" dirty="0">
                <a:solidFill>
                  <a:srgbClr val="00B050"/>
                </a:solidFill>
                <a:latin typeface="Courier New" panose="02070309020205020404" pitchFamily="49" charset="0"/>
                <a:cs typeface="Courier New" panose="02070309020205020404" pitchFamily="49" charset="0"/>
              </a:rPr>
              <a:t>(</a:t>
            </a:r>
            <a:r>
              <a:rPr lang="en-US" b="1" i="1" dirty="0">
                <a:latin typeface="Courier New" panose="02070309020205020404" pitchFamily="49" charset="0"/>
                <a:cs typeface="Courier New" panose="02070309020205020404" pitchFamily="49" charset="0"/>
              </a:rPr>
              <a:t>“Message : I &lt;3 </a:t>
            </a:r>
            <a:r>
              <a:rPr lang="en-US" b="1" i="1" dirty="0" err="1">
                <a:latin typeface="Courier New" panose="02070309020205020404" pitchFamily="49" charset="0"/>
                <a:cs typeface="Courier New" panose="02070309020205020404" pitchFamily="49" charset="0"/>
              </a:rPr>
              <a:t>U2</a:t>
            </a:r>
            <a:r>
              <a:rPr lang="en-US" b="1" i="1" dirty="0">
                <a:latin typeface="Courier New" panose="02070309020205020404" pitchFamily="49" charset="0"/>
                <a:cs typeface="Courier New" panose="02070309020205020404" pitchFamily="49" charset="0"/>
              </a:rPr>
              <a:t>”</a:t>
            </a:r>
            <a:r>
              <a:rPr lang="en-US" b="1" i="1" dirty="0">
                <a:solidFill>
                  <a:srgbClr val="00B050"/>
                </a:solidFill>
                <a:latin typeface="Courier New" panose="02070309020205020404" pitchFamily="49" charset="0"/>
                <a:cs typeface="Courier New" panose="02070309020205020404" pitchFamily="49" charset="0"/>
              </a:rPr>
              <a:t> + </a:t>
            </a:r>
            <a:r>
              <a:rPr lang="en-US" b="1" i="1" dirty="0" err="1">
                <a:solidFill>
                  <a:srgbClr val="00B050"/>
                </a:solidFill>
                <a:latin typeface="Courier New" panose="02070309020205020404" pitchFamily="49" charset="0"/>
                <a:cs typeface="Courier New" panose="02070309020205020404" pitchFamily="49" charset="0"/>
              </a:rPr>
              <a:t>prevHash</a:t>
            </a:r>
            <a:r>
              <a:rPr lang="en-US" b="1" i="1" dirty="0">
                <a:solidFill>
                  <a:srgbClr val="00B050"/>
                </a:solidFill>
                <a:latin typeface="Courier New" panose="02070309020205020404" pitchFamily="49" charset="0"/>
                <a:cs typeface="Courier New" panose="02070309020205020404" pitchFamily="49" charset="0"/>
              </a:rPr>
              <a:t> + </a:t>
            </a:r>
            <a:r>
              <a:rPr lang="en-US" b="1" i="1" dirty="0" err="1">
                <a:solidFill>
                  <a:srgbClr val="00B050"/>
                </a:solidFill>
                <a:latin typeface="Courier New" panose="02070309020205020404" pitchFamily="49" charset="0"/>
                <a:cs typeface="Courier New" panose="02070309020205020404" pitchFamily="49" charset="0"/>
              </a:rPr>
              <a:t>NOPALJMK68</a:t>
            </a:r>
            <a:r>
              <a:rPr lang="en-US" b="1" i="1" dirty="0">
                <a:solidFill>
                  <a:srgbClr val="00B050"/>
                </a:solidFill>
                <a:latin typeface="Courier New" panose="02070309020205020404" pitchFamily="49" charset="0"/>
                <a:cs typeface="Courier New" panose="02070309020205020404" pitchFamily="49" charset="0"/>
              </a:rPr>
              <a:t> + </a:t>
            </a:r>
            <a:r>
              <a:rPr lang="en-US" b="1" i="1" dirty="0">
                <a:solidFill>
                  <a:srgbClr val="FF33CC"/>
                </a:solidFill>
                <a:latin typeface="Courier New" panose="02070309020205020404" pitchFamily="49" charset="0"/>
                <a:cs typeface="Courier New" panose="02070309020205020404" pitchFamily="49" charset="0"/>
              </a:rPr>
              <a:t>14333</a:t>
            </a:r>
            <a:r>
              <a:rPr lang="en-US" b="1" i="1" dirty="0">
                <a:solidFill>
                  <a:srgbClr val="00B050"/>
                </a:solidFill>
                <a:latin typeface="Courier New" panose="02070309020205020404" pitchFamily="49" charset="0"/>
                <a:cs typeface="Courier New" panose="02070309020205020404" pitchFamily="49" charset="0"/>
              </a:rPr>
              <a:t> ) = </a:t>
            </a:r>
            <a:r>
              <a:rPr lang="en-US" b="1" i="1" u="sng" dirty="0">
                <a:solidFill>
                  <a:srgbClr val="00B050"/>
                </a:solidFill>
                <a:latin typeface="Courier New" panose="02070309020205020404" pitchFamily="49" charset="0"/>
                <a:cs typeface="Courier New" panose="02070309020205020404" pitchFamily="49" charset="0"/>
              </a:rPr>
              <a:t>000000</a:t>
            </a:r>
            <a:r>
              <a:rPr lang="en-US" b="1" i="1" dirty="0">
                <a:solidFill>
                  <a:srgbClr val="00B050"/>
                </a:solidFill>
                <a:latin typeface="Courier New" panose="02070309020205020404" pitchFamily="49" charset="0"/>
                <a:cs typeface="Courier New" panose="02070309020205020404" pitchFamily="49" charset="0"/>
              </a:rPr>
              <a:t>101…</a:t>
            </a:r>
          </a:p>
          <a:p>
            <a:r>
              <a:rPr lang="en-US" b="1" i="1" dirty="0">
                <a:solidFill>
                  <a:srgbClr val="00B050"/>
                </a:solidFill>
                <a:latin typeface="Courier New" panose="02070309020205020404" pitchFamily="49" charset="0"/>
                <a:cs typeface="Courier New" panose="02070309020205020404" pitchFamily="49" charset="0"/>
              </a:rPr>
              <a:t>														</a:t>
            </a:r>
          </a:p>
        </p:txBody>
      </p:sp>
      <p:sp>
        <p:nvSpPr>
          <p:cNvPr id="10" name="TextBox 9">
            <a:extLst>
              <a:ext uri="{FF2B5EF4-FFF2-40B4-BE49-F238E27FC236}">
                <a16:creationId xmlns:a16="http://schemas.microsoft.com/office/drawing/2014/main" id="{AA5AF3DC-1601-C6B6-4036-CD36FBE4120F}"/>
              </a:ext>
            </a:extLst>
          </p:cNvPr>
          <p:cNvSpPr txBox="1"/>
          <p:nvPr/>
        </p:nvSpPr>
        <p:spPr>
          <a:xfrm>
            <a:off x="623939" y="2695753"/>
            <a:ext cx="10705883" cy="369332"/>
          </a:xfrm>
          <a:prstGeom prst="rect">
            <a:avLst/>
          </a:prstGeom>
          <a:noFill/>
        </p:spPr>
        <p:txBody>
          <a:bodyPr wrap="square">
            <a:spAutoFit/>
          </a:bodyPr>
          <a:lstStyle/>
          <a:p>
            <a:r>
              <a:rPr lang="en-US" b="1" i="1" dirty="0" err="1">
                <a:solidFill>
                  <a:srgbClr val="FF0000"/>
                </a:solidFill>
                <a:latin typeface="Courier New" panose="02070309020205020404" pitchFamily="49" charset="0"/>
                <a:cs typeface="Courier New" panose="02070309020205020404" pitchFamily="49" charset="0"/>
              </a:rPr>
              <a:t>sha256</a:t>
            </a:r>
            <a:r>
              <a:rPr lang="en-US" b="1" i="1" dirty="0">
                <a:solidFill>
                  <a:srgbClr val="FF0000"/>
                </a:solidFill>
                <a:latin typeface="Courier New" panose="02070309020205020404" pitchFamily="49" charset="0"/>
                <a:cs typeface="Courier New" panose="02070309020205020404" pitchFamily="49" charset="0"/>
              </a:rPr>
              <a:t>(“Message : I &lt;3 </a:t>
            </a:r>
            <a:r>
              <a:rPr lang="en-US" b="1" i="1" dirty="0" err="1">
                <a:solidFill>
                  <a:srgbClr val="FF0000"/>
                </a:solidFill>
                <a:latin typeface="Courier New" panose="02070309020205020404" pitchFamily="49" charset="0"/>
                <a:cs typeface="Courier New" panose="02070309020205020404" pitchFamily="49" charset="0"/>
              </a:rPr>
              <a:t>U2</a:t>
            </a:r>
            <a:r>
              <a:rPr lang="en-US" b="1" i="1" dirty="0">
                <a:solidFill>
                  <a:srgbClr val="FF0000"/>
                </a:solidFill>
                <a:latin typeface="Courier New" panose="02070309020205020404" pitchFamily="49" charset="0"/>
                <a:cs typeface="Courier New" panose="02070309020205020404" pitchFamily="49" charset="0"/>
              </a:rPr>
              <a:t>” + </a:t>
            </a:r>
            <a:r>
              <a:rPr lang="en-US" b="1" i="1" dirty="0" err="1">
                <a:solidFill>
                  <a:srgbClr val="FF0000"/>
                </a:solidFill>
                <a:latin typeface="Courier New" panose="02070309020205020404" pitchFamily="49" charset="0"/>
                <a:cs typeface="Courier New" panose="02070309020205020404" pitchFamily="49" charset="0"/>
              </a:rPr>
              <a:t>prevHash</a:t>
            </a:r>
            <a:r>
              <a:rPr lang="en-US" b="1" i="1" dirty="0">
                <a:solidFill>
                  <a:srgbClr val="FF0000"/>
                </a:solidFill>
                <a:latin typeface="Courier New" panose="02070309020205020404" pitchFamily="49" charset="0"/>
                <a:cs typeface="Courier New" panose="02070309020205020404" pitchFamily="49" charset="0"/>
              </a:rPr>
              <a:t> + </a:t>
            </a:r>
            <a:r>
              <a:rPr lang="en-US" b="1" i="1" dirty="0" err="1">
                <a:solidFill>
                  <a:srgbClr val="FF0000"/>
                </a:solidFill>
                <a:latin typeface="Courier New" panose="02070309020205020404" pitchFamily="49" charset="0"/>
                <a:cs typeface="Courier New" panose="02070309020205020404" pitchFamily="49" charset="0"/>
              </a:rPr>
              <a:t>NOPALJMK68</a:t>
            </a:r>
            <a:r>
              <a:rPr lang="en-US" b="1" i="1" dirty="0">
                <a:solidFill>
                  <a:srgbClr val="FF0000"/>
                </a:solidFill>
                <a:latin typeface="Courier New" panose="02070309020205020404" pitchFamily="49" charset="0"/>
                <a:cs typeface="Courier New" panose="02070309020205020404" pitchFamily="49" charset="0"/>
              </a:rPr>
              <a:t> + 12) = 100000001 …</a:t>
            </a:r>
          </a:p>
        </p:txBody>
      </p:sp>
      <p:sp>
        <p:nvSpPr>
          <p:cNvPr id="11" name="TextBox 10">
            <a:extLst>
              <a:ext uri="{FF2B5EF4-FFF2-40B4-BE49-F238E27FC236}">
                <a16:creationId xmlns:a16="http://schemas.microsoft.com/office/drawing/2014/main" id="{58D4F4A6-D702-3ECC-9CDA-2DDE3F288822}"/>
              </a:ext>
            </a:extLst>
          </p:cNvPr>
          <p:cNvSpPr txBox="1"/>
          <p:nvPr/>
        </p:nvSpPr>
        <p:spPr>
          <a:xfrm>
            <a:off x="559931" y="3105481"/>
            <a:ext cx="6094428" cy="473206"/>
          </a:xfrm>
          <a:prstGeom prst="rect">
            <a:avLst/>
          </a:prstGeom>
          <a:noFill/>
        </p:spPr>
        <p:txBody>
          <a:bodyPr wrap="square">
            <a:spAutoFit/>
          </a:bodyPr>
          <a:lstStyle/>
          <a:p>
            <a:pPr>
              <a:lnSpc>
                <a:spcPct val="150000"/>
              </a:lnSpc>
            </a:pPr>
            <a:r>
              <a:rPr lang="en-US" sz="1800" b="1" i="1" dirty="0">
                <a:solidFill>
                  <a:srgbClr val="00B0F0"/>
                </a:solidFill>
                <a:latin typeface="Courier New" panose="02070309020205020404" pitchFamily="49" charset="0"/>
                <a:cs typeface="Courier New" panose="02070309020205020404" pitchFamily="49" charset="0"/>
              </a:rPr>
              <a:t>Nonce : 14333</a:t>
            </a:r>
            <a:endParaRPr lang="en-ID" sz="1800" b="1" i="1" dirty="0">
              <a:solidFill>
                <a:srgbClr val="00B0F0"/>
              </a:solidFill>
              <a:latin typeface="Courier New" panose="02070309020205020404" pitchFamily="49" charset="0"/>
              <a:cs typeface="Courier New" panose="02070309020205020404" pitchFamily="49" charset="0"/>
            </a:endParaRPr>
          </a:p>
        </p:txBody>
      </p:sp>
      <p:pic>
        <p:nvPicPr>
          <p:cNvPr id="12" name="Picture 2" descr="Ok Emoji GIFs | Tenor">
            <a:extLst>
              <a:ext uri="{FF2B5EF4-FFF2-40B4-BE49-F238E27FC236}">
                <a16:creationId xmlns:a16="http://schemas.microsoft.com/office/drawing/2014/main" id="{14C096B8-4396-7A1C-1BDE-FE682D7DC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552" y="1583845"/>
            <a:ext cx="1170429" cy="11119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ad Emoji GIFs | Tenor">
            <a:extLst>
              <a:ext uri="{FF2B5EF4-FFF2-40B4-BE49-F238E27FC236}">
                <a16:creationId xmlns:a16="http://schemas.microsoft.com/office/drawing/2014/main" id="{49B1F28C-DF95-7839-1C1F-2BA146F11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472" y="2868567"/>
            <a:ext cx="1170429" cy="100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6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circle(in)">
                                      <p:cBhvr>
                                        <p:cTn id="4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sp>
        <p:nvSpPr>
          <p:cNvPr id="2" name="TextBox 1">
            <a:extLst>
              <a:ext uri="{FF2B5EF4-FFF2-40B4-BE49-F238E27FC236}">
                <a16:creationId xmlns:a16="http://schemas.microsoft.com/office/drawing/2014/main" id="{407CF8BB-4256-DA93-B634-694D01B46160}"/>
              </a:ext>
            </a:extLst>
          </p:cNvPr>
          <p:cNvSpPr txBox="1"/>
          <p:nvPr/>
        </p:nvSpPr>
        <p:spPr>
          <a:xfrm>
            <a:off x="632676" y="1177775"/>
            <a:ext cx="10824755" cy="380040"/>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Nonce also acts as a verification element which can prevent someone from creating lots of blockchain spam, </a:t>
            </a:r>
            <a:r>
              <a:rPr lang="en-US" sz="1400" b="1" dirty="0" err="1">
                <a:latin typeface="LM Roman 10" panose="00000500000000000000" pitchFamily="50" charset="0"/>
              </a:rPr>
              <a:t>DDos</a:t>
            </a:r>
            <a:endParaRPr lang="en-ID" sz="1400" b="1" i="1" dirty="0">
              <a:solidFill>
                <a:srgbClr val="FFFF00"/>
              </a:solidFill>
              <a:latin typeface="LM Roman 10" panose="00000500000000000000" pitchFamily="50" charset="0"/>
            </a:endParaRPr>
          </a:p>
        </p:txBody>
      </p:sp>
      <p:sp>
        <p:nvSpPr>
          <p:cNvPr id="21" name="TextBox 20">
            <a:extLst>
              <a:ext uri="{FF2B5EF4-FFF2-40B4-BE49-F238E27FC236}">
                <a16:creationId xmlns:a16="http://schemas.microsoft.com/office/drawing/2014/main" id="{0DFB1DF1-3E83-5B7C-4C9C-61B155451CA7}"/>
              </a:ext>
            </a:extLst>
          </p:cNvPr>
          <p:cNvSpPr txBox="1"/>
          <p:nvPr/>
        </p:nvSpPr>
        <p:spPr>
          <a:xfrm>
            <a:off x="632673" y="1676506"/>
            <a:ext cx="10824755" cy="70237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So in the verification we can go through "proof of work", namely to generate a nonce - block that follows the consensus, for example the hash must contain 6 bits "0". How many steps does it take?</a:t>
            </a:r>
            <a:endParaRPr lang="en-ID" sz="1400" b="1" i="1" dirty="0">
              <a:solidFill>
                <a:srgbClr val="FFFF00"/>
              </a:solidFill>
              <a:latin typeface="LM Roman 10" panose="00000500000000000000" pitchFamily="50" charset="0"/>
            </a:endParaRPr>
          </a:p>
        </p:txBody>
      </p:sp>
      <p:sp>
        <p:nvSpPr>
          <p:cNvPr id="22" name="TextBox 21">
            <a:extLst>
              <a:ext uri="{FF2B5EF4-FFF2-40B4-BE49-F238E27FC236}">
                <a16:creationId xmlns:a16="http://schemas.microsoft.com/office/drawing/2014/main" id="{F2A0AE38-7092-8DDC-65E7-33E674A2311D}"/>
              </a:ext>
            </a:extLst>
          </p:cNvPr>
          <p:cNvSpPr txBox="1"/>
          <p:nvPr/>
        </p:nvSpPr>
        <p:spPr>
          <a:xfrm>
            <a:off x="683622" y="2410620"/>
            <a:ext cx="10824755" cy="380040"/>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For example, to find the number 1433, I needed 5 computational steps using a randomize algorithm</a:t>
            </a:r>
            <a:endParaRPr lang="en-ID" sz="1400" b="1" i="1" dirty="0">
              <a:solidFill>
                <a:srgbClr val="FFFF00"/>
              </a:solidFill>
              <a:latin typeface="LM Roman 10" panose="00000500000000000000" pitchFamily="50" charset="0"/>
            </a:endParaRPr>
          </a:p>
        </p:txBody>
      </p:sp>
      <p:sp>
        <p:nvSpPr>
          <p:cNvPr id="9" name="Rectangle 8">
            <a:extLst>
              <a:ext uri="{FF2B5EF4-FFF2-40B4-BE49-F238E27FC236}">
                <a16:creationId xmlns:a16="http://schemas.microsoft.com/office/drawing/2014/main" id="{BE7999E4-C445-D2A4-83E9-E2E5AF83850A}"/>
              </a:ext>
            </a:extLst>
          </p:cNvPr>
          <p:cNvSpPr/>
          <p:nvPr/>
        </p:nvSpPr>
        <p:spPr>
          <a:xfrm>
            <a:off x="768095" y="3731798"/>
            <a:ext cx="2125240" cy="145917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err="1">
                <a:latin typeface="Courier New" panose="02070309020205020404" pitchFamily="49" charset="0"/>
                <a:cs typeface="Courier New" panose="02070309020205020404" pitchFamily="49" charset="0"/>
              </a:rPr>
              <a:t>Hash_genesis</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Message_genesis</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TimeStamp_genesis</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Proof_Of_Work</a:t>
            </a:r>
            <a:endParaRPr lang="en-ID" sz="1400" dirty="0">
              <a:latin typeface="Courier New" panose="02070309020205020404" pitchFamily="49" charset="0"/>
              <a:cs typeface="Courier New" panose="02070309020205020404" pitchFamily="49" charset="0"/>
            </a:endParaRPr>
          </a:p>
          <a:p>
            <a:endParaRPr lang="en-ID" sz="14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86AB4AF0-7149-A63B-1FCF-425AE1763562}"/>
              </a:ext>
            </a:extLst>
          </p:cNvPr>
          <p:cNvSpPr/>
          <p:nvPr/>
        </p:nvSpPr>
        <p:spPr>
          <a:xfrm>
            <a:off x="4540364" y="3731798"/>
            <a:ext cx="2125241" cy="145917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err="1">
                <a:latin typeface="Courier New" panose="02070309020205020404" pitchFamily="49" charset="0"/>
                <a:cs typeface="Courier New" panose="02070309020205020404" pitchFamily="49" charset="0"/>
              </a:rPr>
              <a:t>Hash_block_2</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Message_block_2</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TimeStamp_block_2</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Proof_Of_Work</a:t>
            </a:r>
            <a:endParaRPr lang="en-ID" sz="1400" dirty="0">
              <a:latin typeface="Courier New" panose="02070309020205020404" pitchFamily="49" charset="0"/>
              <a:cs typeface="Courier New" panose="02070309020205020404" pitchFamily="49" charset="0"/>
            </a:endParaRPr>
          </a:p>
          <a:p>
            <a:endParaRPr lang="en-ID" sz="14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7B6A866-F76D-4209-E62D-9D9A76BE7BAB}"/>
              </a:ext>
            </a:extLst>
          </p:cNvPr>
          <p:cNvSpPr txBox="1"/>
          <p:nvPr/>
        </p:nvSpPr>
        <p:spPr>
          <a:xfrm>
            <a:off x="560091" y="3196139"/>
            <a:ext cx="2720296"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Genesis Block</a:t>
            </a:r>
            <a:endParaRPr lang="en-ID" sz="2800" b="1" i="1" dirty="0">
              <a:solidFill>
                <a:srgbClr val="FFFF00"/>
              </a:solidFill>
              <a:latin typeface="LM Roman 10" panose="00000500000000000000" pitchFamily="50" charset="0"/>
            </a:endParaRPr>
          </a:p>
        </p:txBody>
      </p:sp>
      <p:sp>
        <p:nvSpPr>
          <p:cNvPr id="12" name="TextBox 11">
            <a:extLst>
              <a:ext uri="{FF2B5EF4-FFF2-40B4-BE49-F238E27FC236}">
                <a16:creationId xmlns:a16="http://schemas.microsoft.com/office/drawing/2014/main" id="{0CDD3AA0-3248-121B-CC6F-B3B52628CA93}"/>
              </a:ext>
            </a:extLst>
          </p:cNvPr>
          <p:cNvSpPr txBox="1"/>
          <p:nvPr/>
        </p:nvSpPr>
        <p:spPr>
          <a:xfrm>
            <a:off x="4933487" y="3113826"/>
            <a:ext cx="1518044"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Block 2</a:t>
            </a:r>
            <a:endParaRPr lang="en-ID" sz="2800" b="1" i="1" dirty="0">
              <a:solidFill>
                <a:srgbClr val="FFFF00"/>
              </a:solidFill>
              <a:latin typeface="LM Roman 10" panose="00000500000000000000" pitchFamily="50" charset="0"/>
            </a:endParaRPr>
          </a:p>
        </p:txBody>
      </p:sp>
      <p:sp>
        <p:nvSpPr>
          <p:cNvPr id="13" name="Rectangle 12">
            <a:extLst>
              <a:ext uri="{FF2B5EF4-FFF2-40B4-BE49-F238E27FC236}">
                <a16:creationId xmlns:a16="http://schemas.microsoft.com/office/drawing/2014/main" id="{B5D99BDC-DD84-10A9-7937-BC85C614DA96}"/>
              </a:ext>
            </a:extLst>
          </p:cNvPr>
          <p:cNvSpPr/>
          <p:nvPr/>
        </p:nvSpPr>
        <p:spPr>
          <a:xfrm>
            <a:off x="8312634" y="3731798"/>
            <a:ext cx="2124501" cy="145917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err="1">
                <a:latin typeface="Courier New" panose="02070309020205020404" pitchFamily="49" charset="0"/>
                <a:cs typeface="Courier New" panose="02070309020205020404" pitchFamily="49" charset="0"/>
              </a:rPr>
              <a:t>Hash_block_3</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Message_block_3</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TimeStamp_block_3</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Proof_Of_Work</a:t>
            </a:r>
            <a:endParaRPr lang="en-ID" sz="1400"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66A8EAFF-D69E-A9B1-061C-5870C3B07603}"/>
              </a:ext>
            </a:extLst>
          </p:cNvPr>
          <p:cNvSpPr txBox="1"/>
          <p:nvPr/>
        </p:nvSpPr>
        <p:spPr>
          <a:xfrm>
            <a:off x="8705757" y="3113826"/>
            <a:ext cx="1518044"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Block 3</a:t>
            </a:r>
            <a:endParaRPr lang="en-ID" sz="2800" b="1" i="1" dirty="0">
              <a:solidFill>
                <a:srgbClr val="FFFF00"/>
              </a:solidFill>
              <a:latin typeface="LM Roman 10" panose="00000500000000000000" pitchFamily="50" charset="0"/>
            </a:endParaRPr>
          </a:p>
        </p:txBody>
      </p:sp>
      <p:cxnSp>
        <p:nvCxnSpPr>
          <p:cNvPr id="26" name="Straight Connector 25">
            <a:extLst>
              <a:ext uri="{FF2B5EF4-FFF2-40B4-BE49-F238E27FC236}">
                <a16:creationId xmlns:a16="http://schemas.microsoft.com/office/drawing/2014/main" id="{D0CD311F-9339-DE34-5892-51ACF59CEE4B}"/>
              </a:ext>
            </a:extLst>
          </p:cNvPr>
          <p:cNvCxnSpPr>
            <a:cxnSpLocks/>
            <a:stCxn id="9" idx="3"/>
            <a:endCxn id="10" idx="1"/>
          </p:cNvCxnSpPr>
          <p:nvPr/>
        </p:nvCxnSpPr>
        <p:spPr>
          <a:xfrm>
            <a:off x="2893335" y="4461384"/>
            <a:ext cx="16470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4C0E358-32D7-64C4-E591-2F1364D3B2BE}"/>
              </a:ext>
            </a:extLst>
          </p:cNvPr>
          <p:cNvCxnSpPr>
            <a:cxnSpLocks/>
          </p:cNvCxnSpPr>
          <p:nvPr/>
        </p:nvCxnSpPr>
        <p:spPr>
          <a:xfrm>
            <a:off x="8033373" y="4627684"/>
            <a:ext cx="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757B62-7383-18D0-B5A1-389D7927095D}"/>
              </a:ext>
            </a:extLst>
          </p:cNvPr>
          <p:cNvCxnSpPr>
            <a:cxnSpLocks/>
          </p:cNvCxnSpPr>
          <p:nvPr/>
        </p:nvCxnSpPr>
        <p:spPr>
          <a:xfrm>
            <a:off x="6665605" y="4531488"/>
            <a:ext cx="16470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6C892DD-98D5-1C50-6486-A71C8A9A3C52}"/>
              </a:ext>
            </a:extLst>
          </p:cNvPr>
          <p:cNvSpPr txBox="1"/>
          <p:nvPr/>
        </p:nvSpPr>
        <p:spPr>
          <a:xfrm>
            <a:off x="632673" y="5460187"/>
            <a:ext cx="10824755" cy="703206"/>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A block chain can be represented as a graph with </a:t>
            </a:r>
            <a:r>
              <a:rPr lang="en-US" sz="1400" b="1" i="1" dirty="0">
                <a:latin typeface="LM Roman 10" panose="00000500000000000000" pitchFamily="50" charset="0"/>
              </a:rPr>
              <a:t>N</a:t>
            </a:r>
            <a:r>
              <a:rPr lang="en-US" sz="1400" b="1" dirty="0">
                <a:latin typeface="LM Roman 10" panose="00000500000000000000" pitchFamily="50" charset="0"/>
              </a:rPr>
              <a:t> vertices and </a:t>
            </a:r>
            <a:r>
              <a:rPr lang="en-US" sz="1400" b="1" i="1" dirty="0">
                <a:latin typeface="LM Roman 10" panose="00000500000000000000" pitchFamily="50" charset="0"/>
              </a:rPr>
              <a:t>N - 1</a:t>
            </a:r>
            <a:r>
              <a:rPr lang="en-US" sz="1400" b="1" dirty="0">
                <a:latin typeface="LM Roman 10" panose="00000500000000000000" pitchFamily="50" charset="0"/>
              </a:rPr>
              <a:t> edges where each vertex is connected to a maximum of one other vertex, and is connected by one edge </a:t>
            </a:r>
            <a:r>
              <a:rPr lang="en-US" sz="1400" b="1" i="1" dirty="0">
                <a:latin typeface="LM Roman 10" panose="00000500000000000000" pitchFamily="50" charset="0"/>
              </a:rPr>
              <a:t>(vertex = block).</a:t>
            </a:r>
            <a:endParaRPr lang="en-ID" sz="1400" b="1" i="1" dirty="0">
              <a:solidFill>
                <a:srgbClr val="FFFF00"/>
              </a:solidFill>
              <a:latin typeface="LM Roman 10" panose="00000500000000000000" pitchFamily="50" charset="0"/>
            </a:endParaRPr>
          </a:p>
        </p:txBody>
      </p:sp>
    </p:spTree>
    <p:extLst>
      <p:ext uri="{BB962C8B-B14F-4D97-AF65-F5344CB8AC3E}">
        <p14:creationId xmlns:p14="http://schemas.microsoft.com/office/powerpoint/2010/main" val="301362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0"/>
                                  </p:iterate>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0"/>
                                  </p:iterate>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5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500"/>
                                        <p:tgtEl>
                                          <p:spTgt spid="1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fade">
                                      <p:cBhvr>
                                        <p:cTn id="34" dur="500"/>
                                        <p:tgtEl>
                                          <p:spTgt spid="1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strips(upRigh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strips(down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arn(inVertical)">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down)">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barn(inVertical)">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12" fill="hold" grpId="1"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strips(downLeft)">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70"/>
                                  </p:iterate>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9" grpId="0" animBg="1"/>
      <p:bldP spid="10" grpId="0" animBg="1"/>
      <p:bldP spid="13" grpId="0" animBg="1"/>
      <p:bldP spid="13" grpId="1"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pic>
        <p:nvPicPr>
          <p:cNvPr id="1026" name="Picture 2" descr="What Is Blockchain Technology? | The Motley Fool">
            <a:extLst>
              <a:ext uri="{FF2B5EF4-FFF2-40B4-BE49-F238E27FC236}">
                <a16:creationId xmlns:a16="http://schemas.microsoft.com/office/drawing/2014/main" id="{1C84D10B-40DC-8D02-64FA-625AE12EC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335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5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2618024" cy="523220"/>
          </a:xfrm>
          <a:prstGeom prst="rect">
            <a:avLst/>
          </a:prstGeom>
          <a:noFill/>
        </p:spPr>
        <p:txBody>
          <a:bodyPr wrap="none" rtlCol="0">
            <a:spAutoFit/>
          </a:bodyPr>
          <a:lstStyle/>
          <a:p>
            <a:r>
              <a:rPr lang="en-US" sz="2800" b="1" i="1" dirty="0">
                <a:solidFill>
                  <a:srgbClr val="00B050"/>
                </a:solidFill>
                <a:latin typeface="LM Roman 10" panose="00000500000000000000" pitchFamily="50" charset="0"/>
              </a:rPr>
              <a:t>P2P-Network</a:t>
            </a:r>
            <a:endParaRPr lang="en-ID" sz="2800" b="1" i="1" dirty="0">
              <a:solidFill>
                <a:srgbClr val="00B050"/>
              </a:solidFill>
              <a:latin typeface="LM Roman 10" panose="00000500000000000000" pitchFamily="50" charset="0"/>
            </a:endParaRPr>
          </a:p>
        </p:txBody>
      </p:sp>
      <p:sp>
        <p:nvSpPr>
          <p:cNvPr id="2" name="TextBox 1">
            <a:extLst>
              <a:ext uri="{FF2B5EF4-FFF2-40B4-BE49-F238E27FC236}">
                <a16:creationId xmlns:a16="http://schemas.microsoft.com/office/drawing/2014/main" id="{407CF8BB-4256-DA93-B634-694D01B46160}"/>
              </a:ext>
            </a:extLst>
          </p:cNvPr>
          <p:cNvSpPr txBox="1"/>
          <p:nvPr/>
        </p:nvSpPr>
        <p:spPr>
          <a:xfrm>
            <a:off x="632676" y="1177775"/>
            <a:ext cx="10824755" cy="1026371"/>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The initial idea of ​​a block chain like Bitcoin, for example, was to disconnect a centralized party from being the bridge in a data transaction, we call this decentralization, where clients can directly interact with other clients without going through a particular party.</a:t>
            </a:r>
            <a:endParaRPr lang="en-ID" sz="1400" b="1" i="1" dirty="0">
              <a:solidFill>
                <a:srgbClr val="FFFF00"/>
              </a:solidFill>
              <a:latin typeface="LM Roman 10" panose="00000500000000000000" pitchFamily="50" charset="0"/>
            </a:endParaRPr>
          </a:p>
        </p:txBody>
      </p:sp>
      <p:sp>
        <p:nvSpPr>
          <p:cNvPr id="21" name="TextBox 20">
            <a:extLst>
              <a:ext uri="{FF2B5EF4-FFF2-40B4-BE49-F238E27FC236}">
                <a16:creationId xmlns:a16="http://schemas.microsoft.com/office/drawing/2014/main" id="{0DFB1DF1-3E83-5B7C-4C9C-61B155451CA7}"/>
              </a:ext>
            </a:extLst>
          </p:cNvPr>
          <p:cNvSpPr txBox="1"/>
          <p:nvPr/>
        </p:nvSpPr>
        <p:spPr>
          <a:xfrm>
            <a:off x="632675" y="2426453"/>
            <a:ext cx="10824755" cy="380040"/>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So the method we chose in this block-chain network simulation is to use P2P Network Broadcasting</a:t>
            </a:r>
            <a:endParaRPr lang="en-ID" sz="1400" b="1" i="1" dirty="0">
              <a:solidFill>
                <a:srgbClr val="FFFF00"/>
              </a:solidFill>
              <a:latin typeface="LM Roman 10" panose="00000500000000000000" pitchFamily="50" charset="0"/>
            </a:endParaRPr>
          </a:p>
        </p:txBody>
      </p:sp>
      <p:sp>
        <p:nvSpPr>
          <p:cNvPr id="22" name="TextBox 21">
            <a:extLst>
              <a:ext uri="{FF2B5EF4-FFF2-40B4-BE49-F238E27FC236}">
                <a16:creationId xmlns:a16="http://schemas.microsoft.com/office/drawing/2014/main" id="{F2A0AE38-7092-8DDC-65E7-33E674A2311D}"/>
              </a:ext>
            </a:extLst>
          </p:cNvPr>
          <p:cNvSpPr txBox="1"/>
          <p:nvPr/>
        </p:nvSpPr>
        <p:spPr>
          <a:xfrm>
            <a:off x="683622" y="2939530"/>
            <a:ext cx="10824755" cy="2642390"/>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A Peer-to-Peer (P2P) network in blockchain is a decentralized system where each participant (or peer) has equal capabilities and responsibilities, eliminating the need for a central authority. This network architecture ensures data and tasks are distributed across multiple nodes, enhancing security, robustness, and resistance to censorship. In this setup, nodes interact directly with each other, initiating, validating, and propagating transactions throughout the network. This client-to-client interaction is fundamental to blockchain’s operation, as it ensures that transactions are processed efficiently and transparently without relying on a centralized server.</a:t>
            </a:r>
          </a:p>
          <a:p>
            <a:pPr>
              <a:lnSpc>
                <a:spcPct val="150000"/>
              </a:lnSpc>
            </a:pPr>
            <a:endParaRPr lang="en-US" sz="1400" b="1" i="1" dirty="0">
              <a:solidFill>
                <a:srgbClr val="FFFF00"/>
              </a:solidFill>
              <a:latin typeface="LM Roman 10" panose="00000500000000000000" pitchFamily="50" charset="0"/>
            </a:endParaRPr>
          </a:p>
          <a:p>
            <a:pPr>
              <a:lnSpc>
                <a:spcPct val="150000"/>
              </a:lnSpc>
            </a:pPr>
            <a:r>
              <a:rPr lang="en-US" sz="1400" b="1" i="1" dirty="0">
                <a:solidFill>
                  <a:srgbClr val="FFFF00"/>
                </a:solidFill>
                <a:latin typeface="LM Roman 10" panose="00000500000000000000" pitchFamily="50" charset="0"/>
              </a:rPr>
              <a:t>With P2P Network we can broadcast every recorded transaction and share the block-chain with others</a:t>
            </a:r>
            <a:endParaRPr lang="en-ID" sz="1400" b="1" i="1" dirty="0">
              <a:solidFill>
                <a:srgbClr val="FFFF00"/>
              </a:solidFill>
              <a:latin typeface="LM Roman 10" panose="00000500000000000000" pitchFamily="50" charset="0"/>
            </a:endParaRPr>
          </a:p>
        </p:txBody>
      </p:sp>
    </p:spTree>
    <p:extLst>
      <p:ext uri="{BB962C8B-B14F-4D97-AF65-F5344CB8AC3E}">
        <p14:creationId xmlns:p14="http://schemas.microsoft.com/office/powerpoint/2010/main" val="84302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0"/>
                                  </p:iterate>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0"/>
                                  </p:iterate>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2618024" cy="523220"/>
          </a:xfrm>
          <a:prstGeom prst="rect">
            <a:avLst/>
          </a:prstGeom>
          <a:noFill/>
        </p:spPr>
        <p:txBody>
          <a:bodyPr wrap="none" rtlCol="0">
            <a:spAutoFit/>
          </a:bodyPr>
          <a:lstStyle/>
          <a:p>
            <a:r>
              <a:rPr lang="en-US" sz="2800" b="1" i="1" dirty="0">
                <a:solidFill>
                  <a:srgbClr val="00B050"/>
                </a:solidFill>
                <a:latin typeface="LM Roman 10" panose="00000500000000000000" pitchFamily="50" charset="0"/>
              </a:rPr>
              <a:t>P2P-Network</a:t>
            </a:r>
            <a:endParaRPr lang="en-ID" sz="2800" b="1" i="1" dirty="0">
              <a:solidFill>
                <a:srgbClr val="00B050"/>
              </a:solidFill>
              <a:latin typeface="LM Roman 10" panose="00000500000000000000" pitchFamily="50" charset="0"/>
            </a:endParaRPr>
          </a:p>
        </p:txBody>
      </p:sp>
      <p:sp>
        <p:nvSpPr>
          <p:cNvPr id="2" name="TextBox 1">
            <a:extLst>
              <a:ext uri="{FF2B5EF4-FFF2-40B4-BE49-F238E27FC236}">
                <a16:creationId xmlns:a16="http://schemas.microsoft.com/office/drawing/2014/main" id="{407CF8BB-4256-DA93-B634-694D01B46160}"/>
              </a:ext>
            </a:extLst>
          </p:cNvPr>
          <p:cNvSpPr txBox="1"/>
          <p:nvPr/>
        </p:nvSpPr>
        <p:spPr>
          <a:xfrm>
            <a:off x="632676" y="1177775"/>
            <a:ext cx="10824755" cy="1348703"/>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P2P Network is a network that can be simulated as a Complete Graph. </a:t>
            </a:r>
          </a:p>
          <a:p>
            <a:pPr>
              <a:lnSpc>
                <a:spcPct val="150000"/>
              </a:lnSpc>
            </a:pPr>
            <a:endParaRPr lang="en-US" sz="1400" b="1" dirty="0">
              <a:latin typeface="LM Roman 10" panose="00000500000000000000" pitchFamily="50" charset="0"/>
            </a:endParaRPr>
          </a:p>
          <a:p>
            <a:pPr>
              <a:lnSpc>
                <a:spcPct val="150000"/>
              </a:lnSpc>
            </a:pPr>
            <a:r>
              <a:rPr lang="en-US" sz="1400" b="1" dirty="0">
                <a:latin typeface="LM Roman 10" panose="00000500000000000000" pitchFamily="50" charset="0"/>
              </a:rPr>
              <a:t>There are N clients as vertices, because each client can broadcast / mass transfer to all clients, each client will be connected to N - 1 other clients.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490580-F64D-181F-A020-07DF44216902}"/>
                  </a:ext>
                </a:extLst>
              </p:cNvPr>
              <p:cNvSpPr txBox="1"/>
              <p:nvPr/>
            </p:nvSpPr>
            <p:spPr>
              <a:xfrm>
                <a:off x="632676" y="2551324"/>
                <a:ext cx="6094476" cy="2252861"/>
              </a:xfrm>
              <a:prstGeom prst="rect">
                <a:avLst/>
              </a:prstGeom>
              <a:noFill/>
            </p:spPr>
            <p:txBody>
              <a:bodyPr wrap="square">
                <a:spAutoFit/>
              </a:bodyPr>
              <a:lstStyle/>
              <a:p>
                <a:pPr>
                  <a:lnSpc>
                    <a:spcPct val="150000"/>
                  </a:lnSpc>
                </a:pPr>
                <a:r>
                  <a:rPr lang="en-US" sz="1800" b="1" dirty="0">
                    <a:latin typeface="LM Roman 10" panose="00000500000000000000" pitchFamily="50" charset="0"/>
                  </a:rPr>
                  <a:t>In accordance with Graph Theory, </a:t>
                </a:r>
              </a:p>
              <a:p>
                <a:pPr>
                  <a:lnSpc>
                    <a:spcPct val="150000"/>
                  </a:lnSpc>
                </a:pPr>
                <a:r>
                  <a:rPr lang="en-US" sz="1800" b="1" dirty="0">
                    <a:latin typeface="LM Roman 10" panose="00000500000000000000" pitchFamily="50" charset="0"/>
                  </a:rPr>
                  <a:t>a Complete Graph </a:t>
                </a:r>
                <a:r>
                  <a:rPr lang="en-US" sz="1800" b="1" i="1" dirty="0" err="1">
                    <a:latin typeface="LM Roman 10" panose="00000500000000000000" pitchFamily="50" charset="0"/>
                  </a:rPr>
                  <a:t>Kn</a:t>
                </a:r>
                <a:r>
                  <a:rPr lang="en-US" b="1" dirty="0">
                    <a:latin typeface="LM Roman 10" panose="00000500000000000000" pitchFamily="50" charset="0"/>
                  </a:rPr>
                  <a:t> </a:t>
                </a:r>
                <a:r>
                  <a:rPr lang="en-US" sz="1800" b="1" dirty="0">
                    <a:latin typeface="LM Roman 10" panose="00000500000000000000" pitchFamily="50" charset="0"/>
                  </a:rPr>
                  <a:t>has : </a:t>
                </a:r>
              </a:p>
              <a:p>
                <a:pPr algn="ctr">
                  <a:lnSpc>
                    <a:spcPct val="150000"/>
                  </a:lnSpc>
                </a:pPr>
                <a14:m>
                  <m:oMath xmlns:m="http://schemas.openxmlformats.org/officeDocument/2006/math">
                    <m:f>
                      <m:fPr>
                        <m:ctrlPr>
                          <a:rPr lang="en-US" sz="2800" b="1" i="1" dirty="0" smtClean="0">
                            <a:solidFill>
                              <a:srgbClr val="FF33CC"/>
                            </a:solidFill>
                            <a:latin typeface="Cambria Math" panose="02040503050406030204" pitchFamily="18" charset="0"/>
                          </a:rPr>
                        </m:ctrlPr>
                      </m:fPr>
                      <m:num>
                        <m:r>
                          <a:rPr lang="en-US" sz="2800" b="1" i="1" dirty="0" smtClean="0">
                            <a:solidFill>
                              <a:srgbClr val="FF33CC"/>
                            </a:solidFill>
                            <a:latin typeface="Cambria Math" panose="02040503050406030204" pitchFamily="18" charset="0"/>
                          </a:rPr>
                          <m:t>𝒏</m:t>
                        </m:r>
                        <m:d>
                          <m:dPr>
                            <m:ctrlPr>
                              <a:rPr lang="en-US" sz="2800" b="1" i="1" dirty="0" smtClean="0">
                                <a:solidFill>
                                  <a:srgbClr val="FF33CC"/>
                                </a:solidFill>
                                <a:latin typeface="Cambria Math" panose="02040503050406030204" pitchFamily="18" charset="0"/>
                              </a:rPr>
                            </m:ctrlPr>
                          </m:dPr>
                          <m:e>
                            <m:r>
                              <a:rPr lang="en-US" sz="2800" b="1" i="1" dirty="0" smtClean="0">
                                <a:solidFill>
                                  <a:srgbClr val="FF33CC"/>
                                </a:solidFill>
                                <a:latin typeface="Cambria Math" panose="02040503050406030204" pitchFamily="18" charset="0"/>
                              </a:rPr>
                              <m:t>𝒏</m:t>
                            </m:r>
                            <m:r>
                              <a:rPr lang="en-US" sz="2800" b="1" i="1" dirty="0" smtClean="0">
                                <a:solidFill>
                                  <a:srgbClr val="FF33CC"/>
                                </a:solidFill>
                                <a:latin typeface="Cambria Math" panose="02040503050406030204" pitchFamily="18" charset="0"/>
                              </a:rPr>
                              <m:t> − </m:t>
                            </m:r>
                            <m:r>
                              <a:rPr lang="en-US" sz="2800" b="1" i="1" dirty="0" smtClean="0">
                                <a:solidFill>
                                  <a:srgbClr val="FF33CC"/>
                                </a:solidFill>
                                <a:latin typeface="Cambria Math" panose="02040503050406030204" pitchFamily="18" charset="0"/>
                              </a:rPr>
                              <m:t>𝟏</m:t>
                            </m:r>
                          </m:e>
                        </m:d>
                      </m:num>
                      <m:den>
                        <m:r>
                          <a:rPr lang="en-US" sz="2800" b="1" i="1" dirty="0" smtClean="0">
                            <a:solidFill>
                              <a:srgbClr val="FF33CC"/>
                            </a:solidFill>
                            <a:latin typeface="Cambria Math" panose="02040503050406030204" pitchFamily="18" charset="0"/>
                          </a:rPr>
                          <m:t>𝟐</m:t>
                        </m:r>
                      </m:den>
                    </m:f>
                    <m:r>
                      <a:rPr lang="en-US" sz="2800" b="1" i="1" dirty="0" smtClean="0">
                        <a:solidFill>
                          <a:srgbClr val="FF33CC"/>
                        </a:solidFill>
                        <a:latin typeface="Cambria Math" panose="02040503050406030204" pitchFamily="18" charset="0"/>
                      </a:rPr>
                      <m:t> </m:t>
                    </m:r>
                  </m:oMath>
                </a14:m>
                <a:r>
                  <a:rPr lang="en-US" sz="2800" b="1" i="1" dirty="0">
                    <a:solidFill>
                      <a:srgbClr val="FF33CC"/>
                    </a:solidFill>
                    <a:latin typeface="LM Roman 10" panose="00000500000000000000" pitchFamily="50" charset="0"/>
                  </a:rPr>
                  <a:t>edges</a:t>
                </a:r>
                <a:endParaRPr lang="en-ID" sz="2800" b="1" i="1" dirty="0">
                  <a:solidFill>
                    <a:srgbClr val="FF33CC"/>
                  </a:solidFill>
                  <a:latin typeface="LM Roman 10" panose="00000500000000000000" pitchFamily="50" charset="0"/>
                </a:endParaRPr>
              </a:p>
              <a:p>
                <a:pPr>
                  <a:lnSpc>
                    <a:spcPct val="150000"/>
                  </a:lnSpc>
                </a:pPr>
                <a:endParaRPr lang="en-ID" sz="1800" b="1" i="1" dirty="0">
                  <a:solidFill>
                    <a:srgbClr val="FFFF00"/>
                  </a:solidFill>
                  <a:latin typeface="LM Roman 10" panose="00000500000000000000" pitchFamily="50" charset="0"/>
                </a:endParaRPr>
              </a:p>
            </p:txBody>
          </p:sp>
        </mc:Choice>
        <mc:Fallback xmlns="">
          <p:sp>
            <p:nvSpPr>
              <p:cNvPr id="5" name="TextBox 4">
                <a:extLst>
                  <a:ext uri="{FF2B5EF4-FFF2-40B4-BE49-F238E27FC236}">
                    <a16:creationId xmlns:a16="http://schemas.microsoft.com/office/drawing/2014/main" id="{2D490580-F64D-181F-A020-07DF44216902}"/>
                  </a:ext>
                </a:extLst>
              </p:cNvPr>
              <p:cNvSpPr txBox="1">
                <a:spLocks noRot="1" noChangeAspect="1" noMove="1" noResize="1" noEditPoints="1" noAdjustHandles="1" noChangeArrowheads="1" noChangeShapeType="1" noTextEdit="1"/>
              </p:cNvSpPr>
              <p:nvPr/>
            </p:nvSpPr>
            <p:spPr>
              <a:xfrm>
                <a:off x="632676" y="2551324"/>
                <a:ext cx="6094476" cy="2252861"/>
              </a:xfrm>
              <a:prstGeom prst="rect">
                <a:avLst/>
              </a:prstGeom>
              <a:blipFill>
                <a:blip r:embed="rId3"/>
                <a:stretch>
                  <a:fillRect l="-900"/>
                </a:stretch>
              </a:blipFill>
            </p:spPr>
            <p:txBody>
              <a:bodyPr/>
              <a:lstStyle/>
              <a:p>
                <a:r>
                  <a:rPr lang="en-ID">
                    <a:noFill/>
                  </a:rPr>
                  <a:t> </a:t>
                </a:r>
              </a:p>
            </p:txBody>
          </p:sp>
        </mc:Fallback>
      </mc:AlternateContent>
      <p:sp>
        <p:nvSpPr>
          <p:cNvPr id="6" name="Oval 5">
            <a:extLst>
              <a:ext uri="{FF2B5EF4-FFF2-40B4-BE49-F238E27FC236}">
                <a16:creationId xmlns:a16="http://schemas.microsoft.com/office/drawing/2014/main" id="{9A9AD278-2A96-E298-FC5D-59E710BC6740}"/>
              </a:ext>
            </a:extLst>
          </p:cNvPr>
          <p:cNvSpPr/>
          <p:nvPr/>
        </p:nvSpPr>
        <p:spPr>
          <a:xfrm>
            <a:off x="7064060" y="2301428"/>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36</a:t>
            </a:r>
            <a:endParaRPr lang="en-ID" sz="1100" b="1" dirty="0">
              <a:solidFill>
                <a:srgbClr val="FFFF00"/>
              </a:solidFill>
              <a:latin typeface="LM Roman 10" panose="00000500000000000000" pitchFamily="50" charset="0"/>
            </a:endParaRPr>
          </a:p>
        </p:txBody>
      </p:sp>
      <p:sp>
        <p:nvSpPr>
          <p:cNvPr id="8" name="Oval 7">
            <a:extLst>
              <a:ext uri="{FF2B5EF4-FFF2-40B4-BE49-F238E27FC236}">
                <a16:creationId xmlns:a16="http://schemas.microsoft.com/office/drawing/2014/main" id="{48404776-726C-14D6-B8DD-3620472EA892}"/>
              </a:ext>
            </a:extLst>
          </p:cNvPr>
          <p:cNvSpPr/>
          <p:nvPr/>
        </p:nvSpPr>
        <p:spPr>
          <a:xfrm>
            <a:off x="8479173" y="5795615"/>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39</a:t>
            </a:r>
            <a:endParaRPr lang="en-ID" sz="1100" b="1" dirty="0">
              <a:solidFill>
                <a:srgbClr val="FFFF00"/>
              </a:solidFill>
              <a:latin typeface="LM Roman 10" panose="00000500000000000000" pitchFamily="50" charset="0"/>
            </a:endParaRPr>
          </a:p>
        </p:txBody>
      </p:sp>
      <p:sp>
        <p:nvSpPr>
          <p:cNvPr id="9" name="Oval 8">
            <a:extLst>
              <a:ext uri="{FF2B5EF4-FFF2-40B4-BE49-F238E27FC236}">
                <a16:creationId xmlns:a16="http://schemas.microsoft.com/office/drawing/2014/main" id="{AD25A1E6-1D61-0888-5EB5-750C9BC1CF60}"/>
              </a:ext>
            </a:extLst>
          </p:cNvPr>
          <p:cNvSpPr/>
          <p:nvPr/>
        </p:nvSpPr>
        <p:spPr>
          <a:xfrm>
            <a:off x="9773994" y="2315882"/>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37</a:t>
            </a:r>
            <a:endParaRPr lang="en-ID" sz="1100" b="1" dirty="0">
              <a:solidFill>
                <a:srgbClr val="FFFF00"/>
              </a:solidFill>
              <a:latin typeface="LM Roman 10" panose="00000500000000000000" pitchFamily="50" charset="0"/>
            </a:endParaRPr>
          </a:p>
        </p:txBody>
      </p:sp>
      <p:sp>
        <p:nvSpPr>
          <p:cNvPr id="10" name="Oval 9">
            <a:extLst>
              <a:ext uri="{FF2B5EF4-FFF2-40B4-BE49-F238E27FC236}">
                <a16:creationId xmlns:a16="http://schemas.microsoft.com/office/drawing/2014/main" id="{62213DE7-B0E2-DA3C-5299-E1245724D37A}"/>
              </a:ext>
            </a:extLst>
          </p:cNvPr>
          <p:cNvSpPr/>
          <p:nvPr/>
        </p:nvSpPr>
        <p:spPr>
          <a:xfrm>
            <a:off x="6252351" y="4276455"/>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38</a:t>
            </a:r>
            <a:endParaRPr lang="en-ID" sz="1100" b="1" dirty="0">
              <a:solidFill>
                <a:srgbClr val="FFFF00"/>
              </a:solidFill>
              <a:latin typeface="LM Roman 10" panose="00000500000000000000" pitchFamily="50" charset="0"/>
            </a:endParaRPr>
          </a:p>
        </p:txBody>
      </p:sp>
      <p:sp>
        <p:nvSpPr>
          <p:cNvPr id="11" name="Oval 10">
            <a:extLst>
              <a:ext uri="{FF2B5EF4-FFF2-40B4-BE49-F238E27FC236}">
                <a16:creationId xmlns:a16="http://schemas.microsoft.com/office/drawing/2014/main" id="{87CFCBE8-9A59-1CD8-BF0E-9E31B12E485D}"/>
              </a:ext>
            </a:extLst>
          </p:cNvPr>
          <p:cNvSpPr/>
          <p:nvPr/>
        </p:nvSpPr>
        <p:spPr>
          <a:xfrm>
            <a:off x="10585703" y="4647572"/>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40</a:t>
            </a:r>
            <a:endParaRPr lang="en-ID" sz="1100" b="1" dirty="0">
              <a:solidFill>
                <a:srgbClr val="FFFF00"/>
              </a:solidFill>
              <a:latin typeface="LM Roman 10" panose="00000500000000000000" pitchFamily="50" charset="0"/>
            </a:endParaRPr>
          </a:p>
        </p:txBody>
      </p:sp>
      <p:cxnSp>
        <p:nvCxnSpPr>
          <p:cNvPr id="13" name="Straight Connector 12">
            <a:extLst>
              <a:ext uri="{FF2B5EF4-FFF2-40B4-BE49-F238E27FC236}">
                <a16:creationId xmlns:a16="http://schemas.microsoft.com/office/drawing/2014/main" id="{700CE46A-3B47-7185-40E7-729768D726AF}"/>
              </a:ext>
            </a:extLst>
          </p:cNvPr>
          <p:cNvCxnSpPr>
            <a:stCxn id="6" idx="3"/>
            <a:endCxn id="10" idx="0"/>
          </p:cNvCxnSpPr>
          <p:nvPr/>
        </p:nvCxnSpPr>
        <p:spPr>
          <a:xfrm flipH="1">
            <a:off x="6727839" y="2954705"/>
            <a:ext cx="475488" cy="13217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78294-A67F-B065-98C3-F13B0D8940E0}"/>
              </a:ext>
            </a:extLst>
          </p:cNvPr>
          <p:cNvCxnSpPr>
            <a:cxnSpLocks/>
            <a:stCxn id="6" idx="7"/>
            <a:endCxn id="9" idx="1"/>
          </p:cNvCxnSpPr>
          <p:nvPr/>
        </p:nvCxnSpPr>
        <p:spPr>
          <a:xfrm>
            <a:off x="7875769" y="2413513"/>
            <a:ext cx="2037492" cy="144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D8425-F7DC-F166-313E-DD8D2ABEB84D}"/>
              </a:ext>
            </a:extLst>
          </p:cNvPr>
          <p:cNvCxnSpPr>
            <a:cxnSpLocks/>
            <a:stCxn id="10" idx="5"/>
            <a:endCxn id="8" idx="2"/>
          </p:cNvCxnSpPr>
          <p:nvPr/>
        </p:nvCxnSpPr>
        <p:spPr>
          <a:xfrm>
            <a:off x="7064060" y="4929732"/>
            <a:ext cx="1415113" cy="12485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FF74399-6DC4-AE98-E2C4-745735FD8889}"/>
              </a:ext>
            </a:extLst>
          </p:cNvPr>
          <p:cNvCxnSpPr>
            <a:cxnSpLocks/>
            <a:stCxn id="8" idx="6"/>
            <a:endCxn id="11" idx="3"/>
          </p:cNvCxnSpPr>
          <p:nvPr/>
        </p:nvCxnSpPr>
        <p:spPr>
          <a:xfrm flipV="1">
            <a:off x="9430149" y="5300849"/>
            <a:ext cx="1294821" cy="8774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A3B61B-6FC1-DC08-013B-9D7403C96B70}"/>
              </a:ext>
            </a:extLst>
          </p:cNvPr>
          <p:cNvCxnSpPr>
            <a:cxnSpLocks/>
            <a:stCxn id="9" idx="5"/>
            <a:endCxn id="11" idx="0"/>
          </p:cNvCxnSpPr>
          <p:nvPr/>
        </p:nvCxnSpPr>
        <p:spPr>
          <a:xfrm>
            <a:off x="10585703" y="2969159"/>
            <a:ext cx="475488" cy="16784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D6A81A-12B5-9946-D203-6F817ACFC1A4}"/>
              </a:ext>
            </a:extLst>
          </p:cNvPr>
          <p:cNvCxnSpPr>
            <a:cxnSpLocks/>
            <a:stCxn id="9" idx="3"/>
            <a:endCxn id="10" idx="6"/>
          </p:cNvCxnSpPr>
          <p:nvPr/>
        </p:nvCxnSpPr>
        <p:spPr>
          <a:xfrm flipH="1">
            <a:off x="7203327" y="2969159"/>
            <a:ext cx="2709934" cy="16899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F88E90-6482-FC39-E49A-C4720FEB32AD}"/>
              </a:ext>
            </a:extLst>
          </p:cNvPr>
          <p:cNvCxnSpPr>
            <a:cxnSpLocks/>
            <a:stCxn id="6" idx="5"/>
            <a:endCxn id="11" idx="1"/>
          </p:cNvCxnSpPr>
          <p:nvPr/>
        </p:nvCxnSpPr>
        <p:spPr>
          <a:xfrm>
            <a:off x="7875769" y="2954705"/>
            <a:ext cx="2849201" cy="180495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7A7050-4300-E053-1044-75596B34347A}"/>
              </a:ext>
            </a:extLst>
          </p:cNvPr>
          <p:cNvCxnSpPr>
            <a:cxnSpLocks/>
            <a:stCxn id="6" idx="5"/>
            <a:endCxn id="8" idx="0"/>
          </p:cNvCxnSpPr>
          <p:nvPr/>
        </p:nvCxnSpPr>
        <p:spPr>
          <a:xfrm>
            <a:off x="7875769" y="2954705"/>
            <a:ext cx="1078892" cy="28409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D32A9D-2FB7-A94D-5007-3044AD8E914A}"/>
              </a:ext>
            </a:extLst>
          </p:cNvPr>
          <p:cNvCxnSpPr>
            <a:cxnSpLocks/>
            <a:stCxn id="9" idx="3"/>
            <a:endCxn id="8" idx="7"/>
          </p:cNvCxnSpPr>
          <p:nvPr/>
        </p:nvCxnSpPr>
        <p:spPr>
          <a:xfrm flipH="1">
            <a:off x="9290882" y="2969159"/>
            <a:ext cx="622379" cy="29385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097A4F-E963-6A3B-187A-DB5E989F40F0}"/>
              </a:ext>
            </a:extLst>
          </p:cNvPr>
          <p:cNvCxnSpPr>
            <a:cxnSpLocks/>
            <a:stCxn id="11" idx="1"/>
            <a:endCxn id="10" idx="6"/>
          </p:cNvCxnSpPr>
          <p:nvPr/>
        </p:nvCxnSpPr>
        <p:spPr>
          <a:xfrm flipH="1" flipV="1">
            <a:off x="7203327" y="4659136"/>
            <a:ext cx="3521643" cy="1005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8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50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childTnLst>
                                </p:cTn>
                              </p:par>
                              <p:par>
                                <p:cTn id="28" presetID="23" presetClass="entr" presetSubtype="16" fill="hold" grpId="0" nodeType="withEffect">
                                  <p:stCondLst>
                                    <p:cond delay="60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70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80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par>
                                <p:cTn id="45" presetID="3" presetClass="entr" presetSubtype="1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blinds(horizontal)">
                                      <p:cBhvr>
                                        <p:cTn id="52" dur="500"/>
                                        <p:tgtEl>
                                          <p:spTgt spid="39"/>
                                        </p:tgtEl>
                                      </p:cBhvr>
                                    </p:animEffect>
                                  </p:childTnLst>
                                </p:cTn>
                              </p:par>
                              <p:par>
                                <p:cTn id="53" presetID="3" presetClass="entr" presetSubtype="1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linds(horizontal)">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par>
                                <p:cTn id="61" presetID="3" presetClass="entr" presetSubtype="1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blinds(horizontal)">
                                      <p:cBhvr>
                                        <p:cTn id="63" dur="500"/>
                                        <p:tgtEl>
                                          <p:spTgt spid="46"/>
                                        </p:tgtEl>
                                      </p:cBhvr>
                                    </p:animEffect>
                                  </p:childTnLst>
                                </p:cTn>
                              </p:par>
                              <p:par>
                                <p:cTn id="64" presetID="3" presetClass="entr" presetSubtype="1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linds(horizontal)">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blinds(horizontal)">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blinds(horizontal)">
                                      <p:cBhvr>
                                        <p:cTn id="76" dur="500"/>
                                        <p:tgtEl>
                                          <p:spTgt spid="25"/>
                                        </p:tgtEl>
                                      </p:cBhvr>
                                    </p:animEffect>
                                  </p:childTnLst>
                                </p:cTn>
                              </p:par>
                              <p:par>
                                <p:cTn id="77" presetID="3" presetClass="entr" presetSubtype="1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linds(horizontal)">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5356595"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P2P-Network : Broadcasting</a:t>
            </a:r>
            <a:endParaRPr lang="en-ID" sz="2800" b="1" i="1" dirty="0">
              <a:solidFill>
                <a:srgbClr val="FFFF00"/>
              </a:solidFill>
              <a:latin typeface="LM Roman 10" panose="00000500000000000000" pitchFamily="50" charset="0"/>
            </a:endParaRPr>
          </a:p>
        </p:txBody>
      </p:sp>
      <p:grpSp>
        <p:nvGrpSpPr>
          <p:cNvPr id="105" name="Group 104">
            <a:extLst>
              <a:ext uri="{FF2B5EF4-FFF2-40B4-BE49-F238E27FC236}">
                <a16:creationId xmlns:a16="http://schemas.microsoft.com/office/drawing/2014/main" id="{D78C56E0-BE77-E3CF-7C3A-C06C6A96A7CB}"/>
              </a:ext>
            </a:extLst>
          </p:cNvPr>
          <p:cNvGrpSpPr/>
          <p:nvPr/>
        </p:nvGrpSpPr>
        <p:grpSpPr>
          <a:xfrm>
            <a:off x="3646311" y="1551620"/>
            <a:ext cx="5284328" cy="4259549"/>
            <a:chOff x="3646311" y="1551620"/>
            <a:chExt cx="5284328" cy="4259549"/>
          </a:xfrm>
        </p:grpSpPr>
        <p:sp>
          <p:nvSpPr>
            <p:cNvPr id="6" name="Oval 5">
              <a:extLst>
                <a:ext uri="{FF2B5EF4-FFF2-40B4-BE49-F238E27FC236}">
                  <a16:creationId xmlns:a16="http://schemas.microsoft.com/office/drawing/2014/main" id="{9A9AD278-2A96-E298-FC5D-59E710BC6740}"/>
                </a:ext>
              </a:extLst>
            </p:cNvPr>
            <p:cNvSpPr/>
            <p:nvPr/>
          </p:nvSpPr>
          <p:spPr>
            <a:xfrm>
              <a:off x="4458020" y="1551620"/>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36</a:t>
              </a:r>
              <a:endParaRPr lang="en-ID" sz="1100" b="1" dirty="0">
                <a:solidFill>
                  <a:srgbClr val="FFFF00"/>
                </a:solidFill>
                <a:latin typeface="LM Roman 10" panose="00000500000000000000" pitchFamily="50" charset="0"/>
              </a:endParaRPr>
            </a:p>
          </p:txBody>
        </p:sp>
        <p:sp>
          <p:nvSpPr>
            <p:cNvPr id="8" name="Oval 7">
              <a:extLst>
                <a:ext uri="{FF2B5EF4-FFF2-40B4-BE49-F238E27FC236}">
                  <a16:creationId xmlns:a16="http://schemas.microsoft.com/office/drawing/2014/main" id="{48404776-726C-14D6-B8DD-3620472EA892}"/>
                </a:ext>
              </a:extLst>
            </p:cNvPr>
            <p:cNvSpPr/>
            <p:nvPr/>
          </p:nvSpPr>
          <p:spPr>
            <a:xfrm>
              <a:off x="5873133" y="5045807"/>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39</a:t>
              </a:r>
              <a:endParaRPr lang="en-ID" sz="1100" b="1" dirty="0">
                <a:solidFill>
                  <a:srgbClr val="FFFF00"/>
                </a:solidFill>
                <a:latin typeface="LM Roman 10" panose="00000500000000000000" pitchFamily="50" charset="0"/>
              </a:endParaRPr>
            </a:p>
          </p:txBody>
        </p:sp>
        <p:sp>
          <p:nvSpPr>
            <p:cNvPr id="9" name="Oval 8">
              <a:extLst>
                <a:ext uri="{FF2B5EF4-FFF2-40B4-BE49-F238E27FC236}">
                  <a16:creationId xmlns:a16="http://schemas.microsoft.com/office/drawing/2014/main" id="{AD25A1E6-1D61-0888-5EB5-750C9BC1CF60}"/>
                </a:ext>
              </a:extLst>
            </p:cNvPr>
            <p:cNvSpPr/>
            <p:nvPr/>
          </p:nvSpPr>
          <p:spPr>
            <a:xfrm>
              <a:off x="7167954" y="1566074"/>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37</a:t>
              </a:r>
              <a:endParaRPr lang="en-ID" sz="1100" b="1" dirty="0">
                <a:solidFill>
                  <a:srgbClr val="FFFF00"/>
                </a:solidFill>
                <a:latin typeface="LM Roman 10" panose="00000500000000000000" pitchFamily="50" charset="0"/>
              </a:endParaRPr>
            </a:p>
          </p:txBody>
        </p:sp>
        <p:sp>
          <p:nvSpPr>
            <p:cNvPr id="10" name="Oval 9">
              <a:extLst>
                <a:ext uri="{FF2B5EF4-FFF2-40B4-BE49-F238E27FC236}">
                  <a16:creationId xmlns:a16="http://schemas.microsoft.com/office/drawing/2014/main" id="{62213DE7-B0E2-DA3C-5299-E1245724D37A}"/>
                </a:ext>
              </a:extLst>
            </p:cNvPr>
            <p:cNvSpPr/>
            <p:nvPr/>
          </p:nvSpPr>
          <p:spPr>
            <a:xfrm>
              <a:off x="3646311" y="3526647"/>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38</a:t>
              </a:r>
              <a:endParaRPr lang="en-ID" sz="1100" b="1" dirty="0">
                <a:solidFill>
                  <a:srgbClr val="FFFF00"/>
                </a:solidFill>
                <a:latin typeface="LM Roman 10" panose="00000500000000000000" pitchFamily="50" charset="0"/>
              </a:endParaRPr>
            </a:p>
          </p:txBody>
        </p:sp>
        <p:sp>
          <p:nvSpPr>
            <p:cNvPr id="11" name="Oval 10">
              <a:extLst>
                <a:ext uri="{FF2B5EF4-FFF2-40B4-BE49-F238E27FC236}">
                  <a16:creationId xmlns:a16="http://schemas.microsoft.com/office/drawing/2014/main" id="{87CFCBE8-9A59-1CD8-BF0E-9E31B12E485D}"/>
                </a:ext>
              </a:extLst>
            </p:cNvPr>
            <p:cNvSpPr/>
            <p:nvPr/>
          </p:nvSpPr>
          <p:spPr>
            <a:xfrm>
              <a:off x="7979663" y="3897764"/>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40</a:t>
              </a:r>
              <a:endParaRPr lang="en-ID" sz="1100" b="1" dirty="0">
                <a:solidFill>
                  <a:srgbClr val="FFFF00"/>
                </a:solidFill>
                <a:latin typeface="LM Roman 10" panose="00000500000000000000" pitchFamily="50" charset="0"/>
              </a:endParaRPr>
            </a:p>
          </p:txBody>
        </p:sp>
        <p:cxnSp>
          <p:nvCxnSpPr>
            <p:cNvPr id="13" name="Straight Connector 12">
              <a:extLst>
                <a:ext uri="{FF2B5EF4-FFF2-40B4-BE49-F238E27FC236}">
                  <a16:creationId xmlns:a16="http://schemas.microsoft.com/office/drawing/2014/main" id="{700CE46A-3B47-7185-40E7-729768D726AF}"/>
                </a:ext>
              </a:extLst>
            </p:cNvPr>
            <p:cNvCxnSpPr>
              <a:stCxn id="6" idx="3"/>
              <a:endCxn id="10" idx="0"/>
            </p:cNvCxnSpPr>
            <p:nvPr/>
          </p:nvCxnSpPr>
          <p:spPr>
            <a:xfrm flipH="1">
              <a:off x="4121799" y="2204897"/>
              <a:ext cx="475488" cy="13217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78294-A67F-B065-98C3-F13B0D8940E0}"/>
                </a:ext>
              </a:extLst>
            </p:cNvPr>
            <p:cNvCxnSpPr>
              <a:cxnSpLocks/>
              <a:stCxn id="6" idx="7"/>
              <a:endCxn id="9" idx="1"/>
            </p:cNvCxnSpPr>
            <p:nvPr/>
          </p:nvCxnSpPr>
          <p:spPr>
            <a:xfrm>
              <a:off x="5269729" y="1663705"/>
              <a:ext cx="2037492" cy="144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D8425-F7DC-F166-313E-DD8D2ABEB84D}"/>
                </a:ext>
              </a:extLst>
            </p:cNvPr>
            <p:cNvCxnSpPr>
              <a:cxnSpLocks/>
              <a:stCxn id="10" idx="5"/>
              <a:endCxn id="8" idx="2"/>
            </p:cNvCxnSpPr>
            <p:nvPr/>
          </p:nvCxnSpPr>
          <p:spPr>
            <a:xfrm>
              <a:off x="4458020" y="4179924"/>
              <a:ext cx="1415113" cy="12485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FF74399-6DC4-AE98-E2C4-745735FD8889}"/>
                </a:ext>
              </a:extLst>
            </p:cNvPr>
            <p:cNvCxnSpPr>
              <a:cxnSpLocks/>
              <a:stCxn id="8" idx="6"/>
              <a:endCxn id="11" idx="3"/>
            </p:cNvCxnSpPr>
            <p:nvPr/>
          </p:nvCxnSpPr>
          <p:spPr>
            <a:xfrm flipV="1">
              <a:off x="6824109" y="4551041"/>
              <a:ext cx="1294821" cy="8774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A3B61B-6FC1-DC08-013B-9D7403C96B70}"/>
                </a:ext>
              </a:extLst>
            </p:cNvPr>
            <p:cNvCxnSpPr>
              <a:cxnSpLocks/>
              <a:stCxn id="9" idx="5"/>
              <a:endCxn id="11" idx="0"/>
            </p:cNvCxnSpPr>
            <p:nvPr/>
          </p:nvCxnSpPr>
          <p:spPr>
            <a:xfrm>
              <a:off x="7979663" y="2219351"/>
              <a:ext cx="475488" cy="16784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D6A81A-12B5-9946-D203-6F817ACFC1A4}"/>
                </a:ext>
              </a:extLst>
            </p:cNvPr>
            <p:cNvCxnSpPr>
              <a:cxnSpLocks/>
              <a:stCxn id="9" idx="3"/>
              <a:endCxn id="10" idx="6"/>
            </p:cNvCxnSpPr>
            <p:nvPr/>
          </p:nvCxnSpPr>
          <p:spPr>
            <a:xfrm flipH="1">
              <a:off x="4597287" y="2219351"/>
              <a:ext cx="2709934" cy="16899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F88E90-6482-FC39-E49A-C4720FEB32AD}"/>
                </a:ext>
              </a:extLst>
            </p:cNvPr>
            <p:cNvCxnSpPr>
              <a:cxnSpLocks/>
              <a:stCxn id="6" idx="5"/>
              <a:endCxn id="11" idx="1"/>
            </p:cNvCxnSpPr>
            <p:nvPr/>
          </p:nvCxnSpPr>
          <p:spPr>
            <a:xfrm>
              <a:off x="5269729" y="2204897"/>
              <a:ext cx="2849201" cy="180495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7A7050-4300-E053-1044-75596B34347A}"/>
                </a:ext>
              </a:extLst>
            </p:cNvPr>
            <p:cNvCxnSpPr>
              <a:cxnSpLocks/>
              <a:stCxn id="6" idx="5"/>
              <a:endCxn id="8" idx="0"/>
            </p:cNvCxnSpPr>
            <p:nvPr/>
          </p:nvCxnSpPr>
          <p:spPr>
            <a:xfrm>
              <a:off x="5269729" y="2204897"/>
              <a:ext cx="1078892" cy="28409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D32A9D-2FB7-A94D-5007-3044AD8E914A}"/>
                </a:ext>
              </a:extLst>
            </p:cNvPr>
            <p:cNvCxnSpPr>
              <a:cxnSpLocks/>
              <a:stCxn id="9" idx="3"/>
              <a:endCxn id="8" idx="7"/>
            </p:cNvCxnSpPr>
            <p:nvPr/>
          </p:nvCxnSpPr>
          <p:spPr>
            <a:xfrm flipH="1">
              <a:off x="6684842" y="2219351"/>
              <a:ext cx="622379" cy="29385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097A4F-E963-6A3B-187A-DB5E989F40F0}"/>
                </a:ext>
              </a:extLst>
            </p:cNvPr>
            <p:cNvCxnSpPr>
              <a:cxnSpLocks/>
              <a:stCxn id="11" idx="1"/>
              <a:endCxn id="10" idx="6"/>
            </p:cNvCxnSpPr>
            <p:nvPr/>
          </p:nvCxnSpPr>
          <p:spPr>
            <a:xfrm flipH="1" flipV="1">
              <a:off x="4597287" y="3909328"/>
              <a:ext cx="3521643" cy="1005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83822BE-0A5D-9D95-AC8B-51EF4E831C8B}"/>
              </a:ext>
            </a:extLst>
          </p:cNvPr>
          <p:cNvGrpSpPr/>
          <p:nvPr/>
        </p:nvGrpSpPr>
        <p:grpSpPr>
          <a:xfrm>
            <a:off x="8930639" y="4009849"/>
            <a:ext cx="2265797" cy="1099342"/>
            <a:chOff x="8930639" y="4009849"/>
            <a:chExt cx="2265797" cy="1099342"/>
          </a:xfrm>
        </p:grpSpPr>
        <p:grpSp>
          <p:nvGrpSpPr>
            <p:cNvPr id="31" name="Group 30">
              <a:extLst>
                <a:ext uri="{FF2B5EF4-FFF2-40B4-BE49-F238E27FC236}">
                  <a16:creationId xmlns:a16="http://schemas.microsoft.com/office/drawing/2014/main" id="{EAB1AEDD-D5EA-528B-C102-DB6E68283D95}"/>
                </a:ext>
              </a:extLst>
            </p:cNvPr>
            <p:cNvGrpSpPr/>
            <p:nvPr/>
          </p:nvGrpSpPr>
          <p:grpSpPr>
            <a:xfrm>
              <a:off x="9520756" y="4009849"/>
              <a:ext cx="1586717" cy="437885"/>
              <a:chOff x="9069906" y="4009849"/>
              <a:chExt cx="1586717" cy="437885"/>
            </a:xfrm>
          </p:grpSpPr>
          <p:grpSp>
            <p:nvGrpSpPr>
              <p:cNvPr id="12" name="Group 11">
                <a:extLst>
                  <a:ext uri="{FF2B5EF4-FFF2-40B4-BE49-F238E27FC236}">
                    <a16:creationId xmlns:a16="http://schemas.microsoft.com/office/drawing/2014/main" id="{1657448B-CBA6-DE97-B1D5-A3B27FD10A2B}"/>
                  </a:ext>
                </a:extLst>
              </p:cNvPr>
              <p:cNvGrpSpPr/>
              <p:nvPr/>
            </p:nvGrpSpPr>
            <p:grpSpPr>
              <a:xfrm>
                <a:off x="9069906" y="4009849"/>
                <a:ext cx="397284" cy="437885"/>
                <a:chOff x="9069906" y="4009849"/>
                <a:chExt cx="397284" cy="437885"/>
              </a:xfrm>
            </p:grpSpPr>
            <p:sp>
              <p:nvSpPr>
                <p:cNvPr id="3" name="Rectangle 2">
                  <a:extLst>
                    <a:ext uri="{FF2B5EF4-FFF2-40B4-BE49-F238E27FC236}">
                      <a16:creationId xmlns:a16="http://schemas.microsoft.com/office/drawing/2014/main" id="{A4B10CFE-E120-FDB7-BD7A-D57512A59FB8}"/>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B5C6120-416D-6C19-EFA4-233918C47ED8}"/>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5" name="Group 14">
                <a:extLst>
                  <a:ext uri="{FF2B5EF4-FFF2-40B4-BE49-F238E27FC236}">
                    <a16:creationId xmlns:a16="http://schemas.microsoft.com/office/drawing/2014/main" id="{FC46E16C-2BFC-DBF8-DEF3-DB2BAF94A6E1}"/>
                  </a:ext>
                </a:extLst>
              </p:cNvPr>
              <p:cNvGrpSpPr/>
              <p:nvPr/>
            </p:nvGrpSpPr>
            <p:grpSpPr>
              <a:xfrm>
                <a:off x="9668862" y="4009849"/>
                <a:ext cx="397284" cy="437885"/>
                <a:chOff x="9069906" y="4009849"/>
                <a:chExt cx="397284" cy="437885"/>
              </a:xfrm>
            </p:grpSpPr>
            <p:sp>
              <p:nvSpPr>
                <p:cNvPr id="16" name="Rectangle 15">
                  <a:extLst>
                    <a:ext uri="{FF2B5EF4-FFF2-40B4-BE49-F238E27FC236}">
                      <a16:creationId xmlns:a16="http://schemas.microsoft.com/office/drawing/2014/main" id="{68CEB79F-4434-BE18-3331-C4E2568E6316}"/>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Rectangle 16">
                  <a:extLst>
                    <a:ext uri="{FF2B5EF4-FFF2-40B4-BE49-F238E27FC236}">
                      <a16:creationId xmlns:a16="http://schemas.microsoft.com/office/drawing/2014/main" id="{69895FB5-A05D-E7DF-9B84-8F129A829A64}"/>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 name="Group 17">
                <a:extLst>
                  <a:ext uri="{FF2B5EF4-FFF2-40B4-BE49-F238E27FC236}">
                    <a16:creationId xmlns:a16="http://schemas.microsoft.com/office/drawing/2014/main" id="{0A95E4B0-571C-0550-D713-FA64825F4A86}"/>
                  </a:ext>
                </a:extLst>
              </p:cNvPr>
              <p:cNvGrpSpPr/>
              <p:nvPr/>
            </p:nvGrpSpPr>
            <p:grpSpPr>
              <a:xfrm>
                <a:off x="10259339" y="4009849"/>
                <a:ext cx="397284" cy="437885"/>
                <a:chOff x="9069906" y="4009849"/>
                <a:chExt cx="397284" cy="437885"/>
              </a:xfrm>
            </p:grpSpPr>
            <p:sp>
              <p:nvSpPr>
                <p:cNvPr id="20" name="Rectangle 19">
                  <a:extLst>
                    <a:ext uri="{FF2B5EF4-FFF2-40B4-BE49-F238E27FC236}">
                      <a16:creationId xmlns:a16="http://schemas.microsoft.com/office/drawing/2014/main" id="{06E86A54-EB5E-6E7E-7BBD-E76AFB38637E}"/>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Rectangle 20">
                  <a:extLst>
                    <a:ext uri="{FF2B5EF4-FFF2-40B4-BE49-F238E27FC236}">
                      <a16:creationId xmlns:a16="http://schemas.microsoft.com/office/drawing/2014/main" id="{65C8FC24-4FA5-7E2D-BBC7-F08A004B2E98}"/>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3" name="Straight Connector 22">
                <a:extLst>
                  <a:ext uri="{FF2B5EF4-FFF2-40B4-BE49-F238E27FC236}">
                    <a16:creationId xmlns:a16="http://schemas.microsoft.com/office/drawing/2014/main" id="{9A48F5D0-2815-182E-B048-D3094463A845}"/>
                  </a:ext>
                </a:extLst>
              </p:cNvPr>
              <p:cNvCxnSpPr>
                <a:stCxn id="3" idx="3"/>
                <a:endCxn id="16"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EC144C3-7912-2E1F-2B3C-9F03446A28DC}"/>
                  </a:ext>
                </a:extLst>
              </p:cNvPr>
              <p:cNvCxnSpPr>
                <a:cxnSpLocks/>
                <a:stCxn id="16" idx="3"/>
                <a:endCxn id="20"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F41EDDF0-19F0-EF50-9986-10834D1367A0}"/>
                </a:ext>
              </a:extLst>
            </p:cNvPr>
            <p:cNvCxnSpPr>
              <a:cxnSpLocks/>
              <a:stCxn id="11" idx="6"/>
              <a:endCxn id="3"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19B682DC-D396-1861-160B-FD5CF4A3B39C}"/>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5" name="TextBox 34">
              <a:extLst>
                <a:ext uri="{FF2B5EF4-FFF2-40B4-BE49-F238E27FC236}">
                  <a16:creationId xmlns:a16="http://schemas.microsoft.com/office/drawing/2014/main" id="{9400E714-825E-8E7E-A308-089270AB62EC}"/>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38" name="Group 37">
            <a:extLst>
              <a:ext uri="{FF2B5EF4-FFF2-40B4-BE49-F238E27FC236}">
                <a16:creationId xmlns:a16="http://schemas.microsoft.com/office/drawing/2014/main" id="{FFAB15EF-5817-B0A7-E827-5B40F073BBCD}"/>
              </a:ext>
            </a:extLst>
          </p:cNvPr>
          <p:cNvGrpSpPr/>
          <p:nvPr/>
        </p:nvGrpSpPr>
        <p:grpSpPr>
          <a:xfrm>
            <a:off x="8052557" y="1439295"/>
            <a:ext cx="2265797" cy="1099342"/>
            <a:chOff x="8930639" y="4009849"/>
            <a:chExt cx="2265797" cy="1099342"/>
          </a:xfrm>
        </p:grpSpPr>
        <p:grpSp>
          <p:nvGrpSpPr>
            <p:cNvPr id="40" name="Group 39">
              <a:extLst>
                <a:ext uri="{FF2B5EF4-FFF2-40B4-BE49-F238E27FC236}">
                  <a16:creationId xmlns:a16="http://schemas.microsoft.com/office/drawing/2014/main" id="{0AD20D57-7F25-6755-4053-BB3E29107DCE}"/>
                </a:ext>
              </a:extLst>
            </p:cNvPr>
            <p:cNvGrpSpPr/>
            <p:nvPr/>
          </p:nvGrpSpPr>
          <p:grpSpPr>
            <a:xfrm>
              <a:off x="9520756" y="4009849"/>
              <a:ext cx="1586717" cy="437885"/>
              <a:chOff x="9069906" y="4009849"/>
              <a:chExt cx="1586717" cy="437885"/>
            </a:xfrm>
          </p:grpSpPr>
          <p:grpSp>
            <p:nvGrpSpPr>
              <p:cNvPr id="45" name="Group 44">
                <a:extLst>
                  <a:ext uri="{FF2B5EF4-FFF2-40B4-BE49-F238E27FC236}">
                    <a16:creationId xmlns:a16="http://schemas.microsoft.com/office/drawing/2014/main" id="{CEF47ABA-BBC0-31CF-3A10-4B26464A625E}"/>
                  </a:ext>
                </a:extLst>
              </p:cNvPr>
              <p:cNvGrpSpPr/>
              <p:nvPr/>
            </p:nvGrpSpPr>
            <p:grpSpPr>
              <a:xfrm>
                <a:off x="9069906" y="4009849"/>
                <a:ext cx="397284" cy="437885"/>
                <a:chOff x="9069906" y="4009849"/>
                <a:chExt cx="397284" cy="437885"/>
              </a:xfrm>
            </p:grpSpPr>
            <p:sp>
              <p:nvSpPr>
                <p:cNvPr id="55" name="Rectangle 54">
                  <a:extLst>
                    <a:ext uri="{FF2B5EF4-FFF2-40B4-BE49-F238E27FC236}">
                      <a16:creationId xmlns:a16="http://schemas.microsoft.com/office/drawing/2014/main" id="{F07D805C-0681-2F83-F21E-E9BC3239615F}"/>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6" name="Rectangle 55">
                  <a:extLst>
                    <a:ext uri="{FF2B5EF4-FFF2-40B4-BE49-F238E27FC236}">
                      <a16:creationId xmlns:a16="http://schemas.microsoft.com/office/drawing/2014/main" id="{1606F267-215A-B583-97DC-BB78F23CBAAB}"/>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7" name="Group 46">
                <a:extLst>
                  <a:ext uri="{FF2B5EF4-FFF2-40B4-BE49-F238E27FC236}">
                    <a16:creationId xmlns:a16="http://schemas.microsoft.com/office/drawing/2014/main" id="{C467A706-A658-7E55-802D-FCA674BF2C13}"/>
                  </a:ext>
                </a:extLst>
              </p:cNvPr>
              <p:cNvGrpSpPr/>
              <p:nvPr/>
            </p:nvGrpSpPr>
            <p:grpSpPr>
              <a:xfrm>
                <a:off x="9668862" y="4009849"/>
                <a:ext cx="397284" cy="437885"/>
                <a:chOff x="9069906" y="4009849"/>
                <a:chExt cx="397284" cy="437885"/>
              </a:xfrm>
            </p:grpSpPr>
            <p:sp>
              <p:nvSpPr>
                <p:cNvPr id="53" name="Rectangle 52">
                  <a:extLst>
                    <a:ext uri="{FF2B5EF4-FFF2-40B4-BE49-F238E27FC236}">
                      <a16:creationId xmlns:a16="http://schemas.microsoft.com/office/drawing/2014/main" id="{670539DD-A1BA-456F-4C7C-D49B694B5889}"/>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4" name="Rectangle 53">
                  <a:extLst>
                    <a:ext uri="{FF2B5EF4-FFF2-40B4-BE49-F238E27FC236}">
                      <a16:creationId xmlns:a16="http://schemas.microsoft.com/office/drawing/2014/main" id="{E125BA01-E3C8-EA07-EB90-3C659DDC7F08}"/>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8" name="Group 47">
                <a:extLst>
                  <a:ext uri="{FF2B5EF4-FFF2-40B4-BE49-F238E27FC236}">
                    <a16:creationId xmlns:a16="http://schemas.microsoft.com/office/drawing/2014/main" id="{E3036429-E887-4217-3690-1CE4297B62F0}"/>
                  </a:ext>
                </a:extLst>
              </p:cNvPr>
              <p:cNvGrpSpPr/>
              <p:nvPr/>
            </p:nvGrpSpPr>
            <p:grpSpPr>
              <a:xfrm>
                <a:off x="10259339" y="4009849"/>
                <a:ext cx="397284" cy="437885"/>
                <a:chOff x="9069906" y="4009849"/>
                <a:chExt cx="397284" cy="437885"/>
              </a:xfrm>
            </p:grpSpPr>
            <p:sp>
              <p:nvSpPr>
                <p:cNvPr id="51" name="Rectangle 50">
                  <a:extLst>
                    <a:ext uri="{FF2B5EF4-FFF2-40B4-BE49-F238E27FC236}">
                      <a16:creationId xmlns:a16="http://schemas.microsoft.com/office/drawing/2014/main" id="{C1FE51B4-468A-ECF9-D2C1-48CA7F725B77}"/>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2" name="Rectangle 51">
                  <a:extLst>
                    <a:ext uri="{FF2B5EF4-FFF2-40B4-BE49-F238E27FC236}">
                      <a16:creationId xmlns:a16="http://schemas.microsoft.com/office/drawing/2014/main" id="{1B07249E-C56C-73B9-F194-D415D5D426A4}"/>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49" name="Straight Connector 48">
                <a:extLst>
                  <a:ext uri="{FF2B5EF4-FFF2-40B4-BE49-F238E27FC236}">
                    <a16:creationId xmlns:a16="http://schemas.microsoft.com/office/drawing/2014/main" id="{7406D758-FD28-3005-6766-E9363F7E11DE}"/>
                  </a:ext>
                </a:extLst>
              </p:cNvPr>
              <p:cNvCxnSpPr>
                <a:stCxn id="55" idx="3"/>
                <a:endCxn id="53"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B43FAC5-CC1D-DFD1-A17E-D26210964608}"/>
                  </a:ext>
                </a:extLst>
              </p:cNvPr>
              <p:cNvCxnSpPr>
                <a:cxnSpLocks/>
                <a:stCxn id="53" idx="3"/>
                <a:endCxn id="51"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24222E3C-2AE9-CE34-EC80-6D078AD6096B}"/>
                </a:ext>
              </a:extLst>
            </p:cNvPr>
            <p:cNvCxnSpPr>
              <a:cxnSpLocks/>
              <a:endCxn id="55"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1E5EEB74-870C-CE45-618B-E46761AAFD14}"/>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44" name="TextBox 43">
              <a:extLst>
                <a:ext uri="{FF2B5EF4-FFF2-40B4-BE49-F238E27FC236}">
                  <a16:creationId xmlns:a16="http://schemas.microsoft.com/office/drawing/2014/main" id="{B29737DC-6819-C5D0-2987-24702173A8A8}"/>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57" name="Group 56">
            <a:extLst>
              <a:ext uri="{FF2B5EF4-FFF2-40B4-BE49-F238E27FC236}">
                <a16:creationId xmlns:a16="http://schemas.microsoft.com/office/drawing/2014/main" id="{8C1C5E39-46F8-CD5D-6633-11CFC4E78166}"/>
              </a:ext>
            </a:extLst>
          </p:cNvPr>
          <p:cNvGrpSpPr/>
          <p:nvPr/>
        </p:nvGrpSpPr>
        <p:grpSpPr>
          <a:xfrm>
            <a:off x="6664842" y="5480762"/>
            <a:ext cx="2265797" cy="1099342"/>
            <a:chOff x="8930639" y="4009849"/>
            <a:chExt cx="2265797" cy="1099342"/>
          </a:xfrm>
        </p:grpSpPr>
        <p:grpSp>
          <p:nvGrpSpPr>
            <p:cNvPr id="58" name="Group 57">
              <a:extLst>
                <a:ext uri="{FF2B5EF4-FFF2-40B4-BE49-F238E27FC236}">
                  <a16:creationId xmlns:a16="http://schemas.microsoft.com/office/drawing/2014/main" id="{B143D724-5C60-4692-2CC7-0CE66EAA03B4}"/>
                </a:ext>
              </a:extLst>
            </p:cNvPr>
            <p:cNvGrpSpPr/>
            <p:nvPr/>
          </p:nvGrpSpPr>
          <p:grpSpPr>
            <a:xfrm>
              <a:off x="9520756" y="4009849"/>
              <a:ext cx="1586717" cy="437885"/>
              <a:chOff x="9069906" y="4009849"/>
              <a:chExt cx="1586717" cy="437885"/>
            </a:xfrm>
          </p:grpSpPr>
          <p:grpSp>
            <p:nvGrpSpPr>
              <p:cNvPr id="62" name="Group 61">
                <a:extLst>
                  <a:ext uri="{FF2B5EF4-FFF2-40B4-BE49-F238E27FC236}">
                    <a16:creationId xmlns:a16="http://schemas.microsoft.com/office/drawing/2014/main" id="{85B106B2-1083-26B4-B74D-FF07824967AD}"/>
                  </a:ext>
                </a:extLst>
              </p:cNvPr>
              <p:cNvGrpSpPr/>
              <p:nvPr/>
            </p:nvGrpSpPr>
            <p:grpSpPr>
              <a:xfrm>
                <a:off x="9069906" y="4009849"/>
                <a:ext cx="397284" cy="437885"/>
                <a:chOff x="9069906" y="4009849"/>
                <a:chExt cx="397284" cy="437885"/>
              </a:xfrm>
            </p:grpSpPr>
            <p:sp>
              <p:nvSpPr>
                <p:cNvPr id="71" name="Rectangle 70">
                  <a:extLst>
                    <a:ext uri="{FF2B5EF4-FFF2-40B4-BE49-F238E27FC236}">
                      <a16:creationId xmlns:a16="http://schemas.microsoft.com/office/drawing/2014/main" id="{0D84B0DB-7F9C-D0DB-137F-B19F42AAC24D}"/>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2" name="Rectangle 71">
                  <a:extLst>
                    <a:ext uri="{FF2B5EF4-FFF2-40B4-BE49-F238E27FC236}">
                      <a16:creationId xmlns:a16="http://schemas.microsoft.com/office/drawing/2014/main" id="{79D1BCE0-107C-64E0-B7B7-4D60CAA5760C}"/>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7C4A774-A6C5-A713-6FE0-63A2D4755B95}"/>
                  </a:ext>
                </a:extLst>
              </p:cNvPr>
              <p:cNvGrpSpPr/>
              <p:nvPr/>
            </p:nvGrpSpPr>
            <p:grpSpPr>
              <a:xfrm>
                <a:off x="9668862" y="4009849"/>
                <a:ext cx="397284" cy="437885"/>
                <a:chOff x="9069906" y="4009849"/>
                <a:chExt cx="397284" cy="437885"/>
              </a:xfrm>
            </p:grpSpPr>
            <p:sp>
              <p:nvSpPr>
                <p:cNvPr id="69" name="Rectangle 68">
                  <a:extLst>
                    <a:ext uri="{FF2B5EF4-FFF2-40B4-BE49-F238E27FC236}">
                      <a16:creationId xmlns:a16="http://schemas.microsoft.com/office/drawing/2014/main" id="{423AB294-68EF-9FEF-0BCA-3C84150FC747}"/>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0" name="Rectangle 69">
                  <a:extLst>
                    <a:ext uri="{FF2B5EF4-FFF2-40B4-BE49-F238E27FC236}">
                      <a16:creationId xmlns:a16="http://schemas.microsoft.com/office/drawing/2014/main" id="{5EDB6B6F-4136-2ACD-4484-F187269D8C71}"/>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AE6A080D-C802-7915-651C-EA3FAD0AF6DF}"/>
                  </a:ext>
                </a:extLst>
              </p:cNvPr>
              <p:cNvGrpSpPr/>
              <p:nvPr/>
            </p:nvGrpSpPr>
            <p:grpSpPr>
              <a:xfrm>
                <a:off x="10259339" y="4009849"/>
                <a:ext cx="397284" cy="437885"/>
                <a:chOff x="9069906" y="4009849"/>
                <a:chExt cx="397284" cy="437885"/>
              </a:xfrm>
            </p:grpSpPr>
            <p:sp>
              <p:nvSpPr>
                <p:cNvPr id="67" name="Rectangle 66">
                  <a:extLst>
                    <a:ext uri="{FF2B5EF4-FFF2-40B4-BE49-F238E27FC236}">
                      <a16:creationId xmlns:a16="http://schemas.microsoft.com/office/drawing/2014/main" id="{652C0C7E-FFD9-89F7-3F97-00533B325F29}"/>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8" name="Rectangle 67">
                  <a:extLst>
                    <a:ext uri="{FF2B5EF4-FFF2-40B4-BE49-F238E27FC236}">
                      <a16:creationId xmlns:a16="http://schemas.microsoft.com/office/drawing/2014/main" id="{134DE0A9-E3F8-9C90-88FA-ACA50B05F971}"/>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65" name="Straight Connector 64">
                <a:extLst>
                  <a:ext uri="{FF2B5EF4-FFF2-40B4-BE49-F238E27FC236}">
                    <a16:creationId xmlns:a16="http://schemas.microsoft.com/office/drawing/2014/main" id="{C1198090-39C9-5573-14F7-5349C8A1356E}"/>
                  </a:ext>
                </a:extLst>
              </p:cNvPr>
              <p:cNvCxnSpPr>
                <a:stCxn id="71" idx="3"/>
                <a:endCxn id="69"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DBF666B-BEB5-70C0-2D3B-9A9E5D6A9F9C}"/>
                  </a:ext>
                </a:extLst>
              </p:cNvPr>
              <p:cNvCxnSpPr>
                <a:cxnSpLocks/>
                <a:stCxn id="69" idx="3"/>
                <a:endCxn id="67"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5BD0D3B7-48B8-052C-FE96-72431B2398A8}"/>
                </a:ext>
              </a:extLst>
            </p:cNvPr>
            <p:cNvCxnSpPr>
              <a:cxnSpLocks/>
              <a:endCxn id="71"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60" name="Right Brace 59">
              <a:extLst>
                <a:ext uri="{FF2B5EF4-FFF2-40B4-BE49-F238E27FC236}">
                  <a16:creationId xmlns:a16="http://schemas.microsoft.com/office/drawing/2014/main" id="{83F280C6-D147-23D0-2765-DE3D0092F948}"/>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61" name="TextBox 60">
              <a:extLst>
                <a:ext uri="{FF2B5EF4-FFF2-40B4-BE49-F238E27FC236}">
                  <a16:creationId xmlns:a16="http://schemas.microsoft.com/office/drawing/2014/main" id="{89EAD4A2-51E4-4919-6C6A-C37106152468}"/>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73" name="Group 72">
            <a:extLst>
              <a:ext uri="{FF2B5EF4-FFF2-40B4-BE49-F238E27FC236}">
                <a16:creationId xmlns:a16="http://schemas.microsoft.com/office/drawing/2014/main" id="{626E1DE6-6861-6BE4-0896-4B1C208A606F}"/>
              </a:ext>
            </a:extLst>
          </p:cNvPr>
          <p:cNvGrpSpPr/>
          <p:nvPr/>
        </p:nvGrpSpPr>
        <p:grpSpPr>
          <a:xfrm flipH="1">
            <a:off x="1282620" y="3684902"/>
            <a:ext cx="2235784" cy="1099342"/>
            <a:chOff x="8930639" y="4009849"/>
            <a:chExt cx="2265797" cy="1099342"/>
          </a:xfrm>
        </p:grpSpPr>
        <p:grpSp>
          <p:nvGrpSpPr>
            <p:cNvPr id="74" name="Group 73">
              <a:extLst>
                <a:ext uri="{FF2B5EF4-FFF2-40B4-BE49-F238E27FC236}">
                  <a16:creationId xmlns:a16="http://schemas.microsoft.com/office/drawing/2014/main" id="{C1407EB6-C3E3-7006-9422-31C824E0D500}"/>
                </a:ext>
              </a:extLst>
            </p:cNvPr>
            <p:cNvGrpSpPr/>
            <p:nvPr/>
          </p:nvGrpSpPr>
          <p:grpSpPr>
            <a:xfrm>
              <a:off x="9520756" y="4009849"/>
              <a:ext cx="1586717" cy="437885"/>
              <a:chOff x="9069906" y="4009849"/>
              <a:chExt cx="1586717" cy="437885"/>
            </a:xfrm>
          </p:grpSpPr>
          <p:grpSp>
            <p:nvGrpSpPr>
              <p:cNvPr id="78" name="Group 77">
                <a:extLst>
                  <a:ext uri="{FF2B5EF4-FFF2-40B4-BE49-F238E27FC236}">
                    <a16:creationId xmlns:a16="http://schemas.microsoft.com/office/drawing/2014/main" id="{61860A56-548A-85D4-D101-15D1EF4177E7}"/>
                  </a:ext>
                </a:extLst>
              </p:cNvPr>
              <p:cNvGrpSpPr/>
              <p:nvPr/>
            </p:nvGrpSpPr>
            <p:grpSpPr>
              <a:xfrm>
                <a:off x="9069906" y="4009849"/>
                <a:ext cx="397284" cy="437885"/>
                <a:chOff x="9069906" y="4009849"/>
                <a:chExt cx="397284" cy="437885"/>
              </a:xfrm>
            </p:grpSpPr>
            <p:sp>
              <p:nvSpPr>
                <p:cNvPr id="87" name="Rectangle 86">
                  <a:extLst>
                    <a:ext uri="{FF2B5EF4-FFF2-40B4-BE49-F238E27FC236}">
                      <a16:creationId xmlns:a16="http://schemas.microsoft.com/office/drawing/2014/main" id="{155A15E5-A9D9-868C-37C2-6B697B5AD56F}"/>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8" name="Rectangle 87">
                  <a:extLst>
                    <a:ext uri="{FF2B5EF4-FFF2-40B4-BE49-F238E27FC236}">
                      <a16:creationId xmlns:a16="http://schemas.microsoft.com/office/drawing/2014/main" id="{99BD9C5F-D515-D2AE-9AA6-29DE28B986BD}"/>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B61B75E6-ED1D-9CD5-04B2-F2157213EB14}"/>
                  </a:ext>
                </a:extLst>
              </p:cNvPr>
              <p:cNvGrpSpPr/>
              <p:nvPr/>
            </p:nvGrpSpPr>
            <p:grpSpPr>
              <a:xfrm>
                <a:off x="9668862" y="4009849"/>
                <a:ext cx="397284" cy="437885"/>
                <a:chOff x="9069906" y="4009849"/>
                <a:chExt cx="397284" cy="437885"/>
              </a:xfrm>
            </p:grpSpPr>
            <p:sp>
              <p:nvSpPr>
                <p:cNvPr id="85" name="Rectangle 84">
                  <a:extLst>
                    <a:ext uri="{FF2B5EF4-FFF2-40B4-BE49-F238E27FC236}">
                      <a16:creationId xmlns:a16="http://schemas.microsoft.com/office/drawing/2014/main" id="{5231410D-E147-1B0A-A6D0-E520BF70E01E}"/>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6" name="Rectangle 85">
                  <a:extLst>
                    <a:ext uri="{FF2B5EF4-FFF2-40B4-BE49-F238E27FC236}">
                      <a16:creationId xmlns:a16="http://schemas.microsoft.com/office/drawing/2014/main" id="{5B726103-E4A1-12FD-AB09-818CB6E6D970}"/>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0" name="Group 79">
                <a:extLst>
                  <a:ext uri="{FF2B5EF4-FFF2-40B4-BE49-F238E27FC236}">
                    <a16:creationId xmlns:a16="http://schemas.microsoft.com/office/drawing/2014/main" id="{43BF140E-72D3-8779-8BC0-754A149E2907}"/>
                  </a:ext>
                </a:extLst>
              </p:cNvPr>
              <p:cNvGrpSpPr/>
              <p:nvPr/>
            </p:nvGrpSpPr>
            <p:grpSpPr>
              <a:xfrm>
                <a:off x="10259339" y="4009849"/>
                <a:ext cx="397284" cy="437885"/>
                <a:chOff x="9069906" y="4009849"/>
                <a:chExt cx="397284" cy="437885"/>
              </a:xfrm>
            </p:grpSpPr>
            <p:sp>
              <p:nvSpPr>
                <p:cNvPr id="83" name="Rectangle 82">
                  <a:extLst>
                    <a:ext uri="{FF2B5EF4-FFF2-40B4-BE49-F238E27FC236}">
                      <a16:creationId xmlns:a16="http://schemas.microsoft.com/office/drawing/2014/main" id="{F1703CBF-17D2-9782-FDF5-CE6495A5D949}"/>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4" name="Rectangle 83">
                  <a:extLst>
                    <a:ext uri="{FF2B5EF4-FFF2-40B4-BE49-F238E27FC236}">
                      <a16:creationId xmlns:a16="http://schemas.microsoft.com/office/drawing/2014/main" id="{9A02D099-CDF9-6972-C516-FDC80BAF0D2C}"/>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81" name="Straight Connector 80">
                <a:extLst>
                  <a:ext uri="{FF2B5EF4-FFF2-40B4-BE49-F238E27FC236}">
                    <a16:creationId xmlns:a16="http://schemas.microsoft.com/office/drawing/2014/main" id="{4E7CF11A-8A74-919F-2479-E7B237B8DE43}"/>
                  </a:ext>
                </a:extLst>
              </p:cNvPr>
              <p:cNvCxnSpPr>
                <a:stCxn id="87" idx="3"/>
                <a:endCxn id="85"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44683B1-8B84-DBCC-3AFE-0920BBC37267}"/>
                  </a:ext>
                </a:extLst>
              </p:cNvPr>
              <p:cNvCxnSpPr>
                <a:cxnSpLocks/>
                <a:stCxn id="85" idx="3"/>
                <a:endCxn id="83"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id="{A453E705-04C2-8C62-1B96-3AE8F23F0DE1}"/>
                </a:ext>
              </a:extLst>
            </p:cNvPr>
            <p:cNvCxnSpPr>
              <a:cxnSpLocks/>
              <a:endCxn id="87"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76" name="Right Brace 75">
              <a:extLst>
                <a:ext uri="{FF2B5EF4-FFF2-40B4-BE49-F238E27FC236}">
                  <a16:creationId xmlns:a16="http://schemas.microsoft.com/office/drawing/2014/main" id="{F9E356F8-F56A-AB02-575D-197AADA998B6}"/>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77" name="TextBox 76">
              <a:extLst>
                <a:ext uri="{FF2B5EF4-FFF2-40B4-BE49-F238E27FC236}">
                  <a16:creationId xmlns:a16="http://schemas.microsoft.com/office/drawing/2014/main" id="{46322617-AF79-49B5-5629-D51E8CD0DCA4}"/>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89" name="Group 88">
            <a:extLst>
              <a:ext uri="{FF2B5EF4-FFF2-40B4-BE49-F238E27FC236}">
                <a16:creationId xmlns:a16="http://schemas.microsoft.com/office/drawing/2014/main" id="{7AE841F0-9CE9-3A23-B44E-5CBB059747DD}"/>
              </a:ext>
            </a:extLst>
          </p:cNvPr>
          <p:cNvGrpSpPr/>
          <p:nvPr/>
        </p:nvGrpSpPr>
        <p:grpSpPr>
          <a:xfrm flipH="1">
            <a:off x="2208285" y="1454820"/>
            <a:ext cx="2235784" cy="1099342"/>
            <a:chOff x="8930639" y="4009849"/>
            <a:chExt cx="2265797" cy="1099342"/>
          </a:xfrm>
        </p:grpSpPr>
        <p:grpSp>
          <p:nvGrpSpPr>
            <p:cNvPr id="90" name="Group 89">
              <a:extLst>
                <a:ext uri="{FF2B5EF4-FFF2-40B4-BE49-F238E27FC236}">
                  <a16:creationId xmlns:a16="http://schemas.microsoft.com/office/drawing/2014/main" id="{F74D49CD-416C-3EEA-57D6-DBB7F89864AE}"/>
                </a:ext>
              </a:extLst>
            </p:cNvPr>
            <p:cNvGrpSpPr/>
            <p:nvPr/>
          </p:nvGrpSpPr>
          <p:grpSpPr>
            <a:xfrm>
              <a:off x="9520756" y="4009849"/>
              <a:ext cx="1586717" cy="437885"/>
              <a:chOff x="9069906" y="4009849"/>
              <a:chExt cx="1586717" cy="437885"/>
            </a:xfrm>
          </p:grpSpPr>
          <p:grpSp>
            <p:nvGrpSpPr>
              <p:cNvPr id="94" name="Group 93">
                <a:extLst>
                  <a:ext uri="{FF2B5EF4-FFF2-40B4-BE49-F238E27FC236}">
                    <a16:creationId xmlns:a16="http://schemas.microsoft.com/office/drawing/2014/main" id="{3F9FB006-F264-70E8-80E4-754B81702815}"/>
                  </a:ext>
                </a:extLst>
              </p:cNvPr>
              <p:cNvGrpSpPr/>
              <p:nvPr/>
            </p:nvGrpSpPr>
            <p:grpSpPr>
              <a:xfrm>
                <a:off x="9069906" y="4009849"/>
                <a:ext cx="397284" cy="437885"/>
                <a:chOff x="9069906" y="4009849"/>
                <a:chExt cx="397284" cy="437885"/>
              </a:xfrm>
            </p:grpSpPr>
            <p:sp>
              <p:nvSpPr>
                <p:cNvPr id="103" name="Rectangle 102">
                  <a:extLst>
                    <a:ext uri="{FF2B5EF4-FFF2-40B4-BE49-F238E27FC236}">
                      <a16:creationId xmlns:a16="http://schemas.microsoft.com/office/drawing/2014/main" id="{9C02FE3B-E2AE-7197-0BC1-55F863DFAAAD}"/>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4" name="Rectangle 103">
                  <a:extLst>
                    <a:ext uri="{FF2B5EF4-FFF2-40B4-BE49-F238E27FC236}">
                      <a16:creationId xmlns:a16="http://schemas.microsoft.com/office/drawing/2014/main" id="{AC24BDA0-BA79-D860-C8F6-7C787E02BD30}"/>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5" name="Group 94">
                <a:extLst>
                  <a:ext uri="{FF2B5EF4-FFF2-40B4-BE49-F238E27FC236}">
                    <a16:creationId xmlns:a16="http://schemas.microsoft.com/office/drawing/2014/main" id="{F2C549D9-2C4D-763C-30FA-9602FDCDB864}"/>
                  </a:ext>
                </a:extLst>
              </p:cNvPr>
              <p:cNvGrpSpPr/>
              <p:nvPr/>
            </p:nvGrpSpPr>
            <p:grpSpPr>
              <a:xfrm>
                <a:off x="9668862" y="4009849"/>
                <a:ext cx="397284" cy="437885"/>
                <a:chOff x="9069906" y="4009849"/>
                <a:chExt cx="397284" cy="437885"/>
              </a:xfrm>
            </p:grpSpPr>
            <p:sp>
              <p:nvSpPr>
                <p:cNvPr id="101" name="Rectangle 100">
                  <a:extLst>
                    <a:ext uri="{FF2B5EF4-FFF2-40B4-BE49-F238E27FC236}">
                      <a16:creationId xmlns:a16="http://schemas.microsoft.com/office/drawing/2014/main" id="{B4CDE3D1-2253-202F-B7F0-39FABBD078D0}"/>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2" name="Rectangle 101">
                  <a:extLst>
                    <a:ext uri="{FF2B5EF4-FFF2-40B4-BE49-F238E27FC236}">
                      <a16:creationId xmlns:a16="http://schemas.microsoft.com/office/drawing/2014/main" id="{A73CE14E-BEBB-CA80-AF0F-167BCFF72313}"/>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6" name="Group 95">
                <a:extLst>
                  <a:ext uri="{FF2B5EF4-FFF2-40B4-BE49-F238E27FC236}">
                    <a16:creationId xmlns:a16="http://schemas.microsoft.com/office/drawing/2014/main" id="{ED9A88A7-A2EB-41BA-36B9-2DE2190B8C43}"/>
                  </a:ext>
                </a:extLst>
              </p:cNvPr>
              <p:cNvGrpSpPr/>
              <p:nvPr/>
            </p:nvGrpSpPr>
            <p:grpSpPr>
              <a:xfrm>
                <a:off x="10259339" y="4009849"/>
                <a:ext cx="397284" cy="437885"/>
                <a:chOff x="9069906" y="4009849"/>
                <a:chExt cx="397284" cy="437885"/>
              </a:xfrm>
            </p:grpSpPr>
            <p:sp>
              <p:nvSpPr>
                <p:cNvPr id="99" name="Rectangle 98">
                  <a:extLst>
                    <a:ext uri="{FF2B5EF4-FFF2-40B4-BE49-F238E27FC236}">
                      <a16:creationId xmlns:a16="http://schemas.microsoft.com/office/drawing/2014/main" id="{6367E72A-EBC6-1AF4-1FBB-B22C8A655A7E}"/>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0" name="Rectangle 99">
                  <a:extLst>
                    <a:ext uri="{FF2B5EF4-FFF2-40B4-BE49-F238E27FC236}">
                      <a16:creationId xmlns:a16="http://schemas.microsoft.com/office/drawing/2014/main" id="{CD3811BF-E0DD-9A52-8F9F-CB4593FD8BE3}"/>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97" name="Straight Connector 96">
                <a:extLst>
                  <a:ext uri="{FF2B5EF4-FFF2-40B4-BE49-F238E27FC236}">
                    <a16:creationId xmlns:a16="http://schemas.microsoft.com/office/drawing/2014/main" id="{4249A494-4CB7-CF96-3157-FA71D9058B38}"/>
                  </a:ext>
                </a:extLst>
              </p:cNvPr>
              <p:cNvCxnSpPr>
                <a:stCxn id="103" idx="3"/>
                <a:endCxn id="101"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FCB9A85-BC4A-E882-4552-EC6CB6D6D2AD}"/>
                  </a:ext>
                </a:extLst>
              </p:cNvPr>
              <p:cNvCxnSpPr>
                <a:cxnSpLocks/>
                <a:stCxn id="101" idx="3"/>
                <a:endCxn id="99"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a:extLst>
                <a:ext uri="{FF2B5EF4-FFF2-40B4-BE49-F238E27FC236}">
                  <a16:creationId xmlns:a16="http://schemas.microsoft.com/office/drawing/2014/main" id="{4E1B17B4-A7FE-6B97-0CDF-E0AD486BA861}"/>
                </a:ext>
              </a:extLst>
            </p:cNvPr>
            <p:cNvCxnSpPr>
              <a:cxnSpLocks/>
              <a:endCxn id="103"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92" name="Right Brace 91">
              <a:extLst>
                <a:ext uri="{FF2B5EF4-FFF2-40B4-BE49-F238E27FC236}">
                  <a16:creationId xmlns:a16="http://schemas.microsoft.com/office/drawing/2014/main" id="{1F804BE2-8469-A931-A4BC-FDE4414ABF6B}"/>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93" name="TextBox 92">
              <a:extLst>
                <a:ext uri="{FF2B5EF4-FFF2-40B4-BE49-F238E27FC236}">
                  <a16:creationId xmlns:a16="http://schemas.microsoft.com/office/drawing/2014/main" id="{E9552C39-1E33-85F4-EA35-40EC9A201991}"/>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spTree>
    <p:extLst>
      <p:ext uri="{BB962C8B-B14F-4D97-AF65-F5344CB8AC3E}">
        <p14:creationId xmlns:p14="http://schemas.microsoft.com/office/powerpoint/2010/main" val="394316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p:cTn id="12" dur="500" fill="hold"/>
                                        <p:tgtEl>
                                          <p:spTgt spid="105"/>
                                        </p:tgtEl>
                                        <p:attrNameLst>
                                          <p:attrName>ppt_w</p:attrName>
                                        </p:attrNameLst>
                                      </p:cBhvr>
                                      <p:tavLst>
                                        <p:tav tm="0">
                                          <p:val>
                                            <p:fltVal val="0"/>
                                          </p:val>
                                        </p:tav>
                                        <p:tav tm="100000">
                                          <p:val>
                                            <p:strVal val="#ppt_w"/>
                                          </p:val>
                                        </p:tav>
                                      </p:tavLst>
                                    </p:anim>
                                    <p:anim calcmode="lin" valueType="num">
                                      <p:cBhvr>
                                        <p:cTn id="13" dur="500" fill="hold"/>
                                        <p:tgtEl>
                                          <p:spTgt spid="105"/>
                                        </p:tgtEl>
                                        <p:attrNameLst>
                                          <p:attrName>ppt_h</p:attrName>
                                        </p:attrNameLst>
                                      </p:cBhvr>
                                      <p:tavLst>
                                        <p:tav tm="0">
                                          <p:val>
                                            <p:fltVal val="0"/>
                                          </p:val>
                                        </p:tav>
                                        <p:tav tm="100000">
                                          <p:val>
                                            <p:strVal val="#ppt_h"/>
                                          </p:val>
                                        </p:tav>
                                      </p:tavLst>
                                    </p:anim>
                                    <p:animEffect transition="in" filter="fade">
                                      <p:cBhvr>
                                        <p:cTn id="14" dur="500"/>
                                        <p:tgtEl>
                                          <p:spTgt spid="10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1000"/>
                                        <p:tgtEl>
                                          <p:spTgt spid="89"/>
                                        </p:tgtEl>
                                      </p:cBhvr>
                                    </p:animEffect>
                                    <p:anim calcmode="lin" valueType="num">
                                      <p:cBhvr>
                                        <p:cTn id="20" dur="1000" fill="hold"/>
                                        <p:tgtEl>
                                          <p:spTgt spid="89"/>
                                        </p:tgtEl>
                                        <p:attrNameLst>
                                          <p:attrName>ppt_x</p:attrName>
                                        </p:attrNameLst>
                                      </p:cBhvr>
                                      <p:tavLst>
                                        <p:tav tm="0">
                                          <p:val>
                                            <p:strVal val="#ppt_x"/>
                                          </p:val>
                                        </p:tav>
                                        <p:tav tm="100000">
                                          <p:val>
                                            <p:strVal val="#ppt_x"/>
                                          </p:val>
                                        </p:tav>
                                      </p:tavLst>
                                    </p:anim>
                                    <p:anim calcmode="lin" valueType="num">
                                      <p:cBhvr>
                                        <p:cTn id="21" dur="1000" fill="hold"/>
                                        <p:tgtEl>
                                          <p:spTgt spid="8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50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1000"/>
                                        <p:tgtEl>
                                          <p:spTgt spid="73"/>
                                        </p:tgtEl>
                                      </p:cBhvr>
                                    </p:animEffect>
                                    <p:anim calcmode="lin" valueType="num">
                                      <p:cBhvr>
                                        <p:cTn id="25" dur="1000" fill="hold"/>
                                        <p:tgtEl>
                                          <p:spTgt spid="73"/>
                                        </p:tgtEl>
                                        <p:attrNameLst>
                                          <p:attrName>ppt_x</p:attrName>
                                        </p:attrNameLst>
                                      </p:cBhvr>
                                      <p:tavLst>
                                        <p:tav tm="0">
                                          <p:val>
                                            <p:strVal val="#ppt_x"/>
                                          </p:val>
                                        </p:tav>
                                        <p:tav tm="100000">
                                          <p:val>
                                            <p:strVal val="#ppt_x"/>
                                          </p:val>
                                        </p:tav>
                                      </p:tavLst>
                                    </p:anim>
                                    <p:anim calcmode="lin" valueType="num">
                                      <p:cBhvr>
                                        <p:cTn id="26" dur="1000" fill="hold"/>
                                        <p:tgtEl>
                                          <p:spTgt spid="7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60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1000"/>
                                        <p:tgtEl>
                                          <p:spTgt spid="57"/>
                                        </p:tgtEl>
                                      </p:cBhvr>
                                    </p:animEffect>
                                    <p:anim calcmode="lin" valueType="num">
                                      <p:cBhvr>
                                        <p:cTn id="30" dur="1000" fill="hold"/>
                                        <p:tgtEl>
                                          <p:spTgt spid="57"/>
                                        </p:tgtEl>
                                        <p:attrNameLst>
                                          <p:attrName>ppt_x</p:attrName>
                                        </p:attrNameLst>
                                      </p:cBhvr>
                                      <p:tavLst>
                                        <p:tav tm="0">
                                          <p:val>
                                            <p:strVal val="#ppt_x"/>
                                          </p:val>
                                        </p:tav>
                                        <p:tav tm="100000">
                                          <p:val>
                                            <p:strVal val="#ppt_x"/>
                                          </p:val>
                                        </p:tav>
                                      </p:tavLst>
                                    </p:anim>
                                    <p:anim calcmode="lin" valueType="num">
                                      <p:cBhvr>
                                        <p:cTn id="31" dur="1000" fill="hold"/>
                                        <p:tgtEl>
                                          <p:spTgt spid="5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70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1000" fill="hold"/>
                                        <p:tgtEl>
                                          <p:spTgt spid="3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8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anim calcmode="lin" valueType="num">
                                      <p:cBhvr>
                                        <p:cTn id="40" dur="1000" fill="hold"/>
                                        <p:tgtEl>
                                          <p:spTgt spid="38"/>
                                        </p:tgtEl>
                                        <p:attrNameLst>
                                          <p:attrName>ppt_x</p:attrName>
                                        </p:attrNameLst>
                                      </p:cBhvr>
                                      <p:tavLst>
                                        <p:tav tm="0">
                                          <p:val>
                                            <p:strVal val="#ppt_x"/>
                                          </p:val>
                                        </p:tav>
                                        <p:tav tm="100000">
                                          <p:val>
                                            <p:strVal val="#ppt_x"/>
                                          </p:val>
                                        </p:tav>
                                      </p:tavLst>
                                    </p:anim>
                                    <p:anim calcmode="lin" valueType="num">
                                      <p:cBhvr>
                                        <p:cTn id="4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89"/>
                                        </p:tgtEl>
                                      </p:cBhvr>
                                    </p:animEffect>
                                    <p:animScale>
                                      <p:cBhvr>
                                        <p:cTn id="46" dur="250" autoRev="1" fill="hold"/>
                                        <p:tgtEl>
                                          <p:spTgt spid="89"/>
                                        </p:tgtEl>
                                      </p:cBhvr>
                                      <p:by x="105000" y="105000"/>
                                    </p:animScale>
                                  </p:childTnLst>
                                </p:cTn>
                              </p:par>
                              <p:par>
                                <p:cTn id="47" presetID="26" presetClass="emph" presetSubtype="0" fill="hold" nodeType="withEffect">
                                  <p:stCondLst>
                                    <p:cond delay="0"/>
                                  </p:stCondLst>
                                  <p:childTnLst>
                                    <p:animEffect transition="out" filter="fade">
                                      <p:cBhvr>
                                        <p:cTn id="48" dur="500" tmFilter="0, 0; .2, .5; .8, .5; 1, 0"/>
                                        <p:tgtEl>
                                          <p:spTgt spid="73"/>
                                        </p:tgtEl>
                                      </p:cBhvr>
                                    </p:animEffect>
                                    <p:animScale>
                                      <p:cBhvr>
                                        <p:cTn id="49" dur="250" autoRev="1" fill="hold"/>
                                        <p:tgtEl>
                                          <p:spTgt spid="73"/>
                                        </p:tgtEl>
                                      </p:cBhvr>
                                      <p:by x="105000" y="105000"/>
                                    </p:animScale>
                                  </p:childTnLst>
                                </p:cTn>
                              </p:par>
                              <p:par>
                                <p:cTn id="50" presetID="26" presetClass="emph" presetSubtype="0" fill="hold" nodeType="withEffect">
                                  <p:stCondLst>
                                    <p:cond delay="0"/>
                                  </p:stCondLst>
                                  <p:childTnLst>
                                    <p:animEffect transition="out" filter="fade">
                                      <p:cBhvr>
                                        <p:cTn id="51" dur="500" tmFilter="0, 0; .2, .5; .8, .5; 1, 0"/>
                                        <p:tgtEl>
                                          <p:spTgt spid="57"/>
                                        </p:tgtEl>
                                      </p:cBhvr>
                                    </p:animEffect>
                                    <p:animScale>
                                      <p:cBhvr>
                                        <p:cTn id="52" dur="250" autoRev="1" fill="hold"/>
                                        <p:tgtEl>
                                          <p:spTgt spid="57"/>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37"/>
                                        </p:tgtEl>
                                      </p:cBhvr>
                                    </p:animEffect>
                                    <p:animScale>
                                      <p:cBhvr>
                                        <p:cTn id="55" dur="250" autoRev="1" fill="hold"/>
                                        <p:tgtEl>
                                          <p:spTgt spid="37"/>
                                        </p:tgtEl>
                                      </p:cBhvr>
                                      <p:by x="105000" y="105000"/>
                                    </p:animScale>
                                  </p:childTnLst>
                                </p:cTn>
                              </p:par>
                              <p:par>
                                <p:cTn id="56" presetID="26" presetClass="emph" presetSubtype="0" fill="hold" nodeType="withEffect">
                                  <p:stCondLst>
                                    <p:cond delay="0"/>
                                  </p:stCondLst>
                                  <p:childTnLst>
                                    <p:animEffect transition="out" filter="fade">
                                      <p:cBhvr>
                                        <p:cTn id="57" dur="500" tmFilter="0, 0; .2, .5; .8, .5; 1, 0"/>
                                        <p:tgtEl>
                                          <p:spTgt spid="38"/>
                                        </p:tgtEl>
                                      </p:cBhvr>
                                    </p:animEffect>
                                    <p:animScale>
                                      <p:cBhvr>
                                        <p:cTn id="58"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5356595"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P2P-Network : Broadcasting</a:t>
            </a:r>
            <a:endParaRPr lang="en-ID" sz="2800" b="1" i="1" dirty="0">
              <a:solidFill>
                <a:srgbClr val="FFFF00"/>
              </a:solidFill>
              <a:latin typeface="LM Roman 10" panose="00000500000000000000" pitchFamily="50" charset="0"/>
            </a:endParaRPr>
          </a:p>
        </p:txBody>
      </p:sp>
      <p:grpSp>
        <p:nvGrpSpPr>
          <p:cNvPr id="105" name="Group 104">
            <a:extLst>
              <a:ext uri="{FF2B5EF4-FFF2-40B4-BE49-F238E27FC236}">
                <a16:creationId xmlns:a16="http://schemas.microsoft.com/office/drawing/2014/main" id="{D78C56E0-BE77-E3CF-7C3A-C06C6A96A7CB}"/>
              </a:ext>
            </a:extLst>
          </p:cNvPr>
          <p:cNvGrpSpPr/>
          <p:nvPr/>
        </p:nvGrpSpPr>
        <p:grpSpPr>
          <a:xfrm>
            <a:off x="3646311" y="1551620"/>
            <a:ext cx="5284328" cy="4259549"/>
            <a:chOff x="3646311" y="1551620"/>
            <a:chExt cx="5284328" cy="4259549"/>
          </a:xfrm>
        </p:grpSpPr>
        <p:sp>
          <p:nvSpPr>
            <p:cNvPr id="6" name="Oval 5">
              <a:extLst>
                <a:ext uri="{FF2B5EF4-FFF2-40B4-BE49-F238E27FC236}">
                  <a16:creationId xmlns:a16="http://schemas.microsoft.com/office/drawing/2014/main" id="{9A9AD278-2A96-E298-FC5D-59E710BC6740}"/>
                </a:ext>
              </a:extLst>
            </p:cNvPr>
            <p:cNvSpPr/>
            <p:nvPr/>
          </p:nvSpPr>
          <p:spPr>
            <a:xfrm>
              <a:off x="4458020" y="1551620"/>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36</a:t>
              </a:r>
              <a:endParaRPr lang="en-ID" sz="1100" b="1" dirty="0">
                <a:solidFill>
                  <a:srgbClr val="FFFF00"/>
                </a:solidFill>
                <a:latin typeface="LM Roman 10" panose="00000500000000000000" pitchFamily="50" charset="0"/>
              </a:endParaRPr>
            </a:p>
          </p:txBody>
        </p:sp>
        <p:sp>
          <p:nvSpPr>
            <p:cNvPr id="8" name="Oval 7">
              <a:extLst>
                <a:ext uri="{FF2B5EF4-FFF2-40B4-BE49-F238E27FC236}">
                  <a16:creationId xmlns:a16="http://schemas.microsoft.com/office/drawing/2014/main" id="{48404776-726C-14D6-B8DD-3620472EA892}"/>
                </a:ext>
              </a:extLst>
            </p:cNvPr>
            <p:cNvSpPr/>
            <p:nvPr/>
          </p:nvSpPr>
          <p:spPr>
            <a:xfrm>
              <a:off x="5873133" y="5045807"/>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39</a:t>
              </a:r>
              <a:endParaRPr lang="en-ID" sz="1100" b="1" dirty="0">
                <a:solidFill>
                  <a:srgbClr val="FFFF00"/>
                </a:solidFill>
                <a:latin typeface="LM Roman 10" panose="00000500000000000000" pitchFamily="50" charset="0"/>
              </a:endParaRPr>
            </a:p>
          </p:txBody>
        </p:sp>
        <p:sp>
          <p:nvSpPr>
            <p:cNvPr id="9" name="Oval 8">
              <a:extLst>
                <a:ext uri="{FF2B5EF4-FFF2-40B4-BE49-F238E27FC236}">
                  <a16:creationId xmlns:a16="http://schemas.microsoft.com/office/drawing/2014/main" id="{AD25A1E6-1D61-0888-5EB5-750C9BC1CF60}"/>
                </a:ext>
              </a:extLst>
            </p:cNvPr>
            <p:cNvSpPr/>
            <p:nvPr/>
          </p:nvSpPr>
          <p:spPr>
            <a:xfrm>
              <a:off x="7167954" y="1566074"/>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37</a:t>
              </a:r>
              <a:endParaRPr lang="en-ID" sz="1100" b="1" dirty="0">
                <a:solidFill>
                  <a:srgbClr val="FFFF00"/>
                </a:solidFill>
                <a:latin typeface="LM Roman 10" panose="00000500000000000000" pitchFamily="50" charset="0"/>
              </a:endParaRPr>
            </a:p>
          </p:txBody>
        </p:sp>
        <p:sp>
          <p:nvSpPr>
            <p:cNvPr id="10" name="Oval 9">
              <a:extLst>
                <a:ext uri="{FF2B5EF4-FFF2-40B4-BE49-F238E27FC236}">
                  <a16:creationId xmlns:a16="http://schemas.microsoft.com/office/drawing/2014/main" id="{62213DE7-B0E2-DA3C-5299-E1245724D37A}"/>
                </a:ext>
              </a:extLst>
            </p:cNvPr>
            <p:cNvSpPr/>
            <p:nvPr/>
          </p:nvSpPr>
          <p:spPr>
            <a:xfrm>
              <a:off x="3646311" y="3526647"/>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38</a:t>
              </a:r>
              <a:endParaRPr lang="en-ID" sz="1100" b="1" dirty="0">
                <a:solidFill>
                  <a:srgbClr val="FFFF00"/>
                </a:solidFill>
                <a:latin typeface="LM Roman 10" panose="00000500000000000000" pitchFamily="50" charset="0"/>
              </a:endParaRPr>
            </a:p>
          </p:txBody>
        </p:sp>
        <p:sp>
          <p:nvSpPr>
            <p:cNvPr id="11" name="Oval 10">
              <a:extLst>
                <a:ext uri="{FF2B5EF4-FFF2-40B4-BE49-F238E27FC236}">
                  <a16:creationId xmlns:a16="http://schemas.microsoft.com/office/drawing/2014/main" id="{87CFCBE8-9A59-1CD8-BF0E-9E31B12E485D}"/>
                </a:ext>
              </a:extLst>
            </p:cNvPr>
            <p:cNvSpPr/>
            <p:nvPr/>
          </p:nvSpPr>
          <p:spPr>
            <a:xfrm>
              <a:off x="7979663" y="3897764"/>
              <a:ext cx="950976" cy="76536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latin typeface="LM Roman 10" panose="00000500000000000000" pitchFamily="50" charset="0"/>
                </a:rPr>
                <a:t>Client Port 40</a:t>
              </a:r>
              <a:endParaRPr lang="en-ID" sz="1100" b="1" dirty="0">
                <a:solidFill>
                  <a:srgbClr val="FFFF00"/>
                </a:solidFill>
                <a:latin typeface="LM Roman 10" panose="00000500000000000000" pitchFamily="50" charset="0"/>
              </a:endParaRPr>
            </a:p>
          </p:txBody>
        </p:sp>
        <p:cxnSp>
          <p:nvCxnSpPr>
            <p:cNvPr id="13" name="Straight Connector 12">
              <a:extLst>
                <a:ext uri="{FF2B5EF4-FFF2-40B4-BE49-F238E27FC236}">
                  <a16:creationId xmlns:a16="http://schemas.microsoft.com/office/drawing/2014/main" id="{700CE46A-3B47-7185-40E7-729768D726AF}"/>
                </a:ext>
              </a:extLst>
            </p:cNvPr>
            <p:cNvCxnSpPr>
              <a:cxnSpLocks/>
              <a:stCxn id="6" idx="3"/>
              <a:endCxn id="10" idx="0"/>
            </p:cNvCxnSpPr>
            <p:nvPr/>
          </p:nvCxnSpPr>
          <p:spPr>
            <a:xfrm flipH="1">
              <a:off x="4121799" y="2204897"/>
              <a:ext cx="475488" cy="13217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78294-A67F-B065-98C3-F13B0D8940E0}"/>
                </a:ext>
              </a:extLst>
            </p:cNvPr>
            <p:cNvCxnSpPr>
              <a:cxnSpLocks/>
              <a:stCxn id="6" idx="7"/>
              <a:endCxn id="9" idx="1"/>
            </p:cNvCxnSpPr>
            <p:nvPr/>
          </p:nvCxnSpPr>
          <p:spPr>
            <a:xfrm>
              <a:off x="5269729" y="1663705"/>
              <a:ext cx="2037492" cy="144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D8425-F7DC-F166-313E-DD8D2ABEB84D}"/>
                </a:ext>
              </a:extLst>
            </p:cNvPr>
            <p:cNvCxnSpPr>
              <a:cxnSpLocks/>
              <a:stCxn id="10" idx="5"/>
              <a:endCxn id="8" idx="2"/>
            </p:cNvCxnSpPr>
            <p:nvPr/>
          </p:nvCxnSpPr>
          <p:spPr>
            <a:xfrm>
              <a:off x="4458020" y="4179924"/>
              <a:ext cx="1415113" cy="12485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FF74399-6DC4-AE98-E2C4-745735FD8889}"/>
                </a:ext>
              </a:extLst>
            </p:cNvPr>
            <p:cNvCxnSpPr>
              <a:cxnSpLocks/>
              <a:stCxn id="8" idx="6"/>
              <a:endCxn id="11" idx="3"/>
            </p:cNvCxnSpPr>
            <p:nvPr/>
          </p:nvCxnSpPr>
          <p:spPr>
            <a:xfrm flipV="1">
              <a:off x="6824109" y="4551041"/>
              <a:ext cx="1294821" cy="8774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A3B61B-6FC1-DC08-013B-9D7403C96B70}"/>
                </a:ext>
              </a:extLst>
            </p:cNvPr>
            <p:cNvCxnSpPr>
              <a:cxnSpLocks/>
              <a:stCxn id="9" idx="5"/>
              <a:endCxn id="11" idx="0"/>
            </p:cNvCxnSpPr>
            <p:nvPr/>
          </p:nvCxnSpPr>
          <p:spPr>
            <a:xfrm>
              <a:off x="7979663" y="2219351"/>
              <a:ext cx="475488" cy="16784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D6A81A-12B5-9946-D203-6F817ACFC1A4}"/>
                </a:ext>
              </a:extLst>
            </p:cNvPr>
            <p:cNvCxnSpPr>
              <a:cxnSpLocks/>
              <a:stCxn id="9" idx="3"/>
              <a:endCxn id="10" idx="6"/>
            </p:cNvCxnSpPr>
            <p:nvPr/>
          </p:nvCxnSpPr>
          <p:spPr>
            <a:xfrm flipH="1">
              <a:off x="4597287" y="2219351"/>
              <a:ext cx="2709934" cy="16899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F88E90-6482-FC39-E49A-C4720FEB32AD}"/>
                </a:ext>
              </a:extLst>
            </p:cNvPr>
            <p:cNvCxnSpPr>
              <a:cxnSpLocks/>
              <a:stCxn id="6" idx="5"/>
              <a:endCxn id="11" idx="1"/>
            </p:cNvCxnSpPr>
            <p:nvPr/>
          </p:nvCxnSpPr>
          <p:spPr>
            <a:xfrm>
              <a:off x="5269729" y="2204897"/>
              <a:ext cx="2849201" cy="180495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7A7050-4300-E053-1044-75596B34347A}"/>
                </a:ext>
              </a:extLst>
            </p:cNvPr>
            <p:cNvCxnSpPr>
              <a:cxnSpLocks/>
              <a:stCxn id="6" idx="5"/>
              <a:endCxn id="8" idx="0"/>
            </p:cNvCxnSpPr>
            <p:nvPr/>
          </p:nvCxnSpPr>
          <p:spPr>
            <a:xfrm>
              <a:off x="5269729" y="2204897"/>
              <a:ext cx="1078892" cy="28409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D32A9D-2FB7-A94D-5007-3044AD8E914A}"/>
                </a:ext>
              </a:extLst>
            </p:cNvPr>
            <p:cNvCxnSpPr>
              <a:cxnSpLocks/>
              <a:stCxn id="9" idx="3"/>
              <a:endCxn id="8" idx="7"/>
            </p:cNvCxnSpPr>
            <p:nvPr/>
          </p:nvCxnSpPr>
          <p:spPr>
            <a:xfrm flipH="1">
              <a:off x="6684842" y="2219351"/>
              <a:ext cx="622379" cy="29385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097A4F-E963-6A3B-187A-DB5E989F40F0}"/>
                </a:ext>
              </a:extLst>
            </p:cNvPr>
            <p:cNvCxnSpPr>
              <a:cxnSpLocks/>
              <a:stCxn id="11" idx="1"/>
              <a:endCxn id="10" idx="6"/>
            </p:cNvCxnSpPr>
            <p:nvPr/>
          </p:nvCxnSpPr>
          <p:spPr>
            <a:xfrm flipH="1" flipV="1">
              <a:off x="4597287" y="3909328"/>
              <a:ext cx="3521643" cy="1005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83822BE-0A5D-9D95-AC8B-51EF4E831C8B}"/>
              </a:ext>
            </a:extLst>
          </p:cNvPr>
          <p:cNvGrpSpPr/>
          <p:nvPr/>
        </p:nvGrpSpPr>
        <p:grpSpPr>
          <a:xfrm>
            <a:off x="8930639" y="4009849"/>
            <a:ext cx="2265797" cy="1099342"/>
            <a:chOff x="8930639" y="4009849"/>
            <a:chExt cx="2265797" cy="1099342"/>
          </a:xfrm>
        </p:grpSpPr>
        <p:grpSp>
          <p:nvGrpSpPr>
            <p:cNvPr id="31" name="Group 30">
              <a:extLst>
                <a:ext uri="{FF2B5EF4-FFF2-40B4-BE49-F238E27FC236}">
                  <a16:creationId xmlns:a16="http://schemas.microsoft.com/office/drawing/2014/main" id="{EAB1AEDD-D5EA-528B-C102-DB6E68283D95}"/>
                </a:ext>
              </a:extLst>
            </p:cNvPr>
            <p:cNvGrpSpPr/>
            <p:nvPr/>
          </p:nvGrpSpPr>
          <p:grpSpPr>
            <a:xfrm>
              <a:off x="9520756" y="4009849"/>
              <a:ext cx="1586717" cy="437885"/>
              <a:chOff x="9069906" y="4009849"/>
              <a:chExt cx="1586717" cy="437885"/>
            </a:xfrm>
          </p:grpSpPr>
          <p:grpSp>
            <p:nvGrpSpPr>
              <p:cNvPr id="12" name="Group 11">
                <a:extLst>
                  <a:ext uri="{FF2B5EF4-FFF2-40B4-BE49-F238E27FC236}">
                    <a16:creationId xmlns:a16="http://schemas.microsoft.com/office/drawing/2014/main" id="{1657448B-CBA6-DE97-B1D5-A3B27FD10A2B}"/>
                  </a:ext>
                </a:extLst>
              </p:cNvPr>
              <p:cNvGrpSpPr/>
              <p:nvPr/>
            </p:nvGrpSpPr>
            <p:grpSpPr>
              <a:xfrm>
                <a:off x="9069906" y="4009849"/>
                <a:ext cx="397284" cy="437885"/>
                <a:chOff x="9069906" y="4009849"/>
                <a:chExt cx="397284" cy="437885"/>
              </a:xfrm>
            </p:grpSpPr>
            <p:sp>
              <p:nvSpPr>
                <p:cNvPr id="3" name="Rectangle 2">
                  <a:extLst>
                    <a:ext uri="{FF2B5EF4-FFF2-40B4-BE49-F238E27FC236}">
                      <a16:creationId xmlns:a16="http://schemas.microsoft.com/office/drawing/2014/main" id="{A4B10CFE-E120-FDB7-BD7A-D57512A59FB8}"/>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B5C6120-416D-6C19-EFA4-233918C47ED8}"/>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5" name="Group 14">
                <a:extLst>
                  <a:ext uri="{FF2B5EF4-FFF2-40B4-BE49-F238E27FC236}">
                    <a16:creationId xmlns:a16="http://schemas.microsoft.com/office/drawing/2014/main" id="{FC46E16C-2BFC-DBF8-DEF3-DB2BAF94A6E1}"/>
                  </a:ext>
                </a:extLst>
              </p:cNvPr>
              <p:cNvGrpSpPr/>
              <p:nvPr/>
            </p:nvGrpSpPr>
            <p:grpSpPr>
              <a:xfrm>
                <a:off x="9668862" y="4009849"/>
                <a:ext cx="397284" cy="437885"/>
                <a:chOff x="9069906" y="4009849"/>
                <a:chExt cx="397284" cy="437885"/>
              </a:xfrm>
            </p:grpSpPr>
            <p:sp>
              <p:nvSpPr>
                <p:cNvPr id="16" name="Rectangle 15">
                  <a:extLst>
                    <a:ext uri="{FF2B5EF4-FFF2-40B4-BE49-F238E27FC236}">
                      <a16:creationId xmlns:a16="http://schemas.microsoft.com/office/drawing/2014/main" id="{68CEB79F-4434-BE18-3331-C4E2568E6316}"/>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Rectangle 16">
                  <a:extLst>
                    <a:ext uri="{FF2B5EF4-FFF2-40B4-BE49-F238E27FC236}">
                      <a16:creationId xmlns:a16="http://schemas.microsoft.com/office/drawing/2014/main" id="{69895FB5-A05D-E7DF-9B84-8F129A829A64}"/>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 name="Group 17">
                <a:extLst>
                  <a:ext uri="{FF2B5EF4-FFF2-40B4-BE49-F238E27FC236}">
                    <a16:creationId xmlns:a16="http://schemas.microsoft.com/office/drawing/2014/main" id="{0A95E4B0-571C-0550-D713-FA64825F4A86}"/>
                  </a:ext>
                </a:extLst>
              </p:cNvPr>
              <p:cNvGrpSpPr/>
              <p:nvPr/>
            </p:nvGrpSpPr>
            <p:grpSpPr>
              <a:xfrm>
                <a:off x="10259339" y="4009849"/>
                <a:ext cx="397284" cy="437885"/>
                <a:chOff x="9069906" y="4009849"/>
                <a:chExt cx="397284" cy="437885"/>
              </a:xfrm>
            </p:grpSpPr>
            <p:sp>
              <p:nvSpPr>
                <p:cNvPr id="20" name="Rectangle 19">
                  <a:extLst>
                    <a:ext uri="{FF2B5EF4-FFF2-40B4-BE49-F238E27FC236}">
                      <a16:creationId xmlns:a16="http://schemas.microsoft.com/office/drawing/2014/main" id="{06E86A54-EB5E-6E7E-7BBD-E76AFB38637E}"/>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Rectangle 20">
                  <a:extLst>
                    <a:ext uri="{FF2B5EF4-FFF2-40B4-BE49-F238E27FC236}">
                      <a16:creationId xmlns:a16="http://schemas.microsoft.com/office/drawing/2014/main" id="{65C8FC24-4FA5-7E2D-BBC7-F08A004B2E98}"/>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3" name="Straight Connector 22">
                <a:extLst>
                  <a:ext uri="{FF2B5EF4-FFF2-40B4-BE49-F238E27FC236}">
                    <a16:creationId xmlns:a16="http://schemas.microsoft.com/office/drawing/2014/main" id="{9A48F5D0-2815-182E-B048-D3094463A845}"/>
                  </a:ext>
                </a:extLst>
              </p:cNvPr>
              <p:cNvCxnSpPr>
                <a:cxnSpLocks/>
                <a:stCxn id="3" idx="3"/>
                <a:endCxn id="16"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EC144C3-7912-2E1F-2B3C-9F03446A28DC}"/>
                  </a:ext>
                </a:extLst>
              </p:cNvPr>
              <p:cNvCxnSpPr>
                <a:cxnSpLocks/>
                <a:stCxn id="16" idx="3"/>
                <a:endCxn id="20"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F41EDDF0-19F0-EF50-9986-10834D1367A0}"/>
                </a:ext>
              </a:extLst>
            </p:cNvPr>
            <p:cNvCxnSpPr>
              <a:cxnSpLocks/>
              <a:stCxn id="11" idx="6"/>
              <a:endCxn id="3"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19B682DC-D396-1861-160B-FD5CF4A3B39C}"/>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5" name="TextBox 34">
              <a:extLst>
                <a:ext uri="{FF2B5EF4-FFF2-40B4-BE49-F238E27FC236}">
                  <a16:creationId xmlns:a16="http://schemas.microsoft.com/office/drawing/2014/main" id="{9400E714-825E-8E7E-A308-089270AB62EC}"/>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38" name="Group 37">
            <a:extLst>
              <a:ext uri="{FF2B5EF4-FFF2-40B4-BE49-F238E27FC236}">
                <a16:creationId xmlns:a16="http://schemas.microsoft.com/office/drawing/2014/main" id="{FFAB15EF-5817-B0A7-E827-5B40F073BBCD}"/>
              </a:ext>
            </a:extLst>
          </p:cNvPr>
          <p:cNvGrpSpPr/>
          <p:nvPr/>
        </p:nvGrpSpPr>
        <p:grpSpPr>
          <a:xfrm>
            <a:off x="8052557" y="1439295"/>
            <a:ext cx="2265797" cy="1099342"/>
            <a:chOff x="8930639" y="4009849"/>
            <a:chExt cx="2265797" cy="1099342"/>
          </a:xfrm>
        </p:grpSpPr>
        <p:grpSp>
          <p:nvGrpSpPr>
            <p:cNvPr id="40" name="Group 39">
              <a:extLst>
                <a:ext uri="{FF2B5EF4-FFF2-40B4-BE49-F238E27FC236}">
                  <a16:creationId xmlns:a16="http://schemas.microsoft.com/office/drawing/2014/main" id="{0AD20D57-7F25-6755-4053-BB3E29107DCE}"/>
                </a:ext>
              </a:extLst>
            </p:cNvPr>
            <p:cNvGrpSpPr/>
            <p:nvPr/>
          </p:nvGrpSpPr>
          <p:grpSpPr>
            <a:xfrm>
              <a:off x="9520756" y="4009849"/>
              <a:ext cx="1586717" cy="437885"/>
              <a:chOff x="9069906" y="4009849"/>
              <a:chExt cx="1586717" cy="437885"/>
            </a:xfrm>
          </p:grpSpPr>
          <p:grpSp>
            <p:nvGrpSpPr>
              <p:cNvPr id="45" name="Group 44">
                <a:extLst>
                  <a:ext uri="{FF2B5EF4-FFF2-40B4-BE49-F238E27FC236}">
                    <a16:creationId xmlns:a16="http://schemas.microsoft.com/office/drawing/2014/main" id="{CEF47ABA-BBC0-31CF-3A10-4B26464A625E}"/>
                  </a:ext>
                </a:extLst>
              </p:cNvPr>
              <p:cNvGrpSpPr/>
              <p:nvPr/>
            </p:nvGrpSpPr>
            <p:grpSpPr>
              <a:xfrm>
                <a:off x="9069906" y="4009849"/>
                <a:ext cx="397284" cy="437885"/>
                <a:chOff x="9069906" y="4009849"/>
                <a:chExt cx="397284" cy="437885"/>
              </a:xfrm>
            </p:grpSpPr>
            <p:sp>
              <p:nvSpPr>
                <p:cNvPr id="55" name="Rectangle 54">
                  <a:extLst>
                    <a:ext uri="{FF2B5EF4-FFF2-40B4-BE49-F238E27FC236}">
                      <a16:creationId xmlns:a16="http://schemas.microsoft.com/office/drawing/2014/main" id="{F07D805C-0681-2F83-F21E-E9BC3239615F}"/>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6" name="Rectangle 55">
                  <a:extLst>
                    <a:ext uri="{FF2B5EF4-FFF2-40B4-BE49-F238E27FC236}">
                      <a16:creationId xmlns:a16="http://schemas.microsoft.com/office/drawing/2014/main" id="{1606F267-215A-B583-97DC-BB78F23CBAAB}"/>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7" name="Group 46">
                <a:extLst>
                  <a:ext uri="{FF2B5EF4-FFF2-40B4-BE49-F238E27FC236}">
                    <a16:creationId xmlns:a16="http://schemas.microsoft.com/office/drawing/2014/main" id="{C467A706-A658-7E55-802D-FCA674BF2C13}"/>
                  </a:ext>
                </a:extLst>
              </p:cNvPr>
              <p:cNvGrpSpPr/>
              <p:nvPr/>
            </p:nvGrpSpPr>
            <p:grpSpPr>
              <a:xfrm>
                <a:off x="9668862" y="4009849"/>
                <a:ext cx="397284" cy="437885"/>
                <a:chOff x="9069906" y="4009849"/>
                <a:chExt cx="397284" cy="437885"/>
              </a:xfrm>
            </p:grpSpPr>
            <p:sp>
              <p:nvSpPr>
                <p:cNvPr id="53" name="Rectangle 52">
                  <a:extLst>
                    <a:ext uri="{FF2B5EF4-FFF2-40B4-BE49-F238E27FC236}">
                      <a16:creationId xmlns:a16="http://schemas.microsoft.com/office/drawing/2014/main" id="{670539DD-A1BA-456F-4C7C-D49B694B5889}"/>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4" name="Rectangle 53">
                  <a:extLst>
                    <a:ext uri="{FF2B5EF4-FFF2-40B4-BE49-F238E27FC236}">
                      <a16:creationId xmlns:a16="http://schemas.microsoft.com/office/drawing/2014/main" id="{E125BA01-E3C8-EA07-EB90-3C659DDC7F08}"/>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8" name="Group 47">
                <a:extLst>
                  <a:ext uri="{FF2B5EF4-FFF2-40B4-BE49-F238E27FC236}">
                    <a16:creationId xmlns:a16="http://schemas.microsoft.com/office/drawing/2014/main" id="{E3036429-E887-4217-3690-1CE4297B62F0}"/>
                  </a:ext>
                </a:extLst>
              </p:cNvPr>
              <p:cNvGrpSpPr/>
              <p:nvPr/>
            </p:nvGrpSpPr>
            <p:grpSpPr>
              <a:xfrm>
                <a:off x="10259339" y="4009849"/>
                <a:ext cx="397284" cy="437885"/>
                <a:chOff x="9069906" y="4009849"/>
                <a:chExt cx="397284" cy="437885"/>
              </a:xfrm>
            </p:grpSpPr>
            <p:sp>
              <p:nvSpPr>
                <p:cNvPr id="51" name="Rectangle 50">
                  <a:extLst>
                    <a:ext uri="{FF2B5EF4-FFF2-40B4-BE49-F238E27FC236}">
                      <a16:creationId xmlns:a16="http://schemas.microsoft.com/office/drawing/2014/main" id="{C1FE51B4-468A-ECF9-D2C1-48CA7F725B77}"/>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2" name="Rectangle 51">
                  <a:extLst>
                    <a:ext uri="{FF2B5EF4-FFF2-40B4-BE49-F238E27FC236}">
                      <a16:creationId xmlns:a16="http://schemas.microsoft.com/office/drawing/2014/main" id="{1B07249E-C56C-73B9-F194-D415D5D426A4}"/>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49" name="Straight Connector 48">
                <a:extLst>
                  <a:ext uri="{FF2B5EF4-FFF2-40B4-BE49-F238E27FC236}">
                    <a16:creationId xmlns:a16="http://schemas.microsoft.com/office/drawing/2014/main" id="{7406D758-FD28-3005-6766-E9363F7E11DE}"/>
                  </a:ext>
                </a:extLst>
              </p:cNvPr>
              <p:cNvCxnSpPr>
                <a:cxnSpLocks/>
                <a:stCxn id="55" idx="3"/>
                <a:endCxn id="53"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B43FAC5-CC1D-DFD1-A17E-D26210964608}"/>
                  </a:ext>
                </a:extLst>
              </p:cNvPr>
              <p:cNvCxnSpPr>
                <a:cxnSpLocks/>
                <a:stCxn id="53" idx="3"/>
                <a:endCxn id="51"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24222E3C-2AE9-CE34-EC80-6D078AD6096B}"/>
                </a:ext>
              </a:extLst>
            </p:cNvPr>
            <p:cNvCxnSpPr>
              <a:cxnSpLocks/>
              <a:endCxn id="55"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1E5EEB74-870C-CE45-618B-E46761AAFD14}"/>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44" name="TextBox 43">
              <a:extLst>
                <a:ext uri="{FF2B5EF4-FFF2-40B4-BE49-F238E27FC236}">
                  <a16:creationId xmlns:a16="http://schemas.microsoft.com/office/drawing/2014/main" id="{B29737DC-6819-C5D0-2987-24702173A8A8}"/>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57" name="Group 56">
            <a:extLst>
              <a:ext uri="{FF2B5EF4-FFF2-40B4-BE49-F238E27FC236}">
                <a16:creationId xmlns:a16="http://schemas.microsoft.com/office/drawing/2014/main" id="{8C1C5E39-46F8-CD5D-6633-11CFC4E78166}"/>
              </a:ext>
            </a:extLst>
          </p:cNvPr>
          <p:cNvGrpSpPr/>
          <p:nvPr/>
        </p:nvGrpSpPr>
        <p:grpSpPr>
          <a:xfrm>
            <a:off x="6664842" y="5480762"/>
            <a:ext cx="2265797" cy="1099342"/>
            <a:chOff x="8930639" y="4009849"/>
            <a:chExt cx="2265797" cy="1099342"/>
          </a:xfrm>
        </p:grpSpPr>
        <p:grpSp>
          <p:nvGrpSpPr>
            <p:cNvPr id="58" name="Group 57">
              <a:extLst>
                <a:ext uri="{FF2B5EF4-FFF2-40B4-BE49-F238E27FC236}">
                  <a16:creationId xmlns:a16="http://schemas.microsoft.com/office/drawing/2014/main" id="{B143D724-5C60-4692-2CC7-0CE66EAA03B4}"/>
                </a:ext>
              </a:extLst>
            </p:cNvPr>
            <p:cNvGrpSpPr/>
            <p:nvPr/>
          </p:nvGrpSpPr>
          <p:grpSpPr>
            <a:xfrm>
              <a:off x="9520756" y="4009849"/>
              <a:ext cx="1586717" cy="437885"/>
              <a:chOff x="9069906" y="4009849"/>
              <a:chExt cx="1586717" cy="437885"/>
            </a:xfrm>
          </p:grpSpPr>
          <p:grpSp>
            <p:nvGrpSpPr>
              <p:cNvPr id="62" name="Group 61">
                <a:extLst>
                  <a:ext uri="{FF2B5EF4-FFF2-40B4-BE49-F238E27FC236}">
                    <a16:creationId xmlns:a16="http://schemas.microsoft.com/office/drawing/2014/main" id="{85B106B2-1083-26B4-B74D-FF07824967AD}"/>
                  </a:ext>
                </a:extLst>
              </p:cNvPr>
              <p:cNvGrpSpPr/>
              <p:nvPr/>
            </p:nvGrpSpPr>
            <p:grpSpPr>
              <a:xfrm>
                <a:off x="9069906" y="4009849"/>
                <a:ext cx="397284" cy="437885"/>
                <a:chOff x="9069906" y="4009849"/>
                <a:chExt cx="397284" cy="437885"/>
              </a:xfrm>
            </p:grpSpPr>
            <p:sp>
              <p:nvSpPr>
                <p:cNvPr id="71" name="Rectangle 70">
                  <a:extLst>
                    <a:ext uri="{FF2B5EF4-FFF2-40B4-BE49-F238E27FC236}">
                      <a16:creationId xmlns:a16="http://schemas.microsoft.com/office/drawing/2014/main" id="{0D84B0DB-7F9C-D0DB-137F-B19F42AAC24D}"/>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2" name="Rectangle 71">
                  <a:extLst>
                    <a:ext uri="{FF2B5EF4-FFF2-40B4-BE49-F238E27FC236}">
                      <a16:creationId xmlns:a16="http://schemas.microsoft.com/office/drawing/2014/main" id="{79D1BCE0-107C-64E0-B7B7-4D60CAA5760C}"/>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7C4A774-A6C5-A713-6FE0-63A2D4755B95}"/>
                  </a:ext>
                </a:extLst>
              </p:cNvPr>
              <p:cNvGrpSpPr/>
              <p:nvPr/>
            </p:nvGrpSpPr>
            <p:grpSpPr>
              <a:xfrm>
                <a:off x="9668862" y="4009849"/>
                <a:ext cx="397284" cy="437885"/>
                <a:chOff x="9069906" y="4009849"/>
                <a:chExt cx="397284" cy="437885"/>
              </a:xfrm>
            </p:grpSpPr>
            <p:sp>
              <p:nvSpPr>
                <p:cNvPr id="69" name="Rectangle 68">
                  <a:extLst>
                    <a:ext uri="{FF2B5EF4-FFF2-40B4-BE49-F238E27FC236}">
                      <a16:creationId xmlns:a16="http://schemas.microsoft.com/office/drawing/2014/main" id="{423AB294-68EF-9FEF-0BCA-3C84150FC747}"/>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0" name="Rectangle 69">
                  <a:extLst>
                    <a:ext uri="{FF2B5EF4-FFF2-40B4-BE49-F238E27FC236}">
                      <a16:creationId xmlns:a16="http://schemas.microsoft.com/office/drawing/2014/main" id="{5EDB6B6F-4136-2ACD-4484-F187269D8C71}"/>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AE6A080D-C802-7915-651C-EA3FAD0AF6DF}"/>
                  </a:ext>
                </a:extLst>
              </p:cNvPr>
              <p:cNvGrpSpPr/>
              <p:nvPr/>
            </p:nvGrpSpPr>
            <p:grpSpPr>
              <a:xfrm>
                <a:off x="10259339" y="4009849"/>
                <a:ext cx="397284" cy="437885"/>
                <a:chOff x="9069906" y="4009849"/>
                <a:chExt cx="397284" cy="437885"/>
              </a:xfrm>
            </p:grpSpPr>
            <p:sp>
              <p:nvSpPr>
                <p:cNvPr id="67" name="Rectangle 66">
                  <a:extLst>
                    <a:ext uri="{FF2B5EF4-FFF2-40B4-BE49-F238E27FC236}">
                      <a16:creationId xmlns:a16="http://schemas.microsoft.com/office/drawing/2014/main" id="{652C0C7E-FFD9-89F7-3F97-00533B325F29}"/>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8" name="Rectangle 67">
                  <a:extLst>
                    <a:ext uri="{FF2B5EF4-FFF2-40B4-BE49-F238E27FC236}">
                      <a16:creationId xmlns:a16="http://schemas.microsoft.com/office/drawing/2014/main" id="{134DE0A9-E3F8-9C90-88FA-ACA50B05F971}"/>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65" name="Straight Connector 64">
                <a:extLst>
                  <a:ext uri="{FF2B5EF4-FFF2-40B4-BE49-F238E27FC236}">
                    <a16:creationId xmlns:a16="http://schemas.microsoft.com/office/drawing/2014/main" id="{C1198090-39C9-5573-14F7-5349C8A1356E}"/>
                  </a:ext>
                </a:extLst>
              </p:cNvPr>
              <p:cNvCxnSpPr>
                <a:cxnSpLocks/>
                <a:stCxn id="71" idx="3"/>
                <a:endCxn id="69"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DBF666B-BEB5-70C0-2D3B-9A9E5D6A9F9C}"/>
                  </a:ext>
                </a:extLst>
              </p:cNvPr>
              <p:cNvCxnSpPr>
                <a:cxnSpLocks/>
                <a:stCxn id="69" idx="3"/>
                <a:endCxn id="67"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5BD0D3B7-48B8-052C-FE96-72431B2398A8}"/>
                </a:ext>
              </a:extLst>
            </p:cNvPr>
            <p:cNvCxnSpPr>
              <a:cxnSpLocks/>
              <a:endCxn id="71"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60" name="Right Brace 59">
              <a:extLst>
                <a:ext uri="{FF2B5EF4-FFF2-40B4-BE49-F238E27FC236}">
                  <a16:creationId xmlns:a16="http://schemas.microsoft.com/office/drawing/2014/main" id="{83F280C6-D147-23D0-2765-DE3D0092F948}"/>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61" name="TextBox 60">
              <a:extLst>
                <a:ext uri="{FF2B5EF4-FFF2-40B4-BE49-F238E27FC236}">
                  <a16:creationId xmlns:a16="http://schemas.microsoft.com/office/drawing/2014/main" id="{89EAD4A2-51E4-4919-6C6A-C37106152468}"/>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73" name="Group 72">
            <a:extLst>
              <a:ext uri="{FF2B5EF4-FFF2-40B4-BE49-F238E27FC236}">
                <a16:creationId xmlns:a16="http://schemas.microsoft.com/office/drawing/2014/main" id="{626E1DE6-6861-6BE4-0896-4B1C208A606F}"/>
              </a:ext>
            </a:extLst>
          </p:cNvPr>
          <p:cNvGrpSpPr/>
          <p:nvPr/>
        </p:nvGrpSpPr>
        <p:grpSpPr>
          <a:xfrm flipH="1">
            <a:off x="1282620" y="3684902"/>
            <a:ext cx="2235784" cy="1099342"/>
            <a:chOff x="8930639" y="4009849"/>
            <a:chExt cx="2265797" cy="1099342"/>
          </a:xfrm>
        </p:grpSpPr>
        <p:grpSp>
          <p:nvGrpSpPr>
            <p:cNvPr id="74" name="Group 73">
              <a:extLst>
                <a:ext uri="{FF2B5EF4-FFF2-40B4-BE49-F238E27FC236}">
                  <a16:creationId xmlns:a16="http://schemas.microsoft.com/office/drawing/2014/main" id="{C1407EB6-C3E3-7006-9422-31C824E0D500}"/>
                </a:ext>
              </a:extLst>
            </p:cNvPr>
            <p:cNvGrpSpPr/>
            <p:nvPr/>
          </p:nvGrpSpPr>
          <p:grpSpPr>
            <a:xfrm>
              <a:off x="9520756" y="4009849"/>
              <a:ext cx="1586717" cy="437885"/>
              <a:chOff x="9069906" y="4009849"/>
              <a:chExt cx="1586717" cy="437885"/>
            </a:xfrm>
          </p:grpSpPr>
          <p:grpSp>
            <p:nvGrpSpPr>
              <p:cNvPr id="78" name="Group 77">
                <a:extLst>
                  <a:ext uri="{FF2B5EF4-FFF2-40B4-BE49-F238E27FC236}">
                    <a16:creationId xmlns:a16="http://schemas.microsoft.com/office/drawing/2014/main" id="{61860A56-548A-85D4-D101-15D1EF4177E7}"/>
                  </a:ext>
                </a:extLst>
              </p:cNvPr>
              <p:cNvGrpSpPr/>
              <p:nvPr/>
            </p:nvGrpSpPr>
            <p:grpSpPr>
              <a:xfrm>
                <a:off x="9069906" y="4009849"/>
                <a:ext cx="397284" cy="437885"/>
                <a:chOff x="9069906" y="4009849"/>
                <a:chExt cx="397284" cy="437885"/>
              </a:xfrm>
            </p:grpSpPr>
            <p:sp>
              <p:nvSpPr>
                <p:cNvPr id="87" name="Rectangle 86">
                  <a:extLst>
                    <a:ext uri="{FF2B5EF4-FFF2-40B4-BE49-F238E27FC236}">
                      <a16:creationId xmlns:a16="http://schemas.microsoft.com/office/drawing/2014/main" id="{155A15E5-A9D9-868C-37C2-6B697B5AD56F}"/>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8" name="Rectangle 87">
                  <a:extLst>
                    <a:ext uri="{FF2B5EF4-FFF2-40B4-BE49-F238E27FC236}">
                      <a16:creationId xmlns:a16="http://schemas.microsoft.com/office/drawing/2014/main" id="{99BD9C5F-D515-D2AE-9AA6-29DE28B986BD}"/>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B61B75E6-ED1D-9CD5-04B2-F2157213EB14}"/>
                  </a:ext>
                </a:extLst>
              </p:cNvPr>
              <p:cNvGrpSpPr/>
              <p:nvPr/>
            </p:nvGrpSpPr>
            <p:grpSpPr>
              <a:xfrm>
                <a:off x="9668862" y="4009849"/>
                <a:ext cx="397284" cy="437885"/>
                <a:chOff x="9069906" y="4009849"/>
                <a:chExt cx="397284" cy="437885"/>
              </a:xfrm>
            </p:grpSpPr>
            <p:sp>
              <p:nvSpPr>
                <p:cNvPr id="85" name="Rectangle 84">
                  <a:extLst>
                    <a:ext uri="{FF2B5EF4-FFF2-40B4-BE49-F238E27FC236}">
                      <a16:creationId xmlns:a16="http://schemas.microsoft.com/office/drawing/2014/main" id="{5231410D-E147-1B0A-A6D0-E520BF70E01E}"/>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6" name="Rectangle 85">
                  <a:extLst>
                    <a:ext uri="{FF2B5EF4-FFF2-40B4-BE49-F238E27FC236}">
                      <a16:creationId xmlns:a16="http://schemas.microsoft.com/office/drawing/2014/main" id="{5B726103-E4A1-12FD-AB09-818CB6E6D970}"/>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0" name="Group 79">
                <a:extLst>
                  <a:ext uri="{FF2B5EF4-FFF2-40B4-BE49-F238E27FC236}">
                    <a16:creationId xmlns:a16="http://schemas.microsoft.com/office/drawing/2014/main" id="{43BF140E-72D3-8779-8BC0-754A149E2907}"/>
                  </a:ext>
                </a:extLst>
              </p:cNvPr>
              <p:cNvGrpSpPr/>
              <p:nvPr/>
            </p:nvGrpSpPr>
            <p:grpSpPr>
              <a:xfrm>
                <a:off x="10259339" y="4009849"/>
                <a:ext cx="397284" cy="437885"/>
                <a:chOff x="9069906" y="4009849"/>
                <a:chExt cx="397284" cy="437885"/>
              </a:xfrm>
            </p:grpSpPr>
            <p:sp>
              <p:nvSpPr>
                <p:cNvPr id="83" name="Rectangle 82">
                  <a:extLst>
                    <a:ext uri="{FF2B5EF4-FFF2-40B4-BE49-F238E27FC236}">
                      <a16:creationId xmlns:a16="http://schemas.microsoft.com/office/drawing/2014/main" id="{F1703CBF-17D2-9782-FDF5-CE6495A5D949}"/>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4" name="Rectangle 83">
                  <a:extLst>
                    <a:ext uri="{FF2B5EF4-FFF2-40B4-BE49-F238E27FC236}">
                      <a16:creationId xmlns:a16="http://schemas.microsoft.com/office/drawing/2014/main" id="{9A02D099-CDF9-6972-C516-FDC80BAF0D2C}"/>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81" name="Straight Connector 80">
                <a:extLst>
                  <a:ext uri="{FF2B5EF4-FFF2-40B4-BE49-F238E27FC236}">
                    <a16:creationId xmlns:a16="http://schemas.microsoft.com/office/drawing/2014/main" id="{4E7CF11A-8A74-919F-2479-E7B237B8DE43}"/>
                  </a:ext>
                </a:extLst>
              </p:cNvPr>
              <p:cNvCxnSpPr>
                <a:cxnSpLocks/>
                <a:stCxn id="87" idx="3"/>
                <a:endCxn id="85"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44683B1-8B84-DBCC-3AFE-0920BBC37267}"/>
                  </a:ext>
                </a:extLst>
              </p:cNvPr>
              <p:cNvCxnSpPr>
                <a:cxnSpLocks/>
                <a:stCxn id="85" idx="3"/>
                <a:endCxn id="83"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id="{A453E705-04C2-8C62-1B96-3AE8F23F0DE1}"/>
                </a:ext>
              </a:extLst>
            </p:cNvPr>
            <p:cNvCxnSpPr>
              <a:cxnSpLocks/>
              <a:endCxn id="87"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76" name="Right Brace 75">
              <a:extLst>
                <a:ext uri="{FF2B5EF4-FFF2-40B4-BE49-F238E27FC236}">
                  <a16:creationId xmlns:a16="http://schemas.microsoft.com/office/drawing/2014/main" id="{F9E356F8-F56A-AB02-575D-197AADA998B6}"/>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77" name="TextBox 76">
              <a:extLst>
                <a:ext uri="{FF2B5EF4-FFF2-40B4-BE49-F238E27FC236}">
                  <a16:creationId xmlns:a16="http://schemas.microsoft.com/office/drawing/2014/main" id="{46322617-AF79-49B5-5629-D51E8CD0DCA4}"/>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89" name="Group 88">
            <a:extLst>
              <a:ext uri="{FF2B5EF4-FFF2-40B4-BE49-F238E27FC236}">
                <a16:creationId xmlns:a16="http://schemas.microsoft.com/office/drawing/2014/main" id="{7AE841F0-9CE9-3A23-B44E-5CBB059747DD}"/>
              </a:ext>
            </a:extLst>
          </p:cNvPr>
          <p:cNvGrpSpPr/>
          <p:nvPr/>
        </p:nvGrpSpPr>
        <p:grpSpPr>
          <a:xfrm flipH="1">
            <a:off x="2208285" y="1454820"/>
            <a:ext cx="2235784" cy="1099342"/>
            <a:chOff x="8930639" y="4009849"/>
            <a:chExt cx="2265797" cy="1099342"/>
          </a:xfrm>
        </p:grpSpPr>
        <p:grpSp>
          <p:nvGrpSpPr>
            <p:cNvPr id="90" name="Group 89">
              <a:extLst>
                <a:ext uri="{FF2B5EF4-FFF2-40B4-BE49-F238E27FC236}">
                  <a16:creationId xmlns:a16="http://schemas.microsoft.com/office/drawing/2014/main" id="{F74D49CD-416C-3EEA-57D6-DBB7F89864AE}"/>
                </a:ext>
              </a:extLst>
            </p:cNvPr>
            <p:cNvGrpSpPr/>
            <p:nvPr/>
          </p:nvGrpSpPr>
          <p:grpSpPr>
            <a:xfrm>
              <a:off x="9520756" y="4009849"/>
              <a:ext cx="1586717" cy="437885"/>
              <a:chOff x="9069906" y="4009849"/>
              <a:chExt cx="1586717" cy="437885"/>
            </a:xfrm>
          </p:grpSpPr>
          <p:grpSp>
            <p:nvGrpSpPr>
              <p:cNvPr id="94" name="Group 93">
                <a:extLst>
                  <a:ext uri="{FF2B5EF4-FFF2-40B4-BE49-F238E27FC236}">
                    <a16:creationId xmlns:a16="http://schemas.microsoft.com/office/drawing/2014/main" id="{3F9FB006-F264-70E8-80E4-754B81702815}"/>
                  </a:ext>
                </a:extLst>
              </p:cNvPr>
              <p:cNvGrpSpPr/>
              <p:nvPr/>
            </p:nvGrpSpPr>
            <p:grpSpPr>
              <a:xfrm>
                <a:off x="9069906" y="4009849"/>
                <a:ext cx="397284" cy="437885"/>
                <a:chOff x="9069906" y="4009849"/>
                <a:chExt cx="397284" cy="437885"/>
              </a:xfrm>
            </p:grpSpPr>
            <p:sp>
              <p:nvSpPr>
                <p:cNvPr id="103" name="Rectangle 102">
                  <a:extLst>
                    <a:ext uri="{FF2B5EF4-FFF2-40B4-BE49-F238E27FC236}">
                      <a16:creationId xmlns:a16="http://schemas.microsoft.com/office/drawing/2014/main" id="{9C02FE3B-E2AE-7197-0BC1-55F863DFAAAD}"/>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4" name="Rectangle 103">
                  <a:extLst>
                    <a:ext uri="{FF2B5EF4-FFF2-40B4-BE49-F238E27FC236}">
                      <a16:creationId xmlns:a16="http://schemas.microsoft.com/office/drawing/2014/main" id="{AC24BDA0-BA79-D860-C8F6-7C787E02BD30}"/>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5" name="Group 94">
                <a:extLst>
                  <a:ext uri="{FF2B5EF4-FFF2-40B4-BE49-F238E27FC236}">
                    <a16:creationId xmlns:a16="http://schemas.microsoft.com/office/drawing/2014/main" id="{F2C549D9-2C4D-763C-30FA-9602FDCDB864}"/>
                  </a:ext>
                </a:extLst>
              </p:cNvPr>
              <p:cNvGrpSpPr/>
              <p:nvPr/>
            </p:nvGrpSpPr>
            <p:grpSpPr>
              <a:xfrm>
                <a:off x="9668862" y="4009849"/>
                <a:ext cx="397284" cy="437885"/>
                <a:chOff x="9069906" y="4009849"/>
                <a:chExt cx="397284" cy="437885"/>
              </a:xfrm>
            </p:grpSpPr>
            <p:sp>
              <p:nvSpPr>
                <p:cNvPr id="101" name="Rectangle 100">
                  <a:extLst>
                    <a:ext uri="{FF2B5EF4-FFF2-40B4-BE49-F238E27FC236}">
                      <a16:creationId xmlns:a16="http://schemas.microsoft.com/office/drawing/2014/main" id="{B4CDE3D1-2253-202F-B7F0-39FABBD078D0}"/>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2" name="Rectangle 101">
                  <a:extLst>
                    <a:ext uri="{FF2B5EF4-FFF2-40B4-BE49-F238E27FC236}">
                      <a16:creationId xmlns:a16="http://schemas.microsoft.com/office/drawing/2014/main" id="{A73CE14E-BEBB-CA80-AF0F-167BCFF72313}"/>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6" name="Group 95">
                <a:extLst>
                  <a:ext uri="{FF2B5EF4-FFF2-40B4-BE49-F238E27FC236}">
                    <a16:creationId xmlns:a16="http://schemas.microsoft.com/office/drawing/2014/main" id="{ED9A88A7-A2EB-41BA-36B9-2DE2190B8C43}"/>
                  </a:ext>
                </a:extLst>
              </p:cNvPr>
              <p:cNvGrpSpPr/>
              <p:nvPr/>
            </p:nvGrpSpPr>
            <p:grpSpPr>
              <a:xfrm>
                <a:off x="10259339" y="4009849"/>
                <a:ext cx="397284" cy="437885"/>
                <a:chOff x="9069906" y="4009849"/>
                <a:chExt cx="397284" cy="437885"/>
              </a:xfrm>
            </p:grpSpPr>
            <p:sp>
              <p:nvSpPr>
                <p:cNvPr id="99" name="Rectangle 98">
                  <a:extLst>
                    <a:ext uri="{FF2B5EF4-FFF2-40B4-BE49-F238E27FC236}">
                      <a16:creationId xmlns:a16="http://schemas.microsoft.com/office/drawing/2014/main" id="{6367E72A-EBC6-1AF4-1FBB-B22C8A655A7E}"/>
                    </a:ext>
                  </a:extLst>
                </p:cNvPr>
                <p:cNvSpPr/>
                <p:nvPr/>
              </p:nvSpPr>
              <p:spPr>
                <a:xfrm>
                  <a:off x="9079049" y="4021413"/>
                  <a:ext cx="387097" cy="426321"/>
                </a:xfrm>
                <a:prstGeom prst="rect">
                  <a:avLst/>
                </a:prstGeom>
                <a:solidFill>
                  <a:srgbClr val="FF33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0" name="Rectangle 99">
                  <a:extLst>
                    <a:ext uri="{FF2B5EF4-FFF2-40B4-BE49-F238E27FC236}">
                      <a16:creationId xmlns:a16="http://schemas.microsoft.com/office/drawing/2014/main" id="{CD3811BF-E0DD-9A52-8F9F-CB4593FD8BE3}"/>
                    </a:ext>
                  </a:extLst>
                </p:cNvPr>
                <p:cNvSpPr/>
                <p:nvPr/>
              </p:nvSpPr>
              <p:spPr>
                <a:xfrm>
                  <a:off x="9069906" y="4009849"/>
                  <a:ext cx="397284" cy="124867"/>
                </a:xfrm>
                <a:prstGeom prst="rect">
                  <a:avLst/>
                </a:prstGeom>
                <a:solidFill>
                  <a:srgbClr val="ECD2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97" name="Straight Connector 96">
                <a:extLst>
                  <a:ext uri="{FF2B5EF4-FFF2-40B4-BE49-F238E27FC236}">
                    <a16:creationId xmlns:a16="http://schemas.microsoft.com/office/drawing/2014/main" id="{4249A494-4CB7-CF96-3157-FA71D9058B38}"/>
                  </a:ext>
                </a:extLst>
              </p:cNvPr>
              <p:cNvCxnSpPr>
                <a:cxnSpLocks/>
                <a:stCxn id="103" idx="3"/>
                <a:endCxn id="101" idx="1"/>
              </p:cNvCxnSpPr>
              <p:nvPr/>
            </p:nvCxnSpPr>
            <p:spPr>
              <a:xfrm>
                <a:off x="9466146" y="4234574"/>
                <a:ext cx="211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FCB9A85-BC4A-E882-4552-EC6CB6D6D2AD}"/>
                  </a:ext>
                </a:extLst>
              </p:cNvPr>
              <p:cNvCxnSpPr>
                <a:cxnSpLocks/>
                <a:stCxn id="101" idx="3"/>
                <a:endCxn id="99" idx="1"/>
              </p:cNvCxnSpPr>
              <p:nvPr/>
            </p:nvCxnSpPr>
            <p:spPr>
              <a:xfrm>
                <a:off x="10065102" y="4234574"/>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a:extLst>
                <a:ext uri="{FF2B5EF4-FFF2-40B4-BE49-F238E27FC236}">
                  <a16:creationId xmlns:a16="http://schemas.microsoft.com/office/drawing/2014/main" id="{4E1B17B4-A7FE-6B97-0CDF-E0AD486BA861}"/>
                </a:ext>
              </a:extLst>
            </p:cNvPr>
            <p:cNvCxnSpPr>
              <a:cxnSpLocks/>
              <a:endCxn id="103" idx="1"/>
            </p:cNvCxnSpPr>
            <p:nvPr/>
          </p:nvCxnSpPr>
          <p:spPr>
            <a:xfrm flipV="1">
              <a:off x="8930639" y="4234574"/>
              <a:ext cx="599260" cy="45871"/>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92" name="Right Brace 91">
              <a:extLst>
                <a:ext uri="{FF2B5EF4-FFF2-40B4-BE49-F238E27FC236}">
                  <a16:creationId xmlns:a16="http://schemas.microsoft.com/office/drawing/2014/main" id="{1F804BE2-8469-A931-A4BC-FDE4414ABF6B}"/>
                </a:ext>
              </a:extLst>
            </p:cNvPr>
            <p:cNvSpPr/>
            <p:nvPr/>
          </p:nvSpPr>
          <p:spPr>
            <a:xfrm rot="5400000">
              <a:off x="10239391" y="4012494"/>
              <a:ext cx="157927" cy="1296802"/>
            </a:xfrm>
            <a:prstGeom prst="rightBrace">
              <a:avLst>
                <a:gd name="adj1" fmla="val 19756"/>
                <a:gd name="adj2" fmla="val 4771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93" name="TextBox 92">
              <a:extLst>
                <a:ext uri="{FF2B5EF4-FFF2-40B4-BE49-F238E27FC236}">
                  <a16:creationId xmlns:a16="http://schemas.microsoft.com/office/drawing/2014/main" id="{E9552C39-1E33-85F4-EA35-40EC9A201991}"/>
                </a:ext>
              </a:extLst>
            </p:cNvPr>
            <p:cNvSpPr txBox="1"/>
            <p:nvPr/>
          </p:nvSpPr>
          <p:spPr>
            <a:xfrm>
              <a:off x="9610746" y="4739859"/>
              <a:ext cx="1585690" cy="369332"/>
            </a:xfrm>
            <a:prstGeom prst="rect">
              <a:avLst/>
            </a:prstGeom>
            <a:noFill/>
          </p:spPr>
          <p:txBody>
            <a:bodyPr wrap="none" rtlCol="0">
              <a:spAutoFit/>
            </a:bodyPr>
            <a:lstStyle/>
            <a:p>
              <a:r>
                <a:rPr lang="en-US" dirty="0">
                  <a:latin typeface="LM Roman 10" panose="00000500000000000000" pitchFamily="50" charset="0"/>
                </a:rPr>
                <a:t>Block - Chain</a:t>
              </a:r>
              <a:endParaRPr lang="en-ID" dirty="0">
                <a:latin typeface="LM Roman 10" panose="00000500000000000000" pitchFamily="50" charset="0"/>
              </a:endParaRPr>
            </a:p>
          </p:txBody>
        </p:sp>
      </p:grpSp>
      <p:grpSp>
        <p:nvGrpSpPr>
          <p:cNvPr id="106" name="Group 105">
            <a:extLst>
              <a:ext uri="{FF2B5EF4-FFF2-40B4-BE49-F238E27FC236}">
                <a16:creationId xmlns:a16="http://schemas.microsoft.com/office/drawing/2014/main" id="{E752F0AE-C8E3-05E7-7CB7-9E1A1D308690}"/>
              </a:ext>
            </a:extLst>
          </p:cNvPr>
          <p:cNvGrpSpPr/>
          <p:nvPr/>
        </p:nvGrpSpPr>
        <p:grpSpPr>
          <a:xfrm>
            <a:off x="8848751" y="5492326"/>
            <a:ext cx="591521" cy="437885"/>
            <a:chOff x="10128855" y="5313473"/>
            <a:chExt cx="591521" cy="437885"/>
          </a:xfrm>
        </p:grpSpPr>
        <p:sp>
          <p:nvSpPr>
            <p:cNvPr id="27" name="Rectangle 26">
              <a:extLst>
                <a:ext uri="{FF2B5EF4-FFF2-40B4-BE49-F238E27FC236}">
                  <a16:creationId xmlns:a16="http://schemas.microsoft.com/office/drawing/2014/main" id="{08462188-8B14-A7F4-79B5-10E1C54595D4}"/>
                </a:ext>
              </a:extLst>
            </p:cNvPr>
            <p:cNvSpPr/>
            <p:nvPr/>
          </p:nvSpPr>
          <p:spPr>
            <a:xfrm>
              <a:off x="10332235" y="5325037"/>
              <a:ext cx="387097"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9" name="Rectangle 28">
              <a:extLst>
                <a:ext uri="{FF2B5EF4-FFF2-40B4-BE49-F238E27FC236}">
                  <a16:creationId xmlns:a16="http://schemas.microsoft.com/office/drawing/2014/main" id="{1553C294-83CB-2052-90EC-59B6EA8B2798}"/>
                </a:ext>
              </a:extLst>
            </p:cNvPr>
            <p:cNvSpPr/>
            <p:nvPr/>
          </p:nvSpPr>
          <p:spPr>
            <a:xfrm>
              <a:off x="10323092" y="5313473"/>
              <a:ext cx="397284"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cxnSp>
          <p:nvCxnSpPr>
            <p:cNvPr id="32" name="Straight Connector 31">
              <a:extLst>
                <a:ext uri="{FF2B5EF4-FFF2-40B4-BE49-F238E27FC236}">
                  <a16:creationId xmlns:a16="http://schemas.microsoft.com/office/drawing/2014/main" id="{2597BB2D-15EE-7464-2D7B-8E5AA8D8E296}"/>
                </a:ext>
              </a:extLst>
            </p:cNvPr>
            <p:cNvCxnSpPr>
              <a:cxnSpLocks/>
              <a:endCxn id="27" idx="1"/>
            </p:cNvCxnSpPr>
            <p:nvPr/>
          </p:nvCxnSpPr>
          <p:spPr>
            <a:xfrm>
              <a:off x="10128855" y="5538198"/>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0BEA3FDA-5D7A-A593-EE60-45157B13B745}"/>
              </a:ext>
            </a:extLst>
          </p:cNvPr>
          <p:cNvSpPr txBox="1"/>
          <p:nvPr/>
        </p:nvSpPr>
        <p:spPr>
          <a:xfrm>
            <a:off x="9431616" y="5503890"/>
            <a:ext cx="1983235" cy="369332"/>
          </a:xfrm>
          <a:prstGeom prst="rect">
            <a:avLst/>
          </a:prstGeom>
          <a:noFill/>
        </p:spPr>
        <p:txBody>
          <a:bodyPr wrap="none" rtlCol="0">
            <a:spAutoFit/>
          </a:bodyPr>
          <a:lstStyle/>
          <a:p>
            <a:r>
              <a:rPr lang="en-US" dirty="0">
                <a:latin typeface="LM Roman 10" panose="00000500000000000000" pitchFamily="50" charset="0"/>
              </a:rPr>
              <a:t>New Block Mined</a:t>
            </a:r>
            <a:endParaRPr lang="en-ID" dirty="0">
              <a:latin typeface="LM Roman 10" panose="00000500000000000000" pitchFamily="50" charset="0"/>
            </a:endParaRPr>
          </a:p>
        </p:txBody>
      </p:sp>
      <p:sp>
        <p:nvSpPr>
          <p:cNvPr id="108" name="TextBox 107">
            <a:extLst>
              <a:ext uri="{FF2B5EF4-FFF2-40B4-BE49-F238E27FC236}">
                <a16:creationId xmlns:a16="http://schemas.microsoft.com/office/drawing/2014/main" id="{EE8FB357-0E75-03ED-1CDE-D0B445ABFCC0}"/>
              </a:ext>
            </a:extLst>
          </p:cNvPr>
          <p:cNvSpPr txBox="1"/>
          <p:nvPr/>
        </p:nvSpPr>
        <p:spPr>
          <a:xfrm>
            <a:off x="791610" y="5247861"/>
            <a:ext cx="3392275" cy="646331"/>
          </a:xfrm>
          <a:prstGeom prst="rect">
            <a:avLst/>
          </a:prstGeom>
          <a:noFill/>
        </p:spPr>
        <p:txBody>
          <a:bodyPr wrap="none" rtlCol="0">
            <a:spAutoFit/>
          </a:bodyPr>
          <a:lstStyle/>
          <a:p>
            <a:r>
              <a:rPr lang="en-US" dirty="0">
                <a:latin typeface="LM Roman 10" panose="00000500000000000000" pitchFamily="50" charset="0"/>
              </a:rPr>
              <a:t>Block Mining : Generate Block </a:t>
            </a:r>
            <a:br>
              <a:rPr lang="en-US" dirty="0">
                <a:latin typeface="LM Roman 10" panose="00000500000000000000" pitchFamily="50" charset="0"/>
              </a:rPr>
            </a:br>
            <a:r>
              <a:rPr lang="en-US" dirty="0">
                <a:latin typeface="LM Roman 10" panose="00000500000000000000" pitchFamily="50" charset="0"/>
              </a:rPr>
              <a:t>Nonce </a:t>
            </a:r>
            <a:r>
              <a:rPr lang="en-US" dirty="0" err="1">
                <a:latin typeface="LM Roman 10" panose="00000500000000000000" pitchFamily="50" charset="0"/>
              </a:rPr>
              <a:t>GuessingVerified</a:t>
            </a:r>
            <a:endParaRPr lang="en-ID" dirty="0">
              <a:latin typeface="LM Roman 10" panose="00000500000000000000" pitchFamily="50" charset="0"/>
            </a:endParaRPr>
          </a:p>
        </p:txBody>
      </p:sp>
      <p:grpSp>
        <p:nvGrpSpPr>
          <p:cNvPr id="116" name="Group 115">
            <a:extLst>
              <a:ext uri="{FF2B5EF4-FFF2-40B4-BE49-F238E27FC236}">
                <a16:creationId xmlns:a16="http://schemas.microsoft.com/office/drawing/2014/main" id="{02D960DE-EE36-3B62-730B-617656773754}"/>
              </a:ext>
            </a:extLst>
          </p:cNvPr>
          <p:cNvGrpSpPr/>
          <p:nvPr/>
        </p:nvGrpSpPr>
        <p:grpSpPr>
          <a:xfrm>
            <a:off x="5273947" y="4878518"/>
            <a:ext cx="397284" cy="437885"/>
            <a:chOff x="5273947" y="4878518"/>
            <a:chExt cx="397284" cy="437885"/>
          </a:xfrm>
        </p:grpSpPr>
        <p:sp>
          <p:nvSpPr>
            <p:cNvPr id="113" name="Rectangle 112">
              <a:extLst>
                <a:ext uri="{FF2B5EF4-FFF2-40B4-BE49-F238E27FC236}">
                  <a16:creationId xmlns:a16="http://schemas.microsoft.com/office/drawing/2014/main" id="{2F565D18-83CC-4429-49B3-C770A1855B4B}"/>
                </a:ext>
              </a:extLst>
            </p:cNvPr>
            <p:cNvSpPr/>
            <p:nvPr/>
          </p:nvSpPr>
          <p:spPr>
            <a:xfrm>
              <a:off x="5283090" y="4890082"/>
              <a:ext cx="387097"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4" name="Rectangle 113">
              <a:extLst>
                <a:ext uri="{FF2B5EF4-FFF2-40B4-BE49-F238E27FC236}">
                  <a16:creationId xmlns:a16="http://schemas.microsoft.com/office/drawing/2014/main" id="{3A40EFD1-50A5-09E7-78DE-6B11503728EF}"/>
                </a:ext>
              </a:extLst>
            </p:cNvPr>
            <p:cNvSpPr/>
            <p:nvPr/>
          </p:nvSpPr>
          <p:spPr>
            <a:xfrm>
              <a:off x="5273947" y="4878518"/>
              <a:ext cx="397284"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117" name="Group 116">
            <a:extLst>
              <a:ext uri="{FF2B5EF4-FFF2-40B4-BE49-F238E27FC236}">
                <a16:creationId xmlns:a16="http://schemas.microsoft.com/office/drawing/2014/main" id="{A911B8D1-71EC-2EC3-0019-E6169861EA92}"/>
              </a:ext>
            </a:extLst>
          </p:cNvPr>
          <p:cNvGrpSpPr/>
          <p:nvPr/>
        </p:nvGrpSpPr>
        <p:grpSpPr>
          <a:xfrm>
            <a:off x="6010544" y="4486640"/>
            <a:ext cx="397284" cy="437885"/>
            <a:chOff x="5273947" y="4878518"/>
            <a:chExt cx="397284" cy="437885"/>
          </a:xfrm>
        </p:grpSpPr>
        <p:sp>
          <p:nvSpPr>
            <p:cNvPr id="118" name="Rectangle 117">
              <a:extLst>
                <a:ext uri="{FF2B5EF4-FFF2-40B4-BE49-F238E27FC236}">
                  <a16:creationId xmlns:a16="http://schemas.microsoft.com/office/drawing/2014/main" id="{D3D97FC5-B7B1-61C0-7F44-1453124898D7}"/>
                </a:ext>
              </a:extLst>
            </p:cNvPr>
            <p:cNvSpPr/>
            <p:nvPr/>
          </p:nvSpPr>
          <p:spPr>
            <a:xfrm>
              <a:off x="5283090" y="4890082"/>
              <a:ext cx="387097"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9" name="Rectangle 118">
              <a:extLst>
                <a:ext uri="{FF2B5EF4-FFF2-40B4-BE49-F238E27FC236}">
                  <a16:creationId xmlns:a16="http://schemas.microsoft.com/office/drawing/2014/main" id="{3BA865B6-2F9E-562C-CB1E-1FAC2F4B5AE1}"/>
                </a:ext>
              </a:extLst>
            </p:cNvPr>
            <p:cNvSpPr/>
            <p:nvPr/>
          </p:nvSpPr>
          <p:spPr>
            <a:xfrm>
              <a:off x="5273947" y="4878518"/>
              <a:ext cx="397284"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120" name="Group 119">
            <a:extLst>
              <a:ext uri="{FF2B5EF4-FFF2-40B4-BE49-F238E27FC236}">
                <a16:creationId xmlns:a16="http://schemas.microsoft.com/office/drawing/2014/main" id="{C088739D-B9B0-52B0-17BD-A2B631314E49}"/>
              </a:ext>
            </a:extLst>
          </p:cNvPr>
          <p:cNvGrpSpPr/>
          <p:nvPr/>
        </p:nvGrpSpPr>
        <p:grpSpPr>
          <a:xfrm>
            <a:off x="6608226" y="4484917"/>
            <a:ext cx="397284" cy="437885"/>
            <a:chOff x="5273947" y="4878518"/>
            <a:chExt cx="397284" cy="437885"/>
          </a:xfrm>
        </p:grpSpPr>
        <p:sp>
          <p:nvSpPr>
            <p:cNvPr id="121" name="Rectangle 120">
              <a:extLst>
                <a:ext uri="{FF2B5EF4-FFF2-40B4-BE49-F238E27FC236}">
                  <a16:creationId xmlns:a16="http://schemas.microsoft.com/office/drawing/2014/main" id="{E77DA76C-157C-D502-D548-79EDBDFFCFA3}"/>
                </a:ext>
              </a:extLst>
            </p:cNvPr>
            <p:cNvSpPr/>
            <p:nvPr/>
          </p:nvSpPr>
          <p:spPr>
            <a:xfrm>
              <a:off x="5283090" y="4890082"/>
              <a:ext cx="387097"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2" name="Rectangle 121">
              <a:extLst>
                <a:ext uri="{FF2B5EF4-FFF2-40B4-BE49-F238E27FC236}">
                  <a16:creationId xmlns:a16="http://schemas.microsoft.com/office/drawing/2014/main" id="{F7B834EB-BAED-ABF4-3C6D-6DBE8C100F2D}"/>
                </a:ext>
              </a:extLst>
            </p:cNvPr>
            <p:cNvSpPr/>
            <p:nvPr/>
          </p:nvSpPr>
          <p:spPr>
            <a:xfrm>
              <a:off x="5273947" y="4878518"/>
              <a:ext cx="397284"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123" name="Group 122">
            <a:extLst>
              <a:ext uri="{FF2B5EF4-FFF2-40B4-BE49-F238E27FC236}">
                <a16:creationId xmlns:a16="http://schemas.microsoft.com/office/drawing/2014/main" id="{EF6F5497-90C5-939B-2DC7-0A5587CAAE73}"/>
              </a:ext>
            </a:extLst>
          </p:cNvPr>
          <p:cNvGrpSpPr/>
          <p:nvPr/>
        </p:nvGrpSpPr>
        <p:grpSpPr>
          <a:xfrm>
            <a:off x="7004466" y="4968855"/>
            <a:ext cx="397284" cy="437885"/>
            <a:chOff x="5273947" y="4878518"/>
            <a:chExt cx="397284" cy="437885"/>
          </a:xfrm>
        </p:grpSpPr>
        <p:sp>
          <p:nvSpPr>
            <p:cNvPr id="124" name="Rectangle 123">
              <a:extLst>
                <a:ext uri="{FF2B5EF4-FFF2-40B4-BE49-F238E27FC236}">
                  <a16:creationId xmlns:a16="http://schemas.microsoft.com/office/drawing/2014/main" id="{9D6D40A3-9827-5983-93C7-2A9CEAB38BC0}"/>
                </a:ext>
              </a:extLst>
            </p:cNvPr>
            <p:cNvSpPr/>
            <p:nvPr/>
          </p:nvSpPr>
          <p:spPr>
            <a:xfrm>
              <a:off x="5283090" y="4890082"/>
              <a:ext cx="387097"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5" name="Rectangle 124">
              <a:extLst>
                <a:ext uri="{FF2B5EF4-FFF2-40B4-BE49-F238E27FC236}">
                  <a16:creationId xmlns:a16="http://schemas.microsoft.com/office/drawing/2014/main" id="{C11D923A-E5A8-C6FE-95AD-51AC44C42155}"/>
                </a:ext>
              </a:extLst>
            </p:cNvPr>
            <p:cNvSpPr/>
            <p:nvPr/>
          </p:nvSpPr>
          <p:spPr>
            <a:xfrm>
              <a:off x="5273947" y="4878518"/>
              <a:ext cx="397284"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139" name="Group 138">
            <a:extLst>
              <a:ext uri="{FF2B5EF4-FFF2-40B4-BE49-F238E27FC236}">
                <a16:creationId xmlns:a16="http://schemas.microsoft.com/office/drawing/2014/main" id="{253954F6-5BCA-054A-311A-F04D276C3255}"/>
              </a:ext>
            </a:extLst>
          </p:cNvPr>
          <p:cNvGrpSpPr/>
          <p:nvPr/>
        </p:nvGrpSpPr>
        <p:grpSpPr>
          <a:xfrm>
            <a:off x="773918" y="3693137"/>
            <a:ext cx="583686" cy="437885"/>
            <a:chOff x="773918" y="3693137"/>
            <a:chExt cx="583686" cy="437885"/>
          </a:xfrm>
        </p:grpSpPr>
        <p:sp>
          <p:nvSpPr>
            <p:cNvPr id="129" name="Rectangle 128">
              <a:extLst>
                <a:ext uri="{FF2B5EF4-FFF2-40B4-BE49-F238E27FC236}">
                  <a16:creationId xmlns:a16="http://schemas.microsoft.com/office/drawing/2014/main" id="{FDE3B5F9-450F-249D-A98B-BAC26B2FEFC2}"/>
                </a:ext>
              </a:extLst>
            </p:cNvPr>
            <p:cNvSpPr/>
            <p:nvPr/>
          </p:nvSpPr>
          <p:spPr>
            <a:xfrm flipH="1">
              <a:off x="774948" y="3704701"/>
              <a:ext cx="381969"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0" name="Rectangle 129">
              <a:extLst>
                <a:ext uri="{FF2B5EF4-FFF2-40B4-BE49-F238E27FC236}">
                  <a16:creationId xmlns:a16="http://schemas.microsoft.com/office/drawing/2014/main" id="{0BDAE8E8-437D-E2C2-C24E-7174F149D36B}"/>
                </a:ext>
              </a:extLst>
            </p:cNvPr>
            <p:cNvSpPr/>
            <p:nvPr/>
          </p:nvSpPr>
          <p:spPr>
            <a:xfrm flipH="1">
              <a:off x="773918" y="3693137"/>
              <a:ext cx="392021"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31" name="Straight Connector 130">
              <a:extLst>
                <a:ext uri="{FF2B5EF4-FFF2-40B4-BE49-F238E27FC236}">
                  <a16:creationId xmlns:a16="http://schemas.microsoft.com/office/drawing/2014/main" id="{F40F683F-24FC-BBFA-B7C2-90B2AFC49D21}"/>
                </a:ext>
              </a:extLst>
            </p:cNvPr>
            <p:cNvCxnSpPr>
              <a:cxnSpLocks/>
              <a:endCxn id="129" idx="1"/>
            </p:cNvCxnSpPr>
            <p:nvPr/>
          </p:nvCxnSpPr>
          <p:spPr>
            <a:xfrm flipH="1">
              <a:off x="1156918" y="3917862"/>
              <a:ext cx="200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3" name="Group 142">
            <a:extLst>
              <a:ext uri="{FF2B5EF4-FFF2-40B4-BE49-F238E27FC236}">
                <a16:creationId xmlns:a16="http://schemas.microsoft.com/office/drawing/2014/main" id="{DEF5DAEF-7FA0-8B34-4EEF-911C3D3F0D9C}"/>
              </a:ext>
            </a:extLst>
          </p:cNvPr>
          <p:cNvGrpSpPr/>
          <p:nvPr/>
        </p:nvGrpSpPr>
        <p:grpSpPr>
          <a:xfrm>
            <a:off x="1722716" y="1468012"/>
            <a:ext cx="583686" cy="437885"/>
            <a:chOff x="773918" y="3693137"/>
            <a:chExt cx="583686" cy="437885"/>
          </a:xfrm>
        </p:grpSpPr>
        <p:sp>
          <p:nvSpPr>
            <p:cNvPr id="144" name="Rectangle 143">
              <a:extLst>
                <a:ext uri="{FF2B5EF4-FFF2-40B4-BE49-F238E27FC236}">
                  <a16:creationId xmlns:a16="http://schemas.microsoft.com/office/drawing/2014/main" id="{798B5285-4453-980E-4E56-91953C4D1900}"/>
                </a:ext>
              </a:extLst>
            </p:cNvPr>
            <p:cNvSpPr/>
            <p:nvPr/>
          </p:nvSpPr>
          <p:spPr>
            <a:xfrm flipH="1">
              <a:off x="774948" y="3704701"/>
              <a:ext cx="381969"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5" name="Rectangle 144">
              <a:extLst>
                <a:ext uri="{FF2B5EF4-FFF2-40B4-BE49-F238E27FC236}">
                  <a16:creationId xmlns:a16="http://schemas.microsoft.com/office/drawing/2014/main" id="{41ED4A10-32C4-CF5D-13B1-92C6A6D47B62}"/>
                </a:ext>
              </a:extLst>
            </p:cNvPr>
            <p:cNvSpPr/>
            <p:nvPr/>
          </p:nvSpPr>
          <p:spPr>
            <a:xfrm flipH="1">
              <a:off x="773918" y="3693137"/>
              <a:ext cx="392021"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46" name="Straight Connector 145">
              <a:extLst>
                <a:ext uri="{FF2B5EF4-FFF2-40B4-BE49-F238E27FC236}">
                  <a16:creationId xmlns:a16="http://schemas.microsoft.com/office/drawing/2014/main" id="{CA2360C3-2572-80E0-7767-81190A8FD539}"/>
                </a:ext>
              </a:extLst>
            </p:cNvPr>
            <p:cNvCxnSpPr>
              <a:cxnSpLocks/>
              <a:endCxn id="144" idx="1"/>
            </p:cNvCxnSpPr>
            <p:nvPr/>
          </p:nvCxnSpPr>
          <p:spPr>
            <a:xfrm flipH="1">
              <a:off x="1156918" y="3917862"/>
              <a:ext cx="200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0E03C823-2DBC-4A2B-DA71-07384CA1733C}"/>
              </a:ext>
            </a:extLst>
          </p:cNvPr>
          <p:cNvGrpSpPr/>
          <p:nvPr/>
        </p:nvGrpSpPr>
        <p:grpSpPr>
          <a:xfrm>
            <a:off x="10220191" y="1431552"/>
            <a:ext cx="591521" cy="437885"/>
            <a:chOff x="11097286" y="4021087"/>
            <a:chExt cx="591521" cy="437885"/>
          </a:xfrm>
        </p:grpSpPr>
        <p:sp>
          <p:nvSpPr>
            <p:cNvPr id="161" name="Rectangle 160">
              <a:extLst>
                <a:ext uri="{FF2B5EF4-FFF2-40B4-BE49-F238E27FC236}">
                  <a16:creationId xmlns:a16="http://schemas.microsoft.com/office/drawing/2014/main" id="{6FC6209E-17DE-87BC-7AC6-C9221E3DCA51}"/>
                </a:ext>
              </a:extLst>
            </p:cNvPr>
            <p:cNvSpPr/>
            <p:nvPr/>
          </p:nvSpPr>
          <p:spPr>
            <a:xfrm>
              <a:off x="11300666" y="4032651"/>
              <a:ext cx="387097"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62" name="Rectangle 161">
              <a:extLst>
                <a:ext uri="{FF2B5EF4-FFF2-40B4-BE49-F238E27FC236}">
                  <a16:creationId xmlns:a16="http://schemas.microsoft.com/office/drawing/2014/main" id="{C6F2C948-C1A6-D1A5-A57F-29E2E78E8214}"/>
                </a:ext>
              </a:extLst>
            </p:cNvPr>
            <p:cNvSpPr/>
            <p:nvPr/>
          </p:nvSpPr>
          <p:spPr>
            <a:xfrm>
              <a:off x="11291523" y="4021087"/>
              <a:ext cx="397284"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cxnSp>
          <p:nvCxnSpPr>
            <p:cNvPr id="163" name="Straight Connector 162">
              <a:extLst>
                <a:ext uri="{FF2B5EF4-FFF2-40B4-BE49-F238E27FC236}">
                  <a16:creationId xmlns:a16="http://schemas.microsoft.com/office/drawing/2014/main" id="{FD365B8C-1E07-6E42-594A-0CB8AABFACAB}"/>
                </a:ext>
              </a:extLst>
            </p:cNvPr>
            <p:cNvCxnSpPr>
              <a:cxnSpLocks/>
              <a:endCxn id="161" idx="1"/>
            </p:cNvCxnSpPr>
            <p:nvPr/>
          </p:nvCxnSpPr>
          <p:spPr>
            <a:xfrm>
              <a:off x="11097286" y="4245812"/>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3D77D861-9783-73CE-7439-4FB9ED783AE3}"/>
              </a:ext>
            </a:extLst>
          </p:cNvPr>
          <p:cNvGrpSpPr/>
          <p:nvPr/>
        </p:nvGrpSpPr>
        <p:grpSpPr>
          <a:xfrm>
            <a:off x="11106429" y="3987191"/>
            <a:ext cx="591521" cy="437885"/>
            <a:chOff x="11097286" y="4021087"/>
            <a:chExt cx="591521" cy="437885"/>
          </a:xfrm>
        </p:grpSpPr>
        <p:sp>
          <p:nvSpPr>
            <p:cNvPr id="165" name="Rectangle 164">
              <a:extLst>
                <a:ext uri="{FF2B5EF4-FFF2-40B4-BE49-F238E27FC236}">
                  <a16:creationId xmlns:a16="http://schemas.microsoft.com/office/drawing/2014/main" id="{77AB0FC6-D39D-2209-A59E-56DA91F1221E}"/>
                </a:ext>
              </a:extLst>
            </p:cNvPr>
            <p:cNvSpPr/>
            <p:nvPr/>
          </p:nvSpPr>
          <p:spPr>
            <a:xfrm>
              <a:off x="11300666" y="4032651"/>
              <a:ext cx="387097" cy="42632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66" name="Rectangle 165">
              <a:extLst>
                <a:ext uri="{FF2B5EF4-FFF2-40B4-BE49-F238E27FC236}">
                  <a16:creationId xmlns:a16="http://schemas.microsoft.com/office/drawing/2014/main" id="{1E3C2A2C-ED1A-7DC8-49EF-FA500269AE90}"/>
                </a:ext>
              </a:extLst>
            </p:cNvPr>
            <p:cNvSpPr/>
            <p:nvPr/>
          </p:nvSpPr>
          <p:spPr>
            <a:xfrm>
              <a:off x="11291523" y="4021087"/>
              <a:ext cx="397284" cy="12486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cxnSp>
          <p:nvCxnSpPr>
            <p:cNvPr id="167" name="Straight Connector 166">
              <a:extLst>
                <a:ext uri="{FF2B5EF4-FFF2-40B4-BE49-F238E27FC236}">
                  <a16:creationId xmlns:a16="http://schemas.microsoft.com/office/drawing/2014/main" id="{80D0A4B5-460D-E81B-2063-8CB5741B7B22}"/>
                </a:ext>
              </a:extLst>
            </p:cNvPr>
            <p:cNvCxnSpPr>
              <a:cxnSpLocks/>
              <a:endCxn id="165" idx="1"/>
            </p:cNvCxnSpPr>
            <p:nvPr/>
          </p:nvCxnSpPr>
          <p:spPr>
            <a:xfrm>
              <a:off x="11097286" y="4245812"/>
              <a:ext cx="203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TextBox 171">
            <a:extLst>
              <a:ext uri="{FF2B5EF4-FFF2-40B4-BE49-F238E27FC236}">
                <a16:creationId xmlns:a16="http://schemas.microsoft.com/office/drawing/2014/main" id="{12E08A43-04EC-93FD-3931-BFCF04352748}"/>
              </a:ext>
            </a:extLst>
          </p:cNvPr>
          <p:cNvSpPr txBox="1"/>
          <p:nvPr/>
        </p:nvSpPr>
        <p:spPr>
          <a:xfrm>
            <a:off x="6367934" y="488360"/>
            <a:ext cx="3927614" cy="646331"/>
          </a:xfrm>
          <a:prstGeom prst="rect">
            <a:avLst/>
          </a:prstGeom>
          <a:noFill/>
        </p:spPr>
        <p:txBody>
          <a:bodyPr wrap="none" rtlCol="0">
            <a:spAutoFit/>
          </a:bodyPr>
          <a:lstStyle/>
          <a:p>
            <a:r>
              <a:rPr lang="en-US" dirty="0">
                <a:latin typeface="LM Roman 10" panose="00000500000000000000" pitchFamily="50" charset="0"/>
              </a:rPr>
              <a:t>Broadcasting : /Level Transverse -&gt; </a:t>
            </a:r>
          </a:p>
          <a:p>
            <a:r>
              <a:rPr lang="en-US" dirty="0">
                <a:latin typeface="LM Roman 10" panose="00000500000000000000" pitchFamily="50" charset="0"/>
              </a:rPr>
              <a:t>Breadth First Search </a:t>
            </a:r>
            <a:endParaRPr lang="en-ID" dirty="0">
              <a:latin typeface="LM Roman 10" panose="00000500000000000000" pitchFamily="50" charset="0"/>
            </a:endParaRPr>
          </a:p>
        </p:txBody>
      </p:sp>
      <p:sp>
        <p:nvSpPr>
          <p:cNvPr id="2" name="TextBox 1">
            <a:extLst>
              <a:ext uri="{FF2B5EF4-FFF2-40B4-BE49-F238E27FC236}">
                <a16:creationId xmlns:a16="http://schemas.microsoft.com/office/drawing/2014/main" id="{261C3ED3-8191-59AB-303C-D7DE4ADF3131}"/>
              </a:ext>
            </a:extLst>
          </p:cNvPr>
          <p:cNvSpPr txBox="1"/>
          <p:nvPr/>
        </p:nvSpPr>
        <p:spPr>
          <a:xfrm>
            <a:off x="4320923" y="1134066"/>
            <a:ext cx="1287532" cy="369332"/>
          </a:xfrm>
          <a:prstGeom prst="rect">
            <a:avLst/>
          </a:prstGeom>
          <a:noFill/>
        </p:spPr>
        <p:txBody>
          <a:bodyPr wrap="none" rtlCol="0">
            <a:spAutoFit/>
          </a:bodyPr>
          <a:lstStyle/>
          <a:p>
            <a:r>
              <a:rPr lang="en-US" b="1" i="1" u="sng" dirty="0">
                <a:solidFill>
                  <a:srgbClr val="FFFF00"/>
                </a:solidFill>
                <a:latin typeface="Courier New" panose="02070309020205020404" pitchFamily="49" charset="0"/>
                <a:cs typeface="Courier New" panose="02070309020205020404" pitchFamily="49" charset="0"/>
              </a:rPr>
              <a:t>Validate</a:t>
            </a:r>
            <a:endParaRPr lang="en-ID" b="1" i="1" u="sng" dirty="0">
              <a:solidFill>
                <a:srgbClr val="FFFF00"/>
              </a:solidFill>
              <a:latin typeface="Courier New" panose="02070309020205020404" pitchFamily="49" charset="0"/>
              <a:cs typeface="Courier New" panose="02070309020205020404" pitchFamily="49" charset="0"/>
            </a:endParaRPr>
          </a:p>
        </p:txBody>
      </p:sp>
      <p:sp>
        <p:nvSpPr>
          <p:cNvPr id="22" name="TextBox 21">
            <a:extLst>
              <a:ext uri="{FF2B5EF4-FFF2-40B4-BE49-F238E27FC236}">
                <a16:creationId xmlns:a16="http://schemas.microsoft.com/office/drawing/2014/main" id="{01A7F94F-2C24-9155-B5B5-FC8763B0C6F4}"/>
              </a:ext>
            </a:extLst>
          </p:cNvPr>
          <p:cNvSpPr txBox="1"/>
          <p:nvPr/>
        </p:nvSpPr>
        <p:spPr>
          <a:xfrm>
            <a:off x="7076515" y="1159628"/>
            <a:ext cx="1287532" cy="369332"/>
          </a:xfrm>
          <a:prstGeom prst="rect">
            <a:avLst/>
          </a:prstGeom>
          <a:noFill/>
        </p:spPr>
        <p:txBody>
          <a:bodyPr wrap="none" rtlCol="0">
            <a:spAutoFit/>
          </a:bodyPr>
          <a:lstStyle/>
          <a:p>
            <a:r>
              <a:rPr lang="en-US" b="1" i="1" u="sng" dirty="0">
                <a:solidFill>
                  <a:srgbClr val="FFFF00"/>
                </a:solidFill>
                <a:latin typeface="Courier New" panose="02070309020205020404" pitchFamily="49" charset="0"/>
                <a:cs typeface="Courier New" panose="02070309020205020404" pitchFamily="49" charset="0"/>
              </a:rPr>
              <a:t>Validate</a:t>
            </a:r>
            <a:endParaRPr lang="en-ID" b="1" i="1" u="sng" dirty="0">
              <a:solidFill>
                <a:srgbClr val="FFFF00"/>
              </a:solidFill>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57EF3F34-D1A2-9BB5-0684-806740FFB835}"/>
              </a:ext>
            </a:extLst>
          </p:cNvPr>
          <p:cNvSpPr txBox="1"/>
          <p:nvPr/>
        </p:nvSpPr>
        <p:spPr>
          <a:xfrm>
            <a:off x="2739738" y="3036619"/>
            <a:ext cx="1287532" cy="369332"/>
          </a:xfrm>
          <a:prstGeom prst="rect">
            <a:avLst/>
          </a:prstGeom>
          <a:noFill/>
        </p:spPr>
        <p:txBody>
          <a:bodyPr wrap="none" rtlCol="0">
            <a:spAutoFit/>
          </a:bodyPr>
          <a:lstStyle/>
          <a:p>
            <a:r>
              <a:rPr lang="en-US" b="1" i="1" u="sng" dirty="0">
                <a:solidFill>
                  <a:srgbClr val="FFFF00"/>
                </a:solidFill>
                <a:latin typeface="Courier New" panose="02070309020205020404" pitchFamily="49" charset="0"/>
                <a:cs typeface="Courier New" panose="02070309020205020404" pitchFamily="49" charset="0"/>
              </a:rPr>
              <a:t>Validate</a:t>
            </a:r>
            <a:endParaRPr lang="en-ID" b="1" i="1" u="sng" dirty="0">
              <a:solidFill>
                <a:srgbClr val="FFFF00"/>
              </a:solidFill>
              <a:latin typeface="Courier New" panose="02070309020205020404" pitchFamily="49" charset="0"/>
              <a:cs typeface="Courier New" panose="02070309020205020404" pitchFamily="49" charset="0"/>
            </a:endParaRPr>
          </a:p>
        </p:txBody>
      </p:sp>
      <p:sp>
        <p:nvSpPr>
          <p:cNvPr id="109" name="TextBox 108">
            <a:extLst>
              <a:ext uri="{FF2B5EF4-FFF2-40B4-BE49-F238E27FC236}">
                <a16:creationId xmlns:a16="http://schemas.microsoft.com/office/drawing/2014/main" id="{8864D932-473D-D18E-8C4A-C084AF30AB9D}"/>
              </a:ext>
            </a:extLst>
          </p:cNvPr>
          <p:cNvSpPr txBox="1"/>
          <p:nvPr/>
        </p:nvSpPr>
        <p:spPr>
          <a:xfrm>
            <a:off x="8483827" y="3427246"/>
            <a:ext cx="1287532" cy="369332"/>
          </a:xfrm>
          <a:prstGeom prst="rect">
            <a:avLst/>
          </a:prstGeom>
          <a:noFill/>
        </p:spPr>
        <p:txBody>
          <a:bodyPr wrap="none" rtlCol="0">
            <a:spAutoFit/>
          </a:bodyPr>
          <a:lstStyle/>
          <a:p>
            <a:r>
              <a:rPr lang="en-US" b="1" i="1" u="sng" dirty="0">
                <a:solidFill>
                  <a:srgbClr val="FFFF00"/>
                </a:solidFill>
                <a:latin typeface="Courier New" panose="02070309020205020404" pitchFamily="49" charset="0"/>
                <a:cs typeface="Courier New" panose="02070309020205020404" pitchFamily="49" charset="0"/>
              </a:rPr>
              <a:t>Validate</a:t>
            </a:r>
            <a:endParaRPr lang="en-ID" b="1" i="1" u="sng" dirty="0">
              <a:solidFill>
                <a:srgbClr val="FFFF00"/>
              </a:solidFill>
              <a:latin typeface="Courier New" panose="02070309020205020404" pitchFamily="49" charset="0"/>
              <a:cs typeface="Courier New" panose="02070309020205020404" pitchFamily="49" charset="0"/>
            </a:endParaRPr>
          </a:p>
        </p:txBody>
      </p:sp>
      <p:sp>
        <p:nvSpPr>
          <p:cNvPr id="110" name="TextBox 109">
            <a:extLst>
              <a:ext uri="{FF2B5EF4-FFF2-40B4-BE49-F238E27FC236}">
                <a16:creationId xmlns:a16="http://schemas.microsoft.com/office/drawing/2014/main" id="{F937A927-D099-7690-F973-96E9D90F285D}"/>
              </a:ext>
            </a:extLst>
          </p:cNvPr>
          <p:cNvSpPr txBox="1"/>
          <p:nvPr/>
        </p:nvSpPr>
        <p:spPr>
          <a:xfrm>
            <a:off x="5676940" y="5968345"/>
            <a:ext cx="1287532" cy="369332"/>
          </a:xfrm>
          <a:prstGeom prst="rect">
            <a:avLst/>
          </a:prstGeom>
          <a:noFill/>
        </p:spPr>
        <p:txBody>
          <a:bodyPr wrap="none" rtlCol="0">
            <a:spAutoFit/>
          </a:bodyPr>
          <a:lstStyle/>
          <a:p>
            <a:r>
              <a:rPr lang="en-US" b="1" i="1" u="sng" dirty="0">
                <a:solidFill>
                  <a:srgbClr val="FFFF00"/>
                </a:solidFill>
                <a:latin typeface="Courier New" panose="02070309020205020404" pitchFamily="49" charset="0"/>
                <a:cs typeface="Courier New" panose="02070309020205020404" pitchFamily="49" charset="0"/>
              </a:rPr>
              <a:t>Validate</a:t>
            </a:r>
            <a:endParaRPr lang="en-ID" b="1" i="1" u="sng"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22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p:cTn id="12" dur="500" fill="hold"/>
                                        <p:tgtEl>
                                          <p:spTgt spid="107"/>
                                        </p:tgtEl>
                                        <p:attrNameLst>
                                          <p:attrName>ppt_w</p:attrName>
                                        </p:attrNameLst>
                                      </p:cBhvr>
                                      <p:tavLst>
                                        <p:tav tm="0">
                                          <p:val>
                                            <p:fltVal val="0"/>
                                          </p:val>
                                        </p:tav>
                                        <p:tav tm="100000">
                                          <p:val>
                                            <p:strVal val="#ppt_w"/>
                                          </p:val>
                                        </p:tav>
                                      </p:tavLst>
                                    </p:anim>
                                    <p:anim calcmode="lin" valueType="num">
                                      <p:cBhvr>
                                        <p:cTn id="13" dur="500" fill="hold"/>
                                        <p:tgtEl>
                                          <p:spTgt spid="107"/>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p:cTn id="16" dur="500" fill="hold"/>
                                        <p:tgtEl>
                                          <p:spTgt spid="106"/>
                                        </p:tgtEl>
                                        <p:attrNameLst>
                                          <p:attrName>ppt_w</p:attrName>
                                        </p:attrNameLst>
                                      </p:cBhvr>
                                      <p:tavLst>
                                        <p:tav tm="0">
                                          <p:val>
                                            <p:fltVal val="0"/>
                                          </p:val>
                                        </p:tav>
                                        <p:tav tm="100000">
                                          <p:val>
                                            <p:strVal val="#ppt_w"/>
                                          </p:val>
                                        </p:tav>
                                      </p:tavLst>
                                    </p:anim>
                                    <p:anim calcmode="lin" valueType="num">
                                      <p:cBhvr>
                                        <p:cTn id="17" dur="500" fill="hold"/>
                                        <p:tgtEl>
                                          <p:spTgt spid="106"/>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116"/>
                                        </p:tgtEl>
                                        <p:attrNameLst>
                                          <p:attrName>style.visibility</p:attrName>
                                        </p:attrNameLst>
                                      </p:cBhvr>
                                      <p:to>
                                        <p:strVal val="visible"/>
                                      </p:to>
                                    </p:set>
                                    <p:anim calcmode="lin" valueType="num">
                                      <p:cBhvr>
                                        <p:cTn id="28" dur="500" fill="hold"/>
                                        <p:tgtEl>
                                          <p:spTgt spid="116"/>
                                        </p:tgtEl>
                                        <p:attrNameLst>
                                          <p:attrName>ppt_w</p:attrName>
                                        </p:attrNameLst>
                                      </p:cBhvr>
                                      <p:tavLst>
                                        <p:tav tm="0">
                                          <p:val>
                                            <p:fltVal val="0"/>
                                          </p:val>
                                        </p:tav>
                                        <p:tav tm="100000">
                                          <p:val>
                                            <p:strVal val="#ppt_w"/>
                                          </p:val>
                                        </p:tav>
                                      </p:tavLst>
                                    </p:anim>
                                    <p:anim calcmode="lin" valueType="num">
                                      <p:cBhvr>
                                        <p:cTn id="29" dur="500" fill="hold"/>
                                        <p:tgtEl>
                                          <p:spTgt spid="116"/>
                                        </p:tgtEl>
                                        <p:attrNameLst>
                                          <p:attrName>ppt_h</p:attrName>
                                        </p:attrNameLst>
                                      </p:cBhvr>
                                      <p:tavLst>
                                        <p:tav tm="0">
                                          <p:val>
                                            <p:flt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117"/>
                                        </p:tgtEl>
                                        <p:attrNameLst>
                                          <p:attrName>style.visibility</p:attrName>
                                        </p:attrNameLst>
                                      </p:cBhvr>
                                      <p:to>
                                        <p:strVal val="visible"/>
                                      </p:to>
                                    </p:set>
                                    <p:anim calcmode="lin" valueType="num">
                                      <p:cBhvr>
                                        <p:cTn id="32" dur="500" fill="hold"/>
                                        <p:tgtEl>
                                          <p:spTgt spid="117"/>
                                        </p:tgtEl>
                                        <p:attrNameLst>
                                          <p:attrName>ppt_w</p:attrName>
                                        </p:attrNameLst>
                                      </p:cBhvr>
                                      <p:tavLst>
                                        <p:tav tm="0">
                                          <p:val>
                                            <p:fltVal val="0"/>
                                          </p:val>
                                        </p:tav>
                                        <p:tav tm="100000">
                                          <p:val>
                                            <p:strVal val="#ppt_w"/>
                                          </p:val>
                                        </p:tav>
                                      </p:tavLst>
                                    </p:anim>
                                    <p:anim calcmode="lin" valueType="num">
                                      <p:cBhvr>
                                        <p:cTn id="33" dur="500" fill="hold"/>
                                        <p:tgtEl>
                                          <p:spTgt spid="117"/>
                                        </p:tgtEl>
                                        <p:attrNameLst>
                                          <p:attrName>ppt_h</p:attrName>
                                        </p:attrNameLst>
                                      </p:cBhvr>
                                      <p:tavLst>
                                        <p:tav tm="0">
                                          <p:val>
                                            <p:flt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120"/>
                                        </p:tgtEl>
                                        <p:attrNameLst>
                                          <p:attrName>style.visibility</p:attrName>
                                        </p:attrNameLst>
                                      </p:cBhvr>
                                      <p:to>
                                        <p:strVal val="visible"/>
                                      </p:to>
                                    </p:set>
                                    <p:anim calcmode="lin" valueType="num">
                                      <p:cBhvr>
                                        <p:cTn id="36" dur="500" fill="hold"/>
                                        <p:tgtEl>
                                          <p:spTgt spid="120"/>
                                        </p:tgtEl>
                                        <p:attrNameLst>
                                          <p:attrName>ppt_w</p:attrName>
                                        </p:attrNameLst>
                                      </p:cBhvr>
                                      <p:tavLst>
                                        <p:tav tm="0">
                                          <p:val>
                                            <p:fltVal val="0"/>
                                          </p:val>
                                        </p:tav>
                                        <p:tav tm="100000">
                                          <p:val>
                                            <p:strVal val="#ppt_w"/>
                                          </p:val>
                                        </p:tav>
                                      </p:tavLst>
                                    </p:anim>
                                    <p:anim calcmode="lin" valueType="num">
                                      <p:cBhvr>
                                        <p:cTn id="37" dur="500" fill="hold"/>
                                        <p:tgtEl>
                                          <p:spTgt spid="120"/>
                                        </p:tgtEl>
                                        <p:attrNameLst>
                                          <p:attrName>ppt_h</p:attrName>
                                        </p:attrNameLst>
                                      </p:cBhvr>
                                      <p:tavLst>
                                        <p:tav tm="0">
                                          <p:val>
                                            <p:fltVal val="0"/>
                                          </p:val>
                                        </p:tav>
                                        <p:tav tm="100000">
                                          <p:val>
                                            <p:strVal val="#ppt_h"/>
                                          </p:val>
                                        </p:tav>
                                      </p:tavLst>
                                    </p:anim>
                                  </p:childTnLst>
                                </p:cTn>
                              </p:par>
                              <p:par>
                                <p:cTn id="38" presetID="23" presetClass="entr" presetSubtype="16" fill="hold" nodeType="withEffect">
                                  <p:stCondLst>
                                    <p:cond delay="0"/>
                                  </p:stCondLst>
                                  <p:childTnLst>
                                    <p:set>
                                      <p:cBhvr>
                                        <p:cTn id="39" dur="1" fill="hold">
                                          <p:stCondLst>
                                            <p:cond delay="0"/>
                                          </p:stCondLst>
                                        </p:cTn>
                                        <p:tgtEl>
                                          <p:spTgt spid="123"/>
                                        </p:tgtEl>
                                        <p:attrNameLst>
                                          <p:attrName>style.visibility</p:attrName>
                                        </p:attrNameLst>
                                      </p:cBhvr>
                                      <p:to>
                                        <p:strVal val="visible"/>
                                      </p:to>
                                    </p:set>
                                    <p:anim calcmode="lin" valueType="num">
                                      <p:cBhvr>
                                        <p:cTn id="40" dur="500" fill="hold"/>
                                        <p:tgtEl>
                                          <p:spTgt spid="123"/>
                                        </p:tgtEl>
                                        <p:attrNameLst>
                                          <p:attrName>ppt_w</p:attrName>
                                        </p:attrNameLst>
                                      </p:cBhvr>
                                      <p:tavLst>
                                        <p:tav tm="0">
                                          <p:val>
                                            <p:fltVal val="0"/>
                                          </p:val>
                                        </p:tav>
                                        <p:tav tm="100000">
                                          <p:val>
                                            <p:strVal val="#ppt_w"/>
                                          </p:val>
                                        </p:tav>
                                      </p:tavLst>
                                    </p:anim>
                                    <p:anim calcmode="lin" valueType="num">
                                      <p:cBhvr>
                                        <p:cTn id="41" dur="500" fill="hold"/>
                                        <p:tgtEl>
                                          <p:spTgt spid="123"/>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0" presetClass="path" presetSubtype="0" accel="50000" decel="50000" fill="hold" nodeType="afterEffect">
                                  <p:stCondLst>
                                    <p:cond delay="500"/>
                                  </p:stCondLst>
                                  <p:childTnLst>
                                    <p:animMotion origin="layout" path="M -0.01953 -0.03473 L -0.01953 -0.03473 C -0.02656 -0.04514 -0.02761 -0.04537 -0.03242 -0.05648 C -0.03555 -0.06366 -0.0349 -0.06343 -0.0375 -0.07037 C -0.03815 -0.07223 -0.03893 -0.07361 -0.03959 -0.07547 C -0.04011 -0.07662 -0.04037 -0.07824 -0.04102 -0.07917 C -0.0543 -0.09769 -0.04518 -0.08334 -0.05313 -0.09329 C -0.06055 -0.10232 -0.05625 -0.09954 -0.06172 -0.10209 C -0.0625 -0.10371 -0.06289 -0.10579 -0.06393 -0.10718 C -0.06445 -0.1081 -0.06537 -0.10787 -0.06602 -0.10834 C -0.0668 -0.10903 -0.06745 -0.10996 -0.0681 -0.11088 C -0.07031 -0.11389 -0.07266 -0.11644 -0.07461 -0.11991 C -0.075 -0.1206 -0.07552 -0.12176 -0.07604 -0.12246 C -0.07617 -0.12269 -0.08099 -0.12755 -0.08177 -0.12871 C -0.08763 -0.1382 -0.08737 -0.13426 -0.08737 -0.14005 L -0.08737 -0.14005 " pathEditMode="relative" ptsTypes="AAAAAAAAAAAAAAAA">
                                      <p:cBhvr>
                                        <p:cTn id="44" dur="2000" fill="hold"/>
                                        <p:tgtEl>
                                          <p:spTgt spid="116"/>
                                        </p:tgtEl>
                                        <p:attrNameLst>
                                          <p:attrName>ppt_x</p:attrName>
                                          <p:attrName>ppt_y</p:attrName>
                                        </p:attrNameLst>
                                      </p:cBhvr>
                                    </p:animMotion>
                                  </p:childTnLst>
                                </p:cTn>
                              </p:par>
                              <p:par>
                                <p:cTn id="45" presetID="0" presetClass="path" presetSubtype="0" accel="50000" decel="50000" fill="hold" nodeType="withEffect">
                                  <p:stCondLst>
                                    <p:cond delay="500"/>
                                  </p:stCondLst>
                                  <p:childTnLst>
                                    <p:animMotion origin="layout" path="M -0.00429 -0.03588 L -0.00429 -0.03588 C -0.00625 -0.04491 -0.00859 -0.05347 -0.01002 -0.06273 C -0.01601 -0.09954 -0.0082 -0.0713 -0.01575 -0.0956 C -0.01601 -0.09768 -0.01601 -0.1 -0.01653 -0.10208 C -0.01718 -0.10532 -0.01888 -0.10717 -0.02005 -0.10972 C -0.02083 -0.11134 -0.02148 -0.11296 -0.02226 -0.11481 C -0.02265 -0.11597 -0.0233 -0.11713 -0.02356 -0.11852 C -0.02395 -0.11967 -0.02395 -0.1213 -0.02434 -0.12245 C -0.02486 -0.12384 -0.02578 -0.12477 -0.02643 -0.12616 C -0.02669 -0.12731 -0.02695 -0.1287 -0.02721 -0.12986 C -0.02812 -0.13333 -0.03007 -0.14005 -0.03007 -0.14005 C -0.03138 -0.15231 -0.02981 -0.14097 -0.03216 -0.15162 C -0.03515 -0.16481 -0.03177 -0.1537 -0.0358 -0.16551 C -0.03776 -0.18009 -0.03411 -0.15694 -0.0401 -0.1794 C -0.04062 -0.18171 -0.04036 -0.18472 -0.04075 -0.18704 C -0.04127 -0.18981 -0.04218 -0.19213 -0.04283 -0.19467 C -0.04335 -0.19861 -0.04361 -0.20255 -0.04427 -0.20625 C -0.04479 -0.2088 -0.04583 -0.21111 -0.04648 -0.21366 C -0.05195 -0.23518 -0.04531 -0.21111 -0.05078 -0.23032 C -0.05104 -0.23495 -0.05091 -0.23958 -0.05143 -0.24421 C -0.05169 -0.24606 -0.05273 -0.24745 -0.05286 -0.2493 C -0.05364 -0.25648 -0.05364 -0.26389 -0.05429 -0.27083 C -0.05455 -0.27315 -0.05533 -0.275 -0.05572 -0.27731 C -0.05638 -0.28102 -0.05664 -0.28495 -0.05716 -0.28866 C -0.05742 -0.29005 -0.05768 -0.2912 -0.05794 -0.29259 C -0.05859 -0.29745 -0.05872 -0.30301 -0.06002 -0.30764 C -0.06315 -0.31875 -0.0595 -0.30741 -0.06354 -0.31667 C -0.06549 -0.32106 -0.06692 -0.32592 -0.06861 -0.33055 C -0.07109 -0.33773 -0.06901 -0.33079 -0.07148 -0.33958 C -0.0733 -0.35903 -0.07083 -0.3375 -0.07356 -0.35208 C -0.07565 -0.36319 -0.07278 -0.3544 -0.07578 -0.36227 C -0.07591 -0.36528 -0.07604 -0.36829 -0.07643 -0.3713 C -0.07695 -0.37523 -0.07877 -0.38079 -0.08007 -0.38403 C -0.08046 -0.38495 -0.08098 -0.38565 -0.08138 -0.38634 L -0.08138 -0.38634 L -0.08007 -0.38009 " pathEditMode="relative" ptsTypes="AAAAAAAAAAAAAAAAAAAAAAAAAAAAAAAAAAAAA">
                                      <p:cBhvr>
                                        <p:cTn id="46" dur="2000" fill="hold"/>
                                        <p:tgtEl>
                                          <p:spTgt spid="117"/>
                                        </p:tgtEl>
                                        <p:attrNameLst>
                                          <p:attrName>ppt_x</p:attrName>
                                          <p:attrName>ppt_y</p:attrName>
                                        </p:attrNameLst>
                                      </p:cBhvr>
                                    </p:animMotion>
                                  </p:childTnLst>
                                </p:cTn>
                              </p:par>
                              <p:par>
                                <p:cTn id="47" presetID="0" presetClass="path" presetSubtype="0" accel="50000" decel="50000" fill="hold" nodeType="withEffect">
                                  <p:stCondLst>
                                    <p:cond delay="500"/>
                                  </p:stCondLst>
                                  <p:childTnLst>
                                    <p:animMotion origin="layout" path="M 0.00091 -0.03565 L 0.00091 -0.03565 C 0.00261 -0.04468 0.00352 -0.04722 0.00443 -0.05486 C 0.00495 -0.05903 0.00534 -0.06319 0.00586 -0.06759 L 0.00651 -0.07384 C 0.00677 -0.09375 0.0069 -0.11366 0.0073 -0.13357 C 0.0073 -0.13611 0.00769 -0.13866 0.00795 -0.1412 C 0.00834 -0.14375 0.00886 -0.1463 0.00938 -0.14884 C 0.01003 -0.15116 0.01081 -0.15301 0.01159 -0.15509 C 0.01289 -0.16898 0.01146 -0.15694 0.01368 -0.16921 C 0.01407 -0.17083 0.0142 -0.17245 0.01446 -0.17431 C 0.01472 -0.17639 0.01459 -0.17847 0.01511 -0.18056 C 0.01563 -0.18241 0.01654 -0.18403 0.01732 -0.18565 C 0.01901 -0.20116 0.01667 -0.18194 0.0194 -0.19954 C 0.01993 -0.20278 0.02058 -0.21065 0.02084 -0.21366 C 0.0211 -0.21574 0.02123 -0.21782 0.02162 -0.21991 C 0.02188 -0.22176 0.02253 -0.22338 0.02305 -0.225 C 0.02305 -0.22593 0.02409 -0.2375 0.02435 -0.23889 C 0.025 -0.24167 0.02578 -0.24398 0.02657 -0.24653 C 0.02683 -0.24907 0.02696 -0.25162 0.02722 -0.25417 C 0.02839 -0.26227 0.02878 -0.25995 0.02943 -0.2669 C 0.03151 -0.2875 0.02956 -0.27755 0.0323 -0.28982 C 0.0336 -0.31644 0.03216 -0.29444 0.03373 -0.31019 C 0.03399 -0.31296 0.03399 -0.3162 0.03438 -0.31898 C 0.03477 -0.3213 0.03542 -0.32315 0.03581 -0.32523 C 0.03672 -0.33032 0.0362 -0.33102 0.03802 -0.33542 C 0.03855 -0.33704 0.03946 -0.33796 0.04011 -0.33935 C 0.04063 -0.34144 0.04102 -0.34352 0.04154 -0.3456 C 0.04219 -0.34792 0.04323 -0.34977 0.04375 -0.35208 C 0.04675 -0.36713 0.04232 -0.35394 0.04584 -0.36343 L 0.04662 -0.37222 L 0.04662 -0.37222 " pathEditMode="relative" ptsTypes="AAAAAAAAAAAAAAAAAAAAAAAAAAAAAAAA">
                                      <p:cBhvr>
                                        <p:cTn id="48" dur="2000" fill="hold"/>
                                        <p:tgtEl>
                                          <p:spTgt spid="120"/>
                                        </p:tgtEl>
                                        <p:attrNameLst>
                                          <p:attrName>ppt_x</p:attrName>
                                          <p:attrName>ppt_y</p:attrName>
                                        </p:attrNameLst>
                                      </p:cBhvr>
                                    </p:animMotion>
                                  </p:childTnLst>
                                </p:cTn>
                              </p:par>
                              <p:par>
                                <p:cTn id="49" presetID="0" presetClass="path" presetSubtype="0" accel="50000" decel="50000" fill="hold" nodeType="withEffect">
                                  <p:stCondLst>
                                    <p:cond delay="500"/>
                                  </p:stCondLst>
                                  <p:childTnLst>
                                    <p:animMotion origin="layout" path="M 0.01419 -0.01991 L 0.01419 -0.01991 C 0.02408 -0.03287 0.01914 -0.02754 0.02916 -0.03657 C 0.03007 -0.0375 0.03098 -0.03866 0.03203 -0.03912 L 0.03554 -0.04028 C 0.0358 -0.04167 0.0358 -0.04329 0.03632 -0.04421 C 0.03723 -0.04583 0.03867 -0.04676 0.03984 -0.04792 C 0.04062 -0.04884 0.04127 -0.04977 0.04205 -0.05046 C 0.04531 -0.05393 0.04479 -0.05208 0.04778 -0.05694 C 0.04921 -0.05926 0.05117 -0.06134 0.05195 -0.06458 C 0.05247 -0.0662 0.05273 -0.06805 0.05338 -0.06967 C 0.05403 -0.07083 0.05494 -0.07106 0.05559 -0.07222 C 0.05781 -0.07569 0.05924 -0.08125 0.06197 -0.08356 C 0.06302 -0.08449 0.06393 -0.08518 0.06484 -0.08611 C 0.06692 -0.08842 0.06848 -0.0919 0.07057 -0.09375 C 0.07604 -0.09861 0.07239 -0.09491 0.07994 -0.10532 C 0.08085 -0.10648 0.08177 -0.10787 0.08281 -0.10903 L 0.08567 -0.11273 L 0.08567 -0.11273 " pathEditMode="relative" ptsTypes="AAAAAAAAAAAAAAAAAAA">
                                      <p:cBhvr>
                                        <p:cTn id="50" dur="2000" fill="hold"/>
                                        <p:tgtEl>
                                          <p:spTgt spid="123"/>
                                        </p:tgtEl>
                                        <p:attrNameLst>
                                          <p:attrName>ppt_x</p:attrName>
                                          <p:attrName>ppt_y</p:attrName>
                                        </p:attrNameLst>
                                      </p:cBhvr>
                                    </p:animMotion>
                                  </p:childTnLst>
                                </p:cTn>
                              </p:par>
                            </p:childTnLst>
                          </p:cTn>
                        </p:par>
                        <p:par>
                          <p:cTn id="51" fill="hold">
                            <p:stCondLst>
                              <p:cond delay="3000"/>
                            </p:stCondLst>
                            <p:childTnLst>
                              <p:par>
                                <p:cTn id="52" presetID="3" presetClass="entr" presetSubtype="5" fill="hold" grpId="0" nodeType="afterEffect">
                                  <p:stCondLst>
                                    <p:cond delay="0"/>
                                  </p:stCondLst>
                                  <p:iterate type="lt">
                                    <p:tmPct val="10000"/>
                                  </p:iterate>
                                  <p:childTnLst>
                                    <p:set>
                                      <p:cBhvr>
                                        <p:cTn id="53" dur="1" fill="hold">
                                          <p:stCondLst>
                                            <p:cond delay="0"/>
                                          </p:stCondLst>
                                        </p:cTn>
                                        <p:tgtEl>
                                          <p:spTgt spid="22"/>
                                        </p:tgtEl>
                                        <p:attrNameLst>
                                          <p:attrName>style.visibility</p:attrName>
                                        </p:attrNameLst>
                                      </p:cBhvr>
                                      <p:to>
                                        <p:strVal val="visible"/>
                                      </p:to>
                                    </p:set>
                                    <p:animEffect transition="in" filter="blinds(vertical)">
                                      <p:cBhvr>
                                        <p:cTn id="54" dur="500"/>
                                        <p:tgtEl>
                                          <p:spTgt spid="22"/>
                                        </p:tgtEl>
                                      </p:cBhvr>
                                    </p:animEffect>
                                  </p:childTnLst>
                                </p:cTn>
                              </p:par>
                              <p:par>
                                <p:cTn id="55" presetID="3" presetClass="entr" presetSubtype="5" fill="hold" grpId="0" nodeType="withEffect">
                                  <p:stCondLst>
                                    <p:cond delay="500"/>
                                  </p:stCondLst>
                                  <p:iterate type="lt">
                                    <p:tmPct val="10000"/>
                                  </p:iterate>
                                  <p:childTnLst>
                                    <p:set>
                                      <p:cBhvr>
                                        <p:cTn id="56" dur="1" fill="hold">
                                          <p:stCondLst>
                                            <p:cond delay="0"/>
                                          </p:stCondLst>
                                        </p:cTn>
                                        <p:tgtEl>
                                          <p:spTgt spid="2"/>
                                        </p:tgtEl>
                                        <p:attrNameLst>
                                          <p:attrName>style.visibility</p:attrName>
                                        </p:attrNameLst>
                                      </p:cBhvr>
                                      <p:to>
                                        <p:strVal val="visible"/>
                                      </p:to>
                                    </p:set>
                                    <p:animEffect transition="in" filter="blinds(vertical)">
                                      <p:cBhvr>
                                        <p:cTn id="57" dur="500"/>
                                        <p:tgtEl>
                                          <p:spTgt spid="2"/>
                                        </p:tgtEl>
                                      </p:cBhvr>
                                    </p:animEffect>
                                  </p:childTnLst>
                                </p:cTn>
                              </p:par>
                              <p:par>
                                <p:cTn id="58" presetID="3" presetClass="entr" presetSubtype="5" fill="hold" grpId="0" nodeType="withEffect">
                                  <p:stCondLst>
                                    <p:cond delay="500"/>
                                  </p:stCondLst>
                                  <p:iterate type="lt">
                                    <p:tmPct val="10000"/>
                                  </p:iterate>
                                  <p:childTnLst>
                                    <p:set>
                                      <p:cBhvr>
                                        <p:cTn id="59" dur="1" fill="hold">
                                          <p:stCondLst>
                                            <p:cond delay="0"/>
                                          </p:stCondLst>
                                        </p:cTn>
                                        <p:tgtEl>
                                          <p:spTgt spid="26"/>
                                        </p:tgtEl>
                                        <p:attrNameLst>
                                          <p:attrName>style.visibility</p:attrName>
                                        </p:attrNameLst>
                                      </p:cBhvr>
                                      <p:to>
                                        <p:strVal val="visible"/>
                                      </p:to>
                                    </p:set>
                                    <p:animEffect transition="in" filter="blinds(vertical)">
                                      <p:cBhvr>
                                        <p:cTn id="60" dur="500"/>
                                        <p:tgtEl>
                                          <p:spTgt spid="26"/>
                                        </p:tgtEl>
                                      </p:cBhvr>
                                    </p:animEffect>
                                  </p:childTnLst>
                                </p:cTn>
                              </p:par>
                              <p:par>
                                <p:cTn id="61" presetID="3" presetClass="entr" presetSubtype="5" fill="hold" grpId="0" nodeType="withEffect">
                                  <p:stCondLst>
                                    <p:cond delay="500"/>
                                  </p:stCondLst>
                                  <p:iterate type="lt">
                                    <p:tmPct val="10000"/>
                                  </p:iterate>
                                  <p:childTnLst>
                                    <p:set>
                                      <p:cBhvr>
                                        <p:cTn id="62" dur="1" fill="hold">
                                          <p:stCondLst>
                                            <p:cond delay="0"/>
                                          </p:stCondLst>
                                        </p:cTn>
                                        <p:tgtEl>
                                          <p:spTgt spid="110"/>
                                        </p:tgtEl>
                                        <p:attrNameLst>
                                          <p:attrName>style.visibility</p:attrName>
                                        </p:attrNameLst>
                                      </p:cBhvr>
                                      <p:to>
                                        <p:strVal val="visible"/>
                                      </p:to>
                                    </p:set>
                                    <p:animEffect transition="in" filter="blinds(vertical)">
                                      <p:cBhvr>
                                        <p:cTn id="63" dur="500"/>
                                        <p:tgtEl>
                                          <p:spTgt spid="110"/>
                                        </p:tgtEl>
                                      </p:cBhvr>
                                    </p:animEffect>
                                  </p:childTnLst>
                                </p:cTn>
                              </p:par>
                              <p:par>
                                <p:cTn id="64" presetID="3" presetClass="entr" presetSubtype="5" fill="hold" grpId="0" nodeType="withEffect">
                                  <p:stCondLst>
                                    <p:cond delay="500"/>
                                  </p:stCondLst>
                                  <p:iterate type="lt">
                                    <p:tmPct val="10000"/>
                                  </p:iterate>
                                  <p:childTnLst>
                                    <p:set>
                                      <p:cBhvr>
                                        <p:cTn id="65" dur="1" fill="hold">
                                          <p:stCondLst>
                                            <p:cond delay="0"/>
                                          </p:stCondLst>
                                        </p:cTn>
                                        <p:tgtEl>
                                          <p:spTgt spid="109"/>
                                        </p:tgtEl>
                                        <p:attrNameLst>
                                          <p:attrName>style.visibility</p:attrName>
                                        </p:attrNameLst>
                                      </p:cBhvr>
                                      <p:to>
                                        <p:strVal val="visible"/>
                                      </p:to>
                                    </p:set>
                                    <p:animEffect transition="in" filter="blinds(vertical)">
                                      <p:cBhvr>
                                        <p:cTn id="66" dur="500"/>
                                        <p:tgtEl>
                                          <p:spTgt spid="109"/>
                                        </p:tgtEl>
                                      </p:cBhvr>
                                    </p:animEffect>
                                  </p:childTnLst>
                                </p:cTn>
                              </p:par>
                            </p:childTnLst>
                          </p:cTn>
                        </p:par>
                        <p:par>
                          <p:cTn id="67" fill="hold">
                            <p:stCondLst>
                              <p:cond delay="4350"/>
                            </p:stCondLst>
                            <p:childTnLst>
                              <p:par>
                                <p:cTn id="68" presetID="1" presetClass="exit" presetSubtype="0" fill="hold" nodeType="afterEffect">
                                  <p:stCondLst>
                                    <p:cond delay="700"/>
                                  </p:stCondLst>
                                  <p:childTnLst>
                                    <p:set>
                                      <p:cBhvr>
                                        <p:cTn id="69" dur="1" fill="hold">
                                          <p:stCondLst>
                                            <p:cond delay="0"/>
                                          </p:stCondLst>
                                        </p:cTn>
                                        <p:tgtEl>
                                          <p:spTgt spid="116"/>
                                        </p:tgtEl>
                                        <p:attrNameLst>
                                          <p:attrName>style.visibility</p:attrName>
                                        </p:attrNameLst>
                                      </p:cBhvr>
                                      <p:to>
                                        <p:strVal val="hidden"/>
                                      </p:to>
                                    </p:set>
                                  </p:childTnLst>
                                </p:cTn>
                              </p:par>
                              <p:par>
                                <p:cTn id="70" presetID="1" presetClass="exit" presetSubtype="0" fill="hold" nodeType="withEffect">
                                  <p:stCondLst>
                                    <p:cond delay="800"/>
                                  </p:stCondLst>
                                  <p:childTnLst>
                                    <p:set>
                                      <p:cBhvr>
                                        <p:cTn id="71" dur="1" fill="hold">
                                          <p:stCondLst>
                                            <p:cond delay="0"/>
                                          </p:stCondLst>
                                        </p:cTn>
                                        <p:tgtEl>
                                          <p:spTgt spid="117"/>
                                        </p:tgtEl>
                                        <p:attrNameLst>
                                          <p:attrName>style.visibility</p:attrName>
                                        </p:attrNameLst>
                                      </p:cBhvr>
                                      <p:to>
                                        <p:strVal val="hidden"/>
                                      </p:to>
                                    </p:set>
                                  </p:childTnLst>
                                </p:cTn>
                              </p:par>
                              <p:par>
                                <p:cTn id="72" presetID="1" presetClass="exit" presetSubtype="0" fill="hold" nodeType="withEffect">
                                  <p:stCondLst>
                                    <p:cond delay="900"/>
                                  </p:stCondLst>
                                  <p:childTnLst>
                                    <p:set>
                                      <p:cBhvr>
                                        <p:cTn id="73" dur="1" fill="hold">
                                          <p:stCondLst>
                                            <p:cond delay="0"/>
                                          </p:stCondLst>
                                        </p:cTn>
                                        <p:tgtEl>
                                          <p:spTgt spid="120"/>
                                        </p:tgtEl>
                                        <p:attrNameLst>
                                          <p:attrName>style.visibility</p:attrName>
                                        </p:attrNameLst>
                                      </p:cBhvr>
                                      <p:to>
                                        <p:strVal val="hidden"/>
                                      </p:to>
                                    </p:set>
                                  </p:childTnLst>
                                </p:cTn>
                              </p:par>
                              <p:par>
                                <p:cTn id="74" presetID="1" presetClass="exit" presetSubtype="0" fill="hold" nodeType="withEffect">
                                  <p:stCondLst>
                                    <p:cond delay="1000"/>
                                  </p:stCondLst>
                                  <p:childTnLst>
                                    <p:set>
                                      <p:cBhvr>
                                        <p:cTn id="75" dur="1" fill="hold">
                                          <p:stCondLst>
                                            <p:cond delay="0"/>
                                          </p:stCondLst>
                                        </p:cTn>
                                        <p:tgtEl>
                                          <p:spTgt spid="123"/>
                                        </p:tgtEl>
                                        <p:attrNameLst>
                                          <p:attrName>style.visibility</p:attrName>
                                        </p:attrNameLst>
                                      </p:cBhvr>
                                      <p:to>
                                        <p:strVal val="hidden"/>
                                      </p:to>
                                    </p:set>
                                  </p:childTnLst>
                                </p:cTn>
                              </p:par>
                            </p:childTnLst>
                          </p:cTn>
                        </p:par>
                        <p:par>
                          <p:cTn id="76" fill="hold">
                            <p:stCondLst>
                              <p:cond delay="5350"/>
                            </p:stCondLst>
                            <p:childTnLst>
                              <p:par>
                                <p:cTn id="77" presetID="23" presetClass="entr" presetSubtype="16" fill="hold" nodeType="afterEffect">
                                  <p:stCondLst>
                                    <p:cond delay="0"/>
                                  </p:stCondLst>
                                  <p:childTnLst>
                                    <p:set>
                                      <p:cBhvr>
                                        <p:cTn id="78" dur="1" fill="hold">
                                          <p:stCondLst>
                                            <p:cond delay="0"/>
                                          </p:stCondLst>
                                        </p:cTn>
                                        <p:tgtEl>
                                          <p:spTgt spid="139"/>
                                        </p:tgtEl>
                                        <p:attrNameLst>
                                          <p:attrName>style.visibility</p:attrName>
                                        </p:attrNameLst>
                                      </p:cBhvr>
                                      <p:to>
                                        <p:strVal val="visible"/>
                                      </p:to>
                                    </p:set>
                                    <p:anim calcmode="lin" valueType="num">
                                      <p:cBhvr>
                                        <p:cTn id="79" dur="500" fill="hold"/>
                                        <p:tgtEl>
                                          <p:spTgt spid="139"/>
                                        </p:tgtEl>
                                        <p:attrNameLst>
                                          <p:attrName>ppt_w</p:attrName>
                                        </p:attrNameLst>
                                      </p:cBhvr>
                                      <p:tavLst>
                                        <p:tav tm="0">
                                          <p:val>
                                            <p:fltVal val="0"/>
                                          </p:val>
                                        </p:tav>
                                        <p:tav tm="100000">
                                          <p:val>
                                            <p:strVal val="#ppt_w"/>
                                          </p:val>
                                        </p:tav>
                                      </p:tavLst>
                                    </p:anim>
                                    <p:anim calcmode="lin" valueType="num">
                                      <p:cBhvr>
                                        <p:cTn id="80" dur="500" fill="hold"/>
                                        <p:tgtEl>
                                          <p:spTgt spid="139"/>
                                        </p:tgtEl>
                                        <p:attrNameLst>
                                          <p:attrName>ppt_h</p:attrName>
                                        </p:attrNameLst>
                                      </p:cBhvr>
                                      <p:tavLst>
                                        <p:tav tm="0">
                                          <p:val>
                                            <p:fltVal val="0"/>
                                          </p:val>
                                        </p:tav>
                                        <p:tav tm="100000">
                                          <p:val>
                                            <p:strVal val="#ppt_h"/>
                                          </p:val>
                                        </p:tav>
                                      </p:tavLst>
                                    </p:anim>
                                  </p:childTnLst>
                                </p:cTn>
                              </p:par>
                              <p:par>
                                <p:cTn id="81" presetID="23" presetClass="entr" presetSubtype="16" fill="hold" nodeType="withEffect">
                                  <p:stCondLst>
                                    <p:cond delay="1000"/>
                                  </p:stCondLst>
                                  <p:childTnLst>
                                    <p:set>
                                      <p:cBhvr>
                                        <p:cTn id="82" dur="1" fill="hold">
                                          <p:stCondLst>
                                            <p:cond delay="0"/>
                                          </p:stCondLst>
                                        </p:cTn>
                                        <p:tgtEl>
                                          <p:spTgt spid="143"/>
                                        </p:tgtEl>
                                        <p:attrNameLst>
                                          <p:attrName>style.visibility</p:attrName>
                                        </p:attrNameLst>
                                      </p:cBhvr>
                                      <p:to>
                                        <p:strVal val="visible"/>
                                      </p:to>
                                    </p:set>
                                    <p:anim calcmode="lin" valueType="num">
                                      <p:cBhvr>
                                        <p:cTn id="83" dur="500" fill="hold"/>
                                        <p:tgtEl>
                                          <p:spTgt spid="143"/>
                                        </p:tgtEl>
                                        <p:attrNameLst>
                                          <p:attrName>ppt_w</p:attrName>
                                        </p:attrNameLst>
                                      </p:cBhvr>
                                      <p:tavLst>
                                        <p:tav tm="0">
                                          <p:val>
                                            <p:fltVal val="0"/>
                                          </p:val>
                                        </p:tav>
                                        <p:tav tm="100000">
                                          <p:val>
                                            <p:strVal val="#ppt_w"/>
                                          </p:val>
                                        </p:tav>
                                      </p:tavLst>
                                    </p:anim>
                                    <p:anim calcmode="lin" valueType="num">
                                      <p:cBhvr>
                                        <p:cTn id="84" dur="500" fill="hold"/>
                                        <p:tgtEl>
                                          <p:spTgt spid="143"/>
                                        </p:tgtEl>
                                        <p:attrNameLst>
                                          <p:attrName>ppt_h</p:attrName>
                                        </p:attrNameLst>
                                      </p:cBhvr>
                                      <p:tavLst>
                                        <p:tav tm="0">
                                          <p:val>
                                            <p:fltVal val="0"/>
                                          </p:val>
                                        </p:tav>
                                        <p:tav tm="100000">
                                          <p:val>
                                            <p:strVal val="#ppt_h"/>
                                          </p:val>
                                        </p:tav>
                                      </p:tavLst>
                                    </p:anim>
                                  </p:childTnLst>
                                </p:cTn>
                              </p:par>
                              <p:par>
                                <p:cTn id="85" presetID="23" presetClass="entr" presetSubtype="16" fill="hold" nodeType="withEffect">
                                  <p:stCondLst>
                                    <p:cond delay="1000"/>
                                  </p:stCondLst>
                                  <p:childTnLst>
                                    <p:set>
                                      <p:cBhvr>
                                        <p:cTn id="86" dur="1" fill="hold">
                                          <p:stCondLst>
                                            <p:cond delay="0"/>
                                          </p:stCondLst>
                                        </p:cTn>
                                        <p:tgtEl>
                                          <p:spTgt spid="160"/>
                                        </p:tgtEl>
                                        <p:attrNameLst>
                                          <p:attrName>style.visibility</p:attrName>
                                        </p:attrNameLst>
                                      </p:cBhvr>
                                      <p:to>
                                        <p:strVal val="visible"/>
                                      </p:to>
                                    </p:set>
                                    <p:anim calcmode="lin" valueType="num">
                                      <p:cBhvr>
                                        <p:cTn id="87" dur="500" fill="hold"/>
                                        <p:tgtEl>
                                          <p:spTgt spid="160"/>
                                        </p:tgtEl>
                                        <p:attrNameLst>
                                          <p:attrName>ppt_w</p:attrName>
                                        </p:attrNameLst>
                                      </p:cBhvr>
                                      <p:tavLst>
                                        <p:tav tm="0">
                                          <p:val>
                                            <p:fltVal val="0"/>
                                          </p:val>
                                        </p:tav>
                                        <p:tav tm="100000">
                                          <p:val>
                                            <p:strVal val="#ppt_w"/>
                                          </p:val>
                                        </p:tav>
                                      </p:tavLst>
                                    </p:anim>
                                    <p:anim calcmode="lin" valueType="num">
                                      <p:cBhvr>
                                        <p:cTn id="88" dur="500" fill="hold"/>
                                        <p:tgtEl>
                                          <p:spTgt spid="160"/>
                                        </p:tgtEl>
                                        <p:attrNameLst>
                                          <p:attrName>ppt_h</p:attrName>
                                        </p:attrNameLst>
                                      </p:cBhvr>
                                      <p:tavLst>
                                        <p:tav tm="0">
                                          <p:val>
                                            <p:fltVal val="0"/>
                                          </p:val>
                                        </p:tav>
                                        <p:tav tm="100000">
                                          <p:val>
                                            <p:strVal val="#ppt_h"/>
                                          </p:val>
                                        </p:tav>
                                      </p:tavLst>
                                    </p:anim>
                                  </p:childTnLst>
                                </p:cTn>
                              </p:par>
                              <p:par>
                                <p:cTn id="89" presetID="23" presetClass="entr" presetSubtype="16" fill="hold" nodeType="withEffect">
                                  <p:stCondLst>
                                    <p:cond delay="1000"/>
                                  </p:stCondLst>
                                  <p:childTnLst>
                                    <p:set>
                                      <p:cBhvr>
                                        <p:cTn id="90" dur="1" fill="hold">
                                          <p:stCondLst>
                                            <p:cond delay="0"/>
                                          </p:stCondLst>
                                        </p:cTn>
                                        <p:tgtEl>
                                          <p:spTgt spid="160"/>
                                        </p:tgtEl>
                                        <p:attrNameLst>
                                          <p:attrName>style.visibility</p:attrName>
                                        </p:attrNameLst>
                                      </p:cBhvr>
                                      <p:to>
                                        <p:strVal val="visible"/>
                                      </p:to>
                                    </p:set>
                                    <p:anim calcmode="lin" valueType="num">
                                      <p:cBhvr>
                                        <p:cTn id="91" dur="500" fill="hold"/>
                                        <p:tgtEl>
                                          <p:spTgt spid="160"/>
                                        </p:tgtEl>
                                        <p:attrNameLst>
                                          <p:attrName>ppt_w</p:attrName>
                                        </p:attrNameLst>
                                      </p:cBhvr>
                                      <p:tavLst>
                                        <p:tav tm="0">
                                          <p:val>
                                            <p:fltVal val="0"/>
                                          </p:val>
                                        </p:tav>
                                        <p:tav tm="100000">
                                          <p:val>
                                            <p:strVal val="#ppt_w"/>
                                          </p:val>
                                        </p:tav>
                                      </p:tavLst>
                                    </p:anim>
                                    <p:anim calcmode="lin" valueType="num">
                                      <p:cBhvr>
                                        <p:cTn id="92" dur="500" fill="hold"/>
                                        <p:tgtEl>
                                          <p:spTgt spid="160"/>
                                        </p:tgtEl>
                                        <p:attrNameLst>
                                          <p:attrName>ppt_h</p:attrName>
                                        </p:attrNameLst>
                                      </p:cBhvr>
                                      <p:tavLst>
                                        <p:tav tm="0">
                                          <p:val>
                                            <p:fltVal val="0"/>
                                          </p:val>
                                        </p:tav>
                                        <p:tav tm="100000">
                                          <p:val>
                                            <p:strVal val="#ppt_h"/>
                                          </p:val>
                                        </p:tav>
                                      </p:tavLst>
                                    </p:anim>
                                  </p:childTnLst>
                                </p:cTn>
                              </p:par>
                              <p:par>
                                <p:cTn id="93" presetID="23" presetClass="entr" presetSubtype="16" fill="hold" nodeType="withEffect">
                                  <p:stCondLst>
                                    <p:cond delay="1000"/>
                                  </p:stCondLst>
                                  <p:childTnLst>
                                    <p:set>
                                      <p:cBhvr>
                                        <p:cTn id="94" dur="1" fill="hold">
                                          <p:stCondLst>
                                            <p:cond delay="0"/>
                                          </p:stCondLst>
                                        </p:cTn>
                                        <p:tgtEl>
                                          <p:spTgt spid="164"/>
                                        </p:tgtEl>
                                        <p:attrNameLst>
                                          <p:attrName>style.visibility</p:attrName>
                                        </p:attrNameLst>
                                      </p:cBhvr>
                                      <p:to>
                                        <p:strVal val="visible"/>
                                      </p:to>
                                    </p:set>
                                    <p:anim calcmode="lin" valueType="num">
                                      <p:cBhvr>
                                        <p:cTn id="95" dur="500" fill="hold"/>
                                        <p:tgtEl>
                                          <p:spTgt spid="164"/>
                                        </p:tgtEl>
                                        <p:attrNameLst>
                                          <p:attrName>ppt_w</p:attrName>
                                        </p:attrNameLst>
                                      </p:cBhvr>
                                      <p:tavLst>
                                        <p:tav tm="0">
                                          <p:val>
                                            <p:fltVal val="0"/>
                                          </p:val>
                                        </p:tav>
                                        <p:tav tm="100000">
                                          <p:val>
                                            <p:strVal val="#ppt_w"/>
                                          </p:val>
                                        </p:tav>
                                      </p:tavLst>
                                    </p:anim>
                                    <p:anim calcmode="lin" valueType="num">
                                      <p:cBhvr>
                                        <p:cTn id="96" dur="500" fill="hold"/>
                                        <p:tgtEl>
                                          <p:spTgt spid="164"/>
                                        </p:tgtEl>
                                        <p:attrNameLst>
                                          <p:attrName>ppt_h</p:attrName>
                                        </p:attrNameLst>
                                      </p:cBhvr>
                                      <p:tavLst>
                                        <p:tav tm="0">
                                          <p:val>
                                            <p:fltVal val="0"/>
                                          </p:val>
                                        </p:tav>
                                        <p:tav tm="100000">
                                          <p:val>
                                            <p:strVal val="#ppt_h"/>
                                          </p:val>
                                        </p:tav>
                                      </p:tavLst>
                                    </p:anim>
                                  </p:childTnLst>
                                </p:cTn>
                              </p:par>
                              <p:par>
                                <p:cTn id="97" presetID="23" presetClass="entr" presetSubtype="16" fill="hold" nodeType="withEffect">
                                  <p:stCondLst>
                                    <p:cond delay="1000"/>
                                  </p:stCondLst>
                                  <p:childTnLst>
                                    <p:set>
                                      <p:cBhvr>
                                        <p:cTn id="98" dur="1" fill="hold">
                                          <p:stCondLst>
                                            <p:cond delay="0"/>
                                          </p:stCondLst>
                                        </p:cTn>
                                        <p:tgtEl>
                                          <p:spTgt spid="164"/>
                                        </p:tgtEl>
                                        <p:attrNameLst>
                                          <p:attrName>style.visibility</p:attrName>
                                        </p:attrNameLst>
                                      </p:cBhvr>
                                      <p:to>
                                        <p:strVal val="visible"/>
                                      </p:to>
                                    </p:set>
                                    <p:anim calcmode="lin" valueType="num">
                                      <p:cBhvr>
                                        <p:cTn id="99" dur="500" fill="hold"/>
                                        <p:tgtEl>
                                          <p:spTgt spid="164"/>
                                        </p:tgtEl>
                                        <p:attrNameLst>
                                          <p:attrName>ppt_w</p:attrName>
                                        </p:attrNameLst>
                                      </p:cBhvr>
                                      <p:tavLst>
                                        <p:tav tm="0">
                                          <p:val>
                                            <p:fltVal val="0"/>
                                          </p:val>
                                        </p:tav>
                                        <p:tav tm="100000">
                                          <p:val>
                                            <p:strVal val="#ppt_w"/>
                                          </p:val>
                                        </p:tav>
                                      </p:tavLst>
                                    </p:anim>
                                    <p:anim calcmode="lin" valueType="num">
                                      <p:cBhvr>
                                        <p:cTn id="100" dur="500" fill="hold"/>
                                        <p:tgtEl>
                                          <p:spTgt spid="164"/>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23" presetClass="entr" presetSubtype="16" fill="hold" grpId="0" nodeType="clickEffect">
                                  <p:stCondLst>
                                    <p:cond delay="0"/>
                                  </p:stCondLst>
                                  <p:childTnLst>
                                    <p:set>
                                      <p:cBhvr>
                                        <p:cTn id="104" dur="1" fill="hold">
                                          <p:stCondLst>
                                            <p:cond delay="0"/>
                                          </p:stCondLst>
                                        </p:cTn>
                                        <p:tgtEl>
                                          <p:spTgt spid="172"/>
                                        </p:tgtEl>
                                        <p:attrNameLst>
                                          <p:attrName>style.visibility</p:attrName>
                                        </p:attrNameLst>
                                      </p:cBhvr>
                                      <p:to>
                                        <p:strVal val="visible"/>
                                      </p:to>
                                    </p:set>
                                    <p:anim calcmode="lin" valueType="num">
                                      <p:cBhvr>
                                        <p:cTn id="105" dur="500" fill="hold"/>
                                        <p:tgtEl>
                                          <p:spTgt spid="172"/>
                                        </p:tgtEl>
                                        <p:attrNameLst>
                                          <p:attrName>ppt_w</p:attrName>
                                        </p:attrNameLst>
                                      </p:cBhvr>
                                      <p:tavLst>
                                        <p:tav tm="0">
                                          <p:val>
                                            <p:fltVal val="0"/>
                                          </p:val>
                                        </p:tav>
                                        <p:tav tm="100000">
                                          <p:val>
                                            <p:strVal val="#ppt_w"/>
                                          </p:val>
                                        </p:tav>
                                      </p:tavLst>
                                    </p:anim>
                                    <p:anim calcmode="lin" valueType="num">
                                      <p:cBhvr>
                                        <p:cTn id="106" dur="500" fill="hold"/>
                                        <p:tgtEl>
                                          <p:spTgt spid="1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72" grpId="0"/>
      <p:bldP spid="2" grpId="0"/>
      <p:bldP spid="22" grpId="0"/>
      <p:bldP spid="26" grpId="0"/>
      <p:bldP spid="109" grpId="0"/>
      <p:bldP spid="1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9855903" cy="523220"/>
          </a:xfrm>
          <a:prstGeom prst="rect">
            <a:avLst/>
          </a:prstGeom>
          <a:noFill/>
        </p:spPr>
        <p:txBody>
          <a:bodyPr wrap="none" rtlCol="0">
            <a:spAutoFit/>
          </a:bodyPr>
          <a:lstStyle/>
          <a:p>
            <a:r>
              <a:rPr lang="en-US" sz="2800" b="1" i="1" dirty="0">
                <a:solidFill>
                  <a:srgbClr val="FF3399"/>
                </a:solidFill>
                <a:latin typeface="LM Roman 10" panose="00000500000000000000" pitchFamily="50" charset="0"/>
              </a:rPr>
              <a:t>Use Case Diagram &amp; Flow Chart (Block Generating)</a:t>
            </a:r>
            <a:endParaRPr lang="en-ID" sz="2800" b="1" i="1" dirty="0">
              <a:solidFill>
                <a:srgbClr val="FF3399"/>
              </a:solidFill>
              <a:latin typeface="LM Roman 10" panose="00000500000000000000" pitchFamily="50" charset="0"/>
            </a:endParaRPr>
          </a:p>
        </p:txBody>
      </p:sp>
      <p:pic>
        <p:nvPicPr>
          <p:cNvPr id="2050" name="Picture 2" descr="PlantUML diagram">
            <a:extLst>
              <a:ext uri="{FF2B5EF4-FFF2-40B4-BE49-F238E27FC236}">
                <a16:creationId xmlns:a16="http://schemas.microsoft.com/office/drawing/2014/main" id="{128568A2-C9F4-118E-A71A-001AECECB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136" y="941426"/>
            <a:ext cx="1841529" cy="52237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lantUML diagram">
            <a:extLst>
              <a:ext uri="{FF2B5EF4-FFF2-40B4-BE49-F238E27FC236}">
                <a16:creationId xmlns:a16="http://schemas.microsoft.com/office/drawing/2014/main" id="{D52C76CE-3E43-87BF-8313-8F7457A81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68" y="941429"/>
            <a:ext cx="2617168" cy="5223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lantUML diagram">
            <a:extLst>
              <a:ext uri="{FF2B5EF4-FFF2-40B4-BE49-F238E27FC236}">
                <a16:creationId xmlns:a16="http://schemas.microsoft.com/office/drawing/2014/main" id="{F8F46E0A-3733-E501-7BA1-356F6D04F0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665" y="941426"/>
            <a:ext cx="6542354" cy="522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60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1575752" cy="523220"/>
          </a:xfrm>
          <a:prstGeom prst="rect">
            <a:avLst/>
          </a:prstGeom>
          <a:noFill/>
        </p:spPr>
        <p:txBody>
          <a:bodyPr wrap="none" rtlCol="0">
            <a:spAutoFit/>
          </a:bodyPr>
          <a:lstStyle/>
          <a:p>
            <a:r>
              <a:rPr lang="en-US" sz="2800" b="1" i="1" dirty="0">
                <a:solidFill>
                  <a:srgbClr val="FF3399"/>
                </a:solidFill>
                <a:latin typeface="LM Roman 10" panose="00000500000000000000" pitchFamily="50" charset="0"/>
              </a:rPr>
              <a:t>Mockup</a:t>
            </a:r>
            <a:endParaRPr lang="en-ID" sz="2800" b="1" i="1" dirty="0">
              <a:solidFill>
                <a:srgbClr val="FF3399"/>
              </a:solidFill>
              <a:latin typeface="LM Roman 10" panose="00000500000000000000" pitchFamily="50" charset="0"/>
            </a:endParaRPr>
          </a:p>
        </p:txBody>
      </p:sp>
      <p:pic>
        <p:nvPicPr>
          <p:cNvPr id="4098" name="Picture 2" descr="PlantUML diagram">
            <a:extLst>
              <a:ext uri="{FF2B5EF4-FFF2-40B4-BE49-F238E27FC236}">
                <a16:creationId xmlns:a16="http://schemas.microsoft.com/office/drawing/2014/main" id="{9D1FA1F9-4093-A6D1-13D2-40DF8391A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306" y="298514"/>
            <a:ext cx="3133725" cy="5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6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572773"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Idea / Background</a:t>
            </a:r>
            <a:endParaRPr lang="en-ID" sz="2800" b="1" i="1" dirty="0">
              <a:solidFill>
                <a:srgbClr val="00B0F0"/>
              </a:solidFill>
              <a:latin typeface="LM Roman 10" panose="00000500000000000000" pitchFamily="50" charset="0"/>
            </a:endParaRPr>
          </a:p>
        </p:txBody>
      </p:sp>
      <p:pic>
        <p:nvPicPr>
          <p:cNvPr id="2050" name="Picture 2" descr="SMP Kelas 8 Mutusin Keluar Sekolah Buat Main Crypto...(Ngapain Sekolah) -  YouTube">
            <a:extLst>
              <a:ext uri="{FF2B5EF4-FFF2-40B4-BE49-F238E27FC236}">
                <a16:creationId xmlns:a16="http://schemas.microsoft.com/office/drawing/2014/main" id="{9333CE98-CEE4-FAFA-4424-113571416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202" y="3244108"/>
            <a:ext cx="3563112" cy="26723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95C59D2-6445-8714-5DD5-39EA23B9D094}"/>
              </a:ext>
            </a:extLst>
          </p:cNvPr>
          <p:cNvSpPr txBox="1"/>
          <p:nvPr/>
        </p:nvSpPr>
        <p:spPr>
          <a:xfrm>
            <a:off x="632677" y="941558"/>
            <a:ext cx="5463323" cy="5226303"/>
          </a:xfrm>
          <a:prstGeom prst="rect">
            <a:avLst/>
          </a:prstGeom>
          <a:noFill/>
        </p:spPr>
        <p:txBody>
          <a:bodyPr wrap="square" rtlCol="0">
            <a:spAutoFit/>
          </a:bodyPr>
          <a:lstStyle/>
          <a:p>
            <a:pPr algn="just">
              <a:lnSpc>
                <a:spcPct val="150000"/>
              </a:lnSpc>
            </a:pPr>
            <a:r>
              <a:rPr lang="en-US" sz="1400" dirty="0">
                <a:latin typeface="LM Roman 10" panose="00000500000000000000" pitchFamily="50" charset="0"/>
              </a:rPr>
              <a:t>As students in a rapidly advancing technological era, it is crucial for us to stay abreast of developments in Smart Contracts, Web 3.0, and Cryptocurrencies, and to actively participate as creators, not just users. Our project, focusing on the implementation of Breadth-First Search (</a:t>
            </a:r>
            <a:r>
              <a:rPr lang="en-US" sz="1400" dirty="0" err="1">
                <a:latin typeface="LM Roman 10" panose="00000500000000000000" pitchFamily="50" charset="0"/>
              </a:rPr>
              <a:t>BFS</a:t>
            </a:r>
            <a:r>
              <a:rPr lang="en-US" sz="1400" dirty="0">
                <a:latin typeface="LM Roman 10" panose="00000500000000000000" pitchFamily="50" charset="0"/>
              </a:rPr>
              <a:t>) in a Blockchain Peer-to-Peer (P2P) network using a complete graph model for client connections and WebSocket for broadcasting, aims to enhance our technical skills and contribute to innovative communication methods within blockchain networks. By doing so, we strive to bridge the knowledge gap and correct public misconceptions about blockchain, cryptocurrencies, and smart contracts. Utilizing graph theory, particularly complete graphs where every pair of distinct vertices is connected, our project not only deepens our understanding of blockchain principles but also serves as an educational tool to empower the community with accurate information and foster a more informed society.</a:t>
            </a:r>
            <a:endParaRPr lang="en-ID" sz="1400" dirty="0">
              <a:latin typeface="LM Roman 10" panose="00000500000000000000" pitchFamily="50" charset="0"/>
            </a:endParaRPr>
          </a:p>
        </p:txBody>
      </p:sp>
      <p:pic>
        <p:nvPicPr>
          <p:cNvPr id="2052" name="Picture 4" descr="Fokus Crypto (Timothy Ronald Meme) di 2024 | Humor lucu, Topik panas, Orang  kulit hitam">
            <a:extLst>
              <a:ext uri="{FF2B5EF4-FFF2-40B4-BE49-F238E27FC236}">
                <a16:creationId xmlns:a16="http://schemas.microsoft.com/office/drawing/2014/main" id="{9F39224E-75E4-933F-A3BD-8D40CD22B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5559" y="941558"/>
            <a:ext cx="2441448" cy="24414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8 Meme Bocah Lebih Pilih Main Kripto dari Sekolah">
            <a:extLst>
              <a:ext uri="{FF2B5EF4-FFF2-40B4-BE49-F238E27FC236}">
                <a16:creationId xmlns:a16="http://schemas.microsoft.com/office/drawing/2014/main" id="{3D62EFC5-D91B-A440-4BB4-C84189923C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4334" y="315822"/>
            <a:ext cx="1877424" cy="1919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72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additive="base">
                                        <p:cTn id="12" dur="500" fill="hold"/>
                                        <p:tgtEl>
                                          <p:spTgt spid="2054"/>
                                        </p:tgtEl>
                                        <p:attrNameLst>
                                          <p:attrName>ppt_x</p:attrName>
                                        </p:attrNameLst>
                                      </p:cBhvr>
                                      <p:tavLst>
                                        <p:tav tm="0">
                                          <p:val>
                                            <p:strVal val="#ppt_x"/>
                                          </p:val>
                                        </p:tav>
                                        <p:tav tm="100000">
                                          <p:val>
                                            <p:strVal val="#ppt_x"/>
                                          </p:val>
                                        </p:tav>
                                      </p:tavLst>
                                    </p:anim>
                                    <p:anim calcmode="lin" valueType="num">
                                      <p:cBhvr additive="base">
                                        <p:cTn id="13" dur="500" fill="hold"/>
                                        <p:tgtEl>
                                          <p:spTgt spid="205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052"/>
                                        </p:tgtEl>
                                        <p:attrNameLst>
                                          <p:attrName>style.visibility</p:attrName>
                                        </p:attrNameLst>
                                      </p:cBhvr>
                                      <p:to>
                                        <p:strVal val="visible"/>
                                      </p:to>
                                    </p:set>
                                    <p:anim calcmode="lin" valueType="num">
                                      <p:cBhvr additive="base">
                                        <p:cTn id="16" dur="500" fill="hold"/>
                                        <p:tgtEl>
                                          <p:spTgt spid="2052"/>
                                        </p:tgtEl>
                                        <p:attrNameLst>
                                          <p:attrName>ppt_x</p:attrName>
                                        </p:attrNameLst>
                                      </p:cBhvr>
                                      <p:tavLst>
                                        <p:tav tm="0">
                                          <p:val>
                                            <p:strVal val="#ppt_x"/>
                                          </p:val>
                                        </p:tav>
                                        <p:tav tm="100000">
                                          <p:val>
                                            <p:strVal val="#ppt_x"/>
                                          </p:val>
                                        </p:tav>
                                      </p:tavLst>
                                    </p:anim>
                                    <p:anim calcmode="lin" valueType="num">
                                      <p:cBhvr additive="base">
                                        <p:cTn id="17" dur="500" fill="hold"/>
                                        <p:tgtEl>
                                          <p:spTgt spid="205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 calcmode="lin" valueType="num">
                                      <p:cBhvr additive="base">
                                        <p:cTn id="20" dur="500" fill="hold"/>
                                        <p:tgtEl>
                                          <p:spTgt spid="2050"/>
                                        </p:tgtEl>
                                        <p:attrNameLst>
                                          <p:attrName>ppt_x</p:attrName>
                                        </p:attrNameLst>
                                      </p:cBhvr>
                                      <p:tavLst>
                                        <p:tav tm="0">
                                          <p:val>
                                            <p:strVal val="#ppt_x"/>
                                          </p:val>
                                        </p:tav>
                                        <p:tav tm="100000">
                                          <p:val>
                                            <p:strVal val="#ppt_x"/>
                                          </p:val>
                                        </p:tav>
                                      </p:tavLst>
                                    </p:anim>
                                    <p:anim calcmode="lin" valueType="num">
                                      <p:cBhvr additive="base">
                                        <p:cTn id="21"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0"/>
                                  </p:iterate>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8356C344-D0EE-E3C1-9EF7-BF00EF71725F}"/>
              </a:ext>
            </a:extLst>
          </p:cNvPr>
          <p:cNvSpPr txBox="1"/>
          <p:nvPr/>
        </p:nvSpPr>
        <p:spPr>
          <a:xfrm>
            <a:off x="632677" y="418338"/>
            <a:ext cx="4549964"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Method &amp; Requirements</a:t>
            </a:r>
            <a:endParaRPr lang="en-ID" sz="2800" b="1" i="1" dirty="0">
              <a:solidFill>
                <a:srgbClr val="FFFF00"/>
              </a:solidFill>
              <a:latin typeface="LM Roman 10" panose="00000500000000000000" pitchFamily="50" charset="0"/>
            </a:endParaRPr>
          </a:p>
        </p:txBody>
      </p:sp>
      <p:sp>
        <p:nvSpPr>
          <p:cNvPr id="41" name="TextBox 40">
            <a:extLst>
              <a:ext uri="{FF2B5EF4-FFF2-40B4-BE49-F238E27FC236}">
                <a16:creationId xmlns:a16="http://schemas.microsoft.com/office/drawing/2014/main" id="{3C1B98B6-67D7-3A0C-62EC-50DF85D342BC}"/>
              </a:ext>
            </a:extLst>
          </p:cNvPr>
          <p:cNvSpPr txBox="1"/>
          <p:nvPr/>
        </p:nvSpPr>
        <p:spPr>
          <a:xfrm>
            <a:off x="632676" y="1177775"/>
            <a:ext cx="10824755" cy="3287695"/>
          </a:xfrm>
          <a:prstGeom prst="rect">
            <a:avLst/>
          </a:prstGeom>
          <a:noFill/>
        </p:spPr>
        <p:txBody>
          <a:bodyPr wrap="square" rtlCol="0">
            <a:spAutoFit/>
          </a:bodyPr>
          <a:lstStyle/>
          <a:p>
            <a:pPr>
              <a:lnSpc>
                <a:spcPct val="150000"/>
              </a:lnSpc>
            </a:pPr>
            <a:r>
              <a:rPr lang="en-US" sz="1400" b="1" u="sng" dirty="0">
                <a:latin typeface="LM Roman 10" panose="00000500000000000000" pitchFamily="50" charset="0"/>
              </a:rPr>
              <a:t>Methods : </a:t>
            </a:r>
            <a:endParaRPr lang="en-ID" sz="1400" b="1" u="sng" dirty="0">
              <a:latin typeface="LM Roman 10" panose="00000500000000000000" pitchFamily="50" charset="0"/>
            </a:endParaRPr>
          </a:p>
          <a:p>
            <a:pPr marL="342900" indent="-342900">
              <a:lnSpc>
                <a:spcPct val="150000"/>
              </a:lnSpc>
              <a:buAutoNum type="arabicPeriod"/>
            </a:pPr>
            <a:r>
              <a:rPr lang="en-US" sz="1400" b="1" dirty="0">
                <a:latin typeface="LM Roman 10" panose="00000500000000000000" pitchFamily="50" charset="0"/>
              </a:rPr>
              <a:t>Hashing (</a:t>
            </a:r>
            <a:r>
              <a:rPr lang="en-US" sz="1400" b="1" dirty="0" err="1">
                <a:latin typeface="LM Roman 10" panose="00000500000000000000" pitchFamily="50" charset="0"/>
              </a:rPr>
              <a:t>SHA256</a:t>
            </a:r>
            <a:r>
              <a:rPr lang="en-US" sz="1400" b="1" dirty="0">
                <a:latin typeface="LM Roman 10" panose="00000500000000000000" pitchFamily="50" charset="0"/>
              </a:rPr>
              <a:t> + Randomize Algorithm)</a:t>
            </a:r>
          </a:p>
          <a:p>
            <a:pPr marL="342900" indent="-342900">
              <a:lnSpc>
                <a:spcPct val="150000"/>
              </a:lnSpc>
              <a:buAutoNum type="arabicPeriod"/>
            </a:pPr>
            <a:r>
              <a:rPr lang="en-US" sz="1400" b="1" dirty="0">
                <a:latin typeface="LM Roman 10" panose="00000500000000000000" pitchFamily="50" charset="0"/>
              </a:rPr>
              <a:t>Recursive </a:t>
            </a:r>
          </a:p>
          <a:p>
            <a:pPr marL="342900" indent="-342900">
              <a:lnSpc>
                <a:spcPct val="150000"/>
              </a:lnSpc>
              <a:buAutoNum type="arabicPeriod"/>
            </a:pPr>
            <a:r>
              <a:rPr lang="en-US" sz="1400" b="1" dirty="0">
                <a:latin typeface="LM Roman 10" panose="00000500000000000000" pitchFamily="50" charset="0"/>
              </a:rPr>
              <a:t>P2P Network – Broadcasting, WebSocket</a:t>
            </a:r>
          </a:p>
          <a:p>
            <a:pPr marL="342900" indent="-342900">
              <a:lnSpc>
                <a:spcPct val="150000"/>
              </a:lnSpc>
              <a:buAutoNum type="arabicPeriod"/>
            </a:pPr>
            <a:r>
              <a:rPr lang="en-US" sz="1400" b="1" dirty="0">
                <a:latin typeface="LM Roman 10" panose="00000500000000000000" pitchFamily="50" charset="0"/>
              </a:rPr>
              <a:t>Asynchronous / Multi-Threading</a:t>
            </a:r>
          </a:p>
          <a:p>
            <a:pPr marL="342900" indent="-342900">
              <a:lnSpc>
                <a:spcPct val="150000"/>
              </a:lnSpc>
              <a:buAutoNum type="arabicPeriod"/>
            </a:pPr>
            <a:r>
              <a:rPr lang="en-US" sz="1400" b="1" dirty="0">
                <a:latin typeface="LM Roman 10" panose="00000500000000000000" pitchFamily="50" charset="0"/>
              </a:rPr>
              <a:t>Graph Transverse : </a:t>
            </a:r>
            <a:r>
              <a:rPr lang="en-US" sz="1400" b="1" dirty="0" err="1">
                <a:latin typeface="LM Roman 10" panose="00000500000000000000" pitchFamily="50" charset="0"/>
              </a:rPr>
              <a:t>BFS</a:t>
            </a:r>
            <a:r>
              <a:rPr lang="en-US" sz="1400" b="1" dirty="0">
                <a:latin typeface="LM Roman 10" panose="00000500000000000000" pitchFamily="50" charset="0"/>
              </a:rPr>
              <a:t> / Level Ordering</a:t>
            </a:r>
          </a:p>
          <a:p>
            <a:pPr>
              <a:lnSpc>
                <a:spcPct val="150000"/>
              </a:lnSpc>
            </a:pPr>
            <a:r>
              <a:rPr lang="en-US" sz="1400" b="1" u="sng" dirty="0">
                <a:latin typeface="LM Roman 10" panose="00000500000000000000" pitchFamily="50" charset="0"/>
              </a:rPr>
              <a:t>Requirements :</a:t>
            </a:r>
          </a:p>
          <a:p>
            <a:pPr marL="342900" indent="-342900">
              <a:lnSpc>
                <a:spcPct val="150000"/>
              </a:lnSpc>
              <a:buAutoNum type="arabicPeriod"/>
            </a:pPr>
            <a:r>
              <a:rPr lang="en-US" sz="1400" b="1" dirty="0">
                <a:latin typeface="LM Roman 10" panose="00000500000000000000" pitchFamily="50" charset="0"/>
              </a:rPr>
              <a:t>Docker Container for Client Topology Simulation</a:t>
            </a:r>
          </a:p>
          <a:p>
            <a:pPr marL="342900" indent="-342900">
              <a:lnSpc>
                <a:spcPct val="150000"/>
              </a:lnSpc>
              <a:buAutoNum type="arabicPeriod"/>
            </a:pPr>
            <a:r>
              <a:rPr lang="en-US" sz="1400" b="1" dirty="0">
                <a:latin typeface="LM Roman 10" panose="00000500000000000000" pitchFamily="50" charset="0"/>
              </a:rPr>
              <a:t>Python Libraries :</a:t>
            </a:r>
          </a:p>
          <a:p>
            <a:pPr>
              <a:lnSpc>
                <a:spcPct val="150000"/>
              </a:lnSpc>
            </a:pPr>
            <a:endParaRPr lang="en-US" sz="1400" b="1" dirty="0">
              <a:latin typeface="LM Roman 10" panose="00000500000000000000" pitchFamily="50" charset="0"/>
            </a:endParaRPr>
          </a:p>
        </p:txBody>
      </p:sp>
      <p:sp>
        <p:nvSpPr>
          <p:cNvPr id="42" name="TextBox 41">
            <a:extLst>
              <a:ext uri="{FF2B5EF4-FFF2-40B4-BE49-F238E27FC236}">
                <a16:creationId xmlns:a16="http://schemas.microsoft.com/office/drawing/2014/main" id="{538908FD-7EB5-0D00-1FA4-83FE8C4DC5C6}"/>
              </a:ext>
            </a:extLst>
          </p:cNvPr>
          <p:cNvSpPr txBox="1"/>
          <p:nvPr/>
        </p:nvSpPr>
        <p:spPr>
          <a:xfrm>
            <a:off x="632676" y="4202897"/>
            <a:ext cx="6281930" cy="1477328"/>
          </a:xfrm>
          <a:prstGeom prst="rect">
            <a:avLst/>
          </a:prstGeom>
          <a:noFill/>
        </p:spPr>
        <p:txBody>
          <a:bodyPr wrap="square" rtlCol="0">
            <a:spAutoFit/>
          </a:bodyPr>
          <a:lstStyle/>
          <a:p>
            <a:r>
              <a:rPr lang="en-US" dirty="0">
                <a:solidFill>
                  <a:srgbClr val="FF33CC"/>
                </a:solidFill>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a:t>
            </a:r>
            <a:r>
              <a:rPr lang="en-US" dirty="0" err="1">
                <a:solidFill>
                  <a:srgbClr val="00B0F0"/>
                </a:solidFill>
                <a:latin typeface="Courier New" panose="02070309020205020404" pitchFamily="49" charset="0"/>
                <a:cs typeface="Courier New" panose="02070309020205020404" pitchFamily="49" charset="0"/>
              </a:rPr>
              <a:t>hashlib</a:t>
            </a:r>
            <a:endParaRPr lang="en-US" dirty="0">
              <a:solidFill>
                <a:srgbClr val="00B0F0"/>
              </a:solidFill>
              <a:latin typeface="Courier New" panose="02070309020205020404" pitchFamily="49" charset="0"/>
              <a:cs typeface="Courier New" panose="02070309020205020404" pitchFamily="49" charset="0"/>
            </a:endParaRPr>
          </a:p>
          <a:p>
            <a:r>
              <a:rPr lang="en-US" dirty="0">
                <a:solidFill>
                  <a:srgbClr val="FF33CC"/>
                </a:solidFill>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a:t>
            </a:r>
            <a:r>
              <a:rPr lang="en-US" dirty="0" err="1">
                <a:solidFill>
                  <a:srgbClr val="00B0F0"/>
                </a:solidFill>
                <a:latin typeface="Courier New" panose="02070309020205020404" pitchFamily="49" charset="0"/>
                <a:cs typeface="Courier New" panose="02070309020205020404" pitchFamily="49" charset="0"/>
              </a:rPr>
              <a:t>asyncio</a:t>
            </a:r>
            <a:endParaRPr lang="en-US" dirty="0">
              <a:solidFill>
                <a:srgbClr val="00B0F0"/>
              </a:solidFill>
              <a:latin typeface="Courier New" panose="02070309020205020404" pitchFamily="49" charset="0"/>
              <a:cs typeface="Courier New" panose="02070309020205020404" pitchFamily="49" charset="0"/>
            </a:endParaRPr>
          </a:p>
          <a:p>
            <a:r>
              <a:rPr lang="en-US" dirty="0">
                <a:solidFill>
                  <a:srgbClr val="FFFF00"/>
                </a:solidFill>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solidFill>
                  <a:srgbClr val="92D050"/>
                </a:solidFill>
                <a:latin typeface="Courier New" panose="02070309020205020404" pitchFamily="49" charset="0"/>
                <a:cs typeface="Courier New" panose="02070309020205020404" pitchFamily="49" charset="0"/>
              </a:rPr>
              <a:t>websockets.server</a:t>
            </a: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import serve</a:t>
            </a:r>
          </a:p>
          <a:p>
            <a:r>
              <a:rPr lang="en-US" dirty="0">
                <a:solidFill>
                  <a:srgbClr val="FFFF00"/>
                </a:solidFill>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solidFill>
                  <a:srgbClr val="92D050"/>
                </a:solidFill>
                <a:latin typeface="Courier New" panose="02070309020205020404" pitchFamily="49" charset="0"/>
                <a:cs typeface="Courier New" panose="02070309020205020404" pitchFamily="49" charset="0"/>
              </a:rPr>
              <a:t>websockets.sync.client</a:t>
            </a:r>
            <a:r>
              <a:rPr lang="en-US" dirty="0">
                <a:solidFill>
                  <a:srgbClr val="92D050"/>
                </a:solidFill>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import connect</a:t>
            </a:r>
          </a:p>
          <a:p>
            <a:endParaRPr lang="en-ID" dirty="0">
              <a:latin typeface="Courier New" panose="02070309020205020404" pitchFamily="49" charset="0"/>
              <a:cs typeface="Courier New" panose="02070309020205020404" pitchFamily="49" charset="0"/>
            </a:endParaRPr>
          </a:p>
        </p:txBody>
      </p:sp>
      <p:pic>
        <p:nvPicPr>
          <p:cNvPr id="43" name="Picture 4" descr="Docker Logo PNG vector in SVG, PDF, AI, CDR format">
            <a:extLst>
              <a:ext uri="{FF2B5EF4-FFF2-40B4-BE49-F238E27FC236}">
                <a16:creationId xmlns:a16="http://schemas.microsoft.com/office/drawing/2014/main" id="{89E037B5-168A-30AD-FAA9-7DEBC0621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149" y="224780"/>
            <a:ext cx="2539365" cy="190599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a:extLst>
              <a:ext uri="{FF2B5EF4-FFF2-40B4-BE49-F238E27FC236}">
                <a16:creationId xmlns:a16="http://schemas.microsoft.com/office/drawing/2014/main" id="{93B7B7A1-05A6-7309-5E57-9E5569615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679" y="1833305"/>
            <a:ext cx="1970722" cy="215969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Bien configurer sa plateforme pour gérer les Web Sockets | by Gregory EVE |  Smile with WSO2 | Medium">
            <a:extLst>
              <a:ext uri="{FF2B5EF4-FFF2-40B4-BE49-F238E27FC236}">
                <a16:creationId xmlns:a16="http://schemas.microsoft.com/office/drawing/2014/main" id="{C4310EEC-E1CF-E7C2-8AEA-FFDD0D31E9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8263" y="2366987"/>
            <a:ext cx="1995305" cy="139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94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4778972" y="1369314"/>
            <a:ext cx="2634054"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Sustainability</a:t>
            </a:r>
            <a:endParaRPr lang="en-ID" sz="2800" b="1" i="1" dirty="0">
              <a:solidFill>
                <a:srgbClr val="FFFF00"/>
              </a:solidFill>
              <a:latin typeface="LM Roman 10" panose="00000500000000000000" pitchFamily="50" charset="0"/>
            </a:endParaRPr>
          </a:p>
        </p:txBody>
      </p:sp>
      <p:sp>
        <p:nvSpPr>
          <p:cNvPr id="3" name="TextBox 2">
            <a:extLst>
              <a:ext uri="{FF2B5EF4-FFF2-40B4-BE49-F238E27FC236}">
                <a16:creationId xmlns:a16="http://schemas.microsoft.com/office/drawing/2014/main" id="{395C59D2-6445-8714-5DD5-39EA23B9D094}"/>
              </a:ext>
            </a:extLst>
          </p:cNvPr>
          <p:cNvSpPr txBox="1"/>
          <p:nvPr/>
        </p:nvSpPr>
        <p:spPr>
          <a:xfrm>
            <a:off x="1049382" y="2084558"/>
            <a:ext cx="10093235" cy="1995033"/>
          </a:xfrm>
          <a:prstGeom prst="rect">
            <a:avLst/>
          </a:prstGeom>
          <a:noFill/>
        </p:spPr>
        <p:txBody>
          <a:bodyPr wrap="square" rtlCol="0">
            <a:spAutoFit/>
          </a:bodyPr>
          <a:lstStyle/>
          <a:p>
            <a:pPr algn="ctr">
              <a:lnSpc>
                <a:spcPct val="150000"/>
              </a:lnSpc>
            </a:pPr>
            <a:r>
              <a:rPr lang="en-US" sz="1400" b="1" dirty="0">
                <a:latin typeface="LM Roman 10" panose="00000500000000000000" pitchFamily="50" charset="0"/>
              </a:rPr>
              <a:t>Our sustainability project focuses on the implementation of graph modeling in blockchain technology for peer-to-peer (P2P) networks, specifically utilizing a client complete graph structure to enhance network efficiency and reliability. By leveraging network broadcasting through WebSocket, this approach ensures real-time, decentralized communication and data exchange, which not only optimizes network performance but also reduces energy consumption by minimizing redundant transmissions. This integration of advanced graph theory and blockchain technology promotes a more sustainable, scalable, and secure network infrastructure.</a:t>
            </a:r>
            <a:endParaRPr lang="en-ID" sz="1400" b="1" dirty="0">
              <a:latin typeface="LM Roman 10" panose="00000500000000000000" pitchFamily="50" charset="0"/>
            </a:endParaRPr>
          </a:p>
        </p:txBody>
      </p:sp>
    </p:spTree>
    <p:extLst>
      <p:ext uri="{BB962C8B-B14F-4D97-AF65-F5344CB8AC3E}">
        <p14:creationId xmlns:p14="http://schemas.microsoft.com/office/powerpoint/2010/main" val="76169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2548711"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Project Aims</a:t>
            </a:r>
            <a:endParaRPr lang="en-ID" sz="2800" b="1" i="1" dirty="0">
              <a:solidFill>
                <a:srgbClr val="00B0F0"/>
              </a:solidFill>
              <a:latin typeface="LM Roman 10" panose="00000500000000000000" pitchFamily="50" charset="0"/>
            </a:endParaRPr>
          </a:p>
        </p:txBody>
      </p:sp>
      <p:sp>
        <p:nvSpPr>
          <p:cNvPr id="3" name="TextBox 2">
            <a:extLst>
              <a:ext uri="{FF2B5EF4-FFF2-40B4-BE49-F238E27FC236}">
                <a16:creationId xmlns:a16="http://schemas.microsoft.com/office/drawing/2014/main" id="{395C59D2-6445-8714-5DD5-39EA23B9D094}"/>
              </a:ext>
            </a:extLst>
          </p:cNvPr>
          <p:cNvSpPr txBox="1"/>
          <p:nvPr/>
        </p:nvSpPr>
        <p:spPr>
          <a:xfrm>
            <a:off x="632677" y="941558"/>
            <a:ext cx="5859563" cy="55494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u="sng" dirty="0">
                <a:latin typeface="LM Roman 10" panose="00000500000000000000" pitchFamily="50" charset="0"/>
              </a:rPr>
              <a:t>Technical Proficiency</a:t>
            </a:r>
            <a:r>
              <a:rPr lang="en-US" sz="1400" dirty="0">
                <a:latin typeface="LM Roman 10" panose="00000500000000000000" pitchFamily="50" charset="0"/>
              </a:rPr>
              <a:t>: Developing and implementing </a:t>
            </a:r>
            <a:r>
              <a:rPr lang="en-US" sz="1400" dirty="0" err="1">
                <a:latin typeface="LM Roman 10" panose="00000500000000000000" pitchFamily="50" charset="0"/>
              </a:rPr>
              <a:t>BFS</a:t>
            </a:r>
            <a:r>
              <a:rPr lang="en-US" sz="1400" dirty="0">
                <a:latin typeface="LM Roman 10" panose="00000500000000000000" pitchFamily="50" charset="0"/>
              </a:rPr>
              <a:t> in a blockchain P2P network hones our technical skills and deepens our understanding of the underlying principles of blockchain technology.</a:t>
            </a:r>
          </a:p>
          <a:p>
            <a:pPr marL="285750" indent="-285750">
              <a:lnSpc>
                <a:spcPct val="150000"/>
              </a:lnSpc>
              <a:buFont typeface="Arial" panose="020B0604020202020204" pitchFamily="34" charset="0"/>
              <a:buChar char="•"/>
            </a:pPr>
            <a:r>
              <a:rPr lang="en-US" sz="1400" b="1" u="sng" dirty="0">
                <a:latin typeface="LM Roman 10" panose="00000500000000000000" pitchFamily="50" charset="0"/>
              </a:rPr>
              <a:t>Innovation:</a:t>
            </a:r>
            <a:r>
              <a:rPr lang="en-US" sz="1400" dirty="0">
                <a:latin typeface="LM Roman 10" panose="00000500000000000000" pitchFamily="50" charset="0"/>
              </a:rPr>
              <a:t> By exploring the integration of WebSocket for network broadcasting, we investigate efficient and real-time communication methods within blockchain networks, pushing the boundaries of current technological capabilities.</a:t>
            </a:r>
          </a:p>
          <a:p>
            <a:pPr marL="285750" indent="-285750">
              <a:lnSpc>
                <a:spcPct val="150000"/>
              </a:lnSpc>
              <a:buFont typeface="Arial" panose="020B0604020202020204" pitchFamily="34" charset="0"/>
              <a:buChar char="•"/>
            </a:pPr>
            <a:r>
              <a:rPr lang="en-US" sz="1400" b="1" u="sng" dirty="0">
                <a:latin typeface="LM Roman 10" panose="00000500000000000000" pitchFamily="50" charset="0"/>
              </a:rPr>
              <a:t>Educational Outreach:</a:t>
            </a:r>
            <a:r>
              <a:rPr lang="en-US" sz="1400" dirty="0">
                <a:latin typeface="LM Roman 10" panose="00000500000000000000" pitchFamily="50" charset="0"/>
              </a:rPr>
              <a:t> Through this project, we aim to create educational content and presentations that elucidate complex concepts in blockchain and related technologies. This will help demystify these technologies for the general public, fostering a more informed and literate </a:t>
            </a:r>
            <a:r>
              <a:rPr lang="en-US" sz="1400" dirty="0" err="1">
                <a:latin typeface="LM Roman 10" panose="00000500000000000000" pitchFamily="50" charset="0"/>
              </a:rPr>
              <a:t>society.Real</a:t>
            </a:r>
            <a:r>
              <a:rPr lang="en-US" sz="1400" dirty="0">
                <a:latin typeface="LM Roman 10" panose="00000500000000000000" pitchFamily="50" charset="0"/>
              </a:rPr>
              <a:t>-World </a:t>
            </a:r>
          </a:p>
          <a:p>
            <a:pPr marL="285750" indent="-285750">
              <a:lnSpc>
                <a:spcPct val="150000"/>
              </a:lnSpc>
              <a:buFont typeface="Arial" panose="020B0604020202020204" pitchFamily="34" charset="0"/>
              <a:buChar char="•"/>
            </a:pPr>
            <a:r>
              <a:rPr lang="en-US" sz="1400" b="1" u="sng" dirty="0">
                <a:latin typeface="LM Roman 10" panose="00000500000000000000" pitchFamily="50" charset="0"/>
              </a:rPr>
              <a:t>Applications:</a:t>
            </a:r>
            <a:r>
              <a:rPr lang="en-US" sz="1400" dirty="0">
                <a:latin typeface="LM Roman 10" panose="00000500000000000000" pitchFamily="50" charset="0"/>
              </a:rPr>
              <a:t> Understanding and implementing these technologies equips us to develop practical applications, such as decentralized applications (</a:t>
            </a:r>
            <a:r>
              <a:rPr lang="en-US" sz="1400" dirty="0" err="1">
                <a:latin typeface="LM Roman 10" panose="00000500000000000000" pitchFamily="50" charset="0"/>
              </a:rPr>
              <a:t>DApps</a:t>
            </a:r>
            <a:r>
              <a:rPr lang="en-US" sz="1400" dirty="0">
                <a:latin typeface="LM Roman 10" panose="00000500000000000000" pitchFamily="50" charset="0"/>
              </a:rPr>
              <a:t>) and smart contracts, contributing to the broader ecosystem of Web 3.0.</a:t>
            </a:r>
          </a:p>
          <a:p>
            <a:pPr marL="285750" indent="-285750">
              <a:lnSpc>
                <a:spcPct val="150000"/>
              </a:lnSpc>
              <a:buFont typeface="Arial" panose="020B0604020202020204" pitchFamily="34" charset="0"/>
              <a:buChar char="•"/>
            </a:pPr>
            <a:r>
              <a:rPr lang="en-US" sz="1400" b="1" i="1" dirty="0" err="1">
                <a:latin typeface="LM Roman 10" panose="00000500000000000000" pitchFamily="50" charset="0"/>
              </a:rPr>
              <a:t>Dapat</a:t>
            </a:r>
            <a:r>
              <a:rPr lang="en-US" sz="1400" b="1" i="1" dirty="0">
                <a:latin typeface="LM Roman 10" panose="00000500000000000000" pitchFamily="50" charset="0"/>
              </a:rPr>
              <a:t> Nilai A, Bismillah </a:t>
            </a:r>
            <a:r>
              <a:rPr lang="en-US" sz="1400" b="1" i="1" dirty="0" err="1">
                <a:latin typeface="LM Roman 10" panose="00000500000000000000" pitchFamily="50" charset="0"/>
              </a:rPr>
              <a:t>hehehe</a:t>
            </a:r>
            <a:endParaRPr lang="en-ID" sz="1400" b="1" i="1" dirty="0">
              <a:latin typeface="LM Roman 10" panose="00000500000000000000" pitchFamily="50" charset="0"/>
            </a:endParaRPr>
          </a:p>
        </p:txBody>
      </p:sp>
      <p:pic>
        <p:nvPicPr>
          <p:cNvPr id="3075" name="Picture 3" descr="Student Memes | SpanishPlans.org">
            <a:extLst>
              <a:ext uri="{FF2B5EF4-FFF2-40B4-BE49-F238E27FC236}">
                <a16:creationId xmlns:a16="http://schemas.microsoft.com/office/drawing/2014/main" id="{FAAF1BF1-1595-50CE-9505-4CDB0837E7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00"/>
          <a:stretch/>
        </p:blipFill>
        <p:spPr bwMode="auto">
          <a:xfrm>
            <a:off x="7716203" y="1207008"/>
            <a:ext cx="3192589" cy="400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0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sp>
        <p:nvSpPr>
          <p:cNvPr id="2" name="TextBox 1">
            <a:extLst>
              <a:ext uri="{FF2B5EF4-FFF2-40B4-BE49-F238E27FC236}">
                <a16:creationId xmlns:a16="http://schemas.microsoft.com/office/drawing/2014/main" id="{407CF8BB-4256-DA93-B634-694D01B46160}"/>
              </a:ext>
            </a:extLst>
          </p:cNvPr>
          <p:cNvSpPr txBox="1"/>
          <p:nvPr/>
        </p:nvSpPr>
        <p:spPr>
          <a:xfrm>
            <a:off x="3562458" y="1091673"/>
            <a:ext cx="5859563" cy="38023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Let that you have a data instanced “Transaction Information”</a:t>
            </a:r>
            <a:endParaRPr lang="en-ID" sz="1400" b="1" dirty="0">
              <a:latin typeface="LM Roman 10" panose="00000500000000000000" pitchFamily="50" charset="0"/>
            </a:endParaRPr>
          </a:p>
        </p:txBody>
      </p:sp>
      <p:sp>
        <p:nvSpPr>
          <p:cNvPr id="5" name="Rectangle 4">
            <a:extLst>
              <a:ext uri="{FF2B5EF4-FFF2-40B4-BE49-F238E27FC236}">
                <a16:creationId xmlns:a16="http://schemas.microsoft.com/office/drawing/2014/main" id="{0D75F499-E86F-39AF-F225-9D675F0D83CA}"/>
              </a:ext>
            </a:extLst>
          </p:cNvPr>
          <p:cNvSpPr/>
          <p:nvPr/>
        </p:nvSpPr>
        <p:spPr>
          <a:xfrm>
            <a:off x="3369564" y="1622021"/>
            <a:ext cx="6245352" cy="445978"/>
          </a:xfrm>
          <a:prstGeom prst="rect">
            <a:avLst/>
          </a:prstGeom>
          <a:solidFill>
            <a:schemeClr val="tx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bg1"/>
                </a:solidFill>
              </a:rPr>
              <a:t>“Naufal </a:t>
            </a:r>
            <a:r>
              <a:rPr lang="en-US" sz="1600" i="1" dirty="0" err="1">
                <a:solidFill>
                  <a:schemeClr val="bg1"/>
                </a:solidFill>
              </a:rPr>
              <a:t>membayar</a:t>
            </a:r>
            <a:r>
              <a:rPr lang="en-US" sz="1600" i="1" dirty="0">
                <a:solidFill>
                  <a:schemeClr val="bg1"/>
                </a:solidFill>
              </a:rPr>
              <a:t> </a:t>
            </a:r>
            <a:r>
              <a:rPr lang="en-US" sz="1600" i="1" dirty="0" err="1">
                <a:solidFill>
                  <a:schemeClr val="bg1"/>
                </a:solidFill>
              </a:rPr>
              <a:t>sebesar</a:t>
            </a:r>
            <a:r>
              <a:rPr lang="en-US" sz="1600" i="1" dirty="0">
                <a:solidFill>
                  <a:schemeClr val="bg1"/>
                </a:solidFill>
              </a:rPr>
              <a:t> 20 </a:t>
            </a:r>
            <a:r>
              <a:rPr lang="en-US" sz="1600" i="1" dirty="0" err="1">
                <a:solidFill>
                  <a:schemeClr val="bg1"/>
                </a:solidFill>
              </a:rPr>
              <a:t>BTC</a:t>
            </a:r>
            <a:r>
              <a:rPr lang="en-US" sz="1600" i="1" dirty="0">
                <a:solidFill>
                  <a:schemeClr val="bg1"/>
                </a:solidFill>
              </a:rPr>
              <a:t> </a:t>
            </a:r>
            <a:r>
              <a:rPr lang="en-US" sz="1600" i="1" dirty="0" err="1">
                <a:solidFill>
                  <a:schemeClr val="bg1"/>
                </a:solidFill>
              </a:rPr>
              <a:t>kepada</a:t>
            </a:r>
            <a:r>
              <a:rPr lang="en-US" sz="1600" i="1" dirty="0">
                <a:solidFill>
                  <a:schemeClr val="bg1"/>
                </a:solidFill>
              </a:rPr>
              <a:t> </a:t>
            </a:r>
            <a:r>
              <a:rPr lang="en-US" sz="1600" i="1" dirty="0" err="1">
                <a:solidFill>
                  <a:schemeClr val="bg1"/>
                </a:solidFill>
              </a:rPr>
              <a:t>Restoran</a:t>
            </a:r>
            <a:r>
              <a:rPr lang="en-US" sz="1600" i="1" dirty="0">
                <a:solidFill>
                  <a:schemeClr val="bg1"/>
                </a:solidFill>
              </a:rPr>
              <a:t> </a:t>
            </a:r>
            <a:r>
              <a:rPr lang="en-US" sz="1600" i="1" dirty="0" err="1">
                <a:solidFill>
                  <a:schemeClr val="bg1"/>
                </a:solidFill>
              </a:rPr>
              <a:t>Warung</a:t>
            </a:r>
            <a:r>
              <a:rPr lang="en-US" sz="1600" i="1" dirty="0">
                <a:solidFill>
                  <a:schemeClr val="bg1"/>
                </a:solidFill>
              </a:rPr>
              <a:t> </a:t>
            </a:r>
            <a:r>
              <a:rPr lang="en-US" sz="1600" i="1" dirty="0" err="1">
                <a:solidFill>
                  <a:schemeClr val="bg1"/>
                </a:solidFill>
              </a:rPr>
              <a:t>Pohon</a:t>
            </a:r>
            <a:r>
              <a:rPr lang="en-US" sz="1600" i="1" dirty="0">
                <a:solidFill>
                  <a:schemeClr val="bg1"/>
                </a:solidFill>
              </a:rPr>
              <a:t>”</a:t>
            </a:r>
            <a:endParaRPr lang="en-ID" sz="1600" i="1" dirty="0">
              <a:solidFill>
                <a:schemeClr val="bg1"/>
              </a:solidFill>
            </a:endParaRPr>
          </a:p>
        </p:txBody>
      </p:sp>
      <p:sp>
        <p:nvSpPr>
          <p:cNvPr id="7" name="TextBox 6">
            <a:extLst>
              <a:ext uri="{FF2B5EF4-FFF2-40B4-BE49-F238E27FC236}">
                <a16:creationId xmlns:a16="http://schemas.microsoft.com/office/drawing/2014/main" id="{377DE003-6703-E9F0-8D0B-4F66876BF9DC}"/>
              </a:ext>
            </a:extLst>
          </p:cNvPr>
          <p:cNvSpPr txBox="1"/>
          <p:nvPr/>
        </p:nvSpPr>
        <p:spPr>
          <a:xfrm>
            <a:off x="632676" y="2239935"/>
            <a:ext cx="5859563" cy="38023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We can store the information above to a record-block</a:t>
            </a:r>
            <a:endParaRPr lang="en-ID" sz="1400" b="1" dirty="0">
              <a:latin typeface="LM Roman 10" panose="00000500000000000000" pitchFamily="50" charset="0"/>
            </a:endParaRPr>
          </a:p>
        </p:txBody>
      </p:sp>
      <p:sp>
        <p:nvSpPr>
          <p:cNvPr id="8" name="Rectangle 7">
            <a:extLst>
              <a:ext uri="{FF2B5EF4-FFF2-40B4-BE49-F238E27FC236}">
                <a16:creationId xmlns:a16="http://schemas.microsoft.com/office/drawing/2014/main" id="{9F6D777E-F710-771E-78D3-BF81C2DDF0A1}"/>
              </a:ext>
            </a:extLst>
          </p:cNvPr>
          <p:cNvSpPr/>
          <p:nvPr/>
        </p:nvSpPr>
        <p:spPr>
          <a:xfrm>
            <a:off x="6720839" y="2991063"/>
            <a:ext cx="3493008" cy="283429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Message : “Naufal </a:t>
            </a:r>
            <a:r>
              <a:rPr lang="en-US" sz="1400" dirty="0" err="1">
                <a:latin typeface="Courier New" panose="02070309020205020404" pitchFamily="49" charset="0"/>
                <a:cs typeface="Courier New" panose="02070309020205020404" pitchFamily="49" charset="0"/>
              </a:rPr>
              <a:t>membayar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sebesar</a:t>
            </a:r>
            <a:r>
              <a:rPr lang="en-US" sz="1400" dirty="0">
                <a:latin typeface="Courier New" panose="02070309020205020404" pitchFamily="49" charset="0"/>
                <a:cs typeface="Courier New" panose="02070309020205020404" pitchFamily="49" charset="0"/>
              </a:rPr>
              <a:t> 20 </a:t>
            </a:r>
            <a:r>
              <a:rPr lang="en-US" sz="1400" dirty="0" err="1">
                <a:latin typeface="Courier New" panose="02070309020205020404" pitchFamily="49" charset="0"/>
                <a:cs typeface="Courier New" panose="02070309020205020404" pitchFamily="49" charset="0"/>
              </a:rPr>
              <a:t>BTC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kepada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Restoran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Warung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Pohon</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TimeStamp</a:t>
            </a:r>
            <a:r>
              <a:rPr lang="en-US" sz="1400" dirty="0">
                <a:latin typeface="Courier New" panose="02070309020205020404" pitchFamily="49" charset="0"/>
                <a:cs typeface="Courier New" panose="02070309020205020404" pitchFamily="49" charset="0"/>
              </a:rPr>
              <a:t> : 2024-06-01 03:00:00</a:t>
            </a:r>
            <a:endParaRPr lang="en-ID" sz="1400" dirty="0">
              <a:latin typeface="Courier New" panose="02070309020205020404" pitchFamily="49" charset="0"/>
              <a:cs typeface="Courier New" panose="02070309020205020404" pitchFamily="49" charset="0"/>
            </a:endParaRPr>
          </a:p>
          <a:p>
            <a:endParaRPr lang="en-ID" sz="1400"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F3D6A120-60D7-9304-0C0F-FE9AF022E73C}"/>
              </a:ext>
            </a:extLst>
          </p:cNvPr>
          <p:cNvSpPr txBox="1"/>
          <p:nvPr/>
        </p:nvSpPr>
        <p:spPr>
          <a:xfrm>
            <a:off x="599148" y="2792103"/>
            <a:ext cx="5859563" cy="70237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Naufal didn't want there to be any doubt so he made his signature</a:t>
            </a:r>
            <a:endParaRPr lang="en-ID" sz="1400" b="1" dirty="0">
              <a:latin typeface="LM Roman 10" panose="00000500000000000000" pitchFamily="50" charset="0"/>
            </a:endParaRPr>
          </a:p>
        </p:txBody>
      </p:sp>
      <p:sp>
        <p:nvSpPr>
          <p:cNvPr id="20" name="TextBox 19">
            <a:extLst>
              <a:ext uri="{FF2B5EF4-FFF2-40B4-BE49-F238E27FC236}">
                <a16:creationId xmlns:a16="http://schemas.microsoft.com/office/drawing/2014/main" id="{CD660AB4-B5C3-0102-D8AA-B8CC9376456E}"/>
              </a:ext>
            </a:extLst>
          </p:cNvPr>
          <p:cNvSpPr txBox="1"/>
          <p:nvPr/>
        </p:nvSpPr>
        <p:spPr>
          <a:xfrm>
            <a:off x="599150" y="4427070"/>
            <a:ext cx="2162338" cy="379206"/>
          </a:xfrm>
          <a:prstGeom prst="rect">
            <a:avLst/>
          </a:prstGeom>
          <a:noFill/>
        </p:spPr>
        <p:txBody>
          <a:bodyPr wrap="square" rtlCol="0">
            <a:spAutoFit/>
          </a:bodyPr>
          <a:lstStyle/>
          <a:p>
            <a:pPr>
              <a:lnSpc>
                <a:spcPct val="150000"/>
              </a:lnSpc>
            </a:pPr>
            <a:r>
              <a:rPr lang="en-US" sz="1400" b="1" dirty="0" err="1">
                <a:solidFill>
                  <a:srgbClr val="FFFF00"/>
                </a:solidFill>
                <a:latin typeface="LM Roman 10" panose="00000500000000000000" pitchFamily="50" charset="0"/>
              </a:rPr>
              <a:t>NOPALJMK68</a:t>
            </a:r>
            <a:endParaRPr lang="en-ID" sz="1400" b="1" dirty="0">
              <a:solidFill>
                <a:srgbClr val="FFFF00"/>
              </a:solidFill>
              <a:latin typeface="LM Roman 10" panose="00000500000000000000" pitchFamily="50" charset="0"/>
            </a:endParaRPr>
          </a:p>
        </p:txBody>
      </p:sp>
      <p:sp>
        <p:nvSpPr>
          <p:cNvPr id="22" name="TextBox 21">
            <a:extLst>
              <a:ext uri="{FF2B5EF4-FFF2-40B4-BE49-F238E27FC236}">
                <a16:creationId xmlns:a16="http://schemas.microsoft.com/office/drawing/2014/main" id="{F253052D-D444-9EED-C5AB-6FE5BE305AB0}"/>
              </a:ext>
            </a:extLst>
          </p:cNvPr>
          <p:cNvSpPr txBox="1"/>
          <p:nvPr/>
        </p:nvSpPr>
        <p:spPr>
          <a:xfrm>
            <a:off x="599147" y="3609586"/>
            <a:ext cx="5859563" cy="379206"/>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We can add a timestamp as additional information</a:t>
            </a:r>
            <a:endParaRPr lang="en-ID" sz="1400" b="1" dirty="0">
              <a:latin typeface="LM Roman 10" panose="00000500000000000000" pitchFamily="50" charset="0"/>
            </a:endParaRPr>
          </a:p>
        </p:txBody>
      </p:sp>
    </p:spTree>
    <p:extLst>
      <p:ext uri="{BB962C8B-B14F-4D97-AF65-F5344CB8AC3E}">
        <p14:creationId xmlns:p14="http://schemas.microsoft.com/office/powerpoint/2010/main" val="412497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70"/>
                                  </p:iterate>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10000" decel="10000" fill="hold" grpId="2" nodeType="clickEffect">
                                  <p:stCondLst>
                                    <p:cond delay="0"/>
                                  </p:stCondLst>
                                  <p:childTnLst>
                                    <p:animMotion origin="layout" path="M 0.25716 -0.00231 L 0.25716 -0.00231 C 0.28659 0.05093 0.2987 0.06435 0.31719 0.13357 C 0.32149 0.14977 0.32214 0.16829 0.32474 0.18565 C 0.32487 0.19838 0.32656 0.21158 0.32539 0.22431 C 0.32357 0.24398 0.31966 0.26296 0.31563 0.28148 C 0.30951 0.30949 0.30169 0.33218 0.29089 0.35486 C 0.28399 0.36945 0.27422 0.38472 0.26472 0.39352 C 0.25391 0.40324 0.23464 0.41412 0.22266 0.41759 C 0.21693 0.41921 0.2112 0.41852 0.20534 0.41898 C 0.18698 0.4169 0.17774 0.41968 0.16341 0.41227 C 0.16107 0.41111 0.15886 0.40972 0.15664 0.4081 C 0.15482 0.40695 0.15313 0.40509 0.1513 0.40417 C 0.13516 0.39537 0.16016 0.41204 0.14167 0.40023 C 0.13985 0.39908 0.13802 0.39792 0.13633 0.3963 C 0.13477 0.39468 0.1336 0.3919 0.1319 0.39097 C 0.12995 0.38958 0.12787 0.39005 0.12591 0.38958 L 0.12292 0.38681 L 0.12435 0.39213 " pathEditMode="relative" ptsTypes="AAAAAAAAAAAAAAAAAAA">
                                      <p:cBhvr>
                                        <p:cTn id="29" dur="2000" fill="hold"/>
                                        <p:tgtEl>
                                          <p:spTgt spid="5"/>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200"/>
                                        <p:tgtEl>
                                          <p:spTgt spid="5"/>
                                        </p:tgtEl>
                                      </p:cBhvr>
                                    </p:animEffect>
                                    <p:anim calcmode="lin" valueType="num">
                                      <p:cBhvr>
                                        <p:cTn id="34" dur="200"/>
                                        <p:tgtEl>
                                          <p:spTgt spid="5"/>
                                        </p:tgtEl>
                                        <p:attrNameLst>
                                          <p:attrName>ppt_x</p:attrName>
                                        </p:attrNameLst>
                                      </p:cBhvr>
                                      <p:tavLst>
                                        <p:tav tm="0">
                                          <p:val>
                                            <p:strVal val="ppt_x"/>
                                          </p:val>
                                        </p:tav>
                                        <p:tav tm="100000">
                                          <p:val>
                                            <p:strVal val="ppt_x"/>
                                          </p:val>
                                        </p:tav>
                                      </p:tavLst>
                                    </p:anim>
                                    <p:anim calcmode="lin" valueType="num">
                                      <p:cBhvr>
                                        <p:cTn id="35" dur="200"/>
                                        <p:tgtEl>
                                          <p:spTgt spid="5"/>
                                        </p:tgtEl>
                                        <p:attrNameLst>
                                          <p:attrName>ppt_y</p:attrName>
                                        </p:attrNameLst>
                                      </p:cBhvr>
                                      <p:tavLst>
                                        <p:tav tm="0">
                                          <p:val>
                                            <p:strVal val="ppt_y"/>
                                          </p:val>
                                        </p:tav>
                                        <p:tav tm="100000">
                                          <p:val>
                                            <p:strVal val="ppt_y+.1"/>
                                          </p:val>
                                        </p:tav>
                                      </p:tavLst>
                                    </p:anim>
                                    <p:set>
                                      <p:cBhvr>
                                        <p:cTn id="36" dur="1" fill="hold">
                                          <p:stCondLst>
                                            <p:cond delay="199"/>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barn(inVertical)">
                                      <p:cBhvr>
                                        <p:cTn id="41" dur="500"/>
                                        <p:tgtEl>
                                          <p:spTgt spid="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70"/>
                                  </p:iterate>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type="lt">
                                    <p:tmAbs val="70"/>
                                  </p:iterate>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1" nodeType="clickEffect">
                                  <p:stCondLst>
                                    <p:cond delay="0"/>
                                  </p:stCondLst>
                                  <p:iterate type="lt">
                                    <p:tmPct val="0"/>
                                  </p:iterate>
                                  <p:childTnLst>
                                    <p:animMotion origin="layout" path="M 0.08945 1.85185E-6 L 0.08945 0.00023 C 0.14388 -0.00579 0.13594 -0.00834 0.20872 0.00949 C 0.22513 0.01342 0.24089 0.025 0.25742 0.02801 C 0.31081 0.03842 0.36367 0.04097 0.41719 0.04421 C 0.42266 0.04629 0.42826 0.04815 0.43372 0.05069 C 0.43945 0.05347 0.44505 0.05787 0.45091 0.06018 C 0.49063 0.07569 0.44115 0.05579 0.47565 0.07083 C 0.48021 0.07268 0.48477 0.07407 0.48919 0.07616 C 0.49271 0.07778 0.49622 0.07963 0.49974 0.08148 C 0.5043 0.08403 0.50859 0.08796 0.51315 0.08935 C 0.51471 0.08981 0.51615 0.09051 0.51771 0.09074 C 0.51966 0.0912 0.5237 0.09213 0.5237 0.09236 L 0.56654 0.09491 L 0.56654 0.09514 " pathEditMode="relative" rAng="0" ptsTypes="AAAAAAAAAAAAAAA">
                                      <p:cBhvr>
                                        <p:cTn id="53" dur="2000" fill="hold"/>
                                        <p:tgtEl>
                                          <p:spTgt spid="20"/>
                                        </p:tgtEl>
                                        <p:attrNameLst>
                                          <p:attrName>ppt_x</p:attrName>
                                          <p:attrName>ppt_y</p:attrName>
                                        </p:attrNameLst>
                                      </p:cBhvr>
                                      <p:rCtr x="23854" y="4537"/>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type="lt">
                                    <p:tmAbs val="70"/>
                                  </p:iterate>
                                  <p:childTnLst>
                                    <p:set>
                                      <p:cBhvr>
                                        <p:cTn id="57" dur="1" fill="hold">
                                          <p:stCondLst>
                                            <p:cond delay="0"/>
                                          </p:stCondLst>
                                        </p:cTn>
                                        <p:tgtEl>
                                          <p:spTgt spid="2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barn(inVertical)">
                                      <p:cBhvr>
                                        <p:cTn id="6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5" grpId="2" animBg="1"/>
      <p:bldP spid="7" grpId="0"/>
      <p:bldP spid="8" grpId="0" animBg="1"/>
      <p:bldP spid="17" grpId="0"/>
      <p:bldP spid="20" grpId="0"/>
      <p:bldP spid="20" grpId="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sp>
        <p:nvSpPr>
          <p:cNvPr id="2" name="TextBox 1">
            <a:extLst>
              <a:ext uri="{FF2B5EF4-FFF2-40B4-BE49-F238E27FC236}">
                <a16:creationId xmlns:a16="http://schemas.microsoft.com/office/drawing/2014/main" id="{407CF8BB-4256-DA93-B634-694D01B46160}"/>
              </a:ext>
            </a:extLst>
          </p:cNvPr>
          <p:cNvSpPr txBox="1"/>
          <p:nvPr/>
        </p:nvSpPr>
        <p:spPr>
          <a:xfrm>
            <a:off x="632677" y="1177775"/>
            <a:ext cx="6980574" cy="379206"/>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What if we add another transaction to the with new generation block</a:t>
            </a:r>
            <a:endParaRPr lang="en-ID" sz="1400" b="1" dirty="0">
              <a:latin typeface="LM Roman 10" panose="00000500000000000000" pitchFamily="50" charset="0"/>
            </a:endParaRPr>
          </a:p>
        </p:txBody>
      </p:sp>
      <p:sp>
        <p:nvSpPr>
          <p:cNvPr id="8" name="Rectangle 7">
            <a:extLst>
              <a:ext uri="{FF2B5EF4-FFF2-40B4-BE49-F238E27FC236}">
                <a16:creationId xmlns:a16="http://schemas.microsoft.com/office/drawing/2014/main" id="{9F6D777E-F710-771E-78D3-BF81C2DDF0A1}"/>
              </a:ext>
            </a:extLst>
          </p:cNvPr>
          <p:cNvSpPr/>
          <p:nvPr/>
        </p:nvSpPr>
        <p:spPr>
          <a:xfrm>
            <a:off x="722375" y="1793199"/>
            <a:ext cx="3493008" cy="283429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Message : “Naufal </a:t>
            </a:r>
            <a:r>
              <a:rPr lang="en-US" sz="1400" dirty="0" err="1">
                <a:latin typeface="Courier New" panose="02070309020205020404" pitchFamily="49" charset="0"/>
                <a:cs typeface="Courier New" panose="02070309020205020404" pitchFamily="49" charset="0"/>
              </a:rPr>
              <a:t>membayar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sebesar</a:t>
            </a:r>
            <a:r>
              <a:rPr lang="en-US" sz="1400" dirty="0">
                <a:latin typeface="Courier New" panose="02070309020205020404" pitchFamily="49" charset="0"/>
                <a:cs typeface="Courier New" panose="02070309020205020404" pitchFamily="49" charset="0"/>
              </a:rPr>
              <a:t> 20 </a:t>
            </a:r>
            <a:r>
              <a:rPr lang="en-US" sz="1400" dirty="0" err="1">
                <a:latin typeface="Courier New" panose="02070309020205020404" pitchFamily="49" charset="0"/>
                <a:cs typeface="Courier New" panose="02070309020205020404" pitchFamily="49" charset="0"/>
              </a:rPr>
              <a:t>BTC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kepada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Restoran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Warung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Pohon</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TimeStamp</a:t>
            </a:r>
            <a:r>
              <a:rPr lang="en-US" sz="1400" dirty="0">
                <a:latin typeface="Courier New" panose="02070309020205020404" pitchFamily="49" charset="0"/>
                <a:cs typeface="Courier New" panose="02070309020205020404" pitchFamily="49" charset="0"/>
              </a:rPr>
              <a:t> : 2024-06-01 03:00:00</a:t>
            </a:r>
            <a:endParaRPr lang="en-ID" sz="1400" dirty="0">
              <a:latin typeface="Courier New" panose="02070309020205020404" pitchFamily="49" charset="0"/>
              <a:cs typeface="Courier New" panose="02070309020205020404" pitchFamily="49" charset="0"/>
            </a:endParaRPr>
          </a:p>
          <a:p>
            <a:endParaRPr lang="en-ID" sz="1400" dirty="0">
              <a:latin typeface="Courier New" panose="02070309020205020404" pitchFamily="49" charset="0"/>
              <a:cs typeface="Courier New" panose="02070309020205020404" pitchFamily="49" charset="0"/>
            </a:endParaRPr>
          </a:p>
        </p:txBody>
      </p:sp>
      <p:sp>
        <p:nvSpPr>
          <p:cNvPr id="23" name="Rectangle 22">
            <a:extLst>
              <a:ext uri="{FF2B5EF4-FFF2-40B4-BE49-F238E27FC236}">
                <a16:creationId xmlns:a16="http://schemas.microsoft.com/office/drawing/2014/main" id="{2C238291-24A1-0D63-D765-383C053D7B33}"/>
              </a:ext>
            </a:extLst>
          </p:cNvPr>
          <p:cNvSpPr/>
          <p:nvPr/>
        </p:nvSpPr>
        <p:spPr>
          <a:xfrm>
            <a:off x="4483611" y="1793199"/>
            <a:ext cx="3493008" cy="283429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Message : “Naufal </a:t>
            </a:r>
            <a:r>
              <a:rPr lang="en-US" sz="1400" dirty="0" err="1">
                <a:latin typeface="Courier New" panose="02070309020205020404" pitchFamily="49" charset="0"/>
                <a:cs typeface="Courier New" panose="02070309020205020404" pitchFamily="49" charset="0"/>
              </a:rPr>
              <a:t>menerima</a:t>
            </a:r>
            <a:r>
              <a:rPr lang="en-US" sz="1400" dirty="0">
                <a:latin typeface="Courier New" panose="02070309020205020404" pitchFamily="49" charset="0"/>
                <a:cs typeface="Courier New" panose="02070309020205020404" pitchFamily="49" charset="0"/>
              </a:rPr>
              <a:t> 100 </a:t>
            </a:r>
            <a:r>
              <a:rPr lang="en-US" sz="1400" dirty="0" err="1">
                <a:latin typeface="Courier New" panose="02070309020205020404" pitchFamily="49" charset="0"/>
                <a:cs typeface="Courier New" panose="02070309020205020404" pitchFamily="49" charset="0"/>
              </a:rPr>
              <a:t>BTC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dari</a:t>
            </a:r>
            <a:r>
              <a:rPr lang="en-US" sz="1400" dirty="0">
                <a:latin typeface="Courier New" panose="02070309020205020404" pitchFamily="49" charset="0"/>
                <a:cs typeface="Courier New" panose="02070309020205020404" pitchFamily="49" charset="0"/>
              </a:rPr>
              <a:t> Abdan”</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TimeStamp</a:t>
            </a:r>
            <a:r>
              <a:rPr lang="en-US" sz="1400" dirty="0">
                <a:latin typeface="Courier New" panose="02070309020205020404" pitchFamily="49" charset="0"/>
                <a:cs typeface="Courier New" panose="02070309020205020404" pitchFamily="49" charset="0"/>
              </a:rPr>
              <a:t> : 2024-06-01 04:00:00</a:t>
            </a:r>
            <a:endParaRPr lang="en-ID" sz="1400" dirty="0">
              <a:latin typeface="Courier New" panose="02070309020205020404" pitchFamily="49" charset="0"/>
              <a:cs typeface="Courier New" panose="02070309020205020404" pitchFamily="49" charset="0"/>
            </a:endParaRPr>
          </a:p>
          <a:p>
            <a:endParaRPr lang="en-ID" sz="1400" dirty="0">
              <a:latin typeface="Courier New" panose="02070309020205020404" pitchFamily="49" charset="0"/>
              <a:cs typeface="Courier New" panose="02070309020205020404" pitchFamily="49" charset="0"/>
            </a:endParaRPr>
          </a:p>
        </p:txBody>
      </p:sp>
      <p:sp>
        <p:nvSpPr>
          <p:cNvPr id="24" name="TextBox 23">
            <a:extLst>
              <a:ext uri="{FF2B5EF4-FFF2-40B4-BE49-F238E27FC236}">
                <a16:creationId xmlns:a16="http://schemas.microsoft.com/office/drawing/2014/main" id="{85C56B5C-1E3F-8C7D-2867-418829085C42}"/>
              </a:ext>
            </a:extLst>
          </p:cNvPr>
          <p:cNvSpPr txBox="1"/>
          <p:nvPr/>
        </p:nvSpPr>
        <p:spPr>
          <a:xfrm>
            <a:off x="1635006" y="3832710"/>
            <a:ext cx="2162338" cy="379206"/>
          </a:xfrm>
          <a:prstGeom prst="rect">
            <a:avLst/>
          </a:prstGeom>
          <a:noFill/>
        </p:spPr>
        <p:txBody>
          <a:bodyPr wrap="square" rtlCol="0">
            <a:spAutoFit/>
          </a:bodyPr>
          <a:lstStyle/>
          <a:p>
            <a:pPr>
              <a:lnSpc>
                <a:spcPct val="150000"/>
              </a:lnSpc>
            </a:pPr>
            <a:r>
              <a:rPr lang="en-US" sz="1400" b="1" dirty="0" err="1">
                <a:solidFill>
                  <a:srgbClr val="FFFF00"/>
                </a:solidFill>
                <a:latin typeface="LM Roman 10" panose="00000500000000000000" pitchFamily="50" charset="0"/>
              </a:rPr>
              <a:t>NOPALJMK68</a:t>
            </a:r>
            <a:endParaRPr lang="en-ID" sz="1400" b="1" dirty="0">
              <a:solidFill>
                <a:srgbClr val="FFFF00"/>
              </a:solidFill>
              <a:latin typeface="LM Roman 10" panose="00000500000000000000" pitchFamily="50" charset="0"/>
            </a:endParaRPr>
          </a:p>
        </p:txBody>
      </p:sp>
      <p:sp>
        <p:nvSpPr>
          <p:cNvPr id="25" name="TextBox 24">
            <a:extLst>
              <a:ext uri="{FF2B5EF4-FFF2-40B4-BE49-F238E27FC236}">
                <a16:creationId xmlns:a16="http://schemas.microsoft.com/office/drawing/2014/main" id="{770FCAD7-6435-2E24-B043-6B19A821D4D5}"/>
              </a:ext>
            </a:extLst>
          </p:cNvPr>
          <p:cNvSpPr txBox="1"/>
          <p:nvPr/>
        </p:nvSpPr>
        <p:spPr>
          <a:xfrm>
            <a:off x="5450913" y="3832710"/>
            <a:ext cx="2162338" cy="379206"/>
          </a:xfrm>
          <a:prstGeom prst="rect">
            <a:avLst/>
          </a:prstGeom>
          <a:noFill/>
        </p:spPr>
        <p:txBody>
          <a:bodyPr wrap="square" rtlCol="0">
            <a:spAutoFit/>
          </a:bodyPr>
          <a:lstStyle/>
          <a:p>
            <a:pPr>
              <a:lnSpc>
                <a:spcPct val="150000"/>
              </a:lnSpc>
            </a:pPr>
            <a:r>
              <a:rPr lang="en-US" sz="1400" b="1" dirty="0" err="1">
                <a:solidFill>
                  <a:srgbClr val="FFFF00"/>
                </a:solidFill>
                <a:latin typeface="LM Roman 10" panose="00000500000000000000" pitchFamily="50" charset="0"/>
              </a:rPr>
              <a:t>NOPALJMK68</a:t>
            </a:r>
            <a:endParaRPr lang="en-ID" sz="1400" b="1" dirty="0">
              <a:solidFill>
                <a:srgbClr val="FFFF00"/>
              </a:solidFill>
              <a:latin typeface="LM Roman 10" panose="00000500000000000000" pitchFamily="50" charset="0"/>
            </a:endParaRPr>
          </a:p>
        </p:txBody>
      </p:sp>
      <p:sp>
        <p:nvSpPr>
          <p:cNvPr id="28" name="TextBox 27">
            <a:extLst>
              <a:ext uri="{FF2B5EF4-FFF2-40B4-BE49-F238E27FC236}">
                <a16:creationId xmlns:a16="http://schemas.microsoft.com/office/drawing/2014/main" id="{F4C22696-274E-29A9-0A0C-0B2C70486CD1}"/>
              </a:ext>
            </a:extLst>
          </p:cNvPr>
          <p:cNvSpPr txBox="1"/>
          <p:nvPr/>
        </p:nvSpPr>
        <p:spPr>
          <a:xfrm>
            <a:off x="629956" y="4863707"/>
            <a:ext cx="10781756" cy="703206"/>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Now, if you are aware, someone else could fake the information data block as long as they know that the signature is </a:t>
            </a:r>
            <a:r>
              <a:rPr lang="en-US" sz="1400" b="1" i="1" dirty="0" err="1">
                <a:latin typeface="LM Roman 10" panose="00000500000000000000" pitchFamily="50" charset="0"/>
              </a:rPr>
              <a:t>NOPALJMK68</a:t>
            </a:r>
            <a:r>
              <a:rPr lang="en-US" sz="1400" b="1" dirty="0">
                <a:latin typeface="LM Roman 10" panose="00000500000000000000" pitchFamily="50" charset="0"/>
              </a:rPr>
              <a:t>.</a:t>
            </a:r>
            <a:endParaRPr lang="en-ID" sz="1400" b="1" dirty="0">
              <a:latin typeface="LM Roman 10" panose="00000500000000000000" pitchFamily="50" charset="0"/>
            </a:endParaRPr>
          </a:p>
        </p:txBody>
      </p:sp>
      <p:sp>
        <p:nvSpPr>
          <p:cNvPr id="29" name="Rectangle 28">
            <a:extLst>
              <a:ext uri="{FF2B5EF4-FFF2-40B4-BE49-F238E27FC236}">
                <a16:creationId xmlns:a16="http://schemas.microsoft.com/office/drawing/2014/main" id="{26B3B3D8-803A-08B1-18B1-5279264A15E1}"/>
              </a:ext>
            </a:extLst>
          </p:cNvPr>
          <p:cNvSpPr/>
          <p:nvPr/>
        </p:nvSpPr>
        <p:spPr>
          <a:xfrm>
            <a:off x="8165595" y="1793199"/>
            <a:ext cx="3493008" cy="283429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latin typeface="Courier New" panose="02070309020205020404" pitchFamily="49" charset="0"/>
                <a:cs typeface="Courier New" panose="02070309020205020404" pitchFamily="49" charset="0"/>
              </a:rPr>
              <a:t>Message : “Naufal </a:t>
            </a:r>
            <a:r>
              <a:rPr lang="en-US" sz="1400" dirty="0" err="1">
                <a:solidFill>
                  <a:srgbClr val="FF0000"/>
                </a:solidFill>
                <a:latin typeface="Courier New" panose="02070309020205020404" pitchFamily="49" charset="0"/>
                <a:cs typeface="Courier New" panose="02070309020205020404" pitchFamily="49" charset="0"/>
              </a:rPr>
              <a:t>ngutang</a:t>
            </a:r>
            <a:r>
              <a:rPr lang="en-US" sz="1400" dirty="0">
                <a:solidFill>
                  <a:srgbClr val="FF0000"/>
                </a:solidFill>
                <a:latin typeface="Courier New" panose="02070309020205020404" pitchFamily="49" charset="0"/>
                <a:cs typeface="Courier New" panose="02070309020205020404" pitchFamily="49" charset="0"/>
              </a:rPr>
              <a:t> 120 </a:t>
            </a:r>
            <a:r>
              <a:rPr lang="en-US" sz="1400" dirty="0" err="1">
                <a:solidFill>
                  <a:srgbClr val="FF0000"/>
                </a:solidFill>
                <a:latin typeface="Courier New" panose="02070309020205020404" pitchFamily="49" charset="0"/>
                <a:cs typeface="Courier New" panose="02070309020205020404" pitchFamily="49" charset="0"/>
              </a:rPr>
              <a:t>BTC</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ke</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Kepin</a:t>
            </a:r>
            <a:r>
              <a:rPr lang="en-US" sz="1400" dirty="0">
                <a:solidFill>
                  <a:srgbClr val="FF0000"/>
                </a:solidFill>
                <a:latin typeface="Courier New" panose="02070309020205020404" pitchFamily="49" charset="0"/>
                <a:cs typeface="Courier New" panose="02070309020205020404" pitchFamily="49" charset="0"/>
              </a:rPr>
              <a:t>”</a:t>
            </a:r>
          </a:p>
          <a:p>
            <a:endParaRPr lang="en-US" sz="1400" dirty="0">
              <a:solidFill>
                <a:srgbClr val="FF0000"/>
              </a:solidFill>
              <a:latin typeface="Courier New" panose="02070309020205020404" pitchFamily="49" charset="0"/>
              <a:cs typeface="Courier New" panose="02070309020205020404" pitchFamily="49" charset="0"/>
            </a:endParaRPr>
          </a:p>
          <a:p>
            <a:r>
              <a:rPr lang="en-US" sz="1400" dirty="0" err="1">
                <a:solidFill>
                  <a:srgbClr val="FF0000"/>
                </a:solidFill>
                <a:latin typeface="Courier New" panose="02070309020205020404" pitchFamily="49" charset="0"/>
                <a:cs typeface="Courier New" panose="02070309020205020404" pitchFamily="49" charset="0"/>
              </a:rPr>
              <a:t>TimeStamp</a:t>
            </a:r>
            <a:r>
              <a:rPr lang="en-US" sz="1400" dirty="0">
                <a:solidFill>
                  <a:srgbClr val="FF0000"/>
                </a:solidFill>
                <a:latin typeface="Courier New" panose="02070309020205020404" pitchFamily="49" charset="0"/>
                <a:cs typeface="Courier New" panose="02070309020205020404" pitchFamily="49" charset="0"/>
              </a:rPr>
              <a:t> : 2024-06-01 05:00:00</a:t>
            </a:r>
            <a:endParaRPr lang="en-ID" sz="1400" dirty="0">
              <a:solidFill>
                <a:srgbClr val="FF0000"/>
              </a:solidFill>
              <a:latin typeface="Courier New" panose="02070309020205020404" pitchFamily="49" charset="0"/>
              <a:cs typeface="Courier New" panose="02070309020205020404" pitchFamily="49" charset="0"/>
            </a:endParaRPr>
          </a:p>
          <a:p>
            <a:endParaRPr lang="en-ID" sz="1400" dirty="0">
              <a:solidFill>
                <a:srgbClr val="FF0000"/>
              </a:solidFill>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D35EC7FE-E088-89E4-F2D7-B20F8DC951B4}"/>
              </a:ext>
            </a:extLst>
          </p:cNvPr>
          <p:cNvSpPr txBox="1"/>
          <p:nvPr/>
        </p:nvSpPr>
        <p:spPr>
          <a:xfrm>
            <a:off x="9151185" y="3832710"/>
            <a:ext cx="2162338" cy="379206"/>
          </a:xfrm>
          <a:prstGeom prst="rect">
            <a:avLst/>
          </a:prstGeom>
          <a:noFill/>
        </p:spPr>
        <p:txBody>
          <a:bodyPr wrap="square" rtlCol="0">
            <a:spAutoFit/>
          </a:bodyPr>
          <a:lstStyle/>
          <a:p>
            <a:pPr>
              <a:lnSpc>
                <a:spcPct val="150000"/>
              </a:lnSpc>
            </a:pPr>
            <a:r>
              <a:rPr lang="en-US" sz="1400" b="1" dirty="0" err="1">
                <a:solidFill>
                  <a:srgbClr val="FF0000"/>
                </a:solidFill>
                <a:latin typeface="LM Roman 10" panose="00000500000000000000" pitchFamily="50" charset="0"/>
              </a:rPr>
              <a:t>NOPALJMK68</a:t>
            </a:r>
            <a:endParaRPr lang="en-ID" sz="1400" b="1" dirty="0">
              <a:solidFill>
                <a:srgbClr val="FF0000"/>
              </a:solidFill>
              <a:latin typeface="LM Roman 10" panose="00000500000000000000" pitchFamily="50" charset="0"/>
            </a:endParaRPr>
          </a:p>
        </p:txBody>
      </p:sp>
    </p:spTree>
    <p:extLst>
      <p:ext uri="{BB962C8B-B14F-4D97-AF65-F5344CB8AC3E}">
        <p14:creationId xmlns:p14="http://schemas.microsoft.com/office/powerpoint/2010/main" val="203378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barn(inVertical)">
                                      <p:cBhvr>
                                        <p:cTn id="21" dur="500"/>
                                        <p:tgtEl>
                                          <p:spTgt spid="2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3">
                                            <p:txEl>
                                              <p:pRg st="2" end="2"/>
                                            </p:txEl>
                                          </p:spTgt>
                                        </p:tgtEl>
                                        <p:attrNameLst>
                                          <p:attrName>style.visibility</p:attrName>
                                        </p:attrNameLst>
                                      </p:cBhvr>
                                      <p:to>
                                        <p:strVal val="visible"/>
                                      </p:to>
                                    </p:set>
                                    <p:animEffect transition="in" filter="barn(inVertical)">
                                      <p:cBhvr>
                                        <p:cTn id="26" dur="500"/>
                                        <p:tgtEl>
                                          <p:spTgt spid="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0"/>
                                  </p:iterate>
                                  <p:childTnLst>
                                    <p:set>
                                      <p:cBhvr>
                                        <p:cTn id="35" dur="1" fill="hold">
                                          <p:stCondLst>
                                            <p:cond delay="0"/>
                                          </p:stCondLst>
                                        </p:cTn>
                                        <p:tgtEl>
                                          <p:spTgt spid="2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9">
                                            <p:txEl>
                                              <p:pRg st="0" end="0"/>
                                            </p:txEl>
                                          </p:spTgt>
                                        </p:tgtEl>
                                        <p:attrNameLst>
                                          <p:attrName>style.visibility</p:attrName>
                                        </p:attrNameLst>
                                      </p:cBhvr>
                                      <p:to>
                                        <p:strVal val="visible"/>
                                      </p:to>
                                    </p:set>
                                    <p:animEffect transition="in" filter="barn(inVertical)">
                                      <p:cBhvr>
                                        <p:cTn id="45" dur="500"/>
                                        <p:tgtEl>
                                          <p:spTgt spid="2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9">
                                            <p:txEl>
                                              <p:pRg st="2" end="2"/>
                                            </p:txEl>
                                          </p:spTgt>
                                        </p:tgtEl>
                                        <p:attrNameLst>
                                          <p:attrName>style.visibility</p:attrName>
                                        </p:attrNameLst>
                                      </p:cBhvr>
                                      <p:to>
                                        <p:strVal val="visible"/>
                                      </p:to>
                                    </p:set>
                                    <p:animEffect transition="in" filter="barn(inVertical)">
                                      <p:cBhvr>
                                        <p:cTn id="50" dur="500"/>
                                        <p:tgtEl>
                                          <p:spTgt spid="29">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5" grpId="0"/>
      <p:bldP spid="28" grpId="0"/>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sp>
        <p:nvSpPr>
          <p:cNvPr id="2" name="TextBox 1">
            <a:extLst>
              <a:ext uri="{FF2B5EF4-FFF2-40B4-BE49-F238E27FC236}">
                <a16:creationId xmlns:a16="http://schemas.microsoft.com/office/drawing/2014/main" id="{407CF8BB-4256-DA93-B634-694D01B46160}"/>
              </a:ext>
            </a:extLst>
          </p:cNvPr>
          <p:cNvSpPr txBox="1"/>
          <p:nvPr/>
        </p:nvSpPr>
        <p:spPr>
          <a:xfrm>
            <a:off x="632676" y="1177775"/>
            <a:ext cx="10824755" cy="70237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We don't want that to happen, so the only solution is to secure your signature. Here we will work with an encryption technique based on Cryptography called </a:t>
            </a:r>
            <a:r>
              <a:rPr lang="en-US" sz="1400" b="1" i="1" dirty="0">
                <a:solidFill>
                  <a:srgbClr val="FFFF00"/>
                </a:solidFill>
                <a:latin typeface="LM Roman 10" panose="00000500000000000000" pitchFamily="50" charset="0"/>
              </a:rPr>
              <a:t>"hash"</a:t>
            </a:r>
            <a:endParaRPr lang="en-ID" sz="1400" b="1" i="1" dirty="0">
              <a:solidFill>
                <a:srgbClr val="FFFF00"/>
              </a:solidFill>
              <a:latin typeface="LM Roman 10" panose="00000500000000000000" pitchFamily="50" charset="0"/>
            </a:endParaRPr>
          </a:p>
        </p:txBody>
      </p:sp>
      <p:sp>
        <p:nvSpPr>
          <p:cNvPr id="6" name="TextBox 5">
            <a:extLst>
              <a:ext uri="{FF2B5EF4-FFF2-40B4-BE49-F238E27FC236}">
                <a16:creationId xmlns:a16="http://schemas.microsoft.com/office/drawing/2014/main" id="{363F9F6C-B74B-61D7-A0A0-115A9AFE03BD}"/>
              </a:ext>
            </a:extLst>
          </p:cNvPr>
          <p:cNvSpPr txBox="1"/>
          <p:nvPr/>
        </p:nvSpPr>
        <p:spPr>
          <a:xfrm>
            <a:off x="632675" y="2034263"/>
            <a:ext cx="10824755" cy="1026371"/>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In computing, a hash is a function that converts an input (or 'message') into a fixed-size string of bytes. The output is typically a 'digest' that uniquely represents the input data. Hash functions are commonly used in data integrity verification, password storage, and quick data retrieval.</a:t>
            </a:r>
            <a:endParaRPr lang="en-ID" sz="1400" b="1" i="1" dirty="0">
              <a:solidFill>
                <a:srgbClr val="FFFF00"/>
              </a:solidFill>
              <a:latin typeface="LM Roman 10" panose="00000500000000000000" pitchFamily="50" charset="0"/>
            </a:endParaRPr>
          </a:p>
        </p:txBody>
      </p:sp>
      <p:sp>
        <p:nvSpPr>
          <p:cNvPr id="7" name="TextBox 6">
            <a:extLst>
              <a:ext uri="{FF2B5EF4-FFF2-40B4-BE49-F238E27FC236}">
                <a16:creationId xmlns:a16="http://schemas.microsoft.com/office/drawing/2014/main" id="{9CDF8283-523C-1797-2708-B37B615209C7}"/>
              </a:ext>
            </a:extLst>
          </p:cNvPr>
          <p:cNvSpPr txBox="1"/>
          <p:nvPr/>
        </p:nvSpPr>
        <p:spPr>
          <a:xfrm>
            <a:off x="2307174" y="3428035"/>
            <a:ext cx="7077579" cy="369332"/>
          </a:xfrm>
          <a:prstGeom prst="rect">
            <a:avLst/>
          </a:prstGeom>
          <a:noFill/>
        </p:spPr>
        <p:txBody>
          <a:bodyPr wrap="none" rtlCol="0">
            <a:spAutoFit/>
          </a:bodyPr>
          <a:lstStyle/>
          <a:p>
            <a:r>
              <a:rPr lang="en-US" sz="1800" b="1" i="1" dirty="0">
                <a:solidFill>
                  <a:srgbClr val="FFFF00"/>
                </a:solidFill>
                <a:latin typeface="Courier New" panose="02070309020205020404" pitchFamily="49" charset="0"/>
                <a:cs typeface="Courier New" panose="02070309020205020404" pitchFamily="49" charset="0"/>
              </a:rPr>
              <a:t>hash(“NOPAL </a:t>
            </a:r>
            <a:r>
              <a:rPr lang="en-US" sz="1800" b="1" i="1" dirty="0" err="1">
                <a:solidFill>
                  <a:srgbClr val="FFFF00"/>
                </a:solidFill>
                <a:latin typeface="Courier New" panose="02070309020205020404" pitchFamily="49" charset="0"/>
                <a:cs typeface="Courier New" panose="02070309020205020404" pitchFamily="49" charset="0"/>
              </a:rPr>
              <a:t>SAYANG</a:t>
            </a:r>
            <a:r>
              <a:rPr lang="en-US" sz="1800" b="1" i="1" dirty="0">
                <a:solidFill>
                  <a:srgbClr val="FFFF00"/>
                </a:solidFill>
                <a:latin typeface="Courier New" panose="02070309020205020404" pitchFamily="49" charset="0"/>
                <a:cs typeface="Courier New" panose="02070309020205020404" pitchFamily="49" charset="0"/>
              </a:rPr>
              <a:t> </a:t>
            </a:r>
            <a:r>
              <a:rPr lang="en-US" sz="1800" b="1" i="1" dirty="0" err="1">
                <a:solidFill>
                  <a:srgbClr val="FFFF00"/>
                </a:solidFill>
                <a:latin typeface="Courier New" panose="02070309020205020404" pitchFamily="49" charset="0"/>
                <a:cs typeface="Courier New" panose="02070309020205020404" pitchFamily="49" charset="0"/>
              </a:rPr>
              <a:t>KEPIN</a:t>
            </a:r>
            <a:r>
              <a:rPr lang="en-US" sz="1800" b="1" i="1" dirty="0">
                <a:solidFill>
                  <a:srgbClr val="FFFF00"/>
                </a:solidFill>
                <a:latin typeface="Courier New" panose="02070309020205020404" pitchFamily="49" charset="0"/>
                <a:cs typeface="Courier New" panose="02070309020205020404" pitchFamily="49" charset="0"/>
              </a:rPr>
              <a:t>”) = 387491986286848829899</a:t>
            </a:r>
            <a:endParaRPr lang="en-ID"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7D0CA34D-95BC-C6F7-3742-3331308DE1ED}"/>
              </a:ext>
            </a:extLst>
          </p:cNvPr>
          <p:cNvSpPr txBox="1"/>
          <p:nvPr/>
        </p:nvSpPr>
        <p:spPr>
          <a:xfrm>
            <a:off x="632674" y="3922763"/>
            <a:ext cx="10824755" cy="46115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In the project we are developing, we use a fairly well-known hash cryptographic algorithm, namely </a:t>
            </a:r>
            <a:r>
              <a:rPr lang="en-US" b="1" u="sng" dirty="0" err="1">
                <a:solidFill>
                  <a:srgbClr val="FF33CC"/>
                </a:solidFill>
                <a:latin typeface="LM Roman 10" panose="00000500000000000000" pitchFamily="50" charset="0"/>
              </a:rPr>
              <a:t>sha256</a:t>
            </a:r>
            <a:endParaRPr lang="en-ID" sz="1400" b="1" u="sng" dirty="0">
              <a:solidFill>
                <a:srgbClr val="FF33CC"/>
              </a:solidFill>
              <a:latin typeface="LM Roman 10" panose="00000500000000000000" pitchFamily="50" charset="0"/>
            </a:endParaRPr>
          </a:p>
        </p:txBody>
      </p:sp>
      <p:sp>
        <p:nvSpPr>
          <p:cNvPr id="11" name="TextBox 10">
            <a:extLst>
              <a:ext uri="{FF2B5EF4-FFF2-40B4-BE49-F238E27FC236}">
                <a16:creationId xmlns:a16="http://schemas.microsoft.com/office/drawing/2014/main" id="{91EDE53D-3AD9-260C-8A91-4BC5D4F336D9}"/>
              </a:ext>
            </a:extLst>
          </p:cNvPr>
          <p:cNvSpPr txBox="1"/>
          <p:nvPr/>
        </p:nvSpPr>
        <p:spPr>
          <a:xfrm>
            <a:off x="902110" y="4688216"/>
            <a:ext cx="9528571" cy="307777"/>
          </a:xfrm>
          <a:prstGeom prst="rect">
            <a:avLst/>
          </a:prstGeom>
          <a:noFill/>
        </p:spPr>
        <p:txBody>
          <a:bodyPr wrap="none" rtlCol="0">
            <a:spAutoFit/>
          </a:bodyPr>
          <a:lstStyle/>
          <a:p>
            <a:r>
              <a:rPr lang="en-US" sz="1400" b="1" i="1" dirty="0" err="1">
                <a:solidFill>
                  <a:srgbClr val="FFFF00"/>
                </a:solidFill>
                <a:latin typeface="Courier New" panose="02070309020205020404" pitchFamily="49" charset="0"/>
                <a:cs typeface="Courier New" panose="02070309020205020404" pitchFamily="49" charset="0"/>
              </a:rPr>
              <a:t>SHA256</a:t>
            </a:r>
            <a:r>
              <a:rPr lang="en-US" sz="1400" b="1" i="1" dirty="0">
                <a:solidFill>
                  <a:srgbClr val="FFFF00"/>
                </a:solidFill>
                <a:latin typeface="Courier New" panose="02070309020205020404" pitchFamily="49" charset="0"/>
                <a:cs typeface="Courier New" panose="02070309020205020404" pitchFamily="49" charset="0"/>
              </a:rPr>
              <a:t>(“</a:t>
            </a:r>
            <a:r>
              <a:rPr lang="en-US" sz="1400" b="1" i="1" dirty="0" err="1">
                <a:solidFill>
                  <a:srgbClr val="FFFF00"/>
                </a:solidFill>
                <a:latin typeface="Courier New" panose="02070309020205020404" pitchFamily="49" charset="0"/>
                <a:cs typeface="Courier New" panose="02070309020205020404" pitchFamily="49" charset="0"/>
              </a:rPr>
              <a:t>NOPALJMK68</a:t>
            </a:r>
            <a:r>
              <a:rPr lang="en-US" sz="1400" b="1" i="1" dirty="0">
                <a:solidFill>
                  <a:srgbClr val="FFFF00"/>
                </a:solidFill>
                <a:latin typeface="Courier New" panose="02070309020205020404" pitchFamily="49" charset="0"/>
                <a:cs typeface="Courier New" panose="02070309020205020404" pitchFamily="49" charset="0"/>
              </a:rPr>
              <a:t>”) = 7f3a89992da3c72a1f6a50e1a740b536c3c32493e3e41e6bdde1dd721c3cce9a</a:t>
            </a:r>
            <a:endParaRPr lang="en-ID" sz="1400"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728450F6-AE45-9370-855A-EB1E75213C00}"/>
              </a:ext>
            </a:extLst>
          </p:cNvPr>
          <p:cNvSpPr txBox="1"/>
          <p:nvPr/>
        </p:nvSpPr>
        <p:spPr>
          <a:xfrm>
            <a:off x="632674" y="5115628"/>
            <a:ext cx="6094476" cy="369332"/>
          </a:xfrm>
          <a:prstGeom prst="rect">
            <a:avLst/>
          </a:prstGeom>
          <a:noFill/>
        </p:spPr>
        <p:txBody>
          <a:bodyPr wrap="square">
            <a:spAutoFit/>
          </a:bodyPr>
          <a:lstStyle/>
          <a:p>
            <a:r>
              <a:rPr lang="en-ID" dirty="0">
                <a:latin typeface="Courier New" panose="02070309020205020404" pitchFamily="49" charset="0"/>
                <a:cs typeface="Courier New" panose="02070309020205020404" pitchFamily="49" charset="0"/>
              </a:rPr>
              <a:t>FYI : </a:t>
            </a:r>
            <a:r>
              <a:rPr lang="en-ID" dirty="0" err="1">
                <a:latin typeface="Courier New" panose="02070309020205020404" pitchFamily="49" charset="0"/>
                <a:cs typeface="Courier New" panose="02070309020205020404" pitchFamily="49" charset="0"/>
              </a:rPr>
              <a:t>Sha256</a:t>
            </a:r>
            <a:r>
              <a:rPr lang="en-ID" dirty="0">
                <a:latin typeface="Courier New" panose="02070309020205020404" pitchFamily="49" charset="0"/>
                <a:cs typeface="Courier New" panose="02070309020205020404" pitchFamily="49" charset="0"/>
              </a:rPr>
              <a:t> is used in bitcoin technology</a:t>
            </a:r>
          </a:p>
        </p:txBody>
      </p:sp>
    </p:spTree>
    <p:extLst>
      <p:ext uri="{BB962C8B-B14F-4D97-AF65-F5344CB8AC3E}">
        <p14:creationId xmlns:p14="http://schemas.microsoft.com/office/powerpoint/2010/main" val="410405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0"/>
                                  </p:iterate>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0"/>
                                  </p:iterate>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0"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sp>
        <p:nvSpPr>
          <p:cNvPr id="2" name="TextBox 1">
            <a:extLst>
              <a:ext uri="{FF2B5EF4-FFF2-40B4-BE49-F238E27FC236}">
                <a16:creationId xmlns:a16="http://schemas.microsoft.com/office/drawing/2014/main" id="{407CF8BB-4256-DA93-B634-694D01B46160}"/>
              </a:ext>
            </a:extLst>
          </p:cNvPr>
          <p:cNvSpPr txBox="1"/>
          <p:nvPr/>
        </p:nvSpPr>
        <p:spPr>
          <a:xfrm>
            <a:off x="632676" y="1177775"/>
            <a:ext cx="10824755" cy="70237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We don't want that to happen, so the only solution is to secure your signature. Here we will work with an encryption technique based on Cryptography called </a:t>
            </a:r>
            <a:r>
              <a:rPr lang="en-US" sz="1400" b="1" i="1" dirty="0">
                <a:solidFill>
                  <a:srgbClr val="FFFF00"/>
                </a:solidFill>
                <a:latin typeface="LM Roman 10" panose="00000500000000000000" pitchFamily="50" charset="0"/>
              </a:rPr>
              <a:t>"hash"</a:t>
            </a:r>
            <a:endParaRPr lang="en-ID" sz="1400" b="1" i="1" dirty="0">
              <a:solidFill>
                <a:srgbClr val="FFFF00"/>
              </a:solidFill>
              <a:latin typeface="LM Roman 10" panose="00000500000000000000" pitchFamily="50" charset="0"/>
            </a:endParaRPr>
          </a:p>
        </p:txBody>
      </p:sp>
      <p:sp>
        <p:nvSpPr>
          <p:cNvPr id="3" name="Rectangle 2">
            <a:extLst>
              <a:ext uri="{FF2B5EF4-FFF2-40B4-BE49-F238E27FC236}">
                <a16:creationId xmlns:a16="http://schemas.microsoft.com/office/drawing/2014/main" id="{934E47E7-F6C9-4990-8D7E-659070A0A435}"/>
              </a:ext>
            </a:extLst>
          </p:cNvPr>
          <p:cNvSpPr/>
          <p:nvPr/>
        </p:nvSpPr>
        <p:spPr>
          <a:xfrm>
            <a:off x="749807" y="2143564"/>
            <a:ext cx="3493008" cy="283429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Hash : </a:t>
            </a:r>
            <a:r>
              <a:rPr lang="en-US" sz="1400" b="1" i="1" dirty="0">
                <a:solidFill>
                  <a:schemeClr val="tx1"/>
                </a:solidFill>
                <a:latin typeface="Courier New" panose="02070309020205020404" pitchFamily="49" charset="0"/>
                <a:cs typeface="Courier New" panose="02070309020205020404" pitchFamily="49" charset="0"/>
              </a:rPr>
              <a:t>7f3a89992da3c72a1f6a50e1a740b536c3c32493e3e41e6bdde1dd721c3cce9a</a:t>
            </a:r>
          </a:p>
          <a:p>
            <a:r>
              <a:rPr lang="en-US" sz="1400" dirty="0">
                <a:latin typeface="Courier New" panose="02070309020205020404" pitchFamily="49" charset="0"/>
                <a:cs typeface="Courier New" panose="02070309020205020404" pitchFamily="49" charset="0"/>
              </a:rPr>
              <a:t>Message : “Naufal </a:t>
            </a:r>
            <a:r>
              <a:rPr lang="en-US" sz="1400" dirty="0" err="1">
                <a:latin typeface="Courier New" panose="02070309020205020404" pitchFamily="49" charset="0"/>
                <a:cs typeface="Courier New" panose="02070309020205020404" pitchFamily="49" charset="0"/>
              </a:rPr>
              <a:t>membayar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sebesar</a:t>
            </a:r>
            <a:r>
              <a:rPr lang="en-US" sz="1400" dirty="0">
                <a:latin typeface="Courier New" panose="02070309020205020404" pitchFamily="49" charset="0"/>
                <a:cs typeface="Courier New" panose="02070309020205020404" pitchFamily="49" charset="0"/>
              </a:rPr>
              <a:t> 20 </a:t>
            </a:r>
            <a:r>
              <a:rPr lang="en-US" sz="1400" dirty="0" err="1">
                <a:latin typeface="Courier New" panose="02070309020205020404" pitchFamily="49" charset="0"/>
                <a:cs typeface="Courier New" panose="02070309020205020404" pitchFamily="49" charset="0"/>
              </a:rPr>
              <a:t>BTC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kepada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Restoran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Warung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Pohon</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TimeStamp</a:t>
            </a:r>
            <a:r>
              <a:rPr lang="en-US" sz="1400" dirty="0">
                <a:latin typeface="Courier New" panose="02070309020205020404" pitchFamily="49" charset="0"/>
                <a:cs typeface="Courier New" panose="02070309020205020404" pitchFamily="49" charset="0"/>
              </a:rPr>
              <a:t> : 2024-06-01 03:00:00</a:t>
            </a:r>
            <a:endParaRPr lang="en-ID" sz="1400" dirty="0">
              <a:latin typeface="Courier New" panose="02070309020205020404" pitchFamily="49" charset="0"/>
              <a:cs typeface="Courier New" panose="02070309020205020404" pitchFamily="49" charset="0"/>
            </a:endParaRPr>
          </a:p>
          <a:p>
            <a:endParaRPr lang="en-ID" sz="14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DD9219FC-3586-DA9D-B7E3-382F3D66B24E}"/>
              </a:ext>
            </a:extLst>
          </p:cNvPr>
          <p:cNvSpPr/>
          <p:nvPr/>
        </p:nvSpPr>
        <p:spPr>
          <a:xfrm>
            <a:off x="4511043" y="2143564"/>
            <a:ext cx="3493008" cy="283429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Hash : </a:t>
            </a:r>
            <a:r>
              <a:rPr lang="en-US" sz="1400" b="1" i="1" dirty="0">
                <a:solidFill>
                  <a:schemeClr val="tx1"/>
                </a:solidFill>
                <a:latin typeface="Courier New" panose="02070309020205020404" pitchFamily="49" charset="0"/>
                <a:cs typeface="Courier New" panose="02070309020205020404" pitchFamily="49" charset="0"/>
              </a:rPr>
              <a:t>7f3a89992da3c72a1f6a50e1a740b536c3c32493e3e41e6bdde1dd721c3cce9a</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Message : “Naufal </a:t>
            </a:r>
            <a:r>
              <a:rPr lang="en-US" sz="1400" dirty="0" err="1">
                <a:latin typeface="Courier New" panose="02070309020205020404" pitchFamily="49" charset="0"/>
                <a:cs typeface="Courier New" panose="02070309020205020404" pitchFamily="49" charset="0"/>
              </a:rPr>
              <a:t>menerima</a:t>
            </a:r>
            <a:r>
              <a:rPr lang="en-US" sz="1400" dirty="0">
                <a:latin typeface="Courier New" panose="02070309020205020404" pitchFamily="49" charset="0"/>
                <a:cs typeface="Courier New" panose="02070309020205020404" pitchFamily="49" charset="0"/>
              </a:rPr>
              <a:t> 100 </a:t>
            </a:r>
            <a:r>
              <a:rPr lang="en-US" sz="1400" dirty="0" err="1">
                <a:latin typeface="Courier New" panose="02070309020205020404" pitchFamily="49" charset="0"/>
                <a:cs typeface="Courier New" panose="02070309020205020404" pitchFamily="49" charset="0"/>
              </a:rPr>
              <a:t>BTC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dari</a:t>
            </a:r>
            <a:r>
              <a:rPr lang="en-US" sz="1400" dirty="0">
                <a:latin typeface="Courier New" panose="02070309020205020404" pitchFamily="49" charset="0"/>
                <a:cs typeface="Courier New" panose="02070309020205020404" pitchFamily="49" charset="0"/>
              </a:rPr>
              <a:t> Abdan”</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TimeStamp</a:t>
            </a:r>
            <a:r>
              <a:rPr lang="en-US" sz="1400" dirty="0">
                <a:latin typeface="Courier New" panose="02070309020205020404" pitchFamily="49" charset="0"/>
                <a:cs typeface="Courier New" panose="02070309020205020404" pitchFamily="49" charset="0"/>
              </a:rPr>
              <a:t> : 2024-06-01 04:00:00</a:t>
            </a:r>
            <a:endParaRPr lang="en-ID" sz="1400" dirty="0">
              <a:latin typeface="Courier New" panose="02070309020205020404" pitchFamily="49" charset="0"/>
              <a:cs typeface="Courier New" panose="02070309020205020404" pitchFamily="49" charset="0"/>
            </a:endParaRPr>
          </a:p>
          <a:p>
            <a:endParaRPr lang="en-ID" sz="14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523C84D-EF02-0B24-AD12-4F82E4AAA417}"/>
              </a:ext>
            </a:extLst>
          </p:cNvPr>
          <p:cNvSpPr/>
          <p:nvPr/>
        </p:nvSpPr>
        <p:spPr>
          <a:xfrm>
            <a:off x="8193027" y="2143564"/>
            <a:ext cx="3493008" cy="283429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Hash : </a:t>
            </a:r>
            <a:r>
              <a:rPr lang="en-US" sz="1400" b="1" i="1" dirty="0">
                <a:solidFill>
                  <a:schemeClr val="tx1"/>
                </a:solidFill>
                <a:latin typeface="Courier New" panose="02070309020205020404" pitchFamily="49" charset="0"/>
                <a:cs typeface="Courier New" panose="02070309020205020404" pitchFamily="49" charset="0"/>
              </a:rPr>
              <a:t>7f3a89992da3c72a1f6a50e1a740b536c3c32493e3e41e6bdde1dd721c3cce9a</a:t>
            </a:r>
          </a:p>
          <a:p>
            <a:endParaRPr lang="en-US" sz="1400" dirty="0">
              <a:solidFill>
                <a:srgbClr val="FF0000"/>
              </a:solidFill>
              <a:latin typeface="Courier New" panose="02070309020205020404" pitchFamily="49" charset="0"/>
              <a:cs typeface="Courier New" panose="02070309020205020404" pitchFamily="49" charset="0"/>
            </a:endParaRPr>
          </a:p>
          <a:p>
            <a:r>
              <a:rPr lang="en-US" sz="1400" dirty="0">
                <a:solidFill>
                  <a:srgbClr val="FF0000"/>
                </a:solidFill>
                <a:latin typeface="Courier New" panose="02070309020205020404" pitchFamily="49" charset="0"/>
                <a:cs typeface="Courier New" panose="02070309020205020404" pitchFamily="49" charset="0"/>
              </a:rPr>
              <a:t>Message : “Naufal </a:t>
            </a:r>
            <a:r>
              <a:rPr lang="en-US" sz="1400" dirty="0" err="1">
                <a:solidFill>
                  <a:srgbClr val="FF0000"/>
                </a:solidFill>
                <a:latin typeface="Courier New" panose="02070309020205020404" pitchFamily="49" charset="0"/>
                <a:cs typeface="Courier New" panose="02070309020205020404" pitchFamily="49" charset="0"/>
              </a:rPr>
              <a:t>ngutang</a:t>
            </a:r>
            <a:r>
              <a:rPr lang="en-US" sz="1400" dirty="0">
                <a:solidFill>
                  <a:srgbClr val="FF0000"/>
                </a:solidFill>
                <a:latin typeface="Courier New" panose="02070309020205020404" pitchFamily="49" charset="0"/>
                <a:cs typeface="Courier New" panose="02070309020205020404" pitchFamily="49" charset="0"/>
              </a:rPr>
              <a:t> 120 </a:t>
            </a:r>
            <a:r>
              <a:rPr lang="en-US" sz="1400" dirty="0" err="1">
                <a:solidFill>
                  <a:srgbClr val="FF0000"/>
                </a:solidFill>
                <a:latin typeface="Courier New" panose="02070309020205020404" pitchFamily="49" charset="0"/>
                <a:cs typeface="Courier New" panose="02070309020205020404" pitchFamily="49" charset="0"/>
              </a:rPr>
              <a:t>BTC</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ke</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Kepin</a:t>
            </a:r>
            <a:r>
              <a:rPr lang="en-US" sz="1400" dirty="0">
                <a:solidFill>
                  <a:srgbClr val="FF0000"/>
                </a:solidFill>
                <a:latin typeface="Courier New" panose="02070309020205020404" pitchFamily="49" charset="0"/>
                <a:cs typeface="Courier New" panose="02070309020205020404" pitchFamily="49" charset="0"/>
              </a:rPr>
              <a:t>”</a:t>
            </a:r>
          </a:p>
          <a:p>
            <a:endParaRPr lang="en-US" sz="1400" dirty="0">
              <a:solidFill>
                <a:srgbClr val="FF0000"/>
              </a:solidFill>
              <a:latin typeface="Courier New" panose="02070309020205020404" pitchFamily="49" charset="0"/>
              <a:cs typeface="Courier New" panose="02070309020205020404" pitchFamily="49" charset="0"/>
            </a:endParaRPr>
          </a:p>
          <a:p>
            <a:r>
              <a:rPr lang="en-US" sz="1400" dirty="0" err="1">
                <a:solidFill>
                  <a:srgbClr val="FF0000"/>
                </a:solidFill>
                <a:latin typeface="Courier New" panose="02070309020205020404" pitchFamily="49" charset="0"/>
                <a:cs typeface="Courier New" panose="02070309020205020404" pitchFamily="49" charset="0"/>
              </a:rPr>
              <a:t>TimeStamp</a:t>
            </a:r>
            <a:r>
              <a:rPr lang="en-US" sz="1400" dirty="0">
                <a:solidFill>
                  <a:srgbClr val="FF0000"/>
                </a:solidFill>
                <a:latin typeface="Courier New" panose="02070309020205020404" pitchFamily="49" charset="0"/>
                <a:cs typeface="Courier New" panose="02070309020205020404" pitchFamily="49" charset="0"/>
              </a:rPr>
              <a:t> : 2024-06-01 05:00:00</a:t>
            </a:r>
            <a:endParaRPr lang="en-ID" sz="1400" dirty="0">
              <a:solidFill>
                <a:srgbClr val="FF0000"/>
              </a:solidFill>
              <a:latin typeface="Courier New" panose="02070309020205020404" pitchFamily="49" charset="0"/>
              <a:cs typeface="Courier New" panose="02070309020205020404" pitchFamily="49" charset="0"/>
            </a:endParaRPr>
          </a:p>
          <a:p>
            <a:endParaRPr lang="en-ID"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692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arn(inVertic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barn(inVertical)">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barn(inVertical)">
                                      <p:cBhvr>
                                        <p:cTn id="31" dur="500"/>
                                        <p:tgtEl>
                                          <p:spTgt spid="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barn(inVertical)">
                                      <p:cBhvr>
                                        <p:cTn id="41" dur="500"/>
                                        <p:tgtEl>
                                          <p:spTgt spid="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barn(inVertical)">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animEffect transition="in" filter="barn(inVertical)">
                                      <p:cBhvr>
                                        <p:cTn id="5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sp>
        <p:nvSpPr>
          <p:cNvPr id="2" name="TextBox 1">
            <a:extLst>
              <a:ext uri="{FF2B5EF4-FFF2-40B4-BE49-F238E27FC236}">
                <a16:creationId xmlns:a16="http://schemas.microsoft.com/office/drawing/2014/main" id="{407CF8BB-4256-DA93-B634-694D01B46160}"/>
              </a:ext>
            </a:extLst>
          </p:cNvPr>
          <p:cNvSpPr txBox="1"/>
          <p:nvPr/>
        </p:nvSpPr>
        <p:spPr>
          <a:xfrm>
            <a:off x="632676" y="1177775"/>
            <a:ext cx="10824755" cy="70237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But it doesn't stop there, so that the hash of each block has a unique/different value and this is very effective, we follow the principles of blockchain cryptography in general as applied to bitcoin technology</a:t>
            </a:r>
            <a:endParaRPr lang="en-ID" sz="1400" b="1" i="1" dirty="0">
              <a:solidFill>
                <a:srgbClr val="FFFF00"/>
              </a:solidFill>
              <a:latin typeface="LM Roman 10" panose="00000500000000000000" pitchFamily="50" charset="0"/>
            </a:endParaRPr>
          </a:p>
        </p:txBody>
      </p:sp>
      <p:sp>
        <p:nvSpPr>
          <p:cNvPr id="3" name="TextBox 2">
            <a:extLst>
              <a:ext uri="{FF2B5EF4-FFF2-40B4-BE49-F238E27FC236}">
                <a16:creationId xmlns:a16="http://schemas.microsoft.com/office/drawing/2014/main" id="{6740996A-FC67-2898-DCC2-6D8A520673E8}"/>
              </a:ext>
            </a:extLst>
          </p:cNvPr>
          <p:cNvSpPr txBox="1"/>
          <p:nvPr/>
        </p:nvSpPr>
        <p:spPr>
          <a:xfrm>
            <a:off x="632676" y="2045846"/>
            <a:ext cx="3079689" cy="369332"/>
          </a:xfrm>
          <a:prstGeom prst="rect">
            <a:avLst/>
          </a:prstGeom>
          <a:noFill/>
        </p:spPr>
        <p:txBody>
          <a:bodyPr wrap="none" rtlCol="0">
            <a:spAutoFit/>
          </a:bodyPr>
          <a:lstStyle/>
          <a:p>
            <a:r>
              <a:rPr lang="en-US" b="1" i="1" dirty="0">
                <a:solidFill>
                  <a:srgbClr val="FF33CC"/>
                </a:solidFill>
                <a:latin typeface="Courier New" panose="02070309020205020404" pitchFamily="49" charset="0"/>
                <a:cs typeface="Courier New" panose="02070309020205020404" pitchFamily="49" charset="0"/>
              </a:rPr>
              <a:t>hash(</a:t>
            </a:r>
            <a:r>
              <a:rPr lang="en-US" b="1" i="1" dirty="0" err="1">
                <a:solidFill>
                  <a:srgbClr val="FF33CC"/>
                </a:solidFill>
                <a:latin typeface="Courier New" panose="02070309020205020404" pitchFamily="49" charset="0"/>
                <a:cs typeface="Courier New" panose="02070309020205020404" pitchFamily="49" charset="0"/>
              </a:rPr>
              <a:t>currentBlock</a:t>
            </a:r>
            <a:r>
              <a:rPr lang="en-US" b="1" i="1" dirty="0">
                <a:solidFill>
                  <a:srgbClr val="FF33CC"/>
                </a:solidFill>
                <a:latin typeface="Courier New" panose="02070309020205020404" pitchFamily="49" charset="0"/>
                <a:cs typeface="Courier New" panose="02070309020205020404" pitchFamily="49" charset="0"/>
              </a:rPr>
              <a:t>) </a:t>
            </a:r>
            <a:r>
              <a:rPr lang="en-US" sz="1800" b="1" i="1" dirty="0">
                <a:solidFill>
                  <a:srgbClr val="FF33CC"/>
                </a:solidFill>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185C1F3-7177-A43B-527A-F54838B24F60}"/>
              </a:ext>
            </a:extLst>
          </p:cNvPr>
          <p:cNvSpPr/>
          <p:nvPr/>
        </p:nvSpPr>
        <p:spPr>
          <a:xfrm>
            <a:off x="3712365" y="2028139"/>
            <a:ext cx="2103120" cy="466344"/>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i="1" dirty="0" err="1">
                <a:solidFill>
                  <a:srgbClr val="FFFF00"/>
                </a:solidFill>
                <a:latin typeface="Courier New" panose="02070309020205020404" pitchFamily="49" charset="0"/>
                <a:cs typeface="Courier New" panose="02070309020205020404" pitchFamily="49" charset="0"/>
              </a:rPr>
              <a:t>hash_currentBlock_information</a:t>
            </a:r>
            <a:r>
              <a:rPr lang="en-US" sz="1400" b="1" i="1" dirty="0">
                <a:solidFill>
                  <a:srgbClr val="FFFF00"/>
                </a:solidFill>
                <a:latin typeface="Courier New" panose="02070309020205020404" pitchFamily="49" charset="0"/>
                <a:cs typeface="Courier New" panose="02070309020205020404" pitchFamily="49" charset="0"/>
              </a:rPr>
              <a:t> </a:t>
            </a:r>
          </a:p>
        </p:txBody>
      </p:sp>
      <p:sp>
        <p:nvSpPr>
          <p:cNvPr id="15" name="Rectangle 14">
            <a:extLst>
              <a:ext uri="{FF2B5EF4-FFF2-40B4-BE49-F238E27FC236}">
                <a16:creationId xmlns:a16="http://schemas.microsoft.com/office/drawing/2014/main" id="{3C5DC854-1886-CE0B-5364-668936EAD8CE}"/>
              </a:ext>
            </a:extLst>
          </p:cNvPr>
          <p:cNvSpPr/>
          <p:nvPr/>
        </p:nvSpPr>
        <p:spPr>
          <a:xfrm>
            <a:off x="6096000" y="2019832"/>
            <a:ext cx="2378649" cy="466344"/>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i="1" dirty="0" err="1">
                <a:solidFill>
                  <a:srgbClr val="FFFF00"/>
                </a:solidFill>
                <a:latin typeface="Courier New" panose="02070309020205020404" pitchFamily="49" charset="0"/>
                <a:cs typeface="Courier New" panose="02070309020205020404" pitchFamily="49" charset="0"/>
              </a:rPr>
              <a:t>hash_previous_block</a:t>
            </a:r>
            <a:endParaRPr lang="en-US" sz="1400" b="1" i="1" dirty="0">
              <a:solidFill>
                <a:srgbClr val="FFFF00"/>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9F29C724-A24B-EBBF-4560-36C28F5064B6}"/>
              </a:ext>
            </a:extLst>
          </p:cNvPr>
          <p:cNvSpPr/>
          <p:nvPr/>
        </p:nvSpPr>
        <p:spPr>
          <a:xfrm>
            <a:off x="8729421" y="2027984"/>
            <a:ext cx="1249780" cy="466344"/>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i="1" dirty="0" err="1">
                <a:solidFill>
                  <a:srgbClr val="FFFF00"/>
                </a:solidFill>
                <a:latin typeface="Courier New" panose="02070309020205020404" pitchFamily="49" charset="0"/>
                <a:cs typeface="Courier New" panose="02070309020205020404" pitchFamily="49" charset="0"/>
              </a:rPr>
              <a:t>privateKey</a:t>
            </a:r>
            <a:endParaRPr lang="en-US" sz="1400" b="1" i="1" dirty="0">
              <a:solidFill>
                <a:srgbClr val="FFFF00"/>
              </a:solidFill>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193497BF-BA63-B7B4-9371-A5137F7C38E9}"/>
              </a:ext>
            </a:extLst>
          </p:cNvPr>
          <p:cNvSpPr/>
          <p:nvPr/>
        </p:nvSpPr>
        <p:spPr>
          <a:xfrm>
            <a:off x="10233973" y="2027984"/>
            <a:ext cx="726783" cy="466344"/>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i="1" dirty="0">
                <a:solidFill>
                  <a:srgbClr val="FFFF00"/>
                </a:solidFill>
                <a:latin typeface="Courier New" panose="02070309020205020404" pitchFamily="49" charset="0"/>
                <a:cs typeface="Courier New" panose="02070309020205020404" pitchFamily="49" charset="0"/>
              </a:rPr>
              <a:t>nonce</a:t>
            </a:r>
          </a:p>
        </p:txBody>
      </p:sp>
      <p:sp>
        <p:nvSpPr>
          <p:cNvPr id="18" name="TextBox 17">
            <a:extLst>
              <a:ext uri="{FF2B5EF4-FFF2-40B4-BE49-F238E27FC236}">
                <a16:creationId xmlns:a16="http://schemas.microsoft.com/office/drawing/2014/main" id="{AC8335D3-E66D-2CA8-AF43-B2EB1966781D}"/>
              </a:ext>
            </a:extLst>
          </p:cNvPr>
          <p:cNvSpPr txBox="1"/>
          <p:nvPr/>
        </p:nvSpPr>
        <p:spPr>
          <a:xfrm>
            <a:off x="5799337" y="1999679"/>
            <a:ext cx="338554" cy="461665"/>
          </a:xfrm>
          <a:prstGeom prst="rect">
            <a:avLst/>
          </a:prstGeom>
          <a:noFill/>
        </p:spPr>
        <p:txBody>
          <a:bodyPr wrap="none" rtlCol="0">
            <a:spAutoFit/>
          </a:bodyPr>
          <a:lstStyle/>
          <a:p>
            <a:r>
              <a:rPr lang="en-US" sz="2400" b="1" dirty="0"/>
              <a:t>+</a:t>
            </a:r>
            <a:endParaRPr lang="en-ID" sz="2400" b="1" dirty="0"/>
          </a:p>
        </p:txBody>
      </p:sp>
      <p:sp>
        <p:nvSpPr>
          <p:cNvPr id="19" name="TextBox 18">
            <a:extLst>
              <a:ext uri="{FF2B5EF4-FFF2-40B4-BE49-F238E27FC236}">
                <a16:creationId xmlns:a16="http://schemas.microsoft.com/office/drawing/2014/main" id="{3330A086-37F4-C0A3-CD3F-96CA3BE421BF}"/>
              </a:ext>
            </a:extLst>
          </p:cNvPr>
          <p:cNvSpPr txBox="1"/>
          <p:nvPr/>
        </p:nvSpPr>
        <p:spPr>
          <a:xfrm>
            <a:off x="8432758" y="1999678"/>
            <a:ext cx="338554" cy="461665"/>
          </a:xfrm>
          <a:prstGeom prst="rect">
            <a:avLst/>
          </a:prstGeom>
          <a:noFill/>
        </p:spPr>
        <p:txBody>
          <a:bodyPr wrap="none" rtlCol="0">
            <a:spAutoFit/>
          </a:bodyPr>
          <a:lstStyle/>
          <a:p>
            <a:r>
              <a:rPr lang="en-US" sz="2400" b="1" dirty="0"/>
              <a:t>+</a:t>
            </a:r>
            <a:endParaRPr lang="en-ID" sz="2400" b="1" dirty="0"/>
          </a:p>
        </p:txBody>
      </p:sp>
      <p:sp>
        <p:nvSpPr>
          <p:cNvPr id="20" name="TextBox 19">
            <a:extLst>
              <a:ext uri="{FF2B5EF4-FFF2-40B4-BE49-F238E27FC236}">
                <a16:creationId xmlns:a16="http://schemas.microsoft.com/office/drawing/2014/main" id="{DFF527BE-F408-B739-1443-DD618CD02DB3}"/>
              </a:ext>
            </a:extLst>
          </p:cNvPr>
          <p:cNvSpPr txBox="1"/>
          <p:nvPr/>
        </p:nvSpPr>
        <p:spPr>
          <a:xfrm>
            <a:off x="9937310" y="2024511"/>
            <a:ext cx="338554" cy="461665"/>
          </a:xfrm>
          <a:prstGeom prst="rect">
            <a:avLst/>
          </a:prstGeom>
          <a:noFill/>
        </p:spPr>
        <p:txBody>
          <a:bodyPr wrap="none" rtlCol="0">
            <a:spAutoFit/>
          </a:bodyPr>
          <a:lstStyle/>
          <a:p>
            <a:r>
              <a:rPr lang="en-US" sz="2400" b="1" dirty="0"/>
              <a:t>+</a:t>
            </a:r>
            <a:endParaRPr lang="en-ID" sz="2400" b="1" dirty="0"/>
          </a:p>
        </p:txBody>
      </p:sp>
      <p:sp>
        <p:nvSpPr>
          <p:cNvPr id="21" name="TextBox 20">
            <a:extLst>
              <a:ext uri="{FF2B5EF4-FFF2-40B4-BE49-F238E27FC236}">
                <a16:creationId xmlns:a16="http://schemas.microsoft.com/office/drawing/2014/main" id="{0DFB1DF1-3E83-5B7C-4C9C-61B155451CA7}"/>
              </a:ext>
            </a:extLst>
          </p:cNvPr>
          <p:cNvSpPr txBox="1"/>
          <p:nvPr/>
        </p:nvSpPr>
        <p:spPr>
          <a:xfrm>
            <a:off x="632674" y="2756861"/>
            <a:ext cx="10824755" cy="702372"/>
          </a:xfrm>
          <a:prstGeom prst="rect">
            <a:avLst/>
          </a:prstGeom>
          <a:noFill/>
        </p:spPr>
        <p:txBody>
          <a:bodyPr wrap="square" rtlCol="0">
            <a:spAutoFit/>
          </a:bodyPr>
          <a:lstStyle/>
          <a:p>
            <a:pPr>
              <a:lnSpc>
                <a:spcPct val="150000"/>
              </a:lnSpc>
            </a:pPr>
            <a:r>
              <a:rPr lang="en-US" sz="1400" b="1" dirty="0">
                <a:latin typeface="LM Roman 10" panose="00000500000000000000" pitchFamily="50" charset="0"/>
              </a:rPr>
              <a:t>The </a:t>
            </a:r>
            <a:r>
              <a:rPr lang="en-US" sz="1400" dirty="0">
                <a:latin typeface="LM Roman 10" panose="00000500000000000000" pitchFamily="50" charset="0"/>
              </a:rPr>
              <a:t>nonce </a:t>
            </a:r>
            <a:r>
              <a:rPr lang="en-US" sz="1400" u="sng" dirty="0">
                <a:latin typeface="LM Roman 10" panose="00000500000000000000" pitchFamily="50" charset="0"/>
              </a:rPr>
              <a:t>“number used only once” </a:t>
            </a:r>
            <a:r>
              <a:rPr lang="en-US" sz="1400" b="1" dirty="0">
                <a:latin typeface="LM Roman 10" panose="00000500000000000000" pitchFamily="50" charset="0"/>
              </a:rPr>
              <a:t>is a random number that is generated where this number meets the consensus on the specified hash.</a:t>
            </a:r>
            <a:endParaRPr lang="en-ID" sz="1400" b="1" i="1" dirty="0">
              <a:solidFill>
                <a:srgbClr val="FFFF00"/>
              </a:solidFill>
              <a:latin typeface="LM Roman 10" panose="00000500000000000000" pitchFamily="50" charset="0"/>
            </a:endParaRPr>
          </a:p>
        </p:txBody>
      </p:sp>
    </p:spTree>
    <p:extLst>
      <p:ext uri="{BB962C8B-B14F-4D97-AF65-F5344CB8AC3E}">
        <p14:creationId xmlns:p14="http://schemas.microsoft.com/office/powerpoint/2010/main" val="157401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inVertical)">
                                      <p:cBhvr>
                                        <p:cTn id="45" dur="500"/>
                                        <p:tgtEl>
                                          <p:spTgt spid="1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1"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childTnLst>
                                </p:cTn>
                              </p:par>
                              <p:par>
                                <p:cTn id="55" presetID="23" presetClass="entr" presetSubtype="16" fill="hold" grpId="1"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childTnLst>
                                </p:cTn>
                              </p:par>
                              <p:par>
                                <p:cTn id="59" presetID="23" presetClass="entr" presetSubtype="16" fill="hold" grpId="1"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type="lt">
                                    <p:tmAbs val="70"/>
                                  </p:iterate>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15" grpId="0" animBg="1"/>
      <p:bldP spid="16" grpId="0" animBg="1"/>
      <p:bldP spid="17" grpId="0" animBg="1"/>
      <p:bldP spid="18" grpId="0"/>
      <p:bldP spid="18" grpId="1"/>
      <p:bldP spid="19" grpId="0"/>
      <p:bldP spid="19" grpId="1"/>
      <p:bldP spid="20" grpId="0"/>
      <p:bldP spid="20" grpId="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D6180-D78D-0EBD-9C2C-FA6D4D271EF9}"/>
              </a:ext>
            </a:extLst>
          </p:cNvPr>
          <p:cNvSpPr txBox="1"/>
          <p:nvPr/>
        </p:nvSpPr>
        <p:spPr>
          <a:xfrm>
            <a:off x="632677" y="418338"/>
            <a:ext cx="3965829" cy="523220"/>
          </a:xfrm>
          <a:prstGeom prst="rect">
            <a:avLst/>
          </a:prstGeom>
          <a:noFill/>
        </p:spPr>
        <p:txBody>
          <a:bodyPr wrap="none" rtlCol="0">
            <a:spAutoFit/>
          </a:bodyPr>
          <a:lstStyle/>
          <a:p>
            <a:r>
              <a:rPr lang="en-US" sz="2800" b="1" i="1" dirty="0">
                <a:solidFill>
                  <a:srgbClr val="00B0F0"/>
                </a:solidFill>
                <a:latin typeface="LM Roman 10" panose="00000500000000000000" pitchFamily="50" charset="0"/>
              </a:rPr>
              <a:t>What Is Blockchain?</a:t>
            </a:r>
            <a:endParaRPr lang="en-ID" sz="2800" b="1" i="1" dirty="0">
              <a:solidFill>
                <a:srgbClr val="00B0F0"/>
              </a:solidFill>
              <a:latin typeface="LM Roman 10" panose="00000500000000000000" pitchFamily="50" charset="0"/>
            </a:endParaRPr>
          </a:p>
        </p:txBody>
      </p:sp>
      <p:sp>
        <p:nvSpPr>
          <p:cNvPr id="10" name="Rectangle 9">
            <a:extLst>
              <a:ext uri="{FF2B5EF4-FFF2-40B4-BE49-F238E27FC236}">
                <a16:creationId xmlns:a16="http://schemas.microsoft.com/office/drawing/2014/main" id="{BCAE84A2-C768-69BA-05BC-0EB5B5F15DB1}"/>
              </a:ext>
            </a:extLst>
          </p:cNvPr>
          <p:cNvSpPr/>
          <p:nvPr/>
        </p:nvSpPr>
        <p:spPr>
          <a:xfrm>
            <a:off x="826237" y="1317782"/>
            <a:ext cx="2211161" cy="2689674"/>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Courier New" panose="02070309020205020404" pitchFamily="49" charset="0"/>
                <a:cs typeface="Courier New" panose="02070309020205020404" pitchFamily="49" charset="0"/>
              </a:rPr>
              <a:t>Message : Genesis</a:t>
            </a:r>
          </a:p>
          <a:p>
            <a:r>
              <a:rPr lang="en-US" sz="1400" dirty="0">
                <a:latin typeface="Courier New" panose="02070309020205020404" pitchFamily="49" charset="0"/>
                <a:cs typeface="Courier New" panose="02070309020205020404" pitchFamily="49" charset="0"/>
              </a:rPr>
              <a:t>Hash : </a:t>
            </a:r>
            <a:r>
              <a:rPr lang="en-US" sz="1400" dirty="0" err="1">
                <a:latin typeface="Courier New" panose="02070309020205020404" pitchFamily="49" charset="0"/>
                <a:cs typeface="Courier New" panose="02070309020205020404" pitchFamily="49" charset="0"/>
              </a:rPr>
              <a:t>73abcd</a:t>
            </a:r>
            <a:endParaRPr lang="en-ID" sz="1400" dirty="0">
              <a:latin typeface="Courier New" panose="02070309020205020404" pitchFamily="49" charset="0"/>
              <a:cs typeface="Courier New" panose="02070309020205020404" pitchFamily="49" charset="0"/>
            </a:endParaRPr>
          </a:p>
          <a:p>
            <a:endParaRPr lang="en-ID" sz="1400" b="1"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945F8507-FE09-8E05-4087-162A840BD0B3}"/>
              </a:ext>
            </a:extLst>
          </p:cNvPr>
          <p:cNvSpPr/>
          <p:nvPr/>
        </p:nvSpPr>
        <p:spPr>
          <a:xfrm>
            <a:off x="5756743" y="1317781"/>
            <a:ext cx="3442915" cy="2689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D" sz="1400" dirty="0">
                <a:latin typeface="Courier New" panose="02070309020205020404" pitchFamily="49" charset="0"/>
                <a:cs typeface="Courier New" panose="02070309020205020404" pitchFamily="49" charset="0"/>
              </a:rPr>
              <a:t>Message : </a:t>
            </a:r>
            <a:r>
              <a:rPr lang="en-ID" sz="1400" dirty="0" err="1">
                <a:latin typeface="Courier New" panose="02070309020205020404" pitchFamily="49" charset="0"/>
                <a:cs typeface="Courier New" panose="02070309020205020404" pitchFamily="49" charset="0"/>
              </a:rPr>
              <a:t>Pecinta2D</a:t>
            </a:r>
            <a:endParaRPr lang="en-ID"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Hash : </a:t>
            </a:r>
            <a:r>
              <a:rPr lang="en-US" sz="1200" b="1" dirty="0" err="1">
                <a:latin typeface="Courier New" panose="02070309020205020404" pitchFamily="49" charset="0"/>
                <a:cs typeface="Courier New" panose="02070309020205020404" pitchFamily="49" charset="0"/>
              </a:rPr>
              <a:t>sha256</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Pecinta2D,73abcd,NOPALJMK68,1132</a:t>
            </a:r>
            <a:r>
              <a:rPr lang="en-US" sz="1200" b="1" dirty="0">
                <a:latin typeface="Courier New" panose="02070309020205020404" pitchFamily="49" charset="0"/>
                <a:cs typeface="Courier New" panose="02070309020205020404" pitchFamily="49" charset="0"/>
              </a:rPr>
              <a:t>) </a:t>
            </a:r>
            <a:endParaRPr lang="en-ID" sz="1400" b="1" dirty="0">
              <a:latin typeface="Courier New" panose="02070309020205020404" pitchFamily="49" charset="0"/>
              <a:cs typeface="Courier New" panose="02070309020205020404" pitchFamily="49" charset="0"/>
            </a:endParaRPr>
          </a:p>
          <a:p>
            <a:endParaRPr lang="en-ID" sz="1400"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C242FEA4-A32A-1051-4ADA-3C9112B0850C}"/>
              </a:ext>
            </a:extLst>
          </p:cNvPr>
          <p:cNvSpPr txBox="1"/>
          <p:nvPr/>
        </p:nvSpPr>
        <p:spPr>
          <a:xfrm>
            <a:off x="865868" y="4122070"/>
            <a:ext cx="1518044"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Block 1</a:t>
            </a:r>
            <a:endParaRPr lang="en-ID" sz="2800" b="1" i="1" dirty="0">
              <a:solidFill>
                <a:srgbClr val="FFFF00"/>
              </a:solidFill>
              <a:latin typeface="LM Roman 10" panose="00000500000000000000" pitchFamily="50" charset="0"/>
            </a:endParaRPr>
          </a:p>
        </p:txBody>
      </p:sp>
      <p:sp>
        <p:nvSpPr>
          <p:cNvPr id="24" name="TextBox 23">
            <a:extLst>
              <a:ext uri="{FF2B5EF4-FFF2-40B4-BE49-F238E27FC236}">
                <a16:creationId xmlns:a16="http://schemas.microsoft.com/office/drawing/2014/main" id="{A8C3046F-6EB6-94D5-4461-95C6C0695DFD}"/>
              </a:ext>
            </a:extLst>
          </p:cNvPr>
          <p:cNvSpPr txBox="1"/>
          <p:nvPr/>
        </p:nvSpPr>
        <p:spPr>
          <a:xfrm>
            <a:off x="6736408" y="4122070"/>
            <a:ext cx="1518044" cy="523220"/>
          </a:xfrm>
          <a:prstGeom prst="rect">
            <a:avLst/>
          </a:prstGeom>
          <a:noFill/>
        </p:spPr>
        <p:txBody>
          <a:bodyPr wrap="none" rtlCol="0">
            <a:spAutoFit/>
          </a:bodyPr>
          <a:lstStyle/>
          <a:p>
            <a:r>
              <a:rPr lang="en-US" sz="2800" b="1" i="1" dirty="0">
                <a:solidFill>
                  <a:srgbClr val="FFFF00"/>
                </a:solidFill>
                <a:latin typeface="LM Roman 10" panose="00000500000000000000" pitchFamily="50" charset="0"/>
              </a:rPr>
              <a:t>Block 2</a:t>
            </a:r>
            <a:endParaRPr lang="en-ID" sz="2800" b="1" i="1" dirty="0">
              <a:solidFill>
                <a:srgbClr val="FFFF00"/>
              </a:solidFill>
              <a:latin typeface="LM Roman 10" panose="00000500000000000000" pitchFamily="50" charset="0"/>
            </a:endParaRPr>
          </a:p>
        </p:txBody>
      </p:sp>
      <p:cxnSp>
        <p:nvCxnSpPr>
          <p:cNvPr id="26" name="Straight Connector 25">
            <a:extLst>
              <a:ext uri="{FF2B5EF4-FFF2-40B4-BE49-F238E27FC236}">
                <a16:creationId xmlns:a16="http://schemas.microsoft.com/office/drawing/2014/main" id="{9BC988C3-D512-C03E-01B1-FAD062CB8E71}"/>
              </a:ext>
            </a:extLst>
          </p:cNvPr>
          <p:cNvCxnSpPr>
            <a:cxnSpLocks/>
            <a:stCxn id="10" idx="3"/>
            <a:endCxn id="11" idx="1"/>
          </p:cNvCxnSpPr>
          <p:nvPr/>
        </p:nvCxnSpPr>
        <p:spPr>
          <a:xfrm>
            <a:off x="3037398" y="2662619"/>
            <a:ext cx="27193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FF01288-1B0C-1DDD-D284-35A2FB11670A}"/>
              </a:ext>
            </a:extLst>
          </p:cNvPr>
          <p:cNvSpPr txBox="1"/>
          <p:nvPr/>
        </p:nvSpPr>
        <p:spPr>
          <a:xfrm>
            <a:off x="6397520" y="2533155"/>
            <a:ext cx="1143000" cy="276999"/>
          </a:xfrm>
          <a:prstGeom prst="rect">
            <a:avLst/>
          </a:prstGeom>
          <a:noFill/>
        </p:spPr>
        <p:txBody>
          <a:bodyPr wrap="square">
            <a:spAutoFit/>
          </a:bodyPr>
          <a:lstStyle/>
          <a:p>
            <a:r>
              <a:rPr lang="en-ID" sz="1200" b="1" dirty="0" err="1">
                <a:latin typeface="Courier New" panose="02070309020205020404" pitchFamily="49" charset="0"/>
                <a:cs typeface="Courier New" panose="02070309020205020404" pitchFamily="49" charset="0"/>
              </a:rPr>
              <a:t>Pecinta2D</a:t>
            </a:r>
            <a:endParaRPr lang="en-ID" sz="1200" b="1" dirty="0"/>
          </a:p>
        </p:txBody>
      </p:sp>
      <p:sp>
        <p:nvSpPr>
          <p:cNvPr id="40" name="TextBox 39">
            <a:extLst>
              <a:ext uri="{FF2B5EF4-FFF2-40B4-BE49-F238E27FC236}">
                <a16:creationId xmlns:a16="http://schemas.microsoft.com/office/drawing/2014/main" id="{3D965715-ACC6-3B79-E1E9-FB4CBFEEAA00}"/>
              </a:ext>
            </a:extLst>
          </p:cNvPr>
          <p:cNvSpPr txBox="1"/>
          <p:nvPr/>
        </p:nvSpPr>
        <p:spPr>
          <a:xfrm>
            <a:off x="1262691" y="5466906"/>
            <a:ext cx="1338251" cy="461665"/>
          </a:xfrm>
          <a:prstGeom prst="rect">
            <a:avLst/>
          </a:prstGeom>
          <a:noFill/>
        </p:spPr>
        <p:txBody>
          <a:bodyPr wrap="none" rtlCol="0">
            <a:spAutoFit/>
          </a:bodyPr>
          <a:lstStyle/>
          <a:p>
            <a:r>
              <a:rPr lang="en-US" sz="1200" b="1" i="1" dirty="0">
                <a:solidFill>
                  <a:srgbClr val="ECD2EE"/>
                </a:solidFill>
                <a:latin typeface="LM Roman 10" panose="00000500000000000000" pitchFamily="50" charset="0"/>
              </a:rPr>
              <a:t>Current Block </a:t>
            </a:r>
          </a:p>
          <a:p>
            <a:r>
              <a:rPr lang="en-US" sz="1200" b="1" i="1" dirty="0">
                <a:solidFill>
                  <a:srgbClr val="ECD2EE"/>
                </a:solidFill>
                <a:latin typeface="LM Roman 10" panose="00000500000000000000" pitchFamily="50" charset="0"/>
              </a:rPr>
              <a:t>Information </a:t>
            </a:r>
            <a:endParaRPr lang="en-ID" sz="1200" b="1" i="1" dirty="0">
              <a:solidFill>
                <a:srgbClr val="ECD2EE"/>
              </a:solidFill>
              <a:latin typeface="LM Roman 10" panose="00000500000000000000" pitchFamily="50" charset="0"/>
            </a:endParaRPr>
          </a:p>
        </p:txBody>
      </p:sp>
      <p:sp>
        <p:nvSpPr>
          <p:cNvPr id="42" name="TextBox 41">
            <a:extLst>
              <a:ext uri="{FF2B5EF4-FFF2-40B4-BE49-F238E27FC236}">
                <a16:creationId xmlns:a16="http://schemas.microsoft.com/office/drawing/2014/main" id="{245EFF1A-5432-BE16-E644-DB52B6FBBB66}"/>
              </a:ext>
            </a:extLst>
          </p:cNvPr>
          <p:cNvSpPr txBox="1"/>
          <p:nvPr/>
        </p:nvSpPr>
        <p:spPr>
          <a:xfrm>
            <a:off x="7321381" y="2542680"/>
            <a:ext cx="753182" cy="276999"/>
          </a:xfrm>
          <a:prstGeom prst="rect">
            <a:avLst/>
          </a:prstGeom>
          <a:noFill/>
        </p:spPr>
        <p:txBody>
          <a:bodyPr wrap="square">
            <a:spAutoFit/>
          </a:bodyPr>
          <a:lstStyle/>
          <a:p>
            <a:r>
              <a:rPr lang="en-ID" sz="1200" b="1" dirty="0" err="1">
                <a:latin typeface="Courier New" panose="02070309020205020404" pitchFamily="49" charset="0"/>
                <a:cs typeface="Courier New" panose="02070309020205020404" pitchFamily="49" charset="0"/>
              </a:rPr>
              <a:t>73abcd</a:t>
            </a:r>
            <a:endParaRPr lang="en-ID" sz="1200" b="1" dirty="0"/>
          </a:p>
        </p:txBody>
      </p:sp>
      <p:sp>
        <p:nvSpPr>
          <p:cNvPr id="43" name="TextBox 42">
            <a:extLst>
              <a:ext uri="{FF2B5EF4-FFF2-40B4-BE49-F238E27FC236}">
                <a16:creationId xmlns:a16="http://schemas.microsoft.com/office/drawing/2014/main" id="{8C2380E4-5151-DB62-761E-768791FB59FC}"/>
              </a:ext>
            </a:extLst>
          </p:cNvPr>
          <p:cNvSpPr txBox="1"/>
          <p:nvPr/>
        </p:nvSpPr>
        <p:spPr>
          <a:xfrm>
            <a:off x="7967905" y="2536730"/>
            <a:ext cx="1186698" cy="276999"/>
          </a:xfrm>
          <a:prstGeom prst="rect">
            <a:avLst/>
          </a:prstGeom>
          <a:noFill/>
        </p:spPr>
        <p:txBody>
          <a:bodyPr wrap="square">
            <a:spAutoFit/>
          </a:bodyPr>
          <a:lstStyle/>
          <a:p>
            <a:r>
              <a:rPr lang="en-ID" sz="1200" b="1" dirty="0" err="1">
                <a:latin typeface="Courier New" panose="02070309020205020404" pitchFamily="49" charset="0"/>
                <a:cs typeface="Courier New" panose="02070309020205020404" pitchFamily="49" charset="0"/>
              </a:rPr>
              <a:t>NOPALJMK68</a:t>
            </a:r>
            <a:endParaRPr lang="en-ID" sz="1200" b="1" dirty="0"/>
          </a:p>
        </p:txBody>
      </p:sp>
      <p:sp>
        <p:nvSpPr>
          <p:cNvPr id="2" name="TextBox 1">
            <a:extLst>
              <a:ext uri="{FF2B5EF4-FFF2-40B4-BE49-F238E27FC236}">
                <a16:creationId xmlns:a16="http://schemas.microsoft.com/office/drawing/2014/main" id="{E6E6D8CE-99DB-006E-CE62-7D1B0EC1F51C}"/>
              </a:ext>
            </a:extLst>
          </p:cNvPr>
          <p:cNvSpPr txBox="1"/>
          <p:nvPr/>
        </p:nvSpPr>
        <p:spPr>
          <a:xfrm>
            <a:off x="5748056" y="2723352"/>
            <a:ext cx="604409" cy="276999"/>
          </a:xfrm>
          <a:prstGeom prst="rect">
            <a:avLst/>
          </a:prstGeom>
          <a:noFill/>
        </p:spPr>
        <p:txBody>
          <a:bodyPr wrap="square">
            <a:spAutoFit/>
          </a:bodyPr>
          <a:lstStyle/>
          <a:p>
            <a:r>
              <a:rPr lang="en-ID" sz="1200" b="1" dirty="0">
                <a:latin typeface="Courier New" panose="02070309020205020404" pitchFamily="49" charset="0"/>
                <a:cs typeface="Courier New" panose="02070309020205020404" pitchFamily="49" charset="0"/>
              </a:rPr>
              <a:t>1132</a:t>
            </a:r>
            <a:endParaRPr lang="en-ID" sz="1200" b="1" dirty="0"/>
          </a:p>
        </p:txBody>
      </p:sp>
      <p:sp>
        <p:nvSpPr>
          <p:cNvPr id="6" name="TextBox 5">
            <a:extLst>
              <a:ext uri="{FF2B5EF4-FFF2-40B4-BE49-F238E27FC236}">
                <a16:creationId xmlns:a16="http://schemas.microsoft.com/office/drawing/2014/main" id="{F14552B3-7F9C-527A-BB58-C8943BCC5A56}"/>
              </a:ext>
            </a:extLst>
          </p:cNvPr>
          <p:cNvSpPr txBox="1"/>
          <p:nvPr/>
        </p:nvSpPr>
        <p:spPr>
          <a:xfrm>
            <a:off x="2600942" y="5466121"/>
            <a:ext cx="919354" cy="461665"/>
          </a:xfrm>
          <a:prstGeom prst="rect">
            <a:avLst/>
          </a:prstGeom>
          <a:noFill/>
        </p:spPr>
        <p:txBody>
          <a:bodyPr wrap="none" rtlCol="0">
            <a:spAutoFit/>
          </a:bodyPr>
          <a:lstStyle/>
          <a:p>
            <a:r>
              <a:rPr lang="en-US" sz="1200" b="1" i="1" dirty="0">
                <a:solidFill>
                  <a:srgbClr val="ECD2EE"/>
                </a:solidFill>
                <a:latin typeface="LM Roman 10" panose="00000500000000000000" pitchFamily="50" charset="0"/>
              </a:rPr>
              <a:t>Previous </a:t>
            </a:r>
            <a:br>
              <a:rPr lang="en-US" sz="1200" b="1" i="1" dirty="0">
                <a:solidFill>
                  <a:srgbClr val="ECD2EE"/>
                </a:solidFill>
                <a:latin typeface="LM Roman 10" panose="00000500000000000000" pitchFamily="50" charset="0"/>
              </a:rPr>
            </a:br>
            <a:r>
              <a:rPr lang="en-US" sz="1200" b="1" i="1" dirty="0">
                <a:solidFill>
                  <a:srgbClr val="ECD2EE"/>
                </a:solidFill>
                <a:latin typeface="LM Roman 10" panose="00000500000000000000" pitchFamily="50" charset="0"/>
              </a:rPr>
              <a:t>Hash</a:t>
            </a:r>
            <a:endParaRPr lang="en-ID" sz="1200" b="1" i="1" dirty="0">
              <a:solidFill>
                <a:srgbClr val="ECD2EE"/>
              </a:solidFill>
              <a:latin typeface="LM Roman 10" panose="00000500000000000000" pitchFamily="50" charset="0"/>
            </a:endParaRPr>
          </a:p>
        </p:txBody>
      </p:sp>
      <p:sp>
        <p:nvSpPr>
          <p:cNvPr id="7" name="TextBox 6">
            <a:extLst>
              <a:ext uri="{FF2B5EF4-FFF2-40B4-BE49-F238E27FC236}">
                <a16:creationId xmlns:a16="http://schemas.microsoft.com/office/drawing/2014/main" id="{5E65011E-90CA-F556-3204-5348839AF3A2}"/>
              </a:ext>
            </a:extLst>
          </p:cNvPr>
          <p:cNvSpPr txBox="1"/>
          <p:nvPr/>
        </p:nvSpPr>
        <p:spPr>
          <a:xfrm>
            <a:off x="3939193" y="5465336"/>
            <a:ext cx="1113318" cy="276999"/>
          </a:xfrm>
          <a:prstGeom prst="rect">
            <a:avLst/>
          </a:prstGeom>
          <a:noFill/>
        </p:spPr>
        <p:txBody>
          <a:bodyPr wrap="none" rtlCol="0">
            <a:spAutoFit/>
          </a:bodyPr>
          <a:lstStyle/>
          <a:p>
            <a:r>
              <a:rPr lang="en-US" sz="1200" b="1" i="1" dirty="0">
                <a:solidFill>
                  <a:srgbClr val="ECD2EE"/>
                </a:solidFill>
                <a:latin typeface="LM Roman 10" panose="00000500000000000000" pitchFamily="50" charset="0"/>
              </a:rPr>
              <a:t>Private Key</a:t>
            </a:r>
            <a:endParaRPr lang="en-ID" sz="1200" b="1" i="1" dirty="0">
              <a:solidFill>
                <a:srgbClr val="ECD2EE"/>
              </a:solidFill>
              <a:latin typeface="LM Roman 10" panose="00000500000000000000" pitchFamily="50" charset="0"/>
            </a:endParaRPr>
          </a:p>
        </p:txBody>
      </p:sp>
      <p:sp>
        <p:nvSpPr>
          <p:cNvPr id="8" name="TextBox 7">
            <a:extLst>
              <a:ext uri="{FF2B5EF4-FFF2-40B4-BE49-F238E27FC236}">
                <a16:creationId xmlns:a16="http://schemas.microsoft.com/office/drawing/2014/main" id="{82B581B4-4E07-E304-BD19-5FB9CCCE6202}"/>
              </a:ext>
            </a:extLst>
          </p:cNvPr>
          <p:cNvSpPr txBox="1"/>
          <p:nvPr/>
        </p:nvSpPr>
        <p:spPr>
          <a:xfrm>
            <a:off x="5677142" y="5534686"/>
            <a:ext cx="667683" cy="276999"/>
          </a:xfrm>
          <a:prstGeom prst="rect">
            <a:avLst/>
          </a:prstGeom>
          <a:noFill/>
        </p:spPr>
        <p:txBody>
          <a:bodyPr wrap="none" rtlCol="0">
            <a:spAutoFit/>
          </a:bodyPr>
          <a:lstStyle/>
          <a:p>
            <a:r>
              <a:rPr lang="en-US" sz="1200" b="1" i="1" dirty="0">
                <a:solidFill>
                  <a:srgbClr val="ECD2EE"/>
                </a:solidFill>
                <a:latin typeface="LM Roman 10" panose="00000500000000000000" pitchFamily="50" charset="0"/>
              </a:rPr>
              <a:t>Nonce</a:t>
            </a:r>
            <a:endParaRPr lang="en-ID" sz="1200" b="1" i="1" dirty="0">
              <a:solidFill>
                <a:srgbClr val="ECD2EE"/>
              </a:solidFill>
              <a:latin typeface="LM Roman 10" panose="00000500000000000000" pitchFamily="50" charset="0"/>
            </a:endParaRPr>
          </a:p>
        </p:txBody>
      </p:sp>
      <p:sp>
        <p:nvSpPr>
          <p:cNvPr id="9" name="TextBox 8">
            <a:extLst>
              <a:ext uri="{FF2B5EF4-FFF2-40B4-BE49-F238E27FC236}">
                <a16:creationId xmlns:a16="http://schemas.microsoft.com/office/drawing/2014/main" id="{0BDF19CA-958A-2FE1-EAF9-8AC6895794CD}"/>
              </a:ext>
            </a:extLst>
          </p:cNvPr>
          <p:cNvSpPr txBox="1"/>
          <p:nvPr/>
        </p:nvSpPr>
        <p:spPr>
          <a:xfrm>
            <a:off x="0" y="5030187"/>
            <a:ext cx="1330814" cy="369332"/>
          </a:xfrm>
          <a:prstGeom prst="rect">
            <a:avLst/>
          </a:prstGeom>
          <a:noFill/>
        </p:spPr>
        <p:txBody>
          <a:bodyPr wrap="none" rtlCol="0">
            <a:spAutoFit/>
          </a:bodyPr>
          <a:lstStyle/>
          <a:p>
            <a:r>
              <a:rPr lang="en-US" b="1" dirty="0" err="1">
                <a:solidFill>
                  <a:srgbClr val="FF3399"/>
                </a:solidFill>
                <a:latin typeface="LM Roman 10" panose="00000500000000000000" pitchFamily="50" charset="0"/>
              </a:rPr>
              <a:t>SHA256</a:t>
            </a:r>
            <a:r>
              <a:rPr lang="en-US" b="1" dirty="0">
                <a:solidFill>
                  <a:srgbClr val="FF3399"/>
                </a:solidFill>
                <a:latin typeface="LM Roman 10" panose="00000500000000000000" pitchFamily="50" charset="0"/>
              </a:rPr>
              <a:t> (</a:t>
            </a:r>
            <a:endParaRPr lang="en-ID" b="1" dirty="0">
              <a:solidFill>
                <a:srgbClr val="FF3399"/>
              </a:solidFill>
              <a:latin typeface="LM Roman 10" panose="00000500000000000000" pitchFamily="50" charset="0"/>
            </a:endParaRPr>
          </a:p>
        </p:txBody>
      </p:sp>
      <p:sp>
        <p:nvSpPr>
          <p:cNvPr id="12" name="TextBox 11">
            <a:extLst>
              <a:ext uri="{FF2B5EF4-FFF2-40B4-BE49-F238E27FC236}">
                <a16:creationId xmlns:a16="http://schemas.microsoft.com/office/drawing/2014/main" id="{7A4C85DD-EBE9-D2D1-CD0F-6E9653EA37DD}"/>
              </a:ext>
            </a:extLst>
          </p:cNvPr>
          <p:cNvSpPr txBox="1"/>
          <p:nvPr/>
        </p:nvSpPr>
        <p:spPr>
          <a:xfrm>
            <a:off x="6449150" y="5019675"/>
            <a:ext cx="287258" cy="369332"/>
          </a:xfrm>
          <a:prstGeom prst="rect">
            <a:avLst/>
          </a:prstGeom>
          <a:noFill/>
        </p:spPr>
        <p:txBody>
          <a:bodyPr wrap="none" rtlCol="0">
            <a:spAutoFit/>
          </a:bodyPr>
          <a:lstStyle/>
          <a:p>
            <a:r>
              <a:rPr lang="en-US" b="1" dirty="0">
                <a:solidFill>
                  <a:srgbClr val="FF3399"/>
                </a:solidFill>
                <a:latin typeface="LM Roman 10" panose="00000500000000000000" pitchFamily="50" charset="0"/>
              </a:rPr>
              <a:t>)</a:t>
            </a:r>
            <a:endParaRPr lang="en-ID" b="1" dirty="0">
              <a:solidFill>
                <a:srgbClr val="FF3399"/>
              </a:solidFill>
              <a:latin typeface="LM Roman 10" panose="00000500000000000000" pitchFamily="50" charset="0"/>
            </a:endParaRPr>
          </a:p>
        </p:txBody>
      </p:sp>
      <p:sp>
        <p:nvSpPr>
          <p:cNvPr id="13" name="TextBox 12">
            <a:extLst>
              <a:ext uri="{FF2B5EF4-FFF2-40B4-BE49-F238E27FC236}">
                <a16:creationId xmlns:a16="http://schemas.microsoft.com/office/drawing/2014/main" id="{F91B7966-F9A1-D11B-3A6E-BFDE74705174}"/>
              </a:ext>
            </a:extLst>
          </p:cNvPr>
          <p:cNvSpPr txBox="1"/>
          <p:nvPr/>
        </p:nvSpPr>
        <p:spPr>
          <a:xfrm>
            <a:off x="6730246" y="5003755"/>
            <a:ext cx="5328062" cy="646331"/>
          </a:xfrm>
          <a:prstGeom prst="rect">
            <a:avLst/>
          </a:prstGeom>
          <a:noFill/>
        </p:spPr>
        <p:txBody>
          <a:bodyPr wrap="none" rtlCol="0">
            <a:spAutoFit/>
          </a:bodyPr>
          <a:lstStyle/>
          <a:p>
            <a:r>
              <a:rPr lang="en-US" b="1" dirty="0">
                <a:latin typeface="LM Roman 10" panose="00000500000000000000" pitchFamily="50" charset="0"/>
              </a:rPr>
              <a:t>= </a:t>
            </a:r>
            <a:r>
              <a:rPr lang="en-US" b="1" dirty="0" err="1">
                <a:latin typeface="LM Roman 10" panose="00000500000000000000" pitchFamily="50" charset="0"/>
              </a:rPr>
              <a:t>b6a18544a9805fb0e4fbeb9043da13c908663</a:t>
            </a:r>
            <a:endParaRPr lang="en-US" b="1" dirty="0">
              <a:latin typeface="LM Roman 10" panose="00000500000000000000" pitchFamily="50" charset="0"/>
            </a:endParaRPr>
          </a:p>
          <a:p>
            <a:r>
              <a:rPr lang="en-US" b="1" dirty="0" err="1">
                <a:latin typeface="LM Roman 10" panose="00000500000000000000" pitchFamily="50" charset="0"/>
              </a:rPr>
              <a:t>de3b3787ecd6cacb71aba3a6346</a:t>
            </a:r>
            <a:r>
              <a:rPr lang="en-US" b="1" dirty="0">
                <a:latin typeface="LM Roman 10" panose="00000500000000000000" pitchFamily="50" charset="0"/>
              </a:rPr>
              <a:t> </a:t>
            </a:r>
            <a:endParaRPr lang="en-ID" b="1" dirty="0">
              <a:latin typeface="LM Roman 10" panose="00000500000000000000" pitchFamily="50" charset="0"/>
            </a:endParaRPr>
          </a:p>
        </p:txBody>
      </p:sp>
      <p:sp>
        <p:nvSpPr>
          <p:cNvPr id="16" name="Rectangle 15">
            <a:extLst>
              <a:ext uri="{FF2B5EF4-FFF2-40B4-BE49-F238E27FC236}">
                <a16:creationId xmlns:a16="http://schemas.microsoft.com/office/drawing/2014/main" id="{17B83C26-E019-4FDA-3E10-3BDC411FD340}"/>
              </a:ext>
            </a:extLst>
          </p:cNvPr>
          <p:cNvSpPr/>
          <p:nvPr/>
        </p:nvSpPr>
        <p:spPr>
          <a:xfrm>
            <a:off x="6824905" y="2169794"/>
            <a:ext cx="1143000" cy="2040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latin typeface="Courier New" panose="02070309020205020404" pitchFamily="49" charset="0"/>
                <a:cs typeface="Courier New" panose="02070309020205020404" pitchFamily="49" charset="0"/>
              </a:rPr>
              <a:t>Pecinta</a:t>
            </a:r>
            <a:r>
              <a:rPr lang="en-US" sz="1400" b="1" dirty="0" err="1">
                <a:solidFill>
                  <a:srgbClr val="FFFF00"/>
                </a:solidFill>
                <a:latin typeface="Courier New" panose="02070309020205020404" pitchFamily="49" charset="0"/>
                <a:cs typeface="Courier New" panose="02070309020205020404" pitchFamily="49" charset="0"/>
              </a:rPr>
              <a:t>3</a:t>
            </a:r>
            <a:r>
              <a:rPr lang="en-US" sz="1400" dirty="0" err="1">
                <a:latin typeface="Courier New" panose="02070309020205020404" pitchFamily="49" charset="0"/>
                <a:cs typeface="Courier New" panose="02070309020205020404" pitchFamily="49" charset="0"/>
              </a:rPr>
              <a:t>D</a:t>
            </a:r>
            <a:endParaRPr lang="en-ID" sz="1400" dirty="0">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63A3D5DF-81BE-B907-5C8E-13B02E1F9196}"/>
              </a:ext>
            </a:extLst>
          </p:cNvPr>
          <p:cNvSpPr txBox="1"/>
          <p:nvPr/>
        </p:nvSpPr>
        <p:spPr>
          <a:xfrm>
            <a:off x="5794481" y="2552285"/>
            <a:ext cx="3360122" cy="461665"/>
          </a:xfrm>
          <a:prstGeom prst="rect">
            <a:avLst/>
          </a:prstGeom>
          <a:solidFill>
            <a:schemeClr val="bg1"/>
          </a:solidFill>
        </p:spPr>
        <p:txBody>
          <a:bodyPr wrap="square" rtlCol="0">
            <a:spAutoFit/>
          </a:bodyPr>
          <a:lstStyle/>
          <a:p>
            <a:r>
              <a:rPr lang="en-US" sz="1200" b="1" dirty="0">
                <a:latin typeface="LM Roman 10" panose="00000500000000000000" pitchFamily="50" charset="0"/>
              </a:rPr>
              <a:t>b6a18544a9805fb0e4fbeb9043da13c908663de3b3787ecd6cacb71aba3a6346 </a:t>
            </a:r>
            <a:endParaRPr lang="en-ID" sz="1200" b="1" dirty="0">
              <a:latin typeface="LM Roman 10" panose="00000500000000000000" pitchFamily="50" charset="0"/>
            </a:endParaRPr>
          </a:p>
        </p:txBody>
      </p:sp>
      <p:sp>
        <p:nvSpPr>
          <p:cNvPr id="19" name="TextBox 18">
            <a:extLst>
              <a:ext uri="{FF2B5EF4-FFF2-40B4-BE49-F238E27FC236}">
                <a16:creationId xmlns:a16="http://schemas.microsoft.com/office/drawing/2014/main" id="{C4A60D8A-B0F4-1B65-C746-43A88119908A}"/>
              </a:ext>
            </a:extLst>
          </p:cNvPr>
          <p:cNvSpPr txBox="1"/>
          <p:nvPr/>
        </p:nvSpPr>
        <p:spPr>
          <a:xfrm>
            <a:off x="6776663" y="5030187"/>
            <a:ext cx="5271956" cy="646331"/>
          </a:xfrm>
          <a:prstGeom prst="rect">
            <a:avLst/>
          </a:prstGeom>
          <a:solidFill>
            <a:schemeClr val="bg1"/>
          </a:solidFill>
        </p:spPr>
        <p:txBody>
          <a:bodyPr wrap="none" rtlCol="0">
            <a:spAutoFit/>
          </a:bodyPr>
          <a:lstStyle/>
          <a:p>
            <a:r>
              <a:rPr lang="en-US" b="1" dirty="0">
                <a:latin typeface="LM Roman 10" panose="00000500000000000000" pitchFamily="50" charset="0"/>
              </a:rPr>
              <a:t>= </a:t>
            </a:r>
            <a:r>
              <a:rPr lang="en-US" b="1" dirty="0" err="1">
                <a:latin typeface="LM Roman 10" panose="00000500000000000000" pitchFamily="50" charset="0"/>
              </a:rPr>
              <a:t>810cd9e9cbc189192e676dabf06ee30f50336</a:t>
            </a:r>
            <a:endParaRPr lang="en-US" b="1" dirty="0">
              <a:latin typeface="LM Roman 10" panose="00000500000000000000" pitchFamily="50" charset="0"/>
            </a:endParaRPr>
          </a:p>
          <a:p>
            <a:r>
              <a:rPr lang="en-US" b="1" dirty="0" err="1">
                <a:latin typeface="LM Roman 10" panose="00000500000000000000" pitchFamily="50" charset="0"/>
              </a:rPr>
              <a:t>d162ac29f0adbdac0bb6f1bc561</a:t>
            </a:r>
            <a:endParaRPr lang="en-ID" b="1" dirty="0">
              <a:latin typeface="LM Roman 10" panose="00000500000000000000" pitchFamily="50" charset="0"/>
            </a:endParaRPr>
          </a:p>
        </p:txBody>
      </p:sp>
      <p:sp>
        <p:nvSpPr>
          <p:cNvPr id="20" name="Rectangle 19">
            <a:extLst>
              <a:ext uri="{FF2B5EF4-FFF2-40B4-BE49-F238E27FC236}">
                <a16:creationId xmlns:a16="http://schemas.microsoft.com/office/drawing/2014/main" id="{6807E868-19E1-B795-E025-42499A4627D3}"/>
              </a:ext>
            </a:extLst>
          </p:cNvPr>
          <p:cNvSpPr/>
          <p:nvPr/>
        </p:nvSpPr>
        <p:spPr>
          <a:xfrm>
            <a:off x="6833592" y="2178265"/>
            <a:ext cx="1143000" cy="2040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latin typeface="Courier New" panose="02070309020205020404" pitchFamily="49" charset="0"/>
                <a:cs typeface="Courier New" panose="02070309020205020404" pitchFamily="49" charset="0"/>
              </a:rPr>
              <a:t>Pecinta</a:t>
            </a:r>
            <a:r>
              <a:rPr lang="en-US" sz="1400" b="1" dirty="0" err="1">
                <a:solidFill>
                  <a:srgbClr val="FFFF00"/>
                </a:solidFill>
                <a:latin typeface="Courier New" panose="02070309020205020404" pitchFamily="49" charset="0"/>
                <a:cs typeface="Courier New" panose="02070309020205020404" pitchFamily="49" charset="0"/>
              </a:rPr>
              <a:t>3</a:t>
            </a:r>
            <a:r>
              <a:rPr lang="en-US" sz="1400" dirty="0" err="1">
                <a:latin typeface="Courier New" panose="02070309020205020404" pitchFamily="49" charset="0"/>
                <a:cs typeface="Courier New" panose="02070309020205020404" pitchFamily="49" charset="0"/>
              </a:rPr>
              <a:t>D</a:t>
            </a:r>
            <a:endParaRPr lang="en-ID" sz="1400" dirty="0">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B00321E5-1E31-32B2-C7C7-CA795F5511EB}"/>
              </a:ext>
            </a:extLst>
          </p:cNvPr>
          <p:cNvSpPr/>
          <p:nvPr/>
        </p:nvSpPr>
        <p:spPr>
          <a:xfrm>
            <a:off x="1592879" y="2569636"/>
            <a:ext cx="1143000" cy="2040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latin typeface="Courier New" panose="02070309020205020404" pitchFamily="49" charset="0"/>
                <a:cs typeface="Courier New" panose="02070309020205020404" pitchFamily="49" charset="0"/>
              </a:rPr>
              <a:t>73abcd</a:t>
            </a:r>
            <a:r>
              <a:rPr lang="en-US" sz="1400" b="1" dirty="0" err="1">
                <a:solidFill>
                  <a:srgbClr val="FFFF00"/>
                </a:solidFill>
                <a:latin typeface="Courier New" panose="02070309020205020404" pitchFamily="49" charset="0"/>
                <a:cs typeface="Courier New" panose="02070309020205020404" pitchFamily="49" charset="0"/>
              </a:rPr>
              <a:t>e</a:t>
            </a:r>
            <a:endParaRPr lang="en-ID" sz="1400" b="1" dirty="0">
              <a:solidFill>
                <a:srgbClr val="FFFF00"/>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FFB7698B-0225-9AB5-ABFC-460CAA81C3DC}"/>
              </a:ext>
            </a:extLst>
          </p:cNvPr>
          <p:cNvSpPr/>
          <p:nvPr/>
        </p:nvSpPr>
        <p:spPr>
          <a:xfrm>
            <a:off x="1601566" y="2560600"/>
            <a:ext cx="1143000" cy="2040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latin typeface="Courier New" panose="02070309020205020404" pitchFamily="49" charset="0"/>
                <a:cs typeface="Courier New" panose="02070309020205020404" pitchFamily="49" charset="0"/>
              </a:rPr>
              <a:t>73abcd</a:t>
            </a:r>
            <a:r>
              <a:rPr lang="en-US" sz="1400" b="1" dirty="0" err="1">
                <a:solidFill>
                  <a:srgbClr val="FFFF00"/>
                </a:solidFill>
                <a:latin typeface="Courier New" panose="02070309020205020404" pitchFamily="49" charset="0"/>
                <a:cs typeface="Courier New" panose="02070309020205020404" pitchFamily="49" charset="0"/>
              </a:rPr>
              <a:t>e</a:t>
            </a:r>
            <a:endParaRPr lang="en-ID" sz="1400" b="1" dirty="0">
              <a:solidFill>
                <a:srgbClr val="FFFF00"/>
              </a:solidFill>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7767CE-3CF8-7FDF-F834-6EF72E8FAAE7}"/>
              </a:ext>
            </a:extLst>
          </p:cNvPr>
          <p:cNvSpPr txBox="1"/>
          <p:nvPr/>
        </p:nvSpPr>
        <p:spPr>
          <a:xfrm>
            <a:off x="6730247" y="5059536"/>
            <a:ext cx="5271956" cy="646331"/>
          </a:xfrm>
          <a:prstGeom prst="rect">
            <a:avLst/>
          </a:prstGeom>
          <a:solidFill>
            <a:schemeClr val="bg1"/>
          </a:solidFill>
        </p:spPr>
        <p:txBody>
          <a:bodyPr wrap="square" rtlCol="0">
            <a:spAutoFit/>
          </a:bodyPr>
          <a:lstStyle/>
          <a:p>
            <a:r>
              <a:rPr lang="en-US" b="1" dirty="0">
                <a:latin typeface="LM Roman 10" panose="00000500000000000000" pitchFamily="50" charset="0"/>
              </a:rPr>
              <a:t>=6798aa77e3bf321d734d6b113dd0ca4af09a82fdf7bce720d59ee9b6685b4483</a:t>
            </a:r>
            <a:endParaRPr lang="en-ID" b="1" dirty="0">
              <a:latin typeface="LM Roman 10" panose="00000500000000000000" pitchFamily="50" charset="0"/>
            </a:endParaRPr>
          </a:p>
        </p:txBody>
      </p:sp>
    </p:spTree>
    <p:extLst>
      <p:ext uri="{BB962C8B-B14F-4D97-AF65-F5344CB8AC3E}">
        <p14:creationId xmlns:p14="http://schemas.microsoft.com/office/powerpoint/2010/main" val="1377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up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Left)">
                                      <p:cBhvr>
                                        <p:cTn id="17" dur="500"/>
                                        <p:tgtEl>
                                          <p:spTgt spid="11"/>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500"/>
                                        <p:tgtEl>
                                          <p:spTgt spid="2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childTnLst>
                          </p:cTn>
                        </p:par>
                        <p:par>
                          <p:cTn id="45" fill="hold">
                            <p:stCondLst>
                              <p:cond delay="500"/>
                            </p:stCondLst>
                            <p:childTnLst>
                              <p:par>
                                <p:cTn id="46" presetID="0" presetClass="path" presetSubtype="0" accel="50000" decel="50000" fill="hold" grpId="1" nodeType="afterEffect">
                                  <p:stCondLst>
                                    <p:cond delay="0"/>
                                  </p:stCondLst>
                                  <p:childTnLst>
                                    <p:animMotion origin="layout" path="M -0.00299 0.01736 L -0.00299 0.01736 C -0.00247 0.0257 -0.00195 0.03403 -0.00143 0.04236 C -0.00091 0.04838 0.00053 0.05417 0.00013 0.06042 C -0.00039 0.06991 -0.00169 0.07917 -0.00377 0.0882 C -0.00651 0.09977 -0.01731 0.11181 -0.02174 0.11736 C -0.09296 0.20463 -0.0233 0.12037 -0.06862 0.16875 C -0.08151 0.18241 -0.09322 0.20047 -0.1069 0.21181 C -0.15078 0.24792 -0.10976 0.21204 -0.14362 0.24653 C -0.14947 0.25232 -0.15559 0.25718 -0.16158 0.2632 C -0.17122 0.27246 -0.17669 0.28218 -0.18815 0.28403 C -0.2013 0.28588 -0.21471 0.28473 -0.22799 0.28542 L -0.2944 0.28959 C -0.29804 0.29005 -0.30169 0.28959 -0.30533 0.29098 C -0.30872 0.2919 -0.31197 0.29491 -0.31549 0.29653 C -0.31796 0.29769 -0.3207 0.29792 -0.3233 0.29931 C -0.33007 0.30255 -0.33658 0.30834 -0.34362 0.31042 C -0.36549 0.3169 -0.35612 0.3132 -0.37174 0.32014 C -0.37278 0.32292 -0.37317 0.32686 -0.37487 0.32848 C -0.37734 0.33079 -0.38059 0.3301 -0.38346 0.33125 C -0.38554 0.33195 -0.3875 0.33311 -0.38971 0.33403 C -0.39192 0.33496 -0.3944 0.33542 -0.39674 0.33681 C -0.39804 0.33727 -0.39921 0.33866 -0.40065 0.33959 C -0.40156 0.34005 -0.40273 0.34051 -0.40377 0.34098 C -0.40481 0.34375 -0.40598 0.3463 -0.4069 0.34931 C -0.40729 0.35047 -0.40716 0.35209 -0.40768 0.35348 C -0.41588 0.37547 -0.41132 0.35949 -0.4138 0.36875 L -0.4138 0.36875 " pathEditMode="relative" ptsTypes="AAAAAAAAAAAAAAAAAAAAAAAAAAAA">
                                      <p:cBhvr>
                                        <p:cTn id="47" dur="2000" fill="hold"/>
                                        <p:tgtEl>
                                          <p:spTgt spid="36"/>
                                        </p:tgtEl>
                                        <p:attrNameLst>
                                          <p:attrName>ppt_x</p:attrName>
                                          <p:attrName>ppt_y</p:attrName>
                                        </p:attrNameLst>
                                      </p:cBhvr>
                                    </p:animMotion>
                                  </p:childTnLst>
                                </p:cTn>
                              </p:par>
                              <p:par>
                                <p:cTn id="48" presetID="0" presetClass="path" presetSubtype="0" accel="50000" decel="50000" fill="hold" grpId="2" nodeType="withEffect">
                                  <p:stCondLst>
                                    <p:cond delay="0"/>
                                  </p:stCondLst>
                                  <p:childTnLst>
                                    <p:animMotion origin="layout" path="M -2.08333E-7 -2.22222E-6 L -2.08333E-7 0.00023 C -0.00052 0.00834 -0.00039 0.0169 -0.00156 0.02523 C -0.00469 0.04514 -0.01328 0.06111 -0.02031 0.07616 C -0.05026 0.13797 -0.03906 0.10996 -0.09531 0.17616 C -0.10547 0.18797 -0.11497 0.2007 -0.125 0.21297 C -0.13815 0.22824 -0.15221 0.24167 -0.16484 0.2581 C -0.18268 0.28079 -0.18893 0.29028 -0.20781 0.3088 C -0.21836 0.31875 -0.24115 0.33658 -0.25234 0.33704 L -0.35 0.33843 C -0.36341 0.35047 -0.35052 0.34051 -0.37578 0.3456 C -0.37695 0.3456 -0.37799 0.34722 -0.37891 0.34838 C -0.38034 0.34977 -0.38346 0.35394 -0.38437 0.35672 C -0.38685 0.36273 -0.38464 0.3625 -0.38672 0.3625 L -0.38672 0.36273 L -0.38906 0.3669 " pathEditMode="relative" rAng="0" ptsTypes="AAAAAAAAAAAAAAAA">
                                      <p:cBhvr>
                                        <p:cTn id="49" dur="2000" fill="hold"/>
                                        <p:tgtEl>
                                          <p:spTgt spid="42"/>
                                        </p:tgtEl>
                                        <p:attrNameLst>
                                          <p:attrName>ppt_x</p:attrName>
                                          <p:attrName>ppt_y</p:attrName>
                                        </p:attrNameLst>
                                      </p:cBhvr>
                                      <p:rCtr x="-19453" y="18333"/>
                                    </p:animMotion>
                                  </p:childTnLst>
                                </p:cTn>
                              </p:par>
                              <p:par>
                                <p:cTn id="50" presetID="0" presetClass="path" presetSubtype="0" accel="50000" decel="50000" fill="hold" grpId="1" nodeType="withEffect">
                                  <p:stCondLst>
                                    <p:cond delay="0"/>
                                  </p:stCondLst>
                                  <p:childTnLst>
                                    <p:animMotion origin="layout" path="M -3.54167E-6 3.7037E-6 L -3.54167E-6 0.00023 C -0.00612 0.03611 -0.00716 0.05902 -0.02109 0.08796 C -0.02448 0.09514 -0.02747 0.10277 -0.03125 0.10902 C -0.03971 0.12291 -0.04114 0.1206 -0.04922 0.13009 C -0.0569 0.13889 -0.06367 0.15 -0.07187 0.15671 C -0.07942 0.16273 -0.08724 0.16805 -0.09453 0.175 C -0.11028 0.18981 -0.12578 0.20532 -0.14062 0.22268 C -0.15755 0.24213 -0.17213 0.27106 -0.1914 0.28125 C -0.19843 0.28518 -0.2056 0.28796 -0.2125 0.29259 C -0.21705 0.29514 -0.22122 0.3 -0.22578 0.30231 C -0.22968 0.30439 -0.23372 0.30509 -0.2375 0.30671 C -0.24726 0.31064 -0.25703 0.31342 -0.2664 0.31921 C -0.27526 0.3243 -0.27109 0.32268 -0.2789 0.32476 C -0.28177 0.32662 -0.28463 0.3287 -0.2875 0.33032 C -0.29922 0.3368 -0.2888 0.33009 -0.29843 0.33472 C -0.30325 0.33657 -0.3125 0.34166 -0.3125 0.34189 C -0.31653 0.34722 -0.31601 0.34699 -0.32031 0.35139 C -0.32265 0.35347 -0.32382 0.35393 -0.32578 0.35717 C -0.32669 0.3581 -0.32734 0.35972 -0.32812 0.36134 C -0.32968 0.36319 -0.33151 0.36412 -0.33281 0.36689 L -0.33515 0.37106 L -0.33515 0.37152 " pathEditMode="relative" rAng="0" ptsTypes="AAAAAAAAAAAAAAAAAAAAAAA">
                                      <p:cBhvr>
                                        <p:cTn id="51" dur="2000" fill="hold"/>
                                        <p:tgtEl>
                                          <p:spTgt spid="43"/>
                                        </p:tgtEl>
                                        <p:attrNameLst>
                                          <p:attrName>ppt_x</p:attrName>
                                          <p:attrName>ppt_y</p:attrName>
                                        </p:attrNameLst>
                                      </p:cBhvr>
                                      <p:rCtr x="-16758" y="18565"/>
                                    </p:animMotion>
                                  </p:childTnLst>
                                </p:cTn>
                              </p:par>
                              <p:par>
                                <p:cTn id="52" presetID="0" presetClass="path" presetSubtype="0" accel="50000" decel="50000" fill="hold" grpId="1" nodeType="withEffect">
                                  <p:stCondLst>
                                    <p:cond delay="0"/>
                                  </p:stCondLst>
                                  <p:childTnLst>
                                    <p:animMotion origin="layout" path="M -4.16667E-7 1.11111E-6 L -4.16667E-7 1.11111E-6 C 0.00052 0.00671 0.00091 0.01366 0.00156 0.0206 C 0.00169 0.02245 0.00208 0.02407 0.00208 0.02616 C 0.00234 0.04143 0.00234 0.05717 0.0026 0.07292 C 0.00273 0.08657 0.003 0.10046 0.00326 0.11412 C 0.00287 0.11898 0.00104 0.14861 0.00104 0.15278 C 0.00065 0.21389 0.00039 0.20463 0.00208 0.2368 C 0.00143 0.24491 0.00091 0.25324 -4.16667E-7 0.26157 C -0.00039 0.26412 -0.00117 0.26667 -0.00156 0.26967 C -0.0026 0.275 -0.00312 0.28819 -0.00312 0.29028 L -0.00312 0.34282 L -0.00312 0.34305 " pathEditMode="relative" rAng="0" ptsTypes="AAAAAAAAAAAAA">
                                      <p:cBhvr>
                                        <p:cTn id="53" dur="2000" fill="hold"/>
                                        <p:tgtEl>
                                          <p:spTgt spid="2"/>
                                        </p:tgtEl>
                                        <p:attrNameLst>
                                          <p:attrName>ppt_x</p:attrName>
                                          <p:attrName>ppt_y</p:attrName>
                                        </p:attrNameLst>
                                      </p:cBhvr>
                                      <p:rCtr x="0" y="17153"/>
                                    </p:animMotion>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300" fill="hold"/>
                                        <p:tgtEl>
                                          <p:spTgt spid="40"/>
                                        </p:tgtEl>
                                        <p:attrNameLst>
                                          <p:attrName>ppt_w</p:attrName>
                                        </p:attrNameLst>
                                      </p:cBhvr>
                                      <p:tavLst>
                                        <p:tav tm="0">
                                          <p:val>
                                            <p:fltVal val="0"/>
                                          </p:val>
                                        </p:tav>
                                        <p:tav tm="100000">
                                          <p:val>
                                            <p:strVal val="#ppt_w"/>
                                          </p:val>
                                        </p:tav>
                                      </p:tavLst>
                                    </p:anim>
                                    <p:anim calcmode="lin" valueType="num">
                                      <p:cBhvr>
                                        <p:cTn id="59" dur="300" fill="hold"/>
                                        <p:tgtEl>
                                          <p:spTgt spid="40"/>
                                        </p:tgtEl>
                                        <p:attrNameLst>
                                          <p:attrName>ppt_h</p:attrName>
                                        </p:attrNameLst>
                                      </p:cBhvr>
                                      <p:tavLst>
                                        <p:tav tm="0">
                                          <p:val>
                                            <p:fltVal val="0"/>
                                          </p:val>
                                        </p:tav>
                                        <p:tav tm="100000">
                                          <p:val>
                                            <p:strVal val="#ppt_h"/>
                                          </p:val>
                                        </p:tav>
                                      </p:tavLst>
                                    </p:anim>
                                  </p:childTnLst>
                                </p:cTn>
                              </p:par>
                              <p:par>
                                <p:cTn id="60" presetID="23" presetClass="entr" presetSubtype="16"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300" fill="hold"/>
                                        <p:tgtEl>
                                          <p:spTgt spid="6"/>
                                        </p:tgtEl>
                                        <p:attrNameLst>
                                          <p:attrName>ppt_w</p:attrName>
                                        </p:attrNameLst>
                                      </p:cBhvr>
                                      <p:tavLst>
                                        <p:tav tm="0">
                                          <p:val>
                                            <p:fltVal val="0"/>
                                          </p:val>
                                        </p:tav>
                                        <p:tav tm="100000">
                                          <p:val>
                                            <p:strVal val="#ppt_w"/>
                                          </p:val>
                                        </p:tav>
                                      </p:tavLst>
                                    </p:anim>
                                    <p:anim calcmode="lin" valueType="num">
                                      <p:cBhvr>
                                        <p:cTn id="63" dur="300" fill="hold"/>
                                        <p:tgtEl>
                                          <p:spTgt spid="6"/>
                                        </p:tgtEl>
                                        <p:attrNameLst>
                                          <p:attrName>ppt_h</p:attrName>
                                        </p:attrNameLst>
                                      </p:cBhvr>
                                      <p:tavLst>
                                        <p:tav tm="0">
                                          <p:val>
                                            <p:fltVal val="0"/>
                                          </p:val>
                                        </p:tav>
                                        <p:tav tm="100000">
                                          <p:val>
                                            <p:strVal val="#ppt_h"/>
                                          </p:val>
                                        </p:tav>
                                      </p:tavLst>
                                    </p:anim>
                                  </p:childTnLst>
                                </p:cTn>
                              </p:par>
                              <p:par>
                                <p:cTn id="64" presetID="23" presetClass="entr" presetSubtype="16"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300" fill="hold"/>
                                        <p:tgtEl>
                                          <p:spTgt spid="7"/>
                                        </p:tgtEl>
                                        <p:attrNameLst>
                                          <p:attrName>ppt_w</p:attrName>
                                        </p:attrNameLst>
                                      </p:cBhvr>
                                      <p:tavLst>
                                        <p:tav tm="0">
                                          <p:val>
                                            <p:fltVal val="0"/>
                                          </p:val>
                                        </p:tav>
                                        <p:tav tm="100000">
                                          <p:val>
                                            <p:strVal val="#ppt_w"/>
                                          </p:val>
                                        </p:tav>
                                      </p:tavLst>
                                    </p:anim>
                                    <p:anim calcmode="lin" valueType="num">
                                      <p:cBhvr>
                                        <p:cTn id="67" dur="300" fill="hold"/>
                                        <p:tgtEl>
                                          <p:spTgt spid="7"/>
                                        </p:tgtEl>
                                        <p:attrNameLst>
                                          <p:attrName>ppt_h</p:attrName>
                                        </p:attrNameLst>
                                      </p:cBhvr>
                                      <p:tavLst>
                                        <p:tav tm="0">
                                          <p:val>
                                            <p:fltVal val="0"/>
                                          </p:val>
                                        </p:tav>
                                        <p:tav tm="100000">
                                          <p:val>
                                            <p:strVal val="#ppt_h"/>
                                          </p:val>
                                        </p:tav>
                                      </p:tavLst>
                                    </p:anim>
                                  </p:childTnLst>
                                </p:cTn>
                              </p:par>
                              <p:par>
                                <p:cTn id="68" presetID="23" presetClass="entr" presetSubtype="16"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300" fill="hold"/>
                                        <p:tgtEl>
                                          <p:spTgt spid="8"/>
                                        </p:tgtEl>
                                        <p:attrNameLst>
                                          <p:attrName>ppt_w</p:attrName>
                                        </p:attrNameLst>
                                      </p:cBhvr>
                                      <p:tavLst>
                                        <p:tav tm="0">
                                          <p:val>
                                            <p:fltVal val="0"/>
                                          </p:val>
                                        </p:tav>
                                        <p:tav tm="100000">
                                          <p:val>
                                            <p:strVal val="#ppt_w"/>
                                          </p:val>
                                        </p:tav>
                                      </p:tavLst>
                                    </p:anim>
                                    <p:anim calcmode="lin" valueType="num">
                                      <p:cBhvr>
                                        <p:cTn id="71" dur="300" fill="hold"/>
                                        <p:tgtEl>
                                          <p:spTgt spid="8"/>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ppt_w</p:attrName>
                                        </p:attrNameLst>
                                      </p:cBhvr>
                                      <p:tavLst>
                                        <p:tav tm="0">
                                          <p:val>
                                            <p:fltVal val="0"/>
                                          </p:val>
                                        </p:tav>
                                        <p:tav tm="100000">
                                          <p:val>
                                            <p:strVal val="#ppt_w"/>
                                          </p:val>
                                        </p:tav>
                                      </p:tavLst>
                                    </p:anim>
                                    <p:anim calcmode="lin" valueType="num">
                                      <p:cBhvr>
                                        <p:cTn id="77" dur="500" fill="hold"/>
                                        <p:tgtEl>
                                          <p:spTgt spid="9"/>
                                        </p:tgtEl>
                                        <p:attrNameLst>
                                          <p:attrName>ppt_h</p:attrName>
                                        </p:attrNameLst>
                                      </p:cBhvr>
                                      <p:tavLst>
                                        <p:tav tm="0">
                                          <p:val>
                                            <p:fltVal val="0"/>
                                          </p:val>
                                        </p:tav>
                                        <p:tav tm="100000">
                                          <p:val>
                                            <p:strVal val="#ppt_h"/>
                                          </p:val>
                                        </p:tav>
                                      </p:tavLst>
                                    </p:anim>
                                    <p:animEffect transition="in" filter="fade">
                                      <p:cBhvr>
                                        <p:cTn id="78" dur="500"/>
                                        <p:tgtEl>
                                          <p:spTgt spid="9"/>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p:cTn id="81" dur="500" fill="hold"/>
                                        <p:tgtEl>
                                          <p:spTgt spid="12"/>
                                        </p:tgtEl>
                                        <p:attrNameLst>
                                          <p:attrName>ppt_w</p:attrName>
                                        </p:attrNameLst>
                                      </p:cBhvr>
                                      <p:tavLst>
                                        <p:tav tm="0">
                                          <p:val>
                                            <p:fltVal val="0"/>
                                          </p:val>
                                        </p:tav>
                                        <p:tav tm="100000">
                                          <p:val>
                                            <p:strVal val="#ppt_w"/>
                                          </p:val>
                                        </p:tav>
                                      </p:tavLst>
                                    </p:anim>
                                    <p:anim calcmode="lin" valueType="num">
                                      <p:cBhvr>
                                        <p:cTn id="82" dur="500" fill="hold"/>
                                        <p:tgtEl>
                                          <p:spTgt spid="12"/>
                                        </p:tgtEl>
                                        <p:attrNameLst>
                                          <p:attrName>ppt_h</p:attrName>
                                        </p:attrNameLst>
                                      </p:cBhvr>
                                      <p:tavLst>
                                        <p:tav tm="0">
                                          <p:val>
                                            <p:fltVal val="0"/>
                                          </p:val>
                                        </p:tav>
                                        <p:tav tm="100000">
                                          <p:val>
                                            <p:strVal val="#ppt_h"/>
                                          </p:val>
                                        </p:tav>
                                      </p:tavLst>
                                    </p:anim>
                                    <p:animEffect transition="in" filter="fade">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iterate type="lt">
                                    <p:tmPct val="10000"/>
                                  </p:iterate>
                                  <p:childTnLst>
                                    <p:set>
                                      <p:cBhvr>
                                        <p:cTn id="87" dur="1" fill="hold">
                                          <p:stCondLst>
                                            <p:cond delay="0"/>
                                          </p:stCondLst>
                                        </p:cTn>
                                        <p:tgtEl>
                                          <p:spTgt spid="13"/>
                                        </p:tgtEl>
                                        <p:attrNameLst>
                                          <p:attrName>style.visibility</p:attrName>
                                        </p:attrNameLst>
                                      </p:cBhvr>
                                      <p:to>
                                        <p:strVal val="visible"/>
                                      </p:to>
                                    </p:set>
                                    <p:animEffect transition="in" filter="fade">
                                      <p:cBhvr>
                                        <p:cTn id="88" dur="5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down)">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iterate type="lt">
                                    <p:tmPct val="10000"/>
                                  </p:iterate>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childTnLst>
                          </p:cTn>
                        </p:par>
                        <p:par>
                          <p:cTn id="99" fill="hold">
                            <p:stCondLst>
                              <p:cond delay="900"/>
                            </p:stCondLst>
                            <p:childTnLst>
                              <p:par>
                                <p:cTn id="100" presetID="1" presetClass="entr" presetSubtype="0" fill="hold" grpId="0" nodeType="after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grpId="1" nodeType="clickEffect">
                                  <p:stCondLst>
                                    <p:cond delay="0"/>
                                  </p:stCondLst>
                                  <p:iterate type="lt">
                                    <p:tmPct val="0"/>
                                  </p:iterate>
                                  <p:childTnLst>
                                    <p:animMotion origin="layout" path="M -0.00039 0.01366 L -0.00039 0.01389 C -0.02878 0.03449 0.01654 -0.00139 -0.02305 0.04282 C -0.02721 0.04745 -0.03151 0.05185 -0.03555 0.05671 C -0.03906 0.06065 -0.04219 0.06528 -0.0457 0.06921 C -0.05 0.07361 -0.05482 0.07662 -0.05898 0.08171 C -0.06979 0.09421 -0.09023 0.12199 -0.09023 0.12222 C -0.09232 0.12847 -0.09375 0.13565 -0.09648 0.14144 C -0.10065 0.14977 -0.11458 0.17315 -0.12226 0.1831 C -0.12956 0.19213 -0.13685 0.20069 -0.14414 0.20949 C -0.14805 0.21412 -0.15143 0.22083 -0.15586 0.22338 C -0.16367 0.22755 -0.17174 0.23056 -0.1793 0.23588 C -0.2043 0.25278 -0.18138 0.24282 -0.2043 0.26227 C -0.2207 0.27593 -0.22578 0.27407 -0.24258 0.2831 C -0.2487 0.28611 -0.25456 0.29074 -0.26055 0.29421 C -0.26628 0.29722 -0.27213 0.29931 -0.27773 0.30255 C -0.29154 0.31019 -0.28476 0.3081 -0.29805 0.31921 C -0.30755 0.32685 -0.30872 0.32546 -0.31836 0.33171 C -0.32552 0.33611 -0.33242 0.3412 -0.33945 0.3456 C -0.34101 0.34653 -0.34258 0.34745 -0.34414 0.34838 C -0.34622 0.34931 -0.34844 0.35 -0.35039 0.35116 C -0.35234 0.35185 -0.35404 0.35301 -0.35586 0.35394 C -0.35768 0.3544 -0.3595 0.35486 -0.36133 0.35532 C -0.36315 0.35671 -0.36497 0.35856 -0.3668 0.35949 C -0.38242 0.36667 -0.36432 0.35463 -0.37851 0.36366 C -0.38203 0.36574 -0.38529 0.36852 -0.38867 0.3706 C -0.39075 0.37176 -0.39297 0.37222 -0.39492 0.37338 C -0.3974 0.37454 -0.39961 0.37616 -0.40195 0.37755 C -0.41367 0.38356 -0.40325 0.37755 -0.41289 0.38171 C -0.41484 0.38241 -0.41654 0.38356 -0.41836 0.38449 C -0.42096 0.38542 -0.42357 0.38634 -0.42617 0.38727 C -0.42747 0.38773 -0.42891 0.38796 -0.43008 0.38866 C -0.43763 0.3919 -0.43424 0.39051 -0.44023 0.39282 C -0.44128 0.39375 -0.44245 0.39444 -0.44336 0.3956 C -0.44505 0.39722 -0.44805 0.40116 -0.44805 0.40139 C -0.44935 0.4044 -0.45104 0.4088 -0.45195 0.41227 C -0.45365 0.41806 -0.45351 0.4169 -0.45351 0.4206 L -0.45351 0.42083 " pathEditMode="relative" rAng="0" ptsTypes="AAAAAAAAAAAAAAAAAAAAAAAAAAAAAAAAAAAAAA">
                                      <p:cBhvr>
                                        <p:cTn id="105" dur="2000" fill="hold"/>
                                        <p:tgtEl>
                                          <p:spTgt spid="16"/>
                                        </p:tgtEl>
                                        <p:attrNameLst>
                                          <p:attrName>ppt_x</p:attrName>
                                          <p:attrName>ppt_y</p:attrName>
                                        </p:attrNameLst>
                                      </p:cBhvr>
                                      <p:rCtr x="-22669" y="20347"/>
                                    </p:animMotion>
                                  </p:childTnLst>
                                </p:cTn>
                              </p:par>
                            </p:childTnLst>
                          </p:cTn>
                        </p:par>
                        <p:par>
                          <p:cTn id="106" fill="hold">
                            <p:stCondLst>
                              <p:cond delay="2000"/>
                            </p:stCondLst>
                            <p:childTnLst>
                              <p:par>
                                <p:cTn id="107" presetID="10" presetClass="entr" presetSubtype="0" fill="hold" grpId="0" nodeType="afterEffect">
                                  <p:stCondLst>
                                    <p:cond delay="0"/>
                                  </p:stCondLst>
                                  <p:iterate type="lt">
                                    <p:tmPct val="10000"/>
                                  </p:iterate>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iterate type="lt">
                                    <p:tmPct val="10000"/>
                                  </p:iterate>
                                  <p:childTnLst>
                                    <p:set>
                                      <p:cBhvr>
                                        <p:cTn id="113" dur="1" fill="hold">
                                          <p:stCondLst>
                                            <p:cond delay="0"/>
                                          </p:stCondLst>
                                        </p:cTn>
                                        <p:tgtEl>
                                          <p:spTgt spid="21"/>
                                        </p:tgtEl>
                                        <p:attrNameLst>
                                          <p:attrName>style.visibility</p:attrName>
                                        </p:attrNameLst>
                                      </p:cBhvr>
                                      <p:to>
                                        <p:strVal val="visible"/>
                                      </p:to>
                                    </p:set>
                                    <p:animEffect transition="in" filter="fade">
                                      <p:cBhvr>
                                        <p:cTn id="114" dur="500"/>
                                        <p:tgtEl>
                                          <p:spTgt spid="21"/>
                                        </p:tgtEl>
                                      </p:cBhvr>
                                    </p:animEffect>
                                  </p:childTnLst>
                                </p:cTn>
                              </p:par>
                            </p:childTnLst>
                          </p:cTn>
                        </p:par>
                        <p:par>
                          <p:cTn id="115" fill="hold">
                            <p:stCondLst>
                              <p:cond delay="800"/>
                            </p:stCondLst>
                            <p:childTnLst>
                              <p:par>
                                <p:cTn id="116" presetID="1" presetClass="entr" presetSubtype="0" fill="hold" grpId="0" nodeType="afterEffect">
                                  <p:stCondLst>
                                    <p:cond delay="0"/>
                                  </p:stCondLst>
                                  <p:childTnLst>
                                    <p:set>
                                      <p:cBhvr>
                                        <p:cTn id="117" dur="1" fill="hold">
                                          <p:stCondLst>
                                            <p:cond delay="0"/>
                                          </p:stCondLst>
                                        </p:cTn>
                                        <p:tgtEl>
                                          <p:spTgt spid="2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1" nodeType="clickEffect">
                                  <p:stCondLst>
                                    <p:cond delay="0"/>
                                  </p:stCondLst>
                                  <p:iterate type="lt">
                                    <p:tmPct val="0"/>
                                  </p:iterate>
                                  <p:childTnLst>
                                    <p:animMotion origin="layout" path="M -0.00013 0.00625 L -0.00013 0.00625 C 0.04896 0.07361 0.14024 0.19815 0.15209 0.24098 C 0.16302 0.28033 0.1224 0.3125 0.10287 0.33959 C 0.09401 0.35186 0.08099 0.34977 0.07006 0.35486 L 0.06693 0.3632 L 0.06693 0.3632 " pathEditMode="relative" ptsTypes="AAAAAAA">
                                      <p:cBhvr>
                                        <p:cTn id="121" dur="2000" fill="hold"/>
                                        <p:tgtEl>
                                          <p:spTgt spid="21"/>
                                        </p:tgtEl>
                                        <p:attrNameLst>
                                          <p:attrName>ppt_x</p:attrName>
                                          <p:attrName>ppt_y</p:attrName>
                                        </p:attrNameLst>
                                      </p:cBhvr>
                                    </p:animMotion>
                                  </p:childTnLst>
                                </p:cTn>
                              </p:par>
                            </p:childTnLst>
                          </p:cTn>
                        </p:par>
                        <p:par>
                          <p:cTn id="122" fill="hold">
                            <p:stCondLst>
                              <p:cond delay="2000"/>
                            </p:stCondLst>
                            <p:childTnLst>
                              <p:par>
                                <p:cTn id="123" presetID="10" presetClass="entr" presetSubtype="0" fill="hold" grpId="0" nodeType="afterEffect">
                                  <p:stCondLst>
                                    <p:cond delay="0"/>
                                  </p:stCondLst>
                                  <p:iterate type="lt">
                                    <p:tmPct val="10000"/>
                                  </p:iterate>
                                  <p:childTnLst>
                                    <p:set>
                                      <p:cBhvr>
                                        <p:cTn id="124" dur="1" fill="hold">
                                          <p:stCondLst>
                                            <p:cond delay="0"/>
                                          </p:stCondLst>
                                        </p:cTn>
                                        <p:tgtEl>
                                          <p:spTgt spid="25"/>
                                        </p:tgtEl>
                                        <p:attrNameLst>
                                          <p:attrName>style.visibility</p:attrName>
                                        </p:attrNameLst>
                                      </p:cBhvr>
                                      <p:to>
                                        <p:strVal val="visible"/>
                                      </p:to>
                                    </p:set>
                                    <p:animEffect transition="in" filter="fade">
                                      <p:cBhvr>
                                        <p:cTn id="125" dur="500"/>
                                        <p:tgtEl>
                                          <p:spTgt spid="25"/>
                                        </p:tgtEl>
                                      </p:cBhvr>
                                    </p:animEffect>
                                  </p:childTnLst>
                                </p:cTn>
                              </p:par>
                            </p:childTnLst>
                          </p:cTn>
                        </p:par>
                      </p:childTnLst>
                    </p:cTn>
                  </p:par>
                  <p:par>
                    <p:cTn id="126" fill="hold">
                      <p:stCondLst>
                        <p:cond delay="indefinite"/>
                      </p:stCondLst>
                      <p:childTnLst>
                        <p:par>
                          <p:cTn id="127" fill="hold">
                            <p:stCondLst>
                              <p:cond delay="0"/>
                            </p:stCondLst>
                            <p:childTnLst>
                              <p:par>
                                <p:cTn id="128" presetID="18" presetClass="emph" presetSubtype="0" fill="hold" grpId="1" nodeType="clickEffect">
                                  <p:stCondLst>
                                    <p:cond delay="0"/>
                                  </p:stCondLst>
                                  <p:iterate type="lt">
                                    <p:tmPct val="4000"/>
                                  </p:iterate>
                                  <p:childTnLst>
                                    <p:set>
                                      <p:cBhvr override="childStyle">
                                        <p:cTn id="129" dur="500" fill="hold"/>
                                        <p:tgtEl>
                                          <p:spTgt spid="1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6" grpId="0"/>
      <p:bldP spid="36" grpId="1"/>
      <p:bldP spid="40" grpId="0"/>
      <p:bldP spid="42" grpId="0"/>
      <p:bldP spid="42" grpId="1"/>
      <p:bldP spid="42" grpId="2"/>
      <p:bldP spid="43" grpId="0"/>
      <p:bldP spid="43" grpId="1"/>
      <p:bldP spid="2" grpId="0"/>
      <p:bldP spid="2" grpId="1"/>
      <p:bldP spid="6" grpId="0"/>
      <p:bldP spid="7" grpId="0"/>
      <p:bldP spid="8" grpId="0"/>
      <p:bldP spid="9" grpId="0"/>
      <p:bldP spid="12" grpId="0"/>
      <p:bldP spid="13" grpId="0"/>
      <p:bldP spid="16" grpId="0" animBg="1"/>
      <p:bldP spid="16" grpId="1" animBg="1"/>
      <p:bldP spid="18" grpId="0" animBg="1"/>
      <p:bldP spid="19" grpId="0" animBg="1"/>
      <p:bldP spid="19" grpId="1" animBg="1"/>
      <p:bldP spid="20" grpId="0" animBg="1"/>
      <p:bldP spid="21" grpId="0" animBg="1"/>
      <p:bldP spid="21" grpId="1" animBg="1"/>
      <p:bldP spid="22" grpId="0" animBg="1"/>
      <p:bldP spid="2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1579</TotalTime>
  <Words>1742</Words>
  <Application>Microsoft Office PowerPoint</Application>
  <PresentationFormat>Widescreen</PresentationFormat>
  <Paragraphs>239</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LM Roman 10</vt:lpstr>
      <vt:lpstr>Cambria Math</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Abdan Hafidz</dc:creator>
  <cp:lastModifiedBy>Abdan Hafidz</cp:lastModifiedBy>
  <cp:revision>10</cp:revision>
  <dcterms:created xsi:type="dcterms:W3CDTF">2024-06-01T13:52:25Z</dcterms:created>
  <dcterms:modified xsi:type="dcterms:W3CDTF">2024-06-09T15:32:00Z</dcterms:modified>
</cp:coreProperties>
</file>