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47"/>
  </p:notesMasterIdLst>
  <p:sldIdLst>
    <p:sldId id="275" r:id="rId2"/>
    <p:sldId id="270" r:id="rId3"/>
    <p:sldId id="276" r:id="rId4"/>
    <p:sldId id="277" r:id="rId5"/>
    <p:sldId id="292" r:id="rId6"/>
    <p:sldId id="278" r:id="rId7"/>
    <p:sldId id="280" r:id="rId8"/>
    <p:sldId id="283" r:id="rId9"/>
    <p:sldId id="285" r:id="rId10"/>
    <p:sldId id="279" r:id="rId11"/>
    <p:sldId id="281" r:id="rId12"/>
    <p:sldId id="296" r:id="rId13"/>
    <p:sldId id="284" r:id="rId14"/>
    <p:sldId id="286" r:id="rId15"/>
    <p:sldId id="287" r:id="rId16"/>
    <p:sldId id="289" r:id="rId17"/>
    <p:sldId id="290" r:id="rId18"/>
    <p:sldId id="291" r:id="rId19"/>
    <p:sldId id="293" r:id="rId20"/>
    <p:sldId id="294" r:id="rId21"/>
    <p:sldId id="288" r:id="rId22"/>
    <p:sldId id="295" r:id="rId23"/>
    <p:sldId id="297" r:id="rId24"/>
    <p:sldId id="299" r:id="rId25"/>
    <p:sldId id="300" r:id="rId26"/>
    <p:sldId id="301" r:id="rId27"/>
    <p:sldId id="309" r:id="rId28"/>
    <p:sldId id="303" r:id="rId29"/>
    <p:sldId id="304" r:id="rId30"/>
    <p:sldId id="308" r:id="rId31"/>
    <p:sldId id="311" r:id="rId32"/>
    <p:sldId id="310" r:id="rId33"/>
    <p:sldId id="302" r:id="rId34"/>
    <p:sldId id="305" r:id="rId35"/>
    <p:sldId id="306" r:id="rId36"/>
    <p:sldId id="307" r:id="rId37"/>
    <p:sldId id="312" r:id="rId38"/>
    <p:sldId id="317" r:id="rId39"/>
    <p:sldId id="316" r:id="rId40"/>
    <p:sldId id="313" r:id="rId41"/>
    <p:sldId id="318" r:id="rId42"/>
    <p:sldId id="319" r:id="rId43"/>
    <p:sldId id="320" r:id="rId44"/>
    <p:sldId id="321" r:id="rId45"/>
    <p:sldId id="322" r:id="rId46"/>
  </p:sldIdLst>
  <p:sldSz cx="12192000" cy="6858000"/>
  <p:notesSz cx="6858000" cy="9144000"/>
  <p:embeddedFontLst>
    <p:embeddedFont>
      <p:font typeface="Cambria Math" panose="02040503050406030204" pitchFamily="18" charset="0"/>
      <p:regular r:id="rId48"/>
    </p:embeddedFont>
    <p:embeddedFont>
      <p:font typeface="LM Roman 10" panose="00000500000000000000" pitchFamily="50" charset="0"/>
      <p:regular r:id="rId49"/>
      <p:bold r:id="rId50"/>
      <p:italic r:id="rId51"/>
      <p:boldItalic r:id="rId5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33CC"/>
    <a:srgbClr val="ECD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10295-9721-45FF-86DE-222A410FEA57}" v="1627" dt="2024-06-28T11:41:56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66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A994D-F97C-4A84-B203-3D848B719EFD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03ADF-EC82-40A1-8CF0-6965FE01ABA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52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5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59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1" algn="l" defTabSz="9143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99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Blockchain dapat dipahami sebagai buku besar </a:t>
            </a:r>
            <a:r>
              <a:rPr lang="en-US" dirty="0"/>
              <a:t>(ledger) </a:t>
            </a:r>
            <a:r>
              <a:rPr lang="id-ID" dirty="0"/>
              <a:t>terdistribusi yang terdesentralisasi. </a:t>
            </a:r>
            <a:endParaRPr lang="en-US" dirty="0"/>
          </a:p>
          <a:p>
            <a:r>
              <a:rPr lang="id-ID" dirty="0"/>
              <a:t>Ini memungkinkan transaksi peer-to-peer dalam lingkungan terdistribusi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22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16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53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5381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231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Ketika </a:t>
            </a:r>
            <a:r>
              <a:rPr lang="en-ID" dirty="0" err="1"/>
              <a:t>sebuah</a:t>
            </a:r>
            <a:r>
              <a:rPr lang="en-ID" dirty="0"/>
              <a:t> node </a:t>
            </a:r>
            <a:r>
              <a:rPr lang="en-ID" dirty="0" err="1"/>
              <a:t>menambang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, node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menyiarkan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node lain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jaringan.Blok</a:t>
            </a:r>
            <a:r>
              <a:rPr lang="en-ID" dirty="0"/>
              <a:t> </a:t>
            </a:r>
            <a:r>
              <a:rPr lang="en-ID" dirty="0" err="1"/>
              <a:t>didistribusikan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node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bergantian.Distribusi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diibaratkan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traversal level ordering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.</a:t>
            </a:r>
            <a:br>
              <a:rPr lang="en-ID" dirty="0"/>
            </a:br>
            <a:endParaRPr lang="en-ID" dirty="0"/>
          </a:p>
          <a:p>
            <a:r>
              <a:rPr lang="en-ID" b="1" dirty="0" err="1"/>
              <a:t>Penjelajahan</a:t>
            </a:r>
            <a:r>
              <a:rPr lang="en-ID" b="1" dirty="0"/>
              <a:t> Graf dan </a:t>
            </a:r>
            <a:r>
              <a:rPr lang="en-ID" b="1" dirty="0" err="1"/>
              <a:t>Transmisi</a:t>
            </a:r>
            <a:r>
              <a:rPr lang="en-ID" b="1" dirty="0"/>
              <a:t> Blok: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penjelajahan</a:t>
            </a:r>
            <a:r>
              <a:rPr lang="en-ID" dirty="0"/>
              <a:t> </a:t>
            </a:r>
            <a:r>
              <a:rPr lang="en-ID" dirty="0" err="1"/>
              <a:t>graf</a:t>
            </a:r>
            <a:r>
              <a:rPr lang="en-ID" dirty="0"/>
              <a:t> </a:t>
            </a:r>
            <a:r>
              <a:rPr lang="en-ID" dirty="0" err="1"/>
              <a:t>mendasari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node-node.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node-node, </a:t>
            </a:r>
            <a:r>
              <a:rPr lang="en-ID" dirty="0" err="1"/>
              <a:t>semakin</a:t>
            </a:r>
            <a:r>
              <a:rPr lang="en-ID" dirty="0"/>
              <a:t> lama </a:t>
            </a:r>
            <a:r>
              <a:rPr lang="en-ID" dirty="0" err="1"/>
              <a:t>waktu</a:t>
            </a:r>
            <a:r>
              <a:rPr lang="en-ID" dirty="0"/>
              <a:t>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Latensi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juga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.</a:t>
            </a:r>
          </a:p>
          <a:p>
            <a:br>
              <a:rPr lang="en-ID" dirty="0"/>
            </a:b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65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87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03ADF-EC82-40A1-8CF0-6965FE01ABAB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767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75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6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677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96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478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81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09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04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364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53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6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1478-BE43-45CD-9E8F-FB0D2AE3EB5A}" type="datetimeFigureOut">
              <a:rPr lang="en-ID" smtClean="0"/>
              <a:t>28/06/2024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21A8-3359-42EA-8020-2E90E5474EB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4449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anhafidz/blockchain-withp2p-networ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ockets.readthedocs.io/en/stab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7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D2AF95-B10C-BFE2-CBFF-1AA960C817DD}"/>
              </a:ext>
            </a:extLst>
          </p:cNvPr>
          <p:cNvSpPr txBox="1"/>
          <p:nvPr/>
        </p:nvSpPr>
        <p:spPr>
          <a:xfrm>
            <a:off x="685801" y="1417320"/>
            <a:ext cx="68843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>
                <a:latin typeface="LM Roman 10" panose="00000500000000000000" pitchFamily="50" charset="0"/>
              </a:rPr>
              <a:t>Graph Modelling In </a:t>
            </a:r>
            <a:r>
              <a:rPr lang="en-US" sz="2800" b="1" i="1">
                <a:solidFill>
                  <a:srgbClr val="FFFF00"/>
                </a:solidFill>
                <a:latin typeface="LM Roman 10" panose="00000500000000000000" pitchFamily="50" charset="0"/>
              </a:rPr>
              <a:t>Block-Chain </a:t>
            </a:r>
          </a:p>
          <a:p>
            <a:r>
              <a:rPr lang="en-US" sz="2800" b="1" i="1">
                <a:solidFill>
                  <a:srgbClr val="FFFF00"/>
                </a:solidFill>
                <a:latin typeface="LM Roman 10" panose="00000500000000000000" pitchFamily="50" charset="0"/>
              </a:rPr>
              <a:t>P2P (Client Complete Graph) </a:t>
            </a:r>
          </a:p>
          <a:p>
            <a:r>
              <a:rPr lang="en-US" sz="2800" b="1" i="1">
                <a:solidFill>
                  <a:srgbClr val="FFFF00"/>
                </a:solidFill>
                <a:latin typeface="LM Roman 10" panose="00000500000000000000" pitchFamily="50" charset="0"/>
              </a:rPr>
              <a:t>Network Broadcasting</a:t>
            </a:r>
            <a:r>
              <a:rPr lang="en-US" sz="2800" b="1" i="1">
                <a:latin typeface="LM Roman 10" panose="00000500000000000000" pitchFamily="50" charset="0"/>
              </a:rPr>
              <a:t> via WebSocket</a:t>
            </a:r>
            <a:endParaRPr lang="en-ID" sz="2800" b="1" i="1"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E07EA-6972-003E-33E6-8EAAF9322FE6}"/>
              </a:ext>
            </a:extLst>
          </p:cNvPr>
          <p:cNvSpPr txBox="1"/>
          <p:nvPr/>
        </p:nvSpPr>
        <p:spPr>
          <a:xfrm>
            <a:off x="685800" y="3003483"/>
            <a:ext cx="7196328" cy="163121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endParaRPr lang="en-US" sz="2000">
              <a:latin typeface="LM Roman 10" panose="00000500000000000000" pitchFamily="50" charset="0"/>
            </a:endParaRPr>
          </a:p>
          <a:p>
            <a:r>
              <a:rPr lang="en-US" sz="2000">
                <a:latin typeface="LM Roman 10" panose="00000500000000000000" pitchFamily="50" charset="0"/>
              </a:rPr>
              <a:t>Cookers : </a:t>
            </a:r>
          </a:p>
          <a:p>
            <a:pPr marL="457192" indent="-457192">
              <a:buFontTx/>
              <a:buChar char="-"/>
            </a:pPr>
            <a:r>
              <a:rPr lang="en-US" sz="2000">
                <a:latin typeface="LM Roman 10" panose="00000500000000000000" pitchFamily="50" charset="0"/>
              </a:rPr>
              <a:t>Abdan Hafidz (5054231021)</a:t>
            </a:r>
          </a:p>
          <a:p>
            <a:pPr marL="457192" indent="-457192">
              <a:buFontTx/>
              <a:buChar char="-"/>
            </a:pPr>
            <a:r>
              <a:rPr lang="en-US" sz="2000">
                <a:latin typeface="LM Roman 10" panose="00000500000000000000" pitchFamily="50" charset="0"/>
              </a:rPr>
              <a:t>Jeremiah Kevin Alexander J. </a:t>
            </a:r>
            <a:r>
              <a:rPr lang="en-US" sz="2000" err="1">
                <a:latin typeface="LM Roman 10" panose="00000500000000000000" pitchFamily="50" charset="0"/>
              </a:rPr>
              <a:t>Malau</a:t>
            </a:r>
            <a:r>
              <a:rPr lang="en-US" sz="2000">
                <a:latin typeface="LM Roman 10" panose="00000500000000000000" pitchFamily="50" charset="0"/>
              </a:rPr>
              <a:t> (5054231027)</a:t>
            </a:r>
          </a:p>
          <a:p>
            <a:pPr marL="457192" indent="-457192">
              <a:buFontTx/>
              <a:buChar char="-"/>
            </a:pPr>
            <a:r>
              <a:rPr lang="en-US" sz="2000">
                <a:latin typeface="LM Roman 10" panose="00000500000000000000" pitchFamily="50" charset="0"/>
              </a:rPr>
              <a:t>M Farhan Arya </a:t>
            </a:r>
            <a:r>
              <a:rPr lang="en-US" sz="2000" err="1">
                <a:latin typeface="LM Roman 10" panose="00000500000000000000" pitchFamily="50" charset="0"/>
              </a:rPr>
              <a:t>Wicaksono</a:t>
            </a:r>
            <a:r>
              <a:rPr lang="en-US" sz="2000">
                <a:latin typeface="LM Roman 10" panose="00000500000000000000" pitchFamily="50" charset="0"/>
              </a:rPr>
              <a:t> (5054231011)</a:t>
            </a:r>
            <a:endParaRPr lang="en-ID" sz="2000">
              <a:latin typeface="LM Roman 10" panose="00000500000000000000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62B2B9-4323-981E-65CF-D287CAA36185}"/>
              </a:ext>
            </a:extLst>
          </p:cNvPr>
          <p:cNvGrpSpPr/>
          <p:nvPr/>
        </p:nvGrpSpPr>
        <p:grpSpPr>
          <a:xfrm>
            <a:off x="8700750" y="1759474"/>
            <a:ext cx="2539001" cy="700686"/>
            <a:chOff x="9069906" y="4009849"/>
            <a:chExt cx="1586717" cy="4378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D74673-4B12-FC3B-45F3-05160477F493}"/>
                </a:ext>
              </a:extLst>
            </p:cNvPr>
            <p:cNvGrpSpPr/>
            <p:nvPr/>
          </p:nvGrpSpPr>
          <p:grpSpPr>
            <a:xfrm>
              <a:off x="9069906" y="4009849"/>
              <a:ext cx="397284" cy="437885"/>
              <a:chOff x="9069906" y="4009849"/>
              <a:chExt cx="397284" cy="4378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8A4C2D-2F06-701A-DED8-73E3234B98C1}"/>
                  </a:ext>
                </a:extLst>
              </p:cNvPr>
              <p:cNvSpPr/>
              <p:nvPr/>
            </p:nvSpPr>
            <p:spPr>
              <a:xfrm>
                <a:off x="9079049" y="4021413"/>
                <a:ext cx="387097" cy="426321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918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782149-ACAD-D8C0-0187-F0AC13D33FC3}"/>
                  </a:ext>
                </a:extLst>
              </p:cNvPr>
              <p:cNvSpPr/>
              <p:nvPr/>
            </p:nvSpPr>
            <p:spPr>
              <a:xfrm>
                <a:off x="9069906" y="4009849"/>
                <a:ext cx="397284" cy="124867"/>
              </a:xfrm>
              <a:prstGeom prst="rect">
                <a:avLst/>
              </a:prstGeom>
              <a:solidFill>
                <a:srgbClr val="ECD2E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918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1D504-3505-D678-3736-A2D272087735}"/>
                </a:ext>
              </a:extLst>
            </p:cNvPr>
            <p:cNvGrpSpPr/>
            <p:nvPr/>
          </p:nvGrpSpPr>
          <p:grpSpPr>
            <a:xfrm>
              <a:off x="9668862" y="4009849"/>
              <a:ext cx="397284" cy="437885"/>
              <a:chOff x="9069906" y="4009849"/>
              <a:chExt cx="397284" cy="43788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1A77BE-F65A-EC3A-85ED-DDF23C250D1F}"/>
                  </a:ext>
                </a:extLst>
              </p:cNvPr>
              <p:cNvSpPr/>
              <p:nvPr/>
            </p:nvSpPr>
            <p:spPr>
              <a:xfrm>
                <a:off x="9079049" y="4021413"/>
                <a:ext cx="387097" cy="426321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918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ED5A88-DBF9-8BFE-2D09-85D336A8C100}"/>
                  </a:ext>
                </a:extLst>
              </p:cNvPr>
              <p:cNvSpPr/>
              <p:nvPr/>
            </p:nvSpPr>
            <p:spPr>
              <a:xfrm>
                <a:off x="9069906" y="4009849"/>
                <a:ext cx="397284" cy="124867"/>
              </a:xfrm>
              <a:prstGeom prst="rect">
                <a:avLst/>
              </a:prstGeom>
              <a:solidFill>
                <a:srgbClr val="ECD2E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918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F12F3-3682-0361-958C-BE6CD35C0CAB}"/>
                </a:ext>
              </a:extLst>
            </p:cNvPr>
            <p:cNvGrpSpPr/>
            <p:nvPr/>
          </p:nvGrpSpPr>
          <p:grpSpPr>
            <a:xfrm>
              <a:off x="10259339" y="4009849"/>
              <a:ext cx="397284" cy="437885"/>
              <a:chOff x="9069906" y="4009849"/>
              <a:chExt cx="397284" cy="43788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13B54C-0A62-8AAA-E407-76246DF93107}"/>
                  </a:ext>
                </a:extLst>
              </p:cNvPr>
              <p:cNvSpPr/>
              <p:nvPr/>
            </p:nvSpPr>
            <p:spPr>
              <a:xfrm>
                <a:off x="9079049" y="4021413"/>
                <a:ext cx="387097" cy="426321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918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BA7FA43-5ECF-8A04-A933-00AFA2E6BF9E}"/>
                  </a:ext>
                </a:extLst>
              </p:cNvPr>
              <p:cNvSpPr/>
              <p:nvPr/>
            </p:nvSpPr>
            <p:spPr>
              <a:xfrm>
                <a:off x="9069906" y="4009849"/>
                <a:ext cx="397284" cy="124867"/>
              </a:xfrm>
              <a:prstGeom prst="rect">
                <a:avLst/>
              </a:prstGeom>
              <a:solidFill>
                <a:srgbClr val="ECD2E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918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170F1B-33DA-AAF2-FF5B-FD09C27AA14A}"/>
                </a:ext>
              </a:extLst>
            </p:cNvPr>
            <p:cNvCxnSpPr>
              <a:cxnSpLocks/>
              <a:stCxn id="18" idx="3"/>
              <a:endCxn id="16" idx="1"/>
            </p:cNvCxnSpPr>
            <p:nvPr/>
          </p:nvCxnSpPr>
          <p:spPr>
            <a:xfrm>
              <a:off x="9466146" y="4234574"/>
              <a:ext cx="2118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98EE68-270D-D8BC-CDA7-8C6A5A0FF86F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10065102" y="4234574"/>
              <a:ext cx="203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ECD99617-7BCD-4BBF-ED85-7A2B721FEEAA}"/>
              </a:ext>
            </a:extLst>
          </p:cNvPr>
          <p:cNvSpPr/>
          <p:nvPr/>
        </p:nvSpPr>
        <p:spPr>
          <a:xfrm>
            <a:off x="8395066" y="3003486"/>
            <a:ext cx="619417" cy="49736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18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FD4BAE-E07D-BE90-CF6E-BD3226274A70}"/>
              </a:ext>
            </a:extLst>
          </p:cNvPr>
          <p:cNvCxnSpPr>
            <a:cxnSpLocks/>
          </p:cNvCxnSpPr>
          <p:nvPr/>
        </p:nvCxnSpPr>
        <p:spPr>
          <a:xfrm>
            <a:off x="8897510" y="3464429"/>
            <a:ext cx="603647" cy="856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359D05D-5F5D-2B06-7BC2-AB2FBECB7D89}"/>
              </a:ext>
            </a:extLst>
          </p:cNvPr>
          <p:cNvSpPr/>
          <p:nvPr/>
        </p:nvSpPr>
        <p:spPr>
          <a:xfrm>
            <a:off x="9404741" y="4284620"/>
            <a:ext cx="619417" cy="497363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18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82A497-F5CF-3253-87FB-2709ADE27B4D}"/>
              </a:ext>
            </a:extLst>
          </p:cNvPr>
          <p:cNvCxnSpPr>
            <a:cxnSpLocks/>
          </p:cNvCxnSpPr>
          <p:nvPr/>
        </p:nvCxnSpPr>
        <p:spPr>
          <a:xfrm flipH="1">
            <a:off x="10011790" y="3631476"/>
            <a:ext cx="812967" cy="76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CBDB7C7-14B8-FB69-541A-9347F4C4D36F}"/>
              </a:ext>
            </a:extLst>
          </p:cNvPr>
          <p:cNvSpPr/>
          <p:nvPr/>
        </p:nvSpPr>
        <p:spPr>
          <a:xfrm>
            <a:off x="10715971" y="3223002"/>
            <a:ext cx="619417" cy="497363"/>
          </a:xfrm>
          <a:prstGeom prst="ellipse">
            <a:avLst/>
          </a:prstGeom>
          <a:solidFill>
            <a:schemeClr val="tx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1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6F5E7-744D-147F-3932-02CF837C9B95}"/>
              </a:ext>
            </a:extLst>
          </p:cNvPr>
          <p:cNvSpPr txBox="1"/>
          <p:nvPr/>
        </p:nvSpPr>
        <p:spPr>
          <a:xfrm>
            <a:off x="1137684" y="5199321"/>
            <a:ext cx="997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 :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abdanhafidz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/blockchain-</a:t>
            </a: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withp2p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-network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3DB73-4EE8-9C8D-E2D2-9D1137E89108}"/>
              </a:ext>
            </a:extLst>
          </p:cNvPr>
          <p:cNvSpPr txBox="1"/>
          <p:nvPr/>
        </p:nvSpPr>
        <p:spPr>
          <a:xfrm>
            <a:off x="308851" y="250223"/>
            <a:ext cx="6096000" cy="548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1.2 </a:t>
            </a:r>
            <a:r>
              <a:rPr lang="en-ID" sz="2800" b="1" kern="100" err="1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Verifikasi</a:t>
            </a: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 Blok </a:t>
            </a:r>
            <a:endParaRPr lang="en-ID" sz="2800" b="1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FC889-1822-8505-867B-390FE69E04BE}"/>
              </a:ext>
            </a:extLst>
          </p:cNvPr>
          <p:cNvSpPr txBox="1"/>
          <p:nvPr/>
        </p:nvSpPr>
        <p:spPr>
          <a:xfrm>
            <a:off x="814991" y="798322"/>
            <a:ext cx="6936921" cy="15277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dirty="0">
                <a:latin typeface="LM Roman 10" panose="00000500000000000000" charset="0"/>
                <a:cs typeface="Times New Roman"/>
              </a:rPr>
              <a:t>Blok yang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dihasilkan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,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diterima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,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ataupun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didistribusikan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harus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melalui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tahap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verifikasi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keabsahan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dan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kesesuaian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antara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transaksi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dan parameter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validitas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dirty="0" err="1">
                <a:latin typeface="LM Roman 10" panose="00000500000000000000" charset="0"/>
                <a:cs typeface="Times New Roman"/>
              </a:rPr>
              <a:t>seperti</a:t>
            </a:r>
            <a:r>
              <a:rPr lang="en-ID" sz="1600" kern="100" dirty="0">
                <a:latin typeface="LM Roman 10" panose="00000500000000000000" charset="0"/>
                <a:cs typeface="Times New Roman"/>
              </a:rPr>
              <a:t> hash dan signature.</a:t>
            </a:r>
            <a:endParaRPr lang="id-ID" sz="1600" dirty="0">
              <a:latin typeface="LM Roman 10" panose="00000500000000000000" charset="0"/>
            </a:endParaRPr>
          </a:p>
          <a:p>
            <a:pPr marL="685789" indent="228597" algn="just">
              <a:lnSpc>
                <a:spcPct val="150000"/>
              </a:lnSpc>
              <a:spcAft>
                <a:spcPts val="800"/>
              </a:spcAft>
            </a:pPr>
            <a:endParaRPr lang="en-ID" sz="1600" kern="100" dirty="0">
              <a:latin typeface="LM Roman 10" panose="00000500000000000000" charset="0"/>
              <a:ea typeface="Calibri" panose="020F0502020204030204" pitchFamily="34" charset="0"/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0E4772-9ED6-451D-880F-1C2F00227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16457"/>
              </p:ext>
            </p:extLst>
          </p:nvPr>
        </p:nvGraphicFramePr>
        <p:xfrm>
          <a:off x="910785" y="2081349"/>
          <a:ext cx="10669438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9438">
                  <a:extLst>
                    <a:ext uri="{9D8B030D-6E8A-4147-A177-3AD203B41FA5}">
                      <a16:colId xmlns:a16="http://schemas.microsoft.com/office/drawing/2014/main" val="951461366"/>
                    </a:ext>
                  </a:extLst>
                </a:gridCol>
              </a:tblGrid>
              <a:tr h="310896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en-ID" sz="1200" b="0" kern="10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verify_block(self, block:Union[DictObj,'Block',Block])-&gt;BlockVerifyStatus: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HashHex = str(Hash.hash(block.message, self.BlockChainData[-1]["hash"], block.signature, block.nonce, block.timeStamp))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PublicKey = KeyGenerator.load_public_key_from_hex(KeyGenerator.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ParseSender(block.message))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VerifySignature = KeyGenerator.verify_signature(PublicKey,block.message, 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block.signature)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VerifyStatus = BlockVerifyStatus()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if(self.BlockChainData[-1]["hash"] == block.prev_hash and 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block.hash == HashHex and 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VerifySignature and 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block.number_of_block == self.BlockChainData[-1]["number_of_block"] + 1):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True</a:t>
                      </a:r>
                      <a:endParaRPr lang="en-ID" sz="1200" b="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45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25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3DB73-4EE8-9C8D-E2D2-9D1137E89108}"/>
              </a:ext>
            </a:extLst>
          </p:cNvPr>
          <p:cNvSpPr txBox="1"/>
          <p:nvPr/>
        </p:nvSpPr>
        <p:spPr>
          <a:xfrm>
            <a:off x="186323" y="228452"/>
            <a:ext cx="6096000" cy="548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1.2.1 </a:t>
            </a:r>
            <a:r>
              <a:rPr lang="en-ID" sz="2800" b="1" kern="100" err="1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Verifikasi</a:t>
            </a: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 Hash</a:t>
            </a:r>
            <a:endParaRPr lang="en-ID" sz="2800" b="1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FC889-1822-8505-867B-390FE69E04BE}"/>
              </a:ext>
            </a:extLst>
          </p:cNvPr>
          <p:cNvSpPr txBox="1"/>
          <p:nvPr/>
        </p:nvSpPr>
        <p:spPr>
          <a:xfrm>
            <a:off x="673477" y="776551"/>
            <a:ext cx="6936921" cy="1160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dirty="0">
                <a:latin typeface="Times New Roman"/>
                <a:cs typeface="Times New Roman"/>
              </a:rPr>
              <a:t>Hash yang </a:t>
            </a:r>
            <a:r>
              <a:rPr lang="en-ID" sz="1600" kern="100" dirty="0" err="1">
                <a:latin typeface="Times New Roman"/>
                <a:cs typeface="Times New Roman"/>
              </a:rPr>
              <a:t>ada</a:t>
            </a:r>
            <a:r>
              <a:rPr lang="en-ID" sz="1600" kern="100" dirty="0">
                <a:latin typeface="Times New Roman"/>
                <a:cs typeface="Times New Roman"/>
              </a:rPr>
              <a:t> pada </a:t>
            </a:r>
            <a:r>
              <a:rPr lang="en-ID" sz="1600" kern="100" dirty="0" err="1">
                <a:latin typeface="Times New Roman"/>
                <a:cs typeface="Times New Roman"/>
              </a:rPr>
              <a:t>blok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harus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diverifikasi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kesesuaiannya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dengan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rekord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transaksi</a:t>
            </a:r>
            <a:r>
              <a:rPr lang="en-ID" sz="1600" kern="100" dirty="0">
                <a:latin typeface="Times New Roman"/>
                <a:cs typeface="Times New Roman"/>
              </a:rPr>
              <a:t> yang </a:t>
            </a:r>
            <a:r>
              <a:rPr lang="en-ID" sz="1600" kern="100" dirty="0" err="1">
                <a:latin typeface="Times New Roman"/>
                <a:cs typeface="Times New Roman"/>
              </a:rPr>
              <a:t>ada</a:t>
            </a:r>
            <a:r>
              <a:rPr lang="en-ID" sz="1600" kern="100" dirty="0">
                <a:latin typeface="Times New Roman"/>
                <a:cs typeface="Times New Roman"/>
              </a:rPr>
              <a:t> pada </a:t>
            </a:r>
            <a:r>
              <a:rPr lang="en-ID" sz="1600" kern="100" dirty="0" err="1">
                <a:latin typeface="Times New Roman"/>
                <a:cs typeface="Times New Roman"/>
              </a:rPr>
              <a:t>blok</a:t>
            </a:r>
            <a:r>
              <a:rPr lang="en-ID" sz="1600" kern="100" dirty="0">
                <a:latin typeface="Times New Roman"/>
                <a:cs typeface="Times New Roman"/>
              </a:rPr>
              <a:t>, </a:t>
            </a:r>
            <a:r>
              <a:rPr lang="en-ID" sz="1600" kern="100" dirty="0" err="1">
                <a:latin typeface="Times New Roman"/>
                <a:cs typeface="Times New Roman"/>
              </a:rPr>
              <a:t>begitu</a:t>
            </a:r>
            <a:r>
              <a:rPr lang="en-ID" sz="1600" kern="100" dirty="0">
                <a:latin typeface="Times New Roman"/>
                <a:cs typeface="Times New Roman"/>
              </a:rPr>
              <a:t> juga </a:t>
            </a:r>
            <a:r>
              <a:rPr lang="en-ID" sz="1600" kern="100" dirty="0" err="1">
                <a:latin typeface="Times New Roman"/>
                <a:cs typeface="Times New Roman"/>
              </a:rPr>
              <a:t>dengan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atribut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Courier New"/>
                <a:cs typeface="Courier New"/>
              </a:rPr>
              <a:t>prev_hash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harus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divalidasi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apakah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benar</a:t>
            </a:r>
            <a:r>
              <a:rPr lang="en-ID" sz="1600" kern="100" dirty="0">
                <a:latin typeface="Times New Roman"/>
                <a:cs typeface="Times New Roman"/>
              </a:rPr>
              <a:t> – </a:t>
            </a:r>
            <a:r>
              <a:rPr lang="en-ID" sz="1600" kern="100" dirty="0" err="1">
                <a:latin typeface="Times New Roman"/>
                <a:cs typeface="Times New Roman"/>
              </a:rPr>
              <a:t>benar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sesuai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dengan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nilai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atribut</a:t>
            </a:r>
            <a:r>
              <a:rPr lang="en-ID" sz="1600" kern="100" dirty="0">
                <a:latin typeface="Times New Roman"/>
                <a:cs typeface="Times New Roman"/>
              </a:rPr>
              <a:t> hash pada </a:t>
            </a:r>
            <a:r>
              <a:rPr lang="en-ID" sz="1600" kern="100" dirty="0" err="1">
                <a:latin typeface="Times New Roman"/>
                <a:cs typeface="Times New Roman"/>
              </a:rPr>
              <a:t>blok</a:t>
            </a:r>
            <a:r>
              <a:rPr lang="en-ID" sz="1600" kern="100" dirty="0">
                <a:latin typeface="Times New Roman"/>
                <a:cs typeface="Times New Roman"/>
              </a:rPr>
              <a:t> </a:t>
            </a:r>
            <a:r>
              <a:rPr lang="en-ID" sz="1600" kern="100" dirty="0" err="1">
                <a:latin typeface="Times New Roman"/>
                <a:cs typeface="Times New Roman"/>
              </a:rPr>
              <a:t>sebelumnya</a:t>
            </a:r>
            <a:endParaRPr lang="id-ID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B22D58-7A30-BD2F-666B-5FCC9234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639069"/>
              </p:ext>
            </p:extLst>
          </p:nvPr>
        </p:nvGraphicFramePr>
        <p:xfrm>
          <a:off x="673477" y="2581084"/>
          <a:ext cx="8949494" cy="146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49494">
                  <a:extLst>
                    <a:ext uri="{9D8B030D-6E8A-4147-A177-3AD203B41FA5}">
                      <a16:colId xmlns:a16="http://schemas.microsoft.com/office/drawing/2014/main" val="2331619805"/>
                    </a:ext>
                  </a:extLst>
                </a:gridCol>
              </a:tblGrid>
              <a:tr h="14684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if(self.BlockChainData[-1]["hash"] != block.prev_hash):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VerifyStatus.PreviousHashBlockError = True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if(self.BlockChainData[-1]["prev_hash"] == block.prev_hash):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VerifyStatus.BlocksFork = True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if(block.hash != HashHex):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VerifyStatus.InvalidBlockHash = True</a:t>
                      </a:r>
                      <a:endParaRPr lang="en-ID" sz="1200" b="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32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1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3DB73-4EE8-9C8D-E2D2-9D1137E89108}"/>
              </a:ext>
            </a:extLst>
          </p:cNvPr>
          <p:cNvSpPr txBox="1"/>
          <p:nvPr/>
        </p:nvSpPr>
        <p:spPr>
          <a:xfrm>
            <a:off x="240115" y="318631"/>
            <a:ext cx="6096000" cy="548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1.2.2 </a:t>
            </a:r>
            <a:r>
              <a:rPr lang="en-ID" sz="2800" b="1" kern="100" dirty="0" err="1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Verifikasi</a:t>
            </a:r>
            <a:r>
              <a:rPr lang="en-ID" sz="2800" b="1" kern="100" dirty="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 Signature</a:t>
            </a:r>
            <a:endParaRPr lang="en-ID" sz="2800" b="1" kern="100" dirty="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FC889-1822-8505-867B-390FE69E04BE}"/>
              </a:ext>
            </a:extLst>
          </p:cNvPr>
          <p:cNvSpPr txBox="1"/>
          <p:nvPr/>
        </p:nvSpPr>
        <p:spPr>
          <a:xfrm>
            <a:off x="673476" y="866730"/>
            <a:ext cx="6936921" cy="11583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err="1">
                <a:latin typeface="LM Roman 10" panose="00000500000000000000" charset="0"/>
                <a:cs typeface="Times New Roman"/>
              </a:rPr>
              <a:t>Verifikasi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i="1" kern="100">
                <a:latin typeface="LM Roman 10" panose="00000500000000000000" charset="0"/>
                <a:cs typeface="Times New Roman"/>
              </a:rPr>
              <a:t>signature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dilakukan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dengan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cara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memetakan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public key dan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informasi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ke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dalam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sebuah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 </a:t>
            </a:r>
            <a:r>
              <a:rPr lang="en-ID" sz="1600" kern="100" err="1">
                <a:latin typeface="LM Roman 10" panose="00000500000000000000" charset="0"/>
                <a:cs typeface="Times New Roman"/>
              </a:rPr>
              <a:t>fungsi</a:t>
            </a:r>
            <a:r>
              <a:rPr lang="en-ID" sz="1600" kern="100">
                <a:latin typeface="LM Roman 10" panose="00000500000000000000" charset="0"/>
                <a:cs typeface="Times New Roman"/>
              </a:rPr>
              <a:t>.</a:t>
            </a:r>
            <a:endParaRPr lang="id-ID" sz="1600">
              <a:latin typeface="LM Roman 10" panose="00000500000000000000" charset="0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ID" sz="1600" kern="100">
              <a:latin typeface="LM Roman 10" panose="00000500000000000000" charset="0"/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AFD956-CA0D-8F1F-4F0F-C5E626294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30624"/>
              </p:ext>
            </p:extLst>
          </p:nvPr>
        </p:nvGraphicFramePr>
        <p:xfrm>
          <a:off x="768712" y="1948421"/>
          <a:ext cx="8505917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05917">
                  <a:extLst>
                    <a:ext uri="{9D8B030D-6E8A-4147-A177-3AD203B41FA5}">
                      <a16:colId xmlns:a16="http://schemas.microsoft.com/office/drawing/2014/main" val="3335684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/>
                          <a:cs typeface="Courier New"/>
                        </a:rPr>
                        <a:t>def verify_signature(public_key, message, signature):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public_key.verify(bytes.fromhex(signature), message.encode('utf-8'))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BadSignatureError: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False</a:t>
                      </a:r>
                      <a:endParaRPr lang="en-ID" sz="1200" b="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4916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13EF56-5E52-3D3A-A823-BD964829C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1316"/>
              </p:ext>
            </p:extLst>
          </p:nvPr>
        </p:nvGraphicFramePr>
        <p:xfrm>
          <a:off x="768712" y="3186596"/>
          <a:ext cx="8958760" cy="350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8760">
                  <a:extLst>
                    <a:ext uri="{9D8B030D-6E8A-4147-A177-3AD203B41FA5}">
                      <a16:colId xmlns:a16="http://schemas.microsoft.com/office/drawing/2014/main" val="403643824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VerifySignature = KeyGenerator.verify_signature(PublicKey,block.message,block.signature)</a:t>
                      </a:r>
                      <a:endParaRPr lang="en-ID" sz="1200" b="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27094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A4D346-FB2C-D4C4-C70E-BACDE3ACD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92998"/>
              </p:ext>
            </p:extLst>
          </p:nvPr>
        </p:nvGraphicFramePr>
        <p:xfrm>
          <a:off x="768712" y="3753060"/>
          <a:ext cx="4798060" cy="38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8060">
                  <a:extLst>
                    <a:ext uri="{9D8B030D-6E8A-4147-A177-3AD203B41FA5}">
                      <a16:colId xmlns:a16="http://schemas.microsoft.com/office/drawing/2014/main" val="1521409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if(not VerifySignature):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b="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VerifyStatus.InvalidSignature = True</a:t>
                      </a:r>
                      <a:endParaRPr lang="en-ID" sz="1200" b="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34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4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3DB73-4EE8-9C8D-E2D2-9D1137E89108}"/>
              </a:ext>
            </a:extLst>
          </p:cNvPr>
          <p:cNvSpPr txBox="1"/>
          <p:nvPr/>
        </p:nvSpPr>
        <p:spPr>
          <a:xfrm>
            <a:off x="0" y="267630"/>
            <a:ext cx="6096000" cy="548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1.2.3 </a:t>
            </a:r>
            <a:r>
              <a:rPr lang="en-ID" sz="2800" b="1" kern="100" err="1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Verifikasi</a:t>
            </a: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 </a:t>
            </a:r>
            <a:r>
              <a:rPr lang="en-ID" sz="2800" b="1" kern="100" err="1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Urutan</a:t>
            </a: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 Blok</a:t>
            </a:r>
            <a:endParaRPr lang="en-ID" sz="2800" b="1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FC889-1822-8505-867B-390FE69E04BE}"/>
              </a:ext>
            </a:extLst>
          </p:cNvPr>
          <p:cNvSpPr txBox="1"/>
          <p:nvPr/>
        </p:nvSpPr>
        <p:spPr>
          <a:xfrm>
            <a:off x="531962" y="700178"/>
            <a:ext cx="9058352" cy="11583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dirty="0" err="1">
                <a:latin typeface="LM Roman 10"/>
                <a:ea typeface="+mn-lt"/>
                <a:cs typeface="+mn-lt"/>
              </a:rPr>
              <a:t>Atribut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number_of_block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harus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divalidasi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kesesuaiannya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untuk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menunjukkan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apakah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data blockchain yang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dimiliki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sinkron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</a:t>
            </a:r>
            <a:r>
              <a:rPr lang="en-ID" sz="1600" kern="100" dirty="0" err="1">
                <a:latin typeface="LM Roman 10"/>
                <a:ea typeface="+mn-lt"/>
                <a:cs typeface="+mn-lt"/>
              </a:rPr>
              <a:t>dengan</a:t>
            </a:r>
            <a:r>
              <a:rPr lang="en-ID" sz="1600" kern="100" dirty="0">
                <a:latin typeface="LM Roman 10"/>
                <a:ea typeface="+mn-lt"/>
                <a:cs typeface="+mn-lt"/>
              </a:rPr>
              <a:t> orang lain.</a:t>
            </a:r>
            <a:endParaRPr lang="id-ID" sz="1600" dirty="0">
              <a:latin typeface="LM Roman 10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Times New Roman"/>
            </a:endParaRP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E2D9771-1E52-7A8F-C9F7-A74CA0243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88723"/>
              </p:ext>
            </p:extLst>
          </p:nvPr>
        </p:nvGraphicFramePr>
        <p:xfrm>
          <a:off x="437029" y="1893795"/>
          <a:ext cx="11163078" cy="1736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63078">
                  <a:extLst>
                    <a:ext uri="{9D8B030D-6E8A-4147-A177-3AD203B41FA5}">
                      <a16:colId xmlns:a16="http://schemas.microsoft.com/office/drawing/2014/main" val="4129599932"/>
                    </a:ext>
                  </a:extLst>
                </a:gridCol>
              </a:tblGrid>
              <a:tr h="173691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d-ID" sz="2400" dirty="0">
                        <a:latin typeface="LM Roman 1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9549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8289C8-508B-5490-8E5A-32F65D1D0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53470"/>
              </p:ext>
            </p:extLst>
          </p:nvPr>
        </p:nvGraphicFramePr>
        <p:xfrm>
          <a:off x="531962" y="2052637"/>
          <a:ext cx="4798060" cy="894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8060">
                  <a:extLst>
                    <a:ext uri="{9D8B030D-6E8A-4147-A177-3AD203B41FA5}">
                      <a16:colId xmlns:a16="http://schemas.microsoft.com/office/drawing/2014/main" val="11076681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if(block.number_of_block != self.BlockChainData[-1]["number_of_block"] + 1):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VerifyStatus.MissedBlock = True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VerifyStatus.BlockNumber = block.number_of_block</a:t>
                      </a:r>
                      <a:endParaRPr lang="en-ID" sz="110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40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21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3DB73-4EE8-9C8D-E2D2-9D1137E89108}"/>
              </a:ext>
            </a:extLst>
          </p:cNvPr>
          <p:cNvSpPr txBox="1"/>
          <p:nvPr/>
        </p:nvSpPr>
        <p:spPr>
          <a:xfrm>
            <a:off x="5894963" y="479494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defTabSz="914384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400">
                <a:solidFill>
                  <a:srgbClr val="FFFF00"/>
                </a:solidFill>
                <a:latin typeface="LM Roman 10"/>
                <a:ea typeface="+mj-ea"/>
                <a:cs typeface="+mj-cs"/>
              </a:rPr>
              <a:t>2. </a:t>
            </a:r>
            <a:r>
              <a:rPr lang="en-US" sz="2400" err="1">
                <a:solidFill>
                  <a:srgbClr val="FFFF00"/>
                </a:solidFill>
                <a:latin typeface="LM Roman 10"/>
                <a:ea typeface="+mj-ea"/>
                <a:cs typeface="+mj-cs"/>
              </a:rPr>
              <a:t>Sinkronisasi</a:t>
            </a:r>
            <a:r>
              <a:rPr lang="en-US" sz="2400">
                <a:solidFill>
                  <a:srgbClr val="FFFF00"/>
                </a:solidFill>
                <a:latin typeface="LM Roman 10"/>
                <a:ea typeface="+mj-ea"/>
                <a:cs typeface="+mj-cs"/>
              </a:rPr>
              <a:t> </a:t>
            </a:r>
            <a:r>
              <a:rPr lang="en-US" sz="2400" err="1">
                <a:solidFill>
                  <a:srgbClr val="FFFF00"/>
                </a:solidFill>
                <a:latin typeface="LM Roman 10"/>
                <a:ea typeface="+mj-ea"/>
                <a:cs typeface="+mj-cs"/>
              </a:rPr>
              <a:t>Antar</a:t>
            </a:r>
            <a:r>
              <a:rPr lang="en-US" sz="2400">
                <a:solidFill>
                  <a:srgbClr val="FFFF00"/>
                </a:solidFill>
                <a:latin typeface="LM Roman 10"/>
                <a:ea typeface="+mj-ea"/>
                <a:cs typeface="+mj-cs"/>
              </a:rPr>
              <a:t> Node</a:t>
            </a:r>
            <a:endParaRPr lang="id-ID" sz="2400">
              <a:solidFill>
                <a:srgbClr val="FFFF00"/>
              </a:solidFill>
              <a:latin typeface="LM Roman 1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FC889-1822-8505-867B-390FE69E04BE}"/>
              </a:ext>
            </a:extLst>
          </p:cNvPr>
          <p:cNvSpPr txBox="1"/>
          <p:nvPr/>
        </p:nvSpPr>
        <p:spPr>
          <a:xfrm>
            <a:off x="6096668" y="1984444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M Roman 10"/>
              </a:rPr>
              <a:t>Node pada </a:t>
            </a:r>
            <a:r>
              <a:rPr lang="en-US" sz="1600" dirty="0" err="1">
                <a:latin typeface="LM Roman 10"/>
              </a:rPr>
              <a:t>jaringan</a:t>
            </a:r>
            <a:r>
              <a:rPr lang="en-US" sz="1600" dirty="0">
                <a:latin typeface="LM Roman 10"/>
              </a:rPr>
              <a:t> blockchain </a:t>
            </a:r>
            <a:r>
              <a:rPr lang="en-US" sz="1600" dirty="0" err="1">
                <a:latin typeface="LM Roman 10"/>
              </a:rPr>
              <a:t>perlu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memenuhi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beberapa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kondisi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untuk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berfungsi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dengan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baik</a:t>
            </a:r>
            <a:r>
              <a:rPr lang="en-US" sz="1600" dirty="0">
                <a:latin typeface="LM Roman 10"/>
              </a:rPr>
              <a:t>, </a:t>
            </a:r>
            <a:r>
              <a:rPr lang="en-US" sz="1600" dirty="0" err="1">
                <a:latin typeface="LM Roman 10"/>
              </a:rPr>
              <a:t>seperti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berikut</a:t>
            </a:r>
            <a:r>
              <a:rPr lang="en-US" sz="1600" dirty="0">
                <a:latin typeface="LM Roman 10"/>
              </a:rPr>
              <a:t>:</a:t>
            </a:r>
            <a:endParaRPr lang="id-ID" sz="1600" dirty="0">
              <a:latin typeface="LM Roman 10"/>
            </a:endParaRP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LM Roman 10"/>
            </a:endParaRP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M Roman 10"/>
              </a:rPr>
              <a:t>1. Node </a:t>
            </a:r>
            <a:r>
              <a:rPr lang="en-US" sz="1600" dirty="0" err="1">
                <a:latin typeface="LM Roman 10"/>
              </a:rPr>
              <a:t>baru</a:t>
            </a:r>
            <a:r>
              <a:rPr lang="en-US" sz="1600" dirty="0">
                <a:latin typeface="LM Roman 10"/>
              </a:rPr>
              <a:t> yang </a:t>
            </a:r>
            <a:r>
              <a:rPr lang="en-US" sz="1600" dirty="0" err="1">
                <a:latin typeface="LM Roman 10"/>
              </a:rPr>
              <a:t>bergabung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ke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dalam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jaringan</a:t>
            </a:r>
            <a:r>
              <a:rPr lang="en-US" sz="1600" dirty="0">
                <a:latin typeface="LM Roman 10"/>
              </a:rPr>
              <a:t>.</a:t>
            </a: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M Roman 10"/>
              </a:rPr>
              <a:t>2. Node yang </a:t>
            </a:r>
            <a:r>
              <a:rPr lang="en-US" sz="1600" dirty="0" err="1">
                <a:latin typeface="LM Roman 10"/>
              </a:rPr>
              <a:t>tertinggal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pembaruan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blok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karena</a:t>
            </a:r>
            <a:r>
              <a:rPr lang="en-US" sz="1600" dirty="0">
                <a:latin typeface="LM Roman 10"/>
              </a:rPr>
              <a:t> offline.</a:t>
            </a: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M Roman 10"/>
              </a:rPr>
              <a:t>3. Node </a:t>
            </a:r>
            <a:r>
              <a:rPr lang="en-US" sz="1600" dirty="0" err="1">
                <a:latin typeface="LM Roman 10"/>
              </a:rPr>
              <a:t>dengan</a:t>
            </a:r>
            <a:r>
              <a:rPr lang="en-US" sz="1600" dirty="0">
                <a:latin typeface="LM Roman 10"/>
              </a:rPr>
              <a:t> data blockchain </a:t>
            </a:r>
            <a:r>
              <a:rPr lang="en-US" sz="1600" dirty="0" err="1">
                <a:latin typeface="LM Roman 10"/>
              </a:rPr>
              <a:t>lokal</a:t>
            </a:r>
            <a:r>
              <a:rPr lang="en-US" sz="1600" dirty="0">
                <a:latin typeface="LM Roman 10"/>
              </a:rPr>
              <a:t> yang </a:t>
            </a:r>
            <a:r>
              <a:rPr lang="en-US" sz="1600" dirty="0" err="1">
                <a:latin typeface="LM Roman 10"/>
              </a:rPr>
              <a:t>tidak</a:t>
            </a:r>
            <a:r>
              <a:rPr lang="en-US" sz="1600" dirty="0">
                <a:latin typeface="LM Roman 10"/>
              </a:rPr>
              <a:t> valid.</a:t>
            </a: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M Roman 10"/>
              </a:rPr>
              <a:t>4. Node yang </a:t>
            </a:r>
            <a:r>
              <a:rPr lang="en-US" sz="1600" dirty="0" err="1">
                <a:latin typeface="LM Roman 10"/>
              </a:rPr>
              <a:t>menerima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atau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menambang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blok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baru</a:t>
            </a:r>
            <a:r>
              <a:rPr lang="en-US" sz="1600" dirty="0">
                <a:latin typeface="LM Roman 10"/>
              </a:rPr>
              <a:t> dan </a:t>
            </a:r>
            <a:r>
              <a:rPr lang="en-US" sz="1600" dirty="0" err="1">
                <a:latin typeface="LM Roman 10"/>
              </a:rPr>
              <a:t>menyebarkannya</a:t>
            </a:r>
            <a:r>
              <a:rPr lang="en-US" sz="1600" dirty="0">
                <a:latin typeface="LM Roman 10"/>
              </a:rPr>
              <a:t>.</a:t>
            </a: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LM Roman 10"/>
              </a:rPr>
              <a:t>5. Node </a:t>
            </a:r>
            <a:r>
              <a:rPr lang="en-US" sz="1600" dirty="0" err="1">
                <a:latin typeface="LM Roman 10"/>
              </a:rPr>
              <a:t>dengan</a:t>
            </a:r>
            <a:r>
              <a:rPr lang="en-US" sz="1600" dirty="0">
                <a:latin typeface="LM Roman 10"/>
              </a:rPr>
              <a:t> blockchain yang </a:t>
            </a:r>
            <a:r>
              <a:rPr lang="en-US" sz="1600" dirty="0" err="1">
                <a:latin typeface="LM Roman 10"/>
              </a:rPr>
              <a:t>tidak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sesuai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dengan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algoritma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konsensus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atau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memiliki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perbedaan</a:t>
            </a:r>
            <a:r>
              <a:rPr lang="en-US" sz="1600" dirty="0">
                <a:latin typeface="LM Roman 10"/>
              </a:rPr>
              <a:t> data </a:t>
            </a:r>
            <a:r>
              <a:rPr lang="en-US" sz="1600" dirty="0" err="1">
                <a:latin typeface="LM Roman 10"/>
              </a:rPr>
              <a:t>dengan</a:t>
            </a:r>
            <a:r>
              <a:rPr lang="en-US" sz="1600" dirty="0">
                <a:latin typeface="LM Roman 10"/>
              </a:rPr>
              <a:t> node lain.</a:t>
            </a: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LM Roman 10"/>
            </a:endParaRPr>
          </a:p>
          <a:p>
            <a:pPr indent="-228597" defTabSz="914384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LM Roman 10"/>
              </a:rPr>
              <a:t>Untuk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mengatasi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masalah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ini</a:t>
            </a:r>
            <a:r>
              <a:rPr lang="en-US" sz="1600" dirty="0">
                <a:latin typeface="LM Roman 10"/>
              </a:rPr>
              <a:t>, </a:t>
            </a:r>
            <a:r>
              <a:rPr lang="en-US" sz="1600" dirty="0" err="1">
                <a:latin typeface="LM Roman 10"/>
              </a:rPr>
              <a:t>perlu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dilakukan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sinkronisasi</a:t>
            </a:r>
            <a:r>
              <a:rPr lang="en-US" sz="1600" dirty="0">
                <a:latin typeface="LM Roman 10"/>
              </a:rPr>
              <a:t> data agar node </a:t>
            </a:r>
            <a:r>
              <a:rPr lang="en-US" sz="1600" dirty="0" err="1">
                <a:latin typeface="LM Roman 10"/>
              </a:rPr>
              <a:t>dapat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memperbarui</a:t>
            </a:r>
            <a:r>
              <a:rPr lang="en-US" sz="1600" dirty="0">
                <a:latin typeface="LM Roman 10"/>
              </a:rPr>
              <a:t> dan </a:t>
            </a:r>
            <a:r>
              <a:rPr lang="en-US" sz="1600" dirty="0" err="1">
                <a:latin typeface="LM Roman 10"/>
              </a:rPr>
              <a:t>memvalidasi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informasi</a:t>
            </a:r>
            <a:r>
              <a:rPr lang="en-US" sz="1600" dirty="0">
                <a:latin typeface="LM Roman 10"/>
              </a:rPr>
              <a:t> blockchain </a:t>
            </a:r>
            <a:r>
              <a:rPr lang="en-US" sz="1600" dirty="0" err="1">
                <a:latin typeface="LM Roman 10"/>
              </a:rPr>
              <a:t>sesuai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dengan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kondisi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terkini</a:t>
            </a:r>
            <a:r>
              <a:rPr lang="en-US" sz="1600" dirty="0">
                <a:latin typeface="LM Roman 10"/>
              </a:rPr>
              <a:t> </a:t>
            </a:r>
            <a:r>
              <a:rPr lang="en-US" sz="1600" dirty="0" err="1">
                <a:latin typeface="LM Roman 10"/>
              </a:rPr>
              <a:t>jaringan</a:t>
            </a:r>
            <a:r>
              <a:rPr lang="en-US" sz="1600" dirty="0">
                <a:latin typeface="LM Roman 10"/>
              </a:rPr>
              <a:t>.</a:t>
            </a:r>
          </a:p>
        </p:txBody>
      </p:sp>
      <p:pic>
        <p:nvPicPr>
          <p:cNvPr id="3" name="Picture 2" descr="PlantUML diagram">
            <a:extLst>
              <a:ext uri="{FF2B5EF4-FFF2-40B4-BE49-F238E27FC236}">
                <a16:creationId xmlns:a16="http://schemas.microsoft.com/office/drawing/2014/main" id="{7CF23609-D407-F4D2-BD62-2165BF1E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3" y="1438275"/>
            <a:ext cx="5731510" cy="398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50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BF32856-F322-00E0-B741-8EA678E99955}"/>
              </a:ext>
            </a:extLst>
          </p:cNvPr>
          <p:cNvSpPr/>
          <p:nvPr/>
        </p:nvSpPr>
        <p:spPr>
          <a:xfrm>
            <a:off x="1067901" y="2558143"/>
            <a:ext cx="5482069" cy="1289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918" kern="100"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918" kern="10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ID" sz="1918" kern="10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asyncio</a:t>
            </a:r>
            <a:endParaRPr lang="en-ID" sz="1918" kern="1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1918">
                <a:latin typeface="Courier New" panose="02070309020205020404" pitchFamily="49" charset="0"/>
                <a:ea typeface="Calibri" panose="020F0502020204030204" pitchFamily="34" charset="0"/>
              </a:rPr>
              <a:t>import </a:t>
            </a:r>
            <a:r>
              <a:rPr lang="en-ID" sz="1918" err="1">
                <a:latin typeface="Courier New" panose="02070309020205020404" pitchFamily="49" charset="0"/>
                <a:ea typeface="Calibri" panose="020F0502020204030204" pitchFamily="34" charset="0"/>
              </a:rPr>
              <a:t>websockets</a:t>
            </a:r>
            <a:endParaRPr lang="en-ID" sz="1918">
              <a:latin typeface="Courier New" panose="02070309020205020404" pitchFamily="49" charset="0"/>
              <a:ea typeface="Calibri" panose="020F0502020204030204" pitchFamily="34" charset="0"/>
            </a:endParaRPr>
          </a:p>
          <a:p>
            <a:endParaRPr lang="en-ID" sz="1918"/>
          </a:p>
          <a:p>
            <a:pPr algn="ctr"/>
            <a:endParaRPr lang="en-ID" sz="1918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67568-F66A-FEA4-5DB4-EB3B7D5916B1}"/>
              </a:ext>
            </a:extLst>
          </p:cNvPr>
          <p:cNvSpPr txBox="1"/>
          <p:nvPr/>
        </p:nvSpPr>
        <p:spPr>
          <a:xfrm>
            <a:off x="915714" y="398516"/>
            <a:ext cx="3525253" cy="46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Peer-To-Peer Network</a:t>
            </a:r>
            <a:endParaRPr lang="en-ID" sz="2400" kern="10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9E249-623C-6200-0DAF-AB3A70B9D756}"/>
              </a:ext>
            </a:extLst>
          </p:cNvPr>
          <p:cNvSpPr txBox="1"/>
          <p:nvPr/>
        </p:nvSpPr>
        <p:spPr>
          <a:xfrm>
            <a:off x="915714" y="862330"/>
            <a:ext cx="10280370" cy="152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P2P Network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memungkinkan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kita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untuk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membuat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komunikasi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dalam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jaringan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tanpa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harus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melibatkan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peladen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atau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perantara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Seseorang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bisa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berkomunikasi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secara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langsung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Pemilihan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distribusi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jaringan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ini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sangat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sesuai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penerapannya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prinsip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Desentralisasi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.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Pembuatan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jaringan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P2P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dapat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dilakukan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metode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i="1" dirty="0">
                <a:latin typeface="LM Roman 10" panose="00000500000000000000" charset="0"/>
                <a:ea typeface="Calibri" panose="020F0502020204030204" pitchFamily="34" charset="0"/>
              </a:rPr>
              <a:t>socket programming 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yang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dipermudah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ketersediaan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library </a:t>
            </a:r>
            <a:r>
              <a:rPr lang="en-ID" sz="1600" u="sng" dirty="0" err="1">
                <a:solidFill>
                  <a:srgbClr val="0563C1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websocket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pada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bahasa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LM Roman 10" panose="00000500000000000000" charset="0"/>
                <a:ea typeface="Calibri" panose="020F0502020204030204" pitchFamily="34" charset="0"/>
              </a:rPr>
              <a:t>Pemrograman</a:t>
            </a:r>
            <a:r>
              <a:rPr lang="en-ID" sz="1600" dirty="0">
                <a:latin typeface="LM Roman 10" panose="00000500000000000000" charset="0"/>
                <a:ea typeface="Calibri" panose="020F0502020204030204" pitchFamily="34" charset="0"/>
              </a:rPr>
              <a:t> Python</a:t>
            </a:r>
            <a:endParaRPr lang="en-ID" sz="1600" dirty="0">
              <a:latin typeface="LM Roman 10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1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7DE291-C88D-5027-74B5-A7BF7672327E}"/>
              </a:ext>
            </a:extLst>
          </p:cNvPr>
          <p:cNvSpPr txBox="1"/>
          <p:nvPr/>
        </p:nvSpPr>
        <p:spPr>
          <a:xfrm>
            <a:off x="562982" y="89407"/>
            <a:ext cx="8010626" cy="46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3.1 </a:t>
            </a:r>
            <a:r>
              <a:rPr lang="en-ID" sz="2400" b="1" kern="100" dirty="0" err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Websocket</a:t>
            </a:r>
            <a:r>
              <a:rPr lang="en-ID" sz="2400" b="1" kern="100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Synchronization Network Handler</a:t>
            </a:r>
            <a:endParaRPr lang="en-ID" sz="2400" kern="100" dirty="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PlantUML diagram">
            <a:extLst>
              <a:ext uri="{FF2B5EF4-FFF2-40B4-BE49-F238E27FC236}">
                <a16:creationId xmlns:a16="http://schemas.microsoft.com/office/drawing/2014/main" id="{59FD8D5F-7C0A-B368-0C90-56C5FE707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2" y="635268"/>
            <a:ext cx="6982252" cy="4189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1622F7B-9020-D7E9-60EA-ABBB3D6A4CCA}"/>
              </a:ext>
            </a:extLst>
          </p:cNvPr>
          <p:cNvSpPr/>
          <p:nvPr/>
        </p:nvSpPr>
        <p:spPr>
          <a:xfrm>
            <a:off x="7717971" y="635268"/>
            <a:ext cx="4259390" cy="2926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SynchronizeHandler</a:t>
            </a:r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(address):</a:t>
            </a:r>
          </a:p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 connect(</a:t>
            </a:r>
            <a:r>
              <a:rPr lang="en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f"ws</a:t>
            </a:r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://{address}:8333/get-</a:t>
            </a:r>
            <a:r>
              <a:rPr lang="en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blockchaindata</a:t>
            </a:r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as </a:t>
            </a:r>
            <a:r>
              <a:rPr lang="en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 True:</a:t>
            </a:r>
          </a:p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message = </a:t>
            </a:r>
            <a:r>
              <a:rPr lang="en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websocket.recv</a:t>
            </a:r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if(message != ""):</a:t>
            </a:r>
          </a:p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data = </a:t>
            </a:r>
            <a:r>
              <a:rPr lang="en-ID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(message)</a:t>
            </a:r>
          </a:p>
          <a:p>
            <a:r>
              <a:rPr lang="en-ID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data</a:t>
            </a:r>
          </a:p>
          <a:p>
            <a:endParaRPr lang="en-ID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66014-D307-B621-9A46-DD8CFF4D96F2}"/>
              </a:ext>
            </a:extLst>
          </p:cNvPr>
          <p:cNvSpPr txBox="1"/>
          <p:nvPr/>
        </p:nvSpPr>
        <p:spPr>
          <a:xfrm>
            <a:off x="122722" y="4994954"/>
            <a:ext cx="10259328" cy="115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89" indent="228597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Seseorang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memperoleh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data block chain orang lain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mengakses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path “get-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blockchaindata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”. Peer yang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pilih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peer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latensi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minimum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telah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dijelaskan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bagian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awal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94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35EEE6-FF39-DD1C-DC9D-85CB7BC2C2E1}"/>
              </a:ext>
            </a:extLst>
          </p:cNvPr>
          <p:cNvSpPr txBox="1"/>
          <p:nvPr/>
        </p:nvSpPr>
        <p:spPr>
          <a:xfrm>
            <a:off x="163284" y="196981"/>
            <a:ext cx="9372601" cy="482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3.1.1 </a:t>
            </a:r>
            <a:r>
              <a:rPr lang="en-ID" sz="2400" b="1" kern="100" dirty="0" err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Websocket</a:t>
            </a:r>
            <a:r>
              <a:rPr lang="en-ID" sz="2400" b="1" kern="100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Server Broadcast Network Handler</a:t>
            </a:r>
            <a:endParaRPr lang="en-ID" sz="2400" kern="100" dirty="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PlantUML diagram">
            <a:extLst>
              <a:ext uri="{FF2B5EF4-FFF2-40B4-BE49-F238E27FC236}">
                <a16:creationId xmlns:a16="http://schemas.microsoft.com/office/drawing/2014/main" id="{D2C9FD90-ADCD-0869-229D-4F2374202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6" y="883003"/>
            <a:ext cx="6429828" cy="403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26B3B-7286-DF70-3B08-E249CCD7F677}"/>
              </a:ext>
            </a:extLst>
          </p:cNvPr>
          <p:cNvSpPr txBox="1"/>
          <p:nvPr/>
        </p:nvSpPr>
        <p:spPr>
          <a:xfrm>
            <a:off x="6442548" y="883004"/>
            <a:ext cx="5644332" cy="1527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89" indent="228597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Websocket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server di mana orang lain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terkoneksi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Setelah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berhasil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ditambang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disimpan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terlebih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dahulu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i="1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buffer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kemudian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disiarkan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600" kern="100" dirty="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peer yang online.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1F7E46A-619E-76A3-5D1C-0FA4850B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26521"/>
              </p:ext>
            </p:extLst>
          </p:nvPr>
        </p:nvGraphicFramePr>
        <p:xfrm>
          <a:off x="7358670" y="2676001"/>
          <a:ext cx="4728210" cy="2229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210">
                  <a:extLst>
                    <a:ext uri="{9D8B030D-6E8A-4147-A177-3AD203B41FA5}">
                      <a16:colId xmlns:a16="http://schemas.microsoft.com/office/drawing/2014/main" val="1955384521"/>
                    </a:ext>
                  </a:extLst>
                </a:gridCol>
              </a:tblGrid>
              <a:tr h="222994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async def main():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hostname = socket.gethostname()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NodeAddress = socket.gethostbyname(hostname)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JSONWorker.EditDataJSON('Database/NodeDB.json',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"NodeAddress",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NodeAddress)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print("Server Network Panel : ")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async with websockets.serve(route, DB.GetUserData("NodeAddress"), 8333):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# print("Server Is Starting ... ")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await asyncio.Future()</a:t>
                      </a:r>
                      <a:endParaRPr lang="en-ID" sz="110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8139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64513E0-7D7A-1B7F-134A-DBB8D0EB929B}"/>
              </a:ext>
            </a:extLst>
          </p:cNvPr>
          <p:cNvSpPr txBox="1"/>
          <p:nvPr/>
        </p:nvSpPr>
        <p:spPr>
          <a:xfrm>
            <a:off x="-217716" y="5327594"/>
            <a:ext cx="11650714" cy="41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89" indent="228597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Peer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dideteksi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didata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node di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koneksi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171710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2A491-4285-A673-1C9D-5FEE1084EDE7}"/>
              </a:ext>
            </a:extLst>
          </p:cNvPr>
          <p:cNvSpPr txBox="1"/>
          <p:nvPr/>
        </p:nvSpPr>
        <p:spPr>
          <a:xfrm>
            <a:off x="609598" y="293555"/>
            <a:ext cx="9372601" cy="482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3.1.1 </a:t>
            </a:r>
            <a:r>
              <a:rPr lang="en-ID" sz="2400" b="1" kern="100" err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Websocket</a:t>
            </a:r>
            <a:r>
              <a:rPr lang="en-ID" sz="2400" b="1" kern="10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Server Broadcast Network Handler</a:t>
            </a:r>
            <a:endParaRPr lang="en-ID" sz="2400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F32D5F-0CFE-6E5A-9DCF-6FF1165E5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817"/>
              </p:ext>
            </p:extLst>
          </p:nvPr>
        </p:nvGraphicFramePr>
        <p:xfrm>
          <a:off x="1133075" y="940559"/>
          <a:ext cx="4728210" cy="2232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210">
                  <a:extLst>
                    <a:ext uri="{9D8B030D-6E8A-4147-A177-3AD203B41FA5}">
                      <a16:colId xmlns:a16="http://schemas.microsoft.com/office/drawing/2014/main" val="1475622911"/>
                    </a:ext>
                  </a:extLst>
                </a:gridCol>
              </a:tblGrid>
              <a:tr h="22323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async def Register(websocket):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client_host = websocket.remote_address[0]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start_time = time.time()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await websocket.ping()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await websocket.recv()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latency = time.time() - start_time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dict = {"IP":client_host,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       "LastChanged":str(datetime.datetime.now()),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        "Latency":latency,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        "Status":"Online"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        }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DB.CreateNetworkData(client_host, dict)</a:t>
                      </a:r>
                      <a:endParaRPr lang="en-ID" sz="1100" kern="100">
                        <a:effectLst/>
                        <a:latin typeface="LM Roman 10" panose="00000500000000000000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1460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F0E2AC-5093-3E34-4584-5E7A18D802F3}"/>
              </a:ext>
            </a:extLst>
          </p:cNvPr>
          <p:cNvSpPr txBox="1"/>
          <p:nvPr/>
        </p:nvSpPr>
        <p:spPr>
          <a:xfrm>
            <a:off x="375676" y="3255241"/>
            <a:ext cx="11586952" cy="78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Penyiaran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node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terhubung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distribusi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asinkronus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, di mana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pesan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dikirim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bersamaan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tanpa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menunggu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sama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lain.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74D5DC-77A4-E113-8ED6-56DE27F66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70845"/>
              </p:ext>
            </p:extLst>
          </p:nvPr>
        </p:nvGraphicFramePr>
        <p:xfrm>
          <a:off x="1133075" y="4195821"/>
          <a:ext cx="4728210" cy="707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210">
                  <a:extLst>
                    <a:ext uri="{9D8B030D-6E8A-4147-A177-3AD203B41FA5}">
                      <a16:colId xmlns:a16="http://schemas.microsoft.com/office/drawing/2014/main" val="1464000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async def Handler(websocket):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CONNECTIONS.add(websocket)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await Register(websocket)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100" kern="100">
                          <a:effectLst/>
                          <a:latin typeface="LM Roman 10" panose="00000500000000000000" charset="0"/>
                        </a:rPr>
                        <a:t>    await Broadcast_messages()</a:t>
                      </a:r>
                      <a:endParaRPr lang="en-ID" sz="1100" kern="100">
                        <a:effectLst/>
                        <a:latin typeface="LM Roman 10" panose="00000500000000000000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87536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074674-C988-FDCD-F65A-D1F7959516A3}"/>
              </a:ext>
            </a:extLst>
          </p:cNvPr>
          <p:cNvSpPr txBox="1"/>
          <p:nvPr/>
        </p:nvSpPr>
        <p:spPr>
          <a:xfrm>
            <a:off x="1133075" y="5067263"/>
            <a:ext cx="10829553" cy="78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ID" sz="1600">
                <a:latin typeface="LM Roman 10" panose="00000500000000000000" charset="0"/>
              </a:rPr>
              <a:t>Server juga </a:t>
            </a:r>
            <a:r>
              <a:rPr lang="en-ID" sz="1600" err="1">
                <a:latin typeface="LM Roman 10" panose="00000500000000000000" charset="0"/>
              </a:rPr>
              <a:t>akan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mencatat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aktifitas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dari</a:t>
            </a:r>
            <a:r>
              <a:rPr lang="en-ID" sz="1600">
                <a:latin typeface="LM Roman 10" panose="00000500000000000000" charset="0"/>
              </a:rPr>
              <a:t> node yang </a:t>
            </a:r>
            <a:r>
              <a:rPr lang="en-ID" sz="1600" err="1">
                <a:latin typeface="LM Roman 10" panose="00000500000000000000" charset="0"/>
              </a:rPr>
              <a:t>terhubung</a:t>
            </a:r>
            <a:r>
              <a:rPr lang="en-ID" sz="1600">
                <a:latin typeface="LM Roman 10" panose="00000500000000000000" charset="0"/>
              </a:rPr>
              <a:t>, </a:t>
            </a:r>
            <a:r>
              <a:rPr lang="en-ID" sz="1600" err="1">
                <a:latin typeface="LM Roman 10" panose="00000500000000000000" charset="0"/>
              </a:rPr>
              <a:t>jika</a:t>
            </a:r>
            <a:r>
              <a:rPr lang="en-ID" sz="1600">
                <a:latin typeface="LM Roman 10" panose="00000500000000000000" charset="0"/>
              </a:rPr>
              <a:t> node </a:t>
            </a:r>
            <a:r>
              <a:rPr lang="en-ID" sz="1600" err="1">
                <a:latin typeface="LM Roman 10" panose="00000500000000000000" charset="0"/>
              </a:rPr>
              <a:t>melepaskan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koneksinya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maka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akan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didata</a:t>
            </a:r>
            <a:r>
              <a:rPr lang="en-ID" sz="1600">
                <a:latin typeface="LM Roman 10" panose="00000500000000000000" charset="0"/>
              </a:rPr>
              <a:t> </a:t>
            </a:r>
            <a:r>
              <a:rPr lang="en-ID" sz="1600" err="1">
                <a:latin typeface="LM Roman 10" panose="00000500000000000000" charset="0"/>
              </a:rPr>
              <a:t>sebagai</a:t>
            </a:r>
            <a:r>
              <a:rPr lang="en-ID" sz="1600">
                <a:latin typeface="LM Roman 10" panose="00000500000000000000" charset="0"/>
              </a:rPr>
              <a:t> offline node.</a:t>
            </a:r>
          </a:p>
        </p:txBody>
      </p:sp>
    </p:spTree>
    <p:extLst>
      <p:ext uri="{BB962C8B-B14F-4D97-AF65-F5344CB8AC3E}">
        <p14:creationId xmlns:p14="http://schemas.microsoft.com/office/powerpoint/2010/main" val="33028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2A491-4285-A673-1C9D-5FEE1084EDE7}"/>
              </a:ext>
            </a:extLst>
          </p:cNvPr>
          <p:cNvSpPr txBox="1"/>
          <p:nvPr/>
        </p:nvSpPr>
        <p:spPr>
          <a:xfrm>
            <a:off x="337457" y="193962"/>
            <a:ext cx="8817428" cy="96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 rtl="0"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3.2 Web Socket Client Network Handler</a:t>
            </a:r>
            <a:endParaRPr lang="en-ID" sz="24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D" sz="2400" kern="100" dirty="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PlantUML diagram">
            <a:extLst>
              <a:ext uri="{FF2B5EF4-FFF2-40B4-BE49-F238E27FC236}">
                <a16:creationId xmlns:a16="http://schemas.microsoft.com/office/drawing/2014/main" id="{B2553C79-AC8C-1112-B63B-0DED27446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42" y="910329"/>
            <a:ext cx="5278623" cy="43061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C4249-9F17-46D1-DAB0-E56D5F8D2CD9}"/>
              </a:ext>
            </a:extLst>
          </p:cNvPr>
          <p:cNvSpPr txBox="1"/>
          <p:nvPr/>
        </p:nvSpPr>
        <p:spPr>
          <a:xfrm>
            <a:off x="5281063" y="1514522"/>
            <a:ext cx="6208294" cy="1897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228600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 yang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disiarkan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diterima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oleh masing – masing node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handler yang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dijalankan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websocket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client.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Pertama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client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koneksi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peer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menghubungkannya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alamat</a:t>
            </a:r>
            <a:r>
              <a:rPr lang="en-ID" sz="1600" kern="10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server pada port 8333.</a:t>
            </a:r>
          </a:p>
        </p:txBody>
      </p:sp>
    </p:spTree>
    <p:extLst>
      <p:ext uri="{BB962C8B-B14F-4D97-AF65-F5344CB8AC3E}">
        <p14:creationId xmlns:p14="http://schemas.microsoft.com/office/powerpoint/2010/main" val="21475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8356C344-D0EE-E3C1-9EF7-BF00EF71725F}"/>
              </a:ext>
            </a:extLst>
          </p:cNvPr>
          <p:cNvSpPr txBox="1"/>
          <p:nvPr/>
        </p:nvSpPr>
        <p:spPr>
          <a:xfrm>
            <a:off x="632677" y="418339"/>
            <a:ext cx="454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>
                <a:solidFill>
                  <a:srgbClr val="FFFF00"/>
                </a:solidFill>
                <a:latin typeface="LM Roman 10" panose="00000500000000000000" pitchFamily="50" charset="0"/>
              </a:rPr>
              <a:t>Method &amp; Requirements</a:t>
            </a:r>
            <a:endParaRPr lang="en-ID" sz="2800" b="1" i="1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1B98B6-67D7-3A0C-62EC-50DF85D342BC}"/>
              </a:ext>
            </a:extLst>
          </p:cNvPr>
          <p:cNvSpPr txBox="1"/>
          <p:nvPr/>
        </p:nvSpPr>
        <p:spPr>
          <a:xfrm>
            <a:off x="632676" y="1002767"/>
            <a:ext cx="10824755" cy="296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sng" dirty="0">
                <a:latin typeface="LM Roman 10" panose="00000500000000000000" pitchFamily="50" charset="0"/>
              </a:rPr>
              <a:t>Methods : </a:t>
            </a:r>
            <a:endParaRPr lang="en-ID" sz="1400" b="1" u="sng" dirty="0">
              <a:latin typeface="LM Roman 10" panose="00000500000000000000" pitchFamily="50" charset="0"/>
            </a:endParaRPr>
          </a:p>
          <a:p>
            <a:pPr marL="342894" indent="-342894">
              <a:lnSpc>
                <a:spcPct val="150000"/>
              </a:lnSpc>
              <a:buAutoNum type="arabicPeriod"/>
            </a:pPr>
            <a:r>
              <a:rPr lang="en-US" sz="1400" b="1" dirty="0">
                <a:latin typeface="LM Roman 10" panose="00000500000000000000" pitchFamily="50" charset="0"/>
              </a:rPr>
              <a:t>Hashing (</a:t>
            </a:r>
            <a:r>
              <a:rPr lang="en-US" sz="1400" b="1" dirty="0" err="1">
                <a:latin typeface="LM Roman 10" panose="00000500000000000000" pitchFamily="50" charset="0"/>
              </a:rPr>
              <a:t>SHA256</a:t>
            </a:r>
            <a:r>
              <a:rPr lang="en-US" sz="1400" b="1" dirty="0">
                <a:latin typeface="LM Roman 10" panose="00000500000000000000" pitchFamily="50" charset="0"/>
              </a:rPr>
              <a:t> + Randomize Algorithm)</a:t>
            </a:r>
          </a:p>
          <a:p>
            <a:pPr marL="342894" indent="-342894">
              <a:lnSpc>
                <a:spcPct val="150000"/>
              </a:lnSpc>
              <a:buAutoNum type="arabicPeriod"/>
            </a:pPr>
            <a:r>
              <a:rPr lang="en-US" sz="1400" b="1" dirty="0">
                <a:latin typeface="LM Roman 10" panose="00000500000000000000" pitchFamily="50" charset="0"/>
              </a:rPr>
              <a:t>Recursive </a:t>
            </a:r>
          </a:p>
          <a:p>
            <a:pPr marL="342894" indent="-342894">
              <a:lnSpc>
                <a:spcPct val="150000"/>
              </a:lnSpc>
              <a:buAutoNum type="arabicPeriod"/>
            </a:pPr>
            <a:r>
              <a:rPr lang="en-US" sz="1400" b="1" dirty="0">
                <a:latin typeface="LM Roman 10" panose="00000500000000000000" pitchFamily="50" charset="0"/>
              </a:rPr>
              <a:t>P2P Network – Broadcasting, WebSocket</a:t>
            </a:r>
          </a:p>
          <a:p>
            <a:pPr marL="342894" indent="-342894">
              <a:lnSpc>
                <a:spcPct val="150000"/>
              </a:lnSpc>
              <a:buAutoNum type="arabicPeriod"/>
            </a:pPr>
            <a:r>
              <a:rPr lang="en-US" sz="1400" b="1" dirty="0">
                <a:latin typeface="LM Roman 10" panose="00000500000000000000" pitchFamily="50" charset="0"/>
              </a:rPr>
              <a:t>Asynchronous / Multi-Threading</a:t>
            </a:r>
          </a:p>
          <a:p>
            <a:pPr marL="342894" indent="-342894">
              <a:lnSpc>
                <a:spcPct val="150000"/>
              </a:lnSpc>
              <a:buAutoNum type="arabicPeriod"/>
            </a:pPr>
            <a:r>
              <a:rPr lang="en-US" sz="1400" b="1" dirty="0">
                <a:latin typeface="LM Roman 10" panose="00000500000000000000" pitchFamily="50" charset="0"/>
              </a:rPr>
              <a:t>Graph Transverse : </a:t>
            </a:r>
            <a:r>
              <a:rPr lang="en-US" sz="1400" b="1" dirty="0" err="1">
                <a:latin typeface="LM Roman 10" panose="00000500000000000000" pitchFamily="50" charset="0"/>
              </a:rPr>
              <a:t>BFS</a:t>
            </a:r>
            <a:r>
              <a:rPr lang="en-US" sz="1400" b="1" dirty="0">
                <a:latin typeface="LM Roman 10" panose="00000500000000000000" pitchFamily="50" charset="0"/>
              </a:rPr>
              <a:t> / Level Ordering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latin typeface="LM Roman 10" panose="00000500000000000000" pitchFamily="50" charset="0"/>
              </a:rPr>
              <a:t>Requirements :</a:t>
            </a:r>
          </a:p>
          <a:p>
            <a:pPr marL="342894" indent="-342894">
              <a:lnSpc>
                <a:spcPct val="150000"/>
              </a:lnSpc>
              <a:buAutoNum type="arabicPeriod"/>
            </a:pPr>
            <a:r>
              <a:rPr lang="en-US" sz="1400" b="1" dirty="0">
                <a:latin typeface="LM Roman 10" panose="00000500000000000000" pitchFamily="50" charset="0"/>
              </a:rPr>
              <a:t>Python Libraries :</a:t>
            </a:r>
          </a:p>
          <a:p>
            <a:pPr>
              <a:lnSpc>
                <a:spcPct val="150000"/>
              </a:lnSpc>
            </a:pPr>
            <a:endParaRPr lang="en-US" sz="1400" b="1" dirty="0">
              <a:latin typeface="LM Roman 10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8908FD-7EB5-0D00-1FA4-83FE8C4DC5C6}"/>
              </a:ext>
            </a:extLst>
          </p:cNvPr>
          <p:cNvSpPr txBox="1"/>
          <p:nvPr/>
        </p:nvSpPr>
        <p:spPr>
          <a:xfrm>
            <a:off x="632676" y="3993000"/>
            <a:ext cx="6281930" cy="274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18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US" sz="1918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18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asyncio</a:t>
            </a:r>
            <a:endParaRPr lang="en-US" sz="1918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18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mnemonic</a:t>
            </a:r>
          </a:p>
          <a:p>
            <a:r>
              <a:rPr lang="en-US" sz="1918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urlib3</a:t>
            </a:r>
            <a:endParaRPr lang="en-US" sz="1918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18" dirty="0">
                <a:solidFill>
                  <a:srgbClr val="FF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ecdsa</a:t>
            </a:r>
            <a:endParaRPr lang="en-US" sz="1918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18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websockets.server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serve</a:t>
            </a:r>
          </a:p>
          <a:p>
            <a:r>
              <a:rPr lang="en-US" sz="1918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918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websockets.sync.client</a:t>
            </a:r>
            <a:r>
              <a:rPr lang="en-US" sz="1918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18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connect</a:t>
            </a:r>
          </a:p>
          <a:p>
            <a:endParaRPr lang="en-ID" sz="1918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93B7B7A1-05A6-7309-5E57-9E556961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679" y="1833308"/>
            <a:ext cx="1970722" cy="215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Bien configurer sa plateforme pour gérer les Web Sockets | by Gregory EVE |  Smile with WSO2 | Medium">
            <a:extLst>
              <a:ext uri="{FF2B5EF4-FFF2-40B4-BE49-F238E27FC236}">
                <a16:creationId xmlns:a16="http://schemas.microsoft.com/office/drawing/2014/main" id="{C4310EEC-E1CF-E7C2-8AEA-FFDD0D31E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266" y="2366989"/>
            <a:ext cx="1995305" cy="13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2A491-4285-A673-1C9D-5FEE1084EDE7}"/>
              </a:ext>
            </a:extLst>
          </p:cNvPr>
          <p:cNvSpPr txBox="1"/>
          <p:nvPr/>
        </p:nvSpPr>
        <p:spPr>
          <a:xfrm>
            <a:off x="-217716" y="193962"/>
            <a:ext cx="9372601" cy="96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 rtl="0"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3.2 Web Socket Client Network Handler</a:t>
            </a:r>
            <a:endParaRPr lang="en-ID" sz="2400" kern="10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ID" sz="2400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DBC6E7-ECE2-3995-62A7-25E30F5E4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33914"/>
              </p:ext>
            </p:extLst>
          </p:nvPr>
        </p:nvGraphicFramePr>
        <p:xfrm>
          <a:off x="836295" y="1156085"/>
          <a:ext cx="9372601" cy="2149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72601">
                  <a:extLst>
                    <a:ext uri="{9D8B030D-6E8A-4147-A177-3AD203B41FA5}">
                      <a16:colId xmlns:a16="http://schemas.microsoft.com/office/drawing/2014/main" val="1287932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async def ClientHandler(address):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/>
                          <a:cs typeface="Courier New"/>
                        </a:rPr>
                        <a:t>        async with websockets.connect(f"ws://{address}:8333") as websocket: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/>
                          <a:cs typeface="Courier New"/>
                        </a:rPr>
                        <a:t>            print(f"Connection to {address} succeeded")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/>
                          <a:cs typeface="Courier New"/>
                        </a:rPr>
                        <a:t>            connected_nodes_set.add(address)  # Tandai bahwa node berhasil terkoneksi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await websocket.send("ping")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while True: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/>
                          <a:cs typeface="Courier New"/>
                        </a:rPr>
                        <a:t>                message = await websocket.recv()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if message != '':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Courier New"/>
                          <a:cs typeface="Courier New"/>
                        </a:rPr>
                        <a:t>                    ReceivedBlock = json.loads(json.dumpmessage)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100">
                          <a:effectLst/>
                          <a:latin typeface="Courier New"/>
                          <a:cs typeface="Courier New"/>
                        </a:rPr>
                        <a:t> BlockReceiverController.Control(ReceivedBlock)</a:t>
                      </a:r>
                      <a:endParaRPr lang="en-ID" sz="1200" kern="100">
                        <a:effectLst/>
                        <a:latin typeface="Courier New"/>
                        <a:ea typeface="Calibri" panose="020F0502020204030204" pitchFamily="34" charset="0"/>
                        <a:cs typeface="Courier New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850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8426B7F-0526-F60F-82C6-B320FB33B577}"/>
              </a:ext>
            </a:extLst>
          </p:cNvPr>
          <p:cNvSpPr txBox="1"/>
          <p:nvPr/>
        </p:nvSpPr>
        <p:spPr>
          <a:xfrm>
            <a:off x="0" y="3552314"/>
            <a:ext cx="10500571" cy="115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 yang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diterima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diverifikasi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berikutnya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ditambahkan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database blockchain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lokal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Proses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penanganan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salah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skenario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forks yang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bahas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bab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berikutnya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97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D67568-F66A-FEA4-5DB4-EB3B7D5916B1}"/>
              </a:ext>
            </a:extLst>
          </p:cNvPr>
          <p:cNvSpPr txBox="1"/>
          <p:nvPr/>
        </p:nvSpPr>
        <p:spPr>
          <a:xfrm>
            <a:off x="599173" y="316685"/>
            <a:ext cx="3525253" cy="4680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kern="100" dirty="0">
                <a:solidFill>
                  <a:srgbClr val="FFFF00"/>
                </a:solidFill>
                <a:latin typeface="Times New Roman"/>
                <a:ea typeface="Calibri" panose="020F0502020204030204" pitchFamily="34" charset="0"/>
                <a:cs typeface="Arial"/>
              </a:rPr>
              <a:t>4. </a:t>
            </a:r>
            <a:r>
              <a:rPr lang="en-ID" sz="2400" b="1" kern="100" dirty="0" err="1">
                <a:solidFill>
                  <a:srgbClr val="FFFF00"/>
                </a:solidFill>
                <a:latin typeface="Times New Roman"/>
                <a:ea typeface="Calibri" panose="020F0502020204030204" pitchFamily="34" charset="0"/>
                <a:cs typeface="Arial"/>
              </a:rPr>
              <a:t>Konkurensi</a:t>
            </a:r>
            <a:endParaRPr lang="en-ID" sz="2400" kern="100" dirty="0">
              <a:solidFill>
                <a:srgbClr val="FFFF00"/>
              </a:solidFill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0AFBF-C117-4734-CC40-C47AA5814890}"/>
              </a:ext>
            </a:extLst>
          </p:cNvPr>
          <p:cNvSpPr txBox="1"/>
          <p:nvPr/>
        </p:nvSpPr>
        <p:spPr>
          <a:xfrm>
            <a:off x="599173" y="905942"/>
            <a:ext cx="9781674" cy="11583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latin typeface="LM Roman 10"/>
                <a:cs typeface="Times New Roman"/>
              </a:rPr>
              <a:t>Pekerjaan</a:t>
            </a:r>
            <a:r>
              <a:rPr lang="en-ID" sz="1600" dirty="0">
                <a:latin typeface="LM Roman 10"/>
                <a:cs typeface="Times New Roman"/>
              </a:rPr>
              <a:t> – </a:t>
            </a:r>
            <a:r>
              <a:rPr lang="en-ID" sz="1600" dirty="0" err="1">
                <a:latin typeface="LM Roman 10"/>
                <a:cs typeface="Times New Roman"/>
              </a:rPr>
              <a:t>pekerjaan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seperti</a:t>
            </a:r>
            <a:r>
              <a:rPr lang="en-ID" sz="1600" dirty="0">
                <a:latin typeface="LM Roman 10"/>
                <a:cs typeface="Times New Roman"/>
              </a:rPr>
              <a:t> multithreading dan broadcasting </a:t>
            </a:r>
            <a:r>
              <a:rPr lang="en-ID" sz="1600" dirty="0" err="1">
                <a:latin typeface="LM Roman 10"/>
                <a:cs typeface="Times New Roman"/>
              </a:rPr>
              <a:t>akan</a:t>
            </a:r>
            <a:r>
              <a:rPr lang="en-ID" sz="1600" dirty="0">
                <a:latin typeface="LM Roman 10"/>
                <a:cs typeface="Times New Roman"/>
              </a:rPr>
              <a:t> sangat </a:t>
            </a:r>
            <a:r>
              <a:rPr lang="en-ID" sz="1600" dirty="0" err="1">
                <a:latin typeface="LM Roman 10"/>
                <a:cs typeface="Times New Roman"/>
              </a:rPr>
              <a:t>efisien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jika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beberapa</a:t>
            </a:r>
            <a:r>
              <a:rPr lang="en-ID" sz="1600" dirty="0">
                <a:latin typeface="LM Roman 10"/>
                <a:cs typeface="Times New Roman"/>
              </a:rPr>
              <a:t> proses </a:t>
            </a:r>
            <a:r>
              <a:rPr lang="en-ID" sz="1600" dirty="0" err="1">
                <a:latin typeface="LM Roman 10"/>
                <a:cs typeface="Times New Roman"/>
              </a:rPr>
              <a:t>dapat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dilakukan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dalam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waktu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bersamaan</a:t>
            </a:r>
            <a:r>
              <a:rPr lang="en-ID" sz="1600" dirty="0">
                <a:latin typeface="LM Roman 10"/>
                <a:cs typeface="Times New Roman"/>
              </a:rPr>
              <a:t>. Teknik </a:t>
            </a:r>
            <a:r>
              <a:rPr lang="en-ID" sz="1600" dirty="0" err="1">
                <a:latin typeface="LM Roman 10"/>
                <a:cs typeface="Times New Roman"/>
              </a:rPr>
              <a:t>Konkurensi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diperlukan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dalam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hal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ini</a:t>
            </a:r>
            <a:r>
              <a:rPr lang="en-ID" sz="1600" dirty="0">
                <a:latin typeface="LM Roman 10"/>
                <a:cs typeface="Times New Roman"/>
              </a:rPr>
              <a:t> dan </a:t>
            </a:r>
            <a:r>
              <a:rPr lang="en-ID" sz="1600" dirty="0" err="1">
                <a:latin typeface="LM Roman 10"/>
                <a:cs typeface="Times New Roman"/>
              </a:rPr>
              <a:t>ketersediaan</a:t>
            </a:r>
            <a:r>
              <a:rPr lang="en-ID" sz="1600" dirty="0">
                <a:latin typeface="LM Roman 10"/>
                <a:cs typeface="Times New Roman"/>
              </a:rPr>
              <a:t> library </a:t>
            </a:r>
            <a:r>
              <a:rPr lang="en-ID" sz="1600" dirty="0" err="1">
                <a:latin typeface="LM Roman 10"/>
                <a:cs typeface="Times New Roman"/>
              </a:rPr>
              <a:t>asyncio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dapat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membantu</a:t>
            </a:r>
            <a:r>
              <a:rPr lang="en-ID" sz="1600" dirty="0">
                <a:latin typeface="LM Roman 10"/>
                <a:cs typeface="Times New Roman"/>
              </a:rPr>
              <a:t> </a:t>
            </a:r>
            <a:r>
              <a:rPr lang="en-ID" sz="1600" dirty="0" err="1">
                <a:latin typeface="LM Roman 10"/>
                <a:cs typeface="Times New Roman"/>
              </a:rPr>
              <a:t>pengembangan</a:t>
            </a:r>
            <a:endParaRPr lang="id-ID" sz="1600" dirty="0">
              <a:latin typeface="LM Roman 10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D32604-9CB3-0FF2-6DEC-C332FFD0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79878"/>
              </p:ext>
            </p:extLst>
          </p:nvPr>
        </p:nvGraphicFramePr>
        <p:xfrm>
          <a:off x="685600" y="2325916"/>
          <a:ext cx="4728210" cy="1925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210">
                  <a:extLst>
                    <a:ext uri="{9D8B030D-6E8A-4147-A177-3AD203B41FA5}">
                      <a16:colId xmlns:a16="http://schemas.microsoft.com/office/drawing/2014/main" val="3458049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1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asyncio</a:t>
                      </a:r>
                      <a:endParaRPr lang="en-ID" sz="120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6283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BB5107-6E74-EC6E-5FD9-8BE9055EA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97164"/>
              </p:ext>
            </p:extLst>
          </p:nvPr>
        </p:nvGraphicFramePr>
        <p:xfrm>
          <a:off x="685600" y="3585041"/>
          <a:ext cx="4728210" cy="77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210">
                  <a:extLst>
                    <a:ext uri="{9D8B030D-6E8A-4147-A177-3AD203B41FA5}">
                      <a16:colId xmlns:a16="http://schemas.microsoft.com/office/drawing/2014/main" val="3410148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from Network import WSClientHandler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import asyncio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 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asyncio.run(WSClientHandler.main())</a:t>
                      </a:r>
                      <a:endParaRPr lang="en-ID" sz="1200" kern="100">
                        <a:effectLst/>
                        <a:latin typeface="LM Roman 10" panose="00000500000000000000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003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2A7C2C-9A92-85E2-9A57-87B2DE5F4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11477"/>
              </p:ext>
            </p:extLst>
          </p:nvPr>
        </p:nvGraphicFramePr>
        <p:xfrm>
          <a:off x="685600" y="5023485"/>
          <a:ext cx="4728210" cy="771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210">
                  <a:extLst>
                    <a:ext uri="{9D8B030D-6E8A-4147-A177-3AD203B41FA5}">
                      <a16:colId xmlns:a16="http://schemas.microsoft.com/office/drawing/2014/main" val="2621974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from Network import WSServerHandler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import asyncio</a:t>
                      </a:r>
                    </a:p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 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1200" kern="100">
                          <a:effectLst/>
                          <a:latin typeface="LM Roman 10" panose="00000500000000000000" charset="0"/>
                        </a:rPr>
                        <a:t>asyncio.run(WSServerHandler.main())</a:t>
                      </a:r>
                      <a:endParaRPr lang="en-ID" sz="1200" kern="100">
                        <a:effectLst/>
                        <a:latin typeface="LM Roman 10" panose="00000500000000000000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54566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94EFB8-DA67-05F2-9DE2-35EB240EFDAB}"/>
              </a:ext>
            </a:extLst>
          </p:cNvPr>
          <p:cNvSpPr txBox="1"/>
          <p:nvPr/>
        </p:nvSpPr>
        <p:spPr>
          <a:xfrm>
            <a:off x="685600" y="2780029"/>
            <a:ext cx="9241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Sebagai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 pada client dan server handler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dijalankan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 secara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konkurens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 dengan menggunakan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asinkronus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 Roman 10" panose="00000500000000000000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M Roman 10" panose="0000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71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B30E9-F394-203E-A1A8-B887DD042B33}"/>
              </a:ext>
            </a:extLst>
          </p:cNvPr>
          <p:cNvSpPr txBox="1"/>
          <p:nvPr/>
        </p:nvSpPr>
        <p:spPr>
          <a:xfrm>
            <a:off x="677963" y="259317"/>
            <a:ext cx="6317278" cy="5271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PENYELESAIAN MASALAH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37519-446B-EE3D-2ED7-F17F39685EC5}"/>
              </a:ext>
            </a:extLst>
          </p:cNvPr>
          <p:cNvSpPr txBox="1"/>
          <p:nvPr/>
        </p:nvSpPr>
        <p:spPr>
          <a:xfrm>
            <a:off x="677963" y="786256"/>
            <a:ext cx="11161529" cy="18971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D" sz="1600" b="1" kern="100">
                <a:latin typeface="LM Roman 10"/>
                <a:ea typeface="+mn-lt"/>
                <a:cs typeface="Arial"/>
              </a:rPr>
              <a:t>Full – Node Block Chain</a:t>
            </a:r>
            <a:endParaRPr lang="id-ID" b="1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ID" sz="1600" kern="100">
                <a:latin typeface="LM Roman 10"/>
                <a:ea typeface="+mn-lt"/>
                <a:cs typeface="Times New Roman"/>
              </a:rPr>
              <a:t>Model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memuat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informasi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dari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sebelumnya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yaitu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Courier New"/>
              </a:rPr>
              <a:t>prev_hash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,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sehingga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dapat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ditemukan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bahwa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antar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saling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terhubung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dan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keterhubungan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antar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ini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akan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membentuk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sebuah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rantai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yang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disebut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rantai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(Block-Chain). Satu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rantai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yang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mempunyai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>
                <a:latin typeface="LM Roman 10"/>
                <a:ea typeface="+mn-lt"/>
                <a:cs typeface="+mn-lt"/>
              </a:rPr>
              <a:t>N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blok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dapat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direpresentasikan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sebagai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Strong Connected and Directed Graph yang </a:t>
            </a:r>
            <a:r>
              <a:rPr lang="en-ID" sz="1600" kern="100" err="1">
                <a:latin typeface="LM Roman 10"/>
                <a:ea typeface="+mn-lt"/>
                <a:cs typeface="Times New Roman"/>
              </a:rPr>
              <a:t>mempunyai</a:t>
            </a:r>
            <a:r>
              <a:rPr lang="en-ID" sz="1600" kern="100">
                <a:latin typeface="LM Roman 10"/>
                <a:ea typeface="+mn-lt"/>
                <a:cs typeface="Times New Roman"/>
              </a:rPr>
              <a:t> </a:t>
            </a:r>
            <a:r>
              <a:rPr lang="en-ID" sz="1600" kern="100">
                <a:latin typeface="LM Roman 10"/>
                <a:ea typeface="+mn-lt"/>
                <a:cs typeface="+mn-lt"/>
              </a:rPr>
              <a:t>N – 1</a:t>
            </a:r>
            <a:r>
              <a:rPr lang="en-ID" sz="1600" kern="100">
                <a:latin typeface="LM Roman 10"/>
                <a:cs typeface="Times New Roman"/>
              </a:rPr>
              <a:t> </a:t>
            </a:r>
            <a:r>
              <a:rPr lang="en-ID" sz="1600" kern="100" err="1">
                <a:latin typeface="LM Roman 10"/>
                <a:cs typeface="Times New Roman"/>
              </a:rPr>
              <a:t>sisi</a:t>
            </a:r>
            <a:endParaRPr lang="en-ID">
              <a:cs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38A45-BD78-5ACA-14B8-9227C46A3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6" t="34739" r="19518" b="37161"/>
          <a:stretch/>
        </p:blipFill>
        <p:spPr bwMode="auto">
          <a:xfrm>
            <a:off x="4495967" y="4581656"/>
            <a:ext cx="3525520" cy="1612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50639-DDEF-4188-4B23-1CAD8566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232" y="2813367"/>
            <a:ext cx="6439535" cy="1638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240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E3A9703D-0AB3-B766-F2D4-AA180A44CC82}"/>
              </a:ext>
            </a:extLst>
          </p:cNvPr>
          <p:cNvSpPr/>
          <p:nvPr/>
        </p:nvSpPr>
        <p:spPr>
          <a:xfrm>
            <a:off x="4650376" y="3003292"/>
            <a:ext cx="3722465" cy="34785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37519-446B-EE3D-2ED7-F17F39685EC5}"/>
              </a:ext>
            </a:extLst>
          </p:cNvPr>
          <p:cNvSpPr txBox="1"/>
          <p:nvPr/>
        </p:nvSpPr>
        <p:spPr>
          <a:xfrm>
            <a:off x="521388" y="212146"/>
            <a:ext cx="11161529" cy="30051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b="1" kern="100">
                <a:latin typeface="LM Roman 10"/>
                <a:cs typeface="Arial"/>
              </a:rPr>
              <a:t>2. </a:t>
            </a:r>
            <a:r>
              <a:rPr lang="en-ID" sz="1600" b="1" kern="100" err="1">
                <a:latin typeface="LM Roman 10"/>
                <a:cs typeface="Arial"/>
              </a:rPr>
              <a:t>Complete</a:t>
            </a:r>
            <a:r>
              <a:rPr lang="en-ID" sz="1600" b="1" kern="100">
                <a:latin typeface="LM Roman 10"/>
                <a:cs typeface="Arial"/>
              </a:rPr>
              <a:t> Graph Distributed Peer-To-Peer Network </a:t>
            </a:r>
          </a:p>
          <a:p>
            <a:pPr algn="just">
              <a:lnSpc>
                <a:spcPct val="150000"/>
              </a:lnSpc>
            </a:pPr>
            <a:r>
              <a:rPr lang="en-ID" sz="1600" kern="100" err="1">
                <a:latin typeface="LM Roman 10"/>
                <a:cs typeface="Arial"/>
              </a:rPr>
              <a:t>Jaringan</a:t>
            </a:r>
            <a:r>
              <a:rPr lang="en-ID" sz="1600" kern="100">
                <a:latin typeface="LM Roman 10"/>
                <a:cs typeface="Arial"/>
              </a:rPr>
              <a:t> Peer-To-Peer </a:t>
            </a:r>
            <a:r>
              <a:rPr lang="en-ID" sz="1600" kern="100" err="1">
                <a:latin typeface="LM Roman 10"/>
                <a:cs typeface="Arial"/>
              </a:rPr>
              <a:t>adalah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dasar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dari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desentralisasi</a:t>
            </a:r>
            <a:r>
              <a:rPr lang="en-ID" sz="1600" kern="100">
                <a:latin typeface="LM Roman 10"/>
                <a:cs typeface="Arial"/>
              </a:rPr>
              <a:t> yang </a:t>
            </a:r>
            <a:r>
              <a:rPr lang="en-ID" sz="1600" kern="100" err="1">
                <a:latin typeface="LM Roman 10"/>
                <a:cs typeface="Arial"/>
              </a:rPr>
              <a:t>dibahas</a:t>
            </a:r>
            <a:r>
              <a:rPr lang="en-ID" sz="1600" kern="100">
                <a:latin typeface="LM Roman 10"/>
                <a:cs typeface="Arial"/>
              </a:rPr>
              <a:t>, di mana </a:t>
            </a:r>
            <a:r>
              <a:rPr lang="en-ID" sz="1600" kern="100" err="1">
                <a:latin typeface="LM Roman 10"/>
                <a:cs typeface="Arial"/>
              </a:rPr>
              <a:t>dengan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metode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jaringan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ini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seseorang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mampu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berkomunikasi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dengan</a:t>
            </a:r>
            <a:r>
              <a:rPr lang="en-ID" sz="1600" kern="100">
                <a:latin typeface="LM Roman 10"/>
                <a:cs typeface="Arial"/>
              </a:rPr>
              <a:t> orang </a:t>
            </a:r>
            <a:r>
              <a:rPr lang="en-ID" sz="1600" kern="100" err="1">
                <a:latin typeface="LM Roman 10"/>
                <a:cs typeface="Arial"/>
              </a:rPr>
              <a:t>lainnya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tanpa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harus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melalui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perantara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atau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pihak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ketiga</a:t>
            </a:r>
            <a:r>
              <a:rPr lang="en-ID" sz="1600" kern="100">
                <a:latin typeface="LM Roman 10"/>
                <a:cs typeface="Arial"/>
              </a:rPr>
              <a:t>. </a:t>
            </a:r>
            <a:r>
              <a:rPr lang="en-ID" sz="1600" kern="100" err="1">
                <a:latin typeface="LM Roman 10"/>
                <a:cs typeface="Arial"/>
              </a:rPr>
              <a:t>Seseorang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dalam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jaringan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atau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kita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sebagai</a:t>
            </a:r>
            <a:r>
              <a:rPr lang="en-ID" sz="1600" kern="100">
                <a:latin typeface="LM Roman 10"/>
                <a:cs typeface="Arial"/>
              </a:rPr>
              <a:t> node </a:t>
            </a:r>
            <a:r>
              <a:rPr lang="en-ID" sz="1600" kern="100" err="1">
                <a:latin typeface="LM Roman 10"/>
                <a:cs typeface="Arial"/>
              </a:rPr>
              <a:t>dapat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direpresentasikan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sebagai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simpul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graf</a:t>
            </a:r>
            <a:r>
              <a:rPr lang="en-ID" sz="1600" kern="100">
                <a:latin typeface="LM Roman 10"/>
                <a:cs typeface="Arial"/>
              </a:rPr>
              <a:t>. </a:t>
            </a:r>
            <a:endParaRPr lang="en-ID"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en-ID" sz="1600" kern="100" err="1">
                <a:latin typeface="LM Roman 10"/>
                <a:cs typeface="Arial"/>
              </a:rPr>
              <a:t>Semua</a:t>
            </a:r>
            <a:r>
              <a:rPr lang="en-ID" sz="1600" kern="100">
                <a:latin typeface="LM Roman 10"/>
                <a:cs typeface="Arial"/>
              </a:rPr>
              <a:t> orang </a:t>
            </a:r>
            <a:r>
              <a:rPr lang="en-ID" sz="1600" kern="100" err="1">
                <a:latin typeface="LM Roman 10"/>
                <a:cs typeface="Arial"/>
              </a:rPr>
              <a:t>dalam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jaringan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terhubung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satu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sama</a:t>
            </a:r>
            <a:r>
              <a:rPr lang="en-ID" sz="1600" kern="100">
                <a:latin typeface="LM Roman 10"/>
                <a:cs typeface="Arial"/>
              </a:rPr>
              <a:t> lain, </a:t>
            </a:r>
            <a:r>
              <a:rPr lang="en-ID" sz="1600" kern="100" err="1">
                <a:latin typeface="LM Roman 10"/>
                <a:cs typeface="Arial"/>
              </a:rPr>
              <a:t>sehingga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untuk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jumlah</a:t>
            </a:r>
            <a:r>
              <a:rPr lang="en-ID" sz="1600" kern="100">
                <a:latin typeface="LM Roman 10"/>
                <a:cs typeface="Arial"/>
              </a:rPr>
              <a:t> orang </a:t>
            </a:r>
            <a:r>
              <a:rPr lang="en-ID" sz="1600" kern="100" err="1">
                <a:latin typeface="LM Roman 10"/>
                <a:cs typeface="Arial"/>
              </a:rPr>
              <a:t>dalam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jaringan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sebanyak</a:t>
            </a:r>
            <a:r>
              <a:rPr lang="en-ID" sz="1600" kern="100">
                <a:latin typeface="LM Roman 10"/>
                <a:cs typeface="Arial"/>
              </a:rPr>
              <a:t> N, </a:t>
            </a:r>
            <a:r>
              <a:rPr lang="en-ID" sz="1600" kern="100" err="1">
                <a:latin typeface="LM Roman 10"/>
                <a:cs typeface="Arial"/>
              </a:rPr>
              <a:t>setiap</a:t>
            </a:r>
            <a:r>
              <a:rPr lang="en-ID" sz="1600" kern="100">
                <a:latin typeface="LM Roman 10"/>
                <a:cs typeface="Arial"/>
              </a:rPr>
              <a:t> orang </a:t>
            </a:r>
            <a:r>
              <a:rPr lang="en-ID" sz="1600" kern="100" err="1">
                <a:latin typeface="LM Roman 10"/>
                <a:cs typeface="Arial"/>
              </a:rPr>
              <a:t>akan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terhubung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ke</a:t>
            </a:r>
            <a:r>
              <a:rPr lang="en-ID" sz="1600" kern="100">
                <a:latin typeface="LM Roman 10"/>
                <a:cs typeface="Arial"/>
              </a:rPr>
              <a:t> N – 1 orang </a:t>
            </a:r>
            <a:r>
              <a:rPr lang="en-ID" sz="1600" kern="100" err="1">
                <a:latin typeface="LM Roman 10"/>
                <a:cs typeface="Arial"/>
              </a:rPr>
              <a:t>lainnya</a:t>
            </a:r>
            <a:r>
              <a:rPr lang="en-ID" sz="1600" kern="100">
                <a:latin typeface="LM Roman 10"/>
                <a:cs typeface="Arial"/>
              </a:rPr>
              <a:t>. </a:t>
            </a:r>
            <a:r>
              <a:rPr lang="en-ID" sz="1600" kern="100" err="1">
                <a:latin typeface="LM Roman 10"/>
                <a:cs typeface="Arial"/>
              </a:rPr>
              <a:t>Ini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mengakibatkan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terbentuknya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graf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komplit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dengan</a:t>
            </a:r>
            <a:r>
              <a:rPr lang="en-ID" sz="1600" kern="100">
                <a:latin typeface="LM Roman 10"/>
                <a:cs typeface="Arial"/>
              </a:rPr>
              <a:t>  </a:t>
            </a:r>
            <a:r>
              <a:rPr lang="en-ID" sz="1600" kern="100" err="1">
                <a:latin typeface="LM Roman 10"/>
                <a:cs typeface="Arial"/>
              </a:rPr>
              <a:t>sisi</a:t>
            </a:r>
            <a:r>
              <a:rPr lang="en-ID" sz="1600" kern="100">
                <a:latin typeface="LM Roman 10"/>
                <a:cs typeface="Arial"/>
              </a:rPr>
              <a:t>. </a:t>
            </a:r>
            <a:r>
              <a:rPr lang="en-ID" sz="1600" kern="100" err="1">
                <a:latin typeface="LM Roman 10"/>
                <a:cs typeface="Arial"/>
              </a:rPr>
              <a:t>Inisiasi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simpul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dalam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graf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atau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seseorang</a:t>
            </a:r>
            <a:r>
              <a:rPr lang="en-ID" sz="1600" kern="100">
                <a:latin typeface="LM Roman 10"/>
                <a:cs typeface="Arial"/>
              </a:rPr>
              <a:t> yang </a:t>
            </a:r>
            <a:r>
              <a:rPr lang="en-ID" sz="1600" kern="100" err="1">
                <a:latin typeface="LM Roman 10"/>
                <a:cs typeface="Arial"/>
              </a:rPr>
              <a:t>bergabung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dalam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jaringan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berdasarkan</a:t>
            </a:r>
            <a:r>
              <a:rPr lang="en-ID" sz="1600" kern="100">
                <a:latin typeface="LM Roman 10"/>
                <a:cs typeface="Arial"/>
              </a:rPr>
              <a:t> </a:t>
            </a:r>
            <a:r>
              <a:rPr lang="en-ID" sz="1600" kern="100" err="1">
                <a:latin typeface="LM Roman 10"/>
                <a:cs typeface="Arial"/>
              </a:rPr>
              <a:t>alamat</a:t>
            </a:r>
            <a:r>
              <a:rPr lang="en-ID" sz="1600" kern="100">
                <a:latin typeface="LM Roman 10"/>
                <a:cs typeface="Arial"/>
              </a:rPr>
              <a:t> host-IP orang </a:t>
            </a:r>
            <a:r>
              <a:rPr lang="en-ID" sz="1600" kern="100" err="1">
                <a:latin typeface="LM Roman 10"/>
                <a:cs typeface="Arial"/>
              </a:rPr>
              <a:t>tersebut</a:t>
            </a:r>
            <a:r>
              <a:rPr lang="en-ID" sz="1600" kern="100">
                <a:latin typeface="LM Roman 10"/>
                <a:cs typeface="Arial"/>
              </a:rPr>
              <a:t>.</a:t>
            </a:r>
            <a:endParaRPr lang="en-ID">
              <a:cs typeface="Calibri" panose="020F0502020204030204"/>
            </a:endParaRP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endParaRPr lang="en-ID" sz="1600" i="1" kern="100">
              <a:latin typeface="LM Roman 10"/>
              <a:cs typeface="Arial"/>
            </a:endParaRPr>
          </a:p>
        </p:txBody>
      </p:sp>
      <p:pic>
        <p:nvPicPr>
          <p:cNvPr id="276" name="Picture 275">
            <a:extLst>
              <a:ext uri="{FF2B5EF4-FFF2-40B4-BE49-F238E27FC236}">
                <a16:creationId xmlns:a16="http://schemas.microsoft.com/office/drawing/2014/main" id="{F3CFD4A7-7A3B-2853-842A-66E16D881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8" t="18867" r="20082" b="23280"/>
          <a:stretch/>
        </p:blipFill>
        <p:spPr bwMode="auto">
          <a:xfrm>
            <a:off x="4760590" y="3003292"/>
            <a:ext cx="3612251" cy="34785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48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37519-446B-EE3D-2ED7-F17F39685EC5}"/>
              </a:ext>
            </a:extLst>
          </p:cNvPr>
          <p:cNvSpPr txBox="1"/>
          <p:nvPr/>
        </p:nvSpPr>
        <p:spPr>
          <a:xfrm>
            <a:off x="521388" y="212146"/>
            <a:ext cx="11161529" cy="63291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dirty="0">
                <a:latin typeface="LM Roman 10"/>
                <a:cs typeface="Arial"/>
              </a:rPr>
              <a:t>3. </a:t>
            </a:r>
            <a:r>
              <a:rPr lang="en-ID" sz="1600" kern="100" dirty="0" err="1">
                <a:latin typeface="LM Roman 10"/>
                <a:cs typeface="Arial"/>
              </a:rPr>
              <a:t>Inisiasi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dengan</a:t>
            </a:r>
            <a:r>
              <a:rPr lang="en-ID" sz="1600" kern="100" dirty="0">
                <a:latin typeface="LM Roman 10"/>
                <a:cs typeface="Arial"/>
              </a:rPr>
              <a:t> Level Ordering</a:t>
            </a: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  <a:p>
            <a:pPr algn="just">
              <a:lnSpc>
                <a:spcPct val="150000"/>
              </a:lnSpc>
            </a:pPr>
            <a:r>
              <a:rPr lang="en-ID" sz="1600" kern="100" dirty="0" err="1">
                <a:latin typeface="LM Roman 10"/>
                <a:cs typeface="Arial"/>
              </a:rPr>
              <a:t>Saat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baru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bergabung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dalam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jaringan</a:t>
            </a:r>
            <a:r>
              <a:rPr lang="en-ID" sz="1600" kern="100" dirty="0">
                <a:latin typeface="LM Roman 10"/>
                <a:cs typeface="Arial"/>
              </a:rPr>
              <a:t>, </a:t>
            </a:r>
            <a:r>
              <a:rPr lang="en-ID" sz="1600" kern="100" dirty="0" err="1">
                <a:latin typeface="LM Roman 10"/>
                <a:cs typeface="Arial"/>
              </a:rPr>
              <a:t>maka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ia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akan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mengkoneksikan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dirinya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dengan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semua</a:t>
            </a:r>
            <a:r>
              <a:rPr lang="en-ID" sz="1600" kern="100" dirty="0">
                <a:latin typeface="LM Roman 10"/>
                <a:cs typeface="Arial"/>
              </a:rPr>
              <a:t> node yang </a:t>
            </a:r>
            <a:r>
              <a:rPr lang="en-ID" sz="1600" kern="100" dirty="0" err="1">
                <a:latin typeface="LM Roman 10"/>
                <a:cs typeface="Arial"/>
              </a:rPr>
              <a:t>ada</a:t>
            </a:r>
            <a:r>
              <a:rPr lang="en-ID" sz="1600" kern="100" dirty="0">
                <a:latin typeface="LM Roman 10"/>
                <a:cs typeface="Arial"/>
              </a:rPr>
              <a:t>, </a:t>
            </a:r>
            <a:r>
              <a:rPr lang="en-ID" sz="1600" kern="100" dirty="0" err="1">
                <a:latin typeface="LM Roman 10"/>
                <a:cs typeface="Arial"/>
              </a:rPr>
              <a:t>kemudian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akan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meminta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sinkronisasi</a:t>
            </a:r>
            <a:r>
              <a:rPr lang="en-ID" sz="1600" kern="100" dirty="0">
                <a:latin typeface="LM Roman 10"/>
                <a:cs typeface="Arial"/>
              </a:rPr>
              <a:t> data block-chain dan </a:t>
            </a:r>
            <a:r>
              <a:rPr lang="en-ID" sz="1600" kern="100" dirty="0" err="1">
                <a:latin typeface="LM Roman 10"/>
                <a:cs typeface="Arial"/>
              </a:rPr>
              <a:t>informasi</a:t>
            </a:r>
            <a:r>
              <a:rPr lang="en-ID" sz="1600" kern="100" dirty="0">
                <a:latin typeface="LM Roman 10"/>
                <a:cs typeface="Arial"/>
              </a:rPr>
              <a:t> node lain </a:t>
            </a:r>
            <a:r>
              <a:rPr lang="en-ID" sz="1600" kern="100" dirty="0" err="1">
                <a:latin typeface="LM Roman 10"/>
                <a:cs typeface="Arial"/>
              </a:rPr>
              <a:t>kepada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terdekat</a:t>
            </a:r>
            <a:r>
              <a:rPr lang="en-ID" sz="1600" kern="100" dirty="0">
                <a:latin typeface="LM Roman 10"/>
                <a:cs typeface="Arial"/>
              </a:rPr>
              <a:t>. Proses </a:t>
            </a:r>
            <a:r>
              <a:rPr lang="en-ID" sz="1600" kern="100" dirty="0" err="1">
                <a:latin typeface="LM Roman 10"/>
                <a:cs typeface="Arial"/>
              </a:rPr>
              <a:t>koneksi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ke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blok</a:t>
            </a:r>
            <a:r>
              <a:rPr lang="en-ID" sz="1600" kern="100" dirty="0">
                <a:latin typeface="LM Roman 10"/>
                <a:cs typeface="Arial"/>
              </a:rPr>
              <a:t> lain </a:t>
            </a:r>
            <a:r>
              <a:rPr lang="en-ID" sz="1600" kern="100" dirty="0" err="1">
                <a:latin typeface="LM Roman 10"/>
                <a:cs typeface="Arial"/>
              </a:rPr>
              <a:t>dilakukan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dengan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metode</a:t>
            </a:r>
            <a:r>
              <a:rPr lang="en-ID" sz="1600" kern="100" dirty="0">
                <a:latin typeface="LM Roman 10"/>
                <a:cs typeface="Arial"/>
              </a:rPr>
              <a:t> level – ordering, </a:t>
            </a:r>
            <a:r>
              <a:rPr lang="en-ID" sz="1600" kern="100" dirty="0" err="1">
                <a:latin typeface="LM Roman 10"/>
                <a:cs typeface="Arial"/>
              </a:rPr>
              <a:t>sehingga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mampu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mengkoneksikan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semua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dalam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waktu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bersamaan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tanpa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harus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bergantian</a:t>
            </a:r>
            <a:r>
              <a:rPr lang="en-ID" sz="1600" kern="100" dirty="0">
                <a:latin typeface="LM Roman 10"/>
                <a:cs typeface="Arial"/>
              </a:rPr>
              <a:t>, </a:t>
            </a:r>
            <a:r>
              <a:rPr lang="en-ID" sz="1600" kern="100" dirty="0" err="1">
                <a:latin typeface="LM Roman 10"/>
                <a:cs typeface="Arial"/>
              </a:rPr>
              <a:t>dalam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hal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ini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diperlukan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metode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pemrograman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konkurens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dengan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fungsi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asinkronus</a:t>
            </a:r>
            <a:r>
              <a:rPr lang="en-ID" sz="1600" kern="100" dirty="0">
                <a:latin typeface="LM Roman 10"/>
                <a:cs typeface="Arial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endParaRPr lang="en-ID" sz="1600" i="1" kern="100" dirty="0">
              <a:latin typeface="LM Roman 10"/>
              <a:cs typeface="Arial"/>
            </a:endParaRPr>
          </a:p>
        </p:txBody>
      </p:sp>
      <p:pic>
        <p:nvPicPr>
          <p:cNvPr id="3" name="Gambar 2" descr="Sebuah gambar berisi garis, lingkaran, diagram, deasin&#10;&#10;Deskripsi dibuat secara otomatis">
            <a:extLst>
              <a:ext uri="{FF2B5EF4-FFF2-40B4-BE49-F238E27FC236}">
                <a16:creationId xmlns:a16="http://schemas.microsoft.com/office/drawing/2014/main" id="{52ABADE2-C0A9-10A1-9C59-48950DFF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570" y="702893"/>
            <a:ext cx="3148860" cy="37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37519-446B-EE3D-2ED7-F17F39685EC5}"/>
              </a:ext>
            </a:extLst>
          </p:cNvPr>
          <p:cNvSpPr txBox="1"/>
          <p:nvPr/>
        </p:nvSpPr>
        <p:spPr>
          <a:xfrm>
            <a:off x="997907" y="3402531"/>
            <a:ext cx="11161529" cy="11583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dirty="0" err="1">
                <a:latin typeface="LM Roman 10"/>
                <a:cs typeface="Arial"/>
              </a:rPr>
              <a:t>Perhitungan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terdekat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dengan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cara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menentukan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bobot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sisi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graf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berdasarkan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latensi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koneksi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antar</a:t>
            </a:r>
            <a:r>
              <a:rPr lang="en-ID" sz="1600" kern="100" dirty="0">
                <a:latin typeface="LM Roman 10"/>
                <a:cs typeface="Arial"/>
              </a:rPr>
              <a:t> dua node. </a:t>
            </a:r>
            <a:r>
              <a:rPr lang="en-ID" sz="1600" kern="100" dirty="0" err="1">
                <a:latin typeface="LM Roman 10"/>
                <a:cs typeface="Arial"/>
              </a:rPr>
              <a:t>Sinkronisasi</a:t>
            </a:r>
            <a:r>
              <a:rPr lang="en-ID" sz="1600" kern="100" dirty="0">
                <a:latin typeface="LM Roman 10"/>
                <a:cs typeface="Arial"/>
              </a:rPr>
              <a:t> node </a:t>
            </a:r>
            <a:r>
              <a:rPr lang="en-ID" sz="1600" kern="100" dirty="0" err="1">
                <a:latin typeface="LM Roman 10"/>
                <a:cs typeface="Arial"/>
              </a:rPr>
              <a:t>akan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dibahas</a:t>
            </a:r>
            <a:r>
              <a:rPr lang="en-ID" sz="1600" kern="100" dirty="0">
                <a:latin typeface="LM Roman 10"/>
                <a:cs typeface="Arial"/>
              </a:rPr>
              <a:t> di </a:t>
            </a:r>
            <a:r>
              <a:rPr lang="en-ID" sz="1600" kern="100" dirty="0" err="1">
                <a:latin typeface="LM Roman 10"/>
                <a:cs typeface="Arial"/>
              </a:rPr>
              <a:t>bagian</a:t>
            </a:r>
            <a:r>
              <a:rPr lang="en-ID" sz="1600" kern="100" dirty="0">
                <a:latin typeface="LM Roman 10"/>
                <a:cs typeface="Arial"/>
              </a:rPr>
              <a:t> </a:t>
            </a:r>
            <a:r>
              <a:rPr lang="en-ID" sz="1600" kern="100" dirty="0" err="1">
                <a:latin typeface="LM Roman 10"/>
                <a:cs typeface="Arial"/>
              </a:rPr>
              <a:t>berikutnya</a:t>
            </a:r>
            <a:r>
              <a:rPr lang="en-ID" sz="1600" kern="100" dirty="0">
                <a:latin typeface="LM Roman 10"/>
                <a:cs typeface="Arial"/>
              </a:rPr>
              <a:t>.</a:t>
            </a:r>
            <a:endParaRPr lang="id-ID" dirty="0"/>
          </a:p>
          <a:p>
            <a:pPr algn="just">
              <a:lnSpc>
                <a:spcPct val="150000"/>
              </a:lnSpc>
            </a:pPr>
            <a:endParaRPr lang="en-ID" sz="1600" kern="100" dirty="0">
              <a:latin typeface="LM Roman 10"/>
              <a:cs typeface="Arial"/>
            </a:endParaRPr>
          </a:p>
        </p:txBody>
      </p:sp>
      <p:pic>
        <p:nvPicPr>
          <p:cNvPr id="4" name="Gambar 3" descr="Sebuah gambar berisi lingkaran, garis, sketsa, diagram&#10;&#10;Deskripsi dibuat secara otomatis">
            <a:extLst>
              <a:ext uri="{FF2B5EF4-FFF2-40B4-BE49-F238E27FC236}">
                <a16:creationId xmlns:a16="http://schemas.microsoft.com/office/drawing/2014/main" id="{F6C268AC-6A4F-FB2A-2584-668502A4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8" y="201721"/>
            <a:ext cx="2867025" cy="3009900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53C72040-6EC3-5E78-C72A-15067CD44CA4}"/>
              </a:ext>
            </a:extLst>
          </p:cNvPr>
          <p:cNvSpPr txBox="1"/>
          <p:nvPr/>
        </p:nvSpPr>
        <p:spPr>
          <a:xfrm>
            <a:off x="997907" y="4473879"/>
            <a:ext cx="9288046" cy="1369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Courier New"/>
                <a:cs typeface="Courier New"/>
              </a:rPr>
              <a:t>async def Peering():</a:t>
            </a:r>
          </a:p>
          <a:p>
            <a:pPr algn="just"/>
            <a:r>
              <a:rPr lang="en-US">
                <a:latin typeface="Courier New"/>
                <a:cs typeface="Courier New"/>
              </a:rPr>
              <a:t>    </a:t>
            </a:r>
            <a:r>
              <a:rPr lang="en-US" err="1">
                <a:latin typeface="Courier New"/>
                <a:cs typeface="Courier New"/>
              </a:rPr>
              <a:t>NetData</a:t>
            </a:r>
            <a:r>
              <a:rPr lang="en-US">
                <a:latin typeface="Courier New"/>
                <a:cs typeface="Courier New"/>
              </a:rPr>
              <a:t> = </a:t>
            </a:r>
            <a:r>
              <a:rPr lang="en-US" err="1">
                <a:latin typeface="Courier New"/>
                <a:cs typeface="Courier New"/>
              </a:rPr>
              <a:t>DB.GetNetworkData</a:t>
            </a:r>
            <a:r>
              <a:rPr lang="en-US">
                <a:latin typeface="Courier New"/>
                <a:cs typeface="Courier New"/>
              </a:rPr>
              <a:t>()</a:t>
            </a:r>
          </a:p>
          <a:p>
            <a:pPr algn="just"/>
            <a:r>
              <a:rPr lang="en-US">
                <a:latin typeface="Courier New"/>
                <a:cs typeface="Courier New"/>
              </a:rPr>
              <a:t>    </a:t>
            </a:r>
            <a:r>
              <a:rPr lang="en-US" err="1">
                <a:latin typeface="Courier New"/>
                <a:cs typeface="Courier New"/>
              </a:rPr>
              <a:t>PeerAddresses</a:t>
            </a:r>
            <a:r>
              <a:rPr lang="en-US">
                <a:latin typeface="Courier New"/>
                <a:cs typeface="Courier New"/>
              </a:rPr>
              <a:t> = list(</a:t>
            </a:r>
            <a:r>
              <a:rPr lang="en-US" err="1">
                <a:latin typeface="Courier New"/>
                <a:cs typeface="Courier New"/>
              </a:rPr>
              <a:t>NetData</a:t>
            </a:r>
            <a:r>
              <a:rPr lang="en-US">
                <a:latin typeface="Courier New"/>
                <a:cs typeface="Courier New"/>
              </a:rPr>
              <a:t>["Nodes"])</a:t>
            </a:r>
          </a:p>
          <a:p>
            <a:pPr algn="just"/>
            <a:r>
              <a:rPr lang="en-US">
                <a:latin typeface="Courier New"/>
                <a:cs typeface="Courier New"/>
              </a:rPr>
              <a:t>    tasks = [</a:t>
            </a:r>
            <a:r>
              <a:rPr lang="en-US" err="1">
                <a:latin typeface="Courier New"/>
                <a:cs typeface="Courier New"/>
              </a:rPr>
              <a:t>ClientHandler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uri</a:t>
            </a:r>
            <a:r>
              <a:rPr lang="en-US">
                <a:latin typeface="Courier New"/>
                <a:cs typeface="Courier New"/>
              </a:rPr>
              <a:t>) for </a:t>
            </a:r>
            <a:r>
              <a:rPr lang="en-US" err="1">
                <a:latin typeface="Courier New"/>
                <a:cs typeface="Courier New"/>
              </a:rPr>
              <a:t>uri</a:t>
            </a:r>
            <a:r>
              <a:rPr lang="en-US">
                <a:latin typeface="Courier New"/>
                <a:cs typeface="Courier New"/>
              </a:rPr>
              <a:t> in </a:t>
            </a:r>
            <a:r>
              <a:rPr lang="en-US" err="1">
                <a:latin typeface="Courier New"/>
                <a:cs typeface="Courier New"/>
              </a:rPr>
              <a:t>PeerAddresses</a:t>
            </a:r>
            <a:r>
              <a:rPr lang="en-US">
                <a:latin typeface="Courier New"/>
                <a:cs typeface="Courier New"/>
              </a:rPr>
              <a:t>]</a:t>
            </a:r>
          </a:p>
          <a:p>
            <a:r>
              <a:rPr lang="en-US" sz="1100">
                <a:latin typeface="Courier New"/>
                <a:cs typeface="Courier New"/>
              </a:rPr>
              <a:t>    </a:t>
            </a:r>
            <a:r>
              <a:rPr lang="en-US" sz="1100" b="1">
                <a:solidFill>
                  <a:srgbClr val="7030A0"/>
                </a:solidFill>
                <a:latin typeface="Courier New"/>
                <a:cs typeface="Courier New"/>
              </a:rPr>
              <a:t>await </a:t>
            </a:r>
            <a:r>
              <a:rPr lang="en-US" sz="1100" b="1" err="1">
                <a:solidFill>
                  <a:srgbClr val="7030A0"/>
                </a:solidFill>
                <a:latin typeface="Courier New"/>
                <a:cs typeface="Courier New"/>
              </a:rPr>
              <a:t>asyncio.gather</a:t>
            </a:r>
            <a:r>
              <a:rPr lang="en-US" sz="1100" b="1">
                <a:solidFill>
                  <a:srgbClr val="7030A0"/>
                </a:solidFill>
                <a:latin typeface="Courier New"/>
                <a:cs typeface="Courier New"/>
              </a:rPr>
              <a:t>(*tasks)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46314" y="313705"/>
            <a:ext cx="830305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ID" sz="2800" b="1" kern="100" dirty="0" err="1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Penyiaran</a:t>
            </a:r>
            <a:r>
              <a:rPr lang="en-ID" sz="2800" b="1" kern="100" dirty="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800" b="1" kern="100" dirty="0" err="1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800" b="1" kern="100" dirty="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Level-Ordering </a:t>
            </a:r>
            <a:endParaRPr lang="en-ID" sz="2800" kern="100" dirty="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2178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054" name="Picture 16">
            <a:extLst>
              <a:ext uri="{FF2B5EF4-FFF2-40B4-BE49-F238E27FC236}">
                <a16:creationId xmlns:a16="http://schemas.microsoft.com/office/drawing/2014/main" id="{5FCC1DFB-26AE-F323-8DF4-A3375FAC2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5" y="2382236"/>
            <a:ext cx="3013075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85497644-E38B-1791-F12B-32633DB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796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7A726-CBB1-668F-AA50-5326385318C7}"/>
              </a:ext>
            </a:extLst>
          </p:cNvPr>
          <p:cNvSpPr/>
          <p:nvPr/>
        </p:nvSpPr>
        <p:spPr>
          <a:xfrm>
            <a:off x="3793409" y="2497994"/>
            <a:ext cx="2398385" cy="1190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Node 4 Mined a block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Node 4 Broadcasts the Block to (Node 3, Node 1, Node 5, </a:t>
            </a:r>
            <a:r>
              <a:rPr kumimoji="0" lang="en-US" alt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Node2</a:t>
            </a: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and New) </a:t>
            </a:r>
            <a:r>
              <a:rPr kumimoji="0" lang="en-US" altLang="en-US" sz="11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concurently</a:t>
            </a: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ID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CE95E-85A6-B84E-E293-2B110B06D43E}"/>
              </a:ext>
            </a:extLst>
          </p:cNvPr>
          <p:cNvSpPr txBox="1"/>
          <p:nvPr/>
        </p:nvSpPr>
        <p:spPr>
          <a:xfrm>
            <a:off x="518205" y="5294056"/>
            <a:ext cx="116019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latin typeface="LM Roman 10" panose="00000500000000000000" charset="0"/>
              </a:rPr>
              <a:t>Konsep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penjelajahan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graf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mendasari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pengiriman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jaringan</a:t>
            </a:r>
            <a:r>
              <a:rPr lang="en-ID" sz="1600" dirty="0">
                <a:latin typeface="LM Roman 10" panose="00000500000000000000" charset="0"/>
              </a:rPr>
              <a:t>, </a:t>
            </a:r>
            <a:r>
              <a:rPr lang="en-ID" sz="1600" dirty="0" err="1">
                <a:latin typeface="LM Roman 10" panose="00000500000000000000" charset="0"/>
              </a:rPr>
              <a:t>perhitungan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waktu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dapat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dilakukan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dengan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mengingat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bahwa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semakin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jauh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jarak</a:t>
            </a:r>
            <a:r>
              <a:rPr lang="en-ID" sz="1600" dirty="0">
                <a:latin typeface="LM Roman 10" panose="00000500000000000000" charset="0"/>
              </a:rPr>
              <a:t> node, </a:t>
            </a:r>
            <a:r>
              <a:rPr lang="en-ID" sz="1600" dirty="0" err="1">
                <a:latin typeface="LM Roman 10" panose="00000500000000000000" charset="0"/>
              </a:rPr>
              <a:t>maka</a:t>
            </a:r>
            <a:r>
              <a:rPr lang="en-ID" sz="1600" dirty="0">
                <a:latin typeface="LM Roman 10" panose="00000500000000000000" charset="0"/>
              </a:rPr>
              <a:t> proses </a:t>
            </a:r>
            <a:r>
              <a:rPr lang="en-ID" sz="1600" dirty="0" err="1">
                <a:latin typeface="LM Roman 10" panose="00000500000000000000" charset="0"/>
              </a:rPr>
              <a:t>pengiriman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akan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semakin</a:t>
            </a:r>
            <a:r>
              <a:rPr lang="en-ID" sz="1600" dirty="0">
                <a:latin typeface="LM Roman 10" panose="00000500000000000000" charset="0"/>
              </a:rPr>
              <a:t> lama, </a:t>
            </a:r>
            <a:r>
              <a:rPr lang="en-ID" sz="1600" dirty="0" err="1">
                <a:latin typeface="LM Roman 10" panose="00000500000000000000" charset="0"/>
              </a:rPr>
              <a:t>begitu</a:t>
            </a:r>
            <a:r>
              <a:rPr lang="en-ID" sz="1600" dirty="0">
                <a:latin typeface="LM Roman 10" panose="00000500000000000000" charset="0"/>
              </a:rPr>
              <a:t> juga </a:t>
            </a:r>
            <a:r>
              <a:rPr lang="en-ID" sz="1600" dirty="0" err="1">
                <a:latin typeface="LM Roman 10" panose="00000500000000000000" charset="0"/>
              </a:rPr>
              <a:t>dengan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perhitungan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berdasarkan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latensi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jaringan</a:t>
            </a:r>
            <a:r>
              <a:rPr lang="en-ID" sz="1600" dirty="0">
                <a:latin typeface="LM Roman 10" panose="00000500000000000000" charset="0"/>
              </a:rPr>
              <a:t>.</a:t>
            </a:r>
          </a:p>
          <a:p>
            <a:r>
              <a:rPr lang="en-ID" sz="1600" dirty="0">
                <a:latin typeface="LM Roman 10" panose="00000500000000000000" charset="0"/>
              </a:rPr>
              <a:t>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DFCE6-E87D-A39C-9EF5-6334CEFE451A}"/>
              </a:ext>
            </a:extLst>
          </p:cNvPr>
          <p:cNvSpPr txBox="1"/>
          <p:nvPr/>
        </p:nvSpPr>
        <p:spPr>
          <a:xfrm>
            <a:off x="446314" y="965557"/>
            <a:ext cx="11745686" cy="115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latin typeface="LM Roman 10" panose="00000500000000000000" charset="0"/>
              </a:rPr>
              <a:t>Sebuah</a:t>
            </a:r>
            <a:r>
              <a:rPr lang="en-ID" sz="1600" dirty="0">
                <a:latin typeface="LM Roman 10" panose="00000500000000000000" charset="0"/>
              </a:rPr>
              <a:t> node </a:t>
            </a:r>
            <a:r>
              <a:rPr lang="en-ID" sz="1600" dirty="0" err="1">
                <a:latin typeface="LM Roman 10" panose="00000500000000000000" charset="0"/>
              </a:rPr>
              <a:t>menambang</a:t>
            </a:r>
            <a:r>
              <a:rPr lang="en-ID" sz="1600" dirty="0">
                <a:latin typeface="LM Roman 10" panose="00000500000000000000" charset="0"/>
              </a:rPr>
              <a:t> block </a:t>
            </a:r>
            <a:r>
              <a:rPr lang="en-ID" sz="1600" dirty="0" err="1">
                <a:latin typeface="LM Roman 10" panose="00000500000000000000" charset="0"/>
              </a:rPr>
              <a:t>kemudian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disiarkan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ke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semua</a:t>
            </a:r>
            <a:r>
              <a:rPr lang="en-ID" sz="1600" dirty="0">
                <a:latin typeface="LM Roman 10" panose="00000500000000000000" charset="0"/>
              </a:rPr>
              <a:t> orang </a:t>
            </a:r>
            <a:r>
              <a:rPr lang="en-ID" sz="1600" dirty="0" err="1">
                <a:latin typeface="LM Roman 10" panose="00000500000000000000" charset="0"/>
              </a:rPr>
              <a:t>melalui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jaringan</a:t>
            </a:r>
            <a:r>
              <a:rPr lang="en-ID" sz="1600" dirty="0">
                <a:latin typeface="LM Roman 10" panose="00000500000000000000" charset="0"/>
              </a:rPr>
              <a:t>, </a:t>
            </a:r>
            <a:r>
              <a:rPr lang="en-ID" sz="1600" dirty="0" err="1">
                <a:latin typeface="LM Roman 10" panose="00000500000000000000" charset="0"/>
              </a:rPr>
              <a:t>dari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sini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kita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akan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memahami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bahwa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akan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terdistribusi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secara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konkurens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atau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semua</a:t>
            </a:r>
            <a:r>
              <a:rPr lang="en-ID" sz="1600" dirty="0">
                <a:latin typeface="LM Roman 10" panose="00000500000000000000" charset="0"/>
              </a:rPr>
              <a:t> node </a:t>
            </a:r>
            <a:r>
              <a:rPr lang="en-ID" sz="1600" dirty="0" err="1">
                <a:latin typeface="LM Roman 10" panose="00000500000000000000" charset="0"/>
              </a:rPr>
              <a:t>dapat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menerima</a:t>
            </a:r>
            <a:r>
              <a:rPr lang="en-ID" sz="1600" dirty="0">
                <a:latin typeface="LM Roman 10" panose="00000500000000000000" charset="0"/>
              </a:rPr>
              <a:t> block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waktu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bersamaan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tanpa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harus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bergantian</a:t>
            </a:r>
            <a:r>
              <a:rPr lang="en-ID" sz="1600" dirty="0">
                <a:latin typeface="LM Roman 10" panose="00000500000000000000" charset="0"/>
              </a:rPr>
              <a:t>, </a:t>
            </a:r>
            <a:r>
              <a:rPr lang="en-ID" sz="1600" dirty="0" err="1">
                <a:latin typeface="LM Roman 10" panose="00000500000000000000" charset="0"/>
              </a:rPr>
              <a:t>ini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adalah</a:t>
            </a:r>
            <a:r>
              <a:rPr lang="en-ID" sz="1600" dirty="0">
                <a:latin typeface="LM Roman 10" panose="00000500000000000000" charset="0"/>
              </a:rPr>
              <a:t> level ordering transverse </a:t>
            </a:r>
            <a:r>
              <a:rPr lang="en-ID" sz="1600" dirty="0" err="1">
                <a:latin typeface="LM Roman 10" panose="00000500000000000000" charset="0"/>
              </a:rPr>
              <a:t>dari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sebuah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graf</a:t>
            </a:r>
            <a:r>
              <a:rPr lang="en-ID" sz="1600" dirty="0">
                <a:latin typeface="LM Roman 10" panose="0000050000000000000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6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46314" y="313705"/>
            <a:ext cx="830305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ID" sz="2800" b="1" kern="100" err="1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Penyiaran</a:t>
            </a: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800" b="1" kern="100" err="1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Level-Ordering </a:t>
            </a:r>
            <a:endParaRPr lang="en-ID" sz="2800" kern="10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2178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5497644-E38B-1791-F12B-32633DB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796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pSp>
        <p:nvGrpSpPr>
          <p:cNvPr id="2131" name="Group 2130">
            <a:extLst>
              <a:ext uri="{FF2B5EF4-FFF2-40B4-BE49-F238E27FC236}">
                <a16:creationId xmlns:a16="http://schemas.microsoft.com/office/drawing/2014/main" id="{61776CFD-2E70-7DB9-B819-9E26A9738E29}"/>
              </a:ext>
            </a:extLst>
          </p:cNvPr>
          <p:cNvGrpSpPr/>
          <p:nvPr/>
        </p:nvGrpSpPr>
        <p:grpSpPr>
          <a:xfrm>
            <a:off x="3453836" y="1515811"/>
            <a:ext cx="5284328" cy="4259549"/>
            <a:chOff x="3646311" y="1551620"/>
            <a:chExt cx="5284328" cy="4259549"/>
          </a:xfrm>
        </p:grpSpPr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01DCA3F4-EE8D-D173-B5C8-AFA03A45A4F5}"/>
                </a:ext>
              </a:extLst>
            </p:cNvPr>
            <p:cNvSpPr/>
            <p:nvPr/>
          </p:nvSpPr>
          <p:spPr>
            <a:xfrm>
              <a:off x="4458020" y="1551620"/>
              <a:ext cx="950976" cy="7653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err="1">
                  <a:solidFill>
                    <a:srgbClr val="FFFF00"/>
                  </a:solidFill>
                  <a:latin typeface="LM Roman 10" panose="00000500000000000000" pitchFamily="50" charset="0"/>
                </a:rPr>
                <a:t>Node1</a:t>
              </a:r>
              <a:endParaRPr lang="en-ID" sz="1100" b="1">
                <a:solidFill>
                  <a:srgbClr val="FFFF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49CF045D-B022-BF5F-4278-BD22951B5F8E}"/>
                </a:ext>
              </a:extLst>
            </p:cNvPr>
            <p:cNvSpPr/>
            <p:nvPr/>
          </p:nvSpPr>
          <p:spPr>
            <a:xfrm>
              <a:off x="5873133" y="5045807"/>
              <a:ext cx="950976" cy="7653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err="1">
                  <a:solidFill>
                    <a:srgbClr val="FFFF00"/>
                  </a:solidFill>
                  <a:latin typeface="LM Roman 10" panose="00000500000000000000" pitchFamily="50" charset="0"/>
                </a:rPr>
                <a:t>Node4</a:t>
              </a:r>
              <a:endParaRPr lang="en-ID" sz="1100" b="1">
                <a:solidFill>
                  <a:srgbClr val="FFFF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4A5CC6BA-61B1-7AF9-80B7-0B215AED123C}"/>
                </a:ext>
              </a:extLst>
            </p:cNvPr>
            <p:cNvSpPr/>
            <p:nvPr/>
          </p:nvSpPr>
          <p:spPr>
            <a:xfrm>
              <a:off x="7167954" y="1566074"/>
              <a:ext cx="950976" cy="7653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err="1">
                  <a:solidFill>
                    <a:srgbClr val="FFFF00"/>
                  </a:solidFill>
                  <a:latin typeface="LM Roman 10" panose="00000500000000000000" pitchFamily="50" charset="0"/>
                </a:rPr>
                <a:t>Node2</a:t>
              </a:r>
              <a:endParaRPr lang="en-ID" sz="1100" b="1">
                <a:solidFill>
                  <a:srgbClr val="FFFF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60683BE8-D72F-0DEA-0E50-BFC3B5710DF4}"/>
                </a:ext>
              </a:extLst>
            </p:cNvPr>
            <p:cNvSpPr/>
            <p:nvPr/>
          </p:nvSpPr>
          <p:spPr>
            <a:xfrm>
              <a:off x="3646311" y="3526647"/>
              <a:ext cx="950976" cy="7653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FF00"/>
                  </a:solidFill>
                  <a:latin typeface="LM Roman 10" panose="00000500000000000000" pitchFamily="50" charset="0"/>
                </a:rPr>
                <a:t>Node5</a:t>
              </a:r>
              <a:endParaRPr lang="en-ID" sz="1100" b="1">
                <a:solidFill>
                  <a:srgbClr val="FFFF00"/>
                </a:solidFill>
                <a:latin typeface="LM Roman 10" panose="00000500000000000000" pitchFamily="50" charset="0"/>
              </a:endParaRPr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4A3FADFB-FBF4-0294-81D8-C131D59768C7}"/>
                </a:ext>
              </a:extLst>
            </p:cNvPr>
            <p:cNvSpPr/>
            <p:nvPr/>
          </p:nvSpPr>
          <p:spPr>
            <a:xfrm>
              <a:off x="7979663" y="3897764"/>
              <a:ext cx="950976" cy="76536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err="1">
                  <a:solidFill>
                    <a:srgbClr val="FFFF00"/>
                  </a:solidFill>
                  <a:latin typeface="LM Roman 10" panose="00000500000000000000" pitchFamily="50" charset="0"/>
                </a:rPr>
                <a:t>Node3</a:t>
              </a:r>
              <a:endParaRPr lang="en-ID" sz="1100" b="1">
                <a:solidFill>
                  <a:srgbClr val="FFFF00"/>
                </a:solidFill>
                <a:latin typeface="LM Roman 10" panose="00000500000000000000" pitchFamily="50" charset="0"/>
              </a:endParaRPr>
            </a:p>
          </p:txBody>
        </p:sp>
        <p:cxnSp>
          <p:nvCxnSpPr>
            <p:cNvPr id="2137" name="Straight Connector 2136">
              <a:extLst>
                <a:ext uri="{FF2B5EF4-FFF2-40B4-BE49-F238E27FC236}">
                  <a16:creationId xmlns:a16="http://schemas.microsoft.com/office/drawing/2014/main" id="{6035F392-202B-CE29-03B4-FB69A71F7C46}"/>
                </a:ext>
              </a:extLst>
            </p:cNvPr>
            <p:cNvCxnSpPr>
              <a:cxnSpLocks/>
              <a:stCxn id="2132" idx="3"/>
              <a:endCxn id="2135" idx="0"/>
            </p:cNvCxnSpPr>
            <p:nvPr/>
          </p:nvCxnSpPr>
          <p:spPr>
            <a:xfrm flipH="1">
              <a:off x="4121799" y="2204897"/>
              <a:ext cx="475488" cy="1321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8" name="Straight Connector 2137">
              <a:extLst>
                <a:ext uri="{FF2B5EF4-FFF2-40B4-BE49-F238E27FC236}">
                  <a16:creationId xmlns:a16="http://schemas.microsoft.com/office/drawing/2014/main" id="{0A7B7B3B-3767-D335-4686-13A80A3BF758}"/>
                </a:ext>
              </a:extLst>
            </p:cNvPr>
            <p:cNvCxnSpPr>
              <a:cxnSpLocks/>
              <a:stCxn id="2132" idx="7"/>
              <a:endCxn id="2134" idx="1"/>
            </p:cNvCxnSpPr>
            <p:nvPr/>
          </p:nvCxnSpPr>
          <p:spPr>
            <a:xfrm>
              <a:off x="5269729" y="1663705"/>
              <a:ext cx="2037492" cy="144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9" name="Straight Connector 2138">
              <a:extLst>
                <a:ext uri="{FF2B5EF4-FFF2-40B4-BE49-F238E27FC236}">
                  <a16:creationId xmlns:a16="http://schemas.microsoft.com/office/drawing/2014/main" id="{A9F7AA98-F36E-08CF-6992-350F07B2173B}"/>
                </a:ext>
              </a:extLst>
            </p:cNvPr>
            <p:cNvCxnSpPr>
              <a:cxnSpLocks/>
              <a:stCxn id="2135" idx="5"/>
              <a:endCxn id="2133" idx="2"/>
            </p:cNvCxnSpPr>
            <p:nvPr/>
          </p:nvCxnSpPr>
          <p:spPr>
            <a:xfrm>
              <a:off x="4458020" y="4179924"/>
              <a:ext cx="1415113" cy="124856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0" name="Straight Connector 2139">
              <a:extLst>
                <a:ext uri="{FF2B5EF4-FFF2-40B4-BE49-F238E27FC236}">
                  <a16:creationId xmlns:a16="http://schemas.microsoft.com/office/drawing/2014/main" id="{3322A136-C059-2C34-92A2-6A02CD9B291D}"/>
                </a:ext>
              </a:extLst>
            </p:cNvPr>
            <p:cNvCxnSpPr>
              <a:cxnSpLocks/>
              <a:stCxn id="2133" idx="6"/>
              <a:endCxn id="2136" idx="3"/>
            </p:cNvCxnSpPr>
            <p:nvPr/>
          </p:nvCxnSpPr>
          <p:spPr>
            <a:xfrm flipV="1">
              <a:off x="6824109" y="4551041"/>
              <a:ext cx="1294821" cy="8774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1" name="Straight Connector 2140">
              <a:extLst>
                <a:ext uri="{FF2B5EF4-FFF2-40B4-BE49-F238E27FC236}">
                  <a16:creationId xmlns:a16="http://schemas.microsoft.com/office/drawing/2014/main" id="{C21D6EBF-3B67-76EE-22B7-9F8774E665AC}"/>
                </a:ext>
              </a:extLst>
            </p:cNvPr>
            <p:cNvCxnSpPr>
              <a:cxnSpLocks/>
              <a:stCxn id="2134" idx="5"/>
              <a:endCxn id="2136" idx="0"/>
            </p:cNvCxnSpPr>
            <p:nvPr/>
          </p:nvCxnSpPr>
          <p:spPr>
            <a:xfrm>
              <a:off x="7979663" y="2219351"/>
              <a:ext cx="475488" cy="167841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2" name="Straight Connector 2141">
              <a:extLst>
                <a:ext uri="{FF2B5EF4-FFF2-40B4-BE49-F238E27FC236}">
                  <a16:creationId xmlns:a16="http://schemas.microsoft.com/office/drawing/2014/main" id="{9CD60130-7272-5368-4726-5439FE50823D}"/>
                </a:ext>
              </a:extLst>
            </p:cNvPr>
            <p:cNvCxnSpPr>
              <a:cxnSpLocks/>
              <a:stCxn id="2134" idx="3"/>
              <a:endCxn id="2135" idx="6"/>
            </p:cNvCxnSpPr>
            <p:nvPr/>
          </p:nvCxnSpPr>
          <p:spPr>
            <a:xfrm flipH="1">
              <a:off x="4597287" y="2219351"/>
              <a:ext cx="2709934" cy="168997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3" name="Straight Connector 2142">
              <a:extLst>
                <a:ext uri="{FF2B5EF4-FFF2-40B4-BE49-F238E27FC236}">
                  <a16:creationId xmlns:a16="http://schemas.microsoft.com/office/drawing/2014/main" id="{BF68EC21-8C42-4835-1B02-AC0E82015BDB}"/>
                </a:ext>
              </a:extLst>
            </p:cNvPr>
            <p:cNvCxnSpPr>
              <a:cxnSpLocks/>
              <a:stCxn id="2132" idx="5"/>
              <a:endCxn id="2136" idx="1"/>
            </p:cNvCxnSpPr>
            <p:nvPr/>
          </p:nvCxnSpPr>
          <p:spPr>
            <a:xfrm>
              <a:off x="5269729" y="2204897"/>
              <a:ext cx="2849201" cy="1804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4" name="Straight Connector 2143">
              <a:extLst>
                <a:ext uri="{FF2B5EF4-FFF2-40B4-BE49-F238E27FC236}">
                  <a16:creationId xmlns:a16="http://schemas.microsoft.com/office/drawing/2014/main" id="{6F522883-E17B-B2B3-7890-C17F16767AE1}"/>
                </a:ext>
              </a:extLst>
            </p:cNvPr>
            <p:cNvCxnSpPr>
              <a:cxnSpLocks/>
              <a:stCxn id="2132" idx="5"/>
              <a:endCxn id="2133" idx="0"/>
            </p:cNvCxnSpPr>
            <p:nvPr/>
          </p:nvCxnSpPr>
          <p:spPr>
            <a:xfrm>
              <a:off x="5269729" y="2204897"/>
              <a:ext cx="1078892" cy="28409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5" name="Straight Connector 2144">
              <a:extLst>
                <a:ext uri="{FF2B5EF4-FFF2-40B4-BE49-F238E27FC236}">
                  <a16:creationId xmlns:a16="http://schemas.microsoft.com/office/drawing/2014/main" id="{18A43469-2768-8763-89CC-C8A089680945}"/>
                </a:ext>
              </a:extLst>
            </p:cNvPr>
            <p:cNvCxnSpPr>
              <a:cxnSpLocks/>
              <a:stCxn id="2134" idx="3"/>
              <a:endCxn id="2133" idx="7"/>
            </p:cNvCxnSpPr>
            <p:nvPr/>
          </p:nvCxnSpPr>
          <p:spPr>
            <a:xfrm flipH="1">
              <a:off x="6684842" y="2219351"/>
              <a:ext cx="622379" cy="293854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6" name="Straight Connector 2145">
              <a:extLst>
                <a:ext uri="{FF2B5EF4-FFF2-40B4-BE49-F238E27FC236}">
                  <a16:creationId xmlns:a16="http://schemas.microsoft.com/office/drawing/2014/main" id="{16AC4C8B-764E-5353-B9F1-9003F7AA39FD}"/>
                </a:ext>
              </a:extLst>
            </p:cNvPr>
            <p:cNvCxnSpPr>
              <a:cxnSpLocks/>
              <a:stCxn id="2136" idx="1"/>
              <a:endCxn id="2135" idx="6"/>
            </p:cNvCxnSpPr>
            <p:nvPr/>
          </p:nvCxnSpPr>
          <p:spPr>
            <a:xfrm flipH="1" flipV="1">
              <a:off x="4597287" y="3909328"/>
              <a:ext cx="3521643" cy="10052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7" name="Group 2146">
            <a:extLst>
              <a:ext uri="{FF2B5EF4-FFF2-40B4-BE49-F238E27FC236}">
                <a16:creationId xmlns:a16="http://schemas.microsoft.com/office/drawing/2014/main" id="{94233BE7-4220-F1E9-B53E-622C6D646B6F}"/>
              </a:ext>
            </a:extLst>
          </p:cNvPr>
          <p:cNvGrpSpPr/>
          <p:nvPr/>
        </p:nvGrpSpPr>
        <p:grpSpPr>
          <a:xfrm>
            <a:off x="8738164" y="3974040"/>
            <a:ext cx="2458272" cy="1099342"/>
            <a:chOff x="8738164" y="4009849"/>
            <a:chExt cx="2458272" cy="1099342"/>
          </a:xfrm>
        </p:grpSpPr>
        <p:grpSp>
          <p:nvGrpSpPr>
            <p:cNvPr id="2148" name="Group 2147">
              <a:extLst>
                <a:ext uri="{FF2B5EF4-FFF2-40B4-BE49-F238E27FC236}">
                  <a16:creationId xmlns:a16="http://schemas.microsoft.com/office/drawing/2014/main" id="{C7A63473-9736-94D6-9492-DEA6353B0845}"/>
                </a:ext>
              </a:extLst>
            </p:cNvPr>
            <p:cNvGrpSpPr/>
            <p:nvPr/>
          </p:nvGrpSpPr>
          <p:grpSpPr>
            <a:xfrm>
              <a:off x="9520756" y="4009849"/>
              <a:ext cx="1586717" cy="437885"/>
              <a:chOff x="9069906" y="4009849"/>
              <a:chExt cx="1586717" cy="437885"/>
            </a:xfrm>
          </p:grpSpPr>
          <p:grpSp>
            <p:nvGrpSpPr>
              <p:cNvPr id="2152" name="Group 2151">
                <a:extLst>
                  <a:ext uri="{FF2B5EF4-FFF2-40B4-BE49-F238E27FC236}">
                    <a16:creationId xmlns:a16="http://schemas.microsoft.com/office/drawing/2014/main" id="{B373C3DA-321E-2C56-1AF9-13E042BD5DA4}"/>
                  </a:ext>
                </a:extLst>
              </p:cNvPr>
              <p:cNvGrpSpPr/>
              <p:nvPr/>
            </p:nvGrpSpPr>
            <p:grpSpPr>
              <a:xfrm>
                <a:off x="9069906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61" name="Rectangle 2160">
                  <a:extLst>
                    <a:ext uri="{FF2B5EF4-FFF2-40B4-BE49-F238E27FC236}">
                      <a16:creationId xmlns:a16="http://schemas.microsoft.com/office/drawing/2014/main" id="{BD0F5B13-09F5-7D11-E9D6-5EA5FD9FB8C5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62" name="Rectangle 2161">
                  <a:extLst>
                    <a:ext uri="{FF2B5EF4-FFF2-40B4-BE49-F238E27FC236}">
                      <a16:creationId xmlns:a16="http://schemas.microsoft.com/office/drawing/2014/main" id="{11892F93-C0BB-1613-E19D-D043366652F2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53" name="Group 2152">
                <a:extLst>
                  <a:ext uri="{FF2B5EF4-FFF2-40B4-BE49-F238E27FC236}">
                    <a16:creationId xmlns:a16="http://schemas.microsoft.com/office/drawing/2014/main" id="{DDB77EE9-7EE0-7643-1FC2-18B4E05904F1}"/>
                  </a:ext>
                </a:extLst>
              </p:cNvPr>
              <p:cNvGrpSpPr/>
              <p:nvPr/>
            </p:nvGrpSpPr>
            <p:grpSpPr>
              <a:xfrm>
                <a:off x="9668862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59" name="Rectangle 2158">
                  <a:extLst>
                    <a:ext uri="{FF2B5EF4-FFF2-40B4-BE49-F238E27FC236}">
                      <a16:creationId xmlns:a16="http://schemas.microsoft.com/office/drawing/2014/main" id="{38C3FEDC-8B7E-454A-03E1-D5FB3F8E623C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60" name="Rectangle 2159">
                  <a:extLst>
                    <a:ext uri="{FF2B5EF4-FFF2-40B4-BE49-F238E27FC236}">
                      <a16:creationId xmlns:a16="http://schemas.microsoft.com/office/drawing/2014/main" id="{ECE7EF44-919C-84BE-85B5-62A41C07299C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54" name="Group 2153">
                <a:extLst>
                  <a:ext uri="{FF2B5EF4-FFF2-40B4-BE49-F238E27FC236}">
                    <a16:creationId xmlns:a16="http://schemas.microsoft.com/office/drawing/2014/main" id="{C9A91D87-6DE4-B403-6EAC-C1F894EBC70D}"/>
                  </a:ext>
                </a:extLst>
              </p:cNvPr>
              <p:cNvGrpSpPr/>
              <p:nvPr/>
            </p:nvGrpSpPr>
            <p:grpSpPr>
              <a:xfrm>
                <a:off x="10259339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57" name="Rectangle 2156">
                  <a:extLst>
                    <a:ext uri="{FF2B5EF4-FFF2-40B4-BE49-F238E27FC236}">
                      <a16:creationId xmlns:a16="http://schemas.microsoft.com/office/drawing/2014/main" id="{174F6B1D-0793-B383-6441-695F711D244C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58" name="Rectangle 2157">
                  <a:extLst>
                    <a:ext uri="{FF2B5EF4-FFF2-40B4-BE49-F238E27FC236}">
                      <a16:creationId xmlns:a16="http://schemas.microsoft.com/office/drawing/2014/main" id="{3AB5D8FC-5378-04E4-DA0D-06C00E56EFB1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cxnSp>
            <p:nvCxnSpPr>
              <p:cNvPr id="2155" name="Straight Connector 2154">
                <a:extLst>
                  <a:ext uri="{FF2B5EF4-FFF2-40B4-BE49-F238E27FC236}">
                    <a16:creationId xmlns:a16="http://schemas.microsoft.com/office/drawing/2014/main" id="{C294D168-A2A9-45A3-5951-58F7B5E38046}"/>
                  </a:ext>
                </a:extLst>
              </p:cNvPr>
              <p:cNvCxnSpPr>
                <a:cxnSpLocks/>
                <a:stCxn id="2161" idx="3"/>
                <a:endCxn id="2159" idx="1"/>
              </p:cNvCxnSpPr>
              <p:nvPr/>
            </p:nvCxnSpPr>
            <p:spPr>
              <a:xfrm>
                <a:off x="9466146" y="4234574"/>
                <a:ext cx="211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6" name="Straight Connector 2155">
                <a:extLst>
                  <a:ext uri="{FF2B5EF4-FFF2-40B4-BE49-F238E27FC236}">
                    <a16:creationId xmlns:a16="http://schemas.microsoft.com/office/drawing/2014/main" id="{0EA6C871-2AA5-A86A-5EB8-D96913475DE4}"/>
                  </a:ext>
                </a:extLst>
              </p:cNvPr>
              <p:cNvCxnSpPr>
                <a:cxnSpLocks/>
                <a:stCxn id="2159" idx="3"/>
                <a:endCxn id="2157" idx="1"/>
              </p:cNvCxnSpPr>
              <p:nvPr/>
            </p:nvCxnSpPr>
            <p:spPr>
              <a:xfrm>
                <a:off x="10065102" y="4234574"/>
                <a:ext cx="203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49" name="Straight Connector 2148">
              <a:extLst>
                <a:ext uri="{FF2B5EF4-FFF2-40B4-BE49-F238E27FC236}">
                  <a16:creationId xmlns:a16="http://schemas.microsoft.com/office/drawing/2014/main" id="{DE95E3D9-F79E-67E2-7A23-4E8C34289CD4}"/>
                </a:ext>
              </a:extLst>
            </p:cNvPr>
            <p:cNvCxnSpPr>
              <a:cxnSpLocks/>
              <a:endCxn id="2161" idx="1"/>
            </p:cNvCxnSpPr>
            <p:nvPr/>
          </p:nvCxnSpPr>
          <p:spPr>
            <a:xfrm flipV="1">
              <a:off x="8738164" y="4234574"/>
              <a:ext cx="791735" cy="10062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0" name="Right Brace 2149">
              <a:extLst>
                <a:ext uri="{FF2B5EF4-FFF2-40B4-BE49-F238E27FC236}">
                  <a16:creationId xmlns:a16="http://schemas.microsoft.com/office/drawing/2014/main" id="{0545D376-0AD5-1C10-95C5-9127729E159F}"/>
                </a:ext>
              </a:extLst>
            </p:cNvPr>
            <p:cNvSpPr/>
            <p:nvPr/>
          </p:nvSpPr>
          <p:spPr>
            <a:xfrm rot="5400000">
              <a:off x="10239391" y="4012494"/>
              <a:ext cx="157927" cy="1296802"/>
            </a:xfrm>
            <a:prstGeom prst="rightBrace">
              <a:avLst>
                <a:gd name="adj1" fmla="val 19756"/>
                <a:gd name="adj2" fmla="val 47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51" name="TextBox 2150">
              <a:extLst>
                <a:ext uri="{FF2B5EF4-FFF2-40B4-BE49-F238E27FC236}">
                  <a16:creationId xmlns:a16="http://schemas.microsoft.com/office/drawing/2014/main" id="{8E4D18EE-EFB7-D53F-D9B2-A57BE641565C}"/>
                </a:ext>
              </a:extLst>
            </p:cNvPr>
            <p:cNvSpPr txBox="1"/>
            <p:nvPr/>
          </p:nvSpPr>
          <p:spPr>
            <a:xfrm>
              <a:off x="9610746" y="4739859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M Roman 10" panose="00000500000000000000" pitchFamily="50" charset="0"/>
                </a:rPr>
                <a:t>Block - Chain</a:t>
              </a:r>
              <a:endParaRPr lang="en-ID">
                <a:latin typeface="LM Roman 10" panose="00000500000000000000" pitchFamily="50" charset="0"/>
              </a:endParaRPr>
            </a:p>
          </p:txBody>
        </p:sp>
      </p:grpSp>
      <p:grpSp>
        <p:nvGrpSpPr>
          <p:cNvPr id="2163" name="Group 2162">
            <a:extLst>
              <a:ext uri="{FF2B5EF4-FFF2-40B4-BE49-F238E27FC236}">
                <a16:creationId xmlns:a16="http://schemas.microsoft.com/office/drawing/2014/main" id="{C02F9472-C2A7-E945-87AE-ADCA4B90BA37}"/>
              </a:ext>
            </a:extLst>
          </p:cNvPr>
          <p:cNvGrpSpPr/>
          <p:nvPr/>
        </p:nvGrpSpPr>
        <p:grpSpPr>
          <a:xfrm>
            <a:off x="7860082" y="1403486"/>
            <a:ext cx="2265797" cy="1099342"/>
            <a:chOff x="8930639" y="4009849"/>
            <a:chExt cx="2265797" cy="1099342"/>
          </a:xfrm>
        </p:grpSpPr>
        <p:grpSp>
          <p:nvGrpSpPr>
            <p:cNvPr id="2164" name="Group 2163">
              <a:extLst>
                <a:ext uri="{FF2B5EF4-FFF2-40B4-BE49-F238E27FC236}">
                  <a16:creationId xmlns:a16="http://schemas.microsoft.com/office/drawing/2014/main" id="{84D50EB7-5D65-F667-263C-C58BF85634E3}"/>
                </a:ext>
              </a:extLst>
            </p:cNvPr>
            <p:cNvGrpSpPr/>
            <p:nvPr/>
          </p:nvGrpSpPr>
          <p:grpSpPr>
            <a:xfrm>
              <a:off x="9520756" y="4009849"/>
              <a:ext cx="1586717" cy="437885"/>
              <a:chOff x="9069906" y="4009849"/>
              <a:chExt cx="1586717" cy="437885"/>
            </a:xfrm>
          </p:grpSpPr>
          <p:grpSp>
            <p:nvGrpSpPr>
              <p:cNvPr id="2168" name="Group 2167">
                <a:extLst>
                  <a:ext uri="{FF2B5EF4-FFF2-40B4-BE49-F238E27FC236}">
                    <a16:creationId xmlns:a16="http://schemas.microsoft.com/office/drawing/2014/main" id="{197CCA55-D78E-3169-5466-B486D3DD8931}"/>
                  </a:ext>
                </a:extLst>
              </p:cNvPr>
              <p:cNvGrpSpPr/>
              <p:nvPr/>
            </p:nvGrpSpPr>
            <p:grpSpPr>
              <a:xfrm>
                <a:off x="9069906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77" name="Rectangle 2176">
                  <a:extLst>
                    <a:ext uri="{FF2B5EF4-FFF2-40B4-BE49-F238E27FC236}">
                      <a16:creationId xmlns:a16="http://schemas.microsoft.com/office/drawing/2014/main" id="{F9311556-6B29-D40F-1C49-1CD8ACCA2CAD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78" name="Rectangle 2177">
                  <a:extLst>
                    <a:ext uri="{FF2B5EF4-FFF2-40B4-BE49-F238E27FC236}">
                      <a16:creationId xmlns:a16="http://schemas.microsoft.com/office/drawing/2014/main" id="{E98954D5-98F7-A85C-098B-2D49B800546F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69" name="Group 2168">
                <a:extLst>
                  <a:ext uri="{FF2B5EF4-FFF2-40B4-BE49-F238E27FC236}">
                    <a16:creationId xmlns:a16="http://schemas.microsoft.com/office/drawing/2014/main" id="{5F9D87CD-00E3-03B3-BC06-DD030CFC36F2}"/>
                  </a:ext>
                </a:extLst>
              </p:cNvPr>
              <p:cNvGrpSpPr/>
              <p:nvPr/>
            </p:nvGrpSpPr>
            <p:grpSpPr>
              <a:xfrm>
                <a:off x="9668862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75" name="Rectangle 2174">
                  <a:extLst>
                    <a:ext uri="{FF2B5EF4-FFF2-40B4-BE49-F238E27FC236}">
                      <a16:creationId xmlns:a16="http://schemas.microsoft.com/office/drawing/2014/main" id="{25D3B86C-BA1C-A87A-6453-3D7217D8B8D8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76" name="Rectangle 2175">
                  <a:extLst>
                    <a:ext uri="{FF2B5EF4-FFF2-40B4-BE49-F238E27FC236}">
                      <a16:creationId xmlns:a16="http://schemas.microsoft.com/office/drawing/2014/main" id="{E0CEA858-E427-8B31-F9F8-35D60587FDA7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70" name="Group 2169">
                <a:extLst>
                  <a:ext uri="{FF2B5EF4-FFF2-40B4-BE49-F238E27FC236}">
                    <a16:creationId xmlns:a16="http://schemas.microsoft.com/office/drawing/2014/main" id="{43E4193F-511D-59EA-5465-A88E1EDFAF59}"/>
                  </a:ext>
                </a:extLst>
              </p:cNvPr>
              <p:cNvGrpSpPr/>
              <p:nvPr/>
            </p:nvGrpSpPr>
            <p:grpSpPr>
              <a:xfrm>
                <a:off x="10259339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73" name="Rectangle 2172">
                  <a:extLst>
                    <a:ext uri="{FF2B5EF4-FFF2-40B4-BE49-F238E27FC236}">
                      <a16:creationId xmlns:a16="http://schemas.microsoft.com/office/drawing/2014/main" id="{0BD23203-B061-EC1A-0281-1D6A7523AC2E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74" name="Rectangle 2173">
                  <a:extLst>
                    <a:ext uri="{FF2B5EF4-FFF2-40B4-BE49-F238E27FC236}">
                      <a16:creationId xmlns:a16="http://schemas.microsoft.com/office/drawing/2014/main" id="{40C6CD97-0D86-F4D7-32CA-F76F7F58CCD6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cxnSp>
            <p:nvCxnSpPr>
              <p:cNvPr id="2171" name="Straight Connector 2170">
                <a:extLst>
                  <a:ext uri="{FF2B5EF4-FFF2-40B4-BE49-F238E27FC236}">
                    <a16:creationId xmlns:a16="http://schemas.microsoft.com/office/drawing/2014/main" id="{9A3D3FA5-51CA-3E5F-5D5E-3672061821C9}"/>
                  </a:ext>
                </a:extLst>
              </p:cNvPr>
              <p:cNvCxnSpPr>
                <a:cxnSpLocks/>
                <a:stCxn id="2177" idx="3"/>
                <a:endCxn id="2175" idx="1"/>
              </p:cNvCxnSpPr>
              <p:nvPr/>
            </p:nvCxnSpPr>
            <p:spPr>
              <a:xfrm>
                <a:off x="9466146" y="4234574"/>
                <a:ext cx="211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2" name="Straight Connector 2171">
                <a:extLst>
                  <a:ext uri="{FF2B5EF4-FFF2-40B4-BE49-F238E27FC236}">
                    <a16:creationId xmlns:a16="http://schemas.microsoft.com/office/drawing/2014/main" id="{AC48CA0B-09C9-7E8D-C57C-C806DB26A6E5}"/>
                  </a:ext>
                </a:extLst>
              </p:cNvPr>
              <p:cNvCxnSpPr>
                <a:cxnSpLocks/>
                <a:stCxn id="2175" idx="3"/>
                <a:endCxn id="2173" idx="1"/>
              </p:cNvCxnSpPr>
              <p:nvPr/>
            </p:nvCxnSpPr>
            <p:spPr>
              <a:xfrm>
                <a:off x="10065102" y="4234574"/>
                <a:ext cx="203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5" name="Straight Connector 2164">
              <a:extLst>
                <a:ext uri="{FF2B5EF4-FFF2-40B4-BE49-F238E27FC236}">
                  <a16:creationId xmlns:a16="http://schemas.microsoft.com/office/drawing/2014/main" id="{D6BE0CC5-D352-6682-BE44-3B152F5167B9}"/>
                </a:ext>
              </a:extLst>
            </p:cNvPr>
            <p:cNvCxnSpPr>
              <a:cxnSpLocks/>
              <a:endCxn id="2177" idx="1"/>
            </p:cNvCxnSpPr>
            <p:nvPr/>
          </p:nvCxnSpPr>
          <p:spPr>
            <a:xfrm flipV="1">
              <a:off x="8930639" y="4234574"/>
              <a:ext cx="599260" cy="4587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6" name="Right Brace 2165">
              <a:extLst>
                <a:ext uri="{FF2B5EF4-FFF2-40B4-BE49-F238E27FC236}">
                  <a16:creationId xmlns:a16="http://schemas.microsoft.com/office/drawing/2014/main" id="{5FC67B55-9DAE-1861-C995-A48F7E00A6C4}"/>
                </a:ext>
              </a:extLst>
            </p:cNvPr>
            <p:cNvSpPr/>
            <p:nvPr/>
          </p:nvSpPr>
          <p:spPr>
            <a:xfrm rot="5400000">
              <a:off x="10239391" y="4012494"/>
              <a:ext cx="157927" cy="1296802"/>
            </a:xfrm>
            <a:prstGeom prst="rightBrace">
              <a:avLst>
                <a:gd name="adj1" fmla="val 19756"/>
                <a:gd name="adj2" fmla="val 47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67" name="TextBox 2166">
              <a:extLst>
                <a:ext uri="{FF2B5EF4-FFF2-40B4-BE49-F238E27FC236}">
                  <a16:creationId xmlns:a16="http://schemas.microsoft.com/office/drawing/2014/main" id="{DEC5777D-6BB7-DCED-47D6-06CB5B8C3E8C}"/>
                </a:ext>
              </a:extLst>
            </p:cNvPr>
            <p:cNvSpPr txBox="1"/>
            <p:nvPr/>
          </p:nvSpPr>
          <p:spPr>
            <a:xfrm>
              <a:off x="9610746" y="4739859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M Roman 10" panose="00000500000000000000" pitchFamily="50" charset="0"/>
                </a:rPr>
                <a:t>Block - Chain</a:t>
              </a:r>
              <a:endParaRPr lang="en-ID">
                <a:latin typeface="LM Roman 10" panose="00000500000000000000" pitchFamily="50" charset="0"/>
              </a:endParaRPr>
            </a:p>
          </p:txBody>
        </p:sp>
      </p:grpSp>
      <p:grpSp>
        <p:nvGrpSpPr>
          <p:cNvPr id="2179" name="Group 2178">
            <a:extLst>
              <a:ext uri="{FF2B5EF4-FFF2-40B4-BE49-F238E27FC236}">
                <a16:creationId xmlns:a16="http://schemas.microsoft.com/office/drawing/2014/main" id="{FD1537AA-6420-7908-DD1E-B7CBD5EC6BE4}"/>
              </a:ext>
            </a:extLst>
          </p:cNvPr>
          <p:cNvGrpSpPr/>
          <p:nvPr/>
        </p:nvGrpSpPr>
        <p:grpSpPr>
          <a:xfrm>
            <a:off x="6472367" y="5444953"/>
            <a:ext cx="2265797" cy="1099342"/>
            <a:chOff x="8930639" y="4009849"/>
            <a:chExt cx="2265797" cy="1099342"/>
          </a:xfrm>
        </p:grpSpPr>
        <p:grpSp>
          <p:nvGrpSpPr>
            <p:cNvPr id="2180" name="Group 2179">
              <a:extLst>
                <a:ext uri="{FF2B5EF4-FFF2-40B4-BE49-F238E27FC236}">
                  <a16:creationId xmlns:a16="http://schemas.microsoft.com/office/drawing/2014/main" id="{2809EBB1-4139-8BEE-AC8B-F9727F5718D4}"/>
                </a:ext>
              </a:extLst>
            </p:cNvPr>
            <p:cNvGrpSpPr/>
            <p:nvPr/>
          </p:nvGrpSpPr>
          <p:grpSpPr>
            <a:xfrm>
              <a:off x="9520756" y="4009849"/>
              <a:ext cx="1586717" cy="437885"/>
              <a:chOff x="9069906" y="4009849"/>
              <a:chExt cx="1586717" cy="437885"/>
            </a:xfrm>
          </p:grpSpPr>
          <p:grpSp>
            <p:nvGrpSpPr>
              <p:cNvPr id="2184" name="Group 2183">
                <a:extLst>
                  <a:ext uri="{FF2B5EF4-FFF2-40B4-BE49-F238E27FC236}">
                    <a16:creationId xmlns:a16="http://schemas.microsoft.com/office/drawing/2014/main" id="{DD443C1C-6EBB-392E-3779-683154EA7824}"/>
                  </a:ext>
                </a:extLst>
              </p:cNvPr>
              <p:cNvGrpSpPr/>
              <p:nvPr/>
            </p:nvGrpSpPr>
            <p:grpSpPr>
              <a:xfrm>
                <a:off x="9069906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93" name="Rectangle 2192">
                  <a:extLst>
                    <a:ext uri="{FF2B5EF4-FFF2-40B4-BE49-F238E27FC236}">
                      <a16:creationId xmlns:a16="http://schemas.microsoft.com/office/drawing/2014/main" id="{EF59AD36-D974-A18A-77E6-0943D8BEBA23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94" name="Rectangle 2193">
                  <a:extLst>
                    <a:ext uri="{FF2B5EF4-FFF2-40B4-BE49-F238E27FC236}">
                      <a16:creationId xmlns:a16="http://schemas.microsoft.com/office/drawing/2014/main" id="{324D3E43-84BA-2EDB-79FD-FA621F4D1464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85" name="Group 2184">
                <a:extLst>
                  <a:ext uri="{FF2B5EF4-FFF2-40B4-BE49-F238E27FC236}">
                    <a16:creationId xmlns:a16="http://schemas.microsoft.com/office/drawing/2014/main" id="{A7D9A102-B663-7A3A-0C0E-96815649A85E}"/>
                  </a:ext>
                </a:extLst>
              </p:cNvPr>
              <p:cNvGrpSpPr/>
              <p:nvPr/>
            </p:nvGrpSpPr>
            <p:grpSpPr>
              <a:xfrm>
                <a:off x="9668862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91" name="Rectangle 2190">
                  <a:extLst>
                    <a:ext uri="{FF2B5EF4-FFF2-40B4-BE49-F238E27FC236}">
                      <a16:creationId xmlns:a16="http://schemas.microsoft.com/office/drawing/2014/main" id="{5151E194-1A37-E4CA-AF7D-E65BAEEA989A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92" name="Rectangle 2191">
                  <a:extLst>
                    <a:ext uri="{FF2B5EF4-FFF2-40B4-BE49-F238E27FC236}">
                      <a16:creationId xmlns:a16="http://schemas.microsoft.com/office/drawing/2014/main" id="{D8B9A0A6-4429-6C7C-3C87-36711650CA8F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186" name="Group 2185">
                <a:extLst>
                  <a:ext uri="{FF2B5EF4-FFF2-40B4-BE49-F238E27FC236}">
                    <a16:creationId xmlns:a16="http://schemas.microsoft.com/office/drawing/2014/main" id="{57EEC827-83DE-F0C0-CC5B-56F1999EB5DF}"/>
                  </a:ext>
                </a:extLst>
              </p:cNvPr>
              <p:cNvGrpSpPr/>
              <p:nvPr/>
            </p:nvGrpSpPr>
            <p:grpSpPr>
              <a:xfrm>
                <a:off x="10259339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189" name="Rectangle 2188">
                  <a:extLst>
                    <a:ext uri="{FF2B5EF4-FFF2-40B4-BE49-F238E27FC236}">
                      <a16:creationId xmlns:a16="http://schemas.microsoft.com/office/drawing/2014/main" id="{6182B936-A2A5-0E67-6E3D-5524651A4CEC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190" name="Rectangle 2189">
                  <a:extLst>
                    <a:ext uri="{FF2B5EF4-FFF2-40B4-BE49-F238E27FC236}">
                      <a16:creationId xmlns:a16="http://schemas.microsoft.com/office/drawing/2014/main" id="{6C1B10D4-910D-F382-E90B-452EE5599DEA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cxnSp>
            <p:nvCxnSpPr>
              <p:cNvPr id="2187" name="Straight Connector 2186">
                <a:extLst>
                  <a:ext uri="{FF2B5EF4-FFF2-40B4-BE49-F238E27FC236}">
                    <a16:creationId xmlns:a16="http://schemas.microsoft.com/office/drawing/2014/main" id="{07B7170E-21BF-EDA7-7A8C-2824DD8B5BDD}"/>
                  </a:ext>
                </a:extLst>
              </p:cNvPr>
              <p:cNvCxnSpPr>
                <a:cxnSpLocks/>
                <a:stCxn id="2193" idx="3"/>
                <a:endCxn id="2191" idx="1"/>
              </p:cNvCxnSpPr>
              <p:nvPr/>
            </p:nvCxnSpPr>
            <p:spPr>
              <a:xfrm>
                <a:off x="9466146" y="4234574"/>
                <a:ext cx="211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8" name="Straight Connector 2187">
                <a:extLst>
                  <a:ext uri="{FF2B5EF4-FFF2-40B4-BE49-F238E27FC236}">
                    <a16:creationId xmlns:a16="http://schemas.microsoft.com/office/drawing/2014/main" id="{E260CA6E-FD08-98B0-BFD8-6D30C310A050}"/>
                  </a:ext>
                </a:extLst>
              </p:cNvPr>
              <p:cNvCxnSpPr>
                <a:cxnSpLocks/>
                <a:stCxn id="2191" idx="3"/>
                <a:endCxn id="2189" idx="1"/>
              </p:cNvCxnSpPr>
              <p:nvPr/>
            </p:nvCxnSpPr>
            <p:spPr>
              <a:xfrm>
                <a:off x="10065102" y="4234574"/>
                <a:ext cx="203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1" name="Straight Connector 2180">
              <a:extLst>
                <a:ext uri="{FF2B5EF4-FFF2-40B4-BE49-F238E27FC236}">
                  <a16:creationId xmlns:a16="http://schemas.microsoft.com/office/drawing/2014/main" id="{3AF67BC8-D572-38BA-D16D-D69FD7529E51}"/>
                </a:ext>
              </a:extLst>
            </p:cNvPr>
            <p:cNvCxnSpPr>
              <a:cxnSpLocks/>
              <a:endCxn id="2193" idx="1"/>
            </p:cNvCxnSpPr>
            <p:nvPr/>
          </p:nvCxnSpPr>
          <p:spPr>
            <a:xfrm flipV="1">
              <a:off x="8930639" y="4234574"/>
              <a:ext cx="599260" cy="4587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2" name="Right Brace 2181">
              <a:extLst>
                <a:ext uri="{FF2B5EF4-FFF2-40B4-BE49-F238E27FC236}">
                  <a16:creationId xmlns:a16="http://schemas.microsoft.com/office/drawing/2014/main" id="{3D12CF7E-8C87-5EE9-70CD-1FF37942B2F7}"/>
                </a:ext>
              </a:extLst>
            </p:cNvPr>
            <p:cNvSpPr/>
            <p:nvPr/>
          </p:nvSpPr>
          <p:spPr>
            <a:xfrm rot="5400000">
              <a:off x="10239391" y="4012494"/>
              <a:ext cx="157927" cy="1296802"/>
            </a:xfrm>
            <a:prstGeom prst="rightBrace">
              <a:avLst>
                <a:gd name="adj1" fmla="val 19756"/>
                <a:gd name="adj2" fmla="val 47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83" name="TextBox 2182">
              <a:extLst>
                <a:ext uri="{FF2B5EF4-FFF2-40B4-BE49-F238E27FC236}">
                  <a16:creationId xmlns:a16="http://schemas.microsoft.com/office/drawing/2014/main" id="{87D471FE-9361-C00D-3F4E-71AF46A87516}"/>
                </a:ext>
              </a:extLst>
            </p:cNvPr>
            <p:cNvSpPr txBox="1"/>
            <p:nvPr/>
          </p:nvSpPr>
          <p:spPr>
            <a:xfrm>
              <a:off x="9610746" y="4739859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M Roman 10" panose="00000500000000000000" pitchFamily="50" charset="0"/>
                </a:rPr>
                <a:t>Block - Chain</a:t>
              </a:r>
              <a:endParaRPr lang="en-ID">
                <a:latin typeface="LM Roman 10" panose="00000500000000000000" pitchFamily="50" charset="0"/>
              </a:endParaRPr>
            </a:p>
          </p:txBody>
        </p:sp>
      </p:grpSp>
      <p:grpSp>
        <p:nvGrpSpPr>
          <p:cNvPr id="2195" name="Group 2194">
            <a:extLst>
              <a:ext uri="{FF2B5EF4-FFF2-40B4-BE49-F238E27FC236}">
                <a16:creationId xmlns:a16="http://schemas.microsoft.com/office/drawing/2014/main" id="{44E6E4BD-6538-8FF6-D0E1-54C950A4520C}"/>
              </a:ext>
            </a:extLst>
          </p:cNvPr>
          <p:cNvGrpSpPr/>
          <p:nvPr/>
        </p:nvGrpSpPr>
        <p:grpSpPr>
          <a:xfrm flipH="1">
            <a:off x="1090145" y="3649093"/>
            <a:ext cx="2235784" cy="1099342"/>
            <a:chOff x="8930639" y="4009849"/>
            <a:chExt cx="2265797" cy="1099342"/>
          </a:xfrm>
        </p:grpSpPr>
        <p:grpSp>
          <p:nvGrpSpPr>
            <p:cNvPr id="2196" name="Group 2195">
              <a:extLst>
                <a:ext uri="{FF2B5EF4-FFF2-40B4-BE49-F238E27FC236}">
                  <a16:creationId xmlns:a16="http://schemas.microsoft.com/office/drawing/2014/main" id="{B894F144-6B4A-F8FE-555A-DEC36E5A2A0A}"/>
                </a:ext>
              </a:extLst>
            </p:cNvPr>
            <p:cNvGrpSpPr/>
            <p:nvPr/>
          </p:nvGrpSpPr>
          <p:grpSpPr>
            <a:xfrm>
              <a:off x="9520756" y="4009849"/>
              <a:ext cx="1586717" cy="437885"/>
              <a:chOff x="9069906" y="4009849"/>
              <a:chExt cx="1586717" cy="437885"/>
            </a:xfrm>
          </p:grpSpPr>
          <p:grpSp>
            <p:nvGrpSpPr>
              <p:cNvPr id="2200" name="Group 2199">
                <a:extLst>
                  <a:ext uri="{FF2B5EF4-FFF2-40B4-BE49-F238E27FC236}">
                    <a16:creationId xmlns:a16="http://schemas.microsoft.com/office/drawing/2014/main" id="{5F80C8C7-2D30-10A8-E2B1-46CAA7811A10}"/>
                  </a:ext>
                </a:extLst>
              </p:cNvPr>
              <p:cNvGrpSpPr/>
              <p:nvPr/>
            </p:nvGrpSpPr>
            <p:grpSpPr>
              <a:xfrm>
                <a:off x="9069906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209" name="Rectangle 2208">
                  <a:extLst>
                    <a:ext uri="{FF2B5EF4-FFF2-40B4-BE49-F238E27FC236}">
                      <a16:creationId xmlns:a16="http://schemas.microsoft.com/office/drawing/2014/main" id="{7EE12A54-D241-D3BE-BCE9-5830E5CC1CF4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10" name="Rectangle 2209">
                  <a:extLst>
                    <a:ext uri="{FF2B5EF4-FFF2-40B4-BE49-F238E27FC236}">
                      <a16:creationId xmlns:a16="http://schemas.microsoft.com/office/drawing/2014/main" id="{4535E0DE-D1A5-77EE-4F3E-66A09488661C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01" name="Group 2200">
                <a:extLst>
                  <a:ext uri="{FF2B5EF4-FFF2-40B4-BE49-F238E27FC236}">
                    <a16:creationId xmlns:a16="http://schemas.microsoft.com/office/drawing/2014/main" id="{FFDA9566-D2C9-CAAB-5F42-3F9E8EDD42C0}"/>
                  </a:ext>
                </a:extLst>
              </p:cNvPr>
              <p:cNvGrpSpPr/>
              <p:nvPr/>
            </p:nvGrpSpPr>
            <p:grpSpPr>
              <a:xfrm>
                <a:off x="9668862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207" name="Rectangle 2206">
                  <a:extLst>
                    <a:ext uri="{FF2B5EF4-FFF2-40B4-BE49-F238E27FC236}">
                      <a16:creationId xmlns:a16="http://schemas.microsoft.com/office/drawing/2014/main" id="{E126CDFD-6EB7-273E-5AA2-33F6D5B61DB5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08" name="Rectangle 2207">
                  <a:extLst>
                    <a:ext uri="{FF2B5EF4-FFF2-40B4-BE49-F238E27FC236}">
                      <a16:creationId xmlns:a16="http://schemas.microsoft.com/office/drawing/2014/main" id="{905ACDEF-AE43-83D8-59C1-704C0E4015F6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02" name="Group 2201">
                <a:extLst>
                  <a:ext uri="{FF2B5EF4-FFF2-40B4-BE49-F238E27FC236}">
                    <a16:creationId xmlns:a16="http://schemas.microsoft.com/office/drawing/2014/main" id="{4AA135B6-D387-D66D-2EAF-6D2ABB885473}"/>
                  </a:ext>
                </a:extLst>
              </p:cNvPr>
              <p:cNvGrpSpPr/>
              <p:nvPr/>
            </p:nvGrpSpPr>
            <p:grpSpPr>
              <a:xfrm>
                <a:off x="10259339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205" name="Rectangle 2204">
                  <a:extLst>
                    <a:ext uri="{FF2B5EF4-FFF2-40B4-BE49-F238E27FC236}">
                      <a16:creationId xmlns:a16="http://schemas.microsoft.com/office/drawing/2014/main" id="{77263970-7E64-3A5A-9B4A-52598AD3FAB5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06" name="Rectangle 2205">
                  <a:extLst>
                    <a:ext uri="{FF2B5EF4-FFF2-40B4-BE49-F238E27FC236}">
                      <a16:creationId xmlns:a16="http://schemas.microsoft.com/office/drawing/2014/main" id="{83010523-6482-4E7B-24D4-3C93F44BAD3F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cxnSp>
            <p:nvCxnSpPr>
              <p:cNvPr id="2203" name="Straight Connector 2202">
                <a:extLst>
                  <a:ext uri="{FF2B5EF4-FFF2-40B4-BE49-F238E27FC236}">
                    <a16:creationId xmlns:a16="http://schemas.microsoft.com/office/drawing/2014/main" id="{6B1E644F-6414-D242-7DD7-82C1515E8D32}"/>
                  </a:ext>
                </a:extLst>
              </p:cNvPr>
              <p:cNvCxnSpPr>
                <a:cxnSpLocks/>
                <a:stCxn id="2209" idx="3"/>
                <a:endCxn id="2207" idx="1"/>
              </p:cNvCxnSpPr>
              <p:nvPr/>
            </p:nvCxnSpPr>
            <p:spPr>
              <a:xfrm>
                <a:off x="9466146" y="4234574"/>
                <a:ext cx="211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4" name="Straight Connector 2203">
                <a:extLst>
                  <a:ext uri="{FF2B5EF4-FFF2-40B4-BE49-F238E27FC236}">
                    <a16:creationId xmlns:a16="http://schemas.microsoft.com/office/drawing/2014/main" id="{13A96494-31DB-19F3-8035-2D6DA25AF4CB}"/>
                  </a:ext>
                </a:extLst>
              </p:cNvPr>
              <p:cNvCxnSpPr>
                <a:cxnSpLocks/>
                <a:stCxn id="2207" idx="3"/>
                <a:endCxn id="2205" idx="1"/>
              </p:cNvCxnSpPr>
              <p:nvPr/>
            </p:nvCxnSpPr>
            <p:spPr>
              <a:xfrm>
                <a:off x="10065102" y="4234574"/>
                <a:ext cx="203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7" name="Straight Connector 2196">
              <a:extLst>
                <a:ext uri="{FF2B5EF4-FFF2-40B4-BE49-F238E27FC236}">
                  <a16:creationId xmlns:a16="http://schemas.microsoft.com/office/drawing/2014/main" id="{1A63BCE8-C479-E931-B4D7-702F0FB8E1CB}"/>
                </a:ext>
              </a:extLst>
            </p:cNvPr>
            <p:cNvCxnSpPr>
              <a:cxnSpLocks/>
              <a:endCxn id="2209" idx="1"/>
            </p:cNvCxnSpPr>
            <p:nvPr/>
          </p:nvCxnSpPr>
          <p:spPr>
            <a:xfrm flipV="1">
              <a:off x="8930639" y="4234574"/>
              <a:ext cx="599260" cy="4587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8" name="Right Brace 2197">
              <a:extLst>
                <a:ext uri="{FF2B5EF4-FFF2-40B4-BE49-F238E27FC236}">
                  <a16:creationId xmlns:a16="http://schemas.microsoft.com/office/drawing/2014/main" id="{2D5A5A7B-73EE-7138-757B-CD784B42982B}"/>
                </a:ext>
              </a:extLst>
            </p:cNvPr>
            <p:cNvSpPr/>
            <p:nvPr/>
          </p:nvSpPr>
          <p:spPr>
            <a:xfrm rot="5400000">
              <a:off x="10239391" y="4012494"/>
              <a:ext cx="157927" cy="1296802"/>
            </a:xfrm>
            <a:prstGeom prst="rightBrace">
              <a:avLst>
                <a:gd name="adj1" fmla="val 19756"/>
                <a:gd name="adj2" fmla="val 47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99" name="TextBox 2198">
              <a:extLst>
                <a:ext uri="{FF2B5EF4-FFF2-40B4-BE49-F238E27FC236}">
                  <a16:creationId xmlns:a16="http://schemas.microsoft.com/office/drawing/2014/main" id="{AE9662A0-4B31-E35B-A65A-1EE1D49F0D57}"/>
                </a:ext>
              </a:extLst>
            </p:cNvPr>
            <p:cNvSpPr txBox="1"/>
            <p:nvPr/>
          </p:nvSpPr>
          <p:spPr>
            <a:xfrm>
              <a:off x="9610746" y="4739859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M Roman 10" panose="00000500000000000000" pitchFamily="50" charset="0"/>
                </a:rPr>
                <a:t>Block - Chain</a:t>
              </a:r>
              <a:endParaRPr lang="en-ID">
                <a:latin typeface="LM Roman 10" panose="00000500000000000000" pitchFamily="50" charset="0"/>
              </a:endParaRPr>
            </a:p>
          </p:txBody>
        </p:sp>
      </p:grpSp>
      <p:grpSp>
        <p:nvGrpSpPr>
          <p:cNvPr id="2211" name="Group 2210">
            <a:extLst>
              <a:ext uri="{FF2B5EF4-FFF2-40B4-BE49-F238E27FC236}">
                <a16:creationId xmlns:a16="http://schemas.microsoft.com/office/drawing/2014/main" id="{584AA96B-8BF7-4FBE-D93D-8CC3D9179067}"/>
              </a:ext>
            </a:extLst>
          </p:cNvPr>
          <p:cNvGrpSpPr/>
          <p:nvPr/>
        </p:nvGrpSpPr>
        <p:grpSpPr>
          <a:xfrm flipH="1">
            <a:off x="2015810" y="1419011"/>
            <a:ext cx="2235784" cy="1099342"/>
            <a:chOff x="8930639" y="4009849"/>
            <a:chExt cx="2265797" cy="1099342"/>
          </a:xfrm>
        </p:grpSpPr>
        <p:grpSp>
          <p:nvGrpSpPr>
            <p:cNvPr id="2212" name="Group 2211">
              <a:extLst>
                <a:ext uri="{FF2B5EF4-FFF2-40B4-BE49-F238E27FC236}">
                  <a16:creationId xmlns:a16="http://schemas.microsoft.com/office/drawing/2014/main" id="{999D731A-D316-4714-5F0F-4982BAA44CD0}"/>
                </a:ext>
              </a:extLst>
            </p:cNvPr>
            <p:cNvGrpSpPr/>
            <p:nvPr/>
          </p:nvGrpSpPr>
          <p:grpSpPr>
            <a:xfrm>
              <a:off x="9520756" y="4009849"/>
              <a:ext cx="1586717" cy="437885"/>
              <a:chOff x="9069906" y="4009849"/>
              <a:chExt cx="1586717" cy="437885"/>
            </a:xfrm>
          </p:grpSpPr>
          <p:grpSp>
            <p:nvGrpSpPr>
              <p:cNvPr id="2216" name="Group 2215">
                <a:extLst>
                  <a:ext uri="{FF2B5EF4-FFF2-40B4-BE49-F238E27FC236}">
                    <a16:creationId xmlns:a16="http://schemas.microsoft.com/office/drawing/2014/main" id="{F1BC687E-F629-DFB1-CA1C-1EC4F57A634F}"/>
                  </a:ext>
                </a:extLst>
              </p:cNvPr>
              <p:cNvGrpSpPr/>
              <p:nvPr/>
            </p:nvGrpSpPr>
            <p:grpSpPr>
              <a:xfrm>
                <a:off x="9069906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225" name="Rectangle 2224">
                  <a:extLst>
                    <a:ext uri="{FF2B5EF4-FFF2-40B4-BE49-F238E27FC236}">
                      <a16:creationId xmlns:a16="http://schemas.microsoft.com/office/drawing/2014/main" id="{8DD5CDDA-4D03-4867-B3A7-898545BBD28B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26" name="Rectangle 2225">
                  <a:extLst>
                    <a:ext uri="{FF2B5EF4-FFF2-40B4-BE49-F238E27FC236}">
                      <a16:creationId xmlns:a16="http://schemas.microsoft.com/office/drawing/2014/main" id="{EDABAF93-AF97-EFD6-0E12-1B762A8877A6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17" name="Group 2216">
                <a:extLst>
                  <a:ext uri="{FF2B5EF4-FFF2-40B4-BE49-F238E27FC236}">
                    <a16:creationId xmlns:a16="http://schemas.microsoft.com/office/drawing/2014/main" id="{D792EDD5-FC42-A42D-572E-1DB884971F75}"/>
                  </a:ext>
                </a:extLst>
              </p:cNvPr>
              <p:cNvGrpSpPr/>
              <p:nvPr/>
            </p:nvGrpSpPr>
            <p:grpSpPr>
              <a:xfrm>
                <a:off x="9668862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223" name="Rectangle 2222">
                  <a:extLst>
                    <a:ext uri="{FF2B5EF4-FFF2-40B4-BE49-F238E27FC236}">
                      <a16:creationId xmlns:a16="http://schemas.microsoft.com/office/drawing/2014/main" id="{3ACBA58B-D4DA-4D11-5479-5A39AF0AD6B6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24" name="Rectangle 2223">
                  <a:extLst>
                    <a:ext uri="{FF2B5EF4-FFF2-40B4-BE49-F238E27FC236}">
                      <a16:creationId xmlns:a16="http://schemas.microsoft.com/office/drawing/2014/main" id="{9CBCEE55-6635-6025-F7FF-6C0DE4A0DDC1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grpSp>
            <p:nvGrpSpPr>
              <p:cNvPr id="2218" name="Group 2217">
                <a:extLst>
                  <a:ext uri="{FF2B5EF4-FFF2-40B4-BE49-F238E27FC236}">
                    <a16:creationId xmlns:a16="http://schemas.microsoft.com/office/drawing/2014/main" id="{14BBF3CF-E96F-7ADF-0598-AA3162DA5B42}"/>
                  </a:ext>
                </a:extLst>
              </p:cNvPr>
              <p:cNvGrpSpPr/>
              <p:nvPr/>
            </p:nvGrpSpPr>
            <p:grpSpPr>
              <a:xfrm>
                <a:off x="10259339" y="4009849"/>
                <a:ext cx="397284" cy="437885"/>
                <a:chOff x="9069906" y="4009849"/>
                <a:chExt cx="397284" cy="437885"/>
              </a:xfrm>
            </p:grpSpPr>
            <p:sp>
              <p:nvSpPr>
                <p:cNvPr id="2221" name="Rectangle 2220">
                  <a:extLst>
                    <a:ext uri="{FF2B5EF4-FFF2-40B4-BE49-F238E27FC236}">
                      <a16:creationId xmlns:a16="http://schemas.microsoft.com/office/drawing/2014/main" id="{3D5EE30A-56BB-D9FC-0D83-78A35CB39EF4}"/>
                    </a:ext>
                  </a:extLst>
                </p:cNvPr>
                <p:cNvSpPr/>
                <p:nvPr/>
              </p:nvSpPr>
              <p:spPr>
                <a:xfrm>
                  <a:off x="9079049" y="4021413"/>
                  <a:ext cx="387097" cy="426321"/>
                </a:xfrm>
                <a:prstGeom prst="rect">
                  <a:avLst/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222" name="Rectangle 2221">
                  <a:extLst>
                    <a:ext uri="{FF2B5EF4-FFF2-40B4-BE49-F238E27FC236}">
                      <a16:creationId xmlns:a16="http://schemas.microsoft.com/office/drawing/2014/main" id="{4F55080F-4573-FF8E-F3B9-AEA26AFE5766}"/>
                    </a:ext>
                  </a:extLst>
                </p:cNvPr>
                <p:cNvSpPr/>
                <p:nvPr/>
              </p:nvSpPr>
              <p:spPr>
                <a:xfrm>
                  <a:off x="9069906" y="4009849"/>
                  <a:ext cx="397284" cy="124867"/>
                </a:xfrm>
                <a:prstGeom prst="rect">
                  <a:avLst/>
                </a:prstGeom>
                <a:solidFill>
                  <a:srgbClr val="ECD2E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cxnSp>
            <p:nvCxnSpPr>
              <p:cNvPr id="2219" name="Straight Connector 2218">
                <a:extLst>
                  <a:ext uri="{FF2B5EF4-FFF2-40B4-BE49-F238E27FC236}">
                    <a16:creationId xmlns:a16="http://schemas.microsoft.com/office/drawing/2014/main" id="{99D8A6B6-3B68-1428-C23B-17CF8ED29CC8}"/>
                  </a:ext>
                </a:extLst>
              </p:cNvPr>
              <p:cNvCxnSpPr>
                <a:cxnSpLocks/>
                <a:stCxn id="2225" idx="3"/>
                <a:endCxn id="2223" idx="1"/>
              </p:cNvCxnSpPr>
              <p:nvPr/>
            </p:nvCxnSpPr>
            <p:spPr>
              <a:xfrm>
                <a:off x="9466146" y="4234574"/>
                <a:ext cx="21185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Straight Connector 2219">
                <a:extLst>
                  <a:ext uri="{FF2B5EF4-FFF2-40B4-BE49-F238E27FC236}">
                    <a16:creationId xmlns:a16="http://schemas.microsoft.com/office/drawing/2014/main" id="{B96A4983-1A0D-96B9-D405-30A53CBA7833}"/>
                  </a:ext>
                </a:extLst>
              </p:cNvPr>
              <p:cNvCxnSpPr>
                <a:cxnSpLocks/>
                <a:stCxn id="2223" idx="3"/>
                <a:endCxn id="2221" idx="1"/>
              </p:cNvCxnSpPr>
              <p:nvPr/>
            </p:nvCxnSpPr>
            <p:spPr>
              <a:xfrm>
                <a:off x="10065102" y="4234574"/>
                <a:ext cx="2033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3" name="Straight Connector 2212">
              <a:extLst>
                <a:ext uri="{FF2B5EF4-FFF2-40B4-BE49-F238E27FC236}">
                  <a16:creationId xmlns:a16="http://schemas.microsoft.com/office/drawing/2014/main" id="{879CBC66-203B-79AF-7189-F7DAAC8EB971}"/>
                </a:ext>
              </a:extLst>
            </p:cNvPr>
            <p:cNvCxnSpPr>
              <a:cxnSpLocks/>
              <a:endCxn id="2225" idx="1"/>
            </p:cNvCxnSpPr>
            <p:nvPr/>
          </p:nvCxnSpPr>
          <p:spPr>
            <a:xfrm flipV="1">
              <a:off x="8930639" y="4234574"/>
              <a:ext cx="599260" cy="45871"/>
            </a:xfrm>
            <a:prstGeom prst="line">
              <a:avLst/>
            </a:prstGeom>
            <a:ln w="38100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4" name="Right Brace 2213">
              <a:extLst>
                <a:ext uri="{FF2B5EF4-FFF2-40B4-BE49-F238E27FC236}">
                  <a16:creationId xmlns:a16="http://schemas.microsoft.com/office/drawing/2014/main" id="{F3AFAF3B-EB3F-114F-649B-F143A1A824B8}"/>
                </a:ext>
              </a:extLst>
            </p:cNvPr>
            <p:cNvSpPr/>
            <p:nvPr/>
          </p:nvSpPr>
          <p:spPr>
            <a:xfrm rot="5400000">
              <a:off x="10239391" y="4012494"/>
              <a:ext cx="157927" cy="1296802"/>
            </a:xfrm>
            <a:prstGeom prst="rightBrace">
              <a:avLst>
                <a:gd name="adj1" fmla="val 19756"/>
                <a:gd name="adj2" fmla="val 4771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15" name="TextBox 2214">
              <a:extLst>
                <a:ext uri="{FF2B5EF4-FFF2-40B4-BE49-F238E27FC236}">
                  <a16:creationId xmlns:a16="http://schemas.microsoft.com/office/drawing/2014/main" id="{79E8D4E3-CAC3-C0ED-7414-D71F55E1E58D}"/>
                </a:ext>
              </a:extLst>
            </p:cNvPr>
            <p:cNvSpPr txBox="1"/>
            <p:nvPr/>
          </p:nvSpPr>
          <p:spPr>
            <a:xfrm>
              <a:off x="9610746" y="4739859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M Roman 10" panose="00000500000000000000" pitchFamily="50" charset="0"/>
                </a:rPr>
                <a:t>Block - Chain</a:t>
              </a:r>
              <a:endParaRPr lang="en-ID">
                <a:latin typeface="LM Roman 10" panose="00000500000000000000" pitchFamily="50" charset="0"/>
              </a:endParaRPr>
            </a:p>
          </p:txBody>
        </p:sp>
      </p:grpSp>
      <p:grpSp>
        <p:nvGrpSpPr>
          <p:cNvPr id="2227" name="Group 2226">
            <a:extLst>
              <a:ext uri="{FF2B5EF4-FFF2-40B4-BE49-F238E27FC236}">
                <a16:creationId xmlns:a16="http://schemas.microsoft.com/office/drawing/2014/main" id="{35260999-01AD-3377-E092-57D439E3E329}"/>
              </a:ext>
            </a:extLst>
          </p:cNvPr>
          <p:cNvGrpSpPr/>
          <p:nvPr/>
        </p:nvGrpSpPr>
        <p:grpSpPr>
          <a:xfrm>
            <a:off x="8656276" y="5456517"/>
            <a:ext cx="591521" cy="437885"/>
            <a:chOff x="10128855" y="5313473"/>
            <a:chExt cx="591521" cy="437885"/>
          </a:xfrm>
        </p:grpSpPr>
        <p:sp>
          <p:nvSpPr>
            <p:cNvPr id="2228" name="Rectangle 2227">
              <a:extLst>
                <a:ext uri="{FF2B5EF4-FFF2-40B4-BE49-F238E27FC236}">
                  <a16:creationId xmlns:a16="http://schemas.microsoft.com/office/drawing/2014/main" id="{92D355ED-B538-3E59-6DE6-A4EB7855E8A6}"/>
                </a:ext>
              </a:extLst>
            </p:cNvPr>
            <p:cNvSpPr/>
            <p:nvPr/>
          </p:nvSpPr>
          <p:spPr>
            <a:xfrm>
              <a:off x="10332235" y="5325037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29" name="Rectangle 2228">
              <a:extLst>
                <a:ext uri="{FF2B5EF4-FFF2-40B4-BE49-F238E27FC236}">
                  <a16:creationId xmlns:a16="http://schemas.microsoft.com/office/drawing/2014/main" id="{A25171F0-B172-2486-2C11-6D0FA4CC169A}"/>
                </a:ext>
              </a:extLst>
            </p:cNvPr>
            <p:cNvSpPr/>
            <p:nvPr/>
          </p:nvSpPr>
          <p:spPr>
            <a:xfrm>
              <a:off x="10323092" y="5313473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30" name="Straight Connector 2229">
              <a:extLst>
                <a:ext uri="{FF2B5EF4-FFF2-40B4-BE49-F238E27FC236}">
                  <a16:creationId xmlns:a16="http://schemas.microsoft.com/office/drawing/2014/main" id="{00B9704A-895D-3FE9-4510-169B37F68E55}"/>
                </a:ext>
              </a:extLst>
            </p:cNvPr>
            <p:cNvCxnSpPr>
              <a:cxnSpLocks/>
              <a:endCxn id="2228" idx="1"/>
            </p:cNvCxnSpPr>
            <p:nvPr/>
          </p:nvCxnSpPr>
          <p:spPr>
            <a:xfrm>
              <a:off x="10128855" y="5538198"/>
              <a:ext cx="203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1" name="TextBox 2230">
            <a:extLst>
              <a:ext uri="{FF2B5EF4-FFF2-40B4-BE49-F238E27FC236}">
                <a16:creationId xmlns:a16="http://schemas.microsoft.com/office/drawing/2014/main" id="{F2E826E3-F8A9-DF03-6B17-9C6FFE3E5C51}"/>
              </a:ext>
            </a:extLst>
          </p:cNvPr>
          <p:cNvSpPr txBox="1"/>
          <p:nvPr/>
        </p:nvSpPr>
        <p:spPr>
          <a:xfrm>
            <a:off x="9239141" y="5468081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M Roman 10" panose="00000500000000000000" pitchFamily="50" charset="0"/>
              </a:rPr>
              <a:t>New Block Mined</a:t>
            </a:r>
            <a:endParaRPr lang="en-ID">
              <a:latin typeface="LM Roman 10" panose="00000500000000000000" pitchFamily="50" charset="0"/>
            </a:endParaRPr>
          </a:p>
        </p:txBody>
      </p:sp>
      <p:sp>
        <p:nvSpPr>
          <p:cNvPr id="2232" name="TextBox 2231">
            <a:extLst>
              <a:ext uri="{FF2B5EF4-FFF2-40B4-BE49-F238E27FC236}">
                <a16:creationId xmlns:a16="http://schemas.microsoft.com/office/drawing/2014/main" id="{8632A8C7-2B93-D7AF-2949-1C6E1796CEE4}"/>
              </a:ext>
            </a:extLst>
          </p:cNvPr>
          <p:cNvSpPr txBox="1"/>
          <p:nvPr/>
        </p:nvSpPr>
        <p:spPr>
          <a:xfrm>
            <a:off x="599135" y="5212052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LM Roman 10" panose="00000500000000000000" pitchFamily="50" charset="0"/>
              </a:rPr>
              <a:t>Block Mining : Generate Block </a:t>
            </a:r>
            <a:br>
              <a:rPr lang="en-US">
                <a:latin typeface="LM Roman 10" panose="00000500000000000000" pitchFamily="50" charset="0"/>
              </a:rPr>
            </a:br>
            <a:r>
              <a:rPr lang="en-US">
                <a:latin typeface="LM Roman 10" panose="00000500000000000000" pitchFamily="50" charset="0"/>
              </a:rPr>
              <a:t>Nonce </a:t>
            </a:r>
            <a:r>
              <a:rPr lang="en-US" err="1">
                <a:latin typeface="LM Roman 10" panose="00000500000000000000" pitchFamily="50" charset="0"/>
              </a:rPr>
              <a:t>GuessingVerified</a:t>
            </a:r>
            <a:endParaRPr lang="en-ID">
              <a:latin typeface="LM Roman 10" panose="00000500000000000000" pitchFamily="50" charset="0"/>
            </a:endParaRPr>
          </a:p>
        </p:txBody>
      </p: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F0665E34-908F-62FD-6EE5-9B82BEDB9503}"/>
              </a:ext>
            </a:extLst>
          </p:cNvPr>
          <p:cNvGrpSpPr/>
          <p:nvPr/>
        </p:nvGrpSpPr>
        <p:grpSpPr>
          <a:xfrm>
            <a:off x="5081472" y="4842709"/>
            <a:ext cx="397284" cy="437885"/>
            <a:chOff x="5273947" y="4878518"/>
            <a:chExt cx="397284" cy="437885"/>
          </a:xfrm>
        </p:grpSpPr>
        <p:sp>
          <p:nvSpPr>
            <p:cNvPr id="2234" name="Rectangle 2233">
              <a:extLst>
                <a:ext uri="{FF2B5EF4-FFF2-40B4-BE49-F238E27FC236}">
                  <a16:creationId xmlns:a16="http://schemas.microsoft.com/office/drawing/2014/main" id="{76DC5FAB-26F5-3872-811D-5A97E8F18713}"/>
                </a:ext>
              </a:extLst>
            </p:cNvPr>
            <p:cNvSpPr/>
            <p:nvPr/>
          </p:nvSpPr>
          <p:spPr>
            <a:xfrm>
              <a:off x="5283090" y="4890082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35" name="Rectangle 2234">
              <a:extLst>
                <a:ext uri="{FF2B5EF4-FFF2-40B4-BE49-F238E27FC236}">
                  <a16:creationId xmlns:a16="http://schemas.microsoft.com/office/drawing/2014/main" id="{32047BC5-85CE-EEEE-A7C2-D989FB778E42}"/>
                </a:ext>
              </a:extLst>
            </p:cNvPr>
            <p:cNvSpPr/>
            <p:nvPr/>
          </p:nvSpPr>
          <p:spPr>
            <a:xfrm>
              <a:off x="5273947" y="4878518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236" name="Group 2235">
            <a:extLst>
              <a:ext uri="{FF2B5EF4-FFF2-40B4-BE49-F238E27FC236}">
                <a16:creationId xmlns:a16="http://schemas.microsoft.com/office/drawing/2014/main" id="{9DB4DB28-73AF-D3E2-9F72-8F79CBE5CE0E}"/>
              </a:ext>
            </a:extLst>
          </p:cNvPr>
          <p:cNvGrpSpPr/>
          <p:nvPr/>
        </p:nvGrpSpPr>
        <p:grpSpPr>
          <a:xfrm>
            <a:off x="5818069" y="4450831"/>
            <a:ext cx="397284" cy="437885"/>
            <a:chOff x="5273947" y="4878518"/>
            <a:chExt cx="397284" cy="437885"/>
          </a:xfrm>
        </p:grpSpPr>
        <p:sp>
          <p:nvSpPr>
            <p:cNvPr id="2237" name="Rectangle 2236">
              <a:extLst>
                <a:ext uri="{FF2B5EF4-FFF2-40B4-BE49-F238E27FC236}">
                  <a16:creationId xmlns:a16="http://schemas.microsoft.com/office/drawing/2014/main" id="{129B3B89-FCF1-6CA5-630D-3E0F0248D09B}"/>
                </a:ext>
              </a:extLst>
            </p:cNvPr>
            <p:cNvSpPr/>
            <p:nvPr/>
          </p:nvSpPr>
          <p:spPr>
            <a:xfrm>
              <a:off x="5283090" y="4890082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38" name="Rectangle 2237">
              <a:extLst>
                <a:ext uri="{FF2B5EF4-FFF2-40B4-BE49-F238E27FC236}">
                  <a16:creationId xmlns:a16="http://schemas.microsoft.com/office/drawing/2014/main" id="{66E3B850-D920-54E1-AAE4-802E80624CF6}"/>
                </a:ext>
              </a:extLst>
            </p:cNvPr>
            <p:cNvSpPr/>
            <p:nvPr/>
          </p:nvSpPr>
          <p:spPr>
            <a:xfrm>
              <a:off x="5273947" y="4878518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239" name="Group 2238">
            <a:extLst>
              <a:ext uri="{FF2B5EF4-FFF2-40B4-BE49-F238E27FC236}">
                <a16:creationId xmlns:a16="http://schemas.microsoft.com/office/drawing/2014/main" id="{E7EE1516-597E-944B-D0C8-C11243EC3FCE}"/>
              </a:ext>
            </a:extLst>
          </p:cNvPr>
          <p:cNvGrpSpPr/>
          <p:nvPr/>
        </p:nvGrpSpPr>
        <p:grpSpPr>
          <a:xfrm>
            <a:off x="6415751" y="4449108"/>
            <a:ext cx="397284" cy="437885"/>
            <a:chOff x="5273947" y="4878518"/>
            <a:chExt cx="397284" cy="437885"/>
          </a:xfrm>
        </p:grpSpPr>
        <p:sp>
          <p:nvSpPr>
            <p:cNvPr id="2240" name="Rectangle 2239">
              <a:extLst>
                <a:ext uri="{FF2B5EF4-FFF2-40B4-BE49-F238E27FC236}">
                  <a16:creationId xmlns:a16="http://schemas.microsoft.com/office/drawing/2014/main" id="{BE8BC21F-7704-917F-0925-79BCC237AD4E}"/>
                </a:ext>
              </a:extLst>
            </p:cNvPr>
            <p:cNvSpPr/>
            <p:nvPr/>
          </p:nvSpPr>
          <p:spPr>
            <a:xfrm>
              <a:off x="5283090" y="4890082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41" name="Rectangle 2240">
              <a:extLst>
                <a:ext uri="{FF2B5EF4-FFF2-40B4-BE49-F238E27FC236}">
                  <a16:creationId xmlns:a16="http://schemas.microsoft.com/office/drawing/2014/main" id="{8A349505-DF61-2641-9725-02A593FAFC78}"/>
                </a:ext>
              </a:extLst>
            </p:cNvPr>
            <p:cNvSpPr/>
            <p:nvPr/>
          </p:nvSpPr>
          <p:spPr>
            <a:xfrm>
              <a:off x="5273947" y="4878518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242" name="Group 2241">
            <a:extLst>
              <a:ext uri="{FF2B5EF4-FFF2-40B4-BE49-F238E27FC236}">
                <a16:creationId xmlns:a16="http://schemas.microsoft.com/office/drawing/2014/main" id="{23E88DE9-8797-A90D-6779-B62B3D7943D5}"/>
              </a:ext>
            </a:extLst>
          </p:cNvPr>
          <p:cNvGrpSpPr/>
          <p:nvPr/>
        </p:nvGrpSpPr>
        <p:grpSpPr>
          <a:xfrm>
            <a:off x="6811991" y="4933046"/>
            <a:ext cx="397284" cy="437885"/>
            <a:chOff x="5273947" y="4878518"/>
            <a:chExt cx="397284" cy="437885"/>
          </a:xfrm>
        </p:grpSpPr>
        <p:sp>
          <p:nvSpPr>
            <p:cNvPr id="2243" name="Rectangle 2242">
              <a:extLst>
                <a:ext uri="{FF2B5EF4-FFF2-40B4-BE49-F238E27FC236}">
                  <a16:creationId xmlns:a16="http://schemas.microsoft.com/office/drawing/2014/main" id="{076E88DF-C997-FDA6-AF05-14F6351C3BC6}"/>
                </a:ext>
              </a:extLst>
            </p:cNvPr>
            <p:cNvSpPr/>
            <p:nvPr/>
          </p:nvSpPr>
          <p:spPr>
            <a:xfrm>
              <a:off x="5283090" y="4890082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44" name="Rectangle 2243">
              <a:extLst>
                <a:ext uri="{FF2B5EF4-FFF2-40B4-BE49-F238E27FC236}">
                  <a16:creationId xmlns:a16="http://schemas.microsoft.com/office/drawing/2014/main" id="{6C1A934F-D15F-0A8C-3E02-8F964A56D8F1}"/>
                </a:ext>
              </a:extLst>
            </p:cNvPr>
            <p:cNvSpPr/>
            <p:nvPr/>
          </p:nvSpPr>
          <p:spPr>
            <a:xfrm>
              <a:off x="5273947" y="4878518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245" name="Group 2244">
            <a:extLst>
              <a:ext uri="{FF2B5EF4-FFF2-40B4-BE49-F238E27FC236}">
                <a16:creationId xmlns:a16="http://schemas.microsoft.com/office/drawing/2014/main" id="{A133FC08-7E83-3539-2EE1-958A46228744}"/>
              </a:ext>
            </a:extLst>
          </p:cNvPr>
          <p:cNvGrpSpPr/>
          <p:nvPr/>
        </p:nvGrpSpPr>
        <p:grpSpPr>
          <a:xfrm>
            <a:off x="581443" y="3657328"/>
            <a:ext cx="583686" cy="437885"/>
            <a:chOff x="773918" y="3693137"/>
            <a:chExt cx="583686" cy="437885"/>
          </a:xfrm>
        </p:grpSpPr>
        <p:sp>
          <p:nvSpPr>
            <p:cNvPr id="2246" name="Rectangle 2245">
              <a:extLst>
                <a:ext uri="{FF2B5EF4-FFF2-40B4-BE49-F238E27FC236}">
                  <a16:creationId xmlns:a16="http://schemas.microsoft.com/office/drawing/2014/main" id="{F5D2F0C8-8213-16E8-BE58-98C54B663FF0}"/>
                </a:ext>
              </a:extLst>
            </p:cNvPr>
            <p:cNvSpPr/>
            <p:nvPr/>
          </p:nvSpPr>
          <p:spPr>
            <a:xfrm flipH="1">
              <a:off x="774948" y="3704701"/>
              <a:ext cx="381969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47" name="Rectangle 2246">
              <a:extLst>
                <a:ext uri="{FF2B5EF4-FFF2-40B4-BE49-F238E27FC236}">
                  <a16:creationId xmlns:a16="http://schemas.microsoft.com/office/drawing/2014/main" id="{5CBADEC8-F61E-F5A8-0CEF-B3FE3C87C494}"/>
                </a:ext>
              </a:extLst>
            </p:cNvPr>
            <p:cNvSpPr/>
            <p:nvPr/>
          </p:nvSpPr>
          <p:spPr>
            <a:xfrm flipH="1">
              <a:off x="773918" y="3693137"/>
              <a:ext cx="392021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48" name="Straight Connector 2247">
              <a:extLst>
                <a:ext uri="{FF2B5EF4-FFF2-40B4-BE49-F238E27FC236}">
                  <a16:creationId xmlns:a16="http://schemas.microsoft.com/office/drawing/2014/main" id="{82522738-979A-FA76-329C-A4E9B955B99C}"/>
                </a:ext>
              </a:extLst>
            </p:cNvPr>
            <p:cNvCxnSpPr>
              <a:cxnSpLocks/>
              <a:endCxn id="2246" idx="1"/>
            </p:cNvCxnSpPr>
            <p:nvPr/>
          </p:nvCxnSpPr>
          <p:spPr>
            <a:xfrm flipH="1">
              <a:off x="1156918" y="3917862"/>
              <a:ext cx="2006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9" name="Group 2248">
            <a:extLst>
              <a:ext uri="{FF2B5EF4-FFF2-40B4-BE49-F238E27FC236}">
                <a16:creationId xmlns:a16="http://schemas.microsoft.com/office/drawing/2014/main" id="{5E65B761-0437-E0D8-14D6-C62C501A7F24}"/>
              </a:ext>
            </a:extLst>
          </p:cNvPr>
          <p:cNvGrpSpPr/>
          <p:nvPr/>
        </p:nvGrpSpPr>
        <p:grpSpPr>
          <a:xfrm>
            <a:off x="1530241" y="1432203"/>
            <a:ext cx="583686" cy="437885"/>
            <a:chOff x="773918" y="3693137"/>
            <a:chExt cx="583686" cy="437885"/>
          </a:xfrm>
        </p:grpSpPr>
        <p:sp>
          <p:nvSpPr>
            <p:cNvPr id="2250" name="Rectangle 2249">
              <a:extLst>
                <a:ext uri="{FF2B5EF4-FFF2-40B4-BE49-F238E27FC236}">
                  <a16:creationId xmlns:a16="http://schemas.microsoft.com/office/drawing/2014/main" id="{2964EB8F-018E-914C-5EFE-0CFC12F9A04A}"/>
                </a:ext>
              </a:extLst>
            </p:cNvPr>
            <p:cNvSpPr/>
            <p:nvPr/>
          </p:nvSpPr>
          <p:spPr>
            <a:xfrm flipH="1">
              <a:off x="774948" y="3704701"/>
              <a:ext cx="381969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51" name="Rectangle 2250">
              <a:extLst>
                <a:ext uri="{FF2B5EF4-FFF2-40B4-BE49-F238E27FC236}">
                  <a16:creationId xmlns:a16="http://schemas.microsoft.com/office/drawing/2014/main" id="{42FA2F78-DF4E-763B-A895-CF2DB90BF85D}"/>
                </a:ext>
              </a:extLst>
            </p:cNvPr>
            <p:cNvSpPr/>
            <p:nvPr/>
          </p:nvSpPr>
          <p:spPr>
            <a:xfrm flipH="1">
              <a:off x="773918" y="3693137"/>
              <a:ext cx="392021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52" name="Straight Connector 2251">
              <a:extLst>
                <a:ext uri="{FF2B5EF4-FFF2-40B4-BE49-F238E27FC236}">
                  <a16:creationId xmlns:a16="http://schemas.microsoft.com/office/drawing/2014/main" id="{DA5E1CEC-01D9-9258-EA46-B62BFC743AC4}"/>
                </a:ext>
              </a:extLst>
            </p:cNvPr>
            <p:cNvCxnSpPr>
              <a:cxnSpLocks/>
              <a:endCxn id="2250" idx="1"/>
            </p:cNvCxnSpPr>
            <p:nvPr/>
          </p:nvCxnSpPr>
          <p:spPr>
            <a:xfrm flipH="1">
              <a:off x="1156918" y="3917862"/>
              <a:ext cx="2006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3" name="Group 2252">
            <a:extLst>
              <a:ext uri="{FF2B5EF4-FFF2-40B4-BE49-F238E27FC236}">
                <a16:creationId xmlns:a16="http://schemas.microsoft.com/office/drawing/2014/main" id="{ED8FA9F9-ECA7-3A08-9D34-DBEB6EC08D0E}"/>
              </a:ext>
            </a:extLst>
          </p:cNvPr>
          <p:cNvGrpSpPr/>
          <p:nvPr/>
        </p:nvGrpSpPr>
        <p:grpSpPr>
          <a:xfrm>
            <a:off x="10027716" y="1395743"/>
            <a:ext cx="591521" cy="437885"/>
            <a:chOff x="11097286" y="4021087"/>
            <a:chExt cx="591521" cy="437885"/>
          </a:xfrm>
        </p:grpSpPr>
        <p:sp>
          <p:nvSpPr>
            <p:cNvPr id="2254" name="Rectangle 2253">
              <a:extLst>
                <a:ext uri="{FF2B5EF4-FFF2-40B4-BE49-F238E27FC236}">
                  <a16:creationId xmlns:a16="http://schemas.microsoft.com/office/drawing/2014/main" id="{045FC57E-9AF2-2535-0B11-6557EC9FDBF7}"/>
                </a:ext>
              </a:extLst>
            </p:cNvPr>
            <p:cNvSpPr/>
            <p:nvPr/>
          </p:nvSpPr>
          <p:spPr>
            <a:xfrm>
              <a:off x="11300666" y="4032651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55" name="Rectangle 2254">
              <a:extLst>
                <a:ext uri="{FF2B5EF4-FFF2-40B4-BE49-F238E27FC236}">
                  <a16:creationId xmlns:a16="http://schemas.microsoft.com/office/drawing/2014/main" id="{8405E334-863F-A0B0-0964-591B2AC218D9}"/>
                </a:ext>
              </a:extLst>
            </p:cNvPr>
            <p:cNvSpPr/>
            <p:nvPr/>
          </p:nvSpPr>
          <p:spPr>
            <a:xfrm>
              <a:off x="11291523" y="4021087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56" name="Straight Connector 2255">
              <a:extLst>
                <a:ext uri="{FF2B5EF4-FFF2-40B4-BE49-F238E27FC236}">
                  <a16:creationId xmlns:a16="http://schemas.microsoft.com/office/drawing/2014/main" id="{F128E862-0945-9C50-66AC-43786CBD29B8}"/>
                </a:ext>
              </a:extLst>
            </p:cNvPr>
            <p:cNvCxnSpPr>
              <a:cxnSpLocks/>
              <a:endCxn id="2254" idx="1"/>
            </p:cNvCxnSpPr>
            <p:nvPr/>
          </p:nvCxnSpPr>
          <p:spPr>
            <a:xfrm>
              <a:off x="11097286" y="4245812"/>
              <a:ext cx="203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7" name="Group 2256">
            <a:extLst>
              <a:ext uri="{FF2B5EF4-FFF2-40B4-BE49-F238E27FC236}">
                <a16:creationId xmlns:a16="http://schemas.microsoft.com/office/drawing/2014/main" id="{CB9858FD-D786-AA72-CC00-887AA517B583}"/>
              </a:ext>
            </a:extLst>
          </p:cNvPr>
          <p:cNvGrpSpPr/>
          <p:nvPr/>
        </p:nvGrpSpPr>
        <p:grpSpPr>
          <a:xfrm>
            <a:off x="11105385" y="3951812"/>
            <a:ext cx="592565" cy="429102"/>
            <a:chOff x="11288717" y="4021517"/>
            <a:chExt cx="592565" cy="429102"/>
          </a:xfrm>
        </p:grpSpPr>
        <p:sp>
          <p:nvSpPr>
            <p:cNvPr id="2258" name="Rectangle 2257">
              <a:extLst>
                <a:ext uri="{FF2B5EF4-FFF2-40B4-BE49-F238E27FC236}">
                  <a16:creationId xmlns:a16="http://schemas.microsoft.com/office/drawing/2014/main" id="{2EBA4803-C3D1-BC8D-4C2E-E87B72F5291A}"/>
                </a:ext>
              </a:extLst>
            </p:cNvPr>
            <p:cNvSpPr/>
            <p:nvPr/>
          </p:nvSpPr>
          <p:spPr>
            <a:xfrm>
              <a:off x="11492097" y="4024298"/>
              <a:ext cx="387097" cy="42632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59" name="Rectangle 2258">
              <a:extLst>
                <a:ext uri="{FF2B5EF4-FFF2-40B4-BE49-F238E27FC236}">
                  <a16:creationId xmlns:a16="http://schemas.microsoft.com/office/drawing/2014/main" id="{FFF32977-61C6-8B5C-FD54-F5136AFD9E05}"/>
                </a:ext>
              </a:extLst>
            </p:cNvPr>
            <p:cNvSpPr/>
            <p:nvPr/>
          </p:nvSpPr>
          <p:spPr>
            <a:xfrm>
              <a:off x="11483998" y="4021517"/>
              <a:ext cx="397284" cy="1248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260" name="Straight Connector 2259">
              <a:extLst>
                <a:ext uri="{FF2B5EF4-FFF2-40B4-BE49-F238E27FC236}">
                  <a16:creationId xmlns:a16="http://schemas.microsoft.com/office/drawing/2014/main" id="{CF834C89-38C7-F19B-9429-8AF869DCBF86}"/>
                </a:ext>
              </a:extLst>
            </p:cNvPr>
            <p:cNvCxnSpPr>
              <a:cxnSpLocks/>
              <a:endCxn id="2258" idx="1"/>
            </p:cNvCxnSpPr>
            <p:nvPr/>
          </p:nvCxnSpPr>
          <p:spPr>
            <a:xfrm>
              <a:off x="11288717" y="4237459"/>
              <a:ext cx="2033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1" name="TextBox 2260">
            <a:extLst>
              <a:ext uri="{FF2B5EF4-FFF2-40B4-BE49-F238E27FC236}">
                <a16:creationId xmlns:a16="http://schemas.microsoft.com/office/drawing/2014/main" id="{4892EBDD-89B8-1A9B-F619-A70E30CA2AEE}"/>
              </a:ext>
            </a:extLst>
          </p:cNvPr>
          <p:cNvSpPr txBox="1"/>
          <p:nvPr/>
        </p:nvSpPr>
        <p:spPr>
          <a:xfrm>
            <a:off x="4128448" y="109825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en-ID" b="1" i="1" u="sng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2" name="TextBox 2261">
            <a:extLst>
              <a:ext uri="{FF2B5EF4-FFF2-40B4-BE49-F238E27FC236}">
                <a16:creationId xmlns:a16="http://schemas.microsoft.com/office/drawing/2014/main" id="{3A20FB85-27D6-3D8E-8CDD-6A0772BEBC84}"/>
              </a:ext>
            </a:extLst>
          </p:cNvPr>
          <p:cNvSpPr txBox="1"/>
          <p:nvPr/>
        </p:nvSpPr>
        <p:spPr>
          <a:xfrm>
            <a:off x="6884040" y="11238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en-ID" b="1" i="1" u="sng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3" name="TextBox 2262">
            <a:extLst>
              <a:ext uri="{FF2B5EF4-FFF2-40B4-BE49-F238E27FC236}">
                <a16:creationId xmlns:a16="http://schemas.microsoft.com/office/drawing/2014/main" id="{0457146E-9924-4247-9D72-D9CB54F43057}"/>
              </a:ext>
            </a:extLst>
          </p:cNvPr>
          <p:cNvSpPr txBox="1"/>
          <p:nvPr/>
        </p:nvSpPr>
        <p:spPr>
          <a:xfrm>
            <a:off x="2547263" y="30008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en-ID" b="1" i="1" u="sng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4" name="TextBox 2263">
            <a:extLst>
              <a:ext uri="{FF2B5EF4-FFF2-40B4-BE49-F238E27FC236}">
                <a16:creationId xmlns:a16="http://schemas.microsoft.com/office/drawing/2014/main" id="{2FC06881-006C-7FF6-B9ED-9DBDF9DD0A44}"/>
              </a:ext>
            </a:extLst>
          </p:cNvPr>
          <p:cNvSpPr txBox="1"/>
          <p:nvPr/>
        </p:nvSpPr>
        <p:spPr>
          <a:xfrm>
            <a:off x="8291352" y="33914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en-ID" b="1" i="1" u="sng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65" name="TextBox 2264">
            <a:extLst>
              <a:ext uri="{FF2B5EF4-FFF2-40B4-BE49-F238E27FC236}">
                <a16:creationId xmlns:a16="http://schemas.microsoft.com/office/drawing/2014/main" id="{B7F97891-45DE-6CD8-D5BD-A8A62A0679CB}"/>
              </a:ext>
            </a:extLst>
          </p:cNvPr>
          <p:cNvSpPr txBox="1"/>
          <p:nvPr/>
        </p:nvSpPr>
        <p:spPr>
          <a:xfrm>
            <a:off x="5484465" y="59325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endParaRPr lang="en-ID" b="1" i="1" u="sng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953 -0.03472 L -0.01953 -0.03449 C -0.02656 -0.04514 -0.0276 -0.04537 -0.03242 -0.05648 C -0.03554 -0.06365 -0.03489 -0.06342 -0.0375 -0.07037 C -0.03815 -0.07222 -0.03893 -0.07361 -0.03958 -0.07546 C -0.0401 -0.07662 -0.04036 -0.07824 -0.04101 -0.07916 C -0.05429 -0.09768 -0.04518 -0.08333 -0.05312 -0.09328 C -0.06054 -0.10231 -0.05625 -0.09953 -0.06172 -0.10208 C -0.0625 -0.1037 -0.06289 -0.10578 -0.06393 -0.10717 C -0.06445 -0.1081 -0.06536 -0.10787 -0.06601 -0.10833 C -0.06679 -0.10902 -0.06744 -0.10995 -0.0681 -0.11088 C -0.07031 -0.11389 -0.07265 -0.11643 -0.07461 -0.1199 C -0.075 -0.1206 -0.07552 -0.12176 -0.07604 -0.12245 C -0.07617 -0.12268 -0.08099 -0.12754 -0.08177 -0.1287 C -0.08763 -0.13819 -0.08737 -0.13426 -0.08737 -0.14004 L -0.08737 -0.13981 " pathEditMode="relative" rAng="0" ptsTypes="AAAAAAAAAAAAAAAA">
                                      <p:cBhvr>
                                        <p:cTn id="39" dur="2000" fill="hold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-525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43 -0.03588 L -0.0043 -0.03565 C -0.00625 -0.04491 -0.00859 -0.05347 -0.01003 -0.06273 C -0.01602 -0.09954 -0.0082 -0.0713 -0.01576 -0.0956 C -0.01602 -0.09769 -0.01602 -0.1 -0.01654 -0.10208 C -0.01719 -0.10533 -0.01888 -0.10718 -0.02005 -0.10972 C -0.02083 -0.11134 -0.02148 -0.11296 -0.02227 -0.11482 C -0.02266 -0.11597 -0.02331 -0.11713 -0.02357 -0.11852 C -0.02396 -0.11968 -0.02396 -0.1213 -0.02435 -0.12246 C -0.02487 -0.12384 -0.02578 -0.12477 -0.02643 -0.12616 C -0.02669 -0.12732 -0.02695 -0.12871 -0.02721 -0.12986 C -0.02813 -0.13333 -0.03008 -0.14005 -0.03008 -0.13982 C -0.03138 -0.15232 -0.02982 -0.14097 -0.03216 -0.15162 C -0.03516 -0.16482 -0.03177 -0.15371 -0.03581 -0.16551 C -0.03776 -0.18009 -0.03411 -0.15695 -0.0401 -0.1794 C -0.04063 -0.18171 -0.04036 -0.18472 -0.04076 -0.18704 C -0.04128 -0.18982 -0.04219 -0.19213 -0.04284 -0.19468 C -0.04336 -0.19861 -0.04362 -0.20255 -0.04427 -0.20625 C -0.04479 -0.2088 -0.04583 -0.21111 -0.04648 -0.21366 C -0.05195 -0.23519 -0.04531 -0.21111 -0.05078 -0.23033 C -0.05104 -0.23496 -0.05091 -0.23958 -0.05143 -0.24421 C -0.05169 -0.24607 -0.05273 -0.24746 -0.05286 -0.24931 C -0.05365 -0.25648 -0.05365 -0.26389 -0.0543 -0.27083 C -0.05456 -0.27315 -0.05534 -0.275 -0.05573 -0.27732 C -0.05638 -0.28102 -0.05664 -0.28496 -0.05716 -0.28866 C -0.05742 -0.29005 -0.05768 -0.29121 -0.05794 -0.29259 C -0.05859 -0.29746 -0.05872 -0.30301 -0.06003 -0.30764 C -0.06315 -0.31875 -0.05951 -0.30741 -0.06354 -0.31667 C -0.0655 -0.32107 -0.06693 -0.32593 -0.06862 -0.33056 C -0.07109 -0.33773 -0.06901 -0.33079 -0.07148 -0.33958 C -0.07331 -0.35903 -0.07083 -0.3375 -0.07357 -0.35208 C -0.07565 -0.3632 -0.07279 -0.3544 -0.07578 -0.36227 C -0.07591 -0.36528 -0.07604 -0.36829 -0.07643 -0.3713 C -0.07695 -0.37523 -0.07878 -0.38079 -0.08008 -0.38403 C -0.08047 -0.38496 -0.08099 -0.38565 -0.08138 -0.38634 L -0.08138 -0.38611 L -0.08008 -0.38009 " pathEditMode="relative" rAng="0" ptsTypes="AAAAAAAAAAAAAAAAAAAAAAAAAAAAAAAAAAAAA">
                                      <p:cBhvr>
                                        <p:cTn id="41" dur="2000" fill="hold"/>
                                        <p:tgtEl>
                                          <p:spTgt spid="2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175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91 -0.03565 L 0.00091 -0.03542 C 0.0026 -0.04468 0.00351 -0.04723 0.00443 -0.05487 C 0.00495 -0.05903 0.00534 -0.0632 0.00586 -0.0676 L 0.00651 -0.07385 C 0.00677 -0.09375 0.0069 -0.11366 0.00729 -0.13357 C 0.00729 -0.13612 0.00768 -0.13866 0.00794 -0.14121 C 0.00833 -0.14375 0.00885 -0.1463 0.00937 -0.14885 C 0.01002 -0.15116 0.01081 -0.15301 0.01159 -0.1551 C 0.01289 -0.16899 0.01146 -0.15695 0.01367 -0.16922 C 0.01406 -0.17084 0.01419 -0.17246 0.01445 -0.17431 C 0.01471 -0.17639 0.01458 -0.17848 0.0151 -0.18056 C 0.01562 -0.18241 0.01653 -0.18403 0.01732 -0.18565 C 0.01901 -0.20116 0.01666 -0.18195 0.0194 -0.19954 C 0.01992 -0.20278 0.02057 -0.21065 0.02083 -0.21366 C 0.02109 -0.21575 0.02122 -0.21783 0.02161 -0.21991 C 0.02187 -0.22176 0.02252 -0.22338 0.02304 -0.225 C 0.02304 -0.22593 0.02409 -0.2375 0.02435 -0.23889 C 0.025 -0.24167 0.02578 -0.24399 0.02656 -0.24653 C 0.02682 -0.24908 0.02695 -0.25162 0.02721 -0.25417 C 0.02838 -0.26227 0.02877 -0.25996 0.02943 -0.2669 C 0.03151 -0.2875 0.02956 -0.27755 0.03229 -0.28982 C 0.03359 -0.31644 0.03216 -0.29445 0.03372 -0.31019 C 0.03398 -0.31297 0.03398 -0.31621 0.03437 -0.31899 C 0.03476 -0.3213 0.03541 -0.32315 0.03581 -0.32524 C 0.03672 -0.33033 0.0362 -0.33102 0.03802 -0.33542 C 0.03854 -0.33704 0.03945 -0.33797 0.0401 -0.33936 C 0.04062 -0.34144 0.04101 -0.34352 0.04153 -0.34561 C 0.04219 -0.34792 0.04323 -0.34977 0.04375 -0.35209 C 0.04674 -0.36713 0.04232 -0.35394 0.04583 -0.36343 L 0.04661 -0.37223 L 0.04661 -0.372 " pathEditMode="relative" rAng="0" ptsTypes="AAAAAAAAAAAAAAAAAAAAAAAAAAAAAAAA">
                                      <p:cBhvr>
                                        <p:cTn id="43" dur="2000" fill="hold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1682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419 -0.01991 L 0.01419 -0.01968 C 0.02409 -0.03287 0.01914 -0.02755 0.02917 -0.03658 C 0.03008 -0.0375 0.03099 -0.03866 0.03203 -0.03912 L 0.03555 -0.04028 C 0.03581 -0.04167 0.03581 -0.04329 0.03633 -0.04422 C 0.03724 -0.04584 0.03867 -0.04676 0.03984 -0.04792 C 0.04063 -0.04885 0.04128 -0.04977 0.04206 -0.05047 C 0.04531 -0.05394 0.04479 -0.05209 0.04779 -0.05695 C 0.04922 -0.05926 0.05117 -0.06135 0.05195 -0.06459 C 0.05247 -0.06621 0.05273 -0.06806 0.05339 -0.06968 C 0.05404 -0.07084 0.05495 -0.07107 0.0556 -0.07222 C 0.05781 -0.0757 0.05924 -0.08125 0.06198 -0.08357 C 0.06302 -0.08449 0.06393 -0.08519 0.06484 -0.08611 C 0.06693 -0.08843 0.06849 -0.0919 0.07057 -0.09375 C 0.07604 -0.09861 0.0724 -0.09491 0.07995 -0.10533 C 0.08086 -0.10648 0.08177 -0.10787 0.08281 -0.10903 L 0.08568 -0.11273 L 0.08568 -0.1125 " pathEditMode="relative" rAng="0" ptsTypes="AAAAAAAAAAAAAAAAAAA">
                                      <p:cBhvr>
                                        <p:cTn id="45" dur="2000" fill="hold"/>
                                        <p:tgtEl>
                                          <p:spTgt spid="2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5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5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5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35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35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1" grpId="0"/>
      <p:bldP spid="2232" grpId="0"/>
      <p:bldP spid="2261" grpId="0"/>
      <p:bldP spid="2262" grpId="0"/>
      <p:bldP spid="2263" grpId="0"/>
      <p:bldP spid="2264" grpId="0"/>
      <p:bldP spid="22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BFE6-D3CC-0A35-E0A2-F6D88D47A258}"/>
              </a:ext>
            </a:extLst>
          </p:cNvPr>
          <p:cNvSpPr txBox="1"/>
          <p:nvPr/>
        </p:nvSpPr>
        <p:spPr>
          <a:xfrm>
            <a:off x="382604" y="279787"/>
            <a:ext cx="4603282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5. Bipartite Block Forks</a:t>
            </a:r>
            <a:endParaRPr lang="en-ID" sz="2800" kern="100" dirty="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FC0AB-DCCF-92E5-A981-B5F66441C59E}"/>
              </a:ext>
            </a:extLst>
          </p:cNvPr>
          <p:cNvSpPr txBox="1"/>
          <p:nvPr/>
        </p:nvSpPr>
        <p:spPr>
          <a:xfrm>
            <a:off x="382603" y="806726"/>
            <a:ext cx="11437219" cy="152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Block Forks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adalah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kondisi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ketika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dua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atau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lebih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node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menambang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blok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dalam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waktu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bersamaan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blok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yang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dihasilkan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memiliki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nilai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prev_hash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yang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sama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,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sehingga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nantinya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akan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terbentuk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banyak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cabang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sebelum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blok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dimasukkan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ke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dalam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rantai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untuk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diverifikasi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terlebih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dahulu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. Bab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sebelumnya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membahas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mengenai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bagaimana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mengatasi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masalah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ini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yaitu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dengan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melakukan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penyortiran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blok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berdasarkan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i="1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proof-of-work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 (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PoW</a:t>
            </a:r>
            <a:r>
              <a:rPr lang="en-ID" sz="1600" dirty="0">
                <a:effectLst/>
                <a:latin typeface="LM Roman 10" panose="00000500000000000000" charset="0"/>
                <a:ea typeface="Calibri" panose="020F0502020204030204" pitchFamily="34" charset="0"/>
              </a:rPr>
              <a:t>) </a:t>
            </a:r>
            <a:r>
              <a:rPr lang="en-ID" sz="1600" dirty="0" err="1">
                <a:effectLst/>
                <a:latin typeface="LM Roman 10" panose="00000500000000000000" charset="0"/>
                <a:ea typeface="Calibri" panose="020F0502020204030204" pitchFamily="34" charset="0"/>
              </a:rPr>
              <a:t>terbesa</a:t>
            </a:r>
            <a:endParaRPr lang="en-ID" sz="1600" dirty="0">
              <a:latin typeface="LM Roman 10" panose="0000050000000000000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168B6F-C9F8-42FC-49D8-17D8F724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40" y="2546715"/>
            <a:ext cx="5303520" cy="3105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200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A4BACD6-9284-4149-3AB6-298772067A46}"/>
              </a:ext>
            </a:extLst>
          </p:cNvPr>
          <p:cNvSpPr txBox="1"/>
          <p:nvPr/>
        </p:nvSpPr>
        <p:spPr>
          <a:xfrm>
            <a:off x="965277" y="3247299"/>
            <a:ext cx="10464723" cy="2266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latin typeface="LM Roman 10" panose="00000500000000000000" charset="0"/>
              </a:rPr>
              <a:t>Block yang </a:t>
            </a:r>
            <a:r>
              <a:rPr lang="en-ID" sz="1600" dirty="0" err="1">
                <a:latin typeface="LM Roman 10" panose="00000500000000000000" charset="0"/>
              </a:rPr>
              <a:t>ditambang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kedua</a:t>
            </a:r>
            <a:r>
              <a:rPr lang="en-ID" sz="1600" dirty="0">
                <a:latin typeface="LM Roman 10" panose="00000500000000000000" charset="0"/>
              </a:rPr>
              <a:t> node </a:t>
            </a:r>
            <a:r>
              <a:rPr lang="en-ID" sz="1600" dirty="0" err="1">
                <a:latin typeface="LM Roman 10" panose="00000500000000000000" charset="0"/>
              </a:rPr>
              <a:t>akan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disiarkan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waktu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bersamaan</a:t>
            </a:r>
            <a:r>
              <a:rPr lang="en-ID" sz="1600" dirty="0">
                <a:latin typeface="LM Roman 10" panose="00000500000000000000" charset="0"/>
              </a:rPr>
              <a:t>, </a:t>
            </a:r>
            <a:r>
              <a:rPr lang="en-ID" sz="1600" dirty="0" err="1">
                <a:latin typeface="LM Roman 10" panose="00000500000000000000" charset="0"/>
              </a:rPr>
              <a:t>kemudian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setiap</a:t>
            </a:r>
            <a:r>
              <a:rPr lang="en-ID" sz="1600" dirty="0">
                <a:latin typeface="LM Roman 10" panose="00000500000000000000" charset="0"/>
              </a:rPr>
              <a:t> Node </a:t>
            </a:r>
            <a:r>
              <a:rPr lang="en-ID" sz="1600" dirty="0" err="1">
                <a:latin typeface="LM Roman 10" panose="00000500000000000000" charset="0"/>
              </a:rPr>
              <a:t>menerima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urutan</a:t>
            </a:r>
            <a:r>
              <a:rPr lang="en-ID" sz="1600" dirty="0">
                <a:latin typeface="LM Roman 10" panose="00000500000000000000" charset="0"/>
              </a:rPr>
              <a:t> yang </a:t>
            </a:r>
            <a:r>
              <a:rPr lang="en-ID" sz="1600" dirty="0" err="1">
                <a:latin typeface="LM Roman 10" panose="00000500000000000000" charset="0"/>
              </a:rPr>
              <a:t>berbeda</a:t>
            </a:r>
            <a:r>
              <a:rPr lang="en-ID" sz="1600" dirty="0">
                <a:latin typeface="LM Roman 10" panose="00000500000000000000" charset="0"/>
              </a:rPr>
              <a:t>, </a:t>
            </a:r>
            <a:r>
              <a:rPr lang="en-ID" sz="1600" dirty="0" err="1">
                <a:latin typeface="LM Roman 10" panose="00000500000000000000" charset="0"/>
              </a:rPr>
              <a:t>misalnya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ilustrasi</a:t>
            </a:r>
            <a:r>
              <a:rPr lang="en-ID" sz="1600" dirty="0">
                <a:latin typeface="LM Roman 10" panose="00000500000000000000" charset="0"/>
              </a:rPr>
              <a:t> di </a:t>
            </a:r>
            <a:r>
              <a:rPr lang="en-ID" sz="1600" dirty="0" err="1">
                <a:latin typeface="LM Roman 10" panose="00000500000000000000" charset="0"/>
              </a:rPr>
              <a:t>atas</a:t>
            </a:r>
            <a:r>
              <a:rPr lang="en-ID" sz="1600" dirty="0">
                <a:latin typeface="LM Roman 10" panose="00000500000000000000" charset="0"/>
              </a:rPr>
              <a:t> node 4 </a:t>
            </a:r>
            <a:r>
              <a:rPr lang="en-ID" sz="1600" dirty="0" err="1">
                <a:latin typeface="LM Roman 10" panose="00000500000000000000" charset="0"/>
              </a:rPr>
              <a:t>menambang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merah</a:t>
            </a:r>
            <a:r>
              <a:rPr lang="en-ID" sz="1600" dirty="0">
                <a:latin typeface="LM Roman 10" panose="00000500000000000000" charset="0"/>
              </a:rPr>
              <a:t> dan node 3 </a:t>
            </a:r>
            <a:r>
              <a:rPr lang="en-ID" sz="1600" dirty="0" err="1">
                <a:latin typeface="LM Roman 10" panose="00000500000000000000" charset="0"/>
              </a:rPr>
              <a:t>menambang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biru</a:t>
            </a:r>
            <a:r>
              <a:rPr lang="en-ID" sz="1600" dirty="0">
                <a:latin typeface="LM Roman 10" panose="00000500000000000000" charset="0"/>
              </a:rPr>
              <a:t>. </a:t>
            </a:r>
            <a:r>
              <a:rPr lang="en-ID" sz="1600" dirty="0" err="1">
                <a:latin typeface="LM Roman 10" panose="00000500000000000000" charset="0"/>
              </a:rPr>
              <a:t>Kedua</a:t>
            </a:r>
            <a:r>
              <a:rPr lang="en-ID" sz="1600" dirty="0">
                <a:latin typeface="LM Roman 10" panose="00000500000000000000" charset="0"/>
              </a:rPr>
              <a:t> node </a:t>
            </a:r>
            <a:r>
              <a:rPr lang="en-ID" sz="1600" dirty="0" err="1">
                <a:latin typeface="LM Roman 10" panose="00000500000000000000" charset="0"/>
              </a:rPr>
              <a:t>secara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bersamaan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mengirimkan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waktu</a:t>
            </a:r>
            <a:r>
              <a:rPr lang="en-ID" sz="1600" dirty="0">
                <a:latin typeface="LM Roman 10" panose="00000500000000000000" charset="0"/>
              </a:rPr>
              <a:t> yang </a:t>
            </a:r>
            <a:r>
              <a:rPr lang="en-ID" sz="1600" dirty="0" err="1">
                <a:latin typeface="LM Roman 10" panose="00000500000000000000" charset="0"/>
              </a:rPr>
              <a:t>sama</a:t>
            </a:r>
            <a:r>
              <a:rPr lang="en-ID" sz="1600" dirty="0">
                <a:latin typeface="LM Roman 10" panose="00000500000000000000" charset="0"/>
              </a:rPr>
              <a:t>, </a:t>
            </a:r>
            <a:r>
              <a:rPr lang="en-ID" sz="1600" dirty="0" err="1">
                <a:latin typeface="LM Roman 10" panose="00000500000000000000" charset="0"/>
              </a:rPr>
              <a:t>namun</a:t>
            </a:r>
            <a:r>
              <a:rPr lang="en-ID" sz="1600" dirty="0">
                <a:latin typeface="LM Roman 10" panose="00000500000000000000" charset="0"/>
              </a:rPr>
              <a:t> node </a:t>
            </a:r>
            <a:r>
              <a:rPr lang="en-ID" sz="1600" dirty="0" err="1">
                <a:latin typeface="LM Roman 10" panose="00000500000000000000" charset="0"/>
              </a:rPr>
              <a:t>lainnya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seperti</a:t>
            </a:r>
            <a:r>
              <a:rPr lang="en-ID" sz="1600" dirty="0">
                <a:latin typeface="LM Roman 10" panose="00000500000000000000" charset="0"/>
              </a:rPr>
              <a:t> node 2, new node, dan node 5 </a:t>
            </a:r>
            <a:r>
              <a:rPr lang="en-ID" sz="1600" dirty="0" err="1">
                <a:latin typeface="LM Roman 10" panose="00000500000000000000" charset="0"/>
              </a:rPr>
              <a:t>menerima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merah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sebelum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biru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dikarenakan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lebih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dekat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dengan</a:t>
            </a:r>
            <a:r>
              <a:rPr lang="en-ID" sz="1600" dirty="0">
                <a:latin typeface="LM Roman 10" panose="00000500000000000000" charset="0"/>
              </a:rPr>
              <a:t> node 4, </a:t>
            </a:r>
            <a:r>
              <a:rPr lang="en-ID" sz="1600" dirty="0" err="1">
                <a:latin typeface="LM Roman 10" panose="00000500000000000000" charset="0"/>
              </a:rPr>
              <a:t>berbanding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terbalik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dengan</a:t>
            </a:r>
            <a:r>
              <a:rPr lang="en-ID" sz="1600" dirty="0">
                <a:latin typeface="LM Roman 10" panose="00000500000000000000" charset="0"/>
              </a:rPr>
              <a:t> node 3 dan node 1 yang </a:t>
            </a:r>
            <a:r>
              <a:rPr lang="en-ID" sz="1600" dirty="0" err="1">
                <a:latin typeface="LM Roman 10" panose="00000500000000000000" charset="0"/>
              </a:rPr>
              <a:t>menerima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merah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setelah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biru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bergabung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dalam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rantai</a:t>
            </a:r>
            <a:r>
              <a:rPr lang="en-ID" sz="1600" dirty="0">
                <a:latin typeface="LM Roman 10" panose="00000500000000000000" charset="0"/>
              </a:rPr>
              <a:t>. </a:t>
            </a:r>
            <a:r>
              <a:rPr lang="en-ID" sz="1600" dirty="0" err="1">
                <a:latin typeface="LM Roman 10" panose="00000500000000000000" charset="0"/>
              </a:rPr>
              <a:t>Percabangan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blok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terjadi</a:t>
            </a:r>
            <a:r>
              <a:rPr lang="en-ID" sz="1600" dirty="0">
                <a:latin typeface="LM Roman 10" panose="00000500000000000000" charset="0"/>
              </a:rPr>
              <a:t> di </a:t>
            </a:r>
            <a:r>
              <a:rPr lang="en-ID" sz="1600" dirty="0" err="1">
                <a:latin typeface="LM Roman 10" panose="00000500000000000000" charset="0"/>
              </a:rPr>
              <a:t>sini</a:t>
            </a:r>
            <a:r>
              <a:rPr lang="en-ID" sz="1600" dirty="0">
                <a:latin typeface="LM Roman 10" panose="00000500000000000000" charset="0"/>
              </a:rPr>
              <a:t>, di mana </a:t>
            </a:r>
            <a:r>
              <a:rPr lang="en-ID" sz="1600" dirty="0" err="1">
                <a:latin typeface="LM Roman 10" panose="00000500000000000000" charset="0"/>
              </a:rPr>
              <a:t>ada</a:t>
            </a:r>
            <a:r>
              <a:rPr lang="en-ID" sz="1600" dirty="0">
                <a:latin typeface="LM Roman 10" panose="00000500000000000000" charset="0"/>
              </a:rPr>
              <a:t> dua </a:t>
            </a:r>
            <a:r>
              <a:rPr lang="en-ID" sz="1600" dirty="0" err="1">
                <a:latin typeface="LM Roman 10" panose="00000500000000000000" charset="0"/>
              </a:rPr>
              <a:t>jenis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rantai</a:t>
            </a:r>
            <a:r>
              <a:rPr lang="en-ID" sz="1600" dirty="0">
                <a:latin typeface="LM Roman 10" panose="00000500000000000000" charset="0"/>
              </a:rPr>
              <a:t> yang </a:t>
            </a:r>
            <a:r>
              <a:rPr lang="en-ID" sz="1600" dirty="0" err="1">
                <a:latin typeface="LM Roman 10" panose="00000500000000000000" charset="0"/>
              </a:rPr>
              <a:t>terbentuk</a:t>
            </a:r>
            <a:r>
              <a:rPr lang="en-ID" sz="1600" dirty="0">
                <a:latin typeface="LM Roman 10" panose="00000500000000000000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350CD-C541-F1C4-5521-4DCA16EA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04" y="141514"/>
            <a:ext cx="5303520" cy="3105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204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B0091D-2849-EDAC-1C5B-D9BB2678B641}"/>
              </a:ext>
            </a:extLst>
          </p:cNvPr>
          <p:cNvSpPr txBox="1"/>
          <p:nvPr/>
        </p:nvSpPr>
        <p:spPr>
          <a:xfrm>
            <a:off x="489857" y="304800"/>
            <a:ext cx="25472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>
                <a:solidFill>
                  <a:srgbClr val="FFFF00"/>
                </a:solidFill>
                <a:latin typeface="LM Roman 10" panose="00000500000000000000" pitchFamily="50" charset="0"/>
              </a:rPr>
              <a:t>Methods</a:t>
            </a:r>
            <a:endParaRPr lang="en-ID" sz="4000"/>
          </a:p>
        </p:txBody>
      </p:sp>
      <p:pic>
        <p:nvPicPr>
          <p:cNvPr id="13" name="Picture 12" descr="PlantUML diagram">
            <a:extLst>
              <a:ext uri="{FF2B5EF4-FFF2-40B4-BE49-F238E27FC236}">
                <a16:creationId xmlns:a16="http://schemas.microsoft.com/office/drawing/2014/main" id="{6AF9ED73-46BD-EE9E-040B-99C7BB5D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410"/>
            <a:ext cx="3505200" cy="6541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70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6C3D25-8E40-0630-1389-BF2E67EB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24" y="126408"/>
            <a:ext cx="2698750" cy="1334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9485B-3A34-AD2B-8DC7-15AF95E4A9F7}"/>
              </a:ext>
            </a:extLst>
          </p:cNvPr>
          <p:cNvSpPr txBox="1"/>
          <p:nvPr/>
        </p:nvSpPr>
        <p:spPr>
          <a:xfrm>
            <a:off x="244927" y="1457632"/>
            <a:ext cx="11702143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Block Forks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kondisi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multinomial di mana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periode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tertentu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misalkan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rentang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tertentu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1800" kern="1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diterima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bersamaan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masing – masing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-t. Kita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bisa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memisalkan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r>
              <a:rPr lang="en-ID" sz="18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mengalami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forks pada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-t. Blok –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pada F</a:t>
            </a:r>
            <a:r>
              <a:rPr lang="en-ID" sz="1800" kern="1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misalkan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ID" sz="1800" kern="1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t,i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ID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1800" kern="1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79">
            <a:extLst>
              <a:ext uri="{FF2B5EF4-FFF2-40B4-BE49-F238E27FC236}">
                <a16:creationId xmlns:a16="http://schemas.microsoft.com/office/drawing/2014/main" id="{F574A535-1C94-F937-11FC-0925B97D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7" y="17106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9" name="Rectangle 105">
            <a:extLst>
              <a:ext uri="{FF2B5EF4-FFF2-40B4-BE49-F238E27FC236}">
                <a16:creationId xmlns:a16="http://schemas.microsoft.com/office/drawing/2014/main" id="{716FB66C-519D-BA9D-DA55-06990DDAE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657" y="21678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976E0B1-A7D5-5E0F-B5C0-F93633114E0E}"/>
              </a:ext>
            </a:extLst>
          </p:cNvPr>
          <p:cNvGrpSpPr/>
          <p:nvPr/>
        </p:nvGrpSpPr>
        <p:grpSpPr>
          <a:xfrm>
            <a:off x="883557" y="3001462"/>
            <a:ext cx="5530216" cy="3569335"/>
            <a:chOff x="0" y="0"/>
            <a:chExt cx="6184144" cy="399112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48A878B-BB18-C3AD-2C42-ABBD660A1F7C}"/>
                </a:ext>
              </a:extLst>
            </p:cNvPr>
            <p:cNvGrpSpPr/>
            <p:nvPr/>
          </p:nvGrpSpPr>
          <p:grpSpPr>
            <a:xfrm>
              <a:off x="7315" y="0"/>
              <a:ext cx="6176829" cy="826135"/>
              <a:chOff x="1" y="-1"/>
              <a:chExt cx="11085368" cy="1484344"/>
            </a:xfrm>
          </p:grpSpPr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C876892-6274-8A6C-A370-EC8A860E28A6}"/>
                  </a:ext>
                </a:extLst>
              </p:cNvPr>
              <p:cNvGrpSpPr/>
              <p:nvPr/>
            </p:nvGrpSpPr>
            <p:grpSpPr>
              <a:xfrm>
                <a:off x="1" y="-1"/>
                <a:ext cx="7897886" cy="1426465"/>
                <a:chOff x="1" y="-1"/>
                <a:chExt cx="7897886" cy="1426465"/>
              </a:xfrm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CFF3F345-C36A-A03D-86F9-33528CCC7CFB}"/>
                    </a:ext>
                  </a:extLst>
                </p:cNvPr>
                <p:cNvSpPr/>
                <p:nvPr/>
              </p:nvSpPr>
              <p:spPr>
                <a:xfrm>
                  <a:off x="1" y="-1"/>
                  <a:ext cx="7897886" cy="14264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D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FB33497-52D0-F6AB-D418-750A415C4E0F}"/>
                    </a:ext>
                  </a:extLst>
                </p:cNvPr>
                <p:cNvGrpSpPr/>
                <p:nvPr/>
              </p:nvGrpSpPr>
              <p:grpSpPr>
                <a:xfrm>
                  <a:off x="124969" y="115824"/>
                  <a:ext cx="1231244" cy="1196452"/>
                  <a:chOff x="124969" y="115824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81EDAC76-47B4-F07A-71C3-10C5EC8D05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969" y="115824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6" name="Rectangle 165">
                        <a:extLst>
                          <a:ext uri="{FF2B5EF4-FFF2-40B4-BE49-F238E27FC236}">
                            <a16:creationId xmlns:a16="http://schemas.microsoft.com/office/drawing/2014/main" id="{81EDAC76-47B4-F07A-71C3-10C5EC8D058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969" y="115824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444E0A27-5967-8E87-57D4-F86C8ED995FB}"/>
                      </a:ext>
                    </a:extLst>
                  </p:cNvPr>
                  <p:cNvSpPr/>
                  <p:nvPr/>
                </p:nvSpPr>
                <p:spPr>
                  <a:xfrm>
                    <a:off x="124969" y="115824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49455D0C-24D0-65B7-48CA-C6235F109997}"/>
                    </a:ext>
                  </a:extLst>
                </p:cNvPr>
                <p:cNvGrpSpPr/>
                <p:nvPr/>
              </p:nvGrpSpPr>
              <p:grpSpPr>
                <a:xfrm>
                  <a:off x="4149971" y="113519"/>
                  <a:ext cx="1231244" cy="1196452"/>
                  <a:chOff x="4149971" y="11351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AA098FF0-AFDD-F090-9443-C050E4284D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9971" y="11351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1,4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AA098FF0-AFDD-F090-9443-C050E4284DC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49971" y="11351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79C2B62F-5026-7729-3452-3DBF72CCFFED}"/>
                      </a:ext>
                    </a:extLst>
                  </p:cNvPr>
                  <p:cNvSpPr/>
                  <p:nvPr/>
                </p:nvSpPr>
                <p:spPr>
                  <a:xfrm>
                    <a:off x="4149971" y="11351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3546B8FF-3A0E-D102-CC6E-606E2DE1BA38}"/>
                    </a:ext>
                  </a:extLst>
                </p:cNvPr>
                <p:cNvGrpSpPr/>
                <p:nvPr/>
              </p:nvGrpSpPr>
              <p:grpSpPr>
                <a:xfrm>
                  <a:off x="1459475" y="113519"/>
                  <a:ext cx="1231244" cy="1196452"/>
                  <a:chOff x="1459475" y="11351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FC0C0BAF-788D-C708-0D4F-91A85BDC98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9475" y="11351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FC0C0BAF-788D-C708-0D4F-91A85BDC987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9475" y="11351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B011E35A-FF24-9598-D585-F9DF89ACA5B8}"/>
                      </a:ext>
                    </a:extLst>
                  </p:cNvPr>
                  <p:cNvSpPr/>
                  <p:nvPr/>
                </p:nvSpPr>
                <p:spPr>
                  <a:xfrm>
                    <a:off x="1459475" y="11351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D9D6AA97-C981-FCFE-C825-1D734E288CC9}"/>
                    </a:ext>
                  </a:extLst>
                </p:cNvPr>
                <p:cNvGrpSpPr/>
                <p:nvPr/>
              </p:nvGrpSpPr>
              <p:grpSpPr>
                <a:xfrm>
                  <a:off x="2793981" y="113519"/>
                  <a:ext cx="1231244" cy="1196452"/>
                  <a:chOff x="2793981" y="11351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37A1DB34-7798-6F33-F249-6F9FA0C71A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3981" y="11351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1,3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37A1DB34-7798-6F33-F249-6F9FA0C71A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981" y="11351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07439123-B3EC-FF2A-5BDD-DEB7B996BEFD}"/>
                      </a:ext>
                    </a:extLst>
                  </p:cNvPr>
                  <p:cNvSpPr/>
                  <p:nvPr/>
                </p:nvSpPr>
                <p:spPr>
                  <a:xfrm>
                    <a:off x="2793981" y="11351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33D73C79-49D9-1006-C034-BC0DE8835253}"/>
                    </a:ext>
                  </a:extLst>
                </p:cNvPr>
                <p:cNvGrpSpPr/>
                <p:nvPr/>
              </p:nvGrpSpPr>
              <p:grpSpPr>
                <a:xfrm>
                  <a:off x="6327353" y="113519"/>
                  <a:ext cx="1231244" cy="1196452"/>
                  <a:chOff x="6327353" y="11351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6C64B7AE-C853-6D7A-16FA-B56D10F79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353" y="11351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1,</m:t>
                                  </m:r>
                                  <m:sSub>
                                    <m:sSubPr>
                                      <m:ctrlPr>
                                        <a:rPr lang="en-ID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6C64B7AE-C853-6D7A-16FA-B56D10F794F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7353" y="11351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B73CB660-7F91-A768-AB69-4AED0CB2E2C2}"/>
                      </a:ext>
                    </a:extLst>
                  </p:cNvPr>
                  <p:cNvSpPr/>
                  <p:nvPr/>
                </p:nvSpPr>
                <p:spPr>
                  <a:xfrm>
                    <a:off x="6327353" y="11351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27">
                    <a:extLst>
                      <a:ext uri="{FF2B5EF4-FFF2-40B4-BE49-F238E27FC236}">
                        <a16:creationId xmlns:a16="http://schemas.microsoft.com/office/drawing/2014/main" id="{39561396-4D2E-7368-D87A-17429901A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000388" y="640247"/>
                    <a:ext cx="3084981" cy="8440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en-US" sz="18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𝑓𝑜𝑟</m:t>
                        </m:r>
                        <m:sSub>
                          <m:sSubPr>
                            <m:ctrlPr>
                              <a:rPr lang="en-ID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𝑘𝑠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oMath>
                    </a14:m>
                    <a:r>
                      <a:rPr lang="en-US" sz="1800" i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ID" sz="1100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1" name="TextBox 27">
                    <a:extLst>
                      <a:ext uri="{FF2B5EF4-FFF2-40B4-BE49-F238E27FC236}">
                        <a16:creationId xmlns:a16="http://schemas.microsoft.com/office/drawing/2014/main" id="{39561396-4D2E-7368-D87A-17429901A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0388" y="640247"/>
                    <a:ext cx="3084981" cy="8440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90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B003E81-C4AB-DA6A-5C07-A4E40D22BD64}"/>
                </a:ext>
              </a:extLst>
            </p:cNvPr>
            <p:cNvGrpSpPr/>
            <p:nvPr/>
          </p:nvGrpSpPr>
          <p:grpSpPr>
            <a:xfrm>
              <a:off x="7315" y="958292"/>
              <a:ext cx="6176828" cy="811530"/>
              <a:chOff x="0" y="1667780"/>
              <a:chExt cx="11085864" cy="145759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5654A0ED-DEFF-0100-24B8-C2F10B75AD35}"/>
                  </a:ext>
                </a:extLst>
              </p:cNvPr>
              <p:cNvGrpSpPr/>
              <p:nvPr/>
            </p:nvGrpSpPr>
            <p:grpSpPr>
              <a:xfrm>
                <a:off x="0" y="1667780"/>
                <a:ext cx="7897886" cy="1426464"/>
                <a:chOff x="0" y="1667780"/>
                <a:chExt cx="7897886" cy="1426464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A31FA0C-4585-B510-866C-80553D2F3FD9}"/>
                    </a:ext>
                  </a:extLst>
                </p:cNvPr>
                <p:cNvSpPr/>
                <p:nvPr/>
              </p:nvSpPr>
              <p:spPr>
                <a:xfrm>
                  <a:off x="0" y="1667780"/>
                  <a:ext cx="7897886" cy="142646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D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2B79BAB4-157C-6956-BE73-9196148096CE}"/>
                    </a:ext>
                  </a:extLst>
                </p:cNvPr>
                <p:cNvGrpSpPr/>
                <p:nvPr/>
              </p:nvGrpSpPr>
              <p:grpSpPr>
                <a:xfrm>
                  <a:off x="124968" y="1783604"/>
                  <a:ext cx="1231244" cy="1196452"/>
                  <a:chOff x="124968" y="1783604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78D7465D-F88A-DC5E-A0C1-E969924CF2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968" y="1783604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8" name="Rectangle 147">
                        <a:extLst>
                          <a:ext uri="{FF2B5EF4-FFF2-40B4-BE49-F238E27FC236}">
                            <a16:creationId xmlns:a16="http://schemas.microsoft.com/office/drawing/2014/main" id="{78D7465D-F88A-DC5E-A0C1-E969924CF21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968" y="1783604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5C4BA49-6E2C-C14F-36F9-941816D6182E}"/>
                      </a:ext>
                    </a:extLst>
                  </p:cNvPr>
                  <p:cNvSpPr/>
                  <p:nvPr/>
                </p:nvSpPr>
                <p:spPr>
                  <a:xfrm>
                    <a:off x="124968" y="1783604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35207B03-3E47-90C3-4DFB-174613A53145}"/>
                    </a:ext>
                  </a:extLst>
                </p:cNvPr>
                <p:cNvGrpSpPr/>
                <p:nvPr/>
              </p:nvGrpSpPr>
              <p:grpSpPr>
                <a:xfrm>
                  <a:off x="4149970" y="1781299"/>
                  <a:ext cx="1231244" cy="1196452"/>
                  <a:chOff x="4149970" y="178129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BB4C34E8-BDF6-BB4D-FAE2-0D51E84EA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9970" y="178129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2,4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BB4C34E8-BDF6-BB4D-FAE2-0D51E84EAA0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49970" y="178129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C134C041-E445-D1AE-042F-5245865089EA}"/>
                      </a:ext>
                    </a:extLst>
                  </p:cNvPr>
                  <p:cNvSpPr/>
                  <p:nvPr/>
                </p:nvSpPr>
                <p:spPr>
                  <a:xfrm>
                    <a:off x="4149970" y="178129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DC3EBAF-DDF1-44AF-0693-2C2E06015402}"/>
                    </a:ext>
                  </a:extLst>
                </p:cNvPr>
                <p:cNvGrpSpPr/>
                <p:nvPr/>
              </p:nvGrpSpPr>
              <p:grpSpPr>
                <a:xfrm>
                  <a:off x="1459474" y="1781299"/>
                  <a:ext cx="1231244" cy="1196452"/>
                  <a:chOff x="1459474" y="178129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F25F1C63-8D24-E4B9-9E9D-0B2453E59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9474" y="178129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4" name="Rectangle 143">
                        <a:extLst>
                          <a:ext uri="{FF2B5EF4-FFF2-40B4-BE49-F238E27FC236}">
                            <a16:creationId xmlns:a16="http://schemas.microsoft.com/office/drawing/2014/main" id="{F25F1C63-8D24-E4B9-9E9D-0B2453E59E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9474" y="178129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F8C73D22-C903-11F9-7DB4-AB132ECDA1AA}"/>
                      </a:ext>
                    </a:extLst>
                  </p:cNvPr>
                  <p:cNvSpPr/>
                  <p:nvPr/>
                </p:nvSpPr>
                <p:spPr>
                  <a:xfrm>
                    <a:off x="1459474" y="178129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82A18749-E1F3-5E96-7C08-51449E460C78}"/>
                    </a:ext>
                  </a:extLst>
                </p:cNvPr>
                <p:cNvGrpSpPr/>
                <p:nvPr/>
              </p:nvGrpSpPr>
              <p:grpSpPr>
                <a:xfrm>
                  <a:off x="2793980" y="1781299"/>
                  <a:ext cx="1231244" cy="1196452"/>
                  <a:chOff x="2793980" y="178129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351CAA36-8264-0BB4-F485-79D074A773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3980" y="178129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2,3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2" name="Rectangle 141">
                        <a:extLst>
                          <a:ext uri="{FF2B5EF4-FFF2-40B4-BE49-F238E27FC236}">
                            <a16:creationId xmlns:a16="http://schemas.microsoft.com/office/drawing/2014/main" id="{351CAA36-8264-0BB4-F485-79D074A773D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980" y="178129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8E500DB0-BE90-634C-42B4-C0E8353FC3E1}"/>
                      </a:ext>
                    </a:extLst>
                  </p:cNvPr>
                  <p:cNvSpPr/>
                  <p:nvPr/>
                </p:nvSpPr>
                <p:spPr>
                  <a:xfrm>
                    <a:off x="2793980" y="178129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44080650-A602-BF64-6653-4C7D13CF5BB4}"/>
                    </a:ext>
                  </a:extLst>
                </p:cNvPr>
                <p:cNvGrpSpPr/>
                <p:nvPr/>
              </p:nvGrpSpPr>
              <p:grpSpPr>
                <a:xfrm>
                  <a:off x="6327352" y="1781299"/>
                  <a:ext cx="1231244" cy="1196452"/>
                  <a:chOff x="6327352" y="1781299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C06E5D92-AE9A-6D59-9C04-23EE91B46B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352" y="1781299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2,</m:t>
                                  </m:r>
                                  <m:sSub>
                                    <m:sSubPr>
                                      <m:ctrlPr>
                                        <a:rPr lang="en-ID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C06E5D92-AE9A-6D59-9C04-23EE91B46B0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7352" y="1781299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BBB469B-435B-23BB-6EF5-81CC8B54AF2A}"/>
                      </a:ext>
                    </a:extLst>
                  </p:cNvPr>
                  <p:cNvSpPr/>
                  <p:nvPr/>
                </p:nvSpPr>
                <p:spPr>
                  <a:xfrm>
                    <a:off x="6327352" y="1781299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58">
                    <a:extLst>
                      <a:ext uri="{FF2B5EF4-FFF2-40B4-BE49-F238E27FC236}">
                        <a16:creationId xmlns:a16="http://schemas.microsoft.com/office/drawing/2014/main" id="{D652E2FD-DF32-217F-A9AB-8E2AF94A471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0673" y="2119199"/>
                    <a:ext cx="3085191" cy="1006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en-US" sz="18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𝑓𝑜𝑟</m:t>
                        </m:r>
                        <m:sSub>
                          <m:sSubPr>
                            <m:ctrlPr>
                              <a:rPr lang="en-ID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𝑘𝑠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=2</m:t>
                        </m:r>
                      </m:oMath>
                    </a14:m>
                    <a:r>
                      <a:rPr lang="en-US" sz="1800" i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ID" sz="1100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58">
                    <a:extLst>
                      <a:ext uri="{FF2B5EF4-FFF2-40B4-BE49-F238E27FC236}">
                        <a16:creationId xmlns:a16="http://schemas.microsoft.com/office/drawing/2014/main" id="{D652E2FD-DF32-217F-A9AB-8E2AF94A4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0673" y="2119199"/>
                    <a:ext cx="3085191" cy="100617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90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61BA5F0-C816-18AD-82F0-F5F22DF69545}"/>
                </a:ext>
              </a:extLst>
            </p:cNvPr>
            <p:cNvGrpSpPr/>
            <p:nvPr/>
          </p:nvGrpSpPr>
          <p:grpSpPr>
            <a:xfrm>
              <a:off x="0" y="1916583"/>
              <a:ext cx="6184143" cy="880858"/>
              <a:chOff x="0" y="3342704"/>
              <a:chExt cx="11098250" cy="1581742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7B1F8337-3A46-3540-09C2-D0163B23D268}"/>
                  </a:ext>
                </a:extLst>
              </p:cNvPr>
              <p:cNvGrpSpPr/>
              <p:nvPr/>
            </p:nvGrpSpPr>
            <p:grpSpPr>
              <a:xfrm>
                <a:off x="0" y="3342704"/>
                <a:ext cx="7897886" cy="1426464"/>
                <a:chOff x="0" y="3342704"/>
                <a:chExt cx="7897886" cy="1426464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2ED3AE4-7F5E-4995-2A47-C94EA10383CE}"/>
                    </a:ext>
                  </a:extLst>
                </p:cNvPr>
                <p:cNvSpPr/>
                <p:nvPr/>
              </p:nvSpPr>
              <p:spPr>
                <a:xfrm>
                  <a:off x="0" y="3342704"/>
                  <a:ext cx="7897886" cy="142646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D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908BC7F4-CCC1-AB33-E6AF-0C7B11E5D164}"/>
                    </a:ext>
                  </a:extLst>
                </p:cNvPr>
                <p:cNvGrpSpPr/>
                <p:nvPr/>
              </p:nvGrpSpPr>
              <p:grpSpPr>
                <a:xfrm>
                  <a:off x="124968" y="3458528"/>
                  <a:ext cx="1231244" cy="1196452"/>
                  <a:chOff x="124968" y="3458528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409C60C3-8AF8-D20B-A8A9-CE5732087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968" y="3458528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Rectangle 129">
                        <a:extLst>
                          <a:ext uri="{FF2B5EF4-FFF2-40B4-BE49-F238E27FC236}">
                            <a16:creationId xmlns:a16="http://schemas.microsoft.com/office/drawing/2014/main" id="{409C60C3-8AF8-D20B-A8A9-CE573208763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968" y="3458528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560B1F2D-ED25-255C-8F64-B82DEA8F9B8F}"/>
                      </a:ext>
                    </a:extLst>
                  </p:cNvPr>
                  <p:cNvSpPr/>
                  <p:nvPr/>
                </p:nvSpPr>
                <p:spPr>
                  <a:xfrm>
                    <a:off x="124968" y="3458528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9D5198BA-D38B-163F-5EDE-D7417A58008D}"/>
                    </a:ext>
                  </a:extLst>
                </p:cNvPr>
                <p:cNvGrpSpPr/>
                <p:nvPr/>
              </p:nvGrpSpPr>
              <p:grpSpPr>
                <a:xfrm>
                  <a:off x="4149970" y="3456223"/>
                  <a:ext cx="1231244" cy="1196452"/>
                  <a:chOff x="4149970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0F0B1A39-1B36-9C94-5684-BA00CF9EC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9970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3,4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 dirty="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8" name="Rectangle 127">
                        <a:extLst>
                          <a:ext uri="{FF2B5EF4-FFF2-40B4-BE49-F238E27FC236}">
                            <a16:creationId xmlns:a16="http://schemas.microsoft.com/office/drawing/2014/main" id="{0F0B1A39-1B36-9C94-5684-BA00CF9EC4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49970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A171860C-0676-1803-700C-0F2E5FC5E9A2}"/>
                      </a:ext>
                    </a:extLst>
                  </p:cNvPr>
                  <p:cNvSpPr/>
                  <p:nvPr/>
                </p:nvSpPr>
                <p:spPr>
                  <a:xfrm>
                    <a:off x="4149970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F556845C-C663-7407-93C6-DC3C7A7BE1E4}"/>
                    </a:ext>
                  </a:extLst>
                </p:cNvPr>
                <p:cNvGrpSpPr/>
                <p:nvPr/>
              </p:nvGrpSpPr>
              <p:grpSpPr>
                <a:xfrm>
                  <a:off x="1459474" y="3456223"/>
                  <a:ext cx="1231244" cy="1196452"/>
                  <a:chOff x="1459474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CCF8F4DA-B0C8-F887-2AB6-CE583A63B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9474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Rectangle 125">
                        <a:extLst>
                          <a:ext uri="{FF2B5EF4-FFF2-40B4-BE49-F238E27FC236}">
                            <a16:creationId xmlns:a16="http://schemas.microsoft.com/office/drawing/2014/main" id="{CCF8F4DA-B0C8-F887-2AB6-CE583A63B39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9474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FB77E27A-9B97-EBF6-B779-E9A0661282E0}"/>
                      </a:ext>
                    </a:extLst>
                  </p:cNvPr>
                  <p:cNvSpPr/>
                  <p:nvPr/>
                </p:nvSpPr>
                <p:spPr>
                  <a:xfrm>
                    <a:off x="1459474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8D6A245-941C-3294-307D-9B2B3039C3A8}"/>
                    </a:ext>
                  </a:extLst>
                </p:cNvPr>
                <p:cNvGrpSpPr/>
                <p:nvPr/>
              </p:nvGrpSpPr>
              <p:grpSpPr>
                <a:xfrm>
                  <a:off x="2793980" y="3456223"/>
                  <a:ext cx="1231244" cy="1196452"/>
                  <a:chOff x="2793980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7B9F62FB-3FD2-AD76-652B-2BB6216C9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3980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3,3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Rectangle 123">
                        <a:extLst>
                          <a:ext uri="{FF2B5EF4-FFF2-40B4-BE49-F238E27FC236}">
                            <a16:creationId xmlns:a16="http://schemas.microsoft.com/office/drawing/2014/main" id="{7B9F62FB-3FD2-AD76-652B-2BB6216C91E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980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38036071-D397-80B4-ADAA-0B2BD48138A9}"/>
                      </a:ext>
                    </a:extLst>
                  </p:cNvPr>
                  <p:cNvSpPr/>
                  <p:nvPr/>
                </p:nvSpPr>
                <p:spPr>
                  <a:xfrm>
                    <a:off x="2793980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5ACB923E-7A7A-F2E1-2FB9-C65638989F3C}"/>
                    </a:ext>
                  </a:extLst>
                </p:cNvPr>
                <p:cNvGrpSpPr/>
                <p:nvPr/>
              </p:nvGrpSpPr>
              <p:grpSpPr>
                <a:xfrm>
                  <a:off x="6327352" y="3456223"/>
                  <a:ext cx="1231244" cy="1196452"/>
                  <a:chOff x="6327352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301A7E0A-AF45-AE30-CC50-7106F4875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352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3,</m:t>
                                  </m:r>
                                  <m:sSub>
                                    <m:sSubPr>
                                      <m:ctrlPr>
                                        <a:rPr lang="en-ID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301A7E0A-AF45-AE30-CC50-7106F487525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7352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D11D299A-3A4D-EA2D-CB86-7DB45070718D}"/>
                      </a:ext>
                    </a:extLst>
                  </p:cNvPr>
                  <p:cNvSpPr/>
                  <p:nvPr/>
                </p:nvSpPr>
                <p:spPr>
                  <a:xfrm>
                    <a:off x="6327352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78">
                    <a:extLst>
                      <a:ext uri="{FF2B5EF4-FFF2-40B4-BE49-F238E27FC236}">
                        <a16:creationId xmlns:a16="http://schemas.microsoft.com/office/drawing/2014/main" id="{5728BEB2-235F-74ED-EDD5-540F9E1B5F3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0773" y="3978668"/>
                    <a:ext cx="3097477" cy="9457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en-US" sz="18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𝑓𝑜𝑟</m:t>
                        </m:r>
                        <m:sSub>
                          <m:sSubPr>
                            <m:ctrlPr>
                              <a:rPr lang="en-ID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𝑘𝑠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=3</m:t>
                        </m:r>
                      </m:oMath>
                    </a14:m>
                    <a:r>
                      <a:rPr lang="en-US" sz="1800" i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ID" sz="1100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78">
                    <a:extLst>
                      <a:ext uri="{FF2B5EF4-FFF2-40B4-BE49-F238E27FC236}">
                        <a16:creationId xmlns:a16="http://schemas.microsoft.com/office/drawing/2014/main" id="{5728BEB2-235F-74ED-EDD5-540F9E1B5F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0773" y="3978668"/>
                    <a:ext cx="3097477" cy="94577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86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1FFA86A-19A6-633B-C3FB-7482F88FB7F9}"/>
                </a:ext>
              </a:extLst>
            </p:cNvPr>
            <p:cNvGrpSpPr/>
            <p:nvPr/>
          </p:nvGrpSpPr>
          <p:grpSpPr>
            <a:xfrm>
              <a:off x="0" y="3196743"/>
              <a:ext cx="5950322" cy="794385"/>
              <a:chOff x="0" y="3342704"/>
              <a:chExt cx="10678628" cy="1426464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14D421B6-E1CD-E88C-4958-FEE38915FAE9}"/>
                  </a:ext>
                </a:extLst>
              </p:cNvPr>
              <p:cNvGrpSpPr/>
              <p:nvPr/>
            </p:nvGrpSpPr>
            <p:grpSpPr>
              <a:xfrm>
                <a:off x="0" y="3342704"/>
                <a:ext cx="7897886" cy="1426464"/>
                <a:chOff x="0" y="3342704"/>
                <a:chExt cx="7897886" cy="1426464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DCBDD89-032D-09DC-7620-96061D42FE83}"/>
                    </a:ext>
                  </a:extLst>
                </p:cNvPr>
                <p:cNvSpPr/>
                <p:nvPr/>
              </p:nvSpPr>
              <p:spPr>
                <a:xfrm>
                  <a:off x="0" y="3342704"/>
                  <a:ext cx="7897886" cy="142646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ID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F5C0A498-C1C2-9ECD-6A5E-F59620E5F13B}"/>
                    </a:ext>
                  </a:extLst>
                </p:cNvPr>
                <p:cNvGrpSpPr/>
                <p:nvPr/>
              </p:nvGrpSpPr>
              <p:grpSpPr>
                <a:xfrm>
                  <a:off x="124968" y="3458528"/>
                  <a:ext cx="1231244" cy="1196452"/>
                  <a:chOff x="124968" y="3458528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294D5677-4706-CAB4-8A65-986ABAA170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968" y="3458528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294D5677-4706-CAB4-8A65-986ABAA170E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968" y="3458528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CDD2F56A-D412-0810-0A7F-9C571DBB270A}"/>
                      </a:ext>
                    </a:extLst>
                  </p:cNvPr>
                  <p:cNvSpPr/>
                  <p:nvPr/>
                </p:nvSpPr>
                <p:spPr>
                  <a:xfrm>
                    <a:off x="124968" y="3458528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92FB0751-FD83-9F47-5931-A5F1CBF1EFFA}"/>
                    </a:ext>
                  </a:extLst>
                </p:cNvPr>
                <p:cNvGrpSpPr/>
                <p:nvPr/>
              </p:nvGrpSpPr>
              <p:grpSpPr>
                <a:xfrm>
                  <a:off x="4149970" y="3456223"/>
                  <a:ext cx="1231244" cy="1196452"/>
                  <a:chOff x="4149970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7A0E3CBA-CC5B-7479-A675-C2AD1EE1B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9970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0" name="Rectangle 109">
                        <a:extLst>
                          <a:ext uri="{FF2B5EF4-FFF2-40B4-BE49-F238E27FC236}">
                            <a16:creationId xmlns:a16="http://schemas.microsoft.com/office/drawing/2014/main" id="{7A0E3CBA-CC5B-7479-A675-C2AD1EE1B1D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49970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2139A502-984D-BED3-951E-D6B973E6235A}"/>
                      </a:ext>
                    </a:extLst>
                  </p:cNvPr>
                  <p:cNvSpPr/>
                  <p:nvPr/>
                </p:nvSpPr>
                <p:spPr>
                  <a:xfrm>
                    <a:off x="4149970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5186A834-2070-01E1-4D0C-0877E129A3FD}"/>
                    </a:ext>
                  </a:extLst>
                </p:cNvPr>
                <p:cNvGrpSpPr/>
                <p:nvPr/>
              </p:nvGrpSpPr>
              <p:grpSpPr>
                <a:xfrm>
                  <a:off x="1459474" y="3456223"/>
                  <a:ext cx="1231244" cy="1196452"/>
                  <a:chOff x="1459474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94F3F82D-20B6-C118-4034-948688547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9474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Rectangle 107">
                        <a:extLst>
                          <a:ext uri="{FF2B5EF4-FFF2-40B4-BE49-F238E27FC236}">
                            <a16:creationId xmlns:a16="http://schemas.microsoft.com/office/drawing/2014/main" id="{94F3F82D-20B6-C118-4034-9486885475C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59474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10CE394A-F240-89EA-E680-B2C8C36123FD}"/>
                      </a:ext>
                    </a:extLst>
                  </p:cNvPr>
                  <p:cNvSpPr/>
                  <p:nvPr/>
                </p:nvSpPr>
                <p:spPr>
                  <a:xfrm>
                    <a:off x="1459474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EC82C2C-A2F8-78E2-992E-8E8748D6EC01}"/>
                    </a:ext>
                  </a:extLst>
                </p:cNvPr>
                <p:cNvGrpSpPr/>
                <p:nvPr/>
              </p:nvGrpSpPr>
              <p:grpSpPr>
                <a:xfrm>
                  <a:off x="2793980" y="3456223"/>
                  <a:ext cx="1231244" cy="1196452"/>
                  <a:chOff x="2793980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645646D9-1A07-9F7D-096A-8A00CD2AE5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3980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6" name="Rectangle 105">
                        <a:extLst>
                          <a:ext uri="{FF2B5EF4-FFF2-40B4-BE49-F238E27FC236}">
                            <a16:creationId xmlns:a16="http://schemas.microsoft.com/office/drawing/2014/main" id="{645646D9-1A07-9F7D-096A-8A00CD2AE5B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93980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91ADB3C9-A2FC-3A4B-2F03-8A3793DE10BF}"/>
                      </a:ext>
                    </a:extLst>
                  </p:cNvPr>
                  <p:cNvSpPr/>
                  <p:nvPr/>
                </p:nvSpPr>
                <p:spPr>
                  <a:xfrm>
                    <a:off x="2793980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E512597-3761-9E7E-FFFF-173B3CEA85AD}"/>
                    </a:ext>
                  </a:extLst>
                </p:cNvPr>
                <p:cNvGrpSpPr/>
                <p:nvPr/>
              </p:nvGrpSpPr>
              <p:grpSpPr>
                <a:xfrm>
                  <a:off x="6327352" y="3456223"/>
                  <a:ext cx="1231244" cy="1196452"/>
                  <a:chOff x="6327352" y="3456223"/>
                  <a:chExt cx="1231244" cy="11964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F96D6DE6-B859-1F55-0C16-3E6DD7750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7352" y="3456223"/>
                        <a:ext cx="1231244" cy="119645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D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ID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ID" sz="1100" kern="100">
                          <a:solidFill>
                            <a:schemeClr val="tx1"/>
                          </a:solidFill>
                          <a:effectLst/>
                          <a:ea typeface="Calibri" panose="020F050202020403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F96D6DE6-B859-1F55-0C16-3E6DD7750F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7352" y="3456223"/>
                        <a:ext cx="1231244" cy="119645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  <a:ln w="28575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ID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FDFAE399-F5D2-D6C4-87A3-4D359AB2E57A}"/>
                      </a:ext>
                    </a:extLst>
                  </p:cNvPr>
                  <p:cNvSpPr/>
                  <p:nvPr/>
                </p:nvSpPr>
                <p:spPr>
                  <a:xfrm>
                    <a:off x="6327352" y="3456223"/>
                    <a:ext cx="1231244" cy="112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ID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78">
                    <a:extLst>
                      <a:ext uri="{FF2B5EF4-FFF2-40B4-BE49-F238E27FC236}">
                        <a16:creationId xmlns:a16="http://schemas.microsoft.com/office/drawing/2014/main" id="{87554ECC-1979-F9C2-C4EF-0C1E20B30D4B}"/>
                      </a:ext>
                    </a:extLst>
                  </p:cNvPr>
                  <p:cNvSpPr txBox="1"/>
                  <p:nvPr/>
                </p:nvSpPr>
                <p:spPr>
                  <a:xfrm>
                    <a:off x="8036091" y="3736775"/>
                    <a:ext cx="2642537" cy="7038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en-US" sz="180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𝑓𝑜𝑟</m:t>
                        </m:r>
                        <m:sSub>
                          <m:sSubPr>
                            <m:ctrlPr>
                              <a:rPr lang="en-ID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𝑘𝑠</m:t>
                            </m:r>
                          </m:e>
                          <m:sub>
                            <m:r>
                              <a:rPr lang="en-US" sz="18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18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𝑡</m:t>
                        </m:r>
                      </m:oMath>
                    </a14:m>
                    <a:r>
                      <a:rPr lang="en-US" sz="1800" i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ID" sz="1100" kern="100" dirty="0">
                      <a:solidFill>
                        <a:schemeClr val="tx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78">
                    <a:extLst>
                      <a:ext uri="{FF2B5EF4-FFF2-40B4-BE49-F238E27FC236}">
                        <a16:creationId xmlns:a16="http://schemas.microsoft.com/office/drawing/2014/main" id="{87554ECC-1979-F9C2-C4EF-0C1E20B30D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6091" y="3736775"/>
                    <a:ext cx="2642537" cy="70388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389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5" name="Text Box 1">
              <a:extLst>
                <a:ext uri="{FF2B5EF4-FFF2-40B4-BE49-F238E27FC236}">
                  <a16:creationId xmlns:a16="http://schemas.microsoft.com/office/drawing/2014/main" id="{2BC4BA7E-6F27-FFC5-BC9A-84BC3821E02E}"/>
                </a:ext>
              </a:extLst>
            </p:cNvPr>
            <p:cNvSpPr txBox="1"/>
            <p:nvPr/>
          </p:nvSpPr>
          <p:spPr>
            <a:xfrm>
              <a:off x="1975104" y="2721255"/>
              <a:ext cx="1309420" cy="387706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D" sz="2200" b="1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….</a:t>
              </a:r>
              <a:endParaRPr lang="en-ID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74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860A1D-D01D-6ECB-D70D-06172BF4700D}"/>
              </a:ext>
            </a:extLst>
          </p:cNvPr>
          <p:cNvSpPr txBox="1"/>
          <p:nvPr/>
        </p:nvSpPr>
        <p:spPr>
          <a:xfrm>
            <a:off x="184150" y="202354"/>
            <a:ext cx="11391900" cy="115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menentukan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bahwa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permasalahan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dimodelkan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bipartite graph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initiate node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terakhir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rantai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sebelum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menerima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forks dan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node pada F</a:t>
            </a:r>
            <a:r>
              <a:rPr lang="en-ID" sz="1600" kern="100" baseline="-250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terhubung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semua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anggota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F</a:t>
            </a:r>
            <a:r>
              <a:rPr lang="en-ID" sz="1600" kern="100" baseline="-250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t+1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node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ID" sz="1600" kern="100" baseline="-250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i,t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terhubung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ID" sz="1600" kern="100" baseline="-250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D" sz="1600" kern="100" baseline="-250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+ 1, j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1 </a:t>
            </a:r>
            <a:r>
              <a:rPr lang="en-ID" sz="1600" u="sng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j </a:t>
            </a:r>
            <a:r>
              <a:rPr lang="en-ID" sz="1600" u="sng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ID" sz="1600" kern="100" baseline="-250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D" sz="1600" kern="100" baseline="-250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+ 1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197E6-CF74-ED2A-B49E-EF5C3D45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4" y="1535429"/>
            <a:ext cx="4520565" cy="3027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66B33-34BA-C08A-436D-A18330A01625}"/>
              </a:ext>
            </a:extLst>
          </p:cNvPr>
          <p:cNvSpPr txBox="1"/>
          <p:nvPr/>
        </p:nvSpPr>
        <p:spPr>
          <a:xfrm>
            <a:off x="298450" y="4737261"/>
            <a:ext cx="11595100" cy="78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Node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memilih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block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proof_of_work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paling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besar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forks yang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didapati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menambahkannya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rantai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Pencarian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ID" sz="1600" kern="100" dirty="0"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transversal Breadth-First-Search (BFS).</a:t>
            </a:r>
          </a:p>
        </p:txBody>
      </p:sp>
    </p:spTree>
    <p:extLst>
      <p:ext uri="{BB962C8B-B14F-4D97-AF65-F5344CB8AC3E}">
        <p14:creationId xmlns:p14="http://schemas.microsoft.com/office/powerpoint/2010/main" val="4109166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>
            <a:extLst>
              <a:ext uri="{FF2B5EF4-FFF2-40B4-BE49-F238E27FC236}">
                <a16:creationId xmlns:a16="http://schemas.microsoft.com/office/drawing/2014/main" id="{A5486B68-32BD-978A-5BD3-4C1D47A1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3" name="Rectangle 105">
            <a:extLst>
              <a:ext uri="{FF2B5EF4-FFF2-40B4-BE49-F238E27FC236}">
                <a16:creationId xmlns:a16="http://schemas.microsoft.com/office/drawing/2014/main" id="{01C24DCD-926A-D2AD-DD56-9240A4E5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789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46314" y="313705"/>
            <a:ext cx="6553201" cy="5269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6. </a:t>
            </a:r>
            <a:r>
              <a:rPr lang="en-ID" sz="2800" b="1" kern="100" err="1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Sinkronisasi</a:t>
            </a:r>
            <a:r>
              <a:rPr lang="en-ID" sz="2800" b="1" kern="100">
                <a:solidFill>
                  <a:srgbClr val="FFFF00"/>
                </a:solidFill>
                <a:latin typeface="LM Roman 10"/>
                <a:ea typeface="Calibri" panose="020F0502020204030204" pitchFamily="34" charset="0"/>
                <a:cs typeface="Arial"/>
              </a:rPr>
              <a:t> Node </a:t>
            </a:r>
            <a:endParaRPr lang="en-ID" sz="2800" b="1" kern="100">
              <a:solidFill>
                <a:srgbClr val="FFFF00"/>
              </a:solidFill>
              <a:effectLst/>
              <a:latin typeface="LM Roman 10"/>
              <a:ea typeface="Calibri" panose="020F0502020204030204" pitchFamily="34" charset="0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C8CC4-334C-775B-857A-EDAC4AB2F806}"/>
              </a:ext>
            </a:extLst>
          </p:cNvPr>
          <p:cNvSpPr txBox="1"/>
          <p:nvPr/>
        </p:nvSpPr>
        <p:spPr>
          <a:xfrm>
            <a:off x="435494" y="869794"/>
            <a:ext cx="10904302" cy="37437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kern="100" dirty="0">
                <a:latin typeface="LM Roman 10"/>
                <a:cs typeface="Times New Roman"/>
              </a:rPr>
              <a:t>Node </a:t>
            </a:r>
            <a:r>
              <a:rPr lang="en-ID" sz="1600" kern="100" dirty="0" err="1">
                <a:latin typeface="LM Roman 10"/>
                <a:cs typeface="Times New Roman"/>
              </a:rPr>
              <a:t>dapat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mengejar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Ketertinggalan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blok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atau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ketidak-sinkronan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rantai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dengan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cara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mengunduh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blok</a:t>
            </a:r>
            <a:r>
              <a:rPr lang="en-ID" sz="1600" kern="100" dirty="0">
                <a:latin typeface="LM Roman 10"/>
                <a:cs typeface="Times New Roman"/>
              </a:rPr>
              <a:t>-chain </a:t>
            </a:r>
            <a:r>
              <a:rPr lang="en-ID" sz="1600" kern="100" dirty="0" err="1">
                <a:latin typeface="LM Roman 10"/>
                <a:cs typeface="Times New Roman"/>
              </a:rPr>
              <a:t>dari</a:t>
            </a:r>
            <a:r>
              <a:rPr lang="en-ID" sz="1600" kern="100" dirty="0">
                <a:latin typeface="LM Roman 10"/>
                <a:cs typeface="Times New Roman"/>
              </a:rPr>
              <a:t> node </a:t>
            </a:r>
            <a:r>
              <a:rPr lang="en-ID" sz="1600" kern="100" dirty="0" err="1">
                <a:latin typeface="LM Roman 10"/>
                <a:cs typeface="Times New Roman"/>
              </a:rPr>
              <a:t>lainnya</a:t>
            </a:r>
            <a:r>
              <a:rPr lang="en-ID" sz="1600" kern="100" dirty="0">
                <a:latin typeface="LM Roman 10"/>
                <a:cs typeface="Times New Roman"/>
              </a:rPr>
              <a:t>, </a:t>
            </a:r>
            <a:r>
              <a:rPr lang="en-ID" sz="1600" kern="100" dirty="0" err="1">
                <a:latin typeface="LM Roman 10"/>
                <a:cs typeface="Times New Roman"/>
              </a:rPr>
              <a:t>kemudian</a:t>
            </a:r>
            <a:r>
              <a:rPr lang="en-ID" sz="1600" kern="100" dirty="0">
                <a:latin typeface="LM Roman 10"/>
                <a:cs typeface="Times New Roman"/>
              </a:rPr>
              <a:t> node yang </a:t>
            </a:r>
            <a:r>
              <a:rPr lang="en-ID" sz="1600" kern="100" dirty="0" err="1">
                <a:latin typeface="LM Roman 10"/>
                <a:cs typeface="Times New Roman"/>
              </a:rPr>
              <a:t>mendapatkan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verifikasi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rantai</a:t>
            </a:r>
            <a:r>
              <a:rPr lang="en-ID" sz="1600" kern="100" dirty="0">
                <a:latin typeface="LM Roman 10"/>
                <a:cs typeface="Times New Roman"/>
              </a:rPr>
              <a:t> yang </a:t>
            </a:r>
            <a:r>
              <a:rPr lang="en-ID" sz="1600" kern="100" dirty="0" err="1">
                <a:latin typeface="LM Roman 10"/>
                <a:cs typeface="Times New Roman"/>
              </a:rPr>
              <a:t>gagal</a:t>
            </a:r>
            <a:r>
              <a:rPr lang="en-ID" sz="1600" kern="100" dirty="0">
                <a:latin typeface="LM Roman 10"/>
                <a:cs typeface="Times New Roman"/>
              </a:rPr>
              <a:t> juga </a:t>
            </a:r>
            <a:r>
              <a:rPr lang="en-ID" sz="1600" kern="100" dirty="0" err="1">
                <a:latin typeface="LM Roman 10"/>
                <a:cs typeface="Times New Roman"/>
              </a:rPr>
              <a:t>akan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memperbaharui</a:t>
            </a:r>
            <a:r>
              <a:rPr lang="en-ID" sz="1600" kern="100" dirty="0">
                <a:latin typeface="LM Roman 10"/>
                <a:cs typeface="Times New Roman"/>
              </a:rPr>
              <a:t> data block-chain </a:t>
            </a:r>
            <a:r>
              <a:rPr lang="en-ID" sz="1600" kern="100" dirty="0" err="1">
                <a:latin typeface="LM Roman 10"/>
                <a:cs typeface="Times New Roman"/>
              </a:rPr>
              <a:t>lokal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dari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unduhan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tersebut</a:t>
            </a:r>
            <a:r>
              <a:rPr lang="en-ID" sz="1600" kern="100" dirty="0">
                <a:latin typeface="LM Roman 10"/>
                <a:cs typeface="Times New Roman"/>
              </a:rPr>
              <a:t>. </a:t>
            </a:r>
            <a:r>
              <a:rPr lang="en-ID" sz="1600" kern="100" dirty="0" err="1">
                <a:latin typeface="LM Roman 10"/>
                <a:cs typeface="Times New Roman"/>
              </a:rPr>
              <a:t>Pemilihan</a:t>
            </a:r>
            <a:r>
              <a:rPr lang="en-ID" sz="1600" kern="100" dirty="0">
                <a:latin typeface="LM Roman 10"/>
                <a:cs typeface="Times New Roman"/>
              </a:rPr>
              <a:t> node yang </a:t>
            </a:r>
            <a:r>
              <a:rPr lang="en-ID" sz="1600" kern="100" dirty="0" err="1">
                <a:latin typeface="LM Roman 10"/>
                <a:cs typeface="Times New Roman"/>
              </a:rPr>
              <a:t>akan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disinkronisasi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berdasarkan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teknik</a:t>
            </a:r>
            <a:r>
              <a:rPr lang="en-ID" sz="1600" kern="100" dirty="0">
                <a:latin typeface="LM Roman 10"/>
                <a:cs typeface="Times New Roman"/>
              </a:rPr>
              <a:t> yang </a:t>
            </a:r>
            <a:r>
              <a:rPr lang="en-ID" sz="1600" kern="100" dirty="0" err="1">
                <a:latin typeface="LM Roman 10"/>
                <a:cs typeface="Times New Roman"/>
              </a:rPr>
              <a:t>menerapkan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konsep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ketetanggan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dalam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graf</a:t>
            </a:r>
            <a:r>
              <a:rPr lang="en-ID" sz="1600" kern="100" dirty="0">
                <a:latin typeface="LM Roman 10"/>
                <a:cs typeface="Times New Roman"/>
              </a:rPr>
              <a:t>.</a:t>
            </a:r>
            <a:endParaRPr lang="id-ID" dirty="0">
              <a:latin typeface="LM Roman 10"/>
            </a:endParaRPr>
          </a:p>
          <a:p>
            <a:pPr algn="just">
              <a:lnSpc>
                <a:spcPct val="150000"/>
              </a:lnSpc>
            </a:pPr>
            <a:r>
              <a:rPr lang="en-ID" sz="1600" kern="100" dirty="0">
                <a:latin typeface="LM Roman 10"/>
                <a:cs typeface="Times New Roman"/>
              </a:rPr>
              <a:t>Node </a:t>
            </a:r>
            <a:r>
              <a:rPr lang="en-ID" sz="1600" kern="100" dirty="0" err="1">
                <a:latin typeface="LM Roman 10"/>
                <a:cs typeface="Times New Roman"/>
              </a:rPr>
              <a:t>akan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memilih</a:t>
            </a:r>
            <a:r>
              <a:rPr lang="en-ID" sz="1600" kern="100" dirty="0">
                <a:latin typeface="LM Roman 10"/>
                <a:cs typeface="Times New Roman"/>
              </a:rPr>
              <a:t> node lain yang </a:t>
            </a:r>
            <a:r>
              <a:rPr lang="en-ID" sz="1600" kern="100" dirty="0" err="1">
                <a:latin typeface="LM Roman 10"/>
                <a:cs typeface="Times New Roman"/>
              </a:rPr>
              <a:t>terdekat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dengan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algoritma</a:t>
            </a:r>
            <a:r>
              <a:rPr lang="en-ID" sz="1600" kern="100" dirty="0">
                <a:latin typeface="LM Roman 10"/>
                <a:cs typeface="Times New Roman"/>
              </a:rPr>
              <a:t> Nearest Neighbour </a:t>
            </a:r>
            <a:r>
              <a:rPr lang="en-ID" sz="1600" kern="100" dirty="0" err="1">
                <a:latin typeface="LM Roman 10"/>
                <a:cs typeface="Times New Roman"/>
              </a:rPr>
              <a:t>dalam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koneksi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berdasarkan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pengukuran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latensi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koneksi.Pemilihan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pendekatan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ini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mempertimbangkan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keoptimalan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algoritma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untuk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tipe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graf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berupa</a:t>
            </a:r>
            <a:r>
              <a:rPr lang="en-ID" sz="1600" kern="100" dirty="0">
                <a:latin typeface="LM Roman 10"/>
                <a:cs typeface="Times New Roman"/>
              </a:rPr>
              <a:t> Complete Graph. Node juga </a:t>
            </a:r>
            <a:r>
              <a:rPr lang="en-ID" sz="1600" kern="100" dirty="0" err="1">
                <a:latin typeface="LM Roman 10"/>
                <a:cs typeface="Times New Roman"/>
              </a:rPr>
              <a:t>harus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memastikan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bahwa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tetangga</a:t>
            </a:r>
            <a:r>
              <a:rPr lang="en-ID" sz="1600" kern="100" dirty="0">
                <a:latin typeface="LM Roman 10"/>
                <a:cs typeface="Times New Roman"/>
              </a:rPr>
              <a:t> yang </a:t>
            </a:r>
            <a:r>
              <a:rPr lang="en-ID" sz="1600" kern="100" dirty="0" err="1">
                <a:latin typeface="LM Roman 10"/>
                <a:cs typeface="Times New Roman"/>
              </a:rPr>
              <a:t>dipilih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sedang</a:t>
            </a:r>
            <a:r>
              <a:rPr lang="en-ID" sz="1600" kern="100" dirty="0">
                <a:latin typeface="LM Roman 10"/>
                <a:cs typeface="Times New Roman"/>
              </a:rPr>
              <a:t> online, </a:t>
            </a:r>
            <a:r>
              <a:rPr lang="en-ID" sz="1600" kern="100" dirty="0" err="1">
                <a:latin typeface="LM Roman 10"/>
                <a:cs typeface="Times New Roman"/>
              </a:rPr>
              <a:t>temukan</a:t>
            </a:r>
            <a:r>
              <a:rPr lang="en-ID" sz="1600" kern="100" dirty="0">
                <a:latin typeface="LM Roman 10"/>
                <a:cs typeface="Times New Roman"/>
              </a:rPr>
              <a:t> node lain </a:t>
            </a:r>
            <a:r>
              <a:rPr lang="en-ID" sz="1600" kern="100" dirty="0" err="1">
                <a:latin typeface="LM Roman 10"/>
                <a:cs typeface="Times New Roman"/>
              </a:rPr>
              <a:t>dengan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latensi</a:t>
            </a:r>
            <a:r>
              <a:rPr lang="en-ID" sz="1600" kern="100" dirty="0">
                <a:latin typeface="LM Roman 10"/>
                <a:cs typeface="Times New Roman"/>
              </a:rPr>
              <a:t> minimum </a:t>
            </a:r>
            <a:r>
              <a:rPr lang="en-ID" sz="1600" kern="100" dirty="0" err="1">
                <a:latin typeface="LM Roman 10"/>
                <a:cs typeface="Times New Roman"/>
              </a:rPr>
              <a:t>selain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itu</a:t>
            </a:r>
            <a:r>
              <a:rPr lang="en-ID" sz="1600" kern="100" dirty="0">
                <a:latin typeface="LM Roman 10"/>
                <a:cs typeface="Times New Roman"/>
              </a:rPr>
              <a:t>. </a:t>
            </a:r>
            <a:endParaRPr lang="en-ID" dirty="0">
              <a:latin typeface="LM Roman 10"/>
            </a:endParaRPr>
          </a:p>
          <a:p>
            <a:pPr algn="just">
              <a:lnSpc>
                <a:spcPct val="150000"/>
              </a:lnSpc>
            </a:pPr>
            <a:r>
              <a:rPr lang="en-ID" sz="1600" kern="100" dirty="0" err="1">
                <a:latin typeface="LM Roman 10"/>
                <a:cs typeface="Times New Roman"/>
              </a:rPr>
              <a:t>Misalkan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kita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memperoleh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informasi</a:t>
            </a:r>
            <a:r>
              <a:rPr lang="en-ID" sz="1600" kern="100" dirty="0">
                <a:latin typeface="LM Roman 10"/>
                <a:cs typeface="Times New Roman"/>
              </a:rPr>
              <a:t> pada </a:t>
            </a:r>
            <a:r>
              <a:rPr lang="en-ID" sz="1600" kern="100" dirty="0" err="1">
                <a:latin typeface="LM Roman 10"/>
                <a:cs typeface="Times New Roman"/>
              </a:rPr>
              <a:t>jaringan</a:t>
            </a:r>
            <a:r>
              <a:rPr lang="en-ID" sz="1600" kern="100" dirty="0">
                <a:latin typeface="LM Roman 10"/>
                <a:cs typeface="Times New Roman"/>
              </a:rPr>
              <a:t> </a:t>
            </a:r>
            <a:r>
              <a:rPr lang="en-ID" sz="1600" kern="100" dirty="0" err="1">
                <a:latin typeface="LM Roman 10"/>
                <a:cs typeface="Times New Roman"/>
              </a:rPr>
              <a:t>bahwa</a:t>
            </a:r>
            <a:r>
              <a:rPr lang="en-ID" sz="1600" kern="100" dirty="0">
                <a:latin typeface="LM Roman 10"/>
                <a:cs typeface="Times New Roman"/>
              </a:rPr>
              <a:t> : </a:t>
            </a:r>
            <a:endParaRPr lang="en-ID" dirty="0">
              <a:latin typeface="LM Roman 10"/>
            </a:endParaRPr>
          </a:p>
          <a:p>
            <a:pPr algn="just">
              <a:lnSpc>
                <a:spcPct val="150000"/>
              </a:lnSpc>
            </a:pPr>
            <a:endParaRPr lang="en-ID" sz="1600" kern="100" dirty="0">
              <a:effectLst/>
              <a:latin typeface="LM Roman 1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2178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B1B5E9B0-4321-51C3-9AA7-E6DE5824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863" y="2613682"/>
            <a:ext cx="2224087" cy="8334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5497644-E38B-1791-F12B-32633DB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796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47C1EA-EEB3-217F-60F6-6090DE2CE5CB}"/>
              </a:ext>
            </a:extLst>
          </p:cNvPr>
          <p:cNvSpPr txBox="1"/>
          <p:nvPr/>
        </p:nvSpPr>
        <p:spPr>
          <a:xfrm>
            <a:off x="78377" y="5342388"/>
            <a:ext cx="10873554" cy="12916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algn="just">
              <a:lnSpc>
                <a:spcPct val="150000"/>
              </a:lnSpc>
            </a:pPr>
            <a:r>
              <a:rPr lang="en-ID" kern="100">
                <a:latin typeface="LM Roman 10"/>
                <a:cs typeface="Times New Roman"/>
              </a:rPr>
              <a:t>Kita </a:t>
            </a:r>
            <a:r>
              <a:rPr lang="en-ID" kern="100" err="1">
                <a:latin typeface="LM Roman 10"/>
                <a:cs typeface="Times New Roman"/>
              </a:rPr>
              <a:t>akan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menemukan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bahwa</a:t>
            </a:r>
            <a:r>
              <a:rPr lang="en-ID" kern="100">
                <a:latin typeface="LM Roman 10"/>
                <a:cs typeface="Times New Roman"/>
              </a:rPr>
              <a:t> nearest neighbour </a:t>
            </a:r>
            <a:r>
              <a:rPr lang="en-ID" kern="100" err="1">
                <a:latin typeface="LM Roman 10"/>
                <a:cs typeface="Times New Roman"/>
              </a:rPr>
              <a:t>dari</a:t>
            </a:r>
            <a:r>
              <a:rPr lang="en-ID" kern="100">
                <a:latin typeface="LM Roman 10"/>
                <a:cs typeface="Times New Roman"/>
              </a:rPr>
              <a:t> node new </a:t>
            </a:r>
            <a:r>
              <a:rPr lang="en-ID" kern="100" err="1">
                <a:latin typeface="LM Roman 10"/>
                <a:cs typeface="Times New Roman"/>
              </a:rPr>
              <a:t>adalah</a:t>
            </a:r>
            <a:r>
              <a:rPr lang="en-ID" kern="100">
                <a:latin typeface="LM Roman 10"/>
                <a:cs typeface="Times New Roman"/>
              </a:rPr>
              <a:t> node 2, </a:t>
            </a:r>
            <a:r>
              <a:rPr lang="en-ID" kern="100" err="1">
                <a:latin typeface="LM Roman 10"/>
                <a:cs typeface="Times New Roman"/>
              </a:rPr>
              <a:t>namun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dikarenakan</a:t>
            </a:r>
            <a:r>
              <a:rPr lang="en-ID" kern="100">
                <a:latin typeface="LM Roman 10"/>
                <a:cs typeface="Times New Roman"/>
              </a:rPr>
              <a:t> node 2 </a:t>
            </a:r>
            <a:r>
              <a:rPr lang="en-ID" kern="100" err="1">
                <a:latin typeface="LM Roman 10"/>
                <a:cs typeface="Times New Roman"/>
              </a:rPr>
              <a:t>sedang</a:t>
            </a:r>
            <a:r>
              <a:rPr lang="en-ID" kern="100">
                <a:latin typeface="LM Roman 10"/>
                <a:cs typeface="Times New Roman"/>
              </a:rPr>
              <a:t> offline, node new </a:t>
            </a:r>
            <a:r>
              <a:rPr lang="en-ID" kern="100" err="1">
                <a:latin typeface="LM Roman 10"/>
                <a:cs typeface="Times New Roman"/>
              </a:rPr>
              <a:t>akan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beralih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ke</a:t>
            </a:r>
            <a:r>
              <a:rPr lang="en-ID" kern="100">
                <a:latin typeface="LM Roman 10"/>
                <a:cs typeface="Times New Roman"/>
              </a:rPr>
              <a:t> node </a:t>
            </a:r>
            <a:r>
              <a:rPr lang="en-ID" kern="100" err="1">
                <a:latin typeface="LM Roman 10"/>
                <a:cs typeface="Times New Roman"/>
              </a:rPr>
              <a:t>terdekat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berikutnya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yaitu</a:t>
            </a:r>
            <a:r>
              <a:rPr lang="en-ID" kern="100">
                <a:latin typeface="LM Roman 10"/>
                <a:cs typeface="Times New Roman"/>
              </a:rPr>
              <a:t> node 5 </a:t>
            </a:r>
            <a:r>
              <a:rPr lang="en-ID" kern="100" err="1">
                <a:latin typeface="LM Roman 10"/>
                <a:cs typeface="Times New Roman"/>
              </a:rPr>
              <a:t>untuk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melakukan</a:t>
            </a:r>
            <a:r>
              <a:rPr lang="en-ID" kern="100">
                <a:latin typeface="LM Roman 10"/>
                <a:cs typeface="Times New Roman"/>
              </a:rPr>
              <a:t> </a:t>
            </a:r>
            <a:r>
              <a:rPr lang="en-ID" kern="100" err="1">
                <a:latin typeface="LM Roman 10"/>
                <a:cs typeface="Times New Roman"/>
              </a:rPr>
              <a:t>sinkronisasi</a:t>
            </a:r>
            <a:endParaRPr lang="id-ID">
              <a:latin typeface="LM Roman 10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B31D6090-F22C-1CB8-5DEB-640EDF49BBD1}"/>
              </a:ext>
            </a:extLst>
          </p:cNvPr>
          <p:cNvSpPr txBox="1"/>
          <p:nvPr/>
        </p:nvSpPr>
        <p:spPr>
          <a:xfrm>
            <a:off x="571227" y="4635295"/>
            <a:ext cx="104703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Courier New"/>
                <a:cs typeface="Courier New"/>
              </a:rPr>
              <a:t>latency(</a:t>
            </a:r>
            <a:r>
              <a:rPr lang="en-US" sz="1600" err="1">
                <a:latin typeface="Courier New"/>
                <a:cs typeface="Courier New"/>
              </a:rPr>
              <a:t>New,2</a:t>
            </a:r>
            <a:r>
              <a:rPr lang="en-US" sz="1600">
                <a:latin typeface="Courier New"/>
                <a:cs typeface="Courier New"/>
              </a:rPr>
              <a:t>) &lt; latency(</a:t>
            </a:r>
            <a:r>
              <a:rPr lang="en-US" sz="1600" err="1">
                <a:latin typeface="Courier New"/>
                <a:cs typeface="Courier New"/>
              </a:rPr>
              <a:t>New,5</a:t>
            </a:r>
            <a:r>
              <a:rPr lang="en-US" sz="1600">
                <a:latin typeface="Courier New"/>
                <a:cs typeface="Courier New"/>
              </a:rPr>
              <a:t>)&lt; latency(</a:t>
            </a:r>
            <a:r>
              <a:rPr lang="en-US" sz="1600" err="1">
                <a:latin typeface="Courier New"/>
                <a:cs typeface="Courier New"/>
              </a:rPr>
              <a:t>New,1</a:t>
            </a:r>
            <a:r>
              <a:rPr lang="en-US" sz="1600">
                <a:latin typeface="Courier New"/>
                <a:cs typeface="Courier New"/>
              </a:rPr>
              <a:t>) &lt; latency(</a:t>
            </a:r>
            <a:r>
              <a:rPr lang="en-US" sz="1600" err="1">
                <a:latin typeface="Courier New"/>
                <a:cs typeface="Courier New"/>
              </a:rPr>
              <a:t>New,4</a:t>
            </a:r>
            <a:r>
              <a:rPr lang="en-US" sz="1600">
                <a:latin typeface="Courier New"/>
                <a:cs typeface="Courier New"/>
              </a:rPr>
              <a:t>) &lt; Latency(</a:t>
            </a:r>
            <a:r>
              <a:rPr lang="en-US" sz="1600" err="1">
                <a:latin typeface="Courier New"/>
                <a:cs typeface="Courier New"/>
              </a:rPr>
              <a:t>New,3</a:t>
            </a:r>
            <a:r>
              <a:rPr lang="en-US" sz="160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1148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4">
            <a:extLst>
              <a:ext uri="{FF2B5EF4-FFF2-40B4-BE49-F238E27FC236}">
                <a16:creationId xmlns:a16="http://schemas.microsoft.com/office/drawing/2014/main" id="{B1B5E9B0-4321-51C3-9AA7-E6DE5824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445" y="2636172"/>
            <a:ext cx="2224087" cy="8334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5497644-E38B-1791-F12B-32633DB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796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3" name="Gambar 2" descr="Sebuah gambar berisi garis, diagram, lingkaran&#10;&#10;Deskripsi dibuat secara otomatis">
            <a:extLst>
              <a:ext uri="{FF2B5EF4-FFF2-40B4-BE49-F238E27FC236}">
                <a16:creationId xmlns:a16="http://schemas.microsoft.com/office/drawing/2014/main" id="{0BBC2431-96C5-2DBC-E1EC-4E39DD53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6" y="1274947"/>
            <a:ext cx="4981015" cy="4879602"/>
          </a:xfrm>
          <a:prstGeom prst="rect">
            <a:avLst/>
          </a:prstGeom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CD8C5E2C-C69F-45BE-9968-6A4D855A01C5}"/>
              </a:ext>
            </a:extLst>
          </p:cNvPr>
          <p:cNvSpPr txBox="1"/>
          <p:nvPr/>
        </p:nvSpPr>
        <p:spPr>
          <a:xfrm>
            <a:off x="7223312" y="398929"/>
            <a:ext cx="440167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Courier New"/>
                <a:cs typeface="Courier New"/>
              </a:rPr>
              <a:t>Synchronize from Node 5</a:t>
            </a:r>
          </a:p>
          <a:p>
            <a:pPr algn="ctr"/>
            <a:endParaRPr lang="en-US"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319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46314" y="313705"/>
            <a:ext cx="6553201" cy="10907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/>
                <a:cs typeface="Arial"/>
              </a:rPr>
              <a:t>7. 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Byzantine Fault Tolerance (BFT)</a:t>
            </a:r>
            <a:endParaRPr lang="id-ID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b="1" kern="100">
              <a:solidFill>
                <a:srgbClr val="FFFF00"/>
              </a:solidFill>
              <a:effectLst/>
              <a:latin typeface="LM Roman 10"/>
              <a:ea typeface="Calibri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C8CC4-334C-775B-857A-EDAC4AB2F806}"/>
              </a:ext>
            </a:extLst>
          </p:cNvPr>
          <p:cNvSpPr txBox="1"/>
          <p:nvPr/>
        </p:nvSpPr>
        <p:spPr>
          <a:xfrm>
            <a:off x="435494" y="869794"/>
            <a:ext cx="10904302" cy="25381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kern="100" err="1">
                <a:latin typeface="LM Roman 10"/>
                <a:ea typeface="Calibri"/>
                <a:cs typeface="Times New Roman"/>
              </a:rPr>
              <a:t>Sinkronisasi</a:t>
            </a:r>
            <a:r>
              <a:rPr lang="en-ID" kern="100">
                <a:latin typeface="LM Roman 10"/>
                <a:ea typeface="Calibri"/>
                <a:cs typeface="Times New Roman"/>
              </a:rPr>
              <a:t> yang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dilakukan</a:t>
            </a:r>
            <a:r>
              <a:rPr lang="en-ID" kern="100">
                <a:latin typeface="LM Roman 10"/>
                <a:ea typeface="Calibri"/>
                <a:cs typeface="Times New Roman"/>
              </a:rPr>
              <a:t> oleh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suatu</a:t>
            </a:r>
            <a:r>
              <a:rPr lang="en-ID" kern="100">
                <a:latin typeface="LM Roman 10"/>
                <a:ea typeface="Calibri"/>
                <a:cs typeface="Times New Roman"/>
              </a:rPr>
              <a:t> node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dengan</a:t>
            </a:r>
            <a:r>
              <a:rPr lang="en-ID" kern="100">
                <a:latin typeface="LM Roman 10"/>
                <a:ea typeface="Calibri"/>
                <a:cs typeface="Times New Roman"/>
              </a:rPr>
              <a:t> node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lainnya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berpotensi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mengalami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kerentanan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seperti</a:t>
            </a:r>
            <a:r>
              <a:rPr lang="en-ID" kern="100">
                <a:latin typeface="LM Roman 10"/>
                <a:ea typeface="Calibri"/>
                <a:cs typeface="Times New Roman"/>
              </a:rPr>
              <a:t> node lain yang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diminta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untuk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sinkron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mencoba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untuk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mengirimkan</a:t>
            </a:r>
            <a:r>
              <a:rPr lang="en-ID" kern="100">
                <a:latin typeface="LM Roman 10"/>
                <a:ea typeface="Calibri"/>
                <a:cs typeface="Times New Roman"/>
              </a:rPr>
              <a:t> data block-chain yang invalid.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Permasalahan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ini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dapat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diatasi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dengan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beberapa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solusi</a:t>
            </a:r>
            <a:r>
              <a:rPr lang="en-ID" kern="100">
                <a:latin typeface="LM Roman 10"/>
                <a:ea typeface="Calibri"/>
                <a:cs typeface="Times New Roman"/>
              </a:rPr>
              <a:t>.</a:t>
            </a:r>
            <a:endParaRPr lang="id-ID">
              <a:ea typeface="Calibri"/>
            </a:endParaRPr>
          </a:p>
          <a:p>
            <a:pPr algn="just">
              <a:lnSpc>
                <a:spcPct val="150000"/>
              </a:lnSpc>
            </a:pPr>
            <a:r>
              <a:rPr lang="en-ID" kern="100" err="1">
                <a:latin typeface="LM Roman 10"/>
                <a:ea typeface="Calibri"/>
                <a:cs typeface="Times New Roman"/>
              </a:rPr>
              <a:t>Ilustrasi</a:t>
            </a:r>
            <a:r>
              <a:rPr lang="en-ID" kern="100">
                <a:latin typeface="LM Roman 10"/>
                <a:ea typeface="Calibri"/>
                <a:cs typeface="Times New Roman"/>
              </a:rPr>
              <a:t> di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bawah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ini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akan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menunjukkan</a:t>
            </a:r>
            <a:r>
              <a:rPr lang="en-ID" kern="100">
                <a:latin typeface="LM Roman 10"/>
                <a:ea typeface="Calibri"/>
                <a:cs typeface="Times New Roman"/>
              </a:rPr>
              <a:t>,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misalkan</a:t>
            </a:r>
            <a:r>
              <a:rPr lang="en-ID" kern="100">
                <a:latin typeface="LM Roman 10"/>
                <a:ea typeface="Calibri"/>
                <a:cs typeface="Times New Roman"/>
              </a:rPr>
              <a:t> node 1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menerima</a:t>
            </a:r>
            <a:r>
              <a:rPr lang="en-ID" kern="100">
                <a:latin typeface="LM Roman 10"/>
                <a:ea typeface="Calibri"/>
                <a:cs typeface="Times New Roman"/>
              </a:rPr>
              <a:t> block-chain yang invalid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dari</a:t>
            </a:r>
            <a:r>
              <a:rPr lang="en-ID" kern="100">
                <a:latin typeface="LM Roman 10"/>
                <a:ea typeface="Calibri"/>
                <a:cs typeface="Times New Roman"/>
              </a:rPr>
              <a:t> node 3,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sehingga</a:t>
            </a:r>
            <a:r>
              <a:rPr lang="en-ID" kern="100">
                <a:latin typeface="LM Roman 10"/>
                <a:ea typeface="Calibri"/>
                <a:cs typeface="Times New Roman"/>
              </a:rPr>
              <a:t> block-chain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lokal</a:t>
            </a:r>
            <a:r>
              <a:rPr lang="en-ID" kern="100">
                <a:latin typeface="LM Roman 10"/>
                <a:ea typeface="Calibri"/>
                <a:cs typeface="Times New Roman"/>
              </a:rPr>
              <a:t>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milik</a:t>
            </a:r>
            <a:r>
              <a:rPr lang="en-ID" kern="100">
                <a:latin typeface="LM Roman 10"/>
                <a:ea typeface="Calibri"/>
                <a:cs typeface="Times New Roman"/>
              </a:rPr>
              <a:t> node 1 </a:t>
            </a:r>
            <a:r>
              <a:rPr lang="en-ID" kern="100" err="1">
                <a:latin typeface="LM Roman 10"/>
                <a:ea typeface="Calibri"/>
                <a:cs typeface="Times New Roman"/>
              </a:rPr>
              <a:t>menjadi</a:t>
            </a:r>
            <a:r>
              <a:rPr lang="en-ID" kern="100">
                <a:latin typeface="LM Roman 10"/>
                <a:ea typeface="Calibri"/>
                <a:cs typeface="Times New Roman"/>
              </a:rPr>
              <a:t> invalid</a:t>
            </a:r>
            <a:endParaRPr lang="en-ID">
              <a:ea typeface="Calibri"/>
            </a:endParaRPr>
          </a:p>
          <a:p>
            <a:pPr algn="just">
              <a:lnSpc>
                <a:spcPct val="150000"/>
              </a:lnSpc>
            </a:pPr>
            <a:endParaRPr lang="en-ID" kern="100">
              <a:effectLst/>
              <a:latin typeface="LM Roman 10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2178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B1B5E9B0-4321-51C3-9AA7-E6DE5824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445" y="2636172"/>
            <a:ext cx="2224087" cy="83343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5497644-E38B-1791-F12B-32633DBA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29" y="1796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2" name="Gambar 1" descr="Sebuah gambar berisi garis, lingkaran, diagram, deasin&#10;&#10;Deskripsi dibuat secara otomatis">
            <a:extLst>
              <a:ext uri="{FF2B5EF4-FFF2-40B4-BE49-F238E27FC236}">
                <a16:creationId xmlns:a16="http://schemas.microsoft.com/office/drawing/2014/main" id="{0B7382E9-9846-A616-7B6E-8268B07D9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0" t="-4780" r="-30" b="4500"/>
          <a:stretch/>
        </p:blipFill>
        <p:spPr>
          <a:xfrm>
            <a:off x="7601322" y="2532401"/>
            <a:ext cx="3615337" cy="37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93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35109" y="313705"/>
            <a:ext cx="11158817" cy="16543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/>
                <a:cs typeface="Arial"/>
              </a:rPr>
              <a:t>7.1.  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Naïve Nearest Neighbour (</a:t>
            </a:r>
            <a:r>
              <a:rPr lang="en-ID" sz="2800" b="1" kern="10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unmutual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neighbour)</a:t>
            </a:r>
            <a:endParaRPr lang="id-ID">
              <a:solidFill>
                <a:srgbClr val="FFFFFF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b="1" kern="100">
              <a:solidFill>
                <a:srgbClr val="FFFF00"/>
              </a:solidFill>
              <a:latin typeface="LM Roman 10"/>
              <a:ea typeface="Calibri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b="1" kern="100">
              <a:solidFill>
                <a:srgbClr val="FFFF00"/>
              </a:solidFill>
              <a:effectLst/>
              <a:latin typeface="LM Roman 10"/>
              <a:ea typeface="Calibri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C8CC4-334C-775B-857A-EDAC4AB2F806}"/>
                  </a:ext>
                </a:extLst>
              </p:cNvPr>
              <p:cNvSpPr txBox="1"/>
              <p:nvPr/>
            </p:nvSpPr>
            <p:spPr>
              <a:xfrm>
                <a:off x="435494" y="869794"/>
                <a:ext cx="10904302" cy="55142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just"/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Permasalahan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dapat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teratasi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dengan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berharap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secara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naif</a:t>
                </a:r>
                <a:r>
                  <a:rPr lang="en-ID" i="1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yaitu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saat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node 3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menerima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siaran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blok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,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menambang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blok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baru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,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atau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offline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kemudian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online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kembali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lalu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mendapatkan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sinkronisasi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dari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i="1" kern="100">
                    <a:latin typeface="Times New Roman"/>
                    <a:ea typeface="Calibri"/>
                    <a:cs typeface="Times New Roman"/>
                  </a:rPr>
                  <a:t>nearest neighbour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yang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terpercaya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dengan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berlaku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kern="100" err="1">
                    <a:latin typeface="Times New Roman"/>
                    <a:ea typeface="Calibri"/>
                    <a:cs typeface="Times New Roman"/>
                  </a:rPr>
                  <a:t>asumsi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i="1" kern="100" err="1">
                    <a:latin typeface="Times New Roman"/>
                    <a:ea typeface="Calibri"/>
                    <a:cs typeface="Times New Roman"/>
                  </a:rPr>
                  <a:t>unmutual</a:t>
                </a:r>
                <a:r>
                  <a:rPr lang="en-ID" i="1" kern="100">
                    <a:latin typeface="Times New Roman"/>
                    <a:ea typeface="Calibri"/>
                    <a:cs typeface="Times New Roman"/>
                  </a:rPr>
                  <a:t> neighbour</a:t>
                </a:r>
                <a:r>
                  <a:rPr lang="en-ID" kern="100">
                    <a:latin typeface="Times New Roman"/>
                    <a:ea typeface="Calibri"/>
                    <a:cs typeface="Times New Roman"/>
                  </a:rPr>
                  <a:t> : </a:t>
                </a:r>
              </a:p>
              <a:p>
                <a:pPr algn="just"/>
                <a:endParaRPr lang="id-ID"/>
              </a:p>
              <a:p>
                <a:pPr marL="914400" indent="4572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𝑛𝑒𝑎𝑟𝑒𝑠</m:t>
                      </m:r>
                      <m:sSub>
                        <m:sSub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𝑛𝑒𝑖𝑔h𝑏𝑜𝑢𝑟</m:t>
                          </m:r>
                          <m:d>
                            <m:d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𝑛𝑜𝑑𝑒</m:t>
                              </m:r>
                              <m: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ID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indent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𝑛𝑒𝑎𝑟𝑒𝑠</m:t>
                      </m:r>
                      <m:sSub>
                        <m:sSubPr>
                          <m:ctrlP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D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𝑛𝑒𝑖𝑔h𝑏𝑜𝑢𝑟</m:t>
                          </m:r>
                          <m:d>
                            <m:dPr>
                              <m:ctrlP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𝑛𝑜𝑑𝑒</m:t>
                              </m:r>
                              <m: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≠ </m:t>
                      </m:r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ID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Kita juga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bisa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menkonstruksi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agar Node 3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melakukan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verifikasi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data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blockchainnya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terlebih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dahulu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kemudian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sinkronisasi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sebelum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mengirimkannya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ke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node 1,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sehingga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dari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sini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node 3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akan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mendapatkan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block-chain yang valid,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sehingga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saat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node 1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meminta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sinkronisasi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dari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node 3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ia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juga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akan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en-ID" sz="1800" kern="100" err="1">
                    <a:latin typeface="Times New Roman"/>
                    <a:ea typeface="Calibri"/>
                    <a:cs typeface="Times New Roman"/>
                  </a:rPr>
                  <a:t>menerima</a:t>
                </a:r>
                <a:r>
                  <a:rPr lang="en-ID" sz="1800" kern="100">
                    <a:latin typeface="Times New Roman"/>
                    <a:ea typeface="Calibri"/>
                    <a:cs typeface="Times New Roman"/>
                  </a:rPr>
                  <a:t> block-chain yang valid.</a:t>
                </a:r>
                <a:endParaRPr lang="en-ID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en-ID" sz="1100" kern="100"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C8CC4-334C-775B-857A-EDAC4AB2F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94" y="869794"/>
                <a:ext cx="10904302" cy="5514202"/>
              </a:xfrm>
              <a:prstGeom prst="rect">
                <a:avLst/>
              </a:prstGeom>
              <a:blipFill>
                <a:blip r:embed="rId2"/>
                <a:stretch>
                  <a:fillRect l="-447" t="-664" r="-5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2178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0862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6F4F95-F83C-7E23-D7CC-8D75C187F15A}"/>
              </a:ext>
            </a:extLst>
          </p:cNvPr>
          <p:cNvCxnSpPr>
            <a:cxnSpLocks/>
            <a:stCxn id="10" idx="2"/>
            <a:endCxn id="4" idx="7"/>
          </p:cNvCxnSpPr>
          <p:nvPr/>
        </p:nvCxnSpPr>
        <p:spPr>
          <a:xfrm flipH="1">
            <a:off x="5582403" y="3317052"/>
            <a:ext cx="2256560" cy="14357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397948-1DBC-B614-F80F-BA7CD2783348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7391607" y="3583925"/>
            <a:ext cx="721676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2E668-C9DD-A4C8-A280-DFB4364DA886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2410191" cy="156154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F534D7-27FC-3848-FF8C-0337E38C3E81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723472" y="3317052"/>
            <a:ext cx="3115491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CF735808-CDE7-0FD6-76DD-A1FA99CB2595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5582403" y="1756315"/>
            <a:ext cx="1423434" cy="29965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CBE05F-86F0-3114-7C8E-270644338D11}"/>
              </a:ext>
            </a:extLst>
          </p:cNvPr>
          <p:cNvCxnSpPr>
            <a:cxnSpLocks/>
          </p:cNvCxnSpPr>
          <p:nvPr/>
        </p:nvCxnSpPr>
        <p:spPr>
          <a:xfrm flipV="1">
            <a:off x="4723472" y="1781945"/>
            <a:ext cx="2282365" cy="15607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0FD8D9B2-8121-A21E-74D9-E9D13337F454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7005837" y="1756315"/>
            <a:ext cx="191796" cy="291836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0B4EFB-2EF8-36D1-8926-177658306FA3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1768861" cy="291917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3077">
            <a:extLst>
              <a:ext uri="{FF2B5EF4-FFF2-40B4-BE49-F238E27FC236}">
                <a16:creationId xmlns:a16="http://schemas.microsoft.com/office/drawing/2014/main" id="{E0667329-22B0-28C3-9098-98FD8A0AEAC4}"/>
              </a:ext>
            </a:extLst>
          </p:cNvPr>
          <p:cNvCxnSpPr>
            <a:cxnSpLocks/>
            <a:stCxn id="2" idx="5"/>
            <a:endCxn id="4" idx="7"/>
          </p:cNvCxnSpPr>
          <p:nvPr/>
        </p:nvCxnSpPr>
        <p:spPr>
          <a:xfrm>
            <a:off x="5428772" y="1755505"/>
            <a:ext cx="153631" cy="299733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FCB65D-7B85-07F8-7DEA-131BAE8E7CF2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7393785" y="1756315"/>
            <a:ext cx="719498" cy="12938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1131DA-AB11-9FA6-2082-DE2CDC0A17E4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5508908" y="1567132"/>
            <a:ext cx="1416583" cy="4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52527" y="498482"/>
            <a:ext cx="11158817" cy="5305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/>
                <a:cs typeface="Arial"/>
              </a:rPr>
              <a:t>7.1.  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Naïve Nearest Neighbour (</a:t>
            </a:r>
            <a:r>
              <a:rPr lang="en-ID" sz="2800" b="1" kern="10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unmutual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neighbour)</a:t>
            </a:r>
            <a:endParaRPr lang="id-ID">
              <a:solidFill>
                <a:srgbClr val="FFFFFF"/>
              </a:solidFill>
              <a:latin typeface="Calibri" panose="020F0502020204030204"/>
              <a:ea typeface="Calibri"/>
              <a:cs typeface="Calibri" panose="020F050202020403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82" y="2152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86EFCD-2C5A-4C07-A707-38A18B7B7472}"/>
              </a:ext>
            </a:extLst>
          </p:cNvPr>
          <p:cNvSpPr/>
          <p:nvPr/>
        </p:nvSpPr>
        <p:spPr>
          <a:xfrm>
            <a:off x="4961708" y="1300732"/>
            <a:ext cx="547200" cy="5328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ysClr val="windowText" lastClr="00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1F29D6-81ED-9CFE-6762-5CA9AEB69439}"/>
              </a:ext>
            </a:extLst>
          </p:cNvPr>
          <p:cNvSpPr/>
          <p:nvPr/>
        </p:nvSpPr>
        <p:spPr>
          <a:xfrm>
            <a:off x="4174832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23C5B6-0123-75E4-84FA-11DC495AB713}"/>
              </a:ext>
            </a:extLst>
          </p:cNvPr>
          <p:cNvSpPr/>
          <p:nvPr/>
        </p:nvSpPr>
        <p:spPr>
          <a:xfrm>
            <a:off x="5114109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D17BA-AF5A-120F-A922-A7851434A751}"/>
              </a:ext>
            </a:extLst>
          </p:cNvPr>
          <p:cNvSpPr/>
          <p:nvPr/>
        </p:nvSpPr>
        <p:spPr>
          <a:xfrm>
            <a:off x="6925491" y="1300733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F74160-7703-526E-E0C3-C2CD5055B7F6}"/>
              </a:ext>
            </a:extLst>
          </p:cNvPr>
          <p:cNvSpPr/>
          <p:nvPr/>
        </p:nvSpPr>
        <p:spPr>
          <a:xfrm>
            <a:off x="7838963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58F7B9-6ECD-6262-FBAD-C8AB6A47C566}"/>
              </a:ext>
            </a:extLst>
          </p:cNvPr>
          <p:cNvSpPr/>
          <p:nvPr/>
        </p:nvSpPr>
        <p:spPr>
          <a:xfrm>
            <a:off x="6923313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3074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5F582752-1B65-0782-6029-99984F7C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25" y="1392371"/>
            <a:ext cx="333366" cy="3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82A5AC6D-6224-5889-D911-EB649C2F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2408" y="1391369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igh Quality Version | Picardía">
            <a:extLst>
              <a:ext uri="{FF2B5EF4-FFF2-40B4-BE49-F238E27FC236}">
                <a16:creationId xmlns:a16="http://schemas.microsoft.com/office/drawing/2014/main" id="{9BD340A6-0158-80F4-D55F-6E28C10F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53" y="3100500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igh Quality Version | Picardía">
            <a:extLst>
              <a:ext uri="{FF2B5EF4-FFF2-40B4-BE49-F238E27FC236}">
                <a16:creationId xmlns:a16="http://schemas.microsoft.com/office/drawing/2014/main" id="{0C7E9F34-3B0B-D960-7576-A358EC39D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98" y="1353218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igh Quality Version | Picardía">
            <a:extLst>
              <a:ext uri="{FF2B5EF4-FFF2-40B4-BE49-F238E27FC236}">
                <a16:creationId xmlns:a16="http://schemas.microsoft.com/office/drawing/2014/main" id="{9DFE5DD7-F844-686A-748D-C34CEEB4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728" y="1335746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71637A-4D82-F247-69CD-51AB52713351}"/>
              </a:ext>
            </a:extLst>
          </p:cNvPr>
          <p:cNvCxnSpPr>
            <a:cxnSpLocks/>
            <a:stCxn id="3" idx="0"/>
            <a:endCxn id="2" idx="3"/>
          </p:cNvCxnSpPr>
          <p:nvPr/>
        </p:nvCxnSpPr>
        <p:spPr>
          <a:xfrm flipV="1">
            <a:off x="4449152" y="1755505"/>
            <a:ext cx="592692" cy="129467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4D9702-4231-8113-7EFB-7EEF7CA59137}"/>
              </a:ext>
            </a:extLst>
          </p:cNvPr>
          <p:cNvCxnSpPr>
            <a:cxnSpLocks/>
            <a:stCxn id="4" idx="1"/>
            <a:endCxn id="3" idx="4"/>
          </p:cNvCxnSpPr>
          <p:nvPr/>
        </p:nvCxnSpPr>
        <p:spPr>
          <a:xfrm flipH="1" flipV="1">
            <a:off x="4449152" y="3583925"/>
            <a:ext cx="745303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9B1BFA-509D-EA5E-1458-9397F782CA76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>
            <a:off x="5662749" y="4941549"/>
            <a:ext cx="1260564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95CF48-0A7D-07E4-7C91-7BD5FA78B5DD}"/>
              </a:ext>
            </a:extLst>
          </p:cNvPr>
          <p:cNvCxnSpPr>
            <a:cxnSpLocks/>
            <a:stCxn id="3" idx="6"/>
            <a:endCxn id="11" idx="0"/>
          </p:cNvCxnSpPr>
          <p:nvPr/>
        </p:nvCxnSpPr>
        <p:spPr>
          <a:xfrm>
            <a:off x="4723472" y="3317052"/>
            <a:ext cx="2474161" cy="135762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35109" y="313705"/>
            <a:ext cx="11158817" cy="16543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/>
                <a:cs typeface="Arial"/>
              </a:rPr>
              <a:t>7.1.  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Naïve Nearest Neighbour (</a:t>
            </a:r>
            <a:r>
              <a:rPr lang="en-ID" sz="2800" b="1" kern="10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unmutual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neighbour)</a:t>
            </a:r>
            <a:endParaRPr lang="id-ID">
              <a:solidFill>
                <a:srgbClr val="FFFFFF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b="1" kern="100">
              <a:solidFill>
                <a:srgbClr val="FFFF00"/>
              </a:solidFill>
              <a:latin typeface="LM Roman 10"/>
              <a:ea typeface="Calibri"/>
              <a:cs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b="1" kern="100">
              <a:solidFill>
                <a:srgbClr val="FFFF00"/>
              </a:solidFill>
              <a:effectLst/>
              <a:latin typeface="LM Roman 10"/>
              <a:ea typeface="Calibri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C8CC4-334C-775B-857A-EDAC4AB2F806}"/>
              </a:ext>
            </a:extLst>
          </p:cNvPr>
          <p:cNvSpPr txBox="1"/>
          <p:nvPr/>
        </p:nvSpPr>
        <p:spPr>
          <a:xfrm>
            <a:off x="435494" y="869794"/>
            <a:ext cx="10904302" cy="8156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sinkronisasi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invalid ,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minimal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 yang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block-chain valid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penjelajahan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sz="1100" kern="10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14" y="2178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4" name="Kotak Teks 4">
            <a:extLst>
              <a:ext uri="{FF2B5EF4-FFF2-40B4-BE49-F238E27FC236}">
                <a16:creationId xmlns:a16="http://schemas.microsoft.com/office/drawing/2014/main" id="{24891E1A-56C5-625D-C632-7AD5FD321D2A}"/>
              </a:ext>
            </a:extLst>
          </p:cNvPr>
          <p:cNvSpPr txBox="1"/>
          <p:nvPr/>
        </p:nvSpPr>
        <p:spPr>
          <a:xfrm>
            <a:off x="527645" y="1668908"/>
            <a:ext cx="928804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latin typeface="Courier New"/>
                <a:cs typeface="Courier New"/>
              </a:rPr>
              <a:t>async def Peering():</a:t>
            </a:r>
          </a:p>
          <a:p>
            <a:pPr algn="just"/>
            <a:r>
              <a:rPr lang="en-US">
                <a:latin typeface="Courier New"/>
                <a:cs typeface="Courier New"/>
              </a:rPr>
              <a:t>    </a:t>
            </a:r>
            <a:r>
              <a:rPr lang="en-US" err="1">
                <a:latin typeface="Courier New"/>
                <a:cs typeface="Courier New"/>
              </a:rPr>
              <a:t>NetData</a:t>
            </a:r>
            <a:r>
              <a:rPr lang="en-US">
                <a:latin typeface="Courier New"/>
                <a:cs typeface="Courier New"/>
              </a:rPr>
              <a:t> = </a:t>
            </a:r>
            <a:r>
              <a:rPr lang="en-US" err="1">
                <a:latin typeface="Courier New"/>
                <a:cs typeface="Courier New"/>
              </a:rPr>
              <a:t>DB.GetNetworkData</a:t>
            </a:r>
            <a:r>
              <a:rPr lang="en-US">
                <a:latin typeface="Courier New"/>
                <a:cs typeface="Courier New"/>
              </a:rPr>
              <a:t>()</a:t>
            </a:r>
          </a:p>
          <a:p>
            <a:pPr algn="just"/>
            <a:r>
              <a:rPr lang="en-US">
                <a:latin typeface="Courier New"/>
                <a:cs typeface="Courier New"/>
              </a:rPr>
              <a:t>    </a:t>
            </a:r>
            <a:r>
              <a:rPr lang="en-US" err="1">
                <a:latin typeface="Courier New"/>
                <a:cs typeface="Courier New"/>
              </a:rPr>
              <a:t>PeerAddresses</a:t>
            </a:r>
            <a:r>
              <a:rPr lang="en-US">
                <a:latin typeface="Courier New"/>
                <a:cs typeface="Courier New"/>
              </a:rPr>
              <a:t> = list(</a:t>
            </a:r>
            <a:r>
              <a:rPr lang="en-US" err="1">
                <a:latin typeface="Courier New"/>
                <a:cs typeface="Courier New"/>
              </a:rPr>
              <a:t>NetData</a:t>
            </a:r>
            <a:r>
              <a:rPr lang="en-US">
                <a:latin typeface="Courier New"/>
                <a:cs typeface="Courier New"/>
              </a:rPr>
              <a:t>["Nodes"])</a:t>
            </a:r>
          </a:p>
          <a:p>
            <a:pPr algn="just"/>
            <a:r>
              <a:rPr lang="en-US">
                <a:latin typeface="Courier New"/>
                <a:cs typeface="Courier New"/>
              </a:rPr>
              <a:t>    tasks = [</a:t>
            </a:r>
            <a:r>
              <a:rPr lang="en-US" err="1">
                <a:latin typeface="Courier New"/>
                <a:cs typeface="Courier New"/>
              </a:rPr>
              <a:t>ClientHandler</a:t>
            </a:r>
            <a:r>
              <a:rPr lang="en-US">
                <a:latin typeface="Courier New"/>
                <a:cs typeface="Courier New"/>
              </a:rPr>
              <a:t>(</a:t>
            </a:r>
            <a:r>
              <a:rPr lang="en-US" err="1">
                <a:latin typeface="Courier New"/>
                <a:cs typeface="Courier New"/>
              </a:rPr>
              <a:t>uri</a:t>
            </a:r>
            <a:r>
              <a:rPr lang="en-US">
                <a:latin typeface="Courier New"/>
                <a:cs typeface="Courier New"/>
              </a:rPr>
              <a:t>) for </a:t>
            </a:r>
            <a:r>
              <a:rPr lang="en-US" err="1">
                <a:latin typeface="Courier New"/>
                <a:cs typeface="Courier New"/>
              </a:rPr>
              <a:t>uri</a:t>
            </a:r>
            <a:r>
              <a:rPr lang="en-US">
                <a:latin typeface="Courier New"/>
                <a:cs typeface="Courier New"/>
              </a:rPr>
              <a:t> in </a:t>
            </a:r>
            <a:r>
              <a:rPr lang="en-US" err="1">
                <a:latin typeface="Courier New"/>
                <a:cs typeface="Courier New"/>
              </a:rPr>
              <a:t>PeerAddresses</a:t>
            </a:r>
            <a:r>
              <a:rPr lang="en-US">
                <a:latin typeface="Courier New"/>
                <a:cs typeface="Courier New"/>
              </a:rPr>
              <a:t>]</a:t>
            </a:r>
          </a:p>
          <a:p>
            <a:pPr algn="just"/>
            <a:r>
              <a:rPr lang="en-US" sz="1100" b="1">
                <a:solidFill>
                  <a:srgbClr val="7030A0"/>
                </a:solidFill>
                <a:latin typeface="Courier New"/>
                <a:cs typeface="Courier New"/>
              </a:rPr>
              <a:t>	 </a:t>
            </a:r>
            <a:r>
              <a:rPr lang="en-US" b="1">
                <a:solidFill>
                  <a:srgbClr val="7030A0"/>
                </a:solidFill>
                <a:latin typeface="Courier New"/>
                <a:cs typeface="Courier New"/>
              </a:rPr>
              <a:t>await </a:t>
            </a:r>
            <a:r>
              <a:rPr lang="en-US" b="1" err="1">
                <a:solidFill>
                  <a:srgbClr val="7030A0"/>
                </a:solidFill>
                <a:latin typeface="Courier New"/>
                <a:cs typeface="Courier New"/>
              </a:rPr>
              <a:t>asyncio.gather</a:t>
            </a:r>
            <a:r>
              <a:rPr lang="en-US" b="1">
                <a:solidFill>
                  <a:srgbClr val="7030A0"/>
                </a:solidFill>
                <a:latin typeface="Courier New"/>
                <a:cs typeface="Courier New"/>
              </a:rPr>
              <a:t>(*tasks)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9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F88861-B730-E66D-0B47-CAF4DFE9B880}"/>
              </a:ext>
            </a:extLst>
          </p:cNvPr>
          <p:cNvCxnSpPr>
            <a:cxnSpLocks/>
            <a:stCxn id="31" idx="7"/>
            <a:endCxn id="60" idx="2"/>
          </p:cNvCxnSpPr>
          <p:nvPr/>
        </p:nvCxnSpPr>
        <p:spPr>
          <a:xfrm flipV="1">
            <a:off x="7414450" y="3594553"/>
            <a:ext cx="733463" cy="1132262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6F4F95-F83C-7E23-D7CC-8D75C187F15A}"/>
              </a:ext>
            </a:extLst>
          </p:cNvPr>
          <p:cNvCxnSpPr>
            <a:cxnSpLocks/>
          </p:cNvCxnSpPr>
          <p:nvPr/>
        </p:nvCxnSpPr>
        <p:spPr>
          <a:xfrm flipH="1">
            <a:off x="5582403" y="3317052"/>
            <a:ext cx="2256560" cy="14357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A2E668-C9DD-A4C8-A280-DFB4364DA886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2410191" cy="156154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F534D7-27FC-3848-FF8C-0337E38C3E81}"/>
              </a:ext>
            </a:extLst>
          </p:cNvPr>
          <p:cNvCxnSpPr>
            <a:cxnSpLocks/>
          </p:cNvCxnSpPr>
          <p:nvPr/>
        </p:nvCxnSpPr>
        <p:spPr>
          <a:xfrm>
            <a:off x="4723472" y="3317052"/>
            <a:ext cx="3115491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>
            <a:extLst>
              <a:ext uri="{FF2B5EF4-FFF2-40B4-BE49-F238E27FC236}">
                <a16:creationId xmlns:a16="http://schemas.microsoft.com/office/drawing/2014/main" id="{CF735808-CDE7-0FD6-76DD-A1FA99CB2595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5582403" y="1756315"/>
            <a:ext cx="1423434" cy="29965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0FD8D9B2-8121-A21E-74D9-E9D13337F4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5837" y="1756315"/>
            <a:ext cx="191796" cy="291836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40B4EFB-2EF8-36D1-8926-177658306FA3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1768861" cy="291917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3077">
            <a:extLst>
              <a:ext uri="{FF2B5EF4-FFF2-40B4-BE49-F238E27FC236}">
                <a16:creationId xmlns:a16="http://schemas.microsoft.com/office/drawing/2014/main" id="{E0667329-22B0-28C3-9098-98FD8A0AEAC4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5428772" y="1755505"/>
            <a:ext cx="153631" cy="299733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FCB65D-7B85-07F8-7DEA-131BAE8E7CF2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393785" y="1756315"/>
            <a:ext cx="719498" cy="12938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1131DA-AB11-9FA6-2082-DE2CDC0A17E4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5508908" y="1567132"/>
            <a:ext cx="1416583" cy="4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52F7F-CC54-774E-C44C-52EF5816D6EB}"/>
              </a:ext>
            </a:extLst>
          </p:cNvPr>
          <p:cNvSpPr txBox="1"/>
          <p:nvPr/>
        </p:nvSpPr>
        <p:spPr>
          <a:xfrm>
            <a:off x="452527" y="498482"/>
            <a:ext cx="11158817" cy="53059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/>
                <a:ea typeface="Calibri"/>
                <a:cs typeface="Arial"/>
              </a:rPr>
              <a:t>7.1.  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Naïve Nearest Neighbour (</a:t>
            </a:r>
            <a:r>
              <a:rPr lang="en-ID" sz="2800" b="1" kern="100" err="1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unmutual</a:t>
            </a:r>
            <a:r>
              <a:rPr lang="en-ID" sz="2800" b="1" kern="100">
                <a:solidFill>
                  <a:srgbClr val="FFFF00"/>
                </a:solidFill>
                <a:latin typeface="Times New Roman"/>
                <a:ea typeface="Calibri"/>
                <a:cs typeface="Times New Roman"/>
              </a:rPr>
              <a:t> neighbour)</a:t>
            </a:r>
            <a:endParaRPr lang="id-ID">
              <a:solidFill>
                <a:srgbClr val="FFFFFF"/>
              </a:solidFill>
              <a:latin typeface="Calibri" panose="020F0502020204030204"/>
              <a:ea typeface="Calibri"/>
              <a:cs typeface="Calibri" panose="020F0502020204030204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30687B3-7593-5BE6-976B-4FE5F72C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82" y="2152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5B7D01-9868-4AA1-69B8-330964388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229" y="22533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86EFCD-2C5A-4C07-A707-38A18B7B7472}"/>
              </a:ext>
            </a:extLst>
          </p:cNvPr>
          <p:cNvSpPr/>
          <p:nvPr/>
        </p:nvSpPr>
        <p:spPr>
          <a:xfrm>
            <a:off x="4961708" y="1300732"/>
            <a:ext cx="547200" cy="5328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2D17BA-AF5A-120F-A922-A7851434A751}"/>
              </a:ext>
            </a:extLst>
          </p:cNvPr>
          <p:cNvSpPr/>
          <p:nvPr/>
        </p:nvSpPr>
        <p:spPr>
          <a:xfrm>
            <a:off x="6925491" y="1300733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3074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5F582752-1B65-0782-6029-99984F7C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25" y="1392371"/>
            <a:ext cx="333366" cy="3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82A5AC6D-6224-5889-D911-EB649C2F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2408" y="1391369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71637A-4D82-F247-69CD-51AB52713351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4449152" y="1755505"/>
            <a:ext cx="592692" cy="129467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95CF48-0A7D-07E4-7C91-7BD5FA78B5DD}"/>
              </a:ext>
            </a:extLst>
          </p:cNvPr>
          <p:cNvCxnSpPr>
            <a:cxnSpLocks/>
          </p:cNvCxnSpPr>
          <p:nvPr/>
        </p:nvCxnSpPr>
        <p:spPr>
          <a:xfrm>
            <a:off x="4723472" y="3317052"/>
            <a:ext cx="2474161" cy="135762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AAE4E8-AB6D-B795-8582-528C52AB0543}"/>
              </a:ext>
            </a:extLst>
          </p:cNvPr>
          <p:cNvCxnSpPr>
            <a:cxnSpLocks/>
          </p:cNvCxnSpPr>
          <p:nvPr/>
        </p:nvCxnSpPr>
        <p:spPr>
          <a:xfrm flipV="1">
            <a:off x="4665447" y="1791621"/>
            <a:ext cx="2330863" cy="157059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05DC385-EF5D-CDFD-2BEE-7A7A617F612E}"/>
              </a:ext>
            </a:extLst>
          </p:cNvPr>
          <p:cNvSpPr/>
          <p:nvPr/>
        </p:nvSpPr>
        <p:spPr>
          <a:xfrm>
            <a:off x="4126334" y="3060039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12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BC3E54D9-FEBA-7617-87F6-036EF949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3251" y="3150675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080AF33-96B5-84B4-AA51-3F89DD743FC5}"/>
              </a:ext>
            </a:extLst>
          </p:cNvPr>
          <p:cNvSpPr/>
          <p:nvPr/>
        </p:nvSpPr>
        <p:spPr>
          <a:xfrm>
            <a:off x="5136036" y="4627640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21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1AC66CCE-5F22-A74D-AE58-141D177C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42953" y="4718276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163D8D1-8782-02FB-0219-A1D85A8415DD}"/>
              </a:ext>
            </a:extLst>
          </p:cNvPr>
          <p:cNvSpPr/>
          <p:nvPr/>
        </p:nvSpPr>
        <p:spPr>
          <a:xfrm>
            <a:off x="6946156" y="4648650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32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9FA05E4B-A33A-773C-DC36-3C64A9A85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3073" y="4739286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6CD892-683B-F29D-B6BC-ADD254C9780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4594628" y="3515621"/>
            <a:ext cx="621754" cy="1190184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299080-052A-33ED-F80B-73D39B4E8B40}"/>
              </a:ext>
            </a:extLst>
          </p:cNvPr>
          <p:cNvCxnSpPr>
            <a:cxnSpLocks/>
            <a:stCxn id="20" idx="6"/>
            <a:endCxn id="31" idx="2"/>
          </p:cNvCxnSpPr>
          <p:nvPr/>
        </p:nvCxnSpPr>
        <p:spPr>
          <a:xfrm>
            <a:off x="5684676" y="4894514"/>
            <a:ext cx="1261480" cy="2101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C66186B-08E1-F3C0-E3B4-494E1B33AE10}"/>
              </a:ext>
            </a:extLst>
          </p:cNvPr>
          <p:cNvSpPr/>
          <p:nvPr/>
        </p:nvSpPr>
        <p:spPr>
          <a:xfrm>
            <a:off x="7864056" y="3067924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60" name="Picture 4" descr="High Quality Version | Picardía">
            <a:extLst>
              <a:ext uri="{FF2B5EF4-FFF2-40B4-BE49-F238E27FC236}">
                <a16:creationId xmlns:a16="http://schemas.microsoft.com/office/drawing/2014/main" id="{741DBF4E-7BA2-F4B0-2B57-A846F1EA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63" y="3120409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4" descr="High Quality Version | Picardía">
            <a:extLst>
              <a:ext uri="{FF2B5EF4-FFF2-40B4-BE49-F238E27FC236}">
                <a16:creationId xmlns:a16="http://schemas.microsoft.com/office/drawing/2014/main" id="{6B40C423-FF84-C21A-08DC-86AF1CB4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923" y="4699495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4" descr="High Quality Version | Picardía">
            <a:extLst>
              <a:ext uri="{FF2B5EF4-FFF2-40B4-BE49-F238E27FC236}">
                <a16:creationId xmlns:a16="http://schemas.microsoft.com/office/drawing/2014/main" id="{C4420B87-361B-FA01-364B-F2A12D725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99" y="4694608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4" descr="High Quality Version | Picardía">
            <a:extLst>
              <a:ext uri="{FF2B5EF4-FFF2-40B4-BE49-F238E27FC236}">
                <a16:creationId xmlns:a16="http://schemas.microsoft.com/office/drawing/2014/main" id="{4897C905-C86F-7149-72E8-F48D2888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260" y="3097725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4" descr="High Quality Version | Picardía">
            <a:extLst>
              <a:ext uri="{FF2B5EF4-FFF2-40B4-BE49-F238E27FC236}">
                <a16:creationId xmlns:a16="http://schemas.microsoft.com/office/drawing/2014/main" id="{CD4000BB-B4DE-08D0-5CDE-61D8B6CF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83" y="1360337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4" descr="High Quality Version | Picardía">
            <a:extLst>
              <a:ext uri="{FF2B5EF4-FFF2-40B4-BE49-F238E27FC236}">
                <a16:creationId xmlns:a16="http://schemas.microsoft.com/office/drawing/2014/main" id="{D270123C-EB93-1332-D4D9-3308B11D9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58" y="1353889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7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3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20" grpId="0" animBg="1"/>
      <p:bldP spid="31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B30E9-F394-203E-A1A8-B887DD042B33}"/>
              </a:ext>
            </a:extLst>
          </p:cNvPr>
          <p:cNvSpPr txBox="1"/>
          <p:nvPr/>
        </p:nvSpPr>
        <p:spPr>
          <a:xfrm>
            <a:off x="677963" y="163624"/>
            <a:ext cx="3655498" cy="246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4" indent="-342894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800" b="1" kern="10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Blockchain	</a:t>
            </a:r>
            <a:endParaRPr lang="en-ID" sz="2800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Penggunaan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blockchain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model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diimplementasikan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desentralisasi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memanfaatkan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Peer-To-Peer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media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2C1611-249B-C092-F789-C7940A0F6E51}"/>
              </a:ext>
            </a:extLst>
          </p:cNvPr>
          <p:cNvSpPr/>
          <p:nvPr/>
        </p:nvSpPr>
        <p:spPr>
          <a:xfrm>
            <a:off x="4579678" y="271385"/>
            <a:ext cx="6557725" cy="4984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Block: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def __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init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__(self, hash = "",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prev_hash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"",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message = "",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nonce = "",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proof_of_work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"",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number_of_block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0,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timeStamp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"",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signature = ""):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self.hash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hash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self.prev_hash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prev_hash</a:t>
            </a:r>
            <a:endParaRPr lang="en-ID" sz="1100" kern="1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self.message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message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self.nonce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nonce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self.proof_of_work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proof_of_work</a:t>
            </a:r>
            <a:endParaRPr lang="en-ID" sz="1100" kern="1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self.number_of_block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number_of_block</a:t>
            </a:r>
            <a:endParaRPr lang="en-ID" sz="1100" kern="1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self.signature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signature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self.timeStamp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str(</a:t>
            </a:r>
            <a:r>
              <a:rPr lang="en-ID" sz="1100" kern="10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datetime.datetime.now</a:t>
            </a:r>
            <a:r>
              <a:rPr lang="en-ID" sz="1100" kern="10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100" b="1" kern="100"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1E2E9-AB57-1638-111D-691837817B1B}"/>
              </a:ext>
            </a:extLst>
          </p:cNvPr>
          <p:cNvSpPr txBox="1"/>
          <p:nvPr/>
        </p:nvSpPr>
        <p:spPr>
          <a:xfrm>
            <a:off x="292100" y="346362"/>
            <a:ext cx="1043940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7.2 </a:t>
            </a: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Breadth</a:t>
            </a:r>
            <a:r>
              <a:rPr lang="en-ID" sz="2800" b="1" kern="100" dirty="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First Search - Backtracking</a:t>
            </a:r>
            <a:endParaRPr lang="en-ID" sz="2800" kern="100" dirty="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484EF7-DCA1-4E57-7AA2-E16904E4D817}"/>
                  </a:ext>
                </a:extLst>
              </p:cNvPr>
              <p:cNvSpPr txBox="1"/>
              <p:nvPr/>
            </p:nvSpPr>
            <p:spPr>
              <a:xfrm>
                <a:off x="-228600" y="1203501"/>
                <a:ext cx="12065000" cy="1654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algn="just">
                  <a:lnSpc>
                    <a:spcPct val="107000"/>
                  </a:lnSpc>
                </a:pP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Solusi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menggunakan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i="1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Nearest Neighbour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merupakan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solusi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yang naif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dikarenakan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berpotensi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adanya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kasus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i="1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mutual neighbour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di mana : </a:t>
                </a:r>
              </a:p>
              <a:p>
                <a:pPr marL="91440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𝑛𝑒𝑎𝑟𝑒𝑠</m:t>
                      </m:r>
                      <m:sSub>
                        <m:sSubPr>
                          <m:ctrlPr>
                            <a:rPr lang="en-ID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D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𝑛𝑒𝑖𝑔h𝑏𝑜𝑢𝑟</m:t>
                          </m:r>
                          <m:d>
                            <m:dPr>
                              <m:ctrlP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𝑛𝑜𝑑𝑒</m:t>
                              </m:r>
                              <m: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sub>
                      </m:sSub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ID" sz="1600" kern="100" dirty="0">
                  <a:effectLst/>
                  <a:latin typeface="LM Roman 10" panose="00000500000000000000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440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𝑛𝑒𝑎𝑟𝑒𝑠</m:t>
                      </m:r>
                      <m:sSub>
                        <m:sSubPr>
                          <m:ctrlPr>
                            <a:rPr lang="en-ID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D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𝑛𝑒𝑖𝑔h𝑏𝑜𝑢𝑟</m:t>
                          </m:r>
                          <m:d>
                            <m:dPr>
                              <m:ctrlP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𝑛𝑜𝑑𝑒</m:t>
                              </m:r>
                              <m: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D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</m:sSub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𝑛𝑜𝑑𝑒</m:t>
                      </m:r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D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ID" sz="1600" kern="100" dirty="0">
                  <a:effectLst/>
                  <a:latin typeface="LM Roman 10" panose="00000500000000000000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44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Jika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hal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ini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terjadi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maka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penjelajahan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graf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hanya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akan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terjadi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ID" sz="1600" i="1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infinite loop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dua node yang mutual </a:t>
                </a:r>
                <a:r>
                  <a:rPr lang="en-ID" sz="1600" kern="100" dirty="0" err="1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saja</a:t>
                </a:r>
                <a:r>
                  <a:rPr lang="en-ID" sz="1600" kern="100" dirty="0">
                    <a:effectLst/>
                    <a:latin typeface="LM Roman 10" panose="00000500000000000000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 </a:t>
                </a:r>
                <a:endParaRPr lang="en-ID" sz="1600" kern="100" dirty="0">
                  <a:effectLst/>
                  <a:latin typeface="LM Roman 10" panose="00000500000000000000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484EF7-DCA1-4E57-7AA2-E16904E4D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203501"/>
                <a:ext cx="12065000" cy="1654171"/>
              </a:xfrm>
              <a:prstGeom prst="rect">
                <a:avLst/>
              </a:prstGeom>
              <a:blipFill>
                <a:blip r:embed="rId2"/>
                <a:stretch>
                  <a:fillRect t="-735" r="-253" b="-40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034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5E4CE88-AD81-FFCD-D894-97FCF8F8E873}"/>
              </a:ext>
            </a:extLst>
          </p:cNvPr>
          <p:cNvCxnSpPr>
            <a:cxnSpLocks/>
            <a:stCxn id="18" idx="1"/>
            <a:endCxn id="15" idx="7"/>
          </p:cNvCxnSpPr>
          <p:nvPr/>
        </p:nvCxnSpPr>
        <p:spPr>
          <a:xfrm rot="16200000" flipV="1">
            <a:off x="6217236" y="590296"/>
            <a:ext cx="139" cy="1577065"/>
          </a:xfrm>
          <a:prstGeom prst="curvedConnector3">
            <a:avLst>
              <a:gd name="adj1" fmla="val 220694964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5F1522F-F008-F5BE-87FB-CAE22C13D153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508908" y="1567132"/>
            <a:ext cx="1416583" cy="475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81E2E9-AB57-1638-111D-691837817B1B}"/>
              </a:ext>
            </a:extLst>
          </p:cNvPr>
          <p:cNvSpPr txBox="1"/>
          <p:nvPr/>
        </p:nvSpPr>
        <p:spPr>
          <a:xfrm>
            <a:off x="292100" y="346362"/>
            <a:ext cx="1043940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7.2 Breadth First Search - Backtracking</a:t>
            </a:r>
            <a:endParaRPr lang="en-ID" sz="2800" kern="10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B70C8A-3FCE-D7AC-C795-119881798AAF}"/>
              </a:ext>
            </a:extLst>
          </p:cNvPr>
          <p:cNvCxnSpPr>
            <a:cxnSpLocks/>
            <a:stCxn id="19" idx="2"/>
            <a:endCxn id="17" idx="7"/>
          </p:cNvCxnSpPr>
          <p:nvPr/>
        </p:nvCxnSpPr>
        <p:spPr>
          <a:xfrm flipH="1">
            <a:off x="5582403" y="3317052"/>
            <a:ext cx="2256560" cy="14357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487023-5A5F-8F3A-38B7-3C20355B28BF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7391607" y="3583925"/>
            <a:ext cx="721676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0CEC00-653E-B6EA-DF4B-F2E67E347E87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2410191" cy="156154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6A57B-21DB-077F-901D-21933923804E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4723472" y="3317052"/>
            <a:ext cx="3115491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F407DC-AAE0-AAA7-00C2-845AD1A89D3D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5582403" y="1756315"/>
            <a:ext cx="1423434" cy="29965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E073CD-7FE7-530F-8539-F2B85FCDFFD3}"/>
              </a:ext>
            </a:extLst>
          </p:cNvPr>
          <p:cNvCxnSpPr>
            <a:cxnSpLocks/>
          </p:cNvCxnSpPr>
          <p:nvPr/>
        </p:nvCxnSpPr>
        <p:spPr>
          <a:xfrm flipV="1">
            <a:off x="4723472" y="1781945"/>
            <a:ext cx="2282365" cy="15607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9ECE9E-1170-DAFA-CFDD-110960847AF0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7005837" y="1756315"/>
            <a:ext cx="191796" cy="291836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0A02CE-D988-1498-8AE4-4BB79BDCB7DF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1768861" cy="291917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901DD2-38CD-64F1-42A1-745692FECFDA}"/>
              </a:ext>
            </a:extLst>
          </p:cNvPr>
          <p:cNvCxnSpPr>
            <a:cxnSpLocks/>
            <a:stCxn id="15" idx="5"/>
            <a:endCxn id="17" idx="7"/>
          </p:cNvCxnSpPr>
          <p:nvPr/>
        </p:nvCxnSpPr>
        <p:spPr>
          <a:xfrm>
            <a:off x="5428772" y="1755505"/>
            <a:ext cx="153631" cy="299733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6B699-5EA3-4F61-66BC-DA1EC1A9AAA4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7393785" y="1756315"/>
            <a:ext cx="719498" cy="12938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B0916DD-FC3A-DCFD-3678-4C87C318F3B0}"/>
              </a:ext>
            </a:extLst>
          </p:cNvPr>
          <p:cNvSpPr/>
          <p:nvPr/>
        </p:nvSpPr>
        <p:spPr>
          <a:xfrm>
            <a:off x="4961708" y="1300732"/>
            <a:ext cx="547200" cy="5328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E86B3B-9CA6-52D3-05AF-C3FB0E37177E}"/>
              </a:ext>
            </a:extLst>
          </p:cNvPr>
          <p:cNvSpPr/>
          <p:nvPr/>
        </p:nvSpPr>
        <p:spPr>
          <a:xfrm>
            <a:off x="4174832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DC103F-3B8B-BE94-2BFC-9EF7BFDC069A}"/>
              </a:ext>
            </a:extLst>
          </p:cNvPr>
          <p:cNvSpPr/>
          <p:nvPr/>
        </p:nvSpPr>
        <p:spPr>
          <a:xfrm>
            <a:off x="5114109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46EF73-4FE3-F231-A208-6BF2B4B1497D}"/>
              </a:ext>
            </a:extLst>
          </p:cNvPr>
          <p:cNvSpPr/>
          <p:nvPr/>
        </p:nvSpPr>
        <p:spPr>
          <a:xfrm>
            <a:off x="6925491" y="1300733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EDDBC-3422-9EDB-D948-1E66234640B8}"/>
              </a:ext>
            </a:extLst>
          </p:cNvPr>
          <p:cNvSpPr/>
          <p:nvPr/>
        </p:nvSpPr>
        <p:spPr>
          <a:xfrm>
            <a:off x="7838963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9DDF9F-7CFB-0453-61E6-8FA745794142}"/>
              </a:ext>
            </a:extLst>
          </p:cNvPr>
          <p:cNvSpPr/>
          <p:nvPr/>
        </p:nvSpPr>
        <p:spPr>
          <a:xfrm>
            <a:off x="6923313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21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089E2CCB-B6B4-DB80-7AF9-833A4B8A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25" y="1392371"/>
            <a:ext cx="333366" cy="3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F0065ABC-7074-3A7A-610D-608E8C79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2408" y="1391369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8E209C-7503-BACE-DA1E-D9FDEFEB4F21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V="1">
            <a:off x="4449152" y="1755505"/>
            <a:ext cx="592692" cy="129467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B9BD5E-A661-CB08-E708-DFB3340FD29D}"/>
              </a:ext>
            </a:extLst>
          </p:cNvPr>
          <p:cNvCxnSpPr>
            <a:cxnSpLocks/>
            <a:stCxn id="17" idx="1"/>
            <a:endCxn id="16" idx="4"/>
          </p:cNvCxnSpPr>
          <p:nvPr/>
        </p:nvCxnSpPr>
        <p:spPr>
          <a:xfrm flipH="1" flipV="1">
            <a:off x="4449152" y="3583925"/>
            <a:ext cx="745303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5B642B-0D22-6D04-4FDA-6D6218961552}"/>
              </a:ext>
            </a:extLst>
          </p:cNvPr>
          <p:cNvCxnSpPr>
            <a:cxnSpLocks/>
            <a:stCxn id="20" idx="2"/>
            <a:endCxn id="17" idx="6"/>
          </p:cNvCxnSpPr>
          <p:nvPr/>
        </p:nvCxnSpPr>
        <p:spPr>
          <a:xfrm flipH="1">
            <a:off x="5662749" y="4941549"/>
            <a:ext cx="1260564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F1F0BB-8DDB-53CE-7527-AEA59EE8F94D}"/>
              </a:ext>
            </a:extLst>
          </p:cNvPr>
          <p:cNvCxnSpPr>
            <a:cxnSpLocks/>
            <a:stCxn id="16" idx="6"/>
            <a:endCxn id="20" idx="0"/>
          </p:cNvCxnSpPr>
          <p:nvPr/>
        </p:nvCxnSpPr>
        <p:spPr>
          <a:xfrm>
            <a:off x="4723472" y="3317052"/>
            <a:ext cx="2474161" cy="135762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F2CE6D9-BDBB-A672-37F8-A93E5BD5CB46}"/>
              </a:ext>
            </a:extLst>
          </p:cNvPr>
          <p:cNvSpPr/>
          <p:nvPr/>
        </p:nvSpPr>
        <p:spPr>
          <a:xfrm>
            <a:off x="6104708" y="976092"/>
            <a:ext cx="139337" cy="170885"/>
          </a:xfrm>
          <a:prstGeom prst="ellipse">
            <a:avLst/>
          </a:prstGeom>
          <a:solidFill>
            <a:srgbClr val="FF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72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0255 L -0.00937 -0.00255 C -0.01198 -0.00185 -0.01458 -0.00069 -0.01719 -0.00023 C -0.02057 0.0007 -0.02383 0.00023 -0.02721 0.00116 C -0.02917 0.00162 -0.03099 0.00255 -0.03294 0.0037 L -0.03724 0.00625 C -0.03841 0.00787 -0.04075 0.01111 -0.04219 0.0125 C -0.0431 0.01343 -0.04414 0.01435 -0.04505 0.01505 C -0.04818 0.01736 -0.04661 0.01505 -0.05 0.01898 C -0.05495 0.02431 -0.05091 0.02153 -0.05508 0.02408 C -0.05599 0.0257 -0.0569 0.02755 -0.05794 0.02917 C -0.05859 0.03009 -0.05964 0.03033 -0.06003 0.03171 C -0.06055 0.0331 -0.06029 0.03519 -0.06081 0.03681 C -0.06133 0.0382 -0.06224 0.03912 -0.06289 0.04051 C -0.06341 0.04167 -0.06393 0.04306 -0.06432 0.04421 C -0.06458 0.04722 -0.06484 0.05023 -0.0651 0.05324 C -0.06523 0.05533 -0.06575 0.05741 -0.06575 0.05949 C -0.06575 0.06343 -0.06536 0.06713 -0.0651 0.07107 C -0.00859 0.06736 -0.02552 0.06736 0.04857 0.06968 C 0.05156 0.06991 0.05352 0.07245 0.05638 0.07361 C 0.0582 0.07431 0.06016 0.07431 0.06211 0.07477 C 0.07018 0.07269 0.0707 0.07616 0.07422 0.06597 C 0.07487 0.06389 0.07526 0.06158 0.07565 0.05949 C 0.07695 0.04769 0.07734 0.0507 0.07135 0.03426 C 0.07083 0.03264 0.0694 0.03264 0.06849 0.03171 C 0.06758 0.03056 0.06667 0.02894 0.06563 0.02778 C 0.06432 0.02616 0.06276 0.02454 0.06133 0.02269 C 0.06068 0.02199 0.06003 0.0206 0.05925 0.02014 L 0.05352 0.01759 C 0.0526 0.01713 0.05156 0.01713 0.05065 0.01644 C 0.04961 0.01551 0.04648 0.0132 0.04492 0.0125 C 0.04375 0.01204 0.04258 0.01181 0.04141 0.01134 C 0.03841 0.00995 0.03932 0.00926 0.03568 0.0088 C 0.03021 0.0081 0.02474 0.00787 0.01927 0.00741 C 0.01849 0.00625 0.01797 0.0044 0.01706 0.0037 C 0.0155 0.00232 0.00534 -0.00092 0.0043 -0.00139 C -0.00391 -0.00092 -0.01198 -0.00116 -0.02005 -0.00023 C -0.022 0.00023 -0.02383 0.00162 -0.02578 0.00232 C -0.02695 0.00301 -0.02812 0.00324 -0.0293 0.0037 C -0.03229 0.00486 -0.03411 0.00602 -0.03724 0.00741 C -0.03815 0.00787 -0.03906 0.00833 -0.0401 0.0088 C -0.04349 0.01065 -0.04648 0.01296 -0.05 0.01389 L -0.05573 0.01505 C -0.05898 0.01898 -0.06107 0.02107 -0.06367 0.02778 C -0.06589 0.03357 -0.06458 0.03033 -0.06719 0.03796 C -0.06784 0.04236 -0.06862 0.04745 -0.06862 0.05185 C -0.06862 0.05741 -0.06901 0.0632 -0.06797 0.06852 C -0.06667 0.07477 -0.05443 0.07847 -0.0543 0.0787 L -0.04727 0.08125 C -0.04049 0.08079 -0.03385 0.08056 -0.02721 0.07986 C -0.02604 0.07963 -0.02474 0.0794 -0.02357 0.0787 C -0.02018 0.07639 -0.02292 0.0757 -0.0194 0.07477 C -0.0168 0.07408 -0.01406 0.07361 -0.01146 0.07361 L 0.06563 0.06968 C 0.06641 0.06482 0.06654 0.06296 0.06784 0.05833 C 0.06823 0.05695 0.06875 0.05579 0.06927 0.0544 C 0.06953 0.05278 0.06992 0.05116 0.06992 0.04931 C 0.06992 0.04398 0.06979 0.03843 0.06927 0.03287 C 0.06914 0.03148 0.06849 0.03009 0.06784 0.02917 C 0.06719 0.02824 0.06641 0.02801 0.06563 0.02778 C 0.06328 0.02708 0.06094 0.02685 0.05859 0.02662 C 0.05755 0.02616 0.05651 0.02616 0.05573 0.02523 C 0.04701 0.01759 0.05716 0.02408 0.05065 0.02014 C 0.04831 0.0169 0.04622 0.01343 0.04349 0.01134 C 0.04258 0.01065 0.04154 0.01065 0.04063 0.00995 C 0.03893 0.00903 0.03737 0.00741 0.03568 0.00625 C 0.03503 0.00579 0.03425 0.00533 0.03346 0.00486 C 0.02826 0.00208 0.02956 0.00278 0.025 0.00116 L -0.03503 0.00232 C -0.03607 0.00255 -0.03698 0.00347 -0.03789 0.0037 C -0.04023 0.0044 -0.04271 0.00463 -0.04505 0.00486 C -0.04583 0.00625 -0.04648 0.00764 -0.04727 0.0088 C -0.04883 0.01134 -0.05273 0.01574 -0.0543 0.01759 C -0.05547 0.01898 -0.05677 0.02037 -0.05794 0.02153 C -0.05885 0.02245 -0.0599 0.02292 -0.06081 0.02408 C -0.06211 0.02593 -0.06315 0.02824 -0.06432 0.03033 C -0.06484 0.03125 -0.06549 0.03171 -0.06575 0.03287 L -0.06719 0.03796 C -0.06745 0.03958 -0.0681 0.04144 -0.06797 0.04306 C -0.06706 0.05162 -0.06654 0.06065 -0.06432 0.06852 C -0.06367 0.07083 -0.06159 0.07037 -0.06003 0.07107 C -0.05846 0.07176 -0.05677 0.07176 -0.05508 0.07222 C -0.05365 0.07269 -0.05221 0.07315 -0.05078 0.07361 L 0.02357 0.07222 C 0.08398 0.07083 0.03385 0.07107 0.06849 0.07107 L 0.06849 0.07107 L 0.06927 0.05579 " pathEditMode="relative" ptsTypes="AAAAAAAAAAAAAAAAAAAAAAAAAAAAAAAAAAAAAAAAAAAAAAAAAAAAAAAAAAAAAAAAAAAAAAAAAAAAAAAAAAAAAAA">
                                      <p:cBhvr>
                                        <p:cTn id="1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8" grpId="0" animBg="1"/>
      <p:bldP spid="10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1E2E9-AB57-1638-111D-691837817B1B}"/>
              </a:ext>
            </a:extLst>
          </p:cNvPr>
          <p:cNvSpPr txBox="1"/>
          <p:nvPr/>
        </p:nvSpPr>
        <p:spPr>
          <a:xfrm>
            <a:off x="292100" y="346362"/>
            <a:ext cx="1043940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7.2 Breadth First Search - Backtracking</a:t>
            </a:r>
            <a:endParaRPr lang="en-ID" sz="2800" kern="10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84EF7-DCA1-4E57-7AA2-E16904E4D817}"/>
              </a:ext>
            </a:extLst>
          </p:cNvPr>
          <p:cNvSpPr txBox="1"/>
          <p:nvPr/>
        </p:nvSpPr>
        <p:spPr>
          <a:xfrm>
            <a:off x="-228600" y="1203501"/>
            <a:ext cx="12065000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Solusi naif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berharap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ID" sz="1800" i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meminta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nearest neighbour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yang valid.</a:t>
            </a:r>
            <a:endParaRPr lang="en-ID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23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5E4CE88-AD81-FFCD-D894-97FCF8F8E873}"/>
              </a:ext>
            </a:extLst>
          </p:cNvPr>
          <p:cNvCxnSpPr>
            <a:cxnSpLocks/>
            <a:stCxn id="18" idx="1"/>
            <a:endCxn id="15" idx="7"/>
          </p:cNvCxnSpPr>
          <p:nvPr/>
        </p:nvCxnSpPr>
        <p:spPr>
          <a:xfrm rot="16200000" flipV="1">
            <a:off x="6217236" y="590296"/>
            <a:ext cx="139" cy="1577065"/>
          </a:xfrm>
          <a:prstGeom prst="curvedConnector3">
            <a:avLst>
              <a:gd name="adj1" fmla="val 220694964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85F1522F-F008-F5BE-87FB-CAE22C13D153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5508908" y="1567132"/>
            <a:ext cx="1416583" cy="475"/>
          </a:xfrm>
          <a:prstGeom prst="curvedConnector3">
            <a:avLst>
              <a:gd name="adj1" fmla="val 50000"/>
            </a:avLst>
          </a:prstGeom>
          <a:ln w="28575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81E2E9-AB57-1638-111D-691837817B1B}"/>
              </a:ext>
            </a:extLst>
          </p:cNvPr>
          <p:cNvSpPr txBox="1"/>
          <p:nvPr/>
        </p:nvSpPr>
        <p:spPr>
          <a:xfrm>
            <a:off x="292100" y="346362"/>
            <a:ext cx="1043940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7.2 Breadth First Search - Backtracking</a:t>
            </a:r>
            <a:endParaRPr lang="en-ID" sz="2800" kern="10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B70C8A-3FCE-D7AC-C795-119881798AAF}"/>
              </a:ext>
            </a:extLst>
          </p:cNvPr>
          <p:cNvCxnSpPr>
            <a:cxnSpLocks/>
            <a:stCxn id="19" idx="2"/>
            <a:endCxn id="17" idx="7"/>
          </p:cNvCxnSpPr>
          <p:nvPr/>
        </p:nvCxnSpPr>
        <p:spPr>
          <a:xfrm flipH="1">
            <a:off x="5582403" y="3317052"/>
            <a:ext cx="2256560" cy="14357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487023-5A5F-8F3A-38B7-3C20355B28BF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7391607" y="3583925"/>
            <a:ext cx="721676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0CEC00-653E-B6EA-DF4B-F2E67E347E87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2410191" cy="156154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6A57B-21DB-077F-901D-21933923804E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>
            <a:off x="4723472" y="3317052"/>
            <a:ext cx="3115491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F407DC-AAE0-AAA7-00C2-845AD1A89D3D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5582403" y="1756315"/>
            <a:ext cx="1423434" cy="29965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E073CD-7FE7-530F-8539-F2B85FCDFFD3}"/>
              </a:ext>
            </a:extLst>
          </p:cNvPr>
          <p:cNvCxnSpPr>
            <a:cxnSpLocks/>
          </p:cNvCxnSpPr>
          <p:nvPr/>
        </p:nvCxnSpPr>
        <p:spPr>
          <a:xfrm flipV="1">
            <a:off x="4723472" y="1781945"/>
            <a:ext cx="2282365" cy="15607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9ECE9E-1170-DAFA-CFDD-110960847AF0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>
          <a:xfrm>
            <a:off x="7005837" y="1756315"/>
            <a:ext cx="191796" cy="291836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0A02CE-D988-1498-8AE4-4BB79BDCB7DF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1768861" cy="291917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901DD2-38CD-64F1-42A1-745692FECFDA}"/>
              </a:ext>
            </a:extLst>
          </p:cNvPr>
          <p:cNvCxnSpPr>
            <a:cxnSpLocks/>
            <a:stCxn id="15" idx="5"/>
            <a:endCxn id="17" idx="7"/>
          </p:cNvCxnSpPr>
          <p:nvPr/>
        </p:nvCxnSpPr>
        <p:spPr>
          <a:xfrm>
            <a:off x="5428772" y="1755505"/>
            <a:ext cx="153631" cy="299733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76B699-5EA3-4F61-66BC-DA1EC1A9AAA4}"/>
              </a:ext>
            </a:extLst>
          </p:cNvPr>
          <p:cNvCxnSpPr>
            <a:cxnSpLocks/>
            <a:stCxn id="18" idx="5"/>
            <a:endCxn id="19" idx="0"/>
          </p:cNvCxnSpPr>
          <p:nvPr/>
        </p:nvCxnSpPr>
        <p:spPr>
          <a:xfrm>
            <a:off x="7393785" y="1756315"/>
            <a:ext cx="719498" cy="12938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B0916DD-FC3A-DCFD-3678-4C87C318F3B0}"/>
              </a:ext>
            </a:extLst>
          </p:cNvPr>
          <p:cNvSpPr/>
          <p:nvPr/>
        </p:nvSpPr>
        <p:spPr>
          <a:xfrm>
            <a:off x="4961708" y="1300732"/>
            <a:ext cx="547200" cy="5328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E86B3B-9CA6-52D3-05AF-C3FB0E37177E}"/>
              </a:ext>
            </a:extLst>
          </p:cNvPr>
          <p:cNvSpPr/>
          <p:nvPr/>
        </p:nvSpPr>
        <p:spPr>
          <a:xfrm>
            <a:off x="4174832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DC103F-3B8B-BE94-2BFC-9EF7BFDC069A}"/>
              </a:ext>
            </a:extLst>
          </p:cNvPr>
          <p:cNvSpPr/>
          <p:nvPr/>
        </p:nvSpPr>
        <p:spPr>
          <a:xfrm>
            <a:off x="5114109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46EF73-4FE3-F231-A208-6BF2B4B1497D}"/>
              </a:ext>
            </a:extLst>
          </p:cNvPr>
          <p:cNvSpPr/>
          <p:nvPr/>
        </p:nvSpPr>
        <p:spPr>
          <a:xfrm>
            <a:off x="6925491" y="1300733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EDDBC-3422-9EDB-D948-1E66234640B8}"/>
              </a:ext>
            </a:extLst>
          </p:cNvPr>
          <p:cNvSpPr/>
          <p:nvPr/>
        </p:nvSpPr>
        <p:spPr>
          <a:xfrm>
            <a:off x="7838963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9DDF9F-7CFB-0453-61E6-8FA745794142}"/>
              </a:ext>
            </a:extLst>
          </p:cNvPr>
          <p:cNvSpPr/>
          <p:nvPr/>
        </p:nvSpPr>
        <p:spPr>
          <a:xfrm>
            <a:off x="6923313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21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089E2CCB-B6B4-DB80-7AF9-833A4B8A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25" y="1392371"/>
            <a:ext cx="333366" cy="3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F0065ABC-7074-3A7A-610D-608E8C79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2408" y="1391369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8E209C-7503-BACE-DA1E-D9FDEFEB4F21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V="1">
            <a:off x="4449152" y="1755505"/>
            <a:ext cx="592692" cy="129467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B9BD5E-A661-CB08-E708-DFB3340FD29D}"/>
              </a:ext>
            </a:extLst>
          </p:cNvPr>
          <p:cNvCxnSpPr>
            <a:cxnSpLocks/>
            <a:stCxn id="17" idx="1"/>
            <a:endCxn id="16" idx="4"/>
          </p:cNvCxnSpPr>
          <p:nvPr/>
        </p:nvCxnSpPr>
        <p:spPr>
          <a:xfrm flipH="1" flipV="1">
            <a:off x="4449152" y="3583925"/>
            <a:ext cx="745303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5B642B-0D22-6D04-4FDA-6D6218961552}"/>
              </a:ext>
            </a:extLst>
          </p:cNvPr>
          <p:cNvCxnSpPr>
            <a:cxnSpLocks/>
            <a:stCxn id="20" idx="2"/>
            <a:endCxn id="17" idx="6"/>
          </p:cNvCxnSpPr>
          <p:nvPr/>
        </p:nvCxnSpPr>
        <p:spPr>
          <a:xfrm flipH="1">
            <a:off x="5662749" y="4941549"/>
            <a:ext cx="1260564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F1F0BB-8DDB-53CE-7527-AEA59EE8F94D}"/>
              </a:ext>
            </a:extLst>
          </p:cNvPr>
          <p:cNvCxnSpPr>
            <a:cxnSpLocks/>
            <a:stCxn id="16" idx="6"/>
            <a:endCxn id="20" idx="0"/>
          </p:cNvCxnSpPr>
          <p:nvPr/>
        </p:nvCxnSpPr>
        <p:spPr>
          <a:xfrm>
            <a:off x="4723472" y="3317052"/>
            <a:ext cx="2474161" cy="135762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CF2CE6D9-BDBB-A672-37F8-A93E5BD5CB46}"/>
              </a:ext>
            </a:extLst>
          </p:cNvPr>
          <p:cNvSpPr/>
          <p:nvPr/>
        </p:nvSpPr>
        <p:spPr>
          <a:xfrm>
            <a:off x="6104708" y="976092"/>
            <a:ext cx="139337" cy="170885"/>
          </a:xfrm>
          <a:prstGeom prst="ellipse">
            <a:avLst/>
          </a:prstGeom>
          <a:solidFill>
            <a:srgbClr val="FF33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4" descr="High Quality Version | Picardía">
            <a:extLst>
              <a:ext uri="{FF2B5EF4-FFF2-40B4-BE49-F238E27FC236}">
                <a16:creationId xmlns:a16="http://schemas.microsoft.com/office/drawing/2014/main" id="{EB128C25-4EA0-7B49-FCA9-0D58F9852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67" y="3100500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igh Quality Version | Picardía">
            <a:extLst>
              <a:ext uri="{FF2B5EF4-FFF2-40B4-BE49-F238E27FC236}">
                <a16:creationId xmlns:a16="http://schemas.microsoft.com/office/drawing/2014/main" id="{F322D155-4178-2C48-AF51-B994097C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54" y="1355099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-0.00255 L -0.00937 -0.00255 C -0.01198 -0.00185 -0.01458 -0.00069 -0.01719 -0.00023 C -0.02057 0.0007 -0.02383 0.00023 -0.02721 0.00116 C -0.02917 0.00162 -0.03099 0.00255 -0.03294 0.0037 L -0.03724 0.00625 C -0.03841 0.00787 -0.04075 0.01111 -0.04219 0.0125 C -0.0431 0.01343 -0.04414 0.01435 -0.04505 0.01505 C -0.04818 0.01736 -0.04661 0.01505 -0.05 0.01898 C -0.05495 0.02431 -0.05091 0.02153 -0.05508 0.02408 C -0.05599 0.0257 -0.0569 0.02755 -0.05794 0.02917 C -0.05859 0.03009 -0.05964 0.03033 -0.06003 0.03171 C -0.06055 0.0331 -0.06029 0.03519 -0.06081 0.03681 C -0.06133 0.0382 -0.06224 0.03912 -0.06289 0.04051 C -0.06341 0.04167 -0.06393 0.04306 -0.06432 0.04421 C -0.06458 0.04722 -0.06484 0.05023 -0.0651 0.05324 C -0.06523 0.05533 -0.06575 0.05741 -0.06575 0.05949 C -0.06575 0.06343 -0.06536 0.06713 -0.0651 0.07107 C -0.00859 0.06736 -0.02552 0.06736 0.04857 0.06968 C 0.05156 0.06991 0.05352 0.07245 0.05638 0.07361 C 0.0582 0.07431 0.06016 0.07431 0.06211 0.07477 C 0.07018 0.07269 0.0707 0.07616 0.07422 0.06597 C 0.07487 0.06389 0.07526 0.06158 0.07565 0.05949 C 0.07695 0.04769 0.07734 0.0507 0.07135 0.03426 C 0.07083 0.03264 0.0694 0.03264 0.06849 0.03171 C 0.06758 0.03056 0.06667 0.02894 0.06563 0.02778 C 0.06432 0.02616 0.06276 0.02454 0.06133 0.02269 C 0.06068 0.02199 0.06003 0.0206 0.05925 0.02014 L 0.05352 0.01759 C 0.0526 0.01713 0.05156 0.01713 0.05065 0.01644 C 0.04961 0.01551 0.04648 0.0132 0.04492 0.0125 C 0.04375 0.01204 0.04258 0.01181 0.04141 0.01134 C 0.03841 0.00995 0.03932 0.00926 0.03568 0.0088 C 0.03021 0.0081 0.02474 0.00787 0.01927 0.00741 C 0.01849 0.00625 0.01797 0.0044 0.01706 0.0037 C 0.0155 0.00232 0.00534 -0.00092 0.0043 -0.00139 C -0.00391 -0.00092 -0.01198 -0.00116 -0.02005 -0.00023 C -0.022 0.00023 -0.02383 0.00162 -0.02578 0.00232 C -0.02695 0.00301 -0.02812 0.00324 -0.0293 0.0037 C -0.03229 0.00486 -0.03411 0.00602 -0.03724 0.00741 C -0.03815 0.00787 -0.03906 0.00833 -0.0401 0.0088 C -0.04349 0.01065 -0.04648 0.01296 -0.05 0.01389 L -0.05573 0.01505 C -0.05898 0.01898 -0.06107 0.02107 -0.06367 0.02778 C -0.06589 0.03357 -0.06458 0.03033 -0.06719 0.03796 C -0.06784 0.04236 -0.06862 0.04745 -0.06862 0.05185 C -0.06862 0.05741 -0.06901 0.0632 -0.06797 0.06852 C -0.06667 0.07477 -0.05443 0.07847 -0.0543 0.0787 L -0.04727 0.08125 C -0.04049 0.08079 -0.03385 0.08056 -0.02721 0.07986 C -0.02604 0.07963 -0.02474 0.0794 -0.02357 0.0787 C -0.02018 0.07639 -0.02292 0.0757 -0.0194 0.07477 C -0.0168 0.07408 -0.01406 0.07361 -0.01146 0.07361 L 0.06563 0.06968 C 0.06641 0.06482 0.06654 0.06296 0.06784 0.05833 C 0.06823 0.05695 0.06875 0.05579 0.06927 0.0544 C 0.06953 0.05278 0.06992 0.05116 0.06992 0.04931 C 0.06992 0.04398 0.06979 0.03843 0.06927 0.03287 C 0.06914 0.03148 0.06849 0.03009 0.06784 0.02917 C 0.06719 0.02824 0.06641 0.02801 0.06563 0.02778 C 0.06328 0.02708 0.06094 0.02685 0.05859 0.02662 C 0.05755 0.02616 0.05651 0.02616 0.05573 0.02523 C 0.04701 0.01759 0.05716 0.02408 0.05065 0.02014 C 0.04831 0.0169 0.04622 0.01343 0.04349 0.01134 C 0.04258 0.01065 0.04154 0.01065 0.04063 0.00995 C 0.03893 0.00903 0.03737 0.00741 0.03568 0.00625 C 0.03503 0.00579 0.03425 0.00533 0.03346 0.00486 C 0.02826 0.00208 0.02956 0.00278 0.025 0.00116 L -0.03503 0.00232 C -0.03607 0.00255 -0.03698 0.00347 -0.03789 0.0037 C -0.04023 0.0044 -0.04271 0.00463 -0.04505 0.00486 C -0.04583 0.00625 -0.04648 0.00764 -0.04727 0.0088 C -0.04883 0.01134 -0.05273 0.01574 -0.0543 0.01759 C -0.05547 0.01898 -0.05677 0.02037 -0.05794 0.02153 C -0.05885 0.02245 -0.0599 0.02292 -0.06081 0.02408 C -0.06211 0.02593 -0.06315 0.02824 -0.06432 0.03033 C -0.06484 0.03125 -0.06549 0.03171 -0.06575 0.03287 L -0.06719 0.03796 C -0.06745 0.03958 -0.0681 0.04144 -0.06797 0.04306 C -0.06706 0.05162 -0.06654 0.06065 -0.06432 0.06852 C -0.06367 0.07083 -0.06159 0.07037 -0.06003 0.07107 C -0.05846 0.07176 -0.05677 0.07176 -0.05508 0.07222 C -0.05365 0.07269 -0.05221 0.07315 -0.05078 0.07361 L 0.02357 0.07222 C 0.08398 0.07083 0.03385 0.07107 0.06849 0.07107 L 0.06849 0.07107 L 0.06927 0.05579 " pathEditMode="relative" ptsTypes="AAAAAAAAAAAAAAAAAAAAAAAAAAAAAAAAAAAAAAAAAAAAAAAAAAAAAAAAAAAAAAAAAAAAAAAAAAAAAAAAAAAAAAA">
                                      <p:cBhvr>
                                        <p:cTn id="12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700"/>
                            </p:stCondLst>
                            <p:childTnLst>
                              <p:par>
                                <p:cTn id="143" presetID="1" presetClass="exit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400"/>
                            </p:stCondLst>
                            <p:childTnLst>
                              <p:par>
                                <p:cTn id="146" presetID="7" presetClass="emph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100"/>
                            </p:stCondLst>
                            <p:childTnLst>
                              <p:par>
                                <p:cTn id="150" presetID="7" presetClass="emph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8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8" presetID="7" presetClass="emph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7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08" grpId="0" animBg="1"/>
      <p:bldP spid="108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1E2E9-AB57-1638-111D-691837817B1B}"/>
              </a:ext>
            </a:extLst>
          </p:cNvPr>
          <p:cNvSpPr txBox="1"/>
          <p:nvPr/>
        </p:nvSpPr>
        <p:spPr>
          <a:xfrm>
            <a:off x="292100" y="346362"/>
            <a:ext cx="1043940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7.2 Breadth First Search - Backtracking</a:t>
            </a:r>
            <a:endParaRPr lang="en-ID" sz="2800" kern="10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484EF7-DCA1-4E57-7AA2-E16904E4D817}"/>
              </a:ext>
            </a:extLst>
          </p:cNvPr>
          <p:cNvSpPr txBox="1"/>
          <p:nvPr/>
        </p:nvSpPr>
        <p:spPr>
          <a:xfrm>
            <a:off x="-228600" y="1203501"/>
            <a:ext cx="12065000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Kita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lain,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kemungkinannya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loop, mutual node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offline.Penerapan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Backtracking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jangan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lupa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verifikasi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blockchain yang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invalid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backtrack dan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minta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sinkronisasi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node yang lain yang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1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latensi</a:t>
            </a:r>
            <a:r>
              <a:rPr lang="en-ID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minimum.</a:t>
            </a:r>
            <a:endParaRPr lang="en-ID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25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582143-249B-BC7F-5587-9620725E2D19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4449152" y="1755505"/>
            <a:ext cx="592692" cy="129467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81E2E9-AB57-1638-111D-691837817B1B}"/>
              </a:ext>
            </a:extLst>
          </p:cNvPr>
          <p:cNvSpPr txBox="1"/>
          <p:nvPr/>
        </p:nvSpPr>
        <p:spPr>
          <a:xfrm>
            <a:off x="292100" y="346362"/>
            <a:ext cx="10439400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effectLst/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7.2 Breadth First Search - Backtracking</a:t>
            </a:r>
            <a:endParaRPr lang="en-ID" sz="2800" kern="100">
              <a:solidFill>
                <a:srgbClr val="FFFF00"/>
              </a:solidFill>
              <a:effectLst/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F07726-C40D-65A1-CF1C-48E1EFA5813F}"/>
              </a:ext>
            </a:extLst>
          </p:cNvPr>
          <p:cNvCxnSpPr>
            <a:cxnSpLocks/>
            <a:stCxn id="46" idx="2"/>
            <a:endCxn id="44" idx="7"/>
          </p:cNvCxnSpPr>
          <p:nvPr/>
        </p:nvCxnSpPr>
        <p:spPr>
          <a:xfrm flipH="1">
            <a:off x="5582403" y="3317052"/>
            <a:ext cx="2256560" cy="1435788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0FA399-141A-36C5-F0C0-88A13BD23289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7391607" y="3583925"/>
            <a:ext cx="721676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E7717F-B167-5352-F22C-85DBAAA58D27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2410191" cy="156154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661084-2A11-771E-0F71-68E0F8F5B447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4723472" y="3317052"/>
            <a:ext cx="3115491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DDC253-7F4A-2057-20C5-537CA430553B}"/>
              </a:ext>
            </a:extLst>
          </p:cNvPr>
          <p:cNvCxnSpPr>
            <a:cxnSpLocks/>
            <a:stCxn id="45" idx="3"/>
            <a:endCxn id="44" idx="7"/>
          </p:cNvCxnSpPr>
          <p:nvPr/>
        </p:nvCxnSpPr>
        <p:spPr>
          <a:xfrm flipH="1">
            <a:off x="5582403" y="1756315"/>
            <a:ext cx="1423434" cy="299652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053BE-3AF6-3A2C-D697-E955AB9D070F}"/>
              </a:ext>
            </a:extLst>
          </p:cNvPr>
          <p:cNvCxnSpPr>
            <a:cxnSpLocks/>
          </p:cNvCxnSpPr>
          <p:nvPr/>
        </p:nvCxnSpPr>
        <p:spPr>
          <a:xfrm flipV="1">
            <a:off x="4723472" y="1781945"/>
            <a:ext cx="2282365" cy="1560737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81E582-903E-26E5-C93F-236B6A0F7944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>
            <a:off x="7005837" y="1756315"/>
            <a:ext cx="191796" cy="291836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7F32EB-8C95-D7B5-01C1-727849DD83B7}"/>
              </a:ext>
            </a:extLst>
          </p:cNvPr>
          <p:cNvCxnSpPr>
            <a:cxnSpLocks/>
          </p:cNvCxnSpPr>
          <p:nvPr/>
        </p:nvCxnSpPr>
        <p:spPr>
          <a:xfrm>
            <a:off x="5428772" y="1781135"/>
            <a:ext cx="1768861" cy="291917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128774-0C1A-180C-8E6F-65F058708E37}"/>
              </a:ext>
            </a:extLst>
          </p:cNvPr>
          <p:cNvCxnSpPr>
            <a:cxnSpLocks/>
            <a:stCxn id="42" idx="5"/>
            <a:endCxn id="44" idx="7"/>
          </p:cNvCxnSpPr>
          <p:nvPr/>
        </p:nvCxnSpPr>
        <p:spPr>
          <a:xfrm>
            <a:off x="5428772" y="1755505"/>
            <a:ext cx="153631" cy="299733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222FC6-B774-5E66-5912-09260E2B46E9}"/>
              </a:ext>
            </a:extLst>
          </p:cNvPr>
          <p:cNvCxnSpPr>
            <a:cxnSpLocks/>
            <a:stCxn id="45" idx="5"/>
            <a:endCxn id="46" idx="0"/>
          </p:cNvCxnSpPr>
          <p:nvPr/>
        </p:nvCxnSpPr>
        <p:spPr>
          <a:xfrm>
            <a:off x="7393785" y="1756315"/>
            <a:ext cx="719498" cy="129386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AEE40C-E871-4978-AC41-013AE1A89940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508908" y="1567132"/>
            <a:ext cx="1416583" cy="47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703E62C-E810-F84F-DF03-4E69F92BBCF8}"/>
              </a:ext>
            </a:extLst>
          </p:cNvPr>
          <p:cNvSpPr/>
          <p:nvPr/>
        </p:nvSpPr>
        <p:spPr>
          <a:xfrm>
            <a:off x="4961708" y="1300732"/>
            <a:ext cx="547200" cy="532800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F1E6BF-20FF-F65A-3187-8B97B69BE0C2}"/>
              </a:ext>
            </a:extLst>
          </p:cNvPr>
          <p:cNvSpPr/>
          <p:nvPr/>
        </p:nvSpPr>
        <p:spPr>
          <a:xfrm>
            <a:off x="4174832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E50394C-0E9F-55D7-E769-4B73AB02E8C4}"/>
              </a:ext>
            </a:extLst>
          </p:cNvPr>
          <p:cNvSpPr/>
          <p:nvPr/>
        </p:nvSpPr>
        <p:spPr>
          <a:xfrm>
            <a:off x="5114109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0007399-6ADE-5F4B-34C8-22052BDFDD9B}"/>
              </a:ext>
            </a:extLst>
          </p:cNvPr>
          <p:cNvSpPr/>
          <p:nvPr/>
        </p:nvSpPr>
        <p:spPr>
          <a:xfrm>
            <a:off x="6925491" y="1300733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FBC6ED-9F99-EF90-0C50-EDA594D92062}"/>
              </a:ext>
            </a:extLst>
          </p:cNvPr>
          <p:cNvSpPr/>
          <p:nvPr/>
        </p:nvSpPr>
        <p:spPr>
          <a:xfrm>
            <a:off x="7838963" y="3050178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240CFA-40EB-5867-6F05-CEC4FB4B95D7}"/>
              </a:ext>
            </a:extLst>
          </p:cNvPr>
          <p:cNvSpPr/>
          <p:nvPr/>
        </p:nvSpPr>
        <p:spPr>
          <a:xfrm>
            <a:off x="6923313" y="4674675"/>
            <a:ext cx="548640" cy="53374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>
              <a:solidFill>
                <a:schemeClr val="bg1"/>
              </a:solidFill>
            </a:endParaRPr>
          </a:p>
        </p:txBody>
      </p:sp>
      <p:pic>
        <p:nvPicPr>
          <p:cNvPr id="48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7640B184-50D6-3A3C-425B-D873296F9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25" y="1410846"/>
            <a:ext cx="333366" cy="3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56D940AB-0DE2-3ABF-F734-08DB13E1F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8148" y="1410846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DDA4735-48E9-3AE8-D4A1-EC84A969DB88}"/>
              </a:ext>
            </a:extLst>
          </p:cNvPr>
          <p:cNvCxnSpPr>
            <a:cxnSpLocks/>
            <a:stCxn id="44" idx="1"/>
            <a:endCxn id="43" idx="4"/>
          </p:cNvCxnSpPr>
          <p:nvPr/>
        </p:nvCxnSpPr>
        <p:spPr>
          <a:xfrm flipH="1" flipV="1">
            <a:off x="4449152" y="3583925"/>
            <a:ext cx="745303" cy="1168915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FEE160-C224-3DE2-1BD7-73411157B85F}"/>
              </a:ext>
            </a:extLst>
          </p:cNvPr>
          <p:cNvCxnSpPr>
            <a:cxnSpLocks/>
            <a:stCxn id="47" idx="2"/>
            <a:endCxn id="44" idx="6"/>
          </p:cNvCxnSpPr>
          <p:nvPr/>
        </p:nvCxnSpPr>
        <p:spPr>
          <a:xfrm flipH="1">
            <a:off x="5662749" y="4941549"/>
            <a:ext cx="1260564" cy="0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25E0A5-947B-1569-31A9-2C2CDF9BEF82}"/>
              </a:ext>
            </a:extLst>
          </p:cNvPr>
          <p:cNvCxnSpPr>
            <a:cxnSpLocks/>
            <a:stCxn id="43" idx="6"/>
            <a:endCxn id="47" idx="0"/>
          </p:cNvCxnSpPr>
          <p:nvPr/>
        </p:nvCxnSpPr>
        <p:spPr>
          <a:xfrm>
            <a:off x="4723472" y="3317052"/>
            <a:ext cx="2474161" cy="1357623"/>
          </a:xfrm>
          <a:prstGeom prst="line">
            <a:avLst/>
          </a:prstGeom>
          <a:ln w="28575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A031616-3BC0-BDBE-BB06-D2DAACAC10E8}"/>
              </a:ext>
            </a:extLst>
          </p:cNvPr>
          <p:cNvSpPr txBox="1"/>
          <p:nvPr/>
        </p:nvSpPr>
        <p:spPr>
          <a:xfrm>
            <a:off x="6469452" y="85470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Backtrack</a:t>
            </a:r>
            <a:endParaRPr lang="en-ID">
              <a:solidFill>
                <a:srgbClr val="FF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0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B38749A1-7526-4DB3-60B1-B495E9EE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69" y="3142960"/>
            <a:ext cx="333366" cy="32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326A93A-4030-3ADB-6B52-7411C885F242}"/>
              </a:ext>
            </a:extLst>
          </p:cNvPr>
          <p:cNvSpPr txBox="1"/>
          <p:nvPr/>
        </p:nvSpPr>
        <p:spPr>
          <a:xfrm rot="17588793">
            <a:off x="2771043" y="286551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Backtrack -&gt;</a:t>
            </a:r>
            <a:endParaRPr lang="en-ID">
              <a:solidFill>
                <a:srgbClr val="FF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5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97CE522C-E559-37B5-CF61-193491696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25789" y="4785262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138E8FF-B5BD-3CEF-9664-9EC8AED1BF43}"/>
              </a:ext>
            </a:extLst>
          </p:cNvPr>
          <p:cNvSpPr txBox="1"/>
          <p:nvPr/>
        </p:nvSpPr>
        <p:spPr>
          <a:xfrm rot="18059126">
            <a:off x="3612440" y="521796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Backtrack -&gt;</a:t>
            </a:r>
            <a:endParaRPr lang="en-ID">
              <a:solidFill>
                <a:srgbClr val="FF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7" name="Picture 2" descr="Tengkorak dan tulang silang (simbol) - Wikipedia bahasa Indonesia,  ensiklopedia bebas">
            <a:extLst>
              <a:ext uri="{FF2B5EF4-FFF2-40B4-BE49-F238E27FC236}">
                <a16:creationId xmlns:a16="http://schemas.microsoft.com/office/drawing/2014/main" id="{26377310-8F5C-8A5A-56AA-12F2EAC0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4465" y="4760686"/>
            <a:ext cx="325279" cy="31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73F457D-EA5A-822D-18C1-026C54D00511}"/>
              </a:ext>
            </a:extLst>
          </p:cNvPr>
          <p:cNvSpPr txBox="1"/>
          <p:nvPr/>
        </p:nvSpPr>
        <p:spPr>
          <a:xfrm rot="13976956">
            <a:off x="7170844" y="52490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Backtrack -&gt;</a:t>
            </a:r>
            <a:endParaRPr lang="en-ID">
              <a:solidFill>
                <a:srgbClr val="FF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9" name="Picture 4" descr="High Quality Version | Picardía">
            <a:extLst>
              <a:ext uri="{FF2B5EF4-FFF2-40B4-BE49-F238E27FC236}">
                <a16:creationId xmlns:a16="http://schemas.microsoft.com/office/drawing/2014/main" id="{D22F3066-B07E-DC9C-52B1-9C7053445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29" y="3112414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igh Quality Version | Picardía">
            <a:extLst>
              <a:ext uri="{FF2B5EF4-FFF2-40B4-BE49-F238E27FC236}">
                <a16:creationId xmlns:a16="http://schemas.microsoft.com/office/drawing/2014/main" id="{13A96483-59C7-910E-461B-E6D39F57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62" y="1359389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igh Quality Version | Picardía">
            <a:extLst>
              <a:ext uri="{FF2B5EF4-FFF2-40B4-BE49-F238E27FC236}">
                <a16:creationId xmlns:a16="http://schemas.microsoft.com/office/drawing/2014/main" id="{275E73EC-83EB-94D3-F95B-ED3B11EA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308" y="1381667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High Quality Version | Picardía">
            <a:extLst>
              <a:ext uri="{FF2B5EF4-FFF2-40B4-BE49-F238E27FC236}">
                <a16:creationId xmlns:a16="http://schemas.microsoft.com/office/drawing/2014/main" id="{AA72370C-240E-7DF9-AA6E-C3EF86B50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93" y="4726448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High Quality Version | Picardía">
            <a:extLst>
              <a:ext uri="{FF2B5EF4-FFF2-40B4-BE49-F238E27FC236}">
                <a16:creationId xmlns:a16="http://schemas.microsoft.com/office/drawing/2014/main" id="{114DB1E5-DE74-6D35-9BED-311FB47C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32" y="3112604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High Quality Version | Picardía">
            <a:extLst>
              <a:ext uri="{FF2B5EF4-FFF2-40B4-BE49-F238E27FC236}">
                <a16:creationId xmlns:a16="http://schemas.microsoft.com/office/drawing/2014/main" id="{51182B41-8B37-9F3F-F8FD-589AFA28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33" y="4718398"/>
            <a:ext cx="617900" cy="47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9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FEF78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/>
      <p:bldP spid="61" grpId="0"/>
      <p:bldP spid="66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B30E9-F394-203E-A1A8-B887DD042B33}"/>
              </a:ext>
            </a:extLst>
          </p:cNvPr>
          <p:cNvSpPr txBox="1"/>
          <p:nvPr/>
        </p:nvSpPr>
        <p:spPr>
          <a:xfrm>
            <a:off x="677963" y="259317"/>
            <a:ext cx="365549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4" indent="-342894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2800" b="1" kern="10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Blockchain	</a:t>
            </a:r>
            <a:endParaRPr lang="en-ID" sz="2800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37519-446B-EE3D-2ED7-F17F39685EC5}"/>
              </a:ext>
            </a:extLst>
          </p:cNvPr>
          <p:cNvSpPr txBox="1"/>
          <p:nvPr/>
        </p:nvSpPr>
        <p:spPr>
          <a:xfrm>
            <a:off x="677963" y="786256"/>
            <a:ext cx="11161529" cy="4482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hash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berisikan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pemetaan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diterapkan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bentuk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sederhana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i="1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digest. </a:t>
            </a:r>
            <a:endParaRPr lang="en-ID" sz="1600" kern="100"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prev_hash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hash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block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sebelumnya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message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simpan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block.</a:t>
            </a:r>
          </a:p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nonce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angka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acak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nantinya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harus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proses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komputasi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biasa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disebut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i="1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mining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penambangan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jika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di-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substitusikan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hash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memenuhi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konsensus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ditetapkan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proof_of_work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jumlah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langkah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komputasi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diperlukan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menemukan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i="1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nonce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memenuhi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konsensus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di-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substitusikan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number_of_block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nomor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saat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endParaRPr lang="en-ID" sz="1600" kern="100"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894" indent="-342894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signature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mekanisme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kriptografi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memastikan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keaslian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transaksi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i="1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signature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pengidentifikasi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disimpan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kepemilikannya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pembuat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Keabsahan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diverifikasi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salah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satu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langkahnya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melalui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verifikasi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i="1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signature 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yang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dimiliki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342894" indent="-342894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menunjukkan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waktu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lokal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blok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err="1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ditambang</a:t>
            </a:r>
            <a:r>
              <a:rPr lang="en-ID" sz="1600" kern="100"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998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53DB73-4EE8-9C8D-E2D2-9D1137E89108}"/>
              </a:ext>
            </a:extLst>
          </p:cNvPr>
          <p:cNvSpPr txBox="1"/>
          <p:nvPr/>
        </p:nvSpPr>
        <p:spPr>
          <a:xfrm>
            <a:off x="680284" y="289109"/>
            <a:ext cx="5339515" cy="547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1.1 </a:t>
            </a:r>
            <a:r>
              <a:rPr lang="en-ID" sz="2800" b="1" kern="100" err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Penambangan</a:t>
            </a:r>
            <a:r>
              <a:rPr lang="en-ID" sz="2800" b="1" kern="10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  <a:cs typeface="Arial" panose="020B0604020202020204" pitchFamily="34" charset="0"/>
              </a:rPr>
              <a:t> Blok</a:t>
            </a:r>
            <a:endParaRPr lang="en-ID" sz="2800" kern="100">
              <a:solidFill>
                <a:srgbClr val="FFFF00"/>
              </a:solidFill>
              <a:latin typeface="LM Roman 10" panose="00000500000000000000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PlantUML diagram">
            <a:extLst>
              <a:ext uri="{FF2B5EF4-FFF2-40B4-BE49-F238E27FC236}">
                <a16:creationId xmlns:a16="http://schemas.microsoft.com/office/drawing/2014/main" id="{D5DD053A-8784-50E1-5AB2-97649062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96" y="289109"/>
            <a:ext cx="3379061" cy="62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FCF12-90B6-3DF7-0265-9F390F0C8F96}"/>
              </a:ext>
            </a:extLst>
          </p:cNvPr>
          <p:cNvSpPr txBox="1"/>
          <p:nvPr/>
        </p:nvSpPr>
        <p:spPr>
          <a:xfrm>
            <a:off x="832265" y="837016"/>
            <a:ext cx="6688079" cy="1527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>
                <a:latin typeface="LM Roman 10" panose="00000500000000000000" pitchFamily="50" charset="0"/>
              </a:rPr>
              <a:t>Blok </a:t>
            </a:r>
            <a:r>
              <a:rPr lang="en-ID" sz="1600" err="1">
                <a:latin typeface="LM Roman 10" panose="00000500000000000000" pitchFamily="50" charset="0"/>
              </a:rPr>
              <a:t>baru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bisa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dihasilkan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dengan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melakukan</a:t>
            </a:r>
            <a:r>
              <a:rPr lang="en-ID" sz="1600">
                <a:latin typeface="LM Roman 10" panose="00000500000000000000" pitchFamily="50" charset="0"/>
              </a:rPr>
              <a:t> proses </a:t>
            </a:r>
            <a:r>
              <a:rPr lang="en-ID" sz="1600" err="1">
                <a:latin typeface="LM Roman 10" panose="00000500000000000000" pitchFamily="50" charset="0"/>
              </a:rPr>
              <a:t>tambang</a:t>
            </a:r>
            <a:r>
              <a:rPr lang="en-ID" sz="1600">
                <a:latin typeface="LM Roman 10" panose="00000500000000000000" pitchFamily="50" charset="0"/>
              </a:rPr>
              <a:t>. </a:t>
            </a:r>
            <a:r>
              <a:rPr lang="en-ID" sz="1600" err="1">
                <a:latin typeface="LM Roman 10" panose="00000500000000000000" pitchFamily="50" charset="0"/>
              </a:rPr>
              <a:t>Penambangan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dilakukan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dengan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cara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menyimpan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rekord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informasi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ke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dalam</a:t>
            </a:r>
            <a:r>
              <a:rPr lang="en-ID" sz="1600">
                <a:latin typeface="LM Roman 10" panose="00000500000000000000" pitchFamily="50" charset="0"/>
              </a:rPr>
              <a:t> model </a:t>
            </a:r>
            <a:r>
              <a:rPr lang="en-ID" sz="1600" err="1">
                <a:latin typeface="LM Roman 10" panose="00000500000000000000" pitchFamily="50" charset="0"/>
              </a:rPr>
              <a:t>blok</a:t>
            </a:r>
            <a:r>
              <a:rPr lang="en-ID" sz="1600">
                <a:latin typeface="LM Roman 10" panose="00000500000000000000" pitchFamily="50" charset="0"/>
              </a:rPr>
              <a:t>, </a:t>
            </a:r>
            <a:r>
              <a:rPr lang="en-ID" sz="1600" err="1">
                <a:latin typeface="LM Roman 10" panose="00000500000000000000" pitchFamily="50" charset="0"/>
              </a:rPr>
              <a:t>kemudian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kita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akan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mengisi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atribut</a:t>
            </a:r>
            <a:r>
              <a:rPr lang="en-ID" sz="1600">
                <a:latin typeface="LM Roman 10" panose="00000500000000000000" pitchFamily="50" charset="0"/>
              </a:rPr>
              <a:t> hash </a:t>
            </a:r>
            <a:r>
              <a:rPr lang="en-ID" sz="1600" err="1">
                <a:latin typeface="LM Roman 10" panose="00000500000000000000" pitchFamily="50" charset="0"/>
              </a:rPr>
              <a:t>beserta</a:t>
            </a:r>
            <a:r>
              <a:rPr lang="en-ID" sz="1600">
                <a:latin typeface="LM Roman 10" panose="00000500000000000000" pitchFamily="50" charset="0"/>
              </a:rPr>
              <a:t> nonce </a:t>
            </a:r>
            <a:r>
              <a:rPr lang="en-ID" sz="1600" err="1">
                <a:latin typeface="LM Roman 10" panose="00000500000000000000" pitchFamily="50" charset="0"/>
              </a:rPr>
              <a:t>dengan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serangkaian</a:t>
            </a:r>
            <a:r>
              <a:rPr lang="en-ID" sz="1600">
                <a:latin typeface="LM Roman 10" panose="00000500000000000000" pitchFamily="50" charset="0"/>
              </a:rPr>
              <a:t> proses yang </a:t>
            </a:r>
            <a:r>
              <a:rPr lang="en-ID" sz="1600" err="1">
                <a:latin typeface="LM Roman 10" panose="00000500000000000000" pitchFamily="50" charset="0"/>
              </a:rPr>
              <a:t>menerapkan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algoritma</a:t>
            </a:r>
            <a:r>
              <a:rPr lang="en-ID" sz="1600">
                <a:latin typeface="LM Roman 10" panose="00000500000000000000" pitchFamily="50" charset="0"/>
              </a:rPr>
              <a:t> </a:t>
            </a:r>
            <a:r>
              <a:rPr lang="en-ID" sz="1600" err="1">
                <a:latin typeface="LM Roman 10" panose="00000500000000000000" pitchFamily="50" charset="0"/>
              </a:rPr>
              <a:t>konsensus</a:t>
            </a:r>
            <a:r>
              <a:rPr lang="en-ID" sz="1600">
                <a:latin typeface="LM Roman 10" panose="00000500000000000000" pitchFamily="50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7247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3F7845-133D-CAC3-1839-86FCADB8D270}"/>
              </a:ext>
            </a:extLst>
          </p:cNvPr>
          <p:cNvSpPr txBox="1"/>
          <p:nvPr/>
        </p:nvSpPr>
        <p:spPr>
          <a:xfrm>
            <a:off x="590056" y="297824"/>
            <a:ext cx="8392886" cy="4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</a:rPr>
              <a:t>1.1.1 Hashing dan </a:t>
            </a:r>
            <a:r>
              <a:rPr lang="en-ID" sz="2400" b="1" dirty="0" err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</a:rPr>
              <a:t>Algoritma</a:t>
            </a:r>
            <a:r>
              <a:rPr lang="en-ID" sz="2400" b="1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</a:rPr>
              <a:t>Konsensus</a:t>
            </a:r>
            <a:endParaRPr lang="en-ID" sz="2400" dirty="0">
              <a:solidFill>
                <a:srgbClr val="FFFF00"/>
              </a:solidFill>
              <a:latin typeface="LM Roman 10" panose="0000050000000000000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D167C-3FAF-6A97-D3FE-29B1CF7EF635}"/>
              </a:ext>
            </a:extLst>
          </p:cNvPr>
          <p:cNvSpPr/>
          <p:nvPr/>
        </p:nvSpPr>
        <p:spPr>
          <a:xfrm>
            <a:off x="703267" y="1841048"/>
            <a:ext cx="9226530" cy="756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918" err="1">
                <a:latin typeface="Courier New" panose="02070309020205020404" pitchFamily="49" charset="0"/>
                <a:cs typeface="Courier New" panose="02070309020205020404" pitchFamily="49" charset="0"/>
              </a:rPr>
              <a:t>sha256</a:t>
            </a:r>
            <a:r>
              <a:rPr lang="en-ID" sz="1918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918" err="1">
                <a:latin typeface="Courier New" panose="02070309020205020404" pitchFamily="49" charset="0"/>
                <a:cs typeface="Courier New" panose="02070309020205020404" pitchFamily="49" charset="0"/>
              </a:rPr>
              <a:t>currentBlock</a:t>
            </a:r>
            <a:r>
              <a:rPr lang="en-ID" sz="1918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1918" err="1">
                <a:latin typeface="Courier New" panose="02070309020205020404" pitchFamily="49" charset="0"/>
                <a:cs typeface="Courier New" panose="02070309020205020404" pitchFamily="49" charset="0"/>
              </a:rPr>
              <a:t>prev_hash</a:t>
            </a:r>
            <a:r>
              <a:rPr lang="en-ID" sz="1918">
                <a:latin typeface="Courier New" panose="02070309020205020404" pitchFamily="49" charset="0"/>
                <a:cs typeface="Courier New" panose="02070309020205020404" pitchFamily="49" charset="0"/>
              </a:rPr>
              <a:t>, signature, nonce, </a:t>
            </a:r>
            <a:r>
              <a:rPr lang="en-ID" sz="1918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ID" sz="1918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D" sz="1100" kern="1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90F3A3-34C6-C3A6-16F6-71C563B53034}"/>
              </a:ext>
            </a:extLst>
          </p:cNvPr>
          <p:cNvSpPr txBox="1"/>
          <p:nvPr/>
        </p:nvSpPr>
        <p:spPr>
          <a:xfrm>
            <a:off x="590056" y="2863823"/>
            <a:ext cx="9952075" cy="226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Nilai hash yang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dihasilkan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harus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memenuhi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algoritma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konsensus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,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dalam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proyek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ini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kami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menerapkan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kesepakatan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bersama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bahwa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hasil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hash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yaitu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berupa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digest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hexadesimal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akan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memuat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prefix bit ‘0’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sebanyak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nilai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DIFFICULTY. Nilai DIFFICULTY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akan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menjadi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parameter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terhadap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nonce yang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akan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disubstitusikan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ke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</a:t>
            </a:r>
            <a:r>
              <a:rPr lang="en-ID" sz="1600" err="1">
                <a:latin typeface="LM Roman 10" panose="00000500000000000000" pitchFamily="50" charset="0"/>
                <a:cs typeface="Courier New" panose="02070309020205020404" pitchFamily="49" charset="0"/>
              </a:rPr>
              <a:t>dalam</a:t>
            </a:r>
            <a:r>
              <a:rPr lang="en-ID" sz="1600">
                <a:latin typeface="LM Roman 10" panose="00000500000000000000" pitchFamily="50" charset="0"/>
                <a:cs typeface="Courier New" panose="02070309020205020404" pitchFamily="49" charset="0"/>
              </a:rPr>
              <a:t> hash function.</a:t>
            </a:r>
          </a:p>
          <a:p>
            <a:pPr>
              <a:lnSpc>
                <a:spcPct val="150000"/>
              </a:lnSpc>
            </a:pPr>
            <a:endParaRPr lang="en-ID" sz="1600">
              <a:latin typeface="LM Roman 10" panose="00000500000000000000" pitchFamily="50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ID" sz="1600">
              <a:latin typeface="LM Roman 10" panose="00000500000000000000" pitchFamily="50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6308E-BBB4-3698-E7CE-7C55012823F1}"/>
              </a:ext>
            </a:extLst>
          </p:cNvPr>
          <p:cNvSpPr txBox="1"/>
          <p:nvPr/>
        </p:nvSpPr>
        <p:spPr>
          <a:xfrm>
            <a:off x="590056" y="755275"/>
            <a:ext cx="10118274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Atribut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Hash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akan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berisikan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hasil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pemetaan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data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dari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fungsi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yang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diterapkan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ke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dalam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bentuk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sederhana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yang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disebut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digest. Adapun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fungsi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hashing yang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digunakan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adalah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sebagai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</a:t>
            </a:r>
            <a:r>
              <a:rPr lang="en-ID" sz="1600" err="1">
                <a:latin typeface="LM Roman 10" panose="00000500000000000000" charset="0"/>
                <a:ea typeface="Calibri" panose="020F0502020204030204" pitchFamily="34" charset="0"/>
              </a:rPr>
              <a:t>berikut</a:t>
            </a:r>
            <a:r>
              <a:rPr lang="en-ID" sz="1600">
                <a:latin typeface="LM Roman 10" panose="00000500000000000000" charset="0"/>
                <a:ea typeface="Calibri" panose="020F0502020204030204" pitchFamily="34" charset="0"/>
              </a:rPr>
              <a:t> : </a:t>
            </a:r>
            <a:endParaRPr lang="en-ID" sz="1600">
              <a:latin typeface="LM Roman 10" panose="00000500000000000000" charset="0"/>
            </a:endParaRPr>
          </a:p>
          <a:p>
            <a:pPr>
              <a:lnSpc>
                <a:spcPct val="150000"/>
              </a:lnSpc>
            </a:pPr>
            <a:endParaRPr lang="en-ID" sz="1600"/>
          </a:p>
        </p:txBody>
      </p:sp>
    </p:spTree>
    <p:extLst>
      <p:ext uri="{BB962C8B-B14F-4D97-AF65-F5344CB8AC3E}">
        <p14:creationId xmlns:p14="http://schemas.microsoft.com/office/powerpoint/2010/main" val="12222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3AD83-4018-9553-CB96-4E483FB16B8D}"/>
              </a:ext>
            </a:extLst>
          </p:cNvPr>
          <p:cNvSpPr txBox="1"/>
          <p:nvPr/>
        </p:nvSpPr>
        <p:spPr>
          <a:xfrm>
            <a:off x="798644" y="217794"/>
            <a:ext cx="3303872" cy="4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</a:rPr>
              <a:t>1.1.2 Nonce Mining</a:t>
            </a:r>
            <a:endParaRPr lang="en-ID" sz="2400">
              <a:solidFill>
                <a:srgbClr val="FFFF00"/>
              </a:solidFill>
              <a:latin typeface="LM Roman 10" panose="00000500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38CCAF-0CBD-408E-6C73-82CE5EFFBB2A}"/>
                  </a:ext>
                </a:extLst>
              </p:cNvPr>
              <p:cNvSpPr txBox="1"/>
              <p:nvPr/>
            </p:nvSpPr>
            <p:spPr>
              <a:xfrm>
                <a:off x="798644" y="675245"/>
                <a:ext cx="10594712" cy="1901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Kita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melakukan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proses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dalam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mencari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nonce yang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memenuhi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sehingga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ketika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disubstitusikan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ke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hash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memenuhi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algoritma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konsensus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Tentunya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menemukan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ini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memerlukan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komputasi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yang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cukup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banyak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karena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kita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melakukan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pengujian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satu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persatu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angka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rentang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sampai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dan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berapa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langkah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diperlukan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menemukan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nonce yang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sesuai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akan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menjadi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nilai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atribute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1600" kern="100" dirty="0" err="1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proof_of_work</a:t>
                </a:r>
                <a:r>
                  <a:rPr lang="en-ID" sz="1600" kern="100" dirty="0">
                    <a:latin typeface="LM Roman 10" panose="00000500000000000000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n-ID" sz="1600" dirty="0">
                  <a:latin typeface="LM Roman 10" panose="00000500000000000000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38CCAF-0CBD-408E-6C73-82CE5EFF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4" y="675245"/>
                <a:ext cx="10594712" cy="1901290"/>
              </a:xfrm>
              <a:prstGeom prst="rect">
                <a:avLst/>
              </a:prstGeom>
              <a:blipFill>
                <a:blip r:embed="rId3"/>
                <a:stretch>
                  <a:fillRect l="-288" r="-3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5B7BBBC-1460-08FF-A309-E0D388544A9B}"/>
              </a:ext>
            </a:extLst>
          </p:cNvPr>
          <p:cNvSpPr txBox="1"/>
          <p:nvPr/>
        </p:nvSpPr>
        <p:spPr>
          <a:xfrm>
            <a:off x="879566" y="2408568"/>
            <a:ext cx="6226628" cy="33932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mineNonce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range(1,2**(256)):</a:t>
            </a: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hash_hex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str(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Hash.hash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block.message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previous_hash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signature,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mineNonce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block.timeStamp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hash_binary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''.join(format(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(x), '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08b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 for x in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hash_hex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if(str(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hash_binary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)[:2] == "00"):</a:t>
            </a: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block.prev_hash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previous_hash</a:t>
            </a:r>
            <a:endParaRPr lang="en-ID" sz="1200" b="0" kern="10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block.nonce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mineNonce</a:t>
            </a:r>
            <a:endParaRPr lang="en-ID" sz="1200" b="0" kern="10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block.hash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hash_hex</a:t>
            </a:r>
            <a:endParaRPr lang="en-ID" sz="1200" b="0" kern="10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block.proof_of_work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works</a:t>
            </a:r>
          </a:p>
          <a:p>
            <a:pPr marL="457200">
              <a:lnSpc>
                <a:spcPct val="150000"/>
              </a:lnSpc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D" sz="1200" b="0" kern="10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else:works</a:t>
            </a:r>
            <a:r>
              <a:rPr lang="en-ID" sz="1200" b="0" kern="10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  <a:endParaRPr lang="en-ID" sz="1200" b="0" kern="10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34EC4-1645-F2EC-BFD0-AFD5D02104F4}"/>
              </a:ext>
            </a:extLst>
          </p:cNvPr>
          <p:cNvSpPr txBox="1"/>
          <p:nvPr/>
        </p:nvSpPr>
        <p:spPr>
          <a:xfrm>
            <a:off x="653373" y="441961"/>
            <a:ext cx="2514600" cy="4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>
                <a:solidFill>
                  <a:srgbClr val="FFFF00"/>
                </a:solidFill>
                <a:latin typeface="LM Roman 10" panose="00000500000000000000" charset="0"/>
                <a:ea typeface="Calibri" panose="020F0502020204030204" pitchFamily="34" charset="0"/>
              </a:rPr>
              <a:t>1.1.3 Signature</a:t>
            </a:r>
            <a:endParaRPr lang="en-ID" sz="2400" b="1" dirty="0">
              <a:solidFill>
                <a:srgbClr val="FFFF00"/>
              </a:solidFill>
              <a:latin typeface="LM Roman 10" panose="0000050000000000000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C6017-C320-7D6D-6192-288C679DB76F}"/>
              </a:ext>
            </a:extLst>
          </p:cNvPr>
          <p:cNvSpPr txBox="1"/>
          <p:nvPr/>
        </p:nvSpPr>
        <p:spPr>
          <a:xfrm>
            <a:off x="653373" y="978989"/>
            <a:ext cx="10591570" cy="1158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latin typeface="LM Roman 10" panose="00000500000000000000" charset="0"/>
              </a:rPr>
              <a:t>Pembuatan</a:t>
            </a:r>
            <a:r>
              <a:rPr lang="en-ID" sz="1600" dirty="0">
                <a:latin typeface="LM Roman 10" panose="00000500000000000000" charset="0"/>
              </a:rPr>
              <a:t> signature </a:t>
            </a:r>
            <a:r>
              <a:rPr lang="en-ID" sz="1600" dirty="0" err="1">
                <a:latin typeface="LM Roman 10" panose="00000500000000000000" charset="0"/>
              </a:rPr>
              <a:t>memerlukan</a:t>
            </a:r>
            <a:r>
              <a:rPr lang="en-ID" sz="1600" dirty="0">
                <a:latin typeface="LM Roman 10" panose="00000500000000000000" charset="0"/>
              </a:rPr>
              <a:t> private key dan public </a:t>
            </a:r>
            <a:r>
              <a:rPr lang="en-ID" sz="1600" dirty="0" err="1">
                <a:latin typeface="LM Roman 10" panose="00000500000000000000" charset="0"/>
              </a:rPr>
              <a:t>key.Proyek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ini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menggunakan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Ecdsa</a:t>
            </a:r>
            <a:r>
              <a:rPr lang="en-ID" sz="1600" dirty="0">
                <a:latin typeface="LM Roman 10" panose="00000500000000000000" charset="0"/>
              </a:rPr>
              <a:t> SECP256k1 </a:t>
            </a:r>
            <a:r>
              <a:rPr lang="en-ID" sz="1600" dirty="0" err="1">
                <a:latin typeface="LM Roman 10" panose="00000500000000000000" charset="0"/>
              </a:rPr>
              <a:t>sebagai</a:t>
            </a:r>
            <a:r>
              <a:rPr lang="en-ID" sz="1600" dirty="0">
                <a:latin typeface="LM Roman 10" panose="00000500000000000000" charset="0"/>
              </a:rPr>
              <a:t> generator private key dan public key. </a:t>
            </a:r>
            <a:r>
              <a:rPr lang="en-ID" sz="1600" dirty="0" err="1">
                <a:latin typeface="LM Roman 10" panose="00000500000000000000" charset="0"/>
              </a:rPr>
              <a:t>Sebuah</a:t>
            </a:r>
            <a:r>
              <a:rPr lang="en-ID" sz="1600" dirty="0">
                <a:latin typeface="LM Roman 10" panose="00000500000000000000" charset="0"/>
              </a:rPr>
              <a:t> signature </a:t>
            </a:r>
            <a:r>
              <a:rPr lang="en-ID" sz="1600" dirty="0" err="1">
                <a:latin typeface="LM Roman 10" panose="00000500000000000000" charset="0"/>
              </a:rPr>
              <a:t>dihasilkan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melalui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pemetaan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fungsi</a:t>
            </a:r>
            <a:r>
              <a:rPr lang="en-ID" sz="1600" dirty="0">
                <a:latin typeface="LM Roman 10" panose="00000500000000000000" charset="0"/>
              </a:rPr>
              <a:t> yang </a:t>
            </a:r>
            <a:r>
              <a:rPr lang="en-ID" sz="1600" dirty="0" err="1">
                <a:latin typeface="LM Roman 10" panose="00000500000000000000" charset="0"/>
              </a:rPr>
              <a:t>menjadika</a:t>
            </a:r>
            <a:r>
              <a:rPr lang="en-ID" sz="1600" dirty="0">
                <a:latin typeface="LM Roman 10" panose="00000500000000000000" charset="0"/>
              </a:rPr>
              <a:t> </a:t>
            </a:r>
            <a:r>
              <a:rPr lang="en-ID" sz="1600" dirty="0" err="1">
                <a:latin typeface="LM Roman 10" panose="00000500000000000000" charset="0"/>
              </a:rPr>
              <a:t>informasi</a:t>
            </a:r>
            <a:r>
              <a:rPr lang="en-ID" sz="1600" dirty="0">
                <a:latin typeface="LM Roman 10" panose="00000500000000000000" charset="0"/>
              </a:rPr>
              <a:t> dan private key </a:t>
            </a:r>
            <a:r>
              <a:rPr lang="en-ID" sz="1600" dirty="0" err="1">
                <a:latin typeface="LM Roman 10" panose="00000500000000000000" charset="0"/>
              </a:rPr>
              <a:t>sebagai</a:t>
            </a:r>
            <a:r>
              <a:rPr lang="en-ID" sz="1600" dirty="0">
                <a:latin typeface="LM Roman 10" panose="00000500000000000000" charset="0"/>
              </a:rPr>
              <a:t> parameter </a:t>
            </a:r>
            <a:r>
              <a:rPr lang="en-ID" sz="1600" dirty="0" err="1">
                <a:latin typeface="LM Roman 10" panose="00000500000000000000" charset="0"/>
              </a:rPr>
              <a:t>nantinya</a:t>
            </a:r>
            <a:r>
              <a:rPr lang="en-ID" sz="1600" dirty="0">
                <a:latin typeface="LM Roman 10" panose="00000500000000000000" charset="0"/>
              </a:rPr>
              <a:t>: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A426E01-BE57-2794-3F80-6791AB9A8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12536"/>
              </p:ext>
            </p:extLst>
          </p:nvPr>
        </p:nvGraphicFramePr>
        <p:xfrm>
          <a:off x="2106789" y="3030240"/>
          <a:ext cx="7185257" cy="961316"/>
        </p:xfrm>
        <a:graphic>
          <a:graphicData uri="http://schemas.openxmlformats.org/drawingml/2006/table">
            <a:tbl>
              <a:tblPr firstRow="1" firstCol="1" bandRow="1"/>
              <a:tblGrid>
                <a:gridCol w="7185257">
                  <a:extLst>
                    <a:ext uri="{9D8B030D-6E8A-4147-A177-3AD203B41FA5}">
                      <a16:colId xmlns:a16="http://schemas.microsoft.com/office/drawing/2014/main" val="495048584"/>
                    </a:ext>
                  </a:extLst>
                </a:gridCol>
              </a:tblGrid>
              <a:tr h="96131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endParaRPr lang="en-ID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39583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259642E-0D52-26FC-6902-2593A104D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40112"/>
              </p:ext>
            </p:extLst>
          </p:nvPr>
        </p:nvGraphicFramePr>
        <p:xfrm>
          <a:off x="748430" y="2420640"/>
          <a:ext cx="8961628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1628">
                  <a:extLst>
                    <a:ext uri="{9D8B030D-6E8A-4147-A177-3AD203B41FA5}">
                      <a16:colId xmlns:a16="http://schemas.microsoft.com/office/drawing/2014/main" val="3210313690"/>
                    </a:ext>
                  </a:extLst>
                </a:gridCol>
              </a:tblGrid>
              <a:tr h="529143">
                <a:tc>
                  <a:txBody>
                    <a:bodyPr/>
                    <a:lstStyle/>
                    <a:p>
                      <a:r>
                        <a:rPr lang="en-ID" sz="2000" b="0" kern="1200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 sign_message(private_key, message):</a:t>
                      </a:r>
                    </a:p>
                    <a:p>
                      <a:r>
                        <a:rPr lang="en-ID" sz="2000" b="0" kern="1200">
                          <a:solidFill>
                            <a:schemeClr val="lt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return private_key.sign(message.encode('utf-8'))</a:t>
                      </a:r>
                      <a:endParaRPr lang="en-ID" sz="1400" b="0" kern="1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30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08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3659</Words>
  <Application>Microsoft Office PowerPoint</Application>
  <PresentationFormat>Widescreen</PresentationFormat>
  <Paragraphs>348</Paragraphs>
  <Slides>45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Symbol</vt:lpstr>
      <vt:lpstr>Calibri Light</vt:lpstr>
      <vt:lpstr>Times New Roman</vt:lpstr>
      <vt:lpstr>Cambria Math</vt:lpstr>
      <vt:lpstr>Courier New</vt:lpstr>
      <vt:lpstr>Calibri</vt:lpstr>
      <vt:lpstr>Arial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Abdan Hafidz</dc:creator>
  <cp:lastModifiedBy>Abdan Hafidz</cp:lastModifiedBy>
  <cp:revision>2</cp:revision>
  <dcterms:created xsi:type="dcterms:W3CDTF">2024-06-01T13:52:25Z</dcterms:created>
  <dcterms:modified xsi:type="dcterms:W3CDTF">2024-06-28T11:45:22Z</dcterms:modified>
</cp:coreProperties>
</file>