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8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330" r:id="rId20"/>
    <p:sldId id="331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32" r:id="rId36"/>
    <p:sldId id="333" r:id="rId37"/>
    <p:sldId id="349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50" r:id="rId56"/>
    <p:sldId id="351" r:id="rId57"/>
    <p:sldId id="352" r:id="rId58"/>
    <p:sldId id="353" r:id="rId59"/>
    <p:sldId id="385" r:id="rId60"/>
    <p:sldId id="279" r:id="rId6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9B4"/>
    <a:srgbClr val="5DABAF"/>
    <a:srgbClr val="5D8EAF"/>
    <a:srgbClr val="5788B5"/>
    <a:srgbClr val="378AD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D4F956-CE00-4D46-87AE-B9CB38C4708F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49C62F5-6EDF-4257-9CC4-E799BD455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D7A2234-02D2-47E3-AEBA-4B4899EB3CF5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4BC7BE2-5BE9-481D-A789-0E9BAE37D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61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C7BE2-5BE9-481D-A789-0E9BAE37D68A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5"/>
            <a:ext cx="7086600" cy="1470025"/>
          </a:xfrm>
        </p:spPr>
        <p:txBody>
          <a:bodyPr/>
          <a:lstStyle>
            <a:lvl1pPr algn="l">
              <a:defRPr>
                <a:latin typeface="Malgun Gothic" pitchFamily="34" charset="-127"/>
                <a:ea typeface="Malgun Gothic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algun Gothic" pitchFamily="34" charset="-127"/>
                <a:ea typeface="Malgun Gothic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066800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0565" y="500390"/>
            <a:ext cx="28242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Malgun Gothic" pitchFamily="34" charset="-127"/>
                <a:ea typeface="Malgun Gothic" pitchFamily="34" charset="-127"/>
              </a:rPr>
              <a:t>Computer Science Department</a:t>
            </a:r>
          </a:p>
          <a:p>
            <a:r>
              <a:rPr lang="en-US" sz="1400" b="1" dirty="0" smtClean="0">
                <a:latin typeface="Malgun Gothic" pitchFamily="34" charset="-127"/>
                <a:ea typeface="Malgun Gothic" pitchFamily="34" charset="-127"/>
              </a:rPr>
              <a:t>Bogor Agricultural University</a:t>
            </a:r>
          </a:p>
          <a:p>
            <a:r>
              <a:rPr lang="en-US" sz="1400" b="1" dirty="0" smtClean="0">
                <a:latin typeface="Malgun Gothic" pitchFamily="34" charset="-127"/>
                <a:ea typeface="Malgun Gothic" pitchFamily="34" charset="-127"/>
              </a:rPr>
              <a:t>http://cs.ipb.ac.id/</a:t>
            </a:r>
            <a:endParaRPr lang="en-US" sz="1400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792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C76B-40DC-4B60-9004-A5EDE78B7EB2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27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C76B-40DC-4B60-9004-A5EDE78B7EB2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0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248400"/>
            <a:ext cx="4572000" cy="38773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0"/>
            <a:ext cx="68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619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C76B-40DC-4B60-9004-A5EDE78B7EB2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324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C76B-40DC-4B60-9004-A5EDE78B7EB2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084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C76B-40DC-4B60-9004-A5EDE78B7EB2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499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C76B-40DC-4B60-9004-A5EDE78B7EB2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510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C76B-40DC-4B60-9004-A5EDE78B7EB2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126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C76B-40DC-4B60-9004-A5EDE78B7EB2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992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C76B-40DC-4B60-9004-A5EDE78B7EB2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264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20610"/>
            <a:ext cx="5029200" cy="291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90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2133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Minimum Spanning Trees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934200" cy="24384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wisnu</a:t>
            </a:r>
            <a:r>
              <a:rPr lang="en-US" sz="2200" dirty="0" smtClean="0"/>
              <a:t> </a:t>
            </a:r>
            <a:r>
              <a:rPr lang="en-US" sz="2200" dirty="0" err="1" smtClean="0"/>
              <a:t>ananta</a:t>
            </a:r>
            <a:r>
              <a:rPr lang="en-US" sz="2200" dirty="0" smtClean="0"/>
              <a:t> </a:t>
            </a:r>
            <a:r>
              <a:rPr lang="en-US" sz="2200" dirty="0" err="1" smtClean="0"/>
              <a:t>kusuma</a:t>
            </a:r>
            <a:endParaRPr lang="en-US" sz="2200" dirty="0" smtClean="0"/>
          </a:p>
          <a:p>
            <a:r>
              <a:rPr lang="en-US" sz="2200" dirty="0" smtClean="0"/>
              <a:t>ananta@apps.ipb.ac.id</a:t>
            </a:r>
          </a:p>
          <a:p>
            <a:endParaRPr lang="en-US" sz="2200" dirty="0" smtClean="0"/>
          </a:p>
          <a:p>
            <a:pPr algn="r"/>
            <a:endParaRPr lang="en-US" sz="1800" dirty="0" smtClean="0"/>
          </a:p>
          <a:p>
            <a:pPr algn="r"/>
            <a:endParaRPr lang="en-US" sz="1800" dirty="0" smtClean="0"/>
          </a:p>
          <a:p>
            <a:r>
              <a:rPr lang="en-US" sz="1800" dirty="0" err="1" smtClean="0"/>
              <a:t>Disarikan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berbagai</a:t>
            </a:r>
            <a:r>
              <a:rPr lang="en-US" sz="1800" dirty="0" smtClean="0"/>
              <a:t> </a:t>
            </a:r>
            <a:r>
              <a:rPr lang="en-US" sz="1800" dirty="0" err="1" smtClean="0"/>
              <a:t>sumber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Wiring: Naïve Approach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95400" y="1600200"/>
            <a:ext cx="6553200" cy="4343400"/>
            <a:chOff x="914400" y="1524000"/>
            <a:chExt cx="6553200" cy="434340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75" name="AutoShape 4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5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6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71" name="AutoShape 9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10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12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67" name="AutoShape 14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5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16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17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63" name="AutoShape 19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20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21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22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59" name="AutoShape 24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25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26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27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55" name="AutoShape 29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30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31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Rectangle 32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51" name="AutoShape 34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35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36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37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47" name="AutoShape 39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40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42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55"/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</a:rPr>
                <a:t>Central office</a:t>
              </a:r>
            </a:p>
          </p:txBody>
        </p:sp>
        <p:grpSp>
          <p:nvGrpSpPr>
            <p:cNvPr id="14" name="Group 56"/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43" name="AutoShape 57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58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59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6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1"/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39" name="AutoShape 62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63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64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65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6" name="AutoShape 66"/>
            <p:cNvCxnSpPr>
              <a:cxnSpLocks noChangeShapeType="1"/>
              <a:stCxn id="35" idx="0"/>
              <a:endCxn id="68" idx="2"/>
            </p:cNvCxnSpPr>
            <p:nvPr/>
          </p:nvCxnSpPr>
          <p:spPr bwMode="auto">
            <a:xfrm flipH="1" flipV="1">
              <a:off x="3619500" y="2667000"/>
              <a:ext cx="1333500" cy="838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67"/>
            <p:cNvCxnSpPr>
              <a:cxnSpLocks noChangeShapeType="1"/>
              <a:stCxn id="35" idx="0"/>
              <a:endCxn id="60" idx="3"/>
            </p:cNvCxnSpPr>
            <p:nvPr/>
          </p:nvCxnSpPr>
          <p:spPr bwMode="auto">
            <a:xfrm flipH="1" flipV="1">
              <a:off x="2822575" y="3390900"/>
              <a:ext cx="2130425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68"/>
            <p:cNvCxnSpPr>
              <a:cxnSpLocks noChangeShapeType="1"/>
              <a:stCxn id="35" idx="0"/>
              <a:endCxn id="48" idx="3"/>
            </p:cNvCxnSpPr>
            <p:nvPr/>
          </p:nvCxnSpPr>
          <p:spPr bwMode="auto">
            <a:xfrm flipH="1">
              <a:off x="2441575" y="3505200"/>
              <a:ext cx="2511425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69"/>
            <p:cNvCxnSpPr>
              <a:cxnSpLocks noChangeShapeType="1"/>
              <a:stCxn id="35" idx="0"/>
              <a:endCxn id="75" idx="5"/>
            </p:cNvCxnSpPr>
            <p:nvPr/>
          </p:nvCxnSpPr>
          <p:spPr bwMode="auto">
            <a:xfrm flipH="1">
              <a:off x="1314450" y="3505200"/>
              <a:ext cx="36385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70"/>
            <p:cNvCxnSpPr>
              <a:cxnSpLocks noChangeShapeType="1"/>
              <a:stCxn id="56" idx="3"/>
              <a:endCxn id="35" idx="0"/>
            </p:cNvCxnSpPr>
            <p:nvPr/>
          </p:nvCxnSpPr>
          <p:spPr bwMode="auto">
            <a:xfrm>
              <a:off x="1603375" y="2628900"/>
              <a:ext cx="3349625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71"/>
            <p:cNvCxnSpPr>
              <a:cxnSpLocks noChangeShapeType="1"/>
              <a:stCxn id="35" idx="0"/>
              <a:endCxn id="52" idx="2"/>
            </p:cNvCxnSpPr>
            <p:nvPr/>
          </p:nvCxnSpPr>
          <p:spPr bwMode="auto">
            <a:xfrm flipH="1" flipV="1">
              <a:off x="2095500" y="2057400"/>
              <a:ext cx="2857500" cy="1447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72"/>
            <p:cNvCxnSpPr>
              <a:cxnSpLocks noChangeShapeType="1"/>
              <a:stCxn id="35" idx="0"/>
              <a:endCxn id="71" idx="0"/>
            </p:cNvCxnSpPr>
            <p:nvPr/>
          </p:nvCxnSpPr>
          <p:spPr bwMode="auto">
            <a:xfrm>
              <a:off x="4953000" y="3505200"/>
              <a:ext cx="1143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73"/>
            <p:cNvCxnSpPr>
              <a:cxnSpLocks noChangeShapeType="1"/>
              <a:stCxn id="35" idx="0"/>
              <a:endCxn id="39" idx="1"/>
            </p:cNvCxnSpPr>
            <p:nvPr/>
          </p:nvCxnSpPr>
          <p:spPr bwMode="auto">
            <a:xfrm>
              <a:off x="4953000" y="3505200"/>
              <a:ext cx="135255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74"/>
            <p:cNvCxnSpPr>
              <a:cxnSpLocks noChangeShapeType="1"/>
              <a:stCxn id="35" idx="0"/>
              <a:endCxn id="43" idx="1"/>
            </p:cNvCxnSpPr>
            <p:nvPr/>
          </p:nvCxnSpPr>
          <p:spPr bwMode="auto">
            <a:xfrm>
              <a:off x="4953000" y="3505200"/>
              <a:ext cx="211455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75"/>
            <p:cNvCxnSpPr>
              <a:cxnSpLocks noChangeShapeType="1"/>
              <a:stCxn id="35" idx="0"/>
              <a:endCxn id="64" idx="1"/>
            </p:cNvCxnSpPr>
            <p:nvPr/>
          </p:nvCxnSpPr>
          <p:spPr bwMode="auto">
            <a:xfrm flipV="1">
              <a:off x="4953000" y="2324100"/>
              <a:ext cx="1139825" cy="1181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26" name="Group 76"/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28" name="Rectangle 44"/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45" descr="Large grid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0" name="Rectangle 46" descr="Large grid"/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1" name="Rectangle 47" descr="Large grid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2" name="Rectangle 48" descr="Large grid"/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3" name="Rectangle 49" descr="Large grid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4" name="Rectangle 50" descr="Large grid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5" name="Rectangle 51" descr="Large grid"/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6" name="Rectangle 52" descr="Large grid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7" name="Rectangle 53" descr="Large grid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8" name="Rectangle 54" descr="Large grid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</p:grpSp>
        <p:sp>
          <p:nvSpPr>
            <p:cNvPr id="27" name="Text Box 78"/>
            <p:cNvSpPr txBox="1">
              <a:spLocks noChangeArrowheads="1"/>
            </p:cNvSpPr>
            <p:nvPr/>
          </p:nvSpPr>
          <p:spPr bwMode="auto">
            <a:xfrm>
              <a:off x="3609975" y="5410200"/>
              <a:ext cx="1905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27013" indent="-227013"/>
              <a:r>
                <a:rPr lang="en-US" sz="2400" b="1" dirty="0">
                  <a:latin typeface="Arial" charset="0"/>
                </a:rPr>
                <a:t>Expensive!</a:t>
              </a:r>
              <a:endParaRPr lang="en-US" sz="2400" dirty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Writing: better approach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1524000"/>
            <a:ext cx="8048625" cy="4343400"/>
            <a:chOff x="533400" y="1524000"/>
            <a:chExt cx="8048625" cy="4343400"/>
          </a:xfrm>
        </p:grpSpPr>
        <p:grpSp>
          <p:nvGrpSpPr>
            <p:cNvPr id="5" name="Group 66"/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75" name="AutoShape 67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68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69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1"/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71" name="AutoShape 72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73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74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75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6"/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67" name="AutoShape 77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78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79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8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81"/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63" name="AutoShape 82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83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84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85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86"/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59" name="AutoShape 87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88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89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9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91"/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55" name="AutoShape 92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93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94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Rectangle 95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96"/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51" name="AutoShape 97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98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99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10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01"/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47" name="AutoShape 102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103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104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105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118"/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</a:rPr>
                <a:t>Central office</a:t>
              </a:r>
            </a:p>
          </p:txBody>
        </p:sp>
        <p:grpSp>
          <p:nvGrpSpPr>
            <p:cNvPr id="14" name="Group 119"/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43" name="AutoShape 120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121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122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123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124"/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39" name="AutoShape 125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126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127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28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6" name="AutoShape 129"/>
            <p:cNvCxnSpPr>
              <a:cxnSpLocks noChangeShapeType="1"/>
              <a:stCxn id="35" idx="0"/>
              <a:endCxn id="64" idx="1"/>
            </p:cNvCxnSpPr>
            <p:nvPr/>
          </p:nvCxnSpPr>
          <p:spPr bwMode="auto">
            <a:xfrm flipV="1">
              <a:off x="4953000" y="2324100"/>
              <a:ext cx="1139825" cy="1181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30"/>
            <p:cNvCxnSpPr>
              <a:cxnSpLocks noChangeShapeType="1"/>
              <a:stCxn id="35" idx="0"/>
              <a:endCxn id="71" idx="0"/>
            </p:cNvCxnSpPr>
            <p:nvPr/>
          </p:nvCxnSpPr>
          <p:spPr bwMode="auto">
            <a:xfrm>
              <a:off x="4953000" y="3505200"/>
              <a:ext cx="1143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31"/>
            <p:cNvCxnSpPr>
              <a:cxnSpLocks noChangeShapeType="1"/>
              <a:stCxn id="35" idx="0"/>
              <a:endCxn id="68" idx="2"/>
            </p:cNvCxnSpPr>
            <p:nvPr/>
          </p:nvCxnSpPr>
          <p:spPr bwMode="auto">
            <a:xfrm flipH="1" flipV="1">
              <a:off x="3619500" y="2667000"/>
              <a:ext cx="1333500" cy="838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32"/>
            <p:cNvCxnSpPr>
              <a:cxnSpLocks noChangeShapeType="1"/>
              <a:stCxn id="68" idx="2"/>
              <a:endCxn id="59" idx="5"/>
            </p:cNvCxnSpPr>
            <p:nvPr/>
          </p:nvCxnSpPr>
          <p:spPr bwMode="auto">
            <a:xfrm flipH="1">
              <a:off x="2762250" y="2667000"/>
              <a:ext cx="8572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133"/>
            <p:cNvCxnSpPr>
              <a:cxnSpLocks noChangeShapeType="1"/>
              <a:stCxn id="59" idx="1"/>
              <a:endCxn id="56" idx="3"/>
            </p:cNvCxnSpPr>
            <p:nvPr/>
          </p:nvCxnSpPr>
          <p:spPr bwMode="auto">
            <a:xfrm flipH="1" flipV="1">
              <a:off x="1603375" y="2628900"/>
              <a:ext cx="892175" cy="495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34"/>
            <p:cNvCxnSpPr>
              <a:cxnSpLocks noChangeShapeType="1"/>
              <a:stCxn id="56" idx="3"/>
              <a:endCxn id="52" idx="2"/>
            </p:cNvCxnSpPr>
            <p:nvPr/>
          </p:nvCxnSpPr>
          <p:spPr bwMode="auto">
            <a:xfrm flipV="1">
              <a:off x="1603375" y="2057400"/>
              <a:ext cx="492125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135"/>
            <p:cNvCxnSpPr>
              <a:cxnSpLocks noChangeShapeType="1"/>
              <a:stCxn id="60" idx="2"/>
              <a:endCxn id="47" idx="5"/>
            </p:cNvCxnSpPr>
            <p:nvPr/>
          </p:nvCxnSpPr>
          <p:spPr bwMode="auto">
            <a:xfrm flipH="1">
              <a:off x="2381250" y="3505200"/>
              <a:ext cx="24765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136"/>
            <p:cNvCxnSpPr>
              <a:cxnSpLocks noChangeShapeType="1"/>
              <a:stCxn id="48" idx="1"/>
              <a:endCxn id="76" idx="3"/>
            </p:cNvCxnSpPr>
            <p:nvPr/>
          </p:nvCxnSpPr>
          <p:spPr bwMode="auto">
            <a:xfrm flipH="1" flipV="1">
              <a:off x="1374775" y="4229100"/>
              <a:ext cx="67945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137"/>
            <p:cNvCxnSpPr>
              <a:cxnSpLocks noChangeShapeType="1"/>
              <a:stCxn id="72" idx="3"/>
              <a:endCxn id="40" idx="1"/>
            </p:cNvCxnSpPr>
            <p:nvPr/>
          </p:nvCxnSpPr>
          <p:spPr bwMode="auto">
            <a:xfrm flipV="1">
              <a:off x="5260975" y="4914900"/>
              <a:ext cx="98425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138"/>
            <p:cNvCxnSpPr>
              <a:cxnSpLocks noChangeShapeType="1"/>
              <a:stCxn id="40" idx="3"/>
              <a:endCxn id="44" idx="1"/>
            </p:cNvCxnSpPr>
            <p:nvPr/>
          </p:nvCxnSpPr>
          <p:spPr bwMode="auto">
            <a:xfrm>
              <a:off x="6632575" y="4914900"/>
              <a:ext cx="3746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26" name="Group 139"/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28" name="Rectangle 107"/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08" descr="Large grid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0" name="Rectangle 109" descr="Large grid"/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1" name="Rectangle 110" descr="Large grid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2" name="Rectangle 111" descr="Large grid"/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3" name="Rectangle 112" descr="Large grid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4" name="Rectangle 113" descr="Large grid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5" name="Rectangle 114" descr="Large grid"/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6" name="Rectangle 115" descr="Large grid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7" name="Rectangle 116" descr="Large grid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8" name="Rectangle 117" descr="Large grid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</p:grpSp>
        <p:sp>
          <p:nvSpPr>
            <p:cNvPr id="27" name="Text Box 140"/>
            <p:cNvSpPr txBox="1">
              <a:spLocks noChangeArrowheads="1"/>
            </p:cNvSpPr>
            <p:nvPr/>
          </p:nvSpPr>
          <p:spPr bwMode="auto">
            <a:xfrm>
              <a:off x="533400" y="5410200"/>
              <a:ext cx="8048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>
                  <a:latin typeface="Arial" charset="0"/>
                </a:rPr>
                <a:t>Minimize the total length of wire connecting the customers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spanning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spanning</a:t>
            </a:r>
            <a:r>
              <a:rPr lang="en-US" dirty="0" smtClean="0"/>
              <a:t> tree for an undirected graph G=(V,E) is a </a:t>
            </a:r>
            <a:r>
              <a:rPr lang="en-US" dirty="0" err="1" smtClean="0">
                <a:solidFill>
                  <a:schemeClr val="accent2"/>
                </a:solidFill>
              </a:rPr>
              <a:t>subgraph</a:t>
            </a:r>
            <a:r>
              <a:rPr lang="en-US" dirty="0" smtClean="0"/>
              <a:t> of G that is a </a:t>
            </a:r>
            <a:r>
              <a:rPr lang="en-US" dirty="0" smtClean="0">
                <a:solidFill>
                  <a:schemeClr val="accent2"/>
                </a:solidFill>
              </a:rPr>
              <a:t>tree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contains all the vertices</a:t>
            </a:r>
            <a:r>
              <a:rPr lang="en-US" dirty="0" smtClean="0"/>
              <a:t> of G </a:t>
            </a:r>
          </a:p>
          <a:p>
            <a:endParaRPr lang="en-US" dirty="0" smtClean="0"/>
          </a:p>
          <a:p>
            <a:r>
              <a:rPr lang="en-US" dirty="0" smtClean="0"/>
              <a:t>Can a graph have more than one spanning tree?</a:t>
            </a:r>
          </a:p>
          <a:p>
            <a:endParaRPr lang="en-US" dirty="0" smtClean="0"/>
          </a:p>
          <a:p>
            <a:r>
              <a:rPr lang="en-US" dirty="0" smtClean="0"/>
              <a:t>Can an unconnected graph have a spanning tree?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spanning </a:t>
            </a:r>
            <a:r>
              <a:rPr lang="en-US" dirty="0" smtClean="0"/>
              <a:t>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spanning tree is a subset of Graph G, which has all the vertices covered with minimum possible number of edges. </a:t>
            </a:r>
          </a:p>
          <a:p>
            <a:pPr lvl="1"/>
            <a:r>
              <a:rPr lang="en-US" dirty="0" smtClean="0"/>
              <a:t>Hence, a spanning tree does not have cycles and it cannot be disconnected</a:t>
            </a:r>
          </a:p>
          <a:p>
            <a:endParaRPr lang="en-US" dirty="0" smtClean="0"/>
          </a:p>
          <a:p>
            <a:r>
              <a:rPr lang="en-US" dirty="0" smtClean="0"/>
              <a:t>By this definition, we can draw a conclusion that every connected and undirected Graph G has at least one spanning tree. </a:t>
            </a:r>
          </a:p>
          <a:p>
            <a:pPr lvl="1"/>
            <a:r>
              <a:rPr lang="en-US" dirty="0" smtClean="0"/>
              <a:t>A disconnected graph does not have any spanning tree, as it cannot be spanned to all its vertices.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267209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minimally </a:t>
            </a:r>
            <a:r>
              <a:rPr lang="en-US" b="1" dirty="0" smtClean="0"/>
              <a:t>connected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maximally </a:t>
            </a:r>
            <a:r>
              <a:rPr lang="en-US" b="1" dirty="0" smtClean="0"/>
              <a:t>acyclic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Spanning tree has </a:t>
            </a:r>
            <a:r>
              <a:rPr lang="en-US" b="1" dirty="0" smtClean="0"/>
              <a:t>n-1</a:t>
            </a:r>
            <a:r>
              <a:rPr lang="en-US" dirty="0" smtClean="0"/>
              <a:t> edges, where </a:t>
            </a:r>
            <a:r>
              <a:rPr lang="en-US" b="1" dirty="0" smtClean="0"/>
              <a:t>n</a:t>
            </a:r>
            <a:r>
              <a:rPr lang="en-US" dirty="0" smtClean="0"/>
              <a:t> is the number of nodes (vertices).</a:t>
            </a:r>
          </a:p>
          <a:p>
            <a:endParaRPr lang="en-US" dirty="0" smtClean="0"/>
          </a:p>
          <a:p>
            <a:r>
              <a:rPr lang="en-US" dirty="0" smtClean="0"/>
              <a:t>From a complete graph, by removing maximum </a:t>
            </a:r>
            <a:r>
              <a:rPr lang="en-US" b="1" dirty="0" smtClean="0"/>
              <a:t>e - n + 1</a:t>
            </a:r>
            <a:r>
              <a:rPr lang="en-US" dirty="0" smtClean="0"/>
              <a:t> edges, we can construct a spanning tree.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complete graph can have maximum </a:t>
            </a:r>
            <a:r>
              <a:rPr lang="en-US" b="1" dirty="0" smtClean="0"/>
              <a:t>n</a:t>
            </a:r>
            <a:r>
              <a:rPr lang="en-US" b="1" baseline="30000" dirty="0" smtClean="0"/>
              <a:t>n-2</a:t>
            </a:r>
            <a:r>
              <a:rPr lang="en-US" dirty="0" smtClean="0"/>
              <a:t> number of spanning trees.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weighted graph, a minimum spanning tree is a spanning tree that has minimum weight than all other spanning trees of the same graph. </a:t>
            </a:r>
          </a:p>
          <a:p>
            <a:endParaRPr lang="en-US" dirty="0" smtClean="0"/>
          </a:p>
          <a:p>
            <a:r>
              <a:rPr lang="en-US" dirty="0" smtClean="0"/>
              <a:t>In real-world situations, this weight can be measured as distance, congestion, traffic load or any arbitrary value denoted to the edges.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Characteristics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3505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Both Prim’s and </a:t>
            </a:r>
            <a:r>
              <a:rPr lang="en-US" dirty="0" err="1"/>
              <a:t>Kruskal’s</a:t>
            </a:r>
            <a:r>
              <a:rPr lang="en-US" dirty="0"/>
              <a:t> Algorithms work with undirected </a:t>
            </a:r>
            <a:r>
              <a:rPr lang="en-US" dirty="0" smtClean="0"/>
              <a:t>graphs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Both work with weighted and </a:t>
            </a:r>
            <a:r>
              <a:rPr lang="en-US" dirty="0" err="1"/>
              <a:t>unweighted</a:t>
            </a:r>
            <a:r>
              <a:rPr lang="en-US" dirty="0"/>
              <a:t> graphs but are more interesting when edges are weighted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Both </a:t>
            </a:r>
            <a:r>
              <a:rPr lang="en-US" dirty="0"/>
              <a:t>are greedy algorithms that produce optimal solutions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EB31E60-2AEA-43F4-B511-5E59A02C3CA7}" type="slidenum">
              <a:rPr lang="en-US" altLang="en-US" sz="1400" smtClean="0"/>
              <a:pPr/>
              <a:t>19</a:t>
            </a:fld>
            <a:endParaRPr lang="en-US" altLang="en-US" sz="1400" smtClean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2112" y="1676400"/>
            <a:ext cx="7989888" cy="4953000"/>
          </a:xfrm>
        </p:spPr>
        <p:txBody>
          <a:bodyPr>
            <a:normAutofit fontScale="92500" lnSpcReduction="20000"/>
          </a:bodyPr>
          <a:lstStyle/>
          <a:p>
            <a:pPr marL="609600" indent="-609600" algn="l" eaLnBrk="1" hangingPunct="1">
              <a:lnSpc>
                <a:spcPct val="90000"/>
              </a:lnSpc>
            </a:pPr>
            <a:r>
              <a:rPr lang="en-US" altLang="en-US" dirty="0" err="1" smtClean="0"/>
              <a:t>Pada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masalah</a:t>
            </a:r>
            <a:r>
              <a:rPr lang="en-US" altLang="en-US" dirty="0" smtClean="0"/>
              <a:t> MST, </a:t>
            </a:r>
            <a:r>
              <a:rPr lang="en-US" altLang="en-US" dirty="0" err="1" smtClean="0"/>
              <a:t>sedikitnya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dapat</a:t>
            </a:r>
            <a:endParaRPr lang="en-US" altLang="en-US" dirty="0" smtClean="0"/>
          </a:p>
          <a:p>
            <a:pPr marL="609600" indent="-609600" algn="l" eaLnBrk="1" hangingPunct="1">
              <a:lnSpc>
                <a:spcPct val="90000"/>
              </a:lnSpc>
            </a:pPr>
            <a:r>
              <a:rPr lang="en-US" altLang="en-US" dirty="0" err="1" smtClean="0"/>
              <a:t>digunakan</a:t>
            </a:r>
            <a:r>
              <a:rPr lang="en-US" altLang="en-US" dirty="0" smtClean="0"/>
              <a:t> 2 </a:t>
            </a:r>
            <a:r>
              <a:rPr lang="en-US" altLang="en-US" dirty="0" err="1" smtClean="0"/>
              <a:t>macam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solusi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parsial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en-US" altLang="en-US" dirty="0" err="1" smtClean="0"/>
              <a:t>perancangan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algoritma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greedy</a:t>
            </a:r>
            <a:r>
              <a:rPr lang="en-US" altLang="en-US" dirty="0" smtClean="0"/>
              <a:t>:</a:t>
            </a:r>
          </a:p>
          <a:p>
            <a:pPr marL="609600" indent="-609600" algn="l" eaLnBrk="1" hangingPunct="1">
              <a:lnSpc>
                <a:spcPct val="90000"/>
              </a:lnSpc>
            </a:pPr>
            <a:endParaRPr lang="en-US" altLang="en-US" sz="1000" dirty="0" smtClean="0"/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dirty="0" err="1" smtClean="0"/>
              <a:t>Jika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solusi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parsial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forest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graf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maka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algoritma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terbentuk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algoritma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Kruskal</a:t>
            </a:r>
            <a:r>
              <a:rPr lang="en-US" altLang="en-US" dirty="0" smtClean="0"/>
              <a:t> </a:t>
            </a:r>
          </a:p>
          <a:p>
            <a:pPr marL="609600" indent="-609600" algn="l" eaLnBrk="1" hangingPunct="1">
              <a:lnSpc>
                <a:spcPct val="90000"/>
              </a:lnSpc>
            </a:pPr>
            <a:endParaRPr lang="en-US" altLang="en-US" dirty="0" smtClean="0"/>
          </a:p>
          <a:p>
            <a:pPr marL="609600" indent="-609600" algn="l" eaLnBrk="1" hangingPunct="1">
              <a:lnSpc>
                <a:spcPct val="90000"/>
              </a:lnSpc>
            </a:pPr>
            <a:r>
              <a:rPr lang="en-US" altLang="en-US" dirty="0" smtClean="0"/>
              <a:t>2.  </a:t>
            </a:r>
            <a:r>
              <a:rPr lang="en-US" altLang="en-US" dirty="0" err="1" smtClean="0"/>
              <a:t>Jika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solusi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parsial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tree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graf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maka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algoritma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terbentuk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algoritma</a:t>
            </a:r>
            <a:r>
              <a:rPr lang="en-US" altLang="en-US" dirty="0" smtClean="0"/>
              <a:t> Prim</a:t>
            </a:r>
          </a:p>
          <a:p>
            <a:pPr marL="609600" indent="-609600" algn="l" eaLnBrk="1" hangingPunct="1">
              <a:lnSpc>
                <a:spcPct val="90000"/>
              </a:lnSpc>
            </a:pPr>
            <a:endParaRPr lang="en-US" altLang="en-US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b="1" dirty="0" err="1" smtClean="0"/>
              <a:t>Bagaimana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cara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kerja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kedua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algoritma</a:t>
            </a:r>
            <a:r>
              <a:rPr lang="en-US" altLang="en-US" b="1" dirty="0" smtClean="0"/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Terminology (some review)</a:t>
            </a:r>
          </a:p>
          <a:p>
            <a:r>
              <a:rPr lang="en-US" dirty="0" smtClean="0"/>
              <a:t>Minimum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746" y="457200"/>
            <a:ext cx="8103054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381000" y="914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chemeClr val="tx2"/>
                </a:solidFill>
              </a:rPr>
              <a:t>Walk-Through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4081463" y="1524000"/>
            <a:ext cx="4071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/>
              <a:t>Consider an undirected, weight graph</a:t>
            </a:r>
          </a:p>
        </p:txBody>
      </p:sp>
      <p:sp>
        <p:nvSpPr>
          <p:cNvPr id="446520" name="Text Box 56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6521" name="Line 57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2" name="Text Box 58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6523" name="Line 59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4" name="Line 60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5" name="Line 61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6" name="Line 62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7" name="Line 63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8" name="Line 64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9" name="Line 65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30" name="Line 66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31" name="Line 67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32" name="Oval 68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533" name="Oval 69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6534" name="Oval 70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6535" name="Oval 71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6536" name="Oval 72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6537" name="Oval 73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6538" name="Oval 74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6539" name="Oval 75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6540" name="Oval 76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6541" name="Line 77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42" name="Line 78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43" name="Line 79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44" name="Text Box 80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45" name="Text Box 81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6546" name="Text Box 82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47" name="Text Box 83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6548" name="Text Box 84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49" name="Text Box 85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50" name="Text Box 86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51" name="Text Box 87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52" name="Text Box 88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6553" name="Text Box 89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54" name="Text Box 90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55" name="Line 91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56" name="Text Box 92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itchFamily="34" charset="-127"/>
                <a:ea typeface="Malgun Gothic" pitchFamily="34" charset="-127"/>
                <a:cs typeface="+mj-cs"/>
              </a:rPr>
              <a:t>Kruskal’s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itchFamily="34" charset="-127"/>
                <a:ea typeface="Malgun Gothic" pitchFamily="34" charset="-127"/>
                <a:cs typeface="+mj-cs"/>
              </a:rPr>
              <a:t> Algorithm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itchFamily="34" charset="-127"/>
              <a:ea typeface="Malgun Gothic" pitchFamily="34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Text Box 3"/>
          <p:cNvSpPr txBox="1">
            <a:spLocks noChangeArrowheads="1"/>
          </p:cNvSpPr>
          <p:nvPr/>
        </p:nvSpPr>
        <p:spPr bwMode="auto">
          <a:xfrm>
            <a:off x="3929063" y="1524000"/>
            <a:ext cx="4529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dirty="0"/>
              <a:t>Sort the edges by </a:t>
            </a:r>
            <a:r>
              <a:rPr lang="en-US" dirty="0" smtClean="0"/>
              <a:t>non-</a:t>
            </a:r>
            <a:r>
              <a:rPr lang="en-US" dirty="0" err="1" smtClean="0"/>
              <a:t>dereasing</a:t>
            </a:r>
            <a:r>
              <a:rPr lang="en-US" dirty="0" smtClean="0"/>
              <a:t> </a:t>
            </a:r>
            <a:r>
              <a:rPr lang="en-US" dirty="0"/>
              <a:t>edge weight</a:t>
            </a:r>
          </a:p>
        </p:txBody>
      </p:sp>
      <p:graphicFrame>
        <p:nvGraphicFramePr>
          <p:cNvPr id="447492" name="Group 4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7530" name="Text Box 4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7531" name="Line 4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2" name="Text Box 4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7533" name="Line 4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4" name="Line 4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5" name="Line 4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6" name="Line 4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7" name="Line 49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8" name="Line 5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9" name="Line 5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40" name="Line 52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41" name="Line 5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42" name="Oval 5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543" name="Oval 5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7544" name="Oval 5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7545" name="Oval 5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7546" name="Oval 5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7547" name="Oval 5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7548" name="Oval 6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7549" name="Oval 6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7550" name="Oval 6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7551" name="Line 6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52" name="Line 6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53" name="Line 6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54" name="Text Box 6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55" name="Text Box 6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7556" name="Text Box 6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57" name="Text Box 6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7558" name="Text Box 7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59" name="Text Box 7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60" name="Text Box 7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61" name="Text Box 7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62" name="Text Box 7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7563" name="Text Box 7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64" name="Text Box 7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65" name="Line 7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66" name="Text Box 7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47567" name="Group 79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48637" name="Group 125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8553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8554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55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8556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57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58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59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60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61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62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63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64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65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566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8567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8568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8569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8570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8571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8572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8573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8574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75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76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77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78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8579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0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8581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82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3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84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5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8586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7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88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89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48633" name="Group 121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49654" name="Group 118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9578" name="Text Box 4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9579" name="Line 4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0" name="Text Box 4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9581" name="Line 4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2" name="Line 4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3" name="Line 4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4" name="Line 4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5" name="Line 49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6" name="Line 5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7" name="Line 5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8" name="Line 52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9" name="Line 5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90" name="Oval 5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591" name="Oval 5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9592" name="Oval 5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9593" name="Oval 5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9594" name="Oval 5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9595" name="Oval 5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9596" name="Oval 6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9597" name="Oval 6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9598" name="Oval 6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9599" name="Line 6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600" name="Line 6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601" name="Line 6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602" name="Text Box 6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03" name="Text Box 6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9604" name="Text Box 6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05" name="Text Box 6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9606" name="Text Box 7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07" name="Text Box 7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08" name="Text Box 7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09" name="Text Box 7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10" name="Text Box 7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9611" name="Text Box 7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12" name="Text Box 7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13" name="Line 7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614" name="Text Box 7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49615" name="Group 79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0563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601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0602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3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0604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5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6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7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8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9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0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1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2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3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14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0615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0616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0617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0618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0619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0620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0621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0622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23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24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25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26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0627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28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0629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30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31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32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33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0634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35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36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37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0638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678" name="Text Box 118"/>
          <p:cNvSpPr txBox="1">
            <a:spLocks noChangeArrowheads="1"/>
          </p:cNvSpPr>
          <p:nvPr/>
        </p:nvSpPr>
        <p:spPr bwMode="auto">
          <a:xfrm>
            <a:off x="3733800" y="4708525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Accepting edge (E,G) would create a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7846" name="Group 118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769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7770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1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7772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3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4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5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6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7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8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9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80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81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782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7783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7784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7785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7786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7787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7788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7789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7790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91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92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93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794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7795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796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7797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798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799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800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801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7802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803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804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805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7806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8869" name="Group 117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8793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8794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5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8796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7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8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9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00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01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02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03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04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05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806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8807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8808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8809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8810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8811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8812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8813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8814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15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16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17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18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8819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0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8821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22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3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24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5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8826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7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28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29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8830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9893" name="Group 117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9817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9818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19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9820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1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2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3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4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5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6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7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8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9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830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9831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9832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9833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9834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9835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9836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9837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9838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39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40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41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42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9843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44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9845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46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47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48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49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9850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51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52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53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9854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0917" name="Group 117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0841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0842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3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0844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5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6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7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8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9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50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51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52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53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54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0855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0856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0857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0858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0859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0860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0861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0862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63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64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65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66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0867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68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0869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70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71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72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73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0874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75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76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77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0878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2776538" y="2438400"/>
            <a:ext cx="33448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000" i="1">
                <a:solidFill>
                  <a:srgbClr val="CC3300"/>
                </a:solidFill>
                <a:latin typeface="Verdana" pitchFamily="34" charset="0"/>
              </a:rPr>
              <a:t>Graph</a:t>
            </a:r>
          </a:p>
          <a:p>
            <a:pPr algn="ctr"/>
            <a:r>
              <a:rPr lang="en-US" sz="4000" i="1">
                <a:solidFill>
                  <a:srgbClr val="CC3300"/>
                </a:solidFill>
                <a:latin typeface="Verdana" pitchFamily="34" charset="0"/>
              </a:rPr>
              <a:t>Terminology</a:t>
            </a:r>
            <a:endParaRPr kumimoji="1"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1827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865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1866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67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1868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69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0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1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2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3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4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5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6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7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878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1879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1880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1881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1882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1883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1884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1885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1886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87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88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89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890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1891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2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1893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894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5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896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7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1898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9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900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901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1902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2851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2889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2890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1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2892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3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4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5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6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7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8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9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900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901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902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2903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2904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2905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2906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2907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2908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2909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2910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911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912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913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14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2915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16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2917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18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19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20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21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2922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23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24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925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2926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3875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3913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3914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15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3916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17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18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19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20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21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22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23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24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25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926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3927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3928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3929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3930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3931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3932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3933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3934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35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36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37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38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3939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0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3941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42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3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44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5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3946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7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48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49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3989" name="Group 117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4899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4937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4938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39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4940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1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2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3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4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5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6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7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8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9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950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4951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4952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4953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4954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4955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4956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4957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4958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59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60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61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62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4963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64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4965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66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67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68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69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4970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71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72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73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5013" name="Group 117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5923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5961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5962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63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5965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68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69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71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72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73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974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5975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5976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5977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5978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5979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5980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5981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5984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86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5989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5991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5995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graphicFrame>
        <p:nvGraphicFramePr>
          <p:cNvPr id="465998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6036" name="Text Box 116"/>
          <p:cNvSpPr txBox="1">
            <a:spLocks noChangeArrowheads="1"/>
          </p:cNvSpPr>
          <p:nvPr/>
        </p:nvSpPr>
        <p:spPr bwMode="auto">
          <a:xfrm>
            <a:off x="4572000" y="4648200"/>
            <a:ext cx="28956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b="1"/>
              <a:t>Done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b="1"/>
              <a:t>Total Cost =</a:t>
            </a:r>
            <a:r>
              <a:rPr lang="en-US" sz="2400" b="1"/>
              <a:t> </a:t>
            </a:r>
            <a:r>
              <a:rPr lang="en-US" sz="2400" b="1">
                <a:sym typeface="Symbol" pitchFamily="18" charset="2"/>
              </a:rPr>
              <a:t> </a:t>
            </a:r>
            <a:r>
              <a:rPr lang="en-US" b="1" i="1"/>
              <a:t>d</a:t>
            </a:r>
            <a:r>
              <a:rPr lang="en-US" b="1" i="1" baseline="-25000"/>
              <a:t>v </a:t>
            </a:r>
            <a:r>
              <a:rPr lang="en-US" b="1" i="1"/>
              <a:t>= 21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b="1"/>
          </a:p>
        </p:txBody>
      </p:sp>
      <p:sp>
        <p:nvSpPr>
          <p:cNvPr id="466037" name="Text Box 117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6038" name="Text Box 118"/>
          <p:cNvSpPr txBox="1">
            <a:spLocks noChangeArrowheads="1"/>
          </p:cNvSpPr>
          <p:nvPr/>
        </p:nvSpPr>
        <p:spPr bwMode="auto">
          <a:xfrm>
            <a:off x="7772400" y="3473450"/>
            <a:ext cx="457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6600">
                <a:cs typeface="Times New Roman" pitchFamily="18" charset="0"/>
              </a:rPr>
              <a:t>}</a:t>
            </a:r>
            <a:endParaRPr lang="en-US" sz="6600"/>
          </a:p>
        </p:txBody>
      </p:sp>
      <p:sp>
        <p:nvSpPr>
          <p:cNvPr id="466039" name="Text Box 119"/>
          <p:cNvSpPr txBox="1">
            <a:spLocks noChangeArrowheads="1"/>
          </p:cNvSpPr>
          <p:nvPr/>
        </p:nvSpPr>
        <p:spPr bwMode="auto">
          <a:xfrm>
            <a:off x="8020050" y="3830638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/>
              <a:t>not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400"/>
              <a:t>considered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78" y="457200"/>
            <a:ext cx="7875222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598" y="533400"/>
            <a:ext cx="8075002" cy="575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23888"/>
            <a:ext cx="7820712" cy="585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020762"/>
          </a:xfrm>
        </p:spPr>
        <p:txBody>
          <a:bodyPr/>
          <a:lstStyle/>
          <a:p>
            <a:r>
              <a:rPr lang="en-US" dirty="0"/>
              <a:t>Walk-Through</a:t>
            </a:r>
          </a:p>
        </p:txBody>
      </p:sp>
      <p:sp>
        <p:nvSpPr>
          <p:cNvPr id="409660" name="Text Box 60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/>
              <a:t>Initialize array</a:t>
            </a:r>
          </a:p>
        </p:txBody>
      </p:sp>
      <p:graphicFrame>
        <p:nvGraphicFramePr>
          <p:cNvPr id="409727" name="Group 127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733" name="Text Box 13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34" name="Line 13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5" name="Text Box 13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09736" name="Line 13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7" name="Line 13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8" name="Line 13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9" name="Line 13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0" name="Line 14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1" name="Line 14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2" name="Line 14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3" name="Line 14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4" name="Line 14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5" name="Oval 14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46" name="Oval 14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09747" name="Oval 14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09748" name="Oval 14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09749" name="Oval 14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09750" name="Oval 15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09751" name="Oval 15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09752" name="Oval 15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09753" name="Oval 15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09754" name="Line 15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5" name="Line 15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6" name="Line 15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7" name="Text Box 15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58" name="Text Box 15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59" name="Text Box 15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09760" name="Text Box 16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09761" name="Text Box 16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2" name="Text Box 16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63" name="Text Box 16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4" name="Text Box 16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65" name="Text Box 16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09766" name="Text Box 16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09767" name="Text Box 16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8" name="Line 16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69" name="Text Box 16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09770" name="Freeform 170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71" name="Text Box 171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72" name="Line 172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Rectangle 4"/>
          <p:cNvSpPr txBox="1">
            <a:spLocks noChangeArrowheads="1"/>
          </p:cNvSpPr>
          <p:nvPr/>
        </p:nvSpPr>
        <p:spPr>
          <a:xfrm>
            <a:off x="457200" y="0"/>
            <a:ext cx="8229600" cy="10207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itchFamily="34" charset="-127"/>
                <a:ea typeface="Malgun Gothic" pitchFamily="34" charset="-127"/>
                <a:cs typeface="+mj-cs"/>
              </a:rPr>
              <a:t>Prim Algorithm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itchFamily="34" charset="-127"/>
              <a:ea typeface="Malgun Gothic" pitchFamily="34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083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0085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6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0" name="Line 1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4" name="Line 14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009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009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010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010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010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010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010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0106" name="Line 26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07" name="Line 27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08" name="Line 28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10" name="Text Box 30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1" name="Text Box 31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12" name="Text Box 32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13" name="Text Box 33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0114" name="Text Box 34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5" name="Text Box 35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7" name="Text Box 37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9" name="Text Box 39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0120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0121" name="Text Box 41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22" name="Line 42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23" name="Text Box 43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24" name="Text Box 44"/>
          <p:cNvSpPr txBox="1">
            <a:spLocks noChangeArrowheads="1"/>
          </p:cNvSpPr>
          <p:nvPr/>
        </p:nvSpPr>
        <p:spPr bwMode="auto">
          <a:xfrm>
            <a:off x="4038600" y="15240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/>
              <a:t>Start with any node, say D</a:t>
            </a:r>
          </a:p>
        </p:txBody>
      </p:sp>
      <p:graphicFrame>
        <p:nvGraphicFramePr>
          <p:cNvPr id="430125" name="Group 45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77" name="Freeform 97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78" name="Text Box 98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79" name="Line 99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Paths and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3366FF"/>
                </a:solidFill>
              </a:rPr>
              <a:t>path</a:t>
            </a:r>
            <a:r>
              <a:rPr lang="en-US" sz="2400" dirty="0" smtClean="0"/>
              <a:t> is a sequence of nodes </a:t>
            </a:r>
            <a:br>
              <a:rPr lang="en-US" sz="2400" dirty="0" smtClean="0"/>
            </a:br>
            <a:r>
              <a:rPr lang="en-US" sz="2400" dirty="0" smtClean="0"/>
              <a:t>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such that (v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,v</a:t>
            </a:r>
            <a:r>
              <a:rPr lang="en-US" sz="2400" i="1" baseline="-25000" dirty="0" smtClean="0"/>
              <a:t>i</a:t>
            </a:r>
            <a:r>
              <a:rPr lang="en-US" sz="2400" baseline="-25000" dirty="0" smtClean="0"/>
              <a:t>+1</a:t>
            </a:r>
            <a:r>
              <a:rPr lang="en-US" sz="2400" dirty="0" smtClean="0"/>
              <a:t>)</a:t>
            </a:r>
            <a:r>
              <a:rPr lang="en-US" sz="2400" b="1" dirty="0" smtClean="0">
                <a:sym typeface="Symbol" pitchFamily="18" charset="2"/>
              </a:rPr>
              <a:t></a:t>
            </a:r>
            <a:r>
              <a:rPr lang="en-US" sz="2400" dirty="0" smtClean="0"/>
              <a:t>E for 0&lt;</a:t>
            </a:r>
            <a:r>
              <a:rPr lang="en-US" sz="2400" i="1" dirty="0" err="1" smtClean="0"/>
              <a:t>i</a:t>
            </a:r>
            <a:r>
              <a:rPr lang="en-US" sz="2400" dirty="0" smtClean="0"/>
              <a:t>&lt;N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3366FF"/>
                </a:solidFill>
              </a:rPr>
              <a:t>length</a:t>
            </a:r>
            <a:r>
              <a:rPr lang="en-US" dirty="0" smtClean="0"/>
              <a:t> of the path is N-1.</a:t>
            </a:r>
          </a:p>
          <a:p>
            <a:pPr lvl="1" algn="just">
              <a:lnSpc>
                <a:spcPct val="80000"/>
              </a:lnSpc>
            </a:pPr>
            <a:r>
              <a:rPr lang="en-US" i="1" dirty="0" smtClean="0">
                <a:solidFill>
                  <a:srgbClr val="3366FF"/>
                </a:solidFill>
              </a:rPr>
              <a:t>Simple path</a:t>
            </a:r>
            <a:r>
              <a:rPr lang="en-US" dirty="0" smtClean="0"/>
              <a:t>: all v</a:t>
            </a:r>
            <a:r>
              <a:rPr lang="en-US" i="1" baseline="-25000" dirty="0" smtClean="0"/>
              <a:t>i</a:t>
            </a:r>
            <a:r>
              <a:rPr lang="en-US" dirty="0" smtClean="0"/>
              <a:t> are distinct, 0&lt;</a:t>
            </a:r>
            <a:r>
              <a:rPr lang="en-US" i="1" dirty="0" err="1" smtClean="0"/>
              <a:t>i</a:t>
            </a:r>
            <a:r>
              <a:rPr lang="en-US" dirty="0" smtClean="0"/>
              <a:t>&lt;N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  <a:spcBef>
                <a:spcPct val="200000"/>
              </a:spcBef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3366FF"/>
                </a:solidFill>
              </a:rPr>
              <a:t>cycle</a:t>
            </a:r>
            <a:r>
              <a:rPr lang="en-US" sz="2400" dirty="0" smtClean="0"/>
              <a:t> is a path such that 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=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N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An </a:t>
            </a:r>
            <a:r>
              <a:rPr lang="en-US" i="1" dirty="0" smtClean="0">
                <a:solidFill>
                  <a:srgbClr val="3366FF"/>
                </a:solidFill>
              </a:rPr>
              <a:t>acyclic</a:t>
            </a:r>
            <a:r>
              <a:rPr lang="en-US" dirty="0" smtClean="0"/>
              <a:t> graph has no cycles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0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110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3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112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112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112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112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112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112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112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112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3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43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31144" name="Group 40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119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9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9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3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0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214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214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214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214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214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214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215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215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5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15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5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215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5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6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6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216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216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6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2168" name="Group 40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222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22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22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58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158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59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160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160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160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160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160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160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160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160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1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1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1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161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61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161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162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2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2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23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51624" name="Group 40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67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7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7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55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3157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8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5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6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3168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3169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3170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3171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3172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3173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3174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3175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6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7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8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79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180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81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3182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3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84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5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86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3187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9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90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91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3192" name="Group 40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3244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24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24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520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521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521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521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522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522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522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522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522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2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3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523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3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3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523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523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3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40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35241" name="Group 41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5293" name="Freeform 9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9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9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59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3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4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5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6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7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8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70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671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4672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4673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4674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4675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4676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4677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4678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4679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0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1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2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83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684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85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4686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7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88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9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90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4691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4692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93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94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95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54696" name="Group 40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4748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74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75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1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0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62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262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262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262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262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262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262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263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263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3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63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3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263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3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4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4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4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264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264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4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4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47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52648" name="Group 40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270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70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70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1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2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6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23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624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624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624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624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624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624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624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624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4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4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5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25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5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625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5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625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626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6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6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63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6264" name="Group 40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631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31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28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828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829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829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829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829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829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829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829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0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0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830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30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830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1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31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12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38313" name="Group 41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836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6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367" name="Text Box 95"/>
          <p:cNvSpPr txBox="1">
            <a:spLocks noChangeArrowheads="1"/>
          </p:cNvSpPr>
          <p:nvPr/>
        </p:nvSpPr>
        <p:spPr bwMode="auto">
          <a:xfrm>
            <a:off x="3962400" y="50292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Table entries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9302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3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4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5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6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7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8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9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10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11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2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9313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9314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9315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9316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9317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9318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9319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9320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1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2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3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24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25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26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9327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28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29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0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31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9332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9333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4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35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36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9337" name="Group 41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938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9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useful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directed graph: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The </a:t>
            </a:r>
            <a:r>
              <a:rPr lang="en-US" i="1" dirty="0" err="1" smtClean="0">
                <a:solidFill>
                  <a:srgbClr val="3366FF"/>
                </a:solidFill>
              </a:rPr>
              <a:t>indegree</a:t>
            </a:r>
            <a:r>
              <a:rPr lang="en-US" dirty="0" smtClean="0"/>
              <a:t> of a node v is the number of distinct edges (</a:t>
            </a:r>
            <a:r>
              <a:rPr lang="en-US" dirty="0" err="1" smtClean="0"/>
              <a:t>w,v</a:t>
            </a:r>
            <a:r>
              <a:rPr lang="en-US" dirty="0" smtClean="0"/>
              <a:t>)</a:t>
            </a:r>
            <a:r>
              <a:rPr lang="en-US" b="1" dirty="0" smtClean="0">
                <a:sym typeface="Symbol" pitchFamily="18" charset="2"/>
              </a:rPr>
              <a:t></a:t>
            </a:r>
            <a:r>
              <a:rPr lang="en-US" dirty="0" smtClean="0"/>
              <a:t>E.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>
                <a:solidFill>
                  <a:srgbClr val="3366FF"/>
                </a:solidFill>
              </a:rPr>
              <a:t>outdegree</a:t>
            </a:r>
            <a:r>
              <a:rPr lang="en-US" dirty="0" smtClean="0"/>
              <a:t> of a node v is the number of distinct edges (</a:t>
            </a:r>
            <a:r>
              <a:rPr lang="en-US" dirty="0" err="1" smtClean="0"/>
              <a:t>v,w</a:t>
            </a:r>
            <a:r>
              <a:rPr lang="en-US" dirty="0" smtClean="0"/>
              <a:t>)</a:t>
            </a:r>
            <a:r>
              <a:rPr lang="en-US" b="1" dirty="0" smtClean="0">
                <a:sym typeface="Symbol" pitchFamily="18" charset="2"/>
              </a:rPr>
              <a:t></a:t>
            </a:r>
            <a:r>
              <a:rPr lang="en-US" dirty="0" smtClean="0">
                <a:sym typeface="Symbol" pitchFamily="18" charset="2"/>
              </a:rPr>
              <a:t>E</a:t>
            </a:r>
            <a:r>
              <a:rPr lang="en-US" dirty="0" smtClean="0"/>
              <a:t>.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A node with </a:t>
            </a:r>
            <a:r>
              <a:rPr lang="en-US" dirty="0" err="1" smtClean="0"/>
              <a:t>indegree</a:t>
            </a:r>
            <a:r>
              <a:rPr lang="en-US" dirty="0" smtClean="0"/>
              <a:t> 0 is a </a:t>
            </a:r>
            <a:r>
              <a:rPr lang="en-US" i="1" dirty="0" smtClean="0">
                <a:solidFill>
                  <a:srgbClr val="3333CC"/>
                </a:solidFill>
              </a:rPr>
              <a:t>root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68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568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3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69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569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569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569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570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570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570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570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570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0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0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1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571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71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1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571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571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1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20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55721" name="Group 41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5773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74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Freeform 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25" name="Line 5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0327" name="Line 7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9" name="Line 9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1" name="Line 11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3" name="Line 13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033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033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034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034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034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034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034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8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49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350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51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0352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54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5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56" name="Text Box 36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0357" name="Text Box 37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9" name="Line 39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40362" name="Group 42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41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41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372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2374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5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6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7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8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9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0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1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2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3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384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2385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2386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2387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2388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2389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2390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2391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2392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3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4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5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396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397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398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2399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0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401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2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403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2404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2405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6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407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408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42409" name="Group 41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246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46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464" name="Text Box 96"/>
          <p:cNvSpPr txBox="1">
            <a:spLocks noChangeArrowheads="1"/>
          </p:cNvSpPr>
          <p:nvPr/>
        </p:nvSpPr>
        <p:spPr bwMode="auto">
          <a:xfrm>
            <a:off x="3962400" y="50292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Table entries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39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339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0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341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341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341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341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341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341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341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2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2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342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42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342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342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3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3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32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43433" name="Group 41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348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8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19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4423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26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27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29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30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31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432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4433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4434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4435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4436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4437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4438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4439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4442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44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4447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4448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4449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4453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4456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Cost of Minimum Spanning Tree = </a:t>
            </a:r>
            <a:r>
              <a:rPr lang="en-US">
                <a:sym typeface="Symbol" pitchFamily="18" charset="2"/>
              </a:rPr>
              <a:t> </a:t>
            </a:r>
            <a:r>
              <a:rPr lang="en-US" sz="1600" b="1" i="1"/>
              <a:t>d</a:t>
            </a:r>
            <a:r>
              <a:rPr lang="en-US" sz="1600" b="1" i="1" baseline="-25000"/>
              <a:t>v </a:t>
            </a:r>
            <a:r>
              <a:rPr lang="en-US" sz="1600" b="1" i="1"/>
              <a:t>= </a:t>
            </a:r>
            <a:r>
              <a:rPr lang="en-US" sz="1600" b="1">
                <a:solidFill>
                  <a:srgbClr val="FF0000"/>
                </a:solidFill>
              </a:rPr>
              <a:t>21</a:t>
            </a:r>
          </a:p>
        </p:txBody>
      </p:sp>
      <p:graphicFrame>
        <p:nvGraphicFramePr>
          <p:cNvPr id="444457" name="Group 41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450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451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511" name="Text Box 95"/>
          <p:cNvSpPr txBox="1">
            <a:spLocks noChangeArrowheads="1"/>
          </p:cNvSpPr>
          <p:nvPr/>
        </p:nvSpPr>
        <p:spPr bwMode="auto">
          <a:xfrm>
            <a:off x="4538663" y="51816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b="1"/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609600"/>
            <a:ext cx="7677150" cy="578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642938"/>
            <a:ext cx="73342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304800"/>
            <a:ext cx="7972425" cy="605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60A5DE8-C5F8-4924-90A9-7218652293E1}" type="slidenum">
              <a:rPr lang="en-US" altLang="en-US" sz="1400" smtClean="0"/>
              <a:pPr/>
              <a:t>58</a:t>
            </a:fld>
            <a:endParaRPr lang="en-US" altLang="en-US" sz="14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-228600" y="-4724400"/>
            <a:ext cx="8207375" cy="5903913"/>
          </a:xfrm>
        </p:spPr>
        <p:txBody>
          <a:bodyPr/>
          <a:lstStyle/>
          <a:p>
            <a:pPr algn="l" eaLnBrk="1" hangingPunct="1"/>
            <a:r>
              <a:rPr lang="en-US" altLang="en-US" b="1" dirty="0" err="1" smtClean="0"/>
              <a:t>Contoh</a:t>
            </a:r>
            <a:r>
              <a:rPr lang="en-US" altLang="en-US" b="1" dirty="0" smtClean="0"/>
              <a:t> :</a:t>
            </a:r>
          </a:p>
          <a:p>
            <a:pPr algn="l" eaLnBrk="1" hangingPunct="1"/>
            <a:r>
              <a:rPr lang="en-US" altLang="en-US" dirty="0" err="1" smtClean="0"/>
              <a:t>Tentukan</a:t>
            </a:r>
            <a:r>
              <a:rPr lang="en-US" altLang="en-US" dirty="0" smtClean="0"/>
              <a:t> MST </a:t>
            </a:r>
            <a:r>
              <a:rPr lang="en-US" altLang="en-US" dirty="0" err="1" smtClean="0"/>
              <a:t>bila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diberikan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graf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berikut</a:t>
            </a:r>
            <a:r>
              <a:rPr lang="en-US" altLang="en-US" dirty="0" smtClean="0"/>
              <a:t>:</a:t>
            </a:r>
          </a:p>
          <a:p>
            <a:pPr algn="l" eaLnBrk="1" hangingPunct="1"/>
            <a:r>
              <a:rPr lang="en-US" altLang="en-US" dirty="0" smtClean="0"/>
              <a:t>                             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051050" y="2060575"/>
            <a:ext cx="4254500" cy="3030538"/>
            <a:chOff x="2051050" y="2060575"/>
            <a:chExt cx="4254500" cy="3030538"/>
          </a:xfrm>
        </p:grpSpPr>
        <p:sp>
          <p:nvSpPr>
            <p:cNvPr id="43012" name="Line 3"/>
            <p:cNvSpPr>
              <a:spLocks noChangeShapeType="1"/>
            </p:cNvSpPr>
            <p:nvPr/>
          </p:nvSpPr>
          <p:spPr bwMode="auto">
            <a:xfrm>
              <a:off x="3203575" y="4652963"/>
              <a:ext cx="1871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3" name="Line 4"/>
            <p:cNvSpPr>
              <a:spLocks noChangeShapeType="1"/>
            </p:cNvSpPr>
            <p:nvPr/>
          </p:nvSpPr>
          <p:spPr bwMode="auto">
            <a:xfrm flipH="1">
              <a:off x="2411413" y="2420938"/>
              <a:ext cx="720725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5"/>
            <p:cNvSpPr>
              <a:spLocks noChangeShapeType="1"/>
            </p:cNvSpPr>
            <p:nvPr/>
          </p:nvSpPr>
          <p:spPr bwMode="auto">
            <a:xfrm flipH="1">
              <a:off x="2411413" y="2420938"/>
              <a:ext cx="720725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Line 6"/>
            <p:cNvSpPr>
              <a:spLocks noChangeShapeType="1"/>
            </p:cNvSpPr>
            <p:nvPr/>
          </p:nvSpPr>
          <p:spPr bwMode="auto">
            <a:xfrm flipH="1">
              <a:off x="5076825" y="4076700"/>
              <a:ext cx="720725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7"/>
            <p:cNvSpPr>
              <a:spLocks noChangeShapeType="1"/>
            </p:cNvSpPr>
            <p:nvPr/>
          </p:nvSpPr>
          <p:spPr bwMode="auto">
            <a:xfrm>
              <a:off x="2411413" y="2997200"/>
              <a:ext cx="0" cy="1223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8"/>
            <p:cNvSpPr>
              <a:spLocks noChangeShapeType="1"/>
            </p:cNvSpPr>
            <p:nvPr/>
          </p:nvSpPr>
          <p:spPr bwMode="auto">
            <a:xfrm>
              <a:off x="2411413" y="4221163"/>
              <a:ext cx="792162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9"/>
            <p:cNvSpPr>
              <a:spLocks noChangeShapeType="1"/>
            </p:cNvSpPr>
            <p:nvPr/>
          </p:nvSpPr>
          <p:spPr bwMode="auto">
            <a:xfrm>
              <a:off x="3132138" y="2420938"/>
              <a:ext cx="1871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10"/>
            <p:cNvSpPr>
              <a:spLocks noChangeShapeType="1"/>
            </p:cNvSpPr>
            <p:nvPr/>
          </p:nvSpPr>
          <p:spPr bwMode="auto">
            <a:xfrm>
              <a:off x="5795963" y="2852738"/>
              <a:ext cx="0" cy="1223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1"/>
            <p:cNvSpPr>
              <a:spLocks noChangeShapeType="1"/>
            </p:cNvSpPr>
            <p:nvPr/>
          </p:nvSpPr>
          <p:spPr bwMode="auto">
            <a:xfrm>
              <a:off x="5003800" y="2420938"/>
              <a:ext cx="792163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2"/>
            <p:cNvSpPr>
              <a:spLocks noChangeShapeType="1"/>
            </p:cNvSpPr>
            <p:nvPr/>
          </p:nvSpPr>
          <p:spPr bwMode="auto">
            <a:xfrm>
              <a:off x="3132138" y="2420938"/>
              <a:ext cx="1944687" cy="2232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5"/>
            <p:cNvSpPr>
              <a:spLocks noChangeShapeType="1"/>
            </p:cNvSpPr>
            <p:nvPr/>
          </p:nvSpPr>
          <p:spPr bwMode="auto">
            <a:xfrm flipH="1" flipV="1">
              <a:off x="3132138" y="2420938"/>
              <a:ext cx="71437" cy="2232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Line 16"/>
            <p:cNvSpPr>
              <a:spLocks noChangeShapeType="1"/>
            </p:cNvSpPr>
            <p:nvPr/>
          </p:nvSpPr>
          <p:spPr bwMode="auto">
            <a:xfrm flipV="1">
              <a:off x="3203575" y="2420938"/>
              <a:ext cx="1800225" cy="2232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17"/>
            <p:cNvSpPr>
              <a:spLocks noChangeShapeType="1"/>
            </p:cNvSpPr>
            <p:nvPr/>
          </p:nvSpPr>
          <p:spPr bwMode="auto">
            <a:xfrm>
              <a:off x="5003800" y="2420938"/>
              <a:ext cx="73025" cy="2232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8"/>
            <p:cNvSpPr>
              <a:spLocks noChangeShapeType="1"/>
            </p:cNvSpPr>
            <p:nvPr/>
          </p:nvSpPr>
          <p:spPr bwMode="auto">
            <a:xfrm flipV="1">
              <a:off x="2411413" y="4076700"/>
              <a:ext cx="338455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9"/>
            <p:cNvSpPr>
              <a:spLocks noChangeShapeType="1"/>
            </p:cNvSpPr>
            <p:nvPr/>
          </p:nvSpPr>
          <p:spPr bwMode="auto">
            <a:xfrm flipV="1">
              <a:off x="2411413" y="2852738"/>
              <a:ext cx="3384550" cy="1368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20"/>
            <p:cNvSpPr>
              <a:spLocks noChangeShapeType="1"/>
            </p:cNvSpPr>
            <p:nvPr/>
          </p:nvSpPr>
          <p:spPr bwMode="auto">
            <a:xfrm flipV="1">
              <a:off x="2411413" y="2852738"/>
              <a:ext cx="338455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21"/>
            <p:cNvSpPr>
              <a:spLocks noChangeShapeType="1"/>
            </p:cNvSpPr>
            <p:nvPr/>
          </p:nvSpPr>
          <p:spPr bwMode="auto">
            <a:xfrm>
              <a:off x="2411413" y="2997200"/>
              <a:ext cx="3384550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Text Box 22"/>
            <p:cNvSpPr txBox="1">
              <a:spLocks noChangeArrowheads="1"/>
            </p:cNvSpPr>
            <p:nvPr/>
          </p:nvSpPr>
          <p:spPr bwMode="auto">
            <a:xfrm>
              <a:off x="5292725" y="220503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/>
                <a:t>18</a:t>
              </a:r>
            </a:p>
          </p:txBody>
        </p:sp>
        <p:sp>
          <p:nvSpPr>
            <p:cNvPr id="43030" name="Text Box 23"/>
            <p:cNvSpPr txBox="1">
              <a:spLocks noChangeArrowheads="1"/>
            </p:cNvSpPr>
            <p:nvPr/>
          </p:nvSpPr>
          <p:spPr bwMode="auto">
            <a:xfrm>
              <a:off x="3851275" y="2060575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/>
                <a:t>1</a:t>
              </a:r>
            </a:p>
          </p:txBody>
        </p:sp>
        <p:sp>
          <p:nvSpPr>
            <p:cNvPr id="43031" name="Text Box 24"/>
            <p:cNvSpPr txBox="1">
              <a:spLocks noChangeArrowheads="1"/>
            </p:cNvSpPr>
            <p:nvPr/>
          </p:nvSpPr>
          <p:spPr bwMode="auto">
            <a:xfrm>
              <a:off x="2484438" y="2276475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/>
                <a:t>6</a:t>
              </a:r>
            </a:p>
          </p:txBody>
        </p:sp>
        <p:sp>
          <p:nvSpPr>
            <p:cNvPr id="43032" name="Text Box 25"/>
            <p:cNvSpPr txBox="1">
              <a:spLocks noChangeArrowheads="1"/>
            </p:cNvSpPr>
            <p:nvPr/>
          </p:nvSpPr>
          <p:spPr bwMode="auto">
            <a:xfrm>
              <a:off x="2051050" y="35004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/>
                <a:t>8</a:t>
              </a:r>
            </a:p>
          </p:txBody>
        </p:sp>
        <p:sp>
          <p:nvSpPr>
            <p:cNvPr id="43033" name="Text Box 26"/>
            <p:cNvSpPr txBox="1">
              <a:spLocks noChangeArrowheads="1"/>
            </p:cNvSpPr>
            <p:nvPr/>
          </p:nvSpPr>
          <p:spPr bwMode="auto">
            <a:xfrm>
              <a:off x="2484438" y="4365625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/>
                <a:t>7</a:t>
              </a:r>
            </a:p>
          </p:txBody>
        </p:sp>
        <p:sp>
          <p:nvSpPr>
            <p:cNvPr id="43034" name="Text Box 27"/>
            <p:cNvSpPr txBox="1">
              <a:spLocks noChangeArrowheads="1"/>
            </p:cNvSpPr>
            <p:nvPr/>
          </p:nvSpPr>
          <p:spPr bwMode="auto">
            <a:xfrm>
              <a:off x="3924300" y="47244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/>
                <a:t>4</a:t>
              </a:r>
            </a:p>
          </p:txBody>
        </p:sp>
        <p:sp>
          <p:nvSpPr>
            <p:cNvPr id="43035" name="Text Box 28"/>
            <p:cNvSpPr txBox="1">
              <a:spLocks noChangeArrowheads="1"/>
            </p:cNvSpPr>
            <p:nvPr/>
          </p:nvSpPr>
          <p:spPr bwMode="auto">
            <a:xfrm>
              <a:off x="5364163" y="4365625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dirty="0"/>
                <a:t>10</a:t>
              </a:r>
            </a:p>
          </p:txBody>
        </p:sp>
        <p:sp>
          <p:nvSpPr>
            <p:cNvPr id="43036" name="Text Box 29"/>
            <p:cNvSpPr txBox="1">
              <a:spLocks noChangeArrowheads="1"/>
            </p:cNvSpPr>
            <p:nvPr/>
          </p:nvSpPr>
          <p:spPr bwMode="auto">
            <a:xfrm>
              <a:off x="5867400" y="34290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/>
                <a:t>16</a:t>
              </a:r>
            </a:p>
          </p:txBody>
        </p:sp>
        <p:sp>
          <p:nvSpPr>
            <p:cNvPr id="43037" name="Text Box 30"/>
            <p:cNvSpPr txBox="1">
              <a:spLocks noChangeArrowheads="1"/>
            </p:cNvSpPr>
            <p:nvPr/>
          </p:nvSpPr>
          <p:spPr bwMode="auto">
            <a:xfrm>
              <a:off x="3851275" y="2924175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/>
                <a:t>17</a:t>
              </a:r>
            </a:p>
          </p:txBody>
        </p:sp>
        <p:sp>
          <p:nvSpPr>
            <p:cNvPr id="43038" name="Text Box 31"/>
            <p:cNvSpPr txBox="1">
              <a:spLocks noChangeArrowheads="1"/>
            </p:cNvSpPr>
            <p:nvPr/>
          </p:nvSpPr>
          <p:spPr bwMode="auto">
            <a:xfrm>
              <a:off x="3492500" y="25654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/>
                <a:t>3</a:t>
              </a:r>
            </a:p>
          </p:txBody>
        </p:sp>
        <p:sp>
          <p:nvSpPr>
            <p:cNvPr id="43039" name="Text Box 32"/>
            <p:cNvSpPr txBox="1">
              <a:spLocks noChangeArrowheads="1"/>
            </p:cNvSpPr>
            <p:nvPr/>
          </p:nvSpPr>
          <p:spPr bwMode="auto">
            <a:xfrm>
              <a:off x="4427538" y="2492375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/>
                <a:t>9</a:t>
              </a:r>
            </a:p>
          </p:txBody>
        </p:sp>
        <p:sp>
          <p:nvSpPr>
            <p:cNvPr id="43040" name="Text Box 33"/>
            <p:cNvSpPr txBox="1">
              <a:spLocks noChangeArrowheads="1"/>
            </p:cNvSpPr>
            <p:nvPr/>
          </p:nvSpPr>
          <p:spPr bwMode="auto">
            <a:xfrm>
              <a:off x="4787900" y="335756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/>
                <a:t>2</a:t>
              </a:r>
            </a:p>
          </p:txBody>
        </p:sp>
        <p:sp>
          <p:nvSpPr>
            <p:cNvPr id="43041" name="Text Box 34"/>
            <p:cNvSpPr txBox="1">
              <a:spLocks noChangeArrowheads="1"/>
            </p:cNvSpPr>
            <p:nvPr/>
          </p:nvSpPr>
          <p:spPr bwMode="auto">
            <a:xfrm>
              <a:off x="5292725" y="29972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/>
                <a:t>15</a:t>
              </a:r>
            </a:p>
          </p:txBody>
        </p:sp>
        <p:sp>
          <p:nvSpPr>
            <p:cNvPr id="43042" name="Text Box 35"/>
            <p:cNvSpPr txBox="1">
              <a:spLocks noChangeArrowheads="1"/>
            </p:cNvSpPr>
            <p:nvPr/>
          </p:nvSpPr>
          <p:spPr bwMode="auto">
            <a:xfrm>
              <a:off x="5292725" y="3573463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/>
                <a:t>11</a:t>
              </a:r>
            </a:p>
          </p:txBody>
        </p:sp>
        <p:sp>
          <p:nvSpPr>
            <p:cNvPr id="43043" name="Text Box 36"/>
            <p:cNvSpPr txBox="1">
              <a:spLocks noChangeArrowheads="1"/>
            </p:cNvSpPr>
            <p:nvPr/>
          </p:nvSpPr>
          <p:spPr bwMode="auto">
            <a:xfrm>
              <a:off x="3851275" y="4149725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/>
                <a:t>12</a:t>
              </a:r>
            </a:p>
          </p:txBody>
        </p:sp>
        <p:sp>
          <p:nvSpPr>
            <p:cNvPr id="43044" name="Text Box 37"/>
            <p:cNvSpPr txBox="1">
              <a:spLocks noChangeArrowheads="1"/>
            </p:cNvSpPr>
            <p:nvPr/>
          </p:nvSpPr>
          <p:spPr bwMode="auto">
            <a:xfrm>
              <a:off x="2916238" y="34290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/>
                <a:t>5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81000" y="12954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 err="1" smtClean="0"/>
              <a:t>Contoh</a:t>
            </a:r>
            <a:r>
              <a:rPr lang="en-US" altLang="en-US" sz="2400" b="1" dirty="0" smtClean="0"/>
              <a:t> :</a:t>
            </a:r>
          </a:p>
          <a:p>
            <a:r>
              <a:rPr lang="en-US" altLang="en-US" sz="2400" dirty="0" err="1" smtClean="0"/>
              <a:t>Tentukan</a:t>
            </a:r>
            <a:r>
              <a:rPr lang="en-US" altLang="en-US" sz="2400" dirty="0" smtClean="0"/>
              <a:t> MST </a:t>
            </a:r>
            <a:r>
              <a:rPr lang="en-US" altLang="en-US" sz="2400" dirty="0" err="1" smtClean="0"/>
              <a:t>bila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diberikan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graf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berikut</a:t>
            </a:r>
            <a:r>
              <a:rPr lang="en-US" altLang="en-US" sz="2400" dirty="0" smtClean="0"/>
              <a:t>: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Aplikasi</a:t>
            </a:r>
            <a:r>
              <a:rPr lang="en-US" dirty="0" smtClean="0"/>
              <a:t> Minimum Spanning Tree</a:t>
            </a:r>
            <a:br>
              <a:rPr lang="en-US" dirty="0" smtClean="0"/>
            </a:b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perpipaan</a:t>
            </a:r>
            <a:r>
              <a:rPr lang="en-US" dirty="0" smtClean="0"/>
              <a:t> yang </a:t>
            </a:r>
            <a:r>
              <a:rPr lang="en-US" dirty="0" err="1" smtClean="0"/>
              <a:t>efisien</a:t>
            </a:r>
            <a:endParaRPr lang="en-US" dirty="0" smtClean="0"/>
          </a:p>
          <a:p>
            <a:r>
              <a:rPr lang="en-US" dirty="0" smtClean="0"/>
              <a:t>Telekomunikasi</a:t>
            </a:r>
          </a:p>
          <a:p>
            <a:r>
              <a:rPr lang="en-US" dirty="0" err="1" smtClean="0"/>
              <a:t>Disain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yang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transportasi</a:t>
            </a:r>
            <a:endParaRPr lang="en-US" dirty="0" smtClean="0"/>
          </a:p>
          <a:p>
            <a:r>
              <a:rPr lang="en-US" dirty="0" err="1" smtClean="0"/>
              <a:t>Analisis</a:t>
            </a:r>
            <a:r>
              <a:rPr lang="en-US" dirty="0" smtClean="0"/>
              <a:t> gen-gen yang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fenotipe</a:t>
            </a:r>
            <a:endParaRPr lang="en-US" dirty="0" smtClean="0"/>
          </a:p>
          <a:p>
            <a:r>
              <a:rPr lang="en-US" dirty="0" err="1" smtClean="0"/>
              <a:t>dll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Trees are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rgbClr val="3366FF"/>
                </a:solidFill>
              </a:rPr>
              <a:t>dag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3333CC"/>
                </a:solidFill>
              </a:rPr>
              <a:t>d</a:t>
            </a:r>
            <a:r>
              <a:rPr lang="en-US" dirty="0" smtClean="0"/>
              <a:t>irected </a:t>
            </a:r>
            <a:r>
              <a:rPr lang="en-US" dirty="0" smtClean="0">
                <a:solidFill>
                  <a:srgbClr val="3333CC"/>
                </a:solidFill>
              </a:rPr>
              <a:t>a</a:t>
            </a:r>
            <a:r>
              <a:rPr lang="en-US" dirty="0" smtClean="0"/>
              <a:t>cyclic </a:t>
            </a:r>
            <a:r>
              <a:rPr lang="en-US" dirty="0" smtClean="0">
                <a:solidFill>
                  <a:srgbClr val="3333CC"/>
                </a:solidFill>
              </a:rPr>
              <a:t>g</a:t>
            </a:r>
            <a:r>
              <a:rPr lang="en-US" dirty="0" smtClean="0"/>
              <a:t>raph.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rgbClr val="3366FF"/>
                </a:solidFill>
              </a:rPr>
              <a:t>tree</a:t>
            </a:r>
            <a:r>
              <a:rPr lang="en-US" dirty="0" smtClean="0"/>
              <a:t> is a connected acyclic undirected graph.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rgbClr val="3366FF"/>
                </a:solidFill>
              </a:rPr>
              <a:t>forest</a:t>
            </a:r>
            <a:r>
              <a:rPr lang="en-US" dirty="0" smtClean="0"/>
              <a:t> is an acyclic undirected graph (not necessarily connected), i.e., each connected component is a tree.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514600" y="1371600"/>
            <a:ext cx="3962520" cy="358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 Traversals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1447800"/>
            <a:ext cx="8428038" cy="4678363"/>
            <a:chOff x="457200" y="1447800"/>
            <a:chExt cx="8428038" cy="4678363"/>
          </a:xfrm>
        </p:grpSpPr>
        <p:pic>
          <p:nvPicPr>
            <p:cNvPr id="5" name="Picture 3" descr="C:\My Documents\bf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24400" y="3200400"/>
              <a:ext cx="4160838" cy="2925763"/>
            </a:xfrm>
            <a:prstGeom prst="rect">
              <a:avLst/>
            </a:prstGeom>
            <a:noFill/>
          </p:spPr>
        </p:pic>
        <p:pic>
          <p:nvPicPr>
            <p:cNvPr id="6" name="Picture 4" descr="C:\My Documents\df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" y="1447800"/>
              <a:ext cx="4160838" cy="2925763"/>
            </a:xfrm>
            <a:prstGeom prst="rect">
              <a:avLst/>
            </a:prstGeom>
            <a:noFill/>
          </p:spPr>
        </p:pic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85800" y="4800600"/>
              <a:ext cx="397510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sz="2800" dirty="0">
                  <a:latin typeface="Arial" charset="0"/>
                </a:rPr>
                <a:t>Both take time: O(V+E)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1828800" y="2438400"/>
            <a:ext cx="5466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solidFill>
                  <a:srgbClr val="008000"/>
                </a:solidFill>
              </a:rPr>
              <a:t>Minimum Spanning Trees</a:t>
            </a:r>
            <a:endParaRPr kumimoji="1" lang="en-US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Problem: Laying Telephone Wire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3000" y="1828800"/>
            <a:ext cx="6553200" cy="3581400"/>
            <a:chOff x="914400" y="1524000"/>
            <a:chExt cx="6553200" cy="3581400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64" name="AutoShape 3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4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6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7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60" name="AutoShape 10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12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13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56" name="AutoShape 15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16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Rectangle 17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Rectangle 18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52" name="AutoShape 20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21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22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23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48" name="AutoShape 25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26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27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28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44" name="AutoShape 30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31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32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33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40" name="AutoShape 35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36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37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38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6" name="AutoShape 40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41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2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43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71"/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25" name="Rectangle 49"/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50" descr="Large grid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27" name="Rectangle 51" descr="Large grid"/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28" name="Rectangle 52" descr="Large grid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29" name="Rectangle 53" descr="Large grid"/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0" name="Rectangle 54" descr="Large grid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1" name="Rectangle 55" descr="Large grid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2" name="Rectangle 56" descr="Large grid"/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3" name="Rectangle 57" descr="Large grid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4" name="Rectangle 58" descr="Large grid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35" name="Rectangle 59" descr="Large grid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/>
              </a:p>
            </p:txBody>
          </p:sp>
        </p:grpSp>
        <p:sp>
          <p:nvSpPr>
            <p:cNvPr id="14" name="Text Box 60"/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</a:rPr>
                <a:t>Central office</a:t>
              </a:r>
            </a:p>
          </p:txBody>
        </p:sp>
        <p:grpSp>
          <p:nvGrpSpPr>
            <p:cNvPr id="15" name="Group 61"/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21" name="AutoShape 62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63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64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65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17" name="AutoShape 67" descr="Shingle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8"/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69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7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om IP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Ilkom IPB</Template>
  <TotalTime>1287</TotalTime>
  <Words>2903</Words>
  <Application>Microsoft Office PowerPoint</Application>
  <PresentationFormat>On-screen Show (4:3)</PresentationFormat>
  <Paragraphs>1851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Ilkom IPB</vt:lpstr>
      <vt:lpstr>Minimum Spanning Trees</vt:lpstr>
      <vt:lpstr>outline</vt:lpstr>
      <vt:lpstr>Slide 3</vt:lpstr>
      <vt:lpstr>Paths and cycles</vt:lpstr>
      <vt:lpstr>More useful definitions</vt:lpstr>
      <vt:lpstr>Trees are graphs</vt:lpstr>
      <vt:lpstr>Graph Traversals</vt:lpstr>
      <vt:lpstr>Slide 8</vt:lpstr>
      <vt:lpstr>Problem: Laying Telephone Wire</vt:lpstr>
      <vt:lpstr>Wiring: Naïve Approach</vt:lpstr>
      <vt:lpstr>Writing: better approach</vt:lpstr>
      <vt:lpstr>What is spanning tree?</vt:lpstr>
      <vt:lpstr>What is spanning tree?</vt:lpstr>
      <vt:lpstr>Slide 14</vt:lpstr>
      <vt:lpstr>General properties</vt:lpstr>
      <vt:lpstr>Mathematical properties</vt:lpstr>
      <vt:lpstr>What is minimum spanning tree</vt:lpstr>
      <vt:lpstr>Algorithm Characteristics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Walk-Through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Aplikasi Minimum Spanning Tree dalam dunia nyata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</dc:title>
  <dc:creator>ASUS</dc:creator>
  <cp:lastModifiedBy>Bioinf</cp:lastModifiedBy>
  <cp:revision>150</cp:revision>
  <dcterms:created xsi:type="dcterms:W3CDTF">2017-02-28T13:14:12Z</dcterms:created>
  <dcterms:modified xsi:type="dcterms:W3CDTF">2018-09-24T23:25:39Z</dcterms:modified>
</cp:coreProperties>
</file>