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72" r:id="rId2"/>
    <p:sldId id="256" r:id="rId3"/>
    <p:sldId id="285" r:id="rId4"/>
    <p:sldId id="284" r:id="rId5"/>
    <p:sldId id="283" r:id="rId6"/>
    <p:sldId id="258" r:id="rId7"/>
    <p:sldId id="265" r:id="rId8"/>
    <p:sldId id="267" r:id="rId9"/>
    <p:sldId id="262" r:id="rId10"/>
    <p:sldId id="268" r:id="rId11"/>
    <p:sldId id="279" r:id="rId12"/>
    <p:sldId id="269" r:id="rId13"/>
    <p:sldId id="270" r:id="rId14"/>
    <p:sldId id="263" r:id="rId15"/>
    <p:sldId id="271" r:id="rId16"/>
    <p:sldId id="273" r:id="rId17"/>
    <p:sldId id="274" r:id="rId18"/>
    <p:sldId id="275" r:id="rId19"/>
    <p:sldId id="276" r:id="rId20"/>
    <p:sldId id="259" r:id="rId21"/>
    <p:sldId id="277" r:id="rId22"/>
    <p:sldId id="278" r:id="rId23"/>
    <p:sldId id="260" r:id="rId24"/>
    <p:sldId id="280" r:id="rId25"/>
    <p:sldId id="281" r:id="rId26"/>
    <p:sldId id="282" r:id="rId27"/>
    <p:sldId id="286" r:id="rId28"/>
    <p:sldId id="287" r:id="rId29"/>
    <p:sldId id="288" r:id="rId30"/>
    <p:sldId id="289" r:id="rId31"/>
    <p:sldId id="261" r:id="rId32"/>
    <p:sldId id="291" r:id="rId33"/>
    <p:sldId id="294" r:id="rId34"/>
    <p:sldId id="295" r:id="rId35"/>
    <p:sldId id="296" r:id="rId36"/>
    <p:sldId id="298" r:id="rId37"/>
    <p:sldId id="297" r:id="rId38"/>
    <p:sldId id="292" r:id="rId39"/>
    <p:sldId id="29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D201EC-1570-4A82-91AD-4BE3093831AB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B0329-07AC-4521-B302-528114CD03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5841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0329-07AC-4521-B302-528114CD03CD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22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B0329-07AC-4521-B302-528114CD03C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85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D2EB4-5EA5-4CCC-8654-30D36DF9D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FD8200-DF14-4A8F-B6E9-F8C4D1ACF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CC18D1-1C2E-4085-877C-AB1B8EEE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A393DB-EC97-4AEB-A3D0-7F313C89C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9EBFE-BB5C-49A3-9912-86DD81BA6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409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20D57-42B5-4FAA-BF5F-F036994A7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E24216-FB56-4D93-9096-18A579CCE4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4AE03A-2F11-432D-857F-639383F16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70FBF3-981A-4F03-99A9-DF141C200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A316B4-AC14-4844-A71D-EE3B7ADCE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82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AA6CB18-F0CB-41DC-B769-EC80F27419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74EAFD-66B4-4CFA-990C-DB9C638C70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3C42D-BF12-407B-88FB-C5A007675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517D6B-AA33-48FA-B9A1-65BB77AC9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672AF-2B3E-45B2-AF4F-3399FBBC1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29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A44DD-93F3-40C1-9D42-96C89F558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856E90-5F1F-4F7D-947E-4290AE6F6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D8674E-76C6-4D55-985B-F4F8B6227F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6A9A3-A452-4924-92AD-AB873EE8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EAE79C-4480-4299-B09A-25BF17B5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035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A2844-5969-4C4A-83B7-A26A77EE2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229C7-D695-4AB2-8159-3FC3B0890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2F124-6860-4AC7-8712-77222F5EC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5AC182-B255-4596-BE5B-21ED7B9D2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CE672-27AE-483C-81C6-6424485AB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657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40528-CCAE-4B2C-9C4E-9CF58D21B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C0254-BDB9-4350-BBD3-8B3F27D57A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0A6F80-2542-444F-8F52-652238AF2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DCED52-1325-4FB0-8509-C1F434A40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D15090-86FE-4CAC-A8A3-EEF8B878EB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CACE8-2007-454E-B7C5-C42EFB76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4503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E911C-6DA8-483D-BBE4-8C2E511104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78C9EA-79AA-46F0-8464-DDC1F7502A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D0C44B-D2F7-4C8D-B3A6-9CB02ECC76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99745C-2275-48D2-B75C-6998C1B7FA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8535F1-A825-4F4D-B4CD-C4B919B57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21F348-2ADC-40D1-B735-0C72A8CB2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C7C9C5-9C95-41E6-99AF-51D3F174D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FC882E-CAEC-491B-930C-A986C71C0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81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ED9E3-9E74-4754-B161-612496A95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FECA08-3020-4FA9-AC32-333DAD120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EC8845-EAA5-40FB-974E-BA3D4B5A0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AE61C1-72F9-4AA8-B821-7BDA3FE72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614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2487875-70D4-44CD-AB2E-10E1C12CC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A5DBF5-9837-48EB-8F0B-5FD6DCA60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53948-C83A-467C-9C76-AF31DBCDA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083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FA66A-1D12-4FF8-B3F4-B5C4F675E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95412-FD06-4A33-9E39-F38AFA7EB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B54CD2-2F86-4A0B-88AA-667AB5B8BB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99590C-9FB8-4F9D-A237-B253EABBF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F9C4C6-D577-49DB-B398-553D72441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8FC84C-9594-4CA9-970C-C15938C52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51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58396-7716-4D52-9B20-799244C19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A671C1-1B94-4A37-927F-86FA64E7DD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8A3511-FABD-4B6D-A3C3-79D0073A38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4380E-E51B-4039-A078-C9348A7F7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4662DB-5F1C-4BFC-AEEC-8C0D8A475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7F314F-F7E7-44FA-BB83-C879F963B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504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FC38B1-068F-4246-BFE4-641F585C8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11AB0-1738-4E83-8FC0-4718A22C7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BF492-5D29-47F8-8EBF-7438F9600ED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D5D68-E9B3-4BB2-99AE-7A512DCC308A}" type="datetimeFigureOut">
              <a:rPr lang="en-US" smtClean="0"/>
              <a:t>19/9/2018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74931-CDE0-4FB7-9088-CCD575BF34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98E86-79B4-444E-8E19-0BD000549F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708A4-F846-49C6-9FD7-001A36EEE2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27440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3AE8-69AD-431C-B23D-DFB76EE408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Number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D58EC-A045-48BB-8C34-D6E404546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 err="1"/>
              <a:t>Pelatnas</a:t>
            </a:r>
            <a:r>
              <a:rPr lang="en-US" dirty="0"/>
              <a:t> 1 – 2018</a:t>
            </a:r>
          </a:p>
          <a:p>
            <a:r>
              <a:rPr lang="en-US" dirty="0"/>
              <a:t>Vincent Alfred</a:t>
            </a:r>
          </a:p>
          <a:p>
            <a:r>
              <a:rPr lang="en-US" dirty="0" err="1"/>
              <a:t>Universitas</a:t>
            </a:r>
            <a:r>
              <a:rPr lang="en-US" dirty="0"/>
              <a:t> Bina Nusantara</a:t>
            </a:r>
          </a:p>
        </p:txBody>
      </p:sp>
    </p:spTree>
    <p:extLst>
      <p:ext uri="{BB962C8B-B14F-4D97-AF65-F5344CB8AC3E}">
        <p14:creationId xmlns:p14="http://schemas.microsoft.com/office/powerpoint/2010/main" val="3860981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851619-FC55-45B6-A6BD-2C954D8731BD}"/>
                  </a:ext>
                </a:extLst>
              </p:cNvPr>
              <p:cNvSpPr txBox="1"/>
              <p:nvPr/>
            </p:nvSpPr>
            <p:spPr>
              <a:xfrm>
                <a:off x="2767076" y="2823289"/>
                <a:ext cx="6657848" cy="12114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b="0" i="0" smtClean="0">
                                      <a:latin typeface="Cambria Math" panose="02040503050406030204" pitchFamily="18" charset="0"/>
                                    </a:rPr>
                                    <m:t>gcd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𝑚𝑜𝑑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eqArr>
                          <m:f>
                            <m:fPr>
                              <m:type m:val="noBar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𝑜𝑡h𝑒𝑟𝑤𝑖𝑠𝑒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0851619-FC55-45B6-A6BD-2C954D8731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7076" y="2823289"/>
                <a:ext cx="6657848" cy="12114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1792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6DA04D-832B-4B32-8A90-B6B9A39336D7}"/>
                  </a:ext>
                </a:extLst>
              </p:cNvPr>
              <p:cNvSpPr txBox="1"/>
              <p:nvPr/>
            </p:nvSpPr>
            <p:spPr>
              <a:xfrm>
                <a:off x="4641564" y="1874729"/>
                <a:ext cx="2908873" cy="31085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36, 15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?</m:t>
                      </m:r>
                    </m:oMath>
                  </m:oMathPara>
                </a14:m>
                <a:endParaRPr lang="en-US" sz="2800" dirty="0"/>
              </a:p>
              <a:p>
                <a:r>
                  <a:rPr lang="en-US" sz="2800" dirty="0"/>
                  <a:t>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36=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⋅15+6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15=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⋅6+3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6=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⋅3+0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36, 15</m:t>
                              </m:r>
                            </m:e>
                          </m:d>
                        </m:e>
                      </m:fun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6DA04D-832B-4B32-8A90-B6B9A3933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564" y="1874729"/>
                <a:ext cx="2908873" cy="31085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F26F07F3-6B9B-4C9B-A99E-CA6D7194295B}"/>
              </a:ext>
            </a:extLst>
          </p:cNvPr>
          <p:cNvSpPr/>
          <p:nvPr/>
        </p:nvSpPr>
        <p:spPr>
          <a:xfrm>
            <a:off x="6096000" y="3604651"/>
            <a:ext cx="304800" cy="483968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75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C1E3051-F030-4ABB-97FF-327149B0B625}"/>
              </a:ext>
            </a:extLst>
          </p:cNvPr>
          <p:cNvSpPr txBox="1"/>
          <p:nvPr/>
        </p:nvSpPr>
        <p:spPr>
          <a:xfrm>
            <a:off x="1934817" y="120594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F7C0-1E70-42D4-9435-AAE178120C14}"/>
                  </a:ext>
                </a:extLst>
              </p:cNvPr>
              <p:cNvSpPr txBox="1"/>
              <p:nvPr/>
            </p:nvSpPr>
            <p:spPr>
              <a:xfrm>
                <a:off x="3238487" y="1136065"/>
                <a:ext cx="5715026" cy="458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int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gcd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(int a, int b) {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if (b == 0)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a;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else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gcd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(b, a % b);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algn="ctr"/>
                <a:r>
                  <a:rPr lang="en-US" sz="2400" dirty="0">
                    <a:cs typeface="Courier New" panose="02070309020205020404" pitchFamily="49" charset="0"/>
                  </a:rPr>
                  <a:t>or</a:t>
                </a:r>
              </a:p>
              <a:p>
                <a:endParaRPr lang="en-US" sz="2400" dirty="0"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__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gcd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(a, b);</a:t>
                </a:r>
              </a:p>
              <a:p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Complexity: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  <a:cs typeface="Courier New" panose="02070309020205020404" pitchFamily="49" charset="0"/>
                          </a:rPr>
                          <m:t>log</m:t>
                        </m:r>
                      </m:fName>
                      <m:e>
                        <m:func>
                          <m:func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(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𝑎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𝑏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  <a:cs typeface="Courier New" panose="02070309020205020404" pitchFamily="49" charset="0"/>
                              </a:rPr>
                              <m:t>))</m:t>
                            </m:r>
                          </m:e>
                        </m:func>
                      </m:e>
                    </m:func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4AE3F7C0-1E70-42D4-9435-AAE178120C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487" y="1136065"/>
                <a:ext cx="5715026" cy="4585871"/>
              </a:xfrm>
              <a:prstGeom prst="rect">
                <a:avLst/>
              </a:prstGeom>
              <a:blipFill>
                <a:blip r:embed="rId3"/>
                <a:stretch>
                  <a:fillRect l="-1599" t="-1062" r="-640" b="-3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9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82BAC-E28E-468A-8763-6256D622676E}"/>
                  </a:ext>
                </a:extLst>
              </p:cNvPr>
              <p:cNvSpPr txBox="1"/>
              <p:nvPr/>
            </p:nvSpPr>
            <p:spPr>
              <a:xfrm>
                <a:off x="4286306" y="2935596"/>
                <a:ext cx="3619389" cy="9868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𝑙𝑐𝑚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9482BAC-E28E-468A-8763-6256D62267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6306" y="2935596"/>
                <a:ext cx="3619389" cy="9868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D0883F9C-7666-4799-8C3F-6EF8226D7299}"/>
              </a:ext>
            </a:extLst>
          </p:cNvPr>
          <p:cNvSpPr/>
          <p:nvPr/>
        </p:nvSpPr>
        <p:spPr>
          <a:xfrm>
            <a:off x="6255026" y="2756452"/>
            <a:ext cx="1762539" cy="14444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5533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88E5E8-F61A-4CA9-8BF1-8FD782FF0E8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Tau –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88E5E8-F61A-4CA9-8BF1-8FD782FF0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Number of positive divisors of a given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3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9490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872DA9-15B0-41F1-9500-8742E3971DBB}"/>
                  </a:ext>
                </a:extLst>
              </p:cNvPr>
              <p:cNvSpPr txBox="1"/>
              <p:nvPr/>
            </p:nvSpPr>
            <p:spPr>
              <a:xfrm>
                <a:off x="789996" y="2736503"/>
                <a:ext cx="10612008" cy="138499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distinct prime numbers, then</a:t>
                </a: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872DA9-15B0-41F1-9500-8742E397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6" y="2736503"/>
                <a:ext cx="10612008" cy="1384995"/>
              </a:xfrm>
              <a:prstGeom prst="rect">
                <a:avLst/>
              </a:prstGeom>
              <a:blipFill>
                <a:blip r:embed="rId2"/>
                <a:stretch>
                  <a:fillRect l="-1207" t="-4846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20328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88E5E8-F61A-4CA9-8BF1-8FD782FF0E8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Sigma –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88E5E8-F61A-4CA9-8BF1-8FD782FF0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Sum of positive divisors of a given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3"/>
                <a:stretch>
                  <a:fillRect t="-5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17407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872DA9-15B0-41F1-9500-8742E3971DBB}"/>
                  </a:ext>
                </a:extLst>
              </p:cNvPr>
              <p:cNvSpPr txBox="1"/>
              <p:nvPr/>
            </p:nvSpPr>
            <p:spPr>
              <a:xfrm>
                <a:off x="789996" y="2657443"/>
                <a:ext cx="10612008" cy="15431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distinct prime numbers, then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b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872DA9-15B0-41F1-9500-8742E397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6" y="2657443"/>
                <a:ext cx="10612008" cy="1543115"/>
              </a:xfrm>
              <a:prstGeom prst="rect">
                <a:avLst/>
              </a:prstGeom>
              <a:blipFill>
                <a:blip r:embed="rId2"/>
                <a:stretch>
                  <a:fillRect l="-1207" t="-4348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66036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88E5E8-F61A-4CA9-8BF1-8FD782FF0E80}"/>
                  </a:ext>
                </a:extLst>
              </p:cNvPr>
              <p:cNvSpPr>
                <a:spLocks noGrp="1"/>
              </p:cNvSpPr>
              <p:nvPr>
                <p:ph type="ctrTitle"/>
              </p:nvPr>
            </p:nvSpPr>
            <p:spPr/>
            <p:txBody>
              <a:bodyPr/>
              <a:lstStyle/>
              <a:p>
                <a:r>
                  <a:rPr lang="en-US" dirty="0"/>
                  <a:t>Phi –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4E88E5E8-F61A-4CA9-8BF1-8FD782FF0E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ctrTitle"/>
              </p:nvPr>
            </p:nvSpPr>
            <p:spPr>
              <a:blipFill>
                <a:blip r:embed="rId2"/>
                <a:stretch>
                  <a:fillRect b="-173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dirty="0"/>
                  <a:t>Euler’s Totient Function.</a:t>
                </a:r>
              </a:p>
              <a:p>
                <a:r>
                  <a:rPr lang="en-US" dirty="0"/>
                  <a:t>Number of integers between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inclusive, which are coprime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3"/>
                <a:stretch>
                  <a:fillRect l="-133" t="-5147" r="-1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9492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872DA9-15B0-41F1-9500-8742E3971DBB}"/>
                  </a:ext>
                </a:extLst>
              </p:cNvPr>
              <p:cNvSpPr txBox="1"/>
              <p:nvPr/>
            </p:nvSpPr>
            <p:spPr>
              <a:xfrm>
                <a:off x="789996" y="2467872"/>
                <a:ext cx="10612008" cy="19222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</m:t>
                    </m:r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.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…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are distinct prime numbers, then</a:t>
                </a:r>
              </a:p>
              <a:p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5872DA9-15B0-41F1-9500-8742E3971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96" y="2467872"/>
                <a:ext cx="10612008" cy="1922257"/>
              </a:xfrm>
              <a:prstGeom prst="rect">
                <a:avLst/>
              </a:prstGeom>
              <a:blipFill>
                <a:blip r:embed="rId2"/>
                <a:stretch>
                  <a:fillRect l="-1207" t="-3492" r="-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1551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E8-F61A-4CA9-8BF1-8FD782F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Prime Numbers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2, 3, 5, 7, …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2562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E8-F61A-4CA9-8BF1-8FD782F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Extended Euclidean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23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32B8D0-9ACB-4A35-9EEB-C9096BBAE61C}"/>
                  </a:ext>
                </a:extLst>
              </p:cNvPr>
              <p:cNvSpPr txBox="1"/>
              <p:nvPr/>
            </p:nvSpPr>
            <p:spPr>
              <a:xfrm>
                <a:off x="2334394" y="366623"/>
                <a:ext cx="7523213" cy="61247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36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+15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36, 15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36=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⋅15+6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15=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⋅6+3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6=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⋅3+0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36=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⋅15+6 →6=36+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⋅15 …(1)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15=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⋅6+3    →3=15+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⋅6   …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endParaRPr lang="en-US" sz="2800" b="0" dirty="0"/>
              </a:p>
              <a:p>
                <a:r>
                  <a:rPr lang="en-US" sz="2800" dirty="0"/>
                  <a:t>Sub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err="1"/>
                  <a:t>ke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r>
                  <a:rPr lang="en-US" sz="2800" dirty="0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3=15+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⋅6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3=15+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36+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e>
                          </m:d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⋅15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3=15+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⋅36+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⋅15</m:t>
                      </m:r>
                    </m:oMath>
                  </m:oMathPara>
                </a14:m>
                <a:endParaRPr lang="en-US" sz="28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3=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⋅36+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⋅15</m:t>
                      </m:r>
                    </m:oMath>
                  </m:oMathPara>
                </a14:m>
                <a:endParaRPr lang="en-US" sz="2800" b="0" dirty="0"/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=−2</m:t>
                    </m:r>
                  </m:oMath>
                </a14:m>
                <a:r>
                  <a:rPr lang="en-US" sz="2800" dirty="0"/>
                  <a:t> dan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C32B8D0-9ACB-4A35-9EEB-C9096BBAE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4394" y="366623"/>
                <a:ext cx="7523213" cy="6124754"/>
              </a:xfrm>
              <a:prstGeom prst="rect">
                <a:avLst/>
              </a:prstGeom>
              <a:blipFill>
                <a:blip r:embed="rId2"/>
                <a:stretch>
                  <a:fillRect l="-1702" b="-18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3010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B052762-6159-408F-AA58-00E156F49EDC}"/>
              </a:ext>
            </a:extLst>
          </p:cNvPr>
          <p:cNvSpPr txBox="1"/>
          <p:nvPr/>
        </p:nvSpPr>
        <p:spPr>
          <a:xfrm>
            <a:off x="1579379" y="1905506"/>
            <a:ext cx="903324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extendedEuclid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(int a, int b)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(b == 0) { x = 1; y = 0; d = a; return; }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extendedEuclid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(b,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a%b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x1 = y;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 y1 = x - (a/b) * y;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x1;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y1;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09112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E8-F61A-4CA9-8BF1-8FD782F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Linear Diophantine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127577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5B6778-CDB7-4013-9341-D003ACEBAA0F}"/>
                  </a:ext>
                </a:extLst>
              </p:cNvPr>
              <p:cNvSpPr txBox="1"/>
              <p:nvPr/>
            </p:nvSpPr>
            <p:spPr>
              <a:xfrm>
                <a:off x="2947125" y="922320"/>
                <a:ext cx="6297750" cy="50133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/>
                  <a:t>S</a:t>
                </a:r>
                <a:r>
                  <a:rPr lang="en-US" sz="2800" dirty="0"/>
                  <a:t>olution exists </a:t>
                </a:r>
                <a:r>
                  <a:rPr lang="en-US" sz="2800" dirty="0" err="1"/>
                  <a:t>iff</a:t>
                </a:r>
                <a:r>
                  <a:rPr lang="en-US" sz="2800" dirty="0"/>
                  <a:t> c is divisible by </a:t>
                </a:r>
                <a:r>
                  <a:rPr lang="en-US" sz="2800" dirty="0" err="1"/>
                  <a:t>gcd</a:t>
                </a:r>
                <a:r>
                  <a:rPr lang="en-US" sz="2800" dirty="0"/>
                  <a:t>(a, b)</a:t>
                </a:r>
                <a:endParaRPr lang="en-US" sz="2800" b="0" dirty="0"/>
              </a:p>
              <a:p>
                <a:pPr algn="ctr"/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 algn="ctr"/>
                <a:r>
                  <a:rPr lang="en-US" sz="2800" b="0" dirty="0"/>
                  <a:t>Extended Euclidean: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sz="2800" b="0" dirty="0"/>
              </a:p>
              <a:p>
                <a:pPr algn="ctr"/>
                <a:endParaRPr lang="en-US" sz="2800" b="0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i="0" dirty="0" err="1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8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</m:oMath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sz="2800" dirty="0"/>
                  <a:t> 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800" b="0" dirty="0"/>
              </a:p>
              <a:p>
                <a:pPr algn="ctr"/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55B6778-CDB7-4013-9341-D003ACEBA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7125" y="922320"/>
                <a:ext cx="6297750" cy="5013360"/>
              </a:xfrm>
              <a:prstGeom prst="rect">
                <a:avLst/>
              </a:prstGeom>
              <a:blipFill>
                <a:blip r:embed="rId4"/>
                <a:stretch>
                  <a:fillRect l="-1547" r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36942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2E9857-B8F4-41A1-8607-5DAA5B9FE5E6}"/>
                  </a:ext>
                </a:extLst>
              </p:cNvPr>
              <p:cNvSpPr txBox="1"/>
              <p:nvPr/>
            </p:nvSpPr>
            <p:spPr>
              <a:xfrm>
                <a:off x="3000473" y="1218074"/>
                <a:ext cx="6191054" cy="4421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Finding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800" b="0" dirty="0"/>
              </a:p>
              <a:p>
                <a:pPr algn="ctr"/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num>
                            <m:den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den>
                          </m:f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∴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sz="2800" b="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32E9857-B8F4-41A1-8607-5DAA5B9FE5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0473" y="1218074"/>
                <a:ext cx="6191054" cy="4421852"/>
              </a:xfrm>
              <a:prstGeom prst="rect">
                <a:avLst/>
              </a:prstGeom>
              <a:blipFill>
                <a:blip r:embed="rId2"/>
                <a:stretch>
                  <a:fillRect t="-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28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0768E9-125F-4AC1-A6EF-4E8011178BB3}"/>
                  </a:ext>
                </a:extLst>
              </p:cNvPr>
              <p:cNvSpPr txBox="1"/>
              <p:nvPr/>
            </p:nvSpPr>
            <p:spPr>
              <a:xfrm>
                <a:off x="3494038" y="1763576"/>
                <a:ext cx="5203925" cy="33308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Find solution with minimum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28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2800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algn="ctr"/>
                <a:endParaRPr lang="en-US" sz="28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E0768E9-125F-4AC1-A6EF-4E8011178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4038" y="1763576"/>
                <a:ext cx="5203925" cy="3330848"/>
              </a:xfrm>
              <a:prstGeom prst="rect">
                <a:avLst/>
              </a:prstGeom>
              <a:blipFill>
                <a:blip r:embed="rId2"/>
                <a:stretch>
                  <a:fillRect l="-1991" t="-1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31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A2A-88D6-4241-B9A6-5BF3625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CF 633A – Ebony and Ivory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8A54F-4E84-4CAC-98A3-223144330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check if there exist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which satisfy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Constraint: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≤10000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8A54F-4E84-4CAC-98A3-223144330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29998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A2A-88D6-4241-B9A6-5BF3625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UVA 12775 – Gift Dilemma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8A54F-4E84-4CAC-98A3-223144330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find numbers of ways where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𝐶𝑧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Constraint: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≤100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0&lt;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gcd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func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≥200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8A54F-4E84-4CAC-98A3-223144330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79001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A2A-88D6-4241-B9A6-5BF3625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Final BNPCHS 2018 – </a:t>
            </a:r>
            <a:br>
              <a:rPr lang="en-US" dirty="0"/>
            </a:br>
            <a:r>
              <a:rPr lang="en-US" dirty="0"/>
              <a:t>Super </a:t>
            </a:r>
            <a:r>
              <a:rPr lang="en-US" dirty="0" err="1"/>
              <a:t>Trombosit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8A54F-4E84-4CAC-98A3-223144330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𝑆𝑇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calculate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p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𝑆𝑇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nary>
                          </m:e>
                        </m:nary>
                      </m:e>
                    </m:nary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Constraint: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≤200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≤50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8A54F-4E84-4CAC-98A3-223144330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4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9989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E8-F61A-4CA9-8BF1-8FD782F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Primality Test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ra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Subtitle 2">
                <a:extLst>
                  <a:ext uri="{FF2B5EF4-FFF2-40B4-BE49-F238E27FC236}">
                    <a16:creationId xmlns:a16="http://schemas.microsoft.com/office/drawing/2014/main" id="{4A4868FC-5043-46E4-AAA1-6F0F3881F1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65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155C1-8B7B-4D8D-A0E2-B4A282D3C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Final BNPCHS 2018 – </a:t>
            </a:r>
            <a:br>
              <a:rPr lang="en-US" dirty="0"/>
            </a:br>
            <a:r>
              <a:rPr lang="en-US" dirty="0"/>
              <a:t>Super </a:t>
            </a:r>
            <a:r>
              <a:rPr lang="en-US" dirty="0" err="1"/>
              <a:t>Trombosit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0FD05-BD68-4012-BF4C-8DA3FF5800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Euclidean’s Algorithm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Less efficient </a:t>
                </a:r>
                <a:r>
                  <a:rPr lang="en-US" dirty="0" err="1"/>
                  <a:t>Euclidean’s</a:t>
                </a:r>
                <a:r>
                  <a:rPr lang="en-US" dirty="0"/>
                  <a:t> Algorithm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p>
                              <m:sSup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i="1" dirty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…,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divides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∴</m:t>
                    </m:r>
                    <m:func>
                      <m:func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, …,</m:t>
                            </m:r>
                            <m:sSup>
                              <m:sSup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may be too large and cause overflow, we can use multiplicative function property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fun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⁡(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C0FD05-BD68-4012-BF4C-8DA3FF5800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5"/>
                <a:stretch>
                  <a:fillRect l="-928" t="-35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76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E8-F61A-4CA9-8BF1-8FD782F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Matrix Power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68FC-5043-46E4-AAA1-6F0F3881F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24902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45EC-3B7C-42ED-BB0B-62ED8DF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Motivational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712-EDD0-457E-8D20-748272EC7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N, find N-</a:t>
                </a:r>
                <a:r>
                  <a:rPr lang="en-US" dirty="0" err="1"/>
                  <a:t>th</a:t>
                </a:r>
                <a:r>
                  <a:rPr lang="en-US" dirty="0"/>
                  <a:t> Fibonacci Number.</a:t>
                </a:r>
              </a:p>
              <a:p>
                <a:endParaRPr lang="en-US" dirty="0"/>
              </a:p>
              <a:p>
                <a:r>
                  <a:rPr lang="en-US" dirty="0"/>
                  <a:t>Easy! Solve with simple recursion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−1)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−2)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Or maybe can be optimized with DP Bottom-Up + Flying Table</a:t>
                </a:r>
              </a:p>
              <a:p>
                <a:endParaRPr lang="en-US" dirty="0"/>
              </a:p>
              <a:p>
                <a:r>
                  <a:rPr lang="en-US" dirty="0"/>
                  <a:t>We can’t do that anymore if N is very large,</a:t>
                </a:r>
                <a:br>
                  <a:rPr lang="en-US" dirty="0"/>
                </a:br>
                <a:r>
                  <a:rPr lang="en-US" dirty="0"/>
                  <a:t>i.e.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/>
                      <m:t>2147483647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712-EDD0-457E-8D20-748272EC7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404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45EC-3B7C-42ED-BB0B-62ED8DF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recurrence relation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10D712-EDD0-457E-8D20-748272EC71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term is a </a:t>
            </a:r>
            <a:r>
              <a:rPr lang="en-US" b="1" dirty="0"/>
              <a:t>linear</a:t>
            </a:r>
            <a:r>
              <a:rPr lang="en-US" dirty="0"/>
              <a:t> combination of previous terms.</a:t>
            </a:r>
          </a:p>
        </p:txBody>
      </p:sp>
    </p:spTree>
    <p:extLst>
      <p:ext uri="{BB962C8B-B14F-4D97-AF65-F5344CB8AC3E}">
        <p14:creationId xmlns:p14="http://schemas.microsoft.com/office/powerpoint/2010/main" val="6901064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45EC-3B7C-42ED-BB0B-62ED8DF37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712-EDD0-457E-8D20-748272EC71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Find number of terms effecting the sequence (k).</a:t>
                </a:r>
              </a:p>
              <a:p>
                <a:r>
                  <a:rPr lang="en-US" dirty="0"/>
                  <a:t>For </a:t>
                </a:r>
                <a:r>
                  <a:rPr lang="en-US" dirty="0" err="1"/>
                  <a:t>Fibo</a:t>
                </a:r>
                <a:r>
                  <a:rPr lang="en-US" dirty="0"/>
                  <a:t> sequence it is 2.</a:t>
                </a:r>
              </a:p>
              <a:p>
                <a:endParaRPr lang="en-US" dirty="0"/>
              </a:p>
              <a:p>
                <a:r>
                  <a:rPr lang="en-US" dirty="0"/>
                  <a:t>Set the initial matrix with size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  <m:t>(2)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10D712-EDD0-457E-8D20-748272EC71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90604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EA8CB-C579-466C-B706-5D5F311B5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2824B-95C6-4361-8351-32F8D2C5CA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Construct a matrix size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(transformation matrix) which satisfy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D2824B-95C6-4361-8351-32F8D2C5CA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286111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848945B-C54F-4144-99ED-CE967E0EF8D2}"/>
              </a:ext>
            </a:extLst>
          </p:cNvPr>
          <p:cNvGrpSpPr/>
          <p:nvPr/>
        </p:nvGrpSpPr>
        <p:grpSpPr>
          <a:xfrm>
            <a:off x="660350" y="1321147"/>
            <a:ext cx="10929266" cy="4215706"/>
            <a:chOff x="803397" y="1321147"/>
            <a:chExt cx="10929266" cy="421570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49D3F44-61E2-4056-B2F9-076C998ACD73}"/>
                    </a:ext>
                  </a:extLst>
                </p:cNvPr>
                <p:cNvSpPr txBox="1"/>
                <p:nvPr/>
              </p:nvSpPr>
              <p:spPr>
                <a:xfrm>
                  <a:off x="803397" y="1321147"/>
                  <a:ext cx="5292603" cy="42157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Constructing the transformation matrix T</a:t>
                  </a:r>
                </a:p>
                <a:p>
                  <a:endParaRPr lang="en-US" sz="2400" dirty="0"/>
                </a:p>
                <a:p>
                  <a:r>
                    <a:rPr lang="en-US" sz="2400" b="0" dirty="0"/>
                    <a:t>For example,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</m:oMath>
                  </a14:m>
                  <a:endParaRPr lang="en-US" sz="2400" b="0" dirty="0"/>
                </a:p>
                <a:p>
                  <a:endParaRPr lang="en-US" sz="2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</m:mr>
                              <m:mr>
                                <m:e/>
                                <m:e/>
                              </m:mr>
                            </m:m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b="0" dirty="0"/>
                </a:p>
                <a:p>
                  <a:endParaRPr lang="en-US" sz="2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/>
                                <m:e/>
                              </m:mr>
                              <m:mr>
                                <m:e/>
                                <m:e/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7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mr>
                            </m:m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=[</m:t>
                        </m:r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]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49D3F44-61E2-4056-B2F9-076C998ACD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397" y="1321147"/>
                  <a:ext cx="5292603" cy="4215706"/>
                </a:xfrm>
                <a:prstGeom prst="rect">
                  <a:avLst/>
                </a:prstGeom>
                <a:blipFill>
                  <a:blip r:embed="rId2"/>
                  <a:stretch>
                    <a:fillRect l="-1726" t="-1158" r="-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2DE4F4B-0034-4B25-A43F-E1CEB673E41C}"/>
                    </a:ext>
                  </a:extLst>
                </p:cNvPr>
                <p:cNvSpPr txBox="1"/>
                <p:nvPr/>
              </p:nvSpPr>
              <p:spPr>
                <a:xfrm>
                  <a:off x="6766560" y="1414121"/>
                  <a:ext cx="4966103" cy="402975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𝐹</m:t>
                                </m:r>
                              </m:e>
                              <m: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∴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=0 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 =1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=3⋅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+2⋅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∴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=3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𝑎𝑛𝑑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=2</m:t>
                        </m:r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∴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US" sz="2400" dirty="0"/>
                </a:p>
                <a:p>
                  <a:endParaRPr lang="en-US" sz="2400" dirty="0"/>
                </a:p>
              </p:txBody>
            </p:sp>
          </mc:Choice>
          <mc:Fallback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02DE4F4B-0034-4B25-A43F-E1CEB673E4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66560" y="1414121"/>
                  <a:ext cx="4966103" cy="402975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383287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45E50-3AD4-46B2-A7A4-716D79BC2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4E24D9-2603-41BE-A835-B861870D63D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Since N is very large, we can solve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using </a:t>
                </a:r>
                <a:br>
                  <a:rPr lang="en-US" dirty="0"/>
                </a:br>
                <a:r>
                  <a:rPr lang="en-US" dirty="0"/>
                  <a:t>Binary Exponentiation.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1,                                               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       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𝑒𝑣𝑒𝑛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𝑎</m:t>
                                          </m:r>
                                        </m:e>
                                        <m:sup>
                                          <m:f>
                                            <m:f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𝑛</m:t>
                                              </m:r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−1</m:t>
                                              </m:r>
                                            </m:num>
                                            <m:den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den>
                                          </m:f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&gt;0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𝑎𝑛𝑑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𝑜𝑑𝑑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F4E24D9-2603-41BE-A835-B861870D63D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972186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F8A2A-88D6-4241-B9A6-5BF36257A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UVA 10229 – Modular Fibonacci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8A54F-4E84-4CAC-98A3-2231443303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=1,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𝑓𝑜𝑟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/>
                      <m:t>2147483647</m:t>
                    </m:r>
                  </m:oMath>
                </a14:m>
                <a:r>
                  <a:rPr lang="en-US" dirty="0"/>
                  <a:t>)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(0≤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≤20)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E8A54F-4E84-4CAC-98A3-2231443303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7497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091BF7-A805-4D8E-BF70-99964CB48BF4}"/>
              </a:ext>
            </a:extLst>
          </p:cNvPr>
          <p:cNvSpPr txBox="1"/>
          <p:nvPr/>
        </p:nvSpPr>
        <p:spPr>
          <a:xfrm>
            <a:off x="5255642" y="3167390"/>
            <a:ext cx="16807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101010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E8-F61A-4CA9-8BF1-8FD782F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Generating Prime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68FC-5043-46E4-AAA1-6F0F3881F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Sieve of Eratosthenes</a:t>
            </a:r>
          </a:p>
        </p:txBody>
      </p:sp>
    </p:spTree>
    <p:extLst>
      <p:ext uri="{BB962C8B-B14F-4D97-AF65-F5344CB8AC3E}">
        <p14:creationId xmlns:p14="http://schemas.microsoft.com/office/powerpoint/2010/main" val="3781094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536DB-8DE4-45B7-A8E9-5620ABF31D69}"/>
                  </a:ext>
                </a:extLst>
              </p:cNvPr>
              <p:cNvSpPr txBox="1"/>
              <p:nvPr/>
            </p:nvSpPr>
            <p:spPr>
              <a:xfrm>
                <a:off x="1579379" y="1351508"/>
                <a:ext cx="9033242" cy="41549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void sieve(int n) {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isprime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[0] 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isprime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= 0;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(int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n;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isprime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 = 1;</a:t>
                </a:r>
              </a:p>
              <a:p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for (int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= 2;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&lt;= n;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++)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if (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isprime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])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for (int j 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*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; j &lt;= n; j +=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)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        </a:t>
                </a:r>
                <a:r>
                  <a:rPr lang="en-US" sz="2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isprime</a:t>
                </a:r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[j] = 0;</a:t>
                </a:r>
              </a:p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}</a:t>
                </a:r>
              </a:p>
              <a:p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US" sz="2400" dirty="0">
                    <a:cs typeface="Courier New" panose="02070309020205020404" pitchFamily="49" charset="0"/>
                  </a:rPr>
                  <a:t>Complexity: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𝑂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⁡</m:t>
                    </m:r>
                    <m:r>
                      <m:rPr>
                        <m:sty m:val="p"/>
                      </m:rPr>
                      <a:rPr lang="en-US" sz="2400" i="1" dirty="0" err="1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log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ourier New" panose="02070309020205020404" pitchFamily="49" charset="0"/>
                      </a:rPr>
                      <m:t>)</m:t>
                    </m:r>
                  </m:oMath>
                </a14:m>
                <a:endParaRPr lang="en-US" sz="2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D8536DB-8DE4-45B7-A8E9-5620ABF31D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379" y="1351508"/>
                <a:ext cx="9033242" cy="4154984"/>
              </a:xfrm>
              <a:prstGeom prst="rect">
                <a:avLst/>
              </a:prstGeom>
              <a:blipFill>
                <a:blip r:embed="rId3"/>
                <a:stretch>
                  <a:fillRect l="-1012" t="-1175" r="-67" b="-22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852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E8-F61A-4CA9-8BF1-8FD782F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Multiplicative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68FC-5043-46E4-AAA1-6F0F3881F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10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7EE2-327F-4C51-AD10-336D4A086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</p:spPr>
            <p:txBody>
              <a:bodyPr anchor="ctr"/>
              <a:lstStyle/>
              <a:p>
                <a:pPr marL="0" indent="0" algn="ctr">
                  <a:buNone/>
                </a:pPr>
                <a:r>
                  <a:rPr lang="en-US" dirty="0"/>
                  <a:t>Multiplicative function is …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Arithmetic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r>
                  <a:rPr lang="en-US" dirty="0"/>
                  <a:t>and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are coprime.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7EE2-327F-4C51-AD10-336D4A086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53331"/>
                <a:ext cx="10515600" cy="435133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8123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7EE2-327F-4C51-AD10-336D4A0864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15893" y="1253331"/>
                <a:ext cx="6360214" cy="4351338"/>
              </a:xfrm>
            </p:spPr>
            <p:txBody>
              <a:bodyPr anchor="ctr"/>
              <a:lstStyle/>
              <a:p>
                <a:pPr marL="0" indent="0">
                  <a:buNone/>
                </a:pPr>
                <a:r>
                  <a:rPr lang="en-US" dirty="0"/>
                  <a:t>Examples:</a:t>
                </a:r>
              </a:p>
              <a:p>
                <a:r>
                  <a:rPr lang="en-US" dirty="0"/>
                  <a:t>Greatest Common Divisor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Tau – Number of Positive Divisors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Sigma – Sum of Positive Divisors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Phi – Euler’s Totient Function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A77EE2-327F-4C51-AD10-336D4A0864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15893" y="1253331"/>
                <a:ext cx="6360214" cy="4351338"/>
              </a:xfrm>
              <a:blipFill>
                <a:blip r:embed="rId3"/>
                <a:stretch>
                  <a:fillRect l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9888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E5E8-F61A-4CA9-8BF1-8FD782FF0E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Euclidean Algorithm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4868FC-5043-46E4-AAA1-6F0F3881F14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Greatest Common Divider</a:t>
            </a:r>
          </a:p>
        </p:txBody>
      </p:sp>
    </p:spTree>
    <p:extLst>
      <p:ext uri="{BB962C8B-B14F-4D97-AF65-F5344CB8AC3E}">
        <p14:creationId xmlns:p14="http://schemas.microsoft.com/office/powerpoint/2010/main" val="2762694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</TotalTime>
  <Words>1181</Words>
  <Application>Microsoft Office PowerPoint</Application>
  <PresentationFormat>Widescreen</PresentationFormat>
  <Paragraphs>200</Paragraphs>
  <Slides>39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Office Theme</vt:lpstr>
      <vt:lpstr>Number Theory</vt:lpstr>
      <vt:lpstr>Prime Numbers</vt:lpstr>
      <vt:lpstr>Primality Test</vt:lpstr>
      <vt:lpstr>Generating Prime</vt:lpstr>
      <vt:lpstr>PowerPoint Presentation</vt:lpstr>
      <vt:lpstr>Multiplicative Function</vt:lpstr>
      <vt:lpstr>PowerPoint Presentation</vt:lpstr>
      <vt:lpstr>PowerPoint Presentation</vt:lpstr>
      <vt:lpstr>Euclidean Algorithm</vt:lpstr>
      <vt:lpstr>PowerPoint Presentation</vt:lpstr>
      <vt:lpstr>PowerPoint Presentation</vt:lpstr>
      <vt:lpstr>PowerPoint Presentation</vt:lpstr>
      <vt:lpstr>PowerPoint Presentation</vt:lpstr>
      <vt:lpstr>Tau – τ(n)</vt:lpstr>
      <vt:lpstr>PowerPoint Presentation</vt:lpstr>
      <vt:lpstr>Sigma – σ(n)</vt:lpstr>
      <vt:lpstr>PowerPoint Presentation</vt:lpstr>
      <vt:lpstr>Phi – ϕ(n)</vt:lpstr>
      <vt:lpstr>PowerPoint Presentation</vt:lpstr>
      <vt:lpstr>Extended Euclidean</vt:lpstr>
      <vt:lpstr>PowerPoint Presentation</vt:lpstr>
      <vt:lpstr>PowerPoint Presentation</vt:lpstr>
      <vt:lpstr>Linear Diophantine</vt:lpstr>
      <vt:lpstr>PowerPoint Presentation</vt:lpstr>
      <vt:lpstr>PowerPoint Presentation</vt:lpstr>
      <vt:lpstr>PowerPoint Presentation</vt:lpstr>
      <vt:lpstr>Problem: CF 633A – Ebony and Ivory</vt:lpstr>
      <vt:lpstr>Problem: UVA 12775 – Gift Dilemma</vt:lpstr>
      <vt:lpstr>Problem: Final BNPCHS 2018 –  Super Trombosit</vt:lpstr>
      <vt:lpstr>Problem: Final BNPCHS 2018 –  Super Trombosit</vt:lpstr>
      <vt:lpstr>Matrix Power</vt:lpstr>
      <vt:lpstr>Motivational Problem</vt:lpstr>
      <vt:lpstr>Linear recurrence relation</vt:lpstr>
      <vt:lpstr>PowerPoint Presentation</vt:lpstr>
      <vt:lpstr>PowerPoint Presentation</vt:lpstr>
      <vt:lpstr>PowerPoint Presentation</vt:lpstr>
      <vt:lpstr>PowerPoint Presentation</vt:lpstr>
      <vt:lpstr>Problem: UVA 10229 – Modular Fibonacci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Generate Prime</dc:title>
  <dc:creator>vincent</dc:creator>
  <cp:lastModifiedBy>VINCENT ALFRED</cp:lastModifiedBy>
  <cp:revision>44</cp:revision>
  <dcterms:created xsi:type="dcterms:W3CDTF">2018-09-18T10:57:51Z</dcterms:created>
  <dcterms:modified xsi:type="dcterms:W3CDTF">2018-09-19T04:08:00Z</dcterms:modified>
</cp:coreProperties>
</file>