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58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13" r:id="rId17"/>
    <p:sldId id="414" r:id="rId18"/>
    <p:sldId id="415" r:id="rId19"/>
    <p:sldId id="416" r:id="rId20"/>
    <p:sldId id="417" r:id="rId21"/>
    <p:sldId id="418" r:id="rId22"/>
    <p:sldId id="419" r:id="rId23"/>
    <p:sldId id="470" r:id="rId24"/>
    <p:sldId id="471" r:id="rId25"/>
    <p:sldId id="472" r:id="rId26"/>
    <p:sldId id="473" r:id="rId27"/>
    <p:sldId id="474" r:id="rId28"/>
    <p:sldId id="475" r:id="rId29"/>
    <p:sldId id="422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7" r:id="rId43"/>
    <p:sldId id="468" r:id="rId44"/>
    <p:sldId id="469" r:id="rId45"/>
    <p:sldId id="279" r:id="rId4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9B4"/>
    <a:srgbClr val="5DABAF"/>
    <a:srgbClr val="5D8EAF"/>
    <a:srgbClr val="5788B5"/>
    <a:srgbClr val="378AD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D4F956-CE00-4D46-87AE-B9CB38C4708F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49C62F5-6EDF-4257-9CC4-E799BD4550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D7A2234-02D2-47E3-AEBA-4B4899EB3CF5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4BC7BE2-5BE9-481D-A789-0E9BAE37D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1611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44C650-BD49-4A0D-881E-6CC5ED6F6340}" type="slidenum">
              <a:rPr lang="en-US"/>
              <a:pPr/>
              <a:t>2</a:t>
            </a:fld>
            <a:endParaRPr lang="en-US"/>
          </a:p>
        </p:txBody>
      </p:sp>
      <p:sp>
        <p:nvSpPr>
          <p:cNvPr id="81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8C77CF-F1EE-4C91-95BF-6456232E4F8A}" type="slidenum">
              <a:rPr lang="en-US"/>
              <a:pPr/>
              <a:t>11</a:t>
            </a:fld>
            <a:endParaRPr lang="en-US"/>
          </a:p>
        </p:txBody>
      </p:sp>
      <p:sp>
        <p:nvSpPr>
          <p:cNvPr id="100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DB215D-65E8-4499-A8D7-B3F96488C9BE}" type="slidenum">
              <a:rPr lang="en-US"/>
              <a:pPr/>
              <a:t>12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41D95-4B67-4E7E-8314-109A9FADF25A}" type="slidenum">
              <a:rPr lang="en-US"/>
              <a:pPr/>
              <a:t>13</a:t>
            </a:fld>
            <a:endParaRPr lang="en-US"/>
          </a:p>
        </p:txBody>
      </p:sp>
      <p:sp>
        <p:nvSpPr>
          <p:cNvPr id="100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A28A43-E422-4474-9C94-492B4308DBA9}" type="slidenum">
              <a:rPr lang="en-US"/>
              <a:pPr/>
              <a:t>14</a:t>
            </a:fld>
            <a:endParaRPr lang="en-US"/>
          </a:p>
        </p:txBody>
      </p:sp>
      <p:sp>
        <p:nvSpPr>
          <p:cNvPr id="82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3DECC-6F10-42EC-9D8B-4D1D0C98D9D9}" type="slidenum">
              <a:rPr lang="en-US"/>
              <a:pPr/>
              <a:t>15</a:t>
            </a:fld>
            <a:endParaRPr lang="en-US"/>
          </a:p>
        </p:txBody>
      </p:sp>
      <p:sp>
        <p:nvSpPr>
          <p:cNvPr id="82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1444BB-C22A-430E-BD36-F55D4DF9DF1A}" type="slidenum">
              <a:rPr lang="en-US"/>
              <a:pPr/>
              <a:t>16</a:t>
            </a:fld>
            <a:endParaRPr lang="en-US"/>
          </a:p>
        </p:txBody>
      </p:sp>
      <p:sp>
        <p:nvSpPr>
          <p:cNvPr id="84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722D9A-BC72-45D0-8B82-F0EA497F6C49}" type="slidenum">
              <a:rPr lang="en-US"/>
              <a:pPr/>
              <a:t>17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2A1A8-16A5-450D-AEDD-E96FAEFF4B7B}" type="slidenum">
              <a:rPr lang="en-US"/>
              <a:pPr/>
              <a:t>18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3641A0-86ED-4916-97E9-B9B3C52AEED9}" type="slidenum">
              <a:rPr lang="en-US"/>
              <a:pPr/>
              <a:t>19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F29A06-9538-4D98-BC77-AC95DF5440AD}" type="slidenum">
              <a:rPr lang="en-US"/>
              <a:pPr/>
              <a:t>20</a:t>
            </a:fld>
            <a:endParaRPr lang="en-US"/>
          </a:p>
        </p:txBody>
      </p:sp>
      <p:sp>
        <p:nvSpPr>
          <p:cNvPr id="84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81669B-E84E-48A0-A071-AAAE320A8836}" type="slidenum">
              <a:rPr lang="en-US"/>
              <a:pPr/>
              <a:t>3</a:t>
            </a:fld>
            <a:endParaRPr lang="en-US"/>
          </a:p>
        </p:txBody>
      </p:sp>
      <p:sp>
        <p:nvSpPr>
          <p:cNvPr id="81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5ADB65-4BD1-4C31-840F-A2807E9A1B39}" type="slidenum">
              <a:rPr lang="en-US"/>
              <a:pPr/>
              <a:t>21</a:t>
            </a:fld>
            <a:endParaRPr lang="en-US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D6E128-F1E5-4723-805B-AAAB081EEB1B}" type="slidenum">
              <a:rPr lang="en-US"/>
              <a:pPr/>
              <a:t>22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99C1A3-4A02-4F46-94AC-10292F146F1F}" type="slidenum">
              <a:rPr lang="en-US"/>
              <a:pPr/>
              <a:t>23</a:t>
            </a:fld>
            <a:endParaRPr lang="en-US"/>
          </a:p>
        </p:txBody>
      </p:sp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2C2722-F3A9-413C-B43A-E355DB0114A3}" type="slidenum">
              <a:rPr lang="en-US"/>
              <a:pPr/>
              <a:t>24</a:t>
            </a:fld>
            <a:endParaRPr lang="en-US"/>
          </a:p>
        </p:txBody>
      </p:sp>
      <p:sp>
        <p:nvSpPr>
          <p:cNvPr id="91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543A4-B11B-4D1A-8E0F-B0036F23A6AB}" type="slidenum">
              <a:rPr lang="en-US"/>
              <a:pPr/>
              <a:t>25</a:t>
            </a:fld>
            <a:endParaRPr 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499647-F35D-44E4-B6D3-257D61B1106C}" type="slidenum">
              <a:rPr lang="en-US"/>
              <a:pPr/>
              <a:t>26</a:t>
            </a:fld>
            <a:endParaRPr lang="en-US"/>
          </a:p>
        </p:txBody>
      </p:sp>
      <p:sp>
        <p:nvSpPr>
          <p:cNvPr id="82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94223F-3392-43CE-9049-D23A5E5A5C8C}" type="slidenum">
              <a:rPr lang="en-US"/>
              <a:pPr/>
              <a:t>27</a:t>
            </a:fld>
            <a:endParaRPr lang="en-US"/>
          </a:p>
        </p:txBody>
      </p:sp>
      <p:sp>
        <p:nvSpPr>
          <p:cNvPr id="83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8D1C22-7397-47D8-9D43-25B16D16AEF7}" type="slidenum">
              <a:rPr lang="en-US"/>
              <a:pPr/>
              <a:t>28</a:t>
            </a:fld>
            <a:endParaRPr lang="en-US"/>
          </a:p>
        </p:txBody>
      </p:sp>
      <p:sp>
        <p:nvSpPr>
          <p:cNvPr id="83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03A40B-44DC-40AC-9C87-A579383D064E}" type="slidenum">
              <a:rPr lang="en-US"/>
              <a:pPr/>
              <a:t>29</a:t>
            </a:fld>
            <a:endParaRPr lang="en-US"/>
          </a:p>
        </p:txBody>
      </p:sp>
      <p:sp>
        <p:nvSpPr>
          <p:cNvPr id="85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BC7BE2-5BE9-481D-A789-0E9BAE37D68A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E1A3C7-7A02-49CA-A287-EE1413BADDEA}" type="slidenum">
              <a:rPr lang="en-US"/>
              <a:pPr/>
              <a:t>4</a:t>
            </a:fld>
            <a:endParaRPr lang="en-US"/>
          </a:p>
        </p:txBody>
      </p:sp>
      <p:sp>
        <p:nvSpPr>
          <p:cNvPr id="81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585A4A-5F44-4140-807F-763D98C1FC1D}" type="slidenum">
              <a:rPr lang="en-US"/>
              <a:pPr/>
              <a:t>5</a:t>
            </a:fld>
            <a:endParaRPr lang="en-US"/>
          </a:p>
        </p:txBody>
      </p:sp>
      <p:sp>
        <p:nvSpPr>
          <p:cNvPr id="904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2DD6A-CBEB-46AC-9EA2-BCF6D594160E}" type="slidenum">
              <a:rPr lang="en-US"/>
              <a:pPr/>
              <a:t>6</a:t>
            </a:fld>
            <a:endParaRPr lang="en-US"/>
          </a:p>
        </p:txBody>
      </p:sp>
      <p:sp>
        <p:nvSpPr>
          <p:cNvPr id="90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E9FBA-2030-425A-A8C0-9129C915A812}" type="slidenum">
              <a:rPr lang="en-US"/>
              <a:pPr/>
              <a:t>7</a:t>
            </a:fld>
            <a:endParaRPr lang="en-US"/>
          </a:p>
        </p:txBody>
      </p:sp>
      <p:sp>
        <p:nvSpPr>
          <p:cNvPr id="81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F85422-A835-4258-A1EA-50B6701619FF}" type="slidenum">
              <a:rPr lang="en-US"/>
              <a:pPr/>
              <a:t>8</a:t>
            </a:fld>
            <a:endParaRPr lang="en-US"/>
          </a:p>
        </p:txBody>
      </p:sp>
      <p:sp>
        <p:nvSpPr>
          <p:cNvPr id="82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A6740-95D0-4C83-A9C2-5942409A3183}" type="slidenum">
              <a:rPr lang="en-US"/>
              <a:pPr/>
              <a:t>9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CE91A-E219-4024-B686-AF0FF66E852A}" type="slidenum">
              <a:rPr lang="en-US"/>
              <a:pPr/>
              <a:t>10</a:t>
            </a:fld>
            <a:endParaRPr lang="en-US"/>
          </a:p>
        </p:txBody>
      </p:sp>
      <p:sp>
        <p:nvSpPr>
          <p:cNvPr id="912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7086600" cy="1470025"/>
          </a:xfrm>
        </p:spPr>
        <p:txBody>
          <a:bodyPr/>
          <a:lstStyle>
            <a:lvl1pPr algn="l">
              <a:defRPr>
                <a:latin typeface="Malgun Gothic" pitchFamily="34" charset="-127"/>
                <a:ea typeface="Malgun Gothic" pitchFamily="34" charset="-127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Malgun Gothic" pitchFamily="34" charset="-127"/>
                <a:ea typeface="Malgun Gothic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28600" y="228600"/>
            <a:ext cx="1066800" cy="1066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0565" y="500390"/>
            <a:ext cx="282423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Malgun Gothic" pitchFamily="34" charset="-127"/>
                <a:ea typeface="Malgun Gothic" pitchFamily="34" charset="-127"/>
              </a:rPr>
              <a:t>Computer Science Department</a:t>
            </a:r>
          </a:p>
          <a:p>
            <a:r>
              <a:rPr lang="en-US" sz="1400" b="1" dirty="0" smtClean="0">
                <a:latin typeface="Malgun Gothic" pitchFamily="34" charset="-127"/>
                <a:ea typeface="Malgun Gothic" pitchFamily="34" charset="-127"/>
              </a:rPr>
              <a:t>Bogor Agricultural University</a:t>
            </a:r>
          </a:p>
          <a:p>
            <a:r>
              <a:rPr lang="en-US" sz="1400" b="1" dirty="0" smtClean="0">
                <a:latin typeface="Malgun Gothic" pitchFamily="34" charset="-127"/>
                <a:ea typeface="Malgun Gothic" pitchFamily="34" charset="-127"/>
              </a:rPr>
              <a:t>http://cs.ipb.ac.id/</a:t>
            </a:r>
            <a:endParaRPr lang="en-US" sz="1400" b="1" dirty="0">
              <a:latin typeface="Malgun Gothic" pitchFamily="34" charset="-127"/>
              <a:ea typeface="Malgun Gothic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1792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9274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019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fld id="{BA383889-244E-42A3-AC5D-417EFD76C3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62000" y="6248400"/>
            <a:ext cx="4572000" cy="38773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0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19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5324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1084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499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10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712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9923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E50C76B-40DC-4B60-9004-A5EDE78B7EB2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264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420610"/>
            <a:ext cx="5029200" cy="291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9F57-C7F2-402D-885D-3BA9765D02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902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algun Gothic" pitchFamily="34" charset="-127"/>
          <a:ea typeface="Malgun Gothic" pitchFamily="34" charset="-127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rtex_(graph_theory)" TargetMode="External"/><Relationship Id="rId2" Type="http://schemas.openxmlformats.org/officeDocument/2006/relationships/hyperlink" Target="https://en.wikipedia.org/wiki/Path_(graph_theory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dge_(graph_theory)" TargetMode="External"/><Relationship Id="rId4" Type="http://schemas.openxmlformats.org/officeDocument/2006/relationships/hyperlink" Target="https://en.wikipedia.org/wiki/Trail_(graph_theory)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600200"/>
            <a:ext cx="9144000" cy="2133600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Shortest path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934200" cy="2438400"/>
          </a:xfrm>
        </p:spPr>
        <p:txBody>
          <a:bodyPr>
            <a:normAutofit/>
          </a:bodyPr>
          <a:lstStyle/>
          <a:p>
            <a:r>
              <a:rPr lang="en-US" sz="2200" dirty="0" err="1" smtClean="0"/>
              <a:t>wisnu</a:t>
            </a:r>
            <a:r>
              <a:rPr lang="en-US" sz="2200" dirty="0" smtClean="0"/>
              <a:t> </a:t>
            </a:r>
            <a:r>
              <a:rPr lang="en-US" sz="2200" dirty="0" err="1" smtClean="0"/>
              <a:t>ananta</a:t>
            </a:r>
            <a:r>
              <a:rPr lang="en-US" sz="2200" dirty="0" smtClean="0"/>
              <a:t> </a:t>
            </a:r>
            <a:r>
              <a:rPr lang="en-US" sz="2200" dirty="0" err="1" smtClean="0"/>
              <a:t>kusuma</a:t>
            </a:r>
            <a:endParaRPr lang="en-US" sz="2200" dirty="0" smtClean="0"/>
          </a:p>
          <a:p>
            <a:r>
              <a:rPr lang="en-US" sz="2200" dirty="0" smtClean="0"/>
              <a:t>ananta@apps.ipb.ac.id</a:t>
            </a:r>
          </a:p>
          <a:p>
            <a:endParaRPr lang="en-US" sz="2200" dirty="0" smtClean="0"/>
          </a:p>
          <a:p>
            <a:pPr algn="r"/>
            <a:endParaRPr lang="en-US" sz="1800" dirty="0" smtClean="0"/>
          </a:p>
          <a:p>
            <a:pPr algn="r"/>
            <a:endParaRPr lang="en-US" sz="1800" dirty="0" smtClean="0"/>
          </a:p>
          <a:p>
            <a:r>
              <a:rPr lang="en-US" sz="1800" dirty="0" err="1" smtClean="0"/>
              <a:t>Disarikan</a:t>
            </a:r>
            <a:r>
              <a:rPr lang="en-US" sz="1800" dirty="0" smtClean="0"/>
              <a:t> </a:t>
            </a:r>
            <a:r>
              <a:rPr lang="en-US" sz="1800" dirty="0" err="1" smtClean="0"/>
              <a:t>dari</a:t>
            </a:r>
            <a:r>
              <a:rPr lang="en-US" sz="1800" dirty="0" smtClean="0"/>
              <a:t> </a:t>
            </a:r>
            <a:r>
              <a:rPr lang="en-US" sz="1800" dirty="0" err="1" smtClean="0"/>
              <a:t>berbagai</a:t>
            </a:r>
            <a:r>
              <a:rPr lang="en-US" sz="1800" dirty="0" smtClean="0"/>
              <a:t> </a:t>
            </a:r>
            <a:r>
              <a:rPr lang="en-US" sz="1800" dirty="0" err="1" smtClean="0"/>
              <a:t>sumber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46EB3B-8BDF-4259-BD6B-BC3E3B4CA7B7}" type="slidenum">
              <a:rPr lang="en-US"/>
              <a:pPr/>
              <a:t>10</a:t>
            </a:fld>
            <a:endParaRPr 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 Substructure Theorem</a:t>
            </a: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37587" cy="5391150"/>
          </a:xfrm>
        </p:spPr>
        <p:txBody>
          <a:bodyPr/>
          <a:lstStyle/>
          <a:p>
            <a:pPr>
              <a:lnSpc>
                <a:spcPct val="130000"/>
              </a:lnSpc>
              <a:buFontTx/>
              <a:buNone/>
            </a:pPr>
            <a:r>
              <a:rPr lang="en-US" sz="2400"/>
              <a:t>Given: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A weighted, directed graph G = (V, E)</a:t>
            </a:r>
          </a:p>
          <a:p>
            <a:pPr lvl="1">
              <a:lnSpc>
                <a:spcPct val="130000"/>
              </a:lnSpc>
            </a:pPr>
            <a:r>
              <a:rPr lang="en-US" sz="2000"/>
              <a:t>A weight function w: E </a:t>
            </a:r>
            <a:r>
              <a:rPr lang="en-US" sz="2000">
                <a:sym typeface="Symbol" pitchFamily="18" charset="2"/>
              </a:rPr>
              <a:t> </a:t>
            </a:r>
            <a:r>
              <a:rPr lang="en-US" sz="2000">
                <a:latin typeface="Arial Black" pitchFamily="34" charset="0"/>
                <a:sym typeface="Symbol" pitchFamily="18" charset="2"/>
              </a:rPr>
              <a:t>R</a:t>
            </a:r>
            <a:r>
              <a:rPr lang="en-US" sz="2000">
                <a:sym typeface="Symbol" pitchFamily="18" charset="2"/>
              </a:rPr>
              <a:t>, </a:t>
            </a:r>
          </a:p>
          <a:p>
            <a:pPr lvl="1">
              <a:lnSpc>
                <a:spcPct val="130000"/>
              </a:lnSpc>
            </a:pPr>
            <a:r>
              <a:rPr lang="en-US" sz="2000">
                <a:sym typeface="Symbol" pitchFamily="18" charset="2"/>
              </a:rPr>
              <a:t>A shortest path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p = </a:t>
            </a:r>
            <a:r>
              <a:rPr lang="en-US" sz="2000">
                <a:latin typeface="Comic Sans MS" pitchFamily="66" charset="0"/>
              </a:rPr>
              <a:t>v</a:t>
            </a:r>
            <a:r>
              <a:rPr lang="en-US" sz="2000" baseline="-25000">
                <a:latin typeface="Comic Sans MS" pitchFamily="66" charset="0"/>
              </a:rPr>
              <a:t>1</a:t>
            </a:r>
            <a:r>
              <a:rPr lang="en-US" sz="2000">
                <a:latin typeface="Comic Sans MS" pitchFamily="66" charset="0"/>
              </a:rPr>
              <a:t>, v</a:t>
            </a:r>
            <a:r>
              <a:rPr lang="en-US" sz="2000" baseline="-25000">
                <a:latin typeface="Comic Sans MS" pitchFamily="66" charset="0"/>
              </a:rPr>
              <a:t>2</a:t>
            </a:r>
            <a:r>
              <a:rPr lang="en-US" sz="2000">
                <a:latin typeface="Comic Sans MS" pitchFamily="66" charset="0"/>
              </a:rPr>
              <a:t>, . . . , v</a:t>
            </a:r>
            <a:r>
              <a:rPr lang="en-US" sz="2000" baseline="-25000">
                <a:latin typeface="Comic Sans MS" pitchFamily="66" charset="0"/>
              </a:rPr>
              <a:t>k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</a:t>
            </a:r>
            <a:r>
              <a:rPr lang="en-US" sz="2000">
                <a:sym typeface="Symbol" pitchFamily="18" charset="2"/>
              </a:rPr>
              <a:t> from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000">
                <a:sym typeface="Symbol" pitchFamily="18" charset="2"/>
              </a:rPr>
              <a:t> to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k</a:t>
            </a:r>
          </a:p>
          <a:p>
            <a:pPr lvl="1">
              <a:lnSpc>
                <a:spcPct val="130000"/>
              </a:lnSpc>
            </a:pPr>
            <a:r>
              <a:rPr lang="en-US" sz="2000">
                <a:sym typeface="Symbol" pitchFamily="18" charset="2"/>
              </a:rPr>
              <a:t>A subpath of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000">
                <a:sym typeface="Symbol" pitchFamily="18" charset="2"/>
              </a:rPr>
              <a:t>: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0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 = </a:t>
            </a:r>
            <a:r>
              <a:rPr lang="en-US" sz="2000">
                <a:latin typeface="Comic Sans MS" pitchFamily="66" charset="0"/>
              </a:rPr>
              <a:t>v</a:t>
            </a:r>
            <a:r>
              <a:rPr lang="en-US" sz="2000" baseline="-25000">
                <a:latin typeface="Comic Sans MS" pitchFamily="66" charset="0"/>
              </a:rPr>
              <a:t>i</a:t>
            </a:r>
            <a:r>
              <a:rPr lang="en-US" sz="2000">
                <a:latin typeface="Comic Sans MS" pitchFamily="66" charset="0"/>
              </a:rPr>
              <a:t>, v</a:t>
            </a:r>
            <a:r>
              <a:rPr lang="en-US" sz="2000" baseline="-25000">
                <a:latin typeface="Comic Sans MS" pitchFamily="66" charset="0"/>
              </a:rPr>
              <a:t>i+1</a:t>
            </a:r>
            <a:r>
              <a:rPr lang="en-US" sz="2000">
                <a:latin typeface="Comic Sans MS" pitchFamily="66" charset="0"/>
              </a:rPr>
              <a:t>, . . . , v</a:t>
            </a:r>
            <a:r>
              <a:rPr lang="en-US" sz="2000" baseline="-25000">
                <a:latin typeface="Comic Sans MS" pitchFamily="66" charset="0"/>
              </a:rPr>
              <a:t>j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</a:t>
            </a:r>
            <a:r>
              <a:rPr lang="en-US" sz="2000">
                <a:sym typeface="Symbol" pitchFamily="18" charset="2"/>
              </a:rPr>
              <a:t>, with </a:t>
            </a:r>
            <a:r>
              <a:rPr lang="en-US" sz="2000">
                <a:latin typeface="Comic Sans MS" pitchFamily="66" charset="0"/>
                <a:sym typeface="Symbol" pitchFamily="18" charset="2"/>
              </a:rPr>
              <a:t>1  i  j  k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Then: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is a shortest path from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400">
                <a:sym typeface="Symbol" pitchFamily="18" charset="2"/>
              </a:rPr>
              <a:t>to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j</a:t>
            </a:r>
            <a:endParaRPr lang="en-US" sz="240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 b="1">
                <a:sym typeface="Symbol" pitchFamily="18" charset="2"/>
              </a:rPr>
              <a:t>Proof</a:t>
            </a:r>
            <a:r>
              <a:rPr lang="en-US" sz="2400">
                <a:sym typeface="Symbol" pitchFamily="18" charset="2"/>
              </a:rPr>
              <a:t>: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p = 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1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      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      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        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k</a:t>
            </a:r>
            <a:endParaRPr lang="en-US" sz="2400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	 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w(p) =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1i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 +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 +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jk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  Assume 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’</a:t>
            </a:r>
            <a:r>
              <a:rPr lang="en-US" sz="2400">
                <a:sym typeface="Symbol" pitchFamily="18" charset="2"/>
              </a:rPr>
              <a:t> from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</a:t>
            </a:r>
            <a:r>
              <a:rPr lang="en-US" sz="2400">
                <a:sym typeface="Symbol" pitchFamily="18" charset="2"/>
              </a:rPr>
              <a:t> to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v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j</a:t>
            </a:r>
            <a:r>
              <a:rPr lang="en-US" sz="2400">
                <a:sym typeface="Symbol" pitchFamily="18" charset="2"/>
              </a:rPr>
              <a:t> with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’) &lt;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  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w(p’) =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1i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 +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ij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’) + w(p</a:t>
            </a:r>
            <a:r>
              <a:rPr lang="en-US" sz="2400" baseline="-25000">
                <a:latin typeface="Comic Sans MS" pitchFamily="66" charset="0"/>
                <a:sym typeface="Symbol" pitchFamily="18" charset="2"/>
              </a:rPr>
              <a:t>jk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) &lt; w(p)</a:t>
            </a:r>
            <a:r>
              <a:rPr lang="en-US" sz="2400">
                <a:sym typeface="Symbol" pitchFamily="18" charset="2"/>
              </a:rPr>
              <a:t> </a:t>
            </a:r>
            <a:r>
              <a:rPr lang="en-US" sz="2000">
                <a:solidFill>
                  <a:srgbClr val="DD0111"/>
                </a:solidFill>
                <a:sym typeface="Symbol" pitchFamily="18" charset="2"/>
              </a:rPr>
              <a:t>contradiction!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85988" y="4097338"/>
            <a:ext cx="2263775" cy="484187"/>
            <a:chOff x="1377" y="2581"/>
            <a:chExt cx="1426" cy="305"/>
          </a:xfrm>
        </p:grpSpPr>
        <p:sp>
          <p:nvSpPr>
            <p:cNvPr id="911365" name="Freeform 5"/>
            <p:cNvSpPr>
              <a:spLocks/>
            </p:cNvSpPr>
            <p:nvPr/>
          </p:nvSpPr>
          <p:spPr bwMode="auto">
            <a:xfrm>
              <a:off x="1397" y="2814"/>
              <a:ext cx="229" cy="57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4" y="4"/>
                </a:cxn>
                <a:cxn ang="0">
                  <a:pos x="108" y="53"/>
                </a:cxn>
                <a:cxn ang="0">
                  <a:pos x="175" y="26"/>
                </a:cxn>
                <a:cxn ang="0">
                  <a:pos x="229" y="26"/>
                </a:cxn>
              </a:cxnLst>
              <a:rect l="0" t="0" r="r" b="b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366" name="Text Box 6"/>
            <p:cNvSpPr txBox="1">
              <a:spLocks noChangeArrowheads="1"/>
            </p:cNvSpPr>
            <p:nvPr/>
          </p:nvSpPr>
          <p:spPr bwMode="auto">
            <a:xfrm>
              <a:off x="1377" y="2581"/>
              <a:ext cx="2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  <a:r>
                <a:rPr lang="en-US" baseline="-25000">
                  <a:latin typeface="Comic Sans MS" pitchFamily="66" charset="0"/>
                </a:rPr>
                <a:t>1i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1367" name="Freeform 7"/>
            <p:cNvSpPr>
              <a:spLocks/>
            </p:cNvSpPr>
            <p:nvPr/>
          </p:nvSpPr>
          <p:spPr bwMode="auto">
            <a:xfrm>
              <a:off x="1988" y="2822"/>
              <a:ext cx="229" cy="57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4" y="4"/>
                </a:cxn>
                <a:cxn ang="0">
                  <a:pos x="108" y="53"/>
                </a:cxn>
                <a:cxn ang="0">
                  <a:pos x="175" y="26"/>
                </a:cxn>
                <a:cxn ang="0">
                  <a:pos x="229" y="26"/>
                </a:cxn>
              </a:cxnLst>
              <a:rect l="0" t="0" r="r" b="b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368" name="Text Box 8"/>
            <p:cNvSpPr txBox="1">
              <a:spLocks noChangeArrowheads="1"/>
            </p:cNvSpPr>
            <p:nvPr/>
          </p:nvSpPr>
          <p:spPr bwMode="auto">
            <a:xfrm>
              <a:off x="1968" y="2589"/>
              <a:ext cx="25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  <a:r>
                <a:rPr lang="en-US" baseline="-25000">
                  <a:latin typeface="Comic Sans MS" pitchFamily="66" charset="0"/>
                </a:rPr>
                <a:t>ij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911369" name="Freeform 9"/>
            <p:cNvSpPr>
              <a:spLocks/>
            </p:cNvSpPr>
            <p:nvPr/>
          </p:nvSpPr>
          <p:spPr bwMode="auto">
            <a:xfrm>
              <a:off x="2539" y="2829"/>
              <a:ext cx="229" cy="57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4" y="4"/>
                </a:cxn>
                <a:cxn ang="0">
                  <a:pos x="108" y="53"/>
                </a:cxn>
                <a:cxn ang="0">
                  <a:pos x="175" y="26"/>
                </a:cxn>
                <a:cxn ang="0">
                  <a:pos x="229" y="26"/>
                </a:cxn>
              </a:cxnLst>
              <a:rect l="0" t="0" r="r" b="b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1370" name="Text Box 10"/>
            <p:cNvSpPr txBox="1">
              <a:spLocks noChangeArrowheads="1"/>
            </p:cNvSpPr>
            <p:nvPr/>
          </p:nvSpPr>
          <p:spPr bwMode="auto">
            <a:xfrm>
              <a:off x="2519" y="2596"/>
              <a:ext cx="2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p</a:t>
              </a:r>
              <a:r>
                <a:rPr lang="en-US" baseline="-25000">
                  <a:latin typeface="Comic Sans MS" pitchFamily="66" charset="0"/>
                </a:rPr>
                <a:t>jk</a:t>
              </a:r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911371" name="Oval 11"/>
          <p:cNvSpPr>
            <a:spLocks noChangeArrowheads="1"/>
          </p:cNvSpPr>
          <p:nvPr/>
        </p:nvSpPr>
        <p:spPr bwMode="auto">
          <a:xfrm>
            <a:off x="5929313" y="2179638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72" name="Oval 12"/>
          <p:cNvSpPr>
            <a:spLocks noChangeArrowheads="1"/>
          </p:cNvSpPr>
          <p:nvPr/>
        </p:nvSpPr>
        <p:spPr bwMode="auto">
          <a:xfrm>
            <a:off x="6824663" y="2444750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73" name="Oval 13"/>
          <p:cNvSpPr>
            <a:spLocks noChangeArrowheads="1"/>
          </p:cNvSpPr>
          <p:nvPr/>
        </p:nvSpPr>
        <p:spPr bwMode="auto">
          <a:xfrm>
            <a:off x="7518400" y="171767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74" name="Oval 14"/>
          <p:cNvSpPr>
            <a:spLocks noChangeArrowheads="1"/>
          </p:cNvSpPr>
          <p:nvPr/>
        </p:nvSpPr>
        <p:spPr bwMode="auto">
          <a:xfrm>
            <a:off x="8439150" y="2054225"/>
            <a:ext cx="285750" cy="2857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1375" name="Freeform 15"/>
          <p:cNvSpPr>
            <a:spLocks/>
          </p:cNvSpPr>
          <p:nvPr/>
        </p:nvSpPr>
        <p:spPr bwMode="auto">
          <a:xfrm>
            <a:off x="6208713" y="2344738"/>
            <a:ext cx="649287" cy="163512"/>
          </a:xfrm>
          <a:custGeom>
            <a:avLst/>
            <a:gdLst/>
            <a:ahLst/>
            <a:cxnLst>
              <a:cxn ang="0">
                <a:pos x="0" y="8"/>
              </a:cxn>
              <a:cxn ang="0">
                <a:pos x="103" y="4"/>
              </a:cxn>
              <a:cxn ang="0">
                <a:pos x="139" y="13"/>
              </a:cxn>
              <a:cxn ang="0">
                <a:pos x="166" y="31"/>
              </a:cxn>
              <a:cxn ang="0">
                <a:pos x="189" y="49"/>
              </a:cxn>
              <a:cxn ang="0">
                <a:pos x="193" y="62"/>
              </a:cxn>
              <a:cxn ang="0">
                <a:pos x="355" y="94"/>
              </a:cxn>
              <a:cxn ang="0">
                <a:pos x="409" y="103"/>
              </a:cxn>
            </a:cxnLst>
            <a:rect l="0" t="0" r="r" b="b"/>
            <a:pathLst>
              <a:path w="409" h="103">
                <a:moveTo>
                  <a:pt x="0" y="8"/>
                </a:moveTo>
                <a:cubicBezTo>
                  <a:pt x="38" y="1"/>
                  <a:pt x="63" y="0"/>
                  <a:pt x="103" y="4"/>
                </a:cubicBezTo>
                <a:cubicBezTo>
                  <a:pt x="115" y="7"/>
                  <a:pt x="128" y="8"/>
                  <a:pt x="139" y="13"/>
                </a:cubicBezTo>
                <a:cubicBezTo>
                  <a:pt x="149" y="18"/>
                  <a:pt x="166" y="31"/>
                  <a:pt x="166" y="31"/>
                </a:cubicBezTo>
                <a:cubicBezTo>
                  <a:pt x="207" y="90"/>
                  <a:pt x="143" y="3"/>
                  <a:pt x="189" y="49"/>
                </a:cubicBezTo>
                <a:cubicBezTo>
                  <a:pt x="192" y="52"/>
                  <a:pt x="190" y="59"/>
                  <a:pt x="193" y="62"/>
                </a:cubicBezTo>
                <a:cubicBezTo>
                  <a:pt x="233" y="102"/>
                  <a:pt x="309" y="92"/>
                  <a:pt x="355" y="94"/>
                </a:cubicBezTo>
                <a:cubicBezTo>
                  <a:pt x="368" y="96"/>
                  <a:pt x="395" y="103"/>
                  <a:pt x="409" y="103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376" name="Freeform 16"/>
          <p:cNvSpPr>
            <a:spLocks/>
          </p:cNvSpPr>
          <p:nvPr/>
        </p:nvSpPr>
        <p:spPr bwMode="auto">
          <a:xfrm>
            <a:off x="6951663" y="1871663"/>
            <a:ext cx="557212" cy="565150"/>
          </a:xfrm>
          <a:custGeom>
            <a:avLst/>
            <a:gdLst/>
            <a:ahLst/>
            <a:cxnLst>
              <a:cxn ang="0">
                <a:pos x="22" y="356"/>
              </a:cxn>
              <a:cxn ang="0">
                <a:pos x="0" y="288"/>
              </a:cxn>
              <a:cxn ang="0">
                <a:pos x="4" y="221"/>
              </a:cxn>
              <a:cxn ang="0">
                <a:pos x="135" y="158"/>
              </a:cxn>
              <a:cxn ang="0">
                <a:pos x="175" y="140"/>
              </a:cxn>
              <a:cxn ang="0">
                <a:pos x="211" y="104"/>
              </a:cxn>
              <a:cxn ang="0">
                <a:pos x="279" y="36"/>
              </a:cxn>
              <a:cxn ang="0">
                <a:pos x="351" y="0"/>
              </a:cxn>
            </a:cxnLst>
            <a:rect l="0" t="0" r="r" b="b"/>
            <a:pathLst>
              <a:path w="351" h="356">
                <a:moveTo>
                  <a:pt x="22" y="356"/>
                </a:moveTo>
                <a:cubicBezTo>
                  <a:pt x="15" y="333"/>
                  <a:pt x="7" y="311"/>
                  <a:pt x="0" y="288"/>
                </a:cubicBezTo>
                <a:cubicBezTo>
                  <a:pt x="1" y="266"/>
                  <a:pt x="2" y="243"/>
                  <a:pt x="4" y="221"/>
                </a:cubicBezTo>
                <a:cubicBezTo>
                  <a:pt x="10" y="170"/>
                  <a:pt x="99" y="162"/>
                  <a:pt x="135" y="158"/>
                </a:cubicBezTo>
                <a:cubicBezTo>
                  <a:pt x="149" y="153"/>
                  <a:pt x="160" y="144"/>
                  <a:pt x="175" y="140"/>
                </a:cubicBezTo>
                <a:cubicBezTo>
                  <a:pt x="191" y="130"/>
                  <a:pt x="198" y="117"/>
                  <a:pt x="211" y="104"/>
                </a:cubicBezTo>
                <a:cubicBezTo>
                  <a:pt x="218" y="85"/>
                  <a:pt x="260" y="43"/>
                  <a:pt x="279" y="36"/>
                </a:cubicBezTo>
                <a:cubicBezTo>
                  <a:pt x="300" y="15"/>
                  <a:pt x="332" y="19"/>
                  <a:pt x="351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377" name="Freeform 17"/>
          <p:cNvSpPr>
            <a:spLocks/>
          </p:cNvSpPr>
          <p:nvPr/>
        </p:nvSpPr>
        <p:spPr bwMode="auto">
          <a:xfrm>
            <a:off x="7108825" y="2022475"/>
            <a:ext cx="506413" cy="506413"/>
          </a:xfrm>
          <a:custGeom>
            <a:avLst/>
            <a:gdLst/>
            <a:ahLst/>
            <a:cxnLst>
              <a:cxn ang="0">
                <a:pos x="0" y="319"/>
              </a:cxn>
              <a:cxn ang="0">
                <a:pos x="99" y="297"/>
              </a:cxn>
              <a:cxn ang="0">
                <a:pos x="126" y="270"/>
              </a:cxn>
              <a:cxn ang="0">
                <a:pos x="144" y="243"/>
              </a:cxn>
              <a:cxn ang="0">
                <a:pos x="184" y="166"/>
              </a:cxn>
              <a:cxn ang="0">
                <a:pos x="225" y="144"/>
              </a:cxn>
              <a:cxn ang="0">
                <a:pos x="265" y="121"/>
              </a:cxn>
              <a:cxn ang="0">
                <a:pos x="283" y="99"/>
              </a:cxn>
              <a:cxn ang="0">
                <a:pos x="306" y="45"/>
              </a:cxn>
              <a:cxn ang="0">
                <a:pos x="319" y="0"/>
              </a:cxn>
            </a:cxnLst>
            <a:rect l="0" t="0" r="r" b="b"/>
            <a:pathLst>
              <a:path w="319" h="319">
                <a:moveTo>
                  <a:pt x="0" y="319"/>
                </a:moveTo>
                <a:cubicBezTo>
                  <a:pt x="38" y="316"/>
                  <a:pt x="64" y="307"/>
                  <a:pt x="99" y="297"/>
                </a:cubicBezTo>
                <a:cubicBezTo>
                  <a:pt x="108" y="288"/>
                  <a:pt x="118" y="280"/>
                  <a:pt x="126" y="270"/>
                </a:cubicBezTo>
                <a:cubicBezTo>
                  <a:pt x="133" y="262"/>
                  <a:pt x="144" y="243"/>
                  <a:pt x="144" y="243"/>
                </a:cubicBezTo>
                <a:cubicBezTo>
                  <a:pt x="150" y="222"/>
                  <a:pt x="167" y="178"/>
                  <a:pt x="184" y="166"/>
                </a:cubicBezTo>
                <a:cubicBezTo>
                  <a:pt x="192" y="145"/>
                  <a:pt x="203" y="148"/>
                  <a:pt x="225" y="144"/>
                </a:cubicBezTo>
                <a:cubicBezTo>
                  <a:pt x="256" y="123"/>
                  <a:pt x="242" y="130"/>
                  <a:pt x="265" y="121"/>
                </a:cubicBezTo>
                <a:cubicBezTo>
                  <a:pt x="278" y="86"/>
                  <a:pt x="259" y="130"/>
                  <a:pt x="283" y="99"/>
                </a:cubicBezTo>
                <a:cubicBezTo>
                  <a:pt x="289" y="91"/>
                  <a:pt x="302" y="56"/>
                  <a:pt x="306" y="45"/>
                </a:cubicBezTo>
                <a:cubicBezTo>
                  <a:pt x="308" y="32"/>
                  <a:pt x="309" y="10"/>
                  <a:pt x="319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378" name="Freeform 18"/>
          <p:cNvSpPr>
            <a:spLocks/>
          </p:cNvSpPr>
          <p:nvPr/>
        </p:nvSpPr>
        <p:spPr bwMode="auto">
          <a:xfrm>
            <a:off x="7808913" y="1865313"/>
            <a:ext cx="652462" cy="252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0" y="13"/>
              </a:cxn>
              <a:cxn ang="0">
                <a:pos x="126" y="40"/>
              </a:cxn>
              <a:cxn ang="0">
                <a:pos x="225" y="103"/>
              </a:cxn>
              <a:cxn ang="0">
                <a:pos x="373" y="126"/>
              </a:cxn>
              <a:cxn ang="0">
                <a:pos x="382" y="139"/>
              </a:cxn>
              <a:cxn ang="0">
                <a:pos x="396" y="144"/>
              </a:cxn>
              <a:cxn ang="0">
                <a:pos x="405" y="157"/>
              </a:cxn>
            </a:cxnLst>
            <a:rect l="0" t="0" r="r" b="b"/>
            <a:pathLst>
              <a:path w="411" h="159">
                <a:moveTo>
                  <a:pt x="0" y="0"/>
                </a:moveTo>
                <a:cubicBezTo>
                  <a:pt x="33" y="3"/>
                  <a:pt x="58" y="7"/>
                  <a:pt x="90" y="13"/>
                </a:cubicBezTo>
                <a:cubicBezTo>
                  <a:pt x="106" y="19"/>
                  <a:pt x="111" y="30"/>
                  <a:pt x="126" y="40"/>
                </a:cubicBezTo>
                <a:cubicBezTo>
                  <a:pt x="147" y="72"/>
                  <a:pt x="188" y="97"/>
                  <a:pt x="225" y="103"/>
                </a:cubicBezTo>
                <a:cubicBezTo>
                  <a:pt x="274" y="100"/>
                  <a:pt x="330" y="96"/>
                  <a:pt x="373" y="126"/>
                </a:cubicBezTo>
                <a:cubicBezTo>
                  <a:pt x="376" y="130"/>
                  <a:pt x="378" y="136"/>
                  <a:pt x="382" y="139"/>
                </a:cubicBezTo>
                <a:cubicBezTo>
                  <a:pt x="386" y="142"/>
                  <a:pt x="392" y="140"/>
                  <a:pt x="396" y="144"/>
                </a:cubicBezTo>
                <a:cubicBezTo>
                  <a:pt x="411" y="159"/>
                  <a:pt x="392" y="157"/>
                  <a:pt x="405" y="157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1379" name="Text Box 19"/>
          <p:cNvSpPr txBox="1">
            <a:spLocks noChangeArrowheads="1"/>
          </p:cNvSpPr>
          <p:nvPr/>
        </p:nvSpPr>
        <p:spPr bwMode="auto">
          <a:xfrm>
            <a:off x="5880100" y="1819275"/>
            <a:ext cx="382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sp>
        <p:nvSpPr>
          <p:cNvPr id="911380" name="Text Box 20"/>
          <p:cNvSpPr txBox="1">
            <a:spLocks noChangeArrowheads="1"/>
          </p:cNvSpPr>
          <p:nvPr/>
        </p:nvSpPr>
        <p:spPr bwMode="auto">
          <a:xfrm>
            <a:off x="6789738" y="2714625"/>
            <a:ext cx="331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i</a:t>
            </a:r>
          </a:p>
        </p:txBody>
      </p:sp>
      <p:sp>
        <p:nvSpPr>
          <p:cNvPr id="911381" name="Text Box 21"/>
          <p:cNvSpPr txBox="1">
            <a:spLocks noChangeArrowheads="1"/>
          </p:cNvSpPr>
          <p:nvPr/>
        </p:nvSpPr>
        <p:spPr bwMode="auto">
          <a:xfrm>
            <a:off x="7556500" y="1347788"/>
            <a:ext cx="3317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j</a:t>
            </a:r>
          </a:p>
        </p:txBody>
      </p:sp>
      <p:sp>
        <p:nvSpPr>
          <p:cNvPr id="911382" name="Text Box 22"/>
          <p:cNvSpPr txBox="1">
            <a:spLocks noChangeArrowheads="1"/>
          </p:cNvSpPr>
          <p:nvPr/>
        </p:nvSpPr>
        <p:spPr bwMode="auto">
          <a:xfrm>
            <a:off x="8455025" y="23225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v</a:t>
            </a:r>
            <a:r>
              <a:rPr lang="en-US" baseline="-25000"/>
              <a:t>k</a:t>
            </a:r>
          </a:p>
        </p:txBody>
      </p:sp>
      <p:sp>
        <p:nvSpPr>
          <p:cNvPr id="911383" name="Text Box 23"/>
          <p:cNvSpPr txBox="1">
            <a:spLocks noChangeArrowheads="1"/>
          </p:cNvSpPr>
          <p:nvPr/>
        </p:nvSpPr>
        <p:spPr bwMode="auto">
          <a:xfrm>
            <a:off x="6300788" y="2028825"/>
            <a:ext cx="428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1i</a:t>
            </a:r>
          </a:p>
        </p:txBody>
      </p:sp>
      <p:sp>
        <p:nvSpPr>
          <p:cNvPr id="911384" name="Text Box 24"/>
          <p:cNvSpPr txBox="1">
            <a:spLocks noChangeArrowheads="1"/>
          </p:cNvSpPr>
          <p:nvPr/>
        </p:nvSpPr>
        <p:spPr bwMode="auto">
          <a:xfrm>
            <a:off x="6805613" y="1760538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ij</a:t>
            </a:r>
          </a:p>
        </p:txBody>
      </p:sp>
      <p:sp>
        <p:nvSpPr>
          <p:cNvPr id="911385" name="Text Box 25"/>
          <p:cNvSpPr txBox="1">
            <a:spLocks noChangeArrowheads="1"/>
          </p:cNvSpPr>
          <p:nvPr/>
        </p:nvSpPr>
        <p:spPr bwMode="auto">
          <a:xfrm>
            <a:off x="7294563" y="2255838"/>
            <a:ext cx="428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ij</a:t>
            </a:r>
            <a:r>
              <a:rPr lang="en-US"/>
              <a:t>’</a:t>
            </a:r>
            <a:endParaRPr lang="en-US" baseline="-25000"/>
          </a:p>
        </p:txBody>
      </p:sp>
      <p:sp>
        <p:nvSpPr>
          <p:cNvPr id="911386" name="Text Box 26"/>
          <p:cNvSpPr txBox="1">
            <a:spLocks noChangeArrowheads="1"/>
          </p:cNvSpPr>
          <p:nvPr/>
        </p:nvSpPr>
        <p:spPr bwMode="auto">
          <a:xfrm>
            <a:off x="8001000" y="1647825"/>
            <a:ext cx="420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jk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7" grpId="0" animBg="1"/>
      <p:bldP spid="9113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9D89FE-D8A9-4BE1-9A3F-F4C73EA160EE}" type="slidenum">
              <a:rPr lang="en-US"/>
              <a:pPr/>
              <a:t>11</a:t>
            </a:fld>
            <a:endParaRPr lang="en-US"/>
          </a:p>
        </p:txBody>
      </p:sp>
      <p:sp>
        <p:nvSpPr>
          <p:cNvPr id="100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 Inequality</a:t>
            </a:r>
          </a:p>
        </p:txBody>
      </p:sp>
      <p:sp>
        <p:nvSpPr>
          <p:cNvPr id="100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01050" cy="5076825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endParaRPr lang="en-US" b="1"/>
          </a:p>
          <a:p>
            <a:pPr>
              <a:lnSpc>
                <a:spcPct val="120000"/>
              </a:lnSpc>
              <a:buFontTx/>
              <a:buNone/>
            </a:pPr>
            <a:r>
              <a:rPr lang="en-US"/>
              <a:t>	For all (</a:t>
            </a:r>
            <a:r>
              <a:rPr lang="en-US">
                <a:latin typeface="Comic Sans MS" pitchFamily="66" charset="0"/>
              </a:rPr>
              <a:t>u, v</a:t>
            </a:r>
            <a:r>
              <a:rPr lang="en-US"/>
              <a:t>)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E, we have: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/>
              <a:t>		δ </a:t>
            </a:r>
            <a:r>
              <a:rPr lang="en-US">
                <a:latin typeface="Comic Sans MS" pitchFamily="66" charset="0"/>
              </a:rPr>
              <a:t>(s, v) ≤ </a:t>
            </a:r>
            <a:r>
              <a:rPr lang="en-US"/>
              <a:t>δ </a:t>
            </a:r>
            <a:r>
              <a:rPr lang="en-US">
                <a:latin typeface="Comic Sans MS" pitchFamily="66" charset="0"/>
              </a:rPr>
              <a:t>(s, u) + </a:t>
            </a:r>
            <a:r>
              <a:rPr lang="en-US"/>
              <a:t>δ </a:t>
            </a:r>
            <a:r>
              <a:rPr lang="en-US">
                <a:latin typeface="Comic Sans MS" pitchFamily="66" charset="0"/>
              </a:rPr>
              <a:t>(u, v)</a:t>
            </a:r>
          </a:p>
          <a:p>
            <a:pPr>
              <a:lnSpc>
                <a:spcPct val="120000"/>
              </a:lnSpc>
              <a:buFontTx/>
              <a:buNone/>
            </a:pPr>
            <a:endParaRPr lang="en-US"/>
          </a:p>
          <a:p>
            <a:pPr>
              <a:lnSpc>
                <a:spcPct val="120000"/>
              </a:lnSpc>
              <a:buFontTx/>
              <a:buNone/>
            </a:pPr>
            <a:endParaRPr lang="en-US">
              <a:latin typeface="Comic Sans MS" pitchFamily="66" charset="0"/>
              <a:sym typeface="Symbol" pitchFamily="18" charset="2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>
                <a:sym typeface="Symbol" pitchFamily="18" charset="2"/>
              </a:rPr>
              <a:t>   - If </a:t>
            </a:r>
            <a:r>
              <a:rPr lang="en-US">
                <a:latin typeface="Comic Sans MS" pitchFamily="66" charset="0"/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 is on the shortest path to </a:t>
            </a:r>
            <a:r>
              <a:rPr lang="en-US">
                <a:latin typeface="Comic Sans MS" pitchFamily="66" charset="0"/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 we have the equality sign</a:t>
            </a:r>
          </a:p>
        </p:txBody>
      </p:sp>
      <p:sp>
        <p:nvSpPr>
          <p:cNvPr id="1000452" name="Oval 4"/>
          <p:cNvSpPr>
            <a:spLocks noChangeArrowheads="1"/>
          </p:cNvSpPr>
          <p:nvPr/>
        </p:nvSpPr>
        <p:spPr bwMode="auto">
          <a:xfrm>
            <a:off x="6680200" y="203835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1000453" name="Oval 5"/>
          <p:cNvSpPr>
            <a:spLocks noChangeArrowheads="1"/>
          </p:cNvSpPr>
          <p:nvPr/>
        </p:nvSpPr>
        <p:spPr bwMode="auto">
          <a:xfrm>
            <a:off x="8001000" y="203835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000454" name="Oval 6"/>
          <p:cNvSpPr>
            <a:spLocks noChangeArrowheads="1"/>
          </p:cNvSpPr>
          <p:nvPr/>
        </p:nvSpPr>
        <p:spPr bwMode="auto">
          <a:xfrm>
            <a:off x="6197600" y="1379538"/>
            <a:ext cx="377825" cy="35718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1000455" name="Freeform 7"/>
          <p:cNvSpPr>
            <a:spLocks/>
          </p:cNvSpPr>
          <p:nvPr/>
        </p:nvSpPr>
        <p:spPr bwMode="auto">
          <a:xfrm>
            <a:off x="6524625" y="1697038"/>
            <a:ext cx="258763" cy="3667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25"/>
              </a:cxn>
              <a:cxn ang="0">
                <a:pos x="69" y="81"/>
              </a:cxn>
              <a:cxn ang="0">
                <a:pos x="113" y="131"/>
              </a:cxn>
              <a:cxn ang="0">
                <a:pos x="151" y="200"/>
              </a:cxn>
              <a:cxn ang="0">
                <a:pos x="163" y="231"/>
              </a:cxn>
            </a:cxnLst>
            <a:rect l="0" t="0" r="r" b="b"/>
            <a:pathLst>
              <a:path w="163" h="231">
                <a:moveTo>
                  <a:pt x="0" y="0"/>
                </a:moveTo>
                <a:cubicBezTo>
                  <a:pt x="19" y="12"/>
                  <a:pt x="36" y="18"/>
                  <a:pt x="57" y="25"/>
                </a:cubicBezTo>
                <a:cubicBezTo>
                  <a:pt x="72" y="48"/>
                  <a:pt x="79" y="55"/>
                  <a:pt x="69" y="81"/>
                </a:cubicBezTo>
                <a:cubicBezTo>
                  <a:pt x="77" y="116"/>
                  <a:pt x="80" y="121"/>
                  <a:pt x="113" y="131"/>
                </a:cubicBezTo>
                <a:cubicBezTo>
                  <a:pt x="145" y="153"/>
                  <a:pt x="130" y="169"/>
                  <a:pt x="151" y="200"/>
                </a:cubicBezTo>
                <a:cubicBezTo>
                  <a:pt x="158" y="223"/>
                  <a:pt x="154" y="213"/>
                  <a:pt x="163" y="231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00456" name="Freeform 8"/>
          <p:cNvSpPr>
            <a:spLocks/>
          </p:cNvSpPr>
          <p:nvPr/>
        </p:nvSpPr>
        <p:spPr bwMode="auto">
          <a:xfrm>
            <a:off x="6500813" y="1651000"/>
            <a:ext cx="1604962" cy="384175"/>
          </a:xfrm>
          <a:custGeom>
            <a:avLst/>
            <a:gdLst/>
            <a:ahLst/>
            <a:cxnLst>
              <a:cxn ang="0">
                <a:pos x="28" y="10"/>
              </a:cxn>
              <a:cxn ang="0">
                <a:pos x="72" y="29"/>
              </a:cxn>
              <a:cxn ang="0">
                <a:pos x="109" y="41"/>
              </a:cxn>
              <a:cxn ang="0">
                <a:pos x="166" y="22"/>
              </a:cxn>
              <a:cxn ang="0">
                <a:pos x="291" y="41"/>
              </a:cxn>
              <a:cxn ang="0">
                <a:pos x="441" y="85"/>
              </a:cxn>
              <a:cxn ang="0">
                <a:pos x="610" y="98"/>
              </a:cxn>
              <a:cxn ang="0">
                <a:pos x="673" y="116"/>
              </a:cxn>
              <a:cxn ang="0">
                <a:pos x="823" y="166"/>
              </a:cxn>
              <a:cxn ang="0">
                <a:pos x="955" y="210"/>
              </a:cxn>
              <a:cxn ang="0">
                <a:pos x="992" y="235"/>
              </a:cxn>
              <a:cxn ang="0">
                <a:pos x="1011" y="242"/>
              </a:cxn>
            </a:cxnLst>
            <a:rect l="0" t="0" r="r" b="b"/>
            <a:pathLst>
              <a:path w="1011" h="242">
                <a:moveTo>
                  <a:pt x="28" y="10"/>
                </a:moveTo>
                <a:cubicBezTo>
                  <a:pt x="85" y="28"/>
                  <a:pt x="0" y="0"/>
                  <a:pt x="72" y="29"/>
                </a:cubicBezTo>
                <a:cubicBezTo>
                  <a:pt x="84" y="34"/>
                  <a:pt x="109" y="41"/>
                  <a:pt x="109" y="41"/>
                </a:cubicBezTo>
                <a:cubicBezTo>
                  <a:pt x="153" y="27"/>
                  <a:pt x="135" y="34"/>
                  <a:pt x="166" y="22"/>
                </a:cubicBezTo>
                <a:cubicBezTo>
                  <a:pt x="215" y="26"/>
                  <a:pt x="247" y="27"/>
                  <a:pt x="291" y="41"/>
                </a:cubicBezTo>
                <a:cubicBezTo>
                  <a:pt x="343" y="76"/>
                  <a:pt x="375" y="79"/>
                  <a:pt x="441" y="85"/>
                </a:cubicBezTo>
                <a:cubicBezTo>
                  <a:pt x="501" y="77"/>
                  <a:pt x="552" y="84"/>
                  <a:pt x="610" y="98"/>
                </a:cubicBezTo>
                <a:cubicBezTo>
                  <a:pt x="631" y="103"/>
                  <a:pt x="673" y="116"/>
                  <a:pt x="673" y="116"/>
                </a:cubicBezTo>
                <a:cubicBezTo>
                  <a:pt x="714" y="157"/>
                  <a:pt x="768" y="162"/>
                  <a:pt x="823" y="166"/>
                </a:cubicBezTo>
                <a:cubicBezTo>
                  <a:pt x="873" y="175"/>
                  <a:pt x="909" y="195"/>
                  <a:pt x="955" y="210"/>
                </a:cubicBezTo>
                <a:cubicBezTo>
                  <a:pt x="964" y="217"/>
                  <a:pt x="982" y="230"/>
                  <a:pt x="992" y="235"/>
                </a:cubicBezTo>
                <a:cubicBezTo>
                  <a:pt x="998" y="238"/>
                  <a:pt x="1011" y="242"/>
                  <a:pt x="1011" y="24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1000457" name="AutoShape 9"/>
          <p:cNvCxnSpPr>
            <a:cxnSpLocks noChangeShapeType="1"/>
            <a:stCxn id="1000452" idx="6"/>
            <a:endCxn id="1000453" idx="3"/>
          </p:cNvCxnSpPr>
          <p:nvPr/>
        </p:nvCxnSpPr>
        <p:spPr bwMode="auto">
          <a:xfrm>
            <a:off x="7112000" y="2249488"/>
            <a:ext cx="950913" cy="157162"/>
          </a:xfrm>
          <a:prstGeom prst="curvedConnector4">
            <a:avLst>
              <a:gd name="adj1" fmla="val 46245"/>
              <a:gd name="adj2" fmla="val 27777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000458" name="Oval 10"/>
          <p:cNvSpPr>
            <a:spLocks noChangeArrowheads="1"/>
          </p:cNvSpPr>
          <p:nvPr/>
        </p:nvSpPr>
        <p:spPr bwMode="auto">
          <a:xfrm>
            <a:off x="7969250" y="566896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000459" name="Oval 11"/>
          <p:cNvSpPr>
            <a:spLocks noChangeArrowheads="1"/>
          </p:cNvSpPr>
          <p:nvPr/>
        </p:nvSpPr>
        <p:spPr bwMode="auto">
          <a:xfrm>
            <a:off x="6176963" y="5019675"/>
            <a:ext cx="377825" cy="35718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1000460" name="Oval 12"/>
          <p:cNvSpPr>
            <a:spLocks noChangeArrowheads="1"/>
          </p:cNvSpPr>
          <p:nvPr/>
        </p:nvSpPr>
        <p:spPr bwMode="auto">
          <a:xfrm>
            <a:off x="7110413" y="5294313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cxnSp>
        <p:nvCxnSpPr>
          <p:cNvPr id="1000461" name="AutoShape 13"/>
          <p:cNvCxnSpPr>
            <a:cxnSpLocks noChangeShapeType="1"/>
            <a:stCxn id="1000459" idx="6"/>
            <a:endCxn id="1000460" idx="2"/>
          </p:cNvCxnSpPr>
          <p:nvPr/>
        </p:nvCxnSpPr>
        <p:spPr bwMode="auto">
          <a:xfrm>
            <a:off x="6564313" y="5199063"/>
            <a:ext cx="536575" cy="3063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00462" name="AutoShape 14"/>
          <p:cNvCxnSpPr>
            <a:cxnSpLocks noChangeShapeType="1"/>
          </p:cNvCxnSpPr>
          <p:nvPr/>
        </p:nvCxnSpPr>
        <p:spPr bwMode="auto">
          <a:xfrm>
            <a:off x="7451725" y="5614988"/>
            <a:ext cx="536575" cy="3063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1000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00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0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00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0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8" grpId="0" animBg="1"/>
      <p:bldP spid="1000459" grpId="0" animBg="1"/>
      <p:bldP spid="10004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FBDEE4-23B8-49A8-96A0-B057BB71E548}" type="slidenum">
              <a:rPr lang="en-US"/>
              <a:pPr/>
              <a:t>12</a:t>
            </a:fld>
            <a:endParaRPr lang="en-US"/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Algorithms</a:t>
            </a:r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Bellman-Ford algorithm</a:t>
            </a:r>
          </a:p>
          <a:p>
            <a:pPr lvl="1"/>
            <a:r>
              <a:rPr lang="en-US"/>
              <a:t>Negative weights are allowed</a:t>
            </a:r>
          </a:p>
          <a:p>
            <a:pPr lvl="1"/>
            <a:r>
              <a:rPr lang="en-US"/>
              <a:t>Negative cycles reachable from the source are not allowed.</a:t>
            </a:r>
          </a:p>
          <a:p>
            <a:r>
              <a:rPr lang="en-US"/>
              <a:t>Dijkstra’s algorithm</a:t>
            </a:r>
          </a:p>
          <a:p>
            <a:pPr lvl="1"/>
            <a:r>
              <a:rPr lang="en-US"/>
              <a:t>Negative weights are not allowed</a:t>
            </a:r>
          </a:p>
          <a:p>
            <a:r>
              <a:rPr lang="en-US"/>
              <a:t>Operations common in both algorithms:</a:t>
            </a:r>
          </a:p>
          <a:p>
            <a:pPr lvl="1"/>
            <a:r>
              <a:rPr lang="en-US"/>
              <a:t>Initialization</a:t>
            </a:r>
          </a:p>
          <a:p>
            <a:pPr lvl="1"/>
            <a:r>
              <a:rPr lang="en-US"/>
              <a:t>Relaxation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7E6480-9222-4D94-BD2C-10EE635F99D0}" type="slidenum">
              <a:rPr lang="en-US"/>
              <a:pPr/>
              <a:t>13</a:t>
            </a:fld>
            <a:endParaRPr lang="en-US"/>
          </a:p>
        </p:txBody>
      </p:sp>
      <p:sp>
        <p:nvSpPr>
          <p:cNvPr id="100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Shortest-Paths Notation</a:t>
            </a:r>
          </a:p>
        </p:txBody>
      </p:sp>
      <p:sp>
        <p:nvSpPr>
          <p:cNvPr id="100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3" y="1214438"/>
            <a:ext cx="6829425" cy="5076825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dirty="0"/>
              <a:t>For each vertex v </a:t>
            </a:r>
            <a:r>
              <a:rPr lang="en-US" dirty="0">
                <a:sym typeface="Symbol" pitchFamily="18" charset="2"/>
              </a:rPr>
              <a:t></a:t>
            </a:r>
            <a:r>
              <a:rPr lang="en-US" dirty="0"/>
              <a:t> V:</a:t>
            </a:r>
          </a:p>
          <a:p>
            <a:pPr>
              <a:lnSpc>
                <a:spcPct val="110000"/>
              </a:lnSpc>
            </a:pPr>
            <a:r>
              <a:rPr lang="en-US" dirty="0"/>
              <a:t>δ(s, v):  </a:t>
            </a:r>
            <a:r>
              <a:rPr lang="en-US" b="1" dirty="0"/>
              <a:t>shortest-path weight</a:t>
            </a:r>
          </a:p>
          <a:p>
            <a:pPr>
              <a:lnSpc>
                <a:spcPct val="110000"/>
              </a:lnSpc>
            </a:pPr>
            <a:r>
              <a:rPr lang="en-US" dirty="0"/>
              <a:t>d[v]: shortest-path weight </a:t>
            </a:r>
            <a:r>
              <a:rPr lang="en-US" b="1" dirty="0"/>
              <a:t>estimate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Initially, d[v]=∞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d[v]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δ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s,v</a:t>
            </a:r>
            <a:r>
              <a:rPr lang="en-US" dirty="0">
                <a:sym typeface="Wingdings" pitchFamily="2" charset="2"/>
              </a:rPr>
              <a:t>) as</a:t>
            </a:r>
            <a:r>
              <a:rPr lang="en-US" dirty="0"/>
              <a:t> algorithm progresses</a:t>
            </a:r>
          </a:p>
          <a:p>
            <a:pPr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</a:t>
            </a:r>
            <a:r>
              <a:rPr lang="en-US" dirty="0"/>
              <a:t>[v] = </a:t>
            </a:r>
            <a:r>
              <a:rPr lang="en-US" b="1" dirty="0"/>
              <a:t>predecessor</a:t>
            </a:r>
            <a:r>
              <a:rPr lang="en-US" dirty="0"/>
              <a:t> of </a:t>
            </a:r>
            <a:r>
              <a:rPr lang="en-US" dirty="0">
                <a:latin typeface="Comic Sans MS" pitchFamily="66" charset="0"/>
              </a:rPr>
              <a:t>v</a:t>
            </a:r>
            <a:r>
              <a:rPr lang="en-US" dirty="0"/>
              <a:t> on a shortest path from </a:t>
            </a:r>
            <a:r>
              <a:rPr lang="en-US" dirty="0">
                <a:latin typeface="Comic Sans MS" pitchFamily="66" charset="0"/>
              </a:rPr>
              <a:t>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If no predecessor, </a:t>
            </a:r>
            <a:r>
              <a:rPr lang="en-US" dirty="0">
                <a:sym typeface="Symbol" pitchFamily="18" charset="2"/>
              </a:rPr>
              <a:t></a:t>
            </a:r>
            <a:r>
              <a:rPr lang="en-US" dirty="0"/>
              <a:t>[v] = NIL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</a:t>
            </a:r>
            <a:r>
              <a:rPr lang="en-US" dirty="0"/>
              <a:t> induces a tree—</a:t>
            </a:r>
            <a:r>
              <a:rPr lang="en-US" b="1" dirty="0"/>
              <a:t>shortest-path tree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53150" y="1676400"/>
            <a:ext cx="2998788" cy="2528888"/>
            <a:chOff x="3126" y="2141"/>
            <a:chExt cx="1889" cy="1593"/>
          </a:xfrm>
        </p:grpSpPr>
        <p:sp>
          <p:nvSpPr>
            <p:cNvPr id="1006597" name="Line 5"/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6598" name="Line 6"/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6599" name="Line 7"/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6600" name="Line 8"/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1006602" name="Oval 10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1006603" name="Oval 11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1006604" name="Oval 12"/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1006605" name="Oval 13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1006606" name="Oval 14"/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1006607" name="Line 1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608" name="Line 16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609" name="Line 17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610" name="Text Box 18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1006611" name="Text Box 19"/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006612" name="Text Box 2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1006613" name="Text Box 21"/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1006614" name="Text Box 22"/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1006615" name="Text Box 23"/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1006616" name="Text Box 24"/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1006617" name="Text Box 25"/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1006618" name="Text Box 26"/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1006619" name="Text Box 27"/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1006620" name="Line 28"/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621" name="Line 29"/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622" name="Freeform 30"/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" y="297"/>
                  </a:cxn>
                  <a:cxn ang="0">
                    <a:pos x="86" y="688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623" name="Freeform 31"/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" y="297"/>
                  </a:cxn>
                  <a:cxn ang="0">
                    <a:pos x="86" y="688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624" name="Freeform 32"/>
              <p:cNvSpPr>
                <a:spLocks/>
              </p:cNvSpPr>
              <p:nvPr/>
            </p:nvSpPr>
            <p:spPr bwMode="auto">
              <a:xfrm rot="-10800000">
                <a:off x="4750" y="2596"/>
                <a:ext cx="86" cy="688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" y="297"/>
                  </a:cxn>
                  <a:cxn ang="0">
                    <a:pos x="86" y="688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625" name="Freeform 33"/>
              <p:cNvSpPr>
                <a:spLocks/>
              </p:cNvSpPr>
              <p:nvPr/>
            </p:nvSpPr>
            <p:spPr bwMode="auto">
              <a:xfrm rot="-10800000">
                <a:off x="3906" y="2593"/>
                <a:ext cx="86" cy="688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" y="297"/>
                  </a:cxn>
                  <a:cxn ang="0">
                    <a:pos x="86" y="688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626" name="Line 34"/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6627" name="Text Box 35"/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006628" name="Text Box 36"/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1006629" name="Text Box 37"/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1006630" name="Text Box 38"/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1006631" name="Text Box 39"/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ACBDBC2-CD97-477F-8422-E76B822BEC5F}" type="slidenum">
              <a:rPr lang="en-US"/>
              <a:pPr/>
              <a:t>14</a:t>
            </a:fld>
            <a:endParaRPr lang="en-US"/>
          </a:p>
        </p:txBody>
      </p:sp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>
                <a:solidFill>
                  <a:srgbClr val="DD0111"/>
                </a:solidFill>
                <a:latin typeface="Monotype Corsiva" pitchFamily="66" charset="0"/>
              </a:rPr>
              <a:t>Alg.: </a:t>
            </a:r>
            <a:r>
              <a:rPr lang="en-US"/>
              <a:t>INITIALIZE-SINGLE-SOURCE(V, s)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b="1"/>
              <a:t> for </a:t>
            </a:r>
            <a:r>
              <a:rPr lang="en-US"/>
              <a:t>each v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V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b="1"/>
              <a:t>       do </a:t>
            </a:r>
            <a:r>
              <a:rPr lang="en-US"/>
              <a:t>d[v] ← </a:t>
            </a:r>
            <a:r>
              <a:rPr lang="en-US">
                <a:sym typeface="Symbol" pitchFamily="18" charset="2"/>
              </a:rPr>
              <a:t>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>
                <a:sym typeface="Symbol" pitchFamily="18" charset="2"/>
              </a:rPr>
              <a:t>             </a:t>
            </a:r>
            <a:r>
              <a:rPr lang="en-US"/>
              <a:t>[v] ← NIL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/>
              <a:t>d[s] ← 0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endParaRPr lang="en-US"/>
          </a:p>
          <a:p>
            <a:pPr marL="533400" indent="-533400">
              <a:lnSpc>
                <a:spcPct val="120000"/>
              </a:lnSpc>
            </a:pPr>
            <a:r>
              <a:rPr lang="en-US"/>
              <a:t>All the shortest-paths algorithms start with INITIALIZE-SINGLE-SOURCE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F164D4-3ED0-4640-B2CA-B1D20F712FFB}" type="slidenum">
              <a:rPr lang="en-US"/>
              <a:pPr/>
              <a:t>15</a:t>
            </a:fld>
            <a:endParaRPr lang="en-US"/>
          </a:p>
        </p:txBody>
      </p:sp>
      <p:sp>
        <p:nvSpPr>
          <p:cNvPr id="78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Relaxation Step</a:t>
            </a:r>
          </a:p>
        </p:txBody>
      </p:sp>
      <p:sp>
        <p:nvSpPr>
          <p:cNvPr id="78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13" y="1062038"/>
            <a:ext cx="8229600" cy="2921000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b="1"/>
              <a:t>Relaxing </a:t>
            </a:r>
            <a:r>
              <a:rPr lang="en-US"/>
              <a:t>an edge (u, v) = testing whether we can improve the shortest path to v found so far by going through u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/>
              <a:t>	If </a:t>
            </a:r>
            <a:r>
              <a:rPr lang="en-US">
                <a:latin typeface="Comic Sans MS" pitchFamily="66" charset="0"/>
              </a:rPr>
              <a:t>d[v] &gt; d[u] + w(u, v) 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/>
              <a:t>	    we can improve the shortest path to v 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/>
              <a:t>	    </a:t>
            </a:r>
            <a:r>
              <a:rPr lang="en-US">
                <a:sym typeface="Symbol" pitchFamily="18" charset="2"/>
              </a:rPr>
              <a:t></a:t>
            </a:r>
            <a:r>
              <a:rPr lang="en-US"/>
              <a:t> d[v]=d[u]+w(u,v)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r>
              <a:rPr lang="en-US"/>
              <a:t>	    </a:t>
            </a:r>
            <a:r>
              <a:rPr lang="en-US">
                <a:sym typeface="Symbol" pitchFamily="18" charset="2"/>
              </a:rPr>
              <a:t></a:t>
            </a:r>
            <a:r>
              <a:rPr lang="en-US"/>
              <a:t> </a:t>
            </a:r>
            <a:r>
              <a:rPr lang="en-US">
                <a:latin typeface="Comic Sans MS" pitchFamily="66" charset="0"/>
                <a:sym typeface="Symbol" pitchFamily="18" charset="2"/>
              </a:rPr>
              <a:t></a:t>
            </a:r>
            <a:r>
              <a:rPr lang="en-US">
                <a:latin typeface="Comic Sans MS" pitchFamily="66" charset="0"/>
              </a:rPr>
              <a:t>[v] ← u</a:t>
            </a:r>
          </a:p>
          <a:p>
            <a:pPr marL="914400" lvl="1" indent="-457200">
              <a:lnSpc>
                <a:spcPct val="90000"/>
              </a:lnSpc>
              <a:buFontTx/>
              <a:buNone/>
            </a:pP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30250" y="4110038"/>
            <a:ext cx="1743075" cy="747712"/>
            <a:chOff x="717" y="2115"/>
            <a:chExt cx="1098" cy="471"/>
          </a:xfrm>
        </p:grpSpPr>
        <p:sp>
          <p:nvSpPr>
            <p:cNvPr id="786437" name="Oval 5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86438" name="Oval 6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  <p:sp>
          <p:nvSpPr>
            <p:cNvPr id="786439" name="Line 7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6440" name="Text Box 8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86441" name="Text Box 9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786442" name="Text Box 10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730250" y="5626100"/>
            <a:ext cx="1743075" cy="747713"/>
            <a:chOff x="717" y="2115"/>
            <a:chExt cx="1098" cy="471"/>
          </a:xfrm>
        </p:grpSpPr>
        <p:sp>
          <p:nvSpPr>
            <p:cNvPr id="786444" name="Oval 12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86445" name="Oval 13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b="1"/>
                <a:t>7</a:t>
              </a:r>
            </a:p>
          </p:txBody>
        </p:sp>
        <p:sp>
          <p:nvSpPr>
            <p:cNvPr id="786446" name="Line 14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6447" name="Text Box 15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86448" name="Text Box 16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786449" name="Text Box 17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86450" name="AutoShape 18"/>
          <p:cNvSpPr>
            <a:spLocks noChangeArrowheads="1"/>
          </p:cNvSpPr>
          <p:nvPr/>
        </p:nvSpPr>
        <p:spPr bwMode="auto">
          <a:xfrm rot="5400000">
            <a:off x="1097757" y="5168106"/>
            <a:ext cx="979488" cy="2635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51" name="Text Box 19"/>
          <p:cNvSpPr txBox="1">
            <a:spLocks noChangeArrowheads="1"/>
          </p:cNvSpPr>
          <p:nvPr/>
        </p:nvSpPr>
        <p:spPr bwMode="auto">
          <a:xfrm>
            <a:off x="1776413" y="5113338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RELAX(u, v, w)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833813" y="4119563"/>
            <a:ext cx="1743075" cy="747712"/>
            <a:chOff x="717" y="2115"/>
            <a:chExt cx="1098" cy="471"/>
          </a:xfrm>
        </p:grpSpPr>
        <p:sp>
          <p:nvSpPr>
            <p:cNvPr id="786453" name="Oval 21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86454" name="Oval 22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786455" name="Line 23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6456" name="Text Box 24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86457" name="Text Box 25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786458" name="Text Box 26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833813" y="5635625"/>
            <a:ext cx="1743075" cy="747713"/>
            <a:chOff x="717" y="2115"/>
            <a:chExt cx="1098" cy="471"/>
          </a:xfrm>
        </p:grpSpPr>
        <p:sp>
          <p:nvSpPr>
            <p:cNvPr id="786460" name="Oval 28"/>
            <p:cNvSpPr>
              <a:spLocks noChangeArrowheads="1"/>
            </p:cNvSpPr>
            <p:nvPr/>
          </p:nvSpPr>
          <p:spPr bwMode="auto">
            <a:xfrm>
              <a:off x="717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86461" name="Oval 29"/>
            <p:cNvSpPr>
              <a:spLocks noChangeArrowheads="1"/>
            </p:cNvSpPr>
            <p:nvPr/>
          </p:nvSpPr>
          <p:spPr bwMode="auto">
            <a:xfrm>
              <a:off x="1549" y="2321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786462" name="Line 30"/>
            <p:cNvSpPr>
              <a:spLocks noChangeShapeType="1"/>
            </p:cNvSpPr>
            <p:nvPr/>
          </p:nvSpPr>
          <p:spPr bwMode="auto">
            <a:xfrm>
              <a:off x="981" y="2446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6463" name="Text Box 31"/>
            <p:cNvSpPr txBox="1">
              <a:spLocks noChangeArrowheads="1"/>
            </p:cNvSpPr>
            <p:nvPr/>
          </p:nvSpPr>
          <p:spPr bwMode="auto">
            <a:xfrm>
              <a:off x="1174" y="224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86464" name="Text Box 32"/>
            <p:cNvSpPr txBox="1">
              <a:spLocks noChangeArrowheads="1"/>
            </p:cNvSpPr>
            <p:nvPr/>
          </p:nvSpPr>
          <p:spPr bwMode="auto">
            <a:xfrm>
              <a:off x="772" y="211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u</a:t>
              </a:r>
            </a:p>
          </p:txBody>
        </p:sp>
        <p:sp>
          <p:nvSpPr>
            <p:cNvPr id="786465" name="Text Box 33"/>
            <p:cNvSpPr txBox="1">
              <a:spLocks noChangeArrowheads="1"/>
            </p:cNvSpPr>
            <p:nvPr/>
          </p:nvSpPr>
          <p:spPr bwMode="auto">
            <a:xfrm>
              <a:off x="1594" y="211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v</a:t>
              </a:r>
            </a:p>
          </p:txBody>
        </p:sp>
      </p:grpSp>
      <p:sp>
        <p:nvSpPr>
          <p:cNvPr id="786466" name="AutoShape 34"/>
          <p:cNvSpPr>
            <a:spLocks noChangeArrowheads="1"/>
          </p:cNvSpPr>
          <p:nvPr/>
        </p:nvSpPr>
        <p:spPr bwMode="auto">
          <a:xfrm rot="5400000">
            <a:off x="4201319" y="5177631"/>
            <a:ext cx="979488" cy="263525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6467" name="Text Box 35"/>
          <p:cNvSpPr txBox="1">
            <a:spLocks noChangeArrowheads="1"/>
          </p:cNvSpPr>
          <p:nvPr/>
        </p:nvSpPr>
        <p:spPr bwMode="auto">
          <a:xfrm>
            <a:off x="4879975" y="5122863"/>
            <a:ext cx="1746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RELAX(u, v, w)</a:t>
            </a:r>
          </a:p>
        </p:txBody>
      </p:sp>
      <p:sp>
        <p:nvSpPr>
          <p:cNvPr id="786468" name="Rectangle 36"/>
          <p:cNvSpPr>
            <a:spLocks noChangeArrowheads="1"/>
          </p:cNvSpPr>
          <p:nvPr/>
        </p:nvSpPr>
        <p:spPr bwMode="auto">
          <a:xfrm>
            <a:off x="5421313" y="3311525"/>
            <a:ext cx="33909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rgbClr val="DD0111"/>
                </a:solidFill>
              </a:rPr>
              <a:t>After relaxation:</a:t>
            </a:r>
          </a:p>
          <a:p>
            <a:pPr lvl="1"/>
            <a:r>
              <a:rPr lang="en-US" sz="2400">
                <a:solidFill>
                  <a:srgbClr val="DD0111"/>
                </a:solidFill>
                <a:latin typeface="Comic Sans MS" pitchFamily="66" charset="0"/>
              </a:rPr>
              <a:t>d[v] </a:t>
            </a:r>
            <a:r>
              <a:rPr lang="en-US" sz="240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</a:t>
            </a:r>
            <a:r>
              <a:rPr lang="en-US" sz="2400">
                <a:solidFill>
                  <a:srgbClr val="DD0111"/>
                </a:solidFill>
                <a:latin typeface="Comic Sans MS" pitchFamily="66" charset="0"/>
              </a:rPr>
              <a:t> d[u] + w(u, v)</a:t>
            </a:r>
          </a:p>
        </p:txBody>
      </p: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258763" y="3787775"/>
            <a:ext cx="1908175" cy="684213"/>
            <a:chOff x="163" y="2242"/>
            <a:chExt cx="1202" cy="431"/>
          </a:xfrm>
        </p:grpSpPr>
        <p:sp>
          <p:nvSpPr>
            <p:cNvPr id="786470" name="Oval 38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786471" name="Freeform 39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25"/>
                </a:cxn>
                <a:cxn ang="0">
                  <a:pos x="69" y="81"/>
                </a:cxn>
                <a:cxn ang="0">
                  <a:pos x="113" y="131"/>
                </a:cxn>
                <a:cxn ang="0">
                  <a:pos x="151" y="200"/>
                </a:cxn>
                <a:cxn ang="0">
                  <a:pos x="163" y="231"/>
                </a:cxn>
              </a:cxnLst>
              <a:rect l="0" t="0" r="r" b="b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6472" name="Freeform 40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/>
              <a:ahLst/>
              <a:cxnLst>
                <a:cxn ang="0">
                  <a:pos x="28" y="10"/>
                </a:cxn>
                <a:cxn ang="0">
                  <a:pos x="72" y="29"/>
                </a:cxn>
                <a:cxn ang="0">
                  <a:pos x="109" y="41"/>
                </a:cxn>
                <a:cxn ang="0">
                  <a:pos x="166" y="22"/>
                </a:cxn>
                <a:cxn ang="0">
                  <a:pos x="291" y="41"/>
                </a:cxn>
                <a:cxn ang="0">
                  <a:pos x="441" y="85"/>
                </a:cxn>
                <a:cxn ang="0">
                  <a:pos x="610" y="98"/>
                </a:cxn>
                <a:cxn ang="0">
                  <a:pos x="673" y="116"/>
                </a:cxn>
                <a:cxn ang="0">
                  <a:pos x="823" y="166"/>
                </a:cxn>
                <a:cxn ang="0">
                  <a:pos x="955" y="210"/>
                </a:cxn>
                <a:cxn ang="0">
                  <a:pos x="992" y="235"/>
                </a:cxn>
                <a:cxn ang="0">
                  <a:pos x="1011" y="242"/>
                </a:cxn>
              </a:cxnLst>
              <a:rect l="0" t="0" r="r" b="b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3351213" y="3787775"/>
            <a:ext cx="1908175" cy="684213"/>
            <a:chOff x="163" y="2242"/>
            <a:chExt cx="1202" cy="431"/>
          </a:xfrm>
        </p:grpSpPr>
        <p:sp>
          <p:nvSpPr>
            <p:cNvPr id="786474" name="Oval 42"/>
            <p:cNvSpPr>
              <a:spLocks noChangeArrowheads="1"/>
            </p:cNvSpPr>
            <p:nvPr/>
          </p:nvSpPr>
          <p:spPr bwMode="auto">
            <a:xfrm>
              <a:off x="163" y="2242"/>
              <a:ext cx="238" cy="225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786475" name="Freeform 43"/>
            <p:cNvSpPr>
              <a:spLocks/>
            </p:cNvSpPr>
            <p:nvPr/>
          </p:nvSpPr>
          <p:spPr bwMode="auto">
            <a:xfrm>
              <a:off x="369" y="2442"/>
              <a:ext cx="163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25"/>
                </a:cxn>
                <a:cxn ang="0">
                  <a:pos x="69" y="81"/>
                </a:cxn>
                <a:cxn ang="0">
                  <a:pos x="113" y="131"/>
                </a:cxn>
                <a:cxn ang="0">
                  <a:pos x="151" y="200"/>
                </a:cxn>
                <a:cxn ang="0">
                  <a:pos x="163" y="231"/>
                </a:cxn>
              </a:cxnLst>
              <a:rect l="0" t="0" r="r" b="b"/>
              <a:pathLst>
                <a:path w="163" h="231">
                  <a:moveTo>
                    <a:pt x="0" y="0"/>
                  </a:moveTo>
                  <a:cubicBezTo>
                    <a:pt x="19" y="12"/>
                    <a:pt x="36" y="18"/>
                    <a:pt x="57" y="25"/>
                  </a:cubicBezTo>
                  <a:cubicBezTo>
                    <a:pt x="72" y="48"/>
                    <a:pt x="79" y="55"/>
                    <a:pt x="69" y="81"/>
                  </a:cubicBezTo>
                  <a:cubicBezTo>
                    <a:pt x="77" y="116"/>
                    <a:pt x="80" y="121"/>
                    <a:pt x="113" y="131"/>
                  </a:cubicBezTo>
                  <a:cubicBezTo>
                    <a:pt x="145" y="153"/>
                    <a:pt x="130" y="169"/>
                    <a:pt x="151" y="200"/>
                  </a:cubicBezTo>
                  <a:cubicBezTo>
                    <a:pt x="158" y="223"/>
                    <a:pt x="154" y="213"/>
                    <a:pt x="163" y="2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6476" name="Freeform 44"/>
            <p:cNvSpPr>
              <a:spLocks/>
            </p:cNvSpPr>
            <p:nvPr/>
          </p:nvSpPr>
          <p:spPr bwMode="auto">
            <a:xfrm>
              <a:off x="354" y="2413"/>
              <a:ext cx="1011" cy="242"/>
            </a:xfrm>
            <a:custGeom>
              <a:avLst/>
              <a:gdLst/>
              <a:ahLst/>
              <a:cxnLst>
                <a:cxn ang="0">
                  <a:pos x="28" y="10"/>
                </a:cxn>
                <a:cxn ang="0">
                  <a:pos x="72" y="29"/>
                </a:cxn>
                <a:cxn ang="0">
                  <a:pos x="109" y="41"/>
                </a:cxn>
                <a:cxn ang="0">
                  <a:pos x="166" y="22"/>
                </a:cxn>
                <a:cxn ang="0">
                  <a:pos x="291" y="41"/>
                </a:cxn>
                <a:cxn ang="0">
                  <a:pos x="441" y="85"/>
                </a:cxn>
                <a:cxn ang="0">
                  <a:pos x="610" y="98"/>
                </a:cxn>
                <a:cxn ang="0">
                  <a:pos x="673" y="116"/>
                </a:cxn>
                <a:cxn ang="0">
                  <a:pos x="823" y="166"/>
                </a:cxn>
                <a:cxn ang="0">
                  <a:pos x="955" y="210"/>
                </a:cxn>
                <a:cxn ang="0">
                  <a:pos x="992" y="235"/>
                </a:cxn>
                <a:cxn ang="0">
                  <a:pos x="1011" y="242"/>
                </a:cxn>
              </a:cxnLst>
              <a:rect l="0" t="0" r="r" b="b"/>
              <a:pathLst>
                <a:path w="1011" h="242">
                  <a:moveTo>
                    <a:pt x="28" y="10"/>
                  </a:moveTo>
                  <a:cubicBezTo>
                    <a:pt x="85" y="28"/>
                    <a:pt x="0" y="0"/>
                    <a:pt x="72" y="29"/>
                  </a:cubicBezTo>
                  <a:cubicBezTo>
                    <a:pt x="84" y="34"/>
                    <a:pt x="109" y="41"/>
                    <a:pt x="109" y="41"/>
                  </a:cubicBezTo>
                  <a:cubicBezTo>
                    <a:pt x="153" y="27"/>
                    <a:pt x="135" y="34"/>
                    <a:pt x="166" y="22"/>
                  </a:cubicBezTo>
                  <a:cubicBezTo>
                    <a:pt x="215" y="26"/>
                    <a:pt x="247" y="27"/>
                    <a:pt x="291" y="41"/>
                  </a:cubicBezTo>
                  <a:cubicBezTo>
                    <a:pt x="343" y="76"/>
                    <a:pt x="375" y="79"/>
                    <a:pt x="441" y="85"/>
                  </a:cubicBezTo>
                  <a:cubicBezTo>
                    <a:pt x="501" y="77"/>
                    <a:pt x="552" y="84"/>
                    <a:pt x="610" y="98"/>
                  </a:cubicBezTo>
                  <a:cubicBezTo>
                    <a:pt x="631" y="103"/>
                    <a:pt x="673" y="116"/>
                    <a:pt x="673" y="116"/>
                  </a:cubicBezTo>
                  <a:cubicBezTo>
                    <a:pt x="714" y="157"/>
                    <a:pt x="768" y="162"/>
                    <a:pt x="823" y="166"/>
                  </a:cubicBezTo>
                  <a:cubicBezTo>
                    <a:pt x="873" y="175"/>
                    <a:pt x="909" y="195"/>
                    <a:pt x="955" y="210"/>
                  </a:cubicBezTo>
                  <a:cubicBezTo>
                    <a:pt x="964" y="217"/>
                    <a:pt x="982" y="230"/>
                    <a:pt x="992" y="235"/>
                  </a:cubicBezTo>
                  <a:cubicBezTo>
                    <a:pt x="998" y="238"/>
                    <a:pt x="1011" y="242"/>
                    <a:pt x="1011" y="24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6477" name="Text Box 45"/>
          <p:cNvSpPr txBox="1">
            <a:spLocks noChangeArrowheads="1"/>
          </p:cNvSpPr>
          <p:nvPr/>
        </p:nvSpPr>
        <p:spPr bwMode="auto">
          <a:xfrm>
            <a:off x="5789613" y="5989638"/>
            <a:ext cx="1250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no change</a:t>
            </a:r>
          </a:p>
        </p:txBody>
      </p:sp>
      <p:sp>
        <p:nvSpPr>
          <p:cNvPr id="786478" name="Rectangle 46"/>
          <p:cNvSpPr>
            <a:spLocks noChangeArrowheads="1"/>
          </p:cNvSpPr>
          <p:nvPr/>
        </p:nvSpPr>
        <p:spPr bwMode="auto">
          <a:xfrm>
            <a:off x="5237163" y="3311525"/>
            <a:ext cx="3671887" cy="8874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86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86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68" grpId="0"/>
      <p:bldP spid="78647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AE9B0C-993D-4F55-95E7-A6494F376388}" type="slidenum">
              <a:rPr lang="en-US"/>
              <a:pPr/>
              <a:t>16</a:t>
            </a:fld>
            <a:endParaRPr lang="en-US"/>
          </a:p>
        </p:txBody>
      </p:sp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/>
              <a:t>Single-source shortest path problem:</a:t>
            </a:r>
          </a:p>
          <a:p>
            <a:pPr lvl="1">
              <a:lnSpc>
                <a:spcPct val="130000"/>
              </a:lnSpc>
            </a:pPr>
            <a:r>
              <a:rPr lang="en-US"/>
              <a:t>No negative-weight edges: w(u, v) &gt; 0,  </a:t>
            </a:r>
            <a:r>
              <a:rPr lang="en-US">
                <a:sym typeface="Symbol" pitchFamily="18" charset="2"/>
              </a:rPr>
              <a:t> (u, v)  E</a:t>
            </a:r>
          </a:p>
          <a:p>
            <a:pPr>
              <a:lnSpc>
                <a:spcPct val="130000"/>
              </a:lnSpc>
            </a:pPr>
            <a:r>
              <a:rPr lang="en-US">
                <a:sym typeface="Symbol" pitchFamily="18" charset="2"/>
              </a:rPr>
              <a:t>Each edge is relaxed </a:t>
            </a:r>
            <a:r>
              <a:rPr lang="en-US" b="1">
                <a:sym typeface="Symbol" pitchFamily="18" charset="2"/>
              </a:rPr>
              <a:t>only once!</a:t>
            </a:r>
          </a:p>
          <a:p>
            <a:pPr>
              <a:lnSpc>
                <a:spcPct val="130000"/>
              </a:lnSpc>
            </a:pPr>
            <a:r>
              <a:rPr lang="en-US"/>
              <a:t>Maintains two sets of vertices:</a:t>
            </a:r>
          </a:p>
        </p:txBody>
      </p:sp>
      <p:pic>
        <p:nvPicPr>
          <p:cNvPr id="803844" name="Picture 4"/>
          <p:cNvPicPr>
            <a:picLocks noChangeAspect="1" noChangeArrowheads="1"/>
          </p:cNvPicPr>
          <p:nvPr/>
        </p:nvPicPr>
        <p:blipFill>
          <a:blip r:embed="rId3"/>
          <a:srcRect l="11574" r="23381" b="22299"/>
          <a:stretch>
            <a:fillRect/>
          </a:stretch>
        </p:blipFill>
        <p:spPr bwMode="auto">
          <a:xfrm>
            <a:off x="2438400" y="4800600"/>
            <a:ext cx="4419600" cy="1982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03845" name="Rectangle 5"/>
          <p:cNvSpPr>
            <a:spLocks noChangeArrowheads="1"/>
          </p:cNvSpPr>
          <p:nvPr/>
        </p:nvSpPr>
        <p:spPr bwMode="auto">
          <a:xfrm>
            <a:off x="1808163" y="5880100"/>
            <a:ext cx="199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d[v]=δ (s, v)</a:t>
            </a:r>
          </a:p>
        </p:txBody>
      </p:sp>
      <p:sp>
        <p:nvSpPr>
          <p:cNvPr id="803846" name="Rectangle 6"/>
          <p:cNvSpPr>
            <a:spLocks noChangeArrowheads="1"/>
          </p:cNvSpPr>
          <p:nvPr/>
        </p:nvSpPr>
        <p:spPr bwMode="auto">
          <a:xfrm>
            <a:off x="5783263" y="5919788"/>
            <a:ext cx="199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d[v]&gt;δ (s, v)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1146AA9-873D-4C3C-A6FE-5AA879341B18}" type="slidenum">
              <a:rPr lang="en-US"/>
              <a:pPr/>
              <a:t>17</a:t>
            </a:fld>
            <a:endParaRPr lang="en-US"/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(cont.)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dirty="0"/>
              <a:t>Vertices in V – S reside in a min-priority queue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Keys in Q are estimates of shortest-path weights d[u]</a:t>
            </a:r>
          </a:p>
          <a:p>
            <a:pPr>
              <a:lnSpc>
                <a:spcPct val="130000"/>
              </a:lnSpc>
            </a:pPr>
            <a:r>
              <a:rPr lang="en-US" dirty="0"/>
              <a:t>Repeatedly select a vertex u </a:t>
            </a:r>
            <a:r>
              <a:rPr lang="en-US" dirty="0">
                <a:sym typeface="Symbol" pitchFamily="18" charset="2"/>
              </a:rPr>
              <a:t> V – S, with the minimum shortest-path estimate </a:t>
            </a:r>
            <a:r>
              <a:rPr lang="en-US" dirty="0"/>
              <a:t>d[u]</a:t>
            </a:r>
          </a:p>
          <a:p>
            <a:pPr>
              <a:lnSpc>
                <a:spcPct val="130000"/>
              </a:lnSpc>
            </a:pPr>
            <a:r>
              <a:rPr lang="en-US" dirty="0"/>
              <a:t>Relax all edges leaving u</a:t>
            </a:r>
          </a:p>
          <a:p>
            <a:pPr>
              <a:lnSpc>
                <a:spcPct val="130000"/>
              </a:lnSpc>
            </a:pPr>
            <a:endParaRPr lang="en-US" dirty="0"/>
          </a:p>
        </p:txBody>
      </p:sp>
      <p:pic>
        <p:nvPicPr>
          <p:cNvPr id="944132" name="Picture 4"/>
          <p:cNvPicPr>
            <a:picLocks noChangeAspect="1" noChangeArrowheads="1"/>
          </p:cNvPicPr>
          <p:nvPr/>
        </p:nvPicPr>
        <p:blipFill>
          <a:blip r:embed="rId3"/>
          <a:srcRect l="3122" r="5032"/>
          <a:stretch>
            <a:fillRect/>
          </a:stretch>
        </p:blipFill>
        <p:spPr bwMode="auto">
          <a:xfrm>
            <a:off x="261938" y="4414838"/>
            <a:ext cx="7961312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44133" name="Text Box 5"/>
          <p:cNvSpPr txBox="1">
            <a:spLocks noChangeArrowheads="1"/>
          </p:cNvSpPr>
          <p:nvPr/>
        </p:nvSpPr>
        <p:spPr bwMode="auto">
          <a:xfrm>
            <a:off x="4479925" y="4525963"/>
            <a:ext cx="405765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3C5170C-7BFF-43D8-A24E-FC674DC5E29C}" type="slidenum">
              <a:rPr lang="en-US"/>
              <a:pPr/>
              <a:t>18</a:t>
            </a:fld>
            <a:endParaRPr lang="en-US"/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 (G, w, s)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8488" y="2046288"/>
            <a:ext cx="2882900" cy="2528887"/>
            <a:chOff x="1370" y="1413"/>
            <a:chExt cx="1816" cy="1593"/>
          </a:xfrm>
        </p:grpSpPr>
        <p:sp>
          <p:nvSpPr>
            <p:cNvPr id="949253" name="Oval 5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949254" name="Oval 6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949255" name="Oval 7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949256" name="Oval 8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949257" name="Oval 9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949258" name="Line 10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59" name="Line 11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60" name="Text Box 12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49261" name="Text Box 13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49262" name="Text Box 14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949263" name="Text Box 15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49264" name="Text Box 16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949265" name="Text Box 17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49266" name="Text Box 18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9267" name="Text Box 19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949268" name="Text Box 20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949269" name="Line 21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0" name="Line 22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1" name="Line 23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2" name="Text Box 24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49273" name="Text Box 25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949274" name="Text Box 26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49275" name="Text Box 27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49276" name="Freeform 28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7" name="Freeform 29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8" name="Line 30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79" name="Text Box 31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49280" name="Text Box 32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949281" name="Freeform 33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82" name="Freeform 34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410075" y="2149475"/>
            <a:ext cx="2882900" cy="2528888"/>
            <a:chOff x="1370" y="1413"/>
            <a:chExt cx="1816" cy="1593"/>
          </a:xfrm>
        </p:grpSpPr>
        <p:sp>
          <p:nvSpPr>
            <p:cNvPr id="949284" name="Oval 36"/>
            <p:cNvSpPr>
              <a:spLocks noChangeArrowheads="1"/>
            </p:cNvSpPr>
            <p:nvPr/>
          </p:nvSpPr>
          <p:spPr bwMode="auto">
            <a:xfrm>
              <a:off x="1547" y="2084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949285" name="Oval 37"/>
            <p:cNvSpPr>
              <a:spLocks noChangeArrowheads="1"/>
            </p:cNvSpPr>
            <p:nvPr/>
          </p:nvSpPr>
          <p:spPr bwMode="auto">
            <a:xfrm>
              <a:off x="1976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949286" name="Oval 38"/>
            <p:cNvSpPr>
              <a:spLocks noChangeArrowheads="1"/>
            </p:cNvSpPr>
            <p:nvPr/>
          </p:nvSpPr>
          <p:spPr bwMode="auto">
            <a:xfrm>
              <a:off x="2808" y="161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949287" name="Oval 39"/>
            <p:cNvSpPr>
              <a:spLocks noChangeArrowheads="1"/>
            </p:cNvSpPr>
            <p:nvPr/>
          </p:nvSpPr>
          <p:spPr bwMode="auto">
            <a:xfrm>
              <a:off x="1976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949288" name="Oval 40"/>
            <p:cNvSpPr>
              <a:spLocks noChangeArrowheads="1"/>
            </p:cNvSpPr>
            <p:nvPr/>
          </p:nvSpPr>
          <p:spPr bwMode="auto">
            <a:xfrm>
              <a:off x="2808" y="255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949289" name="Line 41"/>
            <p:cNvSpPr>
              <a:spLocks noChangeShapeType="1"/>
            </p:cNvSpPr>
            <p:nvPr/>
          </p:nvSpPr>
          <p:spPr bwMode="auto">
            <a:xfrm flipV="1">
              <a:off x="1754" y="1846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90" name="Line 42"/>
            <p:cNvSpPr>
              <a:spLocks noChangeShapeType="1"/>
            </p:cNvSpPr>
            <p:nvPr/>
          </p:nvSpPr>
          <p:spPr bwMode="auto">
            <a:xfrm>
              <a:off x="1755" y="2314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291" name="Text Box 43"/>
            <p:cNvSpPr txBox="1">
              <a:spLocks noChangeArrowheads="1"/>
            </p:cNvSpPr>
            <p:nvPr/>
          </p:nvSpPr>
          <p:spPr bwMode="auto">
            <a:xfrm>
              <a:off x="1667" y="1819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49292" name="Text Box 44"/>
            <p:cNvSpPr txBox="1">
              <a:spLocks noChangeArrowheads="1"/>
            </p:cNvSpPr>
            <p:nvPr/>
          </p:nvSpPr>
          <p:spPr bwMode="auto">
            <a:xfrm>
              <a:off x="2419" y="148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49293" name="Text Box 45"/>
            <p:cNvSpPr txBox="1">
              <a:spLocks noChangeArrowheads="1"/>
            </p:cNvSpPr>
            <p:nvPr/>
          </p:nvSpPr>
          <p:spPr bwMode="auto">
            <a:xfrm>
              <a:off x="1744" y="238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949294" name="Text Box 46"/>
            <p:cNvSpPr txBox="1">
              <a:spLocks noChangeArrowheads="1"/>
            </p:cNvSpPr>
            <p:nvPr/>
          </p:nvSpPr>
          <p:spPr bwMode="auto">
            <a:xfrm>
              <a:off x="2439" y="266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49295" name="Text Box 47"/>
            <p:cNvSpPr txBox="1">
              <a:spLocks noChangeArrowheads="1"/>
            </p:cNvSpPr>
            <p:nvPr/>
          </p:nvSpPr>
          <p:spPr bwMode="auto">
            <a:xfrm>
              <a:off x="1370" y="209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949296" name="Text Box 48"/>
            <p:cNvSpPr txBox="1">
              <a:spLocks noChangeArrowheads="1"/>
            </p:cNvSpPr>
            <p:nvPr/>
          </p:nvSpPr>
          <p:spPr bwMode="auto">
            <a:xfrm>
              <a:off x="2031" y="141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49297" name="Text Box 49"/>
            <p:cNvSpPr txBox="1">
              <a:spLocks noChangeArrowheads="1"/>
            </p:cNvSpPr>
            <p:nvPr/>
          </p:nvSpPr>
          <p:spPr bwMode="auto">
            <a:xfrm>
              <a:off x="2853" y="141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49298" name="Text Box 50"/>
            <p:cNvSpPr txBox="1">
              <a:spLocks noChangeArrowheads="1"/>
            </p:cNvSpPr>
            <p:nvPr/>
          </p:nvSpPr>
          <p:spPr bwMode="auto">
            <a:xfrm>
              <a:off x="2015" y="277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949299" name="Text Box 51"/>
            <p:cNvSpPr txBox="1">
              <a:spLocks noChangeArrowheads="1"/>
            </p:cNvSpPr>
            <p:nvPr/>
          </p:nvSpPr>
          <p:spPr bwMode="auto">
            <a:xfrm>
              <a:off x="2869" y="277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949300" name="Line 52"/>
            <p:cNvSpPr>
              <a:spLocks noChangeShapeType="1"/>
            </p:cNvSpPr>
            <p:nvPr/>
          </p:nvSpPr>
          <p:spPr bwMode="auto">
            <a:xfrm flipV="1">
              <a:off x="2246" y="2691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01" name="Line 53"/>
            <p:cNvSpPr>
              <a:spLocks noChangeShapeType="1"/>
            </p:cNvSpPr>
            <p:nvPr/>
          </p:nvSpPr>
          <p:spPr bwMode="auto">
            <a:xfrm flipV="1">
              <a:off x="2177" y="1837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02" name="Line 54"/>
            <p:cNvSpPr>
              <a:spLocks noChangeShapeType="1"/>
            </p:cNvSpPr>
            <p:nvPr/>
          </p:nvSpPr>
          <p:spPr bwMode="auto">
            <a:xfrm flipH="1" flipV="1">
              <a:off x="1799" y="2265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03" name="Text Box 55"/>
            <p:cNvSpPr txBox="1">
              <a:spLocks noChangeArrowheads="1"/>
            </p:cNvSpPr>
            <p:nvPr/>
          </p:nvSpPr>
          <p:spPr bwMode="auto">
            <a:xfrm>
              <a:off x="1864" y="202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49304" name="Text Box 56"/>
            <p:cNvSpPr txBox="1">
              <a:spLocks noChangeArrowheads="1"/>
            </p:cNvSpPr>
            <p:nvPr/>
          </p:nvSpPr>
          <p:spPr bwMode="auto">
            <a:xfrm>
              <a:off x="2165" y="20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949305" name="Text Box 57"/>
            <p:cNvSpPr txBox="1">
              <a:spLocks noChangeArrowheads="1"/>
            </p:cNvSpPr>
            <p:nvPr/>
          </p:nvSpPr>
          <p:spPr bwMode="auto">
            <a:xfrm>
              <a:off x="2578" y="181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49306" name="Text Box 58"/>
            <p:cNvSpPr txBox="1">
              <a:spLocks noChangeArrowheads="1"/>
            </p:cNvSpPr>
            <p:nvPr/>
          </p:nvSpPr>
          <p:spPr bwMode="auto">
            <a:xfrm>
              <a:off x="2478" y="235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49307" name="Freeform 59"/>
            <p:cNvSpPr>
              <a:spLocks/>
            </p:cNvSpPr>
            <p:nvPr/>
          </p:nvSpPr>
          <p:spPr bwMode="auto">
            <a:xfrm rot="5400000">
              <a:off x="1820" y="2191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08" name="Freeform 60"/>
            <p:cNvSpPr>
              <a:spLocks/>
            </p:cNvSpPr>
            <p:nvPr/>
          </p:nvSpPr>
          <p:spPr bwMode="auto">
            <a:xfrm rot="5400000" flipH="1" flipV="1">
              <a:off x="1692" y="2191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09" name="Line 61"/>
            <p:cNvSpPr>
              <a:spLocks noChangeShapeType="1"/>
            </p:cNvSpPr>
            <p:nvPr/>
          </p:nvSpPr>
          <p:spPr bwMode="auto">
            <a:xfrm flipV="1">
              <a:off x="2264" y="1749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10" name="Text Box 62"/>
            <p:cNvSpPr txBox="1">
              <a:spLocks noChangeArrowheads="1"/>
            </p:cNvSpPr>
            <p:nvPr/>
          </p:nvSpPr>
          <p:spPr bwMode="auto">
            <a:xfrm>
              <a:off x="2698" y="202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49311" name="Text Box 63"/>
            <p:cNvSpPr txBox="1">
              <a:spLocks noChangeArrowheads="1"/>
            </p:cNvSpPr>
            <p:nvPr/>
          </p:nvSpPr>
          <p:spPr bwMode="auto">
            <a:xfrm>
              <a:off x="2999" y="20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949312" name="Freeform 64"/>
            <p:cNvSpPr>
              <a:spLocks/>
            </p:cNvSpPr>
            <p:nvPr/>
          </p:nvSpPr>
          <p:spPr bwMode="auto">
            <a:xfrm rot="5400000">
              <a:off x="2654" y="2191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13" name="Freeform 65"/>
            <p:cNvSpPr>
              <a:spLocks/>
            </p:cNvSpPr>
            <p:nvPr/>
          </p:nvSpPr>
          <p:spPr bwMode="auto">
            <a:xfrm rot="5400000" flipH="1" flipV="1">
              <a:off x="2526" y="2191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5022850" y="2520950"/>
            <a:ext cx="738188" cy="695325"/>
            <a:chOff x="4220" y="2496"/>
            <a:chExt cx="465" cy="438"/>
          </a:xfrm>
        </p:grpSpPr>
        <p:sp>
          <p:nvSpPr>
            <p:cNvPr id="949315" name="Line 67"/>
            <p:cNvSpPr>
              <a:spLocks noChangeShapeType="1"/>
            </p:cNvSpPr>
            <p:nvPr/>
          </p:nvSpPr>
          <p:spPr bwMode="auto">
            <a:xfrm flipV="1">
              <a:off x="4220" y="2676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16" name="Oval 68"/>
            <p:cNvSpPr>
              <a:spLocks noChangeArrowheads="1"/>
            </p:cNvSpPr>
            <p:nvPr/>
          </p:nvSpPr>
          <p:spPr bwMode="auto">
            <a:xfrm>
              <a:off x="4465" y="2496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10</a:t>
              </a:r>
            </a:p>
          </p:txBody>
        </p:sp>
      </p:grpSp>
      <p:grpSp>
        <p:nvGrpSpPr>
          <p:cNvPr id="5" name="Group 69"/>
          <p:cNvGrpSpPr>
            <a:grpSpLocks/>
          </p:cNvGrpSpPr>
          <p:nvPr/>
        </p:nvGrpSpPr>
        <p:grpSpPr bwMode="auto">
          <a:xfrm>
            <a:off x="5037138" y="3597275"/>
            <a:ext cx="709612" cy="752475"/>
            <a:chOff x="4238" y="3156"/>
            <a:chExt cx="447" cy="474"/>
          </a:xfrm>
        </p:grpSpPr>
        <p:sp>
          <p:nvSpPr>
            <p:cNvPr id="949318" name="Line 70"/>
            <p:cNvSpPr>
              <a:spLocks noChangeShapeType="1"/>
            </p:cNvSpPr>
            <p:nvPr/>
          </p:nvSpPr>
          <p:spPr bwMode="auto">
            <a:xfrm rot="5400000" flipV="1">
              <a:off x="4226" y="3168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9319" name="Oval 71"/>
            <p:cNvSpPr>
              <a:spLocks noChangeArrowheads="1"/>
            </p:cNvSpPr>
            <p:nvPr/>
          </p:nvSpPr>
          <p:spPr bwMode="auto">
            <a:xfrm>
              <a:off x="4465" y="343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</p:grpSp>
      <p:sp>
        <p:nvSpPr>
          <p:cNvPr id="949321" name="Text Box 73"/>
          <p:cNvSpPr txBox="1">
            <a:spLocks noChangeArrowheads="1"/>
          </p:cNvSpPr>
          <p:nvPr/>
        </p:nvSpPr>
        <p:spPr bwMode="auto">
          <a:xfrm>
            <a:off x="1042988" y="1682750"/>
            <a:ext cx="2805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S=&lt;&gt; Q=&lt;s,t,x,z,y&gt;</a:t>
            </a:r>
          </a:p>
        </p:txBody>
      </p:sp>
      <p:sp>
        <p:nvSpPr>
          <p:cNvPr id="949324" name="Text Box 76"/>
          <p:cNvSpPr txBox="1">
            <a:spLocks noChangeArrowheads="1"/>
          </p:cNvSpPr>
          <p:nvPr/>
        </p:nvSpPr>
        <p:spPr bwMode="auto">
          <a:xfrm>
            <a:off x="4743450" y="1654175"/>
            <a:ext cx="1073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S=&lt;s&gt;</a:t>
            </a:r>
          </a:p>
        </p:txBody>
      </p:sp>
      <p:sp>
        <p:nvSpPr>
          <p:cNvPr id="949325" name="Text Box 77"/>
          <p:cNvSpPr txBox="1">
            <a:spLocks noChangeArrowheads="1"/>
          </p:cNvSpPr>
          <p:nvPr/>
        </p:nvSpPr>
        <p:spPr bwMode="auto">
          <a:xfrm>
            <a:off x="6119813" y="1619250"/>
            <a:ext cx="17478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Q=&lt;y,t,x,z&gt;</a:t>
            </a:r>
          </a:p>
        </p:txBody>
      </p:sp>
      <p:pic>
        <p:nvPicPr>
          <p:cNvPr id="75" name="Picture 4"/>
          <p:cNvPicPr>
            <a:picLocks noChangeAspect="1" noChangeArrowheads="1"/>
          </p:cNvPicPr>
          <p:nvPr/>
        </p:nvPicPr>
        <p:blipFill>
          <a:blip r:embed="rId3"/>
          <a:srcRect l="3122" r="5032"/>
          <a:stretch>
            <a:fillRect/>
          </a:stretch>
        </p:blipFill>
        <p:spPr bwMode="auto">
          <a:xfrm>
            <a:off x="649288" y="4705350"/>
            <a:ext cx="7961312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94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4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324" grpId="0"/>
      <p:bldP spid="9493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0E0AD8-798B-4E07-9885-F442AE516F56}" type="slidenum">
              <a:rPr lang="en-US"/>
              <a:pPr/>
              <a:t>19</a:t>
            </a:fld>
            <a:endParaRPr lang="en-US"/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69950" y="1204913"/>
            <a:ext cx="2882900" cy="2528887"/>
            <a:chOff x="200" y="759"/>
            <a:chExt cx="1816" cy="1593"/>
          </a:xfrm>
        </p:grpSpPr>
        <p:sp>
          <p:nvSpPr>
            <p:cNvPr id="951300" name="Oval 4"/>
            <p:cNvSpPr>
              <a:spLocks noChangeArrowheads="1"/>
            </p:cNvSpPr>
            <p:nvPr/>
          </p:nvSpPr>
          <p:spPr bwMode="auto">
            <a:xfrm>
              <a:off x="377" y="1430"/>
              <a:ext cx="266" cy="265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951301" name="Oval 5"/>
            <p:cNvSpPr>
              <a:spLocks noChangeArrowheads="1"/>
            </p:cNvSpPr>
            <p:nvPr/>
          </p:nvSpPr>
          <p:spPr bwMode="auto">
            <a:xfrm>
              <a:off x="806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10</a:t>
              </a:r>
            </a:p>
          </p:txBody>
        </p:sp>
        <p:sp>
          <p:nvSpPr>
            <p:cNvPr id="951302" name="Oval 6"/>
            <p:cNvSpPr>
              <a:spLocks noChangeArrowheads="1"/>
            </p:cNvSpPr>
            <p:nvPr/>
          </p:nvSpPr>
          <p:spPr bwMode="auto">
            <a:xfrm>
              <a:off x="1638" y="96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951303" name="Oval 7"/>
            <p:cNvSpPr>
              <a:spLocks noChangeArrowheads="1"/>
            </p:cNvSpPr>
            <p:nvPr/>
          </p:nvSpPr>
          <p:spPr bwMode="auto">
            <a:xfrm>
              <a:off x="806" y="1896"/>
              <a:ext cx="266" cy="265"/>
            </a:xfrm>
            <a:prstGeom prst="ellipse">
              <a:avLst/>
            </a:prstGeom>
            <a:solidFill>
              <a:srgbClr val="EAEAEA"/>
            </a:solidFill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5</a:t>
              </a:r>
              <a:endParaRPr lang="en-US"/>
            </a:p>
          </p:txBody>
        </p:sp>
        <p:sp>
          <p:nvSpPr>
            <p:cNvPr id="951304" name="Oval 8"/>
            <p:cNvSpPr>
              <a:spLocks noChangeArrowheads="1"/>
            </p:cNvSpPr>
            <p:nvPr/>
          </p:nvSpPr>
          <p:spPr bwMode="auto">
            <a:xfrm>
              <a:off x="1638" y="189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951305" name="Line 9"/>
            <p:cNvSpPr>
              <a:spLocks noChangeShapeType="1"/>
            </p:cNvSpPr>
            <p:nvPr/>
          </p:nvSpPr>
          <p:spPr bwMode="auto">
            <a:xfrm flipV="1">
              <a:off x="584" y="119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06" name="Line 10"/>
            <p:cNvSpPr>
              <a:spLocks noChangeShapeType="1"/>
            </p:cNvSpPr>
            <p:nvPr/>
          </p:nvSpPr>
          <p:spPr bwMode="auto">
            <a:xfrm>
              <a:off x="585" y="166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07" name="Text Box 11"/>
            <p:cNvSpPr txBox="1">
              <a:spLocks noChangeArrowheads="1"/>
            </p:cNvSpPr>
            <p:nvPr/>
          </p:nvSpPr>
          <p:spPr bwMode="auto">
            <a:xfrm>
              <a:off x="497" y="1165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10</a:t>
              </a:r>
            </a:p>
          </p:txBody>
        </p:sp>
        <p:sp>
          <p:nvSpPr>
            <p:cNvPr id="951308" name="Text Box 12"/>
            <p:cNvSpPr txBox="1">
              <a:spLocks noChangeArrowheads="1"/>
            </p:cNvSpPr>
            <p:nvPr/>
          </p:nvSpPr>
          <p:spPr bwMode="auto">
            <a:xfrm>
              <a:off x="1249" y="8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951309" name="Text Box 13"/>
            <p:cNvSpPr txBox="1">
              <a:spLocks noChangeArrowheads="1"/>
            </p:cNvSpPr>
            <p:nvPr/>
          </p:nvSpPr>
          <p:spPr bwMode="auto">
            <a:xfrm>
              <a:off x="574" y="172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951310" name="Text Box 14"/>
            <p:cNvSpPr txBox="1">
              <a:spLocks noChangeArrowheads="1"/>
            </p:cNvSpPr>
            <p:nvPr/>
          </p:nvSpPr>
          <p:spPr bwMode="auto">
            <a:xfrm>
              <a:off x="1269" y="200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51311" name="Text Box 15"/>
            <p:cNvSpPr txBox="1">
              <a:spLocks noChangeArrowheads="1"/>
            </p:cNvSpPr>
            <p:nvPr/>
          </p:nvSpPr>
          <p:spPr bwMode="auto">
            <a:xfrm>
              <a:off x="200" y="144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951312" name="Text Box 16"/>
            <p:cNvSpPr txBox="1">
              <a:spLocks noChangeArrowheads="1"/>
            </p:cNvSpPr>
            <p:nvPr/>
          </p:nvSpPr>
          <p:spPr bwMode="auto">
            <a:xfrm>
              <a:off x="861" y="75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51313" name="Text Box 17"/>
            <p:cNvSpPr txBox="1">
              <a:spLocks noChangeArrowheads="1"/>
            </p:cNvSpPr>
            <p:nvPr/>
          </p:nvSpPr>
          <p:spPr bwMode="auto">
            <a:xfrm>
              <a:off x="1683" y="75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51314" name="Text Box 18"/>
            <p:cNvSpPr txBox="1">
              <a:spLocks noChangeArrowheads="1"/>
            </p:cNvSpPr>
            <p:nvPr/>
          </p:nvSpPr>
          <p:spPr bwMode="auto">
            <a:xfrm>
              <a:off x="845" y="212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951315" name="Text Box 19"/>
            <p:cNvSpPr txBox="1">
              <a:spLocks noChangeArrowheads="1"/>
            </p:cNvSpPr>
            <p:nvPr/>
          </p:nvSpPr>
          <p:spPr bwMode="auto">
            <a:xfrm>
              <a:off x="1699" y="212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951316" name="Line 20"/>
            <p:cNvSpPr>
              <a:spLocks noChangeShapeType="1"/>
            </p:cNvSpPr>
            <p:nvPr/>
          </p:nvSpPr>
          <p:spPr bwMode="auto">
            <a:xfrm flipV="1">
              <a:off x="1076" y="203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17" name="Line 21"/>
            <p:cNvSpPr>
              <a:spLocks noChangeShapeType="1"/>
            </p:cNvSpPr>
            <p:nvPr/>
          </p:nvSpPr>
          <p:spPr bwMode="auto">
            <a:xfrm flipV="1">
              <a:off x="1007" y="118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18" name="Line 22"/>
            <p:cNvSpPr>
              <a:spLocks noChangeShapeType="1"/>
            </p:cNvSpPr>
            <p:nvPr/>
          </p:nvSpPr>
          <p:spPr bwMode="auto">
            <a:xfrm flipH="1" flipV="1">
              <a:off x="629" y="161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19" name="Text Box 23"/>
            <p:cNvSpPr txBox="1">
              <a:spLocks noChangeArrowheads="1"/>
            </p:cNvSpPr>
            <p:nvPr/>
          </p:nvSpPr>
          <p:spPr bwMode="auto">
            <a:xfrm>
              <a:off x="694" y="137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51320" name="Text Box 24"/>
            <p:cNvSpPr txBox="1">
              <a:spLocks noChangeArrowheads="1"/>
            </p:cNvSpPr>
            <p:nvPr/>
          </p:nvSpPr>
          <p:spPr bwMode="auto">
            <a:xfrm>
              <a:off x="995" y="13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951321" name="Text Box 25"/>
            <p:cNvSpPr txBox="1">
              <a:spLocks noChangeArrowheads="1"/>
            </p:cNvSpPr>
            <p:nvPr/>
          </p:nvSpPr>
          <p:spPr bwMode="auto">
            <a:xfrm>
              <a:off x="1408" y="115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51322" name="Text Box 26"/>
            <p:cNvSpPr txBox="1">
              <a:spLocks noChangeArrowheads="1"/>
            </p:cNvSpPr>
            <p:nvPr/>
          </p:nvSpPr>
          <p:spPr bwMode="auto">
            <a:xfrm>
              <a:off x="1308" y="170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51323" name="Freeform 27"/>
            <p:cNvSpPr>
              <a:spLocks/>
            </p:cNvSpPr>
            <p:nvPr/>
          </p:nvSpPr>
          <p:spPr bwMode="auto">
            <a:xfrm rot="5400000">
              <a:off x="650" y="1537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24" name="Freeform 28"/>
            <p:cNvSpPr>
              <a:spLocks/>
            </p:cNvSpPr>
            <p:nvPr/>
          </p:nvSpPr>
          <p:spPr bwMode="auto">
            <a:xfrm rot="5400000" flipH="1" flipV="1">
              <a:off x="522" y="1537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25" name="Line 29"/>
            <p:cNvSpPr>
              <a:spLocks noChangeShapeType="1"/>
            </p:cNvSpPr>
            <p:nvPr/>
          </p:nvSpPr>
          <p:spPr bwMode="auto">
            <a:xfrm flipV="1">
              <a:off x="1094" y="1095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26" name="Text Box 30"/>
            <p:cNvSpPr txBox="1">
              <a:spLocks noChangeArrowheads="1"/>
            </p:cNvSpPr>
            <p:nvPr/>
          </p:nvSpPr>
          <p:spPr bwMode="auto">
            <a:xfrm>
              <a:off x="1528" y="137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51327" name="Text Box 31"/>
            <p:cNvSpPr txBox="1">
              <a:spLocks noChangeArrowheads="1"/>
            </p:cNvSpPr>
            <p:nvPr/>
          </p:nvSpPr>
          <p:spPr bwMode="auto">
            <a:xfrm>
              <a:off x="1829" y="139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951328" name="Freeform 32"/>
            <p:cNvSpPr>
              <a:spLocks/>
            </p:cNvSpPr>
            <p:nvPr/>
          </p:nvSpPr>
          <p:spPr bwMode="auto">
            <a:xfrm rot="5400000">
              <a:off x="1484" y="1537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29" name="Freeform 33"/>
            <p:cNvSpPr>
              <a:spLocks/>
            </p:cNvSpPr>
            <p:nvPr/>
          </p:nvSpPr>
          <p:spPr bwMode="auto">
            <a:xfrm rot="5400000" flipH="1" flipV="1">
              <a:off x="1356" y="1537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30" name="Line 34"/>
            <p:cNvSpPr>
              <a:spLocks noChangeShapeType="1"/>
            </p:cNvSpPr>
            <p:nvPr/>
          </p:nvSpPr>
          <p:spPr bwMode="auto">
            <a:xfrm rot="5400000" flipV="1">
              <a:off x="584" y="1674"/>
              <a:ext cx="282" cy="258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1331" name="Line 35"/>
          <p:cNvSpPr>
            <a:spLocks noChangeShapeType="1"/>
          </p:cNvSpPr>
          <p:nvPr/>
        </p:nvSpPr>
        <p:spPr bwMode="auto">
          <a:xfrm flipV="1">
            <a:off x="1470025" y="1885950"/>
            <a:ext cx="447675" cy="409575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868488" y="1571625"/>
            <a:ext cx="349250" cy="1431925"/>
            <a:chOff x="829" y="1002"/>
            <a:chExt cx="220" cy="902"/>
          </a:xfrm>
        </p:grpSpPr>
        <p:sp>
          <p:nvSpPr>
            <p:cNvPr id="951333" name="Freeform 37"/>
            <p:cNvSpPr>
              <a:spLocks/>
            </p:cNvSpPr>
            <p:nvPr/>
          </p:nvSpPr>
          <p:spPr bwMode="auto">
            <a:xfrm rot="5400000">
              <a:off x="650" y="1531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34" name="Oval 38"/>
            <p:cNvSpPr>
              <a:spLocks noChangeArrowheads="1"/>
            </p:cNvSpPr>
            <p:nvPr/>
          </p:nvSpPr>
          <p:spPr bwMode="auto">
            <a:xfrm>
              <a:off x="829" y="100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8</a:t>
              </a:r>
            </a:p>
          </p:txBody>
        </p:sp>
      </p:grpSp>
      <p:sp>
        <p:nvSpPr>
          <p:cNvPr id="951335" name="Line 39"/>
          <p:cNvSpPr>
            <a:spLocks noChangeShapeType="1"/>
          </p:cNvSpPr>
          <p:nvPr/>
        </p:nvSpPr>
        <p:spPr bwMode="auto">
          <a:xfrm flipV="1">
            <a:off x="1460500" y="1895475"/>
            <a:ext cx="447675" cy="409575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160588" y="1571625"/>
            <a:ext cx="1381125" cy="1419225"/>
            <a:chOff x="1013" y="1002"/>
            <a:chExt cx="870" cy="894"/>
          </a:xfrm>
        </p:grpSpPr>
        <p:sp>
          <p:nvSpPr>
            <p:cNvPr id="951337" name="Line 41"/>
            <p:cNvSpPr>
              <a:spLocks noChangeShapeType="1"/>
            </p:cNvSpPr>
            <p:nvPr/>
          </p:nvSpPr>
          <p:spPr bwMode="auto">
            <a:xfrm flipV="1">
              <a:off x="1013" y="1171"/>
              <a:ext cx="670" cy="725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38" name="Oval 42"/>
            <p:cNvSpPr>
              <a:spLocks noChangeArrowheads="1"/>
            </p:cNvSpPr>
            <p:nvPr/>
          </p:nvSpPr>
          <p:spPr bwMode="auto">
            <a:xfrm>
              <a:off x="1663" y="100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14</a:t>
              </a:r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2279650" y="3048000"/>
            <a:ext cx="1271588" cy="314325"/>
            <a:chOff x="1088" y="1932"/>
            <a:chExt cx="801" cy="198"/>
          </a:xfrm>
        </p:grpSpPr>
        <p:sp>
          <p:nvSpPr>
            <p:cNvPr id="951340" name="Line 44"/>
            <p:cNvSpPr>
              <a:spLocks noChangeShapeType="1"/>
            </p:cNvSpPr>
            <p:nvPr/>
          </p:nvSpPr>
          <p:spPr bwMode="auto">
            <a:xfrm flipV="1">
              <a:off x="1088" y="2037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41" name="Oval 45"/>
            <p:cNvSpPr>
              <a:spLocks noChangeArrowheads="1"/>
            </p:cNvSpPr>
            <p:nvPr/>
          </p:nvSpPr>
          <p:spPr bwMode="auto">
            <a:xfrm>
              <a:off x="1669" y="1932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7</a:t>
              </a:r>
            </a:p>
          </p:txBody>
        </p:sp>
      </p:grpSp>
      <p:sp>
        <p:nvSpPr>
          <p:cNvPr id="951342" name="Line 46"/>
          <p:cNvSpPr>
            <a:spLocks noChangeShapeType="1"/>
          </p:cNvSpPr>
          <p:nvPr/>
        </p:nvSpPr>
        <p:spPr bwMode="auto">
          <a:xfrm flipV="1">
            <a:off x="6018213" y="1849438"/>
            <a:ext cx="1063625" cy="1150937"/>
          </a:xfrm>
          <a:prstGeom prst="line">
            <a:avLst/>
          </a:prstGeom>
          <a:noFill/>
          <a:ln w="57150">
            <a:solidFill>
              <a:srgbClr val="80808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6" name="Group 47"/>
          <p:cNvGrpSpPr>
            <a:grpSpLocks/>
          </p:cNvGrpSpPr>
          <p:nvPr/>
        </p:nvGrpSpPr>
        <p:grpSpPr bwMode="auto">
          <a:xfrm>
            <a:off x="4727575" y="1195388"/>
            <a:ext cx="2882900" cy="2528887"/>
            <a:chOff x="2222" y="813"/>
            <a:chExt cx="1816" cy="1593"/>
          </a:xfrm>
        </p:grpSpPr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222" y="813"/>
              <a:ext cx="1816" cy="1593"/>
              <a:chOff x="200" y="759"/>
              <a:chExt cx="1816" cy="1593"/>
            </a:xfrm>
          </p:grpSpPr>
          <p:sp>
            <p:nvSpPr>
              <p:cNvPr id="951345" name="Oval 49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951346" name="Oval 50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8</a:t>
                </a:r>
              </a:p>
            </p:txBody>
          </p:sp>
          <p:sp>
            <p:nvSpPr>
              <p:cNvPr id="951347" name="Oval 51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14</a:t>
                </a:r>
              </a:p>
            </p:txBody>
          </p:sp>
          <p:sp>
            <p:nvSpPr>
              <p:cNvPr id="951348" name="Oval 52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5</a:t>
                </a:r>
                <a:endParaRPr lang="en-US"/>
              </a:p>
            </p:txBody>
          </p:sp>
          <p:sp>
            <p:nvSpPr>
              <p:cNvPr id="951349" name="Oval 53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951350" name="Line 54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51" name="Line 55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52" name="Text Box 56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951353" name="Text Box 57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951354" name="Text Box 58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951355" name="Text Box 59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951356" name="Text Box 60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951357" name="Text Box 61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951358" name="Text Box 62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951359" name="Text Box 63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951360" name="Text Box 64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951361" name="Line 65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62" name="Line 66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63" name="Line 67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64" name="Text Box 68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951365" name="Text Box 69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951366" name="Text Box 70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951367" name="Text Box 71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951368" name="Freeform 72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69" name="Freeform 73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70" name="Line 74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71" name="Text Box 75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951372" name="Text Box 76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951373" name="Freeform 77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74" name="Freeform 78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1375" name="Line 79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1376" name="Freeform 80"/>
            <p:cNvSpPr>
              <a:spLocks/>
            </p:cNvSpPr>
            <p:nvPr/>
          </p:nvSpPr>
          <p:spPr bwMode="auto">
            <a:xfrm rot="5400000">
              <a:off x="2672" y="1585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77" name="Line 81"/>
            <p:cNvSpPr>
              <a:spLocks noChangeShapeType="1"/>
            </p:cNvSpPr>
            <p:nvPr/>
          </p:nvSpPr>
          <p:spPr bwMode="auto">
            <a:xfrm flipV="1">
              <a:off x="3110" y="209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1378" name="Line 82"/>
          <p:cNvSpPr>
            <a:spLocks noChangeShapeType="1"/>
          </p:cNvSpPr>
          <p:nvPr/>
        </p:nvSpPr>
        <p:spPr bwMode="auto">
          <a:xfrm flipV="1">
            <a:off x="6018213" y="1858963"/>
            <a:ext cx="1063625" cy="1150937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8" name="Group 83"/>
          <p:cNvGrpSpPr>
            <a:grpSpLocks/>
          </p:cNvGrpSpPr>
          <p:nvPr/>
        </p:nvGrpSpPr>
        <p:grpSpPr bwMode="auto">
          <a:xfrm>
            <a:off x="7059613" y="1571625"/>
            <a:ext cx="349250" cy="1450975"/>
            <a:chOff x="3691" y="1050"/>
            <a:chExt cx="220" cy="914"/>
          </a:xfrm>
        </p:grpSpPr>
        <p:sp>
          <p:nvSpPr>
            <p:cNvPr id="951380" name="Freeform 84"/>
            <p:cNvSpPr>
              <a:spLocks/>
            </p:cNvSpPr>
            <p:nvPr/>
          </p:nvSpPr>
          <p:spPr bwMode="auto">
            <a:xfrm rot="5400000">
              <a:off x="3512" y="1591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1381" name="Oval 85"/>
            <p:cNvSpPr>
              <a:spLocks noChangeArrowheads="1"/>
            </p:cNvSpPr>
            <p:nvPr/>
          </p:nvSpPr>
          <p:spPr bwMode="auto">
            <a:xfrm>
              <a:off x="3691" y="1050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13</a:t>
              </a:r>
            </a:p>
          </p:txBody>
        </p:sp>
      </p:grpSp>
      <p:sp>
        <p:nvSpPr>
          <p:cNvPr id="951459" name="Text Box 163"/>
          <p:cNvSpPr txBox="1">
            <a:spLocks noChangeArrowheads="1"/>
          </p:cNvSpPr>
          <p:nvPr/>
        </p:nvSpPr>
        <p:spPr bwMode="auto">
          <a:xfrm>
            <a:off x="1001713" y="3940175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S=&lt;s,y&gt; Q=&lt;z,t,x&gt;</a:t>
            </a:r>
          </a:p>
        </p:txBody>
      </p:sp>
      <p:sp>
        <p:nvSpPr>
          <p:cNvPr id="951460" name="Text Box 164"/>
          <p:cNvSpPr txBox="1">
            <a:spLocks noChangeArrowheads="1"/>
          </p:cNvSpPr>
          <p:nvPr/>
        </p:nvSpPr>
        <p:spPr bwMode="auto">
          <a:xfrm>
            <a:off x="5143500" y="4010025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S=&lt;s,y,z&gt; Q=&lt;t,x&gt;</a:t>
            </a:r>
          </a:p>
        </p:txBody>
      </p:sp>
      <p:pic>
        <p:nvPicPr>
          <p:cNvPr id="89" name="Picture 4"/>
          <p:cNvPicPr>
            <a:picLocks noChangeAspect="1" noChangeArrowheads="1"/>
          </p:cNvPicPr>
          <p:nvPr/>
        </p:nvPicPr>
        <p:blipFill>
          <a:blip r:embed="rId3"/>
          <a:srcRect l="3122" r="5032"/>
          <a:stretch>
            <a:fillRect/>
          </a:stretch>
        </p:blipFill>
        <p:spPr bwMode="auto">
          <a:xfrm>
            <a:off x="609600" y="4705350"/>
            <a:ext cx="7961312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951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951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331" grpId="0" animBg="1"/>
      <p:bldP spid="951335" grpId="0" animBg="1"/>
      <p:bldP spid="951342" grpId="0" animBg="1"/>
      <p:bldP spid="951342" grpId="1" animBg="1"/>
      <p:bldP spid="9513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D26814-BAFA-4E40-A1B8-DC1F5F457FA6}" type="slidenum">
              <a:rPr lang="en-US"/>
              <a:pPr/>
              <a:t>2</a:t>
            </a:fld>
            <a:endParaRPr lang="en-US"/>
          </a:p>
        </p:txBody>
      </p:sp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Problems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574087" cy="507682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How </a:t>
            </a:r>
            <a:r>
              <a:rPr lang="en-US" dirty="0"/>
              <a:t>can we find the shortest route between two points on a road map?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Model </a:t>
            </a:r>
            <a:r>
              <a:rPr lang="en-US" dirty="0"/>
              <a:t>the problem as a graph problem: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Road map is a weighted graph: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CC0000"/>
                </a:solidFill>
                <a:latin typeface="Comic Sans MS" pitchFamily="66" charset="0"/>
              </a:rPr>
              <a:t>vertices</a:t>
            </a:r>
            <a:r>
              <a:rPr lang="en-US" dirty="0"/>
              <a:t> = cities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8080"/>
                </a:solidFill>
                <a:latin typeface="Comic Sans MS" pitchFamily="66" charset="0"/>
              </a:rPr>
              <a:t>edges</a:t>
            </a:r>
            <a:r>
              <a:rPr lang="en-US" dirty="0"/>
              <a:t> = road segments between cities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6699"/>
                </a:solidFill>
                <a:latin typeface="Comic Sans MS" pitchFamily="66" charset="0"/>
              </a:rPr>
              <a:t>edge weights</a:t>
            </a:r>
            <a:r>
              <a:rPr lang="en-US" dirty="0"/>
              <a:t> = road distances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Goal: find a shortest path between two vertices (cities)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0CCFC5-33B0-4AFD-AA1C-3E5B823B505E}" type="slidenum">
              <a:rPr lang="en-US"/>
              <a:pPr/>
              <a:t>20</a:t>
            </a:fld>
            <a:endParaRPr lang="en-US"/>
          </a:p>
        </p:txBody>
      </p:sp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(cont.)</a:t>
            </a:r>
          </a:p>
        </p:txBody>
      </p:sp>
      <p:grpSp>
        <p:nvGrpSpPr>
          <p:cNvPr id="2" name="Group 86"/>
          <p:cNvGrpSpPr>
            <a:grpSpLocks/>
          </p:cNvGrpSpPr>
          <p:nvPr/>
        </p:nvGrpSpPr>
        <p:grpSpPr bwMode="auto">
          <a:xfrm>
            <a:off x="860425" y="3919538"/>
            <a:ext cx="2882900" cy="2528887"/>
            <a:chOff x="224" y="2451"/>
            <a:chExt cx="1816" cy="1593"/>
          </a:xfrm>
        </p:grpSpPr>
        <p:grpSp>
          <p:nvGrpSpPr>
            <p:cNvPr id="3" name="Group 87"/>
            <p:cNvGrpSpPr>
              <a:grpSpLocks/>
            </p:cNvGrpSpPr>
            <p:nvPr/>
          </p:nvGrpSpPr>
          <p:grpSpPr bwMode="auto">
            <a:xfrm>
              <a:off x="224" y="2451"/>
              <a:ext cx="1816" cy="1593"/>
              <a:chOff x="200" y="759"/>
              <a:chExt cx="1816" cy="1593"/>
            </a:xfrm>
          </p:grpSpPr>
          <p:sp>
            <p:nvSpPr>
              <p:cNvPr id="805976" name="Oval 8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805977" name="Oval 8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8</a:t>
                </a:r>
              </a:p>
            </p:txBody>
          </p:sp>
          <p:sp>
            <p:nvSpPr>
              <p:cNvPr id="805978" name="Oval 9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13</a:t>
                </a:r>
              </a:p>
            </p:txBody>
          </p:sp>
          <p:sp>
            <p:nvSpPr>
              <p:cNvPr id="805979" name="Oval 9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5</a:t>
                </a:r>
                <a:endParaRPr lang="en-US"/>
              </a:p>
            </p:txBody>
          </p:sp>
          <p:sp>
            <p:nvSpPr>
              <p:cNvPr id="805980" name="Oval 9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805981" name="Line 9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82" name="Line 9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83" name="Text Box 9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805984" name="Text Box 9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805985" name="Text Box 9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805986" name="Text Box 9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05987" name="Text Box 9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805988" name="Text Box 10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805989" name="Text Box 10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805990" name="Text Box 10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805991" name="Text Box 10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805992" name="Line 10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93" name="Line 10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94" name="Line 10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5995" name="Text Box 10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05996" name="Text Box 10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805997" name="Text Box 10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805998" name="Text Box 11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05999" name="Freeform 11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00" name="Freeform 11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01" name="Line 11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02" name="Text Box 11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06003" name="Text Box 11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806004" name="Freeform 11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05" name="Freeform 11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06" name="Line 11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06007" name="Freeform 119"/>
            <p:cNvSpPr>
              <a:spLocks/>
            </p:cNvSpPr>
            <p:nvPr/>
          </p:nvSpPr>
          <p:spPr bwMode="auto">
            <a:xfrm rot="5400000">
              <a:off x="674" y="3223"/>
              <a:ext cx="696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57150">
              <a:solidFill>
                <a:srgbClr val="808080"/>
              </a:solidFill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6008" name="Line 120"/>
            <p:cNvSpPr>
              <a:spLocks noChangeShapeType="1"/>
            </p:cNvSpPr>
            <p:nvPr/>
          </p:nvSpPr>
          <p:spPr bwMode="auto">
            <a:xfrm flipV="1">
              <a:off x="1112" y="3729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6009" name="Freeform 121"/>
          <p:cNvSpPr>
            <a:spLocks/>
          </p:cNvSpPr>
          <p:nvPr/>
        </p:nvSpPr>
        <p:spPr bwMode="auto">
          <a:xfrm rot="5400000">
            <a:off x="2908301" y="5154612"/>
            <a:ext cx="1104900" cy="79375"/>
          </a:xfrm>
          <a:custGeom>
            <a:avLst/>
            <a:gdLst/>
            <a:ahLst/>
            <a:cxnLst>
              <a:cxn ang="0">
                <a:pos x="15" y="50"/>
              </a:cxn>
              <a:cxn ang="0">
                <a:pos x="47" y="37"/>
              </a:cxn>
              <a:cxn ang="0">
                <a:pos x="299" y="1"/>
              </a:cxn>
              <a:cxn ang="0">
                <a:pos x="582" y="41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57150">
            <a:solidFill>
              <a:srgbClr val="808080"/>
            </a:solidFill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6010" name="Freeform 122"/>
          <p:cNvSpPr>
            <a:spLocks/>
          </p:cNvSpPr>
          <p:nvPr/>
        </p:nvSpPr>
        <p:spPr bwMode="auto">
          <a:xfrm rot="5400000">
            <a:off x="2908301" y="5126037"/>
            <a:ext cx="1104900" cy="79375"/>
          </a:xfrm>
          <a:custGeom>
            <a:avLst/>
            <a:gdLst/>
            <a:ahLst/>
            <a:cxnLst>
              <a:cxn ang="0">
                <a:pos x="15" y="50"/>
              </a:cxn>
              <a:cxn ang="0">
                <a:pos x="47" y="37"/>
              </a:cxn>
              <a:cxn ang="0">
                <a:pos x="299" y="1"/>
              </a:cxn>
              <a:cxn ang="0">
                <a:pos x="582" y="41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 cap="flat">
            <a:solidFill>
              <a:schemeClr val="tx1"/>
            </a:solidFill>
            <a:prstDash val="sysDot"/>
            <a:round/>
            <a:headEnd type="triangl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" name="Group 123"/>
          <p:cNvGrpSpPr>
            <a:grpSpLocks/>
          </p:cNvGrpSpPr>
          <p:nvPr/>
        </p:nvGrpSpPr>
        <p:grpSpPr bwMode="auto">
          <a:xfrm>
            <a:off x="2260600" y="4305300"/>
            <a:ext cx="1262063" cy="314325"/>
            <a:chOff x="1106" y="2688"/>
            <a:chExt cx="795" cy="198"/>
          </a:xfrm>
        </p:grpSpPr>
        <p:sp>
          <p:nvSpPr>
            <p:cNvPr id="806012" name="Line 124"/>
            <p:cNvSpPr>
              <a:spLocks noChangeShapeType="1"/>
            </p:cNvSpPr>
            <p:nvPr/>
          </p:nvSpPr>
          <p:spPr bwMode="auto">
            <a:xfrm flipV="1">
              <a:off x="1106" y="2781"/>
              <a:ext cx="572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6013" name="Oval 125"/>
            <p:cNvSpPr>
              <a:spLocks noChangeArrowheads="1"/>
            </p:cNvSpPr>
            <p:nvPr/>
          </p:nvSpPr>
          <p:spPr bwMode="auto">
            <a:xfrm>
              <a:off x="1681" y="2688"/>
              <a:ext cx="220" cy="19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grpSp>
        <p:nvGrpSpPr>
          <p:cNvPr id="5" name="Group 126"/>
          <p:cNvGrpSpPr>
            <a:grpSpLocks/>
          </p:cNvGrpSpPr>
          <p:nvPr/>
        </p:nvGrpSpPr>
        <p:grpSpPr bwMode="auto">
          <a:xfrm>
            <a:off x="4765675" y="3833813"/>
            <a:ext cx="2882900" cy="2528887"/>
            <a:chOff x="3002" y="2415"/>
            <a:chExt cx="1816" cy="1593"/>
          </a:xfrm>
        </p:grpSpPr>
        <p:grpSp>
          <p:nvGrpSpPr>
            <p:cNvPr id="6" name="Group 127"/>
            <p:cNvGrpSpPr>
              <a:grpSpLocks/>
            </p:cNvGrpSpPr>
            <p:nvPr/>
          </p:nvGrpSpPr>
          <p:grpSpPr bwMode="auto">
            <a:xfrm>
              <a:off x="3002" y="2415"/>
              <a:ext cx="1816" cy="1593"/>
              <a:chOff x="200" y="759"/>
              <a:chExt cx="1816" cy="1593"/>
            </a:xfrm>
          </p:grpSpPr>
          <p:sp>
            <p:nvSpPr>
              <p:cNvPr id="806016" name="Oval 128"/>
              <p:cNvSpPr>
                <a:spLocks noChangeArrowheads="1"/>
              </p:cNvSpPr>
              <p:nvPr/>
            </p:nvSpPr>
            <p:spPr bwMode="auto">
              <a:xfrm>
                <a:off x="377" y="1430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806017" name="Oval 129"/>
              <p:cNvSpPr>
                <a:spLocks noChangeArrowheads="1"/>
              </p:cNvSpPr>
              <p:nvPr/>
            </p:nvSpPr>
            <p:spPr bwMode="auto">
              <a:xfrm>
                <a:off x="806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8</a:t>
                </a:r>
              </a:p>
            </p:txBody>
          </p:sp>
          <p:sp>
            <p:nvSpPr>
              <p:cNvPr id="806018" name="Oval 130"/>
              <p:cNvSpPr>
                <a:spLocks noChangeArrowheads="1"/>
              </p:cNvSpPr>
              <p:nvPr/>
            </p:nvSpPr>
            <p:spPr bwMode="auto">
              <a:xfrm>
                <a:off x="1638" y="965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9</a:t>
                </a:r>
              </a:p>
            </p:txBody>
          </p:sp>
          <p:sp>
            <p:nvSpPr>
              <p:cNvPr id="806019" name="Oval 131"/>
              <p:cNvSpPr>
                <a:spLocks noChangeArrowheads="1"/>
              </p:cNvSpPr>
              <p:nvPr/>
            </p:nvSpPr>
            <p:spPr bwMode="auto">
              <a:xfrm>
                <a:off x="806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5</a:t>
                </a:r>
                <a:endParaRPr lang="en-US"/>
              </a:p>
            </p:txBody>
          </p:sp>
          <p:sp>
            <p:nvSpPr>
              <p:cNvPr id="806020" name="Oval 132"/>
              <p:cNvSpPr>
                <a:spLocks noChangeArrowheads="1"/>
              </p:cNvSpPr>
              <p:nvPr/>
            </p:nvSpPr>
            <p:spPr bwMode="auto">
              <a:xfrm>
                <a:off x="1638" y="1896"/>
                <a:ext cx="266" cy="265"/>
              </a:xfrm>
              <a:prstGeom prst="ellipse">
                <a:avLst/>
              </a:prstGeom>
              <a:solidFill>
                <a:srgbClr val="EAEAEA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806021" name="Line 133"/>
              <p:cNvSpPr>
                <a:spLocks noChangeShapeType="1"/>
              </p:cNvSpPr>
              <p:nvPr/>
            </p:nvSpPr>
            <p:spPr bwMode="auto">
              <a:xfrm flipV="1">
                <a:off x="584" y="119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22" name="Line 134"/>
              <p:cNvSpPr>
                <a:spLocks noChangeShapeType="1"/>
              </p:cNvSpPr>
              <p:nvPr/>
            </p:nvSpPr>
            <p:spPr bwMode="auto">
              <a:xfrm>
                <a:off x="585" y="166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23" name="Text Box 135"/>
              <p:cNvSpPr txBox="1">
                <a:spLocks noChangeArrowheads="1"/>
              </p:cNvSpPr>
              <p:nvPr/>
            </p:nvSpPr>
            <p:spPr bwMode="auto">
              <a:xfrm>
                <a:off x="497" y="1165"/>
                <a:ext cx="2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10</a:t>
                </a:r>
              </a:p>
            </p:txBody>
          </p:sp>
          <p:sp>
            <p:nvSpPr>
              <p:cNvPr id="806024" name="Text Box 136"/>
              <p:cNvSpPr txBox="1">
                <a:spLocks noChangeArrowheads="1"/>
              </p:cNvSpPr>
              <p:nvPr/>
            </p:nvSpPr>
            <p:spPr bwMode="auto">
              <a:xfrm>
                <a:off x="1249" y="82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806025" name="Text Box 137"/>
              <p:cNvSpPr txBox="1">
                <a:spLocks noChangeArrowheads="1"/>
              </p:cNvSpPr>
              <p:nvPr/>
            </p:nvSpPr>
            <p:spPr bwMode="auto">
              <a:xfrm>
                <a:off x="574" y="172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806026" name="Text Box 138"/>
              <p:cNvSpPr txBox="1">
                <a:spLocks noChangeArrowheads="1"/>
              </p:cNvSpPr>
              <p:nvPr/>
            </p:nvSpPr>
            <p:spPr bwMode="auto">
              <a:xfrm>
                <a:off x="1269" y="200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06027" name="Text Box 139"/>
              <p:cNvSpPr txBox="1">
                <a:spLocks noChangeArrowheads="1"/>
              </p:cNvSpPr>
              <p:nvPr/>
            </p:nvSpPr>
            <p:spPr bwMode="auto">
              <a:xfrm>
                <a:off x="200" y="144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806028" name="Text Box 140"/>
              <p:cNvSpPr txBox="1">
                <a:spLocks noChangeArrowheads="1"/>
              </p:cNvSpPr>
              <p:nvPr/>
            </p:nvSpPr>
            <p:spPr bwMode="auto">
              <a:xfrm>
                <a:off x="861" y="75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806029" name="Text Box 141"/>
              <p:cNvSpPr txBox="1">
                <a:spLocks noChangeArrowheads="1"/>
              </p:cNvSpPr>
              <p:nvPr/>
            </p:nvSpPr>
            <p:spPr bwMode="auto">
              <a:xfrm>
                <a:off x="1683" y="75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806030" name="Text Box 142"/>
              <p:cNvSpPr txBox="1">
                <a:spLocks noChangeArrowheads="1"/>
              </p:cNvSpPr>
              <p:nvPr/>
            </p:nvSpPr>
            <p:spPr bwMode="auto">
              <a:xfrm>
                <a:off x="845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806031" name="Text Box 143"/>
              <p:cNvSpPr txBox="1">
                <a:spLocks noChangeArrowheads="1"/>
              </p:cNvSpPr>
              <p:nvPr/>
            </p:nvSpPr>
            <p:spPr bwMode="auto">
              <a:xfrm>
                <a:off x="1699" y="212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806032" name="Line 144"/>
              <p:cNvSpPr>
                <a:spLocks noChangeShapeType="1"/>
              </p:cNvSpPr>
              <p:nvPr/>
            </p:nvSpPr>
            <p:spPr bwMode="auto">
              <a:xfrm flipV="1">
                <a:off x="1076" y="203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33" name="Line 145"/>
              <p:cNvSpPr>
                <a:spLocks noChangeShapeType="1"/>
              </p:cNvSpPr>
              <p:nvPr/>
            </p:nvSpPr>
            <p:spPr bwMode="auto">
              <a:xfrm flipV="1">
                <a:off x="1007" y="118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34" name="Line 146"/>
              <p:cNvSpPr>
                <a:spLocks noChangeShapeType="1"/>
              </p:cNvSpPr>
              <p:nvPr/>
            </p:nvSpPr>
            <p:spPr bwMode="auto">
              <a:xfrm flipH="1" flipV="1">
                <a:off x="629" y="161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35" name="Text Box 147"/>
              <p:cNvSpPr txBox="1">
                <a:spLocks noChangeArrowheads="1"/>
              </p:cNvSpPr>
              <p:nvPr/>
            </p:nvSpPr>
            <p:spPr bwMode="auto">
              <a:xfrm>
                <a:off x="694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806036" name="Text Box 148"/>
              <p:cNvSpPr txBox="1">
                <a:spLocks noChangeArrowheads="1"/>
              </p:cNvSpPr>
              <p:nvPr/>
            </p:nvSpPr>
            <p:spPr bwMode="auto">
              <a:xfrm>
                <a:off x="995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806037" name="Text Box 149"/>
              <p:cNvSpPr txBox="1">
                <a:spLocks noChangeArrowheads="1"/>
              </p:cNvSpPr>
              <p:nvPr/>
            </p:nvSpPr>
            <p:spPr bwMode="auto">
              <a:xfrm>
                <a:off x="1408" y="11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806038" name="Text Box 150"/>
              <p:cNvSpPr txBox="1">
                <a:spLocks noChangeArrowheads="1"/>
              </p:cNvSpPr>
              <p:nvPr/>
            </p:nvSpPr>
            <p:spPr bwMode="auto">
              <a:xfrm>
                <a:off x="1308" y="1704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806039" name="Freeform 151"/>
              <p:cNvSpPr>
                <a:spLocks/>
              </p:cNvSpPr>
              <p:nvPr/>
            </p:nvSpPr>
            <p:spPr bwMode="auto">
              <a:xfrm rot="5400000">
                <a:off x="650" y="1537"/>
                <a:ext cx="696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40" name="Freeform 152"/>
              <p:cNvSpPr>
                <a:spLocks/>
              </p:cNvSpPr>
              <p:nvPr/>
            </p:nvSpPr>
            <p:spPr bwMode="auto">
              <a:xfrm rot="5400000" flipH="1" flipV="1">
                <a:off x="522" y="1537"/>
                <a:ext cx="696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41" name="Line 153"/>
              <p:cNvSpPr>
                <a:spLocks noChangeShapeType="1"/>
              </p:cNvSpPr>
              <p:nvPr/>
            </p:nvSpPr>
            <p:spPr bwMode="auto">
              <a:xfrm flipV="1">
                <a:off x="1094" y="1095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42" name="Text Box 154"/>
              <p:cNvSpPr txBox="1">
                <a:spLocks noChangeArrowheads="1"/>
              </p:cNvSpPr>
              <p:nvPr/>
            </p:nvSpPr>
            <p:spPr bwMode="auto">
              <a:xfrm>
                <a:off x="1528" y="137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806043" name="Text Box 155"/>
              <p:cNvSpPr txBox="1">
                <a:spLocks noChangeArrowheads="1"/>
              </p:cNvSpPr>
              <p:nvPr/>
            </p:nvSpPr>
            <p:spPr bwMode="auto">
              <a:xfrm>
                <a:off x="1829" y="1395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806044" name="Freeform 156"/>
              <p:cNvSpPr>
                <a:spLocks/>
              </p:cNvSpPr>
              <p:nvPr/>
            </p:nvSpPr>
            <p:spPr bwMode="auto">
              <a:xfrm rot="5400000">
                <a:off x="1484" y="1537"/>
                <a:ext cx="696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45" name="Freeform 157"/>
              <p:cNvSpPr>
                <a:spLocks/>
              </p:cNvSpPr>
              <p:nvPr/>
            </p:nvSpPr>
            <p:spPr bwMode="auto">
              <a:xfrm rot="5400000" flipH="1" flipV="1">
                <a:off x="1356" y="1537"/>
                <a:ext cx="696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46" name="Line 158"/>
              <p:cNvSpPr>
                <a:spLocks noChangeShapeType="1"/>
              </p:cNvSpPr>
              <p:nvPr/>
            </p:nvSpPr>
            <p:spPr bwMode="auto">
              <a:xfrm rot="5400000" flipV="1">
                <a:off x="584" y="1674"/>
                <a:ext cx="282" cy="258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159"/>
            <p:cNvGrpSpPr>
              <a:grpSpLocks/>
            </p:cNvGrpSpPr>
            <p:nvPr/>
          </p:nvGrpSpPr>
          <p:grpSpPr bwMode="auto">
            <a:xfrm>
              <a:off x="3775" y="2751"/>
              <a:ext cx="687" cy="942"/>
              <a:chOff x="3073" y="2781"/>
              <a:chExt cx="687" cy="942"/>
            </a:xfrm>
          </p:grpSpPr>
          <p:sp>
            <p:nvSpPr>
              <p:cNvPr id="806048" name="Freeform 160"/>
              <p:cNvSpPr>
                <a:spLocks/>
              </p:cNvSpPr>
              <p:nvPr/>
            </p:nvSpPr>
            <p:spPr bwMode="auto">
              <a:xfrm rot="5400000">
                <a:off x="2750" y="3217"/>
                <a:ext cx="696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57150">
                <a:solidFill>
                  <a:srgbClr val="808080"/>
                </a:solidFill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49" name="Line 161"/>
              <p:cNvSpPr>
                <a:spLocks noChangeShapeType="1"/>
              </p:cNvSpPr>
              <p:nvPr/>
            </p:nvSpPr>
            <p:spPr bwMode="auto">
              <a:xfrm flipV="1">
                <a:off x="3188" y="3723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6050" name="Line 162"/>
              <p:cNvSpPr>
                <a:spLocks noChangeShapeType="1"/>
              </p:cNvSpPr>
              <p:nvPr/>
            </p:nvSpPr>
            <p:spPr bwMode="auto">
              <a:xfrm flipV="1">
                <a:off x="3182" y="2781"/>
                <a:ext cx="572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06052" name="Text Box 164"/>
          <p:cNvSpPr txBox="1">
            <a:spLocks noChangeArrowheads="1"/>
          </p:cNvSpPr>
          <p:nvPr/>
        </p:nvSpPr>
        <p:spPr bwMode="auto">
          <a:xfrm>
            <a:off x="1104900" y="3306763"/>
            <a:ext cx="2720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S=&lt;s,y,z,t&gt; Q=&lt;x&gt;</a:t>
            </a:r>
          </a:p>
        </p:txBody>
      </p:sp>
      <p:sp>
        <p:nvSpPr>
          <p:cNvPr id="806053" name="Text Box 165"/>
          <p:cNvSpPr txBox="1">
            <a:spLocks noChangeArrowheads="1"/>
          </p:cNvSpPr>
          <p:nvPr/>
        </p:nvSpPr>
        <p:spPr bwMode="auto">
          <a:xfrm>
            <a:off x="5213350" y="3201988"/>
            <a:ext cx="2805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S=&lt;s,y,z,t,x&gt; Q=&lt;&gt;</a:t>
            </a:r>
          </a:p>
        </p:txBody>
      </p:sp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3"/>
          <a:srcRect l="3122" r="5032"/>
          <a:stretch>
            <a:fillRect/>
          </a:stretch>
        </p:blipFill>
        <p:spPr bwMode="auto">
          <a:xfrm>
            <a:off x="381000" y="1371600"/>
            <a:ext cx="7961312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8060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009" grpId="0" animBg="1"/>
      <p:bldP spid="806009" grpId="1" animBg="1"/>
      <p:bldP spid="8060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83B4BB-F360-4CEF-BF59-0318B9E22115}" type="slidenum">
              <a:rPr lang="en-US"/>
              <a:pPr/>
              <a:t>21</a:t>
            </a:fld>
            <a:endParaRPr lang="en-US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 (G, w, s)</a:t>
            </a:r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062038"/>
            <a:ext cx="8229600" cy="5686425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 INITIALIZE-SINGLE-SOURCE(</a:t>
            </a:r>
            <a:r>
              <a:rPr lang="en-US" sz="2400">
                <a:latin typeface="Comic Sans MS" pitchFamily="66" charset="0"/>
              </a:rPr>
              <a:t>V, s</a:t>
            </a:r>
            <a:r>
              <a:rPr lang="en-US" sz="240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 S ←  </a:t>
            </a:r>
            <a:r>
              <a:rPr lang="en-US" sz="2400">
                <a:sym typeface="Symbol" pitchFamily="18" charset="2"/>
              </a:rPr>
              <a:t>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Q ← V[G]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 </a:t>
            </a:r>
            <a:r>
              <a:rPr lang="en-US" sz="2400" b="1"/>
              <a:t>while </a:t>
            </a:r>
            <a:r>
              <a:rPr lang="en-US" sz="2400"/>
              <a:t>Q </a:t>
            </a:r>
            <a:r>
              <a:rPr lang="en-US" sz="2400">
                <a:sym typeface="Symbol" pitchFamily="18" charset="2"/>
              </a:rPr>
              <a:t></a:t>
            </a:r>
            <a:r>
              <a:rPr lang="en-US" sz="2400"/>
              <a:t> </a:t>
            </a:r>
            <a:r>
              <a:rPr lang="en-US" sz="2400">
                <a:sym typeface="Symbol" pitchFamily="18" charset="2"/>
              </a:rPr>
              <a:t></a:t>
            </a:r>
            <a:endParaRPr lang="en-US" sz="2400" b="1"/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      </a:t>
            </a:r>
            <a:r>
              <a:rPr lang="en-US" sz="2400" b="1"/>
              <a:t>do</a:t>
            </a:r>
            <a:r>
              <a:rPr lang="en-US" sz="2400"/>
              <a:t> </a:t>
            </a:r>
            <a:r>
              <a:rPr lang="en-US" sz="2400">
                <a:latin typeface="Comic Sans MS" pitchFamily="66" charset="0"/>
              </a:rPr>
              <a:t>u</a:t>
            </a:r>
            <a:r>
              <a:rPr lang="en-US" sz="2400"/>
              <a:t> ← EXTRACT-MIN(Q)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           S ← S </a:t>
            </a:r>
            <a:r>
              <a:rPr lang="en-US" sz="2400">
                <a:sym typeface="Symbol" pitchFamily="18" charset="2"/>
              </a:rPr>
              <a:t></a:t>
            </a:r>
            <a:r>
              <a:rPr lang="en-US" sz="2400"/>
              <a:t> {</a:t>
            </a:r>
            <a:r>
              <a:rPr lang="en-US" sz="2400">
                <a:latin typeface="Comic Sans MS" pitchFamily="66" charset="0"/>
              </a:rPr>
              <a:t>u</a:t>
            </a:r>
            <a:r>
              <a:rPr lang="en-US" sz="2400"/>
              <a:t>} 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           </a:t>
            </a:r>
            <a:r>
              <a:rPr lang="en-US" sz="2400" b="1"/>
              <a:t>for </a:t>
            </a:r>
            <a:r>
              <a:rPr lang="en-US" sz="2400"/>
              <a:t>each vertex </a:t>
            </a:r>
            <a:r>
              <a:rPr lang="en-US" sz="2400">
                <a:latin typeface="Comic Sans MS" pitchFamily="66" charset="0"/>
              </a:rPr>
              <a:t>v </a:t>
            </a:r>
            <a:r>
              <a:rPr lang="en-US" sz="2400">
                <a:latin typeface="Comic Sans MS" pitchFamily="66" charset="0"/>
                <a:sym typeface="Symbol" pitchFamily="18" charset="2"/>
              </a:rPr>
              <a:t></a:t>
            </a:r>
            <a:r>
              <a:rPr lang="en-US" sz="2400">
                <a:latin typeface="Comic Sans MS" pitchFamily="66" charset="0"/>
              </a:rPr>
              <a:t> Adj[u]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                 </a:t>
            </a:r>
            <a:r>
              <a:rPr lang="en-US" sz="2400" b="1"/>
              <a:t>do </a:t>
            </a:r>
            <a:r>
              <a:rPr lang="en-US" sz="2400"/>
              <a:t>RELAX(</a:t>
            </a:r>
            <a:r>
              <a:rPr lang="en-US" sz="2400">
                <a:latin typeface="Comic Sans MS" pitchFamily="66" charset="0"/>
              </a:rPr>
              <a:t>u, v, w</a:t>
            </a:r>
            <a:r>
              <a:rPr lang="en-US" sz="2400"/>
              <a:t>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sz="2400"/>
              <a:t>                 Update Q (DECREASE_KEY)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/>
              <a:t>	</a:t>
            </a:r>
          </a:p>
          <a:p>
            <a:pPr marL="533400" indent="-533400">
              <a:lnSpc>
                <a:spcPct val="120000"/>
              </a:lnSpc>
              <a:buFontTx/>
              <a:buNone/>
            </a:pPr>
            <a:r>
              <a:rPr lang="en-US" sz="2400"/>
              <a:t>          Running time: </a:t>
            </a:r>
            <a:r>
              <a:rPr lang="en-US" sz="2400">
                <a:latin typeface="Comic Sans MS" pitchFamily="66" charset="0"/>
              </a:rPr>
              <a:t>O(VlgV + ElgV) = O(ElgV)</a:t>
            </a: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6597650" y="1160463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(V)</a:t>
            </a:r>
          </a:p>
        </p:txBody>
      </p:sp>
      <p:sp>
        <p:nvSpPr>
          <p:cNvPr id="806917" name="Line 5"/>
          <p:cNvSpPr>
            <a:spLocks noChangeShapeType="1"/>
          </p:cNvSpPr>
          <p:nvPr/>
        </p:nvSpPr>
        <p:spPr bwMode="auto">
          <a:xfrm flipH="1">
            <a:off x="6040438" y="1376363"/>
            <a:ext cx="439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6918" name="Text Box 6"/>
          <p:cNvSpPr txBox="1">
            <a:spLocks noChangeArrowheads="1"/>
          </p:cNvSpPr>
          <p:nvPr/>
        </p:nvSpPr>
        <p:spPr bwMode="auto">
          <a:xfrm>
            <a:off x="2971800" y="2092325"/>
            <a:ext cx="2914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O(V) build min-heap</a:t>
            </a:r>
          </a:p>
        </p:txBody>
      </p:sp>
      <p:sp>
        <p:nvSpPr>
          <p:cNvPr id="806919" name="Line 7"/>
          <p:cNvSpPr>
            <a:spLocks noChangeShapeType="1"/>
          </p:cNvSpPr>
          <p:nvPr/>
        </p:nvSpPr>
        <p:spPr bwMode="auto">
          <a:xfrm flipH="1">
            <a:off x="2482850" y="23447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3321050" y="2643188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Executed O(V) times</a:t>
            </a:r>
          </a:p>
        </p:txBody>
      </p:sp>
      <p:sp>
        <p:nvSpPr>
          <p:cNvPr id="806921" name="Line 9"/>
          <p:cNvSpPr>
            <a:spLocks noChangeShapeType="1"/>
          </p:cNvSpPr>
          <p:nvPr/>
        </p:nvSpPr>
        <p:spPr bwMode="auto">
          <a:xfrm flipH="1">
            <a:off x="2833688" y="2871788"/>
            <a:ext cx="439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6922" name="Text Box 10"/>
          <p:cNvSpPr txBox="1">
            <a:spLocks noChangeArrowheads="1"/>
          </p:cNvSpPr>
          <p:nvPr/>
        </p:nvSpPr>
        <p:spPr bwMode="auto">
          <a:xfrm>
            <a:off x="5573713" y="3103563"/>
            <a:ext cx="1065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O(lgV)</a:t>
            </a:r>
          </a:p>
        </p:txBody>
      </p:sp>
      <p:sp>
        <p:nvSpPr>
          <p:cNvPr id="806923" name="Line 11"/>
          <p:cNvSpPr>
            <a:spLocks noChangeShapeType="1"/>
          </p:cNvSpPr>
          <p:nvPr/>
        </p:nvSpPr>
        <p:spPr bwMode="auto">
          <a:xfrm flipH="1">
            <a:off x="5018088" y="3397250"/>
            <a:ext cx="439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6924" name="Text Box 12"/>
          <p:cNvSpPr txBox="1">
            <a:spLocks noChangeArrowheads="1"/>
          </p:cNvSpPr>
          <p:nvPr/>
        </p:nvSpPr>
        <p:spPr bwMode="auto">
          <a:xfrm>
            <a:off x="6021388" y="4191000"/>
            <a:ext cx="17240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O(E) times </a:t>
            </a:r>
          </a:p>
          <a:p>
            <a:r>
              <a:rPr lang="en-US" sz="2400">
                <a:sym typeface="Symbol" pitchFamily="18" charset="2"/>
              </a:rPr>
              <a:t>(total)</a:t>
            </a:r>
          </a:p>
        </p:txBody>
      </p:sp>
      <p:sp>
        <p:nvSpPr>
          <p:cNvPr id="806925" name="Line 13"/>
          <p:cNvSpPr>
            <a:spLocks noChangeShapeType="1"/>
          </p:cNvSpPr>
          <p:nvPr/>
        </p:nvSpPr>
        <p:spPr bwMode="auto">
          <a:xfrm flipH="1">
            <a:off x="5602288" y="4429125"/>
            <a:ext cx="439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6926" name="Text Box 14"/>
          <p:cNvSpPr txBox="1">
            <a:spLocks noChangeArrowheads="1"/>
          </p:cNvSpPr>
          <p:nvPr/>
        </p:nvSpPr>
        <p:spPr bwMode="auto">
          <a:xfrm>
            <a:off x="6677025" y="5205413"/>
            <a:ext cx="1065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O(lgV)</a:t>
            </a:r>
          </a:p>
        </p:txBody>
      </p:sp>
      <p:sp>
        <p:nvSpPr>
          <p:cNvPr id="806927" name="Line 15"/>
          <p:cNvSpPr>
            <a:spLocks noChangeShapeType="1"/>
          </p:cNvSpPr>
          <p:nvPr/>
        </p:nvSpPr>
        <p:spPr bwMode="auto">
          <a:xfrm flipH="1">
            <a:off x="6283325" y="545306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796088" y="2716213"/>
            <a:ext cx="1335087" cy="982662"/>
            <a:chOff x="4281" y="1711"/>
            <a:chExt cx="841" cy="619"/>
          </a:xfrm>
        </p:grpSpPr>
        <p:sp>
          <p:nvSpPr>
            <p:cNvPr id="806928" name="AutoShape 16"/>
            <p:cNvSpPr>
              <a:spLocks/>
            </p:cNvSpPr>
            <p:nvPr/>
          </p:nvSpPr>
          <p:spPr bwMode="auto">
            <a:xfrm>
              <a:off x="4281" y="1711"/>
              <a:ext cx="56" cy="619"/>
            </a:xfrm>
            <a:prstGeom prst="rightBrace">
              <a:avLst>
                <a:gd name="adj1" fmla="val 9211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930" name="Text Box 18"/>
            <p:cNvSpPr txBox="1">
              <a:spLocks noChangeArrowheads="1"/>
            </p:cNvSpPr>
            <p:nvPr/>
          </p:nvSpPr>
          <p:spPr bwMode="auto">
            <a:xfrm>
              <a:off x="4323" y="1879"/>
              <a:ext cx="7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O(VlgV)</a:t>
              </a:r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7654925" y="4279900"/>
            <a:ext cx="1308100" cy="1316038"/>
            <a:chOff x="4822" y="2696"/>
            <a:chExt cx="824" cy="829"/>
          </a:xfrm>
        </p:grpSpPr>
        <p:sp>
          <p:nvSpPr>
            <p:cNvPr id="806929" name="AutoShape 17"/>
            <p:cNvSpPr>
              <a:spLocks/>
            </p:cNvSpPr>
            <p:nvPr/>
          </p:nvSpPr>
          <p:spPr bwMode="auto">
            <a:xfrm>
              <a:off x="4822" y="2696"/>
              <a:ext cx="47" cy="829"/>
            </a:xfrm>
            <a:prstGeom prst="rightBrace">
              <a:avLst>
                <a:gd name="adj1" fmla="val 14698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6931" name="Text Box 19"/>
            <p:cNvSpPr txBox="1">
              <a:spLocks noChangeArrowheads="1"/>
            </p:cNvSpPr>
            <p:nvPr/>
          </p:nvSpPr>
          <p:spPr bwMode="auto">
            <a:xfrm>
              <a:off x="4847" y="2927"/>
              <a:ext cx="79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/>
                <a:t>O(ElgV)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80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6" grpId="0"/>
      <p:bldP spid="806917" grpId="0" animBg="1"/>
      <p:bldP spid="806918" grpId="0"/>
      <p:bldP spid="806919" grpId="0" animBg="1"/>
      <p:bldP spid="806920" grpId="0"/>
      <p:bldP spid="806921" grpId="0" animBg="1"/>
      <p:bldP spid="806922" grpId="0"/>
      <p:bldP spid="806923" grpId="0" animBg="1"/>
      <p:bldP spid="806924" grpId="0"/>
      <p:bldP spid="806925" grpId="0" animBg="1"/>
      <p:bldP spid="806926" grpId="0"/>
      <p:bldP spid="8069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865F44-A31D-40B1-A7FA-EDC85DAB08CB}" type="slidenum">
              <a:rPr lang="en-US"/>
              <a:pPr/>
              <a:t>22</a:t>
            </a:fld>
            <a:endParaRPr lang="en-US"/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Heap vs Fibonacci Heap</a:t>
            </a:r>
          </a:p>
        </p:txBody>
      </p:sp>
      <p:pic>
        <p:nvPicPr>
          <p:cNvPr id="953348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90550" y="2640013"/>
            <a:ext cx="7904163" cy="1792287"/>
          </a:xfrm>
          <a:noFill/>
          <a:ln/>
        </p:spPr>
      </p:pic>
      <p:sp>
        <p:nvSpPr>
          <p:cNvPr id="953349" name="Text Box 5"/>
          <p:cNvSpPr txBox="1">
            <a:spLocks noChangeArrowheads="1"/>
          </p:cNvSpPr>
          <p:nvPr/>
        </p:nvSpPr>
        <p:spPr bwMode="auto">
          <a:xfrm>
            <a:off x="434975" y="1570038"/>
            <a:ext cx="793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Running time depends on the implementation of the heap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8CC57C-D3E7-4F34-9F52-4020A17A5128}" type="slidenum">
              <a:rPr lang="en-US"/>
              <a:pPr/>
              <a:t>23</a:t>
            </a:fld>
            <a:endParaRPr lang="en-US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 Algorithm</a:t>
            </a: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/>
          </a:p>
          <a:p>
            <a:r>
              <a:rPr lang="en-US"/>
              <a:t>Single-source shortest path problem</a:t>
            </a:r>
          </a:p>
          <a:p>
            <a:pPr lvl="1"/>
            <a:r>
              <a:rPr lang="en-US"/>
              <a:t>Computes δ(s, v) and </a:t>
            </a:r>
            <a:r>
              <a:rPr lang="en-US">
                <a:latin typeface="Comic Sans MS" pitchFamily="66" charset="0"/>
                <a:sym typeface="Symbol" pitchFamily="18" charset="2"/>
              </a:rPr>
              <a:t></a:t>
            </a:r>
            <a:r>
              <a:rPr lang="en-US"/>
              <a:t>[v] for all v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V</a:t>
            </a:r>
          </a:p>
          <a:p>
            <a:pPr lvl="1">
              <a:buFontTx/>
              <a:buNone/>
            </a:pPr>
            <a:endParaRPr lang="en-US"/>
          </a:p>
          <a:p>
            <a:r>
              <a:rPr lang="en-US"/>
              <a:t>Allows negative edge weights - can detect negative cycles.</a:t>
            </a:r>
          </a:p>
          <a:p>
            <a:pPr lvl="1"/>
            <a:r>
              <a:rPr lang="en-US"/>
              <a:t>Returns TRUE if no negative-weight cycles are reachable from the source s</a:t>
            </a:r>
          </a:p>
          <a:p>
            <a:pPr lvl="1"/>
            <a:r>
              <a:rPr lang="en-US"/>
              <a:t>Returns FALSE otherwise </a:t>
            </a:r>
            <a:r>
              <a:rPr lang="en-US">
                <a:sym typeface="Symbol" pitchFamily="18" charset="2"/>
              </a:rPr>
              <a:t> no solution exists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F47FB85-F3C4-47C7-89B7-BCAEDE868177}" type="slidenum">
              <a:rPr lang="en-US"/>
              <a:pPr/>
              <a:t>24</a:t>
            </a:fld>
            <a:endParaRPr lang="en-US"/>
          </a:p>
        </p:txBody>
      </p:sp>
      <p:sp>
        <p:nvSpPr>
          <p:cNvPr id="91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Bellman-Ford Algorithm (cont’d)</a:t>
            </a: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Symbol" pitchFamily="18" charset="2"/>
              </a:rPr>
              <a:t>Idea:</a:t>
            </a:r>
          </a:p>
          <a:p>
            <a:pPr lvl="1"/>
            <a:r>
              <a:rPr lang="en-US" dirty="0">
                <a:sym typeface="Symbol" pitchFamily="18" charset="2"/>
              </a:rPr>
              <a:t>Each edge is relaxed |V–1| times by making |V-1| passes over the whole edge set.</a:t>
            </a:r>
          </a:p>
          <a:p>
            <a:pPr lvl="1"/>
            <a:r>
              <a:rPr lang="en-US" dirty="0">
                <a:sym typeface="Symbol" pitchFamily="18" charset="2"/>
              </a:rPr>
              <a:t>To make sure that each edge is relaxed exactly        |V – 1| times, it puts the edges in an unordered list and goes over the list |V – 1| times.</a:t>
            </a:r>
          </a:p>
        </p:txBody>
      </p:sp>
      <p:sp>
        <p:nvSpPr>
          <p:cNvPr id="914438" name="Oval 6"/>
          <p:cNvSpPr>
            <a:spLocks noChangeArrowheads="1"/>
          </p:cNvSpPr>
          <p:nvPr/>
        </p:nvSpPr>
        <p:spPr bwMode="auto">
          <a:xfrm>
            <a:off x="3336925" y="5394325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914439" name="Oval 7"/>
          <p:cNvSpPr>
            <a:spLocks noChangeArrowheads="1"/>
          </p:cNvSpPr>
          <p:nvPr/>
        </p:nvSpPr>
        <p:spPr bwMode="auto">
          <a:xfrm>
            <a:off x="4017963" y="46561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914440" name="Oval 8"/>
          <p:cNvSpPr>
            <a:spLocks noChangeArrowheads="1"/>
          </p:cNvSpPr>
          <p:nvPr/>
        </p:nvSpPr>
        <p:spPr bwMode="auto">
          <a:xfrm>
            <a:off x="5338763" y="4656138"/>
            <a:ext cx="422275" cy="420687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914441" name="Oval 9"/>
          <p:cNvSpPr>
            <a:spLocks noChangeArrowheads="1"/>
          </p:cNvSpPr>
          <p:nvPr/>
        </p:nvSpPr>
        <p:spPr bwMode="auto">
          <a:xfrm>
            <a:off x="4017963" y="61341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</a:p>
        </p:txBody>
      </p:sp>
      <p:sp>
        <p:nvSpPr>
          <p:cNvPr id="914442" name="Oval 10"/>
          <p:cNvSpPr>
            <a:spLocks noChangeArrowheads="1"/>
          </p:cNvSpPr>
          <p:nvPr/>
        </p:nvSpPr>
        <p:spPr bwMode="auto">
          <a:xfrm>
            <a:off x="5338763" y="6134100"/>
            <a:ext cx="422275" cy="42068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914443" name="Line 11"/>
          <p:cNvSpPr>
            <a:spLocks noChangeShapeType="1"/>
          </p:cNvSpPr>
          <p:nvPr/>
        </p:nvSpPr>
        <p:spPr bwMode="auto">
          <a:xfrm flipV="1">
            <a:off x="3665538" y="5016500"/>
            <a:ext cx="414337" cy="4143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4444" name="Line 12"/>
          <p:cNvSpPr>
            <a:spLocks noChangeShapeType="1"/>
          </p:cNvSpPr>
          <p:nvPr/>
        </p:nvSpPr>
        <p:spPr bwMode="auto">
          <a:xfrm>
            <a:off x="3667125" y="5759450"/>
            <a:ext cx="406400" cy="428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4445" name="Text Box 13"/>
          <p:cNvSpPr txBox="1">
            <a:spLocks noChangeArrowheads="1"/>
          </p:cNvSpPr>
          <p:nvPr/>
        </p:nvSpPr>
        <p:spPr bwMode="auto">
          <a:xfrm>
            <a:off x="3632200" y="49641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6</a:t>
            </a:r>
          </a:p>
        </p:txBody>
      </p:sp>
      <p:sp>
        <p:nvSpPr>
          <p:cNvPr id="914446" name="Text Box 14"/>
          <p:cNvSpPr txBox="1">
            <a:spLocks noChangeArrowheads="1"/>
          </p:cNvSpPr>
          <p:nvPr/>
        </p:nvSpPr>
        <p:spPr bwMode="auto">
          <a:xfrm>
            <a:off x="4721225" y="443865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5</a:t>
            </a:r>
          </a:p>
        </p:txBody>
      </p:sp>
      <p:sp>
        <p:nvSpPr>
          <p:cNvPr id="914447" name="Text Box 15"/>
          <p:cNvSpPr txBox="1">
            <a:spLocks noChangeArrowheads="1"/>
          </p:cNvSpPr>
          <p:nvPr/>
        </p:nvSpPr>
        <p:spPr bwMode="auto">
          <a:xfrm>
            <a:off x="3649663" y="586581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914448" name="Text Box 16"/>
          <p:cNvSpPr txBox="1">
            <a:spLocks noChangeArrowheads="1"/>
          </p:cNvSpPr>
          <p:nvPr/>
        </p:nvSpPr>
        <p:spPr bwMode="auto">
          <a:xfrm>
            <a:off x="5521325" y="5335588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7</a:t>
            </a:r>
          </a:p>
        </p:txBody>
      </p:sp>
      <p:sp>
        <p:nvSpPr>
          <p:cNvPr id="914449" name="Text Box 17"/>
          <p:cNvSpPr txBox="1">
            <a:spLocks noChangeArrowheads="1"/>
          </p:cNvSpPr>
          <p:nvPr/>
        </p:nvSpPr>
        <p:spPr bwMode="auto">
          <a:xfrm>
            <a:off x="4752975" y="63103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9</a:t>
            </a:r>
          </a:p>
        </p:txBody>
      </p:sp>
      <p:sp>
        <p:nvSpPr>
          <p:cNvPr id="914450" name="Text Box 18"/>
          <p:cNvSpPr txBox="1">
            <a:spLocks noChangeArrowheads="1"/>
          </p:cNvSpPr>
          <p:nvPr/>
        </p:nvSpPr>
        <p:spPr bwMode="auto">
          <a:xfrm>
            <a:off x="3055938" y="54133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  <p:sp>
        <p:nvSpPr>
          <p:cNvPr id="914451" name="Text Box 19"/>
          <p:cNvSpPr txBox="1">
            <a:spLocks noChangeArrowheads="1"/>
          </p:cNvSpPr>
          <p:nvPr/>
        </p:nvSpPr>
        <p:spPr bwMode="auto">
          <a:xfrm>
            <a:off x="4105275" y="4329113"/>
            <a:ext cx="247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914452" name="Text Box 20"/>
          <p:cNvSpPr txBox="1">
            <a:spLocks noChangeArrowheads="1"/>
          </p:cNvSpPr>
          <p:nvPr/>
        </p:nvSpPr>
        <p:spPr bwMode="auto">
          <a:xfrm>
            <a:off x="5410200" y="4329113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914453" name="Text Box 21"/>
          <p:cNvSpPr txBox="1">
            <a:spLocks noChangeArrowheads="1"/>
          </p:cNvSpPr>
          <p:nvPr/>
        </p:nvSpPr>
        <p:spPr bwMode="auto">
          <a:xfrm>
            <a:off x="4079875" y="6491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914454" name="Text Box 22"/>
          <p:cNvSpPr txBox="1">
            <a:spLocks noChangeArrowheads="1"/>
          </p:cNvSpPr>
          <p:nvPr/>
        </p:nvSpPr>
        <p:spPr bwMode="auto">
          <a:xfrm>
            <a:off x="5435600" y="64912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914455" name="Line 23"/>
          <p:cNvSpPr>
            <a:spLocks noChangeShapeType="1"/>
          </p:cNvSpPr>
          <p:nvPr/>
        </p:nvSpPr>
        <p:spPr bwMode="auto">
          <a:xfrm flipV="1">
            <a:off x="4446588" y="6357938"/>
            <a:ext cx="9080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4456" name="Line 24"/>
          <p:cNvSpPr>
            <a:spLocks noChangeShapeType="1"/>
          </p:cNvSpPr>
          <p:nvPr/>
        </p:nvSpPr>
        <p:spPr bwMode="auto">
          <a:xfrm flipV="1">
            <a:off x="4337050" y="5002213"/>
            <a:ext cx="1063625" cy="1150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4457" name="Line 25"/>
          <p:cNvSpPr>
            <a:spLocks noChangeShapeType="1"/>
          </p:cNvSpPr>
          <p:nvPr/>
        </p:nvSpPr>
        <p:spPr bwMode="auto">
          <a:xfrm flipH="1" flipV="1">
            <a:off x="3736975" y="5681663"/>
            <a:ext cx="1636713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4458" name="Text Box 26"/>
          <p:cNvSpPr txBox="1">
            <a:spLocks noChangeArrowheads="1"/>
          </p:cNvSpPr>
          <p:nvPr/>
        </p:nvSpPr>
        <p:spPr bwMode="auto">
          <a:xfrm>
            <a:off x="3954463" y="52784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8</a:t>
            </a:r>
          </a:p>
        </p:txBody>
      </p:sp>
      <p:sp>
        <p:nvSpPr>
          <p:cNvPr id="914459" name="Text Box 27"/>
          <p:cNvSpPr txBox="1">
            <a:spLocks noChangeArrowheads="1"/>
          </p:cNvSpPr>
          <p:nvPr/>
        </p:nvSpPr>
        <p:spPr bwMode="auto">
          <a:xfrm>
            <a:off x="4346575" y="53101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1600"/>
          </a:p>
        </p:txBody>
      </p:sp>
      <p:sp>
        <p:nvSpPr>
          <p:cNvPr id="914460" name="Text Box 28"/>
          <p:cNvSpPr txBox="1">
            <a:spLocks noChangeArrowheads="1"/>
          </p:cNvSpPr>
          <p:nvPr/>
        </p:nvSpPr>
        <p:spPr bwMode="auto">
          <a:xfrm>
            <a:off x="5087938" y="5097463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-3</a:t>
            </a:r>
          </a:p>
        </p:txBody>
      </p:sp>
      <p:sp>
        <p:nvSpPr>
          <p:cNvPr id="914461" name="Text Box 29"/>
          <p:cNvSpPr txBox="1">
            <a:spLocks noChangeArrowheads="1"/>
          </p:cNvSpPr>
          <p:nvPr/>
        </p:nvSpPr>
        <p:spPr bwMode="auto">
          <a:xfrm>
            <a:off x="4814888" y="58293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2</a:t>
            </a:r>
          </a:p>
        </p:txBody>
      </p:sp>
      <p:sp>
        <p:nvSpPr>
          <p:cNvPr id="914462" name="Line 30"/>
          <p:cNvSpPr>
            <a:spLocks noChangeShapeType="1"/>
          </p:cNvSpPr>
          <p:nvPr/>
        </p:nvSpPr>
        <p:spPr bwMode="auto">
          <a:xfrm>
            <a:off x="4225925" y="5067300"/>
            <a:ext cx="0" cy="1071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4463" name="Line 31"/>
          <p:cNvSpPr>
            <a:spLocks noChangeShapeType="1"/>
          </p:cNvSpPr>
          <p:nvPr/>
        </p:nvSpPr>
        <p:spPr bwMode="auto">
          <a:xfrm>
            <a:off x="5549900" y="5062538"/>
            <a:ext cx="0" cy="1071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4464" name="Line 32"/>
          <p:cNvSpPr>
            <a:spLocks noChangeShapeType="1"/>
          </p:cNvSpPr>
          <p:nvPr/>
        </p:nvSpPr>
        <p:spPr bwMode="auto">
          <a:xfrm rot="5400000" flipV="1">
            <a:off x="4358481" y="5028407"/>
            <a:ext cx="1063625" cy="1150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4465" name="Text Box 33"/>
          <p:cNvSpPr txBox="1">
            <a:spLocks noChangeArrowheads="1"/>
          </p:cNvSpPr>
          <p:nvPr/>
        </p:nvSpPr>
        <p:spPr bwMode="auto">
          <a:xfrm>
            <a:off x="5126038" y="5607050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-4</a:t>
            </a:r>
          </a:p>
        </p:txBody>
      </p:sp>
      <p:sp>
        <p:nvSpPr>
          <p:cNvPr id="914466" name="Freeform 34"/>
          <p:cNvSpPr>
            <a:spLocks/>
          </p:cNvSpPr>
          <p:nvPr/>
        </p:nvSpPr>
        <p:spPr bwMode="auto">
          <a:xfrm>
            <a:off x="4422775" y="4745038"/>
            <a:ext cx="923925" cy="79375"/>
          </a:xfrm>
          <a:custGeom>
            <a:avLst/>
            <a:gdLst/>
            <a:ahLst/>
            <a:cxnLst>
              <a:cxn ang="0">
                <a:pos x="15" y="50"/>
              </a:cxn>
              <a:cxn ang="0">
                <a:pos x="47" y="37"/>
              </a:cxn>
              <a:cxn ang="0">
                <a:pos x="299" y="1"/>
              </a:cxn>
              <a:cxn ang="0">
                <a:pos x="582" y="41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4467" name="Freeform 35"/>
          <p:cNvSpPr>
            <a:spLocks/>
          </p:cNvSpPr>
          <p:nvPr/>
        </p:nvSpPr>
        <p:spPr bwMode="auto">
          <a:xfrm flipH="1" flipV="1">
            <a:off x="4438650" y="4940300"/>
            <a:ext cx="923925" cy="79375"/>
          </a:xfrm>
          <a:custGeom>
            <a:avLst/>
            <a:gdLst/>
            <a:ahLst/>
            <a:cxnLst>
              <a:cxn ang="0">
                <a:pos x="15" y="50"/>
              </a:cxn>
              <a:cxn ang="0">
                <a:pos x="47" y="37"/>
              </a:cxn>
              <a:cxn ang="0">
                <a:pos x="299" y="1"/>
              </a:cxn>
              <a:cxn ang="0">
                <a:pos x="582" y="41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4468" name="Text Box 36"/>
          <p:cNvSpPr txBox="1">
            <a:spLocks noChangeArrowheads="1"/>
          </p:cNvSpPr>
          <p:nvPr/>
        </p:nvSpPr>
        <p:spPr bwMode="auto">
          <a:xfrm>
            <a:off x="4651375" y="4945063"/>
            <a:ext cx="365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-2</a:t>
            </a:r>
          </a:p>
        </p:txBody>
      </p:sp>
      <p:sp>
        <p:nvSpPr>
          <p:cNvPr id="914469" name="Text Box 37"/>
          <p:cNvSpPr txBox="1">
            <a:spLocks noChangeArrowheads="1"/>
          </p:cNvSpPr>
          <p:nvPr/>
        </p:nvSpPr>
        <p:spPr bwMode="auto">
          <a:xfrm>
            <a:off x="6067425" y="4876800"/>
            <a:ext cx="26193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(t, x), (t, y), (t, z), (x, t), (y, x), (y, z), (z, x), (z, s), (s, t), (s, 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AEC5F4-EC5C-4155-B321-52DF079724BA}" type="slidenum">
              <a:rPr lang="en-US"/>
              <a:pPr/>
              <a:t>25</a:t>
            </a:fld>
            <a:endParaRPr lang="en-US"/>
          </a:p>
        </p:txBody>
      </p:sp>
      <p:sp>
        <p:nvSpPr>
          <p:cNvPr id="988162" name="Line 2"/>
          <p:cNvSpPr>
            <a:spLocks noChangeShapeType="1"/>
          </p:cNvSpPr>
          <p:nvPr/>
        </p:nvSpPr>
        <p:spPr bwMode="auto">
          <a:xfrm flipV="1">
            <a:off x="5176838" y="2249488"/>
            <a:ext cx="414337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8163" name="Line 3"/>
          <p:cNvSpPr>
            <a:spLocks noChangeShapeType="1"/>
          </p:cNvSpPr>
          <p:nvPr/>
        </p:nvSpPr>
        <p:spPr bwMode="auto">
          <a:xfrm rot="5400000" flipV="1">
            <a:off x="5218113" y="2998788"/>
            <a:ext cx="414337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81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BELLMAN-FORD(</a:t>
            </a:r>
            <a:r>
              <a:rPr lang="en-US">
                <a:latin typeface="Comic Sans MS" pitchFamily="66" charset="0"/>
              </a:rPr>
              <a:t>V, E, w, s</a:t>
            </a:r>
            <a:r>
              <a:rPr lang="en-US"/>
              <a:t>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96913" y="1554163"/>
            <a:ext cx="2762250" cy="2528887"/>
            <a:chOff x="2607" y="1209"/>
            <a:chExt cx="1740" cy="1593"/>
          </a:xfrm>
        </p:grpSpPr>
        <p:sp>
          <p:nvSpPr>
            <p:cNvPr id="988167" name="Oval 7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988168" name="Oval 8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988169" name="Oval 9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988170" name="Oval 10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988171" name="Oval 11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988172" name="Line 12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173" name="Line 13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174" name="Text Box 14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988175" name="Text Box 15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988176" name="Text Box 16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88177" name="Text Box 17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88178" name="Text Box 18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88179" name="Text Box 19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988180" name="Text Box 20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88181" name="Text Box 21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88182" name="Text Box 22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988183" name="Text Box 23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988184" name="Line 24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185" name="Line 25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186" name="Line 26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187" name="Text Box 27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88188" name="Text Box 28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988189" name="Text Box 29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988190" name="Text Box 30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88191" name="Line 31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192" name="Line 32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193" name="Line 33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194" name="Text Box 34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988195" name="Freeform 35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196" name="Freeform 36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197" name="Text Box 37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4594225" y="1541463"/>
            <a:ext cx="2762250" cy="2528887"/>
            <a:chOff x="2607" y="1209"/>
            <a:chExt cx="1740" cy="1593"/>
          </a:xfrm>
        </p:grpSpPr>
        <p:sp>
          <p:nvSpPr>
            <p:cNvPr id="988199" name="Oval 3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988200" name="Oval 4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988201" name="Oval 4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988202" name="Oval 4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988203" name="Oval 4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988204" name="Line 4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205" name="Line 4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206" name="Text Box 4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988207" name="Text Box 4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988208" name="Text Box 4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88209" name="Text Box 4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88210" name="Text Box 5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988211" name="Text Box 5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988212" name="Text Box 5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988213" name="Text Box 5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988214" name="Text Box 5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988215" name="Text Box 5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988216" name="Line 5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217" name="Line 5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218" name="Line 5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219" name="Text Box 5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88220" name="Text Box 6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988221" name="Text Box 6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988222" name="Text Box 6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88223" name="Line 6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224" name="Line 6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225" name="Line 6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226" name="Text Box 6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988227" name="Freeform 6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228" name="Freeform 6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8229" name="Text Box 6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sp>
        <p:nvSpPr>
          <p:cNvPr id="988230" name="Text Box 70"/>
          <p:cNvSpPr txBox="1">
            <a:spLocks noChangeArrowheads="1"/>
          </p:cNvSpPr>
          <p:nvPr/>
        </p:nvSpPr>
        <p:spPr bwMode="auto">
          <a:xfrm>
            <a:off x="1377950" y="4722813"/>
            <a:ext cx="643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E: (t, x), (t, y), (t, z), (x, t), (y, x), (y, z), (z, x), (z, s), (s, t), (s, y)</a:t>
            </a:r>
          </a:p>
        </p:txBody>
      </p:sp>
      <p:sp>
        <p:nvSpPr>
          <p:cNvPr id="988231" name="Oval 71"/>
          <p:cNvSpPr>
            <a:spLocks noChangeArrowheads="1"/>
          </p:cNvSpPr>
          <p:nvPr/>
        </p:nvSpPr>
        <p:spPr bwMode="auto">
          <a:xfrm>
            <a:off x="5588000" y="1919288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988232" name="Oval 72"/>
          <p:cNvSpPr>
            <a:spLocks noChangeArrowheads="1"/>
          </p:cNvSpPr>
          <p:nvPr/>
        </p:nvSpPr>
        <p:spPr bwMode="auto">
          <a:xfrm>
            <a:off x="5580063" y="3397250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988233" name="Text Box 73"/>
          <p:cNvSpPr txBox="1">
            <a:spLocks noChangeArrowheads="1"/>
          </p:cNvSpPr>
          <p:nvPr/>
        </p:nvSpPr>
        <p:spPr bwMode="auto">
          <a:xfrm>
            <a:off x="4316413" y="158273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Pass 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8162" grpId="0" animBg="1"/>
      <p:bldP spid="988163" grpId="0" animBg="1"/>
      <p:bldP spid="988231" grpId="0" animBg="1"/>
      <p:bldP spid="9882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5F06E1-0CBD-4B54-82E3-59355120FE1B}" type="slidenum">
              <a:rPr lang="en-US"/>
              <a:pPr/>
              <a:t>26</a:t>
            </a:fld>
            <a:endParaRPr lang="en-US"/>
          </a:p>
        </p:txBody>
      </p:sp>
      <p:sp>
        <p:nvSpPr>
          <p:cNvPr id="790530" name="Freeform 2"/>
          <p:cNvSpPr>
            <a:spLocks/>
          </p:cNvSpPr>
          <p:nvPr/>
        </p:nvSpPr>
        <p:spPr bwMode="auto">
          <a:xfrm flipH="1" flipV="1">
            <a:off x="2463800" y="4319588"/>
            <a:ext cx="923925" cy="79375"/>
          </a:xfrm>
          <a:custGeom>
            <a:avLst/>
            <a:gdLst/>
            <a:ahLst/>
            <a:cxnLst>
              <a:cxn ang="0">
                <a:pos x="15" y="50"/>
              </a:cxn>
              <a:cxn ang="0">
                <a:pos x="47" y="37"/>
              </a:cxn>
              <a:cxn ang="0">
                <a:pos x="299" y="1"/>
              </a:cxn>
              <a:cxn ang="0">
                <a:pos x="582" y="41"/>
              </a:cxn>
            </a:cxnLst>
            <a:rect l="0" t="0" r="r" b="b"/>
            <a:pathLst>
              <a:path w="582" h="50">
                <a:moveTo>
                  <a:pt x="15" y="50"/>
                </a:moveTo>
                <a:cubicBezTo>
                  <a:pt x="7" y="47"/>
                  <a:pt x="0" y="45"/>
                  <a:pt x="47" y="37"/>
                </a:cubicBezTo>
                <a:cubicBezTo>
                  <a:pt x="94" y="29"/>
                  <a:pt x="210" y="0"/>
                  <a:pt x="299" y="1"/>
                </a:cubicBezTo>
                <a:cubicBezTo>
                  <a:pt x="388" y="2"/>
                  <a:pt x="536" y="34"/>
                  <a:pt x="582" y="41"/>
                </a:cubicBezTo>
              </a:path>
            </a:pathLst>
          </a:custGeom>
          <a:noFill/>
          <a:ln w="76200">
            <a:solidFill>
              <a:srgbClr val="808080"/>
            </a:solidFill>
            <a:round/>
            <a:headEnd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0531" name="Line 3"/>
          <p:cNvSpPr>
            <a:spLocks noChangeShapeType="1"/>
          </p:cNvSpPr>
          <p:nvPr/>
        </p:nvSpPr>
        <p:spPr bwMode="auto">
          <a:xfrm rot="5400000" flipV="1">
            <a:off x="6211094" y="1908969"/>
            <a:ext cx="1073150" cy="1173162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Example</a:t>
            </a:r>
          </a:p>
        </p:txBody>
      </p:sp>
      <p:sp>
        <p:nvSpPr>
          <p:cNvPr id="790533" name="Line 5"/>
          <p:cNvSpPr>
            <a:spLocks noChangeShapeType="1"/>
          </p:cNvSpPr>
          <p:nvPr/>
        </p:nvSpPr>
        <p:spPr bwMode="auto">
          <a:xfrm flipV="1">
            <a:off x="6200775" y="1906588"/>
            <a:ext cx="1036638" cy="113665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0534" name="Line 6"/>
          <p:cNvSpPr>
            <a:spLocks noChangeShapeType="1"/>
          </p:cNvSpPr>
          <p:nvPr/>
        </p:nvSpPr>
        <p:spPr bwMode="auto">
          <a:xfrm flipV="1">
            <a:off x="1655763" y="185737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0535" name="Line 7"/>
          <p:cNvSpPr>
            <a:spLocks noChangeShapeType="1"/>
          </p:cNvSpPr>
          <p:nvPr/>
        </p:nvSpPr>
        <p:spPr bwMode="auto">
          <a:xfrm rot="5400000" flipV="1">
            <a:off x="1649413" y="261620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036638" y="1177925"/>
            <a:ext cx="2762250" cy="2528888"/>
            <a:chOff x="2607" y="1209"/>
            <a:chExt cx="1740" cy="1593"/>
          </a:xfrm>
        </p:grpSpPr>
        <p:sp>
          <p:nvSpPr>
            <p:cNvPr id="790537" name="Oval 9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90538" name="Oval 10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6</a:t>
              </a:r>
            </a:p>
          </p:txBody>
        </p:sp>
        <p:sp>
          <p:nvSpPr>
            <p:cNvPr id="790539" name="Oval 11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790540" name="Oval 12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7</a:t>
              </a:r>
              <a:endParaRPr lang="en-US"/>
            </a:p>
          </p:txBody>
        </p:sp>
        <p:sp>
          <p:nvSpPr>
            <p:cNvPr id="790541" name="Oval 13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790542" name="Line 14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43" name="Line 15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44" name="Text Box 16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90545" name="Text Box 17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90546" name="Text Box 18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90547" name="Text Box 19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90548" name="Text Box 20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90549" name="Text Box 21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90550" name="Text Box 22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90551" name="Text Box 23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90552" name="Text Box 24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90553" name="Text Box 25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90554" name="Line 26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55" name="Line 27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56" name="Line 28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57" name="Text Box 29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90558" name="Text Box 30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790559" name="Text Box 31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790560" name="Text Box 32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90561" name="Line 33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62" name="Line 34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63" name="Line 35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64" name="Text Box 36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790565" name="Freeform 37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66" name="Freeform 38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67" name="Text Box 39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sp>
        <p:nvSpPr>
          <p:cNvPr id="790568" name="Text Box 40"/>
          <p:cNvSpPr txBox="1">
            <a:spLocks noChangeArrowheads="1"/>
          </p:cNvSpPr>
          <p:nvPr/>
        </p:nvSpPr>
        <p:spPr bwMode="auto">
          <a:xfrm>
            <a:off x="2616200" y="431800"/>
            <a:ext cx="615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(t, x), (t, y), (t, z), (x, t), (y, x), (y, z), (z, x), (z, s), (s, t), (s, y)</a:t>
            </a:r>
          </a:p>
        </p:txBody>
      </p:sp>
      <p:sp>
        <p:nvSpPr>
          <p:cNvPr id="790569" name="Line 41"/>
          <p:cNvSpPr>
            <a:spLocks noChangeShapeType="1"/>
          </p:cNvSpPr>
          <p:nvPr/>
        </p:nvSpPr>
        <p:spPr bwMode="auto">
          <a:xfrm flipV="1">
            <a:off x="5529263" y="1901825"/>
            <a:ext cx="414337" cy="407988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0570" name="Line 42"/>
          <p:cNvSpPr>
            <a:spLocks noChangeShapeType="1"/>
          </p:cNvSpPr>
          <p:nvPr/>
        </p:nvSpPr>
        <p:spPr bwMode="auto">
          <a:xfrm rot="5400000" flipV="1">
            <a:off x="5522913" y="2660650"/>
            <a:ext cx="414338" cy="407987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4910138" y="1222375"/>
            <a:ext cx="2762250" cy="2528888"/>
            <a:chOff x="2607" y="1209"/>
            <a:chExt cx="1740" cy="1593"/>
          </a:xfrm>
        </p:grpSpPr>
        <p:sp>
          <p:nvSpPr>
            <p:cNvPr id="790572" name="Oval 44"/>
            <p:cNvSpPr>
              <a:spLocks noChangeArrowheads="1"/>
            </p:cNvSpPr>
            <p:nvPr/>
          </p:nvSpPr>
          <p:spPr bwMode="auto">
            <a:xfrm>
              <a:off x="2784" y="1880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90573" name="Oval 45"/>
            <p:cNvSpPr>
              <a:spLocks noChangeArrowheads="1"/>
            </p:cNvSpPr>
            <p:nvPr/>
          </p:nvSpPr>
          <p:spPr bwMode="auto">
            <a:xfrm>
              <a:off x="3213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6</a:t>
              </a:r>
            </a:p>
          </p:txBody>
        </p:sp>
        <p:sp>
          <p:nvSpPr>
            <p:cNvPr id="790574" name="Oval 46"/>
            <p:cNvSpPr>
              <a:spLocks noChangeArrowheads="1"/>
            </p:cNvSpPr>
            <p:nvPr/>
          </p:nvSpPr>
          <p:spPr bwMode="auto">
            <a:xfrm>
              <a:off x="4045" y="14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790575" name="Oval 47"/>
            <p:cNvSpPr>
              <a:spLocks noChangeArrowheads="1"/>
            </p:cNvSpPr>
            <p:nvPr/>
          </p:nvSpPr>
          <p:spPr bwMode="auto">
            <a:xfrm>
              <a:off x="3213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7</a:t>
              </a:r>
              <a:endParaRPr lang="en-US"/>
            </a:p>
          </p:txBody>
        </p:sp>
        <p:sp>
          <p:nvSpPr>
            <p:cNvPr id="790576" name="Oval 48"/>
            <p:cNvSpPr>
              <a:spLocks noChangeArrowheads="1"/>
            </p:cNvSpPr>
            <p:nvPr/>
          </p:nvSpPr>
          <p:spPr bwMode="auto">
            <a:xfrm>
              <a:off x="4045" y="2346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790577" name="Line 49"/>
            <p:cNvSpPr>
              <a:spLocks noChangeShapeType="1"/>
            </p:cNvSpPr>
            <p:nvPr/>
          </p:nvSpPr>
          <p:spPr bwMode="auto">
            <a:xfrm flipV="1">
              <a:off x="2991" y="164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78" name="Line 50"/>
            <p:cNvSpPr>
              <a:spLocks noChangeShapeType="1"/>
            </p:cNvSpPr>
            <p:nvPr/>
          </p:nvSpPr>
          <p:spPr bwMode="auto">
            <a:xfrm>
              <a:off x="2992" y="211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79" name="Text Box 51"/>
            <p:cNvSpPr txBox="1">
              <a:spLocks noChangeArrowheads="1"/>
            </p:cNvSpPr>
            <p:nvPr/>
          </p:nvSpPr>
          <p:spPr bwMode="auto">
            <a:xfrm>
              <a:off x="2970" y="160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90580" name="Text Box 52"/>
            <p:cNvSpPr txBox="1">
              <a:spLocks noChangeArrowheads="1"/>
            </p:cNvSpPr>
            <p:nvPr/>
          </p:nvSpPr>
          <p:spPr bwMode="auto">
            <a:xfrm>
              <a:off x="3656" y="127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90581" name="Text Box 53"/>
            <p:cNvSpPr txBox="1">
              <a:spLocks noChangeArrowheads="1"/>
            </p:cNvSpPr>
            <p:nvPr/>
          </p:nvSpPr>
          <p:spPr bwMode="auto">
            <a:xfrm>
              <a:off x="2981" y="21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90582" name="Text Box 54"/>
            <p:cNvSpPr txBox="1">
              <a:spLocks noChangeArrowheads="1"/>
            </p:cNvSpPr>
            <p:nvPr/>
          </p:nvSpPr>
          <p:spPr bwMode="auto">
            <a:xfrm>
              <a:off x="4160" y="18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90583" name="Text Box 55"/>
            <p:cNvSpPr txBox="1">
              <a:spLocks noChangeArrowheads="1"/>
            </p:cNvSpPr>
            <p:nvPr/>
          </p:nvSpPr>
          <p:spPr bwMode="auto">
            <a:xfrm>
              <a:off x="3676" y="245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9</a:t>
              </a:r>
            </a:p>
          </p:txBody>
        </p:sp>
        <p:sp>
          <p:nvSpPr>
            <p:cNvPr id="790584" name="Text Box 56"/>
            <p:cNvSpPr txBox="1">
              <a:spLocks noChangeArrowheads="1"/>
            </p:cNvSpPr>
            <p:nvPr/>
          </p:nvSpPr>
          <p:spPr bwMode="auto">
            <a:xfrm>
              <a:off x="2607" y="189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90585" name="Text Box 57"/>
            <p:cNvSpPr txBox="1">
              <a:spLocks noChangeArrowheads="1"/>
            </p:cNvSpPr>
            <p:nvPr/>
          </p:nvSpPr>
          <p:spPr bwMode="auto">
            <a:xfrm>
              <a:off x="3268" y="1209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790586" name="Text Box 58"/>
            <p:cNvSpPr txBox="1">
              <a:spLocks noChangeArrowheads="1"/>
            </p:cNvSpPr>
            <p:nvPr/>
          </p:nvSpPr>
          <p:spPr bwMode="auto">
            <a:xfrm>
              <a:off x="4090" y="120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790587" name="Text Box 59"/>
            <p:cNvSpPr txBox="1">
              <a:spLocks noChangeArrowheads="1"/>
            </p:cNvSpPr>
            <p:nvPr/>
          </p:nvSpPr>
          <p:spPr bwMode="auto">
            <a:xfrm>
              <a:off x="3252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90588" name="Text Box 60"/>
            <p:cNvSpPr txBox="1">
              <a:spLocks noChangeArrowheads="1"/>
            </p:cNvSpPr>
            <p:nvPr/>
          </p:nvSpPr>
          <p:spPr bwMode="auto">
            <a:xfrm>
              <a:off x="4106" y="257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790589" name="Line 61"/>
            <p:cNvSpPr>
              <a:spLocks noChangeShapeType="1"/>
            </p:cNvSpPr>
            <p:nvPr/>
          </p:nvSpPr>
          <p:spPr bwMode="auto">
            <a:xfrm flipV="1">
              <a:off x="3483" y="2487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90" name="Line 62"/>
            <p:cNvSpPr>
              <a:spLocks noChangeShapeType="1"/>
            </p:cNvSpPr>
            <p:nvPr/>
          </p:nvSpPr>
          <p:spPr bwMode="auto">
            <a:xfrm flipV="1">
              <a:off x="3414" y="1633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91" name="Line 63"/>
            <p:cNvSpPr>
              <a:spLocks noChangeShapeType="1"/>
            </p:cNvSpPr>
            <p:nvPr/>
          </p:nvSpPr>
          <p:spPr bwMode="auto">
            <a:xfrm flipH="1" flipV="1">
              <a:off x="3036" y="2061"/>
              <a:ext cx="1031" cy="3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92" name="Text Box 64"/>
            <p:cNvSpPr txBox="1">
              <a:spLocks noChangeArrowheads="1"/>
            </p:cNvSpPr>
            <p:nvPr/>
          </p:nvSpPr>
          <p:spPr bwMode="auto">
            <a:xfrm>
              <a:off x="3173" y="180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90593" name="Text Box 65"/>
            <p:cNvSpPr txBox="1">
              <a:spLocks noChangeArrowheads="1"/>
            </p:cNvSpPr>
            <p:nvPr/>
          </p:nvSpPr>
          <p:spPr bwMode="auto">
            <a:xfrm>
              <a:off x="3420" y="1827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 sz="1600"/>
            </a:p>
          </p:txBody>
        </p:sp>
        <p:sp>
          <p:nvSpPr>
            <p:cNvPr id="790594" name="Text Box 66"/>
            <p:cNvSpPr txBox="1">
              <a:spLocks noChangeArrowheads="1"/>
            </p:cNvSpPr>
            <p:nvPr/>
          </p:nvSpPr>
          <p:spPr bwMode="auto">
            <a:xfrm>
              <a:off x="3887" y="169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790595" name="Text Box 67"/>
            <p:cNvSpPr txBox="1">
              <a:spLocks noChangeArrowheads="1"/>
            </p:cNvSpPr>
            <p:nvPr/>
          </p:nvSpPr>
          <p:spPr bwMode="auto">
            <a:xfrm>
              <a:off x="3715" y="215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90596" name="Line 68"/>
            <p:cNvSpPr>
              <a:spLocks noChangeShapeType="1"/>
            </p:cNvSpPr>
            <p:nvPr/>
          </p:nvSpPr>
          <p:spPr bwMode="auto">
            <a:xfrm>
              <a:off x="3344" y="1674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97" name="Line 69"/>
            <p:cNvSpPr>
              <a:spLocks noChangeShapeType="1"/>
            </p:cNvSpPr>
            <p:nvPr/>
          </p:nvSpPr>
          <p:spPr bwMode="auto">
            <a:xfrm>
              <a:off x="4178" y="1671"/>
              <a:ext cx="0" cy="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98" name="Line 70"/>
            <p:cNvSpPr>
              <a:spLocks noChangeShapeType="1"/>
            </p:cNvSpPr>
            <p:nvPr/>
          </p:nvSpPr>
          <p:spPr bwMode="auto">
            <a:xfrm rot="5400000" flipV="1">
              <a:off x="3428" y="1649"/>
              <a:ext cx="670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599" name="Text Box 71"/>
            <p:cNvSpPr txBox="1">
              <a:spLocks noChangeArrowheads="1"/>
            </p:cNvSpPr>
            <p:nvPr/>
          </p:nvSpPr>
          <p:spPr bwMode="auto">
            <a:xfrm>
              <a:off x="3911" y="201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790600" name="Freeform 72"/>
            <p:cNvSpPr>
              <a:spLocks/>
            </p:cNvSpPr>
            <p:nvPr/>
          </p:nvSpPr>
          <p:spPr bwMode="auto">
            <a:xfrm>
              <a:off x="3468" y="1471"/>
              <a:ext cx="582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601" name="Freeform 73"/>
            <p:cNvSpPr>
              <a:spLocks/>
            </p:cNvSpPr>
            <p:nvPr/>
          </p:nvSpPr>
          <p:spPr bwMode="auto">
            <a:xfrm flipH="1" flipV="1">
              <a:off x="3478" y="1594"/>
              <a:ext cx="582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602" name="Text Box 74"/>
            <p:cNvSpPr txBox="1">
              <a:spLocks noChangeArrowheads="1"/>
            </p:cNvSpPr>
            <p:nvPr/>
          </p:nvSpPr>
          <p:spPr bwMode="auto">
            <a:xfrm>
              <a:off x="3612" y="159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-2</a:t>
              </a:r>
            </a:p>
          </p:txBody>
        </p:sp>
      </p:grpSp>
      <p:sp>
        <p:nvSpPr>
          <p:cNvPr id="790603" name="Oval 75"/>
          <p:cNvSpPr>
            <a:spLocks noChangeArrowheads="1"/>
          </p:cNvSpPr>
          <p:nvPr/>
        </p:nvSpPr>
        <p:spPr bwMode="auto">
          <a:xfrm>
            <a:off x="7229475" y="1592263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11</a:t>
            </a:r>
          </a:p>
        </p:txBody>
      </p:sp>
      <p:sp>
        <p:nvSpPr>
          <p:cNvPr id="790604" name="Oval 76"/>
          <p:cNvSpPr>
            <a:spLocks noChangeArrowheads="1"/>
          </p:cNvSpPr>
          <p:nvPr/>
        </p:nvSpPr>
        <p:spPr bwMode="auto">
          <a:xfrm>
            <a:off x="7229475" y="3063875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90605" name="Oval 77"/>
          <p:cNvSpPr>
            <a:spLocks noChangeArrowheads="1"/>
          </p:cNvSpPr>
          <p:nvPr/>
        </p:nvSpPr>
        <p:spPr bwMode="auto">
          <a:xfrm>
            <a:off x="7224713" y="1587500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4</a:t>
            </a:r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1089025" y="3711575"/>
            <a:ext cx="2762250" cy="2528888"/>
            <a:chOff x="889" y="2419"/>
            <a:chExt cx="1740" cy="1593"/>
          </a:xfrm>
        </p:grpSpPr>
        <p:sp>
          <p:nvSpPr>
            <p:cNvPr id="790607" name="Line 79"/>
            <p:cNvSpPr>
              <a:spLocks noChangeShapeType="1"/>
            </p:cNvSpPr>
            <p:nvPr/>
          </p:nvSpPr>
          <p:spPr bwMode="auto">
            <a:xfrm rot="5400000" flipV="1">
              <a:off x="1709" y="2851"/>
              <a:ext cx="676" cy="739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608" name="Line 80"/>
            <p:cNvSpPr>
              <a:spLocks noChangeShapeType="1"/>
            </p:cNvSpPr>
            <p:nvPr/>
          </p:nvSpPr>
          <p:spPr bwMode="auto">
            <a:xfrm flipV="1">
              <a:off x="1702" y="2850"/>
              <a:ext cx="653" cy="71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609" name="Line 81"/>
            <p:cNvSpPr>
              <a:spLocks noChangeShapeType="1"/>
            </p:cNvSpPr>
            <p:nvPr/>
          </p:nvSpPr>
          <p:spPr bwMode="auto">
            <a:xfrm flipV="1">
              <a:off x="1279" y="2847"/>
              <a:ext cx="261" cy="257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0610" name="Line 82"/>
            <p:cNvSpPr>
              <a:spLocks noChangeShapeType="1"/>
            </p:cNvSpPr>
            <p:nvPr/>
          </p:nvSpPr>
          <p:spPr bwMode="auto">
            <a:xfrm rot="5400000" flipV="1">
              <a:off x="1275" y="3325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83"/>
            <p:cNvGrpSpPr>
              <a:grpSpLocks/>
            </p:cNvGrpSpPr>
            <p:nvPr/>
          </p:nvGrpSpPr>
          <p:grpSpPr bwMode="auto">
            <a:xfrm>
              <a:off x="889" y="2419"/>
              <a:ext cx="1740" cy="1593"/>
              <a:chOff x="2607" y="1209"/>
              <a:chExt cx="1740" cy="1593"/>
            </a:xfrm>
          </p:grpSpPr>
          <p:sp>
            <p:nvSpPr>
              <p:cNvPr id="790612" name="Oval 84"/>
              <p:cNvSpPr>
                <a:spLocks noChangeArrowheads="1"/>
              </p:cNvSpPr>
              <p:nvPr/>
            </p:nvSpPr>
            <p:spPr bwMode="auto">
              <a:xfrm>
                <a:off x="2784" y="1880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790613" name="Oval 85"/>
              <p:cNvSpPr>
                <a:spLocks noChangeArrowheads="1"/>
              </p:cNvSpPr>
              <p:nvPr/>
            </p:nvSpPr>
            <p:spPr bwMode="auto">
              <a:xfrm>
                <a:off x="3213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6</a:t>
                </a:r>
              </a:p>
            </p:txBody>
          </p:sp>
          <p:sp>
            <p:nvSpPr>
              <p:cNvPr id="790614" name="Oval 86"/>
              <p:cNvSpPr>
                <a:spLocks noChangeArrowheads="1"/>
              </p:cNvSpPr>
              <p:nvPr/>
            </p:nvSpPr>
            <p:spPr bwMode="auto">
              <a:xfrm>
                <a:off x="4045" y="1415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</a:t>
                </a:r>
              </a:p>
            </p:txBody>
          </p:sp>
          <p:sp>
            <p:nvSpPr>
              <p:cNvPr id="790615" name="Oval 87"/>
              <p:cNvSpPr>
                <a:spLocks noChangeArrowheads="1"/>
              </p:cNvSpPr>
              <p:nvPr/>
            </p:nvSpPr>
            <p:spPr bwMode="auto">
              <a:xfrm>
                <a:off x="3213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7</a:t>
                </a:r>
                <a:endParaRPr lang="en-US"/>
              </a:p>
            </p:txBody>
          </p:sp>
          <p:sp>
            <p:nvSpPr>
              <p:cNvPr id="790616" name="Oval 88"/>
              <p:cNvSpPr>
                <a:spLocks noChangeArrowheads="1"/>
              </p:cNvSpPr>
              <p:nvPr/>
            </p:nvSpPr>
            <p:spPr bwMode="auto">
              <a:xfrm>
                <a:off x="4045" y="2346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>
                    <a:sym typeface="Symbol" pitchFamily="18" charset="2"/>
                  </a:rPr>
                  <a:t></a:t>
                </a:r>
                <a:endParaRPr lang="en-US"/>
              </a:p>
            </p:txBody>
          </p:sp>
          <p:sp>
            <p:nvSpPr>
              <p:cNvPr id="790617" name="Line 89"/>
              <p:cNvSpPr>
                <a:spLocks noChangeShapeType="1"/>
              </p:cNvSpPr>
              <p:nvPr/>
            </p:nvSpPr>
            <p:spPr bwMode="auto">
              <a:xfrm flipV="1">
                <a:off x="2991" y="1642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18" name="Line 90"/>
              <p:cNvSpPr>
                <a:spLocks noChangeShapeType="1"/>
              </p:cNvSpPr>
              <p:nvPr/>
            </p:nvSpPr>
            <p:spPr bwMode="auto">
              <a:xfrm>
                <a:off x="2992" y="2110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19" name="Text Box 91"/>
              <p:cNvSpPr txBox="1">
                <a:spLocks noChangeArrowheads="1"/>
              </p:cNvSpPr>
              <p:nvPr/>
            </p:nvSpPr>
            <p:spPr bwMode="auto">
              <a:xfrm>
                <a:off x="2970" y="16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790620" name="Text Box 92"/>
              <p:cNvSpPr txBox="1">
                <a:spLocks noChangeArrowheads="1"/>
              </p:cNvSpPr>
              <p:nvPr/>
            </p:nvSpPr>
            <p:spPr bwMode="auto">
              <a:xfrm>
                <a:off x="3656" y="1278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790621" name="Text Box 93"/>
              <p:cNvSpPr txBox="1">
                <a:spLocks noChangeArrowheads="1"/>
              </p:cNvSpPr>
              <p:nvPr/>
            </p:nvSpPr>
            <p:spPr bwMode="auto">
              <a:xfrm>
                <a:off x="2981" y="217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90622" name="Text Box 94"/>
              <p:cNvSpPr txBox="1">
                <a:spLocks noChangeArrowheads="1"/>
              </p:cNvSpPr>
              <p:nvPr/>
            </p:nvSpPr>
            <p:spPr bwMode="auto">
              <a:xfrm>
                <a:off x="4160" y="184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90623" name="Text Box 95"/>
              <p:cNvSpPr txBox="1">
                <a:spLocks noChangeArrowheads="1"/>
              </p:cNvSpPr>
              <p:nvPr/>
            </p:nvSpPr>
            <p:spPr bwMode="auto">
              <a:xfrm>
                <a:off x="3676" y="245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9</a:t>
                </a:r>
              </a:p>
            </p:txBody>
          </p:sp>
          <p:sp>
            <p:nvSpPr>
              <p:cNvPr id="790624" name="Text Box 96"/>
              <p:cNvSpPr txBox="1">
                <a:spLocks noChangeArrowheads="1"/>
              </p:cNvSpPr>
              <p:nvPr/>
            </p:nvSpPr>
            <p:spPr bwMode="auto">
              <a:xfrm>
                <a:off x="2607" y="1892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790625" name="Text Box 97"/>
              <p:cNvSpPr txBox="1">
                <a:spLocks noChangeArrowheads="1"/>
              </p:cNvSpPr>
              <p:nvPr/>
            </p:nvSpPr>
            <p:spPr bwMode="auto">
              <a:xfrm>
                <a:off x="3268" y="1209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790626" name="Text Box 98"/>
              <p:cNvSpPr txBox="1">
                <a:spLocks noChangeArrowheads="1"/>
              </p:cNvSpPr>
              <p:nvPr/>
            </p:nvSpPr>
            <p:spPr bwMode="auto">
              <a:xfrm>
                <a:off x="4090" y="120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790627" name="Text Box 99"/>
              <p:cNvSpPr txBox="1">
                <a:spLocks noChangeArrowheads="1"/>
              </p:cNvSpPr>
              <p:nvPr/>
            </p:nvSpPr>
            <p:spPr bwMode="auto">
              <a:xfrm>
                <a:off x="3252" y="257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790628" name="Text Box 100"/>
              <p:cNvSpPr txBox="1">
                <a:spLocks noChangeArrowheads="1"/>
              </p:cNvSpPr>
              <p:nvPr/>
            </p:nvSpPr>
            <p:spPr bwMode="auto">
              <a:xfrm>
                <a:off x="4106" y="257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790629" name="Line 101"/>
              <p:cNvSpPr>
                <a:spLocks noChangeShapeType="1"/>
              </p:cNvSpPr>
              <p:nvPr/>
            </p:nvSpPr>
            <p:spPr bwMode="auto">
              <a:xfrm flipV="1">
                <a:off x="3483" y="2487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30" name="Line 102"/>
              <p:cNvSpPr>
                <a:spLocks noChangeShapeType="1"/>
              </p:cNvSpPr>
              <p:nvPr/>
            </p:nvSpPr>
            <p:spPr bwMode="auto">
              <a:xfrm flipV="1">
                <a:off x="3414" y="1633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31" name="Line 103"/>
              <p:cNvSpPr>
                <a:spLocks noChangeShapeType="1"/>
              </p:cNvSpPr>
              <p:nvPr/>
            </p:nvSpPr>
            <p:spPr bwMode="auto">
              <a:xfrm flipH="1" flipV="1">
                <a:off x="3036" y="2061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32" name="Text Box 104"/>
              <p:cNvSpPr txBox="1">
                <a:spLocks noChangeArrowheads="1"/>
              </p:cNvSpPr>
              <p:nvPr/>
            </p:nvSpPr>
            <p:spPr bwMode="auto">
              <a:xfrm>
                <a:off x="3173" y="1807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8</a:t>
                </a:r>
              </a:p>
            </p:txBody>
          </p:sp>
          <p:sp>
            <p:nvSpPr>
              <p:cNvPr id="790633" name="Text Box 105"/>
              <p:cNvSpPr txBox="1">
                <a:spLocks noChangeArrowheads="1"/>
              </p:cNvSpPr>
              <p:nvPr/>
            </p:nvSpPr>
            <p:spPr bwMode="auto">
              <a:xfrm>
                <a:off x="3420" y="1827"/>
                <a:ext cx="1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endParaRPr lang="en-US" sz="1600"/>
              </a:p>
            </p:txBody>
          </p:sp>
          <p:sp>
            <p:nvSpPr>
              <p:cNvPr id="790634" name="Text Box 106"/>
              <p:cNvSpPr txBox="1">
                <a:spLocks noChangeArrowheads="1"/>
              </p:cNvSpPr>
              <p:nvPr/>
            </p:nvSpPr>
            <p:spPr bwMode="auto">
              <a:xfrm>
                <a:off x="3887" y="1693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-3</a:t>
                </a:r>
              </a:p>
            </p:txBody>
          </p:sp>
          <p:sp>
            <p:nvSpPr>
              <p:cNvPr id="790635" name="Text Box 107"/>
              <p:cNvSpPr txBox="1">
                <a:spLocks noChangeArrowheads="1"/>
              </p:cNvSpPr>
              <p:nvPr/>
            </p:nvSpPr>
            <p:spPr bwMode="auto">
              <a:xfrm>
                <a:off x="3715" y="2154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90636" name="Line 108"/>
              <p:cNvSpPr>
                <a:spLocks noChangeShapeType="1"/>
              </p:cNvSpPr>
              <p:nvPr/>
            </p:nvSpPr>
            <p:spPr bwMode="auto">
              <a:xfrm>
                <a:off x="3344" y="1674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37" name="Line 109"/>
              <p:cNvSpPr>
                <a:spLocks noChangeShapeType="1"/>
              </p:cNvSpPr>
              <p:nvPr/>
            </p:nvSpPr>
            <p:spPr bwMode="auto">
              <a:xfrm>
                <a:off x="4178" y="1671"/>
                <a:ext cx="0" cy="6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38" name="Line 110"/>
              <p:cNvSpPr>
                <a:spLocks noChangeShapeType="1"/>
              </p:cNvSpPr>
              <p:nvPr/>
            </p:nvSpPr>
            <p:spPr bwMode="auto">
              <a:xfrm rot="5400000" flipV="1">
                <a:off x="3428" y="1649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39" name="Text Box 111"/>
              <p:cNvSpPr txBox="1">
                <a:spLocks noChangeArrowheads="1"/>
              </p:cNvSpPr>
              <p:nvPr/>
            </p:nvSpPr>
            <p:spPr bwMode="auto">
              <a:xfrm>
                <a:off x="3911" y="2014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-4</a:t>
                </a:r>
              </a:p>
            </p:txBody>
          </p:sp>
          <p:sp>
            <p:nvSpPr>
              <p:cNvPr id="790640" name="Freeform 112"/>
              <p:cNvSpPr>
                <a:spLocks/>
              </p:cNvSpPr>
              <p:nvPr/>
            </p:nvSpPr>
            <p:spPr bwMode="auto">
              <a:xfrm>
                <a:off x="3468" y="1471"/>
                <a:ext cx="582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41" name="Freeform 113"/>
              <p:cNvSpPr>
                <a:spLocks/>
              </p:cNvSpPr>
              <p:nvPr/>
            </p:nvSpPr>
            <p:spPr bwMode="auto">
              <a:xfrm flipH="1" flipV="1">
                <a:off x="3478" y="1594"/>
                <a:ext cx="582" cy="50"/>
              </a:xfrm>
              <a:custGeom>
                <a:avLst/>
                <a:gdLst/>
                <a:ahLst/>
                <a:cxnLst>
                  <a:cxn ang="0">
                    <a:pos x="15" y="50"/>
                  </a:cxn>
                  <a:cxn ang="0">
                    <a:pos x="47" y="37"/>
                  </a:cxn>
                  <a:cxn ang="0">
                    <a:pos x="299" y="1"/>
                  </a:cxn>
                  <a:cxn ang="0">
                    <a:pos x="582" y="41"/>
                  </a:cxn>
                </a:cxnLst>
                <a:rect l="0" t="0" r="r" b="b"/>
                <a:pathLst>
                  <a:path w="582" h="50">
                    <a:moveTo>
                      <a:pt x="15" y="50"/>
                    </a:moveTo>
                    <a:cubicBezTo>
                      <a:pt x="7" y="47"/>
                      <a:pt x="0" y="45"/>
                      <a:pt x="47" y="37"/>
                    </a:cubicBezTo>
                    <a:cubicBezTo>
                      <a:pt x="94" y="29"/>
                      <a:pt x="210" y="0"/>
                      <a:pt x="299" y="1"/>
                    </a:cubicBezTo>
                    <a:cubicBezTo>
                      <a:pt x="388" y="2"/>
                      <a:pt x="536" y="34"/>
                      <a:pt x="582" y="4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42" name="Text Box 114"/>
              <p:cNvSpPr txBox="1">
                <a:spLocks noChangeArrowheads="1"/>
              </p:cNvSpPr>
              <p:nvPr/>
            </p:nvSpPr>
            <p:spPr bwMode="auto">
              <a:xfrm>
                <a:off x="3612" y="1597"/>
                <a:ext cx="23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-2</a:t>
                </a:r>
              </a:p>
            </p:txBody>
          </p:sp>
        </p:grpSp>
        <p:sp>
          <p:nvSpPr>
            <p:cNvPr id="790643" name="Oval 115"/>
            <p:cNvSpPr>
              <a:spLocks noChangeArrowheads="1"/>
            </p:cNvSpPr>
            <p:nvPr/>
          </p:nvSpPr>
          <p:spPr bwMode="auto">
            <a:xfrm>
              <a:off x="2350" y="2652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790644" name="Oval 116"/>
            <p:cNvSpPr>
              <a:spLocks noChangeArrowheads="1"/>
            </p:cNvSpPr>
            <p:nvPr/>
          </p:nvSpPr>
          <p:spPr bwMode="auto">
            <a:xfrm>
              <a:off x="2350" y="3579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790645" name="Oval 117"/>
            <p:cNvSpPr>
              <a:spLocks noChangeArrowheads="1"/>
            </p:cNvSpPr>
            <p:nvPr/>
          </p:nvSpPr>
          <p:spPr bwMode="auto">
            <a:xfrm>
              <a:off x="2347" y="2649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</p:grpSp>
      <p:sp>
        <p:nvSpPr>
          <p:cNvPr id="790646" name="Oval 118"/>
          <p:cNvSpPr>
            <a:spLocks noChangeArrowheads="1"/>
          </p:cNvSpPr>
          <p:nvPr/>
        </p:nvSpPr>
        <p:spPr bwMode="auto">
          <a:xfrm>
            <a:off x="2076450" y="4073525"/>
            <a:ext cx="363538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grpSp>
        <p:nvGrpSpPr>
          <p:cNvPr id="6" name="Group 119"/>
          <p:cNvGrpSpPr>
            <a:grpSpLocks/>
          </p:cNvGrpSpPr>
          <p:nvPr/>
        </p:nvGrpSpPr>
        <p:grpSpPr bwMode="auto">
          <a:xfrm>
            <a:off x="4949825" y="3719513"/>
            <a:ext cx="2762250" cy="2528887"/>
            <a:chOff x="197" y="2433"/>
            <a:chExt cx="1740" cy="1593"/>
          </a:xfrm>
        </p:grpSpPr>
        <p:sp>
          <p:nvSpPr>
            <p:cNvPr id="790648" name="Freeform 120"/>
            <p:cNvSpPr>
              <a:spLocks/>
            </p:cNvSpPr>
            <p:nvPr/>
          </p:nvSpPr>
          <p:spPr bwMode="auto">
            <a:xfrm flipH="1" flipV="1">
              <a:off x="1063" y="2816"/>
              <a:ext cx="582" cy="50"/>
            </a:xfrm>
            <a:custGeom>
              <a:avLst/>
              <a:gdLst/>
              <a:ahLst/>
              <a:cxnLst>
                <a:cxn ang="0">
                  <a:pos x="15" y="50"/>
                </a:cxn>
                <a:cxn ang="0">
                  <a:pos x="47" y="37"/>
                </a:cxn>
                <a:cxn ang="0">
                  <a:pos x="299" y="1"/>
                </a:cxn>
                <a:cxn ang="0">
                  <a:pos x="582" y="41"/>
                </a:cxn>
              </a:cxnLst>
              <a:rect l="0" t="0" r="r" b="b"/>
              <a:pathLst>
                <a:path w="582" h="50">
                  <a:moveTo>
                    <a:pt x="15" y="50"/>
                  </a:moveTo>
                  <a:cubicBezTo>
                    <a:pt x="7" y="47"/>
                    <a:pt x="0" y="45"/>
                    <a:pt x="47" y="37"/>
                  </a:cubicBezTo>
                  <a:cubicBezTo>
                    <a:pt x="94" y="29"/>
                    <a:pt x="210" y="0"/>
                    <a:pt x="299" y="1"/>
                  </a:cubicBezTo>
                  <a:cubicBezTo>
                    <a:pt x="388" y="2"/>
                    <a:pt x="536" y="34"/>
                    <a:pt x="582" y="41"/>
                  </a:cubicBezTo>
                </a:path>
              </a:pathLst>
            </a:custGeom>
            <a:noFill/>
            <a:ln w="76200">
              <a:solidFill>
                <a:srgbClr val="808080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121"/>
            <p:cNvGrpSpPr>
              <a:grpSpLocks/>
            </p:cNvGrpSpPr>
            <p:nvPr/>
          </p:nvGrpSpPr>
          <p:grpSpPr bwMode="auto">
            <a:xfrm>
              <a:off x="197" y="2433"/>
              <a:ext cx="1740" cy="1593"/>
              <a:chOff x="889" y="2419"/>
              <a:chExt cx="1740" cy="1593"/>
            </a:xfrm>
          </p:grpSpPr>
          <p:sp>
            <p:nvSpPr>
              <p:cNvPr id="790650" name="Line 122"/>
              <p:cNvSpPr>
                <a:spLocks noChangeShapeType="1"/>
              </p:cNvSpPr>
              <p:nvPr/>
            </p:nvSpPr>
            <p:spPr bwMode="auto">
              <a:xfrm rot="5400000" flipV="1">
                <a:off x="1709" y="2851"/>
                <a:ext cx="676" cy="739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51" name="Line 123"/>
              <p:cNvSpPr>
                <a:spLocks noChangeShapeType="1"/>
              </p:cNvSpPr>
              <p:nvPr/>
            </p:nvSpPr>
            <p:spPr bwMode="auto">
              <a:xfrm flipV="1">
                <a:off x="1702" y="2850"/>
                <a:ext cx="653" cy="716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52" name="Line 124"/>
              <p:cNvSpPr>
                <a:spLocks noChangeShapeType="1"/>
              </p:cNvSpPr>
              <p:nvPr/>
            </p:nvSpPr>
            <p:spPr bwMode="auto">
              <a:xfrm flipV="1">
                <a:off x="1279" y="2847"/>
                <a:ext cx="261" cy="257"/>
              </a:xfrm>
              <a:prstGeom prst="line">
                <a:avLst/>
              </a:prstGeom>
              <a:noFill/>
              <a:ln w="1905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0653" name="Line 125"/>
              <p:cNvSpPr>
                <a:spLocks noChangeShapeType="1"/>
              </p:cNvSpPr>
              <p:nvPr/>
            </p:nvSpPr>
            <p:spPr bwMode="auto">
              <a:xfrm rot="5400000" flipV="1">
                <a:off x="1275" y="3325"/>
                <a:ext cx="261" cy="257"/>
              </a:xfrm>
              <a:prstGeom prst="line">
                <a:avLst/>
              </a:prstGeom>
              <a:noFill/>
              <a:ln w="76200">
                <a:solidFill>
                  <a:srgbClr val="80808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" name="Group 126"/>
              <p:cNvGrpSpPr>
                <a:grpSpLocks/>
              </p:cNvGrpSpPr>
              <p:nvPr/>
            </p:nvGrpSpPr>
            <p:grpSpPr bwMode="auto">
              <a:xfrm>
                <a:off x="889" y="2419"/>
                <a:ext cx="1740" cy="1593"/>
                <a:chOff x="2607" y="1209"/>
                <a:chExt cx="1740" cy="1593"/>
              </a:xfrm>
            </p:grpSpPr>
            <p:sp>
              <p:nvSpPr>
                <p:cNvPr id="790655" name="Oval 127"/>
                <p:cNvSpPr>
                  <a:spLocks noChangeArrowheads="1"/>
                </p:cNvSpPr>
                <p:nvPr/>
              </p:nvSpPr>
              <p:spPr bwMode="auto">
                <a:xfrm>
                  <a:off x="2784" y="1880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0</a:t>
                  </a:r>
                </a:p>
              </p:txBody>
            </p:sp>
            <p:sp>
              <p:nvSpPr>
                <p:cNvPr id="790656" name="Oval 128"/>
                <p:cNvSpPr>
                  <a:spLocks noChangeArrowheads="1"/>
                </p:cNvSpPr>
                <p:nvPr/>
              </p:nvSpPr>
              <p:spPr bwMode="auto">
                <a:xfrm>
                  <a:off x="3213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pitchFamily="18" charset="2"/>
                    </a:rPr>
                    <a:t>6</a:t>
                  </a:r>
                </a:p>
              </p:txBody>
            </p:sp>
            <p:sp>
              <p:nvSpPr>
                <p:cNvPr id="790657" name="Oval 129"/>
                <p:cNvSpPr>
                  <a:spLocks noChangeArrowheads="1"/>
                </p:cNvSpPr>
                <p:nvPr/>
              </p:nvSpPr>
              <p:spPr bwMode="auto">
                <a:xfrm>
                  <a:off x="4045" y="1415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pitchFamily="18" charset="2"/>
                    </a:rPr>
                    <a:t></a:t>
                  </a:r>
                </a:p>
              </p:txBody>
            </p:sp>
            <p:sp>
              <p:nvSpPr>
                <p:cNvPr id="790658" name="Oval 130"/>
                <p:cNvSpPr>
                  <a:spLocks noChangeArrowheads="1"/>
                </p:cNvSpPr>
                <p:nvPr/>
              </p:nvSpPr>
              <p:spPr bwMode="auto">
                <a:xfrm>
                  <a:off x="3213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pitchFamily="18" charset="2"/>
                    </a:rPr>
                    <a:t>7</a:t>
                  </a:r>
                  <a:endParaRPr lang="en-US"/>
                </a:p>
              </p:txBody>
            </p:sp>
            <p:sp>
              <p:nvSpPr>
                <p:cNvPr id="790659" name="Oval 131"/>
                <p:cNvSpPr>
                  <a:spLocks noChangeArrowheads="1"/>
                </p:cNvSpPr>
                <p:nvPr/>
              </p:nvSpPr>
              <p:spPr bwMode="auto">
                <a:xfrm>
                  <a:off x="4045" y="2346"/>
                  <a:ext cx="266" cy="2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sym typeface="Symbol" pitchFamily="18" charset="2"/>
                    </a:rPr>
                    <a:t></a:t>
                  </a:r>
                  <a:endParaRPr lang="en-US"/>
                </a:p>
              </p:txBody>
            </p:sp>
            <p:sp>
              <p:nvSpPr>
                <p:cNvPr id="790660" name="Line 132"/>
                <p:cNvSpPr>
                  <a:spLocks noChangeShapeType="1"/>
                </p:cNvSpPr>
                <p:nvPr/>
              </p:nvSpPr>
              <p:spPr bwMode="auto">
                <a:xfrm flipV="1">
                  <a:off x="2991" y="1642"/>
                  <a:ext cx="261" cy="26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0661" name="Line 133"/>
                <p:cNvSpPr>
                  <a:spLocks noChangeShapeType="1"/>
                </p:cNvSpPr>
                <p:nvPr/>
              </p:nvSpPr>
              <p:spPr bwMode="auto">
                <a:xfrm>
                  <a:off x="2992" y="2110"/>
                  <a:ext cx="256" cy="27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0662" name="Text Box 134"/>
                <p:cNvSpPr txBox="1">
                  <a:spLocks noChangeArrowheads="1"/>
                </p:cNvSpPr>
                <p:nvPr/>
              </p:nvSpPr>
              <p:spPr bwMode="auto">
                <a:xfrm>
                  <a:off x="2970" y="1609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6</a:t>
                  </a:r>
                </a:p>
              </p:txBody>
            </p:sp>
            <p:sp>
              <p:nvSpPr>
                <p:cNvPr id="790663" name="Text Box 135"/>
                <p:cNvSpPr txBox="1">
                  <a:spLocks noChangeArrowheads="1"/>
                </p:cNvSpPr>
                <p:nvPr/>
              </p:nvSpPr>
              <p:spPr bwMode="auto">
                <a:xfrm>
                  <a:off x="3656" y="1278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5</a:t>
                  </a:r>
                </a:p>
              </p:txBody>
            </p:sp>
            <p:sp>
              <p:nvSpPr>
                <p:cNvPr id="790664" name="Text Box 136"/>
                <p:cNvSpPr txBox="1">
                  <a:spLocks noChangeArrowheads="1"/>
                </p:cNvSpPr>
                <p:nvPr/>
              </p:nvSpPr>
              <p:spPr bwMode="auto">
                <a:xfrm>
                  <a:off x="2981" y="2177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790665" name="Text Box 137"/>
                <p:cNvSpPr txBox="1">
                  <a:spLocks noChangeArrowheads="1"/>
                </p:cNvSpPr>
                <p:nvPr/>
              </p:nvSpPr>
              <p:spPr bwMode="auto">
                <a:xfrm>
                  <a:off x="4160" y="1843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7</a:t>
                  </a:r>
                </a:p>
              </p:txBody>
            </p:sp>
            <p:sp>
              <p:nvSpPr>
                <p:cNvPr id="790666" name="Text Box 138"/>
                <p:cNvSpPr txBox="1">
                  <a:spLocks noChangeArrowheads="1"/>
                </p:cNvSpPr>
                <p:nvPr/>
              </p:nvSpPr>
              <p:spPr bwMode="auto">
                <a:xfrm>
                  <a:off x="3676" y="2457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9</a:t>
                  </a:r>
                </a:p>
              </p:txBody>
            </p:sp>
            <p:sp>
              <p:nvSpPr>
                <p:cNvPr id="790667" name="Text Box 139"/>
                <p:cNvSpPr txBox="1">
                  <a:spLocks noChangeArrowheads="1"/>
                </p:cNvSpPr>
                <p:nvPr/>
              </p:nvSpPr>
              <p:spPr bwMode="auto">
                <a:xfrm>
                  <a:off x="2607" y="1892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s</a:t>
                  </a:r>
                </a:p>
              </p:txBody>
            </p:sp>
            <p:sp>
              <p:nvSpPr>
                <p:cNvPr id="790668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268" y="1209"/>
                  <a:ext cx="156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t</a:t>
                  </a:r>
                </a:p>
              </p:txBody>
            </p:sp>
            <p:sp>
              <p:nvSpPr>
                <p:cNvPr id="790669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090" y="1209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790670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252" y="257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790671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4106" y="2571"/>
                  <a:ext cx="188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z</a:t>
                  </a:r>
                </a:p>
              </p:txBody>
            </p:sp>
            <p:sp>
              <p:nvSpPr>
                <p:cNvPr id="790672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3483" y="2487"/>
                  <a:ext cx="5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0673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3414" y="1633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0674" name="Line 146"/>
                <p:cNvSpPr>
                  <a:spLocks noChangeShapeType="1"/>
                </p:cNvSpPr>
                <p:nvPr/>
              </p:nvSpPr>
              <p:spPr bwMode="auto">
                <a:xfrm flipH="1" flipV="1">
                  <a:off x="3036" y="2061"/>
                  <a:ext cx="1031" cy="36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0675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3173" y="1807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8</a:t>
                  </a:r>
                </a:p>
              </p:txBody>
            </p:sp>
            <p:sp>
              <p:nvSpPr>
                <p:cNvPr id="790676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420" y="1827"/>
                  <a:ext cx="116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endParaRPr lang="en-US" sz="1600"/>
                </a:p>
              </p:txBody>
            </p:sp>
            <p:sp>
              <p:nvSpPr>
                <p:cNvPr id="790677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3887" y="1693"/>
                  <a:ext cx="23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-3</a:t>
                  </a:r>
                </a:p>
              </p:txBody>
            </p:sp>
            <p:sp>
              <p:nvSpPr>
                <p:cNvPr id="790678" name="Text Box 150"/>
                <p:cNvSpPr txBox="1">
                  <a:spLocks noChangeArrowheads="1"/>
                </p:cNvSpPr>
                <p:nvPr/>
              </p:nvSpPr>
              <p:spPr bwMode="auto">
                <a:xfrm>
                  <a:off x="3715" y="2154"/>
                  <a:ext cx="187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2</a:t>
                  </a:r>
                </a:p>
              </p:txBody>
            </p:sp>
            <p:sp>
              <p:nvSpPr>
                <p:cNvPr id="790679" name="Line 151"/>
                <p:cNvSpPr>
                  <a:spLocks noChangeShapeType="1"/>
                </p:cNvSpPr>
                <p:nvPr/>
              </p:nvSpPr>
              <p:spPr bwMode="auto">
                <a:xfrm>
                  <a:off x="3344" y="1674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0680" name="Line 152"/>
                <p:cNvSpPr>
                  <a:spLocks noChangeShapeType="1"/>
                </p:cNvSpPr>
                <p:nvPr/>
              </p:nvSpPr>
              <p:spPr bwMode="auto">
                <a:xfrm>
                  <a:off x="4178" y="1671"/>
                  <a:ext cx="0" cy="6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0681" name="Line 153"/>
                <p:cNvSpPr>
                  <a:spLocks noChangeShapeType="1"/>
                </p:cNvSpPr>
                <p:nvPr/>
              </p:nvSpPr>
              <p:spPr bwMode="auto">
                <a:xfrm rot="5400000" flipV="1">
                  <a:off x="3428" y="1649"/>
                  <a:ext cx="670" cy="72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0682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3911" y="2014"/>
                  <a:ext cx="23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-4</a:t>
                  </a:r>
                </a:p>
              </p:txBody>
            </p:sp>
            <p:sp>
              <p:nvSpPr>
                <p:cNvPr id="790683" name="Freeform 155"/>
                <p:cNvSpPr>
                  <a:spLocks/>
                </p:cNvSpPr>
                <p:nvPr/>
              </p:nvSpPr>
              <p:spPr bwMode="auto">
                <a:xfrm>
                  <a:off x="3468" y="1471"/>
                  <a:ext cx="582" cy="50"/>
                </a:xfrm>
                <a:custGeom>
                  <a:avLst/>
                  <a:gdLst/>
                  <a:ahLst/>
                  <a:cxnLst>
                    <a:cxn ang="0">
                      <a:pos x="15" y="50"/>
                    </a:cxn>
                    <a:cxn ang="0">
                      <a:pos x="47" y="37"/>
                    </a:cxn>
                    <a:cxn ang="0">
                      <a:pos x="299" y="1"/>
                    </a:cxn>
                    <a:cxn ang="0">
                      <a:pos x="582" y="41"/>
                    </a:cxn>
                  </a:cxnLst>
                  <a:rect l="0" t="0" r="r" b="b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0684" name="Freeform 156"/>
                <p:cNvSpPr>
                  <a:spLocks/>
                </p:cNvSpPr>
                <p:nvPr/>
              </p:nvSpPr>
              <p:spPr bwMode="auto">
                <a:xfrm flipH="1" flipV="1">
                  <a:off x="3478" y="1594"/>
                  <a:ext cx="582" cy="50"/>
                </a:xfrm>
                <a:custGeom>
                  <a:avLst/>
                  <a:gdLst/>
                  <a:ahLst/>
                  <a:cxnLst>
                    <a:cxn ang="0">
                      <a:pos x="15" y="50"/>
                    </a:cxn>
                    <a:cxn ang="0">
                      <a:pos x="47" y="37"/>
                    </a:cxn>
                    <a:cxn ang="0">
                      <a:pos x="299" y="1"/>
                    </a:cxn>
                    <a:cxn ang="0">
                      <a:pos x="582" y="41"/>
                    </a:cxn>
                  </a:cxnLst>
                  <a:rect l="0" t="0" r="r" b="b"/>
                  <a:pathLst>
                    <a:path w="582" h="50">
                      <a:moveTo>
                        <a:pt x="15" y="50"/>
                      </a:moveTo>
                      <a:cubicBezTo>
                        <a:pt x="7" y="47"/>
                        <a:pt x="0" y="45"/>
                        <a:pt x="47" y="37"/>
                      </a:cubicBezTo>
                      <a:cubicBezTo>
                        <a:pt x="94" y="29"/>
                        <a:pt x="210" y="0"/>
                        <a:pt x="299" y="1"/>
                      </a:cubicBezTo>
                      <a:cubicBezTo>
                        <a:pt x="388" y="2"/>
                        <a:pt x="536" y="34"/>
                        <a:pt x="582" y="41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0685" name="Text Box 157"/>
                <p:cNvSpPr txBox="1">
                  <a:spLocks noChangeArrowheads="1"/>
                </p:cNvSpPr>
                <p:nvPr/>
              </p:nvSpPr>
              <p:spPr bwMode="auto">
                <a:xfrm>
                  <a:off x="3612" y="1597"/>
                  <a:ext cx="230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1600"/>
                    <a:t>-2</a:t>
                  </a:r>
                </a:p>
              </p:txBody>
            </p:sp>
          </p:grpSp>
          <p:sp>
            <p:nvSpPr>
              <p:cNvPr id="790686" name="Oval 158"/>
              <p:cNvSpPr>
                <a:spLocks noChangeArrowheads="1"/>
              </p:cNvSpPr>
              <p:nvPr/>
            </p:nvSpPr>
            <p:spPr bwMode="auto">
              <a:xfrm>
                <a:off x="2350" y="2652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790687" name="Oval 159"/>
              <p:cNvSpPr>
                <a:spLocks noChangeArrowheads="1"/>
              </p:cNvSpPr>
              <p:nvPr/>
            </p:nvSpPr>
            <p:spPr bwMode="auto">
              <a:xfrm>
                <a:off x="2350" y="357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790688" name="Oval 160"/>
              <p:cNvSpPr>
                <a:spLocks noChangeArrowheads="1"/>
              </p:cNvSpPr>
              <p:nvPr/>
            </p:nvSpPr>
            <p:spPr bwMode="auto">
              <a:xfrm>
                <a:off x="2347" y="2649"/>
                <a:ext cx="229" cy="212"/>
              </a:xfrm>
              <a:prstGeom prst="ellipse">
                <a:avLst/>
              </a:pr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4</a:t>
                </a:r>
              </a:p>
            </p:txBody>
          </p:sp>
        </p:grpSp>
        <p:sp>
          <p:nvSpPr>
            <p:cNvPr id="790689" name="Oval 161"/>
            <p:cNvSpPr>
              <a:spLocks noChangeArrowheads="1"/>
            </p:cNvSpPr>
            <p:nvPr/>
          </p:nvSpPr>
          <p:spPr bwMode="auto">
            <a:xfrm>
              <a:off x="819" y="2661"/>
              <a:ext cx="229" cy="212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</p:grpSp>
      <p:sp>
        <p:nvSpPr>
          <p:cNvPr id="790690" name="Oval 162"/>
          <p:cNvSpPr>
            <a:spLocks noChangeArrowheads="1"/>
          </p:cNvSpPr>
          <p:nvPr/>
        </p:nvSpPr>
        <p:spPr bwMode="auto">
          <a:xfrm>
            <a:off x="7269163" y="5572125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-2</a:t>
            </a:r>
          </a:p>
        </p:txBody>
      </p:sp>
      <p:sp>
        <p:nvSpPr>
          <p:cNvPr id="790691" name="Text Box 163"/>
          <p:cNvSpPr txBox="1">
            <a:spLocks noChangeArrowheads="1"/>
          </p:cNvSpPr>
          <p:nvPr/>
        </p:nvSpPr>
        <p:spPr bwMode="auto">
          <a:xfrm>
            <a:off x="412750" y="1379538"/>
            <a:ext cx="1047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Pass 1</a:t>
            </a:r>
          </a:p>
          <a:p>
            <a:r>
              <a:rPr lang="en-US"/>
              <a:t>(from </a:t>
            </a:r>
          </a:p>
          <a:p>
            <a:r>
              <a:rPr lang="en-US"/>
              <a:t>previous</a:t>
            </a:r>
          </a:p>
          <a:p>
            <a:r>
              <a:rPr lang="en-US"/>
              <a:t>slide)</a:t>
            </a:r>
          </a:p>
        </p:txBody>
      </p:sp>
      <p:sp>
        <p:nvSpPr>
          <p:cNvPr id="790692" name="Text Box 164"/>
          <p:cNvSpPr txBox="1">
            <a:spLocks noChangeArrowheads="1"/>
          </p:cNvSpPr>
          <p:nvPr/>
        </p:nvSpPr>
        <p:spPr bwMode="auto">
          <a:xfrm>
            <a:off x="4813300" y="1427163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Pass 2</a:t>
            </a:r>
          </a:p>
        </p:txBody>
      </p:sp>
      <p:sp>
        <p:nvSpPr>
          <p:cNvPr id="790693" name="Text Box 165"/>
          <p:cNvSpPr txBox="1">
            <a:spLocks noChangeArrowheads="1"/>
          </p:cNvSpPr>
          <p:nvPr/>
        </p:nvSpPr>
        <p:spPr bwMode="auto">
          <a:xfrm>
            <a:off x="403225" y="37607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Pass 3</a:t>
            </a:r>
          </a:p>
        </p:txBody>
      </p:sp>
      <p:sp>
        <p:nvSpPr>
          <p:cNvPr id="790694" name="Text Box 166"/>
          <p:cNvSpPr txBox="1">
            <a:spLocks noChangeArrowheads="1"/>
          </p:cNvSpPr>
          <p:nvPr/>
        </p:nvSpPr>
        <p:spPr bwMode="auto">
          <a:xfrm>
            <a:off x="4689475" y="3798888"/>
            <a:ext cx="882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Pass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0" grpId="0" animBg="1"/>
      <p:bldP spid="790531" grpId="0" animBg="1"/>
      <p:bldP spid="790533" grpId="0" animBg="1"/>
      <p:bldP spid="790603" grpId="0" animBg="1"/>
      <p:bldP spid="790604" grpId="0" animBg="1"/>
      <p:bldP spid="790605" grpId="0" animBg="1"/>
      <p:bldP spid="790646" grpId="0" animBg="1"/>
      <p:bldP spid="790690" grpId="0" animBg="1"/>
      <p:bldP spid="790693" grpId="0"/>
      <p:bldP spid="79069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BF4831F-A45A-48C3-842C-EDEE46968C01}" type="slidenum">
              <a:rPr lang="en-US"/>
              <a:pPr/>
              <a:t>27</a:t>
            </a:fld>
            <a:endParaRPr 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/>
              <a:t>Detecting Negative Cycles</a:t>
            </a:r>
            <a:br>
              <a:rPr lang="en-US" sz="3600"/>
            </a:br>
            <a:r>
              <a:rPr lang="en-US" sz="3600"/>
              <a:t>(perform extra test after V-1 iterations)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229600" cy="2124075"/>
          </a:xfrm>
        </p:spPr>
        <p:txBody>
          <a:bodyPr>
            <a:normAutofit fontScale="92500" lnSpcReduction="10000"/>
          </a:bodyPr>
          <a:lstStyle/>
          <a:p>
            <a:pPr marL="533400" indent="-533400"/>
            <a:r>
              <a:rPr lang="en-US" b="1"/>
              <a:t>for </a:t>
            </a:r>
            <a:r>
              <a:rPr lang="en-US"/>
              <a:t>each edge (u, v)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E</a:t>
            </a:r>
          </a:p>
          <a:p>
            <a:pPr marL="533400" indent="-533400"/>
            <a:r>
              <a:rPr lang="en-US"/>
              <a:t>       </a:t>
            </a:r>
            <a:r>
              <a:rPr lang="en-US" b="1"/>
              <a:t>do if </a:t>
            </a:r>
            <a:r>
              <a:rPr lang="en-US"/>
              <a:t>d[v] &gt; d[u] + w(u, v)</a:t>
            </a:r>
          </a:p>
          <a:p>
            <a:pPr marL="533400" indent="-533400"/>
            <a:r>
              <a:rPr lang="en-US"/>
              <a:t>               </a:t>
            </a:r>
            <a:r>
              <a:rPr lang="en-US" b="1"/>
              <a:t>then return </a:t>
            </a:r>
            <a:r>
              <a:rPr lang="en-US"/>
              <a:t>FALSE</a:t>
            </a:r>
          </a:p>
          <a:p>
            <a:pPr marL="533400" indent="-533400"/>
            <a:r>
              <a:rPr lang="en-US"/>
              <a:t> </a:t>
            </a:r>
            <a:r>
              <a:rPr lang="en-US" b="1"/>
              <a:t>return </a:t>
            </a:r>
            <a:r>
              <a:rPr lang="en-US"/>
              <a:t>TRUE</a:t>
            </a:r>
          </a:p>
          <a:p>
            <a:pPr marL="533400" indent="-533400">
              <a:buFontTx/>
              <a:buNone/>
            </a:pP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18275" y="1490663"/>
            <a:ext cx="1741488" cy="2022475"/>
            <a:chOff x="3698" y="2451"/>
            <a:chExt cx="1097" cy="1274"/>
          </a:xfrm>
        </p:grpSpPr>
        <p:sp>
          <p:nvSpPr>
            <p:cNvPr id="791557" name="Oval 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0</a:t>
              </a:r>
            </a:p>
          </p:txBody>
        </p:sp>
        <p:sp>
          <p:nvSpPr>
            <p:cNvPr id="791558" name="Oval 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791559" name="Oval 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791560" name="Text Box 8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91561" name="Text Box 9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91562" name="Text Box 10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91563" name="Line 1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1564" name="Text Box 1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91565" name="Text Box 1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91566" name="Text Box 1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791567" name="Line 1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1568" name="Line 1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936625" y="3776663"/>
            <a:ext cx="1741488" cy="2022475"/>
            <a:chOff x="3698" y="2451"/>
            <a:chExt cx="1097" cy="1274"/>
          </a:xfrm>
        </p:grpSpPr>
        <p:sp>
          <p:nvSpPr>
            <p:cNvPr id="791570" name="Oval 18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0</a:t>
              </a:r>
            </a:p>
          </p:txBody>
        </p:sp>
        <p:sp>
          <p:nvSpPr>
            <p:cNvPr id="791571" name="Oval 19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791572" name="Oval 20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791573" name="Text Box 21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91574" name="Text Box 22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91575" name="Text Box 23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91576" name="Line 24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1577" name="Text Box 25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91578" name="Text Box 26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91579" name="Text Box 27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791580" name="Line 28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1581" name="Line 29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1582" name="Oval 30"/>
          <p:cNvSpPr>
            <a:spLocks noChangeArrowheads="1"/>
          </p:cNvSpPr>
          <p:nvPr/>
        </p:nvSpPr>
        <p:spPr bwMode="auto">
          <a:xfrm>
            <a:off x="2287588" y="4171950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91583" name="Oval 31"/>
          <p:cNvSpPr>
            <a:spLocks noChangeArrowheads="1"/>
          </p:cNvSpPr>
          <p:nvPr/>
        </p:nvSpPr>
        <p:spPr bwMode="auto">
          <a:xfrm>
            <a:off x="1706563" y="5067300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791584" name="Oval 32"/>
          <p:cNvSpPr>
            <a:spLocks noChangeArrowheads="1"/>
          </p:cNvSpPr>
          <p:nvPr/>
        </p:nvSpPr>
        <p:spPr bwMode="auto">
          <a:xfrm>
            <a:off x="982663" y="4171950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-3</a:t>
            </a: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3184525" y="3776663"/>
            <a:ext cx="1741488" cy="2022475"/>
            <a:chOff x="3698" y="2451"/>
            <a:chExt cx="1097" cy="1274"/>
          </a:xfrm>
        </p:grpSpPr>
        <p:sp>
          <p:nvSpPr>
            <p:cNvPr id="791586" name="Oval 34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-3</a:t>
              </a:r>
            </a:p>
          </p:txBody>
        </p:sp>
        <p:sp>
          <p:nvSpPr>
            <p:cNvPr id="791587" name="Oval 35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2</a:t>
              </a:r>
            </a:p>
          </p:txBody>
        </p:sp>
        <p:sp>
          <p:nvSpPr>
            <p:cNvPr id="791588" name="Oval 36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5</a:t>
              </a:r>
            </a:p>
          </p:txBody>
        </p:sp>
        <p:sp>
          <p:nvSpPr>
            <p:cNvPr id="791589" name="Text Box 37"/>
            <p:cNvSpPr txBox="1">
              <a:spLocks noChangeArrowheads="1"/>
            </p:cNvSpPr>
            <p:nvPr/>
          </p:nvSpPr>
          <p:spPr bwMode="auto">
            <a:xfrm>
              <a:off x="4228" y="349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91590" name="Text Box 38"/>
            <p:cNvSpPr txBox="1">
              <a:spLocks noChangeArrowheads="1"/>
            </p:cNvSpPr>
            <p:nvPr/>
          </p:nvSpPr>
          <p:spPr bwMode="auto">
            <a:xfrm>
              <a:off x="3748" y="2451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91591" name="Text Box 39"/>
            <p:cNvSpPr txBox="1">
              <a:spLocks noChangeArrowheads="1"/>
            </p:cNvSpPr>
            <p:nvPr/>
          </p:nvSpPr>
          <p:spPr bwMode="auto">
            <a:xfrm>
              <a:off x="4572" y="245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91592" name="Line 40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1593" name="Text Box 41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91594" name="Text Box 42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91595" name="Text Box 43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791596" name="Line 44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1597" name="Line 45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91598" name="Oval 46"/>
          <p:cNvSpPr>
            <a:spLocks noChangeArrowheads="1"/>
          </p:cNvSpPr>
          <p:nvPr/>
        </p:nvSpPr>
        <p:spPr bwMode="auto">
          <a:xfrm>
            <a:off x="4545013" y="4152900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-1</a:t>
            </a:r>
          </a:p>
        </p:txBody>
      </p:sp>
      <p:sp>
        <p:nvSpPr>
          <p:cNvPr id="791599" name="Oval 47"/>
          <p:cNvSpPr>
            <a:spLocks noChangeArrowheads="1"/>
          </p:cNvSpPr>
          <p:nvPr/>
        </p:nvSpPr>
        <p:spPr bwMode="auto">
          <a:xfrm>
            <a:off x="3954463" y="5057775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91600" name="Oval 48"/>
          <p:cNvSpPr>
            <a:spLocks noChangeArrowheads="1"/>
          </p:cNvSpPr>
          <p:nvPr/>
        </p:nvSpPr>
        <p:spPr bwMode="auto">
          <a:xfrm>
            <a:off x="3221038" y="4152900"/>
            <a:ext cx="363537" cy="336550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-6</a:t>
            </a:r>
          </a:p>
        </p:txBody>
      </p:sp>
      <p:sp>
        <p:nvSpPr>
          <p:cNvPr id="791601" name="Text Box 49"/>
          <p:cNvSpPr txBox="1">
            <a:spLocks noChangeArrowheads="1"/>
          </p:cNvSpPr>
          <p:nvPr/>
        </p:nvSpPr>
        <p:spPr bwMode="auto">
          <a:xfrm>
            <a:off x="5356225" y="3760788"/>
            <a:ext cx="3540125" cy="228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Look at edge (s, b):</a:t>
            </a:r>
          </a:p>
          <a:p>
            <a:endParaRPr lang="en-US" sz="2400"/>
          </a:p>
          <a:p>
            <a:r>
              <a:rPr lang="en-US" sz="2400"/>
              <a:t>d[b] = -1</a:t>
            </a:r>
          </a:p>
          <a:p>
            <a:r>
              <a:rPr lang="en-US" sz="2400"/>
              <a:t>d[s] + w(s, b) = -4</a:t>
            </a:r>
          </a:p>
          <a:p>
            <a:endParaRPr lang="en-US" sz="2400"/>
          </a:p>
          <a:p>
            <a:r>
              <a:rPr lang="en-US" sz="2400">
                <a:sym typeface="Symbol" pitchFamily="18" charset="2"/>
              </a:rPr>
              <a:t> d[b] &gt; </a:t>
            </a:r>
            <a:r>
              <a:rPr lang="en-US" sz="2400"/>
              <a:t>d[s] + w(s, b)</a:t>
            </a:r>
            <a:r>
              <a:rPr lang="en-US" sz="2400" i="1"/>
              <a:t> </a:t>
            </a:r>
          </a:p>
        </p:txBody>
      </p:sp>
      <p:sp>
        <p:nvSpPr>
          <p:cNvPr id="791602" name="Text Box 50"/>
          <p:cNvSpPr txBox="1">
            <a:spLocks noChangeArrowheads="1"/>
          </p:cNvSpPr>
          <p:nvPr/>
        </p:nvSpPr>
        <p:spPr bwMode="auto">
          <a:xfrm>
            <a:off x="1390650" y="3375025"/>
            <a:ext cx="9763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1</a:t>
            </a:r>
            <a:r>
              <a:rPr lang="en-US" baseline="30000"/>
              <a:t>st</a:t>
            </a:r>
            <a:r>
              <a:rPr lang="en-US"/>
              <a:t> pass</a:t>
            </a:r>
          </a:p>
        </p:txBody>
      </p:sp>
      <p:sp>
        <p:nvSpPr>
          <p:cNvPr id="791603" name="Text Box 51"/>
          <p:cNvSpPr txBox="1">
            <a:spLocks noChangeArrowheads="1"/>
          </p:cNvSpPr>
          <p:nvPr/>
        </p:nvSpPr>
        <p:spPr bwMode="auto">
          <a:xfrm>
            <a:off x="3536950" y="3333750"/>
            <a:ext cx="1025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pass</a:t>
            </a:r>
          </a:p>
        </p:txBody>
      </p:sp>
      <p:sp>
        <p:nvSpPr>
          <p:cNvPr id="791604" name="Text Box 52"/>
          <p:cNvSpPr txBox="1">
            <a:spLocks noChangeArrowheads="1"/>
          </p:cNvSpPr>
          <p:nvPr/>
        </p:nvSpPr>
        <p:spPr bwMode="auto">
          <a:xfrm>
            <a:off x="2154238" y="5935663"/>
            <a:ext cx="167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(s,b) (b,c) (c,s)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6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82" grpId="0" animBg="1"/>
      <p:bldP spid="791583" grpId="0" animBg="1"/>
      <p:bldP spid="791584" grpId="0" animBg="1"/>
      <p:bldP spid="791598" grpId="0" animBg="1"/>
      <p:bldP spid="791599" grpId="0" animBg="1"/>
      <p:bldP spid="79160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01912C-EE67-424F-8C8B-92E472CD7CDA}" type="slidenum">
              <a:rPr lang="en-US"/>
              <a:pPr/>
              <a:t>28</a:t>
            </a:fld>
            <a:endParaRPr lang="en-US"/>
          </a:p>
        </p:txBody>
      </p:sp>
      <p:sp>
        <p:nvSpPr>
          <p:cNvPr id="79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BELLMAN-FORD(</a:t>
            </a:r>
            <a:r>
              <a:rPr lang="en-US">
                <a:latin typeface="Comic Sans MS" pitchFamily="66" charset="0"/>
              </a:rPr>
              <a:t>V, E, w, s</a:t>
            </a:r>
            <a:r>
              <a:rPr lang="en-US"/>
              <a:t>)</a:t>
            </a:r>
          </a:p>
        </p:txBody>
      </p:sp>
      <p:sp>
        <p:nvSpPr>
          <p:cNvPr id="79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7175500" cy="5334000"/>
          </a:xfrm>
        </p:spPr>
        <p:txBody>
          <a:bodyPr>
            <a:normAutofit fontScale="92500" lnSpcReduction="20000"/>
          </a:bodyPr>
          <a:lstStyle/>
          <a:p>
            <a:pPr marL="533400" indent="-533400">
              <a:buFontTx/>
              <a:buAutoNum type="arabicPeriod"/>
            </a:pPr>
            <a:r>
              <a:rPr lang="en-US"/>
              <a:t> INITIALIZE-SINGLE-SOURCE(V, s)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</a:t>
            </a:r>
            <a:r>
              <a:rPr lang="en-US" b="1"/>
              <a:t>for </a:t>
            </a:r>
            <a:r>
              <a:rPr lang="en-US"/>
              <a:t>i ← 1 to |V| - 1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 </a:t>
            </a:r>
            <a:r>
              <a:rPr lang="en-US" b="1"/>
              <a:t>do for </a:t>
            </a:r>
            <a:r>
              <a:rPr lang="en-US"/>
              <a:t>each edge (u, v)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E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          </a:t>
            </a:r>
            <a:r>
              <a:rPr lang="en-US" b="1"/>
              <a:t>  do </a:t>
            </a:r>
            <a:r>
              <a:rPr lang="en-US"/>
              <a:t>RELAX(u, v, w)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</a:t>
            </a:r>
            <a:r>
              <a:rPr lang="en-US" b="1"/>
              <a:t>for </a:t>
            </a:r>
            <a:r>
              <a:rPr lang="en-US"/>
              <a:t>each edge (u, v) </a:t>
            </a:r>
            <a:r>
              <a:rPr lang="en-US">
                <a:sym typeface="Symbol" pitchFamily="18" charset="2"/>
              </a:rPr>
              <a:t></a:t>
            </a:r>
            <a:r>
              <a:rPr lang="en-US"/>
              <a:t> E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 </a:t>
            </a:r>
            <a:r>
              <a:rPr lang="en-US" b="1"/>
              <a:t>do if </a:t>
            </a:r>
            <a:r>
              <a:rPr lang="en-US"/>
              <a:t>d[v] &gt; d[u] + w(u, v)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              </a:t>
            </a:r>
            <a:r>
              <a:rPr lang="en-US" b="1"/>
              <a:t>then return </a:t>
            </a:r>
            <a:r>
              <a:rPr lang="en-US"/>
              <a:t>FALSE</a:t>
            </a:r>
          </a:p>
          <a:p>
            <a:pPr marL="533400" indent="-533400">
              <a:buFontTx/>
              <a:buAutoNum type="arabicPeriod"/>
            </a:pPr>
            <a:r>
              <a:rPr lang="en-US"/>
              <a:t> </a:t>
            </a:r>
            <a:r>
              <a:rPr lang="en-US" b="1"/>
              <a:t>return </a:t>
            </a:r>
            <a:r>
              <a:rPr lang="en-US"/>
              <a:t>TRUE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r>
              <a:rPr lang="en-US"/>
              <a:t>               Running time: O(V+VE+E)=O(VE)</a:t>
            </a:r>
          </a:p>
        </p:txBody>
      </p:sp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7439025" y="1292225"/>
            <a:ext cx="815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(V)</a:t>
            </a:r>
          </a:p>
        </p:txBody>
      </p:sp>
      <p:sp>
        <p:nvSpPr>
          <p:cNvPr id="792581" name="Line 5"/>
          <p:cNvSpPr>
            <a:spLocks noChangeShapeType="1"/>
          </p:cNvSpPr>
          <p:nvPr/>
        </p:nvSpPr>
        <p:spPr bwMode="auto">
          <a:xfrm flipH="1">
            <a:off x="6965950" y="1522413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2582" name="Text Box 6"/>
          <p:cNvSpPr txBox="1">
            <a:spLocks noChangeArrowheads="1"/>
          </p:cNvSpPr>
          <p:nvPr/>
        </p:nvSpPr>
        <p:spPr bwMode="auto">
          <a:xfrm>
            <a:off x="6996113" y="1819275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O(V)</a:t>
            </a:r>
          </a:p>
        </p:txBody>
      </p:sp>
      <p:sp>
        <p:nvSpPr>
          <p:cNvPr id="792583" name="Line 7"/>
          <p:cNvSpPr>
            <a:spLocks noChangeShapeType="1"/>
          </p:cNvSpPr>
          <p:nvPr/>
        </p:nvSpPr>
        <p:spPr bwMode="auto">
          <a:xfrm flipH="1">
            <a:off x="6632575" y="204628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2584" name="Text Box 8"/>
          <p:cNvSpPr txBox="1">
            <a:spLocks noChangeArrowheads="1"/>
          </p:cNvSpPr>
          <p:nvPr/>
        </p:nvSpPr>
        <p:spPr bwMode="auto">
          <a:xfrm>
            <a:off x="7046913" y="2279650"/>
            <a:ext cx="827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ym typeface="Symbol" pitchFamily="18" charset="2"/>
              </a:rPr>
              <a:t>O(E)</a:t>
            </a:r>
          </a:p>
        </p:txBody>
      </p:sp>
      <p:sp>
        <p:nvSpPr>
          <p:cNvPr id="792585" name="Line 9"/>
          <p:cNvSpPr>
            <a:spLocks noChangeShapeType="1"/>
          </p:cNvSpPr>
          <p:nvPr/>
        </p:nvSpPr>
        <p:spPr bwMode="auto">
          <a:xfrm flipH="1">
            <a:off x="6627813" y="2476500"/>
            <a:ext cx="4397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2586" name="Text Box 10"/>
          <p:cNvSpPr txBox="1">
            <a:spLocks noChangeArrowheads="1"/>
          </p:cNvSpPr>
          <p:nvPr/>
        </p:nvSpPr>
        <p:spPr bwMode="auto">
          <a:xfrm>
            <a:off x="7439025" y="3325813"/>
            <a:ext cx="827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ym typeface="Symbol" pitchFamily="18" charset="2"/>
              </a:rPr>
              <a:t>O(E)</a:t>
            </a:r>
          </a:p>
        </p:txBody>
      </p:sp>
      <p:sp>
        <p:nvSpPr>
          <p:cNvPr id="792587" name="Line 11"/>
          <p:cNvSpPr>
            <a:spLocks noChangeShapeType="1"/>
          </p:cNvSpPr>
          <p:nvPr/>
        </p:nvSpPr>
        <p:spPr bwMode="auto">
          <a:xfrm flipH="1">
            <a:off x="6965950" y="3551238"/>
            <a:ext cx="4397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864475" y="1855788"/>
            <a:ext cx="1073150" cy="901700"/>
            <a:chOff x="4954" y="1169"/>
            <a:chExt cx="676" cy="568"/>
          </a:xfrm>
        </p:grpSpPr>
        <p:sp>
          <p:nvSpPr>
            <p:cNvPr id="792588" name="AutoShape 12"/>
            <p:cNvSpPr>
              <a:spLocks/>
            </p:cNvSpPr>
            <p:nvPr/>
          </p:nvSpPr>
          <p:spPr bwMode="auto">
            <a:xfrm>
              <a:off x="4954" y="1169"/>
              <a:ext cx="56" cy="568"/>
            </a:xfrm>
            <a:prstGeom prst="rightBrace">
              <a:avLst>
                <a:gd name="adj1" fmla="val 8452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792590" name="Text Box 14"/>
            <p:cNvSpPr txBox="1">
              <a:spLocks noChangeArrowheads="1"/>
            </p:cNvSpPr>
            <p:nvPr/>
          </p:nvSpPr>
          <p:spPr bwMode="auto">
            <a:xfrm>
              <a:off x="4981" y="1268"/>
              <a:ext cx="64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/>
                <a:t>O(VE)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79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92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0" grpId="0"/>
      <p:bldP spid="792581" grpId="0" animBg="1"/>
      <p:bldP spid="792582" grpId="0"/>
      <p:bldP spid="792583" grpId="0" animBg="1"/>
      <p:bldP spid="792584" grpId="0"/>
      <p:bldP spid="792585" grpId="0" animBg="1"/>
      <p:bldP spid="792586" grpId="0"/>
      <p:bldP spid="7925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873DF48-140C-4EFB-922C-F3845C3117D7}" type="slidenum">
              <a:rPr lang="en-US"/>
              <a:pPr/>
              <a:t>29</a:t>
            </a:fld>
            <a:endParaRPr lang="en-US"/>
          </a:p>
        </p:txBody>
      </p:sp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All-Pairs Shortest Paths</a:t>
            </a:r>
          </a:p>
        </p:txBody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848350" cy="50768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b="1"/>
              <a:t>Given:</a:t>
            </a:r>
          </a:p>
          <a:p>
            <a:pPr lvl="1">
              <a:lnSpc>
                <a:spcPct val="120000"/>
              </a:lnSpc>
            </a:pPr>
            <a:r>
              <a:rPr lang="en-US"/>
              <a:t>Directed graph G = (V, E)</a:t>
            </a:r>
          </a:p>
          <a:p>
            <a:pPr lvl="1">
              <a:lnSpc>
                <a:spcPct val="120000"/>
              </a:lnSpc>
            </a:pPr>
            <a:r>
              <a:rPr lang="en-US"/>
              <a:t>Weight function w : E → </a:t>
            </a:r>
            <a:r>
              <a:rPr lang="en-US" b="1"/>
              <a:t>R</a:t>
            </a:r>
          </a:p>
          <a:p>
            <a:pPr>
              <a:lnSpc>
                <a:spcPct val="120000"/>
              </a:lnSpc>
            </a:pPr>
            <a:r>
              <a:rPr lang="en-US" b="1"/>
              <a:t>Compute:</a:t>
            </a:r>
            <a:r>
              <a:rPr lang="en-US"/>
              <a:t> </a:t>
            </a:r>
          </a:p>
          <a:p>
            <a:pPr lvl="1">
              <a:lnSpc>
                <a:spcPct val="120000"/>
              </a:lnSpc>
            </a:pPr>
            <a:r>
              <a:rPr lang="en-US"/>
              <a:t>The shortest paths between all pairs of vertices in a graph</a:t>
            </a:r>
          </a:p>
          <a:p>
            <a:pPr lvl="1">
              <a:lnSpc>
                <a:spcPct val="120000"/>
              </a:lnSpc>
            </a:pPr>
            <a:r>
              <a:rPr lang="en-US"/>
              <a:t>Result: an n × n matrix of shortest-path distances δ(u, v)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900738" y="1292225"/>
            <a:ext cx="2986087" cy="2419350"/>
            <a:chOff x="297" y="778"/>
            <a:chExt cx="1881" cy="1524"/>
          </a:xfrm>
        </p:grpSpPr>
        <p:sp>
          <p:nvSpPr>
            <p:cNvPr id="854021" name="Oval 5"/>
            <p:cNvSpPr>
              <a:spLocks noChangeArrowheads="1"/>
            </p:cNvSpPr>
            <p:nvPr/>
          </p:nvSpPr>
          <p:spPr bwMode="auto">
            <a:xfrm>
              <a:off x="297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</a:t>
              </a:r>
            </a:p>
          </p:txBody>
        </p:sp>
        <p:sp>
          <p:nvSpPr>
            <p:cNvPr id="854022" name="Oval 6"/>
            <p:cNvSpPr>
              <a:spLocks noChangeArrowheads="1"/>
            </p:cNvSpPr>
            <p:nvPr/>
          </p:nvSpPr>
          <p:spPr bwMode="auto">
            <a:xfrm>
              <a:off x="1104" y="7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854023" name="Oval 7"/>
            <p:cNvSpPr>
              <a:spLocks noChangeArrowheads="1"/>
            </p:cNvSpPr>
            <p:nvPr/>
          </p:nvSpPr>
          <p:spPr bwMode="auto">
            <a:xfrm>
              <a:off x="1912" y="13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854024" name="Oval 8"/>
            <p:cNvSpPr>
              <a:spLocks noChangeArrowheads="1"/>
            </p:cNvSpPr>
            <p:nvPr/>
          </p:nvSpPr>
          <p:spPr bwMode="auto">
            <a:xfrm>
              <a:off x="726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854025" name="Oval 9"/>
            <p:cNvSpPr>
              <a:spLocks noChangeArrowheads="1"/>
            </p:cNvSpPr>
            <p:nvPr/>
          </p:nvSpPr>
          <p:spPr bwMode="auto">
            <a:xfrm>
              <a:off x="1558" y="19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854026" name="Line 10"/>
            <p:cNvSpPr>
              <a:spLocks noChangeShapeType="1"/>
            </p:cNvSpPr>
            <p:nvPr/>
          </p:nvSpPr>
          <p:spPr bwMode="auto">
            <a:xfrm flipV="1">
              <a:off x="540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4027" name="Line 11"/>
            <p:cNvSpPr>
              <a:spLocks noChangeShapeType="1"/>
            </p:cNvSpPr>
            <p:nvPr/>
          </p:nvSpPr>
          <p:spPr bwMode="auto">
            <a:xfrm>
              <a:off x="517" y="1623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4028" name="Text Box 12"/>
            <p:cNvSpPr txBox="1">
              <a:spLocks noChangeArrowheads="1"/>
            </p:cNvSpPr>
            <p:nvPr/>
          </p:nvSpPr>
          <p:spPr bwMode="auto">
            <a:xfrm>
              <a:off x="669" y="1074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854029" name="Text Box 13"/>
            <p:cNvSpPr txBox="1">
              <a:spLocks noChangeArrowheads="1"/>
            </p:cNvSpPr>
            <p:nvPr/>
          </p:nvSpPr>
          <p:spPr bwMode="auto">
            <a:xfrm>
              <a:off x="398" y="175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854030" name="Text Box 14"/>
            <p:cNvSpPr txBox="1">
              <a:spLocks noChangeArrowheads="1"/>
            </p:cNvSpPr>
            <p:nvPr/>
          </p:nvSpPr>
          <p:spPr bwMode="auto">
            <a:xfrm>
              <a:off x="850" y="178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854031" name="Text Box 15"/>
            <p:cNvSpPr txBox="1">
              <a:spLocks noChangeArrowheads="1"/>
            </p:cNvSpPr>
            <p:nvPr/>
          </p:nvSpPr>
          <p:spPr bwMode="auto">
            <a:xfrm>
              <a:off x="1189" y="2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854032" name="Line 16"/>
            <p:cNvSpPr>
              <a:spLocks noChangeShapeType="1"/>
            </p:cNvSpPr>
            <p:nvPr/>
          </p:nvSpPr>
          <p:spPr bwMode="auto">
            <a:xfrm flipV="1">
              <a:off x="996" y="2120"/>
              <a:ext cx="5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4033" name="Line 17"/>
            <p:cNvSpPr>
              <a:spLocks noChangeShapeType="1"/>
            </p:cNvSpPr>
            <p:nvPr/>
          </p:nvSpPr>
          <p:spPr bwMode="auto">
            <a:xfrm>
              <a:off x="1293" y="1044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4034" name="Line 18"/>
            <p:cNvSpPr>
              <a:spLocks noChangeShapeType="1"/>
            </p:cNvSpPr>
            <p:nvPr/>
          </p:nvSpPr>
          <p:spPr bwMode="auto">
            <a:xfrm flipH="1" flipV="1">
              <a:off x="543" y="1562"/>
              <a:ext cx="1043" cy="4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4035" name="Text Box 19"/>
            <p:cNvSpPr txBox="1">
              <a:spLocks noChangeArrowheads="1"/>
            </p:cNvSpPr>
            <p:nvPr/>
          </p:nvSpPr>
          <p:spPr bwMode="auto">
            <a:xfrm>
              <a:off x="701" y="150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854036" name="Text Box 20"/>
            <p:cNvSpPr txBox="1">
              <a:spLocks noChangeArrowheads="1"/>
            </p:cNvSpPr>
            <p:nvPr/>
          </p:nvSpPr>
          <p:spPr bwMode="auto">
            <a:xfrm>
              <a:off x="1600" y="105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854037" name="Line 21"/>
            <p:cNvSpPr>
              <a:spLocks noChangeShapeType="1"/>
            </p:cNvSpPr>
            <p:nvPr/>
          </p:nvSpPr>
          <p:spPr bwMode="auto">
            <a:xfrm flipH="1" flipV="1">
              <a:off x="1326" y="1005"/>
              <a:ext cx="603" cy="4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4038" name="Line 22"/>
            <p:cNvSpPr>
              <a:spLocks noChangeShapeType="1"/>
            </p:cNvSpPr>
            <p:nvPr/>
          </p:nvSpPr>
          <p:spPr bwMode="auto">
            <a:xfrm flipH="1">
              <a:off x="849" y="1050"/>
              <a:ext cx="352" cy="9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4039" name="Line 23"/>
            <p:cNvSpPr>
              <a:spLocks noChangeShapeType="1"/>
            </p:cNvSpPr>
            <p:nvPr/>
          </p:nvSpPr>
          <p:spPr bwMode="auto">
            <a:xfrm flipV="1">
              <a:off x="1753" y="1611"/>
              <a:ext cx="244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4040" name="Line 24"/>
            <p:cNvSpPr>
              <a:spLocks noChangeShapeType="1"/>
            </p:cNvSpPr>
            <p:nvPr/>
          </p:nvSpPr>
          <p:spPr bwMode="auto">
            <a:xfrm>
              <a:off x="570" y="1502"/>
              <a:ext cx="134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4041" name="Text Box 25"/>
            <p:cNvSpPr txBox="1">
              <a:spLocks noChangeArrowheads="1"/>
            </p:cNvSpPr>
            <p:nvPr/>
          </p:nvSpPr>
          <p:spPr bwMode="auto">
            <a:xfrm>
              <a:off x="1564" y="16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1</a:t>
              </a:r>
            </a:p>
          </p:txBody>
        </p:sp>
        <p:sp>
          <p:nvSpPr>
            <p:cNvPr id="854042" name="Text Box 26"/>
            <p:cNvSpPr txBox="1">
              <a:spLocks noChangeArrowheads="1"/>
            </p:cNvSpPr>
            <p:nvPr/>
          </p:nvSpPr>
          <p:spPr bwMode="auto">
            <a:xfrm>
              <a:off x="1846" y="175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-5</a:t>
              </a:r>
            </a:p>
          </p:txBody>
        </p:sp>
        <p:sp>
          <p:nvSpPr>
            <p:cNvPr id="854043" name="Text Box 27"/>
            <p:cNvSpPr txBox="1">
              <a:spLocks noChangeArrowheads="1"/>
            </p:cNvSpPr>
            <p:nvPr/>
          </p:nvSpPr>
          <p:spPr bwMode="auto">
            <a:xfrm>
              <a:off x="1552" y="130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71A49E-52D6-4146-A313-2C6AED19C640}" type="slidenum">
              <a:rPr lang="en-US"/>
              <a:pPr/>
              <a:t>3</a:t>
            </a:fld>
            <a:endParaRPr lang="en-US"/>
          </a:p>
        </p:txBody>
      </p:sp>
      <p:sp>
        <p:nvSpPr>
          <p:cNvPr id="76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Shortest Path Problem</a:t>
            </a:r>
          </a:p>
        </p:txBody>
      </p:sp>
      <p:sp>
        <p:nvSpPr>
          <p:cNvPr id="76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71475" y="1122363"/>
            <a:ext cx="8574088" cy="550545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Input: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Directed graph G = (V, E)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Weight function w : E → </a:t>
            </a:r>
            <a:r>
              <a:rPr lang="en-US" sz="2000" b="1" dirty="0"/>
              <a:t>R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Weight of path </a:t>
            </a:r>
            <a:r>
              <a:rPr lang="en-US" sz="2400" dirty="0"/>
              <a:t>p = </a:t>
            </a:r>
            <a:r>
              <a:rPr lang="en-US" sz="2400" dirty="0">
                <a:sym typeface="Symbol" pitchFamily="18" charset="2"/>
              </a:rPr>
              <a:t></a:t>
            </a:r>
            <a:r>
              <a:rPr lang="en-US" sz="2400" dirty="0"/>
              <a:t>v</a:t>
            </a:r>
            <a:r>
              <a:rPr lang="en-US" sz="2400" baseline="-25000" dirty="0"/>
              <a:t>0</a:t>
            </a:r>
            <a:r>
              <a:rPr lang="en-US" sz="2400" dirty="0"/>
              <a:t>, v</a:t>
            </a:r>
            <a:r>
              <a:rPr lang="en-US" sz="2400" baseline="-25000" dirty="0"/>
              <a:t>1</a:t>
            </a:r>
            <a:r>
              <a:rPr lang="en-US" sz="2400" dirty="0"/>
              <a:t>, . . . , </a:t>
            </a:r>
            <a:r>
              <a:rPr lang="en-US" sz="2400" dirty="0" err="1"/>
              <a:t>v</a:t>
            </a:r>
            <a:r>
              <a:rPr lang="en-US" sz="2400" baseline="-25000" dirty="0" err="1"/>
              <a:t>k</a:t>
            </a:r>
            <a:r>
              <a:rPr lang="en-US" sz="2400" dirty="0">
                <a:sym typeface="Symbol" pitchFamily="18" charset="2"/>
              </a:rPr>
              <a:t>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Shortest-path weight </a:t>
            </a:r>
            <a:r>
              <a:rPr lang="en-US" sz="2400" dirty="0"/>
              <a:t>from </a:t>
            </a:r>
            <a:r>
              <a:rPr lang="en-US" sz="2400" dirty="0">
                <a:latin typeface="Comic Sans MS" pitchFamily="66" charset="0"/>
              </a:rPr>
              <a:t>u</a:t>
            </a:r>
            <a:r>
              <a:rPr lang="en-US" sz="2400" dirty="0"/>
              <a:t> to </a:t>
            </a:r>
            <a:r>
              <a:rPr lang="en-US" sz="2400" dirty="0">
                <a:latin typeface="Comic Sans MS" pitchFamily="66" charset="0"/>
              </a:rPr>
              <a:t>v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/>
              <a:t>	</a:t>
            </a:r>
            <a:r>
              <a:rPr lang="en-US" sz="2000" dirty="0">
                <a:latin typeface="Comic Sans MS" pitchFamily="66" charset="0"/>
              </a:rPr>
              <a:t>δ</a:t>
            </a:r>
            <a:r>
              <a:rPr lang="en-US" sz="2400" dirty="0">
                <a:latin typeface="Comic Sans MS" pitchFamily="66" charset="0"/>
              </a:rPr>
              <a:t>(u, v) </a:t>
            </a:r>
            <a:r>
              <a:rPr lang="en-US" sz="2400" dirty="0"/>
              <a:t>= min  w(p) : </a:t>
            </a:r>
            <a:r>
              <a:rPr lang="en-US" sz="2400" dirty="0">
                <a:latin typeface="Comic Sans MS" pitchFamily="66" charset="0"/>
              </a:rPr>
              <a:t>u      v</a:t>
            </a:r>
            <a:r>
              <a:rPr lang="en-US" sz="2400" dirty="0"/>
              <a:t>  if there exists a path from </a:t>
            </a:r>
            <a:r>
              <a:rPr lang="en-US" sz="2400" dirty="0">
                <a:latin typeface="Comic Sans MS" pitchFamily="66" charset="0"/>
              </a:rPr>
              <a:t>u</a:t>
            </a:r>
            <a:r>
              <a:rPr lang="en-US" sz="2400" dirty="0"/>
              <a:t> to </a:t>
            </a:r>
            <a:r>
              <a:rPr lang="en-US" sz="2400" dirty="0">
                <a:latin typeface="Comic Sans MS" pitchFamily="66" charset="0"/>
              </a:rPr>
              <a:t>v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sz="2400" dirty="0"/>
              <a:t>			     ∞                   otherwise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Note:</a:t>
            </a:r>
            <a:r>
              <a:rPr lang="en-US" sz="2400" dirty="0"/>
              <a:t> there might be </a:t>
            </a:r>
            <a:r>
              <a:rPr lang="en-US" sz="2400" u="sng" dirty="0"/>
              <a:t>multiple shortest</a:t>
            </a:r>
            <a:r>
              <a:rPr lang="en-US" sz="2400" dirty="0"/>
              <a:t> paths from </a:t>
            </a:r>
            <a:r>
              <a:rPr lang="en-US" sz="2400" dirty="0">
                <a:latin typeface="Comic Sans MS" pitchFamily="66" charset="0"/>
              </a:rPr>
              <a:t>u</a:t>
            </a:r>
            <a:r>
              <a:rPr lang="en-US" sz="2400" dirty="0"/>
              <a:t> to </a:t>
            </a:r>
            <a:r>
              <a:rPr lang="en-US" sz="2400" dirty="0">
                <a:latin typeface="Comic Sans MS" pitchFamily="66" charset="0"/>
              </a:rPr>
              <a:t>v</a:t>
            </a:r>
            <a:r>
              <a:rPr lang="en-US" sz="2400" dirty="0"/>
              <a:t> </a:t>
            </a:r>
          </a:p>
        </p:txBody>
      </p:sp>
      <p:graphicFrame>
        <p:nvGraphicFramePr>
          <p:cNvPr id="76800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906588" y="3357563"/>
          <a:ext cx="2330450" cy="792162"/>
        </p:xfrm>
        <a:graphic>
          <a:graphicData uri="http://schemas.openxmlformats.org/presentationml/2006/ole">
            <p:oleObj spid="_x0000_s1026" name="Equation" r:id="rId4" imgW="1269720" imgH="431640" progId="Equation.3">
              <p:embed/>
            </p:oleObj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4405312"/>
            <a:ext cx="1577975" cy="1081088"/>
            <a:chOff x="1606" y="2964"/>
            <a:chExt cx="994" cy="681"/>
          </a:xfrm>
        </p:grpSpPr>
        <p:sp>
          <p:nvSpPr>
            <p:cNvPr id="768006" name="Freeform 6"/>
            <p:cNvSpPr>
              <a:spLocks/>
            </p:cNvSpPr>
            <p:nvPr/>
          </p:nvSpPr>
          <p:spPr bwMode="auto">
            <a:xfrm>
              <a:off x="2371" y="3152"/>
              <a:ext cx="229" cy="57"/>
            </a:xfrm>
            <a:custGeom>
              <a:avLst/>
              <a:gdLst/>
              <a:ahLst/>
              <a:cxnLst>
                <a:cxn ang="0">
                  <a:pos x="0" y="26"/>
                </a:cxn>
                <a:cxn ang="0">
                  <a:pos x="54" y="4"/>
                </a:cxn>
                <a:cxn ang="0">
                  <a:pos x="108" y="53"/>
                </a:cxn>
                <a:cxn ang="0">
                  <a:pos x="175" y="26"/>
                </a:cxn>
                <a:cxn ang="0">
                  <a:pos x="229" y="26"/>
                </a:cxn>
              </a:cxnLst>
              <a:rect l="0" t="0" r="r" b="b"/>
              <a:pathLst>
                <a:path w="229" h="57">
                  <a:moveTo>
                    <a:pt x="0" y="26"/>
                  </a:moveTo>
                  <a:cubicBezTo>
                    <a:pt x="18" y="13"/>
                    <a:pt x="36" y="0"/>
                    <a:pt x="54" y="4"/>
                  </a:cubicBezTo>
                  <a:cubicBezTo>
                    <a:pt x="72" y="8"/>
                    <a:pt x="88" y="49"/>
                    <a:pt x="108" y="53"/>
                  </a:cubicBezTo>
                  <a:cubicBezTo>
                    <a:pt x="128" y="57"/>
                    <a:pt x="155" y="30"/>
                    <a:pt x="175" y="26"/>
                  </a:cubicBezTo>
                  <a:cubicBezTo>
                    <a:pt x="195" y="22"/>
                    <a:pt x="212" y="24"/>
                    <a:pt x="229" y="2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07" name="Text Box 7"/>
            <p:cNvSpPr txBox="1">
              <a:spLocks noChangeArrowheads="1"/>
            </p:cNvSpPr>
            <p:nvPr/>
          </p:nvSpPr>
          <p:spPr bwMode="auto">
            <a:xfrm>
              <a:off x="2386" y="2964"/>
              <a:ext cx="19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mic Sans MS" pitchFamily="66" charset="0"/>
                </a:rPr>
                <a:t>p</a:t>
              </a:r>
            </a:p>
          </p:txBody>
        </p:sp>
        <p:sp>
          <p:nvSpPr>
            <p:cNvPr id="768008" name="AutoShape 8"/>
            <p:cNvSpPr>
              <a:spLocks/>
            </p:cNvSpPr>
            <p:nvPr/>
          </p:nvSpPr>
          <p:spPr bwMode="auto">
            <a:xfrm>
              <a:off x="1606" y="3055"/>
              <a:ext cx="56" cy="590"/>
            </a:xfrm>
            <a:prstGeom prst="leftBrace">
              <a:avLst>
                <a:gd name="adj1" fmla="val 87798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534025" y="1270000"/>
            <a:ext cx="2998788" cy="2528888"/>
            <a:chOff x="3126" y="2141"/>
            <a:chExt cx="1889" cy="1593"/>
          </a:xfrm>
        </p:grpSpPr>
        <p:sp>
          <p:nvSpPr>
            <p:cNvPr id="768010" name="Line 10"/>
            <p:cNvSpPr>
              <a:spLocks noChangeShapeType="1"/>
            </p:cNvSpPr>
            <p:nvPr/>
          </p:nvSpPr>
          <p:spPr bwMode="auto">
            <a:xfrm flipV="1">
              <a:off x="3511" y="2574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11" name="Line 11"/>
            <p:cNvSpPr>
              <a:spLocks noChangeShapeType="1"/>
            </p:cNvSpPr>
            <p:nvPr/>
          </p:nvSpPr>
          <p:spPr bwMode="auto">
            <a:xfrm rot="5400000" flipV="1">
              <a:off x="3507" y="3052"/>
              <a:ext cx="261" cy="257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12" name="Line 12"/>
            <p:cNvSpPr>
              <a:spLocks noChangeShapeType="1"/>
            </p:cNvSpPr>
            <p:nvPr/>
          </p:nvSpPr>
          <p:spPr bwMode="auto">
            <a:xfrm flipV="1">
              <a:off x="3996" y="2471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8013" name="Line 13"/>
            <p:cNvSpPr>
              <a:spLocks noChangeShapeType="1"/>
            </p:cNvSpPr>
            <p:nvPr/>
          </p:nvSpPr>
          <p:spPr bwMode="auto">
            <a:xfrm flipV="1">
              <a:off x="3997" y="3417"/>
              <a:ext cx="572" cy="0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4" name="Group 14"/>
            <p:cNvGrpSpPr>
              <a:grpSpLocks/>
            </p:cNvGrpSpPr>
            <p:nvPr/>
          </p:nvGrpSpPr>
          <p:grpSpPr bwMode="auto">
            <a:xfrm>
              <a:off x="3126" y="2141"/>
              <a:ext cx="1889" cy="1593"/>
              <a:chOff x="3126" y="2141"/>
              <a:chExt cx="1889" cy="1593"/>
            </a:xfrm>
          </p:grpSpPr>
          <p:sp>
            <p:nvSpPr>
              <p:cNvPr id="768015" name="Oval 15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0</a:t>
                </a:r>
              </a:p>
            </p:txBody>
          </p:sp>
          <p:sp>
            <p:nvSpPr>
              <p:cNvPr id="768016" name="Oval 16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768017" name="Oval 17"/>
              <p:cNvSpPr>
                <a:spLocks noChangeArrowheads="1"/>
              </p:cNvSpPr>
              <p:nvPr/>
            </p:nvSpPr>
            <p:spPr bwMode="auto">
              <a:xfrm>
                <a:off x="456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9</a:t>
                </a:r>
              </a:p>
            </p:txBody>
          </p:sp>
          <p:sp>
            <p:nvSpPr>
              <p:cNvPr id="768018" name="Oval 18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5</a:t>
                </a:r>
              </a:p>
            </p:txBody>
          </p:sp>
          <p:sp>
            <p:nvSpPr>
              <p:cNvPr id="768019" name="Oval 19"/>
              <p:cNvSpPr>
                <a:spLocks noChangeArrowheads="1"/>
              </p:cNvSpPr>
              <p:nvPr/>
            </p:nvSpPr>
            <p:spPr bwMode="auto">
              <a:xfrm>
                <a:off x="456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11</a:t>
                </a:r>
              </a:p>
            </p:txBody>
          </p:sp>
          <p:sp>
            <p:nvSpPr>
              <p:cNvPr id="768020" name="Line 20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5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21" name="Line 21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22" name="Line 2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23" name="Text Box 23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  <p:sp>
            <p:nvSpPr>
              <p:cNvPr id="768024" name="Text Box 24"/>
              <p:cNvSpPr txBox="1">
                <a:spLocks noChangeArrowheads="1"/>
              </p:cNvSpPr>
              <p:nvPr/>
            </p:nvSpPr>
            <p:spPr bwMode="auto">
              <a:xfrm>
                <a:off x="4189" y="2273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768025" name="Text Box 25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5</a:t>
                </a:r>
              </a:p>
            </p:txBody>
          </p:sp>
          <p:sp>
            <p:nvSpPr>
              <p:cNvPr id="768026" name="Text Box 26"/>
              <p:cNvSpPr txBox="1">
                <a:spLocks noChangeArrowheads="1"/>
              </p:cNvSpPr>
              <p:nvPr/>
            </p:nvSpPr>
            <p:spPr bwMode="auto">
              <a:xfrm>
                <a:off x="4828" y="2942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7</a:t>
                </a:r>
              </a:p>
            </p:txBody>
          </p:sp>
          <p:sp>
            <p:nvSpPr>
              <p:cNvPr id="768027" name="Text Box 27"/>
              <p:cNvSpPr txBox="1">
                <a:spLocks noChangeArrowheads="1"/>
              </p:cNvSpPr>
              <p:nvPr/>
            </p:nvSpPr>
            <p:spPr bwMode="auto">
              <a:xfrm>
                <a:off x="4195" y="338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6</a:t>
                </a:r>
              </a:p>
            </p:txBody>
          </p:sp>
          <p:sp>
            <p:nvSpPr>
              <p:cNvPr id="768028" name="Text Box 28"/>
              <p:cNvSpPr txBox="1">
                <a:spLocks noChangeArrowheads="1"/>
              </p:cNvSpPr>
              <p:nvPr/>
            </p:nvSpPr>
            <p:spPr bwMode="auto">
              <a:xfrm>
                <a:off x="3126" y="2824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</a:p>
            </p:txBody>
          </p:sp>
          <p:sp>
            <p:nvSpPr>
              <p:cNvPr id="768029" name="Text Box 29"/>
              <p:cNvSpPr txBox="1">
                <a:spLocks noChangeArrowheads="1"/>
              </p:cNvSpPr>
              <p:nvPr/>
            </p:nvSpPr>
            <p:spPr bwMode="auto">
              <a:xfrm>
                <a:off x="3787" y="2141"/>
                <a:ext cx="15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t</a:t>
                </a:r>
              </a:p>
            </p:txBody>
          </p:sp>
          <p:sp>
            <p:nvSpPr>
              <p:cNvPr id="768030" name="Text Box 30"/>
              <p:cNvSpPr txBox="1">
                <a:spLocks noChangeArrowheads="1"/>
              </p:cNvSpPr>
              <p:nvPr/>
            </p:nvSpPr>
            <p:spPr bwMode="auto">
              <a:xfrm>
                <a:off x="4609" y="2141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</a:t>
                </a:r>
              </a:p>
            </p:txBody>
          </p:sp>
          <p:sp>
            <p:nvSpPr>
              <p:cNvPr id="768031" name="Text Box 31"/>
              <p:cNvSpPr txBox="1">
                <a:spLocks noChangeArrowheads="1"/>
              </p:cNvSpPr>
              <p:nvPr/>
            </p:nvSpPr>
            <p:spPr bwMode="auto">
              <a:xfrm>
                <a:off x="3771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</a:t>
                </a:r>
              </a:p>
            </p:txBody>
          </p:sp>
          <p:sp>
            <p:nvSpPr>
              <p:cNvPr id="768032" name="Text Box 32"/>
              <p:cNvSpPr txBox="1">
                <a:spLocks noChangeArrowheads="1"/>
              </p:cNvSpPr>
              <p:nvPr/>
            </p:nvSpPr>
            <p:spPr bwMode="auto">
              <a:xfrm>
                <a:off x="4625" y="3503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z</a:t>
                </a:r>
              </a:p>
            </p:txBody>
          </p:sp>
          <p:sp>
            <p:nvSpPr>
              <p:cNvPr id="768033" name="Line 33"/>
              <p:cNvSpPr>
                <a:spLocks noChangeShapeType="1"/>
              </p:cNvSpPr>
              <p:nvPr/>
            </p:nvSpPr>
            <p:spPr bwMode="auto">
              <a:xfrm flipV="1">
                <a:off x="4002" y="3419"/>
                <a:ext cx="5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34" name="Line 34"/>
              <p:cNvSpPr>
                <a:spLocks noChangeShapeType="1"/>
              </p:cNvSpPr>
              <p:nvPr/>
            </p:nvSpPr>
            <p:spPr bwMode="auto">
              <a:xfrm flipV="1">
                <a:off x="3933" y="2565"/>
                <a:ext cx="670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35" name="Freeform 35"/>
              <p:cNvSpPr>
                <a:spLocks/>
              </p:cNvSpPr>
              <p:nvPr/>
            </p:nvSpPr>
            <p:spPr bwMode="auto">
              <a:xfrm>
                <a:off x="3739" y="2597"/>
                <a:ext cx="86" cy="688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" y="297"/>
                  </a:cxn>
                  <a:cxn ang="0">
                    <a:pos x="86" y="688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36" name="Freeform 36"/>
              <p:cNvSpPr>
                <a:spLocks/>
              </p:cNvSpPr>
              <p:nvPr/>
            </p:nvSpPr>
            <p:spPr bwMode="auto">
              <a:xfrm>
                <a:off x="4555" y="2608"/>
                <a:ext cx="86" cy="688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" y="297"/>
                  </a:cxn>
                  <a:cxn ang="0">
                    <a:pos x="86" y="688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37" name="Freeform 37"/>
              <p:cNvSpPr>
                <a:spLocks/>
              </p:cNvSpPr>
              <p:nvPr/>
            </p:nvSpPr>
            <p:spPr bwMode="auto">
              <a:xfrm rot="-10800000">
                <a:off x="4750" y="2596"/>
                <a:ext cx="86" cy="688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" y="297"/>
                  </a:cxn>
                  <a:cxn ang="0">
                    <a:pos x="86" y="688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38" name="Freeform 38"/>
              <p:cNvSpPr>
                <a:spLocks/>
              </p:cNvSpPr>
              <p:nvPr/>
            </p:nvSpPr>
            <p:spPr bwMode="auto">
              <a:xfrm rot="-10800000">
                <a:off x="3906" y="2593"/>
                <a:ext cx="86" cy="688"/>
              </a:xfrm>
              <a:custGeom>
                <a:avLst/>
                <a:gdLst/>
                <a:ahLst/>
                <a:cxnLst>
                  <a:cxn ang="0">
                    <a:pos x="82" y="0"/>
                  </a:cxn>
                  <a:cxn ang="0">
                    <a:pos x="1" y="297"/>
                  </a:cxn>
                  <a:cxn ang="0">
                    <a:pos x="86" y="688"/>
                  </a:cxn>
                </a:cxnLst>
                <a:rect l="0" t="0" r="r" b="b"/>
                <a:pathLst>
                  <a:path w="86" h="688">
                    <a:moveTo>
                      <a:pt x="82" y="0"/>
                    </a:moveTo>
                    <a:cubicBezTo>
                      <a:pt x="41" y="91"/>
                      <a:pt x="0" y="182"/>
                      <a:pt x="1" y="297"/>
                    </a:cubicBezTo>
                    <a:cubicBezTo>
                      <a:pt x="2" y="412"/>
                      <a:pt x="72" y="624"/>
                      <a:pt x="86" y="688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39" name="Line 39"/>
              <p:cNvSpPr>
                <a:spLocks noChangeShapeType="1"/>
              </p:cNvSpPr>
              <p:nvPr/>
            </p:nvSpPr>
            <p:spPr bwMode="auto">
              <a:xfrm flipH="1" flipV="1">
                <a:off x="3555" y="2993"/>
                <a:ext cx="1031" cy="3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8040" name="Text Box 40"/>
              <p:cNvSpPr txBox="1">
                <a:spLocks noChangeArrowheads="1"/>
              </p:cNvSpPr>
              <p:nvPr/>
            </p:nvSpPr>
            <p:spPr bwMode="auto">
              <a:xfrm>
                <a:off x="4408" y="294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68041" name="Text Box 41"/>
              <p:cNvSpPr txBox="1">
                <a:spLocks noChangeArrowheads="1"/>
              </p:cNvSpPr>
              <p:nvPr/>
            </p:nvSpPr>
            <p:spPr bwMode="auto">
              <a:xfrm>
                <a:off x="3593" y="276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2</a:t>
                </a:r>
              </a:p>
            </p:txBody>
          </p:sp>
          <p:sp>
            <p:nvSpPr>
              <p:cNvPr id="768042" name="Text Box 42"/>
              <p:cNvSpPr txBox="1">
                <a:spLocks noChangeArrowheads="1"/>
              </p:cNvSpPr>
              <p:nvPr/>
            </p:nvSpPr>
            <p:spPr bwMode="auto">
              <a:xfrm>
                <a:off x="3939" y="2759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1</a:t>
                </a:r>
              </a:p>
            </p:txBody>
          </p:sp>
          <p:sp>
            <p:nvSpPr>
              <p:cNvPr id="768043" name="Text Box 43"/>
              <p:cNvSpPr txBox="1">
                <a:spLocks noChangeArrowheads="1"/>
              </p:cNvSpPr>
              <p:nvPr/>
            </p:nvSpPr>
            <p:spPr bwMode="auto">
              <a:xfrm>
                <a:off x="4221" y="2670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4</a:t>
                </a:r>
              </a:p>
            </p:txBody>
          </p:sp>
          <p:sp>
            <p:nvSpPr>
              <p:cNvPr id="768044" name="Text Box 44"/>
              <p:cNvSpPr txBox="1">
                <a:spLocks noChangeArrowheads="1"/>
              </p:cNvSpPr>
              <p:nvPr/>
            </p:nvSpPr>
            <p:spPr bwMode="auto">
              <a:xfrm>
                <a:off x="4234" y="3086"/>
                <a:ext cx="18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3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Masalah: </a:t>
            </a:r>
            <a:r>
              <a:rPr lang="en-US" sz="4000" b="1" smtClean="0"/>
              <a:t>All Pairs Shortest Path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smtClean="0"/>
              <a:t>Problem instance</a:t>
            </a:r>
            <a:r>
              <a:rPr lang="en-US" altLang="en-US" smtClean="0"/>
              <a:t>: Suatu graf G yang setiap sisinya mempunyai bobot</a:t>
            </a:r>
          </a:p>
          <a:p>
            <a:r>
              <a:rPr lang="en-US" altLang="en-US" smtClean="0"/>
              <a:t>Tentukan shortest path </a:t>
            </a:r>
            <a:r>
              <a:rPr lang="en-US" altLang="en-US" b="1" smtClean="0"/>
              <a:t>untuk setiap pasangan vertex</a:t>
            </a:r>
            <a:r>
              <a:rPr lang="en-US" altLang="en-US" smtClean="0"/>
              <a:t> dalam G</a:t>
            </a:r>
          </a:p>
          <a:p>
            <a:r>
              <a:rPr lang="en-US" altLang="en-US" smtClean="0"/>
              <a:t>Generalisasi dari masalah </a:t>
            </a:r>
            <a:r>
              <a:rPr lang="en-US" altLang="en-US" i="1" smtClean="0"/>
              <a:t>single source shortest path</a:t>
            </a:r>
            <a:r>
              <a:rPr lang="en-US" altLang="en-US" smtClean="0"/>
              <a:t> yang bisa diselesaikan dengan algoritme Dijkstra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578-C713-4545-9A64-E4D1BBA5C08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168833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Struktur Adjacency Matrix</a:t>
            </a:r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Untuk setiap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mtClean="0"/>
                  <a:t/>
                </a:r>
                <a:r>
                  <a:rPr lang="en-US" smtClean="0"/>
                  <a:t>sebanyak jumlah vertex dalam G: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578-C713-4545-9A64-E4D1BBA5C08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924944"/>
            <a:ext cx="6804248" cy="15660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466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 Adjancency Matrix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578-C713-4545-9A64-E4D1BBA5C08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graphicFrame>
        <p:nvGraphicFramePr>
          <p:cNvPr id="5" name="Group 30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2579494056"/>
              </p:ext>
            </p:extLst>
          </p:nvPr>
        </p:nvGraphicFramePr>
        <p:xfrm>
          <a:off x="4860925" y="2564157"/>
          <a:ext cx="3455988" cy="3313115"/>
        </p:xfrm>
        <a:graphic>
          <a:graphicData uri="http://schemas.openxmlformats.org/drawingml/2006/table">
            <a:tbl>
              <a:tblPr/>
              <a:tblGrid>
                <a:gridCol w="536575"/>
                <a:gridCol w="584200"/>
                <a:gridCol w="584200"/>
                <a:gridCol w="582613"/>
                <a:gridCol w="584200"/>
                <a:gridCol w="584200"/>
              </a:tblGrid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r>
                        <a:rPr kumimoji="0" lang="en-US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tr-TR" altLang="x-non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4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" name="Group 305"/>
          <p:cNvGrpSpPr>
            <a:grpSpLocks/>
          </p:cNvGrpSpPr>
          <p:nvPr/>
        </p:nvGrpSpPr>
        <p:grpSpPr bwMode="auto">
          <a:xfrm>
            <a:off x="684213" y="2710207"/>
            <a:ext cx="3424237" cy="3022600"/>
            <a:chOff x="1338" y="890"/>
            <a:chExt cx="2586" cy="2391"/>
          </a:xfrm>
        </p:grpSpPr>
        <p:sp>
          <p:nvSpPr>
            <p:cNvPr id="7" name="Oval 306"/>
            <p:cNvSpPr>
              <a:spLocks noChangeArrowheads="1"/>
            </p:cNvSpPr>
            <p:nvPr/>
          </p:nvSpPr>
          <p:spPr bwMode="auto">
            <a:xfrm>
              <a:off x="1338" y="1616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x-none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" name="Oval 307"/>
            <p:cNvSpPr>
              <a:spLocks noChangeArrowheads="1"/>
            </p:cNvSpPr>
            <p:nvPr/>
          </p:nvSpPr>
          <p:spPr bwMode="auto">
            <a:xfrm>
              <a:off x="2472" y="89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x-none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" name="Oval 308"/>
            <p:cNvSpPr>
              <a:spLocks noChangeArrowheads="1"/>
            </p:cNvSpPr>
            <p:nvPr/>
          </p:nvSpPr>
          <p:spPr bwMode="auto">
            <a:xfrm>
              <a:off x="3606" y="157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x-none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0" name="Oval 309"/>
            <p:cNvSpPr>
              <a:spLocks noChangeArrowheads="1"/>
            </p:cNvSpPr>
            <p:nvPr/>
          </p:nvSpPr>
          <p:spPr bwMode="auto">
            <a:xfrm>
              <a:off x="3152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x-none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1" name="Oval 310"/>
            <p:cNvSpPr>
              <a:spLocks noChangeArrowheads="1"/>
            </p:cNvSpPr>
            <p:nvPr/>
          </p:nvSpPr>
          <p:spPr bwMode="auto">
            <a:xfrm>
              <a:off x="1837" y="2840"/>
              <a:ext cx="318" cy="31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tr-TR" altLang="x-none" sz="180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2" name="Line 311"/>
            <p:cNvSpPr>
              <a:spLocks noChangeShapeType="1"/>
            </p:cNvSpPr>
            <p:nvPr/>
          </p:nvSpPr>
          <p:spPr bwMode="auto">
            <a:xfrm flipV="1">
              <a:off x="1610" y="1117"/>
              <a:ext cx="86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312"/>
            <p:cNvSpPr>
              <a:spLocks noChangeShapeType="1"/>
            </p:cNvSpPr>
            <p:nvPr/>
          </p:nvSpPr>
          <p:spPr bwMode="auto">
            <a:xfrm flipH="1" flipV="1">
              <a:off x="2789" y="1117"/>
              <a:ext cx="81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313"/>
            <p:cNvSpPr>
              <a:spLocks noChangeShapeType="1"/>
            </p:cNvSpPr>
            <p:nvPr/>
          </p:nvSpPr>
          <p:spPr bwMode="auto">
            <a:xfrm flipV="1">
              <a:off x="3379" y="1888"/>
              <a:ext cx="317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314"/>
            <p:cNvSpPr>
              <a:spLocks noChangeShapeType="1"/>
            </p:cNvSpPr>
            <p:nvPr/>
          </p:nvSpPr>
          <p:spPr bwMode="auto">
            <a:xfrm>
              <a:off x="2154" y="2976"/>
              <a:ext cx="9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315"/>
            <p:cNvSpPr>
              <a:spLocks noChangeShapeType="1"/>
            </p:cNvSpPr>
            <p:nvPr/>
          </p:nvSpPr>
          <p:spPr bwMode="auto">
            <a:xfrm>
              <a:off x="1565" y="1933"/>
              <a:ext cx="362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316"/>
            <p:cNvSpPr>
              <a:spLocks noChangeShapeType="1"/>
            </p:cNvSpPr>
            <p:nvPr/>
          </p:nvSpPr>
          <p:spPr bwMode="auto">
            <a:xfrm flipH="1">
              <a:off x="2064" y="1207"/>
              <a:ext cx="498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317"/>
            <p:cNvSpPr>
              <a:spLocks noChangeShapeType="1"/>
            </p:cNvSpPr>
            <p:nvPr/>
          </p:nvSpPr>
          <p:spPr bwMode="auto">
            <a:xfrm>
              <a:off x="2699" y="1207"/>
              <a:ext cx="544" cy="16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18"/>
            <p:cNvSpPr>
              <a:spLocks noChangeShapeType="1"/>
            </p:cNvSpPr>
            <p:nvPr/>
          </p:nvSpPr>
          <p:spPr bwMode="auto">
            <a:xfrm flipH="1" flipV="1">
              <a:off x="1655" y="1842"/>
              <a:ext cx="1543" cy="10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19"/>
            <p:cNvSpPr>
              <a:spLocks noChangeShapeType="1"/>
            </p:cNvSpPr>
            <p:nvPr/>
          </p:nvSpPr>
          <p:spPr bwMode="auto">
            <a:xfrm>
              <a:off x="1655" y="1752"/>
              <a:ext cx="19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320"/>
            <p:cNvSpPr txBox="1">
              <a:spLocks noChangeArrowheads="1"/>
            </p:cNvSpPr>
            <p:nvPr/>
          </p:nvSpPr>
          <p:spPr bwMode="auto">
            <a:xfrm>
              <a:off x="1899" y="1856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x-none" sz="18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" name="Text Box 321"/>
            <p:cNvSpPr txBox="1">
              <a:spLocks noChangeArrowheads="1"/>
            </p:cNvSpPr>
            <p:nvPr/>
          </p:nvSpPr>
          <p:spPr bwMode="auto">
            <a:xfrm>
              <a:off x="3046" y="220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x-none" sz="180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" name="Text Box 322"/>
            <p:cNvSpPr txBox="1">
              <a:spLocks noChangeArrowheads="1"/>
            </p:cNvSpPr>
            <p:nvPr/>
          </p:nvSpPr>
          <p:spPr bwMode="auto">
            <a:xfrm>
              <a:off x="3033" y="1086"/>
              <a:ext cx="22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x-none" sz="180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4" name="Text Box 323"/>
            <p:cNvSpPr txBox="1">
              <a:spLocks noChangeArrowheads="1"/>
            </p:cNvSpPr>
            <p:nvPr/>
          </p:nvSpPr>
          <p:spPr bwMode="auto">
            <a:xfrm>
              <a:off x="2079" y="1039"/>
              <a:ext cx="22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x-none" sz="18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5" name="Text Box 324"/>
            <p:cNvSpPr txBox="1">
              <a:spLocks noChangeArrowheads="1"/>
            </p:cNvSpPr>
            <p:nvPr/>
          </p:nvSpPr>
          <p:spPr bwMode="auto">
            <a:xfrm>
              <a:off x="3272" y="1753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x-none" sz="1800"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6" name="Text Box 325"/>
            <p:cNvSpPr txBox="1">
              <a:spLocks noChangeArrowheads="1"/>
            </p:cNvSpPr>
            <p:nvPr/>
          </p:nvSpPr>
          <p:spPr bwMode="auto">
            <a:xfrm>
              <a:off x="3639" y="1993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x-none" sz="1800" smtClean="0">
                  <a:latin typeface="Times New Roman" pitchFamily="18" charset="0"/>
                </a:rPr>
                <a:t>-</a:t>
              </a:r>
              <a:r>
                <a:rPr lang="en-US" altLang="x-none" sz="1800" smtClean="0">
                  <a:latin typeface="Times New Roman" pitchFamily="18" charset="0"/>
                </a:rPr>
                <a:t>3</a:t>
              </a:r>
              <a:endParaRPr lang="tr-TR" altLang="x-none" sz="1800">
                <a:latin typeface="Times New Roman" pitchFamily="18" charset="0"/>
              </a:endParaRPr>
            </a:p>
          </p:txBody>
        </p:sp>
        <p:sp>
          <p:nvSpPr>
            <p:cNvPr id="27" name="Text Box 326"/>
            <p:cNvSpPr txBox="1">
              <a:spLocks noChangeArrowheads="1"/>
            </p:cNvSpPr>
            <p:nvPr/>
          </p:nvSpPr>
          <p:spPr bwMode="auto">
            <a:xfrm>
              <a:off x="1596" y="2582"/>
              <a:ext cx="2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x-none" sz="1800">
                  <a:latin typeface="Times New Roman" pitchFamily="18" charset="0"/>
                </a:rPr>
                <a:t>-4</a:t>
              </a:r>
            </a:p>
          </p:txBody>
        </p:sp>
        <p:sp>
          <p:nvSpPr>
            <p:cNvPr id="28" name="Text Box 327"/>
            <p:cNvSpPr txBox="1">
              <a:spLocks noChangeArrowheads="1"/>
            </p:cNvSpPr>
            <p:nvPr/>
          </p:nvSpPr>
          <p:spPr bwMode="auto">
            <a:xfrm>
              <a:off x="2806" y="2991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x-none" sz="1800"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9" name="Text Box 328"/>
            <p:cNvSpPr txBox="1">
              <a:spLocks noChangeArrowheads="1"/>
            </p:cNvSpPr>
            <p:nvPr/>
          </p:nvSpPr>
          <p:spPr bwMode="auto">
            <a:xfrm>
              <a:off x="2095" y="2536"/>
              <a:ext cx="27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tr-TR" altLang="x-none" sz="1800"/>
                <a:t> </a:t>
              </a:r>
              <a:r>
                <a:rPr lang="tr-TR" altLang="x-none" sz="1800"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304966" y="1496146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Untuk graph berarah (directed)</a:t>
            </a:r>
            <a:endParaRPr lang="en-US" sz="2400"/>
          </a:p>
        </p:txBody>
      </p:sp>
    </p:spTree>
    <p:extLst>
      <p:ext uri="{BB962C8B-B14F-4D97-AF65-F5344CB8AC3E}">
        <p14:creationId xmlns="" xmlns:p14="http://schemas.microsoft.com/office/powerpoint/2010/main" val="214680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Algoritme Floyd-Warshall</a:t>
            </a:r>
            <a:endParaRPr lang="en-US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mtClean="0"/>
                  <a:t>Asumsi: graph tidak memiliki cycle negatif</a:t>
                </a:r>
              </a:p>
              <a:p>
                <a:r>
                  <a:rPr lang="en-US" smtClean="0"/>
                  <a:t>Definisikan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mtClean="0"/>
                  <a:t> sebagai panjang shortest path dari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mtClean="0"/>
                  <a:t> 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smtClean="0"/>
                  <a:t> yang melalui vertex dalam himpunan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{1,2,…,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Pendekatan </a:t>
                </a:r>
                <a:r>
                  <a:rPr lang="en-US" b="1" smtClean="0"/>
                  <a:t>dynamic programming:</a:t>
                </a:r>
              </a:p>
              <a:p>
                <a:endParaRPr lang="en-US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578-C713-4545-9A64-E4D1BBA5C08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869160"/>
            <a:ext cx="6418838" cy="10081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7193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2195"/>
            <a:ext cx="6912768" cy="625716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578-C713-4545-9A64-E4D1BBA5C08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436096" y="1484784"/>
            <a:ext cx="3456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pred[i,j] digunakan untuk merekonstruksi shortest path-nya</a:t>
            </a:r>
            <a:endParaRPr lang="en-US" sz="2400"/>
          </a:p>
        </p:txBody>
      </p:sp>
    </p:spTree>
    <p:extLst>
      <p:ext uri="{BB962C8B-B14F-4D97-AF65-F5344CB8AC3E}">
        <p14:creationId xmlns="" xmlns:p14="http://schemas.microsoft.com/office/powerpoint/2010/main" val="38720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Rekonstruksi Shortest Path</a:t>
            </a:r>
            <a:endParaRPr lang="en-US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556792"/>
            <a:ext cx="6028280" cy="396044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578-C713-4545-9A64-E4D1BBA5C08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5682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578-C713-4545-9A64-E4D1BBA5C08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  <p:graphicFrame>
        <p:nvGraphicFramePr>
          <p:cNvPr id="5" name="Group 30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842067583"/>
              </p:ext>
            </p:extLst>
          </p:nvPr>
        </p:nvGraphicFramePr>
        <p:xfrm>
          <a:off x="5724128" y="2093299"/>
          <a:ext cx="2093437" cy="2011274"/>
        </p:xfrm>
        <a:graphic>
          <a:graphicData uri="http://schemas.openxmlformats.org/drawingml/2006/table">
            <a:tbl>
              <a:tblPr/>
              <a:tblGrid>
                <a:gridCol w="391145"/>
                <a:gridCol w="425862"/>
                <a:gridCol w="425862"/>
                <a:gridCol w="424706"/>
                <a:gridCol w="425862"/>
              </a:tblGrid>
              <a:tr h="39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Oval 306"/>
          <p:cNvSpPr>
            <a:spLocks noChangeArrowheads="1"/>
          </p:cNvSpPr>
          <p:nvPr/>
        </p:nvSpPr>
        <p:spPr bwMode="auto">
          <a:xfrm>
            <a:off x="684213" y="3627985"/>
            <a:ext cx="421078" cy="40200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x-none" sz="1800">
                <a:latin typeface="Times New Roman" pitchFamily="18" charset="0"/>
              </a:rPr>
              <a:t>1</a:t>
            </a:r>
          </a:p>
        </p:txBody>
      </p:sp>
      <p:sp>
        <p:nvSpPr>
          <p:cNvPr id="8" name="Oval 307"/>
          <p:cNvSpPr>
            <a:spLocks noChangeArrowheads="1"/>
          </p:cNvSpPr>
          <p:nvPr/>
        </p:nvSpPr>
        <p:spPr bwMode="auto">
          <a:xfrm>
            <a:off x="2185793" y="2710207"/>
            <a:ext cx="421078" cy="40200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x-none" sz="1800">
                <a:latin typeface="Times New Roman" pitchFamily="18" charset="0"/>
              </a:rPr>
              <a:t>2</a:t>
            </a:r>
          </a:p>
        </p:txBody>
      </p:sp>
      <p:sp>
        <p:nvSpPr>
          <p:cNvPr id="9" name="Oval 308"/>
          <p:cNvSpPr>
            <a:spLocks noChangeArrowheads="1"/>
          </p:cNvSpPr>
          <p:nvPr/>
        </p:nvSpPr>
        <p:spPr bwMode="auto">
          <a:xfrm>
            <a:off x="3687372" y="3569834"/>
            <a:ext cx="421078" cy="40200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x-none" sz="1800">
                <a:latin typeface="Times New Roman" pitchFamily="18" charset="0"/>
              </a:rPr>
              <a:t>3</a:t>
            </a:r>
          </a:p>
        </p:txBody>
      </p:sp>
      <p:sp>
        <p:nvSpPr>
          <p:cNvPr id="10" name="Oval 309"/>
          <p:cNvSpPr>
            <a:spLocks noChangeArrowheads="1"/>
          </p:cNvSpPr>
          <p:nvPr/>
        </p:nvSpPr>
        <p:spPr bwMode="auto">
          <a:xfrm>
            <a:off x="3086211" y="5175314"/>
            <a:ext cx="421078" cy="40200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tr-TR" altLang="x-none" sz="1800">
                <a:latin typeface="Times New Roman" pitchFamily="18" charset="0"/>
              </a:rPr>
              <a:t>4</a:t>
            </a:r>
          </a:p>
        </p:txBody>
      </p:sp>
      <p:sp>
        <p:nvSpPr>
          <p:cNvPr id="12" name="Line 311"/>
          <p:cNvSpPr>
            <a:spLocks noChangeShapeType="1"/>
          </p:cNvSpPr>
          <p:nvPr/>
        </p:nvSpPr>
        <p:spPr bwMode="auto">
          <a:xfrm flipV="1">
            <a:off x="1044380" y="2997171"/>
            <a:ext cx="1141412" cy="687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312"/>
          <p:cNvSpPr>
            <a:spLocks noChangeShapeType="1"/>
          </p:cNvSpPr>
          <p:nvPr/>
        </p:nvSpPr>
        <p:spPr bwMode="auto">
          <a:xfrm flipH="1" flipV="1">
            <a:off x="2605546" y="2997171"/>
            <a:ext cx="1081826" cy="68770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313"/>
          <p:cNvSpPr>
            <a:spLocks noChangeShapeType="1"/>
          </p:cNvSpPr>
          <p:nvPr/>
        </p:nvSpPr>
        <p:spPr bwMode="auto">
          <a:xfrm flipV="1">
            <a:off x="3386791" y="3971836"/>
            <a:ext cx="419754" cy="12034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317"/>
          <p:cNvSpPr>
            <a:spLocks noChangeShapeType="1"/>
          </p:cNvSpPr>
          <p:nvPr/>
        </p:nvSpPr>
        <p:spPr bwMode="auto">
          <a:xfrm>
            <a:off x="2486373" y="3110945"/>
            <a:ext cx="720334" cy="2064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318"/>
          <p:cNvSpPr>
            <a:spLocks noChangeShapeType="1"/>
          </p:cNvSpPr>
          <p:nvPr/>
        </p:nvSpPr>
        <p:spPr bwMode="auto">
          <a:xfrm flipH="1" flipV="1">
            <a:off x="1103967" y="3913685"/>
            <a:ext cx="2043155" cy="13197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319"/>
          <p:cNvSpPr>
            <a:spLocks noChangeShapeType="1"/>
          </p:cNvSpPr>
          <p:nvPr/>
        </p:nvSpPr>
        <p:spPr bwMode="auto">
          <a:xfrm>
            <a:off x="1103967" y="3799911"/>
            <a:ext cx="25834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320"/>
          <p:cNvSpPr txBox="1">
            <a:spLocks noChangeArrowheads="1"/>
          </p:cNvSpPr>
          <p:nvPr/>
        </p:nvSpPr>
        <p:spPr bwMode="auto">
          <a:xfrm>
            <a:off x="1427058" y="3931383"/>
            <a:ext cx="297932" cy="36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x-none" sz="1800">
                <a:latin typeface="Times New Roman" pitchFamily="18" charset="0"/>
              </a:rPr>
              <a:t>2</a:t>
            </a:r>
          </a:p>
        </p:txBody>
      </p:sp>
      <p:sp>
        <p:nvSpPr>
          <p:cNvPr id="22" name="Text Box 321"/>
          <p:cNvSpPr txBox="1">
            <a:spLocks noChangeArrowheads="1"/>
          </p:cNvSpPr>
          <p:nvPr/>
        </p:nvSpPr>
        <p:spPr bwMode="auto">
          <a:xfrm>
            <a:off x="2945851" y="4373838"/>
            <a:ext cx="299257" cy="36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x-none" sz="1800">
                <a:latin typeface="Times New Roman" pitchFamily="18" charset="0"/>
              </a:rPr>
              <a:t>1</a:t>
            </a:r>
          </a:p>
        </p:txBody>
      </p:sp>
      <p:sp>
        <p:nvSpPr>
          <p:cNvPr id="23" name="Text Box 322"/>
          <p:cNvSpPr txBox="1">
            <a:spLocks noChangeArrowheads="1"/>
          </p:cNvSpPr>
          <p:nvPr/>
        </p:nvSpPr>
        <p:spPr bwMode="auto">
          <a:xfrm>
            <a:off x="2928637" y="2957982"/>
            <a:ext cx="299257" cy="36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x-none" sz="1800">
                <a:latin typeface="Times New Roman" pitchFamily="18" charset="0"/>
              </a:rPr>
              <a:t>4</a:t>
            </a:r>
          </a:p>
        </p:txBody>
      </p:sp>
      <p:sp>
        <p:nvSpPr>
          <p:cNvPr id="24" name="Text Box 323"/>
          <p:cNvSpPr txBox="1">
            <a:spLocks noChangeArrowheads="1"/>
          </p:cNvSpPr>
          <p:nvPr/>
        </p:nvSpPr>
        <p:spPr bwMode="auto">
          <a:xfrm>
            <a:off x="1665404" y="2898566"/>
            <a:ext cx="297932" cy="367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x-none" sz="1800">
                <a:latin typeface="Times New Roman" pitchFamily="18" charset="0"/>
              </a:rPr>
              <a:t>3</a:t>
            </a:r>
          </a:p>
        </p:txBody>
      </p:sp>
      <p:sp>
        <p:nvSpPr>
          <p:cNvPr id="25" name="Text Box 324"/>
          <p:cNvSpPr txBox="1">
            <a:spLocks noChangeArrowheads="1"/>
          </p:cNvSpPr>
          <p:nvPr/>
        </p:nvSpPr>
        <p:spPr bwMode="auto">
          <a:xfrm>
            <a:off x="3245108" y="3801175"/>
            <a:ext cx="297932" cy="36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x-none" sz="1800">
                <a:latin typeface="Times New Roman" pitchFamily="18" charset="0"/>
              </a:rPr>
              <a:t>8</a:t>
            </a:r>
          </a:p>
        </p:txBody>
      </p:sp>
      <p:sp>
        <p:nvSpPr>
          <p:cNvPr id="26" name="Text Box 325"/>
          <p:cNvSpPr txBox="1">
            <a:spLocks noChangeArrowheads="1"/>
          </p:cNvSpPr>
          <p:nvPr/>
        </p:nvSpPr>
        <p:spPr bwMode="auto">
          <a:xfrm>
            <a:off x="3731069" y="4104572"/>
            <a:ext cx="374733" cy="36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tr-TR" altLang="x-none" sz="1800" smtClean="0">
                <a:latin typeface="Times New Roman" pitchFamily="18" charset="0"/>
              </a:rPr>
              <a:t>-</a:t>
            </a:r>
            <a:r>
              <a:rPr lang="en-US" altLang="x-none" sz="1800" smtClean="0">
                <a:latin typeface="Times New Roman" pitchFamily="18" charset="0"/>
              </a:rPr>
              <a:t>3</a:t>
            </a:r>
            <a:endParaRPr lang="tr-TR" altLang="x-none" sz="1800">
              <a:latin typeface="Times New Roman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08398" y="1268760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Inisialisasi</a:t>
            </a:r>
            <a:endParaRPr lang="en-US" sz="2400"/>
          </a:p>
        </p:txBody>
      </p:sp>
      <p:graphicFrame>
        <p:nvGraphicFramePr>
          <p:cNvPr id="31" name="Group 30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132906334"/>
              </p:ext>
            </p:extLst>
          </p:nvPr>
        </p:nvGraphicFramePr>
        <p:xfrm>
          <a:off x="5724128" y="4319997"/>
          <a:ext cx="2093437" cy="2011274"/>
        </p:xfrm>
        <a:graphic>
          <a:graphicData uri="http://schemas.openxmlformats.org/drawingml/2006/table">
            <a:tbl>
              <a:tblPr/>
              <a:tblGrid>
                <a:gridCol w="391145"/>
                <a:gridCol w="425862"/>
                <a:gridCol w="425862"/>
                <a:gridCol w="424706"/>
                <a:gridCol w="425862"/>
              </a:tblGrid>
              <a:tr h="39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142445" y="29881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d</a:t>
            </a:r>
            <a:endParaRPr lang="en-US" b="1" i="1"/>
          </a:p>
        </p:txBody>
      </p:sp>
      <p:sp>
        <p:nvSpPr>
          <p:cNvPr id="33" name="TextBox 32"/>
          <p:cNvSpPr txBox="1"/>
          <p:nvPr/>
        </p:nvSpPr>
        <p:spPr>
          <a:xfrm>
            <a:off x="4932040" y="5207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pred</a:t>
            </a:r>
            <a:endParaRPr lang="en-US" b="1" i="1"/>
          </a:p>
        </p:txBody>
      </p:sp>
    </p:spTree>
    <p:extLst>
      <p:ext uri="{BB962C8B-B14F-4D97-AF65-F5344CB8AC3E}">
        <p14:creationId xmlns="" xmlns:p14="http://schemas.microsoft.com/office/powerpoint/2010/main" val="364344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</a:t>
            </a:r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1807432457"/>
              </p:ext>
            </p:extLst>
          </p:nvPr>
        </p:nvGraphicFramePr>
        <p:xfrm>
          <a:off x="251520" y="1916832"/>
          <a:ext cx="4476216" cy="46805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/>
                <a:gridCol w="432048"/>
                <a:gridCol w="3684128"/>
              </a:tblGrid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i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j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d(1,1) + d(1,1) !&lt; d(1,1)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d(1,1) + d(1,2) !&lt; d(1,2)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d(1,1) + d(1,3) !&lt; d(1,3)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d(1,1) + d(1,4) !&lt; d(1,4)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d(2,1) + d(1,1) !&lt; d(2,1)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d(2,1) + d(1,2) !&lt; d(2,2)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d(2,1) + d(1,3) !&lt; d(2,3)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d(2,1) + d(1,4) !&lt; d(2,4)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d(3,1) + d(1,1) !&lt; d(3,1)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d(3,1) + d(1,2) !&lt; d(3,2)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d(3,1) + d(1,3) !&lt; d(3,3)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d(3,1) + d(1,4) !&lt; d(3,4)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d(4,1) + d(1,1) !&lt; d(4,1)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d(4,1) + d(1,2) </a:t>
                      </a:r>
                      <a:r>
                        <a:rPr lang="en-US" sz="1100" baseline="0" smtClean="0"/>
                        <a:t> </a:t>
                      </a:r>
                      <a:r>
                        <a:rPr lang="en-US" sz="1100" smtClean="0"/>
                        <a:t>&lt; d(4,2)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d(4,2)</a:t>
                      </a:r>
                      <a:r>
                        <a:rPr lang="en-US" sz="1100" baseline="0" smtClean="0">
                          <a:sym typeface="Wingdings" pitchFamily="2" charset="2"/>
                        </a:rPr>
                        <a:t> = d(4,1) + d(1,2) = 5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d(4,1) + d(1,3) !&lt; d(4,3)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d(4,1) + d(1,4) !&lt; d(4,4)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578-C713-4545-9A64-E4D1BBA5C08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  <p:graphicFrame>
        <p:nvGraphicFramePr>
          <p:cNvPr id="5" name="Group 30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054020996"/>
              </p:ext>
            </p:extLst>
          </p:nvPr>
        </p:nvGraphicFramePr>
        <p:xfrm>
          <a:off x="5724128" y="2093299"/>
          <a:ext cx="2093437" cy="2011274"/>
        </p:xfrm>
        <a:graphic>
          <a:graphicData uri="http://schemas.openxmlformats.org/drawingml/2006/table">
            <a:tbl>
              <a:tblPr/>
              <a:tblGrid>
                <a:gridCol w="391145"/>
                <a:gridCol w="425862"/>
                <a:gridCol w="425862"/>
                <a:gridCol w="424706"/>
                <a:gridCol w="425862"/>
              </a:tblGrid>
              <a:tr h="39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073885" y="126876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k = 1</a:t>
            </a:r>
            <a:endParaRPr lang="en-US" sz="2400"/>
          </a:p>
        </p:txBody>
      </p:sp>
      <p:graphicFrame>
        <p:nvGraphicFramePr>
          <p:cNvPr id="31" name="Group 30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387642752"/>
              </p:ext>
            </p:extLst>
          </p:nvPr>
        </p:nvGraphicFramePr>
        <p:xfrm>
          <a:off x="5724128" y="4319997"/>
          <a:ext cx="2093437" cy="2011274"/>
        </p:xfrm>
        <a:graphic>
          <a:graphicData uri="http://schemas.openxmlformats.org/drawingml/2006/table">
            <a:tbl>
              <a:tblPr/>
              <a:tblGrid>
                <a:gridCol w="391145"/>
                <a:gridCol w="425862"/>
                <a:gridCol w="425862"/>
                <a:gridCol w="424706"/>
                <a:gridCol w="425862"/>
              </a:tblGrid>
              <a:tr h="39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142445" y="29881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d</a:t>
            </a:r>
            <a:endParaRPr lang="en-US" b="1" i="1"/>
          </a:p>
        </p:txBody>
      </p:sp>
      <p:sp>
        <p:nvSpPr>
          <p:cNvPr id="33" name="TextBox 32"/>
          <p:cNvSpPr txBox="1"/>
          <p:nvPr/>
        </p:nvSpPr>
        <p:spPr>
          <a:xfrm>
            <a:off x="4932040" y="5207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pred</a:t>
            </a:r>
            <a:endParaRPr lang="en-US" b="1" i="1"/>
          </a:p>
        </p:txBody>
      </p:sp>
    </p:spTree>
    <p:extLst>
      <p:ext uri="{BB962C8B-B14F-4D97-AF65-F5344CB8AC3E}">
        <p14:creationId xmlns="" xmlns:p14="http://schemas.microsoft.com/office/powerpoint/2010/main" val="1192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</a:t>
            </a:r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12828932"/>
              </p:ext>
            </p:extLst>
          </p:nvPr>
        </p:nvGraphicFramePr>
        <p:xfrm>
          <a:off x="251520" y="1916832"/>
          <a:ext cx="4476216" cy="46805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/>
                <a:gridCol w="432048"/>
                <a:gridCol w="3684128"/>
              </a:tblGrid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i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j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d(1,2) + d(2,1) !&lt; d(1,1)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d(1,2) + d(2,2) !&lt; d(1,2)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d(1,2) + d(2,3) !&lt; d(1,3)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d(1,2) + d(2,4) </a:t>
                      </a:r>
                      <a:r>
                        <a:rPr lang="en-US" sz="1100" baseline="0" smtClean="0"/>
                        <a:t> </a:t>
                      </a:r>
                      <a:r>
                        <a:rPr lang="en-US" sz="1100" smtClean="0"/>
                        <a:t>&lt; d(1,4)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</a:t>
                      </a:r>
                      <a:r>
                        <a:rPr lang="en-US" sz="1100" baseline="0" smtClean="0">
                          <a:sym typeface="Wingdings" pitchFamily="2" charset="2"/>
                        </a:rPr>
                        <a:t> d(1,4) = d(1,2) + d(2,4) = 4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d(2,2) + d(2,1) !&lt; d(2,1)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d(2,2) + d(2,2) !&lt; d(2,2)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d(2,2) + d(2,3) !&lt; d(2,3)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d(2,2) + d(2,4) !&lt; d(2,4)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d(3,2) + d(2,1) !&lt; d(3,1)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d(3,2) + d(2,2) !&lt; d(3,2)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d(3,2) + d(2,3) !&lt; d(3,3)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d(3,2) + d(2,4) </a:t>
                      </a:r>
                      <a:r>
                        <a:rPr lang="en-US" sz="1100" baseline="0" smtClean="0"/>
                        <a:t> </a:t>
                      </a:r>
                      <a:r>
                        <a:rPr lang="en-US" sz="1100" smtClean="0"/>
                        <a:t>&lt; d(3,4)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</a:t>
                      </a:r>
                      <a:r>
                        <a:rPr lang="en-US" sz="1100" baseline="0" smtClean="0">
                          <a:sym typeface="Wingdings" pitchFamily="2" charset="2"/>
                        </a:rPr>
                        <a:t> d(3,4) = d(3,2) + d(2,4) = 5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d(4,2) + d(2,1) !&lt; d(4,1)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d(4,2) + d(2,2) </a:t>
                      </a:r>
                      <a:r>
                        <a:rPr lang="en-US" sz="1100" baseline="0" smtClean="0"/>
                        <a:t>!</a:t>
                      </a:r>
                      <a:r>
                        <a:rPr lang="en-US" sz="1100" smtClean="0"/>
                        <a:t>&lt; d(4,2)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d(4,2) + d(2,3) !&lt; d(4,3)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d(4,2) + d(2,4) !&lt; d(4,4)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578-C713-4545-9A64-E4D1BBA5C083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  <p:graphicFrame>
        <p:nvGraphicFramePr>
          <p:cNvPr id="5" name="Group 30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832245055"/>
              </p:ext>
            </p:extLst>
          </p:nvPr>
        </p:nvGraphicFramePr>
        <p:xfrm>
          <a:off x="5724128" y="2093299"/>
          <a:ext cx="2093437" cy="2011274"/>
        </p:xfrm>
        <a:graphic>
          <a:graphicData uri="http://schemas.openxmlformats.org/drawingml/2006/table">
            <a:tbl>
              <a:tblPr/>
              <a:tblGrid>
                <a:gridCol w="391145"/>
                <a:gridCol w="425862"/>
                <a:gridCol w="425862"/>
                <a:gridCol w="424706"/>
                <a:gridCol w="425862"/>
              </a:tblGrid>
              <a:tr h="39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073885" y="126876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k = 2</a:t>
            </a:r>
            <a:endParaRPr lang="en-US" sz="2400"/>
          </a:p>
        </p:txBody>
      </p:sp>
      <p:graphicFrame>
        <p:nvGraphicFramePr>
          <p:cNvPr id="31" name="Group 30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164055454"/>
              </p:ext>
            </p:extLst>
          </p:nvPr>
        </p:nvGraphicFramePr>
        <p:xfrm>
          <a:off x="5724128" y="4319997"/>
          <a:ext cx="2093437" cy="2011274"/>
        </p:xfrm>
        <a:graphic>
          <a:graphicData uri="http://schemas.openxmlformats.org/drawingml/2006/table">
            <a:tbl>
              <a:tblPr/>
              <a:tblGrid>
                <a:gridCol w="391145"/>
                <a:gridCol w="425862"/>
                <a:gridCol w="425862"/>
                <a:gridCol w="424706"/>
                <a:gridCol w="425862"/>
              </a:tblGrid>
              <a:tr h="39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142445" y="29881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d</a:t>
            </a:r>
            <a:endParaRPr lang="en-US" b="1" i="1"/>
          </a:p>
        </p:txBody>
      </p:sp>
      <p:sp>
        <p:nvSpPr>
          <p:cNvPr id="33" name="TextBox 32"/>
          <p:cNvSpPr txBox="1"/>
          <p:nvPr/>
        </p:nvSpPr>
        <p:spPr>
          <a:xfrm>
            <a:off x="4932040" y="5207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pred</a:t>
            </a:r>
            <a:endParaRPr lang="en-US" b="1" i="1"/>
          </a:p>
        </p:txBody>
      </p:sp>
    </p:spTree>
    <p:extLst>
      <p:ext uri="{BB962C8B-B14F-4D97-AF65-F5344CB8AC3E}">
        <p14:creationId xmlns="" xmlns:p14="http://schemas.microsoft.com/office/powerpoint/2010/main" val="259671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</a:t>
            </a:r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561126276"/>
              </p:ext>
            </p:extLst>
          </p:nvPr>
        </p:nvGraphicFramePr>
        <p:xfrm>
          <a:off x="251520" y="1916832"/>
          <a:ext cx="4476216" cy="46805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/>
                <a:gridCol w="432048"/>
                <a:gridCol w="3684128"/>
              </a:tblGrid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i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j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d(1,3) + d(3,1) !&lt; d(1,1)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d(1,3) + d(3,2) !&lt; d(1,2)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d(1,3) + d(3,3) !&lt; d(1,3)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d(1,3) + d(3,4) !&lt; d(1,4)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d(2,3) + d(3,1) !&lt; d(2,1)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d(2,3) + d(3,2) !&lt; d(2,2)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d(2,3) + d(3,3) !&lt; d(2,3)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d(2,3) + d(3,4) !&lt; d(2,4)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d(3,3) + d(3,1) !&lt; d(3,1)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d(3,3) + d(3,2) !&lt; d(3,2)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d(3,3) + d(3,3) !&lt; d(3,3)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d(3,3) + d(3,4) !&lt; d(3,4)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d(4,3) + d(3,1) !&lt; d(4,1)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d(4,3) + d(3,2) </a:t>
                      </a:r>
                      <a:r>
                        <a:rPr lang="en-US" sz="1100" baseline="0" smtClean="0"/>
                        <a:t> </a:t>
                      </a:r>
                      <a:r>
                        <a:rPr lang="en-US" sz="1100" smtClean="0"/>
                        <a:t>&lt; d(4,2)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d(4,2)</a:t>
                      </a:r>
                      <a:r>
                        <a:rPr lang="en-US" sz="1100" baseline="0" smtClean="0">
                          <a:sym typeface="Wingdings" pitchFamily="2" charset="2"/>
                        </a:rPr>
                        <a:t> = d(4,3) + d(3,2) = 1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d(4,3) + d(3,3) !&lt; d(4,3)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d(4,3) + d(3,4) !&lt; d(4,4)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578-C713-4545-9A64-E4D1BBA5C08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graphicFrame>
        <p:nvGraphicFramePr>
          <p:cNvPr id="5" name="Group 30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281635448"/>
              </p:ext>
            </p:extLst>
          </p:nvPr>
        </p:nvGraphicFramePr>
        <p:xfrm>
          <a:off x="5724128" y="2093299"/>
          <a:ext cx="2093437" cy="2011274"/>
        </p:xfrm>
        <a:graphic>
          <a:graphicData uri="http://schemas.openxmlformats.org/drawingml/2006/table">
            <a:tbl>
              <a:tblPr/>
              <a:tblGrid>
                <a:gridCol w="391145"/>
                <a:gridCol w="425862"/>
                <a:gridCol w="425862"/>
                <a:gridCol w="424706"/>
                <a:gridCol w="425862"/>
              </a:tblGrid>
              <a:tr h="39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∞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073885" y="126876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k = 3</a:t>
            </a:r>
            <a:endParaRPr lang="en-US" sz="2400"/>
          </a:p>
        </p:txBody>
      </p:sp>
      <p:graphicFrame>
        <p:nvGraphicFramePr>
          <p:cNvPr id="31" name="Group 30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665157765"/>
              </p:ext>
            </p:extLst>
          </p:nvPr>
        </p:nvGraphicFramePr>
        <p:xfrm>
          <a:off x="5724128" y="4319997"/>
          <a:ext cx="2093437" cy="2011274"/>
        </p:xfrm>
        <a:graphic>
          <a:graphicData uri="http://schemas.openxmlformats.org/drawingml/2006/table">
            <a:tbl>
              <a:tblPr/>
              <a:tblGrid>
                <a:gridCol w="391145"/>
                <a:gridCol w="425862"/>
                <a:gridCol w="425862"/>
                <a:gridCol w="424706"/>
                <a:gridCol w="425862"/>
              </a:tblGrid>
              <a:tr h="39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142445" y="29881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d</a:t>
            </a:r>
            <a:endParaRPr lang="en-US" b="1" i="1"/>
          </a:p>
        </p:txBody>
      </p:sp>
      <p:sp>
        <p:nvSpPr>
          <p:cNvPr id="33" name="TextBox 32"/>
          <p:cNvSpPr txBox="1"/>
          <p:nvPr/>
        </p:nvSpPr>
        <p:spPr>
          <a:xfrm>
            <a:off x="4932040" y="5207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pred</a:t>
            </a:r>
            <a:endParaRPr lang="en-US" b="1" i="1"/>
          </a:p>
        </p:txBody>
      </p:sp>
    </p:spTree>
    <p:extLst>
      <p:ext uri="{BB962C8B-B14F-4D97-AF65-F5344CB8AC3E}">
        <p14:creationId xmlns="" xmlns:p14="http://schemas.microsoft.com/office/powerpoint/2010/main" val="223801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C3AFF4B-D3ED-41DE-A4DF-6807DEB92F94}" type="slidenum">
              <a:rPr lang="en-US"/>
              <a:pPr/>
              <a:t>4</a:t>
            </a:fld>
            <a:endParaRPr lang="en-US"/>
          </a:p>
        </p:txBody>
      </p:sp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Variants of Shortest Path</a:t>
            </a:r>
          </a:p>
        </p:txBody>
      </p:sp>
      <p:sp>
        <p:nvSpPr>
          <p:cNvPr id="76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/>
              <a:t>Single-source shortest paths</a:t>
            </a:r>
          </a:p>
          <a:p>
            <a:pPr lvl="1">
              <a:lnSpc>
                <a:spcPct val="110000"/>
              </a:lnSpc>
            </a:pPr>
            <a:r>
              <a:rPr lang="en-US"/>
              <a:t>G = (V, E) </a:t>
            </a:r>
            <a:r>
              <a:rPr lang="en-US">
                <a:sym typeface="Symbol" pitchFamily="18" charset="2"/>
              </a:rPr>
              <a:t> find a shortest path from a given source vertex </a:t>
            </a:r>
            <a:r>
              <a:rPr lang="en-US">
                <a:latin typeface="Comic Sans MS" pitchFamily="66" charset="0"/>
                <a:sym typeface="Symbol" pitchFamily="18" charset="2"/>
              </a:rPr>
              <a:t>s</a:t>
            </a:r>
            <a:r>
              <a:rPr lang="en-US">
                <a:sym typeface="Symbol" pitchFamily="18" charset="2"/>
              </a:rPr>
              <a:t> to each vertex </a:t>
            </a:r>
            <a:r>
              <a:rPr lang="en-US">
                <a:latin typeface="Comic Sans MS" pitchFamily="66" charset="0"/>
                <a:sym typeface="Symbol" pitchFamily="18" charset="2"/>
              </a:rPr>
              <a:t>v  V</a:t>
            </a:r>
          </a:p>
          <a:p>
            <a:pPr>
              <a:lnSpc>
                <a:spcPct val="110000"/>
              </a:lnSpc>
            </a:pPr>
            <a:r>
              <a:rPr lang="en-US" b="1">
                <a:sym typeface="Symbol" pitchFamily="18" charset="2"/>
              </a:rPr>
              <a:t>Single-destination shortest paths</a:t>
            </a:r>
          </a:p>
          <a:p>
            <a:pPr lvl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Find a shortest path to a given destination vertex </a:t>
            </a:r>
            <a:r>
              <a:rPr lang="en-US" b="1">
                <a:sym typeface="Symbol" pitchFamily="18" charset="2"/>
              </a:rPr>
              <a:t>t</a:t>
            </a:r>
            <a:r>
              <a:rPr lang="en-US">
                <a:latin typeface="Comic Sans MS" pitchFamily="66" charset="0"/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from each vertex </a:t>
            </a:r>
            <a:r>
              <a:rPr lang="en-US">
                <a:latin typeface="Comic Sans MS" pitchFamily="66" charset="0"/>
                <a:sym typeface="Symbol" pitchFamily="18" charset="2"/>
              </a:rPr>
              <a:t>v</a:t>
            </a:r>
            <a:endParaRPr lang="en-US" b="1">
              <a:sym typeface="Symbol" pitchFamily="18" charset="2"/>
            </a:endParaRPr>
          </a:p>
          <a:p>
            <a:pPr lvl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Reversing the direction of each edge  single-source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</a:t>
            </a:r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3426360909"/>
              </p:ext>
            </p:extLst>
          </p:nvPr>
        </p:nvGraphicFramePr>
        <p:xfrm>
          <a:off x="251520" y="1916832"/>
          <a:ext cx="4476216" cy="468052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0040"/>
                <a:gridCol w="432048"/>
                <a:gridCol w="3684128"/>
              </a:tblGrid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i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j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d(1,4) + d(4,1) !&lt; d(1,1)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d(1,4) + d(4,2) !&lt; d(1,2)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d(1,4) + d(4,3) </a:t>
                      </a:r>
                      <a:r>
                        <a:rPr lang="en-US" sz="1100" baseline="0" smtClean="0"/>
                        <a:t> </a:t>
                      </a:r>
                      <a:r>
                        <a:rPr lang="en-US" sz="1100" smtClean="0"/>
                        <a:t>&lt; d(1,3)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</a:t>
                      </a:r>
                      <a:r>
                        <a:rPr lang="en-US" sz="1100" baseline="0" smtClean="0">
                          <a:sym typeface="Wingdings" pitchFamily="2" charset="2"/>
                        </a:rPr>
                        <a:t> d(1,3) = d(1,4) + d(4,3) = 1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d(1,4) + d(4,4) !&lt; d(1,4)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d(2,4) + d(4,1) </a:t>
                      </a:r>
                      <a:r>
                        <a:rPr lang="en-US" sz="1100" baseline="0" smtClean="0"/>
                        <a:t> </a:t>
                      </a:r>
                      <a:r>
                        <a:rPr lang="en-US" sz="1100" smtClean="0"/>
                        <a:t>&lt; d(2,1)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</a:t>
                      </a:r>
                      <a:r>
                        <a:rPr lang="en-US" sz="1100" baseline="0" smtClean="0">
                          <a:sym typeface="Wingdings" pitchFamily="2" charset="2"/>
                        </a:rPr>
                        <a:t> d(2,1) = d(2,4) + d(4,1) = 3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d(2,4) + d(4,2) !&lt; d(2,2)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d(2,4) + d(4,3) </a:t>
                      </a:r>
                      <a:r>
                        <a:rPr lang="en-US" sz="1100" baseline="0" smtClean="0"/>
                        <a:t> </a:t>
                      </a:r>
                      <a:r>
                        <a:rPr lang="en-US" sz="1100" smtClean="0"/>
                        <a:t>&lt; d(2,3)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</a:t>
                      </a:r>
                      <a:r>
                        <a:rPr lang="en-US" sz="1100" baseline="0" smtClean="0">
                          <a:sym typeface="Wingdings" pitchFamily="2" charset="2"/>
                        </a:rPr>
                        <a:t> d(2,3) = d(2,4) + d(4,3) = -2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d(2,4) + d(4,4) !&lt; d(2,4)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d(3,4) + d(4,1) </a:t>
                      </a:r>
                      <a:r>
                        <a:rPr lang="en-US" sz="1100" baseline="0" smtClean="0"/>
                        <a:t> </a:t>
                      </a:r>
                      <a:r>
                        <a:rPr lang="en-US" sz="1100" smtClean="0"/>
                        <a:t>&lt; d(3,1)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</a:t>
                      </a:r>
                      <a:r>
                        <a:rPr lang="en-US" sz="1100" baseline="0" smtClean="0">
                          <a:sym typeface="Wingdings" pitchFamily="2" charset="2"/>
                        </a:rPr>
                        <a:t> d(3,1) = d(3,4) + d(4,1) = 7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d(3,4) + d(4,2) !&lt; d(3,2)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d(3,4) + d(4,3) !&lt; d(3,3)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d(3,4) + d(4,4) !&lt; d(3,4)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1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d(4,4) + d(4,1) !&lt; d(4,1)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2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d(4,4) + d(4,2) </a:t>
                      </a:r>
                      <a:r>
                        <a:rPr lang="en-US" sz="1100" baseline="0" smtClean="0"/>
                        <a:t>!</a:t>
                      </a:r>
                      <a:r>
                        <a:rPr lang="en-US" sz="1100" smtClean="0"/>
                        <a:t>&lt; d(4,2)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3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d(4,4) + d(4,3) !&lt; d(4,3)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  <a:tr h="275325">
                <a:tc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4</a:t>
                      </a:r>
                      <a:endParaRPr 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smtClean="0"/>
                        <a:t>d(4,4) + d(4,4) !&lt; d(4,4) </a:t>
                      </a:r>
                      <a:r>
                        <a:rPr lang="en-US" sz="1100" smtClean="0">
                          <a:sym typeface="Wingdings" pitchFamily="2" charset="2"/>
                        </a:rPr>
                        <a:t> no update</a:t>
                      </a:r>
                      <a:endParaRPr lang="en-US" sz="11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578-C713-4545-9A64-E4D1BBA5C083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graphicFrame>
        <p:nvGraphicFramePr>
          <p:cNvPr id="5" name="Group 30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4023095188"/>
              </p:ext>
            </p:extLst>
          </p:nvPr>
        </p:nvGraphicFramePr>
        <p:xfrm>
          <a:off x="5724128" y="2093299"/>
          <a:ext cx="2093437" cy="2011274"/>
        </p:xfrm>
        <a:graphic>
          <a:graphicData uri="http://schemas.openxmlformats.org/drawingml/2006/table">
            <a:tbl>
              <a:tblPr/>
              <a:tblGrid>
                <a:gridCol w="391145"/>
                <a:gridCol w="425862"/>
                <a:gridCol w="425862"/>
                <a:gridCol w="424706"/>
                <a:gridCol w="425862"/>
              </a:tblGrid>
              <a:tr h="39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-2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073885" y="1268760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mtClean="0"/>
              <a:t>k = 4</a:t>
            </a:r>
            <a:endParaRPr lang="en-US" sz="2400"/>
          </a:p>
        </p:txBody>
      </p:sp>
      <p:graphicFrame>
        <p:nvGraphicFramePr>
          <p:cNvPr id="31" name="Group 30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129720733"/>
              </p:ext>
            </p:extLst>
          </p:nvPr>
        </p:nvGraphicFramePr>
        <p:xfrm>
          <a:off x="5724128" y="4319997"/>
          <a:ext cx="2093437" cy="2011274"/>
        </p:xfrm>
        <a:graphic>
          <a:graphicData uri="http://schemas.openxmlformats.org/drawingml/2006/table">
            <a:tbl>
              <a:tblPr/>
              <a:tblGrid>
                <a:gridCol w="391145"/>
                <a:gridCol w="425862"/>
                <a:gridCol w="425862"/>
                <a:gridCol w="424706"/>
                <a:gridCol w="425862"/>
              </a:tblGrid>
              <a:tr h="39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tr-TR" altLang="x-none" sz="15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142445" y="29881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d</a:t>
            </a:r>
            <a:endParaRPr lang="en-US" b="1" i="1"/>
          </a:p>
        </p:txBody>
      </p:sp>
      <p:sp>
        <p:nvSpPr>
          <p:cNvPr id="33" name="TextBox 32"/>
          <p:cNvSpPr txBox="1"/>
          <p:nvPr/>
        </p:nvSpPr>
        <p:spPr>
          <a:xfrm>
            <a:off x="4932040" y="5207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pred</a:t>
            </a:r>
            <a:endParaRPr lang="en-US" b="1" i="1"/>
          </a:p>
        </p:txBody>
      </p:sp>
    </p:spTree>
    <p:extLst>
      <p:ext uri="{BB962C8B-B14F-4D97-AF65-F5344CB8AC3E}">
        <p14:creationId xmlns="" xmlns:p14="http://schemas.microsoft.com/office/powerpoint/2010/main" val="140842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Contoh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Rekonstruksi path dari 3 </a:t>
            </a:r>
            <a:r>
              <a:rPr lang="en-US" smtClean="0">
                <a:sym typeface="Wingdings" pitchFamily="2" charset="2"/>
              </a:rPr>
              <a:t> 1 (jarak = 7)</a:t>
            </a:r>
          </a:p>
          <a:p>
            <a:pPr marL="0" indent="0">
              <a:buNone/>
            </a:pPr>
            <a:endParaRPr lang="en-US" smtClean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1800" smtClean="0">
                <a:sym typeface="Wingdings" pitchFamily="2" charset="2"/>
              </a:rPr>
              <a:t>3,...,1		pred(3,1) = 4</a:t>
            </a:r>
          </a:p>
          <a:p>
            <a:pPr marL="0" indent="0">
              <a:buNone/>
            </a:pPr>
            <a:r>
              <a:rPr lang="en-US" sz="1800" smtClean="0">
                <a:sym typeface="Wingdings" pitchFamily="2" charset="2"/>
              </a:rPr>
              <a:t>3,…,4,…,1	pred(3,4) = 2</a:t>
            </a:r>
          </a:p>
          <a:p>
            <a:pPr marL="0" indent="0">
              <a:buNone/>
            </a:pPr>
            <a:r>
              <a:rPr lang="en-US" sz="1800" smtClean="0">
                <a:sym typeface="Wingdings" pitchFamily="2" charset="2"/>
              </a:rPr>
              <a:t>3,…,2,…,4,…,1	pred(3,2) = null  output(3,2)</a:t>
            </a:r>
          </a:p>
          <a:p>
            <a:pPr marL="0" indent="0">
              <a:buNone/>
            </a:pPr>
            <a:r>
              <a:rPr lang="en-US" sz="1800" smtClean="0">
                <a:sym typeface="Wingdings" pitchFamily="2" charset="2"/>
              </a:rPr>
              <a:t>3,2,…,4,…,1	pred(2,4) = null  output(2,4)</a:t>
            </a:r>
          </a:p>
          <a:p>
            <a:pPr marL="0" indent="0">
              <a:buNone/>
            </a:pPr>
            <a:r>
              <a:rPr lang="en-US" sz="1800" smtClean="0">
                <a:sym typeface="Wingdings" pitchFamily="2" charset="2"/>
              </a:rPr>
              <a:t>3,2,4,…,1	pred(4,1) = null  output(4,1)</a:t>
            </a:r>
          </a:p>
          <a:p>
            <a:pPr marL="0" indent="0">
              <a:buNone/>
            </a:pPr>
            <a:r>
              <a:rPr lang="en-US" sz="1800" b="1" smtClean="0">
                <a:sym typeface="Wingdings" pitchFamily="2" charset="2"/>
              </a:rPr>
              <a:t>3,2,4,1</a:t>
            </a:r>
          </a:p>
          <a:p>
            <a:pPr marL="0" indent="0">
              <a:buNone/>
            </a:pPr>
            <a:endParaRPr lang="en-US" sz="1800" b="1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smtClean="0">
                <a:sym typeface="Wingdings" pitchFamily="2" charset="2"/>
              </a:rPr>
              <a:t>Path = 3 – 2 – 4 – 1</a:t>
            </a:r>
            <a:r>
              <a:rPr lang="en-US" sz="1800" b="1" smtClean="0">
                <a:sym typeface="Wingdings" pitchFamily="2" charset="2"/>
              </a:rPr>
              <a:t> </a:t>
            </a:r>
            <a:endParaRPr lang="en-US" sz="1800" b="1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51578-C713-4545-9A64-E4D1BBA5C083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  <p:graphicFrame>
        <p:nvGraphicFramePr>
          <p:cNvPr id="21" name="Group 304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953754539"/>
              </p:ext>
            </p:extLst>
          </p:nvPr>
        </p:nvGraphicFramePr>
        <p:xfrm>
          <a:off x="5724128" y="4319997"/>
          <a:ext cx="2093437" cy="2011274"/>
        </p:xfrm>
        <a:graphic>
          <a:graphicData uri="http://schemas.openxmlformats.org/drawingml/2006/table">
            <a:tbl>
              <a:tblPr/>
              <a:tblGrid>
                <a:gridCol w="391145"/>
                <a:gridCol w="425862"/>
                <a:gridCol w="425862"/>
                <a:gridCol w="424706"/>
                <a:gridCol w="425862"/>
              </a:tblGrid>
              <a:tr h="3957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L="66656" marR="66656" marT="33329" marB="33329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tr-TR" altLang="x-none" sz="1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66656" marR="66656" marT="33329" marB="3332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932040" y="5207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smtClean="0"/>
              <a:t>pred</a:t>
            </a:r>
            <a:endParaRPr lang="en-US" b="1" i="1"/>
          </a:p>
        </p:txBody>
      </p:sp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276132"/>
            <a:ext cx="2352912" cy="199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0103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real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DNA Sequence </a:t>
            </a:r>
            <a:r>
              <a:rPr lang="en-US" dirty="0" err="1" smtClean="0"/>
              <a:t>Assemby</a:t>
            </a:r>
            <a:endParaRPr lang="en-US" dirty="0" smtClean="0"/>
          </a:p>
          <a:p>
            <a:pPr lvl="1"/>
            <a:r>
              <a:rPr lang="en-US" dirty="0" err="1" smtClean="0">
                <a:latin typeface="+mj-lt"/>
                <a:cs typeface="Times New Roman" pitchFamily="18" charset="0"/>
              </a:rPr>
              <a:t>Belum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ada</a:t>
            </a:r>
            <a:r>
              <a:rPr lang="en-US" dirty="0" smtClean="0">
                <a:latin typeface="+mj-lt"/>
                <a:cs typeface="Times New Roman" pitchFamily="18" charset="0"/>
              </a:rPr>
              <a:t> sequencer yang </a:t>
            </a:r>
            <a:r>
              <a:rPr lang="en-US" dirty="0" err="1" smtClean="0">
                <a:latin typeface="+mj-lt"/>
                <a:cs typeface="Times New Roman" pitchFamily="18" charset="0"/>
              </a:rPr>
              <a:t>bisa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membaca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genom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secara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keseluruhan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+mj-lt"/>
                <a:cs typeface="Times New Roman" pitchFamily="18" charset="0"/>
              </a:rPr>
              <a:t>Maka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dilakukan</a:t>
            </a:r>
            <a:r>
              <a:rPr lang="en-US" dirty="0" smtClean="0">
                <a:latin typeface="+mj-lt"/>
                <a:cs typeface="Times New Roman" pitchFamily="18" charset="0"/>
              </a:rPr>
              <a:t> shotgun sequencing, </a:t>
            </a:r>
            <a:r>
              <a:rPr lang="en-US" dirty="0" err="1" smtClean="0">
                <a:latin typeface="+mj-lt"/>
                <a:cs typeface="Times New Roman" pitchFamily="18" charset="0"/>
              </a:rPr>
              <a:t>yaitu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dengan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mengkloning</a:t>
            </a:r>
            <a:r>
              <a:rPr lang="en-US" dirty="0" smtClean="0">
                <a:latin typeface="+mj-lt"/>
                <a:cs typeface="Times New Roman" pitchFamily="18" charset="0"/>
              </a:rPr>
              <a:t> (</a:t>
            </a:r>
            <a:r>
              <a:rPr lang="en-US" dirty="0" err="1" smtClean="0">
                <a:latin typeface="+mj-lt"/>
                <a:cs typeface="Times New Roman" pitchFamily="18" charset="0"/>
              </a:rPr>
              <a:t>mengcopy</a:t>
            </a:r>
            <a:r>
              <a:rPr lang="en-US" dirty="0" smtClean="0">
                <a:latin typeface="+mj-lt"/>
                <a:cs typeface="Times New Roman" pitchFamily="18" charset="0"/>
              </a:rPr>
              <a:t>) library </a:t>
            </a:r>
            <a:r>
              <a:rPr lang="en-US" dirty="0" err="1" smtClean="0">
                <a:latin typeface="+mj-lt"/>
                <a:cs typeface="Times New Roman" pitchFamily="18" charset="0"/>
              </a:rPr>
              <a:t>kemudian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dibaca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oleh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sekuenser</a:t>
            </a:r>
            <a:r>
              <a:rPr lang="en-US" dirty="0" smtClean="0">
                <a:latin typeface="+mj-lt"/>
                <a:cs typeface="Times New Roman" pitchFamily="18" charset="0"/>
              </a:rPr>
              <a:t>. </a:t>
            </a:r>
            <a:r>
              <a:rPr lang="en-US" dirty="0" err="1" smtClean="0">
                <a:latin typeface="+mj-lt"/>
                <a:cs typeface="Times New Roman" pitchFamily="18" charset="0"/>
              </a:rPr>
              <a:t>Pembacaan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ini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analoginya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seperti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genom</a:t>
            </a:r>
            <a:r>
              <a:rPr lang="en-US" dirty="0" smtClean="0">
                <a:latin typeface="+mj-lt"/>
                <a:cs typeface="Times New Roman" pitchFamily="18" charset="0"/>
              </a:rPr>
              <a:t> yang </a:t>
            </a:r>
            <a:r>
              <a:rPr lang="en-US" dirty="0" err="1" smtClean="0">
                <a:latin typeface="+mj-lt"/>
                <a:cs typeface="Times New Roman" pitchFamily="18" charset="0"/>
              </a:rPr>
              <a:t>utuh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dipotong-potong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secara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random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+mj-lt"/>
                <a:cs typeface="Times New Roman" pitchFamily="18" charset="0"/>
              </a:rPr>
              <a:t>Hasilnya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berupa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fragmen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atau</a:t>
            </a:r>
            <a:r>
              <a:rPr lang="en-US" dirty="0" smtClean="0">
                <a:latin typeface="+mj-lt"/>
                <a:cs typeface="Times New Roman" pitchFamily="18" charset="0"/>
              </a:rPr>
              <a:t> reads yang </a:t>
            </a:r>
            <a:r>
              <a:rPr lang="en-US" dirty="0" err="1" smtClean="0">
                <a:latin typeface="+mj-lt"/>
                <a:cs typeface="Times New Roman" pitchFamily="18" charset="0"/>
              </a:rPr>
              <a:t>jumlahnya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jutaan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memiliki</a:t>
            </a:r>
            <a:r>
              <a:rPr lang="en-US" dirty="0" smtClean="0">
                <a:latin typeface="+mj-lt"/>
                <a:cs typeface="Times New Roman" pitchFamily="18" charset="0"/>
              </a:rPr>
              <a:t> overlap </a:t>
            </a:r>
            <a:r>
              <a:rPr lang="en-US" dirty="0" err="1" smtClean="0">
                <a:latin typeface="+mj-lt"/>
                <a:cs typeface="Times New Roman" pitchFamily="18" charset="0"/>
              </a:rPr>
              <a:t>dengan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fragmen</a:t>
            </a:r>
            <a:r>
              <a:rPr lang="en-US" dirty="0" smtClean="0">
                <a:latin typeface="+mj-lt"/>
                <a:cs typeface="Times New Roman" pitchFamily="18" charset="0"/>
              </a:rPr>
              <a:t>/read yang lain. </a:t>
            </a:r>
            <a:r>
              <a:rPr lang="en-US" dirty="0" err="1" smtClean="0">
                <a:latin typeface="+mj-lt"/>
                <a:cs typeface="Times New Roman" pitchFamily="18" charset="0"/>
              </a:rPr>
              <a:t>Fragmen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ini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ukurannya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pendek</a:t>
            </a:r>
            <a:r>
              <a:rPr lang="en-US" dirty="0" smtClean="0">
                <a:latin typeface="+mj-lt"/>
                <a:cs typeface="Times New Roman" pitchFamily="18" charset="0"/>
              </a:rPr>
              <a:t>. </a:t>
            </a:r>
          </a:p>
          <a:p>
            <a:pPr lvl="2"/>
            <a:r>
              <a:rPr lang="en-US" dirty="0" err="1" smtClean="0">
                <a:latin typeface="+mj-lt"/>
                <a:cs typeface="Times New Roman" pitchFamily="18" charset="0"/>
              </a:rPr>
              <a:t>Sebagai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ilustrasi</a:t>
            </a:r>
            <a:r>
              <a:rPr lang="en-US" dirty="0" smtClean="0">
                <a:latin typeface="+mj-lt"/>
                <a:cs typeface="Times New Roman" pitchFamily="18" charset="0"/>
              </a:rPr>
              <a:t>, </a:t>
            </a:r>
            <a:r>
              <a:rPr lang="en-US" dirty="0" err="1" smtClean="0">
                <a:latin typeface="+mj-lt"/>
                <a:cs typeface="Times New Roman" pitchFamily="18" charset="0"/>
              </a:rPr>
              <a:t>misal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genom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utuh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panjangnya</a:t>
            </a:r>
            <a:r>
              <a:rPr lang="en-US" dirty="0" smtClean="0">
                <a:latin typeface="+mj-lt"/>
                <a:cs typeface="Times New Roman" pitchFamily="18" charset="0"/>
              </a:rPr>
              <a:t> 1 </a:t>
            </a:r>
            <a:r>
              <a:rPr lang="en-US" dirty="0" err="1" smtClean="0">
                <a:latin typeface="+mj-lt"/>
                <a:cs typeface="Times New Roman" pitchFamily="18" charset="0"/>
              </a:rPr>
              <a:t>juta</a:t>
            </a:r>
            <a:r>
              <a:rPr lang="en-US" dirty="0" smtClean="0">
                <a:latin typeface="+mj-lt"/>
                <a:cs typeface="Times New Roman" pitchFamily="18" charset="0"/>
              </a:rPr>
              <a:t> Bp (</a:t>
            </a:r>
            <a:r>
              <a:rPr lang="en-US" dirty="0" err="1" smtClean="0">
                <a:latin typeface="+mj-lt"/>
                <a:cs typeface="Times New Roman" pitchFamily="18" charset="0"/>
              </a:rPr>
              <a:t>setara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dengan</a:t>
            </a:r>
            <a:r>
              <a:rPr lang="en-US" dirty="0" smtClean="0">
                <a:latin typeface="+mj-lt"/>
                <a:cs typeface="Times New Roman" pitchFamily="18" charset="0"/>
              </a:rPr>
              <a:t> 1 Megabyte), </a:t>
            </a:r>
            <a:r>
              <a:rPr lang="en-US" dirty="0" err="1" smtClean="0">
                <a:latin typeface="+mj-lt"/>
                <a:cs typeface="Times New Roman" pitchFamily="18" charset="0"/>
              </a:rPr>
              <a:t>sedangkan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fragmen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panjangnya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antara</a:t>
            </a:r>
            <a:r>
              <a:rPr lang="en-US" dirty="0" smtClean="0">
                <a:latin typeface="+mj-lt"/>
                <a:cs typeface="Times New Roman" pitchFamily="18" charset="0"/>
              </a:rPr>
              <a:t> 200-400 </a:t>
            </a:r>
            <a:r>
              <a:rPr lang="en-US" dirty="0" err="1" smtClean="0">
                <a:latin typeface="+mj-lt"/>
                <a:cs typeface="Times New Roman" pitchFamily="18" charset="0"/>
              </a:rPr>
              <a:t>bp</a:t>
            </a:r>
            <a:r>
              <a:rPr lang="en-US" dirty="0" smtClean="0">
                <a:latin typeface="+mj-lt"/>
                <a:cs typeface="Times New Roman" pitchFamily="18" charset="0"/>
              </a:rPr>
              <a:t> (</a:t>
            </a:r>
            <a:r>
              <a:rPr lang="en-US" dirty="0" err="1" smtClean="0">
                <a:latin typeface="+mj-lt"/>
                <a:cs typeface="Times New Roman" pitchFamily="18" charset="0"/>
              </a:rPr>
              <a:t>setara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dengan</a:t>
            </a:r>
            <a:r>
              <a:rPr lang="en-US" dirty="0" smtClean="0">
                <a:latin typeface="+mj-lt"/>
                <a:cs typeface="Times New Roman" pitchFamily="18" charset="0"/>
              </a:rPr>
              <a:t> 200-400 byte)</a:t>
            </a:r>
          </a:p>
          <a:p>
            <a:pPr lvl="1"/>
            <a:r>
              <a:rPr lang="en-US" dirty="0" err="1" smtClean="0">
                <a:latin typeface="+mj-lt"/>
                <a:cs typeface="Times New Roman" pitchFamily="18" charset="0"/>
              </a:rPr>
              <a:t>Fragmen-fragmen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ini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dapat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diperlakukan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seperti</a:t>
            </a:r>
            <a:r>
              <a:rPr lang="en-US" dirty="0" smtClean="0">
                <a:latin typeface="+mj-lt"/>
                <a:cs typeface="Times New Roman" pitchFamily="18" charset="0"/>
              </a:rPr>
              <a:t> string </a:t>
            </a:r>
            <a:r>
              <a:rPr lang="en-US" dirty="0" err="1" smtClean="0">
                <a:latin typeface="+mj-lt"/>
                <a:cs typeface="Times New Roman" pitchFamily="18" charset="0"/>
              </a:rPr>
              <a:t>dengan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panjang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tertentu</a:t>
            </a:r>
            <a:r>
              <a:rPr lang="en-US" dirty="0" smtClean="0">
                <a:latin typeface="+mj-lt"/>
                <a:cs typeface="Times New Roman" pitchFamily="18" charset="0"/>
              </a:rPr>
              <a:t> (</a:t>
            </a:r>
            <a:r>
              <a:rPr lang="en-US" dirty="0" err="1" smtClean="0">
                <a:latin typeface="+mj-lt"/>
                <a:cs typeface="Times New Roman" pitchFamily="18" charset="0"/>
              </a:rPr>
              <a:t>relatif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sangat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pendek</a:t>
            </a:r>
            <a:r>
              <a:rPr lang="en-US" dirty="0" smtClean="0">
                <a:latin typeface="+mj-lt"/>
                <a:cs typeface="Times New Roman" pitchFamily="18" charset="0"/>
              </a:rPr>
              <a:t>  </a:t>
            </a:r>
            <a:r>
              <a:rPr lang="en-US" dirty="0" err="1" smtClean="0">
                <a:latin typeface="+mj-lt"/>
                <a:cs typeface="Times New Roman" pitchFamily="18" charset="0"/>
              </a:rPr>
              <a:t>dibandingkan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dengan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panjang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genom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utuhnya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+mj-lt"/>
                <a:cs typeface="Times New Roman" pitchFamily="18" charset="0"/>
              </a:rPr>
              <a:t>Untuk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menghasilkan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genom</a:t>
            </a:r>
            <a:r>
              <a:rPr lang="en-US" dirty="0" smtClean="0">
                <a:latin typeface="+mj-lt"/>
                <a:cs typeface="Times New Roman" pitchFamily="18" charset="0"/>
              </a:rPr>
              <a:t> yang </a:t>
            </a:r>
            <a:r>
              <a:rPr lang="en-US" dirty="0" err="1" smtClean="0">
                <a:latin typeface="+mj-lt"/>
                <a:cs typeface="Times New Roman" pitchFamily="18" charset="0"/>
              </a:rPr>
              <a:t>utuh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fragmen-fragmen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itu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harus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di</a:t>
            </a:r>
            <a:r>
              <a:rPr lang="en-US" dirty="0" smtClean="0">
                <a:latin typeface="+mj-lt"/>
                <a:cs typeface="Times New Roman" pitchFamily="18" charset="0"/>
              </a:rPr>
              <a:t>-assembly (</a:t>
            </a:r>
            <a:r>
              <a:rPr lang="en-US" dirty="0" err="1" smtClean="0">
                <a:latin typeface="+mj-lt"/>
                <a:cs typeface="Times New Roman" pitchFamily="18" charset="0"/>
              </a:rPr>
              <a:t>dirakit</a:t>
            </a:r>
            <a:r>
              <a:rPr lang="en-US" dirty="0" smtClean="0">
                <a:latin typeface="+mj-lt"/>
                <a:cs typeface="Times New Roman" pitchFamily="18" charset="0"/>
              </a:rPr>
              <a:t>/</a:t>
            </a:r>
            <a:r>
              <a:rPr lang="en-US" dirty="0" err="1" smtClean="0">
                <a:latin typeface="+mj-lt"/>
                <a:cs typeface="Times New Roman" pitchFamily="18" charset="0"/>
              </a:rPr>
              <a:t>disambung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kembali</a:t>
            </a:r>
            <a:r>
              <a:rPr lang="en-US" dirty="0" smtClean="0">
                <a:latin typeface="+mj-lt"/>
                <a:cs typeface="Times New Roman" pitchFamily="18" charset="0"/>
              </a:rPr>
              <a:t>) – </a:t>
            </a:r>
            <a:r>
              <a:rPr lang="en-US" dirty="0" err="1" smtClean="0">
                <a:latin typeface="+mj-lt"/>
                <a:cs typeface="Times New Roman" pitchFamily="18" charset="0"/>
              </a:rPr>
              <a:t>bagaimana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caranya</a:t>
            </a:r>
            <a:r>
              <a:rPr lang="en-US" dirty="0" smtClean="0">
                <a:latin typeface="+mj-lt"/>
                <a:cs typeface="Times New Roman" pitchFamily="18" charset="0"/>
              </a:rPr>
              <a:t> ?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+mj-lt"/>
                <a:cs typeface="Times New Roman" pitchFamily="18" charset="0"/>
              </a:rPr>
              <a:t>Hal </a:t>
            </a:r>
            <a:r>
              <a:rPr lang="en-US" dirty="0" err="1" smtClean="0">
                <a:latin typeface="+mj-lt"/>
                <a:cs typeface="Times New Roman" pitchFamily="18" charset="0"/>
              </a:rPr>
              <a:t>ini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dapat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diformulasikan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sebagai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masalah</a:t>
            </a:r>
            <a:r>
              <a:rPr lang="en-US" dirty="0" smtClean="0">
                <a:latin typeface="+mj-lt"/>
                <a:cs typeface="Times New Roman" pitchFamily="18" charset="0"/>
              </a:rPr>
              <a:t> shortest common superstring</a:t>
            </a:r>
          </a:p>
          <a:p>
            <a:pPr lvl="1"/>
            <a:endParaRPr lang="en-US" dirty="0" smtClean="0">
              <a:latin typeface="+mj-lt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real shortest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5410200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Soal</a:t>
            </a:r>
            <a:endParaRPr lang="en-US" dirty="0" smtClean="0"/>
          </a:p>
          <a:p>
            <a:pPr lvl="1"/>
            <a:r>
              <a:rPr lang="en-US" dirty="0" err="1" smtClean="0">
                <a:latin typeface="+mj-lt"/>
                <a:cs typeface="Times New Roman" pitchFamily="18" charset="0"/>
              </a:rPr>
              <a:t>Permasalahan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atas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dapat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dimodelkan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dengan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graf</a:t>
            </a:r>
            <a:r>
              <a:rPr lang="en-US" dirty="0" smtClean="0">
                <a:latin typeface="+mj-lt"/>
                <a:cs typeface="Times New Roman" pitchFamily="18" charset="0"/>
              </a:rPr>
              <a:t>. </a:t>
            </a:r>
            <a:r>
              <a:rPr lang="en-US" dirty="0" err="1" smtClean="0">
                <a:latin typeface="+mj-lt"/>
                <a:cs typeface="Times New Roman" pitchFamily="18" charset="0"/>
              </a:rPr>
              <a:t>Definisikan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apa</a:t>
            </a:r>
            <a:r>
              <a:rPr lang="en-US" dirty="0" smtClean="0">
                <a:latin typeface="+mj-lt"/>
                <a:cs typeface="Times New Roman" pitchFamily="18" charset="0"/>
              </a:rPr>
              <a:t> yang </a:t>
            </a:r>
            <a:r>
              <a:rPr lang="en-US" dirty="0" err="1" smtClean="0">
                <a:latin typeface="+mj-lt"/>
                <a:cs typeface="Times New Roman" pitchFamily="18" charset="0"/>
              </a:rPr>
              <a:t>menjadi</a:t>
            </a:r>
            <a:r>
              <a:rPr lang="en-US" dirty="0" smtClean="0">
                <a:latin typeface="+mj-lt"/>
                <a:cs typeface="Times New Roman" pitchFamily="18" charset="0"/>
              </a:rPr>
              <a:t> node </a:t>
            </a:r>
            <a:r>
              <a:rPr lang="en-US" dirty="0" err="1" smtClean="0">
                <a:latin typeface="+mj-lt"/>
                <a:cs typeface="Times New Roman" pitchFamily="18" charset="0"/>
              </a:rPr>
              <a:t>apa</a:t>
            </a:r>
            <a:r>
              <a:rPr lang="en-US" dirty="0" smtClean="0">
                <a:latin typeface="+mj-lt"/>
                <a:cs typeface="Times New Roman" pitchFamily="18" charset="0"/>
              </a:rPr>
              <a:t> yang </a:t>
            </a:r>
            <a:r>
              <a:rPr lang="en-US" dirty="0" err="1" smtClean="0">
                <a:latin typeface="+mj-lt"/>
                <a:cs typeface="Times New Roman" pitchFamily="18" charset="0"/>
              </a:rPr>
              <a:t>menjadi</a:t>
            </a:r>
            <a:r>
              <a:rPr lang="en-US" dirty="0" smtClean="0">
                <a:latin typeface="+mj-lt"/>
                <a:cs typeface="Times New Roman" pitchFamily="18" charset="0"/>
              </a:rPr>
              <a:t> edge</a:t>
            </a:r>
          </a:p>
          <a:p>
            <a:pPr lvl="1"/>
            <a:r>
              <a:rPr lang="en-US" dirty="0" err="1" smtClean="0">
                <a:latin typeface="+mj-lt"/>
                <a:cs typeface="Times New Roman" pitchFamily="18" charset="0"/>
              </a:rPr>
              <a:t>Jelaskan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kenapa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permasalahan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atas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dapat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digolongkan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sebagai</a:t>
            </a:r>
            <a:r>
              <a:rPr lang="en-US" dirty="0" smtClean="0">
                <a:latin typeface="+mj-lt"/>
                <a:cs typeface="Times New Roman" pitchFamily="18" charset="0"/>
              </a:rPr>
              <a:t> Hamiltonian path problem? (</a:t>
            </a:r>
            <a:r>
              <a:rPr lang="en-US" dirty="0" err="1" smtClean="0">
                <a:latin typeface="+mj-lt"/>
                <a:cs typeface="Times New Roman" pitchFamily="18" charset="0"/>
              </a:rPr>
              <a:t>Tergolong</a:t>
            </a:r>
            <a:r>
              <a:rPr lang="en-US" dirty="0" smtClean="0">
                <a:latin typeface="+mj-lt"/>
                <a:cs typeface="Times New Roman" pitchFamily="18" charset="0"/>
              </a:rPr>
              <a:t> NP complete)</a:t>
            </a:r>
          </a:p>
          <a:p>
            <a:pPr lvl="1"/>
            <a:r>
              <a:rPr lang="en-US" dirty="0" err="1" smtClean="0">
                <a:latin typeface="+mj-lt"/>
                <a:cs typeface="Times New Roman" pitchFamily="18" charset="0"/>
              </a:rPr>
              <a:t>Fikirkan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definisi</a:t>
            </a:r>
            <a:r>
              <a:rPr lang="en-US" dirty="0" smtClean="0">
                <a:latin typeface="+mj-lt"/>
                <a:cs typeface="Times New Roman" pitchFamily="18" charset="0"/>
              </a:rPr>
              <a:t> node </a:t>
            </a:r>
            <a:r>
              <a:rPr lang="en-US" dirty="0" err="1" smtClean="0">
                <a:latin typeface="+mj-lt"/>
                <a:cs typeface="Times New Roman" pitchFamily="18" charset="0"/>
              </a:rPr>
              <a:t>dan</a:t>
            </a:r>
            <a:r>
              <a:rPr lang="en-US" dirty="0" smtClean="0">
                <a:latin typeface="+mj-lt"/>
                <a:cs typeface="Times New Roman" pitchFamily="18" charset="0"/>
              </a:rPr>
              <a:t> edge yang </a:t>
            </a:r>
            <a:r>
              <a:rPr lang="en-US" dirty="0" err="1" smtClean="0">
                <a:latin typeface="+mj-lt"/>
                <a:cs typeface="Times New Roman" pitchFamily="18" charset="0"/>
              </a:rPr>
              <a:t>baru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sehingga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representasi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graf</a:t>
            </a:r>
            <a:r>
              <a:rPr lang="en-US" dirty="0" smtClean="0">
                <a:latin typeface="+mj-lt"/>
                <a:cs typeface="Times New Roman" pitchFamily="18" charset="0"/>
              </a:rPr>
              <a:t> yang </a:t>
            </a:r>
            <a:r>
              <a:rPr lang="en-US" dirty="0" err="1" smtClean="0">
                <a:latin typeface="+mj-lt"/>
                <a:cs typeface="Times New Roman" pitchFamily="18" charset="0"/>
              </a:rPr>
              <a:t>baru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ini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mampu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mentransformasikan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permasalahan</a:t>
            </a:r>
            <a:r>
              <a:rPr lang="en-US" dirty="0" smtClean="0">
                <a:latin typeface="+mj-lt"/>
                <a:cs typeface="Times New Roman" pitchFamily="18" charset="0"/>
              </a:rPr>
              <a:t> Hamiltonian </a:t>
            </a:r>
            <a:r>
              <a:rPr lang="en-US" dirty="0" smtClean="0">
                <a:latin typeface="+mj-lt"/>
                <a:cs typeface="Times New Roman" pitchFamily="18" charset="0"/>
              </a:rPr>
              <a:t>Path </a:t>
            </a:r>
            <a:r>
              <a:rPr lang="en-US" dirty="0" err="1" smtClean="0">
                <a:latin typeface="+mj-lt"/>
                <a:cs typeface="Times New Roman" pitchFamily="18" charset="0"/>
              </a:rPr>
              <a:t>menjadi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Eulerian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smtClean="0">
                <a:latin typeface="+mj-lt"/>
                <a:cs typeface="Times New Roman" pitchFamily="18" charset="0"/>
              </a:rPr>
              <a:t>path</a:t>
            </a:r>
          </a:p>
          <a:p>
            <a:pPr lvl="1"/>
            <a:r>
              <a:rPr lang="en-US" dirty="0" err="1" smtClean="0">
                <a:latin typeface="+mj-lt"/>
                <a:cs typeface="Times New Roman" pitchFamily="18" charset="0"/>
              </a:rPr>
              <a:t>Selanjutnya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terapkan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  <a:r>
              <a:rPr lang="en-US" dirty="0" err="1" smtClean="0">
                <a:latin typeface="+mj-lt"/>
                <a:cs typeface="Times New Roman" pitchFamily="18" charset="0"/>
              </a:rPr>
              <a:t>algoritme</a:t>
            </a:r>
            <a:r>
              <a:rPr lang="en-US" dirty="0" smtClean="0">
                <a:latin typeface="+mj-lt"/>
                <a:cs typeface="Times New Roman" pitchFamily="18" charset="0"/>
              </a:rPr>
              <a:t> All-pairs shortest path</a:t>
            </a:r>
            <a:endParaRPr lang="en-US" dirty="0" smtClean="0">
              <a:latin typeface="+mj-lt"/>
              <a:cs typeface="Times New Roman" pitchFamily="18" charset="0"/>
            </a:endParaRPr>
          </a:p>
          <a:p>
            <a:pPr lvl="1"/>
            <a:endParaRPr lang="en-US" dirty="0" smtClean="0">
              <a:latin typeface="+mj-lt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Hamiltonian path</a:t>
            </a:r>
            <a:r>
              <a:rPr lang="en-US" dirty="0" smtClean="0"/>
              <a:t> (or </a:t>
            </a:r>
            <a:r>
              <a:rPr lang="en-US" b="1" dirty="0" smtClean="0"/>
              <a:t>traceable path</a:t>
            </a:r>
            <a:r>
              <a:rPr lang="en-US" dirty="0" smtClean="0"/>
              <a:t>) is a </a:t>
            </a:r>
            <a:r>
              <a:rPr lang="en-US" dirty="0" smtClean="0">
                <a:hlinkClick r:id="rId2" tooltip="Path (graph theory)"/>
              </a:rPr>
              <a:t>path</a:t>
            </a:r>
            <a:r>
              <a:rPr lang="en-US" dirty="0" smtClean="0"/>
              <a:t> in an undirected or directed graph that visits each </a:t>
            </a:r>
            <a:r>
              <a:rPr lang="en-US" dirty="0" smtClean="0">
                <a:hlinkClick r:id="rId3" tooltip="Vertex (graph theory)"/>
              </a:rPr>
              <a:t>vertex</a:t>
            </a:r>
            <a:r>
              <a:rPr lang="en-US" dirty="0" smtClean="0"/>
              <a:t> exactly once.</a:t>
            </a:r>
          </a:p>
          <a:p>
            <a:r>
              <a:rPr lang="en-US" b="1" dirty="0" err="1" smtClean="0"/>
              <a:t>Eulerian</a:t>
            </a:r>
            <a:r>
              <a:rPr lang="en-US" b="1" dirty="0" smtClean="0"/>
              <a:t> path </a:t>
            </a:r>
            <a:r>
              <a:rPr lang="en-US" dirty="0" smtClean="0"/>
              <a:t> is a </a:t>
            </a:r>
            <a:r>
              <a:rPr lang="en-US" dirty="0" smtClean="0">
                <a:hlinkClick r:id="rId4" tooltip="Trail (graph theory)"/>
              </a:rPr>
              <a:t>trail</a:t>
            </a:r>
            <a:r>
              <a:rPr lang="en-US" dirty="0" smtClean="0"/>
              <a:t> in a finite graph which visits every </a:t>
            </a:r>
            <a:r>
              <a:rPr lang="en-US" dirty="0" smtClean="0">
                <a:hlinkClick r:id="rId5" tooltip="Edge (graph theory)"/>
              </a:rPr>
              <a:t>edge</a:t>
            </a:r>
            <a:r>
              <a:rPr lang="en-US" dirty="0" smtClean="0"/>
              <a:t> exactly once.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2514600" y="1371600"/>
            <a:ext cx="3962520" cy="358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AD671A-7878-4C5B-8545-7B2AD0C2424B}" type="slidenum">
              <a:rPr lang="en-US"/>
              <a:pPr/>
              <a:t>5</a:t>
            </a:fld>
            <a:endParaRPr lang="en-US"/>
          </a:p>
        </p:txBody>
      </p:sp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Variants of Shortest Paths (cont’d)</a:t>
            </a: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b="1">
                <a:sym typeface="Symbol" pitchFamily="18" charset="2"/>
              </a:rPr>
              <a:t>Single-pair shortest path</a:t>
            </a:r>
          </a:p>
          <a:p>
            <a:pPr lvl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Find a shortest path from </a:t>
            </a:r>
            <a:r>
              <a:rPr lang="en-US">
                <a:latin typeface="Comic Sans MS" pitchFamily="66" charset="0"/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 to </a:t>
            </a:r>
            <a:r>
              <a:rPr lang="en-US">
                <a:latin typeface="Comic Sans MS" pitchFamily="66" charset="0"/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 for given vertices </a:t>
            </a:r>
            <a:r>
              <a:rPr lang="en-US">
                <a:latin typeface="Comic Sans MS" pitchFamily="66" charset="0"/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 and </a:t>
            </a:r>
            <a:r>
              <a:rPr lang="en-US">
                <a:latin typeface="Comic Sans MS" pitchFamily="66" charset="0"/>
                <a:sym typeface="Symbol" pitchFamily="18" charset="2"/>
              </a:rPr>
              <a:t>v</a:t>
            </a:r>
            <a:endParaRPr lang="en-US">
              <a:sym typeface="Symbol" pitchFamily="18" charset="2"/>
            </a:endParaRPr>
          </a:p>
          <a:p>
            <a:pPr>
              <a:lnSpc>
                <a:spcPct val="110000"/>
              </a:lnSpc>
            </a:pPr>
            <a:r>
              <a:rPr lang="en-US" b="1">
                <a:sym typeface="Symbol" pitchFamily="18" charset="2"/>
              </a:rPr>
              <a:t>All-pairs shortest-paths</a:t>
            </a:r>
          </a:p>
          <a:p>
            <a:pPr lvl="1">
              <a:lnSpc>
                <a:spcPct val="110000"/>
              </a:lnSpc>
            </a:pPr>
            <a:r>
              <a:rPr lang="en-US">
                <a:sym typeface="Symbol" pitchFamily="18" charset="2"/>
              </a:rPr>
              <a:t>Find a shortest path from </a:t>
            </a:r>
            <a:r>
              <a:rPr lang="en-US">
                <a:latin typeface="Comic Sans MS" pitchFamily="66" charset="0"/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 to </a:t>
            </a:r>
            <a:r>
              <a:rPr lang="en-US">
                <a:latin typeface="Comic Sans MS" pitchFamily="66" charset="0"/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 for every pair of vertices </a:t>
            </a:r>
            <a:r>
              <a:rPr lang="en-US">
                <a:latin typeface="Comic Sans MS" pitchFamily="66" charset="0"/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 and </a:t>
            </a:r>
            <a:r>
              <a:rPr lang="en-US">
                <a:latin typeface="Comic Sans MS" pitchFamily="66" charset="0"/>
                <a:sym typeface="Symbol" pitchFamily="18" charset="2"/>
              </a:rPr>
              <a:t>v</a:t>
            </a:r>
            <a:endParaRPr lang="en-US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5D5586-C911-454C-BE6B-41FCCDA59A06}" type="slidenum">
              <a:rPr lang="en-US"/>
              <a:pPr/>
              <a:t>6</a:t>
            </a:fld>
            <a:endParaRPr lang="en-US"/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Negative-Weight Edges</a:t>
            </a: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8" y="1243013"/>
            <a:ext cx="7165975" cy="50768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/>
              <a:t>Negative-weight edges may form negative-weight cycles</a:t>
            </a:r>
          </a:p>
          <a:p>
            <a:pPr>
              <a:lnSpc>
                <a:spcPct val="150000"/>
              </a:lnSpc>
            </a:pPr>
            <a:r>
              <a:rPr lang="en-US">
                <a:sym typeface="Symbol" pitchFamily="18" charset="2"/>
              </a:rPr>
              <a:t>If such cycles are reachable from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>
                <a:sym typeface="Symbol" pitchFamily="18" charset="2"/>
              </a:rPr>
              <a:t>	the source, then </a:t>
            </a:r>
            <a:r>
              <a:rPr lang="en-US" sz="2400">
                <a:latin typeface="Comic Sans MS" pitchFamily="66" charset="0"/>
              </a:rPr>
              <a:t>δ</a:t>
            </a:r>
            <a:r>
              <a:rPr lang="en-US">
                <a:sym typeface="Symbol" pitchFamily="18" charset="2"/>
              </a:rPr>
              <a:t>(s, v) is not properly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>
                <a:sym typeface="Symbol" pitchFamily="18" charset="2"/>
              </a:rPr>
              <a:t>	defined!</a:t>
            </a:r>
          </a:p>
          <a:p>
            <a:pPr lvl="1">
              <a:lnSpc>
                <a:spcPct val="150000"/>
              </a:lnSpc>
            </a:pPr>
            <a:r>
              <a:rPr lang="en-US"/>
              <a:t>Keep going around the cycle, and get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/>
              <a:t>	w(s, v) = - </a:t>
            </a:r>
            <a:r>
              <a:rPr lang="en-US">
                <a:sym typeface="Symbol" pitchFamily="18" charset="2"/>
              </a:rPr>
              <a:t></a:t>
            </a:r>
            <a:r>
              <a:rPr lang="en-US"/>
              <a:t> for all </a:t>
            </a:r>
            <a:r>
              <a:rPr lang="en-US">
                <a:latin typeface="Comic Sans MS" pitchFamily="66" charset="0"/>
              </a:rPr>
              <a:t>v</a:t>
            </a:r>
            <a:r>
              <a:rPr lang="en-US"/>
              <a:t> on the cycle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141913" y="1323975"/>
            <a:ext cx="3846512" cy="2528888"/>
            <a:chOff x="3189" y="1642"/>
            <a:chExt cx="2423" cy="1593"/>
          </a:xfrm>
        </p:grpSpPr>
        <p:sp>
          <p:nvSpPr>
            <p:cNvPr id="907269" name="Oval 5"/>
            <p:cNvSpPr>
              <a:spLocks noChangeArrowheads="1"/>
            </p:cNvSpPr>
            <p:nvPr/>
          </p:nvSpPr>
          <p:spPr bwMode="auto">
            <a:xfrm>
              <a:off x="336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907270" name="Oval 6"/>
            <p:cNvSpPr>
              <a:spLocks noChangeArrowheads="1"/>
            </p:cNvSpPr>
            <p:nvPr/>
          </p:nvSpPr>
          <p:spPr bwMode="auto">
            <a:xfrm>
              <a:off x="3930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07271" name="Oval 7"/>
            <p:cNvSpPr>
              <a:spLocks noChangeArrowheads="1"/>
            </p:cNvSpPr>
            <p:nvPr/>
          </p:nvSpPr>
          <p:spPr bwMode="auto">
            <a:xfrm>
              <a:off x="4761" y="184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07272" name="Oval 8"/>
            <p:cNvSpPr>
              <a:spLocks noChangeArrowheads="1"/>
            </p:cNvSpPr>
            <p:nvPr/>
          </p:nvSpPr>
          <p:spPr bwMode="auto">
            <a:xfrm>
              <a:off x="3930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907273" name="Oval 9"/>
            <p:cNvSpPr>
              <a:spLocks noChangeArrowheads="1"/>
            </p:cNvSpPr>
            <p:nvPr/>
          </p:nvSpPr>
          <p:spPr bwMode="auto">
            <a:xfrm>
              <a:off x="4761" y="277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07274" name="Line 10"/>
            <p:cNvSpPr>
              <a:spLocks noChangeShapeType="1"/>
            </p:cNvSpPr>
            <p:nvPr/>
          </p:nvSpPr>
          <p:spPr bwMode="auto">
            <a:xfrm>
              <a:off x="4194" y="1973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275" name="Line 11"/>
            <p:cNvSpPr>
              <a:spLocks noChangeShapeType="1"/>
            </p:cNvSpPr>
            <p:nvPr/>
          </p:nvSpPr>
          <p:spPr bwMode="auto">
            <a:xfrm flipV="1">
              <a:off x="3577" y="2075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276" name="Line 12"/>
            <p:cNvSpPr>
              <a:spLocks noChangeShapeType="1"/>
            </p:cNvSpPr>
            <p:nvPr/>
          </p:nvSpPr>
          <p:spPr bwMode="auto">
            <a:xfrm>
              <a:off x="3601" y="253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277" name="Text Box 13"/>
            <p:cNvSpPr txBox="1">
              <a:spLocks noChangeArrowheads="1"/>
            </p:cNvSpPr>
            <p:nvPr/>
          </p:nvSpPr>
          <p:spPr bwMode="auto">
            <a:xfrm>
              <a:off x="3622" y="204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907278" name="Text Box 14"/>
            <p:cNvSpPr txBox="1">
              <a:spLocks noChangeArrowheads="1"/>
            </p:cNvSpPr>
            <p:nvPr/>
          </p:nvSpPr>
          <p:spPr bwMode="auto">
            <a:xfrm>
              <a:off x="4387" y="1774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907279" name="Text Box 15"/>
            <p:cNvSpPr txBox="1">
              <a:spLocks noChangeArrowheads="1"/>
            </p:cNvSpPr>
            <p:nvPr/>
          </p:nvSpPr>
          <p:spPr bwMode="auto">
            <a:xfrm>
              <a:off x="3653" y="262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907280" name="Text Box 16"/>
            <p:cNvSpPr txBox="1">
              <a:spLocks noChangeArrowheads="1"/>
            </p:cNvSpPr>
            <p:nvPr/>
          </p:nvSpPr>
          <p:spPr bwMode="auto">
            <a:xfrm>
              <a:off x="5080" y="224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907281" name="Text Box 17"/>
            <p:cNvSpPr txBox="1">
              <a:spLocks noChangeArrowheads="1"/>
            </p:cNvSpPr>
            <p:nvPr/>
          </p:nvSpPr>
          <p:spPr bwMode="auto">
            <a:xfrm>
              <a:off x="4564" y="2967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907282" name="Text Box 18"/>
            <p:cNvSpPr txBox="1">
              <a:spLocks noChangeArrowheads="1"/>
            </p:cNvSpPr>
            <p:nvPr/>
          </p:nvSpPr>
          <p:spPr bwMode="auto">
            <a:xfrm>
              <a:off x="3189" y="2325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907283" name="Text Box 19"/>
            <p:cNvSpPr txBox="1">
              <a:spLocks noChangeArrowheads="1"/>
            </p:cNvSpPr>
            <p:nvPr/>
          </p:nvSpPr>
          <p:spPr bwMode="auto">
            <a:xfrm>
              <a:off x="3985" y="16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907284" name="Text Box 20"/>
            <p:cNvSpPr txBox="1">
              <a:spLocks noChangeArrowheads="1"/>
            </p:cNvSpPr>
            <p:nvPr/>
          </p:nvSpPr>
          <p:spPr bwMode="auto">
            <a:xfrm>
              <a:off x="4807" y="164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907285" name="Text Box 21"/>
            <p:cNvSpPr txBox="1">
              <a:spLocks noChangeArrowheads="1"/>
            </p:cNvSpPr>
            <p:nvPr/>
          </p:nvSpPr>
          <p:spPr bwMode="auto">
            <a:xfrm>
              <a:off x="3969" y="300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907286" name="Text Box 22"/>
            <p:cNvSpPr txBox="1">
              <a:spLocks noChangeArrowheads="1"/>
            </p:cNvSpPr>
            <p:nvPr/>
          </p:nvSpPr>
          <p:spPr bwMode="auto">
            <a:xfrm>
              <a:off x="4823" y="3004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907287" name="Oval 23"/>
            <p:cNvSpPr>
              <a:spLocks noChangeArrowheads="1"/>
            </p:cNvSpPr>
            <p:nvPr/>
          </p:nvSpPr>
          <p:spPr bwMode="auto">
            <a:xfrm>
              <a:off x="5346" y="231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ym typeface="Symbol" pitchFamily="18" charset="2"/>
              </a:endParaRPr>
            </a:p>
          </p:txBody>
        </p:sp>
        <p:sp>
          <p:nvSpPr>
            <p:cNvPr id="907288" name="Oval 24"/>
            <p:cNvSpPr>
              <a:spLocks noChangeArrowheads="1"/>
            </p:cNvSpPr>
            <p:nvPr/>
          </p:nvSpPr>
          <p:spPr bwMode="auto">
            <a:xfrm>
              <a:off x="3930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07289" name="Oval 25"/>
            <p:cNvSpPr>
              <a:spLocks noChangeArrowheads="1"/>
            </p:cNvSpPr>
            <p:nvPr/>
          </p:nvSpPr>
          <p:spPr bwMode="auto">
            <a:xfrm>
              <a:off x="4761" y="2315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907290" name="Text Box 26"/>
            <p:cNvSpPr txBox="1">
              <a:spLocks noChangeArrowheads="1"/>
            </p:cNvSpPr>
            <p:nvPr/>
          </p:nvSpPr>
          <p:spPr bwMode="auto">
            <a:xfrm>
              <a:off x="4514" y="2489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907291" name="Text Box 27"/>
            <p:cNvSpPr txBox="1">
              <a:spLocks noChangeArrowheads="1"/>
            </p:cNvSpPr>
            <p:nvPr/>
          </p:nvSpPr>
          <p:spPr bwMode="auto">
            <a:xfrm>
              <a:off x="3973" y="2540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907292" name="Line 28"/>
            <p:cNvSpPr>
              <a:spLocks noChangeShapeType="1"/>
            </p:cNvSpPr>
            <p:nvPr/>
          </p:nvSpPr>
          <p:spPr bwMode="auto">
            <a:xfrm>
              <a:off x="5016" y="2055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293" name="Line 29"/>
            <p:cNvSpPr>
              <a:spLocks noChangeShapeType="1"/>
            </p:cNvSpPr>
            <p:nvPr/>
          </p:nvSpPr>
          <p:spPr bwMode="auto">
            <a:xfrm flipV="1">
              <a:off x="4987" y="2553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294" name="Line 30"/>
            <p:cNvSpPr>
              <a:spLocks noChangeShapeType="1"/>
            </p:cNvSpPr>
            <p:nvPr/>
          </p:nvSpPr>
          <p:spPr bwMode="auto">
            <a:xfrm flipV="1">
              <a:off x="3646" y="244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295" name="Line 31"/>
            <p:cNvSpPr>
              <a:spLocks noChangeShapeType="1"/>
            </p:cNvSpPr>
            <p:nvPr/>
          </p:nvSpPr>
          <p:spPr bwMode="auto">
            <a:xfrm flipV="1">
              <a:off x="5047" y="2444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296" name="Freeform 32"/>
            <p:cNvSpPr>
              <a:spLocks/>
            </p:cNvSpPr>
            <p:nvPr/>
          </p:nvSpPr>
          <p:spPr bwMode="auto">
            <a:xfrm>
              <a:off x="4190" y="2330"/>
              <a:ext cx="567" cy="78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1" y="2"/>
                </a:cxn>
                <a:cxn ang="0">
                  <a:pos x="567" y="78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297" name="Freeform 33"/>
            <p:cNvSpPr>
              <a:spLocks/>
            </p:cNvSpPr>
            <p:nvPr/>
          </p:nvSpPr>
          <p:spPr bwMode="auto">
            <a:xfrm flipH="1" flipV="1">
              <a:off x="4191" y="2496"/>
              <a:ext cx="567" cy="78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1" y="2"/>
                </a:cxn>
                <a:cxn ang="0">
                  <a:pos x="567" y="78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298" name="Text Box 34"/>
            <p:cNvSpPr txBox="1">
              <a:spLocks noChangeArrowheads="1"/>
            </p:cNvSpPr>
            <p:nvPr/>
          </p:nvSpPr>
          <p:spPr bwMode="auto">
            <a:xfrm>
              <a:off x="4243" y="26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907299" name="Freeform 35"/>
            <p:cNvSpPr>
              <a:spLocks/>
            </p:cNvSpPr>
            <p:nvPr/>
          </p:nvSpPr>
          <p:spPr bwMode="auto">
            <a:xfrm>
              <a:off x="4192" y="2799"/>
              <a:ext cx="567" cy="78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1" y="2"/>
                </a:cxn>
                <a:cxn ang="0">
                  <a:pos x="567" y="78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300" name="Freeform 36"/>
            <p:cNvSpPr>
              <a:spLocks/>
            </p:cNvSpPr>
            <p:nvPr/>
          </p:nvSpPr>
          <p:spPr bwMode="auto">
            <a:xfrm flipH="1" flipV="1">
              <a:off x="4193" y="2965"/>
              <a:ext cx="567" cy="78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1" y="2"/>
                </a:cxn>
                <a:cxn ang="0">
                  <a:pos x="567" y="78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7301" name="Text Box 37"/>
            <p:cNvSpPr txBox="1">
              <a:spLocks noChangeArrowheads="1"/>
            </p:cNvSpPr>
            <p:nvPr/>
          </p:nvSpPr>
          <p:spPr bwMode="auto">
            <a:xfrm>
              <a:off x="3686" y="227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907302" name="Text Box 38"/>
            <p:cNvSpPr txBox="1">
              <a:spLocks noChangeArrowheads="1"/>
            </p:cNvSpPr>
            <p:nvPr/>
          </p:nvSpPr>
          <p:spPr bwMode="auto">
            <a:xfrm>
              <a:off x="4375" y="214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907303" name="Text Box 39"/>
            <p:cNvSpPr txBox="1">
              <a:spLocks noChangeArrowheads="1"/>
            </p:cNvSpPr>
            <p:nvPr/>
          </p:nvSpPr>
          <p:spPr bwMode="auto">
            <a:xfrm>
              <a:off x="5135" y="19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907304" name="Text Box 40"/>
            <p:cNvSpPr txBox="1">
              <a:spLocks noChangeArrowheads="1"/>
            </p:cNvSpPr>
            <p:nvPr/>
          </p:nvSpPr>
          <p:spPr bwMode="auto">
            <a:xfrm>
              <a:off x="5126" y="2643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907305" name="Text Box 41"/>
            <p:cNvSpPr txBox="1">
              <a:spLocks noChangeArrowheads="1"/>
            </p:cNvSpPr>
            <p:nvPr/>
          </p:nvSpPr>
          <p:spPr bwMode="auto">
            <a:xfrm>
              <a:off x="3960" y="2103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907306" name="Text Box 42"/>
            <p:cNvSpPr txBox="1">
              <a:spLocks noChangeArrowheads="1"/>
            </p:cNvSpPr>
            <p:nvPr/>
          </p:nvSpPr>
          <p:spPr bwMode="auto">
            <a:xfrm>
              <a:off x="4792" y="211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907307" name="Text Box 43"/>
            <p:cNvSpPr txBox="1">
              <a:spLocks noChangeArrowheads="1"/>
            </p:cNvSpPr>
            <p:nvPr/>
          </p:nvSpPr>
          <p:spPr bwMode="auto">
            <a:xfrm>
              <a:off x="5377" y="210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E08C9A-0F99-4E30-A4D0-81F30EE4BF37}" type="slidenum">
              <a:rPr lang="en-US"/>
              <a:pPr/>
              <a:t>7</a:t>
            </a:fld>
            <a:endParaRPr lang="en-US"/>
          </a:p>
        </p:txBody>
      </p:sp>
      <p:sp>
        <p:nvSpPr>
          <p:cNvPr id="78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Negative-Weight Edges</a:t>
            </a:r>
          </a:p>
        </p:txBody>
      </p:sp>
      <p:sp>
        <p:nvSpPr>
          <p:cNvPr id="78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057275"/>
            <a:ext cx="9217025" cy="54705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/>
              <a:t>s </a:t>
            </a:r>
            <a:r>
              <a:rPr lang="en-US">
                <a:sym typeface="Symbol" pitchFamily="18" charset="2"/>
              </a:rPr>
              <a:t> a: only one path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</a:t>
            </a:r>
            <a:r>
              <a:rPr lang="en-US" sz="2000">
                <a:solidFill>
                  <a:srgbClr val="DD0111"/>
                </a:solidFill>
                <a:latin typeface="Comic Sans MS" pitchFamily="66" charset="0"/>
              </a:rPr>
              <a:t>δ</a:t>
            </a:r>
            <a:r>
              <a:rPr lang="en-US" sz="2400">
                <a:solidFill>
                  <a:srgbClr val="DD0111"/>
                </a:solidFill>
                <a:sym typeface="Symbol" pitchFamily="18" charset="2"/>
              </a:rPr>
              <a:t>(s, a) = w(s, a) = 3</a:t>
            </a:r>
          </a:p>
          <a:p>
            <a:pPr>
              <a:lnSpc>
                <a:spcPct val="140000"/>
              </a:lnSpc>
            </a:pPr>
            <a:r>
              <a:rPr lang="en-US"/>
              <a:t>s </a:t>
            </a:r>
            <a:r>
              <a:rPr lang="en-US">
                <a:sym typeface="Symbol" pitchFamily="18" charset="2"/>
              </a:rPr>
              <a:t> b: only one path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</a:t>
            </a:r>
            <a:r>
              <a:rPr lang="en-US" sz="2000">
                <a:solidFill>
                  <a:srgbClr val="DD0111"/>
                </a:solidFill>
                <a:latin typeface="Comic Sans MS" pitchFamily="66" charset="0"/>
              </a:rPr>
              <a:t>δ</a:t>
            </a:r>
            <a:r>
              <a:rPr lang="en-US" sz="2400">
                <a:solidFill>
                  <a:srgbClr val="DD0111"/>
                </a:solidFill>
                <a:sym typeface="Symbol" pitchFamily="18" charset="2"/>
              </a:rPr>
              <a:t>(s, b) = w(s, a) + w(a, b) = -1</a:t>
            </a:r>
          </a:p>
          <a:p>
            <a:pPr>
              <a:lnSpc>
                <a:spcPct val="140000"/>
              </a:lnSpc>
            </a:pPr>
            <a:r>
              <a:rPr lang="en-US"/>
              <a:t>s </a:t>
            </a:r>
            <a:r>
              <a:rPr lang="en-US">
                <a:sym typeface="Symbol" pitchFamily="18" charset="2"/>
              </a:rPr>
              <a:t> c: infinitely many paths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s, c, s, c, d, c, s, c, d, c, d, c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cycle has positive weight (6 - 3 = 3)</a:t>
            </a:r>
          </a:p>
          <a:p>
            <a:pPr>
              <a:lnSpc>
                <a:spcPct val="140000"/>
              </a:lnSpc>
              <a:buFontTx/>
              <a:buNone/>
            </a:pPr>
            <a:r>
              <a:rPr lang="en-US" sz="2400">
                <a:sym typeface="Symbol" pitchFamily="18" charset="2"/>
              </a:rPr>
              <a:t>	s, c is shortest path with weight </a:t>
            </a:r>
            <a:r>
              <a:rPr lang="en-US" sz="2000">
                <a:solidFill>
                  <a:srgbClr val="DD0111"/>
                </a:solidFill>
                <a:latin typeface="Comic Sans MS" pitchFamily="66" charset="0"/>
              </a:rPr>
              <a:t>δ</a:t>
            </a:r>
            <a:r>
              <a:rPr lang="en-US" sz="2400">
                <a:solidFill>
                  <a:srgbClr val="DD0111"/>
                </a:solidFill>
                <a:sym typeface="Symbol" pitchFamily="18" charset="2"/>
              </a:rPr>
              <a:t>(s, b) = w(s, c) = 5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18088" y="2274888"/>
            <a:ext cx="3846512" cy="2528887"/>
            <a:chOff x="3027" y="791"/>
            <a:chExt cx="2423" cy="1593"/>
          </a:xfrm>
        </p:grpSpPr>
        <p:sp>
          <p:nvSpPr>
            <p:cNvPr id="780293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80294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80295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780296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-</a:t>
              </a:r>
            </a:p>
          </p:txBody>
        </p:sp>
        <p:sp>
          <p:nvSpPr>
            <p:cNvPr id="780297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-</a:t>
              </a:r>
              <a:endParaRPr lang="en-US"/>
            </a:p>
          </p:txBody>
        </p:sp>
        <p:sp>
          <p:nvSpPr>
            <p:cNvPr id="780298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0299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0300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0301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80302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780303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80304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80305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780306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80307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780308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80309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80310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780311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-</a:t>
              </a:r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780312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80313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780314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780315" name="Text Box 27"/>
            <p:cNvSpPr txBox="1">
              <a:spLocks noChangeArrowheads="1"/>
            </p:cNvSpPr>
            <p:nvPr/>
          </p:nvSpPr>
          <p:spPr bwMode="auto">
            <a:xfrm>
              <a:off x="3811" y="168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80316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0317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0318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0319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0320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1" y="2"/>
                </a:cxn>
                <a:cxn ang="0">
                  <a:pos x="567" y="78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0321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1" y="2"/>
                </a:cxn>
                <a:cxn ang="0">
                  <a:pos x="567" y="78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0322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80323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1" y="2"/>
                </a:cxn>
                <a:cxn ang="0">
                  <a:pos x="567" y="78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0324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1" y="2"/>
                </a:cxn>
                <a:cxn ang="0">
                  <a:pos x="567" y="78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0325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80326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80327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80328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80329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80330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780331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754769-6FAB-47CA-B25D-1EEB5BF82E4E}" type="slidenum">
              <a:rPr lang="en-US"/>
              <a:pPr/>
              <a:t>8</a:t>
            </a:fld>
            <a:endParaRPr lang="en-US"/>
          </a:p>
        </p:txBody>
      </p:sp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Negative-Weight Edges</a:t>
            </a:r>
          </a:p>
        </p:txBody>
      </p:sp>
      <p:sp>
        <p:nvSpPr>
          <p:cNvPr id="78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" y="1057275"/>
            <a:ext cx="5208588" cy="547052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 </a:t>
            </a:r>
            <a:r>
              <a:rPr lang="en-US" dirty="0">
                <a:sym typeface="Symbol" pitchFamily="18" charset="2"/>
              </a:rPr>
              <a:t> e: infinitely many paths: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s, e, s, e, f, e, s, e, f, e, f, e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cycle e, f, e has negative weight: 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    3 + (- 6) = -3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can find paths from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to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 with arbitrarily large negative weights</a:t>
            </a:r>
          </a:p>
          <a:p>
            <a:pPr lvl="1">
              <a:lnSpc>
                <a:spcPct val="110000"/>
              </a:lnSpc>
            </a:pPr>
            <a:r>
              <a:rPr lang="en-US" sz="2000" dirty="0">
                <a:solidFill>
                  <a:srgbClr val="DD0111"/>
                </a:solidFill>
                <a:latin typeface="Comic Sans MS" pitchFamily="66" charset="0"/>
              </a:rPr>
              <a:t>δ</a:t>
            </a:r>
            <a:r>
              <a:rPr lang="en-US" dirty="0">
                <a:solidFill>
                  <a:srgbClr val="DD0111"/>
                </a:solidFill>
                <a:sym typeface="Symbol" pitchFamily="18" charset="2"/>
              </a:rPr>
              <a:t>(s, e) = - </a:t>
            </a:r>
            <a:r>
              <a:rPr lang="en-US" dirty="0">
                <a:sym typeface="Symbol" pitchFamily="18" charset="2"/>
              </a:rPr>
              <a:t>  no shortest path exists between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>
                <a:latin typeface="Comic Sans MS" pitchFamily="66" charset="0"/>
                <a:sym typeface="Symbol" pitchFamily="18" charset="2"/>
              </a:rPr>
              <a:t>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sym typeface="Symbol" pitchFamily="18" charset="2"/>
              </a:rPr>
              <a:t>Similarly: 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</a:rPr>
              <a:t>δ</a:t>
            </a:r>
            <a:r>
              <a:rPr lang="en-US" dirty="0">
                <a:solidFill>
                  <a:srgbClr val="DD0111"/>
                </a:solidFill>
                <a:sym typeface="Symbol" pitchFamily="18" charset="2"/>
              </a:rPr>
              <a:t>(s, f) = - </a:t>
            </a:r>
            <a:r>
              <a:rPr lang="en-US" dirty="0">
                <a:sym typeface="Symbol" pitchFamily="18" charset="2"/>
              </a:rPr>
              <a:t>,             			   </a:t>
            </a:r>
            <a:r>
              <a:rPr lang="en-US" sz="2000" dirty="0">
                <a:solidFill>
                  <a:srgbClr val="DD0111"/>
                </a:solidFill>
                <a:latin typeface="Comic Sans MS" pitchFamily="66" charset="0"/>
              </a:rPr>
              <a:t>δ</a:t>
            </a:r>
            <a:r>
              <a:rPr lang="en-US" dirty="0">
                <a:solidFill>
                  <a:srgbClr val="DD0111"/>
                </a:solidFill>
                <a:sym typeface="Symbol" pitchFamily="18" charset="2"/>
              </a:rPr>
              <a:t>(s, g) = - 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05363" y="1255713"/>
            <a:ext cx="3846512" cy="2528887"/>
            <a:chOff x="3027" y="791"/>
            <a:chExt cx="2423" cy="1593"/>
          </a:xfrm>
        </p:grpSpPr>
        <p:sp>
          <p:nvSpPr>
            <p:cNvPr id="781317" name="Oval 5"/>
            <p:cNvSpPr>
              <a:spLocks noChangeArrowheads="1"/>
            </p:cNvSpPr>
            <p:nvPr/>
          </p:nvSpPr>
          <p:spPr bwMode="auto">
            <a:xfrm>
              <a:off x="320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0</a:t>
              </a:r>
            </a:p>
          </p:txBody>
        </p:sp>
        <p:sp>
          <p:nvSpPr>
            <p:cNvPr id="781318" name="Oval 6"/>
            <p:cNvSpPr>
              <a:spLocks noChangeArrowheads="1"/>
            </p:cNvSpPr>
            <p:nvPr/>
          </p:nvSpPr>
          <p:spPr bwMode="auto">
            <a:xfrm>
              <a:off x="3768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781319" name="Oval 7"/>
            <p:cNvSpPr>
              <a:spLocks noChangeArrowheads="1"/>
            </p:cNvSpPr>
            <p:nvPr/>
          </p:nvSpPr>
          <p:spPr bwMode="auto">
            <a:xfrm>
              <a:off x="4599" y="99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-1</a:t>
              </a:r>
            </a:p>
          </p:txBody>
        </p:sp>
        <p:sp>
          <p:nvSpPr>
            <p:cNvPr id="781320" name="Oval 8"/>
            <p:cNvSpPr>
              <a:spLocks noChangeArrowheads="1"/>
            </p:cNvSpPr>
            <p:nvPr/>
          </p:nvSpPr>
          <p:spPr bwMode="auto">
            <a:xfrm>
              <a:off x="3768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-</a:t>
              </a:r>
            </a:p>
          </p:txBody>
        </p:sp>
        <p:sp>
          <p:nvSpPr>
            <p:cNvPr id="781321" name="Oval 9"/>
            <p:cNvSpPr>
              <a:spLocks noChangeArrowheads="1"/>
            </p:cNvSpPr>
            <p:nvPr/>
          </p:nvSpPr>
          <p:spPr bwMode="auto">
            <a:xfrm>
              <a:off x="4599" y="192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-</a:t>
              </a:r>
              <a:endParaRPr lang="en-US"/>
            </a:p>
          </p:txBody>
        </p:sp>
        <p:sp>
          <p:nvSpPr>
            <p:cNvPr id="781322" name="Line 10"/>
            <p:cNvSpPr>
              <a:spLocks noChangeShapeType="1"/>
            </p:cNvSpPr>
            <p:nvPr/>
          </p:nvSpPr>
          <p:spPr bwMode="auto">
            <a:xfrm>
              <a:off x="4032" y="1122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1323" name="Line 11"/>
            <p:cNvSpPr>
              <a:spLocks noChangeShapeType="1"/>
            </p:cNvSpPr>
            <p:nvPr/>
          </p:nvSpPr>
          <p:spPr bwMode="auto">
            <a:xfrm flipV="1">
              <a:off x="3415" y="1224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1324" name="Line 12"/>
            <p:cNvSpPr>
              <a:spLocks noChangeShapeType="1"/>
            </p:cNvSpPr>
            <p:nvPr/>
          </p:nvSpPr>
          <p:spPr bwMode="auto">
            <a:xfrm>
              <a:off x="3439" y="168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1325" name="Text Box 13"/>
            <p:cNvSpPr txBox="1">
              <a:spLocks noChangeArrowheads="1"/>
            </p:cNvSpPr>
            <p:nvPr/>
          </p:nvSpPr>
          <p:spPr bwMode="auto">
            <a:xfrm>
              <a:off x="3460" y="1191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81326" name="Text Box 14"/>
            <p:cNvSpPr txBox="1">
              <a:spLocks noChangeArrowheads="1"/>
            </p:cNvSpPr>
            <p:nvPr/>
          </p:nvSpPr>
          <p:spPr bwMode="auto">
            <a:xfrm>
              <a:off x="4225" y="923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-4</a:t>
              </a:r>
            </a:p>
          </p:txBody>
        </p:sp>
        <p:sp>
          <p:nvSpPr>
            <p:cNvPr id="781327" name="Text Box 15"/>
            <p:cNvSpPr txBox="1">
              <a:spLocks noChangeArrowheads="1"/>
            </p:cNvSpPr>
            <p:nvPr/>
          </p:nvSpPr>
          <p:spPr bwMode="auto">
            <a:xfrm>
              <a:off x="3491" y="177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81328" name="Text Box 16"/>
            <p:cNvSpPr txBox="1">
              <a:spLocks noChangeArrowheads="1"/>
            </p:cNvSpPr>
            <p:nvPr/>
          </p:nvSpPr>
          <p:spPr bwMode="auto">
            <a:xfrm>
              <a:off x="4918" y="1398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8</a:t>
              </a:r>
            </a:p>
          </p:txBody>
        </p:sp>
        <p:sp>
          <p:nvSpPr>
            <p:cNvPr id="781329" name="Text Box 17"/>
            <p:cNvSpPr txBox="1">
              <a:spLocks noChangeArrowheads="1"/>
            </p:cNvSpPr>
            <p:nvPr/>
          </p:nvSpPr>
          <p:spPr bwMode="auto">
            <a:xfrm>
              <a:off x="4402" y="2116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-6</a:t>
              </a:r>
            </a:p>
          </p:txBody>
        </p:sp>
        <p:sp>
          <p:nvSpPr>
            <p:cNvPr id="781330" name="Text Box 18"/>
            <p:cNvSpPr txBox="1">
              <a:spLocks noChangeArrowheads="1"/>
            </p:cNvSpPr>
            <p:nvPr/>
          </p:nvSpPr>
          <p:spPr bwMode="auto">
            <a:xfrm>
              <a:off x="3027" y="1474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</a:t>
              </a:r>
            </a:p>
          </p:txBody>
        </p:sp>
        <p:sp>
          <p:nvSpPr>
            <p:cNvPr id="781331" name="Text Box 19"/>
            <p:cNvSpPr txBox="1">
              <a:spLocks noChangeArrowheads="1"/>
            </p:cNvSpPr>
            <p:nvPr/>
          </p:nvSpPr>
          <p:spPr bwMode="auto">
            <a:xfrm>
              <a:off x="3823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781332" name="Text Box 20"/>
            <p:cNvSpPr txBox="1">
              <a:spLocks noChangeArrowheads="1"/>
            </p:cNvSpPr>
            <p:nvPr/>
          </p:nvSpPr>
          <p:spPr bwMode="auto">
            <a:xfrm>
              <a:off x="4645" y="79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781333" name="Text Box 21"/>
            <p:cNvSpPr txBox="1">
              <a:spLocks noChangeArrowheads="1"/>
            </p:cNvSpPr>
            <p:nvPr/>
          </p:nvSpPr>
          <p:spPr bwMode="auto">
            <a:xfrm>
              <a:off x="3807" y="215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781334" name="Text Box 22"/>
            <p:cNvSpPr txBox="1">
              <a:spLocks noChangeArrowheads="1"/>
            </p:cNvSpPr>
            <p:nvPr/>
          </p:nvSpPr>
          <p:spPr bwMode="auto">
            <a:xfrm>
              <a:off x="4661" y="2153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781335" name="Oval 23"/>
            <p:cNvSpPr>
              <a:spLocks noChangeArrowheads="1"/>
            </p:cNvSpPr>
            <p:nvPr/>
          </p:nvSpPr>
          <p:spPr bwMode="auto">
            <a:xfrm>
              <a:off x="5184" y="14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-</a:t>
              </a:r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781336" name="Oval 24"/>
            <p:cNvSpPr>
              <a:spLocks noChangeArrowheads="1"/>
            </p:cNvSpPr>
            <p:nvPr/>
          </p:nvSpPr>
          <p:spPr bwMode="auto">
            <a:xfrm>
              <a:off x="3768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781337" name="Oval 25"/>
            <p:cNvSpPr>
              <a:spLocks noChangeArrowheads="1"/>
            </p:cNvSpPr>
            <p:nvPr/>
          </p:nvSpPr>
          <p:spPr bwMode="auto">
            <a:xfrm>
              <a:off x="4599" y="146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11</a:t>
              </a:r>
            </a:p>
          </p:txBody>
        </p:sp>
        <p:sp>
          <p:nvSpPr>
            <p:cNvPr id="781338" name="Text Box 26"/>
            <p:cNvSpPr txBox="1">
              <a:spLocks noChangeArrowheads="1"/>
            </p:cNvSpPr>
            <p:nvPr/>
          </p:nvSpPr>
          <p:spPr bwMode="auto">
            <a:xfrm>
              <a:off x="4352" y="1638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-3</a:t>
              </a:r>
            </a:p>
          </p:txBody>
        </p:sp>
        <p:sp>
          <p:nvSpPr>
            <p:cNvPr id="781339" name="Text Box 27"/>
            <p:cNvSpPr txBox="1">
              <a:spLocks noChangeArrowheads="1"/>
            </p:cNvSpPr>
            <p:nvPr/>
          </p:nvSpPr>
          <p:spPr bwMode="auto">
            <a:xfrm>
              <a:off x="3811" y="1689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781340" name="Line 28"/>
            <p:cNvSpPr>
              <a:spLocks noChangeShapeType="1"/>
            </p:cNvSpPr>
            <p:nvPr/>
          </p:nvSpPr>
          <p:spPr bwMode="auto">
            <a:xfrm>
              <a:off x="4854" y="1204"/>
              <a:ext cx="364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1341" name="Line 29"/>
            <p:cNvSpPr>
              <a:spLocks noChangeShapeType="1"/>
            </p:cNvSpPr>
            <p:nvPr/>
          </p:nvSpPr>
          <p:spPr bwMode="auto">
            <a:xfrm flipV="1">
              <a:off x="4825" y="1702"/>
              <a:ext cx="392" cy="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1342" name="Line 30"/>
            <p:cNvSpPr>
              <a:spLocks noChangeShapeType="1"/>
            </p:cNvSpPr>
            <p:nvPr/>
          </p:nvSpPr>
          <p:spPr bwMode="auto">
            <a:xfrm flipV="1">
              <a:off x="3484" y="159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1343" name="Line 31"/>
            <p:cNvSpPr>
              <a:spLocks noChangeShapeType="1"/>
            </p:cNvSpPr>
            <p:nvPr/>
          </p:nvSpPr>
          <p:spPr bwMode="auto">
            <a:xfrm flipV="1">
              <a:off x="4885" y="1593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1344" name="Freeform 32"/>
            <p:cNvSpPr>
              <a:spLocks/>
            </p:cNvSpPr>
            <p:nvPr/>
          </p:nvSpPr>
          <p:spPr bwMode="auto">
            <a:xfrm>
              <a:off x="4028" y="1479"/>
              <a:ext cx="567" cy="78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1" y="2"/>
                </a:cxn>
                <a:cxn ang="0">
                  <a:pos x="567" y="78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1345" name="Freeform 33"/>
            <p:cNvSpPr>
              <a:spLocks/>
            </p:cNvSpPr>
            <p:nvPr/>
          </p:nvSpPr>
          <p:spPr bwMode="auto">
            <a:xfrm flipH="1" flipV="1">
              <a:off x="4029" y="1645"/>
              <a:ext cx="567" cy="78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1" y="2"/>
                </a:cxn>
                <a:cxn ang="0">
                  <a:pos x="567" y="78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1346" name="Text Box 34"/>
            <p:cNvSpPr txBox="1">
              <a:spLocks noChangeArrowheads="1"/>
            </p:cNvSpPr>
            <p:nvPr/>
          </p:nvSpPr>
          <p:spPr bwMode="auto">
            <a:xfrm>
              <a:off x="4081" y="17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81347" name="Freeform 35"/>
            <p:cNvSpPr>
              <a:spLocks/>
            </p:cNvSpPr>
            <p:nvPr/>
          </p:nvSpPr>
          <p:spPr bwMode="auto">
            <a:xfrm>
              <a:off x="4030" y="1948"/>
              <a:ext cx="567" cy="78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1" y="2"/>
                </a:cxn>
                <a:cxn ang="0">
                  <a:pos x="567" y="78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1348" name="Freeform 36"/>
            <p:cNvSpPr>
              <a:spLocks/>
            </p:cNvSpPr>
            <p:nvPr/>
          </p:nvSpPr>
          <p:spPr bwMode="auto">
            <a:xfrm flipH="1" flipV="1">
              <a:off x="4031" y="2114"/>
              <a:ext cx="567" cy="78"/>
            </a:xfrm>
            <a:custGeom>
              <a:avLst/>
              <a:gdLst/>
              <a:ahLst/>
              <a:cxnLst>
                <a:cxn ang="0">
                  <a:pos x="0" y="65"/>
                </a:cxn>
                <a:cxn ang="0">
                  <a:pos x="301" y="2"/>
                </a:cxn>
                <a:cxn ang="0">
                  <a:pos x="567" y="78"/>
                </a:cxn>
              </a:cxnLst>
              <a:rect l="0" t="0" r="r" b="b"/>
              <a:pathLst>
                <a:path w="567" h="78">
                  <a:moveTo>
                    <a:pt x="0" y="65"/>
                  </a:moveTo>
                  <a:cubicBezTo>
                    <a:pt x="103" y="32"/>
                    <a:pt x="207" y="0"/>
                    <a:pt x="301" y="2"/>
                  </a:cubicBezTo>
                  <a:cubicBezTo>
                    <a:pt x="395" y="4"/>
                    <a:pt x="523" y="66"/>
                    <a:pt x="567" y="7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1349" name="Text Box 37"/>
            <p:cNvSpPr txBox="1">
              <a:spLocks noChangeArrowheads="1"/>
            </p:cNvSpPr>
            <p:nvPr/>
          </p:nvSpPr>
          <p:spPr bwMode="auto">
            <a:xfrm>
              <a:off x="3524" y="141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5</a:t>
              </a:r>
            </a:p>
          </p:txBody>
        </p:sp>
        <p:sp>
          <p:nvSpPr>
            <p:cNvPr id="781350" name="Text Box 38"/>
            <p:cNvSpPr txBox="1">
              <a:spLocks noChangeArrowheads="1"/>
            </p:cNvSpPr>
            <p:nvPr/>
          </p:nvSpPr>
          <p:spPr bwMode="auto">
            <a:xfrm>
              <a:off x="4213" y="1297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6</a:t>
              </a:r>
            </a:p>
          </p:txBody>
        </p:sp>
        <p:sp>
          <p:nvSpPr>
            <p:cNvPr id="781351" name="Text Box 39"/>
            <p:cNvSpPr txBox="1">
              <a:spLocks noChangeArrowheads="1"/>
            </p:cNvSpPr>
            <p:nvPr/>
          </p:nvSpPr>
          <p:spPr bwMode="auto">
            <a:xfrm>
              <a:off x="4973" y="113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4</a:t>
              </a:r>
            </a:p>
          </p:txBody>
        </p:sp>
        <p:sp>
          <p:nvSpPr>
            <p:cNvPr id="781352" name="Text Box 40"/>
            <p:cNvSpPr txBox="1">
              <a:spLocks noChangeArrowheads="1"/>
            </p:cNvSpPr>
            <p:nvPr/>
          </p:nvSpPr>
          <p:spPr bwMode="auto">
            <a:xfrm>
              <a:off x="4964" y="179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7</a:t>
              </a:r>
            </a:p>
          </p:txBody>
        </p:sp>
        <p:sp>
          <p:nvSpPr>
            <p:cNvPr id="781353" name="Text Box 41"/>
            <p:cNvSpPr txBox="1">
              <a:spLocks noChangeArrowheads="1"/>
            </p:cNvSpPr>
            <p:nvPr/>
          </p:nvSpPr>
          <p:spPr bwMode="auto">
            <a:xfrm>
              <a:off x="3798" y="1252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c</a:t>
              </a:r>
            </a:p>
          </p:txBody>
        </p:sp>
        <p:sp>
          <p:nvSpPr>
            <p:cNvPr id="781354" name="Text Box 42"/>
            <p:cNvSpPr txBox="1">
              <a:spLocks noChangeArrowheads="1"/>
            </p:cNvSpPr>
            <p:nvPr/>
          </p:nvSpPr>
          <p:spPr bwMode="auto">
            <a:xfrm>
              <a:off x="4630" y="1265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781355" name="Text Box 43"/>
            <p:cNvSpPr txBox="1">
              <a:spLocks noChangeArrowheads="1"/>
            </p:cNvSpPr>
            <p:nvPr/>
          </p:nvSpPr>
          <p:spPr bwMode="auto">
            <a:xfrm>
              <a:off x="5215" y="125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g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5870575" y="3890963"/>
            <a:ext cx="1741488" cy="2022475"/>
            <a:chOff x="3698" y="2451"/>
            <a:chExt cx="1097" cy="1274"/>
          </a:xfrm>
        </p:grpSpPr>
        <p:sp>
          <p:nvSpPr>
            <p:cNvPr id="781357" name="Oval 45"/>
            <p:cNvSpPr>
              <a:spLocks noChangeArrowheads="1"/>
            </p:cNvSpPr>
            <p:nvPr/>
          </p:nvSpPr>
          <p:spPr bwMode="auto">
            <a:xfrm>
              <a:off x="3698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781358" name="Oval 46"/>
            <p:cNvSpPr>
              <a:spLocks noChangeArrowheads="1"/>
            </p:cNvSpPr>
            <p:nvPr/>
          </p:nvSpPr>
          <p:spPr bwMode="auto">
            <a:xfrm>
              <a:off x="4529" y="266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781359" name="Oval 47"/>
            <p:cNvSpPr>
              <a:spLocks noChangeArrowheads="1"/>
            </p:cNvSpPr>
            <p:nvPr/>
          </p:nvSpPr>
          <p:spPr bwMode="auto">
            <a:xfrm>
              <a:off x="4161" y="32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sym typeface="Symbol" pitchFamily="18" charset="2"/>
                </a:rPr>
                <a:t></a:t>
              </a:r>
            </a:p>
          </p:txBody>
        </p:sp>
        <p:sp>
          <p:nvSpPr>
            <p:cNvPr id="781360" name="Text Box 48"/>
            <p:cNvSpPr txBox="1">
              <a:spLocks noChangeArrowheads="1"/>
            </p:cNvSpPr>
            <p:nvPr/>
          </p:nvSpPr>
          <p:spPr bwMode="auto">
            <a:xfrm>
              <a:off x="4228" y="3494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j</a:t>
              </a:r>
            </a:p>
          </p:txBody>
        </p:sp>
        <p:sp>
          <p:nvSpPr>
            <p:cNvPr id="781361" name="Text Box 49"/>
            <p:cNvSpPr txBox="1">
              <a:spLocks noChangeArrowheads="1"/>
            </p:cNvSpPr>
            <p:nvPr/>
          </p:nvSpPr>
          <p:spPr bwMode="auto">
            <a:xfrm>
              <a:off x="3748" y="2451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h</a:t>
              </a:r>
            </a:p>
          </p:txBody>
        </p:sp>
        <p:sp>
          <p:nvSpPr>
            <p:cNvPr id="781362" name="Text Box 50"/>
            <p:cNvSpPr txBox="1">
              <a:spLocks noChangeArrowheads="1"/>
            </p:cNvSpPr>
            <p:nvPr/>
          </p:nvSpPr>
          <p:spPr bwMode="auto">
            <a:xfrm>
              <a:off x="4572" y="2452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i</a:t>
              </a:r>
            </a:p>
          </p:txBody>
        </p:sp>
        <p:sp>
          <p:nvSpPr>
            <p:cNvPr id="781363" name="Line 51"/>
            <p:cNvSpPr>
              <a:spLocks noChangeShapeType="1"/>
            </p:cNvSpPr>
            <p:nvPr/>
          </p:nvSpPr>
          <p:spPr bwMode="auto">
            <a:xfrm>
              <a:off x="3953" y="2798"/>
              <a:ext cx="5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1364" name="Text Box 52"/>
            <p:cNvSpPr txBox="1">
              <a:spLocks noChangeArrowheads="1"/>
            </p:cNvSpPr>
            <p:nvPr/>
          </p:nvSpPr>
          <p:spPr bwMode="auto">
            <a:xfrm>
              <a:off x="4131" y="260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2</a:t>
              </a:r>
            </a:p>
          </p:txBody>
        </p:sp>
        <p:sp>
          <p:nvSpPr>
            <p:cNvPr id="781365" name="Text Box 53"/>
            <p:cNvSpPr txBox="1">
              <a:spLocks noChangeArrowheads="1"/>
            </p:cNvSpPr>
            <p:nvPr/>
          </p:nvSpPr>
          <p:spPr bwMode="auto">
            <a:xfrm>
              <a:off x="4537" y="3090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3</a:t>
              </a:r>
            </a:p>
          </p:txBody>
        </p:sp>
        <p:sp>
          <p:nvSpPr>
            <p:cNvPr id="781366" name="Text Box 54"/>
            <p:cNvSpPr txBox="1">
              <a:spLocks noChangeArrowheads="1"/>
            </p:cNvSpPr>
            <p:nvPr/>
          </p:nvSpPr>
          <p:spPr bwMode="auto">
            <a:xfrm>
              <a:off x="3772" y="3095"/>
              <a:ext cx="23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600"/>
                <a:t>-8</a:t>
              </a:r>
            </a:p>
          </p:txBody>
        </p:sp>
        <p:sp>
          <p:nvSpPr>
            <p:cNvPr id="781367" name="Line 55"/>
            <p:cNvSpPr>
              <a:spLocks noChangeShapeType="1"/>
            </p:cNvSpPr>
            <p:nvPr/>
          </p:nvSpPr>
          <p:spPr bwMode="auto">
            <a:xfrm flipH="1">
              <a:off x="4379" y="2916"/>
              <a:ext cx="229" cy="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1368" name="Line 56"/>
            <p:cNvSpPr>
              <a:spLocks noChangeShapeType="1"/>
            </p:cNvSpPr>
            <p:nvPr/>
          </p:nvSpPr>
          <p:spPr bwMode="auto">
            <a:xfrm flipH="1" flipV="1">
              <a:off x="3902" y="2912"/>
              <a:ext cx="297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1369" name="Rectangle 57"/>
          <p:cNvSpPr>
            <a:spLocks noChangeArrowheads="1"/>
          </p:cNvSpPr>
          <p:nvPr/>
        </p:nvSpPr>
        <p:spPr bwMode="auto">
          <a:xfrm>
            <a:off x="5464175" y="5830888"/>
            <a:ext cx="328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DD0111"/>
                </a:solidFill>
              </a:rPr>
              <a:t>δ</a:t>
            </a:r>
            <a:r>
              <a:rPr lang="en-US" sz="200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(s, h) = </a:t>
            </a:r>
            <a:r>
              <a:rPr lang="en-US">
                <a:solidFill>
                  <a:srgbClr val="DD0111"/>
                </a:solidFill>
              </a:rPr>
              <a:t>δ</a:t>
            </a:r>
            <a:r>
              <a:rPr lang="en-US" sz="200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(s, i) =</a:t>
            </a:r>
            <a:r>
              <a:rPr lang="en-US" sz="2000" i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>
                <a:solidFill>
                  <a:srgbClr val="DD0111"/>
                </a:solidFill>
              </a:rPr>
              <a:t>δ</a:t>
            </a:r>
            <a:r>
              <a:rPr lang="en-US" sz="200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(s, j) =</a:t>
            </a:r>
            <a:r>
              <a:rPr lang="en-US" sz="2000" i="1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sz="2000">
                <a:solidFill>
                  <a:srgbClr val="DD0111"/>
                </a:solidFill>
                <a:latin typeface="Comic Sans MS" pitchFamily="66" charset="0"/>
                <a:sym typeface="Symbol" pitchFamily="18" charset="2"/>
              </a:rPr>
              <a:t></a:t>
            </a:r>
          </a:p>
        </p:txBody>
      </p:sp>
      <p:sp>
        <p:nvSpPr>
          <p:cNvPr id="781370" name="Text Box 58"/>
          <p:cNvSpPr txBox="1">
            <a:spLocks noChangeArrowheads="1"/>
          </p:cNvSpPr>
          <p:nvPr/>
        </p:nvSpPr>
        <p:spPr bwMode="auto">
          <a:xfrm>
            <a:off x="7551738" y="4556125"/>
            <a:ext cx="13001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h, i, j </a:t>
            </a:r>
            <a:r>
              <a:rPr lang="en-US" sz="2000"/>
              <a:t>not</a:t>
            </a:r>
          </a:p>
          <a:p>
            <a:r>
              <a:rPr lang="en-US" sz="2000"/>
              <a:t>reachable</a:t>
            </a:r>
          </a:p>
          <a:p>
            <a:r>
              <a:rPr lang="en-US" sz="2000"/>
              <a:t>from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2737F4B-4E1A-452B-8532-DB175A28888C}" type="slidenum">
              <a:rPr lang="en-US"/>
              <a:pPr/>
              <a:t>9</a:t>
            </a:fld>
            <a:endParaRPr lang="en-US"/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Cycles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Can shortest paths contain cycles?</a:t>
            </a:r>
          </a:p>
          <a:p>
            <a:pPr>
              <a:lnSpc>
                <a:spcPct val="120000"/>
              </a:lnSpc>
            </a:pPr>
            <a:r>
              <a:rPr lang="en-US"/>
              <a:t>Negative-weight cycles</a:t>
            </a:r>
          </a:p>
          <a:p>
            <a:pPr lvl="1">
              <a:lnSpc>
                <a:spcPct val="120000"/>
              </a:lnSpc>
            </a:pPr>
            <a:r>
              <a:rPr lang="en-US"/>
              <a:t>Shortest path is not well defined</a:t>
            </a:r>
          </a:p>
          <a:p>
            <a:pPr>
              <a:lnSpc>
                <a:spcPct val="120000"/>
              </a:lnSpc>
            </a:pPr>
            <a:r>
              <a:rPr lang="en-US"/>
              <a:t>Positive-weight cycles:</a:t>
            </a:r>
          </a:p>
          <a:p>
            <a:pPr lvl="1">
              <a:lnSpc>
                <a:spcPct val="120000"/>
              </a:lnSpc>
            </a:pPr>
            <a:r>
              <a:rPr lang="en-US"/>
              <a:t>By removing the cycle, we can get a shorter path </a:t>
            </a:r>
          </a:p>
          <a:p>
            <a:pPr>
              <a:lnSpc>
                <a:spcPct val="120000"/>
              </a:lnSpc>
            </a:pPr>
            <a:r>
              <a:rPr lang="en-US"/>
              <a:t>Zero-weight cycles</a:t>
            </a:r>
          </a:p>
          <a:p>
            <a:pPr lvl="1">
              <a:lnSpc>
                <a:spcPct val="120000"/>
              </a:lnSpc>
            </a:pPr>
            <a:r>
              <a:rPr lang="en-US"/>
              <a:t>No reason to use them</a:t>
            </a:r>
          </a:p>
          <a:p>
            <a:pPr lvl="1">
              <a:lnSpc>
                <a:spcPct val="120000"/>
              </a:lnSpc>
            </a:pPr>
            <a:r>
              <a:rPr lang="en-US"/>
              <a:t>Can remove them to obtain a path with same weight</a:t>
            </a:r>
          </a:p>
        </p:txBody>
      </p:sp>
      <p:sp>
        <p:nvSpPr>
          <p:cNvPr id="919556" name="Text Box 4"/>
          <p:cNvSpPr txBox="1">
            <a:spLocks noChangeArrowheads="1"/>
          </p:cNvSpPr>
          <p:nvPr/>
        </p:nvSpPr>
        <p:spPr bwMode="auto">
          <a:xfrm>
            <a:off x="4829175" y="1916113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No!</a:t>
            </a:r>
          </a:p>
        </p:txBody>
      </p:sp>
      <p:sp>
        <p:nvSpPr>
          <p:cNvPr id="919557" name="Text Box 5"/>
          <p:cNvSpPr txBox="1">
            <a:spLocks noChangeArrowheads="1"/>
          </p:cNvSpPr>
          <p:nvPr/>
        </p:nvSpPr>
        <p:spPr bwMode="auto">
          <a:xfrm>
            <a:off x="4495800" y="3041650"/>
            <a:ext cx="66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latin typeface="Comic Sans MS" pitchFamily="66" charset="0"/>
              </a:rPr>
              <a:t>No!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lkom IP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Ilkom IPB</Template>
  <TotalTime>1428</TotalTime>
  <Words>3507</Words>
  <Application>Microsoft Office PowerPoint</Application>
  <PresentationFormat>On-screen Show (4:3)</PresentationFormat>
  <Paragraphs>1338</Paragraphs>
  <Slides>45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Ilkom IPB</vt:lpstr>
      <vt:lpstr>Equation</vt:lpstr>
      <vt:lpstr>Shortest path</vt:lpstr>
      <vt:lpstr>Shortest Path Problems</vt:lpstr>
      <vt:lpstr>Shortest Path Problem</vt:lpstr>
      <vt:lpstr>Variants of Shortest Path</vt:lpstr>
      <vt:lpstr>Variants of Shortest Paths (cont’d)</vt:lpstr>
      <vt:lpstr>Negative-Weight Edges</vt:lpstr>
      <vt:lpstr>Negative-Weight Edges</vt:lpstr>
      <vt:lpstr>Negative-Weight Edges</vt:lpstr>
      <vt:lpstr>Cycles</vt:lpstr>
      <vt:lpstr>Optimal Substructure Theorem</vt:lpstr>
      <vt:lpstr>Triangle Inequality</vt:lpstr>
      <vt:lpstr>Algorithms</vt:lpstr>
      <vt:lpstr>Shortest-Paths Notation</vt:lpstr>
      <vt:lpstr>Initialization</vt:lpstr>
      <vt:lpstr>Relaxation Step</vt:lpstr>
      <vt:lpstr>Dijkstra’s Algorithm</vt:lpstr>
      <vt:lpstr>Dijkstra’s Algorithm (cont.)</vt:lpstr>
      <vt:lpstr>Dijkstra (G, w, s)</vt:lpstr>
      <vt:lpstr>Example (cont.)</vt:lpstr>
      <vt:lpstr>Example (cont.)</vt:lpstr>
      <vt:lpstr>Dijkstra (G, w, s)</vt:lpstr>
      <vt:lpstr>Binary Heap vs Fibonacci Heap</vt:lpstr>
      <vt:lpstr>Bellman-Ford Algorithm</vt:lpstr>
      <vt:lpstr>Bellman-Ford Algorithm (cont’d)</vt:lpstr>
      <vt:lpstr>BELLMAN-FORD(V, E, w, s)</vt:lpstr>
      <vt:lpstr>Example</vt:lpstr>
      <vt:lpstr>Detecting Negative Cycles (perform extra test after V-1 iterations)</vt:lpstr>
      <vt:lpstr>BELLMAN-FORD(V, E, w, s)</vt:lpstr>
      <vt:lpstr>All-Pairs Shortest Paths</vt:lpstr>
      <vt:lpstr>Masalah: All Pairs Shortest Path</vt:lpstr>
      <vt:lpstr>Struktur Adjacency Matrix</vt:lpstr>
      <vt:lpstr>Contoh Adjancency Matrix</vt:lpstr>
      <vt:lpstr>Algoritme Floyd-Warshall</vt:lpstr>
      <vt:lpstr>Slide 34</vt:lpstr>
      <vt:lpstr>Rekonstruksi Shortest Path</vt:lpstr>
      <vt:lpstr>Contoh</vt:lpstr>
      <vt:lpstr>Contoh</vt:lpstr>
      <vt:lpstr>Contoh</vt:lpstr>
      <vt:lpstr>Contoh</vt:lpstr>
      <vt:lpstr>Contoh</vt:lpstr>
      <vt:lpstr>Contoh</vt:lpstr>
      <vt:lpstr>Aplikasi real shortest path</vt:lpstr>
      <vt:lpstr>Aplikasi real shortest path</vt:lpstr>
      <vt:lpstr>Slide 44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</dc:title>
  <dc:creator>ASUS</dc:creator>
  <cp:lastModifiedBy>Bioinf</cp:lastModifiedBy>
  <cp:revision>155</cp:revision>
  <dcterms:created xsi:type="dcterms:W3CDTF">2017-02-28T13:14:12Z</dcterms:created>
  <dcterms:modified xsi:type="dcterms:W3CDTF">2018-09-26T18:21:40Z</dcterms:modified>
</cp:coreProperties>
</file>