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94" r:id="rId6"/>
    <p:sldId id="259" r:id="rId7"/>
    <p:sldId id="272" r:id="rId8"/>
    <p:sldId id="273" r:id="rId9"/>
    <p:sldId id="276" r:id="rId10"/>
    <p:sldId id="277" r:id="rId11"/>
    <p:sldId id="274" r:id="rId12"/>
    <p:sldId id="278" r:id="rId13"/>
    <p:sldId id="279" r:id="rId14"/>
    <p:sldId id="280" r:id="rId15"/>
    <p:sldId id="281" r:id="rId16"/>
    <p:sldId id="282" r:id="rId17"/>
    <p:sldId id="285" r:id="rId18"/>
    <p:sldId id="286" r:id="rId19"/>
    <p:sldId id="283" r:id="rId20"/>
    <p:sldId id="287" r:id="rId21"/>
    <p:sldId id="288" r:id="rId22"/>
    <p:sldId id="289" r:id="rId23"/>
    <p:sldId id="290" r:id="rId24"/>
    <p:sldId id="292" r:id="rId25"/>
    <p:sldId id="293" r:id="rId26"/>
    <p:sldId id="291" r:id="rId27"/>
    <p:sldId id="295" r:id="rId28"/>
    <p:sldId id="296" r:id="rId29"/>
    <p:sldId id="297" r:id="rId30"/>
    <p:sldId id="299" r:id="rId31"/>
    <p:sldId id="298" r:id="rId32"/>
    <p:sldId id="300" r:id="rId33"/>
    <p:sldId id="301" r:id="rId34"/>
    <p:sldId id="302" r:id="rId35"/>
    <p:sldId id="304" r:id="rId36"/>
    <p:sldId id="260" r:id="rId37"/>
    <p:sldId id="303" r:id="rId38"/>
    <p:sldId id="305" r:id="rId39"/>
    <p:sldId id="310" r:id="rId40"/>
    <p:sldId id="311" r:id="rId41"/>
    <p:sldId id="312" r:id="rId42"/>
    <p:sldId id="306" r:id="rId43"/>
    <p:sldId id="307" r:id="rId44"/>
    <p:sldId id="308" r:id="rId45"/>
    <p:sldId id="309" r:id="rId46"/>
    <p:sldId id="313" r:id="rId47"/>
    <p:sldId id="314" r:id="rId48"/>
    <p:sldId id="315" r:id="rId49"/>
    <p:sldId id="316" r:id="rId50"/>
    <p:sldId id="317" r:id="rId51"/>
    <p:sldId id="318" r:id="rId52"/>
    <p:sldId id="261" r:id="rId53"/>
    <p:sldId id="262" r:id="rId54"/>
    <p:sldId id="263" r:id="rId55"/>
    <p:sldId id="264" r:id="rId56"/>
    <p:sldId id="265" r:id="rId57"/>
    <p:sldId id="266" r:id="rId58"/>
    <p:sldId id="267" r:id="rId59"/>
    <p:sldId id="268" r:id="rId60"/>
    <p:sldId id="269"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0" d="100"/>
          <a:sy n="90" d="100"/>
        </p:scale>
        <p:origin x="355"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D2015-2E6D-CD52-DCF8-83A4E6E997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BC60C138-ED96-A858-AAA5-D1A5EAFD08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B4BB4856-B6F3-63C3-24F0-3C661D461267}"/>
              </a:ext>
            </a:extLst>
          </p:cNvPr>
          <p:cNvSpPr>
            <a:spLocks noGrp="1"/>
          </p:cNvSpPr>
          <p:nvPr>
            <p:ph type="dt" sz="half" idx="10"/>
          </p:nvPr>
        </p:nvSpPr>
        <p:spPr/>
        <p:txBody>
          <a:bodyPr/>
          <a:lstStyle/>
          <a:p>
            <a:fld id="{7C5B2F1D-CFE8-43D3-93DA-646FE5991EB5}" type="datetimeFigureOut">
              <a:rPr lang="en-ID" smtClean="0"/>
              <a:t>11/01/2025</a:t>
            </a:fld>
            <a:endParaRPr lang="en-ID"/>
          </a:p>
        </p:txBody>
      </p:sp>
      <p:sp>
        <p:nvSpPr>
          <p:cNvPr id="5" name="Footer Placeholder 4">
            <a:extLst>
              <a:ext uri="{FF2B5EF4-FFF2-40B4-BE49-F238E27FC236}">
                <a16:creationId xmlns:a16="http://schemas.microsoft.com/office/drawing/2014/main" id="{67C9949D-0548-590E-63B0-106FD8F1182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E42D59C-0633-2882-48F0-1DB61BEFF119}"/>
              </a:ext>
            </a:extLst>
          </p:cNvPr>
          <p:cNvSpPr>
            <a:spLocks noGrp="1"/>
          </p:cNvSpPr>
          <p:nvPr>
            <p:ph type="sldNum" sz="quarter" idx="12"/>
          </p:nvPr>
        </p:nvSpPr>
        <p:spPr/>
        <p:txBody>
          <a:bodyPr/>
          <a:lstStyle/>
          <a:p>
            <a:fld id="{6F670F82-E69D-4014-A0BE-88D24A2FFD64}" type="slidenum">
              <a:rPr lang="en-ID" smtClean="0"/>
              <a:t>‹#›</a:t>
            </a:fld>
            <a:endParaRPr lang="en-ID"/>
          </a:p>
        </p:txBody>
      </p:sp>
    </p:spTree>
    <p:extLst>
      <p:ext uri="{BB962C8B-B14F-4D97-AF65-F5344CB8AC3E}">
        <p14:creationId xmlns:p14="http://schemas.microsoft.com/office/powerpoint/2010/main" val="3598035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48F6-0F30-BE70-F88E-7FFF02A346E5}"/>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50A48DD0-F7BE-0271-B939-94477EB13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4188025-5F54-9791-7278-FFBD5ABFE287}"/>
              </a:ext>
            </a:extLst>
          </p:cNvPr>
          <p:cNvSpPr>
            <a:spLocks noGrp="1"/>
          </p:cNvSpPr>
          <p:nvPr>
            <p:ph type="dt" sz="half" idx="10"/>
          </p:nvPr>
        </p:nvSpPr>
        <p:spPr/>
        <p:txBody>
          <a:bodyPr/>
          <a:lstStyle/>
          <a:p>
            <a:fld id="{7C5B2F1D-CFE8-43D3-93DA-646FE5991EB5}" type="datetimeFigureOut">
              <a:rPr lang="en-ID" smtClean="0"/>
              <a:t>11/01/2025</a:t>
            </a:fld>
            <a:endParaRPr lang="en-ID"/>
          </a:p>
        </p:txBody>
      </p:sp>
      <p:sp>
        <p:nvSpPr>
          <p:cNvPr id="5" name="Footer Placeholder 4">
            <a:extLst>
              <a:ext uri="{FF2B5EF4-FFF2-40B4-BE49-F238E27FC236}">
                <a16:creationId xmlns:a16="http://schemas.microsoft.com/office/drawing/2014/main" id="{A05974C9-5EDF-6D30-F574-1C670D781ED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22EB6450-0AE1-DC10-BD35-0FB43B10A438}"/>
              </a:ext>
            </a:extLst>
          </p:cNvPr>
          <p:cNvSpPr>
            <a:spLocks noGrp="1"/>
          </p:cNvSpPr>
          <p:nvPr>
            <p:ph type="sldNum" sz="quarter" idx="12"/>
          </p:nvPr>
        </p:nvSpPr>
        <p:spPr/>
        <p:txBody>
          <a:bodyPr/>
          <a:lstStyle/>
          <a:p>
            <a:fld id="{6F670F82-E69D-4014-A0BE-88D24A2FFD64}" type="slidenum">
              <a:rPr lang="en-ID" smtClean="0"/>
              <a:t>‹#›</a:t>
            </a:fld>
            <a:endParaRPr lang="en-ID"/>
          </a:p>
        </p:txBody>
      </p:sp>
    </p:spTree>
    <p:extLst>
      <p:ext uri="{BB962C8B-B14F-4D97-AF65-F5344CB8AC3E}">
        <p14:creationId xmlns:p14="http://schemas.microsoft.com/office/powerpoint/2010/main" val="2165184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81AEA4-D694-93D2-9AA8-E4363F3B1C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8A575E26-74DC-8311-CA00-B9D6F89F40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E5CDE0E-7595-D611-CCA5-844C3232E68D}"/>
              </a:ext>
            </a:extLst>
          </p:cNvPr>
          <p:cNvSpPr>
            <a:spLocks noGrp="1"/>
          </p:cNvSpPr>
          <p:nvPr>
            <p:ph type="dt" sz="half" idx="10"/>
          </p:nvPr>
        </p:nvSpPr>
        <p:spPr/>
        <p:txBody>
          <a:bodyPr/>
          <a:lstStyle/>
          <a:p>
            <a:fld id="{7C5B2F1D-CFE8-43D3-93DA-646FE5991EB5}" type="datetimeFigureOut">
              <a:rPr lang="en-ID" smtClean="0"/>
              <a:t>11/01/2025</a:t>
            </a:fld>
            <a:endParaRPr lang="en-ID"/>
          </a:p>
        </p:txBody>
      </p:sp>
      <p:sp>
        <p:nvSpPr>
          <p:cNvPr id="5" name="Footer Placeholder 4">
            <a:extLst>
              <a:ext uri="{FF2B5EF4-FFF2-40B4-BE49-F238E27FC236}">
                <a16:creationId xmlns:a16="http://schemas.microsoft.com/office/drawing/2014/main" id="{A53804E2-9CDA-B507-4220-9B2F44F7716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307E84E-56AF-FB5A-FB71-6D9E5FF409BD}"/>
              </a:ext>
            </a:extLst>
          </p:cNvPr>
          <p:cNvSpPr>
            <a:spLocks noGrp="1"/>
          </p:cNvSpPr>
          <p:nvPr>
            <p:ph type="sldNum" sz="quarter" idx="12"/>
          </p:nvPr>
        </p:nvSpPr>
        <p:spPr/>
        <p:txBody>
          <a:bodyPr/>
          <a:lstStyle/>
          <a:p>
            <a:fld id="{6F670F82-E69D-4014-A0BE-88D24A2FFD64}" type="slidenum">
              <a:rPr lang="en-ID" smtClean="0"/>
              <a:t>‹#›</a:t>
            </a:fld>
            <a:endParaRPr lang="en-ID"/>
          </a:p>
        </p:txBody>
      </p:sp>
    </p:spTree>
    <p:extLst>
      <p:ext uri="{BB962C8B-B14F-4D97-AF65-F5344CB8AC3E}">
        <p14:creationId xmlns:p14="http://schemas.microsoft.com/office/powerpoint/2010/main" val="485341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CD3D5-1B85-28E6-30B7-86C8375D6A9B}"/>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EDE0049F-7AD0-9A99-6014-C509704D72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78DA1EA-299C-AE64-B279-12C2520C96F0}"/>
              </a:ext>
            </a:extLst>
          </p:cNvPr>
          <p:cNvSpPr>
            <a:spLocks noGrp="1"/>
          </p:cNvSpPr>
          <p:nvPr>
            <p:ph type="dt" sz="half" idx="10"/>
          </p:nvPr>
        </p:nvSpPr>
        <p:spPr/>
        <p:txBody>
          <a:bodyPr/>
          <a:lstStyle/>
          <a:p>
            <a:fld id="{7C5B2F1D-CFE8-43D3-93DA-646FE5991EB5}" type="datetimeFigureOut">
              <a:rPr lang="en-ID" smtClean="0"/>
              <a:t>11/01/2025</a:t>
            </a:fld>
            <a:endParaRPr lang="en-ID"/>
          </a:p>
        </p:txBody>
      </p:sp>
      <p:sp>
        <p:nvSpPr>
          <p:cNvPr id="5" name="Footer Placeholder 4">
            <a:extLst>
              <a:ext uri="{FF2B5EF4-FFF2-40B4-BE49-F238E27FC236}">
                <a16:creationId xmlns:a16="http://schemas.microsoft.com/office/drawing/2014/main" id="{A067ACE9-D897-7D12-BD26-FD4D521A344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4441D7A-1D8E-74CE-83CB-88FE9EFF8A35}"/>
              </a:ext>
            </a:extLst>
          </p:cNvPr>
          <p:cNvSpPr>
            <a:spLocks noGrp="1"/>
          </p:cNvSpPr>
          <p:nvPr>
            <p:ph type="sldNum" sz="quarter" idx="12"/>
          </p:nvPr>
        </p:nvSpPr>
        <p:spPr/>
        <p:txBody>
          <a:bodyPr/>
          <a:lstStyle/>
          <a:p>
            <a:fld id="{6F670F82-E69D-4014-A0BE-88D24A2FFD64}" type="slidenum">
              <a:rPr lang="en-ID" smtClean="0"/>
              <a:t>‹#›</a:t>
            </a:fld>
            <a:endParaRPr lang="en-ID"/>
          </a:p>
        </p:txBody>
      </p:sp>
    </p:spTree>
    <p:extLst>
      <p:ext uri="{BB962C8B-B14F-4D97-AF65-F5344CB8AC3E}">
        <p14:creationId xmlns:p14="http://schemas.microsoft.com/office/powerpoint/2010/main" val="132245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1644D-D82E-A383-5FE3-E50C888424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9631DC5B-F7F5-5757-92F4-9173847D7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4559A0-0BCB-872B-CFC8-ACA5FBFEABA9}"/>
              </a:ext>
            </a:extLst>
          </p:cNvPr>
          <p:cNvSpPr>
            <a:spLocks noGrp="1"/>
          </p:cNvSpPr>
          <p:nvPr>
            <p:ph type="dt" sz="half" idx="10"/>
          </p:nvPr>
        </p:nvSpPr>
        <p:spPr/>
        <p:txBody>
          <a:bodyPr/>
          <a:lstStyle/>
          <a:p>
            <a:fld id="{7C5B2F1D-CFE8-43D3-93DA-646FE5991EB5}" type="datetimeFigureOut">
              <a:rPr lang="en-ID" smtClean="0"/>
              <a:t>11/01/2025</a:t>
            </a:fld>
            <a:endParaRPr lang="en-ID"/>
          </a:p>
        </p:txBody>
      </p:sp>
      <p:sp>
        <p:nvSpPr>
          <p:cNvPr id="5" name="Footer Placeholder 4">
            <a:extLst>
              <a:ext uri="{FF2B5EF4-FFF2-40B4-BE49-F238E27FC236}">
                <a16:creationId xmlns:a16="http://schemas.microsoft.com/office/drawing/2014/main" id="{EB50D41E-C545-2614-5DD4-135D471EAA5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7B0CA15-69C2-D442-FC86-510B56361923}"/>
              </a:ext>
            </a:extLst>
          </p:cNvPr>
          <p:cNvSpPr>
            <a:spLocks noGrp="1"/>
          </p:cNvSpPr>
          <p:nvPr>
            <p:ph type="sldNum" sz="quarter" idx="12"/>
          </p:nvPr>
        </p:nvSpPr>
        <p:spPr/>
        <p:txBody>
          <a:bodyPr/>
          <a:lstStyle/>
          <a:p>
            <a:fld id="{6F670F82-E69D-4014-A0BE-88D24A2FFD64}" type="slidenum">
              <a:rPr lang="en-ID" smtClean="0"/>
              <a:t>‹#›</a:t>
            </a:fld>
            <a:endParaRPr lang="en-ID"/>
          </a:p>
        </p:txBody>
      </p:sp>
    </p:spTree>
    <p:extLst>
      <p:ext uri="{BB962C8B-B14F-4D97-AF65-F5344CB8AC3E}">
        <p14:creationId xmlns:p14="http://schemas.microsoft.com/office/powerpoint/2010/main" val="27960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25E6-5F0D-46F7-2CDD-B7A000A37D47}"/>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5924C1F6-E302-18EF-5FFE-4DC63C7CA8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CDC46A07-34D1-1913-6C76-2CF5CD4233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95866E63-8C91-3E16-CF2D-99105CDEFBB9}"/>
              </a:ext>
            </a:extLst>
          </p:cNvPr>
          <p:cNvSpPr>
            <a:spLocks noGrp="1"/>
          </p:cNvSpPr>
          <p:nvPr>
            <p:ph type="dt" sz="half" idx="10"/>
          </p:nvPr>
        </p:nvSpPr>
        <p:spPr/>
        <p:txBody>
          <a:bodyPr/>
          <a:lstStyle/>
          <a:p>
            <a:fld id="{7C5B2F1D-CFE8-43D3-93DA-646FE5991EB5}" type="datetimeFigureOut">
              <a:rPr lang="en-ID" smtClean="0"/>
              <a:t>11/01/2025</a:t>
            </a:fld>
            <a:endParaRPr lang="en-ID"/>
          </a:p>
        </p:txBody>
      </p:sp>
      <p:sp>
        <p:nvSpPr>
          <p:cNvPr id="6" name="Footer Placeholder 5">
            <a:extLst>
              <a:ext uri="{FF2B5EF4-FFF2-40B4-BE49-F238E27FC236}">
                <a16:creationId xmlns:a16="http://schemas.microsoft.com/office/drawing/2014/main" id="{03786646-3B0F-2B24-E1D3-AFABFAF67CD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9981644E-F4C7-B6AF-21C3-2A74852EDB7C}"/>
              </a:ext>
            </a:extLst>
          </p:cNvPr>
          <p:cNvSpPr>
            <a:spLocks noGrp="1"/>
          </p:cNvSpPr>
          <p:nvPr>
            <p:ph type="sldNum" sz="quarter" idx="12"/>
          </p:nvPr>
        </p:nvSpPr>
        <p:spPr/>
        <p:txBody>
          <a:bodyPr/>
          <a:lstStyle/>
          <a:p>
            <a:fld id="{6F670F82-E69D-4014-A0BE-88D24A2FFD64}" type="slidenum">
              <a:rPr lang="en-ID" smtClean="0"/>
              <a:t>‹#›</a:t>
            </a:fld>
            <a:endParaRPr lang="en-ID"/>
          </a:p>
        </p:txBody>
      </p:sp>
    </p:spTree>
    <p:extLst>
      <p:ext uri="{BB962C8B-B14F-4D97-AF65-F5344CB8AC3E}">
        <p14:creationId xmlns:p14="http://schemas.microsoft.com/office/powerpoint/2010/main" val="2477468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63913-E711-529B-1D74-E34EBCA19362}"/>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1D175850-BCD8-CC12-974D-FF2382F9AB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39C63A-103A-D124-D8B4-BD6765140E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6C4C9796-1AEA-A521-F36F-9DD2E2FF99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0C446C-A564-5DA0-3E74-69F8D1D8FE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BF37EBA1-BB4C-C87D-EBAF-076608662D3E}"/>
              </a:ext>
            </a:extLst>
          </p:cNvPr>
          <p:cNvSpPr>
            <a:spLocks noGrp="1"/>
          </p:cNvSpPr>
          <p:nvPr>
            <p:ph type="dt" sz="half" idx="10"/>
          </p:nvPr>
        </p:nvSpPr>
        <p:spPr/>
        <p:txBody>
          <a:bodyPr/>
          <a:lstStyle/>
          <a:p>
            <a:fld id="{7C5B2F1D-CFE8-43D3-93DA-646FE5991EB5}" type="datetimeFigureOut">
              <a:rPr lang="en-ID" smtClean="0"/>
              <a:t>11/01/2025</a:t>
            </a:fld>
            <a:endParaRPr lang="en-ID"/>
          </a:p>
        </p:txBody>
      </p:sp>
      <p:sp>
        <p:nvSpPr>
          <p:cNvPr id="8" name="Footer Placeholder 7">
            <a:extLst>
              <a:ext uri="{FF2B5EF4-FFF2-40B4-BE49-F238E27FC236}">
                <a16:creationId xmlns:a16="http://schemas.microsoft.com/office/drawing/2014/main" id="{DC804C66-2A72-00C6-C829-768BF7A24427}"/>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F95698ED-713B-380A-FA19-2AA4078D8AAD}"/>
              </a:ext>
            </a:extLst>
          </p:cNvPr>
          <p:cNvSpPr>
            <a:spLocks noGrp="1"/>
          </p:cNvSpPr>
          <p:nvPr>
            <p:ph type="sldNum" sz="quarter" idx="12"/>
          </p:nvPr>
        </p:nvSpPr>
        <p:spPr/>
        <p:txBody>
          <a:bodyPr/>
          <a:lstStyle/>
          <a:p>
            <a:fld id="{6F670F82-E69D-4014-A0BE-88D24A2FFD64}" type="slidenum">
              <a:rPr lang="en-ID" smtClean="0"/>
              <a:t>‹#›</a:t>
            </a:fld>
            <a:endParaRPr lang="en-ID"/>
          </a:p>
        </p:txBody>
      </p:sp>
    </p:spTree>
    <p:extLst>
      <p:ext uri="{BB962C8B-B14F-4D97-AF65-F5344CB8AC3E}">
        <p14:creationId xmlns:p14="http://schemas.microsoft.com/office/powerpoint/2010/main" val="64291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55489-A549-FD1B-3AFD-31B3A38667A7}"/>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2495CE0D-52AD-5F5C-B39C-AC01194394DE}"/>
              </a:ext>
            </a:extLst>
          </p:cNvPr>
          <p:cNvSpPr>
            <a:spLocks noGrp="1"/>
          </p:cNvSpPr>
          <p:nvPr>
            <p:ph type="dt" sz="half" idx="10"/>
          </p:nvPr>
        </p:nvSpPr>
        <p:spPr/>
        <p:txBody>
          <a:bodyPr/>
          <a:lstStyle/>
          <a:p>
            <a:fld id="{7C5B2F1D-CFE8-43D3-93DA-646FE5991EB5}" type="datetimeFigureOut">
              <a:rPr lang="en-ID" smtClean="0"/>
              <a:t>11/01/2025</a:t>
            </a:fld>
            <a:endParaRPr lang="en-ID"/>
          </a:p>
        </p:txBody>
      </p:sp>
      <p:sp>
        <p:nvSpPr>
          <p:cNvPr id="4" name="Footer Placeholder 3">
            <a:extLst>
              <a:ext uri="{FF2B5EF4-FFF2-40B4-BE49-F238E27FC236}">
                <a16:creationId xmlns:a16="http://schemas.microsoft.com/office/drawing/2014/main" id="{88E1FDC5-F03E-3A32-7D99-6200A34DE55A}"/>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3D024980-FE02-C0B2-F03D-26D884DE140B}"/>
              </a:ext>
            </a:extLst>
          </p:cNvPr>
          <p:cNvSpPr>
            <a:spLocks noGrp="1"/>
          </p:cNvSpPr>
          <p:nvPr>
            <p:ph type="sldNum" sz="quarter" idx="12"/>
          </p:nvPr>
        </p:nvSpPr>
        <p:spPr/>
        <p:txBody>
          <a:bodyPr/>
          <a:lstStyle/>
          <a:p>
            <a:fld id="{6F670F82-E69D-4014-A0BE-88D24A2FFD64}" type="slidenum">
              <a:rPr lang="en-ID" smtClean="0"/>
              <a:t>‹#›</a:t>
            </a:fld>
            <a:endParaRPr lang="en-ID"/>
          </a:p>
        </p:txBody>
      </p:sp>
    </p:spTree>
    <p:extLst>
      <p:ext uri="{BB962C8B-B14F-4D97-AF65-F5344CB8AC3E}">
        <p14:creationId xmlns:p14="http://schemas.microsoft.com/office/powerpoint/2010/main" val="164021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4A75F-C057-5593-4CC6-FFD0C4F9AC1F}"/>
              </a:ext>
            </a:extLst>
          </p:cNvPr>
          <p:cNvSpPr>
            <a:spLocks noGrp="1"/>
          </p:cNvSpPr>
          <p:nvPr>
            <p:ph type="dt" sz="half" idx="10"/>
          </p:nvPr>
        </p:nvSpPr>
        <p:spPr/>
        <p:txBody>
          <a:bodyPr/>
          <a:lstStyle/>
          <a:p>
            <a:fld id="{7C5B2F1D-CFE8-43D3-93DA-646FE5991EB5}" type="datetimeFigureOut">
              <a:rPr lang="en-ID" smtClean="0"/>
              <a:t>11/01/2025</a:t>
            </a:fld>
            <a:endParaRPr lang="en-ID"/>
          </a:p>
        </p:txBody>
      </p:sp>
      <p:sp>
        <p:nvSpPr>
          <p:cNvPr id="3" name="Footer Placeholder 2">
            <a:extLst>
              <a:ext uri="{FF2B5EF4-FFF2-40B4-BE49-F238E27FC236}">
                <a16:creationId xmlns:a16="http://schemas.microsoft.com/office/drawing/2014/main" id="{0EE0460B-F2E9-3006-ABA6-996BA74C8990}"/>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6E91A271-D361-57BA-87F7-7D7654A07A94}"/>
              </a:ext>
            </a:extLst>
          </p:cNvPr>
          <p:cNvSpPr>
            <a:spLocks noGrp="1"/>
          </p:cNvSpPr>
          <p:nvPr>
            <p:ph type="sldNum" sz="quarter" idx="12"/>
          </p:nvPr>
        </p:nvSpPr>
        <p:spPr/>
        <p:txBody>
          <a:bodyPr/>
          <a:lstStyle/>
          <a:p>
            <a:fld id="{6F670F82-E69D-4014-A0BE-88D24A2FFD64}" type="slidenum">
              <a:rPr lang="en-ID" smtClean="0"/>
              <a:t>‹#›</a:t>
            </a:fld>
            <a:endParaRPr lang="en-ID"/>
          </a:p>
        </p:txBody>
      </p:sp>
    </p:spTree>
    <p:extLst>
      <p:ext uri="{BB962C8B-B14F-4D97-AF65-F5344CB8AC3E}">
        <p14:creationId xmlns:p14="http://schemas.microsoft.com/office/powerpoint/2010/main" val="757398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EFFB-9790-2E9B-A079-F5C7A09B54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53EDC8CA-85FF-E734-7240-2054462DC1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A7EDE8D7-5B9A-D9F1-3FA4-0F109ABE3F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F50892-B2AF-E7FF-48F6-3E1747BD8F64}"/>
              </a:ext>
            </a:extLst>
          </p:cNvPr>
          <p:cNvSpPr>
            <a:spLocks noGrp="1"/>
          </p:cNvSpPr>
          <p:nvPr>
            <p:ph type="dt" sz="half" idx="10"/>
          </p:nvPr>
        </p:nvSpPr>
        <p:spPr/>
        <p:txBody>
          <a:bodyPr/>
          <a:lstStyle/>
          <a:p>
            <a:fld id="{7C5B2F1D-CFE8-43D3-93DA-646FE5991EB5}" type="datetimeFigureOut">
              <a:rPr lang="en-ID" smtClean="0"/>
              <a:t>11/01/2025</a:t>
            </a:fld>
            <a:endParaRPr lang="en-ID"/>
          </a:p>
        </p:txBody>
      </p:sp>
      <p:sp>
        <p:nvSpPr>
          <p:cNvPr id="6" name="Footer Placeholder 5">
            <a:extLst>
              <a:ext uri="{FF2B5EF4-FFF2-40B4-BE49-F238E27FC236}">
                <a16:creationId xmlns:a16="http://schemas.microsoft.com/office/drawing/2014/main" id="{8BDF77B3-F0EF-8B08-2A5F-C8DD7BBB2F6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02E9D9F-DA4A-2A31-6EEA-5015D8B19209}"/>
              </a:ext>
            </a:extLst>
          </p:cNvPr>
          <p:cNvSpPr>
            <a:spLocks noGrp="1"/>
          </p:cNvSpPr>
          <p:nvPr>
            <p:ph type="sldNum" sz="quarter" idx="12"/>
          </p:nvPr>
        </p:nvSpPr>
        <p:spPr/>
        <p:txBody>
          <a:bodyPr/>
          <a:lstStyle/>
          <a:p>
            <a:fld id="{6F670F82-E69D-4014-A0BE-88D24A2FFD64}" type="slidenum">
              <a:rPr lang="en-ID" smtClean="0"/>
              <a:t>‹#›</a:t>
            </a:fld>
            <a:endParaRPr lang="en-ID"/>
          </a:p>
        </p:txBody>
      </p:sp>
    </p:spTree>
    <p:extLst>
      <p:ext uri="{BB962C8B-B14F-4D97-AF65-F5344CB8AC3E}">
        <p14:creationId xmlns:p14="http://schemas.microsoft.com/office/powerpoint/2010/main" val="2314844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CCB2-0891-A461-F6AD-89AE675117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BE824817-88A1-980F-35F4-584F85B12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244E0950-76E5-9791-5F25-1E5CD0E88F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4C7FEE-E6B3-5199-688D-4FFA80170827}"/>
              </a:ext>
            </a:extLst>
          </p:cNvPr>
          <p:cNvSpPr>
            <a:spLocks noGrp="1"/>
          </p:cNvSpPr>
          <p:nvPr>
            <p:ph type="dt" sz="half" idx="10"/>
          </p:nvPr>
        </p:nvSpPr>
        <p:spPr/>
        <p:txBody>
          <a:bodyPr/>
          <a:lstStyle/>
          <a:p>
            <a:fld id="{7C5B2F1D-CFE8-43D3-93DA-646FE5991EB5}" type="datetimeFigureOut">
              <a:rPr lang="en-ID" smtClean="0"/>
              <a:t>11/01/2025</a:t>
            </a:fld>
            <a:endParaRPr lang="en-ID"/>
          </a:p>
        </p:txBody>
      </p:sp>
      <p:sp>
        <p:nvSpPr>
          <p:cNvPr id="6" name="Footer Placeholder 5">
            <a:extLst>
              <a:ext uri="{FF2B5EF4-FFF2-40B4-BE49-F238E27FC236}">
                <a16:creationId xmlns:a16="http://schemas.microsoft.com/office/drawing/2014/main" id="{B3B7C276-9DE9-46CB-EA0D-AA4BB30B675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111044F-96E5-2898-9E8A-99A2A7DF15C6}"/>
              </a:ext>
            </a:extLst>
          </p:cNvPr>
          <p:cNvSpPr>
            <a:spLocks noGrp="1"/>
          </p:cNvSpPr>
          <p:nvPr>
            <p:ph type="sldNum" sz="quarter" idx="12"/>
          </p:nvPr>
        </p:nvSpPr>
        <p:spPr/>
        <p:txBody>
          <a:bodyPr/>
          <a:lstStyle/>
          <a:p>
            <a:fld id="{6F670F82-E69D-4014-A0BE-88D24A2FFD64}" type="slidenum">
              <a:rPr lang="en-ID" smtClean="0"/>
              <a:t>‹#›</a:t>
            </a:fld>
            <a:endParaRPr lang="en-ID"/>
          </a:p>
        </p:txBody>
      </p:sp>
    </p:spTree>
    <p:extLst>
      <p:ext uri="{BB962C8B-B14F-4D97-AF65-F5344CB8AC3E}">
        <p14:creationId xmlns:p14="http://schemas.microsoft.com/office/powerpoint/2010/main" val="364313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D0CC73-A961-030F-3A15-89D94D8A00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0C916399-D46E-1CAB-5DFC-9C9A05E586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789369A-296B-D6D2-DB0D-EAE7F5A5DC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B2F1D-CFE8-43D3-93DA-646FE5991EB5}" type="datetimeFigureOut">
              <a:rPr lang="en-ID" smtClean="0"/>
              <a:t>11/01/2025</a:t>
            </a:fld>
            <a:endParaRPr lang="en-ID"/>
          </a:p>
        </p:txBody>
      </p:sp>
      <p:sp>
        <p:nvSpPr>
          <p:cNvPr id="5" name="Footer Placeholder 4">
            <a:extLst>
              <a:ext uri="{FF2B5EF4-FFF2-40B4-BE49-F238E27FC236}">
                <a16:creationId xmlns:a16="http://schemas.microsoft.com/office/drawing/2014/main" id="{D8DE5EDE-67E1-4F9B-4642-8589EF4273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125B4298-2B97-F90D-344F-C65A53ED63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70F82-E69D-4014-A0BE-88D24A2FFD64}" type="slidenum">
              <a:rPr lang="en-ID" smtClean="0"/>
              <a:t>‹#›</a:t>
            </a:fld>
            <a:endParaRPr lang="en-ID"/>
          </a:p>
        </p:txBody>
      </p:sp>
    </p:spTree>
    <p:extLst>
      <p:ext uri="{BB962C8B-B14F-4D97-AF65-F5344CB8AC3E}">
        <p14:creationId xmlns:p14="http://schemas.microsoft.com/office/powerpoint/2010/main" val="4143593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594068-7473-7BAC-CD69-BB8802EAA941}"/>
              </a:ext>
            </a:extLst>
          </p:cNvPr>
          <p:cNvSpPr txBox="1"/>
          <p:nvPr/>
        </p:nvSpPr>
        <p:spPr>
          <a:xfrm>
            <a:off x="4479179" y="2875002"/>
            <a:ext cx="3233642" cy="553998"/>
          </a:xfrm>
          <a:prstGeom prst="rect">
            <a:avLst/>
          </a:prstGeom>
          <a:noFill/>
        </p:spPr>
        <p:txBody>
          <a:bodyPr wrap="none" lIns="0" tIns="0" rIns="0" bIns="0" rtlCol="0">
            <a:spAutoFit/>
          </a:bodyPr>
          <a:lstStyle/>
          <a:p>
            <a:r>
              <a:rPr lang="en-US" sz="3600" b="1" dirty="0" err="1"/>
              <a:t>Teori</a:t>
            </a:r>
            <a:r>
              <a:rPr lang="en-US" sz="3600" b="1" dirty="0"/>
              <a:t> Graf &amp; Tree</a:t>
            </a:r>
            <a:endParaRPr lang="en-ID" sz="3600" b="1" dirty="0"/>
          </a:p>
        </p:txBody>
      </p:sp>
    </p:spTree>
    <p:extLst>
      <p:ext uri="{BB962C8B-B14F-4D97-AF65-F5344CB8AC3E}">
        <p14:creationId xmlns:p14="http://schemas.microsoft.com/office/powerpoint/2010/main" val="1178689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35B7A-4EC0-70D7-663F-E5B7EE6373F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505DB3D-19DF-5A3B-A087-B3021EA619FF}"/>
              </a:ext>
            </a:extLst>
          </p:cNvPr>
          <p:cNvSpPr txBox="1"/>
          <p:nvPr/>
        </p:nvSpPr>
        <p:spPr>
          <a:xfrm>
            <a:off x="779634" y="425417"/>
            <a:ext cx="3390672" cy="553998"/>
          </a:xfrm>
          <a:prstGeom prst="rect">
            <a:avLst/>
          </a:prstGeom>
          <a:noFill/>
        </p:spPr>
        <p:txBody>
          <a:bodyPr wrap="none" lIns="0" tIns="0" rIns="0" bIns="0" rtlCol="0">
            <a:spAutoFit/>
          </a:bodyPr>
          <a:lstStyle/>
          <a:p>
            <a:r>
              <a:rPr lang="en-US" sz="3600" b="1" dirty="0" err="1"/>
              <a:t>Representasi</a:t>
            </a:r>
            <a:r>
              <a:rPr lang="en-US" sz="3600" b="1" dirty="0"/>
              <a:t> Graf</a:t>
            </a:r>
            <a:endParaRPr lang="en-ID" sz="3600" b="1" dirty="0"/>
          </a:p>
        </p:txBody>
      </p:sp>
      <p:sp>
        <p:nvSpPr>
          <p:cNvPr id="3" name="TextBox 2">
            <a:extLst>
              <a:ext uri="{FF2B5EF4-FFF2-40B4-BE49-F238E27FC236}">
                <a16:creationId xmlns:a16="http://schemas.microsoft.com/office/drawing/2014/main" id="{4F556ED2-A00B-471B-7F58-3DFEEFF3F400}"/>
              </a:ext>
            </a:extLst>
          </p:cNvPr>
          <p:cNvSpPr txBox="1"/>
          <p:nvPr/>
        </p:nvSpPr>
        <p:spPr>
          <a:xfrm>
            <a:off x="779634" y="1239747"/>
            <a:ext cx="3352906" cy="492443"/>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sz="3200" dirty="0"/>
              <a:t>Adjacency Matrix</a:t>
            </a:r>
          </a:p>
        </p:txBody>
      </p:sp>
    </p:spTree>
    <p:extLst>
      <p:ext uri="{BB962C8B-B14F-4D97-AF65-F5344CB8AC3E}">
        <p14:creationId xmlns:p14="http://schemas.microsoft.com/office/powerpoint/2010/main" val="1287451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CD1CF-D62B-2285-E7FC-7D059074B32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37B4354-DC4B-BEEB-0DC0-832A81E399DA}"/>
              </a:ext>
            </a:extLst>
          </p:cNvPr>
          <p:cNvSpPr txBox="1"/>
          <p:nvPr/>
        </p:nvSpPr>
        <p:spPr>
          <a:xfrm>
            <a:off x="779634" y="425417"/>
            <a:ext cx="3390672" cy="553998"/>
          </a:xfrm>
          <a:prstGeom prst="rect">
            <a:avLst/>
          </a:prstGeom>
          <a:noFill/>
        </p:spPr>
        <p:txBody>
          <a:bodyPr wrap="none" lIns="0" tIns="0" rIns="0" bIns="0" rtlCol="0">
            <a:spAutoFit/>
          </a:bodyPr>
          <a:lstStyle/>
          <a:p>
            <a:r>
              <a:rPr lang="en-US" sz="3600" b="1" dirty="0" err="1"/>
              <a:t>Representasi</a:t>
            </a:r>
            <a:r>
              <a:rPr lang="en-US" sz="3600" b="1" dirty="0"/>
              <a:t> Graf</a:t>
            </a:r>
            <a:endParaRPr lang="en-ID" sz="3600" b="1" dirty="0"/>
          </a:p>
        </p:txBody>
      </p:sp>
      <p:sp>
        <p:nvSpPr>
          <p:cNvPr id="3" name="TextBox 2">
            <a:extLst>
              <a:ext uri="{FF2B5EF4-FFF2-40B4-BE49-F238E27FC236}">
                <a16:creationId xmlns:a16="http://schemas.microsoft.com/office/drawing/2014/main" id="{E27BC563-6B64-C0F6-A9A6-98E9EA3AFD0C}"/>
              </a:ext>
            </a:extLst>
          </p:cNvPr>
          <p:cNvSpPr txBox="1"/>
          <p:nvPr/>
        </p:nvSpPr>
        <p:spPr>
          <a:xfrm>
            <a:off x="779634" y="1239747"/>
            <a:ext cx="3352906" cy="492443"/>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sz="3200" dirty="0"/>
              <a:t>Adjacency Matrix</a:t>
            </a:r>
          </a:p>
        </p:txBody>
      </p:sp>
      <p:sp>
        <p:nvSpPr>
          <p:cNvPr id="4" name="TextBox 3">
            <a:extLst>
              <a:ext uri="{FF2B5EF4-FFF2-40B4-BE49-F238E27FC236}">
                <a16:creationId xmlns:a16="http://schemas.microsoft.com/office/drawing/2014/main" id="{FA3308E5-D9F4-C7E3-83FA-3EDC72DD7F7F}"/>
              </a:ext>
            </a:extLst>
          </p:cNvPr>
          <p:cNvSpPr txBox="1"/>
          <p:nvPr/>
        </p:nvSpPr>
        <p:spPr>
          <a:xfrm>
            <a:off x="6496594" y="425417"/>
            <a:ext cx="4733988" cy="5909310"/>
          </a:xfrm>
          <a:prstGeom prst="rect">
            <a:avLst/>
          </a:prstGeom>
          <a:noFill/>
        </p:spPr>
        <p:txBody>
          <a:bodyPr wrap="none" rtlCol="0">
            <a:spAutoFit/>
          </a:bodyPr>
          <a:lstStyle/>
          <a:p>
            <a:r>
              <a:rPr lang="en-US" dirty="0" err="1"/>
              <a:t>Perhatikan</a:t>
            </a:r>
            <a:r>
              <a:rPr lang="en-US" dirty="0"/>
              <a:t> </a:t>
            </a:r>
            <a:r>
              <a:rPr lang="en-US" dirty="0" err="1"/>
              <a:t>potongan</a:t>
            </a:r>
            <a:r>
              <a:rPr lang="en-US" dirty="0"/>
              <a:t> program di </a:t>
            </a:r>
            <a:r>
              <a:rPr lang="en-US" dirty="0" err="1"/>
              <a:t>bawah</a:t>
            </a:r>
            <a:r>
              <a:rPr lang="en-US" dirty="0"/>
              <a:t> </a:t>
            </a:r>
            <a:r>
              <a:rPr lang="en-US" dirty="0" err="1"/>
              <a:t>ini</a:t>
            </a:r>
            <a:r>
              <a:rPr lang="en-US" dirty="0"/>
              <a:t>!</a:t>
            </a:r>
          </a:p>
          <a:p>
            <a:r>
              <a:rPr lang="en-ID" dirty="0">
                <a:latin typeface="Courier New" panose="02070309020205020404" pitchFamily="49" charset="0"/>
                <a:cs typeface="Courier New" panose="02070309020205020404" pitchFamily="49" charset="0"/>
              </a:rPr>
              <a:t>int M, N;</a:t>
            </a:r>
          </a:p>
          <a:p>
            <a:r>
              <a:rPr lang="en-ID" dirty="0" err="1">
                <a:latin typeface="Courier New" panose="02070309020205020404" pitchFamily="49" charset="0"/>
                <a:cs typeface="Courier New" panose="02070309020205020404" pitchFamily="49" charset="0"/>
              </a:rPr>
              <a:t>cin</a:t>
            </a:r>
            <a:r>
              <a:rPr lang="en-ID" dirty="0">
                <a:latin typeface="Courier New" panose="02070309020205020404" pitchFamily="49" charset="0"/>
                <a:cs typeface="Courier New" panose="02070309020205020404" pitchFamily="49" charset="0"/>
              </a:rPr>
              <a:t> &gt;&gt; m &gt;&gt; n;</a:t>
            </a:r>
          </a:p>
          <a:p>
            <a:r>
              <a:rPr lang="en-ID" dirty="0">
                <a:latin typeface="Courier New" panose="02070309020205020404" pitchFamily="49" charset="0"/>
                <a:cs typeface="Courier New" panose="02070309020205020404" pitchFamily="49" charset="0"/>
              </a:rPr>
              <a:t>int </a:t>
            </a:r>
            <a:r>
              <a:rPr lang="en-ID" dirty="0" err="1">
                <a:latin typeface="Courier New" panose="02070309020205020404" pitchFamily="49" charset="0"/>
                <a:cs typeface="Courier New" panose="02070309020205020404" pitchFamily="49" charset="0"/>
              </a:rPr>
              <a:t>adj</a:t>
            </a:r>
            <a:r>
              <a:rPr lang="en-ID" dirty="0">
                <a:latin typeface="Courier New" panose="02070309020205020404" pitchFamily="49" charset="0"/>
                <a:cs typeface="Courier New" panose="02070309020205020404" pitchFamily="49" charset="0"/>
              </a:rPr>
              <a:t>[100][100];</a:t>
            </a:r>
          </a:p>
          <a:p>
            <a:r>
              <a:rPr lang="en-ID" dirty="0">
                <a:latin typeface="Courier New" panose="02070309020205020404" pitchFamily="49" charset="0"/>
                <a:cs typeface="Courier New" panose="02070309020205020404" pitchFamily="49" charset="0"/>
              </a:rPr>
              <a:t>while(N--){</a:t>
            </a:r>
          </a:p>
          <a:p>
            <a:pPr lvl="1"/>
            <a:r>
              <a:rPr lang="en-ID" dirty="0">
                <a:latin typeface="Courier New" panose="02070309020205020404" pitchFamily="49" charset="0"/>
                <a:cs typeface="Courier New" panose="02070309020205020404" pitchFamily="49" charset="0"/>
              </a:rPr>
              <a:t>int u, v;</a:t>
            </a:r>
          </a:p>
          <a:p>
            <a:pPr lvl="1"/>
            <a:r>
              <a:rPr lang="en-ID" dirty="0" err="1">
                <a:latin typeface="Courier New" panose="02070309020205020404" pitchFamily="49" charset="0"/>
                <a:cs typeface="Courier New" panose="02070309020205020404" pitchFamily="49" charset="0"/>
              </a:rPr>
              <a:t>cin</a:t>
            </a:r>
            <a:r>
              <a:rPr lang="en-ID" dirty="0">
                <a:latin typeface="Courier New" panose="02070309020205020404" pitchFamily="49" charset="0"/>
                <a:cs typeface="Courier New" panose="02070309020205020404" pitchFamily="49" charset="0"/>
              </a:rPr>
              <a:t> &gt;&gt; u &gt;&gt; v;</a:t>
            </a:r>
          </a:p>
          <a:p>
            <a:pPr lvl="1"/>
            <a:r>
              <a:rPr lang="en-ID" dirty="0" err="1">
                <a:latin typeface="Courier New" panose="02070309020205020404" pitchFamily="49" charset="0"/>
                <a:cs typeface="Courier New" panose="02070309020205020404" pitchFamily="49" charset="0"/>
              </a:rPr>
              <a:t>adj</a:t>
            </a:r>
            <a:r>
              <a:rPr lang="en-ID" dirty="0">
                <a:latin typeface="Courier New" panose="02070309020205020404" pitchFamily="49" charset="0"/>
                <a:cs typeface="Courier New" panose="02070309020205020404" pitchFamily="49" charset="0"/>
              </a:rPr>
              <a:t>[u][v] = 1;</a:t>
            </a:r>
          </a:p>
          <a:p>
            <a:pPr lvl="1"/>
            <a:r>
              <a:rPr lang="en-ID" dirty="0">
                <a:latin typeface="Courier New" panose="02070309020205020404" pitchFamily="49" charset="0"/>
                <a:cs typeface="Courier New" panose="02070309020205020404" pitchFamily="49" charset="0"/>
              </a:rPr>
              <a:t>if(u + v % 2 == 0){</a:t>
            </a:r>
          </a:p>
          <a:p>
            <a:pPr lvl="1"/>
            <a:r>
              <a:rPr lang="en-ID" dirty="0">
                <a:latin typeface="Courier New" panose="02070309020205020404" pitchFamily="49" charset="0"/>
                <a:cs typeface="Courier New" panose="02070309020205020404" pitchFamily="49" charset="0"/>
              </a:rPr>
              <a:t>    </a:t>
            </a:r>
            <a:r>
              <a:rPr lang="en-ID" dirty="0" err="1">
                <a:latin typeface="Courier New" panose="02070309020205020404" pitchFamily="49" charset="0"/>
                <a:cs typeface="Courier New" panose="02070309020205020404" pitchFamily="49" charset="0"/>
              </a:rPr>
              <a:t>adj</a:t>
            </a:r>
            <a:r>
              <a:rPr lang="en-ID" dirty="0">
                <a:latin typeface="Courier New" panose="02070309020205020404" pitchFamily="49" charset="0"/>
                <a:cs typeface="Courier New" panose="02070309020205020404" pitchFamily="49" charset="0"/>
              </a:rPr>
              <a:t>[v][u] = 1;</a:t>
            </a:r>
          </a:p>
          <a:p>
            <a:pPr lvl="1"/>
            <a:r>
              <a:rPr lang="en-ID" dirty="0">
                <a:latin typeface="Courier New" panose="02070309020205020404" pitchFamily="49" charset="0"/>
                <a:cs typeface="Courier New" panose="02070309020205020404" pitchFamily="49" charset="0"/>
              </a:rPr>
              <a:t>}</a:t>
            </a:r>
          </a:p>
          <a:p>
            <a:r>
              <a:rPr lang="en-ID" dirty="0">
                <a:latin typeface="Courier New" panose="02070309020205020404" pitchFamily="49" charset="0"/>
                <a:cs typeface="Courier New" panose="02070309020205020404" pitchFamily="49" charset="0"/>
              </a:rPr>
              <a:t>}</a:t>
            </a:r>
          </a:p>
          <a:p>
            <a:r>
              <a:rPr lang="en-ID" dirty="0">
                <a:latin typeface="Courier New" panose="02070309020205020404" pitchFamily="49" charset="0"/>
                <a:cs typeface="Courier New" panose="02070309020205020404" pitchFamily="49" charset="0"/>
              </a:rPr>
              <a:t>int ret = 0;</a:t>
            </a:r>
          </a:p>
          <a:p>
            <a:endParaRPr lang="en-ID" dirty="0">
              <a:latin typeface="Courier New" panose="02070309020205020404" pitchFamily="49" charset="0"/>
              <a:cs typeface="Courier New" panose="02070309020205020404" pitchFamily="49" charset="0"/>
            </a:endParaRPr>
          </a:p>
          <a:p>
            <a:r>
              <a:rPr lang="en-ID" dirty="0">
                <a:latin typeface="Courier New" panose="02070309020205020404" pitchFamily="49" charset="0"/>
                <a:cs typeface="Courier New" panose="02070309020205020404" pitchFamily="49" charset="0"/>
              </a:rPr>
              <a:t>for(int </a:t>
            </a:r>
            <a:r>
              <a:rPr lang="en-ID" dirty="0" err="1">
                <a:latin typeface="Courier New" panose="02070309020205020404" pitchFamily="49" charset="0"/>
                <a:cs typeface="Courier New" panose="02070309020205020404" pitchFamily="49" charset="0"/>
              </a:rPr>
              <a:t>i</a:t>
            </a:r>
            <a:r>
              <a:rPr lang="en-ID" dirty="0">
                <a:latin typeface="Courier New" panose="02070309020205020404" pitchFamily="49" charset="0"/>
                <a:cs typeface="Courier New" panose="02070309020205020404" pitchFamily="49" charset="0"/>
              </a:rPr>
              <a:t> = 1; </a:t>
            </a:r>
            <a:r>
              <a:rPr lang="en-ID" dirty="0" err="1">
                <a:latin typeface="Courier New" panose="02070309020205020404" pitchFamily="49" charset="0"/>
                <a:cs typeface="Courier New" panose="02070309020205020404" pitchFamily="49" charset="0"/>
              </a:rPr>
              <a:t>i</a:t>
            </a:r>
            <a:r>
              <a:rPr lang="en-ID" dirty="0">
                <a:latin typeface="Courier New" panose="02070309020205020404" pitchFamily="49" charset="0"/>
                <a:cs typeface="Courier New" panose="02070309020205020404" pitchFamily="49" charset="0"/>
              </a:rPr>
              <a:t>&lt;= m; </a:t>
            </a:r>
            <a:r>
              <a:rPr lang="en-ID" dirty="0" err="1">
                <a:latin typeface="Courier New" panose="02070309020205020404" pitchFamily="49" charset="0"/>
                <a:cs typeface="Courier New" panose="02070309020205020404" pitchFamily="49" charset="0"/>
              </a:rPr>
              <a:t>i</a:t>
            </a:r>
            <a:r>
              <a:rPr lang="en-ID" dirty="0">
                <a:latin typeface="Courier New" panose="02070309020205020404" pitchFamily="49" charset="0"/>
                <a:cs typeface="Courier New" panose="02070309020205020404" pitchFamily="49" charset="0"/>
              </a:rPr>
              <a:t>++){</a:t>
            </a:r>
          </a:p>
          <a:p>
            <a:r>
              <a:rPr lang="en-ID" dirty="0">
                <a:latin typeface="Courier New" panose="02070309020205020404" pitchFamily="49" charset="0"/>
                <a:cs typeface="Courier New" panose="02070309020205020404" pitchFamily="49" charset="0"/>
              </a:rPr>
              <a:t>   for(int j = </a:t>
            </a:r>
            <a:r>
              <a:rPr lang="en-ID" dirty="0" err="1">
                <a:latin typeface="Courier New" panose="02070309020205020404" pitchFamily="49" charset="0"/>
                <a:cs typeface="Courier New" panose="02070309020205020404" pitchFamily="49" charset="0"/>
              </a:rPr>
              <a:t>i</a:t>
            </a:r>
            <a:r>
              <a:rPr lang="en-ID" dirty="0">
                <a:latin typeface="Courier New" panose="02070309020205020404" pitchFamily="49" charset="0"/>
                <a:cs typeface="Courier New" panose="02070309020205020404" pitchFamily="49" charset="0"/>
              </a:rPr>
              <a:t> + 1; j&lt;=m; </a:t>
            </a:r>
            <a:r>
              <a:rPr lang="en-ID" dirty="0" err="1">
                <a:latin typeface="Courier New" panose="02070309020205020404" pitchFamily="49" charset="0"/>
                <a:cs typeface="Courier New" panose="02070309020205020404" pitchFamily="49" charset="0"/>
              </a:rPr>
              <a:t>j++</a:t>
            </a:r>
            <a:r>
              <a:rPr lang="en-ID" dirty="0">
                <a:latin typeface="Courier New" panose="02070309020205020404" pitchFamily="49" charset="0"/>
                <a:cs typeface="Courier New" panose="02070309020205020404" pitchFamily="49" charset="0"/>
              </a:rPr>
              <a:t>){</a:t>
            </a:r>
          </a:p>
          <a:p>
            <a:r>
              <a:rPr lang="en-ID" dirty="0">
                <a:latin typeface="Courier New" panose="02070309020205020404" pitchFamily="49" charset="0"/>
                <a:cs typeface="Courier New" panose="02070309020205020404" pitchFamily="49" charset="0"/>
              </a:rPr>
              <a:t>       if(</a:t>
            </a:r>
            <a:r>
              <a:rPr lang="en-ID" dirty="0" err="1">
                <a:latin typeface="Courier New" panose="02070309020205020404" pitchFamily="49" charset="0"/>
                <a:cs typeface="Courier New" panose="02070309020205020404" pitchFamily="49" charset="0"/>
              </a:rPr>
              <a:t>adj</a:t>
            </a:r>
            <a:r>
              <a:rPr lang="en-ID" dirty="0">
                <a:latin typeface="Courier New" panose="02070309020205020404" pitchFamily="49" charset="0"/>
                <a:cs typeface="Courier New" panose="02070309020205020404" pitchFamily="49" charset="0"/>
              </a:rPr>
              <a:t>[u][v]) ret ++;</a:t>
            </a:r>
          </a:p>
          <a:p>
            <a:r>
              <a:rPr lang="en-ID" dirty="0">
                <a:latin typeface="Courier New" panose="02070309020205020404" pitchFamily="49" charset="0"/>
                <a:cs typeface="Courier New" panose="02070309020205020404" pitchFamily="49" charset="0"/>
              </a:rPr>
              <a:t>  }</a:t>
            </a:r>
          </a:p>
          <a:p>
            <a:r>
              <a:rPr lang="en-ID" dirty="0">
                <a:latin typeface="Courier New" panose="02070309020205020404" pitchFamily="49" charset="0"/>
                <a:cs typeface="Courier New" panose="02070309020205020404" pitchFamily="49" charset="0"/>
              </a:rPr>
              <a:t>}</a:t>
            </a:r>
          </a:p>
          <a:p>
            <a:endParaRPr lang="en-ID" dirty="0">
              <a:latin typeface="Courier New" panose="02070309020205020404" pitchFamily="49" charset="0"/>
              <a:cs typeface="Courier New" panose="02070309020205020404" pitchFamily="49" charset="0"/>
            </a:endParaRPr>
          </a:p>
          <a:p>
            <a:r>
              <a:rPr lang="en-ID" dirty="0" err="1">
                <a:latin typeface="Courier New" panose="02070309020205020404" pitchFamily="49" charset="0"/>
                <a:cs typeface="Courier New" panose="02070309020205020404" pitchFamily="49" charset="0"/>
              </a:rPr>
              <a:t>cout</a:t>
            </a:r>
            <a:r>
              <a:rPr lang="en-ID" dirty="0">
                <a:latin typeface="Courier New" panose="02070309020205020404" pitchFamily="49" charset="0"/>
                <a:cs typeface="Courier New" panose="02070309020205020404" pitchFamily="49" charset="0"/>
              </a:rPr>
              <a:t>&lt;&lt;ret&lt;&lt;</a:t>
            </a:r>
            <a:r>
              <a:rPr lang="en-ID" dirty="0" err="1">
                <a:latin typeface="Courier New" panose="02070309020205020404" pitchFamily="49" charset="0"/>
                <a:cs typeface="Courier New" panose="02070309020205020404" pitchFamily="49" charset="0"/>
              </a:rPr>
              <a:t>endl</a:t>
            </a:r>
            <a:r>
              <a:rPr lang="en-ID"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689320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51634-DDBF-F9FD-BF15-0A3BB4259CA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B475E88-D44C-24A5-103D-7CF1CCDFECFB}"/>
              </a:ext>
            </a:extLst>
          </p:cNvPr>
          <p:cNvSpPr txBox="1"/>
          <p:nvPr/>
        </p:nvSpPr>
        <p:spPr>
          <a:xfrm>
            <a:off x="779634" y="425417"/>
            <a:ext cx="3390672" cy="553998"/>
          </a:xfrm>
          <a:prstGeom prst="rect">
            <a:avLst/>
          </a:prstGeom>
          <a:noFill/>
        </p:spPr>
        <p:txBody>
          <a:bodyPr wrap="none" lIns="0" tIns="0" rIns="0" bIns="0" rtlCol="0">
            <a:spAutoFit/>
          </a:bodyPr>
          <a:lstStyle/>
          <a:p>
            <a:r>
              <a:rPr lang="en-US" sz="3600" b="1" dirty="0" err="1"/>
              <a:t>Representasi</a:t>
            </a:r>
            <a:r>
              <a:rPr lang="en-US" sz="3600" b="1" dirty="0"/>
              <a:t> Graf</a:t>
            </a:r>
            <a:endParaRPr lang="en-ID" sz="3600" b="1" dirty="0"/>
          </a:p>
        </p:txBody>
      </p:sp>
      <p:sp>
        <p:nvSpPr>
          <p:cNvPr id="3" name="TextBox 2">
            <a:extLst>
              <a:ext uri="{FF2B5EF4-FFF2-40B4-BE49-F238E27FC236}">
                <a16:creationId xmlns:a16="http://schemas.microsoft.com/office/drawing/2014/main" id="{18EC65CD-D8B6-A123-66D4-9198617FAAC8}"/>
              </a:ext>
            </a:extLst>
          </p:cNvPr>
          <p:cNvSpPr txBox="1"/>
          <p:nvPr/>
        </p:nvSpPr>
        <p:spPr>
          <a:xfrm>
            <a:off x="779634" y="1239747"/>
            <a:ext cx="4473404" cy="492443"/>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sz="3200" dirty="0"/>
              <a:t>Graph Coloring Problem</a:t>
            </a:r>
          </a:p>
        </p:txBody>
      </p:sp>
      <p:sp>
        <p:nvSpPr>
          <p:cNvPr id="4" name="TextBox 3">
            <a:extLst>
              <a:ext uri="{FF2B5EF4-FFF2-40B4-BE49-F238E27FC236}">
                <a16:creationId xmlns:a16="http://schemas.microsoft.com/office/drawing/2014/main" id="{95856CE2-2DEB-2B54-FA15-E3A868DFAD20}"/>
              </a:ext>
            </a:extLst>
          </p:cNvPr>
          <p:cNvSpPr txBox="1"/>
          <p:nvPr/>
        </p:nvSpPr>
        <p:spPr>
          <a:xfrm>
            <a:off x="1271453" y="1703887"/>
            <a:ext cx="8125096" cy="4801314"/>
          </a:xfrm>
          <a:prstGeom prst="rect">
            <a:avLst/>
          </a:prstGeom>
          <a:noFill/>
        </p:spPr>
        <p:txBody>
          <a:bodyPr wrap="square" rtlCol="0">
            <a:spAutoFit/>
          </a:bodyPr>
          <a:lstStyle/>
          <a:p>
            <a:r>
              <a:rPr lang="en-ID" dirty="0"/>
              <a:t>[</a:t>
            </a:r>
            <a:r>
              <a:rPr lang="en-ID" dirty="0" err="1"/>
              <a:t>KSNK</a:t>
            </a:r>
            <a:r>
              <a:rPr lang="en-ID" dirty="0"/>
              <a:t> 2020]</a:t>
            </a:r>
          </a:p>
          <a:p>
            <a:r>
              <a:rPr lang="en-ID" dirty="0"/>
              <a:t>Pak </a:t>
            </a:r>
            <a:r>
              <a:rPr lang="en-ID" dirty="0" err="1"/>
              <a:t>Blangkon</a:t>
            </a:r>
            <a:r>
              <a:rPr lang="en-ID" dirty="0"/>
              <a:t> </a:t>
            </a:r>
            <a:r>
              <a:rPr lang="en-ID" dirty="0" err="1"/>
              <a:t>berencana</a:t>
            </a:r>
            <a:r>
              <a:rPr lang="en-ID" dirty="0"/>
              <a:t> </a:t>
            </a:r>
            <a:r>
              <a:rPr lang="en-ID" dirty="0" err="1"/>
              <a:t>mengecat</a:t>
            </a:r>
            <a:r>
              <a:rPr lang="en-ID" dirty="0"/>
              <a:t> </a:t>
            </a:r>
            <a:r>
              <a:rPr lang="en-ID" dirty="0" err="1"/>
              <a:t>kandang-kandang</a:t>
            </a:r>
            <a:r>
              <a:rPr lang="en-ID" dirty="0"/>
              <a:t> </a:t>
            </a:r>
            <a:r>
              <a:rPr lang="en-ID" dirty="0" err="1"/>
              <a:t>ayamnya</a:t>
            </a:r>
            <a:r>
              <a:rPr lang="en-ID" dirty="0"/>
              <a:t>. </a:t>
            </a:r>
            <a:r>
              <a:rPr lang="en-ID" dirty="0" err="1"/>
              <a:t>Konfigurasi</a:t>
            </a:r>
            <a:r>
              <a:rPr lang="en-ID" dirty="0"/>
              <a:t> </a:t>
            </a:r>
            <a:r>
              <a:rPr lang="en-ID" dirty="0" err="1"/>
              <a:t>lokasi</a:t>
            </a:r>
            <a:r>
              <a:rPr lang="en-ID" dirty="0"/>
              <a:t> </a:t>
            </a:r>
            <a:r>
              <a:rPr lang="en-ID" dirty="0" err="1"/>
              <a:t>dari</a:t>
            </a:r>
            <a:r>
              <a:rPr lang="en-ID" dirty="0"/>
              <a:t> </a:t>
            </a:r>
            <a:r>
              <a:rPr lang="en-ID" dirty="0" err="1"/>
              <a:t>kandang</a:t>
            </a:r>
            <a:r>
              <a:rPr lang="en-ID" dirty="0"/>
              <a:t> yang </a:t>
            </a:r>
            <a:r>
              <a:rPr lang="en-ID" dirty="0" err="1"/>
              <a:t>dimiliki</a:t>
            </a:r>
            <a:r>
              <a:rPr lang="en-ID" dirty="0"/>
              <a:t> oleh Pak </a:t>
            </a:r>
            <a:r>
              <a:rPr lang="en-ID" dirty="0" err="1"/>
              <a:t>Blangkon</a:t>
            </a:r>
            <a:r>
              <a:rPr lang="en-ID" dirty="0"/>
              <a:t> </a:t>
            </a:r>
            <a:r>
              <a:rPr lang="en-ID" dirty="0" err="1"/>
              <a:t>adalah</a:t>
            </a:r>
            <a:r>
              <a:rPr lang="en-ID" dirty="0"/>
              <a:t> </a:t>
            </a:r>
            <a:r>
              <a:rPr lang="en-ID" dirty="0" err="1"/>
              <a:t>sebagai</a:t>
            </a:r>
            <a:r>
              <a:rPr lang="en-ID" dirty="0"/>
              <a:t> </a:t>
            </a:r>
            <a:r>
              <a:rPr lang="en-ID" dirty="0" err="1"/>
              <a:t>berikut</a:t>
            </a:r>
            <a:r>
              <a:rPr lang="en-ID" dirty="0"/>
              <a:t>: </a:t>
            </a:r>
          </a:p>
          <a:p>
            <a:endParaRPr lang="en-ID" dirty="0"/>
          </a:p>
          <a:p>
            <a:endParaRPr lang="en-ID" dirty="0"/>
          </a:p>
          <a:p>
            <a:endParaRPr lang="en-ID" dirty="0"/>
          </a:p>
          <a:p>
            <a:endParaRPr lang="en-ID" dirty="0"/>
          </a:p>
          <a:p>
            <a:endParaRPr lang="en-ID" dirty="0"/>
          </a:p>
          <a:p>
            <a:endParaRPr lang="en-ID" dirty="0"/>
          </a:p>
          <a:p>
            <a:endParaRPr lang="en-ID" dirty="0"/>
          </a:p>
          <a:p>
            <a:endParaRPr lang="en-ID" dirty="0"/>
          </a:p>
          <a:p>
            <a:r>
              <a:rPr lang="en-ID" dirty="0" err="1"/>
              <a:t>Posisi</a:t>
            </a:r>
            <a:r>
              <a:rPr lang="en-ID" dirty="0"/>
              <a:t> </a:t>
            </a:r>
            <a:r>
              <a:rPr lang="en-ID" dirty="0" err="1"/>
              <a:t>kandang</a:t>
            </a:r>
            <a:r>
              <a:rPr lang="en-ID" dirty="0"/>
              <a:t> </a:t>
            </a:r>
            <a:r>
              <a:rPr lang="en-ID" dirty="0" err="1"/>
              <a:t>dilambangkan</a:t>
            </a:r>
            <a:r>
              <a:rPr lang="en-ID" dirty="0"/>
              <a:t> </a:t>
            </a:r>
            <a:r>
              <a:rPr lang="en-ID" dirty="0" err="1"/>
              <a:t>dengan</a:t>
            </a:r>
            <a:r>
              <a:rPr lang="en-ID" dirty="0"/>
              <a:t> </a:t>
            </a:r>
            <a:r>
              <a:rPr lang="en-ID" dirty="0" err="1"/>
              <a:t>bulatan</a:t>
            </a:r>
            <a:r>
              <a:rPr lang="en-ID" dirty="0"/>
              <a:t>. Jika dua </a:t>
            </a:r>
            <a:r>
              <a:rPr lang="en-ID" dirty="0" err="1"/>
              <a:t>buah</a:t>
            </a:r>
            <a:r>
              <a:rPr lang="en-ID" dirty="0"/>
              <a:t> </a:t>
            </a:r>
            <a:r>
              <a:rPr lang="en-ID" dirty="0" err="1"/>
              <a:t>kandang</a:t>
            </a:r>
            <a:r>
              <a:rPr lang="en-ID" dirty="0"/>
              <a:t> </a:t>
            </a:r>
            <a:r>
              <a:rPr lang="en-ID" dirty="0" err="1"/>
              <a:t>dihubungkan</a:t>
            </a:r>
            <a:r>
              <a:rPr lang="en-ID" dirty="0"/>
              <a:t> oleh </a:t>
            </a:r>
            <a:r>
              <a:rPr lang="en-ID" dirty="0" err="1"/>
              <a:t>sebuah</a:t>
            </a:r>
            <a:r>
              <a:rPr lang="en-ID" dirty="0"/>
              <a:t> garis </a:t>
            </a:r>
            <a:r>
              <a:rPr lang="en-ID" dirty="0" err="1"/>
              <a:t>artinya</a:t>
            </a:r>
            <a:r>
              <a:rPr lang="en-ID" dirty="0"/>
              <a:t> </a:t>
            </a:r>
            <a:r>
              <a:rPr lang="en-ID" dirty="0" err="1"/>
              <a:t>ada</a:t>
            </a:r>
            <a:r>
              <a:rPr lang="en-ID" dirty="0"/>
              <a:t> </a:t>
            </a:r>
            <a:r>
              <a:rPr lang="en-ID" dirty="0" err="1"/>
              <a:t>jalan</a:t>
            </a:r>
            <a:r>
              <a:rPr lang="en-ID" dirty="0"/>
              <a:t> </a:t>
            </a:r>
            <a:r>
              <a:rPr lang="en-ID" dirty="0" err="1"/>
              <a:t>setapak</a:t>
            </a:r>
            <a:r>
              <a:rPr lang="en-ID" dirty="0"/>
              <a:t> yang </a:t>
            </a:r>
            <a:r>
              <a:rPr lang="en-ID" dirty="0" err="1"/>
              <a:t>menghubungkan</a:t>
            </a:r>
            <a:r>
              <a:rPr lang="en-ID" dirty="0"/>
              <a:t> </a:t>
            </a:r>
            <a:r>
              <a:rPr lang="en-ID" dirty="0" err="1"/>
              <a:t>secara</a:t>
            </a:r>
            <a:r>
              <a:rPr lang="en-ID" dirty="0"/>
              <a:t> </a:t>
            </a:r>
            <a:r>
              <a:rPr lang="en-ID" dirty="0" err="1"/>
              <a:t>langsung</a:t>
            </a:r>
            <a:r>
              <a:rPr lang="en-ID" dirty="0"/>
              <a:t> dua </a:t>
            </a:r>
            <a:r>
              <a:rPr lang="en-ID" dirty="0" err="1"/>
              <a:t>buah</a:t>
            </a:r>
            <a:r>
              <a:rPr lang="en-ID" dirty="0"/>
              <a:t> </a:t>
            </a:r>
            <a:r>
              <a:rPr lang="en-ID" dirty="0" err="1"/>
              <a:t>kandang</a:t>
            </a:r>
            <a:r>
              <a:rPr lang="en-ID" dirty="0"/>
              <a:t> </a:t>
            </a:r>
            <a:r>
              <a:rPr lang="en-ID" dirty="0" err="1"/>
              <a:t>tersebut</a:t>
            </a:r>
            <a:r>
              <a:rPr lang="en-ID" dirty="0"/>
              <a:t>. </a:t>
            </a:r>
            <a:r>
              <a:rPr lang="en-ID" dirty="0" err="1"/>
              <a:t>Seekor</a:t>
            </a:r>
            <a:r>
              <a:rPr lang="en-ID" dirty="0"/>
              <a:t> </a:t>
            </a:r>
            <a:r>
              <a:rPr lang="en-ID" dirty="0" err="1"/>
              <a:t>ayam</a:t>
            </a:r>
            <a:r>
              <a:rPr lang="en-ID" dirty="0"/>
              <a:t> </a:t>
            </a:r>
            <a:r>
              <a:rPr lang="en-ID" dirty="0" err="1"/>
              <a:t>tidak</a:t>
            </a:r>
            <a:r>
              <a:rPr lang="en-ID" dirty="0"/>
              <a:t> </a:t>
            </a:r>
            <a:r>
              <a:rPr lang="en-ID" dirty="0" err="1"/>
              <a:t>akan</a:t>
            </a:r>
            <a:r>
              <a:rPr lang="en-ID" dirty="0"/>
              <a:t> </a:t>
            </a:r>
            <a:r>
              <a:rPr lang="en-ID" dirty="0" err="1"/>
              <a:t>senang</a:t>
            </a:r>
            <a:r>
              <a:rPr lang="en-ID" dirty="0"/>
              <a:t> </a:t>
            </a:r>
            <a:r>
              <a:rPr lang="en-ID" dirty="0" err="1"/>
              <a:t>jika</a:t>
            </a:r>
            <a:r>
              <a:rPr lang="en-ID" dirty="0"/>
              <a:t> </a:t>
            </a:r>
            <a:r>
              <a:rPr lang="en-ID" dirty="0" err="1"/>
              <a:t>kandangnya</a:t>
            </a:r>
            <a:r>
              <a:rPr lang="en-ID" dirty="0"/>
              <a:t> </a:t>
            </a:r>
            <a:r>
              <a:rPr lang="en-ID" dirty="0" err="1"/>
              <a:t>berwarna</a:t>
            </a:r>
            <a:r>
              <a:rPr lang="en-ID" dirty="0"/>
              <a:t> </a:t>
            </a:r>
            <a:r>
              <a:rPr lang="en-ID" dirty="0" err="1"/>
              <a:t>sama</a:t>
            </a:r>
            <a:r>
              <a:rPr lang="en-ID" dirty="0"/>
              <a:t> </a:t>
            </a:r>
            <a:r>
              <a:rPr lang="en-ID" dirty="0" err="1"/>
              <a:t>dengan</a:t>
            </a:r>
            <a:r>
              <a:rPr lang="en-ID" dirty="0"/>
              <a:t> </a:t>
            </a:r>
            <a:r>
              <a:rPr lang="en-ID" dirty="0" err="1"/>
              <a:t>kandang</a:t>
            </a:r>
            <a:r>
              <a:rPr lang="en-ID" dirty="0"/>
              <a:t> </a:t>
            </a:r>
            <a:r>
              <a:rPr lang="en-ID" dirty="0" err="1"/>
              <a:t>ayam</a:t>
            </a:r>
            <a:r>
              <a:rPr lang="en-ID" dirty="0"/>
              <a:t> lain yang </a:t>
            </a:r>
            <a:r>
              <a:rPr lang="en-ID" dirty="0" err="1"/>
              <a:t>terhubung</a:t>
            </a:r>
            <a:r>
              <a:rPr lang="en-ID" dirty="0"/>
              <a:t> </a:t>
            </a:r>
            <a:r>
              <a:rPr lang="en-ID" dirty="0" err="1"/>
              <a:t>langsung</a:t>
            </a:r>
            <a:r>
              <a:rPr lang="en-ID" dirty="0"/>
              <a:t> </a:t>
            </a:r>
            <a:r>
              <a:rPr lang="en-ID" dirty="0" err="1"/>
              <a:t>dengan</a:t>
            </a:r>
            <a:r>
              <a:rPr lang="en-ID" dirty="0"/>
              <a:t> </a:t>
            </a:r>
            <a:r>
              <a:rPr lang="en-ID" dirty="0" err="1"/>
              <a:t>jalan</a:t>
            </a:r>
            <a:r>
              <a:rPr lang="en-ID" dirty="0"/>
              <a:t> </a:t>
            </a:r>
            <a:r>
              <a:rPr lang="en-ID" dirty="0" err="1"/>
              <a:t>setapak</a:t>
            </a:r>
            <a:r>
              <a:rPr lang="en-ID" dirty="0"/>
              <a:t>. Karena dana yang </a:t>
            </a:r>
            <a:r>
              <a:rPr lang="en-ID" dirty="0" err="1"/>
              <a:t>terbatas</a:t>
            </a:r>
            <a:r>
              <a:rPr lang="en-ID" dirty="0"/>
              <a:t>, </a:t>
            </a:r>
            <a:r>
              <a:rPr lang="en-ID" dirty="0" err="1"/>
              <a:t>berapa</a:t>
            </a:r>
            <a:r>
              <a:rPr lang="en-ID" dirty="0"/>
              <a:t> minimal </a:t>
            </a:r>
            <a:r>
              <a:rPr lang="en-ID" dirty="0" err="1"/>
              <a:t>warna</a:t>
            </a:r>
            <a:r>
              <a:rPr lang="en-ID" dirty="0"/>
              <a:t> cat yang </a:t>
            </a:r>
            <a:r>
              <a:rPr lang="en-ID" dirty="0" err="1"/>
              <a:t>harus</a:t>
            </a:r>
            <a:r>
              <a:rPr lang="en-ID" dirty="0"/>
              <a:t> </a:t>
            </a:r>
            <a:r>
              <a:rPr lang="en-ID" dirty="0" err="1"/>
              <a:t>dibeli</a:t>
            </a:r>
            <a:r>
              <a:rPr lang="en-ID" dirty="0"/>
              <a:t> oleh Pak </a:t>
            </a:r>
            <a:r>
              <a:rPr lang="en-ID" dirty="0" err="1"/>
              <a:t>Blangkon</a:t>
            </a:r>
            <a:r>
              <a:rPr lang="en-ID" dirty="0"/>
              <a:t> </a:t>
            </a:r>
            <a:r>
              <a:rPr lang="en-ID" dirty="0" err="1"/>
              <a:t>sehingga</a:t>
            </a:r>
            <a:r>
              <a:rPr lang="en-ID" dirty="0"/>
              <a:t> </a:t>
            </a:r>
            <a:r>
              <a:rPr lang="en-ID" dirty="0" err="1"/>
              <a:t>semua</a:t>
            </a:r>
            <a:r>
              <a:rPr lang="en-ID" dirty="0"/>
              <a:t> </a:t>
            </a:r>
            <a:r>
              <a:rPr lang="en-ID" dirty="0" err="1"/>
              <a:t>ayam</a:t>
            </a:r>
            <a:r>
              <a:rPr lang="en-ID" dirty="0"/>
              <a:t> </a:t>
            </a:r>
            <a:r>
              <a:rPr lang="en-ID" dirty="0" err="1"/>
              <a:t>senang</a:t>
            </a:r>
            <a:endParaRPr lang="en-ID" dirty="0"/>
          </a:p>
        </p:txBody>
      </p:sp>
      <p:pic>
        <p:nvPicPr>
          <p:cNvPr id="6" name="Picture 5">
            <a:extLst>
              <a:ext uri="{FF2B5EF4-FFF2-40B4-BE49-F238E27FC236}">
                <a16:creationId xmlns:a16="http://schemas.microsoft.com/office/drawing/2014/main" id="{14BDBD0F-60CD-E40D-1D24-5136326E6B07}"/>
              </a:ext>
            </a:extLst>
          </p:cNvPr>
          <p:cNvPicPr>
            <a:picLocks noChangeAspect="1"/>
          </p:cNvPicPr>
          <p:nvPr/>
        </p:nvPicPr>
        <p:blipFill>
          <a:blip r:embed="rId2"/>
          <a:stretch>
            <a:fillRect/>
          </a:stretch>
        </p:blipFill>
        <p:spPr>
          <a:xfrm>
            <a:off x="1271453" y="2636923"/>
            <a:ext cx="3696216" cy="2019582"/>
          </a:xfrm>
          <a:prstGeom prst="rect">
            <a:avLst/>
          </a:prstGeom>
        </p:spPr>
      </p:pic>
    </p:spTree>
    <p:extLst>
      <p:ext uri="{BB962C8B-B14F-4D97-AF65-F5344CB8AC3E}">
        <p14:creationId xmlns:p14="http://schemas.microsoft.com/office/powerpoint/2010/main" val="1297110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890F6-7B3A-3D91-BBF8-1E9651D6040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437485C-4DD1-C73A-A7B0-022C1E5C7276}"/>
              </a:ext>
            </a:extLst>
          </p:cNvPr>
          <p:cNvSpPr txBox="1"/>
          <p:nvPr/>
        </p:nvSpPr>
        <p:spPr>
          <a:xfrm>
            <a:off x="779634" y="425417"/>
            <a:ext cx="3390672" cy="553998"/>
          </a:xfrm>
          <a:prstGeom prst="rect">
            <a:avLst/>
          </a:prstGeom>
          <a:noFill/>
        </p:spPr>
        <p:txBody>
          <a:bodyPr wrap="none" lIns="0" tIns="0" rIns="0" bIns="0" rtlCol="0">
            <a:spAutoFit/>
          </a:bodyPr>
          <a:lstStyle/>
          <a:p>
            <a:r>
              <a:rPr lang="en-US" sz="3600" b="1" dirty="0" err="1"/>
              <a:t>Representasi</a:t>
            </a:r>
            <a:r>
              <a:rPr lang="en-US" sz="3600" b="1" dirty="0"/>
              <a:t> Graf</a:t>
            </a:r>
            <a:endParaRPr lang="en-ID" sz="3600" b="1" dirty="0"/>
          </a:p>
        </p:txBody>
      </p:sp>
      <p:sp>
        <p:nvSpPr>
          <p:cNvPr id="3" name="TextBox 2">
            <a:extLst>
              <a:ext uri="{FF2B5EF4-FFF2-40B4-BE49-F238E27FC236}">
                <a16:creationId xmlns:a16="http://schemas.microsoft.com/office/drawing/2014/main" id="{0ED63FD8-B783-98CA-A08D-85E0F50D5504}"/>
              </a:ext>
            </a:extLst>
          </p:cNvPr>
          <p:cNvSpPr txBox="1"/>
          <p:nvPr/>
        </p:nvSpPr>
        <p:spPr>
          <a:xfrm>
            <a:off x="779634" y="1239747"/>
            <a:ext cx="4473404" cy="492443"/>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sz="3200" dirty="0"/>
              <a:t>Graph Coloring Problem</a:t>
            </a:r>
          </a:p>
        </p:txBody>
      </p:sp>
      <p:sp>
        <p:nvSpPr>
          <p:cNvPr id="7" name="TextBox 6">
            <a:extLst>
              <a:ext uri="{FF2B5EF4-FFF2-40B4-BE49-F238E27FC236}">
                <a16:creationId xmlns:a16="http://schemas.microsoft.com/office/drawing/2014/main" id="{E3BBD454-F236-201F-3004-79035D0796CB}"/>
              </a:ext>
            </a:extLst>
          </p:cNvPr>
          <p:cNvSpPr txBox="1"/>
          <p:nvPr/>
        </p:nvSpPr>
        <p:spPr>
          <a:xfrm>
            <a:off x="1122306" y="4451644"/>
            <a:ext cx="9824368" cy="1200329"/>
          </a:xfrm>
          <a:prstGeom prst="rect">
            <a:avLst/>
          </a:prstGeom>
          <a:noFill/>
        </p:spPr>
        <p:txBody>
          <a:bodyPr wrap="square">
            <a:spAutoFit/>
          </a:bodyPr>
          <a:lstStyle/>
          <a:p>
            <a:r>
              <a:rPr lang="en-ID" b="1" dirty="0"/>
              <a:t>[</a:t>
            </a:r>
            <a:r>
              <a:rPr lang="en-ID" b="1" dirty="0" err="1"/>
              <a:t>KSNP</a:t>
            </a:r>
            <a:r>
              <a:rPr lang="en-ID" b="1" dirty="0"/>
              <a:t> 2021]</a:t>
            </a:r>
          </a:p>
          <a:p>
            <a:r>
              <a:rPr lang="en-ID" dirty="0" err="1"/>
              <a:t>Berapa</a:t>
            </a:r>
            <a:r>
              <a:rPr lang="en-ID" dirty="0"/>
              <a:t> </a:t>
            </a:r>
            <a:r>
              <a:rPr lang="en-ID" dirty="0" err="1"/>
              <a:t>banyak</a:t>
            </a:r>
            <a:r>
              <a:rPr lang="en-ID" dirty="0"/>
              <a:t> </a:t>
            </a:r>
            <a:r>
              <a:rPr lang="en-ID" dirty="0" err="1"/>
              <a:t>warna</a:t>
            </a:r>
            <a:r>
              <a:rPr lang="en-ID" dirty="0"/>
              <a:t> </a:t>
            </a:r>
            <a:r>
              <a:rPr lang="en-ID" dirty="0" err="1"/>
              <a:t>berbeda</a:t>
            </a:r>
            <a:r>
              <a:rPr lang="en-ID" dirty="0"/>
              <a:t> minimal yang </a:t>
            </a:r>
            <a:r>
              <a:rPr lang="en-ID" dirty="0" err="1"/>
              <a:t>dibutuhkan</a:t>
            </a:r>
            <a:r>
              <a:rPr lang="en-ID" dirty="0"/>
              <a:t> </a:t>
            </a:r>
            <a:r>
              <a:rPr lang="en-ID" dirty="0" err="1"/>
              <a:t>untuk</a:t>
            </a:r>
            <a:r>
              <a:rPr lang="en-ID" dirty="0"/>
              <a:t> </a:t>
            </a:r>
            <a:r>
              <a:rPr lang="en-ID" dirty="0" err="1"/>
              <a:t>mewarnai</a:t>
            </a:r>
            <a:r>
              <a:rPr lang="en-ID" dirty="0"/>
              <a:t> </a:t>
            </a:r>
            <a:r>
              <a:rPr lang="en-ID" dirty="0" err="1"/>
              <a:t>setiap</a:t>
            </a:r>
            <a:r>
              <a:rPr lang="en-ID" dirty="0"/>
              <a:t> </a:t>
            </a:r>
            <a:r>
              <a:rPr lang="en-ID" dirty="0" err="1"/>
              <a:t>segienam</a:t>
            </a:r>
            <a:r>
              <a:rPr lang="en-ID" dirty="0"/>
              <a:t> di </a:t>
            </a:r>
            <a:r>
              <a:rPr lang="en-ID" dirty="0" err="1"/>
              <a:t>atas</a:t>
            </a:r>
            <a:r>
              <a:rPr lang="en-ID" dirty="0"/>
              <a:t> </a:t>
            </a:r>
            <a:r>
              <a:rPr lang="en-ID" dirty="0" err="1"/>
              <a:t>sehingga</a:t>
            </a:r>
            <a:r>
              <a:rPr lang="en-ID" dirty="0"/>
              <a:t> </a:t>
            </a:r>
            <a:r>
              <a:rPr lang="en-ID" dirty="0" err="1"/>
              <a:t>tidak</a:t>
            </a:r>
            <a:r>
              <a:rPr lang="en-ID" dirty="0"/>
              <a:t> </a:t>
            </a:r>
            <a:r>
              <a:rPr lang="en-ID" dirty="0" err="1"/>
              <a:t>ada</a:t>
            </a:r>
            <a:r>
              <a:rPr lang="en-ID" dirty="0"/>
              <a:t> dua </a:t>
            </a:r>
            <a:r>
              <a:rPr lang="en-ID" dirty="0" err="1"/>
              <a:t>segienam</a:t>
            </a:r>
            <a:r>
              <a:rPr lang="en-ID" dirty="0"/>
              <a:t> </a:t>
            </a:r>
            <a:r>
              <a:rPr lang="en-ID" dirty="0" err="1"/>
              <a:t>berwarna</a:t>
            </a:r>
            <a:r>
              <a:rPr lang="en-ID" dirty="0"/>
              <a:t> </a:t>
            </a:r>
            <a:r>
              <a:rPr lang="en-ID" dirty="0" err="1"/>
              <a:t>sama</a:t>
            </a:r>
            <a:r>
              <a:rPr lang="en-ID" dirty="0"/>
              <a:t> yang </a:t>
            </a:r>
            <a:r>
              <a:rPr lang="en-ID" dirty="0" err="1"/>
              <a:t>memiliki</a:t>
            </a:r>
            <a:r>
              <a:rPr lang="en-ID" dirty="0"/>
              <a:t> minimal </a:t>
            </a:r>
            <a:r>
              <a:rPr lang="en-ID" dirty="0" err="1"/>
              <a:t>satu</a:t>
            </a:r>
            <a:r>
              <a:rPr lang="en-ID" dirty="0"/>
              <a:t> </a:t>
            </a:r>
            <a:r>
              <a:rPr lang="en-ID" dirty="0" err="1"/>
              <a:t>sisi</a:t>
            </a:r>
            <a:r>
              <a:rPr lang="en-ID" dirty="0"/>
              <a:t> yang </a:t>
            </a:r>
            <a:r>
              <a:rPr lang="en-ID" dirty="0" err="1"/>
              <a:t>saling</a:t>
            </a:r>
            <a:r>
              <a:rPr lang="en-ID" dirty="0"/>
              <a:t> </a:t>
            </a:r>
            <a:r>
              <a:rPr lang="en-ID" dirty="0" err="1"/>
              <a:t>berhimpitan</a:t>
            </a:r>
            <a:r>
              <a:rPr lang="en-ID" dirty="0"/>
              <a:t>? </a:t>
            </a:r>
            <a:r>
              <a:rPr lang="en-ID" dirty="0" err="1"/>
              <a:t>Jawaban</a:t>
            </a:r>
            <a:r>
              <a:rPr lang="en-ID" dirty="0"/>
              <a:t>: ……………. {</a:t>
            </a:r>
            <a:r>
              <a:rPr lang="en-ID" dirty="0" err="1"/>
              <a:t>tuliskan</a:t>
            </a:r>
            <a:r>
              <a:rPr lang="en-ID" dirty="0"/>
              <a:t> </a:t>
            </a:r>
            <a:r>
              <a:rPr lang="en-ID" dirty="0" err="1"/>
              <a:t>jawaban</a:t>
            </a:r>
            <a:r>
              <a:rPr lang="en-ID" dirty="0"/>
              <a:t> </a:t>
            </a:r>
            <a:r>
              <a:rPr lang="en-ID" dirty="0" err="1"/>
              <a:t>dalam</a:t>
            </a:r>
            <a:r>
              <a:rPr lang="en-ID" dirty="0"/>
              <a:t> </a:t>
            </a:r>
            <a:r>
              <a:rPr lang="en-ID" dirty="0" err="1"/>
              <a:t>bentuk</a:t>
            </a:r>
            <a:r>
              <a:rPr lang="en-ID" dirty="0"/>
              <a:t> ANGKA </a:t>
            </a:r>
            <a:r>
              <a:rPr lang="en-ID" dirty="0" err="1"/>
              <a:t>saja</a:t>
            </a:r>
            <a:r>
              <a:rPr lang="en-ID" dirty="0"/>
              <a:t>}</a:t>
            </a:r>
          </a:p>
        </p:txBody>
      </p:sp>
      <p:pic>
        <p:nvPicPr>
          <p:cNvPr id="9" name="Picture 8">
            <a:extLst>
              <a:ext uri="{FF2B5EF4-FFF2-40B4-BE49-F238E27FC236}">
                <a16:creationId xmlns:a16="http://schemas.microsoft.com/office/drawing/2014/main" id="{90FCC806-690F-942A-C4D1-9F6A8127C693}"/>
              </a:ext>
            </a:extLst>
          </p:cNvPr>
          <p:cNvPicPr>
            <a:picLocks noChangeAspect="1"/>
          </p:cNvPicPr>
          <p:nvPr/>
        </p:nvPicPr>
        <p:blipFill>
          <a:blip r:embed="rId2"/>
          <a:stretch>
            <a:fillRect/>
          </a:stretch>
        </p:blipFill>
        <p:spPr>
          <a:xfrm>
            <a:off x="4353212" y="1732190"/>
            <a:ext cx="3677163" cy="2934109"/>
          </a:xfrm>
          <a:prstGeom prst="rect">
            <a:avLst/>
          </a:prstGeom>
        </p:spPr>
      </p:pic>
    </p:spTree>
    <p:extLst>
      <p:ext uri="{BB962C8B-B14F-4D97-AF65-F5344CB8AC3E}">
        <p14:creationId xmlns:p14="http://schemas.microsoft.com/office/powerpoint/2010/main" val="1131918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9E8B9-CCA7-3C9B-5BC3-1828540431D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18AD417-AFFE-B86D-B668-93FFD0951642}"/>
              </a:ext>
            </a:extLst>
          </p:cNvPr>
          <p:cNvSpPr txBox="1"/>
          <p:nvPr/>
        </p:nvSpPr>
        <p:spPr>
          <a:xfrm>
            <a:off x="779634" y="425417"/>
            <a:ext cx="3390672" cy="553998"/>
          </a:xfrm>
          <a:prstGeom prst="rect">
            <a:avLst/>
          </a:prstGeom>
          <a:noFill/>
        </p:spPr>
        <p:txBody>
          <a:bodyPr wrap="none" lIns="0" tIns="0" rIns="0" bIns="0" rtlCol="0">
            <a:spAutoFit/>
          </a:bodyPr>
          <a:lstStyle/>
          <a:p>
            <a:r>
              <a:rPr lang="en-US" sz="3600" b="1" dirty="0" err="1"/>
              <a:t>Representasi</a:t>
            </a:r>
            <a:r>
              <a:rPr lang="en-US" sz="3600" b="1" dirty="0"/>
              <a:t> Graf</a:t>
            </a:r>
            <a:endParaRPr lang="en-ID" sz="3600" b="1" dirty="0"/>
          </a:p>
        </p:txBody>
      </p:sp>
      <p:sp>
        <p:nvSpPr>
          <p:cNvPr id="3" name="TextBox 2">
            <a:extLst>
              <a:ext uri="{FF2B5EF4-FFF2-40B4-BE49-F238E27FC236}">
                <a16:creationId xmlns:a16="http://schemas.microsoft.com/office/drawing/2014/main" id="{5DCF4F6E-E23A-D7F5-219D-0BE54B633E0A}"/>
              </a:ext>
            </a:extLst>
          </p:cNvPr>
          <p:cNvSpPr txBox="1"/>
          <p:nvPr/>
        </p:nvSpPr>
        <p:spPr>
          <a:xfrm>
            <a:off x="779634" y="1239747"/>
            <a:ext cx="4473404" cy="492443"/>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sz="3200" dirty="0"/>
              <a:t>Graph Coloring Problem</a:t>
            </a:r>
          </a:p>
        </p:txBody>
      </p:sp>
      <p:sp>
        <p:nvSpPr>
          <p:cNvPr id="5" name="TextBox 4">
            <a:extLst>
              <a:ext uri="{FF2B5EF4-FFF2-40B4-BE49-F238E27FC236}">
                <a16:creationId xmlns:a16="http://schemas.microsoft.com/office/drawing/2014/main" id="{880D4F16-0E4B-454D-2BFA-3A54EACCE137}"/>
              </a:ext>
            </a:extLst>
          </p:cNvPr>
          <p:cNvSpPr txBox="1"/>
          <p:nvPr/>
        </p:nvSpPr>
        <p:spPr>
          <a:xfrm>
            <a:off x="443038" y="1732190"/>
            <a:ext cx="10120460" cy="3042821"/>
          </a:xfrm>
          <a:prstGeom prst="rect">
            <a:avLst/>
          </a:prstGeom>
          <a:noFill/>
        </p:spPr>
        <p:txBody>
          <a:bodyPr wrap="square">
            <a:spAutoFit/>
          </a:bodyPr>
          <a:lstStyle/>
          <a:p>
            <a:pPr marL="685800" algn="just">
              <a:lnSpc>
                <a:spcPct val="107000"/>
              </a:lnSpc>
              <a:spcAft>
                <a:spcPts val="800"/>
              </a:spcAft>
            </a:pPr>
            <a:r>
              <a:rPr lang="en-ID" sz="1800" kern="100" dirty="0">
                <a:effectLst/>
                <a:latin typeface="Calibri" panose="020F0502020204030204" pitchFamily="34" charset="0"/>
                <a:ea typeface="Calibri" panose="020F0502020204030204" pitchFamily="34" charset="0"/>
                <a:cs typeface="Calibri" panose="020F0502020204030204" pitchFamily="34" charset="0"/>
              </a:rPr>
              <a:t>Pak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Dengklek</a:t>
            </a:r>
            <a:r>
              <a:rPr lang="en-ID" sz="1800" kern="100" dirty="0">
                <a:effectLst/>
                <a:latin typeface="Calibri" panose="020F0502020204030204" pitchFamily="34" charset="0"/>
                <a:ea typeface="Calibri" panose="020F0502020204030204" pitchFamily="34" charset="0"/>
                <a:cs typeface="Calibri" panose="020F0502020204030204" pitchFamily="34" charset="0"/>
              </a:rPr>
              <a:t>, Pak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Aesh</a:t>
            </a:r>
            <a:r>
              <a:rPr lang="en-ID" sz="1800" kern="100" dirty="0">
                <a:effectLst/>
                <a:latin typeface="Calibri" panose="020F0502020204030204" pitchFamily="34" charset="0"/>
                <a:ea typeface="Calibri" panose="020F0502020204030204" pitchFamily="34" charset="0"/>
                <a:cs typeface="Calibri" panose="020F0502020204030204" pitchFamily="34" charset="0"/>
              </a:rPr>
              <a:t>, dan Pak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Chanek</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sedang</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berlomba</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dalam</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mewarnai</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kandang</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Bebek</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Setiap</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kandang</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Bebek</a:t>
            </a:r>
            <a:r>
              <a:rPr lang="en-ID" sz="1800" kern="100" dirty="0">
                <a:effectLst/>
                <a:latin typeface="Calibri" panose="020F0502020204030204" pitchFamily="34" charset="0"/>
                <a:ea typeface="Calibri" panose="020F0502020204030204" pitchFamily="34" charset="0"/>
                <a:cs typeface="Calibri" panose="020F0502020204030204" pitchFamily="34" charset="0"/>
              </a:rPr>
              <a:t> yang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diilustrasikan</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sebagai</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lingkaran</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akan</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diwarnai</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dengan</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syarat</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warna</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tidak</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boleh</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sama</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dengan</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warna</a:t>
            </a:r>
            <a:r>
              <a:rPr lang="en-ID" sz="1800" kern="100" dirty="0">
                <a:effectLst/>
                <a:latin typeface="Calibri" panose="020F0502020204030204" pitchFamily="34" charset="0"/>
                <a:ea typeface="Calibri" panose="020F0502020204030204" pitchFamily="34" charset="0"/>
                <a:cs typeface="Calibri" panose="020F0502020204030204" pitchFamily="34" charset="0"/>
              </a:rPr>
              <a:t> pada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lingkaran</a:t>
            </a:r>
            <a:r>
              <a:rPr lang="en-ID" sz="1800" kern="100" dirty="0">
                <a:effectLst/>
                <a:latin typeface="Calibri" panose="020F0502020204030204" pitchFamily="34" charset="0"/>
                <a:ea typeface="Calibri" panose="020F0502020204030204" pitchFamily="34" charset="0"/>
                <a:cs typeface="Calibri" panose="020F0502020204030204" pitchFamily="34" charset="0"/>
              </a:rPr>
              <a:t> yang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terhubung</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langsung</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melalui</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jalan</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setapak</a:t>
            </a:r>
            <a:r>
              <a:rPr lang="en-ID" sz="1800" kern="100" dirty="0">
                <a:effectLst/>
                <a:latin typeface="Calibri" panose="020F0502020204030204" pitchFamily="34" charset="0"/>
                <a:ea typeface="Calibri" panose="020F0502020204030204" pitchFamily="34" charset="0"/>
                <a:cs typeface="Calibri" panose="020F0502020204030204" pitchFamily="34" charset="0"/>
              </a:rPr>
              <a:t> yang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diilustrasikan</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sebagai</a:t>
            </a:r>
            <a:r>
              <a:rPr lang="en-ID" sz="1800" kern="100" dirty="0">
                <a:effectLst/>
                <a:latin typeface="Calibri" panose="020F0502020204030204" pitchFamily="34" charset="0"/>
                <a:ea typeface="Calibri" panose="020F0502020204030204" pitchFamily="34" charset="0"/>
                <a:cs typeface="Calibri" panose="020F0502020204030204" pitchFamily="34" charset="0"/>
              </a:rPr>
              <a:t> garis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penghubung</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antar</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lingkaran</a:t>
            </a:r>
            <a:r>
              <a:rPr lang="en-ID" sz="1800" kern="100" dirty="0">
                <a:effectLst/>
                <a:latin typeface="Calibri" panose="020F0502020204030204" pitchFamily="34" charset="0"/>
                <a:ea typeface="Calibri" panose="020F0502020204030204" pitchFamily="34" charset="0"/>
                <a:cs typeface="Calibri" panose="020F0502020204030204" pitchFamily="34" charset="0"/>
              </a:rPr>
              <a:t>. Pak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Dengklek</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akan</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mewarnai</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kandang</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dengan</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warna</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merah</a:t>
            </a:r>
            <a:r>
              <a:rPr lang="en-ID" sz="1800" kern="100" dirty="0">
                <a:effectLst/>
                <a:latin typeface="Calibri" panose="020F0502020204030204" pitchFamily="34" charset="0"/>
                <a:ea typeface="Calibri" panose="020F0502020204030204" pitchFamily="34" charset="0"/>
                <a:cs typeface="Calibri" panose="020F0502020204030204" pitchFamily="34" charset="0"/>
              </a:rPr>
              <a:t>, Pak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Aesh</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warna</a:t>
            </a:r>
            <a:r>
              <a:rPr lang="en-ID" sz="1800" kern="100" dirty="0">
                <a:effectLst/>
                <a:latin typeface="Calibri" panose="020F0502020204030204" pitchFamily="34" charset="0"/>
                <a:ea typeface="Calibri" panose="020F0502020204030204" pitchFamily="34" charset="0"/>
                <a:cs typeface="Calibri" panose="020F0502020204030204" pitchFamily="34" charset="0"/>
              </a:rPr>
              <a:t> Hijau, dan Pak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Chanek</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warna</a:t>
            </a:r>
            <a:r>
              <a:rPr lang="en-ID" sz="1800" kern="100" dirty="0">
                <a:effectLst/>
                <a:latin typeface="Calibri" panose="020F0502020204030204" pitchFamily="34" charset="0"/>
                <a:ea typeface="Calibri" panose="020F0502020204030204" pitchFamily="34" charset="0"/>
                <a:cs typeface="Calibri" panose="020F0502020204030204" pitchFamily="34" charset="0"/>
              </a:rPr>
              <a:t> Biru.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Dalam</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perlombaan</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ini</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setiap</a:t>
            </a:r>
            <a:r>
              <a:rPr lang="en-ID" sz="1800" kern="100" dirty="0">
                <a:effectLst/>
                <a:latin typeface="Calibri" panose="020F0502020204030204" pitchFamily="34" charset="0"/>
                <a:ea typeface="Calibri" panose="020F0502020204030204" pitchFamily="34" charset="0"/>
                <a:cs typeface="Calibri" panose="020F0502020204030204" pitchFamily="34" charset="0"/>
              </a:rPr>
              <a:t> orang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mengecat</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kandang</a:t>
            </a:r>
            <a:r>
              <a:rPr lang="en-ID" sz="1800" kern="100" dirty="0">
                <a:effectLst/>
                <a:latin typeface="Calibri" panose="020F0502020204030204" pitchFamily="34" charset="0"/>
                <a:ea typeface="Calibri" panose="020F0502020204030204" pitchFamily="34" charset="0"/>
                <a:cs typeface="Calibri" panose="020F0502020204030204" pitchFamily="34" charset="0"/>
              </a:rPr>
              <a:t> mana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saja</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secara</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bergantian</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Seseorang</a:t>
            </a:r>
            <a:r>
              <a:rPr lang="en-ID" sz="1800" kern="100" dirty="0">
                <a:effectLst/>
                <a:latin typeface="Calibri" panose="020F0502020204030204" pitchFamily="34" charset="0"/>
                <a:ea typeface="Calibri" panose="020F0502020204030204" pitchFamily="34" charset="0"/>
                <a:cs typeface="Calibri" panose="020F0502020204030204" pitchFamily="34" charset="0"/>
              </a:rPr>
              <a:t> yang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tidak</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memiliki</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kesempatan</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untuk</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mengecat</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karena</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tidak</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ada</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kandang</a:t>
            </a:r>
            <a:r>
              <a:rPr lang="en-ID" sz="1800" kern="100" dirty="0">
                <a:effectLst/>
                <a:latin typeface="Calibri" panose="020F0502020204030204" pitchFamily="34" charset="0"/>
                <a:ea typeface="Calibri" panose="020F0502020204030204" pitchFamily="34" charset="0"/>
                <a:cs typeface="Calibri" panose="020F0502020204030204" pitchFamily="34" charset="0"/>
              </a:rPr>
              <a:t> yang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bisa</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dicat</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dapat</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dijeda</a:t>
            </a:r>
            <a:r>
              <a:rPr lang="en-ID" sz="1800" kern="100" dirty="0">
                <a:effectLst/>
                <a:latin typeface="Calibri" panose="020F0502020204030204" pitchFamily="34" charset="0"/>
                <a:ea typeface="Calibri" panose="020F0502020204030204" pitchFamily="34" charset="0"/>
                <a:cs typeface="Calibri" panose="020F0502020204030204" pitchFamily="34" charset="0"/>
              </a:rPr>
              <a:t> dan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pengecatan</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berlanjut</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ke</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giliran</a:t>
            </a:r>
            <a:r>
              <a:rPr lang="en-ID" sz="1800" kern="100" dirty="0">
                <a:effectLst/>
                <a:latin typeface="Calibri" panose="020F0502020204030204" pitchFamily="34" charset="0"/>
                <a:ea typeface="Calibri" panose="020F0502020204030204" pitchFamily="34" charset="0"/>
                <a:cs typeface="Calibri" panose="020F0502020204030204" pitchFamily="34" charset="0"/>
              </a:rPr>
              <a:t> orang yang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berikutnya</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Pemenang</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ditentukan</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berdasarkan</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jumlah</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kandang</a:t>
            </a:r>
            <a:r>
              <a:rPr lang="en-ID" sz="1800" kern="100" dirty="0">
                <a:effectLst/>
                <a:latin typeface="Calibri" panose="020F0502020204030204" pitchFamily="34" charset="0"/>
                <a:ea typeface="Calibri" panose="020F0502020204030204" pitchFamily="34" charset="0"/>
                <a:cs typeface="Calibri" panose="020F0502020204030204" pitchFamily="34" charset="0"/>
              </a:rPr>
              <a:t> yang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berhasil</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dicat</a:t>
            </a:r>
            <a:r>
              <a:rPr lang="en-ID" sz="1800" kern="100" dirty="0">
                <a:effectLst/>
                <a:latin typeface="Calibri" panose="020F0502020204030204" pitchFamily="34" charset="0"/>
                <a:ea typeface="Calibri" panose="020F0502020204030204" pitchFamily="34" charset="0"/>
                <a:cs typeface="Calibri" panose="020F0502020204030204" pitchFamily="34" charset="0"/>
              </a:rPr>
              <a:t> dan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permainan</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akan</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berakhir</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saat</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semua</a:t>
            </a:r>
            <a:r>
              <a:rPr lang="en-ID" sz="1800" kern="100" dirty="0">
                <a:effectLst/>
                <a:latin typeface="Calibri" panose="020F0502020204030204" pitchFamily="34" charset="0"/>
                <a:ea typeface="Calibri" panose="020F0502020204030204" pitchFamily="34" charset="0"/>
                <a:cs typeface="Calibri" panose="020F0502020204030204" pitchFamily="34" charset="0"/>
              </a:rPr>
              <a:t> orang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tidak</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dapat</a:t>
            </a:r>
            <a:r>
              <a:rPr lang="en-ID" sz="1800" kern="100" dirty="0">
                <a:effectLst/>
                <a:latin typeface="Calibri" panose="020F0502020204030204" pitchFamily="34" charset="0"/>
                <a:ea typeface="Calibri" panose="020F0502020204030204" pitchFamily="34" charset="0"/>
                <a:cs typeface="Calibri" panose="020F0502020204030204" pitchFamily="34" charset="0"/>
              </a:rPr>
              <a:t>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mengecat</a:t>
            </a:r>
            <a:r>
              <a:rPr lang="en-ID" sz="1800" kern="100" dirty="0">
                <a:effectLst/>
                <a:latin typeface="Calibri" panose="020F0502020204030204" pitchFamily="34" charset="0"/>
                <a:ea typeface="Calibri" panose="020F0502020204030204" pitchFamily="34" charset="0"/>
                <a:cs typeface="Calibri" panose="020F0502020204030204" pitchFamily="34" charset="0"/>
              </a:rPr>
              <a:t> kendang </a:t>
            </a:r>
            <a:r>
              <a:rPr lang="en-ID" sz="1800" kern="100" dirty="0" err="1">
                <a:effectLst/>
                <a:latin typeface="Calibri" panose="020F0502020204030204" pitchFamily="34" charset="0"/>
                <a:ea typeface="Calibri" panose="020F0502020204030204" pitchFamily="34" charset="0"/>
                <a:cs typeface="Calibri" panose="020F0502020204030204" pitchFamily="34" charset="0"/>
              </a:rPr>
              <a:t>manapun</a:t>
            </a:r>
            <a:endParaRPr lang="en-ID"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38A64BF2-98F0-4176-51AD-AD5A03E78604}"/>
              </a:ext>
            </a:extLst>
          </p:cNvPr>
          <p:cNvPicPr>
            <a:picLocks noChangeAspect="1"/>
          </p:cNvPicPr>
          <p:nvPr/>
        </p:nvPicPr>
        <p:blipFill>
          <a:blip r:embed="rId2"/>
          <a:stretch>
            <a:fillRect/>
          </a:stretch>
        </p:blipFill>
        <p:spPr>
          <a:xfrm>
            <a:off x="8925060" y="4612503"/>
            <a:ext cx="2040255" cy="1517015"/>
          </a:xfrm>
          <a:prstGeom prst="rect">
            <a:avLst/>
          </a:prstGeom>
        </p:spPr>
      </p:pic>
    </p:spTree>
    <p:extLst>
      <p:ext uri="{BB962C8B-B14F-4D97-AF65-F5344CB8AC3E}">
        <p14:creationId xmlns:p14="http://schemas.microsoft.com/office/powerpoint/2010/main" val="1073269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CBCA2-496D-14B4-9EFB-748C9D0C9AB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682904A-2BFE-152D-9320-3BCF6C8F2F7A}"/>
              </a:ext>
            </a:extLst>
          </p:cNvPr>
          <p:cNvSpPr txBox="1"/>
          <p:nvPr/>
        </p:nvSpPr>
        <p:spPr>
          <a:xfrm>
            <a:off x="779634" y="425417"/>
            <a:ext cx="3405548" cy="553998"/>
          </a:xfrm>
          <a:prstGeom prst="rect">
            <a:avLst/>
          </a:prstGeom>
          <a:noFill/>
        </p:spPr>
        <p:txBody>
          <a:bodyPr wrap="none" lIns="0" tIns="0" rIns="0" bIns="0" rtlCol="0">
            <a:spAutoFit/>
          </a:bodyPr>
          <a:lstStyle/>
          <a:p>
            <a:r>
              <a:rPr lang="en-US" sz="3600" b="1" dirty="0" err="1"/>
              <a:t>Penjelajahan</a:t>
            </a:r>
            <a:r>
              <a:rPr lang="en-US" sz="3600" b="1" dirty="0"/>
              <a:t> Graf</a:t>
            </a:r>
            <a:endParaRPr lang="en-ID" sz="3600" b="1" dirty="0"/>
          </a:p>
        </p:txBody>
      </p:sp>
      <p:sp>
        <p:nvSpPr>
          <p:cNvPr id="4" name="TextBox 3">
            <a:extLst>
              <a:ext uri="{FF2B5EF4-FFF2-40B4-BE49-F238E27FC236}">
                <a16:creationId xmlns:a16="http://schemas.microsoft.com/office/drawing/2014/main" id="{76F3F3A9-28B7-5BA0-AAC3-1D57E58CDFEC}"/>
              </a:ext>
            </a:extLst>
          </p:cNvPr>
          <p:cNvSpPr txBox="1"/>
          <p:nvPr/>
        </p:nvSpPr>
        <p:spPr>
          <a:xfrm>
            <a:off x="779634" y="1239747"/>
            <a:ext cx="3808158" cy="1477328"/>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sz="3200" dirty="0"/>
              <a:t>Depth First Search</a:t>
            </a:r>
          </a:p>
          <a:p>
            <a:pPr marL="457200" indent="-457200">
              <a:buFont typeface="Arial" panose="020B0604020202020204" pitchFamily="34" charset="0"/>
              <a:buChar char="•"/>
            </a:pPr>
            <a:r>
              <a:rPr lang="en-US" sz="3200" dirty="0"/>
              <a:t>Breadth First Search</a:t>
            </a:r>
          </a:p>
          <a:p>
            <a:pPr marL="457200" indent="-457200">
              <a:buFont typeface="Arial" panose="020B0604020202020204" pitchFamily="34" charset="0"/>
              <a:buChar char="•"/>
            </a:pPr>
            <a:r>
              <a:rPr lang="en-US" sz="3200" dirty="0"/>
              <a:t>Backtracking</a:t>
            </a:r>
          </a:p>
        </p:txBody>
      </p:sp>
    </p:spTree>
    <p:extLst>
      <p:ext uri="{BB962C8B-B14F-4D97-AF65-F5344CB8AC3E}">
        <p14:creationId xmlns:p14="http://schemas.microsoft.com/office/powerpoint/2010/main" val="2061223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B2215-9F65-7D9F-D21B-4C11A9DAD26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E856F45-1BCD-D67F-EBDB-B96CD2CAE057}"/>
              </a:ext>
            </a:extLst>
          </p:cNvPr>
          <p:cNvSpPr txBox="1"/>
          <p:nvPr/>
        </p:nvSpPr>
        <p:spPr>
          <a:xfrm>
            <a:off x="779634" y="425417"/>
            <a:ext cx="3405548" cy="553998"/>
          </a:xfrm>
          <a:prstGeom prst="rect">
            <a:avLst/>
          </a:prstGeom>
          <a:noFill/>
        </p:spPr>
        <p:txBody>
          <a:bodyPr wrap="none" lIns="0" tIns="0" rIns="0" bIns="0" rtlCol="0">
            <a:spAutoFit/>
          </a:bodyPr>
          <a:lstStyle/>
          <a:p>
            <a:r>
              <a:rPr lang="en-US" sz="3600" b="1" dirty="0" err="1"/>
              <a:t>Penjelajahan</a:t>
            </a:r>
            <a:r>
              <a:rPr lang="en-US" sz="3600" b="1" dirty="0"/>
              <a:t> Graf</a:t>
            </a:r>
            <a:endParaRPr lang="en-ID" sz="3600" b="1" dirty="0"/>
          </a:p>
        </p:txBody>
      </p:sp>
      <p:sp>
        <p:nvSpPr>
          <p:cNvPr id="4" name="TextBox 3">
            <a:extLst>
              <a:ext uri="{FF2B5EF4-FFF2-40B4-BE49-F238E27FC236}">
                <a16:creationId xmlns:a16="http://schemas.microsoft.com/office/drawing/2014/main" id="{1B372197-6766-55AA-CD98-124DD7FAE9DD}"/>
              </a:ext>
            </a:extLst>
          </p:cNvPr>
          <p:cNvSpPr txBox="1"/>
          <p:nvPr/>
        </p:nvSpPr>
        <p:spPr>
          <a:xfrm>
            <a:off x="779634" y="1239747"/>
            <a:ext cx="3502369" cy="492443"/>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sz="3200" dirty="0"/>
              <a:t>Depth First Search</a:t>
            </a:r>
          </a:p>
        </p:txBody>
      </p:sp>
    </p:spTree>
    <p:extLst>
      <p:ext uri="{BB962C8B-B14F-4D97-AF65-F5344CB8AC3E}">
        <p14:creationId xmlns:p14="http://schemas.microsoft.com/office/powerpoint/2010/main" val="2616108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2467A-6206-5DBF-5D8D-6F4BA645C8F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99E4597-37CE-E4A3-4E55-3698CE0700F3}"/>
              </a:ext>
            </a:extLst>
          </p:cNvPr>
          <p:cNvSpPr txBox="1"/>
          <p:nvPr/>
        </p:nvSpPr>
        <p:spPr>
          <a:xfrm>
            <a:off x="779634" y="425417"/>
            <a:ext cx="3405548" cy="553998"/>
          </a:xfrm>
          <a:prstGeom prst="rect">
            <a:avLst/>
          </a:prstGeom>
          <a:noFill/>
        </p:spPr>
        <p:txBody>
          <a:bodyPr wrap="none" lIns="0" tIns="0" rIns="0" bIns="0" rtlCol="0">
            <a:spAutoFit/>
          </a:bodyPr>
          <a:lstStyle/>
          <a:p>
            <a:r>
              <a:rPr lang="en-US" sz="3600" b="1" dirty="0" err="1"/>
              <a:t>Penjelajahan</a:t>
            </a:r>
            <a:r>
              <a:rPr lang="en-US" sz="3600" b="1" dirty="0"/>
              <a:t> Graf</a:t>
            </a:r>
            <a:endParaRPr lang="en-ID" sz="3600" b="1" dirty="0"/>
          </a:p>
        </p:txBody>
      </p:sp>
      <p:sp>
        <p:nvSpPr>
          <p:cNvPr id="4" name="TextBox 3">
            <a:extLst>
              <a:ext uri="{FF2B5EF4-FFF2-40B4-BE49-F238E27FC236}">
                <a16:creationId xmlns:a16="http://schemas.microsoft.com/office/drawing/2014/main" id="{535BE501-ED5D-C0B1-A43A-FEADB3777C1A}"/>
              </a:ext>
            </a:extLst>
          </p:cNvPr>
          <p:cNvSpPr txBox="1"/>
          <p:nvPr/>
        </p:nvSpPr>
        <p:spPr>
          <a:xfrm>
            <a:off x="779634" y="1239747"/>
            <a:ext cx="3808158" cy="492443"/>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sz="3200" dirty="0"/>
              <a:t>Breadth First Search</a:t>
            </a:r>
          </a:p>
        </p:txBody>
      </p:sp>
    </p:spTree>
    <p:extLst>
      <p:ext uri="{BB962C8B-B14F-4D97-AF65-F5344CB8AC3E}">
        <p14:creationId xmlns:p14="http://schemas.microsoft.com/office/powerpoint/2010/main" val="787842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6275B-1C36-5D18-069A-59A9BF73AAC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2AD94B9-6AF7-E5F7-27A1-F3D5E37DD8B9}"/>
              </a:ext>
            </a:extLst>
          </p:cNvPr>
          <p:cNvSpPr txBox="1"/>
          <p:nvPr/>
        </p:nvSpPr>
        <p:spPr>
          <a:xfrm>
            <a:off x="779634" y="425417"/>
            <a:ext cx="3405548" cy="553998"/>
          </a:xfrm>
          <a:prstGeom prst="rect">
            <a:avLst/>
          </a:prstGeom>
          <a:noFill/>
        </p:spPr>
        <p:txBody>
          <a:bodyPr wrap="none" lIns="0" tIns="0" rIns="0" bIns="0" rtlCol="0">
            <a:spAutoFit/>
          </a:bodyPr>
          <a:lstStyle/>
          <a:p>
            <a:r>
              <a:rPr lang="en-US" sz="3600" b="1" dirty="0" err="1"/>
              <a:t>Penjelajahan</a:t>
            </a:r>
            <a:r>
              <a:rPr lang="en-US" sz="3600" b="1" dirty="0"/>
              <a:t> Graf</a:t>
            </a:r>
            <a:endParaRPr lang="en-ID" sz="3600" b="1" dirty="0"/>
          </a:p>
        </p:txBody>
      </p:sp>
      <p:sp>
        <p:nvSpPr>
          <p:cNvPr id="4" name="TextBox 3">
            <a:extLst>
              <a:ext uri="{FF2B5EF4-FFF2-40B4-BE49-F238E27FC236}">
                <a16:creationId xmlns:a16="http://schemas.microsoft.com/office/drawing/2014/main" id="{5EA8D738-1B62-8C3F-866E-4F4232448BDA}"/>
              </a:ext>
            </a:extLst>
          </p:cNvPr>
          <p:cNvSpPr txBox="1"/>
          <p:nvPr/>
        </p:nvSpPr>
        <p:spPr>
          <a:xfrm>
            <a:off x="779634" y="1239747"/>
            <a:ext cx="2572051" cy="492443"/>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sz="3200" dirty="0"/>
              <a:t>Backtracking</a:t>
            </a:r>
          </a:p>
        </p:txBody>
      </p:sp>
    </p:spTree>
    <p:extLst>
      <p:ext uri="{BB962C8B-B14F-4D97-AF65-F5344CB8AC3E}">
        <p14:creationId xmlns:p14="http://schemas.microsoft.com/office/powerpoint/2010/main" val="1434804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A8425-BB44-6559-BE75-4BE618DBBC6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5652971-6D6E-C262-E2D1-83CEABA57397}"/>
              </a:ext>
            </a:extLst>
          </p:cNvPr>
          <p:cNvSpPr txBox="1"/>
          <p:nvPr/>
        </p:nvSpPr>
        <p:spPr>
          <a:xfrm>
            <a:off x="779634" y="425417"/>
            <a:ext cx="3405548" cy="553998"/>
          </a:xfrm>
          <a:prstGeom prst="rect">
            <a:avLst/>
          </a:prstGeom>
          <a:noFill/>
        </p:spPr>
        <p:txBody>
          <a:bodyPr wrap="none" lIns="0" tIns="0" rIns="0" bIns="0" rtlCol="0">
            <a:spAutoFit/>
          </a:bodyPr>
          <a:lstStyle/>
          <a:p>
            <a:r>
              <a:rPr lang="en-US" sz="3600" b="1" dirty="0" err="1"/>
              <a:t>Penjelajahan</a:t>
            </a:r>
            <a:r>
              <a:rPr lang="en-US" sz="3600" b="1" dirty="0"/>
              <a:t> Graf</a:t>
            </a:r>
            <a:endParaRPr lang="en-ID" sz="3600" b="1" dirty="0"/>
          </a:p>
        </p:txBody>
      </p:sp>
      <p:sp>
        <p:nvSpPr>
          <p:cNvPr id="5" name="TextBox 4">
            <a:extLst>
              <a:ext uri="{FF2B5EF4-FFF2-40B4-BE49-F238E27FC236}">
                <a16:creationId xmlns:a16="http://schemas.microsoft.com/office/drawing/2014/main" id="{9BD93DE5-87C3-F764-F2E5-FF22ABF3A50F}"/>
              </a:ext>
            </a:extLst>
          </p:cNvPr>
          <p:cNvSpPr txBox="1"/>
          <p:nvPr/>
        </p:nvSpPr>
        <p:spPr>
          <a:xfrm>
            <a:off x="687977" y="1218385"/>
            <a:ext cx="10633165" cy="1200329"/>
          </a:xfrm>
          <a:prstGeom prst="rect">
            <a:avLst/>
          </a:prstGeom>
          <a:noFill/>
        </p:spPr>
        <p:txBody>
          <a:bodyPr wrap="square">
            <a:spAutoFit/>
          </a:bodyPr>
          <a:lstStyle/>
          <a:p>
            <a:r>
              <a:rPr lang="en-ID" dirty="0"/>
              <a:t>Pak </a:t>
            </a:r>
            <a:r>
              <a:rPr lang="en-ID" dirty="0" err="1"/>
              <a:t>Dengklek</a:t>
            </a:r>
            <a:r>
              <a:rPr lang="en-ID" dirty="0"/>
              <a:t> </a:t>
            </a:r>
            <a:r>
              <a:rPr lang="en-ID" dirty="0" err="1"/>
              <a:t>ingin</a:t>
            </a:r>
            <a:r>
              <a:rPr lang="en-ID" dirty="0"/>
              <a:t> </a:t>
            </a:r>
            <a:r>
              <a:rPr lang="en-ID" dirty="0" err="1"/>
              <a:t>membuat</a:t>
            </a:r>
            <a:r>
              <a:rPr lang="en-ID" dirty="0"/>
              <a:t> </a:t>
            </a:r>
            <a:r>
              <a:rPr lang="en-ID" dirty="0" err="1"/>
              <a:t>sebuah</a:t>
            </a:r>
            <a:r>
              <a:rPr lang="en-ID" dirty="0"/>
              <a:t> </a:t>
            </a:r>
            <a:r>
              <a:rPr lang="en-ID" dirty="0" err="1"/>
              <a:t>rutinitas</a:t>
            </a:r>
            <a:r>
              <a:rPr lang="en-ID" dirty="0"/>
              <a:t> </a:t>
            </a:r>
            <a:r>
              <a:rPr lang="en-ID" dirty="0" err="1"/>
              <a:t>malam</a:t>
            </a:r>
            <a:r>
              <a:rPr lang="en-ID" dirty="0"/>
              <a:t>. Ada 9 </a:t>
            </a:r>
            <a:r>
              <a:rPr lang="en-ID" dirty="0" err="1"/>
              <a:t>kegiatan</a:t>
            </a:r>
            <a:r>
              <a:rPr lang="en-ID" dirty="0"/>
              <a:t> yang </a:t>
            </a:r>
            <a:r>
              <a:rPr lang="en-ID" dirty="0" err="1"/>
              <a:t>perlu</a:t>
            </a:r>
            <a:r>
              <a:rPr lang="en-ID" dirty="0"/>
              <a:t> </a:t>
            </a:r>
            <a:r>
              <a:rPr lang="en-ID" dirty="0" err="1"/>
              <a:t>ia</a:t>
            </a:r>
            <a:r>
              <a:rPr lang="en-ID" dirty="0"/>
              <a:t> </a:t>
            </a:r>
            <a:r>
              <a:rPr lang="en-ID" dirty="0" err="1"/>
              <a:t>rancang</a:t>
            </a:r>
            <a:r>
              <a:rPr lang="en-ID" dirty="0"/>
              <a:t>, </a:t>
            </a:r>
            <a:r>
              <a:rPr lang="en-ID" dirty="0" err="1"/>
              <a:t>namun</a:t>
            </a:r>
            <a:r>
              <a:rPr lang="en-ID" dirty="0"/>
              <a:t> </a:t>
            </a:r>
            <a:r>
              <a:rPr lang="en-ID" dirty="0" err="1"/>
              <a:t>ia</a:t>
            </a:r>
            <a:r>
              <a:rPr lang="en-ID" dirty="0"/>
              <a:t> </a:t>
            </a:r>
            <a:r>
              <a:rPr lang="en-ID" dirty="0" err="1"/>
              <a:t>menemukan</a:t>
            </a:r>
            <a:r>
              <a:rPr lang="en-ID" dirty="0"/>
              <a:t> </a:t>
            </a:r>
            <a:r>
              <a:rPr lang="en-ID" dirty="0" err="1"/>
              <a:t>bahwa</a:t>
            </a:r>
            <a:r>
              <a:rPr lang="en-ID" dirty="0"/>
              <a:t> </a:t>
            </a:r>
            <a:r>
              <a:rPr lang="en-ID" dirty="0" err="1"/>
              <a:t>terkadang</a:t>
            </a:r>
            <a:r>
              <a:rPr lang="en-ID" dirty="0"/>
              <a:t> </a:t>
            </a:r>
            <a:r>
              <a:rPr lang="en-ID" dirty="0" err="1"/>
              <a:t>sebuah</a:t>
            </a:r>
            <a:r>
              <a:rPr lang="en-ID" dirty="0"/>
              <a:t> </a:t>
            </a:r>
            <a:r>
              <a:rPr lang="en-ID" dirty="0" err="1"/>
              <a:t>kegiatan</a:t>
            </a:r>
            <a:r>
              <a:rPr lang="en-ID" dirty="0"/>
              <a:t> </a:t>
            </a:r>
            <a:r>
              <a:rPr lang="en-ID" dirty="0" err="1"/>
              <a:t>harus</a:t>
            </a:r>
            <a:r>
              <a:rPr lang="en-ID" dirty="0"/>
              <a:t> </a:t>
            </a:r>
            <a:r>
              <a:rPr lang="en-ID" dirty="0" err="1"/>
              <a:t>dilakukan</a:t>
            </a:r>
            <a:r>
              <a:rPr lang="en-ID" dirty="0"/>
              <a:t> </a:t>
            </a:r>
            <a:r>
              <a:rPr lang="en-ID" dirty="0" err="1"/>
              <a:t>sebelum</a:t>
            </a:r>
            <a:r>
              <a:rPr lang="en-ID" dirty="0"/>
              <a:t> </a:t>
            </a:r>
            <a:r>
              <a:rPr lang="en-ID" dirty="0" err="1"/>
              <a:t>sebuah</a:t>
            </a:r>
            <a:r>
              <a:rPr lang="en-ID" dirty="0"/>
              <a:t> </a:t>
            </a:r>
            <a:r>
              <a:rPr lang="en-ID" dirty="0" err="1"/>
              <a:t>kegiatan</a:t>
            </a:r>
            <a:r>
              <a:rPr lang="en-ID" dirty="0"/>
              <a:t> </a:t>
            </a:r>
            <a:r>
              <a:rPr lang="en-ID" dirty="0" err="1"/>
              <a:t>lainnya</a:t>
            </a:r>
            <a:r>
              <a:rPr lang="en-ID" dirty="0"/>
              <a:t>. </a:t>
            </a:r>
            <a:r>
              <a:rPr lang="en-ID" dirty="0" err="1"/>
              <a:t>Berikut</a:t>
            </a:r>
            <a:r>
              <a:rPr lang="en-ID" dirty="0"/>
              <a:t> </a:t>
            </a:r>
            <a:r>
              <a:rPr lang="en-ID" dirty="0" err="1"/>
              <a:t>merupakan</a:t>
            </a:r>
            <a:r>
              <a:rPr lang="en-ID" dirty="0"/>
              <a:t> </a:t>
            </a:r>
            <a:r>
              <a:rPr lang="en-ID" dirty="0" err="1"/>
              <a:t>ilustrasi</a:t>
            </a:r>
            <a:r>
              <a:rPr lang="en-ID" dirty="0"/>
              <a:t> </a:t>
            </a:r>
            <a:r>
              <a:rPr lang="en-ID" dirty="0" err="1"/>
              <a:t>dari</a:t>
            </a:r>
            <a:r>
              <a:rPr lang="en-ID" dirty="0"/>
              <a:t> </a:t>
            </a:r>
            <a:r>
              <a:rPr lang="en-ID" dirty="0" err="1"/>
              <a:t>persyaratan</a:t>
            </a:r>
            <a:r>
              <a:rPr lang="en-ID" dirty="0"/>
              <a:t> 9 </a:t>
            </a:r>
            <a:r>
              <a:rPr lang="en-ID" dirty="0" err="1"/>
              <a:t>kegiatan</a:t>
            </a:r>
            <a:r>
              <a:rPr lang="en-ID" dirty="0"/>
              <a:t> Pak </a:t>
            </a:r>
            <a:r>
              <a:rPr lang="en-ID" dirty="0" err="1"/>
              <a:t>Dengklek</a:t>
            </a:r>
            <a:r>
              <a:rPr lang="en-ID" dirty="0"/>
              <a:t>. Jika </a:t>
            </a:r>
            <a:r>
              <a:rPr lang="en-ID" dirty="0" err="1"/>
              <a:t>ada</a:t>
            </a:r>
            <a:r>
              <a:rPr lang="en-ID" dirty="0"/>
              <a:t> </a:t>
            </a:r>
            <a:r>
              <a:rPr lang="en-ID" dirty="0" err="1"/>
              <a:t>panah</a:t>
            </a:r>
            <a:r>
              <a:rPr lang="en-ID" dirty="0"/>
              <a:t> </a:t>
            </a:r>
            <a:r>
              <a:rPr lang="en-ID" dirty="0" err="1"/>
              <a:t>dari</a:t>
            </a:r>
            <a:r>
              <a:rPr lang="en-ID" dirty="0"/>
              <a:t> </a:t>
            </a:r>
            <a:r>
              <a:rPr lang="en-ID" dirty="0" err="1"/>
              <a:t>kegiatan</a:t>
            </a:r>
            <a:r>
              <a:rPr lang="en-ID" dirty="0"/>
              <a:t> A </a:t>
            </a:r>
            <a:r>
              <a:rPr lang="en-ID" dirty="0" err="1"/>
              <a:t>menuju</a:t>
            </a:r>
            <a:r>
              <a:rPr lang="en-ID" dirty="0"/>
              <a:t> </a:t>
            </a:r>
            <a:r>
              <a:rPr lang="en-ID" dirty="0" err="1"/>
              <a:t>kegiatan</a:t>
            </a:r>
            <a:r>
              <a:rPr lang="en-ID" dirty="0"/>
              <a:t> B, </a:t>
            </a:r>
            <a:r>
              <a:rPr lang="en-ID" dirty="0" err="1"/>
              <a:t>artinya</a:t>
            </a:r>
            <a:r>
              <a:rPr lang="en-ID" dirty="0"/>
              <a:t> </a:t>
            </a:r>
            <a:r>
              <a:rPr lang="en-ID" dirty="0" err="1"/>
              <a:t>kegiatan</a:t>
            </a:r>
            <a:r>
              <a:rPr lang="en-ID" dirty="0"/>
              <a:t> B </a:t>
            </a:r>
            <a:r>
              <a:rPr lang="en-ID" dirty="0" err="1"/>
              <a:t>hanya</a:t>
            </a:r>
            <a:r>
              <a:rPr lang="en-ID" dirty="0"/>
              <a:t> </a:t>
            </a:r>
            <a:r>
              <a:rPr lang="en-ID" dirty="0" err="1"/>
              <a:t>bisa</a:t>
            </a:r>
            <a:r>
              <a:rPr lang="en-ID" dirty="0"/>
              <a:t> </a:t>
            </a:r>
            <a:r>
              <a:rPr lang="en-ID" dirty="0" err="1"/>
              <a:t>dilakukan</a:t>
            </a:r>
            <a:r>
              <a:rPr lang="en-ID" dirty="0"/>
              <a:t> </a:t>
            </a:r>
            <a:r>
              <a:rPr lang="en-ID" dirty="0" err="1"/>
              <a:t>jika</a:t>
            </a:r>
            <a:r>
              <a:rPr lang="en-ID" dirty="0"/>
              <a:t> </a:t>
            </a:r>
            <a:r>
              <a:rPr lang="en-ID" dirty="0" err="1"/>
              <a:t>kegiatan</a:t>
            </a:r>
            <a:r>
              <a:rPr lang="en-ID" dirty="0"/>
              <a:t> A </a:t>
            </a:r>
            <a:r>
              <a:rPr lang="en-ID" dirty="0" err="1"/>
              <a:t>sudah</a:t>
            </a:r>
            <a:r>
              <a:rPr lang="en-ID" dirty="0"/>
              <a:t> </a:t>
            </a:r>
            <a:r>
              <a:rPr lang="en-ID" dirty="0" err="1"/>
              <a:t>pernah</a:t>
            </a:r>
            <a:r>
              <a:rPr lang="en-ID" dirty="0"/>
              <a:t> </a:t>
            </a:r>
            <a:r>
              <a:rPr lang="en-ID" dirty="0" err="1"/>
              <a:t>dilakukan</a:t>
            </a:r>
            <a:r>
              <a:rPr lang="en-ID" dirty="0"/>
              <a:t> </a:t>
            </a:r>
            <a:r>
              <a:rPr lang="en-ID" dirty="0" err="1"/>
              <a:t>sebelumnya</a:t>
            </a:r>
            <a:r>
              <a:rPr lang="en-ID" dirty="0"/>
              <a:t>.</a:t>
            </a:r>
          </a:p>
        </p:txBody>
      </p:sp>
      <p:pic>
        <p:nvPicPr>
          <p:cNvPr id="7" name="Picture 6">
            <a:extLst>
              <a:ext uri="{FF2B5EF4-FFF2-40B4-BE49-F238E27FC236}">
                <a16:creationId xmlns:a16="http://schemas.microsoft.com/office/drawing/2014/main" id="{22ED6980-BD0E-0CEB-654F-D896A1202AF2}"/>
              </a:ext>
            </a:extLst>
          </p:cNvPr>
          <p:cNvPicPr>
            <a:picLocks noChangeAspect="1"/>
          </p:cNvPicPr>
          <p:nvPr/>
        </p:nvPicPr>
        <p:blipFill>
          <a:blip r:embed="rId2"/>
          <a:stretch>
            <a:fillRect/>
          </a:stretch>
        </p:blipFill>
        <p:spPr>
          <a:xfrm>
            <a:off x="919732" y="2418714"/>
            <a:ext cx="6299673" cy="3186415"/>
          </a:xfrm>
          <a:prstGeom prst="rect">
            <a:avLst/>
          </a:prstGeom>
        </p:spPr>
      </p:pic>
      <p:sp>
        <p:nvSpPr>
          <p:cNvPr id="9" name="TextBox 8">
            <a:extLst>
              <a:ext uri="{FF2B5EF4-FFF2-40B4-BE49-F238E27FC236}">
                <a16:creationId xmlns:a16="http://schemas.microsoft.com/office/drawing/2014/main" id="{77699E98-11FE-8C08-44F5-85DC19436697}"/>
              </a:ext>
            </a:extLst>
          </p:cNvPr>
          <p:cNvSpPr txBox="1"/>
          <p:nvPr/>
        </p:nvSpPr>
        <p:spPr>
          <a:xfrm>
            <a:off x="7515497" y="2556154"/>
            <a:ext cx="4075611" cy="1477328"/>
          </a:xfrm>
          <a:prstGeom prst="rect">
            <a:avLst/>
          </a:prstGeom>
          <a:noFill/>
        </p:spPr>
        <p:txBody>
          <a:bodyPr wrap="square">
            <a:spAutoFit/>
          </a:bodyPr>
          <a:lstStyle/>
          <a:p>
            <a:r>
              <a:rPr lang="en-ID" dirty="0" err="1"/>
              <a:t>Andaikan</a:t>
            </a:r>
            <a:r>
              <a:rPr lang="en-ID" dirty="0"/>
              <a:t> Pak </a:t>
            </a:r>
            <a:r>
              <a:rPr lang="en-ID" dirty="0" err="1"/>
              <a:t>Dengklek</a:t>
            </a:r>
            <a:r>
              <a:rPr lang="en-ID" dirty="0"/>
              <a:t> </a:t>
            </a:r>
            <a:r>
              <a:rPr lang="en-ID" dirty="0" err="1"/>
              <a:t>ingin</a:t>
            </a:r>
            <a:r>
              <a:rPr lang="en-ID" dirty="0"/>
              <a:t> </a:t>
            </a:r>
            <a:r>
              <a:rPr lang="en-ID" dirty="0" err="1"/>
              <a:t>kegiatan</a:t>
            </a:r>
            <a:r>
              <a:rPr lang="en-ID" dirty="0"/>
              <a:t> </a:t>
            </a:r>
            <a:r>
              <a:rPr lang="en-ID" dirty="0" err="1"/>
              <a:t>minum</a:t>
            </a:r>
            <a:r>
              <a:rPr lang="en-ID" dirty="0"/>
              <a:t> </a:t>
            </a:r>
            <a:r>
              <a:rPr lang="en-ID" dirty="0" err="1"/>
              <a:t>teh</a:t>
            </a:r>
            <a:r>
              <a:rPr lang="en-ID" dirty="0"/>
              <a:t> </a:t>
            </a:r>
            <a:r>
              <a:rPr lang="en-ID" dirty="0" err="1"/>
              <a:t>dilakukan</a:t>
            </a:r>
            <a:r>
              <a:rPr lang="en-ID" dirty="0"/>
              <a:t> </a:t>
            </a:r>
            <a:r>
              <a:rPr lang="en-ID" dirty="0" err="1"/>
              <a:t>seawal</a:t>
            </a:r>
            <a:r>
              <a:rPr lang="en-ID" dirty="0"/>
              <a:t> </a:t>
            </a:r>
            <a:r>
              <a:rPr lang="en-ID" dirty="0" err="1"/>
              <a:t>mungkin</a:t>
            </a:r>
            <a:r>
              <a:rPr lang="en-ID" dirty="0"/>
              <a:t>, </a:t>
            </a:r>
            <a:r>
              <a:rPr lang="en-ID" dirty="0" err="1"/>
              <a:t>maka</a:t>
            </a:r>
            <a:r>
              <a:rPr lang="en-ID" dirty="0"/>
              <a:t> pada </a:t>
            </a:r>
            <a:r>
              <a:rPr lang="en-ID" dirty="0" err="1"/>
              <a:t>urutan</a:t>
            </a:r>
            <a:r>
              <a:rPr lang="en-ID" dirty="0"/>
              <a:t> </a:t>
            </a:r>
            <a:r>
              <a:rPr lang="en-ID" dirty="0" err="1"/>
              <a:t>ke</a:t>
            </a:r>
            <a:r>
              <a:rPr lang="en-ID" dirty="0"/>
              <a:t> </a:t>
            </a:r>
            <a:r>
              <a:rPr lang="en-ID" dirty="0" err="1"/>
              <a:t>berapakah</a:t>
            </a:r>
            <a:r>
              <a:rPr lang="en-ID" dirty="0"/>
              <a:t> paling </a:t>
            </a:r>
            <a:r>
              <a:rPr lang="en-ID" dirty="0" err="1"/>
              <a:t>awal</a:t>
            </a:r>
            <a:r>
              <a:rPr lang="en-ID" dirty="0"/>
              <a:t> </a:t>
            </a:r>
            <a:r>
              <a:rPr lang="en-ID" dirty="0" err="1"/>
              <a:t>kegiatan</a:t>
            </a:r>
            <a:r>
              <a:rPr lang="en-ID" dirty="0"/>
              <a:t> “</a:t>
            </a:r>
            <a:r>
              <a:rPr lang="en-ID" dirty="0" err="1"/>
              <a:t>Minum</a:t>
            </a:r>
            <a:r>
              <a:rPr lang="en-ID" dirty="0"/>
              <a:t> </a:t>
            </a:r>
            <a:r>
              <a:rPr lang="en-ID" dirty="0" err="1"/>
              <a:t>teh</a:t>
            </a:r>
            <a:r>
              <a:rPr lang="en-ID" dirty="0"/>
              <a:t>” yang </a:t>
            </a:r>
            <a:r>
              <a:rPr lang="en-ID" dirty="0" err="1"/>
              <a:t>bisa</a:t>
            </a:r>
            <a:r>
              <a:rPr lang="en-ID" dirty="0"/>
              <a:t> </a:t>
            </a:r>
            <a:r>
              <a:rPr lang="en-ID" dirty="0" err="1"/>
              <a:t>ia</a:t>
            </a:r>
            <a:r>
              <a:rPr lang="en-ID" dirty="0"/>
              <a:t> </a:t>
            </a:r>
            <a:r>
              <a:rPr lang="en-ID" dirty="0" err="1"/>
              <a:t>rancang</a:t>
            </a:r>
            <a:r>
              <a:rPr lang="en-ID" dirty="0"/>
              <a:t>? </a:t>
            </a:r>
          </a:p>
        </p:txBody>
      </p:sp>
    </p:spTree>
    <p:extLst>
      <p:ext uri="{BB962C8B-B14F-4D97-AF65-F5344CB8AC3E}">
        <p14:creationId xmlns:p14="http://schemas.microsoft.com/office/powerpoint/2010/main" val="66901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6E638-459B-4D61-2C2C-F396369C59C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7279102-D973-CC02-7CB2-F238B82B9D87}"/>
              </a:ext>
            </a:extLst>
          </p:cNvPr>
          <p:cNvSpPr txBox="1"/>
          <p:nvPr/>
        </p:nvSpPr>
        <p:spPr>
          <a:xfrm>
            <a:off x="779634" y="425417"/>
            <a:ext cx="3190361" cy="553998"/>
          </a:xfrm>
          <a:prstGeom prst="rect">
            <a:avLst/>
          </a:prstGeom>
          <a:noFill/>
        </p:spPr>
        <p:txBody>
          <a:bodyPr wrap="none" lIns="0" tIns="0" rIns="0" bIns="0" rtlCol="0">
            <a:spAutoFit/>
          </a:bodyPr>
          <a:lstStyle/>
          <a:p>
            <a:r>
              <a:rPr lang="en-US" sz="3600" b="1" dirty="0" err="1"/>
              <a:t>Terminologi</a:t>
            </a:r>
            <a:r>
              <a:rPr lang="en-US" sz="3600" b="1" dirty="0"/>
              <a:t> Graf</a:t>
            </a:r>
            <a:endParaRPr lang="en-ID" sz="3600" b="1" dirty="0"/>
          </a:p>
        </p:txBody>
      </p:sp>
      <p:sp>
        <p:nvSpPr>
          <p:cNvPr id="3" name="TextBox 2">
            <a:extLst>
              <a:ext uri="{FF2B5EF4-FFF2-40B4-BE49-F238E27FC236}">
                <a16:creationId xmlns:a16="http://schemas.microsoft.com/office/drawing/2014/main" id="{F0BB3D66-FA1B-F616-CE95-79D341E1ED93}"/>
              </a:ext>
            </a:extLst>
          </p:cNvPr>
          <p:cNvSpPr txBox="1"/>
          <p:nvPr/>
        </p:nvSpPr>
        <p:spPr>
          <a:xfrm>
            <a:off x="779634" y="1239747"/>
            <a:ext cx="2944909" cy="2462213"/>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sz="3200" dirty="0"/>
              <a:t>Node / </a:t>
            </a:r>
            <a:r>
              <a:rPr lang="en-US" sz="3200" dirty="0" err="1"/>
              <a:t>Verteks</a:t>
            </a:r>
            <a:endParaRPr lang="en-US" sz="3200" dirty="0"/>
          </a:p>
          <a:p>
            <a:pPr marL="457200" indent="-457200">
              <a:buFont typeface="Arial" panose="020B0604020202020204" pitchFamily="34" charset="0"/>
              <a:buChar char="•"/>
            </a:pPr>
            <a:r>
              <a:rPr lang="en-US" sz="3200" dirty="0"/>
              <a:t>Edge</a:t>
            </a:r>
          </a:p>
          <a:p>
            <a:pPr marL="457200" indent="-457200">
              <a:buFont typeface="Arial" panose="020B0604020202020204" pitchFamily="34" charset="0"/>
              <a:buChar char="•"/>
            </a:pPr>
            <a:r>
              <a:rPr lang="en-US" sz="3200" dirty="0"/>
              <a:t>Connectivity</a:t>
            </a:r>
          </a:p>
          <a:p>
            <a:pPr marL="457200" indent="-457200">
              <a:buFont typeface="Arial" panose="020B0604020202020204" pitchFamily="34" charset="0"/>
              <a:buChar char="•"/>
            </a:pPr>
            <a:r>
              <a:rPr lang="en-US" sz="3200" dirty="0"/>
              <a:t>Degree</a:t>
            </a:r>
          </a:p>
          <a:p>
            <a:pPr marL="457200" indent="-457200">
              <a:buFont typeface="Arial" panose="020B0604020202020204" pitchFamily="34" charset="0"/>
              <a:buChar char="•"/>
            </a:pPr>
            <a:r>
              <a:rPr lang="en-US" sz="3200" dirty="0"/>
              <a:t>Isomorphism</a:t>
            </a:r>
            <a:endParaRPr lang="en-ID" sz="3200" dirty="0"/>
          </a:p>
        </p:txBody>
      </p:sp>
    </p:spTree>
    <p:extLst>
      <p:ext uri="{BB962C8B-B14F-4D97-AF65-F5344CB8AC3E}">
        <p14:creationId xmlns:p14="http://schemas.microsoft.com/office/powerpoint/2010/main" val="758601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5ADAD-E4D2-1E5D-0A3E-59D30F03BF9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7B1CCAB-2C5F-D3E4-C9FB-CEDC74E9ED39}"/>
              </a:ext>
            </a:extLst>
          </p:cNvPr>
          <p:cNvSpPr txBox="1"/>
          <p:nvPr/>
        </p:nvSpPr>
        <p:spPr>
          <a:xfrm>
            <a:off x="779634" y="425417"/>
            <a:ext cx="3405548" cy="553998"/>
          </a:xfrm>
          <a:prstGeom prst="rect">
            <a:avLst/>
          </a:prstGeom>
          <a:noFill/>
        </p:spPr>
        <p:txBody>
          <a:bodyPr wrap="none" lIns="0" tIns="0" rIns="0" bIns="0" rtlCol="0">
            <a:spAutoFit/>
          </a:bodyPr>
          <a:lstStyle/>
          <a:p>
            <a:r>
              <a:rPr lang="en-US" sz="3600" b="1" dirty="0" err="1"/>
              <a:t>Penjelajahan</a:t>
            </a:r>
            <a:r>
              <a:rPr lang="en-US" sz="3600" b="1" dirty="0"/>
              <a:t> Graf</a:t>
            </a:r>
            <a:endParaRPr lang="en-ID" sz="3600" b="1" dirty="0"/>
          </a:p>
        </p:txBody>
      </p:sp>
      <p:sp>
        <p:nvSpPr>
          <p:cNvPr id="8" name="TextBox 7">
            <a:extLst>
              <a:ext uri="{FF2B5EF4-FFF2-40B4-BE49-F238E27FC236}">
                <a16:creationId xmlns:a16="http://schemas.microsoft.com/office/drawing/2014/main" id="{E2C7577D-1B4D-D4DE-D44D-3828A99DEF6F}"/>
              </a:ext>
            </a:extLst>
          </p:cNvPr>
          <p:cNvSpPr txBox="1"/>
          <p:nvPr/>
        </p:nvSpPr>
        <p:spPr>
          <a:xfrm>
            <a:off x="697895" y="1117116"/>
            <a:ext cx="10099222" cy="1200329"/>
          </a:xfrm>
          <a:prstGeom prst="rect">
            <a:avLst/>
          </a:prstGeom>
          <a:noFill/>
        </p:spPr>
        <p:txBody>
          <a:bodyPr wrap="square" rtlCol="0">
            <a:spAutoFit/>
          </a:bodyPr>
          <a:lstStyle/>
          <a:p>
            <a:r>
              <a:rPr lang="id-ID" sz="1800" dirty="0">
                <a:effectLst/>
                <a:latin typeface="Segoe UI" panose="020B0502040204020203" pitchFamily="34" charset="0"/>
                <a:ea typeface="Cambria" panose="02040503050406030204" pitchFamily="18" charset="0"/>
                <a:cs typeface="Times New Roman" panose="02020603050405020304" pitchFamily="18" charset="0"/>
              </a:rPr>
              <a:t>Mesin milik Pak Dengklek dapat membuat sebuah kata dengan mengikuti diagram di atas. Pertama ia memilih sebuah huruf lalu mengikuti tanda panah untuk menentukan huruf berikutnya. Contoh kata yang bisa ia buat adalah OSN dan ada dua cara membentuk kata tersebut :</a:t>
            </a:r>
            <a:endParaRPr lang="en-ID" sz="1800" dirty="0">
              <a:effectLst/>
              <a:latin typeface="Segoe UI" panose="020B0502040204020203" pitchFamily="34" charset="0"/>
              <a:ea typeface="Cambria" panose="02040503050406030204" pitchFamily="18" charset="0"/>
              <a:cs typeface="Times New Roman" panose="02020603050405020304" pitchFamily="18" charset="0"/>
            </a:endParaRPr>
          </a:p>
          <a:p>
            <a:endParaRPr lang="en-ID" dirty="0"/>
          </a:p>
        </p:txBody>
      </p:sp>
      <p:pic>
        <p:nvPicPr>
          <p:cNvPr id="10" name="Picture 9">
            <a:extLst>
              <a:ext uri="{FF2B5EF4-FFF2-40B4-BE49-F238E27FC236}">
                <a16:creationId xmlns:a16="http://schemas.microsoft.com/office/drawing/2014/main" id="{4BF353D1-7F55-530C-992B-A2632F8AC313}"/>
              </a:ext>
            </a:extLst>
          </p:cNvPr>
          <p:cNvPicPr>
            <a:picLocks noChangeAspect="1"/>
          </p:cNvPicPr>
          <p:nvPr/>
        </p:nvPicPr>
        <p:blipFill>
          <a:blip r:embed="rId2"/>
          <a:stretch>
            <a:fillRect/>
          </a:stretch>
        </p:blipFill>
        <p:spPr>
          <a:xfrm>
            <a:off x="845185" y="2197417"/>
            <a:ext cx="2576830" cy="2463165"/>
          </a:xfrm>
          <a:prstGeom prst="rect">
            <a:avLst/>
          </a:prstGeom>
        </p:spPr>
      </p:pic>
      <p:pic>
        <p:nvPicPr>
          <p:cNvPr id="1032" name="Picture 8">
            <a:extLst>
              <a:ext uri="{FF2B5EF4-FFF2-40B4-BE49-F238E27FC236}">
                <a16:creationId xmlns:a16="http://schemas.microsoft.com/office/drawing/2014/main" id="{4A03DE0B-B110-407D-FADD-FD1F7F550C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1651" y="2317445"/>
            <a:ext cx="3069924" cy="2753848"/>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1">
            <a:extLst>
              <a:ext uri="{FF2B5EF4-FFF2-40B4-BE49-F238E27FC236}">
                <a16:creationId xmlns:a16="http://schemas.microsoft.com/office/drawing/2014/main" id="{6BEF9C31-3958-CE64-E286-DEC4419709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575" y="2292805"/>
            <a:ext cx="2946400" cy="268482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9">
            <a:extLst>
              <a:ext uri="{FF2B5EF4-FFF2-40B4-BE49-F238E27FC236}">
                <a16:creationId xmlns:a16="http://schemas.microsoft.com/office/drawing/2014/main" id="{EF7E3D3F-D094-D5A8-0189-D9950F34197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01A57130-E381-E832-9253-117178F75CD1}"/>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4" name="TextBox 13">
            <a:extLst>
              <a:ext uri="{FF2B5EF4-FFF2-40B4-BE49-F238E27FC236}">
                <a16:creationId xmlns:a16="http://schemas.microsoft.com/office/drawing/2014/main" id="{13EDE423-2769-B424-E922-780FE4B0D779}"/>
              </a:ext>
            </a:extLst>
          </p:cNvPr>
          <p:cNvSpPr txBox="1"/>
          <p:nvPr/>
        </p:nvSpPr>
        <p:spPr>
          <a:xfrm>
            <a:off x="374015" y="5063728"/>
            <a:ext cx="6096000" cy="1020600"/>
          </a:xfrm>
          <a:prstGeom prst="rect">
            <a:avLst/>
          </a:prstGeom>
          <a:noFill/>
        </p:spPr>
        <p:txBody>
          <a:bodyPr wrap="square">
            <a:spAutoFit/>
          </a:bodyPr>
          <a:lstStyle/>
          <a:p>
            <a:pPr marL="457200" algn="just">
              <a:lnSpc>
                <a:spcPct val="115000"/>
              </a:lnSpc>
              <a:spcAft>
                <a:spcPts val="800"/>
              </a:spcAft>
            </a:pPr>
            <a:r>
              <a:rPr lang="id-ID" sz="1800" dirty="0">
                <a:effectLst/>
                <a:latin typeface="Segoe UI" panose="020B0502040204020203" pitchFamily="34" charset="0"/>
                <a:ea typeface="Cambria" panose="02040503050406030204" pitchFamily="18" charset="0"/>
                <a:cs typeface="Times New Roman" panose="02020603050405020304" pitchFamily="18" charset="0"/>
              </a:rPr>
              <a:t>Jika sekarang Pak Dengklek ingin membuat kata </a:t>
            </a:r>
            <a:r>
              <a:rPr lang="id-ID" sz="1800" b="1" dirty="0">
                <a:effectLst/>
                <a:latin typeface="Segoe UI" panose="020B0502040204020203" pitchFamily="34" charset="0"/>
                <a:ea typeface="Cambria" panose="02040503050406030204" pitchFamily="18" charset="0"/>
                <a:cs typeface="Times New Roman" panose="02020603050405020304" pitchFamily="18" charset="0"/>
              </a:rPr>
              <a:t>“OSN2024”</a:t>
            </a:r>
            <a:r>
              <a:rPr lang="id-ID" sz="1800" dirty="0">
                <a:effectLst/>
                <a:latin typeface="Segoe UI" panose="020B0502040204020203" pitchFamily="34" charset="0"/>
                <a:ea typeface="Cambria" panose="02040503050406030204" pitchFamily="18" charset="0"/>
                <a:cs typeface="Times New Roman" panose="02020603050405020304" pitchFamily="18" charset="0"/>
              </a:rPr>
              <a:t> ada berapa banyak cara yang bisa dilakukan? </a:t>
            </a:r>
            <a:r>
              <a:rPr lang="id-ID" sz="1800" b="1" dirty="0">
                <a:effectLst/>
                <a:latin typeface="Segoe UI" panose="020B0502040204020203" pitchFamily="34" charset="0"/>
                <a:ea typeface="Cambria" panose="02040503050406030204" pitchFamily="18" charset="0"/>
                <a:cs typeface="Times New Roman" panose="02020603050405020304" pitchFamily="18" charset="0"/>
              </a:rPr>
              <a:t>{jawaban berupa angka bulat}</a:t>
            </a:r>
            <a:endParaRPr lang="en-ID" sz="1800" dirty="0">
              <a:effectLst/>
              <a:latin typeface="Segoe UI" panose="020B0502040204020203" pitchFamily="34"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848553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A2440-453D-5744-2AF4-4858F61FD4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2775001-4BA3-D196-8BA9-35D69597FC64}"/>
              </a:ext>
            </a:extLst>
          </p:cNvPr>
          <p:cNvSpPr txBox="1"/>
          <p:nvPr/>
        </p:nvSpPr>
        <p:spPr>
          <a:xfrm>
            <a:off x="779634" y="425417"/>
            <a:ext cx="3405548" cy="553998"/>
          </a:xfrm>
          <a:prstGeom prst="rect">
            <a:avLst/>
          </a:prstGeom>
          <a:noFill/>
        </p:spPr>
        <p:txBody>
          <a:bodyPr wrap="none" lIns="0" tIns="0" rIns="0" bIns="0" rtlCol="0">
            <a:spAutoFit/>
          </a:bodyPr>
          <a:lstStyle/>
          <a:p>
            <a:r>
              <a:rPr lang="en-US" sz="3600" b="1" dirty="0" err="1"/>
              <a:t>Penjelajahan</a:t>
            </a:r>
            <a:r>
              <a:rPr lang="en-US" sz="3600" b="1" dirty="0"/>
              <a:t> Graf</a:t>
            </a:r>
            <a:endParaRPr lang="en-ID" sz="3600" b="1" dirty="0"/>
          </a:p>
        </p:txBody>
      </p:sp>
      <p:pic>
        <p:nvPicPr>
          <p:cNvPr id="10" name="Picture 9">
            <a:extLst>
              <a:ext uri="{FF2B5EF4-FFF2-40B4-BE49-F238E27FC236}">
                <a16:creationId xmlns:a16="http://schemas.microsoft.com/office/drawing/2014/main" id="{60D1256A-D513-1FFF-ADB6-B21681354EC5}"/>
              </a:ext>
            </a:extLst>
          </p:cNvPr>
          <p:cNvPicPr>
            <a:picLocks noChangeAspect="1"/>
          </p:cNvPicPr>
          <p:nvPr/>
        </p:nvPicPr>
        <p:blipFill>
          <a:blip r:embed="rId2"/>
          <a:stretch>
            <a:fillRect/>
          </a:stretch>
        </p:blipFill>
        <p:spPr>
          <a:xfrm>
            <a:off x="779633" y="1105217"/>
            <a:ext cx="3089633" cy="2953348"/>
          </a:xfrm>
          <a:prstGeom prst="rect">
            <a:avLst/>
          </a:prstGeom>
        </p:spPr>
      </p:pic>
      <p:sp>
        <p:nvSpPr>
          <p:cNvPr id="11" name="Rectangle 9">
            <a:extLst>
              <a:ext uri="{FF2B5EF4-FFF2-40B4-BE49-F238E27FC236}">
                <a16:creationId xmlns:a16="http://schemas.microsoft.com/office/drawing/2014/main" id="{6D92106F-3508-9D92-C817-1A43434B5F2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EDC2221E-82CA-42AF-27AF-D546365A0CFC}"/>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pic>
        <p:nvPicPr>
          <p:cNvPr id="3" name="Picture 2">
            <a:extLst>
              <a:ext uri="{FF2B5EF4-FFF2-40B4-BE49-F238E27FC236}">
                <a16:creationId xmlns:a16="http://schemas.microsoft.com/office/drawing/2014/main" id="{D3B64E55-5674-C3C7-DDD8-6AA9841C759A}"/>
              </a:ext>
            </a:extLst>
          </p:cNvPr>
          <p:cNvPicPr>
            <a:picLocks noChangeAspect="1"/>
          </p:cNvPicPr>
          <p:nvPr/>
        </p:nvPicPr>
        <p:blipFill>
          <a:blip r:embed="rId3"/>
          <a:stretch>
            <a:fillRect/>
          </a:stretch>
        </p:blipFill>
        <p:spPr>
          <a:xfrm>
            <a:off x="4185181" y="1105217"/>
            <a:ext cx="7414151" cy="2919818"/>
          </a:xfrm>
          <a:prstGeom prst="rect">
            <a:avLst/>
          </a:prstGeom>
        </p:spPr>
      </p:pic>
    </p:spTree>
    <p:extLst>
      <p:ext uri="{BB962C8B-B14F-4D97-AF65-F5344CB8AC3E}">
        <p14:creationId xmlns:p14="http://schemas.microsoft.com/office/powerpoint/2010/main" val="197548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8CD58-CD99-5B0C-F969-B50A18DF8EE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1D29E28-4E20-FE4C-D75E-DD42145CA2E9}"/>
              </a:ext>
            </a:extLst>
          </p:cNvPr>
          <p:cNvSpPr txBox="1"/>
          <p:nvPr/>
        </p:nvSpPr>
        <p:spPr>
          <a:xfrm>
            <a:off x="779634" y="425417"/>
            <a:ext cx="3405548" cy="553998"/>
          </a:xfrm>
          <a:prstGeom prst="rect">
            <a:avLst/>
          </a:prstGeom>
          <a:noFill/>
        </p:spPr>
        <p:txBody>
          <a:bodyPr wrap="none" lIns="0" tIns="0" rIns="0" bIns="0" rtlCol="0">
            <a:spAutoFit/>
          </a:bodyPr>
          <a:lstStyle/>
          <a:p>
            <a:r>
              <a:rPr lang="en-US" sz="3600" b="1" dirty="0" err="1"/>
              <a:t>Penjelajahan</a:t>
            </a:r>
            <a:r>
              <a:rPr lang="en-US" sz="3600" b="1" dirty="0"/>
              <a:t> Graf</a:t>
            </a:r>
            <a:endParaRPr lang="en-ID" sz="3600" b="1" dirty="0"/>
          </a:p>
        </p:txBody>
      </p:sp>
      <p:sp>
        <p:nvSpPr>
          <p:cNvPr id="11" name="Rectangle 9">
            <a:extLst>
              <a:ext uri="{FF2B5EF4-FFF2-40B4-BE49-F238E27FC236}">
                <a16:creationId xmlns:a16="http://schemas.microsoft.com/office/drawing/2014/main" id="{64A4A212-795D-4486-C15E-647D6C03F29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A2C53B29-ADD7-50E4-DC08-A9CA41BB411C}"/>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5" name="TextBox 4">
            <a:extLst>
              <a:ext uri="{FF2B5EF4-FFF2-40B4-BE49-F238E27FC236}">
                <a16:creationId xmlns:a16="http://schemas.microsoft.com/office/drawing/2014/main" id="{25E77410-075D-79D9-31A0-2709A9D4553C}"/>
              </a:ext>
            </a:extLst>
          </p:cNvPr>
          <p:cNvSpPr txBox="1"/>
          <p:nvPr/>
        </p:nvSpPr>
        <p:spPr>
          <a:xfrm>
            <a:off x="212366" y="979415"/>
            <a:ext cx="5283200" cy="3250442"/>
          </a:xfrm>
          <a:prstGeom prst="rect">
            <a:avLst/>
          </a:prstGeom>
          <a:noFill/>
        </p:spPr>
        <p:txBody>
          <a:bodyPr wrap="square">
            <a:spAutoFit/>
          </a:bodyPr>
          <a:lstStyle/>
          <a:p>
            <a:pPr marL="457200">
              <a:lnSpc>
                <a:spcPct val="115000"/>
              </a:lnSpc>
            </a:pPr>
            <a:r>
              <a:rPr lang="id-ID" sz="1800" dirty="0">
                <a:effectLst/>
                <a:latin typeface="Segoe UI" panose="020B0502040204020203" pitchFamily="34" charset="0"/>
                <a:ea typeface="Cambria" panose="02040503050406030204" pitchFamily="18" charset="0"/>
                <a:cs typeface="Times New Roman" panose="02020603050405020304" pitchFamily="18" charset="0"/>
              </a:rPr>
              <a:t>Mesin terbaru milik Pak Dengklek dapat membuat sebuah kata dengan mengikuti diagram di atas. Pertama ia memilih sebuah huruf lalu huruf berikutnya adalah huruf lainnya yang terhubung langsung dengan huruf sebelumnya. </a:t>
            </a:r>
            <a:endParaRPr lang="en-US" sz="1800" dirty="0">
              <a:effectLst/>
              <a:latin typeface="Segoe UI" panose="020B0502040204020203" pitchFamily="34" charset="0"/>
              <a:ea typeface="Cambria" panose="02040503050406030204" pitchFamily="18" charset="0"/>
              <a:cs typeface="Times New Roman" panose="02020603050405020304" pitchFamily="18" charset="0"/>
            </a:endParaRPr>
          </a:p>
          <a:p>
            <a:pPr marL="457200">
              <a:lnSpc>
                <a:spcPct val="115000"/>
              </a:lnSpc>
            </a:pPr>
            <a:endParaRPr lang="en-ID" sz="1800" dirty="0">
              <a:effectLst/>
              <a:latin typeface="Segoe UI" panose="020B0502040204020203" pitchFamily="34" charset="0"/>
              <a:ea typeface="Cambria" panose="02040503050406030204" pitchFamily="18" charset="0"/>
              <a:cs typeface="Times New Roman" panose="02020603050405020304" pitchFamily="18" charset="0"/>
            </a:endParaRPr>
          </a:p>
          <a:p>
            <a:pPr marL="457200">
              <a:lnSpc>
                <a:spcPct val="115000"/>
              </a:lnSpc>
            </a:pPr>
            <a:r>
              <a:rPr lang="id-ID" sz="1800" dirty="0">
                <a:effectLst/>
                <a:latin typeface="Segoe UI" panose="020B0502040204020203" pitchFamily="34" charset="0"/>
                <a:ea typeface="Cambria" panose="02040503050406030204" pitchFamily="18" charset="0"/>
                <a:cs typeface="Times New Roman" panose="02020603050405020304" pitchFamily="18" charset="0"/>
              </a:rPr>
              <a:t>Sebagai contoh Pak Dengklek dapat membuat kata ACM dan ACAM dengan tiga langkah sebagai berikut : </a:t>
            </a:r>
            <a:endParaRPr lang="en-ID" sz="1800" dirty="0">
              <a:effectLst/>
              <a:latin typeface="Segoe UI" panose="020B0502040204020203" pitchFamily="34" charset="0"/>
              <a:ea typeface="Cambria" panose="020405030504060302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C97B548C-2B5D-1D8C-4B04-FD22DD82C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1576" y="2571738"/>
            <a:ext cx="2361499" cy="1829153"/>
          </a:xfrm>
          <a:prstGeom prst="rect">
            <a:avLst/>
          </a:prstGeom>
          <a:noFill/>
          <a:extLst>
            <a:ext uri="{909E8E84-426E-40DD-AFC4-6F175D3DCCD1}">
              <a14:hiddenFill xmlns:a14="http://schemas.microsoft.com/office/drawing/2010/main">
                <a:solidFill>
                  <a:srgbClr val="FFFFFF"/>
                </a:solidFill>
              </a14:hiddenFill>
            </a:ext>
          </a:extLst>
        </p:spPr>
      </p:pic>
      <p:pic>
        <p:nvPicPr>
          <p:cNvPr id="3073" name="Picture 1">
            <a:extLst>
              <a:ext uri="{FF2B5EF4-FFF2-40B4-BE49-F238E27FC236}">
                <a16:creationId xmlns:a16="http://schemas.microsoft.com/office/drawing/2014/main" id="{16AE844D-E03C-9CD1-567A-74029B9D0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7909" y="2596660"/>
            <a:ext cx="2777067" cy="192498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AF92C4A8-16A6-24F4-55F6-A7B51F86DF1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5A19F0B8-36F5-5C7C-9B6F-A2BD98864C64}"/>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693239BC-ED06-ED61-3EBF-CDAD77748556}"/>
              </a:ext>
            </a:extLst>
          </p:cNvPr>
          <p:cNvSpPr>
            <a:spLocks noChangeArrowheads="1"/>
          </p:cNvSpPr>
          <p:nvPr/>
        </p:nvSpPr>
        <p:spPr bwMode="auto">
          <a:xfrm>
            <a:off x="457200" y="2881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pic>
        <p:nvPicPr>
          <p:cNvPr id="9" name="Picture 8">
            <a:extLst>
              <a:ext uri="{FF2B5EF4-FFF2-40B4-BE49-F238E27FC236}">
                <a16:creationId xmlns:a16="http://schemas.microsoft.com/office/drawing/2014/main" id="{2E2B8686-2D45-A95F-6E9C-669707FE9935}"/>
              </a:ext>
            </a:extLst>
          </p:cNvPr>
          <p:cNvPicPr>
            <a:picLocks noChangeAspect="1"/>
          </p:cNvPicPr>
          <p:nvPr/>
        </p:nvPicPr>
        <p:blipFill>
          <a:blip r:embed="rId4"/>
          <a:stretch>
            <a:fillRect/>
          </a:stretch>
        </p:blipFill>
        <p:spPr>
          <a:xfrm>
            <a:off x="6351586" y="92047"/>
            <a:ext cx="3310467" cy="2459271"/>
          </a:xfrm>
          <a:prstGeom prst="rect">
            <a:avLst/>
          </a:prstGeom>
        </p:spPr>
      </p:pic>
      <p:sp>
        <p:nvSpPr>
          <p:cNvPr id="14" name="TextBox 13">
            <a:extLst>
              <a:ext uri="{FF2B5EF4-FFF2-40B4-BE49-F238E27FC236}">
                <a16:creationId xmlns:a16="http://schemas.microsoft.com/office/drawing/2014/main" id="{CDC8F8AE-92F7-821C-EAC4-070D63FFC9F0}"/>
              </a:ext>
            </a:extLst>
          </p:cNvPr>
          <p:cNvSpPr txBox="1"/>
          <p:nvPr/>
        </p:nvSpPr>
        <p:spPr>
          <a:xfrm>
            <a:off x="651934" y="4571926"/>
            <a:ext cx="6096000" cy="1766959"/>
          </a:xfrm>
          <a:prstGeom prst="rect">
            <a:avLst/>
          </a:prstGeom>
          <a:noFill/>
        </p:spPr>
        <p:txBody>
          <a:bodyPr wrap="square">
            <a:spAutoFit/>
          </a:bodyPr>
          <a:lstStyle/>
          <a:p>
            <a:pPr lvl="0" algn="just">
              <a:lnSpc>
                <a:spcPct val="115000"/>
              </a:lnSpc>
            </a:pPr>
            <a:r>
              <a:rPr lang="id-ID" sz="1600" dirty="0">
                <a:effectLst/>
                <a:latin typeface="Segoe UI" panose="020B0502040204020203" pitchFamily="34" charset="0"/>
                <a:ea typeface="Cambria" panose="02040503050406030204" pitchFamily="18" charset="0"/>
                <a:cs typeface="Cambria" panose="02040503050406030204" pitchFamily="18" charset="0"/>
              </a:rPr>
              <a:t>Manakah kata yang tidak mungkin terbentuk di bawah ini?</a:t>
            </a:r>
            <a:endParaRPr lang="en-ID" sz="1600" dirty="0">
              <a:effectLst/>
              <a:latin typeface="Segoe UI" panose="020B0502040204020203" pitchFamily="34" charset="0"/>
              <a:ea typeface="Cambria" panose="02040503050406030204" pitchFamily="18" charset="0"/>
              <a:cs typeface="Times New Roman" panose="02020603050405020304" pitchFamily="18" charset="0"/>
            </a:endParaRPr>
          </a:p>
          <a:p>
            <a:pPr marL="742950" lvl="1" indent="-285750" algn="just">
              <a:lnSpc>
                <a:spcPct val="115000"/>
              </a:lnSpc>
              <a:buFont typeface="+mj-lt"/>
              <a:buAutoNum type="alphaLcPeriod"/>
            </a:pPr>
            <a:r>
              <a:rPr lang="id-ID" sz="1600" dirty="0">
                <a:effectLst/>
                <a:latin typeface="Segoe UI" panose="020B0502040204020203" pitchFamily="34" charset="0"/>
                <a:ea typeface="Cambria" panose="02040503050406030204" pitchFamily="18" charset="0"/>
                <a:cs typeface="Cambria" panose="02040503050406030204" pitchFamily="18" charset="0"/>
              </a:rPr>
              <a:t>ACLAMALKLKMAK</a:t>
            </a:r>
            <a:endParaRPr lang="en-ID" sz="1600" dirty="0">
              <a:effectLst/>
              <a:latin typeface="Segoe UI" panose="020B0502040204020203" pitchFamily="34" charset="0"/>
              <a:ea typeface="Cambria" panose="02040503050406030204" pitchFamily="18" charset="0"/>
              <a:cs typeface="Times New Roman" panose="02020603050405020304" pitchFamily="18" charset="0"/>
            </a:endParaRPr>
          </a:p>
          <a:p>
            <a:pPr marL="742950" lvl="1" indent="-285750" algn="just">
              <a:lnSpc>
                <a:spcPct val="115000"/>
              </a:lnSpc>
              <a:buFont typeface="+mj-lt"/>
              <a:buAutoNum type="alphaLcPeriod"/>
            </a:pPr>
            <a:r>
              <a:rPr lang="id-ID" sz="1600" dirty="0">
                <a:effectLst/>
                <a:latin typeface="Segoe UI" panose="020B0502040204020203" pitchFamily="34" charset="0"/>
                <a:ea typeface="Cambria" panose="02040503050406030204" pitchFamily="18" charset="0"/>
                <a:cs typeface="Cambria" panose="02040503050406030204" pitchFamily="18" charset="0"/>
              </a:rPr>
              <a:t>ACLAMKMAKAMLK</a:t>
            </a:r>
            <a:endParaRPr lang="en-ID" sz="1600" dirty="0">
              <a:effectLst/>
              <a:latin typeface="Segoe UI" panose="020B0502040204020203" pitchFamily="34" charset="0"/>
              <a:ea typeface="Cambria" panose="02040503050406030204" pitchFamily="18" charset="0"/>
              <a:cs typeface="Times New Roman" panose="02020603050405020304" pitchFamily="18" charset="0"/>
            </a:endParaRPr>
          </a:p>
          <a:p>
            <a:pPr marL="742950" lvl="1" indent="-285750" algn="just">
              <a:lnSpc>
                <a:spcPct val="115000"/>
              </a:lnSpc>
              <a:buFont typeface="+mj-lt"/>
              <a:buAutoNum type="alphaLcPeriod"/>
            </a:pPr>
            <a:r>
              <a:rPr lang="id-ID" sz="1600" dirty="0">
                <a:effectLst/>
                <a:latin typeface="Segoe UI" panose="020B0502040204020203" pitchFamily="34" charset="0"/>
                <a:ea typeface="Cambria" panose="02040503050406030204" pitchFamily="18" charset="0"/>
                <a:cs typeface="Cambria" panose="02040503050406030204" pitchFamily="18" charset="0"/>
              </a:rPr>
              <a:t>CLMKMAKALCMKM</a:t>
            </a:r>
            <a:endParaRPr lang="en-ID" sz="1600" dirty="0">
              <a:effectLst/>
              <a:latin typeface="Segoe UI" panose="020B0502040204020203" pitchFamily="34" charset="0"/>
              <a:ea typeface="Cambria" panose="02040503050406030204" pitchFamily="18" charset="0"/>
              <a:cs typeface="Times New Roman" panose="02020603050405020304" pitchFamily="18" charset="0"/>
            </a:endParaRPr>
          </a:p>
          <a:p>
            <a:pPr marL="742950" lvl="1" indent="-285750" algn="just">
              <a:lnSpc>
                <a:spcPct val="115000"/>
              </a:lnSpc>
              <a:buFont typeface="+mj-lt"/>
              <a:buAutoNum type="alphaLcPeriod"/>
            </a:pPr>
            <a:r>
              <a:rPr lang="id-ID" sz="1600" dirty="0">
                <a:effectLst/>
                <a:latin typeface="Segoe UI" panose="020B0502040204020203" pitchFamily="34" charset="0"/>
                <a:ea typeface="Cambria" panose="02040503050406030204" pitchFamily="18" charset="0"/>
                <a:cs typeface="Cambria" panose="02040503050406030204" pitchFamily="18" charset="0"/>
              </a:rPr>
              <a:t>CLMKLMCMCKLAM</a:t>
            </a:r>
            <a:endParaRPr lang="en-ID" sz="1600" dirty="0">
              <a:effectLst/>
              <a:latin typeface="Segoe UI" panose="020B0502040204020203" pitchFamily="34" charset="0"/>
              <a:ea typeface="Cambria" panose="02040503050406030204" pitchFamily="18" charset="0"/>
              <a:cs typeface="Times New Roman" panose="02020603050405020304" pitchFamily="18" charset="0"/>
            </a:endParaRPr>
          </a:p>
          <a:p>
            <a:pPr marL="742950" lvl="1" indent="-285750" algn="just">
              <a:lnSpc>
                <a:spcPct val="115000"/>
              </a:lnSpc>
              <a:spcAft>
                <a:spcPts val="800"/>
              </a:spcAft>
              <a:buFont typeface="+mj-lt"/>
              <a:buAutoNum type="alphaLcPeriod"/>
            </a:pPr>
            <a:r>
              <a:rPr lang="id-ID" sz="1600" dirty="0">
                <a:effectLst/>
                <a:latin typeface="Segoe UI" panose="020B0502040204020203" pitchFamily="34" charset="0"/>
                <a:ea typeface="Cambria" panose="02040503050406030204" pitchFamily="18" charset="0"/>
                <a:cs typeface="Cambria" panose="02040503050406030204" pitchFamily="18" charset="0"/>
              </a:rPr>
              <a:t>MLKMAKACLCAKLA</a:t>
            </a:r>
            <a:endParaRPr lang="en-ID" sz="1600" dirty="0">
              <a:effectLst/>
              <a:latin typeface="Segoe UI" panose="020B0502040204020203" pitchFamily="34"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723895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DCEC8-BBE6-164E-6C39-EF2EEEA1EA2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F67DB1D-9A08-5DCE-5D20-E99C7D89C345}"/>
              </a:ext>
            </a:extLst>
          </p:cNvPr>
          <p:cNvSpPr txBox="1"/>
          <p:nvPr/>
        </p:nvSpPr>
        <p:spPr>
          <a:xfrm>
            <a:off x="779634" y="425417"/>
            <a:ext cx="3405548" cy="553998"/>
          </a:xfrm>
          <a:prstGeom prst="rect">
            <a:avLst/>
          </a:prstGeom>
          <a:noFill/>
        </p:spPr>
        <p:txBody>
          <a:bodyPr wrap="none" lIns="0" tIns="0" rIns="0" bIns="0" rtlCol="0">
            <a:spAutoFit/>
          </a:bodyPr>
          <a:lstStyle/>
          <a:p>
            <a:r>
              <a:rPr lang="en-US" sz="3600" b="1" dirty="0" err="1"/>
              <a:t>Penjelajahan</a:t>
            </a:r>
            <a:r>
              <a:rPr lang="en-US" sz="3600" b="1" dirty="0"/>
              <a:t> Graf</a:t>
            </a:r>
            <a:endParaRPr lang="en-ID" sz="3600" b="1" dirty="0"/>
          </a:p>
        </p:txBody>
      </p:sp>
      <p:sp>
        <p:nvSpPr>
          <p:cNvPr id="11" name="Rectangle 9">
            <a:extLst>
              <a:ext uri="{FF2B5EF4-FFF2-40B4-BE49-F238E27FC236}">
                <a16:creationId xmlns:a16="http://schemas.microsoft.com/office/drawing/2014/main" id="{C0408B38-01B9-C582-03DC-C19A89BF620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973FC17F-5F1E-9719-E980-E4C2B616795D}"/>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B32D5E67-C403-C89B-E633-C438521AF90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44E69E0A-5373-94D3-EB59-26D74D61DF52}"/>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D214AE9C-0298-5E30-013D-A6B9C8B6C5D5}"/>
              </a:ext>
            </a:extLst>
          </p:cNvPr>
          <p:cNvSpPr>
            <a:spLocks noChangeArrowheads="1"/>
          </p:cNvSpPr>
          <p:nvPr/>
        </p:nvSpPr>
        <p:spPr bwMode="auto">
          <a:xfrm>
            <a:off x="457200" y="2881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pic>
        <p:nvPicPr>
          <p:cNvPr id="9" name="Picture 8">
            <a:extLst>
              <a:ext uri="{FF2B5EF4-FFF2-40B4-BE49-F238E27FC236}">
                <a16:creationId xmlns:a16="http://schemas.microsoft.com/office/drawing/2014/main" id="{DA6FFC34-4CF3-14C2-278B-BFF8E978AFE6}"/>
              </a:ext>
            </a:extLst>
          </p:cNvPr>
          <p:cNvPicPr>
            <a:picLocks noChangeAspect="1"/>
          </p:cNvPicPr>
          <p:nvPr/>
        </p:nvPicPr>
        <p:blipFill>
          <a:blip r:embed="rId2"/>
          <a:stretch>
            <a:fillRect/>
          </a:stretch>
        </p:blipFill>
        <p:spPr>
          <a:xfrm>
            <a:off x="6351586" y="92047"/>
            <a:ext cx="3310467" cy="2459271"/>
          </a:xfrm>
          <a:prstGeom prst="rect">
            <a:avLst/>
          </a:prstGeom>
        </p:spPr>
      </p:pic>
      <p:sp>
        <p:nvSpPr>
          <p:cNvPr id="4" name="TextBox 3">
            <a:extLst>
              <a:ext uri="{FF2B5EF4-FFF2-40B4-BE49-F238E27FC236}">
                <a16:creationId xmlns:a16="http://schemas.microsoft.com/office/drawing/2014/main" id="{4250DB5A-F1A8-A7DB-E7D5-66E173678605}"/>
              </a:ext>
            </a:extLst>
          </p:cNvPr>
          <p:cNvSpPr txBox="1"/>
          <p:nvPr/>
        </p:nvSpPr>
        <p:spPr>
          <a:xfrm>
            <a:off x="779634" y="1097838"/>
            <a:ext cx="4689833" cy="1339149"/>
          </a:xfrm>
          <a:prstGeom prst="rect">
            <a:avLst/>
          </a:prstGeom>
          <a:noFill/>
        </p:spPr>
        <p:txBody>
          <a:bodyPr wrap="square">
            <a:spAutoFit/>
          </a:bodyPr>
          <a:lstStyle/>
          <a:p>
            <a:pPr lvl="0" algn="just">
              <a:lnSpc>
                <a:spcPct val="115000"/>
              </a:lnSpc>
              <a:spcAft>
                <a:spcPts val="800"/>
              </a:spcAft>
            </a:pPr>
            <a:r>
              <a:rPr lang="id-ID" sz="1800" dirty="0">
                <a:effectLst/>
                <a:latin typeface="Segoe UI" panose="020B0502040204020203" pitchFamily="34" charset="0"/>
                <a:ea typeface="Cambria" panose="02040503050406030204" pitchFamily="18" charset="0"/>
                <a:cs typeface="Cambria" panose="02040503050406030204" pitchFamily="18" charset="0"/>
              </a:rPr>
              <a:t>Ada berapa banyak kata dengan panjang maksimum tidak memuat huruf berulang yang dapat dibentuk? </a:t>
            </a:r>
            <a:r>
              <a:rPr lang="id-ID" sz="1800" b="1" dirty="0">
                <a:effectLst/>
                <a:latin typeface="Segoe UI" panose="020B0502040204020203" pitchFamily="34" charset="0"/>
                <a:ea typeface="Cambria" panose="02040503050406030204" pitchFamily="18" charset="0"/>
                <a:cs typeface="Cambria" panose="02040503050406030204" pitchFamily="18" charset="0"/>
              </a:rPr>
              <a:t>{tuliskan jawaban dalam bentuk ANGKA saja}</a:t>
            </a:r>
            <a:endParaRPr lang="en-ID" sz="1800" dirty="0">
              <a:effectLst/>
              <a:latin typeface="Segoe UI" panose="020B0502040204020203" pitchFamily="34"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457926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2E905-6E9B-7579-F312-438CDF8E61B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46B5E61-68D6-4215-AECD-78F66280B3E5}"/>
              </a:ext>
            </a:extLst>
          </p:cNvPr>
          <p:cNvSpPr txBox="1"/>
          <p:nvPr/>
        </p:nvSpPr>
        <p:spPr>
          <a:xfrm>
            <a:off x="779634" y="425417"/>
            <a:ext cx="3405548" cy="553998"/>
          </a:xfrm>
          <a:prstGeom prst="rect">
            <a:avLst/>
          </a:prstGeom>
          <a:noFill/>
        </p:spPr>
        <p:txBody>
          <a:bodyPr wrap="none" lIns="0" tIns="0" rIns="0" bIns="0" rtlCol="0">
            <a:spAutoFit/>
          </a:bodyPr>
          <a:lstStyle/>
          <a:p>
            <a:r>
              <a:rPr lang="en-US" sz="3600" b="1" dirty="0" err="1"/>
              <a:t>Penjelajahan</a:t>
            </a:r>
            <a:r>
              <a:rPr lang="en-US" sz="3600" b="1" dirty="0"/>
              <a:t> Graf</a:t>
            </a:r>
            <a:endParaRPr lang="en-ID" sz="3600" b="1" dirty="0"/>
          </a:p>
        </p:txBody>
      </p:sp>
      <p:sp>
        <p:nvSpPr>
          <p:cNvPr id="11" name="Rectangle 9">
            <a:extLst>
              <a:ext uri="{FF2B5EF4-FFF2-40B4-BE49-F238E27FC236}">
                <a16:creationId xmlns:a16="http://schemas.microsoft.com/office/drawing/2014/main" id="{36111E22-48F0-F42E-49B3-03DDBBEC3A4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23FC172A-4A27-A097-8E04-8893359EC919}"/>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2E1BA2F7-EC24-34E7-E3D9-85C57D8FA67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FD012798-4457-1A5D-FD05-EAA6BA957DDF}"/>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6193941-F7B9-45EC-7808-5FD97C9AD454}"/>
              </a:ext>
            </a:extLst>
          </p:cNvPr>
          <p:cNvSpPr>
            <a:spLocks noChangeArrowheads="1"/>
          </p:cNvSpPr>
          <p:nvPr/>
        </p:nvSpPr>
        <p:spPr bwMode="auto">
          <a:xfrm>
            <a:off x="457200" y="2881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4" name="TextBox 3">
            <a:extLst>
              <a:ext uri="{FF2B5EF4-FFF2-40B4-BE49-F238E27FC236}">
                <a16:creationId xmlns:a16="http://schemas.microsoft.com/office/drawing/2014/main" id="{E16B53F4-8701-C48D-AFB3-64C26FC9CC48}"/>
              </a:ext>
            </a:extLst>
          </p:cNvPr>
          <p:cNvSpPr txBox="1"/>
          <p:nvPr/>
        </p:nvSpPr>
        <p:spPr>
          <a:xfrm>
            <a:off x="779634" y="1097838"/>
            <a:ext cx="4689833" cy="3894336"/>
          </a:xfrm>
          <a:prstGeom prst="rect">
            <a:avLst/>
          </a:prstGeom>
          <a:noFill/>
        </p:spPr>
        <p:txBody>
          <a:bodyPr wrap="square">
            <a:spAutoFit/>
          </a:bodyPr>
          <a:lstStyle/>
          <a:p>
            <a:pPr lvl="0" algn="just">
              <a:lnSpc>
                <a:spcPct val="115000"/>
              </a:lnSpc>
              <a:spcAft>
                <a:spcPts val="800"/>
              </a:spcAft>
            </a:pPr>
            <a:r>
              <a:rPr lang="en-ID" dirty="0"/>
              <a:t>Graph di </a:t>
            </a:r>
            <a:r>
              <a:rPr lang="en-ID" dirty="0" err="1"/>
              <a:t>samping</a:t>
            </a:r>
            <a:r>
              <a:rPr lang="en-ID" dirty="0"/>
              <a:t> </a:t>
            </a:r>
            <a:r>
              <a:rPr lang="en-ID" dirty="0" err="1"/>
              <a:t>kanan</a:t>
            </a:r>
            <a:r>
              <a:rPr lang="en-ID" dirty="0"/>
              <a:t> </a:t>
            </a:r>
            <a:r>
              <a:rPr lang="en-ID" dirty="0" err="1"/>
              <a:t>menggambarkan</a:t>
            </a:r>
            <a:r>
              <a:rPr lang="en-ID" dirty="0"/>
              <a:t> </a:t>
            </a:r>
            <a:r>
              <a:rPr lang="en-ID" dirty="0" err="1"/>
              <a:t>peternakan</a:t>
            </a:r>
            <a:r>
              <a:rPr lang="en-ID" dirty="0"/>
              <a:t> </a:t>
            </a:r>
            <a:r>
              <a:rPr lang="en-ID" dirty="0" err="1"/>
              <a:t>dimana</a:t>
            </a:r>
            <a:r>
              <a:rPr lang="en-ID" dirty="0"/>
              <a:t> Pak </a:t>
            </a:r>
            <a:r>
              <a:rPr lang="en-ID" dirty="0" err="1"/>
              <a:t>Dengklek</a:t>
            </a:r>
            <a:r>
              <a:rPr lang="en-ID" dirty="0"/>
              <a:t> </a:t>
            </a:r>
            <a:r>
              <a:rPr lang="en-ID" dirty="0" err="1"/>
              <a:t>tinggal</a:t>
            </a:r>
            <a:r>
              <a:rPr lang="en-ID" dirty="0"/>
              <a:t>, yang </a:t>
            </a:r>
            <a:r>
              <a:rPr lang="en-ID" dirty="0" err="1"/>
              <a:t>terdiri</a:t>
            </a:r>
            <a:r>
              <a:rPr lang="en-ID" dirty="0"/>
              <a:t> </a:t>
            </a:r>
            <a:r>
              <a:rPr lang="en-ID" dirty="0" err="1"/>
              <a:t>dari</a:t>
            </a:r>
            <a:r>
              <a:rPr lang="en-ID" dirty="0"/>
              <a:t> 10 </a:t>
            </a:r>
            <a:r>
              <a:rPr lang="en-ID" dirty="0" err="1"/>
              <a:t>kandang</a:t>
            </a:r>
            <a:r>
              <a:rPr lang="en-ID" dirty="0"/>
              <a:t> dan 16 </a:t>
            </a:r>
            <a:r>
              <a:rPr lang="en-ID" dirty="0" err="1"/>
              <a:t>jalan</a:t>
            </a:r>
            <a:r>
              <a:rPr lang="en-ID" dirty="0"/>
              <a:t> </a:t>
            </a:r>
            <a:r>
              <a:rPr lang="en-ID" dirty="0" err="1"/>
              <a:t>satu</a:t>
            </a:r>
            <a:r>
              <a:rPr lang="en-ID" dirty="0"/>
              <a:t> </a:t>
            </a:r>
            <a:r>
              <a:rPr lang="en-ID" dirty="0" err="1"/>
              <a:t>arah</a:t>
            </a:r>
            <a:r>
              <a:rPr lang="en-ID" dirty="0"/>
              <a:t>. Pak </a:t>
            </a:r>
            <a:r>
              <a:rPr lang="en-ID" dirty="0" err="1"/>
              <a:t>Dengklek</a:t>
            </a:r>
            <a:r>
              <a:rPr lang="en-ID" dirty="0"/>
              <a:t> </a:t>
            </a:r>
            <a:r>
              <a:rPr lang="en-ID" dirty="0" err="1"/>
              <a:t>sedang</a:t>
            </a:r>
            <a:r>
              <a:rPr lang="en-ID" dirty="0"/>
              <a:t> </a:t>
            </a:r>
            <a:r>
              <a:rPr lang="en-ID" dirty="0" err="1"/>
              <a:t>berada</a:t>
            </a:r>
            <a:r>
              <a:rPr lang="en-ID" dirty="0"/>
              <a:t> di </a:t>
            </a:r>
            <a:r>
              <a:rPr lang="en-ID" dirty="0" err="1"/>
              <a:t>kandang</a:t>
            </a:r>
            <a:r>
              <a:rPr lang="en-ID" dirty="0"/>
              <a:t> </a:t>
            </a:r>
            <a:r>
              <a:rPr lang="en-ID" dirty="0" err="1"/>
              <a:t>nomor</a:t>
            </a:r>
            <a:r>
              <a:rPr lang="en-ID" dirty="0"/>
              <a:t> 1 dan </a:t>
            </a:r>
            <a:r>
              <a:rPr lang="en-ID" dirty="0" err="1"/>
              <a:t>ingin</a:t>
            </a:r>
            <a:r>
              <a:rPr lang="en-ID" dirty="0"/>
              <a:t> </a:t>
            </a:r>
            <a:r>
              <a:rPr lang="en-ID" dirty="0" err="1"/>
              <a:t>menuju</a:t>
            </a:r>
            <a:r>
              <a:rPr lang="en-ID" dirty="0"/>
              <a:t> </a:t>
            </a:r>
            <a:r>
              <a:rPr lang="en-ID" dirty="0" err="1"/>
              <a:t>kandang</a:t>
            </a:r>
            <a:r>
              <a:rPr lang="en-ID" dirty="0"/>
              <a:t> </a:t>
            </a:r>
            <a:r>
              <a:rPr lang="en-ID" dirty="0" err="1"/>
              <a:t>nomor</a:t>
            </a:r>
            <a:r>
              <a:rPr lang="en-ID" dirty="0"/>
              <a:t> 10. </a:t>
            </a:r>
            <a:r>
              <a:rPr lang="en-ID" dirty="0" err="1"/>
              <a:t>Berapa</a:t>
            </a:r>
            <a:r>
              <a:rPr lang="en-ID" dirty="0"/>
              <a:t> </a:t>
            </a:r>
            <a:r>
              <a:rPr lang="en-ID" dirty="0" err="1"/>
              <a:t>banyak</a:t>
            </a:r>
            <a:r>
              <a:rPr lang="en-ID" dirty="0"/>
              <a:t> </a:t>
            </a:r>
            <a:r>
              <a:rPr lang="en-ID" dirty="0" err="1"/>
              <a:t>rute</a:t>
            </a:r>
            <a:r>
              <a:rPr lang="en-ID" dirty="0"/>
              <a:t> </a:t>
            </a:r>
            <a:r>
              <a:rPr lang="en-ID" dirty="0" err="1"/>
              <a:t>berbeda</a:t>
            </a:r>
            <a:r>
              <a:rPr lang="en-ID" dirty="0"/>
              <a:t> yang </a:t>
            </a:r>
            <a:r>
              <a:rPr lang="en-ID" dirty="0" err="1"/>
              <a:t>dapat</a:t>
            </a:r>
            <a:r>
              <a:rPr lang="en-ID" dirty="0"/>
              <a:t> </a:t>
            </a:r>
            <a:r>
              <a:rPr lang="en-ID" dirty="0" err="1"/>
              <a:t>ditempuh</a:t>
            </a:r>
            <a:r>
              <a:rPr lang="en-ID" dirty="0"/>
              <a:t> Pak </a:t>
            </a:r>
            <a:r>
              <a:rPr lang="en-ID" dirty="0" err="1"/>
              <a:t>Dengklek</a:t>
            </a:r>
            <a:r>
              <a:rPr lang="en-ID" dirty="0"/>
              <a:t>? Dua </a:t>
            </a:r>
            <a:r>
              <a:rPr lang="en-ID" dirty="0" err="1"/>
              <a:t>arah</a:t>
            </a:r>
            <a:r>
              <a:rPr lang="en-ID" dirty="0"/>
              <a:t>. Pak </a:t>
            </a:r>
            <a:r>
              <a:rPr lang="en-ID" dirty="0" err="1"/>
              <a:t>Dengklek</a:t>
            </a:r>
            <a:r>
              <a:rPr lang="en-ID" dirty="0"/>
              <a:t> </a:t>
            </a:r>
            <a:r>
              <a:rPr lang="en-ID" dirty="0" err="1"/>
              <a:t>sedang</a:t>
            </a:r>
            <a:r>
              <a:rPr lang="en-ID" dirty="0"/>
              <a:t> </a:t>
            </a:r>
            <a:r>
              <a:rPr lang="en-ID" dirty="0" err="1"/>
              <a:t>berada</a:t>
            </a:r>
            <a:r>
              <a:rPr lang="en-ID" dirty="0"/>
              <a:t> di </a:t>
            </a:r>
            <a:r>
              <a:rPr lang="en-ID" dirty="0" err="1"/>
              <a:t>kandang</a:t>
            </a:r>
            <a:r>
              <a:rPr lang="en-ID" dirty="0"/>
              <a:t> </a:t>
            </a:r>
            <a:r>
              <a:rPr lang="en-ID" dirty="0" err="1"/>
              <a:t>nomor</a:t>
            </a:r>
            <a:r>
              <a:rPr lang="en-ID" dirty="0"/>
              <a:t> 1 dan </a:t>
            </a:r>
            <a:r>
              <a:rPr lang="en-ID" dirty="0" err="1"/>
              <a:t>ingin</a:t>
            </a:r>
            <a:r>
              <a:rPr lang="en-ID" dirty="0"/>
              <a:t> </a:t>
            </a:r>
            <a:r>
              <a:rPr lang="en-ID" dirty="0" err="1"/>
              <a:t>menuju</a:t>
            </a:r>
            <a:r>
              <a:rPr lang="en-ID" dirty="0"/>
              <a:t> </a:t>
            </a:r>
            <a:r>
              <a:rPr lang="en-ID" dirty="0" err="1"/>
              <a:t>kandang</a:t>
            </a:r>
            <a:r>
              <a:rPr lang="en-ID" dirty="0"/>
              <a:t> </a:t>
            </a:r>
            <a:r>
              <a:rPr lang="en-ID" dirty="0" err="1"/>
              <a:t>nomor</a:t>
            </a:r>
            <a:r>
              <a:rPr lang="en-ID" dirty="0"/>
              <a:t> 10. </a:t>
            </a:r>
            <a:r>
              <a:rPr lang="en-ID" dirty="0" err="1"/>
              <a:t>Berapa</a:t>
            </a:r>
            <a:r>
              <a:rPr lang="en-ID" dirty="0"/>
              <a:t> </a:t>
            </a:r>
            <a:r>
              <a:rPr lang="en-ID" dirty="0" err="1"/>
              <a:t>banyak</a:t>
            </a:r>
            <a:r>
              <a:rPr lang="en-ID" dirty="0"/>
              <a:t> </a:t>
            </a:r>
            <a:r>
              <a:rPr lang="en-ID" dirty="0" err="1"/>
              <a:t>rute</a:t>
            </a:r>
            <a:r>
              <a:rPr lang="en-ID" dirty="0"/>
              <a:t> </a:t>
            </a:r>
            <a:r>
              <a:rPr lang="en-ID" dirty="0" err="1"/>
              <a:t>berbeda</a:t>
            </a:r>
            <a:r>
              <a:rPr lang="en-ID" dirty="0"/>
              <a:t> yang </a:t>
            </a:r>
            <a:r>
              <a:rPr lang="en-ID" dirty="0" err="1"/>
              <a:t>dapat</a:t>
            </a:r>
            <a:r>
              <a:rPr lang="en-ID" dirty="0"/>
              <a:t> </a:t>
            </a:r>
            <a:r>
              <a:rPr lang="en-ID" dirty="0" err="1"/>
              <a:t>ditempuh</a:t>
            </a:r>
            <a:r>
              <a:rPr lang="en-ID" dirty="0"/>
              <a:t> Pak </a:t>
            </a:r>
            <a:r>
              <a:rPr lang="en-ID" dirty="0" err="1"/>
              <a:t>Dengklek</a:t>
            </a:r>
            <a:r>
              <a:rPr lang="en-ID" dirty="0"/>
              <a:t>? Dua </a:t>
            </a:r>
            <a:r>
              <a:rPr lang="en-ID" dirty="0" err="1"/>
              <a:t>rute</a:t>
            </a:r>
            <a:r>
              <a:rPr lang="en-ID" dirty="0"/>
              <a:t> </a:t>
            </a:r>
            <a:r>
              <a:rPr lang="en-ID" dirty="0" err="1"/>
              <a:t>dikatakan</a:t>
            </a:r>
            <a:r>
              <a:rPr lang="en-ID" dirty="0"/>
              <a:t> </a:t>
            </a:r>
            <a:r>
              <a:rPr lang="en-ID" dirty="0" err="1"/>
              <a:t>berbeda</a:t>
            </a:r>
            <a:r>
              <a:rPr lang="en-ID" dirty="0"/>
              <a:t> </a:t>
            </a:r>
            <a:r>
              <a:rPr lang="en-ID" dirty="0" err="1"/>
              <a:t>jika</a:t>
            </a:r>
            <a:r>
              <a:rPr lang="en-ID" dirty="0"/>
              <a:t> </a:t>
            </a:r>
            <a:r>
              <a:rPr lang="en-ID" dirty="0" err="1"/>
              <a:t>pak</a:t>
            </a:r>
            <a:r>
              <a:rPr lang="en-ID" dirty="0"/>
              <a:t> </a:t>
            </a:r>
            <a:r>
              <a:rPr lang="en-ID" dirty="0" err="1"/>
              <a:t>Dengklek</a:t>
            </a:r>
            <a:r>
              <a:rPr lang="en-ID" dirty="0"/>
              <a:t> </a:t>
            </a:r>
            <a:r>
              <a:rPr lang="en-ID" dirty="0" err="1"/>
              <a:t>melalui</a:t>
            </a:r>
            <a:r>
              <a:rPr lang="en-ID" dirty="0"/>
              <a:t> 2 </a:t>
            </a:r>
            <a:r>
              <a:rPr lang="en-ID" dirty="0" err="1"/>
              <a:t>jalan</a:t>
            </a:r>
            <a:r>
              <a:rPr lang="en-ID" dirty="0"/>
              <a:t> yang </a:t>
            </a:r>
            <a:r>
              <a:rPr lang="en-ID" dirty="0" err="1"/>
              <a:t>berbeda</a:t>
            </a:r>
            <a:r>
              <a:rPr lang="en-ID" dirty="0"/>
              <a:t>.</a:t>
            </a:r>
            <a:endParaRPr lang="en-ID" sz="1800" dirty="0">
              <a:effectLst/>
              <a:latin typeface="Segoe UI" panose="020B0502040204020203" pitchFamily="34" charset="0"/>
              <a:ea typeface="Cambria" panose="020405030504060302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B4BAAD-A658-7B64-5721-F07C97C1BD0F}"/>
              </a:ext>
            </a:extLst>
          </p:cNvPr>
          <p:cNvPicPr>
            <a:picLocks noChangeAspect="1"/>
          </p:cNvPicPr>
          <p:nvPr/>
        </p:nvPicPr>
        <p:blipFill>
          <a:blip r:embed="rId2"/>
          <a:stretch>
            <a:fillRect/>
          </a:stretch>
        </p:blipFill>
        <p:spPr>
          <a:xfrm>
            <a:off x="5817303" y="1118942"/>
            <a:ext cx="3470630" cy="2599460"/>
          </a:xfrm>
          <a:prstGeom prst="rect">
            <a:avLst/>
          </a:prstGeom>
        </p:spPr>
      </p:pic>
    </p:spTree>
    <p:extLst>
      <p:ext uri="{BB962C8B-B14F-4D97-AF65-F5344CB8AC3E}">
        <p14:creationId xmlns:p14="http://schemas.microsoft.com/office/powerpoint/2010/main" val="1340615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38E28-0520-BC68-2076-4828EFA4058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ABBBF98-8424-18B5-B3E0-BE12E3EDAD57}"/>
              </a:ext>
            </a:extLst>
          </p:cNvPr>
          <p:cNvSpPr txBox="1"/>
          <p:nvPr/>
        </p:nvSpPr>
        <p:spPr>
          <a:xfrm>
            <a:off x="779634" y="425417"/>
            <a:ext cx="3405548" cy="553998"/>
          </a:xfrm>
          <a:prstGeom prst="rect">
            <a:avLst/>
          </a:prstGeom>
          <a:noFill/>
        </p:spPr>
        <p:txBody>
          <a:bodyPr wrap="none" lIns="0" tIns="0" rIns="0" bIns="0" rtlCol="0">
            <a:spAutoFit/>
          </a:bodyPr>
          <a:lstStyle/>
          <a:p>
            <a:r>
              <a:rPr lang="en-US" sz="3600" b="1" dirty="0" err="1"/>
              <a:t>Penjelajahan</a:t>
            </a:r>
            <a:r>
              <a:rPr lang="en-US" sz="3600" b="1" dirty="0"/>
              <a:t> Graf</a:t>
            </a:r>
            <a:endParaRPr lang="en-ID" sz="3600" b="1" dirty="0"/>
          </a:p>
        </p:txBody>
      </p:sp>
      <p:sp>
        <p:nvSpPr>
          <p:cNvPr id="11" name="Rectangle 9">
            <a:extLst>
              <a:ext uri="{FF2B5EF4-FFF2-40B4-BE49-F238E27FC236}">
                <a16:creationId xmlns:a16="http://schemas.microsoft.com/office/drawing/2014/main" id="{17A5BC61-BDCC-E4A2-BFD9-54AA84A028A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D7FA45C3-28E2-7037-11F8-9E1D69F07565}"/>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DB340843-8596-8FA9-7C0B-4A8BCDCF960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514DFB6B-3D4F-8E6D-E939-D699DE7C6AE6}"/>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0555778-54FD-9AF5-F54A-B9BAB9121F44}"/>
              </a:ext>
            </a:extLst>
          </p:cNvPr>
          <p:cNvSpPr>
            <a:spLocks noChangeArrowheads="1"/>
          </p:cNvSpPr>
          <p:nvPr/>
        </p:nvSpPr>
        <p:spPr bwMode="auto">
          <a:xfrm>
            <a:off x="457200" y="2881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9" name="TextBox 8">
            <a:extLst>
              <a:ext uri="{FF2B5EF4-FFF2-40B4-BE49-F238E27FC236}">
                <a16:creationId xmlns:a16="http://schemas.microsoft.com/office/drawing/2014/main" id="{6E76E136-A58A-5E26-5D41-3D834631FDF9}"/>
              </a:ext>
            </a:extLst>
          </p:cNvPr>
          <p:cNvSpPr txBox="1"/>
          <p:nvPr/>
        </p:nvSpPr>
        <p:spPr>
          <a:xfrm>
            <a:off x="847367" y="4313534"/>
            <a:ext cx="10041467" cy="2308324"/>
          </a:xfrm>
          <a:prstGeom prst="rect">
            <a:avLst/>
          </a:prstGeom>
          <a:noFill/>
        </p:spPr>
        <p:txBody>
          <a:bodyPr wrap="square">
            <a:spAutoFit/>
          </a:bodyPr>
          <a:lstStyle/>
          <a:p>
            <a:r>
              <a:rPr lang="en-ID" dirty="0" err="1"/>
              <a:t>Diketahui</a:t>
            </a:r>
            <a:r>
              <a:rPr lang="en-ID" dirty="0"/>
              <a:t> pula </a:t>
            </a:r>
            <a:r>
              <a:rPr lang="en-ID" dirty="0" err="1"/>
              <a:t>waktu</a:t>
            </a:r>
            <a:r>
              <a:rPr lang="en-ID" dirty="0"/>
              <a:t> </a:t>
            </a:r>
            <a:r>
              <a:rPr lang="en-ID" dirty="0" err="1"/>
              <a:t>tempuh</a:t>
            </a:r>
            <a:r>
              <a:rPr lang="en-ID" dirty="0"/>
              <a:t> </a:t>
            </a:r>
            <a:r>
              <a:rPr lang="en-ID" dirty="0" err="1"/>
              <a:t>dari</a:t>
            </a:r>
            <a:r>
              <a:rPr lang="en-ID" dirty="0"/>
              <a:t> </a:t>
            </a:r>
            <a:r>
              <a:rPr lang="en-ID" dirty="0" err="1"/>
              <a:t>satu</a:t>
            </a:r>
            <a:r>
              <a:rPr lang="en-ID" dirty="0"/>
              <a:t> </a:t>
            </a:r>
            <a:r>
              <a:rPr lang="en-ID" dirty="0" err="1"/>
              <a:t>kota</a:t>
            </a:r>
            <a:r>
              <a:rPr lang="en-ID" dirty="0"/>
              <a:t> </a:t>
            </a:r>
            <a:r>
              <a:rPr lang="en-ID" dirty="0" err="1"/>
              <a:t>ke</a:t>
            </a:r>
            <a:r>
              <a:rPr lang="en-ID" dirty="0"/>
              <a:t> </a:t>
            </a:r>
            <a:r>
              <a:rPr lang="en-ID" dirty="0" err="1"/>
              <a:t>kota</a:t>
            </a:r>
            <a:r>
              <a:rPr lang="en-ID" dirty="0"/>
              <a:t> yang lain </a:t>
            </a:r>
            <a:r>
              <a:rPr lang="en-ID" dirty="0" err="1"/>
              <a:t>melalui</a:t>
            </a:r>
            <a:r>
              <a:rPr lang="en-ID" dirty="0"/>
              <a:t> masing-masing </a:t>
            </a:r>
            <a:r>
              <a:rPr lang="en-ID" dirty="0" err="1"/>
              <a:t>jalan</a:t>
            </a:r>
            <a:r>
              <a:rPr lang="en-ID" dirty="0"/>
              <a:t> </a:t>
            </a:r>
            <a:r>
              <a:rPr lang="en-ID" dirty="0" err="1"/>
              <a:t>sesuai</a:t>
            </a:r>
            <a:r>
              <a:rPr lang="en-ID" dirty="0"/>
              <a:t> </a:t>
            </a:r>
            <a:r>
              <a:rPr lang="en-ID" dirty="0" err="1"/>
              <a:t>dengan</a:t>
            </a:r>
            <a:r>
              <a:rPr lang="en-ID" dirty="0"/>
              <a:t> </a:t>
            </a:r>
            <a:r>
              <a:rPr lang="en-ID" dirty="0" err="1"/>
              <a:t>nilai</a:t>
            </a:r>
            <a:r>
              <a:rPr lang="en-ID" dirty="0"/>
              <a:t> yang </a:t>
            </a:r>
            <a:r>
              <a:rPr lang="en-ID" dirty="0" err="1"/>
              <a:t>ditunjukkan</a:t>
            </a:r>
            <a:r>
              <a:rPr lang="en-ID" dirty="0"/>
              <a:t> pada masing-masing </a:t>
            </a:r>
            <a:r>
              <a:rPr lang="en-ID" dirty="0" err="1"/>
              <a:t>jalur</a:t>
            </a:r>
            <a:r>
              <a:rPr lang="en-ID" dirty="0"/>
              <a:t> </a:t>
            </a:r>
            <a:r>
              <a:rPr lang="en-ID" dirty="0" err="1"/>
              <a:t>penghubung</a:t>
            </a:r>
            <a:r>
              <a:rPr lang="en-ID" dirty="0"/>
              <a:t> (</a:t>
            </a:r>
            <a:r>
              <a:rPr lang="en-ID" dirty="0" err="1"/>
              <a:t>dalam</a:t>
            </a:r>
            <a:r>
              <a:rPr lang="en-ID" dirty="0"/>
              <a:t> </a:t>
            </a:r>
            <a:r>
              <a:rPr lang="en-ID" dirty="0" err="1"/>
              <a:t>satuan</a:t>
            </a:r>
            <a:r>
              <a:rPr lang="en-ID" dirty="0"/>
              <a:t> jam). Waktu </a:t>
            </a:r>
            <a:r>
              <a:rPr lang="en-ID" dirty="0" err="1"/>
              <a:t>tempuh</a:t>
            </a:r>
            <a:r>
              <a:rPr lang="en-ID" dirty="0"/>
              <a:t> </a:t>
            </a:r>
            <a:r>
              <a:rPr lang="en-ID" dirty="0" err="1"/>
              <a:t>antara</a:t>
            </a:r>
            <a:r>
              <a:rPr lang="en-ID" dirty="0"/>
              <a:t> dua </a:t>
            </a:r>
            <a:r>
              <a:rPr lang="en-ID" dirty="0" err="1"/>
              <a:t>buah</a:t>
            </a:r>
            <a:r>
              <a:rPr lang="en-ID" dirty="0"/>
              <a:t> </a:t>
            </a:r>
            <a:r>
              <a:rPr lang="en-ID" dirty="0" err="1"/>
              <a:t>kota</a:t>
            </a:r>
            <a:r>
              <a:rPr lang="en-ID" dirty="0"/>
              <a:t> </a:t>
            </a:r>
            <a:r>
              <a:rPr lang="en-ID" dirty="0" err="1"/>
              <a:t>didefinisikan</a:t>
            </a:r>
            <a:r>
              <a:rPr lang="en-ID" dirty="0"/>
              <a:t> </a:t>
            </a:r>
            <a:r>
              <a:rPr lang="en-ID" dirty="0" err="1"/>
              <a:t>sebagai</a:t>
            </a:r>
            <a:r>
              <a:rPr lang="en-ID" dirty="0"/>
              <a:t> </a:t>
            </a:r>
            <a:r>
              <a:rPr lang="en-ID" dirty="0" err="1"/>
              <a:t>nilai</a:t>
            </a:r>
            <a:r>
              <a:rPr lang="en-ID" dirty="0"/>
              <a:t> </a:t>
            </a:r>
            <a:r>
              <a:rPr lang="en-ID" dirty="0" err="1"/>
              <a:t>terkecil</a:t>
            </a:r>
            <a:r>
              <a:rPr lang="en-ID" dirty="0"/>
              <a:t> </a:t>
            </a:r>
            <a:r>
              <a:rPr lang="en-ID" dirty="0" err="1"/>
              <a:t>dari</a:t>
            </a:r>
            <a:r>
              <a:rPr lang="en-ID" dirty="0"/>
              <a:t> total </a:t>
            </a:r>
            <a:r>
              <a:rPr lang="en-ID" dirty="0" err="1"/>
              <a:t>waktu</a:t>
            </a:r>
            <a:r>
              <a:rPr lang="en-ID" dirty="0"/>
              <a:t> </a:t>
            </a:r>
            <a:r>
              <a:rPr lang="en-ID" dirty="0" err="1"/>
              <a:t>tempuh</a:t>
            </a:r>
            <a:r>
              <a:rPr lang="en-ID" dirty="0"/>
              <a:t> </a:t>
            </a:r>
            <a:r>
              <a:rPr lang="en-ID" dirty="0" err="1"/>
              <a:t>jalan-jalan</a:t>
            </a:r>
            <a:r>
              <a:rPr lang="en-ID" dirty="0"/>
              <a:t> yang </a:t>
            </a:r>
            <a:r>
              <a:rPr lang="en-ID" dirty="0" err="1"/>
              <a:t>harus</a:t>
            </a:r>
            <a:r>
              <a:rPr lang="en-ID" dirty="0"/>
              <a:t> </a:t>
            </a:r>
            <a:r>
              <a:rPr lang="en-ID" dirty="0" err="1"/>
              <a:t>dilewati</a:t>
            </a:r>
            <a:r>
              <a:rPr lang="en-ID" dirty="0"/>
              <a:t> </a:t>
            </a:r>
            <a:r>
              <a:rPr lang="en-ID" dirty="0" err="1"/>
              <a:t>untuk</a:t>
            </a:r>
            <a:r>
              <a:rPr lang="en-ID" dirty="0"/>
              <a:t> </a:t>
            </a:r>
            <a:r>
              <a:rPr lang="en-ID" dirty="0" err="1"/>
              <a:t>berpindah</a:t>
            </a:r>
            <a:r>
              <a:rPr lang="en-ID" dirty="0"/>
              <a:t> </a:t>
            </a:r>
            <a:r>
              <a:rPr lang="en-ID" dirty="0" err="1"/>
              <a:t>dari</a:t>
            </a:r>
            <a:r>
              <a:rPr lang="en-ID" dirty="0"/>
              <a:t> </a:t>
            </a:r>
            <a:r>
              <a:rPr lang="en-ID" dirty="0" err="1"/>
              <a:t>satu</a:t>
            </a:r>
            <a:r>
              <a:rPr lang="en-ID" dirty="0"/>
              <a:t> </a:t>
            </a:r>
            <a:r>
              <a:rPr lang="en-ID" dirty="0" err="1"/>
              <a:t>kota</a:t>
            </a:r>
            <a:r>
              <a:rPr lang="en-ID" dirty="0"/>
              <a:t> </a:t>
            </a:r>
            <a:r>
              <a:rPr lang="en-ID" dirty="0" err="1"/>
              <a:t>ke</a:t>
            </a:r>
            <a:r>
              <a:rPr lang="en-ID" dirty="0"/>
              <a:t> </a:t>
            </a:r>
            <a:r>
              <a:rPr lang="en-ID" dirty="0" err="1"/>
              <a:t>kota</a:t>
            </a:r>
            <a:r>
              <a:rPr lang="en-ID" dirty="0"/>
              <a:t> </a:t>
            </a:r>
            <a:r>
              <a:rPr lang="en-ID" dirty="0" err="1"/>
              <a:t>lainnya</a:t>
            </a:r>
            <a:r>
              <a:rPr lang="en-ID" dirty="0"/>
              <a:t>. </a:t>
            </a:r>
            <a:r>
              <a:rPr lang="en-ID" dirty="0" err="1"/>
              <a:t>Misalnya</a:t>
            </a:r>
            <a:r>
              <a:rPr lang="en-ID" dirty="0"/>
              <a:t>, </a:t>
            </a:r>
            <a:r>
              <a:rPr lang="en-ID" dirty="0" err="1"/>
              <a:t>waktu</a:t>
            </a:r>
            <a:r>
              <a:rPr lang="en-ID" dirty="0"/>
              <a:t> </a:t>
            </a:r>
            <a:r>
              <a:rPr lang="en-ID" dirty="0" err="1"/>
              <a:t>tempuh</a:t>
            </a:r>
            <a:r>
              <a:rPr lang="en-ID" dirty="0"/>
              <a:t> </a:t>
            </a:r>
            <a:r>
              <a:rPr lang="en-ID" dirty="0" err="1"/>
              <a:t>dari</a:t>
            </a:r>
            <a:r>
              <a:rPr lang="en-ID" dirty="0"/>
              <a:t> 2 </a:t>
            </a:r>
            <a:r>
              <a:rPr lang="en-ID" dirty="0" err="1"/>
              <a:t>ke</a:t>
            </a:r>
            <a:r>
              <a:rPr lang="en-ID" dirty="0"/>
              <a:t> 7 </a:t>
            </a:r>
            <a:r>
              <a:rPr lang="en-ID" dirty="0" err="1"/>
              <a:t>adalah</a:t>
            </a:r>
            <a:r>
              <a:rPr lang="en-ID" dirty="0"/>
              <a:t> 3, </a:t>
            </a:r>
            <a:r>
              <a:rPr lang="en-ID" dirty="0" err="1"/>
              <a:t>karena</a:t>
            </a:r>
            <a:r>
              <a:rPr lang="en-ID" dirty="0"/>
              <a:t> </a:t>
            </a:r>
            <a:r>
              <a:rPr lang="en-ID" dirty="0" err="1"/>
              <a:t>kita</a:t>
            </a:r>
            <a:r>
              <a:rPr lang="en-ID" dirty="0"/>
              <a:t> </a:t>
            </a:r>
            <a:r>
              <a:rPr lang="en-ID" dirty="0" err="1"/>
              <a:t>dapat</a:t>
            </a:r>
            <a:r>
              <a:rPr lang="en-ID" dirty="0"/>
              <a:t> </a:t>
            </a:r>
            <a:r>
              <a:rPr lang="en-ID" dirty="0" err="1"/>
              <a:t>melalui</a:t>
            </a:r>
            <a:r>
              <a:rPr lang="en-ID" dirty="0"/>
              <a:t> </a:t>
            </a:r>
            <a:r>
              <a:rPr lang="en-ID" dirty="0" err="1"/>
              <a:t>jalur</a:t>
            </a:r>
            <a:r>
              <a:rPr lang="en-ID" dirty="0"/>
              <a:t> 2→ 3 (</a:t>
            </a:r>
            <a:r>
              <a:rPr lang="en-ID" dirty="0" err="1"/>
              <a:t>waktu</a:t>
            </a:r>
            <a:r>
              <a:rPr lang="en-ID" dirty="0"/>
              <a:t> </a:t>
            </a:r>
            <a:r>
              <a:rPr lang="en-ID" dirty="0" err="1"/>
              <a:t>tempuh</a:t>
            </a:r>
            <a:r>
              <a:rPr lang="en-ID" dirty="0"/>
              <a:t> = 2) dan </a:t>
            </a:r>
            <a:r>
              <a:rPr lang="en-ID" dirty="0" err="1"/>
              <a:t>jalur</a:t>
            </a:r>
            <a:r>
              <a:rPr lang="en-ID" dirty="0"/>
              <a:t> 3→7 (</a:t>
            </a:r>
            <a:r>
              <a:rPr lang="en-ID" dirty="0" err="1"/>
              <a:t>waktu</a:t>
            </a:r>
            <a:r>
              <a:rPr lang="en-ID" dirty="0"/>
              <a:t> </a:t>
            </a:r>
            <a:r>
              <a:rPr lang="en-ID" dirty="0" err="1"/>
              <a:t>tempuh</a:t>
            </a:r>
            <a:r>
              <a:rPr lang="en-ID" dirty="0"/>
              <a:t> = 1), </a:t>
            </a:r>
            <a:r>
              <a:rPr lang="en-ID" dirty="0" err="1"/>
              <a:t>sehingga</a:t>
            </a:r>
            <a:r>
              <a:rPr lang="en-ID" dirty="0"/>
              <a:t> total = 2 + 1 = 3, dan </a:t>
            </a:r>
            <a:r>
              <a:rPr lang="en-ID" dirty="0" err="1"/>
              <a:t>tidak</a:t>
            </a:r>
            <a:r>
              <a:rPr lang="en-ID" dirty="0"/>
              <a:t> </a:t>
            </a:r>
            <a:r>
              <a:rPr lang="en-ID" dirty="0" err="1"/>
              <a:t>ada</a:t>
            </a:r>
            <a:r>
              <a:rPr lang="en-ID" dirty="0"/>
              <a:t> </a:t>
            </a:r>
            <a:r>
              <a:rPr lang="en-ID" dirty="0" err="1"/>
              <a:t>jalur</a:t>
            </a:r>
            <a:r>
              <a:rPr lang="en-ID" dirty="0"/>
              <a:t> lain </a:t>
            </a:r>
            <a:r>
              <a:rPr lang="en-ID" dirty="0" err="1"/>
              <a:t>dari</a:t>
            </a:r>
            <a:r>
              <a:rPr lang="en-ID" dirty="0"/>
              <a:t> 2 </a:t>
            </a:r>
            <a:r>
              <a:rPr lang="en-ID" dirty="0" err="1"/>
              <a:t>ke</a:t>
            </a:r>
            <a:r>
              <a:rPr lang="en-ID" dirty="0"/>
              <a:t> 7 yang </a:t>
            </a:r>
            <a:r>
              <a:rPr lang="en-ID" dirty="0" err="1"/>
              <a:t>memiliki</a:t>
            </a:r>
            <a:r>
              <a:rPr lang="en-ID" dirty="0"/>
              <a:t> total </a:t>
            </a:r>
            <a:r>
              <a:rPr lang="en-ID" dirty="0" err="1"/>
              <a:t>waktu</a:t>
            </a:r>
            <a:r>
              <a:rPr lang="en-ID" dirty="0"/>
              <a:t> </a:t>
            </a:r>
            <a:r>
              <a:rPr lang="en-ID" dirty="0" err="1"/>
              <a:t>tempuh</a:t>
            </a:r>
            <a:r>
              <a:rPr lang="en-ID" dirty="0"/>
              <a:t> &lt; 3. Kota </a:t>
            </a:r>
            <a:r>
              <a:rPr lang="en-ID" dirty="0" err="1"/>
              <a:t>manakah</a:t>
            </a:r>
            <a:r>
              <a:rPr lang="en-ID" dirty="0"/>
              <a:t> yang </a:t>
            </a:r>
            <a:r>
              <a:rPr lang="en-ID" dirty="0" err="1"/>
              <a:t>waktu</a:t>
            </a:r>
            <a:r>
              <a:rPr lang="en-ID" dirty="0"/>
              <a:t> </a:t>
            </a:r>
            <a:r>
              <a:rPr lang="en-ID" dirty="0" err="1"/>
              <a:t>tempuhnya</a:t>
            </a:r>
            <a:r>
              <a:rPr lang="en-ID" dirty="0"/>
              <a:t> </a:t>
            </a:r>
            <a:r>
              <a:rPr lang="en-ID" dirty="0" err="1"/>
              <a:t>dari</a:t>
            </a:r>
            <a:r>
              <a:rPr lang="en-ID" dirty="0"/>
              <a:t> 0 paling </a:t>
            </a:r>
            <a:r>
              <a:rPr lang="en-ID" dirty="0" err="1"/>
              <a:t>besar</a:t>
            </a:r>
            <a:r>
              <a:rPr lang="en-ID" dirty="0"/>
              <a:t>?</a:t>
            </a:r>
          </a:p>
          <a:p>
            <a:r>
              <a:rPr lang="en-ID" dirty="0" err="1"/>
              <a:t>a.3</a:t>
            </a:r>
            <a:r>
              <a:rPr lang="en-ID" dirty="0"/>
              <a:t> </a:t>
            </a:r>
            <a:r>
              <a:rPr lang="en-ID" dirty="0" err="1"/>
              <a:t>b.4</a:t>
            </a:r>
            <a:r>
              <a:rPr lang="en-ID" dirty="0"/>
              <a:t> </a:t>
            </a:r>
            <a:r>
              <a:rPr lang="en-ID" dirty="0" err="1"/>
              <a:t>c.5</a:t>
            </a:r>
            <a:r>
              <a:rPr lang="en-ID" dirty="0"/>
              <a:t> </a:t>
            </a:r>
            <a:r>
              <a:rPr lang="en-ID" dirty="0" err="1"/>
              <a:t>d.6</a:t>
            </a:r>
            <a:r>
              <a:rPr lang="en-ID" dirty="0"/>
              <a:t> </a:t>
            </a:r>
            <a:r>
              <a:rPr lang="en-ID" dirty="0" err="1"/>
              <a:t>e.7</a:t>
            </a:r>
            <a:endParaRPr lang="en-ID" dirty="0"/>
          </a:p>
        </p:txBody>
      </p:sp>
      <p:pic>
        <p:nvPicPr>
          <p:cNvPr id="13" name="Picture 12">
            <a:extLst>
              <a:ext uri="{FF2B5EF4-FFF2-40B4-BE49-F238E27FC236}">
                <a16:creationId xmlns:a16="http://schemas.microsoft.com/office/drawing/2014/main" id="{7F9CD64F-2489-88A7-6AC0-2ED5DBE1CFC1}"/>
              </a:ext>
            </a:extLst>
          </p:cNvPr>
          <p:cNvPicPr>
            <a:picLocks noChangeAspect="1"/>
          </p:cNvPicPr>
          <p:nvPr/>
        </p:nvPicPr>
        <p:blipFill>
          <a:blip r:embed="rId2"/>
          <a:stretch>
            <a:fillRect/>
          </a:stretch>
        </p:blipFill>
        <p:spPr>
          <a:xfrm>
            <a:off x="779634" y="1153556"/>
            <a:ext cx="5216470" cy="2985020"/>
          </a:xfrm>
          <a:prstGeom prst="rect">
            <a:avLst/>
          </a:prstGeom>
        </p:spPr>
      </p:pic>
    </p:spTree>
    <p:extLst>
      <p:ext uri="{BB962C8B-B14F-4D97-AF65-F5344CB8AC3E}">
        <p14:creationId xmlns:p14="http://schemas.microsoft.com/office/powerpoint/2010/main" val="887742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CACD3-681D-E96A-4D85-28B7BA48A37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67B3A82-B85F-7C9E-98E8-C71D7DD1E00C}"/>
              </a:ext>
            </a:extLst>
          </p:cNvPr>
          <p:cNvSpPr txBox="1"/>
          <p:nvPr/>
        </p:nvSpPr>
        <p:spPr>
          <a:xfrm>
            <a:off x="779634" y="425417"/>
            <a:ext cx="3405548" cy="553998"/>
          </a:xfrm>
          <a:prstGeom prst="rect">
            <a:avLst/>
          </a:prstGeom>
          <a:noFill/>
        </p:spPr>
        <p:txBody>
          <a:bodyPr wrap="none" lIns="0" tIns="0" rIns="0" bIns="0" rtlCol="0">
            <a:spAutoFit/>
          </a:bodyPr>
          <a:lstStyle/>
          <a:p>
            <a:r>
              <a:rPr lang="en-US" sz="3600" b="1" dirty="0" err="1"/>
              <a:t>Penjelajahan</a:t>
            </a:r>
            <a:r>
              <a:rPr lang="en-US" sz="3600" b="1" dirty="0"/>
              <a:t> Graf</a:t>
            </a:r>
            <a:endParaRPr lang="en-ID" sz="3600" b="1" dirty="0"/>
          </a:p>
        </p:txBody>
      </p:sp>
      <p:sp>
        <p:nvSpPr>
          <p:cNvPr id="11" name="Rectangle 9">
            <a:extLst>
              <a:ext uri="{FF2B5EF4-FFF2-40B4-BE49-F238E27FC236}">
                <a16:creationId xmlns:a16="http://schemas.microsoft.com/office/drawing/2014/main" id="{9FEC2856-2B31-6894-F874-15DC44809AC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E2AFC302-4D82-12F6-6A7D-459F13DFD6E5}"/>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E238468B-B7EA-078A-D1EB-559F1EF9CCD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653642E6-F2C9-A762-DE8C-E2430113AAA8}"/>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2B553FF1-19F4-033D-5C2D-3320D94D1AD6}"/>
              </a:ext>
            </a:extLst>
          </p:cNvPr>
          <p:cNvSpPr>
            <a:spLocks noChangeArrowheads="1"/>
          </p:cNvSpPr>
          <p:nvPr/>
        </p:nvSpPr>
        <p:spPr bwMode="auto">
          <a:xfrm>
            <a:off x="457200" y="2881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pic>
        <p:nvPicPr>
          <p:cNvPr id="5" name="Picture 4">
            <a:extLst>
              <a:ext uri="{FF2B5EF4-FFF2-40B4-BE49-F238E27FC236}">
                <a16:creationId xmlns:a16="http://schemas.microsoft.com/office/drawing/2014/main" id="{15DDAFBC-6F6C-51EB-EB24-04554AA7AC01}"/>
              </a:ext>
            </a:extLst>
          </p:cNvPr>
          <p:cNvPicPr>
            <a:picLocks noChangeAspect="1"/>
          </p:cNvPicPr>
          <p:nvPr/>
        </p:nvPicPr>
        <p:blipFill>
          <a:blip r:embed="rId2"/>
          <a:stretch>
            <a:fillRect/>
          </a:stretch>
        </p:blipFill>
        <p:spPr>
          <a:xfrm>
            <a:off x="779634" y="1203050"/>
            <a:ext cx="6516009" cy="3943900"/>
          </a:xfrm>
          <a:prstGeom prst="rect">
            <a:avLst/>
          </a:prstGeom>
        </p:spPr>
      </p:pic>
    </p:spTree>
    <p:extLst>
      <p:ext uri="{BB962C8B-B14F-4D97-AF65-F5344CB8AC3E}">
        <p14:creationId xmlns:p14="http://schemas.microsoft.com/office/powerpoint/2010/main" val="26247174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B76C5-EE9B-29DA-02C1-C3E0E3795E0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9989D2A-4FE2-20DD-B16F-B748A2921DF9}"/>
              </a:ext>
            </a:extLst>
          </p:cNvPr>
          <p:cNvSpPr txBox="1"/>
          <p:nvPr/>
        </p:nvSpPr>
        <p:spPr>
          <a:xfrm>
            <a:off x="779634" y="425417"/>
            <a:ext cx="5503494" cy="553998"/>
          </a:xfrm>
          <a:prstGeom prst="rect">
            <a:avLst/>
          </a:prstGeom>
          <a:noFill/>
        </p:spPr>
        <p:txBody>
          <a:bodyPr wrap="none" lIns="0" tIns="0" rIns="0" bIns="0" rtlCol="0">
            <a:spAutoFit/>
          </a:bodyPr>
          <a:lstStyle/>
          <a:p>
            <a:r>
              <a:rPr lang="en-US" sz="3600" b="1" dirty="0" err="1"/>
              <a:t>Algoritma</a:t>
            </a:r>
            <a:r>
              <a:rPr lang="en-US" sz="3600" b="1" dirty="0"/>
              <a:t> Shortest Path Graf</a:t>
            </a:r>
            <a:endParaRPr lang="en-ID" sz="3600" b="1" dirty="0"/>
          </a:p>
        </p:txBody>
      </p:sp>
      <p:sp>
        <p:nvSpPr>
          <p:cNvPr id="11" name="Rectangle 9">
            <a:extLst>
              <a:ext uri="{FF2B5EF4-FFF2-40B4-BE49-F238E27FC236}">
                <a16:creationId xmlns:a16="http://schemas.microsoft.com/office/drawing/2014/main" id="{B23B67AD-0F1C-F41B-C3E7-7C126A0EABD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9F3F3B02-8D4A-96FD-5BA8-E64FC7BAD103}"/>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945826C3-33C8-08C4-A8D6-A7029029C91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65093D4E-9A44-71CD-7E2D-40A02BCE225F}"/>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C71891F7-6ACA-BAAA-DAA8-465B867FBDAB}"/>
              </a:ext>
            </a:extLst>
          </p:cNvPr>
          <p:cNvSpPr>
            <a:spLocks noChangeArrowheads="1"/>
          </p:cNvSpPr>
          <p:nvPr/>
        </p:nvSpPr>
        <p:spPr bwMode="auto">
          <a:xfrm>
            <a:off x="457200" y="2881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9" name="TextBox 8">
            <a:extLst>
              <a:ext uri="{FF2B5EF4-FFF2-40B4-BE49-F238E27FC236}">
                <a16:creationId xmlns:a16="http://schemas.microsoft.com/office/drawing/2014/main" id="{06F0FF48-4774-59D9-3C82-C0F53652E21A}"/>
              </a:ext>
            </a:extLst>
          </p:cNvPr>
          <p:cNvSpPr txBox="1"/>
          <p:nvPr/>
        </p:nvSpPr>
        <p:spPr>
          <a:xfrm>
            <a:off x="661100" y="973521"/>
            <a:ext cx="10041467" cy="1754326"/>
          </a:xfrm>
          <a:prstGeom prst="rect">
            <a:avLst/>
          </a:prstGeom>
          <a:noFill/>
        </p:spPr>
        <p:txBody>
          <a:bodyPr wrap="square">
            <a:spAutoFit/>
          </a:bodyPr>
          <a:lstStyle/>
          <a:p>
            <a:pPr marL="285750" indent="-285750">
              <a:buFontTx/>
              <a:buChar char="-"/>
            </a:pPr>
            <a:r>
              <a:rPr lang="en-US" dirty="0" err="1"/>
              <a:t>Djikstra</a:t>
            </a:r>
            <a:endParaRPr lang="en-US" dirty="0"/>
          </a:p>
          <a:p>
            <a:pPr marL="285750" indent="-285750">
              <a:buFontTx/>
              <a:buChar char="-"/>
            </a:pPr>
            <a:r>
              <a:rPr lang="en-US" dirty="0"/>
              <a:t>A Star</a:t>
            </a:r>
          </a:p>
          <a:p>
            <a:pPr marL="285750" indent="-285750">
              <a:buFontTx/>
              <a:buChar char="-"/>
            </a:pPr>
            <a:r>
              <a:rPr lang="en-US" dirty="0"/>
              <a:t>Bellman Ford</a:t>
            </a:r>
          </a:p>
          <a:p>
            <a:pPr marL="285750" indent="-285750">
              <a:buFontTx/>
              <a:buChar char="-"/>
            </a:pPr>
            <a:r>
              <a:rPr lang="en-US" dirty="0"/>
              <a:t>Floyd </a:t>
            </a:r>
            <a:r>
              <a:rPr lang="en-US" dirty="0" err="1"/>
              <a:t>Warshall</a:t>
            </a:r>
            <a:endParaRPr lang="en-US" dirty="0"/>
          </a:p>
          <a:p>
            <a:pPr marL="285750" indent="-285750">
              <a:buFontTx/>
              <a:buChar char="-"/>
            </a:pPr>
            <a:endParaRPr lang="en-US" dirty="0"/>
          </a:p>
          <a:p>
            <a:r>
              <a:rPr lang="en-US" dirty="0" err="1"/>
              <a:t>Silahkan</a:t>
            </a:r>
            <a:r>
              <a:rPr lang="en-US" dirty="0"/>
              <a:t> </a:t>
            </a:r>
            <a:r>
              <a:rPr lang="en-US" dirty="0" err="1"/>
              <a:t>Literasi</a:t>
            </a:r>
            <a:r>
              <a:rPr lang="en-US" dirty="0"/>
              <a:t> </a:t>
            </a:r>
            <a:r>
              <a:rPr lang="en-US" dirty="0" err="1"/>
              <a:t>secara</a:t>
            </a:r>
            <a:r>
              <a:rPr lang="en-US" dirty="0"/>
              <a:t> </a:t>
            </a:r>
            <a:r>
              <a:rPr lang="en-US" dirty="0" err="1"/>
              <a:t>Mandiri</a:t>
            </a:r>
            <a:r>
              <a:rPr lang="en-US" dirty="0"/>
              <a:t>, </a:t>
            </a:r>
            <a:r>
              <a:rPr lang="en-US" dirty="0" err="1"/>
              <a:t>jika</a:t>
            </a:r>
            <a:r>
              <a:rPr lang="en-US" dirty="0"/>
              <a:t> </a:t>
            </a:r>
            <a:r>
              <a:rPr lang="en-US" dirty="0" err="1"/>
              <a:t>ada</a:t>
            </a:r>
            <a:r>
              <a:rPr lang="en-US" dirty="0"/>
              <a:t> yang </a:t>
            </a:r>
            <a:r>
              <a:rPr lang="en-US" dirty="0" err="1"/>
              <a:t>kurang</a:t>
            </a:r>
            <a:r>
              <a:rPr lang="en-US" dirty="0"/>
              <a:t> </a:t>
            </a:r>
            <a:r>
              <a:rPr lang="en-US" dirty="0" err="1"/>
              <a:t>mengerti</a:t>
            </a:r>
            <a:r>
              <a:rPr lang="en-US" dirty="0"/>
              <a:t> </a:t>
            </a:r>
            <a:r>
              <a:rPr lang="en-US" dirty="0" err="1"/>
              <a:t>silahkan</a:t>
            </a:r>
            <a:r>
              <a:rPr lang="en-US" dirty="0"/>
              <a:t> </a:t>
            </a:r>
            <a:r>
              <a:rPr lang="en-US" dirty="0" err="1"/>
              <a:t>tanyakan</a:t>
            </a:r>
            <a:r>
              <a:rPr lang="en-US" dirty="0"/>
              <a:t>. </a:t>
            </a:r>
            <a:endParaRPr lang="en-ID" dirty="0"/>
          </a:p>
        </p:txBody>
      </p:sp>
    </p:spTree>
    <p:extLst>
      <p:ext uri="{BB962C8B-B14F-4D97-AF65-F5344CB8AC3E}">
        <p14:creationId xmlns:p14="http://schemas.microsoft.com/office/powerpoint/2010/main" val="450637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85D89-BDAB-C9E0-4603-B6A273B063A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71327F8-D32E-473A-8904-40B391EC78BF}"/>
              </a:ext>
            </a:extLst>
          </p:cNvPr>
          <p:cNvSpPr txBox="1"/>
          <p:nvPr/>
        </p:nvSpPr>
        <p:spPr>
          <a:xfrm>
            <a:off x="779634" y="425417"/>
            <a:ext cx="5503494" cy="553998"/>
          </a:xfrm>
          <a:prstGeom prst="rect">
            <a:avLst/>
          </a:prstGeom>
          <a:noFill/>
        </p:spPr>
        <p:txBody>
          <a:bodyPr wrap="none" lIns="0" tIns="0" rIns="0" bIns="0" rtlCol="0">
            <a:spAutoFit/>
          </a:bodyPr>
          <a:lstStyle/>
          <a:p>
            <a:r>
              <a:rPr lang="en-US" sz="3600" b="1" dirty="0" err="1"/>
              <a:t>Algoritma</a:t>
            </a:r>
            <a:r>
              <a:rPr lang="en-US" sz="3600" b="1" dirty="0"/>
              <a:t> Shortest Path Graf</a:t>
            </a:r>
            <a:endParaRPr lang="en-ID" sz="3600" b="1" dirty="0"/>
          </a:p>
        </p:txBody>
      </p:sp>
      <p:sp>
        <p:nvSpPr>
          <p:cNvPr id="11" name="Rectangle 9">
            <a:extLst>
              <a:ext uri="{FF2B5EF4-FFF2-40B4-BE49-F238E27FC236}">
                <a16:creationId xmlns:a16="http://schemas.microsoft.com/office/drawing/2014/main" id="{E2918A2B-1AD7-2734-4D4A-D34CCE33F1B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C580A15D-6113-8494-01DE-EF3345C86C4D}"/>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132CA204-C654-0E38-7E5A-3170C8FEFA8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F2C72FDC-3E21-7927-854D-684315380A96}"/>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BABBD337-AD83-87BD-FEC8-9F8779C01C34}"/>
              </a:ext>
            </a:extLst>
          </p:cNvPr>
          <p:cNvSpPr>
            <a:spLocks noChangeArrowheads="1"/>
          </p:cNvSpPr>
          <p:nvPr/>
        </p:nvSpPr>
        <p:spPr bwMode="auto">
          <a:xfrm>
            <a:off x="457200" y="2881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pic>
        <p:nvPicPr>
          <p:cNvPr id="3" name="Google Shape;250;p17">
            <a:extLst>
              <a:ext uri="{FF2B5EF4-FFF2-40B4-BE49-F238E27FC236}">
                <a16:creationId xmlns:a16="http://schemas.microsoft.com/office/drawing/2014/main" id="{D69424B3-B2EC-E156-7769-CCF00D15EEF2}"/>
              </a:ext>
            </a:extLst>
          </p:cNvPr>
          <p:cNvPicPr preferRelativeResize="0"/>
          <p:nvPr/>
        </p:nvPicPr>
        <p:blipFill rotWithShape="1">
          <a:blip r:embed="rId2">
            <a:alphaModFix/>
          </a:blip>
          <a:srcRect/>
          <a:stretch/>
        </p:blipFill>
        <p:spPr>
          <a:xfrm>
            <a:off x="1079356" y="1289606"/>
            <a:ext cx="5304510" cy="2918326"/>
          </a:xfrm>
          <a:prstGeom prst="rect">
            <a:avLst/>
          </a:prstGeom>
          <a:noFill/>
          <a:ln>
            <a:noFill/>
          </a:ln>
        </p:spPr>
      </p:pic>
      <p:sp>
        <p:nvSpPr>
          <p:cNvPr id="4" name="TextBox 3">
            <a:extLst>
              <a:ext uri="{FF2B5EF4-FFF2-40B4-BE49-F238E27FC236}">
                <a16:creationId xmlns:a16="http://schemas.microsoft.com/office/drawing/2014/main" id="{7302F919-6DD4-AEEF-27DB-13B268B6828F}"/>
              </a:ext>
            </a:extLst>
          </p:cNvPr>
          <p:cNvSpPr txBox="1"/>
          <p:nvPr/>
        </p:nvSpPr>
        <p:spPr>
          <a:xfrm>
            <a:off x="7696200" y="1413933"/>
            <a:ext cx="3909725" cy="369332"/>
          </a:xfrm>
          <a:prstGeom prst="rect">
            <a:avLst/>
          </a:prstGeom>
          <a:noFill/>
        </p:spPr>
        <p:txBody>
          <a:bodyPr wrap="none" rtlCol="0">
            <a:spAutoFit/>
          </a:bodyPr>
          <a:lstStyle/>
          <a:p>
            <a:r>
              <a:rPr lang="en-US" dirty="0" err="1"/>
              <a:t>Tentukan</a:t>
            </a:r>
            <a:r>
              <a:rPr lang="en-US" dirty="0"/>
              <a:t> </a:t>
            </a:r>
            <a:r>
              <a:rPr lang="en-US" dirty="0" err="1"/>
              <a:t>jarak</a:t>
            </a:r>
            <a:r>
              <a:rPr lang="en-US" dirty="0"/>
              <a:t> minimum </a:t>
            </a:r>
            <a:r>
              <a:rPr lang="en-US" dirty="0" err="1"/>
              <a:t>dari</a:t>
            </a:r>
            <a:r>
              <a:rPr lang="en-US" dirty="0"/>
              <a:t> </a:t>
            </a:r>
            <a:r>
              <a:rPr lang="en-US" dirty="0" err="1"/>
              <a:t>V1</a:t>
            </a:r>
            <a:r>
              <a:rPr lang="en-US" dirty="0"/>
              <a:t> </a:t>
            </a:r>
            <a:r>
              <a:rPr lang="en-US" dirty="0" err="1"/>
              <a:t>ke</a:t>
            </a:r>
            <a:r>
              <a:rPr lang="en-US" dirty="0"/>
              <a:t> </a:t>
            </a:r>
            <a:r>
              <a:rPr lang="en-US" dirty="0" err="1"/>
              <a:t>V11</a:t>
            </a:r>
            <a:endParaRPr lang="en-ID" dirty="0"/>
          </a:p>
        </p:txBody>
      </p:sp>
    </p:spTree>
    <p:extLst>
      <p:ext uri="{BB962C8B-B14F-4D97-AF65-F5344CB8AC3E}">
        <p14:creationId xmlns:p14="http://schemas.microsoft.com/office/powerpoint/2010/main" val="896560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33048-C3AF-9C1B-9063-AF0D816841E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87DBA30-A557-1037-591B-ADE6EB8CC654}"/>
              </a:ext>
            </a:extLst>
          </p:cNvPr>
          <p:cNvSpPr txBox="1"/>
          <p:nvPr/>
        </p:nvSpPr>
        <p:spPr>
          <a:xfrm>
            <a:off x="779634" y="425417"/>
            <a:ext cx="5503494" cy="553998"/>
          </a:xfrm>
          <a:prstGeom prst="rect">
            <a:avLst/>
          </a:prstGeom>
          <a:noFill/>
        </p:spPr>
        <p:txBody>
          <a:bodyPr wrap="none" lIns="0" tIns="0" rIns="0" bIns="0" rtlCol="0">
            <a:spAutoFit/>
          </a:bodyPr>
          <a:lstStyle/>
          <a:p>
            <a:r>
              <a:rPr lang="en-US" sz="3600" b="1" dirty="0" err="1"/>
              <a:t>Algoritma</a:t>
            </a:r>
            <a:r>
              <a:rPr lang="en-US" sz="3600" b="1" dirty="0"/>
              <a:t> Shortest Path Graf</a:t>
            </a:r>
            <a:endParaRPr lang="en-ID" sz="3600" b="1" dirty="0"/>
          </a:p>
        </p:txBody>
      </p:sp>
      <p:sp>
        <p:nvSpPr>
          <p:cNvPr id="11" name="Rectangle 9">
            <a:extLst>
              <a:ext uri="{FF2B5EF4-FFF2-40B4-BE49-F238E27FC236}">
                <a16:creationId xmlns:a16="http://schemas.microsoft.com/office/drawing/2014/main" id="{D9764203-4197-7098-D60F-9342B21FC36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0686BCAC-37BB-C7F8-3A6C-81262D405122}"/>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B0348A25-475E-449E-CADA-EEF935BD49D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68AC4ECB-557F-52EB-A298-EA03FE8910D1}"/>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8033F8FF-ECB7-C8C1-4D03-F6A690554DE0}"/>
              </a:ext>
            </a:extLst>
          </p:cNvPr>
          <p:cNvSpPr>
            <a:spLocks noChangeArrowheads="1"/>
          </p:cNvSpPr>
          <p:nvPr/>
        </p:nvSpPr>
        <p:spPr bwMode="auto">
          <a:xfrm>
            <a:off x="457200" y="2881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pic>
        <p:nvPicPr>
          <p:cNvPr id="9" name="Picture 8">
            <a:extLst>
              <a:ext uri="{FF2B5EF4-FFF2-40B4-BE49-F238E27FC236}">
                <a16:creationId xmlns:a16="http://schemas.microsoft.com/office/drawing/2014/main" id="{FE065C4B-4F52-D155-C494-23308E4C3802}"/>
              </a:ext>
            </a:extLst>
          </p:cNvPr>
          <p:cNvPicPr>
            <a:picLocks noChangeAspect="1"/>
          </p:cNvPicPr>
          <p:nvPr/>
        </p:nvPicPr>
        <p:blipFill>
          <a:blip r:embed="rId2"/>
          <a:stretch>
            <a:fillRect/>
          </a:stretch>
        </p:blipFill>
        <p:spPr>
          <a:xfrm>
            <a:off x="779634" y="1085600"/>
            <a:ext cx="7602011" cy="3591426"/>
          </a:xfrm>
          <a:prstGeom prst="rect">
            <a:avLst/>
          </a:prstGeom>
        </p:spPr>
      </p:pic>
    </p:spTree>
    <p:extLst>
      <p:ext uri="{BB962C8B-B14F-4D97-AF65-F5344CB8AC3E}">
        <p14:creationId xmlns:p14="http://schemas.microsoft.com/office/powerpoint/2010/main" val="2979775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9938F-6106-FEA0-688E-948EA63D58E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5B456BB-8C0B-3922-59F8-A0A721514225}"/>
              </a:ext>
            </a:extLst>
          </p:cNvPr>
          <p:cNvSpPr txBox="1"/>
          <p:nvPr/>
        </p:nvSpPr>
        <p:spPr>
          <a:xfrm>
            <a:off x="506971" y="377504"/>
            <a:ext cx="9183130" cy="2585323"/>
          </a:xfrm>
          <a:prstGeom prst="rect">
            <a:avLst/>
          </a:prstGeom>
          <a:noFill/>
        </p:spPr>
        <p:txBody>
          <a:bodyPr wrap="square" rtlCol="0">
            <a:spAutoFit/>
          </a:bodyPr>
          <a:lstStyle/>
          <a:p>
            <a:r>
              <a:rPr lang="en-US" dirty="0"/>
              <a:t>Pak </a:t>
            </a:r>
            <a:r>
              <a:rPr lang="en-US" dirty="0" err="1"/>
              <a:t>Dengklek</a:t>
            </a:r>
            <a:r>
              <a:rPr lang="en-US" dirty="0"/>
              <a:t> </a:t>
            </a:r>
            <a:r>
              <a:rPr lang="en-US" dirty="0" err="1"/>
              <a:t>ingin</a:t>
            </a:r>
            <a:r>
              <a:rPr lang="en-US" dirty="0"/>
              <a:t> </a:t>
            </a:r>
            <a:r>
              <a:rPr lang="en-US" dirty="0" err="1"/>
              <a:t>membuat</a:t>
            </a:r>
            <a:r>
              <a:rPr lang="en-US" dirty="0"/>
              <a:t> </a:t>
            </a:r>
            <a:r>
              <a:rPr lang="en-US" dirty="0" err="1"/>
              <a:t>sebuah</a:t>
            </a:r>
            <a:r>
              <a:rPr lang="en-US" dirty="0"/>
              <a:t> </a:t>
            </a:r>
            <a:r>
              <a:rPr lang="en-US" dirty="0" err="1"/>
              <a:t>peta</a:t>
            </a:r>
            <a:r>
              <a:rPr lang="en-US" dirty="0"/>
              <a:t> </a:t>
            </a:r>
            <a:r>
              <a:rPr lang="en-US" dirty="0" err="1"/>
              <a:t>rancangan</a:t>
            </a:r>
            <a:r>
              <a:rPr lang="en-US" dirty="0"/>
              <a:t> </a:t>
            </a:r>
            <a:r>
              <a:rPr lang="en-US" dirty="0" err="1"/>
              <a:t>pembangunan</a:t>
            </a:r>
            <a:r>
              <a:rPr lang="en-US" dirty="0"/>
              <a:t> </a:t>
            </a:r>
            <a:r>
              <a:rPr lang="en-US" dirty="0" err="1"/>
              <a:t>dari</a:t>
            </a:r>
            <a:r>
              <a:rPr lang="en-US" dirty="0"/>
              <a:t> lima </a:t>
            </a:r>
            <a:r>
              <a:rPr lang="en-US" dirty="0" err="1"/>
              <a:t>kota</a:t>
            </a:r>
            <a:r>
              <a:rPr lang="en-US" dirty="0"/>
              <a:t> di </a:t>
            </a:r>
            <a:r>
              <a:rPr lang="en-US" dirty="0" err="1"/>
              <a:t>negaranya</a:t>
            </a:r>
            <a:r>
              <a:rPr lang="en-US" dirty="0"/>
              <a:t> </a:t>
            </a:r>
            <a:r>
              <a:rPr lang="en-US" dirty="0" err="1"/>
              <a:t>dengan</a:t>
            </a:r>
            <a:r>
              <a:rPr lang="en-US" dirty="0"/>
              <a:t> </a:t>
            </a:r>
            <a:r>
              <a:rPr lang="en-US" dirty="0" err="1"/>
              <a:t>keterhubungan</a:t>
            </a:r>
            <a:r>
              <a:rPr lang="en-US" dirty="0"/>
              <a:t> </a:t>
            </a:r>
            <a:r>
              <a:rPr lang="en-US" dirty="0" err="1"/>
              <a:t>antar</a:t>
            </a:r>
            <a:r>
              <a:rPr lang="en-US" dirty="0"/>
              <a:t> </a:t>
            </a:r>
            <a:r>
              <a:rPr lang="en-US" dirty="0" err="1"/>
              <a:t>kota</a:t>
            </a:r>
            <a:r>
              <a:rPr lang="en-US" dirty="0"/>
              <a:t> oleh </a:t>
            </a:r>
            <a:r>
              <a:rPr lang="en-US" dirty="0" err="1"/>
              <a:t>sebuah</a:t>
            </a:r>
            <a:r>
              <a:rPr lang="en-US" dirty="0"/>
              <a:t> </a:t>
            </a:r>
          </a:p>
          <a:p>
            <a:r>
              <a:rPr lang="en-US" dirty="0"/>
              <a:t>Jalan </a:t>
            </a:r>
            <a:r>
              <a:rPr lang="en-US" dirty="0" err="1"/>
              <a:t>dengan</a:t>
            </a:r>
            <a:r>
              <a:rPr lang="en-US" dirty="0"/>
              <a:t> </a:t>
            </a:r>
            <a:r>
              <a:rPr lang="en-US" dirty="0" err="1"/>
              <a:t>informasi</a:t>
            </a:r>
            <a:r>
              <a:rPr lang="en-US" dirty="0"/>
              <a:t> </a:t>
            </a:r>
            <a:r>
              <a:rPr lang="en-US" dirty="0" err="1"/>
              <a:t>sebagai</a:t>
            </a:r>
            <a:r>
              <a:rPr lang="en-US" dirty="0"/>
              <a:t> </a:t>
            </a:r>
            <a:r>
              <a:rPr lang="en-US" dirty="0" err="1"/>
              <a:t>berikut</a:t>
            </a:r>
            <a:r>
              <a:rPr lang="en-US" dirty="0"/>
              <a:t> :</a:t>
            </a:r>
            <a:endParaRPr lang="en-ID" dirty="0"/>
          </a:p>
          <a:p>
            <a:pPr marL="285750" indent="-285750">
              <a:buFontTx/>
              <a:buChar char="-"/>
            </a:pPr>
            <a:r>
              <a:rPr lang="en-ID" dirty="0"/>
              <a:t>Kota A </a:t>
            </a:r>
            <a:r>
              <a:rPr lang="en-ID" dirty="0" err="1"/>
              <a:t>terhubung</a:t>
            </a:r>
            <a:r>
              <a:rPr lang="en-ID" dirty="0"/>
              <a:t> </a:t>
            </a:r>
            <a:r>
              <a:rPr lang="en-ID" dirty="0" err="1"/>
              <a:t>dengan</a:t>
            </a:r>
            <a:r>
              <a:rPr lang="en-ID" dirty="0"/>
              <a:t> </a:t>
            </a:r>
            <a:r>
              <a:rPr lang="en-ID" dirty="0" err="1"/>
              <a:t>tiga</a:t>
            </a:r>
            <a:r>
              <a:rPr lang="en-ID" dirty="0"/>
              <a:t> </a:t>
            </a:r>
            <a:r>
              <a:rPr lang="en-ID" dirty="0" err="1"/>
              <a:t>kota</a:t>
            </a:r>
            <a:r>
              <a:rPr lang="en-ID" dirty="0"/>
              <a:t> lain</a:t>
            </a:r>
          </a:p>
          <a:p>
            <a:pPr marL="285750" indent="-285750">
              <a:buFontTx/>
              <a:buChar char="-"/>
            </a:pPr>
            <a:r>
              <a:rPr lang="en-ID" dirty="0"/>
              <a:t>Kota B </a:t>
            </a:r>
            <a:r>
              <a:rPr lang="en-ID" dirty="0" err="1"/>
              <a:t>terhubung</a:t>
            </a:r>
            <a:r>
              <a:rPr lang="en-ID" dirty="0"/>
              <a:t> </a:t>
            </a:r>
            <a:r>
              <a:rPr lang="en-ID" dirty="0" err="1"/>
              <a:t>dengan</a:t>
            </a:r>
            <a:r>
              <a:rPr lang="en-ID" dirty="0"/>
              <a:t> dua </a:t>
            </a:r>
            <a:r>
              <a:rPr lang="en-ID" dirty="0" err="1"/>
              <a:t>kota</a:t>
            </a:r>
            <a:r>
              <a:rPr lang="en-ID" dirty="0"/>
              <a:t> lain</a:t>
            </a:r>
          </a:p>
          <a:p>
            <a:pPr marL="285750" indent="-285750">
              <a:buFontTx/>
              <a:buChar char="-"/>
            </a:pPr>
            <a:r>
              <a:rPr lang="en-ID" dirty="0"/>
              <a:t>Kota C </a:t>
            </a:r>
            <a:r>
              <a:rPr lang="en-ID" dirty="0" err="1"/>
              <a:t>terhubung</a:t>
            </a:r>
            <a:r>
              <a:rPr lang="en-ID" dirty="0"/>
              <a:t> </a:t>
            </a:r>
            <a:r>
              <a:rPr lang="en-ID" dirty="0" err="1"/>
              <a:t>dengan</a:t>
            </a:r>
            <a:r>
              <a:rPr lang="en-ID" dirty="0"/>
              <a:t> </a:t>
            </a:r>
            <a:r>
              <a:rPr lang="en-ID" dirty="0" err="1"/>
              <a:t>tiga</a:t>
            </a:r>
            <a:r>
              <a:rPr lang="en-ID" dirty="0"/>
              <a:t> </a:t>
            </a:r>
            <a:r>
              <a:rPr lang="en-ID" dirty="0" err="1"/>
              <a:t>kota</a:t>
            </a:r>
            <a:r>
              <a:rPr lang="en-ID" dirty="0"/>
              <a:t> lain</a:t>
            </a:r>
          </a:p>
          <a:p>
            <a:pPr marL="285750" indent="-285750">
              <a:buFontTx/>
              <a:buChar char="-"/>
            </a:pPr>
            <a:r>
              <a:rPr lang="en-ID" dirty="0"/>
              <a:t>Kota D </a:t>
            </a:r>
            <a:r>
              <a:rPr lang="en-ID" dirty="0" err="1"/>
              <a:t>terhubung</a:t>
            </a:r>
            <a:r>
              <a:rPr lang="en-ID" dirty="0"/>
              <a:t> </a:t>
            </a:r>
            <a:r>
              <a:rPr lang="en-ID" dirty="0" err="1"/>
              <a:t>dengan</a:t>
            </a:r>
            <a:r>
              <a:rPr lang="en-ID" dirty="0"/>
              <a:t> </a:t>
            </a:r>
            <a:r>
              <a:rPr lang="en-ID" dirty="0" err="1"/>
              <a:t>empat</a:t>
            </a:r>
            <a:r>
              <a:rPr lang="en-ID" dirty="0"/>
              <a:t> </a:t>
            </a:r>
            <a:r>
              <a:rPr lang="en-ID" dirty="0" err="1"/>
              <a:t>kota</a:t>
            </a:r>
            <a:r>
              <a:rPr lang="en-ID" dirty="0"/>
              <a:t> lain</a:t>
            </a:r>
          </a:p>
          <a:p>
            <a:pPr marL="285750" indent="-285750">
              <a:buFontTx/>
              <a:buChar char="-"/>
            </a:pPr>
            <a:r>
              <a:rPr lang="en-ID" dirty="0"/>
              <a:t>Kota E </a:t>
            </a:r>
            <a:r>
              <a:rPr lang="en-ID" dirty="0" err="1"/>
              <a:t>terhubung</a:t>
            </a:r>
            <a:r>
              <a:rPr lang="en-ID" dirty="0"/>
              <a:t> </a:t>
            </a:r>
            <a:r>
              <a:rPr lang="en-ID" dirty="0" err="1"/>
              <a:t>dengan</a:t>
            </a:r>
            <a:r>
              <a:rPr lang="en-ID" dirty="0"/>
              <a:t> dua </a:t>
            </a:r>
            <a:r>
              <a:rPr lang="en-ID" dirty="0" err="1"/>
              <a:t>kota</a:t>
            </a:r>
            <a:r>
              <a:rPr lang="en-ID" dirty="0"/>
              <a:t> lain</a:t>
            </a:r>
            <a:endParaRPr lang="en-US" dirty="0"/>
          </a:p>
          <a:p>
            <a:r>
              <a:rPr lang="en-US" dirty="0" err="1"/>
              <a:t>Keterhubungan</a:t>
            </a:r>
            <a:r>
              <a:rPr lang="en-US" dirty="0"/>
              <a:t> </a:t>
            </a:r>
            <a:r>
              <a:rPr lang="en-US" dirty="0" err="1"/>
              <a:t>antar</a:t>
            </a:r>
            <a:r>
              <a:rPr lang="en-US" dirty="0"/>
              <a:t> </a:t>
            </a:r>
            <a:r>
              <a:rPr lang="en-US" dirty="0" err="1"/>
              <a:t>kota</a:t>
            </a:r>
            <a:r>
              <a:rPr lang="en-US" dirty="0"/>
              <a:t> masing – masing oleh </a:t>
            </a:r>
            <a:r>
              <a:rPr lang="en-US" dirty="0" err="1"/>
              <a:t>sebuah</a:t>
            </a:r>
            <a:r>
              <a:rPr lang="en-US" dirty="0"/>
              <a:t> </a:t>
            </a:r>
            <a:r>
              <a:rPr lang="en-US" dirty="0" err="1"/>
              <a:t>jalan</a:t>
            </a:r>
            <a:endParaRPr lang="en-ID" dirty="0"/>
          </a:p>
        </p:txBody>
      </p:sp>
      <p:sp>
        <p:nvSpPr>
          <p:cNvPr id="3" name="TextBox 2">
            <a:extLst>
              <a:ext uri="{FF2B5EF4-FFF2-40B4-BE49-F238E27FC236}">
                <a16:creationId xmlns:a16="http://schemas.microsoft.com/office/drawing/2014/main" id="{40F00FDF-C98B-7501-4C97-65494DB39BEE}"/>
              </a:ext>
            </a:extLst>
          </p:cNvPr>
          <p:cNvSpPr txBox="1"/>
          <p:nvPr/>
        </p:nvSpPr>
        <p:spPr>
          <a:xfrm>
            <a:off x="506971" y="3077441"/>
            <a:ext cx="9878601" cy="1661993"/>
          </a:xfrm>
          <a:prstGeom prst="rect">
            <a:avLst/>
          </a:prstGeom>
          <a:noFill/>
        </p:spPr>
        <p:txBody>
          <a:bodyPr wrap="square" rtlCol="0">
            <a:spAutoFit/>
          </a:bodyPr>
          <a:lstStyle/>
          <a:p>
            <a:pPr marL="342900" indent="-342900">
              <a:buAutoNum type="arabicPeriod"/>
            </a:pPr>
            <a:r>
              <a:rPr lang="en-US" dirty="0" err="1"/>
              <a:t>Apakah</a:t>
            </a:r>
            <a:r>
              <a:rPr lang="en-US" dirty="0"/>
              <a:t> </a:t>
            </a:r>
            <a:r>
              <a:rPr lang="en-US" dirty="0" err="1"/>
              <a:t>peta</a:t>
            </a:r>
            <a:r>
              <a:rPr lang="en-US" dirty="0"/>
              <a:t> </a:t>
            </a:r>
            <a:r>
              <a:rPr lang="en-US" dirty="0" err="1"/>
              <a:t>tersebut</a:t>
            </a:r>
            <a:r>
              <a:rPr lang="en-US" dirty="0"/>
              <a:t> </a:t>
            </a:r>
            <a:r>
              <a:rPr lang="en-US" dirty="0" err="1"/>
              <a:t>mungkin</a:t>
            </a:r>
            <a:r>
              <a:rPr lang="en-US" dirty="0"/>
              <a:t> </a:t>
            </a:r>
            <a:r>
              <a:rPr lang="en-US" dirty="0" err="1"/>
              <a:t>untuk</a:t>
            </a:r>
            <a:r>
              <a:rPr lang="en-US" dirty="0"/>
              <a:t> </a:t>
            </a:r>
            <a:r>
              <a:rPr lang="en-US" dirty="0" err="1"/>
              <a:t>dibuat</a:t>
            </a:r>
            <a:r>
              <a:rPr lang="en-US" dirty="0"/>
              <a:t> </a:t>
            </a:r>
            <a:r>
              <a:rPr lang="en-US" b="1" dirty="0"/>
              <a:t>{</a:t>
            </a:r>
            <a:r>
              <a:rPr lang="en-US" b="1" dirty="0" err="1"/>
              <a:t>tuliskan</a:t>
            </a:r>
            <a:r>
              <a:rPr lang="en-US" b="1" dirty="0"/>
              <a:t> </a:t>
            </a:r>
            <a:r>
              <a:rPr lang="en-US" b="1" dirty="0" err="1"/>
              <a:t>jawaban</a:t>
            </a:r>
            <a:r>
              <a:rPr lang="en-US" b="1" dirty="0"/>
              <a:t> </a:t>
            </a:r>
            <a:r>
              <a:rPr lang="en-US" b="1" dirty="0" err="1"/>
              <a:t>dalam</a:t>
            </a:r>
            <a:r>
              <a:rPr lang="en-US" b="1" dirty="0"/>
              <a:t> </a:t>
            </a:r>
            <a:r>
              <a:rPr lang="en-US" b="1" dirty="0" err="1"/>
              <a:t>bentuk</a:t>
            </a:r>
            <a:r>
              <a:rPr lang="en-US" b="1" dirty="0"/>
              <a:t> YA / </a:t>
            </a:r>
            <a:r>
              <a:rPr lang="en-US" b="1" dirty="0" err="1"/>
              <a:t>TIDAK</a:t>
            </a:r>
            <a:r>
              <a:rPr lang="en-US" b="1" dirty="0"/>
              <a:t>}</a:t>
            </a:r>
          </a:p>
          <a:p>
            <a:pPr marL="342900" indent="-342900">
              <a:buAutoNum type="arabicPeriod"/>
            </a:pPr>
            <a:r>
              <a:rPr lang="en-US" dirty="0"/>
              <a:t>Jika </a:t>
            </a:r>
            <a:r>
              <a:rPr lang="en-US" dirty="0" err="1"/>
              <a:t>biaya</a:t>
            </a:r>
            <a:r>
              <a:rPr lang="en-US" dirty="0"/>
              <a:t> Pembangunan </a:t>
            </a:r>
            <a:r>
              <a:rPr lang="en-US" dirty="0" err="1"/>
              <a:t>sebuah</a:t>
            </a:r>
            <a:r>
              <a:rPr lang="en-US" dirty="0"/>
              <a:t> </a:t>
            </a:r>
            <a:r>
              <a:rPr lang="en-US" dirty="0" err="1"/>
              <a:t>jalan</a:t>
            </a:r>
            <a:r>
              <a:rPr lang="en-US" dirty="0"/>
              <a:t> </a:t>
            </a:r>
            <a:r>
              <a:rPr lang="en-US" dirty="0" err="1"/>
              <a:t>adalah</a:t>
            </a:r>
            <a:r>
              <a:rPr lang="en-US" dirty="0"/>
              <a:t> </a:t>
            </a:r>
            <a:r>
              <a:rPr lang="en-US" dirty="0" err="1"/>
              <a:t>sebesar</a:t>
            </a:r>
            <a:r>
              <a:rPr lang="en-US" dirty="0"/>
              <a:t> 1 rupiah, </a:t>
            </a:r>
            <a:r>
              <a:rPr lang="en-US" dirty="0" err="1"/>
              <a:t>berapa</a:t>
            </a:r>
            <a:r>
              <a:rPr lang="en-US" dirty="0"/>
              <a:t> total </a:t>
            </a:r>
            <a:r>
              <a:rPr lang="en-US" dirty="0" err="1"/>
              <a:t>biaya</a:t>
            </a:r>
            <a:r>
              <a:rPr lang="en-US" dirty="0"/>
              <a:t> Pembangunan yang </a:t>
            </a:r>
            <a:r>
              <a:rPr lang="en-US" dirty="0" err="1"/>
              <a:t>harus</a:t>
            </a:r>
            <a:r>
              <a:rPr lang="en-US" dirty="0"/>
              <a:t> </a:t>
            </a:r>
            <a:r>
              <a:rPr lang="en-US" dirty="0" err="1"/>
              <a:t>dikeluarkan</a:t>
            </a:r>
            <a:r>
              <a:rPr lang="en-US" dirty="0"/>
              <a:t> </a:t>
            </a:r>
            <a:r>
              <a:rPr lang="en-US" dirty="0" err="1"/>
              <a:t>untuk</a:t>
            </a:r>
            <a:r>
              <a:rPr lang="en-US" dirty="0"/>
              <a:t> </a:t>
            </a:r>
            <a:r>
              <a:rPr lang="en-US" dirty="0" err="1"/>
              <a:t>melakukan</a:t>
            </a:r>
            <a:r>
              <a:rPr lang="en-US" dirty="0"/>
              <a:t> Pembangunan </a:t>
            </a:r>
            <a:r>
              <a:rPr lang="en-US" dirty="0" err="1"/>
              <a:t>semua</a:t>
            </a:r>
            <a:r>
              <a:rPr lang="en-US" dirty="0"/>
              <a:t> </a:t>
            </a:r>
            <a:r>
              <a:rPr lang="en-US" dirty="0" err="1"/>
              <a:t>jalan</a:t>
            </a:r>
            <a:r>
              <a:rPr lang="en-US" dirty="0"/>
              <a:t>? </a:t>
            </a:r>
            <a:r>
              <a:rPr lang="en-US" b="1" dirty="0"/>
              <a:t>{</a:t>
            </a:r>
            <a:r>
              <a:rPr lang="en-US" b="1" dirty="0" err="1"/>
              <a:t>tuliskan</a:t>
            </a:r>
            <a:r>
              <a:rPr lang="en-US" b="1" dirty="0"/>
              <a:t> </a:t>
            </a:r>
            <a:r>
              <a:rPr lang="en-US" b="1" dirty="0" err="1"/>
              <a:t>jawaban</a:t>
            </a:r>
            <a:r>
              <a:rPr lang="en-US" b="1" dirty="0"/>
              <a:t> </a:t>
            </a:r>
            <a:r>
              <a:rPr lang="en-US" b="1" dirty="0" err="1"/>
              <a:t>dalam</a:t>
            </a:r>
            <a:r>
              <a:rPr lang="en-US" b="1" dirty="0"/>
              <a:t> </a:t>
            </a:r>
            <a:r>
              <a:rPr lang="en-US" b="1" dirty="0" err="1"/>
              <a:t>bentuk</a:t>
            </a:r>
            <a:r>
              <a:rPr lang="en-US" b="1" dirty="0"/>
              <a:t> ANGKA </a:t>
            </a:r>
            <a:r>
              <a:rPr lang="en-US" b="1" dirty="0" err="1"/>
              <a:t>saja</a:t>
            </a:r>
            <a:r>
              <a:rPr lang="en-US" b="1" dirty="0"/>
              <a:t>}</a:t>
            </a:r>
          </a:p>
          <a:p>
            <a:pPr marL="342900" indent="-342900">
              <a:buAutoNum type="arabicPeriod"/>
            </a:pPr>
            <a:r>
              <a:rPr lang="en-US" dirty="0" err="1"/>
              <a:t>Berapa</a:t>
            </a:r>
            <a:r>
              <a:rPr lang="en-US" dirty="0"/>
              <a:t> </a:t>
            </a:r>
            <a:r>
              <a:rPr lang="en-US" dirty="0" err="1"/>
              <a:t>banyak</a:t>
            </a:r>
            <a:r>
              <a:rPr lang="en-US" dirty="0"/>
              <a:t> model </a:t>
            </a:r>
            <a:r>
              <a:rPr lang="en-US" dirty="0" err="1"/>
              <a:t>peta</a:t>
            </a:r>
            <a:r>
              <a:rPr lang="en-US" dirty="0"/>
              <a:t> yang </a:t>
            </a:r>
            <a:r>
              <a:rPr lang="en-US" dirty="0" err="1"/>
              <a:t>bisa</a:t>
            </a:r>
            <a:r>
              <a:rPr lang="en-US" dirty="0"/>
              <a:t> </a:t>
            </a:r>
            <a:r>
              <a:rPr lang="en-US" dirty="0" err="1"/>
              <a:t>dibuat</a:t>
            </a:r>
            <a:r>
              <a:rPr lang="en-US" dirty="0"/>
              <a:t> oleh Pak </a:t>
            </a:r>
            <a:r>
              <a:rPr lang="en-US" dirty="0" err="1"/>
              <a:t>Dengklek</a:t>
            </a:r>
            <a:r>
              <a:rPr lang="en-US" dirty="0"/>
              <a:t>?</a:t>
            </a:r>
          </a:p>
          <a:p>
            <a:pPr marL="342900" indent="-342900">
              <a:buAutoNum type="arabicPeriod"/>
            </a:pPr>
            <a:endParaRPr lang="en-US" baseline="-25000" dirty="0"/>
          </a:p>
        </p:txBody>
      </p:sp>
    </p:spTree>
    <p:extLst>
      <p:ext uri="{BB962C8B-B14F-4D97-AF65-F5344CB8AC3E}">
        <p14:creationId xmlns:p14="http://schemas.microsoft.com/office/powerpoint/2010/main" val="28851282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75D50-2ADA-8F5C-0652-53D7200962D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CC58D69-1A46-FD35-B1D8-6A9350BEC7AE}"/>
              </a:ext>
            </a:extLst>
          </p:cNvPr>
          <p:cNvSpPr txBox="1"/>
          <p:nvPr/>
        </p:nvSpPr>
        <p:spPr>
          <a:xfrm>
            <a:off x="779634" y="425417"/>
            <a:ext cx="5503494" cy="553998"/>
          </a:xfrm>
          <a:prstGeom prst="rect">
            <a:avLst/>
          </a:prstGeom>
          <a:noFill/>
        </p:spPr>
        <p:txBody>
          <a:bodyPr wrap="none" lIns="0" tIns="0" rIns="0" bIns="0" rtlCol="0">
            <a:spAutoFit/>
          </a:bodyPr>
          <a:lstStyle/>
          <a:p>
            <a:r>
              <a:rPr lang="en-US" sz="3600" b="1" dirty="0" err="1"/>
              <a:t>Algoritma</a:t>
            </a:r>
            <a:r>
              <a:rPr lang="en-US" sz="3600" b="1" dirty="0"/>
              <a:t> Shortest Path Graf</a:t>
            </a:r>
            <a:endParaRPr lang="en-ID" sz="3600" b="1" dirty="0"/>
          </a:p>
        </p:txBody>
      </p:sp>
      <p:sp>
        <p:nvSpPr>
          <p:cNvPr id="11" name="Rectangle 9">
            <a:extLst>
              <a:ext uri="{FF2B5EF4-FFF2-40B4-BE49-F238E27FC236}">
                <a16:creationId xmlns:a16="http://schemas.microsoft.com/office/drawing/2014/main" id="{074619A7-EDB9-CE09-90C3-CA4A391BB12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1FED92B3-7797-BA11-DA94-490CBD3250F7}"/>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06526AE2-FBEC-17C7-A69E-EA188D7C75E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EECAEC10-B28D-6DDB-4ED8-F78C4966DD0D}"/>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7B408CF7-5463-866F-D4BF-0BC1D206BAE1}"/>
              </a:ext>
            </a:extLst>
          </p:cNvPr>
          <p:cNvSpPr>
            <a:spLocks noChangeArrowheads="1"/>
          </p:cNvSpPr>
          <p:nvPr/>
        </p:nvSpPr>
        <p:spPr bwMode="auto">
          <a:xfrm>
            <a:off x="457200" y="2881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pic>
        <p:nvPicPr>
          <p:cNvPr id="9" name="Picture 8">
            <a:extLst>
              <a:ext uri="{FF2B5EF4-FFF2-40B4-BE49-F238E27FC236}">
                <a16:creationId xmlns:a16="http://schemas.microsoft.com/office/drawing/2014/main" id="{83E83077-B6F2-40F3-E771-1473F4C3CFF6}"/>
              </a:ext>
            </a:extLst>
          </p:cNvPr>
          <p:cNvPicPr>
            <a:picLocks noChangeAspect="1"/>
          </p:cNvPicPr>
          <p:nvPr/>
        </p:nvPicPr>
        <p:blipFill>
          <a:blip r:embed="rId2"/>
          <a:stretch>
            <a:fillRect/>
          </a:stretch>
        </p:blipFill>
        <p:spPr>
          <a:xfrm>
            <a:off x="779634" y="1085600"/>
            <a:ext cx="7602011" cy="3591426"/>
          </a:xfrm>
          <a:prstGeom prst="rect">
            <a:avLst/>
          </a:prstGeom>
        </p:spPr>
      </p:pic>
    </p:spTree>
    <p:extLst>
      <p:ext uri="{BB962C8B-B14F-4D97-AF65-F5344CB8AC3E}">
        <p14:creationId xmlns:p14="http://schemas.microsoft.com/office/powerpoint/2010/main" val="2115841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B81F3-8CE4-8F7B-6B1E-016735583CD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1B99961-DD82-7E07-E12E-BE0848BD9358}"/>
              </a:ext>
            </a:extLst>
          </p:cNvPr>
          <p:cNvSpPr txBox="1"/>
          <p:nvPr/>
        </p:nvSpPr>
        <p:spPr>
          <a:xfrm>
            <a:off x="779634" y="425417"/>
            <a:ext cx="5503494" cy="553998"/>
          </a:xfrm>
          <a:prstGeom prst="rect">
            <a:avLst/>
          </a:prstGeom>
          <a:noFill/>
        </p:spPr>
        <p:txBody>
          <a:bodyPr wrap="none" lIns="0" tIns="0" rIns="0" bIns="0" rtlCol="0">
            <a:spAutoFit/>
          </a:bodyPr>
          <a:lstStyle/>
          <a:p>
            <a:r>
              <a:rPr lang="en-US" sz="3600" b="1" dirty="0" err="1"/>
              <a:t>Algoritma</a:t>
            </a:r>
            <a:r>
              <a:rPr lang="en-US" sz="3600" b="1" dirty="0"/>
              <a:t> Shortest Path Graf</a:t>
            </a:r>
            <a:endParaRPr lang="en-ID" sz="3600" b="1" dirty="0"/>
          </a:p>
        </p:txBody>
      </p:sp>
      <p:sp>
        <p:nvSpPr>
          <p:cNvPr id="11" name="Rectangle 9">
            <a:extLst>
              <a:ext uri="{FF2B5EF4-FFF2-40B4-BE49-F238E27FC236}">
                <a16:creationId xmlns:a16="http://schemas.microsoft.com/office/drawing/2014/main" id="{563A0E89-32D6-F7C0-0CCE-64533ACBEB6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25F4FD93-18EA-EA77-9BC8-7E5DEAF00D21}"/>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D478363C-84B5-8F9C-8990-AE485150665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D59798BF-1DBF-D6DC-8A71-7042A6DBE3B6}"/>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25EDE359-6BBF-6673-9E2F-2AD8B7F721B8}"/>
              </a:ext>
            </a:extLst>
          </p:cNvPr>
          <p:cNvSpPr>
            <a:spLocks noChangeArrowheads="1"/>
          </p:cNvSpPr>
          <p:nvPr/>
        </p:nvSpPr>
        <p:spPr bwMode="auto">
          <a:xfrm>
            <a:off x="457200" y="2881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pic>
        <p:nvPicPr>
          <p:cNvPr id="10" name="Picture 9">
            <a:extLst>
              <a:ext uri="{FF2B5EF4-FFF2-40B4-BE49-F238E27FC236}">
                <a16:creationId xmlns:a16="http://schemas.microsoft.com/office/drawing/2014/main" id="{8A7FB688-AD17-4E4F-AF8B-DC6C3B73310F}"/>
              </a:ext>
            </a:extLst>
          </p:cNvPr>
          <p:cNvPicPr>
            <a:picLocks noChangeAspect="1"/>
          </p:cNvPicPr>
          <p:nvPr/>
        </p:nvPicPr>
        <p:blipFill>
          <a:blip r:embed="rId2"/>
          <a:stretch>
            <a:fillRect/>
          </a:stretch>
        </p:blipFill>
        <p:spPr>
          <a:xfrm>
            <a:off x="779634" y="1108299"/>
            <a:ext cx="6973273" cy="4353533"/>
          </a:xfrm>
          <a:prstGeom prst="rect">
            <a:avLst/>
          </a:prstGeom>
        </p:spPr>
      </p:pic>
    </p:spTree>
    <p:extLst>
      <p:ext uri="{BB962C8B-B14F-4D97-AF65-F5344CB8AC3E}">
        <p14:creationId xmlns:p14="http://schemas.microsoft.com/office/powerpoint/2010/main" val="3878899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F98F5-C1DA-BF3A-ABBF-250D12CFA76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EBB5FF2-B1D1-3216-6080-456092CC69E0}"/>
              </a:ext>
            </a:extLst>
          </p:cNvPr>
          <p:cNvSpPr txBox="1"/>
          <p:nvPr/>
        </p:nvSpPr>
        <p:spPr>
          <a:xfrm>
            <a:off x="779634" y="425417"/>
            <a:ext cx="5503494" cy="553998"/>
          </a:xfrm>
          <a:prstGeom prst="rect">
            <a:avLst/>
          </a:prstGeom>
          <a:noFill/>
        </p:spPr>
        <p:txBody>
          <a:bodyPr wrap="none" lIns="0" tIns="0" rIns="0" bIns="0" rtlCol="0">
            <a:spAutoFit/>
          </a:bodyPr>
          <a:lstStyle/>
          <a:p>
            <a:r>
              <a:rPr lang="en-US" sz="3600" b="1" dirty="0" err="1"/>
              <a:t>Algoritma</a:t>
            </a:r>
            <a:r>
              <a:rPr lang="en-US" sz="3600" b="1" dirty="0"/>
              <a:t> Shortest Path Graf</a:t>
            </a:r>
            <a:endParaRPr lang="en-ID" sz="3600" b="1" dirty="0"/>
          </a:p>
        </p:txBody>
      </p:sp>
      <p:sp>
        <p:nvSpPr>
          <p:cNvPr id="11" name="Rectangle 9">
            <a:extLst>
              <a:ext uri="{FF2B5EF4-FFF2-40B4-BE49-F238E27FC236}">
                <a16:creationId xmlns:a16="http://schemas.microsoft.com/office/drawing/2014/main" id="{EE2D8FFD-D9B1-EC35-F2F6-E90AC794578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916B9E2D-3916-2330-12FB-2561EF433710}"/>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1D8330DF-EF24-FD01-F7FD-C802ADE83C9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A2CC1AAC-30E7-4CC9-F7E2-AF7AF1CA9718}"/>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8D5521D8-770F-4078-BA3D-CC9CC68FA262}"/>
              </a:ext>
            </a:extLst>
          </p:cNvPr>
          <p:cNvSpPr>
            <a:spLocks noChangeArrowheads="1"/>
          </p:cNvSpPr>
          <p:nvPr/>
        </p:nvSpPr>
        <p:spPr bwMode="auto">
          <a:xfrm>
            <a:off x="457200" y="2881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pic>
        <p:nvPicPr>
          <p:cNvPr id="4" name="Picture 3">
            <a:extLst>
              <a:ext uri="{FF2B5EF4-FFF2-40B4-BE49-F238E27FC236}">
                <a16:creationId xmlns:a16="http://schemas.microsoft.com/office/drawing/2014/main" id="{F6367EC9-E3FA-FB11-4354-D27BD212D199}"/>
              </a:ext>
            </a:extLst>
          </p:cNvPr>
          <p:cNvPicPr>
            <a:picLocks noChangeAspect="1"/>
          </p:cNvPicPr>
          <p:nvPr/>
        </p:nvPicPr>
        <p:blipFill>
          <a:blip r:embed="rId2"/>
          <a:stretch>
            <a:fillRect/>
          </a:stretch>
        </p:blipFill>
        <p:spPr>
          <a:xfrm>
            <a:off x="779634" y="979415"/>
            <a:ext cx="6397607" cy="5682140"/>
          </a:xfrm>
          <a:prstGeom prst="rect">
            <a:avLst/>
          </a:prstGeom>
        </p:spPr>
      </p:pic>
    </p:spTree>
    <p:extLst>
      <p:ext uri="{BB962C8B-B14F-4D97-AF65-F5344CB8AC3E}">
        <p14:creationId xmlns:p14="http://schemas.microsoft.com/office/powerpoint/2010/main" val="3620800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B24C2-BED8-4494-CA28-885FC88046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D71A0F1-1A23-E535-9B14-D3DE1D77D3F6}"/>
              </a:ext>
            </a:extLst>
          </p:cNvPr>
          <p:cNvSpPr txBox="1"/>
          <p:nvPr/>
        </p:nvSpPr>
        <p:spPr>
          <a:xfrm>
            <a:off x="779634" y="425417"/>
            <a:ext cx="4850687" cy="553998"/>
          </a:xfrm>
          <a:prstGeom prst="rect">
            <a:avLst/>
          </a:prstGeom>
          <a:noFill/>
        </p:spPr>
        <p:txBody>
          <a:bodyPr wrap="none" lIns="0" tIns="0" rIns="0" bIns="0" rtlCol="0">
            <a:spAutoFit/>
          </a:bodyPr>
          <a:lstStyle/>
          <a:p>
            <a:r>
              <a:rPr lang="en-US" sz="3600" b="1" dirty="0" err="1"/>
              <a:t>Lintasan</a:t>
            </a:r>
            <a:r>
              <a:rPr lang="en-US" sz="3600" b="1" dirty="0"/>
              <a:t> dan </a:t>
            </a:r>
            <a:r>
              <a:rPr lang="en-US" sz="3600" b="1" dirty="0" err="1"/>
              <a:t>Sirkuit</a:t>
            </a:r>
            <a:r>
              <a:rPr lang="en-US" sz="3600" b="1" dirty="0"/>
              <a:t> Euler</a:t>
            </a:r>
            <a:endParaRPr lang="en-ID" sz="3600" b="1" dirty="0"/>
          </a:p>
        </p:txBody>
      </p:sp>
      <p:sp>
        <p:nvSpPr>
          <p:cNvPr id="11" name="Rectangle 9">
            <a:extLst>
              <a:ext uri="{FF2B5EF4-FFF2-40B4-BE49-F238E27FC236}">
                <a16:creationId xmlns:a16="http://schemas.microsoft.com/office/drawing/2014/main" id="{498FC9B0-2801-9415-0CA8-0D029C29F9F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31574248-7F89-6679-FD83-4E98F8D5DCA0}"/>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513BB6D3-2D56-4EE1-B477-29DC6EBB339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4586DAF3-4D1C-1AE4-8E1F-A7AEECB71058}"/>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259FC70F-1F73-156F-8058-E1FA022098A7}"/>
              </a:ext>
            </a:extLst>
          </p:cNvPr>
          <p:cNvSpPr>
            <a:spLocks noChangeArrowheads="1"/>
          </p:cNvSpPr>
          <p:nvPr/>
        </p:nvSpPr>
        <p:spPr bwMode="auto">
          <a:xfrm>
            <a:off x="457200" y="2881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3" name="TextBox 2">
            <a:extLst>
              <a:ext uri="{FF2B5EF4-FFF2-40B4-BE49-F238E27FC236}">
                <a16:creationId xmlns:a16="http://schemas.microsoft.com/office/drawing/2014/main" id="{2FD3B48B-EEBC-2584-414D-B8FE80E72845}"/>
              </a:ext>
            </a:extLst>
          </p:cNvPr>
          <p:cNvSpPr txBox="1"/>
          <p:nvPr/>
        </p:nvSpPr>
        <p:spPr>
          <a:xfrm>
            <a:off x="661100" y="973521"/>
            <a:ext cx="10041467" cy="2585323"/>
          </a:xfrm>
          <a:prstGeom prst="rect">
            <a:avLst/>
          </a:prstGeom>
          <a:noFill/>
        </p:spPr>
        <p:txBody>
          <a:bodyPr wrap="square">
            <a:spAutoFit/>
          </a:bodyPr>
          <a:lstStyle/>
          <a:p>
            <a:pPr marL="285750" indent="-285750">
              <a:buFont typeface="Arial" panose="020B0604020202020204" pitchFamily="34" charset="0"/>
              <a:buChar char="•"/>
            </a:pPr>
            <a:r>
              <a:rPr lang="en-US" b="1" dirty="0" err="1"/>
              <a:t>Lintasan</a:t>
            </a:r>
            <a:r>
              <a:rPr lang="en-US" b="1" dirty="0"/>
              <a:t> Euler </a:t>
            </a:r>
            <a:r>
              <a:rPr lang="en-US" dirty="0"/>
              <a:t>: </a:t>
            </a:r>
            <a:r>
              <a:rPr lang="en-US" dirty="0" err="1"/>
              <a:t>ada</a:t>
            </a:r>
            <a:r>
              <a:rPr lang="en-US" dirty="0"/>
              <a:t> </a:t>
            </a:r>
            <a:r>
              <a:rPr lang="en-US" dirty="0" err="1"/>
              <a:t>rute</a:t>
            </a:r>
            <a:r>
              <a:rPr lang="en-US" dirty="0"/>
              <a:t> </a:t>
            </a:r>
            <a:r>
              <a:rPr lang="en-US" dirty="0" err="1"/>
              <a:t>dari</a:t>
            </a:r>
            <a:r>
              <a:rPr lang="en-US" dirty="0"/>
              <a:t> </a:t>
            </a:r>
            <a:r>
              <a:rPr lang="en-US" dirty="0" err="1"/>
              <a:t>suatu</a:t>
            </a:r>
            <a:r>
              <a:rPr lang="en-US" dirty="0"/>
              <a:t> node </a:t>
            </a:r>
            <a:r>
              <a:rPr lang="en-US" dirty="0" err="1"/>
              <a:t>ke</a:t>
            </a:r>
            <a:r>
              <a:rPr lang="en-US" dirty="0"/>
              <a:t> node </a:t>
            </a:r>
            <a:r>
              <a:rPr lang="en-US" dirty="0" err="1"/>
              <a:t>lainnya</a:t>
            </a:r>
            <a:r>
              <a:rPr lang="en-US" dirty="0"/>
              <a:t> </a:t>
            </a:r>
            <a:r>
              <a:rPr lang="en-US" dirty="0" err="1"/>
              <a:t>sehingga</a:t>
            </a:r>
            <a:r>
              <a:rPr lang="en-US" dirty="0"/>
              <a:t> </a:t>
            </a:r>
            <a:r>
              <a:rPr lang="en-US" dirty="0" err="1"/>
              <a:t>melewati</a:t>
            </a:r>
            <a:r>
              <a:rPr lang="en-US" dirty="0"/>
              <a:t> </a:t>
            </a:r>
            <a:r>
              <a:rPr lang="en-US" dirty="0" err="1"/>
              <a:t>semua</a:t>
            </a:r>
            <a:r>
              <a:rPr lang="en-US" dirty="0"/>
              <a:t> edge yang </a:t>
            </a:r>
            <a:r>
              <a:rPr lang="en-US" dirty="0" err="1"/>
              <a:t>ada</a:t>
            </a:r>
            <a:r>
              <a:rPr lang="en-US" dirty="0"/>
              <a:t> </a:t>
            </a:r>
            <a:r>
              <a:rPr lang="en-US" dirty="0" err="1"/>
              <a:t>sekali</a:t>
            </a:r>
            <a:r>
              <a:rPr lang="en-US" dirty="0"/>
              <a:t> (</a:t>
            </a:r>
            <a:r>
              <a:rPr lang="en-US" dirty="0" err="1"/>
              <a:t>tanpa</a:t>
            </a:r>
            <a:r>
              <a:rPr lang="en-US" dirty="0"/>
              <a:t> </a:t>
            </a:r>
            <a:r>
              <a:rPr lang="en-US" dirty="0" err="1"/>
              <a:t>putar</a:t>
            </a:r>
            <a:r>
              <a:rPr lang="en-US" dirty="0"/>
              <a:t> </a:t>
            </a:r>
            <a:r>
              <a:rPr lang="en-US" dirty="0" err="1"/>
              <a:t>balik</a:t>
            </a:r>
            <a:r>
              <a:rPr lang="en-US" dirty="0"/>
              <a:t>)</a:t>
            </a:r>
          </a:p>
          <a:p>
            <a:pPr marL="285750" indent="-285750">
              <a:buFont typeface="Arial" panose="020B0604020202020204" pitchFamily="34" charset="0"/>
              <a:buChar char="•"/>
            </a:pPr>
            <a:r>
              <a:rPr lang="en-US" b="1" dirty="0" err="1"/>
              <a:t>Sirkuit</a:t>
            </a:r>
            <a:r>
              <a:rPr lang="en-US" b="1" dirty="0"/>
              <a:t> Euler </a:t>
            </a:r>
            <a:r>
              <a:rPr lang="en-US" dirty="0"/>
              <a:t>: </a:t>
            </a:r>
            <a:r>
              <a:rPr lang="en-US" dirty="0" err="1"/>
              <a:t>ada</a:t>
            </a:r>
            <a:r>
              <a:rPr lang="en-US" dirty="0"/>
              <a:t> </a:t>
            </a:r>
            <a:r>
              <a:rPr lang="en-US" dirty="0" err="1"/>
              <a:t>rute</a:t>
            </a:r>
            <a:r>
              <a:rPr lang="en-US" dirty="0"/>
              <a:t> </a:t>
            </a:r>
            <a:r>
              <a:rPr lang="en-US" dirty="0" err="1"/>
              <a:t>dari</a:t>
            </a:r>
            <a:r>
              <a:rPr lang="en-US" dirty="0"/>
              <a:t> </a:t>
            </a:r>
            <a:r>
              <a:rPr lang="en-US" dirty="0" err="1"/>
              <a:t>suatu</a:t>
            </a:r>
            <a:r>
              <a:rPr lang="en-US" dirty="0"/>
              <a:t> node </a:t>
            </a:r>
            <a:r>
              <a:rPr lang="en-US" dirty="0" err="1"/>
              <a:t>sehingga</a:t>
            </a:r>
            <a:r>
              <a:rPr lang="en-US" dirty="0"/>
              <a:t> </a:t>
            </a:r>
            <a:r>
              <a:rPr lang="en-US" dirty="0" err="1"/>
              <a:t>melewati</a:t>
            </a:r>
            <a:r>
              <a:rPr lang="en-US" dirty="0"/>
              <a:t> </a:t>
            </a:r>
            <a:r>
              <a:rPr lang="en-US" dirty="0" err="1"/>
              <a:t>semua</a:t>
            </a:r>
            <a:r>
              <a:rPr lang="en-US" dirty="0"/>
              <a:t> edge yang </a:t>
            </a:r>
            <a:r>
              <a:rPr lang="en-US" dirty="0" err="1"/>
              <a:t>ada</a:t>
            </a:r>
            <a:r>
              <a:rPr lang="en-US" dirty="0"/>
              <a:t> </a:t>
            </a:r>
            <a:r>
              <a:rPr lang="en-US" dirty="0" err="1"/>
              <a:t>sekali</a:t>
            </a:r>
            <a:r>
              <a:rPr lang="en-US" dirty="0"/>
              <a:t> (</a:t>
            </a:r>
            <a:r>
              <a:rPr lang="en-US" dirty="0" err="1"/>
              <a:t>tanpa</a:t>
            </a:r>
            <a:r>
              <a:rPr lang="en-US" dirty="0"/>
              <a:t> </a:t>
            </a:r>
            <a:r>
              <a:rPr lang="en-US" dirty="0" err="1"/>
              <a:t>putar</a:t>
            </a:r>
            <a:r>
              <a:rPr lang="en-US" dirty="0"/>
              <a:t> </a:t>
            </a:r>
            <a:r>
              <a:rPr lang="en-US" dirty="0" err="1"/>
              <a:t>balik</a:t>
            </a:r>
            <a:r>
              <a:rPr lang="en-US" dirty="0"/>
              <a:t>) dan Kembali </a:t>
            </a:r>
            <a:r>
              <a:rPr lang="en-US" dirty="0" err="1"/>
              <a:t>lagi</a:t>
            </a:r>
            <a:r>
              <a:rPr lang="en-US" dirty="0"/>
              <a:t> </a:t>
            </a:r>
            <a:r>
              <a:rPr lang="en-US" dirty="0" err="1"/>
              <a:t>ke</a:t>
            </a:r>
            <a:r>
              <a:rPr lang="en-US" dirty="0"/>
              <a:t> node </a:t>
            </a:r>
            <a:r>
              <a:rPr lang="en-US" dirty="0" err="1"/>
              <a:t>awal</a:t>
            </a:r>
            <a:endParaRPr lang="en-US" dirty="0"/>
          </a:p>
          <a:p>
            <a:pPr marL="285750" indent="-285750">
              <a:buFont typeface="Arial" panose="020B0604020202020204" pitchFamily="34" charset="0"/>
              <a:buChar char="•"/>
            </a:pPr>
            <a:r>
              <a:rPr lang="en-US" dirty="0" err="1"/>
              <a:t>Sebuah</a:t>
            </a:r>
            <a:r>
              <a:rPr lang="en-US" dirty="0"/>
              <a:t> </a:t>
            </a:r>
            <a:r>
              <a:rPr lang="en-US" dirty="0" err="1"/>
              <a:t>graf</a:t>
            </a:r>
            <a:r>
              <a:rPr lang="en-US" dirty="0"/>
              <a:t> </a:t>
            </a:r>
            <a:r>
              <a:rPr lang="en-US" b="1" dirty="0" err="1"/>
              <a:t>mempunyai</a:t>
            </a:r>
            <a:r>
              <a:rPr lang="en-US" b="1" dirty="0"/>
              <a:t> </a:t>
            </a:r>
            <a:r>
              <a:rPr lang="en-US" b="1" dirty="0" err="1"/>
              <a:t>Lintasan</a:t>
            </a:r>
            <a:r>
              <a:rPr lang="en-US" b="1" dirty="0"/>
              <a:t> Euler </a:t>
            </a:r>
            <a:r>
              <a:rPr lang="en-US" dirty="0" err="1"/>
              <a:t>jika</a:t>
            </a:r>
            <a:r>
              <a:rPr lang="en-US" dirty="0"/>
              <a:t> dan </a:t>
            </a:r>
            <a:r>
              <a:rPr lang="en-US" dirty="0" err="1"/>
              <a:t>hanya</a:t>
            </a:r>
            <a:r>
              <a:rPr lang="en-US" dirty="0"/>
              <a:t> </a:t>
            </a:r>
            <a:r>
              <a:rPr lang="en-US" dirty="0" err="1"/>
              <a:t>jika</a:t>
            </a:r>
            <a:r>
              <a:rPr lang="en-US" dirty="0"/>
              <a:t> </a:t>
            </a:r>
            <a:r>
              <a:rPr lang="en-US" dirty="0" err="1"/>
              <a:t>graf</a:t>
            </a:r>
            <a:r>
              <a:rPr lang="en-US" dirty="0"/>
              <a:t> </a:t>
            </a:r>
            <a:r>
              <a:rPr lang="en-US" dirty="0" err="1"/>
              <a:t>tersebut</a:t>
            </a:r>
            <a:r>
              <a:rPr lang="en-US" dirty="0"/>
              <a:t> </a:t>
            </a:r>
            <a:r>
              <a:rPr lang="en-US" dirty="0" err="1"/>
              <a:t>memiliki</a:t>
            </a:r>
            <a:r>
              <a:rPr lang="en-US" dirty="0"/>
              <a:t> </a:t>
            </a:r>
            <a:r>
              <a:rPr lang="en-US" dirty="0" err="1"/>
              <a:t>tepat</a:t>
            </a:r>
            <a:r>
              <a:rPr lang="en-US" dirty="0"/>
              <a:t> dua node </a:t>
            </a:r>
            <a:r>
              <a:rPr lang="en-US" dirty="0" err="1"/>
              <a:t>berderajat</a:t>
            </a:r>
            <a:r>
              <a:rPr lang="en-US" dirty="0"/>
              <a:t> </a:t>
            </a:r>
            <a:r>
              <a:rPr lang="en-US" dirty="0" err="1"/>
              <a:t>ganjil</a:t>
            </a:r>
            <a:r>
              <a:rPr lang="en-US" dirty="0"/>
              <a:t> </a:t>
            </a:r>
            <a:r>
              <a:rPr lang="en-US" dirty="0" err="1"/>
              <a:t>sedangkan</a:t>
            </a:r>
            <a:r>
              <a:rPr lang="en-US" dirty="0"/>
              <a:t> node </a:t>
            </a:r>
            <a:r>
              <a:rPr lang="en-US" dirty="0" err="1"/>
              <a:t>lainnya</a:t>
            </a:r>
            <a:r>
              <a:rPr lang="en-US" dirty="0"/>
              <a:t> </a:t>
            </a:r>
            <a:r>
              <a:rPr lang="en-US" dirty="0" err="1"/>
              <a:t>berderajat</a:t>
            </a:r>
            <a:r>
              <a:rPr lang="en-US" dirty="0"/>
              <a:t> </a:t>
            </a:r>
            <a:r>
              <a:rPr lang="en-US" dirty="0" err="1"/>
              <a:t>genap</a:t>
            </a:r>
            <a:r>
              <a:rPr lang="en-US" dirty="0"/>
              <a:t>.</a:t>
            </a:r>
          </a:p>
          <a:p>
            <a:pPr marL="285750" indent="-285750">
              <a:buFont typeface="Arial" panose="020B0604020202020204" pitchFamily="34" charset="0"/>
              <a:buChar char="•"/>
            </a:pPr>
            <a:r>
              <a:rPr lang="en-US" dirty="0" err="1"/>
              <a:t>Sebuah</a:t>
            </a:r>
            <a:r>
              <a:rPr lang="en-US" dirty="0"/>
              <a:t> </a:t>
            </a:r>
            <a:r>
              <a:rPr lang="en-US" dirty="0" err="1"/>
              <a:t>graf</a:t>
            </a:r>
            <a:r>
              <a:rPr lang="en-US" dirty="0"/>
              <a:t> </a:t>
            </a:r>
            <a:r>
              <a:rPr lang="en-US" b="1" dirty="0" err="1"/>
              <a:t>mempunyai</a:t>
            </a:r>
            <a:r>
              <a:rPr lang="en-US" b="1" dirty="0"/>
              <a:t> </a:t>
            </a:r>
            <a:r>
              <a:rPr lang="en-US" b="1" dirty="0" err="1"/>
              <a:t>Sirkuit</a:t>
            </a:r>
            <a:r>
              <a:rPr lang="en-US" b="1" dirty="0"/>
              <a:t> Euler </a:t>
            </a:r>
            <a:r>
              <a:rPr lang="en-US" dirty="0" err="1"/>
              <a:t>jika</a:t>
            </a:r>
            <a:r>
              <a:rPr lang="en-US" dirty="0"/>
              <a:t> dan </a:t>
            </a:r>
            <a:r>
              <a:rPr lang="en-US" dirty="0" err="1"/>
              <a:t>hanya</a:t>
            </a:r>
            <a:r>
              <a:rPr lang="en-US" dirty="0"/>
              <a:t> </a:t>
            </a:r>
            <a:r>
              <a:rPr lang="en-US" dirty="0" err="1"/>
              <a:t>jika</a:t>
            </a:r>
            <a:r>
              <a:rPr lang="en-US" dirty="0"/>
              <a:t> pada </a:t>
            </a:r>
            <a:r>
              <a:rPr lang="en-US" dirty="0" err="1"/>
              <a:t>graf</a:t>
            </a:r>
            <a:r>
              <a:rPr lang="en-US" dirty="0"/>
              <a:t> </a:t>
            </a:r>
            <a:r>
              <a:rPr lang="en-US" dirty="0" err="1"/>
              <a:t>tersebut</a:t>
            </a:r>
            <a:r>
              <a:rPr lang="en-US" dirty="0"/>
              <a:t> </a:t>
            </a:r>
            <a:r>
              <a:rPr lang="en-US" dirty="0" err="1"/>
              <a:t>semua</a:t>
            </a:r>
            <a:r>
              <a:rPr lang="en-US" dirty="0"/>
              <a:t> </a:t>
            </a:r>
            <a:r>
              <a:rPr lang="en-US" dirty="0" err="1"/>
              <a:t>nodenya</a:t>
            </a:r>
            <a:r>
              <a:rPr lang="en-US" dirty="0"/>
              <a:t> </a:t>
            </a:r>
            <a:r>
              <a:rPr lang="en-US" dirty="0" err="1"/>
              <a:t>berderajat</a:t>
            </a:r>
            <a:r>
              <a:rPr lang="en-US" dirty="0"/>
              <a:t> </a:t>
            </a:r>
            <a:r>
              <a:rPr lang="en-US" dirty="0" err="1"/>
              <a:t>genap</a:t>
            </a:r>
            <a:endParaRPr lang="en-US" b="1" dirty="0"/>
          </a:p>
          <a:p>
            <a:pPr marL="285750" indent="-285750">
              <a:buFont typeface="Arial" panose="020B0604020202020204" pitchFamily="34" charset="0"/>
              <a:buChar char="•"/>
            </a:pPr>
            <a:endParaRPr lang="en-ID" dirty="0"/>
          </a:p>
        </p:txBody>
      </p:sp>
    </p:spTree>
    <p:extLst>
      <p:ext uri="{BB962C8B-B14F-4D97-AF65-F5344CB8AC3E}">
        <p14:creationId xmlns:p14="http://schemas.microsoft.com/office/powerpoint/2010/main" val="1219481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E2C55-4750-AE2A-FE0D-637F4F6C684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1A898DD-8DE3-1E91-936A-B7FA8B04F072}"/>
              </a:ext>
            </a:extLst>
          </p:cNvPr>
          <p:cNvSpPr txBox="1"/>
          <p:nvPr/>
        </p:nvSpPr>
        <p:spPr>
          <a:xfrm>
            <a:off x="779634" y="425417"/>
            <a:ext cx="4850687" cy="553998"/>
          </a:xfrm>
          <a:prstGeom prst="rect">
            <a:avLst/>
          </a:prstGeom>
          <a:noFill/>
        </p:spPr>
        <p:txBody>
          <a:bodyPr wrap="none" lIns="0" tIns="0" rIns="0" bIns="0" rtlCol="0">
            <a:spAutoFit/>
          </a:bodyPr>
          <a:lstStyle/>
          <a:p>
            <a:r>
              <a:rPr lang="en-US" sz="3600" b="1" dirty="0" err="1"/>
              <a:t>Lintasan</a:t>
            </a:r>
            <a:r>
              <a:rPr lang="en-US" sz="3600" b="1" dirty="0"/>
              <a:t> dan </a:t>
            </a:r>
            <a:r>
              <a:rPr lang="en-US" sz="3600" b="1" dirty="0" err="1"/>
              <a:t>Sirkuit</a:t>
            </a:r>
            <a:r>
              <a:rPr lang="en-US" sz="3600" b="1" dirty="0"/>
              <a:t> Euler</a:t>
            </a:r>
            <a:endParaRPr lang="en-ID" sz="3600" b="1" dirty="0"/>
          </a:p>
        </p:txBody>
      </p:sp>
      <p:sp>
        <p:nvSpPr>
          <p:cNvPr id="11" name="Rectangle 9">
            <a:extLst>
              <a:ext uri="{FF2B5EF4-FFF2-40B4-BE49-F238E27FC236}">
                <a16:creationId xmlns:a16="http://schemas.microsoft.com/office/drawing/2014/main" id="{7175DBD3-3523-6921-6FDF-86830944D0E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9BD3A570-6D51-FAE1-FD60-52B6515E6C4A}"/>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776CE374-E8B2-AD85-6E33-B33B689EBAF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485D880F-EC81-3EA6-DFF4-027D6BBE2376}"/>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FA3DE320-CB4E-8772-27EA-3D004B26334E}"/>
              </a:ext>
            </a:extLst>
          </p:cNvPr>
          <p:cNvSpPr txBox="1"/>
          <p:nvPr/>
        </p:nvSpPr>
        <p:spPr>
          <a:xfrm>
            <a:off x="779634" y="3229171"/>
            <a:ext cx="9694333" cy="2862322"/>
          </a:xfrm>
          <a:prstGeom prst="rect">
            <a:avLst/>
          </a:prstGeom>
          <a:noFill/>
        </p:spPr>
        <p:txBody>
          <a:bodyPr wrap="square">
            <a:spAutoFit/>
          </a:bodyPr>
          <a:lstStyle/>
          <a:p>
            <a:r>
              <a:rPr lang="en-ID" b="1" dirty="0"/>
              <a:t>[</a:t>
            </a:r>
            <a:r>
              <a:rPr lang="en-ID" b="1" dirty="0" err="1"/>
              <a:t>KSNK</a:t>
            </a:r>
            <a:r>
              <a:rPr lang="en-ID" b="1" dirty="0"/>
              <a:t> 2020]</a:t>
            </a:r>
          </a:p>
          <a:p>
            <a:r>
              <a:rPr lang="en-ID" dirty="0"/>
              <a:t>Pak </a:t>
            </a:r>
            <a:r>
              <a:rPr lang="en-ID" dirty="0" err="1"/>
              <a:t>Dengklek</a:t>
            </a:r>
            <a:r>
              <a:rPr lang="en-ID" dirty="0"/>
              <a:t> </a:t>
            </a:r>
            <a:r>
              <a:rPr lang="en-ID" dirty="0" err="1"/>
              <a:t>meminta</a:t>
            </a:r>
            <a:r>
              <a:rPr lang="en-ID" dirty="0"/>
              <a:t> </a:t>
            </a:r>
            <a:r>
              <a:rPr lang="en-ID" dirty="0" err="1"/>
              <a:t>bantuanmu</a:t>
            </a:r>
            <a:r>
              <a:rPr lang="en-ID" dirty="0"/>
              <a:t> </a:t>
            </a:r>
            <a:r>
              <a:rPr lang="en-ID" dirty="0" err="1"/>
              <a:t>untuk</a:t>
            </a:r>
            <a:r>
              <a:rPr lang="en-ID" dirty="0"/>
              <a:t> </a:t>
            </a:r>
            <a:r>
              <a:rPr lang="en-ID" dirty="0" err="1"/>
              <a:t>menentukan</a:t>
            </a:r>
            <a:r>
              <a:rPr lang="en-ID" dirty="0"/>
              <a:t> dua </a:t>
            </a:r>
            <a:r>
              <a:rPr lang="en-ID" dirty="0" err="1"/>
              <a:t>buah</a:t>
            </a:r>
            <a:r>
              <a:rPr lang="en-ID" dirty="0"/>
              <a:t> </a:t>
            </a:r>
            <a:r>
              <a:rPr lang="en-ID" dirty="0" err="1"/>
              <a:t>ruangan</a:t>
            </a:r>
            <a:r>
              <a:rPr lang="en-ID" dirty="0"/>
              <a:t> di mana yang </a:t>
            </a:r>
            <a:r>
              <a:rPr lang="en-ID" dirty="0" err="1"/>
              <a:t>satunya</a:t>
            </a:r>
            <a:r>
              <a:rPr lang="en-ID" dirty="0"/>
              <a:t> </a:t>
            </a:r>
            <a:r>
              <a:rPr lang="en-ID" dirty="0" err="1"/>
              <a:t>akan</a:t>
            </a:r>
            <a:r>
              <a:rPr lang="en-ID" dirty="0"/>
              <a:t> </a:t>
            </a:r>
            <a:r>
              <a:rPr lang="en-ID" dirty="0" err="1"/>
              <a:t>ditempatkan</a:t>
            </a:r>
            <a:r>
              <a:rPr lang="en-ID" dirty="0"/>
              <a:t> </a:t>
            </a:r>
            <a:r>
              <a:rPr lang="en-ID" dirty="0" err="1"/>
              <a:t>pintu</a:t>
            </a:r>
            <a:r>
              <a:rPr lang="en-ID" dirty="0"/>
              <a:t> </a:t>
            </a:r>
            <a:r>
              <a:rPr lang="en-ID" dirty="0" err="1"/>
              <a:t>masuk</a:t>
            </a:r>
            <a:r>
              <a:rPr lang="en-ID" dirty="0"/>
              <a:t> dan yang lain </a:t>
            </a:r>
            <a:r>
              <a:rPr lang="en-ID" dirty="0" err="1"/>
              <a:t>akan</a:t>
            </a:r>
            <a:r>
              <a:rPr lang="en-ID" dirty="0"/>
              <a:t> </a:t>
            </a:r>
            <a:r>
              <a:rPr lang="en-ID" dirty="0" err="1"/>
              <a:t>ditempatkan</a:t>
            </a:r>
            <a:r>
              <a:rPr lang="en-ID" dirty="0"/>
              <a:t> </a:t>
            </a:r>
            <a:r>
              <a:rPr lang="en-ID" dirty="0" err="1"/>
              <a:t>pintu</a:t>
            </a:r>
            <a:r>
              <a:rPr lang="en-ID" dirty="0"/>
              <a:t> </a:t>
            </a:r>
            <a:r>
              <a:rPr lang="en-ID" dirty="0" err="1"/>
              <a:t>keluar</a:t>
            </a:r>
            <a:r>
              <a:rPr lang="en-ID" dirty="0"/>
              <a:t>. </a:t>
            </a:r>
            <a:r>
              <a:rPr lang="en-ID" dirty="0" err="1"/>
              <a:t>Ruangan-ruangan</a:t>
            </a:r>
            <a:r>
              <a:rPr lang="en-ID" dirty="0"/>
              <a:t> </a:t>
            </a:r>
            <a:r>
              <a:rPr lang="en-ID" dirty="0" err="1"/>
              <a:t>manakah</a:t>
            </a:r>
            <a:r>
              <a:rPr lang="en-ID" dirty="0"/>
              <a:t> yang </a:t>
            </a:r>
            <a:r>
              <a:rPr lang="en-ID" dirty="0" err="1"/>
              <a:t>bisa</a:t>
            </a:r>
            <a:r>
              <a:rPr lang="en-ID" dirty="0"/>
              <a:t> </a:t>
            </a:r>
            <a:r>
              <a:rPr lang="en-ID" dirty="0" err="1"/>
              <a:t>ditempatkan</a:t>
            </a:r>
            <a:r>
              <a:rPr lang="en-ID" dirty="0"/>
              <a:t> </a:t>
            </a:r>
            <a:r>
              <a:rPr lang="en-ID" dirty="0" err="1"/>
              <a:t>pintu</a:t>
            </a:r>
            <a:r>
              <a:rPr lang="en-ID" dirty="0"/>
              <a:t> </a:t>
            </a:r>
            <a:r>
              <a:rPr lang="en-ID" dirty="0" err="1"/>
              <a:t>masuk</a:t>
            </a:r>
            <a:r>
              <a:rPr lang="en-ID" dirty="0"/>
              <a:t> dan </a:t>
            </a:r>
            <a:r>
              <a:rPr lang="en-ID" dirty="0" err="1"/>
              <a:t>pintu</a:t>
            </a:r>
            <a:r>
              <a:rPr lang="en-ID" dirty="0"/>
              <a:t> </a:t>
            </a:r>
            <a:r>
              <a:rPr lang="en-ID" dirty="0" err="1"/>
              <a:t>keluar</a:t>
            </a:r>
            <a:r>
              <a:rPr lang="en-ID" dirty="0"/>
              <a:t>? </a:t>
            </a:r>
          </a:p>
          <a:p>
            <a:endParaRPr lang="en-ID" dirty="0"/>
          </a:p>
          <a:p>
            <a:pPr marL="342900" indent="-342900">
              <a:buAutoNum type="alphaLcPeriod"/>
            </a:pPr>
            <a:r>
              <a:rPr lang="en-ID" dirty="0"/>
              <a:t>1 dan 4 </a:t>
            </a:r>
          </a:p>
          <a:p>
            <a:pPr marL="342900" indent="-342900">
              <a:buAutoNum type="alphaLcPeriod"/>
            </a:pPr>
            <a:r>
              <a:rPr lang="en-ID" dirty="0"/>
              <a:t>2 dan 3 </a:t>
            </a:r>
          </a:p>
          <a:p>
            <a:pPr marL="342900" indent="-342900">
              <a:buAutoNum type="alphaLcPeriod"/>
            </a:pPr>
            <a:r>
              <a:rPr lang="en-ID" dirty="0"/>
              <a:t>3 dan 8 </a:t>
            </a:r>
          </a:p>
          <a:p>
            <a:pPr marL="342900" indent="-342900">
              <a:buAutoNum type="alphaLcPeriod"/>
            </a:pPr>
            <a:r>
              <a:rPr lang="en-ID" dirty="0"/>
              <a:t>8 dan 9 </a:t>
            </a:r>
          </a:p>
          <a:p>
            <a:pPr marL="342900" indent="-342900">
              <a:buAutoNum type="alphaLcPeriod"/>
            </a:pPr>
            <a:r>
              <a:rPr lang="en-ID" dirty="0"/>
              <a:t>7 dan 9 </a:t>
            </a:r>
          </a:p>
        </p:txBody>
      </p:sp>
      <p:pic>
        <p:nvPicPr>
          <p:cNvPr id="10" name="Picture 9">
            <a:extLst>
              <a:ext uri="{FF2B5EF4-FFF2-40B4-BE49-F238E27FC236}">
                <a16:creationId xmlns:a16="http://schemas.microsoft.com/office/drawing/2014/main" id="{5EAA7408-757B-41DA-9088-071C4E81EFBF}"/>
              </a:ext>
            </a:extLst>
          </p:cNvPr>
          <p:cNvPicPr>
            <a:picLocks noChangeAspect="1"/>
          </p:cNvPicPr>
          <p:nvPr/>
        </p:nvPicPr>
        <p:blipFill>
          <a:blip r:embed="rId2"/>
          <a:stretch>
            <a:fillRect/>
          </a:stretch>
        </p:blipFill>
        <p:spPr>
          <a:xfrm>
            <a:off x="779634" y="1043506"/>
            <a:ext cx="2676899" cy="1952898"/>
          </a:xfrm>
          <a:prstGeom prst="rect">
            <a:avLst/>
          </a:prstGeom>
        </p:spPr>
      </p:pic>
    </p:spTree>
    <p:extLst>
      <p:ext uri="{BB962C8B-B14F-4D97-AF65-F5344CB8AC3E}">
        <p14:creationId xmlns:p14="http://schemas.microsoft.com/office/powerpoint/2010/main" val="2988768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C784B-5357-BBAA-298C-1FCC0C7A59A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26B68A0-7D19-A1A2-1FFC-54A0DF53FD5E}"/>
              </a:ext>
            </a:extLst>
          </p:cNvPr>
          <p:cNvSpPr txBox="1"/>
          <p:nvPr/>
        </p:nvSpPr>
        <p:spPr>
          <a:xfrm>
            <a:off x="779634" y="425417"/>
            <a:ext cx="4850687" cy="553998"/>
          </a:xfrm>
          <a:prstGeom prst="rect">
            <a:avLst/>
          </a:prstGeom>
          <a:noFill/>
        </p:spPr>
        <p:txBody>
          <a:bodyPr wrap="none" lIns="0" tIns="0" rIns="0" bIns="0" rtlCol="0">
            <a:spAutoFit/>
          </a:bodyPr>
          <a:lstStyle/>
          <a:p>
            <a:r>
              <a:rPr lang="en-US" sz="3600" b="1" dirty="0" err="1"/>
              <a:t>Lintasan</a:t>
            </a:r>
            <a:r>
              <a:rPr lang="en-US" sz="3600" b="1" dirty="0"/>
              <a:t> dan </a:t>
            </a:r>
            <a:r>
              <a:rPr lang="en-US" sz="3600" b="1" dirty="0" err="1"/>
              <a:t>Sirkuit</a:t>
            </a:r>
            <a:r>
              <a:rPr lang="en-US" sz="3600" b="1" dirty="0"/>
              <a:t> Euler</a:t>
            </a:r>
            <a:endParaRPr lang="en-ID" sz="3600" b="1" dirty="0"/>
          </a:p>
        </p:txBody>
      </p:sp>
      <p:sp>
        <p:nvSpPr>
          <p:cNvPr id="11" name="Rectangle 9">
            <a:extLst>
              <a:ext uri="{FF2B5EF4-FFF2-40B4-BE49-F238E27FC236}">
                <a16:creationId xmlns:a16="http://schemas.microsoft.com/office/drawing/2014/main" id="{6C3D2D17-A62D-ACC4-B54D-CE16D700800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887C9BCF-3077-9299-AA5C-ED00FA6F8281}"/>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EC579AAE-F622-FE2C-D416-6F033BAF24F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DDF19C49-9DFF-6DCF-6596-AC7B382D7873}"/>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F8DB6966-9D84-A231-5686-B383C5D03942}"/>
              </a:ext>
            </a:extLst>
          </p:cNvPr>
          <p:cNvSpPr txBox="1"/>
          <p:nvPr/>
        </p:nvSpPr>
        <p:spPr>
          <a:xfrm>
            <a:off x="678034" y="1078638"/>
            <a:ext cx="11243033" cy="5078313"/>
          </a:xfrm>
          <a:prstGeom prst="rect">
            <a:avLst/>
          </a:prstGeom>
          <a:noFill/>
        </p:spPr>
        <p:txBody>
          <a:bodyPr wrap="square">
            <a:spAutoFit/>
          </a:bodyPr>
          <a:lstStyle/>
          <a:p>
            <a:r>
              <a:rPr lang="en-ID" b="1" dirty="0"/>
              <a:t>[</a:t>
            </a:r>
            <a:r>
              <a:rPr lang="en-ID" b="1" dirty="0" err="1"/>
              <a:t>OSNP</a:t>
            </a:r>
            <a:r>
              <a:rPr lang="en-ID" b="1" dirty="0"/>
              <a:t> 2022]</a:t>
            </a:r>
          </a:p>
          <a:p>
            <a:r>
              <a:rPr lang="en-ID" dirty="0"/>
              <a:t>Pak </a:t>
            </a:r>
            <a:r>
              <a:rPr lang="en-ID" dirty="0" err="1"/>
              <a:t>Dengklek</a:t>
            </a:r>
            <a:r>
              <a:rPr lang="en-ID" dirty="0"/>
              <a:t> </a:t>
            </a:r>
            <a:r>
              <a:rPr lang="en-ID" dirty="0" err="1"/>
              <a:t>memiliki</a:t>
            </a:r>
            <a:r>
              <a:rPr lang="en-ID" dirty="0"/>
              <a:t> </a:t>
            </a:r>
            <a:r>
              <a:rPr lang="en-ID" dirty="0" err="1"/>
              <a:t>pekarangan</a:t>
            </a:r>
            <a:r>
              <a:rPr lang="en-ID" dirty="0"/>
              <a:t> yang </a:t>
            </a:r>
            <a:r>
              <a:rPr lang="en-ID" dirty="0" err="1"/>
              <a:t>berisi</a:t>
            </a:r>
            <a:r>
              <a:rPr lang="en-ID" dirty="0"/>
              <a:t> 8 </a:t>
            </a:r>
            <a:r>
              <a:rPr lang="en-ID" dirty="0" err="1"/>
              <a:t>kandang</a:t>
            </a:r>
            <a:r>
              <a:rPr lang="en-ID" dirty="0"/>
              <a:t> yang </a:t>
            </a:r>
            <a:r>
              <a:rPr lang="en-ID" dirty="0" err="1"/>
              <a:t>diberi</a:t>
            </a:r>
            <a:r>
              <a:rPr lang="en-ID" dirty="0"/>
              <a:t> label A, B, C, D, E, F, G dan H </a:t>
            </a:r>
            <a:r>
              <a:rPr lang="en-ID" dirty="0" err="1"/>
              <a:t>sebagai</a:t>
            </a:r>
            <a:r>
              <a:rPr lang="en-ID" dirty="0"/>
              <a:t> </a:t>
            </a:r>
            <a:r>
              <a:rPr lang="en-ID" dirty="0" err="1"/>
              <a:t>berikut</a:t>
            </a:r>
            <a:r>
              <a:rPr lang="en-ID" dirty="0"/>
              <a:t>:</a:t>
            </a:r>
          </a:p>
          <a:p>
            <a:endParaRPr lang="en-ID" b="1" dirty="0"/>
          </a:p>
          <a:p>
            <a:endParaRPr lang="en-ID" b="1" dirty="0"/>
          </a:p>
          <a:p>
            <a:endParaRPr lang="en-ID" b="1" dirty="0"/>
          </a:p>
          <a:p>
            <a:endParaRPr lang="en-ID" b="1" dirty="0"/>
          </a:p>
          <a:p>
            <a:endParaRPr lang="en-ID" b="1" dirty="0"/>
          </a:p>
          <a:p>
            <a:endParaRPr lang="en-ID" b="1" dirty="0"/>
          </a:p>
          <a:p>
            <a:endParaRPr lang="en-ID" b="1" dirty="0"/>
          </a:p>
          <a:p>
            <a:endParaRPr lang="en-ID" b="1" dirty="0"/>
          </a:p>
          <a:p>
            <a:endParaRPr lang="en-ID" b="1" dirty="0"/>
          </a:p>
          <a:p>
            <a:endParaRPr lang="en-ID" b="1" dirty="0"/>
          </a:p>
          <a:p>
            <a:endParaRPr lang="en-ID" b="1" dirty="0"/>
          </a:p>
          <a:p>
            <a:endParaRPr lang="en-ID" b="1" dirty="0"/>
          </a:p>
          <a:p>
            <a:r>
              <a:rPr lang="en-ID" dirty="0"/>
              <a:t>Tanda </a:t>
            </a:r>
            <a:r>
              <a:rPr lang="en-ID" dirty="0" err="1"/>
              <a:t>panah</a:t>
            </a:r>
            <a:r>
              <a:rPr lang="en-ID" dirty="0"/>
              <a:t> </a:t>
            </a:r>
            <a:r>
              <a:rPr lang="en-ID" dirty="0" err="1"/>
              <a:t>antara</a:t>
            </a:r>
            <a:r>
              <a:rPr lang="en-ID" dirty="0"/>
              <a:t> dua </a:t>
            </a:r>
            <a:r>
              <a:rPr lang="en-ID" dirty="0" err="1"/>
              <a:t>kandang</a:t>
            </a:r>
            <a:r>
              <a:rPr lang="en-ID" dirty="0"/>
              <a:t> (X, Y) </a:t>
            </a:r>
            <a:r>
              <a:rPr lang="en-ID" dirty="0" err="1"/>
              <a:t>menandakan</a:t>
            </a:r>
            <a:r>
              <a:rPr lang="en-ID" dirty="0"/>
              <a:t> </a:t>
            </a:r>
            <a:r>
              <a:rPr lang="en-ID" dirty="0" err="1"/>
              <a:t>bahwa</a:t>
            </a:r>
            <a:r>
              <a:rPr lang="en-ID" dirty="0"/>
              <a:t> </a:t>
            </a:r>
            <a:r>
              <a:rPr lang="en-ID" dirty="0" err="1"/>
              <a:t>terdapat</a:t>
            </a:r>
            <a:r>
              <a:rPr lang="en-ID" dirty="0"/>
              <a:t> </a:t>
            </a:r>
            <a:r>
              <a:rPr lang="en-ID" dirty="0" err="1"/>
              <a:t>jalan</a:t>
            </a:r>
            <a:r>
              <a:rPr lang="en-ID" dirty="0"/>
              <a:t> </a:t>
            </a:r>
            <a:r>
              <a:rPr lang="en-ID" dirty="0" err="1"/>
              <a:t>setapak</a:t>
            </a:r>
            <a:r>
              <a:rPr lang="en-ID" dirty="0"/>
              <a:t> yang </a:t>
            </a:r>
            <a:r>
              <a:rPr lang="en-ID" dirty="0" err="1"/>
              <a:t>bisa</a:t>
            </a:r>
            <a:r>
              <a:rPr lang="en-ID" dirty="0"/>
              <a:t> </a:t>
            </a:r>
            <a:r>
              <a:rPr lang="en-ID" dirty="0" err="1"/>
              <a:t>dilalui</a:t>
            </a:r>
            <a:r>
              <a:rPr lang="en-ID" dirty="0"/>
              <a:t> </a:t>
            </a:r>
            <a:r>
              <a:rPr lang="en-ID" dirty="0" err="1"/>
              <a:t>dari</a:t>
            </a:r>
            <a:r>
              <a:rPr lang="en-ID" dirty="0"/>
              <a:t> </a:t>
            </a:r>
            <a:r>
              <a:rPr lang="en-ID" dirty="0" err="1"/>
              <a:t>kandang</a:t>
            </a:r>
            <a:r>
              <a:rPr lang="en-ID" dirty="0"/>
              <a:t> X </a:t>
            </a:r>
            <a:r>
              <a:rPr lang="en-ID" dirty="0" err="1"/>
              <a:t>ke</a:t>
            </a:r>
            <a:r>
              <a:rPr lang="en-ID" dirty="0"/>
              <a:t> </a:t>
            </a:r>
            <a:r>
              <a:rPr lang="en-ID" dirty="0" err="1"/>
              <a:t>kandang</a:t>
            </a:r>
            <a:r>
              <a:rPr lang="en-ID" dirty="0"/>
              <a:t> Y </a:t>
            </a:r>
            <a:r>
              <a:rPr lang="en-ID" dirty="0" err="1"/>
              <a:t>namun</a:t>
            </a:r>
            <a:r>
              <a:rPr lang="en-ID" dirty="0"/>
              <a:t> </a:t>
            </a:r>
            <a:r>
              <a:rPr lang="en-ID" dirty="0" err="1"/>
              <a:t>tidak</a:t>
            </a:r>
            <a:r>
              <a:rPr lang="en-ID" dirty="0"/>
              <a:t> </a:t>
            </a:r>
            <a:r>
              <a:rPr lang="en-ID" dirty="0" err="1"/>
              <a:t>sebaliknya</a:t>
            </a:r>
            <a:r>
              <a:rPr lang="en-ID" dirty="0"/>
              <a:t>. Jika </a:t>
            </a:r>
            <a:r>
              <a:rPr lang="en-ID" dirty="0" err="1"/>
              <a:t>saat</a:t>
            </a:r>
            <a:r>
              <a:rPr lang="en-ID" dirty="0"/>
              <a:t> </a:t>
            </a:r>
            <a:r>
              <a:rPr lang="en-ID" dirty="0" err="1"/>
              <a:t>ini</a:t>
            </a:r>
            <a:r>
              <a:rPr lang="en-ID" dirty="0"/>
              <a:t> </a:t>
            </a:r>
            <a:r>
              <a:rPr lang="en-ID" dirty="0" err="1"/>
              <a:t>posisi</a:t>
            </a:r>
            <a:r>
              <a:rPr lang="en-ID" dirty="0"/>
              <a:t> Pak </a:t>
            </a:r>
            <a:r>
              <a:rPr lang="en-ID" dirty="0" err="1"/>
              <a:t>Dengklek</a:t>
            </a:r>
            <a:r>
              <a:rPr lang="en-ID" dirty="0"/>
              <a:t> </a:t>
            </a:r>
            <a:r>
              <a:rPr lang="en-ID" dirty="0" err="1"/>
              <a:t>ada</a:t>
            </a:r>
            <a:r>
              <a:rPr lang="en-ID" dirty="0"/>
              <a:t> di </a:t>
            </a:r>
            <a:r>
              <a:rPr lang="en-ID" dirty="0" err="1"/>
              <a:t>kandang</a:t>
            </a:r>
            <a:r>
              <a:rPr lang="en-ID" dirty="0"/>
              <a:t> A, dan </a:t>
            </a:r>
            <a:r>
              <a:rPr lang="en-ID" dirty="0" err="1"/>
              <a:t>ingin</a:t>
            </a:r>
            <a:r>
              <a:rPr lang="en-ID" dirty="0"/>
              <a:t> </a:t>
            </a:r>
            <a:r>
              <a:rPr lang="en-ID" dirty="0" err="1"/>
              <a:t>menuju</a:t>
            </a:r>
            <a:r>
              <a:rPr lang="en-ID" dirty="0"/>
              <a:t> </a:t>
            </a:r>
            <a:r>
              <a:rPr lang="en-ID" dirty="0" err="1"/>
              <a:t>ke</a:t>
            </a:r>
            <a:r>
              <a:rPr lang="en-ID" dirty="0"/>
              <a:t> </a:t>
            </a:r>
            <a:r>
              <a:rPr lang="en-ID" dirty="0" err="1"/>
              <a:t>kandang</a:t>
            </a:r>
            <a:r>
              <a:rPr lang="en-ID" dirty="0"/>
              <a:t> H. Ada </a:t>
            </a:r>
            <a:r>
              <a:rPr lang="en-ID" dirty="0" err="1"/>
              <a:t>berapa</a:t>
            </a:r>
            <a:r>
              <a:rPr lang="en-ID" dirty="0"/>
              <a:t> </a:t>
            </a:r>
            <a:r>
              <a:rPr lang="en-ID" dirty="0" err="1"/>
              <a:t>rute</a:t>
            </a:r>
            <a:r>
              <a:rPr lang="en-ID" dirty="0"/>
              <a:t> yang </a:t>
            </a:r>
            <a:r>
              <a:rPr lang="en-ID" dirty="0" err="1"/>
              <a:t>bisa</a:t>
            </a:r>
            <a:r>
              <a:rPr lang="en-ID" dirty="0"/>
              <a:t> </a:t>
            </a:r>
            <a:r>
              <a:rPr lang="en-ID" dirty="0" err="1"/>
              <a:t>dilalui</a:t>
            </a:r>
            <a:r>
              <a:rPr lang="en-ID" dirty="0"/>
              <a:t> Pak </a:t>
            </a:r>
            <a:r>
              <a:rPr lang="en-ID" dirty="0" err="1"/>
              <a:t>Dengklek</a:t>
            </a:r>
            <a:r>
              <a:rPr lang="en-ID" dirty="0"/>
              <a:t> </a:t>
            </a:r>
            <a:r>
              <a:rPr lang="en-ID" dirty="0" err="1"/>
              <a:t>dari</a:t>
            </a:r>
            <a:r>
              <a:rPr lang="en-ID" dirty="0"/>
              <a:t> </a:t>
            </a:r>
            <a:r>
              <a:rPr lang="en-ID" dirty="0" err="1"/>
              <a:t>kandang</a:t>
            </a:r>
            <a:r>
              <a:rPr lang="en-ID" dirty="0"/>
              <a:t> A </a:t>
            </a:r>
            <a:r>
              <a:rPr lang="en-ID" dirty="0" err="1"/>
              <a:t>ke</a:t>
            </a:r>
            <a:r>
              <a:rPr lang="en-ID" dirty="0"/>
              <a:t> </a:t>
            </a:r>
            <a:r>
              <a:rPr lang="en-ID" dirty="0" err="1"/>
              <a:t>kandang</a:t>
            </a:r>
            <a:r>
              <a:rPr lang="en-ID" dirty="0"/>
              <a:t> H, di mana </a:t>
            </a:r>
            <a:r>
              <a:rPr lang="en-ID" dirty="0" err="1"/>
              <a:t>setiap</a:t>
            </a:r>
            <a:r>
              <a:rPr lang="en-ID" dirty="0"/>
              <a:t> </a:t>
            </a:r>
            <a:r>
              <a:rPr lang="en-ID" dirty="0" err="1"/>
              <a:t>kandang</a:t>
            </a:r>
            <a:r>
              <a:rPr lang="en-ID" dirty="0"/>
              <a:t> </a:t>
            </a:r>
            <a:r>
              <a:rPr lang="en-ID" dirty="0" err="1"/>
              <a:t>dapat</a:t>
            </a:r>
            <a:r>
              <a:rPr lang="en-ID" dirty="0"/>
              <a:t> </a:t>
            </a:r>
            <a:r>
              <a:rPr lang="en-ID" dirty="0" err="1"/>
              <a:t>dikunjungi</a:t>
            </a:r>
            <a:r>
              <a:rPr lang="en-ID" dirty="0"/>
              <a:t> </a:t>
            </a:r>
            <a:r>
              <a:rPr lang="en-ID" dirty="0" err="1"/>
              <a:t>maksimal</a:t>
            </a:r>
            <a:r>
              <a:rPr lang="en-ID" dirty="0"/>
              <a:t> </a:t>
            </a:r>
            <a:r>
              <a:rPr lang="en-ID" dirty="0" err="1"/>
              <a:t>satu</a:t>
            </a:r>
            <a:r>
              <a:rPr lang="en-ID" dirty="0"/>
              <a:t> kali? </a:t>
            </a:r>
            <a:r>
              <a:rPr lang="en-ID" b="1" dirty="0"/>
              <a:t>{</a:t>
            </a:r>
            <a:r>
              <a:rPr lang="en-ID" b="1" dirty="0" err="1"/>
              <a:t>tuliskan</a:t>
            </a:r>
            <a:r>
              <a:rPr lang="en-ID" b="1" dirty="0"/>
              <a:t> </a:t>
            </a:r>
            <a:r>
              <a:rPr lang="en-ID" b="1" dirty="0" err="1"/>
              <a:t>jawaban</a:t>
            </a:r>
            <a:r>
              <a:rPr lang="en-ID" b="1" dirty="0"/>
              <a:t> </a:t>
            </a:r>
            <a:r>
              <a:rPr lang="en-ID" b="1" dirty="0" err="1"/>
              <a:t>dalam</a:t>
            </a:r>
            <a:r>
              <a:rPr lang="en-ID" b="1" dirty="0"/>
              <a:t> </a:t>
            </a:r>
            <a:r>
              <a:rPr lang="en-ID" b="1" dirty="0" err="1"/>
              <a:t>bentuk</a:t>
            </a:r>
            <a:r>
              <a:rPr lang="en-ID" b="1" dirty="0"/>
              <a:t> ANGKA </a:t>
            </a:r>
            <a:r>
              <a:rPr lang="en-ID" b="1" dirty="0" err="1"/>
              <a:t>saja</a:t>
            </a:r>
            <a:r>
              <a:rPr lang="en-ID" b="1" dirty="0"/>
              <a:t>}</a:t>
            </a:r>
          </a:p>
        </p:txBody>
      </p:sp>
      <p:pic>
        <p:nvPicPr>
          <p:cNvPr id="4" name="Picture 3">
            <a:extLst>
              <a:ext uri="{FF2B5EF4-FFF2-40B4-BE49-F238E27FC236}">
                <a16:creationId xmlns:a16="http://schemas.microsoft.com/office/drawing/2014/main" id="{E63CE0B6-4A01-0207-5F10-BDDBCCC39A3F}"/>
              </a:ext>
            </a:extLst>
          </p:cNvPr>
          <p:cNvPicPr>
            <a:picLocks noChangeAspect="1"/>
          </p:cNvPicPr>
          <p:nvPr/>
        </p:nvPicPr>
        <p:blipFill>
          <a:blip r:embed="rId2"/>
          <a:stretch>
            <a:fillRect/>
          </a:stretch>
        </p:blipFill>
        <p:spPr>
          <a:xfrm>
            <a:off x="779634" y="1859842"/>
            <a:ext cx="2638793" cy="2562583"/>
          </a:xfrm>
          <a:prstGeom prst="rect">
            <a:avLst/>
          </a:prstGeom>
        </p:spPr>
      </p:pic>
    </p:spTree>
    <p:extLst>
      <p:ext uri="{BB962C8B-B14F-4D97-AF65-F5344CB8AC3E}">
        <p14:creationId xmlns:p14="http://schemas.microsoft.com/office/powerpoint/2010/main" val="3303828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ACB75-5481-FC61-3226-9C8634BE554D}"/>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3911FAF3-5AFB-4C08-04BA-827BC0381300}"/>
              </a:ext>
            </a:extLst>
          </p:cNvPr>
          <p:cNvSpPr txBox="1"/>
          <p:nvPr/>
        </p:nvSpPr>
        <p:spPr>
          <a:xfrm>
            <a:off x="779634" y="1312672"/>
            <a:ext cx="4233334" cy="3139321"/>
          </a:xfrm>
          <a:prstGeom prst="rect">
            <a:avLst/>
          </a:prstGeom>
          <a:noFill/>
        </p:spPr>
        <p:txBody>
          <a:bodyPr wrap="square">
            <a:spAutoFit/>
          </a:bodyPr>
          <a:lstStyle/>
          <a:p>
            <a:r>
              <a:rPr lang="en-ID" b="1" dirty="0"/>
              <a:t>[</a:t>
            </a:r>
            <a:r>
              <a:rPr lang="en-ID" b="1" dirty="0" err="1"/>
              <a:t>OSNK</a:t>
            </a:r>
            <a:r>
              <a:rPr lang="en-ID" b="1" dirty="0"/>
              <a:t> 2023]</a:t>
            </a:r>
          </a:p>
          <a:p>
            <a:r>
              <a:rPr lang="en-ID" dirty="0"/>
              <a:t>Pak </a:t>
            </a:r>
            <a:r>
              <a:rPr lang="en-ID" dirty="0" err="1"/>
              <a:t>Dengklek</a:t>
            </a:r>
            <a:r>
              <a:rPr lang="en-ID" dirty="0"/>
              <a:t> </a:t>
            </a:r>
            <a:r>
              <a:rPr lang="en-ID" dirty="0" err="1"/>
              <a:t>sekarang</a:t>
            </a:r>
            <a:r>
              <a:rPr lang="en-ID" dirty="0"/>
              <a:t> </a:t>
            </a:r>
            <a:r>
              <a:rPr lang="en-ID" dirty="0" err="1"/>
              <a:t>berada</a:t>
            </a:r>
            <a:r>
              <a:rPr lang="en-ID" dirty="0"/>
              <a:t> di </a:t>
            </a:r>
            <a:r>
              <a:rPr lang="en-ID" dirty="0" err="1"/>
              <a:t>kandang</a:t>
            </a:r>
            <a:r>
              <a:rPr lang="en-ID" dirty="0"/>
              <a:t> </a:t>
            </a:r>
            <a:r>
              <a:rPr lang="en-ID" dirty="0" err="1"/>
              <a:t>bernomor</a:t>
            </a:r>
            <a:r>
              <a:rPr lang="en-ID" dirty="0"/>
              <a:t> 0, dan </a:t>
            </a:r>
            <a:r>
              <a:rPr lang="en-ID" dirty="0" err="1"/>
              <a:t>ia</a:t>
            </a:r>
            <a:r>
              <a:rPr lang="en-ID" dirty="0"/>
              <a:t> </a:t>
            </a:r>
            <a:r>
              <a:rPr lang="en-ID" dirty="0" err="1"/>
              <a:t>ingin</a:t>
            </a:r>
            <a:r>
              <a:rPr lang="en-ID" dirty="0"/>
              <a:t> </a:t>
            </a:r>
            <a:r>
              <a:rPr lang="en-ID" dirty="0" err="1"/>
              <a:t>menyiram</a:t>
            </a:r>
            <a:r>
              <a:rPr lang="en-ID" dirty="0"/>
              <a:t> </a:t>
            </a:r>
            <a:r>
              <a:rPr lang="en-ID" dirty="0" err="1"/>
              <a:t>tanaman</a:t>
            </a:r>
            <a:r>
              <a:rPr lang="en-ID" dirty="0"/>
              <a:t> yang </a:t>
            </a:r>
            <a:r>
              <a:rPr lang="en-ID" dirty="0" err="1"/>
              <a:t>berada</a:t>
            </a:r>
            <a:r>
              <a:rPr lang="en-ID" dirty="0"/>
              <a:t> di </a:t>
            </a:r>
            <a:r>
              <a:rPr lang="en-ID" dirty="0" err="1"/>
              <a:t>tiap</a:t>
            </a:r>
            <a:r>
              <a:rPr lang="en-ID" dirty="0"/>
              <a:t> </a:t>
            </a:r>
            <a:r>
              <a:rPr lang="en-ID" dirty="0" err="1"/>
              <a:t>jalan</a:t>
            </a:r>
            <a:r>
              <a:rPr lang="en-ID" dirty="0"/>
              <a:t> </a:t>
            </a:r>
            <a:r>
              <a:rPr lang="en-ID" dirty="0" err="1"/>
              <a:t>setapak</a:t>
            </a:r>
            <a:r>
              <a:rPr lang="en-ID" dirty="0"/>
              <a:t>. Maka, Pak </a:t>
            </a:r>
            <a:r>
              <a:rPr lang="en-ID" dirty="0" err="1"/>
              <a:t>Dengklek</a:t>
            </a:r>
            <a:r>
              <a:rPr lang="en-ID" dirty="0"/>
              <a:t> </a:t>
            </a:r>
            <a:r>
              <a:rPr lang="en-ID" dirty="0" err="1"/>
              <a:t>ingin</a:t>
            </a:r>
            <a:r>
              <a:rPr lang="en-ID" dirty="0"/>
              <a:t> </a:t>
            </a:r>
            <a:r>
              <a:rPr lang="en-ID" dirty="0" err="1"/>
              <a:t>menelusuri</a:t>
            </a:r>
            <a:r>
              <a:rPr lang="en-ID" dirty="0"/>
              <a:t> </a:t>
            </a:r>
            <a:r>
              <a:rPr lang="en-ID" dirty="0" err="1"/>
              <a:t>semua</a:t>
            </a:r>
            <a:r>
              <a:rPr lang="en-ID" dirty="0"/>
              <a:t> </a:t>
            </a:r>
            <a:r>
              <a:rPr lang="en-ID" dirty="0" err="1"/>
              <a:t>jalan</a:t>
            </a:r>
            <a:r>
              <a:rPr lang="en-ID" dirty="0"/>
              <a:t> </a:t>
            </a:r>
            <a:r>
              <a:rPr lang="en-ID" dirty="0" err="1"/>
              <a:t>setapak</a:t>
            </a:r>
            <a:r>
              <a:rPr lang="en-ID" dirty="0"/>
              <a:t> </a:t>
            </a:r>
            <a:r>
              <a:rPr lang="en-ID" dirty="0" err="1"/>
              <a:t>setidaknya</a:t>
            </a:r>
            <a:r>
              <a:rPr lang="en-ID" dirty="0"/>
              <a:t> </a:t>
            </a:r>
            <a:r>
              <a:rPr lang="en-ID" dirty="0" err="1"/>
              <a:t>sekali</a:t>
            </a:r>
            <a:r>
              <a:rPr lang="en-ID" dirty="0"/>
              <a:t>. Pak </a:t>
            </a:r>
            <a:r>
              <a:rPr lang="en-ID" dirty="0" err="1"/>
              <a:t>Dengklek</a:t>
            </a:r>
            <a:r>
              <a:rPr lang="en-ID" dirty="0"/>
              <a:t> </a:t>
            </a:r>
            <a:r>
              <a:rPr lang="en-ID" dirty="0" err="1"/>
              <a:t>dapat</a:t>
            </a:r>
            <a:r>
              <a:rPr lang="en-ID" dirty="0"/>
              <a:t> </a:t>
            </a:r>
            <a:r>
              <a:rPr lang="en-ID" dirty="0" err="1"/>
              <a:t>menelusuri</a:t>
            </a:r>
            <a:r>
              <a:rPr lang="en-ID" dirty="0"/>
              <a:t> </a:t>
            </a:r>
            <a:r>
              <a:rPr lang="en-ID" dirty="0" err="1"/>
              <a:t>sebuah</a:t>
            </a:r>
            <a:r>
              <a:rPr lang="en-ID" dirty="0"/>
              <a:t> </a:t>
            </a:r>
            <a:r>
              <a:rPr lang="en-ID" dirty="0" err="1"/>
              <a:t>jalan</a:t>
            </a:r>
            <a:r>
              <a:rPr lang="en-ID" dirty="0"/>
              <a:t> </a:t>
            </a:r>
            <a:r>
              <a:rPr lang="en-ID" dirty="0" err="1"/>
              <a:t>setapak</a:t>
            </a:r>
            <a:r>
              <a:rPr lang="en-ID" dirty="0"/>
              <a:t> </a:t>
            </a:r>
            <a:r>
              <a:rPr lang="en-ID" dirty="0" err="1"/>
              <a:t>dalam</a:t>
            </a:r>
            <a:r>
              <a:rPr lang="en-ID" dirty="0"/>
              <a:t> </a:t>
            </a:r>
            <a:r>
              <a:rPr lang="en-ID" dirty="0" err="1"/>
              <a:t>satu</a:t>
            </a:r>
            <a:r>
              <a:rPr lang="en-ID" dirty="0"/>
              <a:t> </a:t>
            </a:r>
            <a:r>
              <a:rPr lang="en-ID" dirty="0" err="1"/>
              <a:t>menit</a:t>
            </a:r>
            <a:r>
              <a:rPr lang="en-ID" dirty="0"/>
              <a:t>. </a:t>
            </a:r>
            <a:r>
              <a:rPr lang="en-ID" dirty="0" err="1"/>
              <a:t>Berapa</a:t>
            </a:r>
            <a:r>
              <a:rPr lang="en-ID" dirty="0"/>
              <a:t> </a:t>
            </a:r>
            <a:r>
              <a:rPr lang="en-ID" dirty="0" err="1"/>
              <a:t>waktu</a:t>
            </a:r>
            <a:r>
              <a:rPr lang="en-ID" dirty="0"/>
              <a:t> minimum (</a:t>
            </a:r>
            <a:r>
              <a:rPr lang="en-ID" dirty="0" err="1"/>
              <a:t>dalam</a:t>
            </a:r>
            <a:r>
              <a:rPr lang="en-ID" dirty="0"/>
              <a:t> </a:t>
            </a:r>
            <a:r>
              <a:rPr lang="en-ID" dirty="0" err="1"/>
              <a:t>menit</a:t>
            </a:r>
            <a:r>
              <a:rPr lang="en-ID" dirty="0"/>
              <a:t>) yang </a:t>
            </a:r>
            <a:r>
              <a:rPr lang="en-ID" dirty="0" err="1"/>
              <a:t>dibutuhkan</a:t>
            </a:r>
            <a:r>
              <a:rPr lang="en-ID" dirty="0"/>
              <a:t> Pak </a:t>
            </a:r>
            <a:r>
              <a:rPr lang="en-ID" dirty="0" err="1"/>
              <a:t>Dengklek</a:t>
            </a:r>
            <a:r>
              <a:rPr lang="en-ID" dirty="0"/>
              <a:t> </a:t>
            </a:r>
            <a:r>
              <a:rPr lang="en-ID" dirty="0" err="1"/>
              <a:t>untuk</a:t>
            </a:r>
            <a:r>
              <a:rPr lang="en-ID" dirty="0"/>
              <a:t> </a:t>
            </a:r>
            <a:r>
              <a:rPr lang="en-ID" dirty="0" err="1"/>
              <a:t>menelusuri</a:t>
            </a:r>
            <a:r>
              <a:rPr lang="en-ID" dirty="0"/>
              <a:t> </a:t>
            </a:r>
            <a:r>
              <a:rPr lang="en-ID" dirty="0" err="1"/>
              <a:t>semua</a:t>
            </a:r>
            <a:r>
              <a:rPr lang="en-ID" dirty="0"/>
              <a:t> </a:t>
            </a:r>
            <a:r>
              <a:rPr lang="en-ID" dirty="0" err="1"/>
              <a:t>jalan</a:t>
            </a:r>
            <a:r>
              <a:rPr lang="en-ID" dirty="0"/>
              <a:t> </a:t>
            </a:r>
            <a:r>
              <a:rPr lang="en-ID" dirty="0" err="1"/>
              <a:t>setapak</a:t>
            </a:r>
            <a:r>
              <a:rPr lang="en-ID" dirty="0"/>
              <a:t> </a:t>
            </a:r>
            <a:r>
              <a:rPr lang="en-ID" dirty="0" err="1"/>
              <a:t>setidaknya</a:t>
            </a:r>
            <a:r>
              <a:rPr lang="en-ID" dirty="0"/>
              <a:t> </a:t>
            </a:r>
            <a:r>
              <a:rPr lang="en-ID" dirty="0" err="1"/>
              <a:t>sekali</a:t>
            </a:r>
            <a:r>
              <a:rPr lang="en-ID" dirty="0"/>
              <a:t>?</a:t>
            </a:r>
          </a:p>
        </p:txBody>
      </p:sp>
      <p:pic>
        <p:nvPicPr>
          <p:cNvPr id="16" name="Picture 15">
            <a:extLst>
              <a:ext uri="{FF2B5EF4-FFF2-40B4-BE49-F238E27FC236}">
                <a16:creationId xmlns:a16="http://schemas.microsoft.com/office/drawing/2014/main" id="{01E13E7D-7D89-4429-EB12-ADC23DD5E010}"/>
              </a:ext>
            </a:extLst>
          </p:cNvPr>
          <p:cNvPicPr>
            <a:picLocks noChangeAspect="1"/>
          </p:cNvPicPr>
          <p:nvPr/>
        </p:nvPicPr>
        <p:blipFill>
          <a:blip r:embed="rId2"/>
          <a:stretch>
            <a:fillRect/>
          </a:stretch>
        </p:blipFill>
        <p:spPr>
          <a:xfrm>
            <a:off x="5678106" y="916199"/>
            <a:ext cx="5458587" cy="4534533"/>
          </a:xfrm>
          <a:prstGeom prst="rect">
            <a:avLst/>
          </a:prstGeom>
        </p:spPr>
      </p:pic>
      <p:sp>
        <p:nvSpPr>
          <p:cNvPr id="17" name="TextBox 16">
            <a:extLst>
              <a:ext uri="{FF2B5EF4-FFF2-40B4-BE49-F238E27FC236}">
                <a16:creationId xmlns:a16="http://schemas.microsoft.com/office/drawing/2014/main" id="{1BA54997-C0CF-7F18-8622-58E7C3E8FB45}"/>
              </a:ext>
            </a:extLst>
          </p:cNvPr>
          <p:cNvSpPr txBox="1"/>
          <p:nvPr/>
        </p:nvSpPr>
        <p:spPr>
          <a:xfrm>
            <a:off x="779634" y="425417"/>
            <a:ext cx="4850687" cy="553998"/>
          </a:xfrm>
          <a:prstGeom prst="rect">
            <a:avLst/>
          </a:prstGeom>
          <a:noFill/>
        </p:spPr>
        <p:txBody>
          <a:bodyPr wrap="none" lIns="0" tIns="0" rIns="0" bIns="0" rtlCol="0">
            <a:spAutoFit/>
          </a:bodyPr>
          <a:lstStyle/>
          <a:p>
            <a:r>
              <a:rPr lang="en-US" sz="3600" b="1" dirty="0" err="1"/>
              <a:t>Lintasan</a:t>
            </a:r>
            <a:r>
              <a:rPr lang="en-US" sz="3600" b="1" dirty="0"/>
              <a:t> dan </a:t>
            </a:r>
            <a:r>
              <a:rPr lang="en-US" sz="3600" b="1" dirty="0" err="1"/>
              <a:t>Sirkuit</a:t>
            </a:r>
            <a:r>
              <a:rPr lang="en-US" sz="3600" b="1" dirty="0"/>
              <a:t> Euler</a:t>
            </a:r>
            <a:endParaRPr lang="en-ID" sz="3600" b="1" dirty="0"/>
          </a:p>
        </p:txBody>
      </p:sp>
    </p:spTree>
    <p:extLst>
      <p:ext uri="{BB962C8B-B14F-4D97-AF65-F5344CB8AC3E}">
        <p14:creationId xmlns:p14="http://schemas.microsoft.com/office/powerpoint/2010/main" val="13756668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6917A-F047-47D5-39FD-7E6425ABBCAD}"/>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D0D4574C-B200-7F15-DDAA-47E1F6002568}"/>
              </a:ext>
            </a:extLst>
          </p:cNvPr>
          <p:cNvSpPr txBox="1"/>
          <p:nvPr/>
        </p:nvSpPr>
        <p:spPr>
          <a:xfrm>
            <a:off x="779633" y="1312673"/>
            <a:ext cx="5807433" cy="4801314"/>
          </a:xfrm>
          <a:prstGeom prst="rect">
            <a:avLst/>
          </a:prstGeom>
          <a:noFill/>
        </p:spPr>
        <p:txBody>
          <a:bodyPr wrap="square">
            <a:spAutoFit/>
          </a:bodyPr>
          <a:lstStyle/>
          <a:p>
            <a:r>
              <a:rPr lang="en-ID" b="1" dirty="0"/>
              <a:t>[</a:t>
            </a:r>
            <a:r>
              <a:rPr lang="en-ID" b="1" dirty="0" err="1"/>
              <a:t>OSNK</a:t>
            </a:r>
            <a:r>
              <a:rPr lang="en-ID" b="1" dirty="0"/>
              <a:t> 2024]</a:t>
            </a:r>
          </a:p>
          <a:p>
            <a:r>
              <a:rPr lang="en-ID" dirty="0"/>
              <a:t>Pak </a:t>
            </a:r>
            <a:r>
              <a:rPr lang="en-ID" dirty="0" err="1"/>
              <a:t>Dengklek</a:t>
            </a:r>
            <a:r>
              <a:rPr lang="en-ID" dirty="0"/>
              <a:t> </a:t>
            </a:r>
            <a:r>
              <a:rPr lang="en-ID" dirty="0" err="1"/>
              <a:t>ingin</a:t>
            </a:r>
            <a:r>
              <a:rPr lang="en-ID" dirty="0"/>
              <a:t> </a:t>
            </a:r>
            <a:r>
              <a:rPr lang="en-ID" dirty="0" err="1"/>
              <a:t>menjamin</a:t>
            </a:r>
            <a:r>
              <a:rPr lang="en-ID" dirty="0"/>
              <a:t> </a:t>
            </a:r>
            <a:r>
              <a:rPr lang="en-ID" dirty="0" err="1"/>
              <a:t>bahwa</a:t>
            </a:r>
            <a:r>
              <a:rPr lang="en-ID" dirty="0"/>
              <a:t> </a:t>
            </a:r>
            <a:r>
              <a:rPr lang="en-ID" dirty="0" err="1"/>
              <a:t>seluruh</a:t>
            </a:r>
            <a:r>
              <a:rPr lang="en-ID" dirty="0"/>
              <a:t> </a:t>
            </a:r>
            <a:r>
              <a:rPr lang="en-ID" dirty="0" err="1"/>
              <a:t>jalan</a:t>
            </a:r>
            <a:r>
              <a:rPr lang="en-ID" dirty="0"/>
              <a:t> </a:t>
            </a:r>
            <a:r>
              <a:rPr lang="en-ID" dirty="0" err="1"/>
              <a:t>pernah</a:t>
            </a:r>
            <a:r>
              <a:rPr lang="en-ID" dirty="0"/>
              <a:t> </a:t>
            </a:r>
            <a:r>
              <a:rPr lang="en-ID" dirty="0" err="1"/>
              <a:t>dilewati</a:t>
            </a:r>
            <a:r>
              <a:rPr lang="en-ID" dirty="0"/>
              <a:t> oleh parade </a:t>
            </a:r>
            <a:r>
              <a:rPr lang="en-ID" dirty="0" err="1"/>
              <a:t>bebek</a:t>
            </a:r>
            <a:r>
              <a:rPr lang="en-ID" dirty="0"/>
              <a:t>. </a:t>
            </a:r>
            <a:r>
              <a:rPr lang="en-ID" dirty="0" err="1"/>
              <a:t>Namun</a:t>
            </a:r>
            <a:r>
              <a:rPr lang="en-ID" dirty="0"/>
              <a:t>, </a:t>
            </a:r>
            <a:r>
              <a:rPr lang="en-ID" dirty="0" err="1"/>
              <a:t>karena</a:t>
            </a:r>
            <a:r>
              <a:rPr lang="en-ID" dirty="0"/>
              <a:t> </a:t>
            </a:r>
            <a:r>
              <a:rPr lang="en-ID" dirty="0" err="1"/>
              <a:t>masalah</a:t>
            </a:r>
            <a:r>
              <a:rPr lang="en-ID" dirty="0"/>
              <a:t> </a:t>
            </a:r>
            <a:r>
              <a:rPr lang="en-ID" dirty="0" err="1"/>
              <a:t>anggaran</a:t>
            </a:r>
            <a:r>
              <a:rPr lang="en-ID" dirty="0"/>
              <a:t>, </a:t>
            </a:r>
            <a:r>
              <a:rPr lang="en-ID" dirty="0" err="1"/>
              <a:t>setiap</a:t>
            </a:r>
            <a:r>
              <a:rPr lang="en-ID" dirty="0"/>
              <a:t> </a:t>
            </a:r>
            <a:r>
              <a:rPr lang="en-ID" dirty="0" err="1"/>
              <a:t>jalan</a:t>
            </a:r>
            <a:r>
              <a:rPr lang="en-ID" dirty="0"/>
              <a:t> </a:t>
            </a:r>
            <a:r>
              <a:rPr lang="en-ID" dirty="0" err="1"/>
              <a:t>hanya</a:t>
            </a:r>
            <a:r>
              <a:rPr lang="en-ID" dirty="0"/>
              <a:t> </a:t>
            </a:r>
            <a:r>
              <a:rPr lang="en-ID" dirty="0" err="1"/>
              <a:t>dapat</a:t>
            </a:r>
            <a:r>
              <a:rPr lang="en-ID" dirty="0"/>
              <a:t> </a:t>
            </a:r>
            <a:r>
              <a:rPr lang="en-ID" dirty="0" err="1"/>
              <a:t>dilewati</a:t>
            </a:r>
            <a:r>
              <a:rPr lang="en-ID" dirty="0"/>
              <a:t> </a:t>
            </a:r>
            <a:r>
              <a:rPr lang="en-ID" dirty="0" err="1"/>
              <a:t>maksimal</a:t>
            </a:r>
            <a:r>
              <a:rPr lang="en-ID" dirty="0"/>
              <a:t> </a:t>
            </a:r>
            <a:r>
              <a:rPr lang="en-ID" dirty="0" err="1"/>
              <a:t>satu</a:t>
            </a:r>
            <a:r>
              <a:rPr lang="en-ID" dirty="0"/>
              <a:t> kali. </a:t>
            </a:r>
            <a:r>
              <a:rPr lang="en-ID" dirty="0" err="1"/>
              <a:t>Perhatikan</a:t>
            </a:r>
            <a:r>
              <a:rPr lang="en-ID" dirty="0"/>
              <a:t> </a:t>
            </a:r>
            <a:r>
              <a:rPr lang="en-ID" dirty="0" err="1"/>
              <a:t>bahwa</a:t>
            </a:r>
            <a:r>
              <a:rPr lang="en-ID" dirty="0"/>
              <a:t> </a:t>
            </a:r>
            <a:r>
              <a:rPr lang="en-ID" dirty="0" err="1"/>
              <a:t>setiap</a:t>
            </a:r>
            <a:r>
              <a:rPr lang="en-ID" dirty="0"/>
              <a:t> </a:t>
            </a:r>
            <a:r>
              <a:rPr lang="en-ID" dirty="0" err="1"/>
              <a:t>persimpangan</a:t>
            </a:r>
            <a:r>
              <a:rPr lang="en-ID" dirty="0"/>
              <a:t> </a:t>
            </a:r>
            <a:r>
              <a:rPr lang="en-ID" dirty="0" err="1"/>
              <a:t>jalan</a:t>
            </a:r>
            <a:r>
              <a:rPr lang="en-ID" dirty="0"/>
              <a:t> </a:t>
            </a:r>
            <a:r>
              <a:rPr lang="en-ID" dirty="0" err="1"/>
              <a:t>tetap</a:t>
            </a:r>
            <a:r>
              <a:rPr lang="en-ID" dirty="0"/>
              <a:t> </a:t>
            </a:r>
            <a:r>
              <a:rPr lang="en-ID" dirty="0" err="1"/>
              <a:t>dapat</a:t>
            </a:r>
            <a:r>
              <a:rPr lang="en-ID" dirty="0"/>
              <a:t> </a:t>
            </a:r>
            <a:r>
              <a:rPr lang="en-ID" dirty="0" err="1"/>
              <a:t>dikunjungi</a:t>
            </a:r>
            <a:r>
              <a:rPr lang="en-ID" dirty="0"/>
              <a:t> </a:t>
            </a:r>
            <a:r>
              <a:rPr lang="en-ID" dirty="0" err="1"/>
              <a:t>lebih</a:t>
            </a:r>
            <a:r>
              <a:rPr lang="en-ID" dirty="0"/>
              <a:t> </a:t>
            </a:r>
            <a:r>
              <a:rPr lang="en-ID" dirty="0" err="1"/>
              <a:t>dari</a:t>
            </a:r>
            <a:r>
              <a:rPr lang="en-ID" dirty="0"/>
              <a:t> </a:t>
            </a:r>
            <a:r>
              <a:rPr lang="en-ID" dirty="0" err="1"/>
              <a:t>satu</a:t>
            </a:r>
            <a:r>
              <a:rPr lang="en-ID" dirty="0"/>
              <a:t> kali.</a:t>
            </a:r>
          </a:p>
          <a:p>
            <a:endParaRPr lang="en-ID" dirty="0"/>
          </a:p>
          <a:p>
            <a:r>
              <a:rPr lang="en-ID" dirty="0"/>
              <a:t>Pak </a:t>
            </a:r>
            <a:r>
              <a:rPr lang="en-ID" dirty="0" err="1"/>
              <a:t>Dengklek</a:t>
            </a:r>
            <a:r>
              <a:rPr lang="en-ID" dirty="0"/>
              <a:t> </a:t>
            </a:r>
            <a:r>
              <a:rPr lang="en-ID" dirty="0" err="1"/>
              <a:t>memiliki</a:t>
            </a:r>
            <a:r>
              <a:rPr lang="en-ID" dirty="0"/>
              <a:t> ide </a:t>
            </a:r>
            <a:r>
              <a:rPr lang="en-ID" dirty="0" err="1"/>
              <a:t>untuk</a:t>
            </a:r>
            <a:r>
              <a:rPr lang="en-ID" dirty="0"/>
              <a:t> </a:t>
            </a:r>
            <a:r>
              <a:rPr lang="en-ID" dirty="0" err="1"/>
              <a:t>mengadakan</a:t>
            </a:r>
            <a:r>
              <a:rPr lang="en-ID" dirty="0"/>
              <a:t> parade </a:t>
            </a:r>
            <a:r>
              <a:rPr lang="en-ID" dirty="0" err="1"/>
              <a:t>bebek</a:t>
            </a:r>
            <a:r>
              <a:rPr lang="en-ID" dirty="0"/>
              <a:t> </a:t>
            </a:r>
            <a:r>
              <a:rPr lang="en-ID" dirty="0" err="1"/>
              <a:t>selama</a:t>
            </a:r>
            <a:r>
              <a:rPr lang="en-ID" dirty="0"/>
              <a:t> </a:t>
            </a:r>
            <a:r>
              <a:rPr lang="en-ID" dirty="0" err="1"/>
              <a:t>beberapa</a:t>
            </a:r>
            <a:r>
              <a:rPr lang="en-ID" dirty="0"/>
              <a:t> </a:t>
            </a:r>
            <a:r>
              <a:rPr lang="en-ID" dirty="0" err="1"/>
              <a:t>hari</a:t>
            </a:r>
            <a:r>
              <a:rPr lang="en-ID" dirty="0"/>
              <a:t>. </a:t>
            </a:r>
            <a:r>
              <a:rPr lang="en-ID" dirty="0" err="1"/>
              <a:t>Dalam</a:t>
            </a:r>
            <a:r>
              <a:rPr lang="en-ID" dirty="0"/>
              <a:t> </a:t>
            </a:r>
            <a:r>
              <a:rPr lang="en-ID" dirty="0" err="1"/>
              <a:t>satu</a:t>
            </a:r>
            <a:r>
              <a:rPr lang="en-ID" dirty="0"/>
              <a:t> </a:t>
            </a:r>
            <a:r>
              <a:rPr lang="en-ID" dirty="0" err="1"/>
              <a:t>hari</a:t>
            </a:r>
            <a:r>
              <a:rPr lang="en-ID" dirty="0"/>
              <a:t>, </a:t>
            </a:r>
            <a:r>
              <a:rPr lang="en-ID" dirty="0" err="1"/>
              <a:t>akan</a:t>
            </a:r>
            <a:r>
              <a:rPr lang="en-ID" dirty="0"/>
              <a:t> </a:t>
            </a:r>
            <a:r>
              <a:rPr lang="en-ID" dirty="0" err="1"/>
              <a:t>ada</a:t>
            </a:r>
            <a:r>
              <a:rPr lang="en-ID" dirty="0"/>
              <a:t> </a:t>
            </a:r>
            <a:r>
              <a:rPr lang="en-ID" dirty="0" err="1"/>
              <a:t>satu</a:t>
            </a:r>
            <a:r>
              <a:rPr lang="en-ID" dirty="0"/>
              <a:t> parade </a:t>
            </a:r>
            <a:r>
              <a:rPr lang="en-ID" dirty="0" err="1"/>
              <a:t>bebek</a:t>
            </a:r>
            <a:r>
              <a:rPr lang="en-ID" dirty="0"/>
              <a:t> yang </a:t>
            </a:r>
            <a:r>
              <a:rPr lang="en-ID" dirty="0" err="1"/>
              <a:t>diadakan</a:t>
            </a:r>
            <a:r>
              <a:rPr lang="en-ID" dirty="0"/>
              <a:t> oleh Pak </a:t>
            </a:r>
            <a:r>
              <a:rPr lang="en-ID" dirty="0" err="1"/>
              <a:t>Dengklek</a:t>
            </a:r>
            <a:r>
              <a:rPr lang="en-ID" dirty="0"/>
              <a:t>, dan Pak </a:t>
            </a:r>
            <a:r>
              <a:rPr lang="en-ID" dirty="0" err="1"/>
              <a:t>Dengklek</a:t>
            </a:r>
            <a:r>
              <a:rPr lang="en-ID" dirty="0"/>
              <a:t> </a:t>
            </a:r>
            <a:r>
              <a:rPr lang="en-ID" dirty="0" err="1"/>
              <a:t>dapat</a:t>
            </a:r>
            <a:r>
              <a:rPr lang="en-ID" dirty="0"/>
              <a:t> </a:t>
            </a:r>
            <a:r>
              <a:rPr lang="en-ID" dirty="0" err="1"/>
              <a:t>menentukan</a:t>
            </a:r>
            <a:r>
              <a:rPr lang="en-ID" dirty="0"/>
              <a:t> </a:t>
            </a:r>
            <a:r>
              <a:rPr lang="en-ID" dirty="0" err="1"/>
              <a:t>bagaimana</a:t>
            </a:r>
            <a:r>
              <a:rPr lang="en-ID" dirty="0"/>
              <a:t> parade </a:t>
            </a:r>
            <a:r>
              <a:rPr lang="en-ID" dirty="0" err="1"/>
              <a:t>bebek</a:t>
            </a:r>
            <a:r>
              <a:rPr lang="en-ID" dirty="0"/>
              <a:t> </a:t>
            </a:r>
            <a:r>
              <a:rPr lang="en-ID" dirty="0" err="1"/>
              <a:t>tersebut</a:t>
            </a:r>
            <a:r>
              <a:rPr lang="en-ID" dirty="0"/>
              <a:t> </a:t>
            </a:r>
            <a:r>
              <a:rPr lang="en-ID" dirty="0" err="1"/>
              <a:t>akan</a:t>
            </a:r>
            <a:r>
              <a:rPr lang="en-ID" dirty="0"/>
              <a:t> </a:t>
            </a:r>
            <a:r>
              <a:rPr lang="en-ID" dirty="0" err="1"/>
              <a:t>berjalan</a:t>
            </a:r>
            <a:r>
              <a:rPr lang="en-ID" dirty="0"/>
              <a:t>. </a:t>
            </a:r>
            <a:r>
              <a:rPr lang="en-ID" dirty="0" err="1"/>
              <a:t>Ingat</a:t>
            </a:r>
            <a:r>
              <a:rPr lang="en-ID" dirty="0"/>
              <a:t> </a:t>
            </a:r>
            <a:r>
              <a:rPr lang="en-ID" dirty="0" err="1"/>
              <a:t>bahwa</a:t>
            </a:r>
            <a:r>
              <a:rPr lang="en-ID" dirty="0"/>
              <a:t> </a:t>
            </a:r>
            <a:r>
              <a:rPr lang="en-ID" dirty="0" err="1"/>
              <a:t>apabila</a:t>
            </a:r>
            <a:r>
              <a:rPr lang="en-ID" dirty="0"/>
              <a:t> </a:t>
            </a:r>
            <a:r>
              <a:rPr lang="en-ID" dirty="0" err="1"/>
              <a:t>suatu</a:t>
            </a:r>
            <a:r>
              <a:rPr lang="en-ID" dirty="0"/>
              <a:t> </a:t>
            </a:r>
            <a:r>
              <a:rPr lang="en-ID" dirty="0" err="1"/>
              <a:t>jalan</a:t>
            </a:r>
            <a:r>
              <a:rPr lang="en-ID" dirty="0"/>
              <a:t> </a:t>
            </a:r>
            <a:r>
              <a:rPr lang="en-ID" dirty="0" err="1"/>
              <a:t>sudah</a:t>
            </a:r>
            <a:r>
              <a:rPr lang="en-ID" dirty="0"/>
              <a:t> </a:t>
            </a:r>
            <a:r>
              <a:rPr lang="en-ID" dirty="0" err="1"/>
              <a:t>dilewati</a:t>
            </a:r>
            <a:r>
              <a:rPr lang="en-ID" dirty="0"/>
              <a:t> oleh parade </a:t>
            </a:r>
            <a:r>
              <a:rPr lang="en-ID" dirty="0" err="1"/>
              <a:t>bebek</a:t>
            </a:r>
            <a:r>
              <a:rPr lang="en-ID" dirty="0"/>
              <a:t> pada </a:t>
            </a:r>
            <a:r>
              <a:rPr lang="en-ID" dirty="0" err="1"/>
              <a:t>suatu</a:t>
            </a:r>
            <a:r>
              <a:rPr lang="en-ID" dirty="0"/>
              <a:t> </a:t>
            </a:r>
            <a:r>
              <a:rPr lang="en-ID" dirty="0" err="1"/>
              <a:t>hari</a:t>
            </a:r>
            <a:r>
              <a:rPr lang="en-ID" dirty="0"/>
              <a:t>, </a:t>
            </a:r>
            <a:r>
              <a:rPr lang="en-ID" dirty="0" err="1"/>
              <a:t>maka</a:t>
            </a:r>
            <a:r>
              <a:rPr lang="en-ID" dirty="0"/>
              <a:t> </a:t>
            </a:r>
            <a:r>
              <a:rPr lang="en-ID" dirty="0" err="1"/>
              <a:t>jalan</a:t>
            </a:r>
            <a:r>
              <a:rPr lang="en-ID" dirty="0"/>
              <a:t> </a:t>
            </a:r>
            <a:r>
              <a:rPr lang="en-ID" dirty="0" err="1"/>
              <a:t>tersebut</a:t>
            </a:r>
            <a:r>
              <a:rPr lang="en-ID" dirty="0"/>
              <a:t> juga </a:t>
            </a:r>
            <a:r>
              <a:rPr lang="en-ID" dirty="0" err="1"/>
              <a:t>tidak</a:t>
            </a:r>
            <a:r>
              <a:rPr lang="en-ID" dirty="0"/>
              <a:t> </a:t>
            </a:r>
            <a:r>
              <a:rPr lang="en-ID" dirty="0" err="1"/>
              <a:t>boleh</a:t>
            </a:r>
            <a:r>
              <a:rPr lang="en-ID" dirty="0"/>
              <a:t> </a:t>
            </a:r>
            <a:r>
              <a:rPr lang="en-ID" dirty="0" err="1"/>
              <a:t>dilewati</a:t>
            </a:r>
            <a:r>
              <a:rPr lang="en-ID" dirty="0"/>
              <a:t> oleh parade </a:t>
            </a:r>
            <a:r>
              <a:rPr lang="en-ID" dirty="0" err="1"/>
              <a:t>bebek</a:t>
            </a:r>
            <a:r>
              <a:rPr lang="en-ID" dirty="0"/>
              <a:t> pada </a:t>
            </a:r>
            <a:r>
              <a:rPr lang="en-ID" dirty="0" err="1"/>
              <a:t>hari-hari</a:t>
            </a:r>
            <a:r>
              <a:rPr lang="en-ID" dirty="0"/>
              <a:t> </a:t>
            </a:r>
            <a:r>
              <a:rPr lang="en-ID" dirty="0" err="1"/>
              <a:t>lainnya</a:t>
            </a:r>
            <a:r>
              <a:rPr lang="en-ID" dirty="0"/>
              <a:t>. </a:t>
            </a:r>
            <a:r>
              <a:rPr lang="en-ID" dirty="0" err="1"/>
              <a:t>Berapakah</a:t>
            </a:r>
            <a:r>
              <a:rPr lang="en-ID" dirty="0"/>
              <a:t> minimal </a:t>
            </a:r>
            <a:r>
              <a:rPr lang="en-ID" dirty="0" err="1"/>
              <a:t>hari</a:t>
            </a:r>
            <a:r>
              <a:rPr lang="en-ID" dirty="0"/>
              <a:t> yang </a:t>
            </a:r>
            <a:r>
              <a:rPr lang="en-ID" dirty="0" err="1"/>
              <a:t>diperlukan</a:t>
            </a:r>
            <a:r>
              <a:rPr lang="en-ID" dirty="0"/>
              <a:t> oleh Pak </a:t>
            </a:r>
            <a:r>
              <a:rPr lang="en-ID" dirty="0" err="1"/>
              <a:t>Dengklek</a:t>
            </a:r>
            <a:r>
              <a:rPr lang="en-ID" dirty="0"/>
              <a:t> agar </a:t>
            </a:r>
            <a:r>
              <a:rPr lang="en-ID" dirty="0" err="1"/>
              <a:t>seluruh</a:t>
            </a:r>
            <a:r>
              <a:rPr lang="en-ID" dirty="0"/>
              <a:t> </a:t>
            </a:r>
            <a:r>
              <a:rPr lang="en-ID" dirty="0" err="1"/>
              <a:t>jalan</a:t>
            </a:r>
            <a:r>
              <a:rPr lang="en-ID" dirty="0"/>
              <a:t> </a:t>
            </a:r>
            <a:r>
              <a:rPr lang="en-ID" dirty="0" err="1"/>
              <a:t>dijamin</a:t>
            </a:r>
            <a:r>
              <a:rPr lang="en-ID" dirty="0"/>
              <a:t> </a:t>
            </a:r>
            <a:r>
              <a:rPr lang="en-ID" dirty="0" err="1"/>
              <a:t>pernah</a:t>
            </a:r>
            <a:r>
              <a:rPr lang="en-ID" dirty="0"/>
              <a:t> </a:t>
            </a:r>
            <a:r>
              <a:rPr lang="en-ID" dirty="0" err="1"/>
              <a:t>dilewati</a:t>
            </a:r>
            <a:r>
              <a:rPr lang="en-ID" dirty="0"/>
              <a:t> oleh parade </a:t>
            </a:r>
            <a:r>
              <a:rPr lang="en-ID" dirty="0" err="1"/>
              <a:t>bebek</a:t>
            </a:r>
            <a:r>
              <a:rPr lang="en-ID" dirty="0"/>
              <a:t>? </a:t>
            </a:r>
          </a:p>
        </p:txBody>
      </p:sp>
      <p:sp>
        <p:nvSpPr>
          <p:cNvPr id="17" name="TextBox 16">
            <a:extLst>
              <a:ext uri="{FF2B5EF4-FFF2-40B4-BE49-F238E27FC236}">
                <a16:creationId xmlns:a16="http://schemas.microsoft.com/office/drawing/2014/main" id="{F1C3E311-C307-B93E-16BF-1E4BD5B8127A}"/>
              </a:ext>
            </a:extLst>
          </p:cNvPr>
          <p:cNvSpPr txBox="1"/>
          <p:nvPr/>
        </p:nvSpPr>
        <p:spPr>
          <a:xfrm>
            <a:off x="779634" y="425417"/>
            <a:ext cx="4850687" cy="553998"/>
          </a:xfrm>
          <a:prstGeom prst="rect">
            <a:avLst/>
          </a:prstGeom>
          <a:noFill/>
        </p:spPr>
        <p:txBody>
          <a:bodyPr wrap="none" lIns="0" tIns="0" rIns="0" bIns="0" rtlCol="0">
            <a:spAutoFit/>
          </a:bodyPr>
          <a:lstStyle/>
          <a:p>
            <a:r>
              <a:rPr lang="en-US" sz="3600" b="1" dirty="0" err="1"/>
              <a:t>Lintasan</a:t>
            </a:r>
            <a:r>
              <a:rPr lang="en-US" sz="3600" b="1" dirty="0"/>
              <a:t> dan </a:t>
            </a:r>
            <a:r>
              <a:rPr lang="en-US" sz="3600" b="1" dirty="0" err="1"/>
              <a:t>Sirkuit</a:t>
            </a:r>
            <a:r>
              <a:rPr lang="en-US" sz="3600" b="1" dirty="0"/>
              <a:t> Euler</a:t>
            </a:r>
            <a:endParaRPr lang="en-ID" sz="3600" b="1" dirty="0"/>
          </a:p>
        </p:txBody>
      </p:sp>
      <p:pic>
        <p:nvPicPr>
          <p:cNvPr id="3" name="Picture 2">
            <a:extLst>
              <a:ext uri="{FF2B5EF4-FFF2-40B4-BE49-F238E27FC236}">
                <a16:creationId xmlns:a16="http://schemas.microsoft.com/office/drawing/2014/main" id="{8747E189-AB50-7F41-6BA1-A587A2752CC4}"/>
              </a:ext>
            </a:extLst>
          </p:cNvPr>
          <p:cNvPicPr>
            <a:picLocks noChangeAspect="1"/>
          </p:cNvPicPr>
          <p:nvPr/>
        </p:nvPicPr>
        <p:blipFill>
          <a:blip r:embed="rId2"/>
          <a:stretch>
            <a:fillRect/>
          </a:stretch>
        </p:blipFill>
        <p:spPr>
          <a:xfrm>
            <a:off x="7058269" y="1312672"/>
            <a:ext cx="4086795" cy="3924848"/>
          </a:xfrm>
          <a:prstGeom prst="rect">
            <a:avLst/>
          </a:prstGeom>
        </p:spPr>
      </p:pic>
    </p:spTree>
    <p:extLst>
      <p:ext uri="{BB962C8B-B14F-4D97-AF65-F5344CB8AC3E}">
        <p14:creationId xmlns:p14="http://schemas.microsoft.com/office/powerpoint/2010/main" val="3675796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DF3F73-7A94-6D96-C435-B3DA77EFD8A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BCAFF22-FCBD-D11C-2624-123ED76D4C19}"/>
              </a:ext>
            </a:extLst>
          </p:cNvPr>
          <p:cNvSpPr txBox="1"/>
          <p:nvPr/>
        </p:nvSpPr>
        <p:spPr>
          <a:xfrm>
            <a:off x="779634" y="425417"/>
            <a:ext cx="5642891" cy="553998"/>
          </a:xfrm>
          <a:prstGeom prst="rect">
            <a:avLst/>
          </a:prstGeom>
          <a:noFill/>
        </p:spPr>
        <p:txBody>
          <a:bodyPr wrap="none" lIns="0" tIns="0" rIns="0" bIns="0" rtlCol="0">
            <a:spAutoFit/>
          </a:bodyPr>
          <a:lstStyle/>
          <a:p>
            <a:r>
              <a:rPr lang="en-US" sz="3600" b="1" dirty="0" err="1"/>
              <a:t>Lintasan</a:t>
            </a:r>
            <a:r>
              <a:rPr lang="en-US" sz="3600" b="1" dirty="0"/>
              <a:t> dan </a:t>
            </a:r>
            <a:r>
              <a:rPr lang="en-US" sz="3600" b="1" dirty="0" err="1"/>
              <a:t>Sirkuit</a:t>
            </a:r>
            <a:r>
              <a:rPr lang="en-US" sz="3600" b="1" dirty="0"/>
              <a:t> Hamilton</a:t>
            </a:r>
            <a:endParaRPr lang="en-ID" sz="3600" b="1" dirty="0"/>
          </a:p>
        </p:txBody>
      </p:sp>
      <p:sp>
        <p:nvSpPr>
          <p:cNvPr id="11" name="Rectangle 9">
            <a:extLst>
              <a:ext uri="{FF2B5EF4-FFF2-40B4-BE49-F238E27FC236}">
                <a16:creationId xmlns:a16="http://schemas.microsoft.com/office/drawing/2014/main" id="{9ED80DF9-19D2-6FD4-EFDC-4735B37AA8E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7EC326D9-4AD1-5836-80F4-3E213A444C4F}"/>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2D45357B-58DB-489D-72E4-714725AFB61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684BEF89-80EA-B6FB-04B6-66D7AF07C746}"/>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B2ADB440-016A-AF6D-1836-56E12504044A}"/>
              </a:ext>
            </a:extLst>
          </p:cNvPr>
          <p:cNvSpPr>
            <a:spLocks noChangeArrowheads="1"/>
          </p:cNvSpPr>
          <p:nvPr/>
        </p:nvSpPr>
        <p:spPr bwMode="auto">
          <a:xfrm>
            <a:off x="457200" y="2881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3" name="TextBox 2">
            <a:extLst>
              <a:ext uri="{FF2B5EF4-FFF2-40B4-BE49-F238E27FC236}">
                <a16:creationId xmlns:a16="http://schemas.microsoft.com/office/drawing/2014/main" id="{428F1D88-3479-43D3-2753-0910FDE91A6E}"/>
              </a:ext>
            </a:extLst>
          </p:cNvPr>
          <p:cNvSpPr txBox="1"/>
          <p:nvPr/>
        </p:nvSpPr>
        <p:spPr>
          <a:xfrm>
            <a:off x="661100" y="973521"/>
            <a:ext cx="10041467" cy="2585323"/>
          </a:xfrm>
          <a:prstGeom prst="rect">
            <a:avLst/>
          </a:prstGeom>
          <a:noFill/>
        </p:spPr>
        <p:txBody>
          <a:bodyPr wrap="square">
            <a:spAutoFit/>
          </a:bodyPr>
          <a:lstStyle/>
          <a:p>
            <a:pPr marL="285750" indent="-285750">
              <a:buFont typeface="Arial" panose="020B0604020202020204" pitchFamily="34" charset="0"/>
              <a:buChar char="•"/>
            </a:pPr>
            <a:r>
              <a:rPr lang="en-US" b="1" dirty="0" err="1"/>
              <a:t>Lintasan</a:t>
            </a:r>
            <a:r>
              <a:rPr lang="en-US" b="1" dirty="0"/>
              <a:t> Hamilton </a:t>
            </a:r>
            <a:r>
              <a:rPr lang="en-US" dirty="0"/>
              <a:t>: </a:t>
            </a:r>
            <a:r>
              <a:rPr lang="en-US" dirty="0" err="1"/>
              <a:t>ada</a:t>
            </a:r>
            <a:r>
              <a:rPr lang="en-US" dirty="0"/>
              <a:t> </a:t>
            </a:r>
            <a:r>
              <a:rPr lang="en-US" dirty="0" err="1"/>
              <a:t>rute</a:t>
            </a:r>
            <a:r>
              <a:rPr lang="en-US" dirty="0"/>
              <a:t> </a:t>
            </a:r>
            <a:r>
              <a:rPr lang="en-US" dirty="0" err="1"/>
              <a:t>dari</a:t>
            </a:r>
            <a:r>
              <a:rPr lang="en-US" dirty="0"/>
              <a:t> </a:t>
            </a:r>
            <a:r>
              <a:rPr lang="en-US" dirty="0" err="1"/>
              <a:t>suatu</a:t>
            </a:r>
            <a:r>
              <a:rPr lang="en-US" dirty="0"/>
              <a:t> node </a:t>
            </a:r>
            <a:r>
              <a:rPr lang="en-US" dirty="0" err="1"/>
              <a:t>ke</a:t>
            </a:r>
            <a:r>
              <a:rPr lang="en-US" dirty="0"/>
              <a:t> node </a:t>
            </a:r>
            <a:r>
              <a:rPr lang="en-US" dirty="0" err="1"/>
              <a:t>lainnya</a:t>
            </a:r>
            <a:r>
              <a:rPr lang="en-US" dirty="0"/>
              <a:t> </a:t>
            </a:r>
            <a:r>
              <a:rPr lang="en-US" dirty="0" err="1"/>
              <a:t>sehingga</a:t>
            </a:r>
            <a:r>
              <a:rPr lang="en-US" dirty="0"/>
              <a:t> </a:t>
            </a:r>
            <a:r>
              <a:rPr lang="en-US" dirty="0" err="1"/>
              <a:t>melewati</a:t>
            </a:r>
            <a:r>
              <a:rPr lang="en-US" dirty="0"/>
              <a:t> </a:t>
            </a:r>
            <a:r>
              <a:rPr lang="en-US" dirty="0" err="1"/>
              <a:t>semua</a:t>
            </a:r>
            <a:r>
              <a:rPr lang="en-US" dirty="0"/>
              <a:t> node yang </a:t>
            </a:r>
            <a:r>
              <a:rPr lang="en-US" dirty="0" err="1"/>
              <a:t>ada</a:t>
            </a:r>
            <a:r>
              <a:rPr lang="en-US" dirty="0"/>
              <a:t> </a:t>
            </a:r>
            <a:r>
              <a:rPr lang="en-US" dirty="0" err="1"/>
              <a:t>sekali</a:t>
            </a:r>
            <a:endParaRPr lang="en-US" dirty="0"/>
          </a:p>
          <a:p>
            <a:pPr marL="285750" indent="-285750">
              <a:buFont typeface="Arial" panose="020B0604020202020204" pitchFamily="34" charset="0"/>
              <a:buChar char="•"/>
            </a:pPr>
            <a:r>
              <a:rPr lang="en-US" b="1" dirty="0" err="1"/>
              <a:t>Sirkuit</a:t>
            </a:r>
            <a:r>
              <a:rPr lang="en-US" b="1" dirty="0"/>
              <a:t> Hamilton </a:t>
            </a:r>
            <a:r>
              <a:rPr lang="en-US" dirty="0"/>
              <a:t>: </a:t>
            </a:r>
            <a:r>
              <a:rPr lang="en-US" dirty="0" err="1"/>
              <a:t>ada</a:t>
            </a:r>
            <a:r>
              <a:rPr lang="en-US" dirty="0"/>
              <a:t> </a:t>
            </a:r>
            <a:r>
              <a:rPr lang="en-US" dirty="0" err="1"/>
              <a:t>rute</a:t>
            </a:r>
            <a:r>
              <a:rPr lang="en-US" dirty="0"/>
              <a:t> </a:t>
            </a:r>
            <a:r>
              <a:rPr lang="en-US" dirty="0" err="1"/>
              <a:t>dari</a:t>
            </a:r>
            <a:r>
              <a:rPr lang="en-US" dirty="0"/>
              <a:t> </a:t>
            </a:r>
            <a:r>
              <a:rPr lang="en-US" dirty="0" err="1"/>
              <a:t>suatu</a:t>
            </a:r>
            <a:r>
              <a:rPr lang="en-US" dirty="0"/>
              <a:t> node </a:t>
            </a:r>
            <a:r>
              <a:rPr lang="en-US" dirty="0" err="1"/>
              <a:t>sehingga</a:t>
            </a:r>
            <a:r>
              <a:rPr lang="en-US" dirty="0"/>
              <a:t> </a:t>
            </a:r>
            <a:r>
              <a:rPr lang="en-US" dirty="0" err="1"/>
              <a:t>melewati</a:t>
            </a:r>
            <a:r>
              <a:rPr lang="en-US" dirty="0"/>
              <a:t> </a:t>
            </a:r>
            <a:r>
              <a:rPr lang="en-US" dirty="0" err="1"/>
              <a:t>semua</a:t>
            </a:r>
            <a:r>
              <a:rPr lang="en-US" dirty="0"/>
              <a:t> node yang </a:t>
            </a:r>
            <a:r>
              <a:rPr lang="en-US" dirty="0" err="1"/>
              <a:t>ada</a:t>
            </a:r>
            <a:r>
              <a:rPr lang="en-US" dirty="0"/>
              <a:t> </a:t>
            </a:r>
            <a:r>
              <a:rPr lang="en-US" dirty="0" err="1"/>
              <a:t>sekali</a:t>
            </a:r>
            <a:r>
              <a:rPr lang="en-US" dirty="0"/>
              <a:t> </a:t>
            </a:r>
            <a:r>
              <a:rPr lang="en-US" dirty="0" err="1"/>
              <a:t>hingga</a:t>
            </a:r>
            <a:r>
              <a:rPr lang="en-US" dirty="0"/>
              <a:t> </a:t>
            </a:r>
            <a:r>
              <a:rPr lang="en-US" dirty="0" err="1"/>
              <a:t>kembali</a:t>
            </a:r>
            <a:r>
              <a:rPr lang="en-US" dirty="0"/>
              <a:t> </a:t>
            </a:r>
            <a:r>
              <a:rPr lang="en-US" dirty="0" err="1"/>
              <a:t>lagi</a:t>
            </a:r>
            <a:r>
              <a:rPr lang="en-US" dirty="0"/>
              <a:t> </a:t>
            </a:r>
            <a:r>
              <a:rPr lang="en-US" dirty="0" err="1"/>
              <a:t>ke</a:t>
            </a:r>
            <a:r>
              <a:rPr lang="en-US" dirty="0"/>
              <a:t> node </a:t>
            </a:r>
            <a:r>
              <a:rPr lang="en-US" dirty="0" err="1"/>
              <a:t>awal</a:t>
            </a:r>
            <a:endParaRPr lang="en-US" dirty="0"/>
          </a:p>
          <a:p>
            <a:pPr marL="285750" indent="-285750">
              <a:buFont typeface="Arial" panose="020B0604020202020204" pitchFamily="34" charset="0"/>
              <a:buChar char="•"/>
            </a:pPr>
            <a:r>
              <a:rPr lang="en-ID" dirty="0" err="1"/>
              <a:t>Setiap</a:t>
            </a:r>
            <a:r>
              <a:rPr lang="en-ID" dirty="0"/>
              <a:t> </a:t>
            </a:r>
            <a:r>
              <a:rPr lang="en-ID" dirty="0" err="1"/>
              <a:t>graf</a:t>
            </a:r>
            <a:r>
              <a:rPr lang="en-ID" dirty="0"/>
              <a:t> </a:t>
            </a:r>
            <a:r>
              <a:rPr lang="en-ID" dirty="0" err="1"/>
              <a:t>lengkap</a:t>
            </a:r>
            <a:r>
              <a:rPr lang="en-ID" dirty="0"/>
              <a:t> </a:t>
            </a:r>
            <a:r>
              <a:rPr lang="en-ID" dirty="0" err="1"/>
              <a:t>adalah</a:t>
            </a:r>
            <a:r>
              <a:rPr lang="en-ID" dirty="0"/>
              <a:t> </a:t>
            </a:r>
            <a:r>
              <a:rPr lang="en-ID" dirty="0" err="1"/>
              <a:t>graf</a:t>
            </a:r>
            <a:r>
              <a:rPr lang="en-ID" dirty="0"/>
              <a:t> Hamilton.</a:t>
            </a:r>
          </a:p>
          <a:p>
            <a:pPr marL="285750" indent="-285750">
              <a:buFont typeface="Arial" panose="020B0604020202020204" pitchFamily="34" charset="0"/>
              <a:buChar char="•"/>
            </a:pPr>
            <a:r>
              <a:rPr lang="nn-NO" dirty="0"/>
              <a:t>Di dalam graf lengkap G dengan n buah simpul (n &gt;= 3), terdapat (n – 1)!/2 buah sirkuit Hamilton. </a:t>
            </a:r>
            <a:endParaRPr lang="en-ID" dirty="0"/>
          </a:p>
          <a:p>
            <a:pPr marL="285750" indent="-285750">
              <a:buFont typeface="Arial" panose="020B0604020202020204" pitchFamily="34" charset="0"/>
              <a:buChar char="•"/>
            </a:pPr>
            <a:r>
              <a:rPr lang="en-ID" dirty="0"/>
              <a:t>Di </a:t>
            </a:r>
            <a:r>
              <a:rPr lang="en-ID" dirty="0" err="1"/>
              <a:t>dalam</a:t>
            </a:r>
            <a:r>
              <a:rPr lang="en-ID" dirty="0"/>
              <a:t> </a:t>
            </a:r>
            <a:r>
              <a:rPr lang="en-ID" dirty="0" err="1"/>
              <a:t>graf</a:t>
            </a:r>
            <a:r>
              <a:rPr lang="en-ID" dirty="0"/>
              <a:t> </a:t>
            </a:r>
            <a:r>
              <a:rPr lang="en-ID" dirty="0" err="1"/>
              <a:t>lengkap</a:t>
            </a:r>
            <a:r>
              <a:rPr lang="en-ID" dirty="0"/>
              <a:t> G </a:t>
            </a:r>
            <a:r>
              <a:rPr lang="en-ID" dirty="0" err="1"/>
              <a:t>dengan</a:t>
            </a:r>
            <a:r>
              <a:rPr lang="en-ID" dirty="0"/>
              <a:t> n </a:t>
            </a:r>
            <a:r>
              <a:rPr lang="en-ID" dirty="0" err="1"/>
              <a:t>buah</a:t>
            </a:r>
            <a:r>
              <a:rPr lang="en-ID" dirty="0"/>
              <a:t> </a:t>
            </a:r>
            <a:r>
              <a:rPr lang="en-ID" dirty="0" err="1"/>
              <a:t>simpul</a:t>
            </a:r>
            <a:r>
              <a:rPr lang="en-ID" dirty="0"/>
              <a:t> (n &gt;= 3 dan n </a:t>
            </a:r>
            <a:r>
              <a:rPr lang="en-ID" dirty="0" err="1"/>
              <a:t>ganjil</a:t>
            </a:r>
            <a:r>
              <a:rPr lang="en-ID" dirty="0"/>
              <a:t>), </a:t>
            </a:r>
            <a:r>
              <a:rPr lang="en-ID" dirty="0" err="1"/>
              <a:t>terdapat</a:t>
            </a:r>
            <a:r>
              <a:rPr lang="en-ID" dirty="0"/>
              <a:t> (n – 1)/2 </a:t>
            </a:r>
            <a:r>
              <a:rPr lang="en-ID" dirty="0" err="1"/>
              <a:t>buah</a:t>
            </a:r>
            <a:r>
              <a:rPr lang="en-ID" dirty="0"/>
              <a:t> </a:t>
            </a:r>
            <a:r>
              <a:rPr lang="en-ID" dirty="0" err="1"/>
              <a:t>sirkuit</a:t>
            </a:r>
            <a:r>
              <a:rPr lang="en-ID" dirty="0"/>
              <a:t> Hamilton yang </a:t>
            </a:r>
            <a:r>
              <a:rPr lang="en-ID" dirty="0" err="1"/>
              <a:t>saling</a:t>
            </a:r>
            <a:r>
              <a:rPr lang="en-ID" dirty="0"/>
              <a:t> </a:t>
            </a:r>
            <a:r>
              <a:rPr lang="en-ID" dirty="0" err="1"/>
              <a:t>lepas</a:t>
            </a:r>
            <a:r>
              <a:rPr lang="en-ID" dirty="0"/>
              <a:t> (</a:t>
            </a:r>
            <a:r>
              <a:rPr lang="en-ID" dirty="0" err="1"/>
              <a:t>tidak</a:t>
            </a:r>
            <a:r>
              <a:rPr lang="en-ID" dirty="0"/>
              <a:t> </a:t>
            </a:r>
            <a:r>
              <a:rPr lang="en-ID" dirty="0" err="1"/>
              <a:t>ada</a:t>
            </a:r>
            <a:r>
              <a:rPr lang="en-ID" dirty="0"/>
              <a:t> </a:t>
            </a:r>
            <a:r>
              <a:rPr lang="en-ID" dirty="0" err="1"/>
              <a:t>sisi</a:t>
            </a:r>
            <a:r>
              <a:rPr lang="en-ID" dirty="0"/>
              <a:t> yang </a:t>
            </a:r>
            <a:r>
              <a:rPr lang="en-ID" dirty="0" err="1"/>
              <a:t>beririsan</a:t>
            </a:r>
            <a:r>
              <a:rPr lang="en-ID" dirty="0"/>
              <a:t>). Jika n </a:t>
            </a:r>
            <a:r>
              <a:rPr lang="en-ID" dirty="0" err="1"/>
              <a:t>genap</a:t>
            </a:r>
            <a:r>
              <a:rPr lang="en-ID" dirty="0"/>
              <a:t> dan n &gt;= 4, </a:t>
            </a:r>
            <a:r>
              <a:rPr lang="en-ID" dirty="0" err="1"/>
              <a:t>maka</a:t>
            </a:r>
            <a:r>
              <a:rPr lang="en-ID" dirty="0"/>
              <a:t> di </a:t>
            </a:r>
            <a:r>
              <a:rPr lang="en-ID" dirty="0" err="1"/>
              <a:t>dalam</a:t>
            </a:r>
            <a:r>
              <a:rPr lang="en-ID" dirty="0"/>
              <a:t> G </a:t>
            </a:r>
            <a:r>
              <a:rPr lang="en-ID" dirty="0" err="1"/>
              <a:t>terdapat</a:t>
            </a:r>
            <a:r>
              <a:rPr lang="en-ID" dirty="0"/>
              <a:t> (n – 2)/2 </a:t>
            </a:r>
            <a:r>
              <a:rPr lang="en-ID" dirty="0" err="1"/>
              <a:t>buah</a:t>
            </a:r>
            <a:r>
              <a:rPr lang="en-ID" dirty="0"/>
              <a:t> </a:t>
            </a:r>
            <a:r>
              <a:rPr lang="en-ID" dirty="0" err="1"/>
              <a:t>sirkuit</a:t>
            </a:r>
            <a:r>
              <a:rPr lang="en-ID" dirty="0"/>
              <a:t> Hamilton yang </a:t>
            </a:r>
            <a:r>
              <a:rPr lang="en-ID" dirty="0" err="1"/>
              <a:t>saling</a:t>
            </a:r>
            <a:r>
              <a:rPr lang="en-ID" dirty="0"/>
              <a:t> </a:t>
            </a:r>
            <a:r>
              <a:rPr lang="en-ID" dirty="0" err="1"/>
              <a:t>lepas</a:t>
            </a:r>
            <a:r>
              <a:rPr lang="en-ID" dirty="0"/>
              <a:t>.</a:t>
            </a:r>
          </a:p>
        </p:txBody>
      </p:sp>
    </p:spTree>
    <p:extLst>
      <p:ext uri="{BB962C8B-B14F-4D97-AF65-F5344CB8AC3E}">
        <p14:creationId xmlns:p14="http://schemas.microsoft.com/office/powerpoint/2010/main" val="2452418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85919-6449-9CB9-EDEB-6E5E0ECECD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91623DE-83D8-5535-7F6B-C747FE9C5860}"/>
              </a:ext>
            </a:extLst>
          </p:cNvPr>
          <p:cNvSpPr txBox="1"/>
          <p:nvPr/>
        </p:nvSpPr>
        <p:spPr>
          <a:xfrm>
            <a:off x="779634" y="425417"/>
            <a:ext cx="2187074" cy="553998"/>
          </a:xfrm>
          <a:prstGeom prst="rect">
            <a:avLst/>
          </a:prstGeom>
          <a:noFill/>
        </p:spPr>
        <p:txBody>
          <a:bodyPr wrap="none" lIns="0" tIns="0" rIns="0" bIns="0" rtlCol="0">
            <a:spAutoFit/>
          </a:bodyPr>
          <a:lstStyle/>
          <a:p>
            <a:r>
              <a:rPr lang="en-US" sz="3600" b="1" dirty="0"/>
              <a:t>Disjoint Set</a:t>
            </a:r>
            <a:endParaRPr lang="en-ID" sz="3600" b="1" dirty="0"/>
          </a:p>
        </p:txBody>
      </p:sp>
      <p:sp>
        <p:nvSpPr>
          <p:cNvPr id="11" name="Rectangle 9">
            <a:extLst>
              <a:ext uri="{FF2B5EF4-FFF2-40B4-BE49-F238E27FC236}">
                <a16:creationId xmlns:a16="http://schemas.microsoft.com/office/drawing/2014/main" id="{D91DF487-B74E-0C4A-6D79-6E5BF6EFAAE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B2470F5E-AB1F-042F-E873-6ADAA1AE19B4}"/>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FBAC2728-3389-6CF4-D2C1-B937036020E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0D0D1BEE-2124-9877-3387-17F46DD9D436}"/>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DCD21D28-AB1A-A227-A63A-F47F55254FA1}"/>
              </a:ext>
            </a:extLst>
          </p:cNvPr>
          <p:cNvSpPr>
            <a:spLocks noChangeArrowheads="1"/>
          </p:cNvSpPr>
          <p:nvPr/>
        </p:nvSpPr>
        <p:spPr bwMode="auto">
          <a:xfrm>
            <a:off x="457200" y="2881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pic>
        <p:nvPicPr>
          <p:cNvPr id="5" name="Picture 4">
            <a:extLst>
              <a:ext uri="{FF2B5EF4-FFF2-40B4-BE49-F238E27FC236}">
                <a16:creationId xmlns:a16="http://schemas.microsoft.com/office/drawing/2014/main" id="{6C895ABD-4AF4-CFF4-B845-5F29C5C96EFB}"/>
              </a:ext>
            </a:extLst>
          </p:cNvPr>
          <p:cNvPicPr>
            <a:picLocks noChangeAspect="1"/>
          </p:cNvPicPr>
          <p:nvPr/>
        </p:nvPicPr>
        <p:blipFill>
          <a:blip r:embed="rId2"/>
          <a:stretch>
            <a:fillRect/>
          </a:stretch>
        </p:blipFill>
        <p:spPr>
          <a:xfrm>
            <a:off x="779634" y="988752"/>
            <a:ext cx="5773171" cy="5196633"/>
          </a:xfrm>
          <a:prstGeom prst="rect">
            <a:avLst/>
          </a:prstGeom>
        </p:spPr>
      </p:pic>
    </p:spTree>
    <p:extLst>
      <p:ext uri="{BB962C8B-B14F-4D97-AF65-F5344CB8AC3E}">
        <p14:creationId xmlns:p14="http://schemas.microsoft.com/office/powerpoint/2010/main" val="2058724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F2FD0-70C3-8F44-D59B-64E46A01EF1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798AFEF-49EC-6AE7-553F-A154A4DA3988}"/>
              </a:ext>
            </a:extLst>
          </p:cNvPr>
          <p:cNvSpPr txBox="1"/>
          <p:nvPr/>
        </p:nvSpPr>
        <p:spPr>
          <a:xfrm>
            <a:off x="574766" y="200692"/>
            <a:ext cx="10276114" cy="4801314"/>
          </a:xfrm>
          <a:prstGeom prst="rect">
            <a:avLst/>
          </a:prstGeom>
          <a:noFill/>
        </p:spPr>
        <p:txBody>
          <a:bodyPr wrap="square">
            <a:spAutoFit/>
          </a:bodyPr>
          <a:lstStyle/>
          <a:p>
            <a:r>
              <a:rPr lang="en-ID" b="1" dirty="0"/>
              <a:t>[</a:t>
            </a:r>
            <a:r>
              <a:rPr lang="en-ID" b="1" dirty="0" err="1"/>
              <a:t>OSNK</a:t>
            </a:r>
            <a:r>
              <a:rPr lang="en-ID" b="1" dirty="0"/>
              <a:t> 2024]</a:t>
            </a:r>
          </a:p>
          <a:p>
            <a:r>
              <a:rPr lang="en-ID" dirty="0"/>
              <a:t>Pak </a:t>
            </a:r>
            <a:r>
              <a:rPr lang="en-ID" dirty="0" err="1"/>
              <a:t>Dengklek</a:t>
            </a:r>
            <a:r>
              <a:rPr lang="en-ID" dirty="0"/>
              <a:t> </a:t>
            </a:r>
            <a:r>
              <a:rPr lang="en-ID" dirty="0" err="1"/>
              <a:t>mengajari</a:t>
            </a:r>
            <a:r>
              <a:rPr lang="en-ID" dirty="0"/>
              <a:t> </a:t>
            </a:r>
            <a:r>
              <a:rPr lang="en-ID" dirty="0" err="1"/>
              <a:t>bebek-bebeknya</a:t>
            </a:r>
            <a:r>
              <a:rPr lang="en-ID" dirty="0"/>
              <a:t> </a:t>
            </a:r>
            <a:r>
              <a:rPr lang="en-ID" dirty="0" err="1"/>
              <a:t>untuk</a:t>
            </a:r>
            <a:r>
              <a:rPr lang="en-ID" dirty="0"/>
              <a:t> </a:t>
            </a:r>
            <a:r>
              <a:rPr lang="en-ID" dirty="0" err="1"/>
              <a:t>menggambar</a:t>
            </a:r>
            <a:r>
              <a:rPr lang="en-ID" dirty="0"/>
              <a:t> </a:t>
            </a:r>
            <a:r>
              <a:rPr lang="en-ID" dirty="0" err="1"/>
              <a:t>denah</a:t>
            </a:r>
            <a:r>
              <a:rPr lang="en-ID" dirty="0"/>
              <a:t> </a:t>
            </a:r>
            <a:r>
              <a:rPr lang="en-ID" dirty="0" err="1"/>
              <a:t>desa</a:t>
            </a:r>
            <a:r>
              <a:rPr lang="en-ID" dirty="0"/>
              <a:t> masa </a:t>
            </a:r>
            <a:r>
              <a:rPr lang="en-ID" dirty="0" err="1"/>
              <a:t>kecilnya</a:t>
            </a:r>
            <a:r>
              <a:rPr lang="en-ID" dirty="0"/>
              <a:t>. Pak </a:t>
            </a:r>
            <a:r>
              <a:rPr lang="en-ID" dirty="0" err="1"/>
              <a:t>Dengklek</a:t>
            </a:r>
            <a:r>
              <a:rPr lang="en-ID" dirty="0"/>
              <a:t> </a:t>
            </a:r>
            <a:r>
              <a:rPr lang="en-ID" dirty="0" err="1"/>
              <a:t>mengatakan</a:t>
            </a:r>
            <a:r>
              <a:rPr lang="en-ID" dirty="0"/>
              <a:t> </a:t>
            </a:r>
            <a:r>
              <a:rPr lang="en-ID" dirty="0" err="1"/>
              <a:t>bahwa</a:t>
            </a:r>
            <a:r>
              <a:rPr lang="en-ID" dirty="0"/>
              <a:t> di </a:t>
            </a:r>
            <a:r>
              <a:rPr lang="en-ID" dirty="0" err="1"/>
              <a:t>desa</a:t>
            </a:r>
            <a:r>
              <a:rPr lang="en-ID" dirty="0"/>
              <a:t> </a:t>
            </a:r>
            <a:r>
              <a:rPr lang="en-ID" dirty="0" err="1"/>
              <a:t>tersebut</a:t>
            </a:r>
            <a:r>
              <a:rPr lang="en-ID" dirty="0"/>
              <a:t> </a:t>
            </a:r>
            <a:r>
              <a:rPr lang="en-ID" dirty="0" err="1"/>
              <a:t>hanya</a:t>
            </a:r>
            <a:r>
              <a:rPr lang="en-ID" dirty="0"/>
              <a:t> </a:t>
            </a:r>
            <a:r>
              <a:rPr lang="en-ID" dirty="0" err="1"/>
              <a:t>terdapat</a:t>
            </a:r>
            <a:r>
              <a:rPr lang="en-ID" dirty="0"/>
              <a:t> 6 </a:t>
            </a:r>
            <a:r>
              <a:rPr lang="en-ID" dirty="0" err="1"/>
              <a:t>buah</a:t>
            </a:r>
            <a:r>
              <a:rPr lang="en-ID" dirty="0"/>
              <a:t> </a:t>
            </a:r>
            <a:r>
              <a:rPr lang="en-ID" dirty="0" err="1"/>
              <a:t>rumah</a:t>
            </a:r>
            <a:r>
              <a:rPr lang="en-ID" dirty="0"/>
              <a:t> yang </a:t>
            </a:r>
            <a:r>
              <a:rPr lang="en-ID" dirty="0" err="1"/>
              <a:t>dihubungkan</a:t>
            </a:r>
            <a:r>
              <a:rPr lang="en-ID" dirty="0"/>
              <a:t> oleh 8 </a:t>
            </a:r>
            <a:r>
              <a:rPr lang="en-ID" dirty="0" err="1"/>
              <a:t>ruas</a:t>
            </a:r>
            <a:r>
              <a:rPr lang="en-ID" dirty="0"/>
              <a:t> </a:t>
            </a:r>
            <a:r>
              <a:rPr lang="en-ID" dirty="0" err="1"/>
              <a:t>jalan</a:t>
            </a:r>
            <a:r>
              <a:rPr lang="en-ID" dirty="0"/>
              <a:t> </a:t>
            </a:r>
            <a:r>
              <a:rPr lang="en-ID" dirty="0" err="1"/>
              <a:t>sebagai</a:t>
            </a:r>
            <a:r>
              <a:rPr lang="en-ID" dirty="0"/>
              <a:t> </a:t>
            </a:r>
            <a:r>
              <a:rPr lang="en-ID" dirty="0" err="1"/>
              <a:t>berikut</a:t>
            </a:r>
            <a:r>
              <a:rPr lang="en-ID" dirty="0"/>
              <a:t>: </a:t>
            </a:r>
          </a:p>
          <a:p>
            <a:r>
              <a:rPr lang="en-ID" dirty="0"/>
              <a:t>• </a:t>
            </a:r>
            <a:r>
              <a:rPr lang="en-ID" dirty="0" err="1"/>
              <a:t>Rumah</a:t>
            </a:r>
            <a:r>
              <a:rPr lang="en-ID" dirty="0"/>
              <a:t> 1 </a:t>
            </a:r>
            <a:r>
              <a:rPr lang="en-ID" dirty="0" err="1"/>
              <a:t>terhubung</a:t>
            </a:r>
            <a:r>
              <a:rPr lang="en-ID" dirty="0"/>
              <a:t> </a:t>
            </a:r>
            <a:r>
              <a:rPr lang="en-ID" dirty="0" err="1"/>
              <a:t>ruas</a:t>
            </a:r>
            <a:r>
              <a:rPr lang="en-ID" dirty="0"/>
              <a:t> </a:t>
            </a:r>
            <a:r>
              <a:rPr lang="en-ID" dirty="0" err="1"/>
              <a:t>jalan</a:t>
            </a:r>
            <a:r>
              <a:rPr lang="en-ID" dirty="0"/>
              <a:t> </a:t>
            </a:r>
            <a:r>
              <a:rPr lang="en-ID" dirty="0" err="1"/>
              <a:t>dengan</a:t>
            </a:r>
            <a:r>
              <a:rPr lang="en-ID" dirty="0"/>
              <a:t> </a:t>
            </a:r>
            <a:r>
              <a:rPr lang="en-ID" dirty="0" err="1"/>
              <a:t>rumah</a:t>
            </a:r>
            <a:r>
              <a:rPr lang="en-ID" dirty="0"/>
              <a:t> 2, 3, dan 4. </a:t>
            </a:r>
          </a:p>
          <a:p>
            <a:r>
              <a:rPr lang="en-ID" dirty="0"/>
              <a:t>• </a:t>
            </a:r>
            <a:r>
              <a:rPr lang="en-ID" dirty="0" err="1"/>
              <a:t>Rumah</a:t>
            </a:r>
            <a:r>
              <a:rPr lang="en-ID" dirty="0"/>
              <a:t> 2 </a:t>
            </a:r>
            <a:r>
              <a:rPr lang="en-ID" dirty="0" err="1"/>
              <a:t>terhubung</a:t>
            </a:r>
            <a:r>
              <a:rPr lang="en-ID" dirty="0"/>
              <a:t> </a:t>
            </a:r>
            <a:r>
              <a:rPr lang="en-ID" dirty="0" err="1"/>
              <a:t>ruas</a:t>
            </a:r>
            <a:r>
              <a:rPr lang="en-ID" dirty="0"/>
              <a:t> </a:t>
            </a:r>
            <a:r>
              <a:rPr lang="en-ID" dirty="0" err="1"/>
              <a:t>jalan</a:t>
            </a:r>
            <a:r>
              <a:rPr lang="en-ID" dirty="0"/>
              <a:t> </a:t>
            </a:r>
            <a:r>
              <a:rPr lang="en-ID" dirty="0" err="1"/>
              <a:t>dengan</a:t>
            </a:r>
            <a:r>
              <a:rPr lang="en-ID" dirty="0"/>
              <a:t> </a:t>
            </a:r>
            <a:r>
              <a:rPr lang="en-ID" dirty="0" err="1"/>
              <a:t>rumah</a:t>
            </a:r>
            <a:r>
              <a:rPr lang="en-ID" dirty="0"/>
              <a:t> 1, 3, dan 5. </a:t>
            </a:r>
          </a:p>
          <a:p>
            <a:r>
              <a:rPr lang="en-ID" dirty="0"/>
              <a:t>• </a:t>
            </a:r>
            <a:r>
              <a:rPr lang="en-ID" dirty="0" err="1"/>
              <a:t>Rumah</a:t>
            </a:r>
            <a:r>
              <a:rPr lang="en-ID" dirty="0"/>
              <a:t> 3 </a:t>
            </a:r>
            <a:r>
              <a:rPr lang="en-ID" dirty="0" err="1"/>
              <a:t>terhubung</a:t>
            </a:r>
            <a:r>
              <a:rPr lang="en-ID" dirty="0"/>
              <a:t> </a:t>
            </a:r>
            <a:r>
              <a:rPr lang="en-ID" dirty="0" err="1"/>
              <a:t>ruas</a:t>
            </a:r>
            <a:r>
              <a:rPr lang="en-ID" dirty="0"/>
              <a:t> </a:t>
            </a:r>
            <a:r>
              <a:rPr lang="en-ID" dirty="0" err="1"/>
              <a:t>jalan</a:t>
            </a:r>
            <a:r>
              <a:rPr lang="en-ID" dirty="0"/>
              <a:t> </a:t>
            </a:r>
            <a:r>
              <a:rPr lang="en-ID" dirty="0" err="1"/>
              <a:t>dengan</a:t>
            </a:r>
            <a:r>
              <a:rPr lang="en-ID" dirty="0"/>
              <a:t> </a:t>
            </a:r>
            <a:r>
              <a:rPr lang="en-ID" dirty="0" err="1"/>
              <a:t>rumah</a:t>
            </a:r>
            <a:r>
              <a:rPr lang="en-ID" dirty="0"/>
              <a:t> 1, 2, dan 6. </a:t>
            </a:r>
          </a:p>
          <a:p>
            <a:r>
              <a:rPr lang="en-ID" dirty="0"/>
              <a:t>• </a:t>
            </a:r>
            <a:r>
              <a:rPr lang="en-ID" dirty="0" err="1"/>
              <a:t>Rumah</a:t>
            </a:r>
            <a:r>
              <a:rPr lang="en-ID" dirty="0"/>
              <a:t> 4 </a:t>
            </a:r>
            <a:r>
              <a:rPr lang="en-ID" dirty="0" err="1"/>
              <a:t>terhubung</a:t>
            </a:r>
            <a:r>
              <a:rPr lang="en-ID" dirty="0"/>
              <a:t> </a:t>
            </a:r>
            <a:r>
              <a:rPr lang="en-ID" dirty="0" err="1"/>
              <a:t>ruas</a:t>
            </a:r>
            <a:r>
              <a:rPr lang="en-ID" dirty="0"/>
              <a:t> </a:t>
            </a:r>
            <a:r>
              <a:rPr lang="en-ID" dirty="0" err="1"/>
              <a:t>jalan</a:t>
            </a:r>
            <a:r>
              <a:rPr lang="en-ID" dirty="0"/>
              <a:t> </a:t>
            </a:r>
            <a:r>
              <a:rPr lang="en-ID" dirty="0" err="1"/>
              <a:t>dengan</a:t>
            </a:r>
            <a:r>
              <a:rPr lang="en-ID" dirty="0"/>
              <a:t> </a:t>
            </a:r>
            <a:r>
              <a:rPr lang="en-ID" dirty="0" err="1"/>
              <a:t>rumah</a:t>
            </a:r>
            <a:r>
              <a:rPr lang="en-ID" dirty="0"/>
              <a:t> 1 dan 6. </a:t>
            </a:r>
          </a:p>
          <a:p>
            <a:r>
              <a:rPr lang="en-ID" dirty="0"/>
              <a:t>• </a:t>
            </a:r>
            <a:r>
              <a:rPr lang="en-ID" dirty="0" err="1"/>
              <a:t>Rumah</a:t>
            </a:r>
            <a:r>
              <a:rPr lang="en-ID" dirty="0"/>
              <a:t> 5 </a:t>
            </a:r>
            <a:r>
              <a:rPr lang="en-ID" dirty="0" err="1"/>
              <a:t>terhubung</a:t>
            </a:r>
            <a:r>
              <a:rPr lang="en-ID" dirty="0"/>
              <a:t> </a:t>
            </a:r>
            <a:r>
              <a:rPr lang="en-ID" dirty="0" err="1"/>
              <a:t>ruas</a:t>
            </a:r>
            <a:r>
              <a:rPr lang="en-ID" dirty="0"/>
              <a:t> </a:t>
            </a:r>
            <a:r>
              <a:rPr lang="en-ID" dirty="0" err="1"/>
              <a:t>jalan</a:t>
            </a:r>
            <a:r>
              <a:rPr lang="en-ID" dirty="0"/>
              <a:t> </a:t>
            </a:r>
            <a:r>
              <a:rPr lang="en-ID" dirty="0" err="1"/>
              <a:t>dengan</a:t>
            </a:r>
            <a:r>
              <a:rPr lang="en-ID" dirty="0"/>
              <a:t> </a:t>
            </a:r>
            <a:r>
              <a:rPr lang="en-ID" dirty="0" err="1"/>
              <a:t>rumah</a:t>
            </a:r>
            <a:r>
              <a:rPr lang="en-ID" dirty="0"/>
              <a:t> 2 dan 6. </a:t>
            </a:r>
          </a:p>
          <a:p>
            <a:r>
              <a:rPr lang="en-ID" dirty="0"/>
              <a:t>• </a:t>
            </a:r>
            <a:r>
              <a:rPr lang="en-ID" dirty="0" err="1"/>
              <a:t>Rumah</a:t>
            </a:r>
            <a:r>
              <a:rPr lang="en-ID" dirty="0"/>
              <a:t> 6 </a:t>
            </a:r>
            <a:r>
              <a:rPr lang="en-ID" dirty="0" err="1"/>
              <a:t>terhubung</a:t>
            </a:r>
            <a:r>
              <a:rPr lang="en-ID" dirty="0"/>
              <a:t> </a:t>
            </a:r>
            <a:r>
              <a:rPr lang="en-ID" dirty="0" err="1"/>
              <a:t>ruas</a:t>
            </a:r>
            <a:r>
              <a:rPr lang="en-ID" dirty="0"/>
              <a:t> </a:t>
            </a:r>
            <a:r>
              <a:rPr lang="en-ID" dirty="0" err="1"/>
              <a:t>jalan</a:t>
            </a:r>
            <a:r>
              <a:rPr lang="en-ID" dirty="0"/>
              <a:t> </a:t>
            </a:r>
            <a:r>
              <a:rPr lang="en-ID" dirty="0" err="1"/>
              <a:t>dengan</a:t>
            </a:r>
            <a:r>
              <a:rPr lang="en-ID" dirty="0"/>
              <a:t> </a:t>
            </a:r>
            <a:r>
              <a:rPr lang="en-ID" dirty="0" err="1"/>
              <a:t>rumah</a:t>
            </a:r>
            <a:r>
              <a:rPr lang="en-ID" dirty="0"/>
              <a:t> 3, 4, dan 5. </a:t>
            </a:r>
          </a:p>
          <a:p>
            <a:endParaRPr lang="en-ID" dirty="0"/>
          </a:p>
          <a:p>
            <a:r>
              <a:rPr lang="en-ID" dirty="0" err="1"/>
              <a:t>Bebek-bebek</a:t>
            </a:r>
            <a:r>
              <a:rPr lang="en-ID" dirty="0"/>
              <a:t> Pak </a:t>
            </a:r>
            <a:r>
              <a:rPr lang="en-ID" dirty="0" err="1"/>
              <a:t>Dengklek</a:t>
            </a:r>
            <a:r>
              <a:rPr lang="en-ID" dirty="0"/>
              <a:t> </a:t>
            </a:r>
            <a:r>
              <a:rPr lang="en-ID" dirty="0" err="1"/>
              <a:t>menggambar</a:t>
            </a:r>
            <a:r>
              <a:rPr lang="en-ID" dirty="0"/>
              <a:t> </a:t>
            </a:r>
            <a:r>
              <a:rPr lang="en-ID" dirty="0" err="1"/>
              <a:t>denahnya</a:t>
            </a:r>
            <a:r>
              <a:rPr lang="en-ID" dirty="0"/>
              <a:t> </a:t>
            </a:r>
            <a:r>
              <a:rPr lang="en-ID" dirty="0" err="1"/>
              <a:t>dengan</a:t>
            </a:r>
            <a:r>
              <a:rPr lang="en-ID" dirty="0"/>
              <a:t> </a:t>
            </a:r>
            <a:r>
              <a:rPr lang="en-ID" dirty="0" err="1"/>
              <a:t>lingkaran</a:t>
            </a:r>
            <a:r>
              <a:rPr lang="en-ID" dirty="0"/>
              <a:t> yang </a:t>
            </a:r>
            <a:r>
              <a:rPr lang="en-ID" dirty="0" err="1"/>
              <a:t>menunjukkan</a:t>
            </a:r>
            <a:r>
              <a:rPr lang="en-ID" dirty="0"/>
              <a:t> </a:t>
            </a:r>
            <a:r>
              <a:rPr lang="en-ID" dirty="0" err="1"/>
              <a:t>rumah</a:t>
            </a:r>
            <a:r>
              <a:rPr lang="en-ID" dirty="0"/>
              <a:t> dan garis yang </a:t>
            </a:r>
            <a:r>
              <a:rPr lang="en-ID" dirty="0" err="1"/>
              <a:t>menunjukkan</a:t>
            </a:r>
            <a:r>
              <a:rPr lang="en-ID" dirty="0"/>
              <a:t> </a:t>
            </a:r>
            <a:r>
              <a:rPr lang="en-ID" dirty="0" err="1"/>
              <a:t>ruas</a:t>
            </a:r>
            <a:r>
              <a:rPr lang="en-ID" dirty="0"/>
              <a:t> </a:t>
            </a:r>
            <a:r>
              <a:rPr lang="en-ID" dirty="0" err="1"/>
              <a:t>jalan</a:t>
            </a:r>
            <a:r>
              <a:rPr lang="en-ID" dirty="0"/>
              <a:t>. </a:t>
            </a:r>
            <a:r>
              <a:rPr lang="en-ID" dirty="0" err="1"/>
              <a:t>Namun</a:t>
            </a:r>
            <a:r>
              <a:rPr lang="en-ID" dirty="0"/>
              <a:t> </a:t>
            </a:r>
            <a:r>
              <a:rPr lang="en-ID" dirty="0" err="1"/>
              <a:t>karena</a:t>
            </a:r>
            <a:r>
              <a:rPr lang="en-ID" dirty="0"/>
              <a:t> </a:t>
            </a:r>
            <a:r>
              <a:rPr lang="en-ID" dirty="0" err="1"/>
              <a:t>mereka</a:t>
            </a:r>
            <a:r>
              <a:rPr lang="en-ID" dirty="0"/>
              <a:t> </a:t>
            </a:r>
            <a:r>
              <a:rPr lang="en-ID" dirty="0" err="1"/>
              <a:t>usil</a:t>
            </a:r>
            <a:r>
              <a:rPr lang="en-ID" dirty="0"/>
              <a:t>, </a:t>
            </a:r>
            <a:r>
              <a:rPr lang="en-ID" dirty="0" err="1"/>
              <a:t>mereka</a:t>
            </a:r>
            <a:r>
              <a:rPr lang="en-ID" dirty="0"/>
              <a:t> </a:t>
            </a:r>
            <a:r>
              <a:rPr lang="en-ID" dirty="0" err="1"/>
              <a:t>tidak</a:t>
            </a:r>
            <a:r>
              <a:rPr lang="en-ID" dirty="0"/>
              <a:t> </a:t>
            </a:r>
            <a:r>
              <a:rPr lang="en-ID" dirty="0" err="1"/>
              <a:t>menuliskan</a:t>
            </a:r>
            <a:r>
              <a:rPr lang="en-ID" dirty="0"/>
              <a:t> </a:t>
            </a:r>
            <a:r>
              <a:rPr lang="en-ID" dirty="0" err="1"/>
              <a:t>nomor</a:t>
            </a:r>
            <a:r>
              <a:rPr lang="en-ID" dirty="0"/>
              <a:t> </a:t>
            </a:r>
            <a:r>
              <a:rPr lang="en-ID" dirty="0" err="1"/>
              <a:t>rumah</a:t>
            </a:r>
            <a:r>
              <a:rPr lang="en-ID" dirty="0"/>
              <a:t> masing-masing.</a:t>
            </a:r>
          </a:p>
          <a:p>
            <a:endParaRPr lang="en-ID" dirty="0"/>
          </a:p>
          <a:p>
            <a:r>
              <a:rPr lang="en-ID" b="1" dirty="0" err="1"/>
              <a:t>BENAR</a:t>
            </a:r>
            <a:r>
              <a:rPr lang="en-ID" b="1" dirty="0"/>
              <a:t> </a:t>
            </a:r>
            <a:r>
              <a:rPr lang="en-ID" b="1" dirty="0" err="1"/>
              <a:t>atau</a:t>
            </a:r>
            <a:r>
              <a:rPr lang="en-ID" b="1" dirty="0"/>
              <a:t> SALAH</a:t>
            </a:r>
            <a:r>
              <a:rPr lang="en-ID" dirty="0"/>
              <a:t>: Jika </a:t>
            </a:r>
            <a:r>
              <a:rPr lang="en-ID" dirty="0" err="1"/>
              <a:t>nomor-nomor</a:t>
            </a:r>
            <a:r>
              <a:rPr lang="en-ID" dirty="0"/>
              <a:t> </a:t>
            </a:r>
            <a:r>
              <a:rPr lang="en-ID" dirty="0" err="1"/>
              <a:t>rumahnya</a:t>
            </a:r>
            <a:r>
              <a:rPr lang="en-ID" dirty="0"/>
              <a:t> </a:t>
            </a:r>
            <a:r>
              <a:rPr lang="en-ID" dirty="0" err="1"/>
              <a:t>dilabeli</a:t>
            </a:r>
            <a:r>
              <a:rPr lang="en-ID" dirty="0"/>
              <a:t> </a:t>
            </a:r>
            <a:r>
              <a:rPr lang="en-ID" dirty="0" err="1"/>
              <a:t>secara</a:t>
            </a:r>
            <a:r>
              <a:rPr lang="en-ID" dirty="0"/>
              <a:t> </a:t>
            </a:r>
            <a:r>
              <a:rPr lang="en-ID" dirty="0" err="1"/>
              <a:t>tepat</a:t>
            </a:r>
            <a:r>
              <a:rPr lang="en-ID" dirty="0"/>
              <a:t>, </a:t>
            </a:r>
            <a:r>
              <a:rPr lang="en-ID" dirty="0" err="1"/>
              <a:t>maka</a:t>
            </a:r>
            <a:r>
              <a:rPr lang="en-ID" dirty="0"/>
              <a:t> </a:t>
            </a:r>
            <a:r>
              <a:rPr lang="en-ID" dirty="0" err="1"/>
              <a:t>denah</a:t>
            </a:r>
            <a:r>
              <a:rPr lang="en-ID" dirty="0"/>
              <a:t> </a:t>
            </a:r>
            <a:r>
              <a:rPr lang="en-ID" dirty="0" err="1"/>
              <a:t>tersebut</a:t>
            </a:r>
            <a:r>
              <a:rPr lang="en-ID" dirty="0"/>
              <a:t> </a:t>
            </a:r>
            <a:r>
              <a:rPr lang="en-ID" dirty="0" err="1"/>
              <a:t>bisa</a:t>
            </a:r>
            <a:r>
              <a:rPr lang="en-ID" dirty="0"/>
              <a:t> </a:t>
            </a:r>
            <a:r>
              <a:rPr lang="en-ID" dirty="0" err="1"/>
              <a:t>jadi</a:t>
            </a:r>
            <a:r>
              <a:rPr lang="en-ID" dirty="0"/>
              <a:t> </a:t>
            </a:r>
            <a:r>
              <a:rPr lang="en-ID" dirty="0" err="1"/>
              <a:t>sudah</a:t>
            </a:r>
            <a:r>
              <a:rPr lang="en-ID" dirty="0"/>
              <a:t> </a:t>
            </a:r>
            <a:r>
              <a:rPr lang="en-ID" dirty="0" err="1"/>
              <a:t>sesuai</a:t>
            </a:r>
            <a:r>
              <a:rPr lang="en-ID" dirty="0"/>
              <a:t> </a:t>
            </a:r>
            <a:r>
              <a:rPr lang="en-ID" dirty="0" err="1"/>
              <a:t>dengan</a:t>
            </a:r>
            <a:r>
              <a:rPr lang="en-ID" dirty="0"/>
              <a:t> </a:t>
            </a:r>
            <a:r>
              <a:rPr lang="en-ID" dirty="0" err="1"/>
              <a:t>denah</a:t>
            </a:r>
            <a:r>
              <a:rPr lang="en-ID" dirty="0"/>
              <a:t> yang </a:t>
            </a:r>
            <a:r>
              <a:rPr lang="en-ID" dirty="0" err="1"/>
              <a:t>diinginkan</a:t>
            </a:r>
            <a:r>
              <a:rPr lang="en-ID" dirty="0"/>
              <a:t> oleh Pak </a:t>
            </a:r>
            <a:r>
              <a:rPr lang="en-ID" dirty="0" err="1"/>
              <a:t>Dengklek</a:t>
            </a:r>
            <a:r>
              <a:rPr lang="en-ID" dirty="0"/>
              <a:t>.</a:t>
            </a:r>
          </a:p>
        </p:txBody>
      </p:sp>
      <p:pic>
        <p:nvPicPr>
          <p:cNvPr id="7" name="Picture 6">
            <a:extLst>
              <a:ext uri="{FF2B5EF4-FFF2-40B4-BE49-F238E27FC236}">
                <a16:creationId xmlns:a16="http://schemas.microsoft.com/office/drawing/2014/main" id="{9824846C-4B6B-4D27-3668-40637E97D3FE}"/>
              </a:ext>
            </a:extLst>
          </p:cNvPr>
          <p:cNvPicPr>
            <a:picLocks noChangeAspect="1"/>
          </p:cNvPicPr>
          <p:nvPr/>
        </p:nvPicPr>
        <p:blipFill>
          <a:blip r:embed="rId2"/>
          <a:stretch>
            <a:fillRect/>
          </a:stretch>
        </p:blipFill>
        <p:spPr>
          <a:xfrm>
            <a:off x="7551095" y="3749225"/>
            <a:ext cx="4066139" cy="2791304"/>
          </a:xfrm>
          <a:prstGeom prst="rect">
            <a:avLst/>
          </a:prstGeom>
        </p:spPr>
      </p:pic>
    </p:spTree>
    <p:extLst>
      <p:ext uri="{BB962C8B-B14F-4D97-AF65-F5344CB8AC3E}">
        <p14:creationId xmlns:p14="http://schemas.microsoft.com/office/powerpoint/2010/main" val="3927633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64D47-E138-A274-6838-FF7E21B595E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7520E80-5EE1-3898-2009-5C2E37647ACA}"/>
              </a:ext>
            </a:extLst>
          </p:cNvPr>
          <p:cNvSpPr txBox="1"/>
          <p:nvPr/>
        </p:nvSpPr>
        <p:spPr>
          <a:xfrm>
            <a:off x="779634" y="425417"/>
            <a:ext cx="2187074" cy="553998"/>
          </a:xfrm>
          <a:prstGeom prst="rect">
            <a:avLst/>
          </a:prstGeom>
          <a:noFill/>
        </p:spPr>
        <p:txBody>
          <a:bodyPr wrap="none" lIns="0" tIns="0" rIns="0" bIns="0" rtlCol="0">
            <a:spAutoFit/>
          </a:bodyPr>
          <a:lstStyle/>
          <a:p>
            <a:r>
              <a:rPr lang="en-US" sz="3600" b="1" dirty="0"/>
              <a:t>Disjoint Set</a:t>
            </a:r>
            <a:endParaRPr lang="en-ID" sz="3600" b="1" dirty="0"/>
          </a:p>
        </p:txBody>
      </p:sp>
      <p:sp>
        <p:nvSpPr>
          <p:cNvPr id="11" name="Rectangle 9">
            <a:extLst>
              <a:ext uri="{FF2B5EF4-FFF2-40B4-BE49-F238E27FC236}">
                <a16:creationId xmlns:a16="http://schemas.microsoft.com/office/drawing/2014/main" id="{B2D1A878-4159-B6AB-B926-DD8D36E9A06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8D346316-1EAD-2636-B24E-B8F439F762BA}"/>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4775ADFD-96BA-1E47-E87A-64B236837E5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B431E451-2308-6CC3-7EF0-963C9694F325}"/>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16121627-E656-7E5D-A0B9-5D4051AE0D71}"/>
              </a:ext>
            </a:extLst>
          </p:cNvPr>
          <p:cNvSpPr>
            <a:spLocks noChangeArrowheads="1"/>
          </p:cNvSpPr>
          <p:nvPr/>
        </p:nvSpPr>
        <p:spPr bwMode="auto">
          <a:xfrm>
            <a:off x="457200" y="2881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pic>
        <p:nvPicPr>
          <p:cNvPr id="4" name="Picture 3">
            <a:extLst>
              <a:ext uri="{FF2B5EF4-FFF2-40B4-BE49-F238E27FC236}">
                <a16:creationId xmlns:a16="http://schemas.microsoft.com/office/drawing/2014/main" id="{D1AED4FB-1F26-0F44-2B92-98F3EC7F21FF}"/>
              </a:ext>
            </a:extLst>
          </p:cNvPr>
          <p:cNvPicPr>
            <a:picLocks noChangeAspect="1"/>
          </p:cNvPicPr>
          <p:nvPr/>
        </p:nvPicPr>
        <p:blipFill>
          <a:blip r:embed="rId2"/>
          <a:stretch>
            <a:fillRect/>
          </a:stretch>
        </p:blipFill>
        <p:spPr>
          <a:xfrm>
            <a:off x="779634" y="979415"/>
            <a:ext cx="7372418" cy="5666675"/>
          </a:xfrm>
          <a:prstGeom prst="rect">
            <a:avLst/>
          </a:prstGeom>
        </p:spPr>
      </p:pic>
    </p:spTree>
    <p:extLst>
      <p:ext uri="{BB962C8B-B14F-4D97-AF65-F5344CB8AC3E}">
        <p14:creationId xmlns:p14="http://schemas.microsoft.com/office/powerpoint/2010/main" val="16597014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8EA51-A5B2-48BD-C1EB-8C7CD1415CD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8BF3782-8C04-3999-7745-461133A4B4D2}"/>
              </a:ext>
            </a:extLst>
          </p:cNvPr>
          <p:cNvSpPr txBox="1"/>
          <p:nvPr/>
        </p:nvSpPr>
        <p:spPr>
          <a:xfrm>
            <a:off x="779634" y="425417"/>
            <a:ext cx="2187074" cy="553998"/>
          </a:xfrm>
          <a:prstGeom prst="rect">
            <a:avLst/>
          </a:prstGeom>
          <a:noFill/>
        </p:spPr>
        <p:txBody>
          <a:bodyPr wrap="none" lIns="0" tIns="0" rIns="0" bIns="0" rtlCol="0">
            <a:spAutoFit/>
          </a:bodyPr>
          <a:lstStyle/>
          <a:p>
            <a:r>
              <a:rPr lang="en-US" sz="3600" b="1" dirty="0"/>
              <a:t>Disjoint Set</a:t>
            </a:r>
            <a:endParaRPr lang="en-ID" sz="3600" b="1" dirty="0"/>
          </a:p>
        </p:txBody>
      </p:sp>
      <p:sp>
        <p:nvSpPr>
          <p:cNvPr id="11" name="Rectangle 9">
            <a:extLst>
              <a:ext uri="{FF2B5EF4-FFF2-40B4-BE49-F238E27FC236}">
                <a16:creationId xmlns:a16="http://schemas.microsoft.com/office/drawing/2014/main" id="{5B2960B8-2315-C98C-7524-D147EFCA1EA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002325F3-A258-D114-4D89-6FC817957958}"/>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C3A32944-1209-565B-E96A-0E52CD885B1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0E54C3C8-9420-9595-AA18-2257FAA1ED28}"/>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033F276D-E2B8-EDC8-9298-DC9C3D09A746}"/>
              </a:ext>
            </a:extLst>
          </p:cNvPr>
          <p:cNvSpPr>
            <a:spLocks noChangeArrowheads="1"/>
          </p:cNvSpPr>
          <p:nvPr/>
        </p:nvSpPr>
        <p:spPr bwMode="auto">
          <a:xfrm>
            <a:off x="457200" y="2881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pic>
        <p:nvPicPr>
          <p:cNvPr id="5" name="Picture 4">
            <a:extLst>
              <a:ext uri="{FF2B5EF4-FFF2-40B4-BE49-F238E27FC236}">
                <a16:creationId xmlns:a16="http://schemas.microsoft.com/office/drawing/2014/main" id="{6D2EC7D4-B918-AB71-2DAC-615BED9383CD}"/>
              </a:ext>
            </a:extLst>
          </p:cNvPr>
          <p:cNvPicPr>
            <a:picLocks noChangeAspect="1"/>
          </p:cNvPicPr>
          <p:nvPr/>
        </p:nvPicPr>
        <p:blipFill>
          <a:blip r:embed="rId2"/>
          <a:stretch>
            <a:fillRect/>
          </a:stretch>
        </p:blipFill>
        <p:spPr>
          <a:xfrm>
            <a:off x="1037934" y="1115225"/>
            <a:ext cx="4172532" cy="3696216"/>
          </a:xfrm>
          <a:prstGeom prst="rect">
            <a:avLst/>
          </a:prstGeom>
        </p:spPr>
      </p:pic>
      <p:sp>
        <p:nvSpPr>
          <p:cNvPr id="10" name="TextBox 9">
            <a:extLst>
              <a:ext uri="{FF2B5EF4-FFF2-40B4-BE49-F238E27FC236}">
                <a16:creationId xmlns:a16="http://schemas.microsoft.com/office/drawing/2014/main" id="{8DEE9792-2C18-9C3E-A11B-11333C54AD98}"/>
              </a:ext>
            </a:extLst>
          </p:cNvPr>
          <p:cNvSpPr txBox="1"/>
          <p:nvPr/>
        </p:nvSpPr>
        <p:spPr>
          <a:xfrm>
            <a:off x="5537200" y="593636"/>
            <a:ext cx="6096000" cy="1200329"/>
          </a:xfrm>
          <a:prstGeom prst="rect">
            <a:avLst/>
          </a:prstGeom>
          <a:noFill/>
        </p:spPr>
        <p:txBody>
          <a:bodyPr wrap="square">
            <a:spAutoFit/>
          </a:bodyPr>
          <a:lstStyle/>
          <a:p>
            <a:r>
              <a:rPr lang="en-ID" dirty="0"/>
              <a:t>Jika </a:t>
            </a:r>
            <a:r>
              <a:rPr lang="en-ID" dirty="0" err="1"/>
              <a:t>anggota</a:t>
            </a:r>
            <a:r>
              <a:rPr lang="en-ID" dirty="0"/>
              <a:t> </a:t>
            </a:r>
            <a:r>
              <a:rPr lang="en-ID" dirty="0" err="1"/>
              <a:t>komite</a:t>
            </a:r>
            <a:r>
              <a:rPr lang="en-ID" dirty="0"/>
              <a:t> audit </a:t>
            </a:r>
            <a:r>
              <a:rPr lang="en-ID" dirty="0" err="1"/>
              <a:t>terdiri</a:t>
            </a:r>
            <a:r>
              <a:rPr lang="en-ID" dirty="0"/>
              <a:t> </a:t>
            </a:r>
            <a:r>
              <a:rPr lang="en-ID" dirty="0" err="1"/>
              <a:t>dari</a:t>
            </a:r>
            <a:r>
              <a:rPr lang="en-ID" dirty="0"/>
              <a:t> </a:t>
            </a:r>
            <a:r>
              <a:rPr lang="en-ID" dirty="0" err="1"/>
              <a:t>calon-calon</a:t>
            </a:r>
            <a:r>
              <a:rPr lang="en-ID" dirty="0"/>
              <a:t> </a:t>
            </a:r>
            <a:r>
              <a:rPr lang="en-ID" dirty="0" err="1"/>
              <a:t>pemain</a:t>
            </a:r>
            <a:r>
              <a:rPr lang="en-ID" dirty="0"/>
              <a:t> yang </a:t>
            </a:r>
            <a:r>
              <a:rPr lang="en-ID" dirty="0" err="1"/>
              <a:t>tidak</a:t>
            </a:r>
            <a:r>
              <a:rPr lang="en-ID" dirty="0"/>
              <a:t> </a:t>
            </a:r>
            <a:r>
              <a:rPr lang="en-ID" dirty="0" err="1"/>
              <a:t>mempunyai</a:t>
            </a:r>
            <a:r>
              <a:rPr lang="en-ID" dirty="0"/>
              <a:t> </a:t>
            </a:r>
            <a:r>
              <a:rPr lang="en-ID" dirty="0" err="1"/>
              <a:t>hubungan</a:t>
            </a:r>
            <a:r>
              <a:rPr lang="en-ID" dirty="0"/>
              <a:t> </a:t>
            </a:r>
            <a:r>
              <a:rPr lang="en-ID" dirty="0" err="1"/>
              <a:t>dengan</a:t>
            </a:r>
            <a:r>
              <a:rPr lang="en-ID" dirty="0"/>
              <a:t> </a:t>
            </a:r>
            <a:r>
              <a:rPr lang="en-ID" dirty="0" err="1"/>
              <a:t>anggota</a:t>
            </a:r>
            <a:r>
              <a:rPr lang="en-ID" dirty="0"/>
              <a:t> </a:t>
            </a:r>
            <a:r>
              <a:rPr lang="en-ID" dirty="0" err="1"/>
              <a:t>komite</a:t>
            </a:r>
            <a:r>
              <a:rPr lang="en-ID" dirty="0"/>
              <a:t> audit </a:t>
            </a:r>
            <a:r>
              <a:rPr lang="en-ID" dirty="0" err="1"/>
              <a:t>lainnya</a:t>
            </a:r>
            <a:r>
              <a:rPr lang="en-ID" dirty="0"/>
              <a:t>. </a:t>
            </a:r>
            <a:r>
              <a:rPr lang="en-ID" dirty="0" err="1"/>
              <a:t>Berapa</a:t>
            </a:r>
            <a:r>
              <a:rPr lang="en-ID" dirty="0"/>
              <a:t> paling </a:t>
            </a:r>
            <a:r>
              <a:rPr lang="en-ID" dirty="0" err="1"/>
              <a:t>banyak</a:t>
            </a:r>
            <a:r>
              <a:rPr lang="en-ID" dirty="0"/>
              <a:t> </a:t>
            </a:r>
            <a:r>
              <a:rPr lang="en-ID" dirty="0" err="1"/>
              <a:t>jumlah</a:t>
            </a:r>
            <a:r>
              <a:rPr lang="en-ID" dirty="0"/>
              <a:t> </a:t>
            </a:r>
            <a:r>
              <a:rPr lang="en-ID" dirty="0" err="1"/>
              <a:t>anggota</a:t>
            </a:r>
            <a:r>
              <a:rPr lang="en-ID" dirty="0"/>
              <a:t> </a:t>
            </a:r>
            <a:r>
              <a:rPr lang="en-ID" dirty="0" err="1"/>
              <a:t>komite</a:t>
            </a:r>
            <a:r>
              <a:rPr lang="en-ID" dirty="0"/>
              <a:t> audit yang </a:t>
            </a:r>
            <a:r>
              <a:rPr lang="en-ID" dirty="0" err="1"/>
              <a:t>mungkin</a:t>
            </a:r>
            <a:r>
              <a:rPr lang="en-ID" dirty="0"/>
              <a:t>? </a:t>
            </a:r>
            <a:r>
              <a:rPr lang="en-ID" dirty="0" err="1"/>
              <a:t>Tuliskan</a:t>
            </a:r>
            <a:r>
              <a:rPr lang="en-ID" dirty="0"/>
              <a:t> </a:t>
            </a:r>
            <a:r>
              <a:rPr lang="en-ID" dirty="0" err="1"/>
              <a:t>jawaban</a:t>
            </a:r>
            <a:r>
              <a:rPr lang="en-ID" dirty="0"/>
              <a:t> </a:t>
            </a:r>
            <a:r>
              <a:rPr lang="en-ID" dirty="0" err="1"/>
              <a:t>dalam</a:t>
            </a:r>
            <a:r>
              <a:rPr lang="en-ID" dirty="0"/>
              <a:t> </a:t>
            </a:r>
            <a:r>
              <a:rPr lang="en-ID" dirty="0" err="1"/>
              <a:t>bentuk</a:t>
            </a:r>
            <a:r>
              <a:rPr lang="en-ID" dirty="0"/>
              <a:t> ANGKA</a:t>
            </a:r>
          </a:p>
        </p:txBody>
      </p:sp>
    </p:spTree>
    <p:extLst>
      <p:ext uri="{BB962C8B-B14F-4D97-AF65-F5344CB8AC3E}">
        <p14:creationId xmlns:p14="http://schemas.microsoft.com/office/powerpoint/2010/main" val="40214178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6F4C9-2EBF-9687-65F1-48BCDFC739C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102ED2C-B868-4DD5-0B2F-511331E80D59}"/>
              </a:ext>
            </a:extLst>
          </p:cNvPr>
          <p:cNvSpPr txBox="1"/>
          <p:nvPr/>
        </p:nvSpPr>
        <p:spPr>
          <a:xfrm>
            <a:off x="779634" y="425417"/>
            <a:ext cx="3199787" cy="553998"/>
          </a:xfrm>
          <a:prstGeom prst="rect">
            <a:avLst/>
          </a:prstGeom>
          <a:noFill/>
        </p:spPr>
        <p:txBody>
          <a:bodyPr wrap="none" lIns="0" tIns="0" rIns="0" bIns="0" rtlCol="0">
            <a:spAutoFit/>
          </a:bodyPr>
          <a:lstStyle/>
          <a:p>
            <a:r>
              <a:rPr lang="en-US" sz="3600" b="1" dirty="0" err="1"/>
              <a:t>Terminologi</a:t>
            </a:r>
            <a:r>
              <a:rPr lang="en-US" sz="3600" b="1" dirty="0"/>
              <a:t> Tree</a:t>
            </a:r>
            <a:endParaRPr lang="en-ID" sz="3600" b="1" dirty="0"/>
          </a:p>
        </p:txBody>
      </p:sp>
      <p:sp>
        <p:nvSpPr>
          <p:cNvPr id="11" name="Rectangle 9">
            <a:extLst>
              <a:ext uri="{FF2B5EF4-FFF2-40B4-BE49-F238E27FC236}">
                <a16:creationId xmlns:a16="http://schemas.microsoft.com/office/drawing/2014/main" id="{6F60F513-7E75-AF25-4590-6254975B395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8AD1AC8E-4223-113F-5AE3-76BA63627D90}"/>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E5AC9FA3-063C-3184-A5BA-2A9FE8CF6BC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99C0126C-C95A-005A-6CC7-778EFBBC92E2}"/>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95BE1B2B-4D0E-4258-4C22-6D53ACBBC5FC}"/>
              </a:ext>
            </a:extLst>
          </p:cNvPr>
          <p:cNvSpPr>
            <a:spLocks noChangeArrowheads="1"/>
          </p:cNvSpPr>
          <p:nvPr/>
        </p:nvSpPr>
        <p:spPr bwMode="auto">
          <a:xfrm>
            <a:off x="457200" y="2881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pic>
        <p:nvPicPr>
          <p:cNvPr id="4098" name="Picture 2" descr="8 Useful Tree Data Structures Worth Knowing | by Vijini Mallawaarachchi |  Towards Data Science">
            <a:extLst>
              <a:ext uri="{FF2B5EF4-FFF2-40B4-BE49-F238E27FC236}">
                <a16:creationId xmlns:a16="http://schemas.microsoft.com/office/drawing/2014/main" id="{825599D9-84FB-1A10-43C3-CD7CCC878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898" y="1135063"/>
            <a:ext cx="5532436" cy="312653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ypes of Trees in Data Structures - GeeksforGeeks">
            <a:extLst>
              <a:ext uri="{FF2B5EF4-FFF2-40B4-BE49-F238E27FC236}">
                <a16:creationId xmlns:a16="http://schemas.microsoft.com/office/drawing/2014/main" id="{622144E9-0BE2-D08D-6963-2329A0830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1" y="260459"/>
            <a:ext cx="3547534" cy="17737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34B8F1-D879-3360-33CB-A3FBB60F8CF4}"/>
              </a:ext>
            </a:extLst>
          </p:cNvPr>
          <p:cNvSpPr txBox="1"/>
          <p:nvPr/>
        </p:nvSpPr>
        <p:spPr>
          <a:xfrm>
            <a:off x="1100667" y="4261599"/>
            <a:ext cx="3437467" cy="2308324"/>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Tree = Graf </a:t>
            </a:r>
            <a:r>
              <a:rPr lang="en-US" dirty="0" err="1"/>
              <a:t>tanpa</a:t>
            </a:r>
            <a:r>
              <a:rPr lang="en-US" dirty="0"/>
              <a:t> cycle / </a:t>
            </a:r>
            <a:r>
              <a:rPr lang="en-US" dirty="0" err="1"/>
              <a:t>siklus</a:t>
            </a:r>
            <a:r>
              <a:rPr lang="en-US" dirty="0"/>
              <a:t> / </a:t>
            </a:r>
            <a:r>
              <a:rPr lang="en-US" dirty="0" err="1"/>
              <a:t>siklik</a:t>
            </a:r>
            <a:r>
              <a:rPr lang="en-US" dirty="0"/>
              <a:t> (</a:t>
            </a:r>
            <a:r>
              <a:rPr lang="en-US" dirty="0" err="1"/>
              <a:t>tidak</a:t>
            </a:r>
            <a:r>
              <a:rPr lang="en-US" dirty="0"/>
              <a:t> </a:t>
            </a:r>
            <a:r>
              <a:rPr lang="en-US" dirty="0" err="1"/>
              <a:t>ada</a:t>
            </a:r>
            <a:r>
              <a:rPr lang="en-US" dirty="0"/>
              <a:t> </a:t>
            </a:r>
            <a:r>
              <a:rPr lang="en-US" dirty="0" err="1"/>
              <a:t>sirkuit</a:t>
            </a:r>
            <a:r>
              <a:rPr lang="en-US" dirty="0"/>
              <a:t>)</a:t>
            </a:r>
          </a:p>
          <a:p>
            <a:pPr marL="285750" indent="-285750">
              <a:buFont typeface="Arial" panose="020B0604020202020204" pitchFamily="34" charset="0"/>
              <a:buChar char="•"/>
            </a:pPr>
            <a:r>
              <a:rPr lang="en-US" dirty="0"/>
              <a:t>Cara </a:t>
            </a:r>
            <a:r>
              <a:rPr lang="en-US" dirty="0" err="1"/>
              <a:t>membentuk</a:t>
            </a:r>
            <a:r>
              <a:rPr lang="en-US" dirty="0"/>
              <a:t> </a:t>
            </a:r>
            <a:r>
              <a:rPr lang="en-US" dirty="0" err="1"/>
              <a:t>sebuah</a:t>
            </a:r>
            <a:r>
              <a:rPr lang="en-US" dirty="0"/>
              <a:t> </a:t>
            </a:r>
            <a:r>
              <a:rPr lang="en-US" dirty="0" err="1"/>
              <a:t>graf</a:t>
            </a:r>
            <a:r>
              <a:rPr lang="en-US" dirty="0"/>
              <a:t> </a:t>
            </a:r>
            <a:r>
              <a:rPr lang="en-US" dirty="0" err="1"/>
              <a:t>menjadi</a:t>
            </a:r>
            <a:r>
              <a:rPr lang="en-US" dirty="0"/>
              <a:t> tree = </a:t>
            </a:r>
            <a:r>
              <a:rPr lang="en-US" dirty="0" err="1"/>
              <a:t>menghilangkan</a:t>
            </a:r>
            <a:r>
              <a:rPr lang="en-US" dirty="0"/>
              <a:t> cycle (Spanning Tree)</a:t>
            </a:r>
          </a:p>
          <a:p>
            <a:pPr marL="285750" indent="-285750">
              <a:buFont typeface="Arial" panose="020B0604020202020204" pitchFamily="34" charset="0"/>
              <a:buChar char="•"/>
            </a:pPr>
            <a:r>
              <a:rPr lang="en-US" dirty="0"/>
              <a:t>Depth = Level – 1 </a:t>
            </a:r>
          </a:p>
          <a:p>
            <a:endParaRPr lang="en-US" dirty="0"/>
          </a:p>
        </p:txBody>
      </p:sp>
      <p:pic>
        <p:nvPicPr>
          <p:cNvPr id="9" name="Picture 8">
            <a:extLst>
              <a:ext uri="{FF2B5EF4-FFF2-40B4-BE49-F238E27FC236}">
                <a16:creationId xmlns:a16="http://schemas.microsoft.com/office/drawing/2014/main" id="{F5C899C2-246A-FBF1-A33F-2E4350BBB573}"/>
              </a:ext>
            </a:extLst>
          </p:cNvPr>
          <p:cNvPicPr>
            <a:picLocks noChangeAspect="1"/>
          </p:cNvPicPr>
          <p:nvPr/>
        </p:nvPicPr>
        <p:blipFill>
          <a:blip r:embed="rId4"/>
          <a:stretch>
            <a:fillRect/>
          </a:stretch>
        </p:blipFill>
        <p:spPr>
          <a:xfrm>
            <a:off x="6553200" y="2236862"/>
            <a:ext cx="4192298" cy="4252433"/>
          </a:xfrm>
          <a:prstGeom prst="rect">
            <a:avLst/>
          </a:prstGeom>
        </p:spPr>
      </p:pic>
    </p:spTree>
    <p:extLst>
      <p:ext uri="{BB962C8B-B14F-4D97-AF65-F5344CB8AC3E}">
        <p14:creationId xmlns:p14="http://schemas.microsoft.com/office/powerpoint/2010/main" val="41726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678BB2-1C46-DA74-A4BC-D3EC6D15FB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5DE94B8-2D61-5292-F9BB-93D9E32D2481}"/>
              </a:ext>
            </a:extLst>
          </p:cNvPr>
          <p:cNvSpPr txBox="1"/>
          <p:nvPr/>
        </p:nvSpPr>
        <p:spPr>
          <a:xfrm>
            <a:off x="779634" y="425417"/>
            <a:ext cx="3400098" cy="553998"/>
          </a:xfrm>
          <a:prstGeom prst="rect">
            <a:avLst/>
          </a:prstGeom>
          <a:noFill/>
        </p:spPr>
        <p:txBody>
          <a:bodyPr wrap="none" lIns="0" tIns="0" rIns="0" bIns="0" rtlCol="0">
            <a:spAutoFit/>
          </a:bodyPr>
          <a:lstStyle/>
          <a:p>
            <a:r>
              <a:rPr lang="en-US" sz="3600" b="1" dirty="0" err="1"/>
              <a:t>Representasi</a:t>
            </a:r>
            <a:r>
              <a:rPr lang="en-US" sz="3600" b="1" dirty="0"/>
              <a:t> Tree</a:t>
            </a:r>
            <a:endParaRPr lang="en-ID" sz="3600" b="1" dirty="0"/>
          </a:p>
        </p:txBody>
      </p:sp>
      <p:sp>
        <p:nvSpPr>
          <p:cNvPr id="11" name="Rectangle 9">
            <a:extLst>
              <a:ext uri="{FF2B5EF4-FFF2-40B4-BE49-F238E27FC236}">
                <a16:creationId xmlns:a16="http://schemas.microsoft.com/office/drawing/2014/main" id="{B326A4EF-49BA-13EB-A912-455A812D788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15469A25-59F9-8CC9-1052-A4FE379E96FA}"/>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8AE73C8B-D510-31CA-61E6-D76E9A043F4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42C99599-CF4A-8F9B-1C08-D224301E52C9}"/>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5FB71B9-E20A-7C2B-F4C0-D84C54692C45}"/>
              </a:ext>
            </a:extLst>
          </p:cNvPr>
          <p:cNvSpPr>
            <a:spLocks noChangeArrowheads="1"/>
          </p:cNvSpPr>
          <p:nvPr/>
        </p:nvSpPr>
        <p:spPr bwMode="auto">
          <a:xfrm>
            <a:off x="457200" y="2881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pic>
        <p:nvPicPr>
          <p:cNvPr id="10" name="Picture 9">
            <a:extLst>
              <a:ext uri="{FF2B5EF4-FFF2-40B4-BE49-F238E27FC236}">
                <a16:creationId xmlns:a16="http://schemas.microsoft.com/office/drawing/2014/main" id="{0A341831-7B06-10AA-4A14-D9C3BA3C48F2}"/>
              </a:ext>
            </a:extLst>
          </p:cNvPr>
          <p:cNvPicPr>
            <a:picLocks noChangeAspect="1"/>
          </p:cNvPicPr>
          <p:nvPr/>
        </p:nvPicPr>
        <p:blipFill>
          <a:blip r:embed="rId2"/>
          <a:stretch>
            <a:fillRect/>
          </a:stretch>
        </p:blipFill>
        <p:spPr>
          <a:xfrm>
            <a:off x="708342" y="1260793"/>
            <a:ext cx="4947391" cy="4634028"/>
          </a:xfrm>
          <a:prstGeom prst="rect">
            <a:avLst/>
          </a:prstGeom>
        </p:spPr>
      </p:pic>
      <p:sp>
        <p:nvSpPr>
          <p:cNvPr id="14" name="TextBox 13">
            <a:extLst>
              <a:ext uri="{FF2B5EF4-FFF2-40B4-BE49-F238E27FC236}">
                <a16:creationId xmlns:a16="http://schemas.microsoft.com/office/drawing/2014/main" id="{C57D9DD3-18C9-B68E-28A1-127206CC7259}"/>
              </a:ext>
            </a:extLst>
          </p:cNvPr>
          <p:cNvSpPr txBox="1"/>
          <p:nvPr/>
        </p:nvSpPr>
        <p:spPr>
          <a:xfrm>
            <a:off x="5139267" y="1134205"/>
            <a:ext cx="6096000" cy="1766959"/>
          </a:xfrm>
          <a:prstGeom prst="rect">
            <a:avLst/>
          </a:prstGeom>
          <a:noFill/>
        </p:spPr>
        <p:txBody>
          <a:bodyPr wrap="square">
            <a:spAutoFit/>
          </a:bodyPr>
          <a:lstStyle/>
          <a:p>
            <a:pPr marL="457200" algn="just">
              <a:lnSpc>
                <a:spcPct val="115000"/>
              </a:lnSpc>
              <a:spcAft>
                <a:spcPts val="800"/>
              </a:spcAft>
            </a:pPr>
            <a:r>
              <a:rPr lang="id-ID" sz="1600" dirty="0">
                <a:effectLst/>
                <a:latin typeface="Segoe UI" panose="020B0502040204020203" pitchFamily="34" charset="0"/>
                <a:ea typeface="Cambria" panose="02040503050406030204" pitchFamily="18" charset="0"/>
                <a:cs typeface="Times New Roman" panose="02020603050405020304" pitchFamily="18" charset="0"/>
              </a:rPr>
              <a:t>Di kandang bebeknya Pak Ghanesh ada 16 bebek yang ia pelihara. Gambar di atas menunjukkan pengurutan bebek Pak Ghanesh dari yang tertua hingga ke yang termuda. Angka yang tertera menunjukkan perbedaan usia antar dua bebek. Misalnya bebek ke-10 lebih tua 8 tahun dari bebek ke-12. </a:t>
            </a:r>
            <a:endParaRPr lang="en-ID" sz="1600" dirty="0">
              <a:effectLst/>
              <a:latin typeface="Segoe UI" panose="020B0502040204020203" pitchFamily="34" charset="0"/>
              <a:ea typeface="Cambria" panose="020405030504060302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B295E98F-9ED7-4762-C38E-3CE1E3B750A7}"/>
              </a:ext>
            </a:extLst>
          </p:cNvPr>
          <p:cNvSpPr txBox="1"/>
          <p:nvPr/>
        </p:nvSpPr>
        <p:spPr>
          <a:xfrm>
            <a:off x="5397500" y="3115067"/>
            <a:ext cx="6096000" cy="702052"/>
          </a:xfrm>
          <a:prstGeom prst="rect">
            <a:avLst/>
          </a:prstGeom>
          <a:noFill/>
        </p:spPr>
        <p:txBody>
          <a:bodyPr wrap="square">
            <a:spAutoFit/>
          </a:bodyPr>
          <a:lstStyle/>
          <a:p>
            <a:pPr lvl="0" algn="just">
              <a:lnSpc>
                <a:spcPct val="115000"/>
              </a:lnSpc>
              <a:spcAft>
                <a:spcPts val="800"/>
              </a:spcAft>
            </a:pPr>
            <a:r>
              <a:rPr lang="id-ID" sz="1800" dirty="0">
                <a:effectLst/>
                <a:latin typeface="Segoe UI" panose="020B0502040204020203" pitchFamily="34" charset="0"/>
                <a:ea typeface="Cambria" panose="02040503050406030204" pitchFamily="18" charset="0"/>
                <a:cs typeface="Times New Roman" panose="02020603050405020304" pitchFamily="18" charset="0"/>
              </a:rPr>
              <a:t>Tentukan berapa selisih usia Bebek 15 dan bebek 7! </a:t>
            </a:r>
            <a:r>
              <a:rPr lang="id-ID" sz="1800" b="1" dirty="0">
                <a:effectLst/>
                <a:latin typeface="Segoe UI" panose="020B0502040204020203" pitchFamily="34" charset="0"/>
                <a:ea typeface="Cambria" panose="02040503050406030204" pitchFamily="18" charset="0"/>
                <a:cs typeface="Times New Roman" panose="02020603050405020304" pitchFamily="18" charset="0"/>
              </a:rPr>
              <a:t>{tuliskan jawaban dalam bentuk ANGKA saja}</a:t>
            </a:r>
            <a:endParaRPr lang="en-ID" sz="1800" dirty="0">
              <a:effectLst/>
              <a:latin typeface="Segoe UI" panose="020B0502040204020203" pitchFamily="34" charset="0"/>
              <a:ea typeface="Cambria" panose="020405030504060302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0C3EDCB2-D56B-F194-FDA6-8E5E14542E9A}"/>
              </a:ext>
            </a:extLst>
          </p:cNvPr>
          <p:cNvSpPr txBox="1"/>
          <p:nvPr/>
        </p:nvSpPr>
        <p:spPr>
          <a:xfrm>
            <a:off x="5387658" y="4110412"/>
            <a:ext cx="6096000" cy="1020600"/>
          </a:xfrm>
          <a:prstGeom prst="rect">
            <a:avLst/>
          </a:prstGeom>
          <a:noFill/>
        </p:spPr>
        <p:txBody>
          <a:bodyPr wrap="square">
            <a:spAutoFit/>
          </a:bodyPr>
          <a:lstStyle/>
          <a:p>
            <a:pPr lvl="0" algn="just">
              <a:lnSpc>
                <a:spcPct val="115000"/>
              </a:lnSpc>
              <a:spcAft>
                <a:spcPts val="800"/>
              </a:spcAft>
            </a:pPr>
            <a:r>
              <a:rPr lang="id-ID" sz="1800" dirty="0">
                <a:effectLst/>
                <a:latin typeface="Segoe UI" panose="020B0502040204020203" pitchFamily="34" charset="0"/>
                <a:ea typeface="Cambria" panose="02040503050406030204" pitchFamily="18" charset="0"/>
                <a:cs typeface="Times New Roman" panose="02020603050405020304" pitchFamily="18" charset="0"/>
              </a:rPr>
              <a:t>Jika diketahui usia bebek ke-16 adalah 2 tahun berapakah usia bebek ke – 8 ? </a:t>
            </a:r>
            <a:r>
              <a:rPr lang="id-ID" sz="1800" b="1" dirty="0">
                <a:effectLst/>
                <a:latin typeface="Segoe UI" panose="020B0502040204020203" pitchFamily="34" charset="0"/>
                <a:ea typeface="Cambria" panose="02040503050406030204" pitchFamily="18" charset="0"/>
                <a:cs typeface="Times New Roman" panose="02020603050405020304" pitchFamily="18" charset="0"/>
              </a:rPr>
              <a:t>{tuliskan jawaban dalam bentuk ANGKA saja}</a:t>
            </a:r>
            <a:endParaRPr lang="en-ID" sz="1800" dirty="0">
              <a:effectLst/>
              <a:latin typeface="Segoe UI" panose="020B0502040204020203" pitchFamily="34"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8317021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D55F0-4C5E-9169-C14E-880063E9BF9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5A71E94-05AE-DF62-0FE5-5AF187A53DA3}"/>
              </a:ext>
            </a:extLst>
          </p:cNvPr>
          <p:cNvSpPr txBox="1"/>
          <p:nvPr/>
        </p:nvSpPr>
        <p:spPr>
          <a:xfrm>
            <a:off x="779634" y="425417"/>
            <a:ext cx="2705869" cy="553998"/>
          </a:xfrm>
          <a:prstGeom prst="rect">
            <a:avLst/>
          </a:prstGeom>
          <a:noFill/>
        </p:spPr>
        <p:txBody>
          <a:bodyPr wrap="none" lIns="0" tIns="0" rIns="0" bIns="0" rtlCol="0">
            <a:spAutoFit/>
          </a:bodyPr>
          <a:lstStyle/>
          <a:p>
            <a:r>
              <a:rPr lang="en-US" sz="3600" b="1" dirty="0"/>
              <a:t>Spanning Tree</a:t>
            </a:r>
            <a:endParaRPr lang="en-ID" sz="3600" b="1" dirty="0"/>
          </a:p>
        </p:txBody>
      </p:sp>
      <p:sp>
        <p:nvSpPr>
          <p:cNvPr id="11" name="Rectangle 9">
            <a:extLst>
              <a:ext uri="{FF2B5EF4-FFF2-40B4-BE49-F238E27FC236}">
                <a16:creationId xmlns:a16="http://schemas.microsoft.com/office/drawing/2014/main" id="{6EC8FCB8-1AB2-535F-F4C8-60F9089B602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142A160F-7283-8717-FE76-89DD844EE7B7}"/>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260C8E38-7835-A669-AA57-6B53D2A7FBD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20100DD4-6A95-4228-87F6-1E5D49F048E8}"/>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7B4960F-2798-CE01-6120-FBFF0BC90DC1}"/>
              </a:ext>
            </a:extLst>
          </p:cNvPr>
          <p:cNvSpPr>
            <a:spLocks noChangeArrowheads="1"/>
          </p:cNvSpPr>
          <p:nvPr/>
        </p:nvSpPr>
        <p:spPr bwMode="auto">
          <a:xfrm>
            <a:off x="457200" y="2881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4" name="TextBox 3">
            <a:extLst>
              <a:ext uri="{FF2B5EF4-FFF2-40B4-BE49-F238E27FC236}">
                <a16:creationId xmlns:a16="http://schemas.microsoft.com/office/drawing/2014/main" id="{F19E7071-198F-358F-96E1-9A581EB43B93}"/>
              </a:ext>
            </a:extLst>
          </p:cNvPr>
          <p:cNvSpPr txBox="1"/>
          <p:nvPr/>
        </p:nvSpPr>
        <p:spPr>
          <a:xfrm>
            <a:off x="779633" y="1158501"/>
            <a:ext cx="9211033" cy="1200329"/>
          </a:xfrm>
          <a:prstGeom prst="rect">
            <a:avLst/>
          </a:prstGeom>
          <a:noFill/>
        </p:spPr>
        <p:txBody>
          <a:bodyPr wrap="square">
            <a:spAutoFit/>
          </a:bodyPr>
          <a:lstStyle/>
          <a:p>
            <a:pPr marL="285750" indent="-285750">
              <a:buFont typeface="Arial" panose="020B0604020202020204" pitchFamily="34" charset="0"/>
              <a:buChar char="•"/>
            </a:pPr>
            <a:r>
              <a:rPr lang="en-US" dirty="0"/>
              <a:t>Cara </a:t>
            </a:r>
            <a:r>
              <a:rPr lang="en-US" dirty="0" err="1"/>
              <a:t>membentuk</a:t>
            </a:r>
            <a:r>
              <a:rPr lang="en-US" dirty="0"/>
              <a:t> </a:t>
            </a:r>
            <a:r>
              <a:rPr lang="en-US" dirty="0" err="1"/>
              <a:t>sebuah</a:t>
            </a:r>
            <a:r>
              <a:rPr lang="en-US" dirty="0"/>
              <a:t> </a:t>
            </a:r>
            <a:r>
              <a:rPr lang="en-US" dirty="0" err="1"/>
              <a:t>graf</a:t>
            </a:r>
            <a:r>
              <a:rPr lang="en-US" dirty="0"/>
              <a:t> </a:t>
            </a:r>
            <a:r>
              <a:rPr lang="en-US" dirty="0" err="1"/>
              <a:t>menjadi</a:t>
            </a:r>
            <a:r>
              <a:rPr lang="en-US" dirty="0"/>
              <a:t> tree = </a:t>
            </a:r>
            <a:r>
              <a:rPr lang="en-US" dirty="0" err="1"/>
              <a:t>menghilangkan</a:t>
            </a:r>
            <a:r>
              <a:rPr lang="en-US" dirty="0"/>
              <a:t> cycle (Spanning Tree)</a:t>
            </a:r>
          </a:p>
          <a:p>
            <a:pPr marL="285750" indent="-285750">
              <a:buFont typeface="Arial" panose="020B0604020202020204" pitchFamily="34" charset="0"/>
              <a:buChar char="•"/>
            </a:pPr>
            <a:r>
              <a:rPr lang="en-US" dirty="0"/>
              <a:t>Spanning Tree </a:t>
            </a:r>
            <a:r>
              <a:rPr lang="en-US" dirty="0" err="1"/>
              <a:t>biasanya</a:t>
            </a:r>
            <a:r>
              <a:rPr lang="en-US" dirty="0"/>
              <a:t> </a:t>
            </a:r>
            <a:r>
              <a:rPr lang="en-US" dirty="0" err="1"/>
              <a:t>meminta</a:t>
            </a:r>
            <a:r>
              <a:rPr lang="en-US" dirty="0"/>
              <a:t> </a:t>
            </a:r>
            <a:r>
              <a:rPr lang="en-US" dirty="0" err="1"/>
              <a:t>kita</a:t>
            </a:r>
            <a:r>
              <a:rPr lang="en-US" dirty="0"/>
              <a:t> </a:t>
            </a:r>
            <a:r>
              <a:rPr lang="en-US" dirty="0" err="1"/>
              <a:t>untuk</a:t>
            </a:r>
            <a:r>
              <a:rPr lang="en-US" dirty="0"/>
              <a:t> </a:t>
            </a:r>
            <a:r>
              <a:rPr lang="en-US" dirty="0" err="1"/>
              <a:t>menghilangkan</a:t>
            </a:r>
            <a:r>
              <a:rPr lang="en-US" dirty="0"/>
              <a:t> </a:t>
            </a:r>
            <a:r>
              <a:rPr lang="en-US" dirty="0" err="1"/>
              <a:t>beberapa</a:t>
            </a:r>
            <a:r>
              <a:rPr lang="en-US" dirty="0"/>
              <a:t> edge </a:t>
            </a:r>
            <a:r>
              <a:rPr lang="en-US" dirty="0" err="1"/>
              <a:t>namun</a:t>
            </a:r>
            <a:r>
              <a:rPr lang="en-US" dirty="0"/>
              <a:t> </a:t>
            </a:r>
            <a:r>
              <a:rPr lang="en-US" dirty="0" err="1"/>
              <a:t>tidak</a:t>
            </a:r>
            <a:r>
              <a:rPr lang="en-US" dirty="0"/>
              <a:t> </a:t>
            </a:r>
            <a:r>
              <a:rPr lang="en-US" dirty="0" err="1"/>
              <a:t>merubah</a:t>
            </a:r>
            <a:r>
              <a:rPr lang="en-US" dirty="0"/>
              <a:t> </a:t>
            </a:r>
            <a:r>
              <a:rPr lang="en-US" dirty="0" err="1"/>
              <a:t>keterhubungan</a:t>
            </a:r>
            <a:r>
              <a:rPr lang="en-US" dirty="0"/>
              <a:t> agar </a:t>
            </a:r>
            <a:r>
              <a:rPr lang="en-US" dirty="0" err="1"/>
              <a:t>semua</a:t>
            </a:r>
            <a:r>
              <a:rPr lang="en-US" dirty="0"/>
              <a:t> node </a:t>
            </a:r>
            <a:r>
              <a:rPr lang="en-US" dirty="0" err="1"/>
              <a:t>tetap</a:t>
            </a:r>
            <a:r>
              <a:rPr lang="en-US" dirty="0"/>
              <a:t> </a:t>
            </a:r>
            <a:r>
              <a:rPr lang="en-US" dirty="0" err="1"/>
              <a:t>terhubung</a:t>
            </a:r>
            <a:r>
              <a:rPr lang="en-US" dirty="0"/>
              <a:t> </a:t>
            </a:r>
            <a:r>
              <a:rPr lang="en-US" dirty="0" err="1"/>
              <a:t>secara</a:t>
            </a:r>
            <a:r>
              <a:rPr lang="en-US" dirty="0"/>
              <a:t> </a:t>
            </a:r>
            <a:r>
              <a:rPr lang="en-US" dirty="0" err="1"/>
              <a:t>langsung</a:t>
            </a:r>
            <a:r>
              <a:rPr lang="en-US" dirty="0"/>
              <a:t> </a:t>
            </a:r>
            <a:r>
              <a:rPr lang="en-US" dirty="0" err="1"/>
              <a:t>atau</a:t>
            </a:r>
            <a:r>
              <a:rPr lang="en-US" dirty="0"/>
              <a:t> </a:t>
            </a:r>
            <a:r>
              <a:rPr lang="en-US" dirty="0" err="1"/>
              <a:t>tidak</a:t>
            </a:r>
            <a:r>
              <a:rPr lang="en-US" dirty="0"/>
              <a:t> </a:t>
            </a:r>
            <a:r>
              <a:rPr lang="en-US" dirty="0" err="1"/>
              <a:t>langsung</a:t>
            </a:r>
            <a:endParaRPr lang="en-US" dirty="0"/>
          </a:p>
        </p:txBody>
      </p:sp>
    </p:spTree>
    <p:extLst>
      <p:ext uri="{BB962C8B-B14F-4D97-AF65-F5344CB8AC3E}">
        <p14:creationId xmlns:p14="http://schemas.microsoft.com/office/powerpoint/2010/main" val="868876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0F2A2-C6C1-7CDD-2D4E-417DC596D9B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B6024AA-5D3B-3282-A0B4-6C100AA34304}"/>
              </a:ext>
            </a:extLst>
          </p:cNvPr>
          <p:cNvSpPr txBox="1"/>
          <p:nvPr/>
        </p:nvSpPr>
        <p:spPr>
          <a:xfrm>
            <a:off x="779634" y="425417"/>
            <a:ext cx="2705869" cy="553998"/>
          </a:xfrm>
          <a:prstGeom prst="rect">
            <a:avLst/>
          </a:prstGeom>
          <a:noFill/>
        </p:spPr>
        <p:txBody>
          <a:bodyPr wrap="none" lIns="0" tIns="0" rIns="0" bIns="0" rtlCol="0">
            <a:spAutoFit/>
          </a:bodyPr>
          <a:lstStyle/>
          <a:p>
            <a:r>
              <a:rPr lang="en-US" sz="3600" b="1" dirty="0"/>
              <a:t>Spanning Tree</a:t>
            </a:r>
            <a:endParaRPr lang="en-ID" sz="3600" b="1" dirty="0"/>
          </a:p>
        </p:txBody>
      </p:sp>
      <p:sp>
        <p:nvSpPr>
          <p:cNvPr id="11" name="Rectangle 9">
            <a:extLst>
              <a:ext uri="{FF2B5EF4-FFF2-40B4-BE49-F238E27FC236}">
                <a16:creationId xmlns:a16="http://schemas.microsoft.com/office/drawing/2014/main" id="{99E21561-7394-9D9C-BFDD-326CC92B2BF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8E15CBE7-700C-62D0-1511-A41BADE7E6A1}"/>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DF9C07E7-37A0-09F8-9AE8-F71616155E1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EDF3712E-EF13-0C37-FC3C-8B3F4372EA16}"/>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F15F55A-5850-2892-EBEE-EE4AC463F12B}"/>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5" name="TextBox 4">
            <a:extLst>
              <a:ext uri="{FF2B5EF4-FFF2-40B4-BE49-F238E27FC236}">
                <a16:creationId xmlns:a16="http://schemas.microsoft.com/office/drawing/2014/main" id="{D6268B74-1F78-991A-52CD-453F6A4B7974}"/>
              </a:ext>
            </a:extLst>
          </p:cNvPr>
          <p:cNvSpPr txBox="1"/>
          <p:nvPr/>
        </p:nvSpPr>
        <p:spPr>
          <a:xfrm>
            <a:off x="779634" y="1082584"/>
            <a:ext cx="6096000" cy="2308324"/>
          </a:xfrm>
          <a:prstGeom prst="rect">
            <a:avLst/>
          </a:prstGeom>
          <a:noFill/>
        </p:spPr>
        <p:txBody>
          <a:bodyPr wrap="square">
            <a:spAutoFit/>
          </a:bodyPr>
          <a:lstStyle/>
          <a:p>
            <a:r>
              <a:rPr lang="en-ID" dirty="0" err="1"/>
              <a:t>Diberikan</a:t>
            </a:r>
            <a:r>
              <a:rPr lang="en-ID" dirty="0"/>
              <a:t> </a:t>
            </a:r>
            <a:r>
              <a:rPr lang="en-ID" dirty="0" err="1"/>
              <a:t>denah</a:t>
            </a:r>
            <a:r>
              <a:rPr lang="en-ID" dirty="0"/>
              <a:t> </a:t>
            </a:r>
            <a:r>
              <a:rPr lang="en-ID" dirty="0" err="1"/>
              <a:t>perumahan</a:t>
            </a:r>
            <a:r>
              <a:rPr lang="en-ID" dirty="0"/>
              <a:t> </a:t>
            </a:r>
            <a:r>
              <a:rPr lang="en-ID" dirty="0" err="1"/>
              <a:t>seperti</a:t>
            </a:r>
            <a:r>
              <a:rPr lang="en-ID" dirty="0"/>
              <a:t> pada </a:t>
            </a:r>
            <a:r>
              <a:rPr lang="en-ID" dirty="0" err="1"/>
              <a:t>gambar</a:t>
            </a:r>
            <a:r>
              <a:rPr lang="en-ID" dirty="0"/>
              <a:t> di </a:t>
            </a:r>
            <a:r>
              <a:rPr lang="en-ID" dirty="0" err="1"/>
              <a:t>bawah</a:t>
            </a:r>
            <a:r>
              <a:rPr lang="en-ID" dirty="0"/>
              <a:t> </a:t>
            </a:r>
            <a:r>
              <a:rPr lang="en-ID" dirty="0" err="1"/>
              <a:t>ini</a:t>
            </a:r>
            <a:r>
              <a:rPr lang="en-ID" dirty="0"/>
              <a:t>. </a:t>
            </a:r>
            <a:r>
              <a:rPr lang="en-ID" dirty="0" err="1"/>
              <a:t>Lingkaran</a:t>
            </a:r>
            <a:r>
              <a:rPr lang="en-ID" dirty="0"/>
              <a:t> </a:t>
            </a:r>
            <a:r>
              <a:rPr lang="en-ID" dirty="0" err="1"/>
              <a:t>merepresentasikan</a:t>
            </a:r>
            <a:r>
              <a:rPr lang="en-ID" dirty="0"/>
              <a:t> </a:t>
            </a:r>
            <a:r>
              <a:rPr lang="en-ID" dirty="0" err="1"/>
              <a:t>sebuah</a:t>
            </a:r>
            <a:r>
              <a:rPr lang="en-ID" dirty="0"/>
              <a:t> </a:t>
            </a:r>
            <a:r>
              <a:rPr lang="en-ID" dirty="0" err="1"/>
              <a:t>rumah</a:t>
            </a:r>
            <a:r>
              <a:rPr lang="en-ID" dirty="0"/>
              <a:t> dan garis </a:t>
            </a:r>
            <a:r>
              <a:rPr lang="en-ID" dirty="0" err="1"/>
              <a:t>merepresentasikan</a:t>
            </a:r>
            <a:r>
              <a:rPr lang="en-ID" dirty="0"/>
              <a:t> </a:t>
            </a:r>
            <a:r>
              <a:rPr lang="en-ID" dirty="0" err="1"/>
              <a:t>kabel</a:t>
            </a:r>
            <a:r>
              <a:rPr lang="en-ID" dirty="0"/>
              <a:t> </a:t>
            </a:r>
            <a:r>
              <a:rPr lang="en-ID" dirty="0" err="1"/>
              <a:t>telepon</a:t>
            </a:r>
            <a:r>
              <a:rPr lang="en-ID" dirty="0"/>
              <a:t> yang </a:t>
            </a:r>
            <a:r>
              <a:rPr lang="en-ID" dirty="0" err="1"/>
              <a:t>menghubungkan</a:t>
            </a:r>
            <a:r>
              <a:rPr lang="en-ID" dirty="0"/>
              <a:t> </a:t>
            </a:r>
            <a:r>
              <a:rPr lang="en-ID" dirty="0" err="1"/>
              <a:t>antar</a:t>
            </a:r>
            <a:r>
              <a:rPr lang="en-ID" dirty="0"/>
              <a:t> </a:t>
            </a:r>
            <a:r>
              <a:rPr lang="en-ID" dirty="0" err="1"/>
              <a:t>rumah</a:t>
            </a:r>
            <a:r>
              <a:rPr lang="en-ID" dirty="0"/>
              <a:t>. Oleh </a:t>
            </a:r>
            <a:r>
              <a:rPr lang="en-ID" dirty="0" err="1"/>
              <a:t>karena</a:t>
            </a:r>
            <a:r>
              <a:rPr lang="en-ID" dirty="0"/>
              <a:t> </a:t>
            </a:r>
            <a:r>
              <a:rPr lang="en-ID" dirty="0" err="1"/>
              <a:t>suatu</a:t>
            </a:r>
            <a:r>
              <a:rPr lang="en-ID" dirty="0"/>
              <a:t> </a:t>
            </a:r>
            <a:r>
              <a:rPr lang="en-ID" dirty="0" err="1"/>
              <a:t>masalah</a:t>
            </a:r>
            <a:r>
              <a:rPr lang="en-ID" dirty="0"/>
              <a:t> </a:t>
            </a:r>
            <a:r>
              <a:rPr lang="en-ID" dirty="0" err="1"/>
              <a:t>tertentu</a:t>
            </a:r>
            <a:r>
              <a:rPr lang="en-ID" dirty="0"/>
              <a:t>, Pak </a:t>
            </a:r>
            <a:r>
              <a:rPr lang="en-ID" dirty="0" err="1"/>
              <a:t>Dengklek</a:t>
            </a:r>
            <a:r>
              <a:rPr lang="en-ID" dirty="0"/>
              <a:t> </a:t>
            </a:r>
            <a:r>
              <a:rPr lang="en-ID" dirty="0" err="1"/>
              <a:t>ingin</a:t>
            </a:r>
            <a:r>
              <a:rPr lang="en-ID" dirty="0"/>
              <a:t> </a:t>
            </a:r>
            <a:r>
              <a:rPr lang="en-ID" dirty="0" err="1"/>
              <a:t>memotong</a:t>
            </a:r>
            <a:r>
              <a:rPr lang="en-ID" dirty="0"/>
              <a:t> 3 </a:t>
            </a:r>
            <a:r>
              <a:rPr lang="en-ID" dirty="0" err="1"/>
              <a:t>dari</a:t>
            </a:r>
            <a:r>
              <a:rPr lang="en-ID" dirty="0"/>
              <a:t> 7 </a:t>
            </a:r>
            <a:r>
              <a:rPr lang="en-ID" dirty="0" err="1"/>
              <a:t>kabel</a:t>
            </a:r>
            <a:r>
              <a:rPr lang="en-ID" dirty="0"/>
              <a:t> yang </a:t>
            </a:r>
            <a:r>
              <a:rPr lang="en-ID" dirty="0" err="1"/>
              <a:t>ada</a:t>
            </a:r>
            <a:r>
              <a:rPr lang="en-ID" dirty="0"/>
              <a:t>. </a:t>
            </a:r>
            <a:r>
              <a:rPr lang="en-ID" dirty="0" err="1"/>
              <a:t>Namun</a:t>
            </a:r>
            <a:r>
              <a:rPr lang="en-ID" dirty="0"/>
              <a:t>, Pak </a:t>
            </a:r>
            <a:r>
              <a:rPr lang="en-ID" dirty="0" err="1"/>
              <a:t>Dengklek</a:t>
            </a:r>
            <a:r>
              <a:rPr lang="en-ID" dirty="0"/>
              <a:t> </a:t>
            </a:r>
            <a:r>
              <a:rPr lang="en-ID" dirty="0" err="1"/>
              <a:t>harus</a:t>
            </a:r>
            <a:r>
              <a:rPr lang="en-ID" dirty="0"/>
              <a:t> </a:t>
            </a:r>
            <a:r>
              <a:rPr lang="en-ID" dirty="0" err="1"/>
              <a:t>memastikan</a:t>
            </a:r>
            <a:r>
              <a:rPr lang="en-ID" dirty="0"/>
              <a:t> </a:t>
            </a:r>
            <a:r>
              <a:rPr lang="en-ID" dirty="0" err="1"/>
              <a:t>bahwa</a:t>
            </a:r>
            <a:r>
              <a:rPr lang="en-ID" dirty="0"/>
              <a:t> </a:t>
            </a:r>
            <a:r>
              <a:rPr lang="en-ID" dirty="0" err="1"/>
              <a:t>setiap</a:t>
            </a:r>
            <a:r>
              <a:rPr lang="en-ID" dirty="0"/>
              <a:t> pasang </a:t>
            </a:r>
            <a:r>
              <a:rPr lang="en-ID" dirty="0" err="1"/>
              <a:t>rumah</a:t>
            </a:r>
            <a:r>
              <a:rPr lang="en-ID" dirty="0"/>
              <a:t> </a:t>
            </a:r>
            <a:r>
              <a:rPr lang="en-ID" dirty="0" err="1"/>
              <a:t>masih</a:t>
            </a:r>
            <a:r>
              <a:rPr lang="en-ID" dirty="0"/>
              <a:t> </a:t>
            </a:r>
            <a:r>
              <a:rPr lang="en-ID" dirty="0" err="1"/>
              <a:t>tetap</a:t>
            </a:r>
            <a:r>
              <a:rPr lang="en-ID" dirty="0"/>
              <a:t> </a:t>
            </a:r>
            <a:r>
              <a:rPr lang="en-ID" dirty="0" err="1"/>
              <a:t>terhubung</a:t>
            </a:r>
            <a:r>
              <a:rPr lang="en-ID" dirty="0"/>
              <a:t> </a:t>
            </a:r>
            <a:r>
              <a:rPr lang="en-ID" dirty="0" err="1"/>
              <a:t>melalui</a:t>
            </a:r>
            <a:r>
              <a:rPr lang="en-ID" dirty="0"/>
              <a:t> </a:t>
            </a:r>
            <a:r>
              <a:rPr lang="en-ID" dirty="0" err="1"/>
              <a:t>kabel-kabel</a:t>
            </a:r>
            <a:r>
              <a:rPr lang="en-ID" dirty="0"/>
              <a:t> yang </a:t>
            </a:r>
            <a:r>
              <a:rPr lang="en-ID" dirty="0" err="1"/>
              <a:t>tidak</a:t>
            </a:r>
            <a:r>
              <a:rPr lang="en-ID" dirty="0"/>
              <a:t> </a:t>
            </a:r>
            <a:r>
              <a:rPr lang="en-ID" dirty="0" err="1"/>
              <a:t>dipotong</a:t>
            </a:r>
            <a:r>
              <a:rPr lang="en-ID" dirty="0"/>
              <a:t>, </a:t>
            </a:r>
            <a:r>
              <a:rPr lang="en-ID" dirty="0" err="1"/>
              <a:t>baik</a:t>
            </a:r>
            <a:r>
              <a:rPr lang="en-ID" dirty="0"/>
              <a:t> </a:t>
            </a:r>
            <a:r>
              <a:rPr lang="en-ID" dirty="0" err="1"/>
              <a:t>secara</a:t>
            </a:r>
            <a:r>
              <a:rPr lang="en-ID" dirty="0"/>
              <a:t> </a:t>
            </a:r>
            <a:r>
              <a:rPr lang="en-ID" dirty="0" err="1"/>
              <a:t>langsung</a:t>
            </a:r>
            <a:r>
              <a:rPr lang="en-ID" dirty="0"/>
              <a:t> </a:t>
            </a:r>
            <a:r>
              <a:rPr lang="en-ID" dirty="0" err="1"/>
              <a:t>maupun</a:t>
            </a:r>
            <a:r>
              <a:rPr lang="en-ID" dirty="0"/>
              <a:t> </a:t>
            </a:r>
            <a:r>
              <a:rPr lang="en-ID" dirty="0" err="1"/>
              <a:t>melalui</a:t>
            </a:r>
            <a:r>
              <a:rPr lang="en-ID" dirty="0"/>
              <a:t> </a:t>
            </a:r>
            <a:r>
              <a:rPr lang="en-ID" dirty="0" err="1"/>
              <a:t>rumah</a:t>
            </a:r>
            <a:r>
              <a:rPr lang="en-ID" dirty="0"/>
              <a:t> lain</a:t>
            </a:r>
          </a:p>
        </p:txBody>
      </p:sp>
      <p:pic>
        <p:nvPicPr>
          <p:cNvPr id="10" name="Picture 9">
            <a:extLst>
              <a:ext uri="{FF2B5EF4-FFF2-40B4-BE49-F238E27FC236}">
                <a16:creationId xmlns:a16="http://schemas.microsoft.com/office/drawing/2014/main" id="{8E5D85E5-EF92-75EF-8F20-D8A4248D5BD6}"/>
              </a:ext>
            </a:extLst>
          </p:cNvPr>
          <p:cNvPicPr>
            <a:picLocks noChangeAspect="1"/>
          </p:cNvPicPr>
          <p:nvPr/>
        </p:nvPicPr>
        <p:blipFill>
          <a:blip r:embed="rId2"/>
          <a:stretch>
            <a:fillRect/>
          </a:stretch>
        </p:blipFill>
        <p:spPr>
          <a:xfrm>
            <a:off x="779634" y="4048075"/>
            <a:ext cx="3124636" cy="1457528"/>
          </a:xfrm>
          <a:prstGeom prst="rect">
            <a:avLst/>
          </a:prstGeom>
        </p:spPr>
      </p:pic>
      <p:sp>
        <p:nvSpPr>
          <p:cNvPr id="14" name="TextBox 13">
            <a:extLst>
              <a:ext uri="{FF2B5EF4-FFF2-40B4-BE49-F238E27FC236}">
                <a16:creationId xmlns:a16="http://schemas.microsoft.com/office/drawing/2014/main" id="{FECCF787-3E66-1545-C4E7-CBF8FF2D8925}"/>
              </a:ext>
            </a:extLst>
          </p:cNvPr>
          <p:cNvSpPr txBox="1"/>
          <p:nvPr/>
        </p:nvSpPr>
        <p:spPr>
          <a:xfrm>
            <a:off x="4826000" y="3817035"/>
            <a:ext cx="6096000" cy="1200329"/>
          </a:xfrm>
          <a:prstGeom prst="rect">
            <a:avLst/>
          </a:prstGeom>
          <a:noFill/>
        </p:spPr>
        <p:txBody>
          <a:bodyPr wrap="square">
            <a:spAutoFit/>
          </a:bodyPr>
          <a:lstStyle/>
          <a:p>
            <a:r>
              <a:rPr lang="en-ID" dirty="0" err="1"/>
              <a:t>Berapa</a:t>
            </a:r>
            <a:r>
              <a:rPr lang="en-ID" dirty="0"/>
              <a:t> </a:t>
            </a:r>
            <a:r>
              <a:rPr lang="en-ID" dirty="0" err="1"/>
              <a:t>banyak</a:t>
            </a:r>
            <a:r>
              <a:rPr lang="en-ID" dirty="0"/>
              <a:t> </a:t>
            </a:r>
            <a:r>
              <a:rPr lang="en-ID" dirty="0" err="1"/>
              <a:t>kabel</a:t>
            </a:r>
            <a:r>
              <a:rPr lang="en-ID" dirty="0"/>
              <a:t> minimum yang </a:t>
            </a:r>
            <a:r>
              <a:rPr lang="en-ID" dirty="0" err="1"/>
              <a:t>bisa</a:t>
            </a:r>
            <a:r>
              <a:rPr lang="en-ID" dirty="0"/>
              <a:t> </a:t>
            </a:r>
            <a:r>
              <a:rPr lang="en-ID" dirty="0" err="1"/>
              <a:t>dipotong</a:t>
            </a:r>
            <a:r>
              <a:rPr lang="en-ID" dirty="0"/>
              <a:t> oleh Pak </a:t>
            </a:r>
            <a:r>
              <a:rPr lang="en-ID" dirty="0" err="1"/>
              <a:t>Dengklek</a:t>
            </a:r>
            <a:r>
              <a:rPr lang="en-ID" dirty="0"/>
              <a:t>?</a:t>
            </a:r>
          </a:p>
          <a:p>
            <a:r>
              <a:rPr lang="en-ID" dirty="0" err="1"/>
              <a:t>Berapa</a:t>
            </a:r>
            <a:r>
              <a:rPr lang="en-ID" dirty="0"/>
              <a:t> </a:t>
            </a:r>
            <a:r>
              <a:rPr lang="en-ID" dirty="0" err="1"/>
              <a:t>banyak</a:t>
            </a:r>
            <a:r>
              <a:rPr lang="en-ID" dirty="0"/>
              <a:t> </a:t>
            </a:r>
            <a:r>
              <a:rPr lang="en-ID" dirty="0" err="1"/>
              <a:t>konfigurasi</a:t>
            </a:r>
            <a:r>
              <a:rPr lang="en-ID" dirty="0"/>
              <a:t> </a:t>
            </a:r>
            <a:r>
              <a:rPr lang="en-ID" dirty="0" err="1"/>
              <a:t>pemotongan</a:t>
            </a:r>
            <a:r>
              <a:rPr lang="en-ID" dirty="0"/>
              <a:t> </a:t>
            </a:r>
            <a:r>
              <a:rPr lang="en-ID" dirty="0" err="1"/>
              <a:t>kabel</a:t>
            </a:r>
            <a:r>
              <a:rPr lang="en-ID" dirty="0"/>
              <a:t> yang </a:t>
            </a:r>
            <a:r>
              <a:rPr lang="en-ID" dirty="0" err="1"/>
              <a:t>bisa</a:t>
            </a:r>
            <a:r>
              <a:rPr lang="en-ID" dirty="0"/>
              <a:t> Pak </a:t>
            </a:r>
            <a:r>
              <a:rPr lang="en-ID" dirty="0" err="1"/>
              <a:t>Dengklek</a:t>
            </a:r>
            <a:r>
              <a:rPr lang="en-ID" dirty="0"/>
              <a:t> </a:t>
            </a:r>
            <a:r>
              <a:rPr lang="en-ID" dirty="0" err="1"/>
              <a:t>lakukan</a:t>
            </a:r>
            <a:r>
              <a:rPr lang="en-ID" dirty="0"/>
              <a:t>? [</a:t>
            </a:r>
            <a:r>
              <a:rPr lang="en-ID" dirty="0" err="1"/>
              <a:t>Jawablah</a:t>
            </a:r>
            <a:r>
              <a:rPr lang="en-ID" dirty="0"/>
              <a:t> </a:t>
            </a:r>
            <a:r>
              <a:rPr lang="en-ID" dirty="0" err="1"/>
              <a:t>dengan</a:t>
            </a:r>
            <a:r>
              <a:rPr lang="en-ID" dirty="0"/>
              <a:t> </a:t>
            </a:r>
            <a:r>
              <a:rPr lang="en-ID" dirty="0" err="1"/>
              <a:t>angka</a:t>
            </a:r>
            <a:r>
              <a:rPr lang="en-ID" dirty="0"/>
              <a:t> </a:t>
            </a:r>
            <a:r>
              <a:rPr lang="en-ID" dirty="0" err="1"/>
              <a:t>saja</a:t>
            </a:r>
            <a:r>
              <a:rPr lang="en-ID" dirty="0"/>
              <a:t>!]</a:t>
            </a:r>
          </a:p>
        </p:txBody>
      </p:sp>
    </p:spTree>
    <p:extLst>
      <p:ext uri="{BB962C8B-B14F-4D97-AF65-F5344CB8AC3E}">
        <p14:creationId xmlns:p14="http://schemas.microsoft.com/office/powerpoint/2010/main" val="34719326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A15A1-0878-A4BF-15B8-A7F77A912A8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96BD21-7259-5D5C-ADA8-B56FE194AB64}"/>
              </a:ext>
            </a:extLst>
          </p:cNvPr>
          <p:cNvSpPr txBox="1"/>
          <p:nvPr/>
        </p:nvSpPr>
        <p:spPr>
          <a:xfrm>
            <a:off x="779634" y="425417"/>
            <a:ext cx="4688784" cy="553998"/>
          </a:xfrm>
          <a:prstGeom prst="rect">
            <a:avLst/>
          </a:prstGeom>
          <a:noFill/>
        </p:spPr>
        <p:txBody>
          <a:bodyPr wrap="none" lIns="0" tIns="0" rIns="0" bIns="0" rtlCol="0">
            <a:spAutoFit/>
          </a:bodyPr>
          <a:lstStyle/>
          <a:p>
            <a:r>
              <a:rPr lang="en-US" sz="3600" b="1" dirty="0"/>
              <a:t>Minimum Spanning Tree</a:t>
            </a:r>
            <a:endParaRPr lang="en-ID" sz="3600" b="1" dirty="0"/>
          </a:p>
        </p:txBody>
      </p:sp>
      <p:sp>
        <p:nvSpPr>
          <p:cNvPr id="11" name="Rectangle 9">
            <a:extLst>
              <a:ext uri="{FF2B5EF4-FFF2-40B4-BE49-F238E27FC236}">
                <a16:creationId xmlns:a16="http://schemas.microsoft.com/office/drawing/2014/main" id="{EBBD1FAC-3AD4-92A9-F3B6-28A2652F447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B9C68AC3-DC27-B471-19A5-32BB4E6A7887}"/>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5EAB794D-88C1-C026-FF63-554CFADE62B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E407C11E-D5D7-65BD-EE9C-B3D83E7D264C}"/>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18FBAF4-C955-05DE-2C60-5287418D0265}"/>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4" name="TextBox 3">
            <a:extLst>
              <a:ext uri="{FF2B5EF4-FFF2-40B4-BE49-F238E27FC236}">
                <a16:creationId xmlns:a16="http://schemas.microsoft.com/office/drawing/2014/main" id="{82328C1C-2F51-5838-5EF4-F29E4DC918EF}"/>
              </a:ext>
            </a:extLst>
          </p:cNvPr>
          <p:cNvSpPr txBox="1"/>
          <p:nvPr/>
        </p:nvSpPr>
        <p:spPr>
          <a:xfrm>
            <a:off x="779633" y="979415"/>
            <a:ext cx="8863899" cy="1754326"/>
          </a:xfrm>
          <a:prstGeom prst="rect">
            <a:avLst/>
          </a:prstGeom>
          <a:noFill/>
        </p:spPr>
        <p:txBody>
          <a:bodyPr wrap="square">
            <a:spAutoFit/>
          </a:bodyPr>
          <a:lstStyle/>
          <a:p>
            <a:r>
              <a:rPr lang="en-ID" dirty="0" err="1"/>
              <a:t>Berapa</a:t>
            </a:r>
            <a:r>
              <a:rPr lang="en-ID" dirty="0"/>
              <a:t> total </a:t>
            </a:r>
            <a:r>
              <a:rPr lang="en-ID" dirty="0" err="1"/>
              <a:t>bobot</a:t>
            </a:r>
            <a:r>
              <a:rPr lang="en-ID" dirty="0"/>
              <a:t> minimum </a:t>
            </a:r>
            <a:r>
              <a:rPr lang="en-ID" dirty="0" err="1"/>
              <a:t>jika</a:t>
            </a:r>
            <a:r>
              <a:rPr lang="en-ID" dirty="0"/>
              <a:t> </a:t>
            </a:r>
            <a:r>
              <a:rPr lang="en-ID" dirty="0" err="1"/>
              <a:t>dirubah</a:t>
            </a:r>
            <a:r>
              <a:rPr lang="en-ID" dirty="0"/>
              <a:t> </a:t>
            </a:r>
            <a:r>
              <a:rPr lang="en-ID" dirty="0" err="1"/>
              <a:t>graf</a:t>
            </a:r>
            <a:r>
              <a:rPr lang="en-ID" dirty="0"/>
              <a:t> </a:t>
            </a:r>
            <a:r>
              <a:rPr lang="en-ID" dirty="0" err="1"/>
              <a:t>tersebut</a:t>
            </a:r>
            <a:r>
              <a:rPr lang="en-ID" dirty="0"/>
              <a:t> </a:t>
            </a:r>
            <a:r>
              <a:rPr lang="en-ID" dirty="0" err="1"/>
              <a:t>menjadi</a:t>
            </a:r>
            <a:r>
              <a:rPr lang="en-ID" dirty="0"/>
              <a:t> tree</a:t>
            </a:r>
          </a:p>
          <a:p>
            <a:endParaRPr lang="en-ID" dirty="0"/>
          </a:p>
          <a:p>
            <a:r>
              <a:rPr lang="en-ID" dirty="0"/>
              <a:t>(</a:t>
            </a:r>
            <a:r>
              <a:rPr lang="en-ID" dirty="0" err="1"/>
              <a:t>JIka</a:t>
            </a:r>
            <a:r>
              <a:rPr lang="en-ID" dirty="0"/>
              <a:t> </a:t>
            </a:r>
            <a:r>
              <a:rPr lang="en-ID" dirty="0" err="1"/>
              <a:t>dihapus</a:t>
            </a:r>
            <a:r>
              <a:rPr lang="en-ID" dirty="0"/>
              <a:t> </a:t>
            </a:r>
            <a:r>
              <a:rPr lang="en-ID" dirty="0" err="1"/>
              <a:t>beberapa</a:t>
            </a:r>
            <a:r>
              <a:rPr lang="en-ID" dirty="0"/>
              <a:t> </a:t>
            </a:r>
            <a:r>
              <a:rPr lang="en-ID" dirty="0" err="1"/>
              <a:t>jalan</a:t>
            </a:r>
            <a:r>
              <a:rPr lang="en-ID" dirty="0"/>
              <a:t> </a:t>
            </a:r>
            <a:r>
              <a:rPr lang="en-ID" dirty="0" err="1"/>
              <a:t>tapi</a:t>
            </a:r>
            <a:r>
              <a:rPr lang="en-ID" dirty="0"/>
              <a:t> </a:t>
            </a:r>
            <a:r>
              <a:rPr lang="en-ID" dirty="0" err="1"/>
              <a:t>semua</a:t>
            </a:r>
            <a:r>
              <a:rPr lang="en-ID" dirty="0"/>
              <a:t> </a:t>
            </a:r>
            <a:r>
              <a:rPr lang="en-ID" dirty="0" err="1"/>
              <a:t>rumah</a:t>
            </a:r>
            <a:r>
              <a:rPr lang="en-ID" dirty="0"/>
              <a:t> </a:t>
            </a:r>
            <a:r>
              <a:rPr lang="en-ID" dirty="0" err="1"/>
              <a:t>masih</a:t>
            </a:r>
            <a:r>
              <a:rPr lang="en-ID" dirty="0"/>
              <a:t> </a:t>
            </a:r>
            <a:r>
              <a:rPr lang="en-ID" dirty="0" err="1"/>
              <a:t>terhubung</a:t>
            </a:r>
            <a:r>
              <a:rPr lang="en-ID" dirty="0"/>
              <a:t> </a:t>
            </a:r>
            <a:r>
              <a:rPr lang="en-ID" dirty="0" err="1"/>
              <a:t>berapa</a:t>
            </a:r>
            <a:r>
              <a:rPr lang="en-ID" dirty="0"/>
              <a:t> total </a:t>
            </a:r>
          </a:p>
          <a:p>
            <a:r>
              <a:rPr lang="en-ID" dirty="0" err="1"/>
              <a:t>bobot</a:t>
            </a:r>
            <a:r>
              <a:rPr lang="en-ID" dirty="0"/>
              <a:t>/</a:t>
            </a:r>
            <a:r>
              <a:rPr lang="en-ID" dirty="0" err="1"/>
              <a:t>jarak</a:t>
            </a:r>
            <a:r>
              <a:rPr lang="en-ID" dirty="0"/>
              <a:t>/</a:t>
            </a:r>
            <a:r>
              <a:rPr lang="en-ID" dirty="0" err="1"/>
              <a:t>biaya</a:t>
            </a:r>
            <a:r>
              <a:rPr lang="en-ID" dirty="0"/>
              <a:t> </a:t>
            </a:r>
            <a:r>
              <a:rPr lang="en-ID" dirty="0" err="1"/>
              <a:t>secara</a:t>
            </a:r>
            <a:r>
              <a:rPr lang="en-ID" dirty="0"/>
              <a:t> minimum)?</a:t>
            </a:r>
          </a:p>
          <a:p>
            <a:endParaRPr lang="en-ID" dirty="0"/>
          </a:p>
          <a:p>
            <a:r>
              <a:rPr lang="en-ID" dirty="0"/>
              <a:t>Kruskal Algorithm</a:t>
            </a:r>
          </a:p>
        </p:txBody>
      </p:sp>
    </p:spTree>
    <p:extLst>
      <p:ext uri="{BB962C8B-B14F-4D97-AF65-F5344CB8AC3E}">
        <p14:creationId xmlns:p14="http://schemas.microsoft.com/office/powerpoint/2010/main" val="292326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9CC93-B164-7A0C-F422-9E61F85356A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35C5F29-EBFB-E3F4-B03D-074392114460}"/>
              </a:ext>
            </a:extLst>
          </p:cNvPr>
          <p:cNvSpPr txBox="1"/>
          <p:nvPr/>
        </p:nvSpPr>
        <p:spPr>
          <a:xfrm>
            <a:off x="779634" y="425417"/>
            <a:ext cx="8551380" cy="553998"/>
          </a:xfrm>
          <a:prstGeom prst="rect">
            <a:avLst/>
          </a:prstGeom>
          <a:noFill/>
        </p:spPr>
        <p:txBody>
          <a:bodyPr wrap="none" lIns="0" tIns="0" rIns="0" bIns="0" rtlCol="0">
            <a:spAutoFit/>
          </a:bodyPr>
          <a:lstStyle/>
          <a:p>
            <a:r>
              <a:rPr lang="en-US" sz="3600" b="1" dirty="0"/>
              <a:t>Minimum Spanning Tree – Kruskal Algorithm</a:t>
            </a:r>
            <a:endParaRPr lang="en-ID" sz="3600" b="1" dirty="0"/>
          </a:p>
        </p:txBody>
      </p:sp>
      <p:sp>
        <p:nvSpPr>
          <p:cNvPr id="11" name="Rectangle 9">
            <a:extLst>
              <a:ext uri="{FF2B5EF4-FFF2-40B4-BE49-F238E27FC236}">
                <a16:creationId xmlns:a16="http://schemas.microsoft.com/office/drawing/2014/main" id="{332392FA-513E-DBE4-82AB-11FAC5A9771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211788F3-287E-3450-2C38-3A199E34C6BC}"/>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DBEFEDEC-2B19-73D5-10F0-AAB795F5B489}"/>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43AADE89-45F2-D9BB-6BC5-0172D7387C91}"/>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DA89BF2B-7B9B-3F46-80A2-B6E292A3B926}"/>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Tree>
    <p:extLst>
      <p:ext uri="{BB962C8B-B14F-4D97-AF65-F5344CB8AC3E}">
        <p14:creationId xmlns:p14="http://schemas.microsoft.com/office/powerpoint/2010/main" val="26805982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8CEFF-64F6-EC95-C02B-B34C9698582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6D917DF-E109-E008-FF19-1E1D99DA7743}"/>
              </a:ext>
            </a:extLst>
          </p:cNvPr>
          <p:cNvSpPr txBox="1"/>
          <p:nvPr/>
        </p:nvSpPr>
        <p:spPr>
          <a:xfrm>
            <a:off x="779634" y="425417"/>
            <a:ext cx="8551380" cy="553998"/>
          </a:xfrm>
          <a:prstGeom prst="rect">
            <a:avLst/>
          </a:prstGeom>
          <a:noFill/>
        </p:spPr>
        <p:txBody>
          <a:bodyPr wrap="none" lIns="0" tIns="0" rIns="0" bIns="0" rtlCol="0">
            <a:spAutoFit/>
          </a:bodyPr>
          <a:lstStyle/>
          <a:p>
            <a:r>
              <a:rPr lang="en-US" sz="3600" b="1" dirty="0"/>
              <a:t>Minimum Spanning Tree – Kruskal Algorithm</a:t>
            </a:r>
            <a:endParaRPr lang="en-ID" sz="3600" b="1" dirty="0"/>
          </a:p>
        </p:txBody>
      </p:sp>
      <p:sp>
        <p:nvSpPr>
          <p:cNvPr id="11" name="Rectangle 9">
            <a:extLst>
              <a:ext uri="{FF2B5EF4-FFF2-40B4-BE49-F238E27FC236}">
                <a16:creationId xmlns:a16="http://schemas.microsoft.com/office/drawing/2014/main" id="{2B810AA7-D5F9-4124-C44F-67DD2903663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67FB9E54-C179-A607-F9D1-0841CE339AFD}"/>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B97CBEF5-63E2-92CB-E2FE-9E4169E5612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2531B9E2-A78F-6E7C-52D1-AF6BD3912EAA}"/>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B8A465D0-12B8-41C7-A52D-074DF0EFFC5E}"/>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pic>
        <p:nvPicPr>
          <p:cNvPr id="4" name="Picture 3">
            <a:extLst>
              <a:ext uri="{FF2B5EF4-FFF2-40B4-BE49-F238E27FC236}">
                <a16:creationId xmlns:a16="http://schemas.microsoft.com/office/drawing/2014/main" id="{2D8B3051-FDB3-4FDE-E21E-47E544D27451}"/>
              </a:ext>
            </a:extLst>
          </p:cNvPr>
          <p:cNvPicPr>
            <a:picLocks noChangeAspect="1"/>
          </p:cNvPicPr>
          <p:nvPr/>
        </p:nvPicPr>
        <p:blipFill>
          <a:blip r:embed="rId2"/>
          <a:stretch>
            <a:fillRect/>
          </a:stretch>
        </p:blipFill>
        <p:spPr>
          <a:xfrm>
            <a:off x="779634" y="979415"/>
            <a:ext cx="6383519" cy="5018650"/>
          </a:xfrm>
          <a:prstGeom prst="rect">
            <a:avLst/>
          </a:prstGeom>
        </p:spPr>
      </p:pic>
    </p:spTree>
    <p:extLst>
      <p:ext uri="{BB962C8B-B14F-4D97-AF65-F5344CB8AC3E}">
        <p14:creationId xmlns:p14="http://schemas.microsoft.com/office/powerpoint/2010/main" val="1937472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9AAF8-00CF-91B4-B93B-C248BDE43EA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B0D07F3-93E4-920C-DEC9-DE4903166F52}"/>
              </a:ext>
            </a:extLst>
          </p:cNvPr>
          <p:cNvSpPr txBox="1"/>
          <p:nvPr/>
        </p:nvSpPr>
        <p:spPr>
          <a:xfrm>
            <a:off x="779634" y="425417"/>
            <a:ext cx="2642775" cy="553998"/>
          </a:xfrm>
          <a:prstGeom prst="rect">
            <a:avLst/>
          </a:prstGeom>
          <a:noFill/>
        </p:spPr>
        <p:txBody>
          <a:bodyPr wrap="none" lIns="0" tIns="0" rIns="0" bIns="0" rtlCol="0">
            <a:spAutoFit/>
          </a:bodyPr>
          <a:lstStyle/>
          <a:p>
            <a:r>
              <a:rPr lang="en-US" sz="3600" b="1" dirty="0"/>
              <a:t>Tree Traversal</a:t>
            </a:r>
            <a:endParaRPr lang="en-ID" sz="3600" b="1" dirty="0"/>
          </a:p>
        </p:txBody>
      </p:sp>
      <p:sp>
        <p:nvSpPr>
          <p:cNvPr id="11" name="Rectangle 9">
            <a:extLst>
              <a:ext uri="{FF2B5EF4-FFF2-40B4-BE49-F238E27FC236}">
                <a16:creationId xmlns:a16="http://schemas.microsoft.com/office/drawing/2014/main" id="{600EFEEC-1AC8-896D-1349-54375BA8A7E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A7207772-E5EE-FB25-E6CB-2188366DCBC9}"/>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6566E6D4-6632-CD7B-BE22-6D75B1B4548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D24471EE-024A-B178-2A3E-5F7312DF342F}"/>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BB8E2701-E80E-11B4-F724-2B23B24F17E2}"/>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3" name="TextBox 2">
            <a:extLst>
              <a:ext uri="{FF2B5EF4-FFF2-40B4-BE49-F238E27FC236}">
                <a16:creationId xmlns:a16="http://schemas.microsoft.com/office/drawing/2014/main" id="{5A95A28F-588D-446F-BBAE-BD247072E373}"/>
              </a:ext>
            </a:extLst>
          </p:cNvPr>
          <p:cNvSpPr txBox="1"/>
          <p:nvPr/>
        </p:nvSpPr>
        <p:spPr>
          <a:xfrm>
            <a:off x="779633" y="979415"/>
            <a:ext cx="8863899" cy="1477328"/>
          </a:xfrm>
          <a:prstGeom prst="rect">
            <a:avLst/>
          </a:prstGeom>
          <a:noFill/>
        </p:spPr>
        <p:txBody>
          <a:bodyPr wrap="square">
            <a:spAutoFit/>
          </a:bodyPr>
          <a:lstStyle/>
          <a:p>
            <a:pPr marL="285750" indent="-285750">
              <a:buFontTx/>
              <a:buChar char="-"/>
            </a:pPr>
            <a:r>
              <a:rPr lang="en-US" dirty="0"/>
              <a:t>DFS</a:t>
            </a:r>
          </a:p>
          <a:p>
            <a:pPr marL="285750" indent="-285750">
              <a:buFontTx/>
              <a:buChar char="-"/>
            </a:pPr>
            <a:r>
              <a:rPr lang="en-US" dirty="0"/>
              <a:t>Level Order (</a:t>
            </a:r>
            <a:r>
              <a:rPr lang="en-US" dirty="0" err="1"/>
              <a:t>BFS</a:t>
            </a:r>
            <a:r>
              <a:rPr lang="en-US" dirty="0"/>
              <a:t>)</a:t>
            </a:r>
          </a:p>
          <a:p>
            <a:pPr marL="285750" indent="-285750">
              <a:buFontTx/>
              <a:buChar char="-"/>
            </a:pPr>
            <a:r>
              <a:rPr lang="en-US" dirty="0"/>
              <a:t>Pre-Order</a:t>
            </a:r>
          </a:p>
          <a:p>
            <a:pPr marL="285750" indent="-285750">
              <a:buFontTx/>
              <a:buChar char="-"/>
            </a:pPr>
            <a:r>
              <a:rPr lang="en-US" dirty="0"/>
              <a:t>In-Order</a:t>
            </a:r>
          </a:p>
          <a:p>
            <a:pPr marL="285750" indent="-285750">
              <a:buFontTx/>
              <a:buChar char="-"/>
            </a:pPr>
            <a:r>
              <a:rPr lang="en-US" dirty="0"/>
              <a:t>Post-Order</a:t>
            </a:r>
            <a:endParaRPr lang="en-ID" dirty="0"/>
          </a:p>
        </p:txBody>
      </p:sp>
      <p:sp>
        <p:nvSpPr>
          <p:cNvPr id="5" name="TextBox 4">
            <a:extLst>
              <a:ext uri="{FF2B5EF4-FFF2-40B4-BE49-F238E27FC236}">
                <a16:creationId xmlns:a16="http://schemas.microsoft.com/office/drawing/2014/main" id="{CACAC933-F97F-F35F-6D24-7AF4521081DC}"/>
              </a:ext>
            </a:extLst>
          </p:cNvPr>
          <p:cNvSpPr txBox="1"/>
          <p:nvPr/>
        </p:nvSpPr>
        <p:spPr>
          <a:xfrm>
            <a:off x="905933" y="2179744"/>
            <a:ext cx="6578600" cy="1200329"/>
          </a:xfrm>
          <a:prstGeom prst="rect">
            <a:avLst/>
          </a:prstGeom>
          <a:solidFill>
            <a:schemeClr val="bg1"/>
          </a:solidFill>
          <a:ln w="38100">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latin typeface="Courier New" panose="02070309020205020404" pitchFamily="49" charset="0"/>
                <a:cs typeface="Courier New" panose="02070309020205020404" pitchFamily="49" charset="0"/>
              </a:rPr>
              <a:t>// Pre Order</a:t>
            </a:r>
          </a:p>
          <a:p>
            <a:r>
              <a:rPr lang="en-US" dirty="0" err="1">
                <a:latin typeface="Courier New" panose="02070309020205020404" pitchFamily="49" charset="0"/>
                <a:cs typeface="Courier New" panose="02070309020205020404" pitchFamily="49" charset="0"/>
              </a:rPr>
              <a:t>mark_node</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visit_left</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visit_right</a:t>
            </a:r>
            <a:r>
              <a:rPr lang="en-US"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D30C4128-25FE-4C7D-7BF1-895351C0B0FE}"/>
              </a:ext>
            </a:extLst>
          </p:cNvPr>
          <p:cNvSpPr txBox="1"/>
          <p:nvPr/>
        </p:nvSpPr>
        <p:spPr>
          <a:xfrm>
            <a:off x="905933" y="3697996"/>
            <a:ext cx="6578600" cy="1200329"/>
          </a:xfrm>
          <a:prstGeom prst="rect">
            <a:avLst/>
          </a:prstGeom>
          <a:solidFill>
            <a:schemeClr val="bg1"/>
          </a:solidFill>
          <a:ln w="38100">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latin typeface="Courier New" panose="02070309020205020404" pitchFamily="49" charset="0"/>
                <a:cs typeface="Courier New" panose="02070309020205020404" pitchFamily="49" charset="0"/>
              </a:rPr>
              <a:t>// In Order</a:t>
            </a:r>
          </a:p>
          <a:p>
            <a:r>
              <a:rPr lang="en-US" dirty="0" err="1">
                <a:latin typeface="Courier New" panose="02070309020205020404" pitchFamily="49" charset="0"/>
                <a:cs typeface="Courier New" panose="02070309020205020404" pitchFamily="49" charset="0"/>
              </a:rPr>
              <a:t>visit_left</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mark_node</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visit_right</a:t>
            </a:r>
            <a:r>
              <a:rPr lang="en-US"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C66DE337-9534-E7CA-8187-0A6A88475AD2}"/>
              </a:ext>
            </a:extLst>
          </p:cNvPr>
          <p:cNvSpPr txBox="1"/>
          <p:nvPr/>
        </p:nvSpPr>
        <p:spPr>
          <a:xfrm>
            <a:off x="905933" y="5154262"/>
            <a:ext cx="6578600" cy="1477328"/>
          </a:xfrm>
          <a:prstGeom prst="rect">
            <a:avLst/>
          </a:prstGeom>
          <a:solidFill>
            <a:schemeClr val="bg1"/>
          </a:solidFill>
          <a:ln w="38100">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latin typeface="Courier New" panose="02070309020205020404" pitchFamily="49" charset="0"/>
                <a:cs typeface="Courier New" panose="02070309020205020404" pitchFamily="49" charset="0"/>
              </a:rPr>
              <a:t>// Post Order</a:t>
            </a:r>
          </a:p>
          <a:p>
            <a:r>
              <a:rPr lang="en-US" dirty="0" err="1">
                <a:latin typeface="Courier New" panose="02070309020205020404" pitchFamily="49" charset="0"/>
                <a:cs typeface="Courier New" panose="02070309020205020404" pitchFamily="49" charset="0"/>
              </a:rPr>
              <a:t>visit_left</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visit_right</a:t>
            </a:r>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mark_node</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9323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4242B-A7A0-2004-3470-F4CE3030E6B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093F18F-F7C0-58BA-1D9F-DA474C393BA1}"/>
              </a:ext>
            </a:extLst>
          </p:cNvPr>
          <p:cNvSpPr txBox="1"/>
          <p:nvPr/>
        </p:nvSpPr>
        <p:spPr>
          <a:xfrm>
            <a:off x="481633" y="192225"/>
            <a:ext cx="10276114" cy="2308324"/>
          </a:xfrm>
          <a:prstGeom prst="rect">
            <a:avLst/>
          </a:prstGeom>
          <a:noFill/>
        </p:spPr>
        <p:txBody>
          <a:bodyPr wrap="square">
            <a:spAutoFit/>
          </a:bodyPr>
          <a:lstStyle/>
          <a:p>
            <a:r>
              <a:rPr lang="en-ID" b="1" dirty="0"/>
              <a:t>[</a:t>
            </a:r>
            <a:r>
              <a:rPr lang="en-ID" b="1" dirty="0" err="1"/>
              <a:t>OSNK</a:t>
            </a:r>
            <a:r>
              <a:rPr lang="en-ID" b="1" dirty="0"/>
              <a:t> 2019]</a:t>
            </a:r>
            <a:r>
              <a:rPr lang="en-ID" dirty="0"/>
              <a:t> </a:t>
            </a:r>
          </a:p>
          <a:p>
            <a:r>
              <a:rPr lang="en-ID" dirty="0"/>
              <a:t>Pak </a:t>
            </a:r>
            <a:r>
              <a:rPr lang="en-ID" dirty="0" err="1"/>
              <a:t>Dengklek</a:t>
            </a:r>
            <a:r>
              <a:rPr lang="en-ID" dirty="0"/>
              <a:t> </a:t>
            </a:r>
            <a:r>
              <a:rPr lang="en-ID" dirty="0" err="1"/>
              <a:t>sedang</a:t>
            </a:r>
            <a:r>
              <a:rPr lang="en-ID" dirty="0"/>
              <a:t> </a:t>
            </a:r>
            <a:r>
              <a:rPr lang="en-ID" dirty="0" err="1"/>
              <a:t>memimpin</a:t>
            </a:r>
            <a:r>
              <a:rPr lang="en-ID" dirty="0"/>
              <a:t> </a:t>
            </a:r>
            <a:r>
              <a:rPr lang="en-ID" dirty="0" err="1"/>
              <a:t>proyek</a:t>
            </a:r>
            <a:r>
              <a:rPr lang="en-ID" dirty="0"/>
              <a:t> </a:t>
            </a:r>
            <a:r>
              <a:rPr lang="en-ID" dirty="0" err="1"/>
              <a:t>pembangunan</a:t>
            </a:r>
            <a:r>
              <a:rPr lang="en-ID" dirty="0"/>
              <a:t> </a:t>
            </a:r>
            <a:r>
              <a:rPr lang="en-ID" dirty="0" err="1"/>
              <a:t>jalan</a:t>
            </a:r>
            <a:r>
              <a:rPr lang="en-ID" dirty="0"/>
              <a:t> di negara A, yang </a:t>
            </a:r>
            <a:r>
              <a:rPr lang="en-ID" dirty="0" err="1"/>
              <a:t>berjumlah</a:t>
            </a:r>
            <a:r>
              <a:rPr lang="en-ID" dirty="0"/>
              <a:t> 13 </a:t>
            </a:r>
            <a:r>
              <a:rPr lang="en-ID" dirty="0" err="1"/>
              <a:t>kota</a:t>
            </a:r>
            <a:r>
              <a:rPr lang="en-ID" dirty="0"/>
              <a:t> </a:t>
            </a:r>
            <a:r>
              <a:rPr lang="en-ID" dirty="0" err="1"/>
              <a:t>dengan</a:t>
            </a:r>
            <a:r>
              <a:rPr lang="en-ID" dirty="0"/>
              <a:t> </a:t>
            </a:r>
            <a:r>
              <a:rPr lang="en-ID" dirty="0" err="1"/>
              <a:t>rencana</a:t>
            </a:r>
            <a:r>
              <a:rPr lang="en-ID" dirty="0"/>
              <a:t> </a:t>
            </a:r>
            <a:r>
              <a:rPr lang="en-ID" dirty="0" err="1"/>
              <a:t>pembangunan</a:t>
            </a:r>
            <a:r>
              <a:rPr lang="en-ID" dirty="0"/>
              <a:t> 32 </a:t>
            </a:r>
            <a:r>
              <a:rPr lang="en-ID" dirty="0" err="1"/>
              <a:t>jalan</a:t>
            </a:r>
            <a:r>
              <a:rPr lang="en-ID" dirty="0"/>
              <a:t>. </a:t>
            </a:r>
            <a:r>
              <a:rPr lang="en-ID" dirty="0" err="1"/>
              <a:t>Suatu</a:t>
            </a:r>
            <a:r>
              <a:rPr lang="en-ID" dirty="0"/>
              <a:t> </a:t>
            </a:r>
            <a:r>
              <a:rPr lang="en-ID" dirty="0" err="1"/>
              <a:t>hari</a:t>
            </a:r>
            <a:r>
              <a:rPr lang="en-ID" dirty="0"/>
              <a:t>, Pak </a:t>
            </a:r>
            <a:r>
              <a:rPr lang="en-ID" dirty="0" err="1"/>
              <a:t>Dengklek</a:t>
            </a:r>
            <a:r>
              <a:rPr lang="en-ID" dirty="0"/>
              <a:t> </a:t>
            </a:r>
            <a:r>
              <a:rPr lang="en-ID" dirty="0" err="1"/>
              <a:t>harus</a:t>
            </a:r>
            <a:r>
              <a:rPr lang="en-ID" dirty="0"/>
              <a:t> </a:t>
            </a:r>
            <a:r>
              <a:rPr lang="en-ID" dirty="0" err="1"/>
              <a:t>pergi</a:t>
            </a:r>
            <a:r>
              <a:rPr lang="en-ID" dirty="0"/>
              <a:t> </a:t>
            </a:r>
            <a:r>
              <a:rPr lang="en-ID" dirty="0" err="1"/>
              <a:t>menemui</a:t>
            </a:r>
            <a:r>
              <a:rPr lang="en-ID" dirty="0"/>
              <a:t> </a:t>
            </a:r>
            <a:r>
              <a:rPr lang="en-ID" dirty="0" err="1"/>
              <a:t>istrinya</a:t>
            </a:r>
            <a:r>
              <a:rPr lang="en-ID" dirty="0"/>
              <a:t> di Indonesia dan </a:t>
            </a:r>
            <a:r>
              <a:rPr lang="en-ID" dirty="0" err="1"/>
              <a:t>meninggalkan</a:t>
            </a:r>
            <a:r>
              <a:rPr lang="en-ID" dirty="0"/>
              <a:t> </a:t>
            </a:r>
            <a:r>
              <a:rPr lang="en-ID" dirty="0" err="1"/>
              <a:t>untuk</a:t>
            </a:r>
            <a:r>
              <a:rPr lang="en-ID" dirty="0"/>
              <a:t> </a:t>
            </a:r>
            <a:r>
              <a:rPr lang="en-ID" dirty="0" err="1"/>
              <a:t>sementara</a:t>
            </a:r>
            <a:r>
              <a:rPr lang="en-ID" dirty="0"/>
              <a:t> </a:t>
            </a:r>
            <a:r>
              <a:rPr lang="en-ID" dirty="0" err="1"/>
              <a:t>waktu</a:t>
            </a:r>
            <a:r>
              <a:rPr lang="en-ID" dirty="0"/>
              <a:t> </a:t>
            </a:r>
            <a:r>
              <a:rPr lang="en-ID" dirty="0" err="1"/>
              <a:t>proyeknya</a:t>
            </a:r>
            <a:r>
              <a:rPr lang="en-ID" dirty="0"/>
              <a:t>. </a:t>
            </a:r>
            <a:r>
              <a:rPr lang="en-ID" dirty="0" err="1"/>
              <a:t>Presiden</a:t>
            </a:r>
            <a:r>
              <a:rPr lang="en-ID" dirty="0"/>
              <a:t> negara A </a:t>
            </a:r>
            <a:r>
              <a:rPr lang="en-ID" dirty="0" err="1"/>
              <a:t>ingin</a:t>
            </a:r>
            <a:r>
              <a:rPr lang="en-ID" dirty="0"/>
              <a:t> </a:t>
            </a:r>
            <a:r>
              <a:rPr lang="en-ID" dirty="0" err="1"/>
              <a:t>mengetahui</a:t>
            </a:r>
            <a:r>
              <a:rPr lang="en-ID" dirty="0"/>
              <a:t> </a:t>
            </a:r>
            <a:r>
              <a:rPr lang="en-ID" dirty="0" err="1"/>
              <a:t>berapa</a:t>
            </a:r>
            <a:r>
              <a:rPr lang="en-ID" dirty="0"/>
              <a:t> </a:t>
            </a:r>
            <a:r>
              <a:rPr lang="en-ID" dirty="0" err="1"/>
              <a:t>jalan</a:t>
            </a:r>
            <a:r>
              <a:rPr lang="en-ID" dirty="0"/>
              <a:t> </a:t>
            </a:r>
            <a:r>
              <a:rPr lang="en-ID" dirty="0" err="1"/>
              <a:t>antar</a:t>
            </a:r>
            <a:r>
              <a:rPr lang="en-ID" dirty="0"/>
              <a:t> </a:t>
            </a:r>
            <a:r>
              <a:rPr lang="en-ID" dirty="0" err="1"/>
              <a:t>kota</a:t>
            </a:r>
            <a:r>
              <a:rPr lang="en-ID" dirty="0"/>
              <a:t> yang </a:t>
            </a:r>
            <a:r>
              <a:rPr lang="en-ID" dirty="0" err="1"/>
              <a:t>sudah</a:t>
            </a:r>
            <a:r>
              <a:rPr lang="en-ID" dirty="0"/>
              <a:t> </a:t>
            </a:r>
            <a:r>
              <a:rPr lang="en-ID" dirty="0" err="1"/>
              <a:t>selesai</a:t>
            </a:r>
            <a:r>
              <a:rPr lang="en-ID" dirty="0"/>
              <a:t>, </a:t>
            </a:r>
            <a:r>
              <a:rPr lang="en-ID" dirty="0" err="1"/>
              <a:t>untuk</a:t>
            </a:r>
            <a:r>
              <a:rPr lang="en-ID" dirty="0"/>
              <a:t> </a:t>
            </a:r>
            <a:r>
              <a:rPr lang="en-ID" dirty="0" err="1"/>
              <a:t>membayar</a:t>
            </a:r>
            <a:r>
              <a:rPr lang="en-ID" dirty="0"/>
              <a:t> </a:t>
            </a:r>
            <a:r>
              <a:rPr lang="en-ID" dirty="0" err="1"/>
              <a:t>sementara</a:t>
            </a:r>
            <a:r>
              <a:rPr lang="en-ID" dirty="0"/>
              <a:t> Pak </a:t>
            </a:r>
            <a:r>
              <a:rPr lang="en-ID" dirty="0" err="1"/>
              <a:t>Dengklek</a:t>
            </a:r>
            <a:r>
              <a:rPr lang="en-ID" dirty="0"/>
              <a:t>, </a:t>
            </a:r>
            <a:r>
              <a:rPr lang="en-ID" dirty="0" err="1"/>
              <a:t>dengan</a:t>
            </a:r>
            <a:r>
              <a:rPr lang="en-ID" dirty="0"/>
              <a:t> </a:t>
            </a:r>
            <a:r>
              <a:rPr lang="en-ID" dirty="0" err="1"/>
              <a:t>peta</a:t>
            </a:r>
            <a:r>
              <a:rPr lang="en-ID" dirty="0"/>
              <a:t> </a:t>
            </a:r>
            <a:r>
              <a:rPr lang="en-ID" dirty="0" err="1"/>
              <a:t>sebagai</a:t>
            </a:r>
            <a:r>
              <a:rPr lang="en-ID" dirty="0"/>
              <a:t> </a:t>
            </a:r>
            <a:r>
              <a:rPr lang="en-ID" dirty="0" err="1"/>
              <a:t>berikut</a:t>
            </a:r>
            <a:r>
              <a:rPr lang="en-ID" dirty="0"/>
              <a:t>. </a:t>
            </a:r>
          </a:p>
          <a:p>
            <a:endParaRPr lang="en-ID" dirty="0"/>
          </a:p>
          <a:p>
            <a:r>
              <a:rPr lang="en-ID" dirty="0" err="1"/>
              <a:t>Dengan</a:t>
            </a:r>
            <a:r>
              <a:rPr lang="en-ID" dirty="0"/>
              <a:t> </a:t>
            </a:r>
            <a:r>
              <a:rPr lang="en-ID" dirty="0" err="1"/>
              <a:t>angka</a:t>
            </a:r>
            <a:r>
              <a:rPr lang="en-ID" dirty="0"/>
              <a:t> </a:t>
            </a:r>
            <a:r>
              <a:rPr lang="en-ID" dirty="0" err="1"/>
              <a:t>angka</a:t>
            </a:r>
            <a:r>
              <a:rPr lang="en-ID" dirty="0"/>
              <a:t> di </a:t>
            </a:r>
            <a:r>
              <a:rPr lang="en-ID" dirty="0" err="1"/>
              <a:t>dalam</a:t>
            </a:r>
            <a:r>
              <a:rPr lang="en-ID" dirty="0"/>
              <a:t> </a:t>
            </a:r>
            <a:r>
              <a:rPr lang="en-ID" dirty="0" err="1"/>
              <a:t>kota</a:t>
            </a:r>
            <a:r>
              <a:rPr lang="en-ID" dirty="0"/>
              <a:t> </a:t>
            </a:r>
            <a:r>
              <a:rPr lang="en-ID" dirty="0" err="1"/>
              <a:t>melambangkan</a:t>
            </a:r>
            <a:r>
              <a:rPr lang="en-ID" dirty="0"/>
              <a:t> </a:t>
            </a:r>
            <a:r>
              <a:rPr lang="en-ID" dirty="0" err="1"/>
              <a:t>banyaknya</a:t>
            </a:r>
            <a:r>
              <a:rPr lang="en-ID" dirty="0"/>
              <a:t> </a:t>
            </a:r>
            <a:r>
              <a:rPr lang="en-ID" dirty="0" err="1"/>
              <a:t>jalan</a:t>
            </a:r>
            <a:r>
              <a:rPr lang="en-ID" dirty="0"/>
              <a:t> yang </a:t>
            </a:r>
            <a:r>
              <a:rPr lang="en-ID" dirty="0" err="1"/>
              <a:t>menghubungkan</a:t>
            </a:r>
            <a:r>
              <a:rPr lang="en-ID" dirty="0"/>
              <a:t> </a:t>
            </a:r>
            <a:r>
              <a:rPr lang="en-ID" dirty="0" err="1"/>
              <a:t>kota</a:t>
            </a:r>
            <a:r>
              <a:rPr lang="en-ID" dirty="0"/>
              <a:t> </a:t>
            </a:r>
            <a:r>
              <a:rPr lang="en-ID" dirty="0" err="1"/>
              <a:t>tersebut</a:t>
            </a:r>
            <a:r>
              <a:rPr lang="en-ID" dirty="0"/>
              <a:t> </a:t>
            </a:r>
            <a:r>
              <a:rPr lang="en-ID" dirty="0" err="1"/>
              <a:t>dengan</a:t>
            </a:r>
            <a:r>
              <a:rPr lang="en-ID" dirty="0"/>
              <a:t> </a:t>
            </a:r>
            <a:r>
              <a:rPr lang="en-ID" dirty="0" err="1"/>
              <a:t>kota</a:t>
            </a:r>
            <a:r>
              <a:rPr lang="en-ID" dirty="0"/>
              <a:t> lain, </a:t>
            </a:r>
            <a:r>
              <a:rPr lang="en-ID" dirty="0" err="1"/>
              <a:t>tentukanlah</a:t>
            </a:r>
            <a:r>
              <a:rPr lang="en-ID" dirty="0"/>
              <a:t> </a:t>
            </a:r>
            <a:r>
              <a:rPr lang="en-ID" dirty="0" err="1"/>
              <a:t>berapa</a:t>
            </a:r>
            <a:r>
              <a:rPr lang="en-ID" dirty="0"/>
              <a:t> </a:t>
            </a:r>
            <a:r>
              <a:rPr lang="en-ID" dirty="0" err="1"/>
              <a:t>banyak</a:t>
            </a:r>
            <a:r>
              <a:rPr lang="en-ID" dirty="0"/>
              <a:t> </a:t>
            </a:r>
            <a:r>
              <a:rPr lang="en-ID" dirty="0" err="1"/>
              <a:t>jalan</a:t>
            </a:r>
            <a:r>
              <a:rPr lang="en-ID" dirty="0"/>
              <a:t> yang </a:t>
            </a:r>
            <a:r>
              <a:rPr lang="en-ID" dirty="0" err="1"/>
              <a:t>sudah</a:t>
            </a:r>
            <a:r>
              <a:rPr lang="en-ID" dirty="0"/>
              <a:t> </a:t>
            </a:r>
            <a:r>
              <a:rPr lang="en-ID" dirty="0" err="1"/>
              <a:t>jadi</a:t>
            </a:r>
            <a:r>
              <a:rPr lang="en-ID" dirty="0"/>
              <a:t>.</a:t>
            </a:r>
            <a:endParaRPr lang="en-ID" b="1" dirty="0"/>
          </a:p>
        </p:txBody>
      </p:sp>
      <p:pic>
        <p:nvPicPr>
          <p:cNvPr id="3" name="Picture 2">
            <a:extLst>
              <a:ext uri="{FF2B5EF4-FFF2-40B4-BE49-F238E27FC236}">
                <a16:creationId xmlns:a16="http://schemas.microsoft.com/office/drawing/2014/main" id="{427E4FC1-4A08-1A25-72F1-8C8CEAABFC2E}"/>
              </a:ext>
            </a:extLst>
          </p:cNvPr>
          <p:cNvPicPr>
            <a:picLocks noChangeAspect="1"/>
          </p:cNvPicPr>
          <p:nvPr/>
        </p:nvPicPr>
        <p:blipFill>
          <a:blip r:embed="rId2"/>
          <a:stretch>
            <a:fillRect/>
          </a:stretch>
        </p:blipFill>
        <p:spPr>
          <a:xfrm>
            <a:off x="419129" y="2155554"/>
            <a:ext cx="7183937" cy="3883727"/>
          </a:xfrm>
          <a:prstGeom prst="rect">
            <a:avLst/>
          </a:prstGeom>
        </p:spPr>
      </p:pic>
    </p:spTree>
    <p:extLst>
      <p:ext uri="{BB962C8B-B14F-4D97-AF65-F5344CB8AC3E}">
        <p14:creationId xmlns:p14="http://schemas.microsoft.com/office/powerpoint/2010/main" val="42373882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FFCE0-44BC-3005-5DFA-750A0F840A4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B9B8F08-96C7-A885-69F2-FC3A664B0423}"/>
              </a:ext>
            </a:extLst>
          </p:cNvPr>
          <p:cNvSpPr txBox="1"/>
          <p:nvPr/>
        </p:nvSpPr>
        <p:spPr>
          <a:xfrm>
            <a:off x="779634" y="425417"/>
            <a:ext cx="2642775" cy="553998"/>
          </a:xfrm>
          <a:prstGeom prst="rect">
            <a:avLst/>
          </a:prstGeom>
          <a:noFill/>
        </p:spPr>
        <p:txBody>
          <a:bodyPr wrap="none" lIns="0" tIns="0" rIns="0" bIns="0" rtlCol="0">
            <a:spAutoFit/>
          </a:bodyPr>
          <a:lstStyle/>
          <a:p>
            <a:r>
              <a:rPr lang="en-US" sz="3600" b="1" dirty="0"/>
              <a:t>Tree Traversal</a:t>
            </a:r>
            <a:endParaRPr lang="en-ID" sz="3600" b="1" dirty="0"/>
          </a:p>
        </p:txBody>
      </p:sp>
      <p:sp>
        <p:nvSpPr>
          <p:cNvPr id="11" name="Rectangle 9">
            <a:extLst>
              <a:ext uri="{FF2B5EF4-FFF2-40B4-BE49-F238E27FC236}">
                <a16:creationId xmlns:a16="http://schemas.microsoft.com/office/drawing/2014/main" id="{9939C0C0-FE17-32A9-7058-E9AD961CDF9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AE65B86E-384D-39A3-840C-FA671AD13F7B}"/>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D2BD58D2-04CE-70E2-1AA8-DA1FDDA5748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0BD5EF11-201F-B8A5-930F-97846A6B9F50}"/>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1119B55B-711E-5378-4FA2-A0748A220F24}"/>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pic>
        <p:nvPicPr>
          <p:cNvPr id="13" name="Picture 12">
            <a:extLst>
              <a:ext uri="{FF2B5EF4-FFF2-40B4-BE49-F238E27FC236}">
                <a16:creationId xmlns:a16="http://schemas.microsoft.com/office/drawing/2014/main" id="{A0CADB5B-B8E3-C97C-4A21-E156F38319AF}"/>
              </a:ext>
            </a:extLst>
          </p:cNvPr>
          <p:cNvPicPr>
            <a:picLocks noChangeAspect="1"/>
          </p:cNvPicPr>
          <p:nvPr/>
        </p:nvPicPr>
        <p:blipFill>
          <a:blip r:embed="rId2"/>
          <a:stretch>
            <a:fillRect/>
          </a:stretch>
        </p:blipFill>
        <p:spPr>
          <a:xfrm>
            <a:off x="1089176" y="1043484"/>
            <a:ext cx="4666465" cy="4409050"/>
          </a:xfrm>
          <a:prstGeom prst="rect">
            <a:avLst/>
          </a:prstGeom>
        </p:spPr>
      </p:pic>
      <p:sp>
        <p:nvSpPr>
          <p:cNvPr id="15" name="TextBox 14">
            <a:extLst>
              <a:ext uri="{FF2B5EF4-FFF2-40B4-BE49-F238E27FC236}">
                <a16:creationId xmlns:a16="http://schemas.microsoft.com/office/drawing/2014/main" id="{DCDA9DA3-9BD6-D479-A0EC-309A6AF20AFC}"/>
              </a:ext>
            </a:extLst>
          </p:cNvPr>
          <p:cNvSpPr txBox="1"/>
          <p:nvPr/>
        </p:nvSpPr>
        <p:spPr>
          <a:xfrm>
            <a:off x="6154420" y="835505"/>
            <a:ext cx="5072380" cy="2062103"/>
          </a:xfrm>
          <a:prstGeom prst="rect">
            <a:avLst/>
          </a:prstGeom>
          <a:noFill/>
        </p:spPr>
        <p:txBody>
          <a:bodyPr wrap="square">
            <a:spAutoFit/>
          </a:bodyPr>
          <a:lstStyle/>
          <a:p>
            <a:r>
              <a:rPr lang="en-ID" sz="1600" dirty="0" err="1"/>
              <a:t>Setiap</a:t>
            </a:r>
            <a:r>
              <a:rPr lang="en-ID" sz="1600" dirty="0"/>
              <a:t> kali </a:t>
            </a:r>
            <a:r>
              <a:rPr lang="en-ID" sz="1600" dirty="0" err="1"/>
              <a:t>menemukan</a:t>
            </a:r>
            <a:r>
              <a:rPr lang="en-ID" sz="1600" dirty="0"/>
              <a:t> </a:t>
            </a:r>
            <a:r>
              <a:rPr lang="en-ID" sz="1600" dirty="0" err="1"/>
              <a:t>benda</a:t>
            </a:r>
            <a:r>
              <a:rPr lang="en-ID" sz="1600" dirty="0"/>
              <a:t> </a:t>
            </a:r>
            <a:r>
              <a:rPr lang="en-ID" sz="1600" dirty="0" err="1"/>
              <a:t>pusaka</a:t>
            </a:r>
            <a:r>
              <a:rPr lang="en-ID" sz="1600" dirty="0"/>
              <a:t>, Pak </a:t>
            </a:r>
            <a:r>
              <a:rPr lang="en-ID" sz="1600" dirty="0" err="1"/>
              <a:t>Dengklek</a:t>
            </a:r>
            <a:r>
              <a:rPr lang="en-ID" sz="1600" dirty="0"/>
              <a:t> </a:t>
            </a:r>
            <a:r>
              <a:rPr lang="en-ID" sz="1600" dirty="0" err="1"/>
              <a:t>akan</a:t>
            </a:r>
            <a:r>
              <a:rPr lang="en-ID" sz="1600" dirty="0"/>
              <a:t> </a:t>
            </a:r>
            <a:r>
              <a:rPr lang="en-ID" sz="1600" dirty="0" err="1"/>
              <a:t>meletakkannya</a:t>
            </a:r>
            <a:r>
              <a:rPr lang="en-ID" sz="1600" dirty="0"/>
              <a:t> </a:t>
            </a:r>
            <a:r>
              <a:rPr lang="en-ID" sz="1600" dirty="0" err="1"/>
              <a:t>dalam</a:t>
            </a:r>
            <a:r>
              <a:rPr lang="en-ID" sz="1600" dirty="0"/>
              <a:t> </a:t>
            </a:r>
            <a:r>
              <a:rPr lang="en-ID" sz="1600" dirty="0" err="1"/>
              <a:t>sebuah</a:t>
            </a:r>
            <a:r>
              <a:rPr lang="en-ID" sz="1600" dirty="0"/>
              <a:t> </a:t>
            </a:r>
            <a:r>
              <a:rPr lang="en-ID" sz="1600" dirty="0" err="1"/>
              <a:t>boks</a:t>
            </a:r>
            <a:r>
              <a:rPr lang="en-ID" sz="1600" dirty="0"/>
              <a:t> </a:t>
            </a:r>
            <a:r>
              <a:rPr lang="en-ID" sz="1600" dirty="0" err="1"/>
              <a:t>kosong</a:t>
            </a:r>
            <a:r>
              <a:rPr lang="en-ID" sz="1600" dirty="0"/>
              <a:t> pada </a:t>
            </a:r>
            <a:r>
              <a:rPr lang="en-ID" sz="1600" dirty="0" err="1"/>
              <a:t>posisi</a:t>
            </a:r>
            <a:r>
              <a:rPr lang="en-ID" sz="1600" dirty="0"/>
              <a:t> paling </a:t>
            </a:r>
            <a:r>
              <a:rPr lang="en-ID" sz="1600" dirty="0" err="1"/>
              <a:t>atas</a:t>
            </a:r>
            <a:r>
              <a:rPr lang="en-ID" sz="1600" dirty="0"/>
              <a:t>. Jika Pak </a:t>
            </a:r>
            <a:r>
              <a:rPr lang="en-ID" sz="1600" dirty="0" err="1"/>
              <a:t>Dengklek</a:t>
            </a:r>
            <a:r>
              <a:rPr lang="en-ID" sz="1600" dirty="0"/>
              <a:t> </a:t>
            </a:r>
            <a:r>
              <a:rPr lang="en-ID" sz="1600" dirty="0" err="1"/>
              <a:t>memulai</a:t>
            </a:r>
            <a:r>
              <a:rPr lang="en-ID" sz="1600" dirty="0"/>
              <a:t> </a:t>
            </a:r>
            <a:r>
              <a:rPr lang="en-ID" sz="1600" dirty="0" err="1"/>
              <a:t>pencarian</a:t>
            </a:r>
            <a:r>
              <a:rPr lang="en-ID" sz="1600" dirty="0"/>
              <a:t> </a:t>
            </a:r>
            <a:r>
              <a:rPr lang="en-ID" sz="1600" dirty="0" err="1"/>
              <a:t>dengan</a:t>
            </a:r>
            <a:r>
              <a:rPr lang="en-ID" sz="1600" dirty="0"/>
              <a:t> </a:t>
            </a:r>
            <a:r>
              <a:rPr lang="en-ID" sz="1600" dirty="0" err="1"/>
              <a:t>benda</a:t>
            </a:r>
            <a:r>
              <a:rPr lang="en-ID" sz="1600" dirty="0"/>
              <a:t> </a:t>
            </a:r>
            <a:r>
              <a:rPr lang="en-ID" sz="1600" dirty="0" err="1"/>
              <a:t>pusaka</a:t>
            </a:r>
            <a:r>
              <a:rPr lang="en-ID" sz="1600" dirty="0"/>
              <a:t> A </a:t>
            </a:r>
            <a:r>
              <a:rPr lang="en-ID" sz="1600" dirty="0" err="1"/>
              <a:t>yaitu</a:t>
            </a:r>
            <a:r>
              <a:rPr lang="en-ID" sz="1600" dirty="0"/>
              <a:t> </a:t>
            </a:r>
            <a:r>
              <a:rPr lang="en-ID" sz="1600" dirty="0" err="1"/>
              <a:t>cari</a:t>
            </a:r>
            <a:r>
              <a:rPr lang="en-ID" sz="1600" dirty="0"/>
              <a:t>(A) </a:t>
            </a:r>
            <a:r>
              <a:rPr lang="en-ID" sz="1600" dirty="0" err="1"/>
              <a:t>sampai</a:t>
            </a:r>
            <a:r>
              <a:rPr lang="en-ID" sz="1600" dirty="0"/>
              <a:t> </a:t>
            </a:r>
            <a:r>
              <a:rPr lang="en-ID" sz="1600" dirty="0" err="1"/>
              <a:t>semua</a:t>
            </a:r>
            <a:r>
              <a:rPr lang="en-ID" sz="1600" dirty="0"/>
              <a:t> </a:t>
            </a:r>
            <a:r>
              <a:rPr lang="en-ID" sz="1600" dirty="0" err="1"/>
              <a:t>benda</a:t>
            </a:r>
            <a:r>
              <a:rPr lang="en-ID" sz="1600" dirty="0"/>
              <a:t> </a:t>
            </a:r>
            <a:r>
              <a:rPr lang="en-ID" sz="1600" dirty="0" err="1"/>
              <a:t>pusaka</a:t>
            </a:r>
            <a:r>
              <a:rPr lang="en-ID" sz="1600" dirty="0"/>
              <a:t> </a:t>
            </a:r>
            <a:r>
              <a:rPr lang="en-ID" sz="1600" dirty="0" err="1"/>
              <a:t>ditemukan</a:t>
            </a:r>
            <a:r>
              <a:rPr lang="en-ID" sz="1600" dirty="0"/>
              <a:t>, </a:t>
            </a:r>
            <a:r>
              <a:rPr lang="en-ID" sz="1600" dirty="0" err="1"/>
              <a:t>tuliskan</a:t>
            </a:r>
            <a:r>
              <a:rPr lang="en-ID" sz="1600" dirty="0"/>
              <a:t> </a:t>
            </a:r>
            <a:r>
              <a:rPr lang="en-ID" sz="1600" dirty="0" err="1"/>
              <a:t>urutan</a:t>
            </a:r>
            <a:r>
              <a:rPr lang="en-ID" sz="1600" dirty="0"/>
              <a:t> </a:t>
            </a:r>
            <a:r>
              <a:rPr lang="en-ID" sz="1600" dirty="0" err="1"/>
              <a:t>benda</a:t>
            </a:r>
            <a:r>
              <a:rPr lang="en-ID" sz="1600" dirty="0"/>
              <a:t> </a:t>
            </a:r>
            <a:r>
              <a:rPr lang="en-ID" sz="1600" dirty="0" err="1"/>
              <a:t>pusaka</a:t>
            </a:r>
            <a:r>
              <a:rPr lang="en-ID" sz="1600" dirty="0"/>
              <a:t> </a:t>
            </a:r>
            <a:r>
              <a:rPr lang="en-ID" sz="1600" dirty="0" err="1"/>
              <a:t>dalam</a:t>
            </a:r>
            <a:r>
              <a:rPr lang="en-ID" sz="1600" dirty="0"/>
              <a:t> </a:t>
            </a:r>
            <a:r>
              <a:rPr lang="en-ID" sz="1600" dirty="0" err="1"/>
              <a:t>boks</a:t>
            </a:r>
            <a:r>
              <a:rPr lang="en-ID" sz="1600" dirty="0"/>
              <a:t> </a:t>
            </a:r>
            <a:r>
              <a:rPr lang="en-ID" sz="1600" dirty="0" err="1"/>
              <a:t>mulai</a:t>
            </a:r>
            <a:r>
              <a:rPr lang="en-ID" sz="1600" dirty="0"/>
              <a:t> </a:t>
            </a:r>
            <a:r>
              <a:rPr lang="en-ID" sz="1600" dirty="0" err="1"/>
              <a:t>dari</a:t>
            </a:r>
            <a:r>
              <a:rPr lang="en-ID" sz="1600" dirty="0"/>
              <a:t> </a:t>
            </a:r>
            <a:r>
              <a:rPr lang="en-ID" sz="1600" dirty="0" err="1"/>
              <a:t>posisi</a:t>
            </a:r>
            <a:r>
              <a:rPr lang="en-ID" sz="1600" dirty="0"/>
              <a:t> paling </a:t>
            </a:r>
            <a:r>
              <a:rPr lang="en-ID" sz="1600" dirty="0" err="1"/>
              <a:t>atas</a:t>
            </a:r>
            <a:r>
              <a:rPr lang="en-ID" sz="1600" dirty="0"/>
              <a:t> </a:t>
            </a:r>
            <a:r>
              <a:rPr lang="en-ID" sz="1600" dirty="0" err="1"/>
              <a:t>sampai</a:t>
            </a:r>
            <a:r>
              <a:rPr lang="en-ID" sz="1600" dirty="0"/>
              <a:t> </a:t>
            </a:r>
            <a:r>
              <a:rPr lang="en-ID" sz="1600" dirty="0" err="1"/>
              <a:t>posisi</a:t>
            </a:r>
            <a:r>
              <a:rPr lang="en-ID" sz="1600" dirty="0"/>
              <a:t> paling </a:t>
            </a:r>
            <a:r>
              <a:rPr lang="en-ID" sz="1600" dirty="0" err="1"/>
              <a:t>bawah</a:t>
            </a:r>
            <a:r>
              <a:rPr lang="en-ID" sz="1600" dirty="0"/>
              <a:t>. </a:t>
            </a:r>
            <a:r>
              <a:rPr lang="en-ID" sz="1600" dirty="0" err="1"/>
              <a:t>Jawaban</a:t>
            </a:r>
            <a:r>
              <a:rPr lang="en-ID" sz="1600" dirty="0"/>
              <a:t>: ……………. {</a:t>
            </a:r>
            <a:r>
              <a:rPr lang="en-ID" sz="1600" dirty="0" err="1"/>
              <a:t>tuliskan</a:t>
            </a:r>
            <a:r>
              <a:rPr lang="en-ID" sz="1600" dirty="0"/>
              <a:t> </a:t>
            </a:r>
            <a:r>
              <a:rPr lang="en-ID" sz="1600" dirty="0" err="1"/>
              <a:t>jawaban</a:t>
            </a:r>
            <a:r>
              <a:rPr lang="en-ID" sz="1600" dirty="0"/>
              <a:t> </a:t>
            </a:r>
            <a:r>
              <a:rPr lang="en-ID" sz="1600" dirty="0" err="1"/>
              <a:t>dalam</a:t>
            </a:r>
            <a:r>
              <a:rPr lang="en-ID" sz="1600" dirty="0"/>
              <a:t> </a:t>
            </a:r>
            <a:r>
              <a:rPr lang="en-ID" sz="1600" dirty="0" err="1"/>
              <a:t>bentuk</a:t>
            </a:r>
            <a:r>
              <a:rPr lang="en-ID" sz="1600" dirty="0"/>
              <a:t> </a:t>
            </a:r>
            <a:r>
              <a:rPr lang="en-ID" sz="1600" dirty="0" err="1"/>
              <a:t>HURUF</a:t>
            </a:r>
            <a:r>
              <a:rPr lang="en-ID" sz="1600" dirty="0"/>
              <a:t> KAPITAL </a:t>
            </a:r>
            <a:r>
              <a:rPr lang="en-ID" sz="1600" dirty="0" err="1"/>
              <a:t>saja</a:t>
            </a:r>
            <a:r>
              <a:rPr lang="en-ID" sz="1600" dirty="0"/>
              <a:t> </a:t>
            </a:r>
            <a:r>
              <a:rPr lang="en-ID" sz="1600" dirty="0" err="1"/>
              <a:t>tanpa</a:t>
            </a:r>
            <a:r>
              <a:rPr lang="en-ID" sz="1600" dirty="0"/>
              <a:t> </a:t>
            </a:r>
            <a:r>
              <a:rPr lang="en-ID" sz="1600" dirty="0" err="1"/>
              <a:t>spasi</a:t>
            </a:r>
            <a:r>
              <a:rPr lang="en-ID" sz="1600" dirty="0"/>
              <a:t> }</a:t>
            </a:r>
          </a:p>
        </p:txBody>
      </p:sp>
    </p:spTree>
    <p:extLst>
      <p:ext uri="{BB962C8B-B14F-4D97-AF65-F5344CB8AC3E}">
        <p14:creationId xmlns:p14="http://schemas.microsoft.com/office/powerpoint/2010/main" val="3724579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59AF3-325C-E4D0-B7D0-1498D769990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22D979C-C8D0-E068-E4E8-9A6AE5DEF074}"/>
              </a:ext>
            </a:extLst>
          </p:cNvPr>
          <p:cNvSpPr txBox="1"/>
          <p:nvPr/>
        </p:nvSpPr>
        <p:spPr>
          <a:xfrm>
            <a:off x="779634" y="425417"/>
            <a:ext cx="2642775" cy="553998"/>
          </a:xfrm>
          <a:prstGeom prst="rect">
            <a:avLst/>
          </a:prstGeom>
          <a:noFill/>
        </p:spPr>
        <p:txBody>
          <a:bodyPr wrap="none" lIns="0" tIns="0" rIns="0" bIns="0" rtlCol="0">
            <a:spAutoFit/>
          </a:bodyPr>
          <a:lstStyle/>
          <a:p>
            <a:r>
              <a:rPr lang="en-US" sz="3600" b="1" dirty="0"/>
              <a:t>Tree Traversal</a:t>
            </a:r>
            <a:endParaRPr lang="en-ID" sz="3600" b="1" dirty="0"/>
          </a:p>
        </p:txBody>
      </p:sp>
      <p:sp>
        <p:nvSpPr>
          <p:cNvPr id="11" name="Rectangle 9">
            <a:extLst>
              <a:ext uri="{FF2B5EF4-FFF2-40B4-BE49-F238E27FC236}">
                <a16:creationId xmlns:a16="http://schemas.microsoft.com/office/drawing/2014/main" id="{37D0036C-6EB0-4F28-BA61-2555BBA3891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12" name="Rectangle 10">
            <a:extLst>
              <a:ext uri="{FF2B5EF4-FFF2-40B4-BE49-F238E27FC236}">
                <a16:creationId xmlns:a16="http://schemas.microsoft.com/office/drawing/2014/main" id="{5B650AA4-4359-E662-4261-30BCDBC30D6F}"/>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 name="Rectangle 3">
            <a:extLst>
              <a:ext uri="{FF2B5EF4-FFF2-40B4-BE49-F238E27FC236}">
                <a16:creationId xmlns:a16="http://schemas.microsoft.com/office/drawing/2014/main" id="{E15BC531-FB66-1E1C-16DA-26F2A1D0FA0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7" name="Rectangle 4">
            <a:extLst>
              <a:ext uri="{FF2B5EF4-FFF2-40B4-BE49-F238E27FC236}">
                <a16:creationId xmlns:a16="http://schemas.microsoft.com/office/drawing/2014/main" id="{19CC5FA0-6ACC-3EBB-A6B7-97446BA3460D}"/>
              </a:ext>
            </a:extLst>
          </p:cNvPr>
          <p:cNvSpPr>
            <a:spLocks noChangeArrowheads="1"/>
          </p:cNvSpPr>
          <p:nvPr/>
        </p:nvSpPr>
        <p:spPr bwMode="auto">
          <a:xfrm>
            <a:off x="457200" y="1608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en-US" sz="1000" b="0" i="0" u="none" strike="noStrike" cap="none" normalizeH="0" baseline="0">
                <a:ln>
                  <a:noFill/>
                </a:ln>
                <a:solidFill>
                  <a:schemeClr val="tx1"/>
                </a:solidFill>
                <a:effectLst/>
                <a:latin typeface="Segoe UI" panose="020B0502040204020203" pitchFamily="34" charset="0"/>
                <a:ea typeface="Cambria" panose="02040503050406030204" pitchFamily="18" charset="0"/>
                <a:cs typeface="Segoe UI" panose="020B0502040204020203" pitchFamily="34" charset="0"/>
              </a:rPr>
              <a:t> </a:t>
            </a:r>
            <a:endParaRPr kumimoji="0" lang="id-ID"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D934D6DC-A30E-3EA2-A3B7-4D2A4D7484A8}"/>
              </a:ext>
            </a:extLst>
          </p:cNvPr>
          <p:cNvSpPr>
            <a:spLocks noChangeArrowheads="1"/>
          </p:cNvSpPr>
          <p:nvPr/>
        </p:nvSpPr>
        <p:spPr bwMode="auto">
          <a:xfrm>
            <a:off x="457200" y="28336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3" name="TextBox 2">
            <a:extLst>
              <a:ext uri="{FF2B5EF4-FFF2-40B4-BE49-F238E27FC236}">
                <a16:creationId xmlns:a16="http://schemas.microsoft.com/office/drawing/2014/main" id="{7850FC33-AC10-8F04-C9EC-0826CAB73F8E}"/>
              </a:ext>
            </a:extLst>
          </p:cNvPr>
          <p:cNvSpPr txBox="1"/>
          <p:nvPr/>
        </p:nvSpPr>
        <p:spPr>
          <a:xfrm>
            <a:off x="779634" y="1197611"/>
            <a:ext cx="6578600" cy="2308324"/>
          </a:xfrm>
          <a:prstGeom prst="rect">
            <a:avLst/>
          </a:prstGeom>
          <a:solidFill>
            <a:schemeClr val="bg1"/>
          </a:solidFill>
          <a:ln w="38100">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bebek</a:t>
            </a:r>
            <a:r>
              <a:rPr lang="en-US" dirty="0">
                <a:latin typeface="Courier New" panose="02070309020205020404" pitchFamily="49" charset="0"/>
                <a:cs typeface="Courier New" panose="02070309020205020404" pitchFamily="49" charset="0"/>
              </a:rPr>
              <a:t>(int x){</a:t>
            </a:r>
          </a:p>
          <a:p>
            <a:pPr lvl="1"/>
            <a:r>
              <a:rPr lang="en-US" dirty="0">
                <a:latin typeface="Courier New" panose="02070309020205020404" pitchFamily="49" charset="0"/>
                <a:cs typeface="Courier New" panose="02070309020205020404" pitchFamily="49" charset="0"/>
              </a:rPr>
              <a:t>if(x == 0)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a:t>
            </a:r>
          </a:p>
          <a:p>
            <a:pPr lvl="1"/>
            <a:r>
              <a:rPr lang="en-US" dirty="0">
                <a:latin typeface="Courier New" panose="02070309020205020404" pitchFamily="49" charset="0"/>
                <a:cs typeface="Courier New" panose="02070309020205020404" pitchFamily="49" charset="0"/>
              </a:rPr>
              <a:t>else{</a:t>
            </a:r>
          </a:p>
          <a:p>
            <a:pPr lvl="1"/>
            <a:r>
              <a:rPr lang="en-US" dirty="0" err="1">
                <a:latin typeface="Courier New" panose="02070309020205020404" pitchFamily="49" charset="0"/>
                <a:cs typeface="Courier New" panose="02070309020205020404" pitchFamily="49" charset="0"/>
              </a:rPr>
              <a:t>bebek</a:t>
            </a:r>
            <a:r>
              <a:rPr lang="en-US" dirty="0">
                <a:latin typeface="Courier New" panose="02070309020205020404" pitchFamily="49" charset="0"/>
                <a:cs typeface="Courier New" panose="02070309020205020404" pitchFamily="49" charset="0"/>
              </a:rPr>
              <a:t>(x – 1);</a:t>
            </a:r>
          </a:p>
          <a:p>
            <a:pPr lvl="1"/>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x &lt;&lt;</a:t>
            </a:r>
            <a:r>
              <a:rPr lang="en-US" dirty="0" err="1">
                <a:latin typeface="Courier New" panose="02070309020205020404" pitchFamily="49" charset="0"/>
                <a:cs typeface="Courier New" panose="02070309020205020404" pitchFamily="49" charset="0"/>
              </a:rPr>
              <a:t>endl</a:t>
            </a:r>
            <a:r>
              <a:rPr lang="en-US" dirty="0">
                <a:latin typeface="Courier New" panose="02070309020205020404" pitchFamily="49" charset="0"/>
                <a:cs typeface="Courier New" panose="02070309020205020404" pitchFamily="49" charset="0"/>
              </a:rPr>
              <a:t>;</a:t>
            </a:r>
          </a:p>
          <a:p>
            <a:pPr lvl="1"/>
            <a:r>
              <a:rPr lang="en-US" dirty="0" err="1">
                <a:latin typeface="Courier New" panose="02070309020205020404" pitchFamily="49" charset="0"/>
                <a:cs typeface="Courier New" panose="02070309020205020404" pitchFamily="49" charset="0"/>
              </a:rPr>
              <a:t>bebek</a:t>
            </a:r>
            <a:r>
              <a:rPr lang="en-US" dirty="0">
                <a:latin typeface="Courier New" panose="02070309020205020404" pitchFamily="49" charset="0"/>
                <a:cs typeface="Courier New" panose="02070309020205020404" pitchFamily="49" charset="0"/>
              </a:rPr>
              <a:t>(x – 1);</a:t>
            </a:r>
          </a:p>
          <a:p>
            <a:pPr lvl="1"/>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80C7A1E5-8BE8-44CF-C0FF-AF96B5A0471F}"/>
              </a:ext>
            </a:extLst>
          </p:cNvPr>
          <p:cNvSpPr txBox="1"/>
          <p:nvPr/>
        </p:nvSpPr>
        <p:spPr>
          <a:xfrm>
            <a:off x="779634" y="3624074"/>
            <a:ext cx="5072380" cy="584775"/>
          </a:xfrm>
          <a:prstGeom prst="rect">
            <a:avLst/>
          </a:prstGeom>
          <a:noFill/>
        </p:spPr>
        <p:txBody>
          <a:bodyPr wrap="square">
            <a:spAutoFit/>
          </a:bodyPr>
          <a:lstStyle/>
          <a:p>
            <a:r>
              <a:rPr lang="en-ID" sz="1600" dirty="0" err="1"/>
              <a:t>Tentukan</a:t>
            </a:r>
            <a:r>
              <a:rPr lang="en-ID" sz="1600" dirty="0"/>
              <a:t> </a:t>
            </a:r>
            <a:r>
              <a:rPr lang="en-ID" sz="1600" dirty="0" err="1"/>
              <a:t>tampilan</a:t>
            </a:r>
            <a:r>
              <a:rPr lang="en-ID" sz="1600" dirty="0"/>
              <a:t> yang </a:t>
            </a:r>
            <a:r>
              <a:rPr lang="en-ID" sz="1600" dirty="0" err="1"/>
              <a:t>dihasilkan</a:t>
            </a:r>
            <a:r>
              <a:rPr lang="en-ID" sz="1600" dirty="0"/>
              <a:t> </a:t>
            </a:r>
            <a:r>
              <a:rPr lang="en-ID" sz="1600" dirty="0" err="1"/>
              <a:t>dari</a:t>
            </a:r>
            <a:r>
              <a:rPr lang="en-ID" sz="1600" dirty="0"/>
              <a:t> </a:t>
            </a:r>
            <a:r>
              <a:rPr lang="en-ID" sz="1600" dirty="0" err="1"/>
              <a:t>pemanggilan</a:t>
            </a:r>
            <a:r>
              <a:rPr lang="en-ID" sz="1600" dirty="0"/>
              <a:t> </a:t>
            </a:r>
            <a:r>
              <a:rPr lang="en-ID" sz="1600" dirty="0" err="1"/>
              <a:t>bebek</a:t>
            </a:r>
            <a:r>
              <a:rPr lang="en-ID" sz="1600" dirty="0"/>
              <a:t>(9)!</a:t>
            </a:r>
          </a:p>
        </p:txBody>
      </p:sp>
    </p:spTree>
    <p:extLst>
      <p:ext uri="{BB962C8B-B14F-4D97-AF65-F5344CB8AC3E}">
        <p14:creationId xmlns:p14="http://schemas.microsoft.com/office/powerpoint/2010/main" val="868661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8FA95-758B-8663-2239-675F42BBEF9C}"/>
            </a:ext>
          </a:extLst>
        </p:cNvPr>
        <p:cNvGrpSpPr/>
        <p:nvPr/>
      </p:nvGrpSpPr>
      <p:grpSpPr>
        <a:xfrm>
          <a:off x="0" y="0"/>
          <a:ext cx="0" cy="0"/>
          <a:chOff x="0" y="0"/>
          <a:chExt cx="0" cy="0"/>
        </a:xfrm>
      </p:grpSpPr>
    </p:spTree>
    <p:extLst>
      <p:ext uri="{BB962C8B-B14F-4D97-AF65-F5344CB8AC3E}">
        <p14:creationId xmlns:p14="http://schemas.microsoft.com/office/powerpoint/2010/main" val="11354718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A68C6-58A8-68DB-F336-B6C9B972980F}"/>
            </a:ext>
          </a:extLst>
        </p:cNvPr>
        <p:cNvGrpSpPr/>
        <p:nvPr/>
      </p:nvGrpSpPr>
      <p:grpSpPr>
        <a:xfrm>
          <a:off x="0" y="0"/>
          <a:ext cx="0" cy="0"/>
          <a:chOff x="0" y="0"/>
          <a:chExt cx="0" cy="0"/>
        </a:xfrm>
      </p:grpSpPr>
    </p:spTree>
    <p:extLst>
      <p:ext uri="{BB962C8B-B14F-4D97-AF65-F5344CB8AC3E}">
        <p14:creationId xmlns:p14="http://schemas.microsoft.com/office/powerpoint/2010/main" val="30467025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D1ADD-78B7-4553-58E7-96EDE2C4D9B3}"/>
            </a:ext>
          </a:extLst>
        </p:cNvPr>
        <p:cNvGrpSpPr/>
        <p:nvPr/>
      </p:nvGrpSpPr>
      <p:grpSpPr>
        <a:xfrm>
          <a:off x="0" y="0"/>
          <a:ext cx="0" cy="0"/>
          <a:chOff x="0" y="0"/>
          <a:chExt cx="0" cy="0"/>
        </a:xfrm>
      </p:grpSpPr>
    </p:spTree>
    <p:extLst>
      <p:ext uri="{BB962C8B-B14F-4D97-AF65-F5344CB8AC3E}">
        <p14:creationId xmlns:p14="http://schemas.microsoft.com/office/powerpoint/2010/main" val="26670772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607FD-08C9-D044-0BAC-D3BCE0AE38FD}"/>
            </a:ext>
          </a:extLst>
        </p:cNvPr>
        <p:cNvGrpSpPr/>
        <p:nvPr/>
      </p:nvGrpSpPr>
      <p:grpSpPr>
        <a:xfrm>
          <a:off x="0" y="0"/>
          <a:ext cx="0" cy="0"/>
          <a:chOff x="0" y="0"/>
          <a:chExt cx="0" cy="0"/>
        </a:xfrm>
      </p:grpSpPr>
    </p:spTree>
    <p:extLst>
      <p:ext uri="{BB962C8B-B14F-4D97-AF65-F5344CB8AC3E}">
        <p14:creationId xmlns:p14="http://schemas.microsoft.com/office/powerpoint/2010/main" val="42123705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2F206-610A-0FBE-55D8-E07F44A2D83C}"/>
            </a:ext>
          </a:extLst>
        </p:cNvPr>
        <p:cNvGrpSpPr/>
        <p:nvPr/>
      </p:nvGrpSpPr>
      <p:grpSpPr>
        <a:xfrm>
          <a:off x="0" y="0"/>
          <a:ext cx="0" cy="0"/>
          <a:chOff x="0" y="0"/>
          <a:chExt cx="0" cy="0"/>
        </a:xfrm>
      </p:grpSpPr>
    </p:spTree>
    <p:extLst>
      <p:ext uri="{BB962C8B-B14F-4D97-AF65-F5344CB8AC3E}">
        <p14:creationId xmlns:p14="http://schemas.microsoft.com/office/powerpoint/2010/main" val="15145576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279D1-23F6-7C5D-CFA0-795113CB84BE}"/>
            </a:ext>
          </a:extLst>
        </p:cNvPr>
        <p:cNvGrpSpPr/>
        <p:nvPr/>
      </p:nvGrpSpPr>
      <p:grpSpPr>
        <a:xfrm>
          <a:off x="0" y="0"/>
          <a:ext cx="0" cy="0"/>
          <a:chOff x="0" y="0"/>
          <a:chExt cx="0" cy="0"/>
        </a:xfrm>
      </p:grpSpPr>
    </p:spTree>
    <p:extLst>
      <p:ext uri="{BB962C8B-B14F-4D97-AF65-F5344CB8AC3E}">
        <p14:creationId xmlns:p14="http://schemas.microsoft.com/office/powerpoint/2010/main" val="39995772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1F827-74EF-257F-43B4-18B6A2740990}"/>
            </a:ext>
          </a:extLst>
        </p:cNvPr>
        <p:cNvGrpSpPr/>
        <p:nvPr/>
      </p:nvGrpSpPr>
      <p:grpSpPr>
        <a:xfrm>
          <a:off x="0" y="0"/>
          <a:ext cx="0" cy="0"/>
          <a:chOff x="0" y="0"/>
          <a:chExt cx="0" cy="0"/>
        </a:xfrm>
      </p:grpSpPr>
    </p:spTree>
    <p:extLst>
      <p:ext uri="{BB962C8B-B14F-4D97-AF65-F5344CB8AC3E}">
        <p14:creationId xmlns:p14="http://schemas.microsoft.com/office/powerpoint/2010/main" val="41047313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08282-E2C3-E2B1-5D29-6055B9C8057B}"/>
            </a:ext>
          </a:extLst>
        </p:cNvPr>
        <p:cNvGrpSpPr/>
        <p:nvPr/>
      </p:nvGrpSpPr>
      <p:grpSpPr>
        <a:xfrm>
          <a:off x="0" y="0"/>
          <a:ext cx="0" cy="0"/>
          <a:chOff x="0" y="0"/>
          <a:chExt cx="0" cy="0"/>
        </a:xfrm>
      </p:grpSpPr>
    </p:spTree>
    <p:extLst>
      <p:ext uri="{BB962C8B-B14F-4D97-AF65-F5344CB8AC3E}">
        <p14:creationId xmlns:p14="http://schemas.microsoft.com/office/powerpoint/2010/main" val="3928684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4C997-DC0B-1B21-6409-49AB40ECB00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D72BAA7-A140-061F-B072-E5D30FA6460C}"/>
              </a:ext>
            </a:extLst>
          </p:cNvPr>
          <p:cNvSpPr txBox="1"/>
          <p:nvPr/>
        </p:nvSpPr>
        <p:spPr>
          <a:xfrm>
            <a:off x="779634" y="425417"/>
            <a:ext cx="3390672" cy="553998"/>
          </a:xfrm>
          <a:prstGeom prst="rect">
            <a:avLst/>
          </a:prstGeom>
          <a:noFill/>
        </p:spPr>
        <p:txBody>
          <a:bodyPr wrap="none" lIns="0" tIns="0" rIns="0" bIns="0" rtlCol="0">
            <a:spAutoFit/>
          </a:bodyPr>
          <a:lstStyle/>
          <a:p>
            <a:r>
              <a:rPr lang="en-US" sz="3600" b="1" dirty="0" err="1"/>
              <a:t>Representasi</a:t>
            </a:r>
            <a:r>
              <a:rPr lang="en-US" sz="3600" b="1" dirty="0"/>
              <a:t> Graf</a:t>
            </a:r>
            <a:endParaRPr lang="en-ID" sz="3600" b="1" dirty="0"/>
          </a:p>
        </p:txBody>
      </p:sp>
      <p:sp>
        <p:nvSpPr>
          <p:cNvPr id="3" name="TextBox 2">
            <a:extLst>
              <a:ext uri="{FF2B5EF4-FFF2-40B4-BE49-F238E27FC236}">
                <a16:creationId xmlns:a16="http://schemas.microsoft.com/office/drawing/2014/main" id="{E7E82EAE-EC09-C410-035C-D46A00BA8ADA}"/>
              </a:ext>
            </a:extLst>
          </p:cNvPr>
          <p:cNvSpPr txBox="1"/>
          <p:nvPr/>
        </p:nvSpPr>
        <p:spPr>
          <a:xfrm>
            <a:off x="779634" y="1239747"/>
            <a:ext cx="3602974" cy="1969770"/>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sz="3200" dirty="0"/>
              <a:t>Directed Graph</a:t>
            </a:r>
          </a:p>
          <a:p>
            <a:pPr marL="457200" indent="-457200">
              <a:buFont typeface="Arial" panose="020B0604020202020204" pitchFamily="34" charset="0"/>
              <a:buChar char="•"/>
            </a:pPr>
            <a:r>
              <a:rPr lang="en-US" sz="3200" dirty="0"/>
              <a:t>Undirected Graph</a:t>
            </a:r>
          </a:p>
          <a:p>
            <a:pPr marL="457200" indent="-457200">
              <a:buFont typeface="Arial" panose="020B0604020202020204" pitchFamily="34" charset="0"/>
              <a:buChar char="•"/>
            </a:pPr>
            <a:r>
              <a:rPr lang="en-US" sz="3200" dirty="0"/>
              <a:t>Weighted Graph</a:t>
            </a:r>
          </a:p>
          <a:p>
            <a:pPr marL="457200" indent="-457200">
              <a:buFont typeface="Arial" panose="020B0604020202020204" pitchFamily="34" charset="0"/>
              <a:buChar char="•"/>
            </a:pPr>
            <a:r>
              <a:rPr lang="en-US" sz="3200" dirty="0"/>
              <a:t>Unweighted Graph</a:t>
            </a:r>
          </a:p>
        </p:txBody>
      </p:sp>
    </p:spTree>
    <p:extLst>
      <p:ext uri="{BB962C8B-B14F-4D97-AF65-F5344CB8AC3E}">
        <p14:creationId xmlns:p14="http://schemas.microsoft.com/office/powerpoint/2010/main" val="26517108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63874-8FD6-056A-8F47-68FE8E037EE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6C7B8D9-F9D5-C4B0-AD8A-A6AB11177A50}"/>
              </a:ext>
            </a:extLst>
          </p:cNvPr>
          <p:cNvSpPr txBox="1"/>
          <p:nvPr/>
        </p:nvSpPr>
        <p:spPr>
          <a:xfrm>
            <a:off x="551033" y="1084074"/>
            <a:ext cx="11022899" cy="3416320"/>
          </a:xfrm>
          <a:prstGeom prst="rect">
            <a:avLst/>
          </a:prstGeom>
          <a:noFill/>
        </p:spPr>
        <p:txBody>
          <a:bodyPr wrap="square">
            <a:spAutoFit/>
          </a:bodyPr>
          <a:lstStyle/>
          <a:p>
            <a:r>
              <a:rPr lang="en-US" sz="7200" b="1" dirty="0" err="1">
                <a:solidFill>
                  <a:srgbClr val="FF0000"/>
                </a:solidFill>
              </a:rPr>
              <a:t>JANGAN</a:t>
            </a:r>
            <a:r>
              <a:rPr lang="en-US" sz="7200" b="1" dirty="0">
                <a:solidFill>
                  <a:srgbClr val="FF0000"/>
                </a:solidFill>
              </a:rPr>
              <a:t> LUPA </a:t>
            </a:r>
            <a:r>
              <a:rPr lang="en-US" sz="7200" b="1" dirty="0" err="1">
                <a:solidFill>
                  <a:srgbClr val="FF0000"/>
                </a:solidFill>
              </a:rPr>
              <a:t>MENGERJAKAN</a:t>
            </a:r>
            <a:r>
              <a:rPr lang="en-US" sz="7200" b="1" dirty="0">
                <a:solidFill>
                  <a:srgbClr val="FF0000"/>
                </a:solidFill>
              </a:rPr>
              <a:t> </a:t>
            </a:r>
            <a:r>
              <a:rPr lang="en-US" sz="7200" b="1" dirty="0" err="1">
                <a:solidFill>
                  <a:srgbClr val="FF0000"/>
                </a:solidFill>
              </a:rPr>
              <a:t>SOAL</a:t>
            </a:r>
            <a:r>
              <a:rPr lang="en-US" sz="7200" b="1" dirty="0">
                <a:solidFill>
                  <a:srgbClr val="FF0000"/>
                </a:solidFill>
              </a:rPr>
              <a:t> LATIHAN DI E LEARNING!</a:t>
            </a:r>
            <a:endParaRPr lang="en-ID" sz="7200" b="1" dirty="0">
              <a:solidFill>
                <a:srgbClr val="FF0000"/>
              </a:solidFill>
            </a:endParaRPr>
          </a:p>
        </p:txBody>
      </p:sp>
    </p:spTree>
    <p:extLst>
      <p:ext uri="{BB962C8B-B14F-4D97-AF65-F5344CB8AC3E}">
        <p14:creationId xmlns:p14="http://schemas.microsoft.com/office/powerpoint/2010/main" val="148834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06DFF-F05A-5E66-CC1A-F92169A2F59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6545E2B-5040-426D-849A-529350DC6098}"/>
              </a:ext>
            </a:extLst>
          </p:cNvPr>
          <p:cNvSpPr txBox="1"/>
          <p:nvPr/>
        </p:nvSpPr>
        <p:spPr>
          <a:xfrm>
            <a:off x="779634" y="425417"/>
            <a:ext cx="3390672" cy="553998"/>
          </a:xfrm>
          <a:prstGeom prst="rect">
            <a:avLst/>
          </a:prstGeom>
          <a:noFill/>
        </p:spPr>
        <p:txBody>
          <a:bodyPr wrap="none" lIns="0" tIns="0" rIns="0" bIns="0" rtlCol="0">
            <a:spAutoFit/>
          </a:bodyPr>
          <a:lstStyle/>
          <a:p>
            <a:r>
              <a:rPr lang="en-US" sz="3600" b="1" dirty="0" err="1"/>
              <a:t>Representasi</a:t>
            </a:r>
            <a:r>
              <a:rPr lang="en-US" sz="3600" b="1" dirty="0"/>
              <a:t> Graf</a:t>
            </a:r>
            <a:endParaRPr lang="en-ID" sz="3600" b="1" dirty="0"/>
          </a:p>
        </p:txBody>
      </p:sp>
      <p:sp>
        <p:nvSpPr>
          <p:cNvPr id="3" name="TextBox 2">
            <a:extLst>
              <a:ext uri="{FF2B5EF4-FFF2-40B4-BE49-F238E27FC236}">
                <a16:creationId xmlns:a16="http://schemas.microsoft.com/office/drawing/2014/main" id="{11044A28-F2CC-3EA3-662A-43270A71EF28}"/>
              </a:ext>
            </a:extLst>
          </p:cNvPr>
          <p:cNvSpPr txBox="1"/>
          <p:nvPr/>
        </p:nvSpPr>
        <p:spPr>
          <a:xfrm>
            <a:off x="779634" y="1239747"/>
            <a:ext cx="2816669" cy="492443"/>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sz="3200" dirty="0"/>
              <a:t>Adjacency List</a:t>
            </a:r>
          </a:p>
        </p:txBody>
      </p:sp>
    </p:spTree>
    <p:extLst>
      <p:ext uri="{BB962C8B-B14F-4D97-AF65-F5344CB8AC3E}">
        <p14:creationId xmlns:p14="http://schemas.microsoft.com/office/powerpoint/2010/main" val="200432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F5A09-E042-279C-31D5-62920069D69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28D08A5-4750-42EF-5891-FC4D9CBAE996}"/>
              </a:ext>
            </a:extLst>
          </p:cNvPr>
          <p:cNvSpPr txBox="1"/>
          <p:nvPr/>
        </p:nvSpPr>
        <p:spPr>
          <a:xfrm>
            <a:off x="779634" y="425417"/>
            <a:ext cx="3390672" cy="553998"/>
          </a:xfrm>
          <a:prstGeom prst="rect">
            <a:avLst/>
          </a:prstGeom>
          <a:noFill/>
        </p:spPr>
        <p:txBody>
          <a:bodyPr wrap="none" lIns="0" tIns="0" rIns="0" bIns="0" rtlCol="0">
            <a:spAutoFit/>
          </a:bodyPr>
          <a:lstStyle/>
          <a:p>
            <a:r>
              <a:rPr lang="en-US" sz="3600" b="1" dirty="0" err="1"/>
              <a:t>Representasi</a:t>
            </a:r>
            <a:r>
              <a:rPr lang="en-US" sz="3600" b="1" dirty="0"/>
              <a:t> Graf</a:t>
            </a:r>
            <a:endParaRPr lang="en-ID" sz="3600" b="1" dirty="0"/>
          </a:p>
        </p:txBody>
      </p:sp>
      <p:sp>
        <p:nvSpPr>
          <p:cNvPr id="3" name="TextBox 2">
            <a:extLst>
              <a:ext uri="{FF2B5EF4-FFF2-40B4-BE49-F238E27FC236}">
                <a16:creationId xmlns:a16="http://schemas.microsoft.com/office/drawing/2014/main" id="{93D9709D-4576-C97B-4033-B55FE185BDD7}"/>
              </a:ext>
            </a:extLst>
          </p:cNvPr>
          <p:cNvSpPr txBox="1"/>
          <p:nvPr/>
        </p:nvSpPr>
        <p:spPr>
          <a:xfrm>
            <a:off x="779634" y="1239747"/>
            <a:ext cx="2816669" cy="492443"/>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sz="3200" dirty="0"/>
              <a:t>Adjacency List</a:t>
            </a:r>
          </a:p>
        </p:txBody>
      </p:sp>
      <p:sp>
        <p:nvSpPr>
          <p:cNvPr id="5" name="TextBox 4">
            <a:extLst>
              <a:ext uri="{FF2B5EF4-FFF2-40B4-BE49-F238E27FC236}">
                <a16:creationId xmlns:a16="http://schemas.microsoft.com/office/drawing/2014/main" id="{30E23783-0A3A-1184-63E3-B6D0D2F16815}"/>
              </a:ext>
            </a:extLst>
          </p:cNvPr>
          <p:cNvSpPr txBox="1"/>
          <p:nvPr/>
        </p:nvSpPr>
        <p:spPr>
          <a:xfrm>
            <a:off x="1053738" y="1819257"/>
            <a:ext cx="5852160" cy="4401205"/>
          </a:xfrm>
          <a:prstGeom prst="rect">
            <a:avLst/>
          </a:prstGeom>
          <a:noFill/>
        </p:spPr>
        <p:txBody>
          <a:bodyPr wrap="square">
            <a:spAutoFit/>
          </a:bodyPr>
          <a:lstStyle/>
          <a:p>
            <a:r>
              <a:rPr lang="en-ID" sz="1400" b="1" dirty="0"/>
              <a:t>[</a:t>
            </a:r>
            <a:r>
              <a:rPr lang="en-ID" sz="1400" b="1" dirty="0" err="1"/>
              <a:t>KSNK</a:t>
            </a:r>
            <a:r>
              <a:rPr lang="en-ID" sz="1400" b="1" dirty="0"/>
              <a:t> 2020]</a:t>
            </a:r>
          </a:p>
          <a:p>
            <a:r>
              <a:rPr lang="en-ID" sz="1400" dirty="0" err="1"/>
              <a:t>Bebek-bebek</a:t>
            </a:r>
            <a:r>
              <a:rPr lang="en-ID" sz="1400" dirty="0"/>
              <a:t> </a:t>
            </a:r>
            <a:r>
              <a:rPr lang="en-ID" sz="1400" dirty="0" err="1"/>
              <a:t>baru</a:t>
            </a:r>
            <a:r>
              <a:rPr lang="en-ID" sz="1400" dirty="0"/>
              <a:t> Pak </a:t>
            </a:r>
            <a:r>
              <a:rPr lang="en-ID" sz="1400" dirty="0" err="1"/>
              <a:t>Dengklek</a:t>
            </a:r>
            <a:r>
              <a:rPr lang="en-ID" sz="1400" dirty="0"/>
              <a:t> yang </a:t>
            </a:r>
            <a:r>
              <a:rPr lang="en-ID" sz="1400" dirty="0" err="1"/>
              <a:t>bernama</a:t>
            </a:r>
            <a:r>
              <a:rPr lang="en-ID" sz="1400" dirty="0"/>
              <a:t> Anto, Budi, Candra, Doni, Eko, Ferdi, Geri, Hendra, Igor, dan Joko </a:t>
            </a:r>
            <a:r>
              <a:rPr lang="en-ID" sz="1400" dirty="0" err="1"/>
              <a:t>belum</a:t>
            </a:r>
            <a:r>
              <a:rPr lang="en-ID" sz="1400" dirty="0"/>
              <a:t> </a:t>
            </a:r>
            <a:r>
              <a:rPr lang="en-ID" sz="1400" dirty="0" err="1"/>
              <a:t>saling</a:t>
            </a:r>
            <a:r>
              <a:rPr lang="en-ID" sz="1400" dirty="0"/>
              <a:t> </a:t>
            </a:r>
            <a:r>
              <a:rPr lang="en-ID" sz="1400" dirty="0" err="1"/>
              <a:t>mengenal</a:t>
            </a:r>
            <a:r>
              <a:rPr lang="en-ID" sz="1400" dirty="0"/>
              <a:t> </a:t>
            </a:r>
            <a:r>
              <a:rPr lang="en-ID" sz="1400" dirty="0" err="1"/>
              <a:t>satu</a:t>
            </a:r>
            <a:r>
              <a:rPr lang="en-ID" sz="1400" dirty="0"/>
              <a:t> </a:t>
            </a:r>
            <a:r>
              <a:rPr lang="en-ID" sz="1400" dirty="0" err="1"/>
              <a:t>sama</a:t>
            </a:r>
            <a:r>
              <a:rPr lang="en-ID" sz="1400" dirty="0"/>
              <a:t> lain. </a:t>
            </a:r>
            <a:r>
              <a:rPr lang="en-ID" sz="1400" dirty="0" err="1"/>
              <a:t>Definisi</a:t>
            </a:r>
            <a:r>
              <a:rPr lang="en-ID" sz="1400" dirty="0"/>
              <a:t> </a:t>
            </a:r>
            <a:r>
              <a:rPr lang="en-ID" sz="1400" dirty="0" err="1"/>
              <a:t>saling</a:t>
            </a:r>
            <a:r>
              <a:rPr lang="en-ID" sz="1400" dirty="0"/>
              <a:t> </a:t>
            </a:r>
            <a:r>
              <a:rPr lang="en-ID" sz="1400" dirty="0" err="1"/>
              <a:t>mengenal</a:t>
            </a:r>
            <a:r>
              <a:rPr lang="en-ID" sz="1400" dirty="0"/>
              <a:t> </a:t>
            </a:r>
            <a:r>
              <a:rPr lang="en-ID" sz="1400" dirty="0" err="1"/>
              <a:t>adalah</a:t>
            </a:r>
            <a:r>
              <a:rPr lang="en-ID" sz="1400" dirty="0"/>
              <a:t> </a:t>
            </a:r>
            <a:r>
              <a:rPr lang="en-ID" sz="1400" dirty="0" err="1"/>
              <a:t>bebek</a:t>
            </a:r>
            <a:r>
              <a:rPr lang="en-ID" sz="1400" dirty="0"/>
              <a:t> A </a:t>
            </a:r>
            <a:r>
              <a:rPr lang="en-ID" sz="1400" dirty="0" err="1"/>
              <a:t>mengenal</a:t>
            </a:r>
            <a:r>
              <a:rPr lang="en-ID" sz="1400" dirty="0"/>
              <a:t> </a:t>
            </a:r>
            <a:r>
              <a:rPr lang="en-ID" sz="1400" dirty="0" err="1"/>
              <a:t>bebek</a:t>
            </a:r>
            <a:r>
              <a:rPr lang="en-ID" sz="1400" dirty="0"/>
              <a:t> B </a:t>
            </a:r>
            <a:r>
              <a:rPr lang="en-ID" sz="1400" dirty="0" err="1"/>
              <a:t>jika</a:t>
            </a:r>
            <a:r>
              <a:rPr lang="en-ID" sz="1400" dirty="0"/>
              <a:t> dan </a:t>
            </a:r>
            <a:r>
              <a:rPr lang="en-ID" sz="1400" dirty="0" err="1"/>
              <a:t>hanya</a:t>
            </a:r>
            <a:r>
              <a:rPr lang="en-ID" sz="1400" dirty="0"/>
              <a:t> </a:t>
            </a:r>
            <a:r>
              <a:rPr lang="en-ID" sz="1400" dirty="0" err="1"/>
              <a:t>jika</a:t>
            </a:r>
            <a:r>
              <a:rPr lang="en-ID" sz="1400" dirty="0"/>
              <a:t> </a:t>
            </a:r>
            <a:r>
              <a:rPr lang="en-ID" sz="1400" dirty="0" err="1"/>
              <a:t>bebek</a:t>
            </a:r>
            <a:r>
              <a:rPr lang="en-ID" sz="1400" dirty="0"/>
              <a:t> B </a:t>
            </a:r>
            <a:r>
              <a:rPr lang="en-ID" sz="1400" dirty="0" err="1"/>
              <a:t>mengenal</a:t>
            </a:r>
            <a:r>
              <a:rPr lang="en-ID" sz="1400" dirty="0"/>
              <a:t> </a:t>
            </a:r>
            <a:r>
              <a:rPr lang="en-ID" sz="1400" dirty="0" err="1"/>
              <a:t>bebek</a:t>
            </a:r>
            <a:r>
              <a:rPr lang="en-ID" sz="1400" dirty="0"/>
              <a:t> A juga. </a:t>
            </a:r>
            <a:r>
              <a:rPr lang="en-ID" sz="1400" dirty="0" err="1"/>
              <a:t>Berikut</a:t>
            </a:r>
            <a:r>
              <a:rPr lang="en-ID" sz="1400" dirty="0"/>
              <a:t> </a:t>
            </a:r>
            <a:r>
              <a:rPr lang="en-ID" sz="1400" dirty="0" err="1"/>
              <a:t>adalah</a:t>
            </a:r>
            <a:r>
              <a:rPr lang="en-ID" sz="1400" dirty="0"/>
              <a:t> daftar </a:t>
            </a:r>
            <a:r>
              <a:rPr lang="en-ID" sz="1400" dirty="0" err="1"/>
              <a:t>bebek-bebek</a:t>
            </a:r>
            <a:r>
              <a:rPr lang="en-ID" sz="1400" dirty="0"/>
              <a:t> yang </a:t>
            </a:r>
            <a:r>
              <a:rPr lang="en-ID" sz="1400" dirty="0" err="1"/>
              <a:t>telah</a:t>
            </a:r>
            <a:r>
              <a:rPr lang="en-ID" sz="1400" dirty="0"/>
              <a:t> </a:t>
            </a:r>
            <a:r>
              <a:rPr lang="en-ID" sz="1400" dirty="0" err="1"/>
              <a:t>dikenal</a:t>
            </a:r>
            <a:r>
              <a:rPr lang="en-ID" sz="1400" dirty="0"/>
              <a:t> oleh masing-masing </a:t>
            </a:r>
            <a:r>
              <a:rPr lang="en-ID" sz="1400" dirty="0" err="1"/>
              <a:t>bebek</a:t>
            </a:r>
            <a:r>
              <a:rPr lang="en-ID" sz="1400" dirty="0"/>
              <a:t>. </a:t>
            </a:r>
          </a:p>
          <a:p>
            <a:pPr marL="285750" indent="-285750">
              <a:buFont typeface="Arial" panose="020B0604020202020204" pitchFamily="34" charset="0"/>
              <a:buChar char="•"/>
            </a:pPr>
            <a:r>
              <a:rPr lang="en-ID" sz="1400" dirty="0"/>
              <a:t>Anto : Eko, Doni, dan Ferdi </a:t>
            </a:r>
          </a:p>
          <a:p>
            <a:pPr marL="285750" indent="-285750">
              <a:buFont typeface="Arial" panose="020B0604020202020204" pitchFamily="34" charset="0"/>
              <a:buChar char="•"/>
            </a:pPr>
            <a:r>
              <a:rPr lang="en-ID" sz="1400" dirty="0"/>
              <a:t>Budi : Anto, Hendra, Joko, Eko, dan Ferdi </a:t>
            </a:r>
          </a:p>
          <a:p>
            <a:pPr marL="285750" indent="-285750">
              <a:buFont typeface="Arial" panose="020B0604020202020204" pitchFamily="34" charset="0"/>
              <a:buChar char="•"/>
            </a:pPr>
            <a:r>
              <a:rPr lang="en-ID" sz="1400" dirty="0"/>
              <a:t>Candra : Ferdi, Hendra, dan Joko </a:t>
            </a:r>
          </a:p>
          <a:p>
            <a:pPr marL="285750" indent="-285750">
              <a:buFont typeface="Arial" panose="020B0604020202020204" pitchFamily="34" charset="0"/>
              <a:buChar char="•"/>
            </a:pPr>
            <a:r>
              <a:rPr lang="en-ID" sz="1400" dirty="0"/>
              <a:t>Doni : Anto, Candra, dan Budi </a:t>
            </a:r>
          </a:p>
          <a:p>
            <a:pPr marL="285750" indent="-285750">
              <a:buFont typeface="Arial" panose="020B0604020202020204" pitchFamily="34" charset="0"/>
              <a:buChar char="•"/>
            </a:pPr>
            <a:r>
              <a:rPr lang="en-ID" sz="1400" dirty="0"/>
              <a:t>Eko : Joko, Igor, Hendra, Budi, dan Anto </a:t>
            </a:r>
          </a:p>
          <a:p>
            <a:pPr marL="285750" indent="-285750">
              <a:buFont typeface="Arial" panose="020B0604020202020204" pitchFamily="34" charset="0"/>
              <a:buChar char="•"/>
            </a:pPr>
            <a:r>
              <a:rPr lang="en-ID" sz="1400" dirty="0"/>
              <a:t>Ferdi : Hendra, Igor, Geri, Anto, dan Budi </a:t>
            </a:r>
          </a:p>
          <a:p>
            <a:pPr marL="285750" indent="-285750">
              <a:buFont typeface="Arial" panose="020B0604020202020204" pitchFamily="34" charset="0"/>
              <a:buChar char="•"/>
            </a:pPr>
            <a:r>
              <a:rPr lang="en-ID" sz="1400" dirty="0"/>
              <a:t>Geri : Anto, Budi, Ferdi dan Joko </a:t>
            </a:r>
          </a:p>
          <a:p>
            <a:pPr marL="285750" indent="-285750">
              <a:buFont typeface="Arial" panose="020B0604020202020204" pitchFamily="34" charset="0"/>
              <a:buChar char="•"/>
            </a:pPr>
            <a:r>
              <a:rPr lang="en-ID" sz="1400" dirty="0"/>
              <a:t>Hendra : Anto, Eko, Ferdi, Igor, Joko, dan Budi </a:t>
            </a:r>
          </a:p>
          <a:p>
            <a:pPr marL="285750" indent="-285750">
              <a:buFont typeface="Arial" panose="020B0604020202020204" pitchFamily="34" charset="0"/>
              <a:buChar char="•"/>
            </a:pPr>
            <a:r>
              <a:rPr lang="en-ID" sz="1400" dirty="0"/>
              <a:t>Igor : Geri, Hendra, Joko, Eko, dan Ferdi </a:t>
            </a:r>
          </a:p>
          <a:p>
            <a:pPr marL="285750" indent="-285750">
              <a:buFont typeface="Arial" panose="020B0604020202020204" pitchFamily="34" charset="0"/>
              <a:buChar char="•"/>
            </a:pPr>
            <a:r>
              <a:rPr lang="en-ID" sz="1400" dirty="0"/>
              <a:t>Joko : Igor, Hendra, Anto, Geri, Eko, dan Budi </a:t>
            </a:r>
          </a:p>
          <a:p>
            <a:r>
              <a:rPr lang="en-ID" sz="1400" dirty="0" err="1"/>
              <a:t>Suatu</a:t>
            </a:r>
            <a:r>
              <a:rPr lang="en-ID" sz="1400" dirty="0"/>
              <a:t> </a:t>
            </a:r>
            <a:r>
              <a:rPr lang="en-ID" sz="1400" dirty="0" err="1"/>
              <a:t>hari</a:t>
            </a:r>
            <a:r>
              <a:rPr lang="en-ID" sz="1400" dirty="0"/>
              <a:t> Pak </a:t>
            </a:r>
            <a:r>
              <a:rPr lang="en-ID" sz="1400" dirty="0" err="1"/>
              <a:t>Dengklek</a:t>
            </a:r>
            <a:r>
              <a:rPr lang="en-ID" sz="1400" dirty="0"/>
              <a:t> </a:t>
            </a:r>
            <a:r>
              <a:rPr lang="en-ID" sz="1400" dirty="0" err="1"/>
              <a:t>ingin</a:t>
            </a:r>
            <a:r>
              <a:rPr lang="en-ID" sz="1400" dirty="0"/>
              <a:t> </a:t>
            </a:r>
            <a:r>
              <a:rPr lang="en-ID" sz="1400" dirty="0" err="1"/>
              <a:t>bertamasya</a:t>
            </a:r>
            <a:r>
              <a:rPr lang="en-ID" sz="1400" dirty="0"/>
              <a:t> </a:t>
            </a:r>
            <a:r>
              <a:rPr lang="en-ID" sz="1400" dirty="0" err="1"/>
              <a:t>bersama</a:t>
            </a:r>
            <a:r>
              <a:rPr lang="en-ID" sz="1400" dirty="0"/>
              <a:t> </a:t>
            </a:r>
            <a:r>
              <a:rPr lang="en-ID" sz="1400" dirty="0" err="1"/>
              <a:t>bebek-bebeknya</a:t>
            </a:r>
            <a:r>
              <a:rPr lang="en-ID" sz="1400" dirty="0"/>
              <a:t> </a:t>
            </a:r>
            <a:r>
              <a:rPr lang="en-ID" sz="1400" dirty="0" err="1"/>
              <a:t>menggunakan</a:t>
            </a:r>
            <a:r>
              <a:rPr lang="en-ID" sz="1400" dirty="0"/>
              <a:t> </a:t>
            </a:r>
            <a:r>
              <a:rPr lang="en-ID" sz="1400" dirty="0" err="1"/>
              <a:t>beberapa</a:t>
            </a:r>
            <a:r>
              <a:rPr lang="en-ID" sz="1400" dirty="0"/>
              <a:t> </a:t>
            </a:r>
            <a:r>
              <a:rPr lang="en-ID" sz="1400" dirty="0" err="1"/>
              <a:t>mobil</a:t>
            </a:r>
            <a:r>
              <a:rPr lang="en-ID" sz="1400" dirty="0"/>
              <a:t>. </a:t>
            </a:r>
            <a:r>
              <a:rPr lang="en-ID" sz="1400" dirty="0" err="1"/>
              <a:t>Setiap</a:t>
            </a:r>
            <a:r>
              <a:rPr lang="en-ID" sz="1400" dirty="0"/>
              <a:t> </a:t>
            </a:r>
            <a:r>
              <a:rPr lang="en-ID" sz="1400" dirty="0" err="1"/>
              <a:t>mobil</a:t>
            </a:r>
            <a:r>
              <a:rPr lang="en-ID" sz="1400" dirty="0"/>
              <a:t> </a:t>
            </a:r>
            <a:r>
              <a:rPr lang="en-ID" sz="1400" dirty="0" err="1"/>
              <a:t>hanya</a:t>
            </a:r>
            <a:r>
              <a:rPr lang="en-ID" sz="1400" dirty="0"/>
              <a:t> </a:t>
            </a:r>
            <a:r>
              <a:rPr lang="en-ID" sz="1400" dirty="0" err="1"/>
              <a:t>boleh</a:t>
            </a:r>
            <a:r>
              <a:rPr lang="en-ID" sz="1400" dirty="0"/>
              <a:t> </a:t>
            </a:r>
            <a:r>
              <a:rPr lang="en-ID" sz="1400" dirty="0" err="1"/>
              <a:t>diisi</a:t>
            </a:r>
            <a:r>
              <a:rPr lang="en-ID" sz="1400" dirty="0"/>
              <a:t> oleh </a:t>
            </a:r>
            <a:r>
              <a:rPr lang="en-ID" sz="1400" dirty="0" err="1"/>
              <a:t>bebek-bebek</a:t>
            </a:r>
            <a:r>
              <a:rPr lang="en-ID" sz="1400" dirty="0"/>
              <a:t> yang </a:t>
            </a:r>
            <a:r>
              <a:rPr lang="en-ID" sz="1400" dirty="0" err="1"/>
              <a:t>sudah</a:t>
            </a:r>
            <a:r>
              <a:rPr lang="en-ID" sz="1400" dirty="0"/>
              <a:t> </a:t>
            </a:r>
            <a:r>
              <a:rPr lang="en-ID" sz="1400" dirty="0" err="1"/>
              <a:t>saling</a:t>
            </a:r>
            <a:r>
              <a:rPr lang="en-ID" sz="1400" dirty="0"/>
              <a:t> </a:t>
            </a:r>
            <a:r>
              <a:rPr lang="en-ID" sz="1400" dirty="0" err="1"/>
              <a:t>mengenal</a:t>
            </a:r>
            <a:r>
              <a:rPr lang="en-ID" sz="1400" dirty="0"/>
              <a:t> </a:t>
            </a:r>
            <a:r>
              <a:rPr lang="en-ID" sz="1400" dirty="0" err="1"/>
              <a:t>saja</a:t>
            </a:r>
            <a:r>
              <a:rPr lang="en-ID" sz="1400" dirty="0"/>
              <a:t>. </a:t>
            </a:r>
            <a:r>
              <a:rPr lang="en-ID" sz="1400" dirty="0" err="1"/>
              <a:t>Berapakah</a:t>
            </a:r>
            <a:r>
              <a:rPr lang="en-ID" sz="1400" dirty="0"/>
              <a:t> </a:t>
            </a:r>
            <a:r>
              <a:rPr lang="en-ID" sz="1400" dirty="0" err="1"/>
              <a:t>mobil</a:t>
            </a:r>
            <a:r>
              <a:rPr lang="en-ID" sz="1400" dirty="0"/>
              <a:t> minimum yang </a:t>
            </a:r>
            <a:r>
              <a:rPr lang="en-ID" sz="1400" dirty="0" err="1"/>
              <a:t>harus</a:t>
            </a:r>
            <a:r>
              <a:rPr lang="en-ID" sz="1400" dirty="0"/>
              <a:t> </a:t>
            </a:r>
            <a:r>
              <a:rPr lang="en-ID" sz="1400" dirty="0" err="1"/>
              <a:t>disiapkan</a:t>
            </a:r>
            <a:r>
              <a:rPr lang="en-ID" sz="1400" dirty="0"/>
              <a:t> Pak </a:t>
            </a:r>
            <a:r>
              <a:rPr lang="en-ID" sz="1400" dirty="0" err="1"/>
              <a:t>Dengklek</a:t>
            </a:r>
            <a:r>
              <a:rPr lang="en-ID" sz="1400" dirty="0"/>
              <a:t>? </a:t>
            </a:r>
          </a:p>
        </p:txBody>
      </p:sp>
    </p:spTree>
    <p:extLst>
      <p:ext uri="{BB962C8B-B14F-4D97-AF65-F5344CB8AC3E}">
        <p14:creationId xmlns:p14="http://schemas.microsoft.com/office/powerpoint/2010/main" val="2095913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13C85-306B-DADC-3036-608CA8F00C4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5001F66-CA34-C455-249B-68C42313F4BB}"/>
              </a:ext>
            </a:extLst>
          </p:cNvPr>
          <p:cNvSpPr txBox="1"/>
          <p:nvPr/>
        </p:nvSpPr>
        <p:spPr>
          <a:xfrm>
            <a:off x="779634" y="425417"/>
            <a:ext cx="3390672" cy="553998"/>
          </a:xfrm>
          <a:prstGeom prst="rect">
            <a:avLst/>
          </a:prstGeom>
          <a:noFill/>
        </p:spPr>
        <p:txBody>
          <a:bodyPr wrap="none" lIns="0" tIns="0" rIns="0" bIns="0" rtlCol="0">
            <a:spAutoFit/>
          </a:bodyPr>
          <a:lstStyle/>
          <a:p>
            <a:r>
              <a:rPr lang="en-US" sz="3600" b="1" dirty="0" err="1"/>
              <a:t>Representasi</a:t>
            </a:r>
            <a:r>
              <a:rPr lang="en-US" sz="3600" b="1" dirty="0"/>
              <a:t> Graf</a:t>
            </a:r>
            <a:endParaRPr lang="en-ID" sz="3600" b="1" dirty="0"/>
          </a:p>
        </p:txBody>
      </p:sp>
      <p:sp>
        <p:nvSpPr>
          <p:cNvPr id="3" name="TextBox 2">
            <a:extLst>
              <a:ext uri="{FF2B5EF4-FFF2-40B4-BE49-F238E27FC236}">
                <a16:creationId xmlns:a16="http://schemas.microsoft.com/office/drawing/2014/main" id="{3EC9ACBD-A0FD-EA35-73D8-99CC7EEAC08A}"/>
              </a:ext>
            </a:extLst>
          </p:cNvPr>
          <p:cNvSpPr txBox="1"/>
          <p:nvPr/>
        </p:nvSpPr>
        <p:spPr>
          <a:xfrm>
            <a:off x="779634" y="1239747"/>
            <a:ext cx="2816669" cy="492443"/>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sz="3200" dirty="0"/>
              <a:t>Adjacency List</a:t>
            </a:r>
          </a:p>
        </p:txBody>
      </p:sp>
      <p:sp>
        <p:nvSpPr>
          <p:cNvPr id="5" name="TextBox 4">
            <a:extLst>
              <a:ext uri="{FF2B5EF4-FFF2-40B4-BE49-F238E27FC236}">
                <a16:creationId xmlns:a16="http://schemas.microsoft.com/office/drawing/2014/main" id="{8D05AEAB-6CB5-CC63-89EF-FD2A0AC89FFB}"/>
              </a:ext>
            </a:extLst>
          </p:cNvPr>
          <p:cNvSpPr txBox="1"/>
          <p:nvPr/>
        </p:nvSpPr>
        <p:spPr>
          <a:xfrm>
            <a:off x="1053738" y="1819257"/>
            <a:ext cx="5852160" cy="3709605"/>
          </a:xfrm>
          <a:prstGeom prst="rect">
            <a:avLst/>
          </a:prstGeom>
          <a:noFill/>
        </p:spPr>
        <p:txBody>
          <a:bodyPr wrap="square">
            <a:spAutoFit/>
          </a:bodyPr>
          <a:lstStyle/>
          <a:p>
            <a:pPr>
              <a:lnSpc>
                <a:spcPct val="107000"/>
              </a:lnSpc>
              <a:spcAft>
                <a:spcPts val="800"/>
              </a:spcAft>
            </a:pP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Ada 12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buah</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kota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beberapa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kota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terhubung</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oleh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sebuah</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jalan</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dua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arah</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beberapa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kota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lainnya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Times New Roman" panose="02020603050405020304" pitchFamily="18" charset="0"/>
              <a:buChar char="-"/>
            </a:pP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Kota A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terhubung</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kota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B</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Times New Roman" panose="02020603050405020304" pitchFamily="18" charset="0"/>
              <a:buChar char="-"/>
            </a:pP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Kota B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terhubung</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kota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C dan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kota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D</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Times New Roman" panose="02020603050405020304" pitchFamily="18" charset="0"/>
              <a:buChar char="-"/>
            </a:pP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Kota E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terhubung</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kota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F dan G</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Times New Roman" panose="02020603050405020304" pitchFamily="18" charset="0"/>
              <a:buChar char="-"/>
            </a:pP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Kota I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terhubung</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kota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J</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Times New Roman" panose="02020603050405020304" pitchFamily="18" charset="0"/>
              <a:buChar char="-"/>
            </a:pP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Kota K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terhubung</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dengan</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kota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L</a:t>
            </a:r>
            <a:endParaRPr lang="en-ID" sz="1600" kern="1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Suatu</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saat</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Pak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Dengklek</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akan</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bepergian</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suatu</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kota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ke</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kota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lainnya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dan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diketahui</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mungkin</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saja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rute</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perjalanannya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tidak</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ada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ada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berapa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banyak</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jalan</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minimum yang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harus</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dibangun</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sehingga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jika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Pak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Dengklek</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bepergian</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dari</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kota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manapun</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menuju</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kota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manapun</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selalu</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ada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rute</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yang </a:t>
            </a:r>
            <a:r>
              <a:rPr lang="en-ID" sz="1600" kern="100" dirty="0" err="1">
                <a:effectLst/>
                <a:latin typeface="Times New Roman" panose="02020603050405020304" pitchFamily="18" charset="0"/>
                <a:ea typeface="Calibri" panose="020F0502020204030204" pitchFamily="34" charset="0"/>
                <a:cs typeface="Times New Roman" panose="02020603050405020304" pitchFamily="18" charset="0"/>
              </a:rPr>
              <a:t>tersedia</a:t>
            </a:r>
            <a:r>
              <a:rPr lang="en-ID"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D" sz="1600" b="1" kern="100" dirty="0" err="1">
                <a:effectLst/>
                <a:latin typeface="Times New Roman" panose="02020603050405020304" pitchFamily="18" charset="0"/>
                <a:ea typeface="Calibri" panose="020F0502020204030204" pitchFamily="34" charset="0"/>
                <a:cs typeface="Times New Roman" panose="02020603050405020304" pitchFamily="18" charset="0"/>
              </a:rPr>
              <a:t>tuliskan</a:t>
            </a:r>
            <a:r>
              <a:rPr lang="en-ID" sz="16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kern="100" dirty="0" err="1">
                <a:effectLst/>
                <a:latin typeface="Times New Roman" panose="02020603050405020304" pitchFamily="18" charset="0"/>
                <a:ea typeface="Calibri" panose="020F0502020204030204" pitchFamily="34" charset="0"/>
                <a:cs typeface="Times New Roman" panose="02020603050405020304" pitchFamily="18" charset="0"/>
              </a:rPr>
              <a:t>jawaban</a:t>
            </a:r>
            <a:r>
              <a:rPr lang="en-ID" sz="16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kern="100" dirty="0" err="1">
                <a:effectLst/>
                <a:latin typeface="Times New Roman" panose="02020603050405020304" pitchFamily="18" charset="0"/>
                <a:ea typeface="Calibri" panose="020F0502020204030204" pitchFamily="34" charset="0"/>
                <a:cs typeface="Times New Roman" panose="02020603050405020304" pitchFamily="18" charset="0"/>
              </a:rPr>
              <a:t>dalam</a:t>
            </a:r>
            <a:r>
              <a:rPr lang="en-ID" sz="16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600" b="1" kern="100" dirty="0" err="1">
                <a:effectLst/>
                <a:latin typeface="Times New Roman" panose="02020603050405020304" pitchFamily="18" charset="0"/>
                <a:ea typeface="Calibri" panose="020F0502020204030204" pitchFamily="34" charset="0"/>
                <a:cs typeface="Times New Roman" panose="02020603050405020304" pitchFamily="18" charset="0"/>
              </a:rPr>
              <a:t>bentuk</a:t>
            </a:r>
            <a:r>
              <a:rPr lang="en-ID" sz="1600" b="1" kern="100" dirty="0">
                <a:effectLst/>
                <a:latin typeface="Times New Roman" panose="02020603050405020304" pitchFamily="18" charset="0"/>
                <a:ea typeface="Calibri" panose="020F0502020204030204" pitchFamily="34" charset="0"/>
                <a:cs typeface="Times New Roman" panose="02020603050405020304" pitchFamily="18" charset="0"/>
              </a:rPr>
              <a:t> ANGKA </a:t>
            </a:r>
            <a:r>
              <a:rPr lang="en-ID" sz="1600" b="1" kern="100" dirty="0" err="1">
                <a:effectLst/>
                <a:latin typeface="Times New Roman" panose="02020603050405020304" pitchFamily="18" charset="0"/>
                <a:ea typeface="Calibri" panose="020F0502020204030204" pitchFamily="34" charset="0"/>
                <a:cs typeface="Times New Roman" panose="02020603050405020304" pitchFamily="18" charset="0"/>
              </a:rPr>
              <a:t>saja</a:t>
            </a:r>
            <a:r>
              <a:rPr lang="en-ID" sz="16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D"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5499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2248</TotalTime>
  <Words>2890</Words>
  <Application>Microsoft Office PowerPoint</Application>
  <PresentationFormat>Widescreen</PresentationFormat>
  <Paragraphs>290</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Calibri Light</vt:lpstr>
      <vt:lpstr>Courier New</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Abdan Hafidz</dc:creator>
  <cp:lastModifiedBy>Abdan Hafidz</cp:lastModifiedBy>
  <cp:revision>1</cp:revision>
  <dcterms:created xsi:type="dcterms:W3CDTF">2025-01-11T02:47:35Z</dcterms:created>
  <dcterms:modified xsi:type="dcterms:W3CDTF">2025-01-12T16:15:46Z</dcterms:modified>
</cp:coreProperties>
</file>