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62" r:id="rId9"/>
    <p:sldId id="263" r:id="rId10"/>
    <p:sldId id="264" r:id="rId11"/>
    <p:sldId id="265" r:id="rId12"/>
    <p:sldId id="266" r:id="rId13"/>
    <p:sldId id="276" r:id="rId14"/>
    <p:sldId id="277" r:id="rId15"/>
    <p:sldId id="267" r:id="rId16"/>
    <p:sldId id="279" r:id="rId17"/>
    <p:sldId id="268" r:id="rId18"/>
    <p:sldId id="278" r:id="rId19"/>
    <p:sldId id="269" r:id="rId20"/>
    <p:sldId id="270" r:id="rId21"/>
    <p:sldId id="281" r:id="rId22"/>
    <p:sldId id="282" r:id="rId23"/>
    <p:sldId id="283" r:id="rId24"/>
    <p:sldId id="280" r:id="rId25"/>
    <p:sldId id="271" r:id="rId26"/>
    <p:sldId id="272" r:id="rId27"/>
    <p:sldId id="284" r:id="rId28"/>
    <p:sldId id="287" r:id="rId29"/>
    <p:sldId id="286" r:id="rId30"/>
    <p:sldId id="285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5182-072E-3050-0377-7BBE13838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D22EC-0E6E-71E2-0748-B6221584E0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8260C-60CF-3153-2488-3E225079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029-7D8F-4086-92D4-151F7DB166F3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5C8F5-FCBA-19AC-EE0D-9B117F31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AD1EF-0012-3C97-FB93-7DC62CD0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3213-17F9-4347-A0EF-9CF2A28CB5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494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429F4-84CA-591E-571A-C8893080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16429-BD0A-EEE2-3F07-7A8952B3D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FBBDE-4EDC-D57A-71BC-40CF0DB1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029-7D8F-4086-92D4-151F7DB166F3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E8B3-3C07-1500-8613-1F4C2CB7B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5C342-C7C6-DE4F-6412-F58317E6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3213-17F9-4347-A0EF-9CF2A28CB5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579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B76E6-41E2-2A86-C187-963100703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1A157-1ACF-DB1C-159F-3167351CD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C1482-8767-AC29-B813-7C94B392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029-7D8F-4086-92D4-151F7DB166F3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0CC97-F0C0-3065-0A09-CB748C12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127BA-D4EE-0A15-75F9-54BFB020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3213-17F9-4347-A0EF-9CF2A28CB5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0212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3190-D933-BD9A-AC01-BA16F688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BE42-D34B-39BD-249C-39637921D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EC9A-32F4-B816-A322-5D38DA71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029-7D8F-4086-92D4-151F7DB166F3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B3E8-B31A-89D4-1B26-0483F1E5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D89EB-6781-F8C8-6AD9-68CDBEC3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3213-17F9-4347-A0EF-9CF2A28CB5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445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6F2E-8005-2FEC-9643-0DEC5645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7FD45-6346-F9A2-1407-D99101786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381F-3EF4-7F8F-3CEF-335ACA00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029-7D8F-4086-92D4-151F7DB166F3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E8D70-41E1-473F-2A02-A2FB7D7E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1E4E-D7C2-EFF0-0E35-42E04B67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3213-17F9-4347-A0EF-9CF2A28CB5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833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725BD-F9E7-93D9-BCCC-03F61B4F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6260-20BD-DD89-5A0E-F36C4BC5F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3C4DF-9C17-F325-C04D-7238DEA60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B87A-9235-E858-D5E6-B2F5B13C4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029-7D8F-4086-92D4-151F7DB166F3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56A8B-7EED-B124-ED72-F5877386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C0840-AD27-728F-CB35-FD65B482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3213-17F9-4347-A0EF-9CF2A28CB5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230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BD01-05B2-D56D-F5BF-76625E53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6A729-095A-D9AB-D775-D44516B8C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C0388-2A30-B7DD-1CBB-B6E04BBF1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77A00-AE0F-39BD-B899-2E1A67B5C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A2D8B-0DDD-A518-9C94-13BD8355D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A7C9B7-857A-FA0C-E2B0-58BFCB7B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029-7D8F-4086-92D4-151F7DB166F3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8289F5-F11A-07AD-0C2A-742F6AE6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B0E3C-5DEF-F14C-6FD6-B71E8548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3213-17F9-4347-A0EF-9CF2A28CB5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3360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B1A0-EC7D-AB12-081C-25DCA228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3666D-10AC-D50F-3FD1-788B14A25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029-7D8F-4086-92D4-151F7DB166F3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F7608-87EF-2B9E-0879-461FA4E60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39D95-EC69-5CE4-4277-26A8485D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3213-17F9-4347-A0EF-9CF2A28CB5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883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63C06-5720-769A-E8E7-90415001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029-7D8F-4086-92D4-151F7DB166F3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2DDDE-1046-6998-1399-615FD33EE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0CEEB-5F32-EB58-D69F-BE8780A7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3213-17F9-4347-A0EF-9CF2A28CB5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014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97F7-4409-1F1C-E27A-676D10F0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B9431-8644-3687-53CE-927C2773E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5B71A-1E8E-E4A3-0CFA-5D7929D06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F5799-6511-CAD7-9EC5-5ACC7648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029-7D8F-4086-92D4-151F7DB166F3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2E39A-FC7E-97A9-E79F-5F37355B4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86938-BF9B-41ED-B029-6FA3DAAF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3213-17F9-4347-A0EF-9CF2A28CB5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332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C341-9AD3-59BE-03B3-11BD039C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A3BBA-795F-57ED-4043-53040C1CD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0A7D0-33BF-BA62-147C-E8ADAFFC4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D8FC1-9E57-48E7-96BC-B8BB6397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BE029-7D8F-4086-92D4-151F7DB166F3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F3B62-7F8B-52BB-C0AC-F3E0ABC8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12FB4-E2FC-7975-B5E5-39405086F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E3213-17F9-4347-A0EF-9CF2A28CB5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402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28D8F-2622-C9C2-BC7D-51433269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B5F96-2938-71F1-F3EC-CB8F009C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382BC-0BBA-B18E-76CD-9CF8F8754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BE029-7D8F-4086-92D4-151F7DB166F3}" type="datetimeFigureOut">
              <a:rPr lang="en-ID" smtClean="0"/>
              <a:t>08/02/2025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4D410-31C9-6D53-28D2-9FD2C79CA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3A11F-2697-10F9-E937-9EFF3D2EF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E3213-17F9-4347-A0EF-9CF2A28CB57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021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2D77-6421-0984-06B9-41C5766FC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Kombinatorika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20855E-58DB-824F-ADC3-1749DBE9F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Abdan Hafidz</a:t>
            </a:r>
          </a:p>
        </p:txBody>
      </p:sp>
    </p:spTree>
    <p:extLst>
      <p:ext uri="{BB962C8B-B14F-4D97-AF65-F5344CB8AC3E}">
        <p14:creationId xmlns:p14="http://schemas.microsoft.com/office/powerpoint/2010/main" val="159991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E53D6-B882-D54A-E07F-0A23AE04F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5BC1-832B-5B14-7C61-F389D4969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Aturan</a:t>
            </a:r>
            <a:r>
              <a:rPr lang="en-US" sz="4400" b="1" dirty="0"/>
              <a:t> </a:t>
            </a:r>
            <a:r>
              <a:rPr lang="en-US" sz="4400" b="1" dirty="0" err="1"/>
              <a:t>Pengurangan</a:t>
            </a:r>
            <a:r>
              <a:rPr lang="en-US" sz="4400" b="1" dirty="0"/>
              <a:t> (</a:t>
            </a:r>
            <a:r>
              <a:rPr lang="en-US" sz="4400" b="1" dirty="0" err="1"/>
              <a:t>Komplemen</a:t>
            </a:r>
            <a:r>
              <a:rPr lang="en-US" sz="4400" b="1" dirty="0"/>
              <a:t>)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292441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1FA8D-3A30-E0EC-F453-74EC46849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6A575-D41F-2103-CD59-AC1117978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Aturan</a:t>
            </a:r>
            <a:r>
              <a:rPr lang="en-US" sz="4400" b="1" dirty="0"/>
              <a:t> </a:t>
            </a:r>
            <a:r>
              <a:rPr lang="en-US" sz="4400" b="1" dirty="0" err="1"/>
              <a:t>Pengurangan</a:t>
            </a:r>
            <a:r>
              <a:rPr lang="en-US" sz="4400" b="1" dirty="0"/>
              <a:t> (</a:t>
            </a:r>
            <a:r>
              <a:rPr lang="en-US" sz="4400" b="1" dirty="0" err="1"/>
              <a:t>Komplemen</a:t>
            </a:r>
            <a:r>
              <a:rPr lang="en-US" sz="4400" b="1" dirty="0"/>
              <a:t>)</a:t>
            </a:r>
            <a:endParaRPr lang="en-ID" sz="4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AD303-6CC4-4932-53FE-7E28EF00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67" y="1157682"/>
            <a:ext cx="7640116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9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0EEB7-EE35-3478-02E0-C226BEF2C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77B7-5B9F-ADF8-04C8-02A09B154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Aturan</a:t>
            </a:r>
            <a:r>
              <a:rPr lang="en-US" sz="4400" b="1" dirty="0"/>
              <a:t> </a:t>
            </a:r>
            <a:r>
              <a:rPr lang="en-US" sz="4400" b="1" dirty="0" err="1"/>
              <a:t>Pengurangan</a:t>
            </a:r>
            <a:r>
              <a:rPr lang="en-US" sz="4400" b="1" dirty="0"/>
              <a:t> (</a:t>
            </a:r>
            <a:r>
              <a:rPr lang="en-US" sz="4400" b="1" dirty="0" err="1"/>
              <a:t>Komplemen</a:t>
            </a:r>
            <a:r>
              <a:rPr lang="en-US" sz="4400" b="1" dirty="0"/>
              <a:t>)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1709034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90D6A-8D86-46FA-07BA-379FDBD43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822C-8F9D-69C1-CEC9-F1E841D3D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Aturan</a:t>
            </a:r>
            <a:r>
              <a:rPr lang="en-US" sz="4400" b="1" dirty="0"/>
              <a:t> </a:t>
            </a:r>
            <a:r>
              <a:rPr lang="en-US" sz="4400" b="1" dirty="0" err="1"/>
              <a:t>Pengurangan</a:t>
            </a:r>
            <a:r>
              <a:rPr lang="en-US" sz="4400" b="1" dirty="0"/>
              <a:t> (</a:t>
            </a:r>
            <a:r>
              <a:rPr lang="en-US" sz="4400" b="1" dirty="0" err="1"/>
              <a:t>Komplemen</a:t>
            </a:r>
            <a:r>
              <a:rPr lang="en-US" sz="4400" b="1" dirty="0"/>
              <a:t>)</a:t>
            </a:r>
            <a:endParaRPr lang="en-ID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19B66-58A1-CFFB-6FE9-1290CCA2A052}"/>
              </a:ext>
            </a:extLst>
          </p:cNvPr>
          <p:cNvSpPr txBox="1"/>
          <p:nvPr/>
        </p:nvSpPr>
        <p:spPr>
          <a:xfrm>
            <a:off x="576044" y="1157682"/>
            <a:ext cx="10589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Ada 5 orang Kwak, Kwik, Kwok, </a:t>
            </a:r>
            <a:r>
              <a:rPr lang="en-ID" dirty="0" err="1"/>
              <a:t>Kwek</a:t>
            </a:r>
            <a:r>
              <a:rPr lang="en-ID" dirty="0"/>
              <a:t>, dan Kwak yang duduk di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kursi</a:t>
            </a:r>
            <a:r>
              <a:rPr lang="en-ID" dirty="0"/>
              <a:t> </a:t>
            </a:r>
            <a:r>
              <a:rPr lang="en-ID" dirty="0" err="1"/>
              <a:t>taman</a:t>
            </a:r>
            <a:r>
              <a:rPr lang="en-ID" dirty="0"/>
              <a:t> </a:t>
            </a:r>
            <a:r>
              <a:rPr lang="en-ID" dirty="0" err="1"/>
              <a:t>memanjang</a:t>
            </a:r>
            <a:r>
              <a:rPr lang="en-ID" dirty="0"/>
              <a:t>. Ada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duduk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Kwak dan Kwik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duduk </a:t>
            </a:r>
            <a:r>
              <a:rPr lang="en-ID" dirty="0" err="1"/>
              <a:t>bersebelahan</a:t>
            </a:r>
            <a:r>
              <a:rPr lang="en-ID" dirty="0"/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85831-745D-EDEA-68E2-62FFD3E7899F}"/>
              </a:ext>
            </a:extLst>
          </p:cNvPr>
          <p:cNvSpPr txBox="1"/>
          <p:nvPr/>
        </p:nvSpPr>
        <p:spPr>
          <a:xfrm>
            <a:off x="576044" y="3429000"/>
            <a:ext cx="10589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Dua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dadu</a:t>
            </a:r>
            <a:r>
              <a:rPr lang="en-ID" dirty="0"/>
              <a:t> </a:t>
            </a:r>
            <a:r>
              <a:rPr lang="en-ID" dirty="0" err="1"/>
              <a:t>dilemparkan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bersamaan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mata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dadu</a:t>
            </a:r>
            <a:r>
              <a:rPr lang="en-ID" dirty="0"/>
              <a:t> &gt; 3 ?</a:t>
            </a:r>
          </a:p>
        </p:txBody>
      </p:sp>
    </p:spTree>
    <p:extLst>
      <p:ext uri="{BB962C8B-B14F-4D97-AF65-F5344CB8AC3E}">
        <p14:creationId xmlns:p14="http://schemas.microsoft.com/office/powerpoint/2010/main" val="181999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C596A-A2A7-7EB6-5FCB-DAE17A851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3B56-81A4-45AE-8E0B-152206981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Aturan</a:t>
            </a:r>
            <a:r>
              <a:rPr lang="en-US" sz="4400" b="1" dirty="0"/>
              <a:t> </a:t>
            </a:r>
            <a:r>
              <a:rPr lang="en-US" sz="4400" b="1" dirty="0" err="1"/>
              <a:t>Pengurangan</a:t>
            </a:r>
            <a:r>
              <a:rPr lang="en-US" sz="4400" b="1" dirty="0"/>
              <a:t> (</a:t>
            </a:r>
            <a:r>
              <a:rPr lang="en-US" sz="4400" b="1" dirty="0" err="1"/>
              <a:t>Komplemen</a:t>
            </a:r>
            <a:r>
              <a:rPr lang="en-US" sz="4400" b="1" dirty="0"/>
              <a:t>)</a:t>
            </a:r>
            <a:endParaRPr lang="en-ID" sz="4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BF3AE5-319C-A401-E67A-720880063059}"/>
              </a:ext>
            </a:extLst>
          </p:cNvPr>
          <p:cNvSpPr/>
          <p:nvPr/>
        </p:nvSpPr>
        <p:spPr>
          <a:xfrm>
            <a:off x="672518" y="1157681"/>
            <a:ext cx="7273254" cy="38253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ret,res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 = 0;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100;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 = 0;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for(int j = 1; j&lt;=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if(ret &gt; 2){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res++;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break;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else if(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i%j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 ret++;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2CFBA-59E3-3413-4CC0-BCF929F552A6}"/>
              </a:ext>
            </a:extLst>
          </p:cNvPr>
          <p:cNvSpPr txBox="1"/>
          <p:nvPr/>
        </p:nvSpPr>
        <p:spPr>
          <a:xfrm>
            <a:off x="576044" y="5238819"/>
            <a:ext cx="10589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Tentukan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res</a:t>
            </a:r>
          </a:p>
        </p:txBody>
      </p:sp>
    </p:spTree>
    <p:extLst>
      <p:ext uri="{BB962C8B-B14F-4D97-AF65-F5344CB8AC3E}">
        <p14:creationId xmlns:p14="http://schemas.microsoft.com/office/powerpoint/2010/main" val="408130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9EBF5-6372-00C9-5902-40CEB7F99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3F7C-E135-92DF-7222-B7037CED6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Inklusi</a:t>
            </a:r>
            <a:r>
              <a:rPr lang="en-US" sz="4400" b="1" dirty="0"/>
              <a:t> </a:t>
            </a:r>
            <a:r>
              <a:rPr lang="en-US" sz="4400" b="1" dirty="0" err="1"/>
              <a:t>Eksklusi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301384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7FAF9-53EF-E8D8-1C06-A20EB7D28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E377-FBCC-024C-8891-946B57F0D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Inklusi</a:t>
            </a:r>
            <a:r>
              <a:rPr lang="en-US" sz="4400" b="1" dirty="0"/>
              <a:t> </a:t>
            </a:r>
            <a:r>
              <a:rPr lang="en-US" sz="4400" b="1" dirty="0" err="1"/>
              <a:t>Eksklusi</a:t>
            </a:r>
            <a:endParaRPr lang="en-ID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DDDCD4-C9F1-F4D3-7512-E9B096C0ED70}"/>
              </a:ext>
            </a:extLst>
          </p:cNvPr>
          <p:cNvSpPr txBox="1"/>
          <p:nvPr/>
        </p:nvSpPr>
        <p:spPr>
          <a:xfrm>
            <a:off x="576044" y="1157682"/>
            <a:ext cx="10589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 </a:t>
            </a:r>
            <a:r>
              <a:rPr lang="en-US" dirty="0" err="1"/>
              <a:t>sekawan</a:t>
            </a:r>
            <a:r>
              <a:rPr lang="en-US" dirty="0"/>
              <a:t> (</a:t>
            </a:r>
            <a:r>
              <a:rPr lang="en-US" dirty="0" err="1"/>
              <a:t>A,B,C,D,E</a:t>
            </a:r>
            <a:r>
              <a:rPr lang="en-US" dirty="0"/>
              <a:t>, dan F) </a:t>
            </a:r>
            <a:r>
              <a:rPr lang="en-US" dirty="0" err="1"/>
              <a:t>ingin</a:t>
            </a:r>
            <a:r>
              <a:rPr lang="en-US" dirty="0"/>
              <a:t> duduk di </a:t>
            </a:r>
            <a:r>
              <a:rPr lang="en-US" dirty="0" err="1"/>
              <a:t>bioskop</a:t>
            </a:r>
            <a:r>
              <a:rPr lang="en-US" dirty="0"/>
              <a:t> </a:t>
            </a:r>
            <a:r>
              <a:rPr lang="en-US" dirty="0" err="1"/>
              <a:t>menonton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ID" dirty="0"/>
              <a:t>. F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duduk di </a:t>
            </a:r>
            <a:r>
              <a:rPr lang="en-ID" dirty="0" err="1"/>
              <a:t>sebelah</a:t>
            </a:r>
            <a:r>
              <a:rPr lang="en-ID" dirty="0"/>
              <a:t> E. E </a:t>
            </a:r>
            <a:r>
              <a:rPr lang="en-ID" dirty="0" err="1"/>
              <a:t>ingin</a:t>
            </a:r>
            <a:r>
              <a:rPr lang="en-ID" dirty="0"/>
              <a:t> duduk di </a:t>
            </a:r>
            <a:r>
              <a:rPr lang="en-ID" dirty="0" err="1"/>
              <a:t>sebelah</a:t>
            </a:r>
            <a:r>
              <a:rPr lang="en-ID" dirty="0"/>
              <a:t> C. 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duduk di </a:t>
            </a:r>
            <a:r>
              <a:rPr lang="en-ID" dirty="0" err="1"/>
              <a:t>sebelah</a:t>
            </a:r>
            <a:r>
              <a:rPr lang="en-ID" dirty="0"/>
              <a:t> B. D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selalu</a:t>
            </a:r>
            <a:r>
              <a:rPr lang="en-ID" dirty="0"/>
              <a:t> duduk di </a:t>
            </a:r>
            <a:r>
              <a:rPr lang="en-ID" dirty="0" err="1"/>
              <a:t>sebelah</a:t>
            </a:r>
            <a:r>
              <a:rPr lang="en-ID" dirty="0"/>
              <a:t> 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77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2C9CC-D12B-0261-D327-1172B35F2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D39B-749B-299E-8F49-89D8C632A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Inklusi</a:t>
            </a:r>
            <a:r>
              <a:rPr lang="en-US" sz="4400" b="1" dirty="0"/>
              <a:t> </a:t>
            </a:r>
            <a:r>
              <a:rPr lang="en-US" sz="4400" b="1" dirty="0" err="1"/>
              <a:t>Eksklusi</a:t>
            </a:r>
            <a:endParaRPr lang="en-ID" sz="4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B7F4F0-50ED-EF53-52C9-A275226044C5}"/>
              </a:ext>
            </a:extLst>
          </p:cNvPr>
          <p:cNvSpPr/>
          <p:nvPr/>
        </p:nvSpPr>
        <p:spPr>
          <a:xfrm>
            <a:off x="672518" y="1157681"/>
            <a:ext cx="7273254" cy="29445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ret = 0;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100;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i%2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ret++;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}else if(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3 == 0){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ret++;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495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2B1DD-1B15-0529-47BD-16F9CB13D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A06D-C057-F2F3-FA6F-2283E0A91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Inklusi</a:t>
            </a:r>
            <a:r>
              <a:rPr lang="en-US" sz="4400" b="1" dirty="0"/>
              <a:t> </a:t>
            </a:r>
            <a:r>
              <a:rPr lang="en-US" sz="4400" b="1" dirty="0" err="1"/>
              <a:t>Eksklusi</a:t>
            </a:r>
            <a:endParaRPr lang="en-ID" sz="4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64367D-5F80-8DDF-CA2D-9A4D1FD604AF}"/>
              </a:ext>
            </a:extLst>
          </p:cNvPr>
          <p:cNvSpPr/>
          <p:nvPr/>
        </p:nvSpPr>
        <p:spPr>
          <a:xfrm>
            <a:off x="672518" y="1157681"/>
            <a:ext cx="7273254" cy="29445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ret = 0;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100;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i%2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ret++;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 3 == 0){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ret++;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910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E7A09-C0A9-E318-CA7D-32420C499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716C-EF50-0A94-0487-BC5015E9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Pigeonhole Principle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374996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B6DF9-4724-3E2F-E1A2-DBBCD38B7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39EA-B109-EF2C-24A3-147E6E614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653" y="979414"/>
            <a:ext cx="9144000" cy="3164747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b="1" dirty="0"/>
              <a:t>- </a:t>
            </a:r>
            <a:r>
              <a:rPr lang="en-US" sz="2800" b="1" dirty="0" err="1"/>
              <a:t>Kaidah</a:t>
            </a:r>
            <a:r>
              <a:rPr lang="en-US" sz="2800" b="1" dirty="0"/>
              <a:t> </a:t>
            </a:r>
            <a:r>
              <a:rPr lang="en-US" sz="2800" b="1" dirty="0" err="1"/>
              <a:t>Berhitung</a:t>
            </a:r>
            <a:r>
              <a:rPr lang="en-US" sz="2800" b="1" dirty="0"/>
              <a:t> : </a:t>
            </a:r>
            <a:r>
              <a:rPr lang="en-US" sz="2800" b="1" dirty="0" err="1"/>
              <a:t>Aturan</a:t>
            </a:r>
            <a:r>
              <a:rPr lang="en-US" sz="2800" b="1" dirty="0"/>
              <a:t> </a:t>
            </a:r>
            <a:r>
              <a:rPr lang="en-US" sz="2800" b="1" dirty="0" err="1"/>
              <a:t>Penjumlahan</a:t>
            </a:r>
            <a:r>
              <a:rPr lang="en-US" sz="2800" b="1" dirty="0"/>
              <a:t>, </a:t>
            </a:r>
            <a:r>
              <a:rPr lang="en-US" sz="2800" b="1" dirty="0" err="1"/>
              <a:t>Perkalian</a:t>
            </a:r>
            <a:r>
              <a:rPr lang="en-US" sz="2800" b="1" dirty="0"/>
              <a:t>, dan </a:t>
            </a:r>
            <a:r>
              <a:rPr lang="en-US" sz="2800" b="1" dirty="0" err="1"/>
              <a:t>Pengurangan</a:t>
            </a:r>
            <a:r>
              <a:rPr lang="en-US" sz="2800" b="1" dirty="0"/>
              <a:t> (</a:t>
            </a:r>
            <a:r>
              <a:rPr lang="en-US" sz="2800" b="1" dirty="0" err="1"/>
              <a:t>Komplementer</a:t>
            </a:r>
            <a:r>
              <a:rPr lang="en-US" sz="2800" b="1" dirty="0"/>
              <a:t>)</a:t>
            </a:r>
            <a:br>
              <a:rPr lang="en-US" sz="2800" b="1" dirty="0"/>
            </a:br>
            <a:r>
              <a:rPr lang="en-US" sz="2800" b="1" dirty="0"/>
              <a:t>- </a:t>
            </a:r>
            <a:r>
              <a:rPr lang="en-US" sz="2800" b="1" dirty="0" err="1"/>
              <a:t>Prinsip</a:t>
            </a:r>
            <a:r>
              <a:rPr lang="en-US" sz="2800" b="1" dirty="0"/>
              <a:t> </a:t>
            </a:r>
            <a:r>
              <a:rPr lang="en-US" sz="2800" b="1" dirty="0" err="1"/>
              <a:t>Inklusi</a:t>
            </a:r>
            <a:r>
              <a:rPr lang="en-US" sz="2800" b="1" dirty="0"/>
              <a:t> - </a:t>
            </a:r>
            <a:r>
              <a:rPr lang="en-US" sz="2800" b="1" dirty="0" err="1"/>
              <a:t>Eksklusi</a:t>
            </a:r>
            <a:br>
              <a:rPr lang="en-US" sz="2800" b="1" dirty="0"/>
            </a:br>
            <a:r>
              <a:rPr lang="en-US" sz="2800" b="1" dirty="0"/>
              <a:t>- Pigeonhole Principle (</a:t>
            </a:r>
            <a:r>
              <a:rPr lang="en-US" sz="2800" b="1" dirty="0" err="1"/>
              <a:t>PhP</a:t>
            </a:r>
            <a:r>
              <a:rPr lang="en-US" sz="2800" b="1" dirty="0"/>
              <a:t>)</a:t>
            </a:r>
            <a:br>
              <a:rPr lang="en-US" sz="2800" b="1" dirty="0"/>
            </a:br>
            <a:r>
              <a:rPr lang="en-US" sz="2800" b="1" dirty="0"/>
              <a:t>- </a:t>
            </a:r>
            <a:r>
              <a:rPr lang="en-US" sz="2800" b="1" dirty="0" err="1"/>
              <a:t>Permutasi</a:t>
            </a:r>
            <a:r>
              <a:rPr lang="en-US" sz="2800" b="1" dirty="0"/>
              <a:t> : </a:t>
            </a:r>
            <a:r>
              <a:rPr lang="en-US" sz="2800" b="1" dirty="0" err="1"/>
              <a:t>Permutasi</a:t>
            </a:r>
            <a:r>
              <a:rPr lang="en-US" sz="2800" b="1" dirty="0"/>
              <a:t> </a:t>
            </a:r>
            <a:r>
              <a:rPr lang="en-US" sz="2800" b="1" dirty="0" err="1"/>
              <a:t>Unsur</a:t>
            </a:r>
            <a:r>
              <a:rPr lang="en-US" sz="2800" b="1" dirty="0"/>
              <a:t> </a:t>
            </a:r>
            <a:r>
              <a:rPr lang="en-US" sz="2800" b="1" dirty="0" err="1"/>
              <a:t>berbeda</a:t>
            </a:r>
            <a:r>
              <a:rPr lang="en-US" sz="2800" b="1" dirty="0"/>
              <a:t>, </a:t>
            </a:r>
            <a:r>
              <a:rPr lang="en-US" sz="2800" b="1" dirty="0" err="1"/>
              <a:t>Permutasi</a:t>
            </a:r>
            <a:r>
              <a:rPr lang="en-US" sz="2800" b="1" dirty="0"/>
              <a:t> </a:t>
            </a:r>
            <a:r>
              <a:rPr lang="en-US" sz="2800" b="1" dirty="0" err="1"/>
              <a:t>Unsur</a:t>
            </a:r>
            <a:r>
              <a:rPr lang="en-US" sz="2800" b="1" dirty="0"/>
              <a:t> </a:t>
            </a:r>
            <a:r>
              <a:rPr lang="en-US" sz="2800" b="1" dirty="0" err="1"/>
              <a:t>Berulang</a:t>
            </a:r>
            <a:r>
              <a:rPr lang="en-US" sz="2800" b="1" dirty="0"/>
              <a:t>, </a:t>
            </a:r>
            <a:r>
              <a:rPr lang="en-US" sz="2800" b="1" dirty="0" err="1"/>
              <a:t>Permutasi</a:t>
            </a:r>
            <a:r>
              <a:rPr lang="en-US" sz="2800" b="1" dirty="0"/>
              <a:t> </a:t>
            </a:r>
            <a:r>
              <a:rPr lang="en-US" sz="2800" b="1" dirty="0" err="1"/>
              <a:t>Siklis</a:t>
            </a:r>
            <a:br>
              <a:rPr lang="en-US" sz="2800" b="1" dirty="0"/>
            </a:br>
            <a:r>
              <a:rPr lang="en-US" sz="2800" b="1" dirty="0"/>
              <a:t>- </a:t>
            </a:r>
            <a:r>
              <a:rPr lang="en-US" sz="2800" b="1" dirty="0" err="1"/>
              <a:t>Kombinasi</a:t>
            </a:r>
            <a:r>
              <a:rPr lang="en-US" sz="2800" b="1" dirty="0"/>
              <a:t> : </a:t>
            </a:r>
            <a:r>
              <a:rPr lang="en-US" sz="2800" b="1" dirty="0" err="1"/>
              <a:t>Kombinasi</a:t>
            </a:r>
            <a:r>
              <a:rPr lang="en-US" sz="2800" b="1" dirty="0"/>
              <a:t> </a:t>
            </a:r>
            <a:r>
              <a:rPr lang="en-US" sz="2800" b="1" dirty="0" err="1"/>
              <a:t>Unsur</a:t>
            </a:r>
            <a:r>
              <a:rPr lang="en-US" sz="2800" b="1" dirty="0"/>
              <a:t> </a:t>
            </a:r>
            <a:r>
              <a:rPr lang="en-US" sz="2800" b="1" dirty="0" err="1"/>
              <a:t>Berbeda</a:t>
            </a:r>
            <a:r>
              <a:rPr lang="en-US" sz="2800" b="1" dirty="0"/>
              <a:t>, </a:t>
            </a:r>
            <a:r>
              <a:rPr lang="en-US" sz="2800" b="1" dirty="0" err="1"/>
              <a:t>Kombinasi</a:t>
            </a:r>
            <a:r>
              <a:rPr lang="en-US" sz="2800" b="1" dirty="0"/>
              <a:t> </a:t>
            </a:r>
            <a:r>
              <a:rPr lang="en-US" sz="2800" b="1" dirty="0" err="1"/>
              <a:t>Unsur</a:t>
            </a:r>
            <a:r>
              <a:rPr lang="en-US" sz="2800" b="1" dirty="0"/>
              <a:t> </a:t>
            </a:r>
            <a:r>
              <a:rPr lang="en-US" sz="2800" b="1" dirty="0" err="1"/>
              <a:t>Berulang</a:t>
            </a:r>
            <a:r>
              <a:rPr lang="en-US" sz="2800" b="1" dirty="0"/>
              <a:t> (Stars and Bars)</a:t>
            </a:r>
            <a:br>
              <a:rPr lang="en-US" sz="2800" b="1" dirty="0"/>
            </a:br>
            <a:r>
              <a:rPr lang="en-US" sz="2800" b="1" dirty="0"/>
              <a:t>- </a:t>
            </a:r>
            <a:r>
              <a:rPr lang="en-US" sz="2800" b="1" dirty="0" err="1"/>
              <a:t>Pengantar</a:t>
            </a:r>
            <a:r>
              <a:rPr lang="en-US" sz="2800" b="1" dirty="0"/>
              <a:t> </a:t>
            </a:r>
            <a:r>
              <a:rPr lang="en-US" sz="2800" b="1" dirty="0" err="1"/>
              <a:t>Peluang</a:t>
            </a:r>
            <a:endParaRPr lang="en-ID" sz="2800" b="1" dirty="0"/>
          </a:p>
        </p:txBody>
      </p:sp>
    </p:spTree>
    <p:extLst>
      <p:ext uri="{BB962C8B-B14F-4D97-AF65-F5344CB8AC3E}">
        <p14:creationId xmlns:p14="http://schemas.microsoft.com/office/powerpoint/2010/main" val="362587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45EE8-ABD4-880C-7E0B-A85EA04A2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23F96-D8ED-E448-901C-B804F0823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Pigeonhole Principle</a:t>
            </a:r>
            <a:endParaRPr lang="en-ID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5E323D-1A40-F563-6219-7A22D1459A94}"/>
              </a:ext>
            </a:extLst>
          </p:cNvPr>
          <p:cNvSpPr txBox="1"/>
          <p:nvPr/>
        </p:nvSpPr>
        <p:spPr>
          <a:xfrm>
            <a:off x="576044" y="1157682"/>
            <a:ext cx="10589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Pada </a:t>
            </a:r>
            <a:r>
              <a:rPr lang="en-ID" dirty="0" err="1"/>
              <a:t>permainan</a:t>
            </a:r>
            <a:r>
              <a:rPr lang="en-ID" dirty="0"/>
              <a:t> </a:t>
            </a:r>
            <a:r>
              <a:rPr lang="en-ID" dirty="0" err="1"/>
              <a:t>Jembatan</a:t>
            </a:r>
            <a:r>
              <a:rPr lang="en-ID" dirty="0"/>
              <a:t> </a:t>
            </a:r>
            <a:r>
              <a:rPr lang="en-ID" dirty="0" err="1"/>
              <a:t>Kaca</a:t>
            </a:r>
            <a:r>
              <a:rPr lang="en-ID" dirty="0"/>
              <a:t> </a:t>
            </a:r>
            <a:r>
              <a:rPr lang="en-ID" dirty="0" err="1"/>
              <a:t>Squidgame</a:t>
            </a:r>
            <a:r>
              <a:rPr lang="en-ID" dirty="0"/>
              <a:t>, </a:t>
            </a:r>
            <a:r>
              <a:rPr lang="en-ID" dirty="0" err="1"/>
              <a:t>terdapat</a:t>
            </a:r>
            <a:r>
              <a:rPr lang="en-ID" dirty="0"/>
              <a:t> 16 pasang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kaca</a:t>
            </a:r>
            <a:r>
              <a:rPr lang="en-ID" dirty="0"/>
              <a:t> (</a:t>
            </a:r>
            <a:r>
              <a:rPr lang="en-ID" dirty="0" err="1"/>
              <a:t>kaca</a:t>
            </a:r>
            <a:r>
              <a:rPr lang="en-ID" dirty="0"/>
              <a:t> </a:t>
            </a:r>
            <a:r>
              <a:rPr lang="en-ID" dirty="0" err="1"/>
              <a:t>kanan</a:t>
            </a:r>
            <a:r>
              <a:rPr lang="en-ID" dirty="0"/>
              <a:t> dan </a:t>
            </a:r>
            <a:r>
              <a:rPr lang="en-ID" dirty="0" err="1"/>
              <a:t>kiri</a:t>
            </a:r>
            <a:r>
              <a:rPr lang="en-ID" dirty="0"/>
              <a:t>), </a:t>
            </a:r>
            <a:r>
              <a:rPr lang="en-ID" dirty="0" err="1"/>
              <a:t>setiap</a:t>
            </a:r>
            <a:r>
              <a:rPr lang="en-ID" dirty="0"/>
              <a:t> pasang </a:t>
            </a:r>
            <a:r>
              <a:rPr lang="en-ID" dirty="0" err="1"/>
              <a:t>kaca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kaca</a:t>
            </a:r>
            <a:r>
              <a:rPr lang="en-ID" dirty="0"/>
              <a:t> yang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diinjak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pecah</a:t>
            </a:r>
            <a:r>
              <a:rPr lang="en-ID" dirty="0"/>
              <a:t> dan </a:t>
            </a:r>
            <a:r>
              <a:rPr lang="en-ID" dirty="0" err="1"/>
              <a:t>membuat</a:t>
            </a:r>
            <a:r>
              <a:rPr lang="en-ID" dirty="0"/>
              <a:t> orang </a:t>
            </a:r>
            <a:r>
              <a:rPr lang="en-ID" dirty="0" err="1"/>
              <a:t>jatuh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. </a:t>
            </a:r>
            <a:r>
              <a:rPr lang="en-ID" dirty="0" err="1"/>
              <a:t>Berapa</a:t>
            </a:r>
            <a:r>
              <a:rPr lang="en-ID" dirty="0"/>
              <a:t> minimal orang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dikorbankan</a:t>
            </a:r>
            <a:r>
              <a:rPr lang="en-ID" dirty="0"/>
              <a:t> agar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kaca</a:t>
            </a:r>
            <a:r>
              <a:rPr lang="en-ID" dirty="0"/>
              <a:t> mana </a:t>
            </a:r>
            <a:r>
              <a:rPr lang="en-ID" dirty="0" err="1"/>
              <a:t>saja</a:t>
            </a:r>
            <a:r>
              <a:rPr lang="en-ID" dirty="0"/>
              <a:t> yang </a:t>
            </a:r>
            <a:r>
              <a:rPr lang="en-ID" dirty="0" err="1"/>
              <a:t>aman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diinjak</a:t>
            </a:r>
            <a:r>
              <a:rPr lang="en-ID" dirty="0"/>
              <a:t>?</a:t>
            </a:r>
          </a:p>
        </p:txBody>
      </p:sp>
      <p:pic>
        <p:nvPicPr>
          <p:cNvPr id="2050" name="Picture 2" descr="How to win Glass Bridge? : r/squidgame">
            <a:extLst>
              <a:ext uri="{FF2B5EF4-FFF2-40B4-BE49-F238E27FC236}">
                <a16:creationId xmlns:a16="http://schemas.microsoft.com/office/drawing/2014/main" id="{FC2109CD-78D3-DD90-5EEF-465C18823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9" y="2165947"/>
            <a:ext cx="4806892" cy="270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65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FD48F-1E05-F86D-CE4C-5DEE2F7CE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4718-E8AA-A2F1-DE53-330DDD8F8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Pigeonhole Principle</a:t>
            </a:r>
            <a:endParaRPr lang="en-ID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82329-4D37-0DF4-BB3E-E3B1E0A3EE8A}"/>
              </a:ext>
            </a:extLst>
          </p:cNvPr>
          <p:cNvSpPr txBox="1"/>
          <p:nvPr/>
        </p:nvSpPr>
        <p:spPr>
          <a:xfrm>
            <a:off x="576044" y="1157682"/>
            <a:ext cx="105897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5 bola </a:t>
            </a:r>
            <a:r>
              <a:rPr lang="en-US" dirty="0" err="1"/>
              <a:t>merah</a:t>
            </a:r>
            <a:r>
              <a:rPr lang="en-US" dirty="0"/>
              <a:t>, 2 bola </a:t>
            </a:r>
            <a:r>
              <a:rPr lang="en-US" dirty="0" err="1"/>
              <a:t>kuning</a:t>
            </a:r>
            <a:r>
              <a:rPr lang="en-US" dirty="0"/>
              <a:t>, dan 3 bola </a:t>
            </a:r>
            <a:r>
              <a:rPr lang="en-US" dirty="0" err="1"/>
              <a:t>hijau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Kotak. Pak </a:t>
            </a:r>
            <a:r>
              <a:rPr lang="en-US" dirty="0" err="1"/>
              <a:t>Dengklek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bola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Berapa</a:t>
            </a:r>
            <a:r>
              <a:rPr lang="en-US" dirty="0"/>
              <a:t> minimal </a:t>
            </a:r>
            <a:r>
              <a:rPr lang="en-US" dirty="0" err="1"/>
              <a:t>jumlah</a:t>
            </a:r>
            <a:r>
              <a:rPr lang="en-US" dirty="0"/>
              <a:t> bola yang </a:t>
            </a:r>
            <a:r>
              <a:rPr lang="en-US" dirty="0" err="1"/>
              <a:t>harus</a:t>
            </a:r>
            <a:r>
              <a:rPr lang="en-US" dirty="0"/>
              <a:t> Pak </a:t>
            </a:r>
            <a:r>
              <a:rPr lang="en-US" dirty="0" err="1"/>
              <a:t>Dengklek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bola Merah?</a:t>
            </a:r>
          </a:p>
        </p:txBody>
      </p:sp>
    </p:spTree>
    <p:extLst>
      <p:ext uri="{BB962C8B-B14F-4D97-AF65-F5344CB8AC3E}">
        <p14:creationId xmlns:p14="http://schemas.microsoft.com/office/powerpoint/2010/main" val="3822932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28B04-A964-AB2A-F05A-14D445EC3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B3FD-55F2-2A73-CC50-65D695F0E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Pigeonhole Principle</a:t>
            </a:r>
            <a:endParaRPr lang="en-ID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5BD6F-0ED0-2F27-3DBA-E43812676FB5}"/>
              </a:ext>
            </a:extLst>
          </p:cNvPr>
          <p:cNvSpPr txBox="1"/>
          <p:nvPr/>
        </p:nvSpPr>
        <p:spPr>
          <a:xfrm>
            <a:off x="576044" y="1157682"/>
            <a:ext cx="105897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5 bola </a:t>
            </a:r>
            <a:r>
              <a:rPr lang="en-US" dirty="0" err="1"/>
              <a:t>merah</a:t>
            </a:r>
            <a:r>
              <a:rPr lang="en-US" dirty="0"/>
              <a:t>, 2 bola </a:t>
            </a:r>
            <a:r>
              <a:rPr lang="en-US" dirty="0" err="1"/>
              <a:t>kuning</a:t>
            </a:r>
            <a:r>
              <a:rPr lang="en-US" dirty="0"/>
              <a:t>, dan 3 bola </a:t>
            </a:r>
            <a:r>
              <a:rPr lang="en-US" dirty="0" err="1"/>
              <a:t>hijau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Kotak. Pak </a:t>
            </a:r>
            <a:r>
              <a:rPr lang="en-US" dirty="0" err="1"/>
              <a:t>Dengklek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bola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Berapa</a:t>
            </a:r>
            <a:r>
              <a:rPr lang="en-US" dirty="0"/>
              <a:t> minimal </a:t>
            </a:r>
            <a:r>
              <a:rPr lang="en-US" dirty="0" err="1"/>
              <a:t>jumlah</a:t>
            </a:r>
            <a:r>
              <a:rPr lang="en-US" dirty="0"/>
              <a:t> bola yang </a:t>
            </a:r>
            <a:r>
              <a:rPr lang="en-US" dirty="0" err="1"/>
              <a:t>harus</a:t>
            </a:r>
            <a:r>
              <a:rPr lang="en-US" dirty="0"/>
              <a:t> Pak </a:t>
            </a:r>
            <a:r>
              <a:rPr lang="en-US" dirty="0" err="1"/>
              <a:t>Dengklek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minimal 1 </a:t>
            </a:r>
            <a:r>
              <a:rPr lang="en-US" dirty="0" err="1"/>
              <a:t>dari</a:t>
            </a:r>
            <a:r>
              <a:rPr lang="en-US" dirty="0"/>
              <a:t> masing – masing </a:t>
            </a:r>
            <a:r>
              <a:rPr lang="en-US" dirty="0" err="1"/>
              <a:t>jenis</a:t>
            </a:r>
            <a:r>
              <a:rPr lang="en-US" dirty="0"/>
              <a:t> bola?</a:t>
            </a:r>
          </a:p>
        </p:txBody>
      </p:sp>
    </p:spTree>
    <p:extLst>
      <p:ext uri="{BB962C8B-B14F-4D97-AF65-F5344CB8AC3E}">
        <p14:creationId xmlns:p14="http://schemas.microsoft.com/office/powerpoint/2010/main" val="3213248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7F311-B26A-F407-03AA-4DBCC16BE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7775-8524-2AEB-AF8A-ABF4DBB16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Pigeonhole Principle</a:t>
            </a:r>
            <a:endParaRPr lang="en-ID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FD110-7154-84DD-291E-7F86F2DEAB67}"/>
              </a:ext>
            </a:extLst>
          </p:cNvPr>
          <p:cNvSpPr txBox="1"/>
          <p:nvPr/>
        </p:nvSpPr>
        <p:spPr>
          <a:xfrm>
            <a:off x="576044" y="1157682"/>
            <a:ext cx="105897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5 bola </a:t>
            </a:r>
            <a:r>
              <a:rPr lang="en-US" dirty="0" err="1"/>
              <a:t>merah</a:t>
            </a:r>
            <a:r>
              <a:rPr lang="en-US" dirty="0"/>
              <a:t>, 2 bola </a:t>
            </a:r>
            <a:r>
              <a:rPr lang="en-US" dirty="0" err="1"/>
              <a:t>kuning</a:t>
            </a:r>
            <a:r>
              <a:rPr lang="en-US" dirty="0"/>
              <a:t>, dan 3 bola </a:t>
            </a:r>
            <a:r>
              <a:rPr lang="en-US" dirty="0" err="1"/>
              <a:t>hijau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Kotak. Pak </a:t>
            </a:r>
            <a:r>
              <a:rPr lang="en-US" dirty="0" err="1"/>
              <a:t>Dengklek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bola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tertutup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Berapa</a:t>
            </a:r>
            <a:r>
              <a:rPr lang="en-US" dirty="0"/>
              <a:t> minimal </a:t>
            </a:r>
            <a:r>
              <a:rPr lang="en-US" dirty="0" err="1"/>
              <a:t>jumlah</a:t>
            </a:r>
            <a:r>
              <a:rPr lang="en-US" dirty="0"/>
              <a:t> bola yang </a:t>
            </a:r>
            <a:r>
              <a:rPr lang="en-US" dirty="0" err="1"/>
              <a:t>harus</a:t>
            </a:r>
            <a:r>
              <a:rPr lang="en-US" dirty="0"/>
              <a:t> Pak </a:t>
            </a:r>
            <a:r>
              <a:rPr lang="en-US" dirty="0" err="1"/>
              <a:t>Dengklek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1 bola </a:t>
            </a:r>
            <a:r>
              <a:rPr lang="en-US" dirty="0" err="1"/>
              <a:t>kuning</a:t>
            </a:r>
            <a:r>
              <a:rPr lang="en-US" dirty="0"/>
              <a:t>, 2 bola </a:t>
            </a:r>
            <a:r>
              <a:rPr lang="en-US" dirty="0" err="1"/>
              <a:t>merah</a:t>
            </a:r>
            <a:r>
              <a:rPr lang="en-US" dirty="0"/>
              <a:t>, dan 2 bola </a:t>
            </a:r>
            <a:r>
              <a:rPr lang="en-US" dirty="0" err="1"/>
              <a:t>hijau</a:t>
            </a:r>
            <a:r>
              <a:rPr lang="en-US" dirty="0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5850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18CC1-43A1-C580-BC5A-A0EDBFB7C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F9D66-E7A6-BFD9-86F0-2140E9F42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Pigeonhole Principle</a:t>
            </a:r>
            <a:endParaRPr lang="en-ID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DBC68-E967-3288-7C9F-97C4EDDA7790}"/>
              </a:ext>
            </a:extLst>
          </p:cNvPr>
          <p:cNvSpPr txBox="1"/>
          <p:nvPr/>
        </p:nvSpPr>
        <p:spPr>
          <a:xfrm>
            <a:off x="576044" y="1157682"/>
            <a:ext cx="10589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Asumsikan</a:t>
            </a:r>
            <a:r>
              <a:rPr lang="en-ID" dirty="0"/>
              <a:t> 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7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biskuit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, yang masing-masing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5 </a:t>
            </a:r>
            <a:r>
              <a:rPr lang="en-ID" dirty="0" err="1"/>
              <a:t>butir</a:t>
            </a:r>
            <a:r>
              <a:rPr lang="en-ID" dirty="0"/>
              <a:t> </a:t>
            </a:r>
            <a:r>
              <a:rPr lang="en-ID" dirty="0" err="1"/>
              <a:t>biskuit</a:t>
            </a:r>
            <a:r>
              <a:rPr lang="en-ID" dirty="0"/>
              <a:t>. Jika 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biskuit</a:t>
            </a:r>
            <a:r>
              <a:rPr lang="en-ID" dirty="0"/>
              <a:t> </a:t>
            </a:r>
            <a:r>
              <a:rPr lang="en-ID" dirty="0" err="1"/>
              <a:t>pernah</a:t>
            </a:r>
            <a:r>
              <a:rPr lang="en-ID" dirty="0"/>
              <a:t> </a:t>
            </a:r>
            <a:r>
              <a:rPr lang="en-ID" dirty="0" err="1"/>
              <a:t>dicicipi</a:t>
            </a:r>
            <a:r>
              <a:rPr lang="en-ID" dirty="0"/>
              <a:t> oleh </a:t>
            </a:r>
            <a:r>
              <a:rPr lang="en-ID" dirty="0" err="1"/>
              <a:t>setidaknya</a:t>
            </a:r>
            <a:r>
              <a:rPr lang="en-ID" dirty="0"/>
              <a:t> 1 </a:t>
            </a:r>
            <a:r>
              <a:rPr lang="en-ID" dirty="0" err="1"/>
              <a:t>ekor</a:t>
            </a:r>
            <a:r>
              <a:rPr lang="en-ID" dirty="0"/>
              <a:t> </a:t>
            </a:r>
            <a:r>
              <a:rPr lang="en-ID" dirty="0" err="1"/>
              <a:t>bebek</a:t>
            </a:r>
            <a:r>
              <a:rPr lang="en-ID" dirty="0"/>
              <a:t>, </a:t>
            </a:r>
            <a:r>
              <a:rPr lang="en-ID" dirty="0" err="1"/>
              <a:t>berapa</a:t>
            </a:r>
            <a:r>
              <a:rPr lang="en-ID" dirty="0"/>
              <a:t> minimal </a:t>
            </a:r>
            <a:r>
              <a:rPr lang="en-ID" dirty="0" err="1"/>
              <a:t>bebek</a:t>
            </a:r>
            <a:r>
              <a:rPr lang="en-ID" dirty="0"/>
              <a:t> yang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diundang</a:t>
            </a:r>
            <a:r>
              <a:rPr lang="en-ID" dirty="0"/>
              <a:t> oleh Pak </a:t>
            </a:r>
            <a:r>
              <a:rPr lang="en-ID" dirty="0" err="1"/>
              <a:t>Dengklek</a:t>
            </a:r>
            <a:r>
              <a:rPr lang="en-ID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999315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029D9-4669-661D-428A-FBC691A6E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1C84-A2FA-E092-1E8A-9DEF67E67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Pigeonhole Principle</a:t>
            </a:r>
            <a:endParaRPr lang="en-ID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5B2EB-79A4-603C-EA63-64B57437E113}"/>
              </a:ext>
            </a:extLst>
          </p:cNvPr>
          <p:cNvSpPr txBox="1"/>
          <p:nvPr/>
        </p:nvSpPr>
        <p:spPr>
          <a:xfrm>
            <a:off x="576043" y="1157682"/>
            <a:ext cx="11369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Asumsikan</a:t>
            </a:r>
            <a:r>
              <a:rPr lang="en-ID" dirty="0"/>
              <a:t> 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100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biskuit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. </a:t>
            </a:r>
            <a:r>
              <a:rPr lang="en-ID" dirty="0" err="1"/>
              <a:t>Biskuit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1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10 </a:t>
            </a:r>
            <a:r>
              <a:rPr lang="en-ID" dirty="0" err="1"/>
              <a:t>butir</a:t>
            </a:r>
            <a:r>
              <a:rPr lang="en-ID" dirty="0"/>
              <a:t>, </a:t>
            </a:r>
            <a:r>
              <a:rPr lang="en-ID" dirty="0" err="1"/>
              <a:t>biskuit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2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20 </a:t>
            </a:r>
            <a:r>
              <a:rPr lang="en-ID" dirty="0" err="1"/>
              <a:t>butir</a:t>
            </a:r>
            <a:r>
              <a:rPr lang="en-ID" dirty="0"/>
              <a:t>, </a:t>
            </a:r>
            <a:r>
              <a:rPr lang="en-ID" dirty="0" err="1"/>
              <a:t>biskuit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3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30 </a:t>
            </a:r>
            <a:r>
              <a:rPr lang="en-ID" dirty="0" err="1"/>
              <a:t>butir</a:t>
            </a:r>
            <a:r>
              <a:rPr lang="en-ID" dirty="0"/>
              <a:t>, dan </a:t>
            </a:r>
            <a:r>
              <a:rPr lang="en-ID" dirty="0" err="1"/>
              <a:t>seterusnya</a:t>
            </a:r>
            <a:r>
              <a:rPr lang="en-ID" dirty="0"/>
              <a:t> </a:t>
            </a:r>
            <a:r>
              <a:rPr lang="en-ID" dirty="0" err="1"/>
              <a:t>hingga</a:t>
            </a:r>
            <a:r>
              <a:rPr lang="en-ID" dirty="0"/>
              <a:t> </a:t>
            </a:r>
            <a:r>
              <a:rPr lang="en-ID" dirty="0" err="1"/>
              <a:t>biskuit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100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1000 </a:t>
            </a:r>
            <a:r>
              <a:rPr lang="en-ID" dirty="0" err="1"/>
              <a:t>butir</a:t>
            </a:r>
            <a:r>
              <a:rPr lang="en-ID" dirty="0"/>
              <a:t>. Jika 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biskuit</a:t>
            </a:r>
            <a:r>
              <a:rPr lang="en-ID" dirty="0"/>
              <a:t> </a:t>
            </a:r>
            <a:r>
              <a:rPr lang="en-ID" dirty="0" err="1"/>
              <a:t>pernah</a:t>
            </a:r>
            <a:r>
              <a:rPr lang="en-ID" dirty="0"/>
              <a:t> </a:t>
            </a:r>
            <a:r>
              <a:rPr lang="en-ID" dirty="0" err="1"/>
              <a:t>dicicipi</a:t>
            </a:r>
            <a:r>
              <a:rPr lang="en-ID" dirty="0"/>
              <a:t> oleh </a:t>
            </a:r>
            <a:r>
              <a:rPr lang="en-ID" dirty="0" err="1"/>
              <a:t>setidaknya</a:t>
            </a:r>
            <a:r>
              <a:rPr lang="en-ID" dirty="0"/>
              <a:t> 5 </a:t>
            </a:r>
            <a:r>
              <a:rPr lang="en-ID" dirty="0" err="1"/>
              <a:t>ekor</a:t>
            </a:r>
            <a:r>
              <a:rPr lang="en-ID" dirty="0"/>
              <a:t> </a:t>
            </a:r>
            <a:r>
              <a:rPr lang="en-ID" dirty="0" err="1"/>
              <a:t>bebek</a:t>
            </a:r>
            <a:r>
              <a:rPr lang="en-ID" dirty="0"/>
              <a:t>, </a:t>
            </a:r>
            <a:r>
              <a:rPr lang="en-ID" dirty="0" err="1"/>
              <a:t>berapa</a:t>
            </a:r>
            <a:r>
              <a:rPr lang="en-ID" dirty="0"/>
              <a:t> minimal </a:t>
            </a:r>
            <a:r>
              <a:rPr lang="en-ID" dirty="0" err="1"/>
              <a:t>bebek</a:t>
            </a:r>
            <a:r>
              <a:rPr lang="en-ID" dirty="0"/>
              <a:t> yang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diundang</a:t>
            </a:r>
            <a:r>
              <a:rPr lang="en-ID" dirty="0"/>
              <a:t> oleh Pak </a:t>
            </a:r>
            <a:r>
              <a:rPr lang="en-ID" dirty="0" err="1"/>
              <a:t>Dengklek</a:t>
            </a:r>
            <a:r>
              <a:rPr lang="en-ID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94563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37B2C-AA27-C8BE-FBDA-73A541215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F994-5937-A92D-6D97-1A18FDC14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Permutasi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Berbeda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2421696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C86F5-1F26-8740-6FDD-7177539C0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0851A-165D-CA80-A1F0-EFA499972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Permutasi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Berbeda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1042550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F9E6A-23D1-AA19-D919-9465611DD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8448-AA88-0921-5D3A-90B709B97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Permutasi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Berbeda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759874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33853-740B-6DFC-6BB2-0BA0DBFA0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5A48-A4D2-89CD-FC50-6F61566C0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Permutasi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Berbeda</a:t>
            </a:r>
            <a:endParaRPr lang="en-ID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35AE0-F6CF-D941-3341-23C48C1F4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27" y="1077484"/>
            <a:ext cx="6375460" cy="373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28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661B4-BC61-045F-80FA-C31017893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EECF-AC63-2882-BE86-C9DE7EF82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Aturan</a:t>
            </a:r>
            <a:r>
              <a:rPr lang="en-US" sz="4400" b="1" dirty="0"/>
              <a:t> </a:t>
            </a:r>
            <a:r>
              <a:rPr lang="en-US" sz="4400" b="1" dirty="0" err="1"/>
              <a:t>Penjumlahan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1114602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83C65-3264-DBD5-0C32-6C2C082AA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3E9A-7858-89BA-7179-A9424D4C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Permutasi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Berbeda</a:t>
            </a:r>
            <a:endParaRPr lang="en-ID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088415-7B16-2423-602D-E4FCD7B3E85F}"/>
              </a:ext>
            </a:extLst>
          </p:cNvPr>
          <p:cNvSpPr txBox="1"/>
          <p:nvPr/>
        </p:nvSpPr>
        <p:spPr>
          <a:xfrm>
            <a:off x="576043" y="1157682"/>
            <a:ext cx="11369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Dari 15 orang </a:t>
            </a:r>
            <a:r>
              <a:rPr lang="en-US" dirty="0" err="1"/>
              <a:t>kelas</a:t>
            </a:r>
            <a:r>
              <a:rPr lang="en-US" dirty="0"/>
              <a:t> X – 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orang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lomba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, </a:t>
            </a:r>
            <a:r>
              <a:rPr lang="en-US" dirty="0" err="1"/>
              <a:t>satu</a:t>
            </a:r>
            <a:r>
              <a:rPr lang="en-US" dirty="0"/>
              <a:t> orang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lomba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, dan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lomba</a:t>
            </a:r>
            <a:r>
              <a:rPr lang="en-US" dirty="0"/>
              <a:t> </a:t>
            </a:r>
            <a:r>
              <a:rPr lang="en-US" dirty="0" err="1"/>
              <a:t>Fisika</a:t>
            </a:r>
            <a:r>
              <a:rPr lang="en-US" dirty="0"/>
              <a:t>. Ada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58201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B1020-9E55-E256-ADC2-0C24CDE72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6FB2-23D8-C33B-6589-B4A4B115D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Permutasi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Berbeda</a:t>
            </a:r>
            <a:endParaRPr lang="en-ID" sz="4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A382C0-D26B-25D5-A4D1-1A29CF902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63" y="1047332"/>
            <a:ext cx="5743515" cy="2476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2B7AE1-770F-258F-9C3F-C6A6274C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63" y="3524120"/>
            <a:ext cx="6735115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084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F8452-CC0E-447D-A079-AB29FCF27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AB1D7-E541-5AEF-9A38-AB0BE45C4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Permutasi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Berulang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3839983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77F02-2567-6E9F-0543-7690D9E59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B8E8-D2E1-FF31-5E48-D797A6EAE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Permutasi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Berulang</a:t>
            </a:r>
            <a:endParaRPr lang="en-ID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CA62EF-A51E-C7FC-7FA0-F8D7F3427E62}"/>
              </a:ext>
            </a:extLst>
          </p:cNvPr>
          <p:cNvSpPr txBox="1"/>
          <p:nvPr/>
        </p:nvSpPr>
        <p:spPr>
          <a:xfrm>
            <a:off x="576044" y="1157682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permutasi</a:t>
            </a:r>
            <a:r>
              <a:rPr lang="en-ID" dirty="0"/>
              <a:t> string </a:t>
            </a:r>
            <a:r>
              <a:rPr lang="en-ID" dirty="0" err="1"/>
              <a:t>KSNK2021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maupun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bersebelahan</a:t>
            </a:r>
            <a:r>
              <a:rPr lang="en-ID" dirty="0"/>
              <a:t>? [</a:t>
            </a:r>
            <a:r>
              <a:rPr lang="en-ID" dirty="0" err="1"/>
              <a:t>Jawablah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708683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298B7-DD39-9E75-AC00-C44B8AF3F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AEEB0-EEB7-90C2-C123-BD98202D4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Permutasi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Berulang</a:t>
            </a:r>
            <a:endParaRPr lang="en-ID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BF5FF-5AD7-087C-7381-F2865C3643DD}"/>
              </a:ext>
            </a:extLst>
          </p:cNvPr>
          <p:cNvSpPr txBox="1"/>
          <p:nvPr/>
        </p:nvSpPr>
        <p:spPr>
          <a:xfrm>
            <a:off x="576044" y="1157682"/>
            <a:ext cx="112608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Terdapat</a:t>
            </a:r>
            <a:r>
              <a:rPr lang="en-ID" dirty="0"/>
              <a:t> 4 </a:t>
            </a:r>
            <a:r>
              <a:rPr lang="en-ID" dirty="0" err="1"/>
              <a:t>ekor</a:t>
            </a:r>
            <a:r>
              <a:rPr lang="en-ID" dirty="0"/>
              <a:t> </a:t>
            </a:r>
            <a:r>
              <a:rPr lang="en-ID" dirty="0" err="1"/>
              <a:t>bebek</a:t>
            </a:r>
            <a:r>
              <a:rPr lang="en-ID" dirty="0"/>
              <a:t> </a:t>
            </a:r>
            <a:r>
              <a:rPr lang="en-ID" dirty="0" err="1"/>
              <a:t>berwarna</a:t>
            </a:r>
            <a:r>
              <a:rPr lang="en-ID" dirty="0"/>
              <a:t> </a:t>
            </a:r>
            <a:r>
              <a:rPr lang="en-ID" dirty="0" err="1"/>
              <a:t>merah</a:t>
            </a:r>
            <a:r>
              <a:rPr lang="en-ID" dirty="0"/>
              <a:t>, 3 </a:t>
            </a:r>
            <a:r>
              <a:rPr lang="en-ID" dirty="0" err="1"/>
              <a:t>ekor</a:t>
            </a:r>
            <a:r>
              <a:rPr lang="en-ID" dirty="0"/>
              <a:t> </a:t>
            </a:r>
            <a:r>
              <a:rPr lang="en-ID" dirty="0" err="1"/>
              <a:t>bebek</a:t>
            </a:r>
            <a:r>
              <a:rPr lang="en-ID" dirty="0"/>
              <a:t> </a:t>
            </a:r>
            <a:r>
              <a:rPr lang="en-ID" dirty="0" err="1"/>
              <a:t>berwarna</a:t>
            </a:r>
            <a:r>
              <a:rPr lang="en-ID" dirty="0"/>
              <a:t> </a:t>
            </a:r>
            <a:r>
              <a:rPr lang="en-ID" dirty="0" err="1"/>
              <a:t>biru</a:t>
            </a:r>
            <a:r>
              <a:rPr lang="en-ID" dirty="0"/>
              <a:t>, dan 2 </a:t>
            </a:r>
            <a:r>
              <a:rPr lang="en-ID" dirty="0" err="1"/>
              <a:t>ekor</a:t>
            </a:r>
            <a:r>
              <a:rPr lang="en-ID" dirty="0"/>
              <a:t> </a:t>
            </a:r>
            <a:r>
              <a:rPr lang="en-ID" dirty="0" err="1"/>
              <a:t>bebek</a:t>
            </a:r>
            <a:r>
              <a:rPr lang="en-ID" dirty="0"/>
              <a:t> </a:t>
            </a:r>
            <a:r>
              <a:rPr lang="en-ID" dirty="0" err="1"/>
              <a:t>berwarna</a:t>
            </a:r>
            <a:r>
              <a:rPr lang="en-ID" dirty="0"/>
              <a:t> </a:t>
            </a:r>
            <a:r>
              <a:rPr lang="en-ID" dirty="0" err="1"/>
              <a:t>hijau</a:t>
            </a:r>
            <a:r>
              <a:rPr lang="en-ID" dirty="0"/>
              <a:t>. </a:t>
            </a:r>
            <a:r>
              <a:rPr lang="en-ID" dirty="0" err="1"/>
              <a:t>Kesembilan</a:t>
            </a:r>
            <a:r>
              <a:rPr lang="en-ID" dirty="0"/>
              <a:t> </a:t>
            </a:r>
            <a:r>
              <a:rPr lang="en-ID" dirty="0" err="1"/>
              <a:t>bebek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diminta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berbaris</a:t>
            </a:r>
            <a:r>
              <a:rPr lang="en-ID" dirty="0"/>
              <a:t> oleh 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ketentuan</a:t>
            </a:r>
            <a:r>
              <a:rPr lang="en-ID" dirty="0"/>
              <a:t>: </a:t>
            </a:r>
          </a:p>
          <a:p>
            <a:pPr marL="285750" indent="-285750">
              <a:buFontTx/>
              <a:buChar char="-"/>
            </a:pP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bebek</a:t>
            </a:r>
            <a:r>
              <a:rPr lang="en-ID" dirty="0"/>
              <a:t> yang </a:t>
            </a:r>
            <a:r>
              <a:rPr lang="en-ID" dirty="0" err="1"/>
              <a:t>berwarna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dibedakan</a:t>
            </a:r>
            <a:r>
              <a:rPr lang="en-ID" dirty="0"/>
              <a:t> </a:t>
            </a:r>
          </a:p>
          <a:p>
            <a:pPr marL="285750" indent="-285750">
              <a:buFontTx/>
              <a:buChar char="-"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pasang </a:t>
            </a:r>
            <a:r>
              <a:rPr lang="en-ID" dirty="0" err="1"/>
              <a:t>bebek</a:t>
            </a:r>
            <a:r>
              <a:rPr lang="en-ID" dirty="0"/>
              <a:t> yang </a:t>
            </a:r>
            <a:r>
              <a:rPr lang="en-ID" dirty="0" err="1"/>
              <a:t>berwarna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bebek</a:t>
            </a:r>
            <a:r>
              <a:rPr lang="en-ID" dirty="0"/>
              <a:t> lain yang </a:t>
            </a:r>
            <a:r>
              <a:rPr lang="en-ID" dirty="0" err="1"/>
              <a:t>warnanya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yang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sepasang</a:t>
            </a:r>
            <a:r>
              <a:rPr lang="en-ID" dirty="0"/>
              <a:t> </a:t>
            </a:r>
            <a:r>
              <a:rPr lang="en-ID" dirty="0" err="1"/>
              <a:t>bebek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Ada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macam</a:t>
            </a:r>
            <a:r>
              <a:rPr lang="en-ID" dirty="0"/>
              <a:t> </a:t>
            </a:r>
            <a:r>
              <a:rPr lang="en-ID" dirty="0" err="1"/>
              <a:t>posisikah</a:t>
            </a:r>
            <a:r>
              <a:rPr lang="en-ID" dirty="0"/>
              <a:t> yang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barisan</a:t>
            </a:r>
            <a:r>
              <a:rPr lang="en-ID" dirty="0"/>
              <a:t> </a:t>
            </a:r>
            <a:r>
              <a:rPr lang="en-ID" dirty="0" err="1"/>
              <a:t>bebek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675344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2A4B1-B3D6-9F26-602F-25F30D64F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241C-8F04-3C76-11E5-00F28EC27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Permutasi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Berulang</a:t>
            </a:r>
            <a:endParaRPr lang="en-ID" sz="44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8779B3-4AAC-1EBC-48A4-7E1FDECDE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998338"/>
              </p:ext>
            </p:extLst>
          </p:nvPr>
        </p:nvGraphicFramePr>
        <p:xfrm>
          <a:off x="647819" y="1225910"/>
          <a:ext cx="5081860" cy="327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980">
                  <a:extLst>
                    <a:ext uri="{9D8B030D-6E8A-4147-A177-3AD203B41FA5}">
                      <a16:colId xmlns:a16="http://schemas.microsoft.com/office/drawing/2014/main" val="836942300"/>
                    </a:ext>
                  </a:extLst>
                </a:gridCol>
                <a:gridCol w="725980">
                  <a:extLst>
                    <a:ext uri="{9D8B030D-6E8A-4147-A177-3AD203B41FA5}">
                      <a16:colId xmlns:a16="http://schemas.microsoft.com/office/drawing/2014/main" val="4135736315"/>
                    </a:ext>
                  </a:extLst>
                </a:gridCol>
                <a:gridCol w="725980">
                  <a:extLst>
                    <a:ext uri="{9D8B030D-6E8A-4147-A177-3AD203B41FA5}">
                      <a16:colId xmlns:a16="http://schemas.microsoft.com/office/drawing/2014/main" val="2364868600"/>
                    </a:ext>
                  </a:extLst>
                </a:gridCol>
                <a:gridCol w="725980">
                  <a:extLst>
                    <a:ext uri="{9D8B030D-6E8A-4147-A177-3AD203B41FA5}">
                      <a16:colId xmlns:a16="http://schemas.microsoft.com/office/drawing/2014/main" val="1754921101"/>
                    </a:ext>
                  </a:extLst>
                </a:gridCol>
                <a:gridCol w="725980">
                  <a:extLst>
                    <a:ext uri="{9D8B030D-6E8A-4147-A177-3AD203B41FA5}">
                      <a16:colId xmlns:a16="http://schemas.microsoft.com/office/drawing/2014/main" val="1676329733"/>
                    </a:ext>
                  </a:extLst>
                </a:gridCol>
                <a:gridCol w="725980">
                  <a:extLst>
                    <a:ext uri="{9D8B030D-6E8A-4147-A177-3AD203B41FA5}">
                      <a16:colId xmlns:a16="http://schemas.microsoft.com/office/drawing/2014/main" val="3009622748"/>
                    </a:ext>
                  </a:extLst>
                </a:gridCol>
                <a:gridCol w="725980">
                  <a:extLst>
                    <a:ext uri="{9D8B030D-6E8A-4147-A177-3AD203B41FA5}">
                      <a16:colId xmlns:a16="http://schemas.microsoft.com/office/drawing/2014/main" val="3072526124"/>
                    </a:ext>
                  </a:extLst>
                </a:gridCol>
              </a:tblGrid>
              <a:tr h="545098"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3437"/>
                  </a:ext>
                </a:extLst>
              </a:tr>
              <a:tr h="545098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86346"/>
                  </a:ext>
                </a:extLst>
              </a:tr>
              <a:tr h="545098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073342"/>
                  </a:ext>
                </a:extLst>
              </a:tr>
              <a:tr h="545098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360785"/>
                  </a:ext>
                </a:extLst>
              </a:tr>
              <a:tr h="545098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144850"/>
                  </a:ext>
                </a:extLst>
              </a:tr>
              <a:tr h="545098"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Finish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6939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A378C8-CB22-B6B8-83B9-823BAB3C6E18}"/>
              </a:ext>
            </a:extLst>
          </p:cNvPr>
          <p:cNvSpPr txBox="1"/>
          <p:nvPr/>
        </p:nvSpPr>
        <p:spPr>
          <a:xfrm>
            <a:off x="6171501" y="1157682"/>
            <a:ext cx="40379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Ada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petak</a:t>
            </a:r>
            <a:r>
              <a:rPr lang="en-US" dirty="0"/>
              <a:t> start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petak</a:t>
            </a:r>
            <a:r>
              <a:rPr lang="en-US" dirty="0"/>
              <a:t> Finish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bergerak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433492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2586A-C376-6271-3196-1ED7F7A9F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D284-BB76-46CD-076D-F8B6ED7D6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Kombinasi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Berbeda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3378327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ABB2E-11FC-AD56-C588-6773286DE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0D26-EDDE-C669-3B33-76DA25F29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Kombinasi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Berbeda</a:t>
            </a:r>
            <a:endParaRPr lang="en-ID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AA176-4EAE-E9E5-F6A7-0D4D6557A4D1}"/>
              </a:ext>
            </a:extLst>
          </p:cNvPr>
          <p:cNvSpPr txBox="1"/>
          <p:nvPr/>
        </p:nvSpPr>
        <p:spPr>
          <a:xfrm>
            <a:off x="643155" y="1157682"/>
            <a:ext cx="11369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Dari 15 orang </a:t>
            </a:r>
            <a:r>
              <a:rPr lang="en-US" dirty="0" err="1"/>
              <a:t>kelas</a:t>
            </a:r>
            <a:r>
              <a:rPr lang="en-US" dirty="0"/>
              <a:t> X – 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tiga</a:t>
            </a:r>
            <a:r>
              <a:rPr lang="en-US" dirty="0"/>
              <a:t> orang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lomba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. Ada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pemilihan</a:t>
            </a:r>
            <a:r>
              <a:rPr lang="en-US" dirty="0"/>
              <a:t> yang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689986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84008-CCBE-6DD0-317E-B1B4BFA1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366B-0F63-F6FE-20F2-00D917516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Kombinasi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Berbeda</a:t>
            </a:r>
            <a:endParaRPr lang="en-ID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25A96D-4F6B-2802-13CE-187C063EC4A9}"/>
              </a:ext>
            </a:extLst>
          </p:cNvPr>
          <p:cNvSpPr txBox="1"/>
          <p:nvPr/>
        </p:nvSpPr>
        <p:spPr>
          <a:xfrm>
            <a:off x="651544" y="1157682"/>
            <a:ext cx="113698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ditunjuk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ketua</a:t>
            </a:r>
            <a:r>
              <a:rPr lang="en-ID" dirty="0"/>
              <a:t> </a:t>
            </a:r>
            <a:r>
              <a:rPr lang="en-ID" dirty="0" err="1"/>
              <a:t>panitia</a:t>
            </a:r>
            <a:r>
              <a:rPr lang="en-ID" dirty="0"/>
              <a:t> </a:t>
            </a:r>
            <a:r>
              <a:rPr lang="en-ID" dirty="0" err="1"/>
              <a:t>Olimpiade</a:t>
            </a:r>
            <a:r>
              <a:rPr lang="en-ID" dirty="0"/>
              <a:t> </a:t>
            </a:r>
            <a:r>
              <a:rPr lang="en-ID" dirty="0" err="1"/>
              <a:t>Internasional</a:t>
            </a:r>
            <a:r>
              <a:rPr lang="en-ID" dirty="0"/>
              <a:t> </a:t>
            </a:r>
            <a:r>
              <a:rPr lang="en-ID" dirty="0" err="1"/>
              <a:t>Bebek</a:t>
            </a:r>
            <a:r>
              <a:rPr lang="en-ID" dirty="0"/>
              <a:t> (</a:t>
            </a:r>
            <a:r>
              <a:rPr lang="en-ID" dirty="0" err="1"/>
              <a:t>OIB</a:t>
            </a:r>
            <a:r>
              <a:rPr lang="en-ID" dirty="0"/>
              <a:t>).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bebek-bebeknya</a:t>
            </a:r>
            <a:r>
              <a:rPr lang="en-ID" dirty="0"/>
              <a:t>, 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berencana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10 </a:t>
            </a:r>
            <a:r>
              <a:rPr lang="en-ID" dirty="0" err="1"/>
              <a:t>dari</a:t>
            </a:r>
            <a:r>
              <a:rPr lang="en-ID" dirty="0"/>
              <a:t> 15 </a:t>
            </a:r>
            <a:r>
              <a:rPr lang="en-ID" dirty="0" err="1"/>
              <a:t>bebek</a:t>
            </a:r>
            <a:r>
              <a:rPr lang="en-ID" dirty="0"/>
              <a:t> yang </a:t>
            </a:r>
            <a:r>
              <a:rPr lang="en-ID" dirty="0" err="1"/>
              <a:t>dimilikinya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peserta</a:t>
            </a:r>
            <a:r>
              <a:rPr lang="en-ID" dirty="0"/>
              <a:t>. </a:t>
            </a:r>
            <a:r>
              <a:rPr lang="en-ID" dirty="0" err="1"/>
              <a:t>Tentunya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di </a:t>
            </a:r>
            <a:r>
              <a:rPr lang="en-ID" dirty="0" err="1"/>
              <a:t>antara</a:t>
            </a:r>
            <a:r>
              <a:rPr lang="en-ID" dirty="0"/>
              <a:t> 15 </a:t>
            </a:r>
            <a:r>
              <a:rPr lang="en-ID" dirty="0" err="1"/>
              <a:t>bebek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empat</a:t>
            </a:r>
            <a:r>
              <a:rPr lang="en-ID" dirty="0"/>
              <a:t> </a:t>
            </a:r>
            <a:r>
              <a:rPr lang="en-ID" dirty="0" err="1"/>
              <a:t>bebek</a:t>
            </a:r>
            <a:r>
              <a:rPr lang="en-ID" dirty="0"/>
              <a:t> </a:t>
            </a:r>
            <a:r>
              <a:rPr lang="en-ID" dirty="0" err="1"/>
              <a:t>kesayangan</a:t>
            </a:r>
            <a:r>
              <a:rPr lang="en-ID" dirty="0"/>
              <a:t> Pak </a:t>
            </a:r>
            <a:r>
              <a:rPr lang="en-ID" dirty="0" err="1"/>
              <a:t>Dengklek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Kwak, Kwik, </a:t>
            </a:r>
            <a:r>
              <a:rPr lang="en-ID" dirty="0" err="1"/>
              <a:t>Kwek</a:t>
            </a:r>
            <a:r>
              <a:rPr lang="en-ID" dirty="0"/>
              <a:t> dan Kwok. Kwak dan Kwik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lomba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keduanya</a:t>
            </a:r>
            <a:r>
              <a:rPr lang="en-ID" dirty="0"/>
              <a:t> yang paling </a:t>
            </a:r>
            <a:r>
              <a:rPr lang="en-ID" dirty="0" err="1"/>
              <a:t>pintar</a:t>
            </a:r>
            <a:r>
              <a:rPr lang="en-ID" dirty="0"/>
              <a:t>. </a:t>
            </a:r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Kwek</a:t>
            </a:r>
            <a:r>
              <a:rPr lang="en-ID" dirty="0"/>
              <a:t> dan Kwok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dipilih</a:t>
            </a:r>
            <a:r>
              <a:rPr lang="en-ID" dirty="0"/>
              <a:t> </a:t>
            </a:r>
            <a:r>
              <a:rPr lang="en-ID" dirty="0" err="1"/>
              <a:t>sebab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sakit</a:t>
            </a:r>
            <a:r>
              <a:rPr lang="en-ID" dirty="0"/>
              <a:t>. Ada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memilih</a:t>
            </a:r>
            <a:r>
              <a:rPr lang="en-ID" dirty="0"/>
              <a:t> </a:t>
            </a:r>
            <a:r>
              <a:rPr lang="en-ID" dirty="0" err="1"/>
              <a:t>bebek-bebek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peserta</a:t>
            </a:r>
            <a:r>
              <a:rPr lang="en-ID" dirty="0"/>
              <a:t> </a:t>
            </a:r>
            <a:r>
              <a:rPr lang="en-ID" dirty="0" err="1"/>
              <a:t>OIB</a:t>
            </a:r>
            <a:r>
              <a:rPr lang="en-ID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24135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C95F9-BBD5-1D54-BA0A-8ABC2B30C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5DBF-F484-5277-9EBB-8CDF5F6DB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Kombinasi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Berbeda</a:t>
            </a:r>
            <a:endParaRPr lang="en-ID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5D4306-434C-8213-6085-6B7F7AB7B1A1}"/>
              </a:ext>
            </a:extLst>
          </p:cNvPr>
          <p:cNvSpPr txBox="1"/>
          <p:nvPr/>
        </p:nvSpPr>
        <p:spPr>
          <a:xfrm>
            <a:off x="659933" y="1157682"/>
            <a:ext cx="113698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Ada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, pada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5 </a:t>
            </a:r>
            <a:r>
              <a:rPr lang="en-US" dirty="0" err="1"/>
              <a:t>buah</a:t>
            </a:r>
            <a:r>
              <a:rPr lang="en-US" dirty="0"/>
              <a:t> bola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 bola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ID" dirty="0"/>
              <a:t>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3 kali </a:t>
            </a:r>
            <a:r>
              <a:rPr lang="en-ID" dirty="0" err="1"/>
              <a:t>pengambilan</a:t>
            </a:r>
            <a:r>
              <a:rPr lang="en-ID" dirty="0"/>
              <a:t> bola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pengembalian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bola yang </a:t>
            </a:r>
            <a:r>
              <a:rPr lang="en-ID" dirty="0" err="1"/>
              <a:t>didapatkan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bola pada </a:t>
            </a:r>
            <a:r>
              <a:rPr lang="en-ID" dirty="0" err="1"/>
              <a:t>kendi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pada </a:t>
            </a:r>
            <a:r>
              <a:rPr lang="en-ID" dirty="0" err="1"/>
              <a:t>kendi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44739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F3792-7246-4709-E548-C421518D2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C0C9-39E0-B7B6-7578-153F33B84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Aturan</a:t>
            </a:r>
            <a:r>
              <a:rPr lang="en-US" sz="4400" b="1" dirty="0"/>
              <a:t> </a:t>
            </a:r>
            <a:r>
              <a:rPr lang="en-US" sz="4400" b="1" dirty="0" err="1"/>
              <a:t>Penjumlahan</a:t>
            </a:r>
            <a:endParaRPr lang="en-ID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02D9F-E2B1-FCD8-1ABA-2CA326D6231F}"/>
              </a:ext>
            </a:extLst>
          </p:cNvPr>
          <p:cNvSpPr txBox="1"/>
          <p:nvPr/>
        </p:nvSpPr>
        <p:spPr>
          <a:xfrm>
            <a:off x="576044" y="1157682"/>
            <a:ext cx="97983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sekolah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X (X-1, X-2, X-3, X-4, dan X – 5), </a:t>
            </a:r>
            <a:r>
              <a:rPr lang="en-US" dirty="0" err="1"/>
              <a:t>kelas</a:t>
            </a:r>
            <a:r>
              <a:rPr lang="en-US" dirty="0"/>
              <a:t> X-1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20 murid, </a:t>
            </a:r>
            <a:r>
              <a:rPr lang="en-US" dirty="0" err="1"/>
              <a:t>kelas</a:t>
            </a:r>
            <a:r>
              <a:rPr lang="en-US" dirty="0"/>
              <a:t> X – 2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15 murid, X – 3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17 murid, X – 4 dan X – 5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10 murid. </a:t>
            </a:r>
          </a:p>
          <a:p>
            <a:endParaRPr lang="en-US" dirty="0"/>
          </a:p>
          <a:p>
            <a:r>
              <a:rPr lang="en-US" dirty="0"/>
              <a:t>Jika </a:t>
            </a:r>
            <a:r>
              <a:rPr lang="en-US" dirty="0" err="1"/>
              <a:t>dari</a:t>
            </a:r>
            <a:r>
              <a:rPr lang="en-US" dirty="0"/>
              <a:t> masing – masing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dipilih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orang </a:t>
            </a:r>
            <a:r>
              <a:rPr lang="en-US" dirty="0" err="1"/>
              <a:t>perwakilan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rapat</a:t>
            </a:r>
            <a:r>
              <a:rPr lang="en-US" dirty="0"/>
              <a:t> </a:t>
            </a:r>
            <a:r>
              <a:rPr lang="en-US" dirty="0" err="1"/>
              <a:t>Hokage</a:t>
            </a:r>
            <a:r>
              <a:rPr lang="en-US" dirty="0"/>
              <a:t> </a:t>
            </a:r>
            <a:r>
              <a:rPr lang="en-US" dirty="0" err="1"/>
              <a:t>OSIS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caranya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38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A49D9-9A17-DC82-15CF-71B463C00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9CCC-59A4-6659-1045-4AE5A59E9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Kombinasi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Berbeda</a:t>
            </a:r>
            <a:endParaRPr lang="en-ID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48A1F-563E-4D5A-B04B-1F701E500529}"/>
              </a:ext>
            </a:extLst>
          </p:cNvPr>
          <p:cNvSpPr txBox="1"/>
          <p:nvPr/>
        </p:nvSpPr>
        <p:spPr>
          <a:xfrm>
            <a:off x="659933" y="1157682"/>
            <a:ext cx="113698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Ada 2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kendi</a:t>
            </a:r>
            <a:r>
              <a:rPr lang="en-US" dirty="0"/>
              <a:t>, pada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5 </a:t>
            </a:r>
            <a:r>
              <a:rPr lang="en-US" dirty="0" err="1"/>
              <a:t>buah</a:t>
            </a:r>
            <a:r>
              <a:rPr lang="en-US" dirty="0"/>
              <a:t> bola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kendi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3 </a:t>
            </a:r>
            <a:r>
              <a:rPr lang="en-US" dirty="0" err="1"/>
              <a:t>buah</a:t>
            </a:r>
            <a:r>
              <a:rPr lang="en-US" dirty="0"/>
              <a:t> bola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berbeda</a:t>
            </a:r>
            <a:r>
              <a:rPr lang="en-US" dirty="0"/>
              <a:t> </a:t>
            </a:r>
            <a:r>
              <a:rPr lang="en-ID" dirty="0"/>
              <a:t>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2 kali </a:t>
            </a:r>
            <a:r>
              <a:rPr lang="en-ID" dirty="0" err="1"/>
              <a:t>pengambilan</a:t>
            </a:r>
            <a:r>
              <a:rPr lang="en-ID" dirty="0"/>
              <a:t> bola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pengembalian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bola yang </a:t>
            </a:r>
            <a:r>
              <a:rPr lang="en-ID" dirty="0" err="1"/>
              <a:t>didapatkan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bola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kendi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bola pada </a:t>
            </a:r>
            <a:r>
              <a:rPr lang="en-ID" dirty="0" err="1"/>
              <a:t>kendi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71654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D6487-0537-9DC8-6E5A-35C51A988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6335-BCFF-009C-C867-2D5F38494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Kombinasi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Berbeda</a:t>
            </a:r>
            <a:endParaRPr lang="en-ID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CF118-C3FA-A4D8-F5E8-BF1C8D329B95}"/>
              </a:ext>
            </a:extLst>
          </p:cNvPr>
          <p:cNvSpPr txBox="1"/>
          <p:nvPr/>
        </p:nvSpPr>
        <p:spPr>
          <a:xfrm>
            <a:off x="576044" y="1069406"/>
            <a:ext cx="10849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Jika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sembilan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patok</a:t>
            </a:r>
            <a:r>
              <a:rPr lang="en-ID" dirty="0"/>
              <a:t> pada </a:t>
            </a:r>
            <a:r>
              <a:rPr lang="en-ID" dirty="0" err="1"/>
              <a:t>lahan</a:t>
            </a:r>
            <a:r>
              <a:rPr lang="en-ID" dirty="0"/>
              <a:t> 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  <a:p>
            <a:r>
              <a:rPr lang="en-ID" dirty="0"/>
              <a:t>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kandang</a:t>
            </a:r>
            <a:r>
              <a:rPr lang="en-ID" dirty="0"/>
              <a:t> yang </a:t>
            </a:r>
            <a:r>
              <a:rPr lang="en-ID" dirty="0" err="1"/>
              <a:t>berbentuk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pojok</a:t>
            </a:r>
            <a:r>
              <a:rPr lang="en-ID" dirty="0"/>
              <a:t> </a:t>
            </a:r>
            <a:r>
              <a:rPr lang="en-ID" dirty="0" err="1"/>
              <a:t>sudut</a:t>
            </a:r>
            <a:r>
              <a:rPr lang="en-ID" dirty="0"/>
              <a:t> </a:t>
            </a:r>
            <a:r>
              <a:rPr lang="en-ID" dirty="0" err="1"/>
              <a:t>kandang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patok-patok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Sisi </a:t>
            </a:r>
            <a:r>
              <a:rPr lang="en-ID" dirty="0" err="1"/>
              <a:t>kandang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melewati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mengandung</a:t>
            </a:r>
            <a:r>
              <a:rPr lang="en-ID" dirty="0"/>
              <a:t> </a:t>
            </a:r>
            <a:r>
              <a:rPr lang="en-ID" dirty="0" err="1"/>
              <a:t>patok-patok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 Ada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kandang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dibangun</a:t>
            </a:r>
            <a:r>
              <a:rPr lang="en-ID" dirty="0"/>
              <a:t> oleh Pak </a:t>
            </a:r>
            <a:r>
              <a:rPr lang="en-ID" dirty="0" err="1"/>
              <a:t>Dengklek</a:t>
            </a:r>
            <a:r>
              <a:rPr lang="en-ID" dirty="0"/>
              <a:t>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66D674-C046-42AD-471C-6B4535AC6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36" y="2313026"/>
            <a:ext cx="113363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45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6CEF5-27B2-F309-01C7-1010FEE4C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99DE-763D-873F-D0E8-ED5C4847C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Kombinasi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Berulang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3171750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C08F4-4FDD-DC00-A2A5-769F11803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9179-CD1F-34C6-0523-2284BA1CC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Kombinasi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Berulang</a:t>
            </a:r>
            <a:endParaRPr lang="en-ID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474FA-AEDA-96E8-01DF-432591CFC37E}"/>
              </a:ext>
            </a:extLst>
          </p:cNvPr>
          <p:cNvSpPr txBox="1"/>
          <p:nvPr/>
        </p:nvSpPr>
        <p:spPr>
          <a:xfrm>
            <a:off x="576044" y="1044239"/>
            <a:ext cx="10849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5 bola </a:t>
            </a:r>
            <a:r>
              <a:rPr lang="en-US" dirty="0" err="1"/>
              <a:t>merah</a:t>
            </a:r>
            <a:r>
              <a:rPr lang="en-US" dirty="0"/>
              <a:t>, 2 bola </a:t>
            </a:r>
            <a:r>
              <a:rPr lang="en-US" dirty="0" err="1"/>
              <a:t>kuning</a:t>
            </a:r>
            <a:r>
              <a:rPr lang="en-US" dirty="0"/>
              <a:t>, dan 2 bola </a:t>
            </a:r>
            <a:r>
              <a:rPr lang="en-US" dirty="0" err="1"/>
              <a:t>hijau</a:t>
            </a:r>
            <a:r>
              <a:rPr lang="en-US" dirty="0"/>
              <a:t>, </a:t>
            </a:r>
            <a:r>
              <a:rPr lang="en-US" dirty="0" err="1"/>
              <a:t>semua</a:t>
            </a:r>
            <a:r>
              <a:rPr lang="en-US" dirty="0"/>
              <a:t> bola pada masing – masing 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dibedakan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identik</a:t>
            </a:r>
            <a:r>
              <a:rPr lang="en-US" dirty="0"/>
              <a:t>. Ada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8 bola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acak</a:t>
            </a:r>
            <a:r>
              <a:rPr lang="en-US" dirty="0"/>
              <a:t> di </a:t>
            </a:r>
            <a:r>
              <a:rPr lang="en-US" dirty="0" err="1"/>
              <a:t>antaranya</a:t>
            </a:r>
            <a:r>
              <a:rPr lang="en-US" dirty="0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46288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E9705-2DBF-5DE0-3A01-E20440ABC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1103-AB81-83DE-4BF1-2CA2A4411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Kombinasi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Berulang</a:t>
            </a:r>
            <a:endParaRPr lang="en-ID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B334EF-C53A-643E-8300-77BEDF61E284}"/>
              </a:ext>
            </a:extLst>
          </p:cNvPr>
          <p:cNvSpPr txBox="1"/>
          <p:nvPr/>
        </p:nvSpPr>
        <p:spPr>
          <a:xfrm>
            <a:off x="576043" y="993420"/>
            <a:ext cx="1136987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Asumsikan</a:t>
            </a:r>
            <a:r>
              <a:rPr lang="en-ID" dirty="0"/>
              <a:t> 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3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biskuit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. </a:t>
            </a:r>
            <a:r>
              <a:rPr lang="en-ID" dirty="0" err="1"/>
              <a:t>Biskuit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1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A </a:t>
            </a:r>
            <a:r>
              <a:rPr lang="en-ID" dirty="0" err="1"/>
              <a:t>butir</a:t>
            </a:r>
            <a:r>
              <a:rPr lang="en-ID" dirty="0"/>
              <a:t>, </a:t>
            </a:r>
            <a:r>
              <a:rPr lang="en-ID" dirty="0" err="1"/>
              <a:t>biskuit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2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B </a:t>
            </a:r>
            <a:r>
              <a:rPr lang="en-ID" dirty="0" err="1"/>
              <a:t>butir</a:t>
            </a:r>
            <a:r>
              <a:rPr lang="en-ID" dirty="0"/>
              <a:t>, dan </a:t>
            </a:r>
            <a:r>
              <a:rPr lang="en-ID" dirty="0" err="1"/>
              <a:t>biskuit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3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 </a:t>
            </a:r>
            <a:r>
              <a:rPr lang="en-ID" dirty="0" err="1"/>
              <a:t>butir</a:t>
            </a:r>
            <a:r>
              <a:rPr lang="en-ID" dirty="0"/>
              <a:t>.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total </a:t>
            </a:r>
            <a:r>
              <a:rPr lang="en-ID" dirty="0" err="1"/>
              <a:t>biskuit</a:t>
            </a:r>
            <a:r>
              <a:rPr lang="en-ID" dirty="0"/>
              <a:t> yang </a:t>
            </a:r>
            <a:r>
              <a:rPr lang="en-ID" dirty="0" err="1"/>
              <a:t>dibuat</a:t>
            </a:r>
            <a:r>
              <a:rPr lang="en-ID" dirty="0"/>
              <a:t> 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25 (</a:t>
            </a:r>
            <a:r>
              <a:rPr lang="en-ID" dirty="0" err="1"/>
              <a:t>dengan</a:t>
            </a:r>
            <a:r>
              <a:rPr lang="en-ID" dirty="0"/>
              <a:t> kata lain, A + B + C = 25). Jika </a:t>
            </a:r>
            <a:r>
              <a:rPr lang="en-ID" dirty="0" err="1"/>
              <a:t>diketahui</a:t>
            </a:r>
            <a:r>
              <a:rPr lang="en-ID" dirty="0"/>
              <a:t> pula </a:t>
            </a:r>
            <a:r>
              <a:rPr lang="en-ID" dirty="0" err="1"/>
              <a:t>bahwa</a:t>
            </a:r>
            <a:r>
              <a:rPr lang="en-ID" dirty="0"/>
              <a:t> 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mengundang</a:t>
            </a:r>
            <a:r>
              <a:rPr lang="en-ID" dirty="0"/>
              <a:t> minimal 20 </a:t>
            </a:r>
            <a:r>
              <a:rPr lang="en-ID" dirty="0" err="1"/>
              <a:t>ekor</a:t>
            </a:r>
            <a:r>
              <a:rPr lang="en-ID" dirty="0"/>
              <a:t> </a:t>
            </a:r>
            <a:r>
              <a:rPr lang="en-ID" dirty="0" err="1"/>
              <a:t>bebek</a:t>
            </a:r>
            <a:r>
              <a:rPr lang="en-ID" dirty="0"/>
              <a:t> agar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biskuit</a:t>
            </a:r>
            <a:r>
              <a:rPr lang="en-ID" dirty="0"/>
              <a:t> </a:t>
            </a:r>
            <a:r>
              <a:rPr lang="en-ID" dirty="0" err="1"/>
              <a:t>pernah</a:t>
            </a:r>
            <a:r>
              <a:rPr lang="en-ID" dirty="0"/>
              <a:t> </a:t>
            </a:r>
            <a:r>
              <a:rPr lang="en-ID" dirty="0" err="1"/>
              <a:t>dicicipi</a:t>
            </a:r>
            <a:r>
              <a:rPr lang="en-ID" dirty="0"/>
              <a:t> oleh </a:t>
            </a:r>
            <a:r>
              <a:rPr lang="en-ID" dirty="0" err="1"/>
              <a:t>setidaknya</a:t>
            </a:r>
            <a:r>
              <a:rPr lang="en-ID" dirty="0"/>
              <a:t> 1 </a:t>
            </a:r>
            <a:r>
              <a:rPr lang="en-ID" dirty="0" err="1"/>
              <a:t>ekor</a:t>
            </a:r>
            <a:r>
              <a:rPr lang="en-ID" dirty="0"/>
              <a:t> </a:t>
            </a:r>
            <a:r>
              <a:rPr lang="en-ID" dirty="0" err="1"/>
              <a:t>bebek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triplet </a:t>
            </a:r>
            <a:r>
              <a:rPr lang="en-ID" dirty="0" err="1"/>
              <a:t>berbeda</a:t>
            </a:r>
            <a:r>
              <a:rPr lang="en-ID" dirty="0"/>
              <a:t> yang </a:t>
            </a:r>
            <a:r>
              <a:rPr lang="en-ID" dirty="0" err="1"/>
              <a:t>mungkin</a:t>
            </a:r>
            <a:r>
              <a:rPr lang="en-ID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15010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59968-D81D-3E81-863D-5605FB5F1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8F31-9F5D-4CE0-9E3B-35CA07A03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Kombinasi</a:t>
            </a:r>
            <a:r>
              <a:rPr lang="en-US" sz="4400" b="1" dirty="0"/>
              <a:t> </a:t>
            </a:r>
            <a:r>
              <a:rPr lang="en-US" sz="4400" b="1" dirty="0" err="1"/>
              <a:t>Unsur</a:t>
            </a:r>
            <a:r>
              <a:rPr lang="en-US" sz="4400" b="1" dirty="0"/>
              <a:t> </a:t>
            </a:r>
            <a:r>
              <a:rPr lang="en-US" sz="4400" b="1" dirty="0" err="1"/>
              <a:t>Berulang</a:t>
            </a:r>
            <a:endParaRPr lang="en-ID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7DBF5-1053-A365-5B9B-25D7F6EE4884}"/>
              </a:ext>
            </a:extLst>
          </p:cNvPr>
          <p:cNvSpPr txBox="1"/>
          <p:nvPr/>
        </p:nvSpPr>
        <p:spPr>
          <a:xfrm>
            <a:off x="576043" y="993420"/>
            <a:ext cx="113698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Ada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Xi yang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persamaan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endParaRPr lang="en-ID" dirty="0"/>
          </a:p>
          <a:p>
            <a:r>
              <a:rPr lang="en-ID" dirty="0" err="1"/>
              <a:t>X1</a:t>
            </a:r>
            <a:r>
              <a:rPr lang="en-ID" dirty="0"/>
              <a:t> + </a:t>
            </a:r>
            <a:r>
              <a:rPr lang="en-ID" dirty="0" err="1"/>
              <a:t>X2</a:t>
            </a:r>
            <a:r>
              <a:rPr lang="en-ID" dirty="0"/>
              <a:t> + </a:t>
            </a:r>
            <a:r>
              <a:rPr lang="en-ID" dirty="0" err="1"/>
              <a:t>X3</a:t>
            </a:r>
            <a:r>
              <a:rPr lang="en-ID" dirty="0"/>
              <a:t> = 15,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X1</a:t>
            </a:r>
            <a:r>
              <a:rPr lang="en-ID" dirty="0"/>
              <a:t> &gt;= 2, </a:t>
            </a:r>
            <a:r>
              <a:rPr lang="en-ID" dirty="0" err="1"/>
              <a:t>X2</a:t>
            </a:r>
            <a:r>
              <a:rPr lang="en-ID" dirty="0"/>
              <a:t>&gt;3, dan </a:t>
            </a:r>
            <a:r>
              <a:rPr lang="en-ID" dirty="0" err="1"/>
              <a:t>X3</a:t>
            </a:r>
            <a:r>
              <a:rPr lang="en-ID" dirty="0"/>
              <a:t> &lt;= 4?</a:t>
            </a:r>
          </a:p>
        </p:txBody>
      </p:sp>
    </p:spTree>
    <p:extLst>
      <p:ext uri="{BB962C8B-B14F-4D97-AF65-F5344CB8AC3E}">
        <p14:creationId xmlns:p14="http://schemas.microsoft.com/office/powerpoint/2010/main" val="11940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8C2CA-2634-4FE2-E281-8E198EECB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5179-753A-066A-0A0F-1A13AB1B3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Pengantar</a:t>
            </a:r>
            <a:r>
              <a:rPr lang="en-US" sz="4400" b="1" dirty="0"/>
              <a:t> </a:t>
            </a:r>
            <a:r>
              <a:rPr lang="en-US" sz="4400" b="1" dirty="0" err="1"/>
              <a:t>Peluang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3900139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2EB96-EAB2-9C3C-3E56-238A20E22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1F62-4360-F4AA-BCB1-B6CA8B25A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Pengantar</a:t>
            </a:r>
            <a:r>
              <a:rPr lang="en-US" sz="4400" b="1" dirty="0"/>
              <a:t> </a:t>
            </a:r>
            <a:r>
              <a:rPr lang="en-US" sz="4400" b="1" dirty="0" err="1"/>
              <a:t>Peluang</a:t>
            </a:r>
            <a:endParaRPr lang="en-ID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5C2B1-D85C-FC53-081E-939FE175208C}"/>
              </a:ext>
            </a:extLst>
          </p:cNvPr>
          <p:cNvSpPr txBox="1"/>
          <p:nvPr/>
        </p:nvSpPr>
        <p:spPr>
          <a:xfrm>
            <a:off x="576044" y="1060694"/>
            <a:ext cx="114789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menghadiri</a:t>
            </a:r>
            <a:r>
              <a:rPr lang="en-ID" dirty="0"/>
              <a:t> acara </a:t>
            </a:r>
            <a:r>
              <a:rPr lang="en-ID" dirty="0" err="1"/>
              <a:t>undian</a:t>
            </a:r>
            <a:r>
              <a:rPr lang="en-ID" dirty="0"/>
              <a:t> </a:t>
            </a:r>
            <a:r>
              <a:rPr lang="en-ID" dirty="0" err="1"/>
              <a:t>berhadiah</a:t>
            </a:r>
            <a:r>
              <a:rPr lang="en-ID" dirty="0"/>
              <a:t>. 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memenangkan</a:t>
            </a:r>
            <a:r>
              <a:rPr lang="en-ID" dirty="0"/>
              <a:t> </a:t>
            </a:r>
            <a:r>
              <a:rPr lang="en-ID" dirty="0" err="1"/>
              <a:t>sepeda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 ½, </a:t>
            </a:r>
            <a:r>
              <a:rPr lang="en-ID" dirty="0" err="1"/>
              <a:t>memenangkan</a:t>
            </a:r>
            <a:r>
              <a:rPr lang="en-ID" dirty="0"/>
              <a:t> tank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 ⅓, dan </a:t>
            </a:r>
            <a:r>
              <a:rPr lang="en-ID" dirty="0" err="1"/>
              <a:t>memenangkan</a:t>
            </a:r>
            <a:r>
              <a:rPr lang="en-ID" dirty="0"/>
              <a:t> </a:t>
            </a:r>
            <a:r>
              <a:rPr lang="en-ID" dirty="0" err="1"/>
              <a:t>kapal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 ¼. Jika </a:t>
            </a:r>
            <a:r>
              <a:rPr lang="en-ID" dirty="0" err="1"/>
              <a:t>ketiga</a:t>
            </a:r>
            <a:r>
              <a:rPr lang="en-ID" dirty="0"/>
              <a:t> </a:t>
            </a:r>
            <a:r>
              <a:rPr lang="en-ID" dirty="0" err="1"/>
              <a:t>hadiah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diundi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terpisah</a:t>
            </a:r>
            <a:r>
              <a:rPr lang="en-ID" dirty="0"/>
              <a:t>,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 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setidaknya</a:t>
            </a:r>
            <a:r>
              <a:rPr lang="en-ID" dirty="0"/>
              <a:t> 2 </a:t>
            </a:r>
            <a:r>
              <a:rPr lang="en-ID" dirty="0" err="1"/>
              <a:t>kendaraan</a:t>
            </a:r>
            <a:r>
              <a:rPr lang="en-ID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930487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025E1-7781-A8A2-7B1F-FF36D8ED9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273A2-A49B-08F7-DEBE-1D7313DAE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Pengantar</a:t>
            </a:r>
            <a:r>
              <a:rPr lang="en-US" sz="4400" b="1" dirty="0"/>
              <a:t> </a:t>
            </a:r>
            <a:r>
              <a:rPr lang="en-US" sz="4400" b="1" dirty="0" err="1"/>
              <a:t>Peluang</a:t>
            </a:r>
            <a:endParaRPr lang="en-ID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FBE0A7-DF7B-6196-B4BE-7BD41B4F4F9E}"/>
              </a:ext>
            </a:extLst>
          </p:cNvPr>
          <p:cNvSpPr txBox="1"/>
          <p:nvPr/>
        </p:nvSpPr>
        <p:spPr>
          <a:xfrm>
            <a:off x="576044" y="1035527"/>
            <a:ext cx="106987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Empat</a:t>
            </a:r>
            <a:r>
              <a:rPr lang="en-ID" dirty="0"/>
              <a:t> </a:t>
            </a:r>
            <a:r>
              <a:rPr lang="en-ID" dirty="0" err="1"/>
              <a:t>anak</a:t>
            </a:r>
            <a:r>
              <a:rPr lang="en-ID" dirty="0"/>
              <a:t> </a:t>
            </a:r>
            <a:r>
              <a:rPr lang="en-ID" dirty="0" err="1"/>
              <a:t>bernama</a:t>
            </a:r>
            <a:r>
              <a:rPr lang="en-ID" dirty="0"/>
              <a:t> Andi, Budi, Caca, dan </a:t>
            </a:r>
            <a:r>
              <a:rPr lang="en-ID" dirty="0" err="1"/>
              <a:t>Dudi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bermain</a:t>
            </a:r>
            <a:r>
              <a:rPr lang="en-ID" dirty="0"/>
              <a:t> </a:t>
            </a:r>
            <a:r>
              <a:rPr lang="en-ID" dirty="0" err="1"/>
              <a:t>hompimpa</a:t>
            </a:r>
            <a:r>
              <a:rPr lang="en-ID" dirty="0"/>
              <a:t>. Andi, Budi, dan Caca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berturut-turut</a:t>
            </a:r>
            <a:r>
              <a:rPr lang="en-ID" dirty="0"/>
              <a:t> ½, ⅔, dan ¼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mengeluarkan</a:t>
            </a:r>
            <a:r>
              <a:rPr lang="en-ID" dirty="0"/>
              <a:t> </a:t>
            </a:r>
            <a:r>
              <a:rPr lang="en-ID" dirty="0" err="1"/>
              <a:t>hitam</a:t>
            </a:r>
            <a:r>
              <a:rPr lang="en-ID" dirty="0"/>
              <a:t>. </a:t>
            </a:r>
            <a:r>
              <a:rPr lang="en-ID" dirty="0" err="1"/>
              <a:t>Permainan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terus-menerus</a:t>
            </a:r>
            <a:r>
              <a:rPr lang="en-ID" dirty="0"/>
              <a:t> </a:t>
            </a:r>
            <a:r>
              <a:rPr lang="en-ID" dirty="0" err="1"/>
              <a:t>sampai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yang </a:t>
            </a:r>
            <a:r>
              <a:rPr lang="en-ID" dirty="0" err="1"/>
              <a:t>menang</a:t>
            </a:r>
            <a:r>
              <a:rPr lang="en-ID" dirty="0"/>
              <a:t>.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pemain</a:t>
            </a:r>
            <a:r>
              <a:rPr lang="en-ID" dirty="0"/>
              <a:t> </a:t>
            </a:r>
            <a:r>
              <a:rPr lang="en-ID" dirty="0" err="1"/>
              <a:t>dikatakan</a:t>
            </a:r>
            <a:r>
              <a:rPr lang="en-ID" dirty="0"/>
              <a:t> </a:t>
            </a:r>
            <a:r>
              <a:rPr lang="en-ID" dirty="0" err="1"/>
              <a:t>menang</a:t>
            </a:r>
            <a:r>
              <a:rPr lang="en-ID" dirty="0"/>
              <a:t>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mengeluarkan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pemain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peluang</a:t>
            </a:r>
            <a:r>
              <a:rPr lang="en-ID" dirty="0"/>
              <a:t> </a:t>
            </a:r>
            <a:r>
              <a:rPr lang="en-ID" dirty="0" err="1"/>
              <a:t>menang</a:t>
            </a:r>
            <a:r>
              <a:rPr lang="en-ID" dirty="0"/>
              <a:t> </a:t>
            </a:r>
            <a:r>
              <a:rPr lang="en-ID" dirty="0" err="1"/>
              <a:t>terbesar</a:t>
            </a:r>
            <a:r>
              <a:rPr lang="en-ID" dirty="0"/>
              <a:t>, </a:t>
            </a:r>
            <a:r>
              <a:rPr lang="en-ID" dirty="0" err="1"/>
              <a:t>Dudi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mengeluarkan</a:t>
            </a:r>
            <a:r>
              <a:rPr lang="en-ID" dirty="0"/>
              <a:t> </a:t>
            </a:r>
            <a:r>
              <a:rPr lang="en-ID" dirty="0" err="1"/>
              <a:t>warna</a:t>
            </a:r>
            <a:r>
              <a:rPr lang="en-ID" dirty="0"/>
              <a:t> …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peluangnya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… </a:t>
            </a:r>
          </a:p>
          <a:p>
            <a:pPr marL="342900" indent="-342900">
              <a:buAutoNum type="alphaLcPeriod"/>
            </a:pPr>
            <a:r>
              <a:rPr lang="en-ID" dirty="0" err="1"/>
              <a:t>Hitam</a:t>
            </a:r>
            <a:r>
              <a:rPr lang="en-ID" dirty="0"/>
              <a:t> - ⅛ </a:t>
            </a:r>
          </a:p>
          <a:p>
            <a:pPr marL="342900" indent="-342900">
              <a:buAutoNum type="alphaLcPeriod"/>
            </a:pPr>
            <a:r>
              <a:rPr lang="en-ID" dirty="0" err="1"/>
              <a:t>Hitam</a:t>
            </a:r>
            <a:r>
              <a:rPr lang="en-ID" dirty="0"/>
              <a:t> - ⅙ </a:t>
            </a:r>
          </a:p>
          <a:p>
            <a:pPr marL="342900" indent="-342900">
              <a:buAutoNum type="alphaLcPeriod"/>
            </a:pPr>
            <a:r>
              <a:rPr lang="en-ID" dirty="0" err="1"/>
              <a:t>Putih</a:t>
            </a:r>
            <a:r>
              <a:rPr lang="en-ID" dirty="0"/>
              <a:t> - ⅙ </a:t>
            </a:r>
          </a:p>
          <a:p>
            <a:pPr marL="342900" indent="-342900">
              <a:buAutoNum type="alphaLcPeriod"/>
            </a:pPr>
            <a:r>
              <a:rPr lang="en-ID" dirty="0" err="1"/>
              <a:t>Hitam</a:t>
            </a:r>
            <a:r>
              <a:rPr lang="en-ID" dirty="0"/>
              <a:t> - ¼ </a:t>
            </a:r>
          </a:p>
          <a:p>
            <a:pPr marL="342900" indent="-342900">
              <a:buAutoNum type="alphaLcPeriod"/>
            </a:pPr>
            <a:r>
              <a:rPr lang="en-ID" dirty="0" err="1"/>
              <a:t>Hitam</a:t>
            </a:r>
            <a:r>
              <a:rPr lang="en-ID" dirty="0"/>
              <a:t> - ⅗ </a:t>
            </a:r>
          </a:p>
        </p:txBody>
      </p:sp>
    </p:spTree>
    <p:extLst>
      <p:ext uri="{BB962C8B-B14F-4D97-AF65-F5344CB8AC3E}">
        <p14:creationId xmlns:p14="http://schemas.microsoft.com/office/powerpoint/2010/main" val="897306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27086-CA36-94FA-1E08-96C1413DD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8218C-AAC8-1B81-5375-5E2BE59D6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Aturan</a:t>
            </a:r>
            <a:r>
              <a:rPr lang="en-US" sz="4400" b="1" dirty="0"/>
              <a:t> </a:t>
            </a:r>
            <a:r>
              <a:rPr lang="en-US" sz="4400" b="1" dirty="0" err="1"/>
              <a:t>Penjumlahan</a:t>
            </a:r>
            <a:endParaRPr lang="en-ID" sz="4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B26AE6-30F3-BB04-006E-ADBF82A0926E}"/>
                  </a:ext>
                </a:extLst>
              </p:cNvPr>
              <p:cNvSpPr txBox="1"/>
              <p:nvPr/>
            </p:nvSpPr>
            <p:spPr>
              <a:xfrm>
                <a:off x="576044" y="1157682"/>
                <a:ext cx="97983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Pak </a:t>
                </a:r>
                <a:r>
                  <a:rPr lang="en-US" dirty="0" err="1"/>
                  <a:t>Dengklek</a:t>
                </a:r>
                <a:r>
                  <a:rPr lang="en-US" dirty="0"/>
                  <a:t> </a:t>
                </a:r>
                <a:r>
                  <a:rPr lang="en-US" dirty="0" err="1"/>
                  <a:t>menggambar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segitiga</a:t>
                </a:r>
                <a:r>
                  <a:rPr lang="en-US" dirty="0"/>
                  <a:t> pada </a:t>
                </a:r>
                <a:r>
                  <a:rPr lang="en-US" dirty="0" err="1"/>
                  <a:t>selembar</a:t>
                </a:r>
                <a:r>
                  <a:rPr lang="en-US" dirty="0"/>
                  <a:t> </a:t>
                </a:r>
                <a:r>
                  <a:rPr lang="en-US" dirty="0" err="1"/>
                  <a:t>kertas</a:t>
                </a:r>
                <a:r>
                  <a:rPr lang="en-US" dirty="0"/>
                  <a:t>, </a:t>
                </a:r>
                <a:r>
                  <a:rPr lang="en-US" dirty="0" err="1"/>
                  <a:t>ia</a:t>
                </a:r>
                <a:r>
                  <a:rPr lang="en-US" dirty="0"/>
                  <a:t>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pilihan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menggambar</a:t>
                </a:r>
                <a:r>
                  <a:rPr lang="en-US" dirty="0"/>
                  <a:t>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segitiga</a:t>
                </a:r>
                <a:r>
                  <a:rPr lang="en-US" dirty="0"/>
                  <a:t> siku – siku </a:t>
                </a:r>
                <a:r>
                  <a:rPr lang="en-US" dirty="0" err="1"/>
                  <a:t>atau</a:t>
                </a:r>
                <a:r>
                  <a:rPr lang="en-US" dirty="0"/>
                  <a:t> </a:t>
                </a:r>
                <a:r>
                  <a:rPr lang="en-US" dirty="0" err="1"/>
                  <a:t>segitiga</a:t>
                </a:r>
                <a:r>
                  <a:rPr lang="en-US" dirty="0"/>
                  <a:t> </a:t>
                </a:r>
                <a:r>
                  <a:rPr lang="en-US" dirty="0" err="1"/>
                  <a:t>sama</a:t>
                </a:r>
                <a:r>
                  <a:rPr lang="en-US" dirty="0"/>
                  <a:t> kaki, </a:t>
                </a:r>
                <a:r>
                  <a:rPr lang="en-US" dirty="0" err="1"/>
                  <a:t>ia</a:t>
                </a:r>
                <a:r>
                  <a:rPr lang="en-US" dirty="0"/>
                  <a:t> </a:t>
                </a:r>
                <a:r>
                  <a:rPr lang="en-US" dirty="0" err="1"/>
                  <a:t>bisa</a:t>
                </a:r>
                <a:r>
                  <a:rPr lang="en-US" dirty="0"/>
                  <a:t> </a:t>
                </a:r>
                <a:r>
                  <a:rPr lang="en-US" dirty="0" err="1"/>
                  <a:t>saja</a:t>
                </a:r>
                <a:r>
                  <a:rPr lang="en-US" dirty="0"/>
                  <a:t> </a:t>
                </a:r>
                <a:r>
                  <a:rPr lang="en-US" dirty="0" err="1"/>
                  <a:t>menggambar</a:t>
                </a:r>
                <a:r>
                  <a:rPr lang="en-US" dirty="0"/>
                  <a:t> </a:t>
                </a:r>
                <a:r>
                  <a:rPr lang="en-US" dirty="0" err="1"/>
                  <a:t>segitiga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cara</a:t>
                </a:r>
                <a:r>
                  <a:rPr lang="en-US" dirty="0"/>
                  <a:t> </a:t>
                </a:r>
                <a:r>
                  <a:rPr lang="en-US" dirty="0" err="1"/>
                  <a:t>membuat</a:t>
                </a:r>
                <a:r>
                  <a:rPr lang="en-US" dirty="0"/>
                  <a:t> </a:t>
                </a:r>
                <a:r>
                  <a:rPr lang="en-US" dirty="0" err="1"/>
                  <a:t>variasi</a:t>
                </a:r>
                <a:r>
                  <a:rPr lang="en-US" dirty="0"/>
                  <a:t> </a:t>
                </a:r>
                <a:r>
                  <a:rPr lang="en-US" dirty="0" err="1"/>
                  <a:t>rotasinya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,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berapa</a:t>
                </a:r>
                <a:r>
                  <a:rPr lang="en-US" dirty="0"/>
                  <a:t> </a:t>
                </a:r>
                <a:r>
                  <a:rPr lang="en-US" dirty="0" err="1"/>
                  <a:t>banyak</a:t>
                </a:r>
                <a:r>
                  <a:rPr lang="en-US" dirty="0"/>
                  <a:t> </a:t>
                </a:r>
                <a:r>
                  <a:rPr lang="en-US" dirty="0" err="1"/>
                  <a:t>gambar</a:t>
                </a:r>
                <a:r>
                  <a:rPr lang="en-US" dirty="0"/>
                  <a:t> </a:t>
                </a:r>
                <a:r>
                  <a:rPr lang="en-US" dirty="0" err="1"/>
                  <a:t>berbeda</a:t>
                </a:r>
                <a:r>
                  <a:rPr lang="en-US" dirty="0"/>
                  <a:t> yang </a:t>
                </a:r>
                <a:r>
                  <a:rPr lang="en-US" dirty="0" err="1"/>
                  <a:t>mungkin</a:t>
                </a:r>
                <a:r>
                  <a:rPr lang="en-US" dirty="0"/>
                  <a:t> </a:t>
                </a:r>
                <a:r>
                  <a:rPr lang="en-US" dirty="0" err="1"/>
                  <a:t>dihasilkan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B26AE6-30F3-BB04-006E-ADBF82A09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44" y="1157682"/>
                <a:ext cx="9798341" cy="1200329"/>
              </a:xfrm>
              <a:prstGeom prst="rect">
                <a:avLst/>
              </a:prstGeom>
              <a:blipFill>
                <a:blip r:embed="rId2"/>
                <a:stretch>
                  <a:fillRect l="-498" t="-3046" b="-710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3C9DD-AD07-2325-F130-CFE6161B0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8668-3C63-D74B-6521-D8688043A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Aturan</a:t>
            </a:r>
            <a:r>
              <a:rPr lang="en-US" sz="4400" b="1" dirty="0"/>
              <a:t> </a:t>
            </a:r>
            <a:r>
              <a:rPr lang="en-US" sz="4400" b="1" dirty="0" err="1"/>
              <a:t>Penjumlahan</a:t>
            </a:r>
            <a:endParaRPr lang="en-ID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664E97-1E67-634C-BDA3-2306DD28A28D}"/>
              </a:ext>
            </a:extLst>
          </p:cNvPr>
          <p:cNvSpPr txBox="1"/>
          <p:nvPr/>
        </p:nvSpPr>
        <p:spPr>
          <a:xfrm>
            <a:off x="576044" y="1232748"/>
            <a:ext cx="10589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potongan</a:t>
            </a:r>
            <a:r>
              <a:rPr lang="en-ID" dirty="0"/>
              <a:t> program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E2BB8-62ED-EC78-2129-1B457B650B61}"/>
              </a:ext>
            </a:extLst>
          </p:cNvPr>
          <p:cNvSpPr/>
          <p:nvPr/>
        </p:nvSpPr>
        <p:spPr>
          <a:xfrm>
            <a:off x="637564" y="1677146"/>
            <a:ext cx="7273254" cy="19217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while(N--){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for(int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&lt;&lt;“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kwak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”&lt;&lt;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A8D3F-8149-7E0E-34F9-64C1ED357119}"/>
              </a:ext>
            </a:extLst>
          </p:cNvPr>
          <p:cNvSpPr txBox="1"/>
          <p:nvPr/>
        </p:nvSpPr>
        <p:spPr>
          <a:xfrm>
            <a:off x="508931" y="3691157"/>
            <a:ext cx="10589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Ada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string  “</a:t>
            </a:r>
            <a:r>
              <a:rPr lang="en-ID" dirty="0" err="1"/>
              <a:t>kwak</a:t>
            </a:r>
            <a:r>
              <a:rPr lang="en-ID" dirty="0"/>
              <a:t>” yang </a:t>
            </a:r>
            <a:r>
              <a:rPr lang="en-ID" dirty="0" err="1"/>
              <a:t>dihasilkan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N = 100</a:t>
            </a:r>
          </a:p>
        </p:txBody>
      </p:sp>
    </p:spTree>
    <p:extLst>
      <p:ext uri="{BB962C8B-B14F-4D97-AF65-F5344CB8AC3E}">
        <p14:creationId xmlns:p14="http://schemas.microsoft.com/office/powerpoint/2010/main" val="248477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1F6BA-0FFE-7268-8CE4-EB6DB91BC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1341-F3FC-0D83-8B0E-146BDCD89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Aturan</a:t>
            </a:r>
            <a:r>
              <a:rPr lang="en-US" sz="4400" b="1" dirty="0"/>
              <a:t> </a:t>
            </a:r>
            <a:r>
              <a:rPr lang="en-US" sz="4400" b="1" dirty="0" err="1"/>
              <a:t>Perkalian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134999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58889-86DC-E5AF-AFF9-1B4C58E60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2007-24CE-14B1-16A4-F2DB11908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Aturan</a:t>
            </a:r>
            <a:r>
              <a:rPr lang="en-US" sz="4400" b="1" dirty="0"/>
              <a:t> </a:t>
            </a:r>
            <a:r>
              <a:rPr lang="en-US" sz="4400" b="1" dirty="0" err="1"/>
              <a:t>Perkalian</a:t>
            </a:r>
            <a:endParaRPr lang="en-ID" sz="4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0B599-9665-57B4-3D60-BC1736A5E740}"/>
              </a:ext>
            </a:extLst>
          </p:cNvPr>
          <p:cNvSpPr txBox="1"/>
          <p:nvPr/>
        </p:nvSpPr>
        <p:spPr>
          <a:xfrm>
            <a:off x="576044" y="1157682"/>
            <a:ext cx="9798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Terdapat</a:t>
            </a:r>
            <a:r>
              <a:rPr lang="en-US" dirty="0"/>
              <a:t> 10 </a:t>
            </a:r>
            <a:r>
              <a:rPr lang="en-US" dirty="0" err="1"/>
              <a:t>butir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Olimpiade</a:t>
            </a:r>
            <a:r>
              <a:rPr lang="en-US" dirty="0"/>
              <a:t> </a:t>
            </a:r>
            <a:r>
              <a:rPr lang="en-US" dirty="0" err="1"/>
              <a:t>Informatika</a:t>
            </a:r>
            <a:r>
              <a:rPr lang="en-US" dirty="0"/>
              <a:t> di mana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berjenis</a:t>
            </a:r>
            <a:r>
              <a:rPr lang="en-US" dirty="0"/>
              <a:t> </a:t>
            </a:r>
            <a:r>
              <a:rPr lang="en-US" dirty="0" err="1"/>
              <a:t>pilihan</a:t>
            </a:r>
            <a:r>
              <a:rPr lang="en-US" dirty="0"/>
              <a:t> </a:t>
            </a:r>
            <a:r>
              <a:rPr lang="en-US" dirty="0" err="1"/>
              <a:t>ganda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</a:t>
            </a:r>
            <a:r>
              <a:rPr lang="en-US" dirty="0" err="1"/>
              <a:t>A,B,C,D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E,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Pak </a:t>
            </a:r>
            <a:r>
              <a:rPr lang="en-US" dirty="0" err="1"/>
              <a:t>Dengklek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diperbolehkan</a:t>
            </a:r>
            <a:r>
              <a:rPr lang="en-US" dirty="0"/>
              <a:t> </a:t>
            </a:r>
            <a:r>
              <a:rPr lang="en-US" dirty="0" err="1"/>
              <a:t>mengosongkan</a:t>
            </a:r>
            <a:r>
              <a:rPr lang="en-US" dirty="0"/>
              <a:t> </a:t>
            </a:r>
            <a:r>
              <a:rPr lang="en-US" dirty="0" err="1"/>
              <a:t>jawaban</a:t>
            </a:r>
            <a:r>
              <a:rPr lang="en-US" dirty="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B01D2-DEAE-C4B4-51CB-FF02134A266D}"/>
              </a:ext>
            </a:extLst>
          </p:cNvPr>
          <p:cNvSpPr txBox="1"/>
          <p:nvPr/>
        </p:nvSpPr>
        <p:spPr>
          <a:xfrm>
            <a:off x="576044" y="3548110"/>
            <a:ext cx="10589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Dari </a:t>
            </a:r>
            <a:r>
              <a:rPr lang="en-ID" dirty="0" err="1"/>
              <a:t>kota</a:t>
            </a:r>
            <a:r>
              <a:rPr lang="en-ID" dirty="0"/>
              <a:t> 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B </a:t>
            </a:r>
            <a:r>
              <a:rPr lang="en-ID" dirty="0" err="1"/>
              <a:t>dilayani</a:t>
            </a:r>
            <a:r>
              <a:rPr lang="en-ID" dirty="0"/>
              <a:t> oleh 4 bus dan </a:t>
            </a:r>
            <a:r>
              <a:rPr lang="en-ID" dirty="0" err="1"/>
              <a:t>dari</a:t>
            </a:r>
            <a:r>
              <a:rPr lang="en-ID" dirty="0"/>
              <a:t> B </a:t>
            </a:r>
            <a:r>
              <a:rPr lang="en-ID" dirty="0" err="1"/>
              <a:t>ke</a:t>
            </a:r>
            <a:r>
              <a:rPr lang="en-ID" dirty="0"/>
              <a:t> C oleh 3 bus.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berangkat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C </a:t>
            </a:r>
            <a:r>
              <a:rPr lang="en-ID" dirty="0" err="1"/>
              <a:t>melalui</a:t>
            </a:r>
            <a:r>
              <a:rPr lang="en-ID" dirty="0"/>
              <a:t> B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A juga </a:t>
            </a:r>
            <a:r>
              <a:rPr lang="en-ID" dirty="0" err="1"/>
              <a:t>melalui</a:t>
            </a:r>
            <a:r>
              <a:rPr lang="en-ID" dirty="0"/>
              <a:t> B. Jika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 </a:t>
            </a:r>
            <a:r>
              <a:rPr lang="en-ID" dirty="0" err="1"/>
              <a:t>ke</a:t>
            </a:r>
            <a:r>
              <a:rPr lang="en-ID" dirty="0"/>
              <a:t> A,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bus yang </a:t>
            </a:r>
            <a:r>
              <a:rPr lang="en-ID" dirty="0" err="1"/>
              <a:t>sama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perjalanan</a:t>
            </a:r>
            <a:r>
              <a:rPr lang="en-ID" dirty="0"/>
              <a:t> orang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333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88506-3CA9-09C1-AEAF-E88393CEC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4218-F3EC-D123-AFB3-DBA0E5E5C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44" y="459298"/>
            <a:ext cx="9144000" cy="698384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 err="1"/>
              <a:t>Aturan</a:t>
            </a:r>
            <a:r>
              <a:rPr lang="en-US" sz="4400" b="1" dirty="0"/>
              <a:t> </a:t>
            </a:r>
            <a:r>
              <a:rPr lang="en-US" sz="4400" b="1" dirty="0" err="1"/>
              <a:t>Perkalian</a:t>
            </a:r>
            <a:endParaRPr lang="en-ID" sz="4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62320-6501-1925-2188-4E9DD1F360F0}"/>
              </a:ext>
            </a:extLst>
          </p:cNvPr>
          <p:cNvSpPr txBox="1"/>
          <p:nvPr/>
        </p:nvSpPr>
        <p:spPr>
          <a:xfrm>
            <a:off x="576044" y="1232748"/>
            <a:ext cx="10589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potongan</a:t>
            </a:r>
            <a:r>
              <a:rPr lang="en-ID" dirty="0"/>
              <a:t> program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9E78F3-75C0-4997-172A-C726203614E3}"/>
              </a:ext>
            </a:extLst>
          </p:cNvPr>
          <p:cNvSpPr/>
          <p:nvPr/>
        </p:nvSpPr>
        <p:spPr>
          <a:xfrm>
            <a:off x="637564" y="1820412"/>
            <a:ext cx="7273254" cy="29780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for(int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&lt;=10;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for(int j = 1; j&lt;=27;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for(int k = 1; k&lt;=10; k++){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if(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k%2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k &lt;&lt;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j%3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0) 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&lt;&lt;j;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BB12B4-77BA-497F-29DC-397140CC10DE}"/>
              </a:ext>
            </a:extLst>
          </p:cNvPr>
          <p:cNvSpPr txBox="1"/>
          <p:nvPr/>
        </p:nvSpPr>
        <p:spPr>
          <a:xfrm>
            <a:off x="576043" y="5016836"/>
            <a:ext cx="10589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Ada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&lt; 4 digit yang </a:t>
            </a:r>
            <a:r>
              <a:rPr lang="en-ID" dirty="0" err="1"/>
              <a:t>dicetak</a:t>
            </a:r>
            <a:r>
              <a:rPr lang="en-ID" dirty="0"/>
              <a:t> oleh program?</a:t>
            </a:r>
          </a:p>
        </p:txBody>
      </p:sp>
    </p:spTree>
    <p:extLst>
      <p:ext uri="{BB962C8B-B14F-4D97-AF65-F5344CB8AC3E}">
        <p14:creationId xmlns:p14="http://schemas.microsoft.com/office/powerpoint/2010/main" val="137103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2145</TotalTime>
  <Words>1920</Words>
  <Application>Microsoft Office PowerPoint</Application>
  <PresentationFormat>Widescreen</PresentationFormat>
  <Paragraphs>143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Courier New</vt:lpstr>
      <vt:lpstr>Office Theme</vt:lpstr>
      <vt:lpstr>Pengantar Kombinatorika</vt:lpstr>
      <vt:lpstr>- Kaidah Berhitung : Aturan Penjumlahan, Perkalian, dan Pengurangan (Komplementer) - Prinsip Inklusi - Eksklusi - Pigeonhole Principle (PhP) - Permutasi : Permutasi Unsur berbeda, Permutasi Unsur Berulang, Permutasi Siklis - Kombinasi : Kombinasi Unsur Berbeda, Kombinasi Unsur Berulang (Stars and Bars) - Pengantar Peluang</vt:lpstr>
      <vt:lpstr>Aturan Penjumlahan</vt:lpstr>
      <vt:lpstr>Aturan Penjumlahan</vt:lpstr>
      <vt:lpstr>Aturan Penjumlahan</vt:lpstr>
      <vt:lpstr>Aturan Penjumlahan</vt:lpstr>
      <vt:lpstr>Aturan Perkalian</vt:lpstr>
      <vt:lpstr>Aturan Perkalian</vt:lpstr>
      <vt:lpstr>Aturan Perkalian</vt:lpstr>
      <vt:lpstr>Aturan Pengurangan (Komplemen)</vt:lpstr>
      <vt:lpstr>Aturan Pengurangan (Komplemen)</vt:lpstr>
      <vt:lpstr>Aturan Pengurangan (Komplemen)</vt:lpstr>
      <vt:lpstr>Aturan Pengurangan (Komplemen)</vt:lpstr>
      <vt:lpstr>Aturan Pengurangan (Komplemen)</vt:lpstr>
      <vt:lpstr>Inklusi Eksklusi</vt:lpstr>
      <vt:lpstr>Inklusi Eksklusi</vt:lpstr>
      <vt:lpstr>Inklusi Eksklusi</vt:lpstr>
      <vt:lpstr>Inklusi Eksklusi</vt:lpstr>
      <vt:lpstr>Pigeonhole Principle</vt:lpstr>
      <vt:lpstr>Pigeonhole Principle</vt:lpstr>
      <vt:lpstr>Pigeonhole Principle</vt:lpstr>
      <vt:lpstr>Pigeonhole Principle</vt:lpstr>
      <vt:lpstr>Pigeonhole Principle</vt:lpstr>
      <vt:lpstr>Pigeonhole Principle</vt:lpstr>
      <vt:lpstr>Pigeonhole Principle</vt:lpstr>
      <vt:lpstr>Permutasi Unsur Berbeda</vt:lpstr>
      <vt:lpstr>Permutasi Unsur Berbeda</vt:lpstr>
      <vt:lpstr>Permutasi Unsur Berbeda</vt:lpstr>
      <vt:lpstr>Permutasi Unsur Berbeda</vt:lpstr>
      <vt:lpstr>Permutasi Unsur Berbeda</vt:lpstr>
      <vt:lpstr>Permutasi Unsur Berbeda</vt:lpstr>
      <vt:lpstr>Permutasi Unsur Berulang</vt:lpstr>
      <vt:lpstr>Permutasi Unsur Berulang</vt:lpstr>
      <vt:lpstr>Permutasi Unsur Berulang</vt:lpstr>
      <vt:lpstr>Permutasi Unsur Berulang</vt:lpstr>
      <vt:lpstr>Kombinasi Unsur Berbeda</vt:lpstr>
      <vt:lpstr>Kombinasi Unsur Berbeda</vt:lpstr>
      <vt:lpstr>Kombinasi Unsur Berbeda</vt:lpstr>
      <vt:lpstr>Kombinasi Unsur Berbeda</vt:lpstr>
      <vt:lpstr>Kombinasi Unsur Berbeda</vt:lpstr>
      <vt:lpstr>Kombinasi Unsur Berbeda</vt:lpstr>
      <vt:lpstr>Kombinasi Unsur Berulang</vt:lpstr>
      <vt:lpstr>Kombinasi Unsur Berulang</vt:lpstr>
      <vt:lpstr>Kombinasi Unsur Berulang</vt:lpstr>
      <vt:lpstr>Kombinasi Unsur Berulang</vt:lpstr>
      <vt:lpstr>Pengantar Peluang</vt:lpstr>
      <vt:lpstr>Pengantar Peluang</vt:lpstr>
      <vt:lpstr>Pengantar Peluang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Abdan Hafidz</dc:creator>
  <cp:lastModifiedBy>Abdan Hafidz</cp:lastModifiedBy>
  <cp:revision>3</cp:revision>
  <dcterms:created xsi:type="dcterms:W3CDTF">2025-02-04T00:36:56Z</dcterms:created>
  <dcterms:modified xsi:type="dcterms:W3CDTF">2025-02-08T17:39:17Z</dcterms:modified>
</cp:coreProperties>
</file>