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96" r:id="rId4"/>
  </p:sldMasterIdLst>
  <p:notesMasterIdLst>
    <p:notesMasterId r:id="rId34"/>
  </p:notesMasterIdLst>
  <p:handoutMasterIdLst>
    <p:handoutMasterId r:id="rId35"/>
  </p:handoutMasterIdLst>
  <p:sldIdLst>
    <p:sldId id="256" r:id="rId5"/>
    <p:sldId id="271" r:id="rId6"/>
    <p:sldId id="283" r:id="rId7"/>
    <p:sldId id="259" r:id="rId8"/>
    <p:sldId id="280" r:id="rId9"/>
    <p:sldId id="293" r:id="rId10"/>
    <p:sldId id="357" r:id="rId11"/>
    <p:sldId id="328" r:id="rId12"/>
    <p:sldId id="345" r:id="rId13"/>
    <p:sldId id="346" r:id="rId14"/>
    <p:sldId id="326" r:id="rId15"/>
    <p:sldId id="354" r:id="rId16"/>
    <p:sldId id="343" r:id="rId17"/>
    <p:sldId id="351" r:id="rId18"/>
    <p:sldId id="344" r:id="rId19"/>
    <p:sldId id="352" r:id="rId20"/>
    <p:sldId id="329" r:id="rId21"/>
    <p:sldId id="356" r:id="rId22"/>
    <p:sldId id="299" r:id="rId23"/>
    <p:sldId id="338" r:id="rId24"/>
    <p:sldId id="337" r:id="rId25"/>
    <p:sldId id="340" r:id="rId26"/>
    <p:sldId id="342" r:id="rId27"/>
    <p:sldId id="355" r:id="rId28"/>
    <p:sldId id="347" r:id="rId29"/>
    <p:sldId id="341" r:id="rId30"/>
    <p:sldId id="289" r:id="rId31"/>
    <p:sldId id="297" r:id="rId32"/>
    <p:sldId id="267" r:id="rId33"/>
  </p:sldIdLst>
  <p:sldSz cx="9144000" cy="5715000" type="screen16x10"/>
  <p:notesSz cx="6858000" cy="9144000"/>
  <p:defaultTextStyle>
    <a:defPPr>
      <a:defRPr lang="en-US"/>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A113FB0-5D80-08A0-D57D-1DFA28A116F0}" name="Mackenzie Lape" initials="ML" userId="764e44d17942f356" providerId="Windows Live"/>
  <p188:author id="{71E252DE-2C70-0561-CF83-08B40D6FCBB3}" name="vara prasad" initials="vp" userId="00a885de165a42f3" providerId="Windows Live"/>
  <p188:author id="{649261E1-5557-DC4F-AB57-E7C721C2EC63}" name="Dominic Wilson" initials="DW" userId="S::dw6859@findlay.edu::42bfc658-9325-4f25-a4d3-7e82566fed9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4E5"/>
    <a:srgbClr val="FF7C00"/>
    <a:srgbClr val="00A3D8"/>
    <a:srgbClr val="FF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94118" autoAdjust="0"/>
  </p:normalViewPr>
  <p:slideViewPr>
    <p:cSldViewPr snapToGrid="0" snapToObjects="1">
      <p:cViewPr>
        <p:scale>
          <a:sx n="100" d="100"/>
          <a:sy n="100" d="100"/>
        </p:scale>
        <p:origin x="797"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1747E6-4897-12B3-1EE5-3229EFB55C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088DFC-9147-8445-CEC9-1DB6E517B6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0C8688-90B5-43F9-B096-B3E7C1C37876}" type="datetimeFigureOut">
              <a:rPr lang="en-US" smtClean="0"/>
              <a:t>4/17/2024</a:t>
            </a:fld>
            <a:endParaRPr lang="en-US"/>
          </a:p>
        </p:txBody>
      </p:sp>
      <p:sp>
        <p:nvSpPr>
          <p:cNvPr id="4" name="Footer Placeholder 3">
            <a:extLst>
              <a:ext uri="{FF2B5EF4-FFF2-40B4-BE49-F238E27FC236}">
                <a16:creationId xmlns:a16="http://schemas.microsoft.com/office/drawing/2014/main" id="{B4965282-AD10-8AEA-F5BE-FABE72E068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BDBD50D-1DB4-7CB7-4DCC-FB9D6F5001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2D8D31-F5FA-4568-BFBE-A806088C9B3F}" type="slidenum">
              <a:rPr lang="en-US" smtClean="0"/>
              <a:t>‹#›</a:t>
            </a:fld>
            <a:endParaRPr lang="en-US"/>
          </a:p>
        </p:txBody>
      </p:sp>
    </p:spTree>
    <p:extLst>
      <p:ext uri="{BB962C8B-B14F-4D97-AF65-F5344CB8AC3E}">
        <p14:creationId xmlns:p14="http://schemas.microsoft.com/office/powerpoint/2010/main" val="2638045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AB6D3-DD2D-4D28-B287-408567859126}" type="datetimeFigureOut">
              <a:rPr lang="en-US" smtClean="0"/>
              <a:t>4/17/2024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51FA4-1E12-40AF-9CA9-29D2570BB46A}" type="slidenum">
              <a:rPr lang="en-US" smtClean="0"/>
              <a:t>‹#›</a:t>
            </a:fld>
            <a:endParaRPr lang="en-US"/>
          </a:p>
        </p:txBody>
      </p:sp>
    </p:spTree>
    <p:extLst>
      <p:ext uri="{BB962C8B-B14F-4D97-AF65-F5344CB8AC3E}">
        <p14:creationId xmlns:p14="http://schemas.microsoft.com/office/powerpoint/2010/main" val="209945662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a:t>
            </a:fld>
            <a:endParaRPr lang="en-US"/>
          </a:p>
        </p:txBody>
      </p:sp>
    </p:spTree>
    <p:extLst>
      <p:ext uri="{BB962C8B-B14F-4D97-AF65-F5344CB8AC3E}">
        <p14:creationId xmlns:p14="http://schemas.microsoft.com/office/powerpoint/2010/main" val="2575307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10</a:t>
            </a:fld>
            <a:endParaRPr lang="en-US"/>
          </a:p>
        </p:txBody>
      </p:sp>
    </p:spTree>
    <p:extLst>
      <p:ext uri="{BB962C8B-B14F-4D97-AF65-F5344CB8AC3E}">
        <p14:creationId xmlns:p14="http://schemas.microsoft.com/office/powerpoint/2010/main" val="2091066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11</a:t>
            </a:fld>
            <a:endParaRPr lang="en-US"/>
          </a:p>
        </p:txBody>
      </p:sp>
    </p:spTree>
    <p:extLst>
      <p:ext uri="{BB962C8B-B14F-4D97-AF65-F5344CB8AC3E}">
        <p14:creationId xmlns:p14="http://schemas.microsoft.com/office/powerpoint/2010/main" val="278511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12</a:t>
            </a:fld>
            <a:endParaRPr lang="en-US"/>
          </a:p>
        </p:txBody>
      </p:sp>
    </p:spTree>
    <p:extLst>
      <p:ext uri="{BB962C8B-B14F-4D97-AF65-F5344CB8AC3E}">
        <p14:creationId xmlns:p14="http://schemas.microsoft.com/office/powerpoint/2010/main" val="3275530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13</a:t>
            </a:fld>
            <a:endParaRPr lang="en-US"/>
          </a:p>
        </p:txBody>
      </p:sp>
    </p:spTree>
    <p:extLst>
      <p:ext uri="{BB962C8B-B14F-4D97-AF65-F5344CB8AC3E}">
        <p14:creationId xmlns:p14="http://schemas.microsoft.com/office/powerpoint/2010/main" val="322506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14</a:t>
            </a:fld>
            <a:endParaRPr lang="en-US"/>
          </a:p>
        </p:txBody>
      </p:sp>
    </p:spTree>
    <p:extLst>
      <p:ext uri="{BB962C8B-B14F-4D97-AF65-F5344CB8AC3E}">
        <p14:creationId xmlns:p14="http://schemas.microsoft.com/office/powerpoint/2010/main" val="330728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15</a:t>
            </a:fld>
            <a:endParaRPr lang="en-US"/>
          </a:p>
        </p:txBody>
      </p:sp>
    </p:spTree>
    <p:extLst>
      <p:ext uri="{BB962C8B-B14F-4D97-AF65-F5344CB8AC3E}">
        <p14:creationId xmlns:p14="http://schemas.microsoft.com/office/powerpoint/2010/main" val="1987043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16</a:t>
            </a:fld>
            <a:endParaRPr lang="en-US"/>
          </a:p>
        </p:txBody>
      </p:sp>
    </p:spTree>
    <p:extLst>
      <p:ext uri="{BB962C8B-B14F-4D97-AF65-F5344CB8AC3E}">
        <p14:creationId xmlns:p14="http://schemas.microsoft.com/office/powerpoint/2010/main" val="900649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17</a:t>
            </a:fld>
            <a:endParaRPr lang="en-US"/>
          </a:p>
        </p:txBody>
      </p:sp>
    </p:spTree>
    <p:extLst>
      <p:ext uri="{BB962C8B-B14F-4D97-AF65-F5344CB8AC3E}">
        <p14:creationId xmlns:p14="http://schemas.microsoft.com/office/powerpoint/2010/main" val="514408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18</a:t>
            </a:fld>
            <a:endParaRPr lang="en-US"/>
          </a:p>
        </p:txBody>
      </p:sp>
    </p:spTree>
    <p:extLst>
      <p:ext uri="{BB962C8B-B14F-4D97-AF65-F5344CB8AC3E}">
        <p14:creationId xmlns:p14="http://schemas.microsoft.com/office/powerpoint/2010/main" val="3992891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EAF51FA4-1E12-40AF-9CA9-29D2570BB46A}" type="slidenum">
              <a:rPr lang="en-US" smtClean="0"/>
              <a:t>19</a:t>
            </a:fld>
            <a:endParaRPr lang="en-US"/>
          </a:p>
        </p:txBody>
      </p:sp>
    </p:spTree>
    <p:extLst>
      <p:ext uri="{BB962C8B-B14F-4D97-AF65-F5344CB8AC3E}">
        <p14:creationId xmlns:p14="http://schemas.microsoft.com/office/powerpoint/2010/main" val="3363246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a:t>
            </a:fld>
            <a:endParaRPr lang="en-US"/>
          </a:p>
        </p:txBody>
      </p:sp>
    </p:spTree>
    <p:extLst>
      <p:ext uri="{BB962C8B-B14F-4D97-AF65-F5344CB8AC3E}">
        <p14:creationId xmlns:p14="http://schemas.microsoft.com/office/powerpoint/2010/main" val="470337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20</a:t>
            </a:fld>
            <a:endParaRPr lang="en-US"/>
          </a:p>
        </p:txBody>
      </p:sp>
    </p:spTree>
    <p:extLst>
      <p:ext uri="{BB962C8B-B14F-4D97-AF65-F5344CB8AC3E}">
        <p14:creationId xmlns:p14="http://schemas.microsoft.com/office/powerpoint/2010/main" val="1594645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21</a:t>
            </a:fld>
            <a:endParaRPr lang="en-US"/>
          </a:p>
        </p:txBody>
      </p:sp>
    </p:spTree>
    <p:extLst>
      <p:ext uri="{BB962C8B-B14F-4D97-AF65-F5344CB8AC3E}">
        <p14:creationId xmlns:p14="http://schemas.microsoft.com/office/powerpoint/2010/main" val="909821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22</a:t>
            </a:fld>
            <a:endParaRPr lang="en-US"/>
          </a:p>
        </p:txBody>
      </p:sp>
    </p:spTree>
    <p:extLst>
      <p:ext uri="{BB962C8B-B14F-4D97-AF65-F5344CB8AC3E}">
        <p14:creationId xmlns:p14="http://schemas.microsoft.com/office/powerpoint/2010/main" val="512005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23</a:t>
            </a:fld>
            <a:endParaRPr lang="en-US"/>
          </a:p>
        </p:txBody>
      </p:sp>
    </p:spTree>
    <p:extLst>
      <p:ext uri="{BB962C8B-B14F-4D97-AF65-F5344CB8AC3E}">
        <p14:creationId xmlns:p14="http://schemas.microsoft.com/office/powerpoint/2010/main" val="690825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24</a:t>
            </a:fld>
            <a:endParaRPr lang="en-US"/>
          </a:p>
        </p:txBody>
      </p:sp>
    </p:spTree>
    <p:extLst>
      <p:ext uri="{BB962C8B-B14F-4D97-AF65-F5344CB8AC3E}">
        <p14:creationId xmlns:p14="http://schemas.microsoft.com/office/powerpoint/2010/main" val="117180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25</a:t>
            </a:fld>
            <a:endParaRPr lang="en-US"/>
          </a:p>
        </p:txBody>
      </p:sp>
    </p:spTree>
    <p:extLst>
      <p:ext uri="{BB962C8B-B14F-4D97-AF65-F5344CB8AC3E}">
        <p14:creationId xmlns:p14="http://schemas.microsoft.com/office/powerpoint/2010/main" val="358976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26</a:t>
            </a:fld>
            <a:endParaRPr lang="en-US"/>
          </a:p>
        </p:txBody>
      </p:sp>
    </p:spTree>
    <p:extLst>
      <p:ext uri="{BB962C8B-B14F-4D97-AF65-F5344CB8AC3E}">
        <p14:creationId xmlns:p14="http://schemas.microsoft.com/office/powerpoint/2010/main" val="144041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28</a:t>
            </a:fld>
            <a:endParaRPr lang="en-US"/>
          </a:p>
        </p:txBody>
      </p:sp>
    </p:spTree>
    <p:extLst>
      <p:ext uri="{BB962C8B-B14F-4D97-AF65-F5344CB8AC3E}">
        <p14:creationId xmlns:p14="http://schemas.microsoft.com/office/powerpoint/2010/main" val="2439191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29</a:t>
            </a:fld>
            <a:endParaRPr lang="en-US"/>
          </a:p>
        </p:txBody>
      </p:sp>
    </p:spTree>
    <p:extLst>
      <p:ext uri="{BB962C8B-B14F-4D97-AF65-F5344CB8AC3E}">
        <p14:creationId xmlns:p14="http://schemas.microsoft.com/office/powerpoint/2010/main" val="2375808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3</a:t>
            </a:fld>
            <a:endParaRPr lang="en-US"/>
          </a:p>
        </p:txBody>
      </p:sp>
    </p:spTree>
    <p:extLst>
      <p:ext uri="{BB962C8B-B14F-4D97-AF65-F5344CB8AC3E}">
        <p14:creationId xmlns:p14="http://schemas.microsoft.com/office/powerpoint/2010/main" val="3547004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4</a:t>
            </a:fld>
            <a:endParaRPr lang="en-US"/>
          </a:p>
        </p:txBody>
      </p:sp>
    </p:spTree>
    <p:extLst>
      <p:ext uri="{BB962C8B-B14F-4D97-AF65-F5344CB8AC3E}">
        <p14:creationId xmlns:p14="http://schemas.microsoft.com/office/powerpoint/2010/main" val="226332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5</a:t>
            </a:fld>
            <a:endParaRPr lang="en-US"/>
          </a:p>
        </p:txBody>
      </p:sp>
    </p:spTree>
    <p:extLst>
      <p:ext uri="{BB962C8B-B14F-4D97-AF65-F5344CB8AC3E}">
        <p14:creationId xmlns:p14="http://schemas.microsoft.com/office/powerpoint/2010/main" val="142991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6</a:t>
            </a:fld>
            <a:endParaRPr lang="en-US"/>
          </a:p>
        </p:txBody>
      </p:sp>
    </p:spTree>
    <p:extLst>
      <p:ext uri="{BB962C8B-B14F-4D97-AF65-F5344CB8AC3E}">
        <p14:creationId xmlns:p14="http://schemas.microsoft.com/office/powerpoint/2010/main" val="569027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7</a:t>
            </a:fld>
            <a:endParaRPr lang="en-US"/>
          </a:p>
        </p:txBody>
      </p:sp>
    </p:spTree>
    <p:extLst>
      <p:ext uri="{BB962C8B-B14F-4D97-AF65-F5344CB8AC3E}">
        <p14:creationId xmlns:p14="http://schemas.microsoft.com/office/powerpoint/2010/main" val="4037197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8</a:t>
            </a:fld>
            <a:endParaRPr lang="en-US"/>
          </a:p>
        </p:txBody>
      </p:sp>
    </p:spTree>
    <p:extLst>
      <p:ext uri="{BB962C8B-B14F-4D97-AF65-F5344CB8AC3E}">
        <p14:creationId xmlns:p14="http://schemas.microsoft.com/office/powerpoint/2010/main" val="2434555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51FA4-1E12-40AF-9CA9-29D2570BB46A}" type="slidenum">
              <a:rPr lang="en-US" smtClean="0"/>
              <a:t>9</a:t>
            </a:fld>
            <a:endParaRPr lang="en-US"/>
          </a:p>
        </p:txBody>
      </p:sp>
    </p:spTree>
    <p:extLst>
      <p:ext uri="{BB962C8B-B14F-4D97-AF65-F5344CB8AC3E}">
        <p14:creationId xmlns:p14="http://schemas.microsoft.com/office/powerpoint/2010/main" val="245982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156BCC-99ED-4FCC-82AB-F42CEAF1E5E8}"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1580208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4C7DE-CC03-48A0-B74D-6ED67694D86E}"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80519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3342C8-8356-49C8-A9F3-80355B8B4872}"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167086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A78AB-1938-45FF-B07B-DE1A057E3A24}"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62892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AFD327-77AA-46C3-8291-5C568F495535}" type="datetime1">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366400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6A4E12-53FA-491E-8FBE-6E5C3364A310}"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125632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A2AEF1-887F-4277-B6C5-C08942DE7B4A}" type="datetime1">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1029108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6A6797-1052-4237-A486-06FFAB402BD4}" type="datetime1">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39625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2E835-DB45-4871-A20D-5EC2BD0143C2}" type="datetime1">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56491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CC05B9-9C49-415B-9E90-C46AD9E131FB}"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459335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CF84D55-6FC1-4C98-BAF3-CCA6868EE652}" type="datetime1">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D23E2-BA1B-8049-8B7E-58F2712DF32D}" type="slidenum">
              <a:rPr lang="en-US" smtClean="0"/>
              <a:t>‹#›</a:t>
            </a:fld>
            <a:endParaRPr lang="en-US"/>
          </a:p>
        </p:txBody>
      </p:sp>
    </p:spTree>
    <p:extLst>
      <p:ext uri="{BB962C8B-B14F-4D97-AF65-F5344CB8AC3E}">
        <p14:creationId xmlns:p14="http://schemas.microsoft.com/office/powerpoint/2010/main" val="199343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3D88D952-808A-4630-B6E1-CBD6E4A54346}" type="datetime1">
              <a:rPr lang="en-US" smtClean="0"/>
              <a:t>4/17/2024</a:t>
            </a:fld>
            <a:endParaRPr lang="en-US"/>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B1DD23E2-BA1B-8049-8B7E-58F2712DF32D}" type="slidenum">
              <a:rPr lang="en-US" smtClean="0"/>
              <a:t>‹#›</a:t>
            </a:fld>
            <a:endParaRPr lang="en-US"/>
          </a:p>
        </p:txBody>
      </p:sp>
    </p:spTree>
    <p:extLst>
      <p:ext uri="{BB962C8B-B14F-4D97-AF65-F5344CB8AC3E}">
        <p14:creationId xmlns:p14="http://schemas.microsoft.com/office/powerpoint/2010/main" val="6155291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bi.gov/contact-us/field-offices/springfield/news/internet-crime-complaint-center-releases-2022-statistic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kaggle.com/datasets/uciml/sms-spam-collection-datase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uciml/sms-spam-collection-datase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7417526" cy="1989667"/>
          </a:xfrm>
        </p:spPr>
        <p:txBody>
          <a:bodyPr>
            <a:normAutofit/>
          </a:bodyPr>
          <a:lstStyle/>
          <a:p>
            <a:r>
              <a:rPr lang="en-US" sz="4000" dirty="0">
                <a:solidFill>
                  <a:srgbClr val="FF7C00"/>
                </a:solidFill>
                <a:latin typeface="Times New Roman" panose="02020603050405020304" pitchFamily="18" charset="0"/>
                <a:ea typeface="Arial" charset="0"/>
                <a:cs typeface="Times New Roman" panose="02020603050405020304" pitchFamily="18" charset="0"/>
              </a:rPr>
              <a:t>Analysis of Spam and Non-Spam Text Messages</a:t>
            </a:r>
          </a:p>
        </p:txBody>
      </p:sp>
      <p:sp>
        <p:nvSpPr>
          <p:cNvPr id="3" name="Subtitle 2"/>
          <p:cNvSpPr>
            <a:spLocks noGrp="1"/>
          </p:cNvSpPr>
          <p:nvPr>
            <p:ph type="subTitle" idx="1"/>
          </p:nvPr>
        </p:nvSpPr>
        <p:spPr>
          <a:xfrm>
            <a:off x="4783015" y="3470031"/>
            <a:ext cx="3657600" cy="963350"/>
          </a:xfrm>
        </p:spPr>
        <p:txBody>
          <a:bodyPr>
            <a:normAutofit/>
          </a:bodyPr>
          <a:lstStyle/>
          <a:p>
            <a:r>
              <a:rPr lang="en-US" sz="2000" dirty="0">
                <a:latin typeface="Times New Roman" panose="02020603050405020304" pitchFamily="18" charset="0"/>
                <a:cs typeface="Times New Roman" panose="02020603050405020304" pitchFamily="18" charset="0"/>
              </a:rPr>
              <a:t>Devi </a:t>
            </a:r>
            <a:r>
              <a:rPr lang="en-US" sz="2000" dirty="0" err="1">
                <a:latin typeface="Times New Roman" panose="02020603050405020304" pitchFamily="18" charset="0"/>
                <a:cs typeface="Times New Roman" panose="02020603050405020304" pitchFamily="18" charset="0"/>
              </a:rPr>
              <a:t>Varaprasad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Abdas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4/18/2024</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336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1BB7-32E1-8E15-5123-A08F0D5930D1}"/>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Data Mining</a:t>
            </a:r>
          </a:p>
        </p:txBody>
      </p:sp>
      <p:sp>
        <p:nvSpPr>
          <p:cNvPr id="3" name="Content Placeholder 2">
            <a:extLst>
              <a:ext uri="{FF2B5EF4-FFF2-40B4-BE49-F238E27FC236}">
                <a16:creationId xmlns:a16="http://schemas.microsoft.com/office/drawing/2014/main" id="{84F93179-5491-0B46-0210-3AC3987733F2}"/>
              </a:ext>
            </a:extLst>
          </p:cNvPr>
          <p:cNvSpPr>
            <a:spLocks noGrp="1"/>
          </p:cNvSpPr>
          <p:nvPr>
            <p:ph idx="1"/>
          </p:nvPr>
        </p:nvSpPr>
        <p:spPr>
          <a:xfrm>
            <a:off x="628650" y="1216554"/>
            <a:ext cx="7886700" cy="3860271"/>
          </a:xfrm>
        </p:spPr>
        <p:txBody>
          <a:bodyPr>
            <a:noAutofit/>
          </a:bodyPr>
          <a:lstStyle/>
          <a:p>
            <a:pPr algn="just">
              <a:lnSpc>
                <a:spcPct val="100000"/>
              </a:lnSpc>
              <a:spcBef>
                <a:spcPts val="0"/>
              </a:spcBef>
              <a:spcAft>
                <a:spcPts val="800"/>
              </a:spcAft>
            </a:pP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Exploratory Analysis:</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Examine the balance of spam vs. non-spam messages and identify frequent words in each category.</a:t>
            </a:r>
          </a:p>
          <a:p>
            <a:pPr algn="just">
              <a:lnSpc>
                <a:spcPct val="100000"/>
              </a:lnSpc>
              <a:spcBef>
                <a:spcPts val="0"/>
              </a:spcBef>
              <a:spcAft>
                <a:spcPts val="800"/>
              </a:spcAft>
            </a:pP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Feature Extraction:</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Use BoW or TF-IDF to convert text messages into a numerical format that models can interpret.</a:t>
            </a:r>
          </a:p>
          <a:p>
            <a:pPr algn="just">
              <a:lnSpc>
                <a:spcPct val="100000"/>
              </a:lnSpc>
              <a:spcBef>
                <a:spcPts val="0"/>
              </a:spcBef>
              <a:spcAft>
                <a:spcPts val="800"/>
              </a:spcAft>
            </a:pP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Model Building:</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Apply classification algorithms (e.g., Naïve Bayes, Logistic Regression, Random Forest Classifier) to distinguish between spam and non-spam messages.</a:t>
            </a:r>
          </a:p>
          <a:p>
            <a:pPr algn="just">
              <a:lnSpc>
                <a:spcPct val="100000"/>
              </a:lnSpc>
              <a:spcBef>
                <a:spcPts val="0"/>
              </a:spcBef>
              <a:spcAft>
                <a:spcPts val="800"/>
              </a:spcAft>
            </a:pP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Evaluate and Optimize:</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Measure model performance with confusion matrix for Accuracy, Sensitivity, Precision and Specificity.</a:t>
            </a:r>
          </a:p>
          <a:p>
            <a:pPr marL="0" indent="0" algn="l">
              <a:lnSpc>
                <a:spcPct val="100000"/>
              </a:lnSpc>
              <a:buNone/>
            </a:pPr>
            <a:r>
              <a:rPr lang="en-US" sz="1200" b="1" i="0" dirty="0">
                <a:solidFill>
                  <a:srgbClr val="0D0D0D"/>
                </a:solidFill>
                <a:effectLst/>
                <a:latin typeface="Times New Roman" panose="02020603050405020304" pitchFamily="18" charset="0"/>
                <a:cs typeface="Times New Roman" panose="02020603050405020304" pitchFamily="18" charset="0"/>
              </a:rPr>
              <a:t>Footnote Definitions:</a:t>
            </a:r>
          </a:p>
          <a:p>
            <a:pPr>
              <a:lnSpc>
                <a:spcPct val="100000"/>
              </a:lnSpc>
            </a:pPr>
            <a:r>
              <a:rPr lang="en-US" sz="1200" b="1" i="0" dirty="0" err="1">
                <a:solidFill>
                  <a:srgbClr val="0D0D0D"/>
                </a:solidFill>
                <a:effectLst/>
                <a:latin typeface="Times New Roman" panose="02020603050405020304" pitchFamily="18" charset="0"/>
                <a:cs typeface="Times New Roman" panose="02020603050405020304" pitchFamily="18" charset="0"/>
              </a:rPr>
              <a:t>BoW</a:t>
            </a:r>
            <a:r>
              <a:rPr lang="en-US" sz="1200" b="1" i="0" dirty="0">
                <a:solidFill>
                  <a:srgbClr val="0D0D0D"/>
                </a:solidFill>
                <a:effectLst/>
                <a:latin typeface="Times New Roman" panose="02020603050405020304" pitchFamily="18" charset="0"/>
                <a:cs typeface="Times New Roman" panose="02020603050405020304" pitchFamily="18" charset="0"/>
              </a:rPr>
              <a:t> (Bag of Words)</a:t>
            </a:r>
            <a:r>
              <a:rPr lang="en-US" sz="1200" b="0" i="0" dirty="0">
                <a:solidFill>
                  <a:srgbClr val="0D0D0D"/>
                </a:solidFill>
                <a:effectLst/>
                <a:latin typeface="Times New Roman" panose="02020603050405020304" pitchFamily="18" charset="0"/>
                <a:cs typeface="Times New Roman" panose="02020603050405020304" pitchFamily="18" charset="0"/>
              </a:rPr>
              <a:t>: This method turns text into a list of words without considering the order. Imagine dumping all the words from a message into a bag; each word is counted but where it was in the message doesn’t matter.</a:t>
            </a:r>
          </a:p>
          <a:p>
            <a:pPr>
              <a:lnSpc>
                <a:spcPct val="100000"/>
              </a:lnSpc>
            </a:pPr>
            <a:r>
              <a:rPr lang="en-US" sz="1200" b="1" i="0" dirty="0">
                <a:solidFill>
                  <a:srgbClr val="0D0D0D"/>
                </a:solidFill>
                <a:effectLst/>
                <a:latin typeface="Times New Roman" panose="02020603050405020304" pitchFamily="18" charset="0"/>
                <a:cs typeface="Times New Roman" panose="02020603050405020304" pitchFamily="18" charset="0"/>
              </a:rPr>
              <a:t>TF-IDF (Term Frequency-Inverse Document Frequency)</a:t>
            </a:r>
            <a:r>
              <a:rPr lang="en-US" sz="1200" b="0" i="0" dirty="0">
                <a:solidFill>
                  <a:srgbClr val="0D0D0D"/>
                </a:solidFill>
                <a:effectLst/>
                <a:latin typeface="Times New Roman" panose="02020603050405020304" pitchFamily="18" charset="0"/>
                <a:cs typeface="Times New Roman" panose="02020603050405020304" pitchFamily="18" charset="0"/>
              </a:rPr>
              <a:t>: A way to score the importance of words in a message based on how often they appear in that message but less often in all other messages. It helps figure out which words are special in a particular message compared to all messages.</a:t>
            </a:r>
          </a:p>
          <a:p>
            <a:pPr algn="just">
              <a:lnSpc>
                <a:spcPct val="100000"/>
              </a:lnSpc>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BDFF7F7-432E-D461-D966-833F2FD6EE94}"/>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10</a:t>
            </a:fld>
            <a:endParaRPr lang="en-US" dirty="0"/>
          </a:p>
        </p:txBody>
      </p:sp>
    </p:spTree>
    <p:extLst>
      <p:ext uri="{BB962C8B-B14F-4D97-AF65-F5344CB8AC3E}">
        <p14:creationId xmlns:p14="http://schemas.microsoft.com/office/powerpoint/2010/main" val="246886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3EF2-F304-B4CA-1497-B00DEBFDF8C3}"/>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Analytic Techniques</a:t>
            </a:r>
            <a:endParaRPr lang="en-US" sz="2400" dirty="0"/>
          </a:p>
        </p:txBody>
      </p:sp>
      <p:sp>
        <p:nvSpPr>
          <p:cNvPr id="4" name="Slide Number Placeholder 3">
            <a:extLst>
              <a:ext uri="{FF2B5EF4-FFF2-40B4-BE49-F238E27FC236}">
                <a16:creationId xmlns:a16="http://schemas.microsoft.com/office/drawing/2014/main" id="{B0A21CE0-DAB5-3CED-FB9F-0B9291D89443}"/>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11</a:t>
            </a:fld>
            <a:endParaRPr lang="en-US"/>
          </a:p>
        </p:txBody>
      </p:sp>
      <p:sp>
        <p:nvSpPr>
          <p:cNvPr id="7" name="Content Placeholder 6">
            <a:extLst>
              <a:ext uri="{FF2B5EF4-FFF2-40B4-BE49-F238E27FC236}">
                <a16:creationId xmlns:a16="http://schemas.microsoft.com/office/drawing/2014/main" id="{A70DE78B-F6D4-649B-A7F1-316915E8E8BF}"/>
              </a:ext>
            </a:extLst>
          </p:cNvPr>
          <p:cNvSpPr>
            <a:spLocks noGrp="1"/>
          </p:cNvSpPr>
          <p:nvPr>
            <p:ph idx="1"/>
          </p:nvPr>
        </p:nvSpPr>
        <p:spPr>
          <a:xfrm>
            <a:off x="628650" y="1213601"/>
            <a:ext cx="7886700" cy="4378920"/>
          </a:xfrm>
        </p:spPr>
        <p:txBody>
          <a:bodyPr>
            <a:normAutofit/>
          </a:bodyPr>
          <a:lstStyle/>
          <a:p>
            <a:r>
              <a:rPr lang="en-US" sz="1600" kern="100" dirty="0">
                <a:latin typeface="Times New Roman" panose="02020603050405020304" pitchFamily="18" charset="0"/>
                <a:ea typeface="Calibri" panose="020F0502020204030204" pitchFamily="34" charset="0"/>
                <a:cs typeface="Times New Roman" panose="02020603050405020304" pitchFamily="18" charset="0"/>
              </a:rPr>
              <a:t>Code used to perform Naïve Bayes classifier.</a:t>
            </a:r>
          </a:p>
          <a:p>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Explanation of code:</a:t>
            </a:r>
          </a:p>
          <a:p>
            <a:r>
              <a:rPr lang="en-US" sz="1600" kern="100" dirty="0">
                <a:latin typeface="Times New Roman" panose="02020603050405020304" pitchFamily="18" charset="0"/>
                <a:ea typeface="Calibri" panose="020F0502020204030204" pitchFamily="34" charset="0"/>
                <a:cs typeface="Times New Roman" panose="02020603050405020304" pitchFamily="18" charset="0"/>
              </a:rPr>
              <a:t>In the Multinomial Naïve Bayes algorithm, the TF-IDF (Term Frequency-Inverse Document Frequency) scores of words are treated as features, and the model assumes that these features are conditionally independent given the class label.</a:t>
            </a:r>
          </a:p>
          <a:p>
            <a:r>
              <a:rPr lang="en-US" sz="1600" kern="100" dirty="0">
                <a:latin typeface="Times New Roman" panose="02020603050405020304" pitchFamily="18" charset="0"/>
                <a:ea typeface="Calibri" panose="020F0502020204030204" pitchFamily="34" charset="0"/>
                <a:cs typeface="Times New Roman" panose="02020603050405020304" pitchFamily="18" charset="0"/>
              </a:rPr>
              <a:t>During training, the model calculates the probabilities of each word occurring in each class and the prior probabilities of each class based on the training data.</a:t>
            </a:r>
          </a:p>
          <a:p>
            <a:r>
              <a:rPr lang="en-US" sz="1600" kern="100" dirty="0">
                <a:latin typeface="Times New Roman" panose="02020603050405020304" pitchFamily="18" charset="0"/>
                <a:ea typeface="Calibri" panose="020F0502020204030204" pitchFamily="34" charset="0"/>
                <a:cs typeface="Times New Roman" panose="02020603050405020304" pitchFamily="18" charset="0"/>
              </a:rPr>
              <a:t>During prediction, the model uses these probabilities to compute the likelihood of a document belonging to each class and selects the class with the highest likelihood as the predicted class.</a:t>
            </a:r>
          </a:p>
          <a:p>
            <a:pPr marL="0" indent="0">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5A0286EC-67F9-BD0A-2145-00D7C00C9921}"/>
              </a:ext>
            </a:extLst>
          </p:cNvPr>
          <p:cNvPicPr>
            <a:picLocks noChangeAspect="1"/>
          </p:cNvPicPr>
          <p:nvPr/>
        </p:nvPicPr>
        <p:blipFill>
          <a:blip r:embed="rId3"/>
          <a:stretch>
            <a:fillRect/>
          </a:stretch>
        </p:blipFill>
        <p:spPr>
          <a:xfrm>
            <a:off x="628650" y="1582212"/>
            <a:ext cx="4206605" cy="8458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03715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3EF2-F304-B4CA-1497-B00DEBFDF8C3}"/>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Analytic Techniques</a:t>
            </a:r>
            <a:endParaRPr lang="en-US" sz="2400" dirty="0"/>
          </a:p>
        </p:txBody>
      </p:sp>
      <p:sp>
        <p:nvSpPr>
          <p:cNvPr id="4" name="Slide Number Placeholder 3">
            <a:extLst>
              <a:ext uri="{FF2B5EF4-FFF2-40B4-BE49-F238E27FC236}">
                <a16:creationId xmlns:a16="http://schemas.microsoft.com/office/drawing/2014/main" id="{B0A21CE0-DAB5-3CED-FB9F-0B9291D89443}"/>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12</a:t>
            </a:fld>
            <a:endParaRPr lang="en-US"/>
          </a:p>
        </p:txBody>
      </p:sp>
      <p:sp>
        <p:nvSpPr>
          <p:cNvPr id="7" name="Content Placeholder 6">
            <a:extLst>
              <a:ext uri="{FF2B5EF4-FFF2-40B4-BE49-F238E27FC236}">
                <a16:creationId xmlns:a16="http://schemas.microsoft.com/office/drawing/2014/main" id="{A70DE78B-F6D4-649B-A7F1-316915E8E8BF}"/>
              </a:ext>
            </a:extLst>
          </p:cNvPr>
          <p:cNvSpPr>
            <a:spLocks noGrp="1"/>
          </p:cNvSpPr>
          <p:nvPr>
            <p:ph idx="1"/>
          </p:nvPr>
        </p:nvSpPr>
        <p:spPr>
          <a:xfrm>
            <a:off x="628650" y="1213601"/>
            <a:ext cx="7886700" cy="4378920"/>
          </a:xfrm>
        </p:spPr>
        <p:txBody>
          <a:bodyPr>
            <a:normAutofit/>
          </a:bodyPr>
          <a:lstStyle/>
          <a:p>
            <a:pPr marL="0" indent="0">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Default Parameters of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MultinomialNB</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Alpha: 1.0. This value represents the additive (Laplace/</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Lidstone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smoothing parameter, which is applied to prevent zero probability in situations where a specific class and feature value combination is absent from the training set. An alpha of 1.0 indicates that Laplace smoothing is being used, a straightforward and commonly implemented method of smoothing.</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fit_prior: True indicates whether to learn class prior probabilities, which are the likelihoods of each class occurring in the data. If set to false, a uniform prior will be used, assuming that all classes have the same prior probability.</a:t>
            </a:r>
          </a:p>
          <a:p>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class_prior</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None indicates that the prior probabilities of each class can be set manually. If it is set to 'none,' the class priors are calculated from the training dataset.</a:t>
            </a:r>
          </a:p>
        </p:txBody>
      </p:sp>
    </p:spTree>
    <p:extLst>
      <p:ext uri="{BB962C8B-B14F-4D97-AF65-F5344CB8AC3E}">
        <p14:creationId xmlns:p14="http://schemas.microsoft.com/office/powerpoint/2010/main" val="365907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3EF2-F304-B4CA-1497-B00DEBFDF8C3}"/>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Analytic Techniques</a:t>
            </a:r>
            <a:endParaRPr lang="en-US" sz="2400" dirty="0"/>
          </a:p>
        </p:txBody>
      </p:sp>
      <p:sp>
        <p:nvSpPr>
          <p:cNvPr id="4" name="Slide Number Placeholder 3">
            <a:extLst>
              <a:ext uri="{FF2B5EF4-FFF2-40B4-BE49-F238E27FC236}">
                <a16:creationId xmlns:a16="http://schemas.microsoft.com/office/drawing/2014/main" id="{B0A21CE0-DAB5-3CED-FB9F-0B9291D89443}"/>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13</a:t>
            </a:fld>
            <a:endParaRPr lang="en-US"/>
          </a:p>
        </p:txBody>
      </p:sp>
      <p:sp>
        <p:nvSpPr>
          <p:cNvPr id="7" name="Content Placeholder 6">
            <a:extLst>
              <a:ext uri="{FF2B5EF4-FFF2-40B4-BE49-F238E27FC236}">
                <a16:creationId xmlns:a16="http://schemas.microsoft.com/office/drawing/2014/main" id="{A70DE78B-F6D4-649B-A7F1-316915E8E8BF}"/>
              </a:ext>
            </a:extLst>
          </p:cNvPr>
          <p:cNvSpPr>
            <a:spLocks noGrp="1"/>
          </p:cNvSpPr>
          <p:nvPr>
            <p:ph idx="1"/>
          </p:nvPr>
        </p:nvSpPr>
        <p:spPr>
          <a:xfrm>
            <a:off x="628650" y="1213601"/>
            <a:ext cx="7886700" cy="4378920"/>
          </a:xfrm>
        </p:spPr>
        <p:txBody>
          <a:bodyPr>
            <a:normAutofit/>
          </a:bodyPr>
          <a:lstStyle/>
          <a:p>
            <a:r>
              <a:rPr lang="en-US" sz="1600" kern="100" dirty="0">
                <a:latin typeface="Times New Roman" panose="02020603050405020304" pitchFamily="18" charset="0"/>
                <a:ea typeface="Calibri" panose="020F0502020204030204" pitchFamily="34" charset="0"/>
                <a:cs typeface="Times New Roman" panose="02020603050405020304" pitchFamily="18" charset="0"/>
              </a:rPr>
              <a:t>Code used to perform Logistic Regression classifier</a:t>
            </a:r>
          </a:p>
          <a:p>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Explanation of code:</a:t>
            </a:r>
          </a:p>
          <a:p>
            <a:r>
              <a:rPr lang="en-US" sz="1600" kern="100" dirty="0">
                <a:latin typeface="Times New Roman" panose="02020603050405020304" pitchFamily="18" charset="0"/>
                <a:ea typeface="Calibri" panose="020F0502020204030204" pitchFamily="34" charset="0"/>
                <a:cs typeface="Times New Roman" panose="02020603050405020304" pitchFamily="18" charset="0"/>
              </a:rPr>
              <a:t>Logistic regression, in the context of text classification, treats each word's TF-IDF score as a feature. The model calculates a weighted sum of these features, applies a logistic function to the result, and predicts the probability of the document belonging to a particular class.</a:t>
            </a:r>
          </a:p>
          <a:p>
            <a:r>
              <a:rPr lang="en-US" sz="1600" kern="100" dirty="0">
                <a:latin typeface="Times New Roman" panose="02020603050405020304" pitchFamily="18" charset="0"/>
                <a:ea typeface="Calibri" panose="020F0502020204030204" pitchFamily="34" charset="0"/>
                <a:cs typeface="Times New Roman" panose="02020603050405020304" pitchFamily="18" charset="0"/>
              </a:rPr>
              <a:t>The logistic regression model is trained to adjust its weights during the optimization process, aiming to find the best decision boundary that separates different classes in the feature space.</a:t>
            </a:r>
          </a:p>
          <a:p>
            <a:pPr marL="0" indent="0">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4649048-CFBB-5E57-8E8E-5116FF9E1220}"/>
              </a:ext>
            </a:extLst>
          </p:cNvPr>
          <p:cNvPicPr>
            <a:picLocks noChangeAspect="1"/>
          </p:cNvPicPr>
          <p:nvPr/>
        </p:nvPicPr>
        <p:blipFill>
          <a:blip r:embed="rId3"/>
          <a:stretch>
            <a:fillRect/>
          </a:stretch>
        </p:blipFill>
        <p:spPr>
          <a:xfrm>
            <a:off x="628650" y="1592698"/>
            <a:ext cx="4115157" cy="8154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55442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3EF2-F304-B4CA-1497-B00DEBFDF8C3}"/>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Analytic Techniques</a:t>
            </a:r>
            <a:endParaRPr lang="en-US" sz="2400" dirty="0"/>
          </a:p>
        </p:txBody>
      </p:sp>
      <p:sp>
        <p:nvSpPr>
          <p:cNvPr id="4" name="Slide Number Placeholder 3">
            <a:extLst>
              <a:ext uri="{FF2B5EF4-FFF2-40B4-BE49-F238E27FC236}">
                <a16:creationId xmlns:a16="http://schemas.microsoft.com/office/drawing/2014/main" id="{B0A21CE0-DAB5-3CED-FB9F-0B9291D89443}"/>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14</a:t>
            </a:fld>
            <a:endParaRPr lang="en-US"/>
          </a:p>
        </p:txBody>
      </p:sp>
      <p:sp>
        <p:nvSpPr>
          <p:cNvPr id="7" name="Content Placeholder 6">
            <a:extLst>
              <a:ext uri="{FF2B5EF4-FFF2-40B4-BE49-F238E27FC236}">
                <a16:creationId xmlns:a16="http://schemas.microsoft.com/office/drawing/2014/main" id="{A70DE78B-F6D4-649B-A7F1-316915E8E8BF}"/>
              </a:ext>
            </a:extLst>
          </p:cNvPr>
          <p:cNvSpPr>
            <a:spLocks noGrp="1"/>
          </p:cNvSpPr>
          <p:nvPr>
            <p:ph idx="1"/>
          </p:nvPr>
        </p:nvSpPr>
        <p:spPr>
          <a:xfrm>
            <a:off x="628650" y="1213601"/>
            <a:ext cx="7886700" cy="4378920"/>
          </a:xfrm>
        </p:spPr>
        <p:txBody>
          <a:bodyPr>
            <a:normAutofit/>
          </a:bodyPr>
          <a:lstStyle/>
          <a:p>
            <a:r>
              <a:rPr lang="en-US" sz="1600" kern="100" dirty="0">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max_iter</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=1000: This parameter determines the maximum number of iterations the algorithm will execute to find the optimal coefficients for the logistic regression model. It is set to 1000 to provide sufficient iterations for convergence on a solution, particularly when the data is complex or demands extensive processing for an accurate model. </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X_train_tfidf</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This refers to the training data that has been converted into a TF-IDF matrix, which indicates the importance of words within the documents. </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y_train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It contains the actual classifications for each document in the training set.</a:t>
            </a:r>
          </a:p>
        </p:txBody>
      </p:sp>
    </p:spTree>
    <p:extLst>
      <p:ext uri="{BB962C8B-B14F-4D97-AF65-F5344CB8AC3E}">
        <p14:creationId xmlns:p14="http://schemas.microsoft.com/office/powerpoint/2010/main" val="184514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3EF2-F304-B4CA-1497-B00DEBFDF8C3}"/>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Analytic Techniques</a:t>
            </a:r>
            <a:endParaRPr lang="en-US" sz="2400" dirty="0"/>
          </a:p>
        </p:txBody>
      </p:sp>
      <p:sp>
        <p:nvSpPr>
          <p:cNvPr id="4" name="Slide Number Placeholder 3">
            <a:extLst>
              <a:ext uri="{FF2B5EF4-FFF2-40B4-BE49-F238E27FC236}">
                <a16:creationId xmlns:a16="http://schemas.microsoft.com/office/drawing/2014/main" id="{B0A21CE0-DAB5-3CED-FB9F-0B9291D89443}"/>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15</a:t>
            </a:fld>
            <a:endParaRPr lang="en-US"/>
          </a:p>
        </p:txBody>
      </p:sp>
      <p:sp>
        <p:nvSpPr>
          <p:cNvPr id="7" name="Content Placeholder 6">
            <a:extLst>
              <a:ext uri="{FF2B5EF4-FFF2-40B4-BE49-F238E27FC236}">
                <a16:creationId xmlns:a16="http://schemas.microsoft.com/office/drawing/2014/main" id="{A70DE78B-F6D4-649B-A7F1-316915E8E8BF}"/>
              </a:ext>
            </a:extLst>
          </p:cNvPr>
          <p:cNvSpPr>
            <a:spLocks noGrp="1"/>
          </p:cNvSpPr>
          <p:nvPr>
            <p:ph idx="1"/>
          </p:nvPr>
        </p:nvSpPr>
        <p:spPr>
          <a:xfrm>
            <a:off x="628650" y="1213601"/>
            <a:ext cx="7886700" cy="4378920"/>
          </a:xfrm>
        </p:spPr>
        <p:txBody>
          <a:bodyPr>
            <a:normAutofit/>
          </a:bodyPr>
          <a:lstStyle/>
          <a:p>
            <a:r>
              <a:rPr lang="en-US" sz="1600" kern="100" dirty="0">
                <a:latin typeface="Times New Roman" panose="02020603050405020304" pitchFamily="18" charset="0"/>
                <a:ea typeface="Calibri" panose="020F0502020204030204" pitchFamily="34" charset="0"/>
                <a:cs typeface="Times New Roman" panose="02020603050405020304" pitchFamily="18" charset="0"/>
              </a:rPr>
              <a:t>Code used to perform Random Forest classifier</a:t>
            </a:r>
          </a:p>
          <a:p>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Explanation of code:</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In text classification, each decision tree in the Random Forest is trained on a random subset of the training data and a random subset of the TF-IDF features. This randomness helps prevent overfitting and improves the generalization of the model.</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During prediction, each decision tree independently predicts the class for a given document. The final prediction is often determined by taking average predicted probabilities from all the trees.</a:t>
            </a:r>
          </a:p>
        </p:txBody>
      </p:sp>
      <p:pic>
        <p:nvPicPr>
          <p:cNvPr id="6" name="Picture 5">
            <a:extLst>
              <a:ext uri="{FF2B5EF4-FFF2-40B4-BE49-F238E27FC236}">
                <a16:creationId xmlns:a16="http://schemas.microsoft.com/office/drawing/2014/main" id="{A7D50C85-B6FB-0C63-3D20-2CA069CCF73F}"/>
              </a:ext>
            </a:extLst>
          </p:cNvPr>
          <p:cNvPicPr>
            <a:picLocks noChangeAspect="1"/>
          </p:cNvPicPr>
          <p:nvPr/>
        </p:nvPicPr>
        <p:blipFill>
          <a:blip r:embed="rId3"/>
          <a:stretch>
            <a:fillRect/>
          </a:stretch>
        </p:blipFill>
        <p:spPr>
          <a:xfrm>
            <a:off x="628650" y="1592283"/>
            <a:ext cx="5532599" cy="8001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13488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3EF2-F304-B4CA-1497-B00DEBFDF8C3}"/>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Analytic Techniques</a:t>
            </a:r>
            <a:endParaRPr lang="en-US" sz="2400" dirty="0"/>
          </a:p>
        </p:txBody>
      </p:sp>
      <p:sp>
        <p:nvSpPr>
          <p:cNvPr id="4" name="Slide Number Placeholder 3">
            <a:extLst>
              <a:ext uri="{FF2B5EF4-FFF2-40B4-BE49-F238E27FC236}">
                <a16:creationId xmlns:a16="http://schemas.microsoft.com/office/drawing/2014/main" id="{B0A21CE0-DAB5-3CED-FB9F-0B9291D89443}"/>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16</a:t>
            </a:fld>
            <a:endParaRPr lang="en-US"/>
          </a:p>
        </p:txBody>
      </p:sp>
      <p:sp>
        <p:nvSpPr>
          <p:cNvPr id="7" name="Content Placeholder 6">
            <a:extLst>
              <a:ext uri="{FF2B5EF4-FFF2-40B4-BE49-F238E27FC236}">
                <a16:creationId xmlns:a16="http://schemas.microsoft.com/office/drawing/2014/main" id="{A70DE78B-F6D4-649B-A7F1-316915E8E8BF}"/>
              </a:ext>
            </a:extLst>
          </p:cNvPr>
          <p:cNvSpPr>
            <a:spLocks noGrp="1"/>
          </p:cNvSpPr>
          <p:nvPr>
            <p:ph idx="1"/>
          </p:nvPr>
        </p:nvSpPr>
        <p:spPr>
          <a:xfrm>
            <a:off x="628650" y="1213601"/>
            <a:ext cx="7886700" cy="4378920"/>
          </a:xfrm>
        </p:spPr>
        <p:txBody>
          <a:bodyPr>
            <a:normAutofit/>
          </a:bodyPr>
          <a:lstStyle/>
          <a:p>
            <a:r>
              <a:rPr lang="en-US" sz="1600" kern="100" dirty="0">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n_estimators</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=100” means the Random Forest uses 100 decision trees to make its predictions. More trees can lead to better accuracy but also require more computation.</a:t>
            </a:r>
          </a:p>
          <a:p>
            <a:r>
              <a:rPr lang="en-US" sz="1600" kern="100" dirty="0">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random_state</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=42” is used to make the results reproducible. It ensures that every time you run this code, the Random Forest algorithm will start from the same random seed and produce consistent results.</a:t>
            </a:r>
          </a:p>
          <a:p>
            <a:r>
              <a:rPr lang="en-US" sz="1600" kern="100" dirty="0">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X_train_tfidf</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is the training data transformed into TF-IDF scores, highlighting the importance of each word in the texts.</a:t>
            </a:r>
          </a:p>
          <a:p>
            <a:r>
              <a:rPr lang="en-US" sz="1600" kern="100" dirty="0">
                <a:latin typeface="Times New Roman" panose="02020603050405020304" pitchFamily="18" charset="0"/>
                <a:ea typeface="Calibri" panose="020F0502020204030204" pitchFamily="34" charset="0"/>
                <a:cs typeface="Times New Roman" panose="02020603050405020304" pitchFamily="18" charset="0"/>
              </a:rPr>
              <a:t>“</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y_train</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contains the correct classifications for the training texts.</a:t>
            </a:r>
          </a:p>
        </p:txBody>
      </p:sp>
    </p:spTree>
    <p:extLst>
      <p:ext uri="{BB962C8B-B14F-4D97-AF65-F5344CB8AC3E}">
        <p14:creationId xmlns:p14="http://schemas.microsoft.com/office/powerpoint/2010/main" val="286527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21BB7-32E1-8E15-5123-A08F0D5930D1}"/>
              </a:ext>
            </a:extLst>
          </p:cNvPr>
          <p:cNvSpPr>
            <a:spLocks noGrp="1"/>
          </p:cNvSpPr>
          <p:nvPr>
            <p:ph type="title"/>
          </p:nvPr>
        </p:nvSpPr>
        <p:spPr>
          <a:xfrm>
            <a:off x="571350" y="174171"/>
            <a:ext cx="4000647" cy="1369430"/>
          </a:xfrm>
        </p:spPr>
        <p:txBody>
          <a:bodyPr anchor="ctr">
            <a:normAutofit/>
          </a:bodyPr>
          <a:lstStyle/>
          <a:p>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84F93179-5491-0B46-0210-3AC3987733F2}"/>
              </a:ext>
            </a:extLst>
          </p:cNvPr>
          <p:cNvSpPr>
            <a:spLocks noGrp="1"/>
          </p:cNvSpPr>
          <p:nvPr>
            <p:ph idx="1"/>
          </p:nvPr>
        </p:nvSpPr>
        <p:spPr>
          <a:xfrm>
            <a:off x="571350" y="2058536"/>
            <a:ext cx="4000647" cy="3141529"/>
          </a:xfrm>
        </p:spPr>
        <p:txBody>
          <a:bodyPr anchor="ctr">
            <a:normAutofit/>
          </a:bodyPr>
          <a:lstStyle/>
          <a:p>
            <a:pPr>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This image displays a bar chart showing the frequency of the most common words found in spam messages after data cleaning, with “call" being the most frequent word among the listed top 10.</a:t>
            </a:r>
          </a:p>
          <a:p>
            <a:pPr>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BDFF7F7-432E-D461-D966-833F2FD6EE94}"/>
              </a:ext>
            </a:extLst>
          </p:cNvPr>
          <p:cNvSpPr>
            <a:spLocks noGrp="1"/>
          </p:cNvSpPr>
          <p:nvPr>
            <p:ph type="sldNum" sz="quarter" idx="12"/>
          </p:nvPr>
        </p:nvSpPr>
        <p:spPr>
          <a:xfrm>
            <a:off x="7625901" y="5296958"/>
            <a:ext cx="1326319" cy="304271"/>
          </a:xfrm>
        </p:spPr>
        <p:txBody>
          <a:bodyPr>
            <a:normAutofit/>
          </a:bodyPr>
          <a:lstStyle/>
          <a:p>
            <a:pPr>
              <a:spcAft>
                <a:spcPts val="600"/>
              </a:spcAft>
            </a:pPr>
            <a:fld id="{B1DD23E2-BA1B-8049-8B7E-58F2712DF32D}" type="slidenum">
              <a:rPr lang="en-US">
                <a:solidFill>
                  <a:srgbClr val="FFFFFF"/>
                </a:solidFill>
              </a:rPr>
              <a:pPr>
                <a:spcAft>
                  <a:spcPts val="600"/>
                </a:spcAft>
              </a:pPr>
              <a:t>17</a:t>
            </a:fld>
            <a:endParaRPr lang="en-US">
              <a:solidFill>
                <a:srgbClr val="FFFFFF"/>
              </a:solidFill>
            </a:endParaRPr>
          </a:p>
        </p:txBody>
      </p:sp>
      <p:pic>
        <p:nvPicPr>
          <p:cNvPr id="5" name="Picture 4">
            <a:extLst>
              <a:ext uri="{FF2B5EF4-FFF2-40B4-BE49-F238E27FC236}">
                <a16:creationId xmlns:a16="http://schemas.microsoft.com/office/drawing/2014/main" id="{9EF0F8ED-CE36-4DCD-C27E-FACE3C8BB55C}"/>
              </a:ext>
            </a:extLst>
          </p:cNvPr>
          <p:cNvPicPr>
            <a:picLocks noChangeAspect="1"/>
          </p:cNvPicPr>
          <p:nvPr/>
        </p:nvPicPr>
        <p:blipFill>
          <a:blip r:embed="rId3"/>
          <a:stretch>
            <a:fillRect/>
          </a:stretch>
        </p:blipFill>
        <p:spPr>
          <a:xfrm>
            <a:off x="4514646" y="514935"/>
            <a:ext cx="4538738" cy="4782023"/>
          </a:xfrm>
          <a:prstGeom prst="rect">
            <a:avLst/>
          </a:prstGeom>
        </p:spPr>
      </p:pic>
    </p:spTree>
    <p:extLst>
      <p:ext uri="{BB962C8B-B14F-4D97-AF65-F5344CB8AC3E}">
        <p14:creationId xmlns:p14="http://schemas.microsoft.com/office/powerpoint/2010/main" val="2211417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715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21BB7-32E1-8E15-5123-A08F0D5930D1}"/>
              </a:ext>
            </a:extLst>
          </p:cNvPr>
          <p:cNvSpPr>
            <a:spLocks noGrp="1"/>
          </p:cNvSpPr>
          <p:nvPr>
            <p:ph type="title"/>
          </p:nvPr>
        </p:nvSpPr>
        <p:spPr>
          <a:xfrm>
            <a:off x="756138" y="145026"/>
            <a:ext cx="7631723" cy="926536"/>
          </a:xfrm>
        </p:spPr>
        <p:txBody>
          <a:bodyPr anchor="ctr">
            <a:normAutofit/>
          </a:bodyPr>
          <a:lstStyle/>
          <a:p>
            <a:pPr algn="ctr"/>
            <a:r>
              <a:rPr lang="en-US" sz="3200" dirty="0">
                <a:latin typeface="Times New Roman" panose="02020603050405020304" pitchFamily="18" charset="0"/>
                <a:cs typeface="Times New Roman" panose="02020603050405020304" pitchFamily="18" charset="0"/>
              </a:rPr>
              <a:t> </a:t>
            </a:r>
            <a:r>
              <a:rPr lang="en-US" sz="3200" u="sng"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84F93179-5491-0B46-0210-3AC3987733F2}"/>
              </a:ext>
            </a:extLst>
          </p:cNvPr>
          <p:cNvSpPr>
            <a:spLocks noGrp="1"/>
          </p:cNvSpPr>
          <p:nvPr>
            <p:ph idx="1"/>
          </p:nvPr>
        </p:nvSpPr>
        <p:spPr>
          <a:xfrm>
            <a:off x="756138" y="1216589"/>
            <a:ext cx="7631722" cy="639920"/>
          </a:xfrm>
        </p:spPr>
        <p:txBody>
          <a:bodyPr anchor="ctr">
            <a:normAutofit/>
          </a:bodyPr>
          <a:lstStyle/>
          <a:p>
            <a:pPr algn="ctr">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This graph shows the Comparison of top words in Spam and Non-Spam</a:t>
            </a:r>
          </a:p>
        </p:txBody>
      </p:sp>
      <p:sp>
        <p:nvSpPr>
          <p:cNvPr id="8" name="Slide Number Placeholder 7">
            <a:extLst>
              <a:ext uri="{FF2B5EF4-FFF2-40B4-BE49-F238E27FC236}">
                <a16:creationId xmlns:a16="http://schemas.microsoft.com/office/drawing/2014/main" id="{ABDFF7F7-432E-D461-D966-833F2FD6EE94}"/>
              </a:ext>
            </a:extLst>
          </p:cNvPr>
          <p:cNvSpPr>
            <a:spLocks noGrp="1"/>
          </p:cNvSpPr>
          <p:nvPr>
            <p:ph type="sldNum" sz="quarter" idx="12"/>
          </p:nvPr>
        </p:nvSpPr>
        <p:spPr>
          <a:xfrm>
            <a:off x="6457950" y="5296958"/>
            <a:ext cx="2683764" cy="304271"/>
          </a:xfrm>
        </p:spPr>
        <p:txBody>
          <a:bodyPr>
            <a:normAutofit/>
          </a:bodyPr>
          <a:lstStyle/>
          <a:p>
            <a:pPr>
              <a:spcAft>
                <a:spcPts val="600"/>
              </a:spcAft>
            </a:pPr>
            <a:fld id="{B1DD23E2-BA1B-8049-8B7E-58F2712DF32D}" type="slidenum">
              <a:rPr lang="en-US"/>
              <a:pPr>
                <a:spcAft>
                  <a:spcPts val="600"/>
                </a:spcAft>
              </a:pPr>
              <a:t>18</a:t>
            </a:fld>
            <a:endParaRPr lang="en-US" dirty="0"/>
          </a:p>
        </p:txBody>
      </p:sp>
      <p:pic>
        <p:nvPicPr>
          <p:cNvPr id="9" name="Picture 8">
            <a:extLst>
              <a:ext uri="{FF2B5EF4-FFF2-40B4-BE49-F238E27FC236}">
                <a16:creationId xmlns:a16="http://schemas.microsoft.com/office/drawing/2014/main" id="{DAE05AB4-4934-0CDA-AA17-1AB9EEC32D92}"/>
              </a:ext>
            </a:extLst>
          </p:cNvPr>
          <p:cNvPicPr>
            <a:picLocks noChangeAspect="1"/>
          </p:cNvPicPr>
          <p:nvPr/>
        </p:nvPicPr>
        <p:blipFill>
          <a:blip r:embed="rId3"/>
          <a:stretch>
            <a:fillRect/>
          </a:stretch>
        </p:blipFill>
        <p:spPr>
          <a:xfrm>
            <a:off x="867949" y="1757546"/>
            <a:ext cx="7405816" cy="3638376"/>
          </a:xfrm>
          <a:prstGeom prst="rect">
            <a:avLst/>
          </a:prstGeom>
        </p:spPr>
      </p:pic>
    </p:spTree>
    <p:extLst>
      <p:ext uri="{BB962C8B-B14F-4D97-AF65-F5344CB8AC3E}">
        <p14:creationId xmlns:p14="http://schemas.microsoft.com/office/powerpoint/2010/main" val="3953007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6858-3EF6-C69F-7AA7-293AF3934D39}"/>
              </a:ext>
            </a:extLst>
          </p:cNvPr>
          <p:cNvSpPr>
            <a:spLocks noGrp="1"/>
          </p:cNvSpPr>
          <p:nvPr>
            <p:ph type="title"/>
          </p:nvPr>
        </p:nvSpPr>
        <p:spPr/>
        <p:txBody>
          <a:bodyPr>
            <a:normAutofit/>
          </a:bodyPr>
          <a:lstStyle/>
          <a:p>
            <a:r>
              <a:rPr lang="en-US" sz="2400" b="0" i="0" u="sng" dirty="0">
                <a:effectLst/>
                <a:latin typeface="Times New Roman" panose="02020603050405020304" pitchFamily="18" charset="0"/>
                <a:cs typeface="Times New Roman" panose="02020603050405020304" pitchFamily="18" charset="0"/>
              </a:rPr>
              <a:t>Statistics</a:t>
            </a:r>
            <a:endParaRPr lang="en-US" sz="2400" u="sng"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5A136856-CCC7-014F-A14C-5FA115146B5D}"/>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19</a:t>
            </a:fld>
            <a:endParaRPr lang="en-US" dirty="0"/>
          </a:p>
        </p:txBody>
      </p:sp>
      <p:sp>
        <p:nvSpPr>
          <p:cNvPr id="21" name="Content Placeholder 20">
            <a:extLst>
              <a:ext uri="{FF2B5EF4-FFF2-40B4-BE49-F238E27FC236}">
                <a16:creationId xmlns:a16="http://schemas.microsoft.com/office/drawing/2014/main" id="{10492C10-6A51-CB8D-EEE6-FBD5540F562F}"/>
              </a:ext>
            </a:extLst>
          </p:cNvPr>
          <p:cNvSpPr>
            <a:spLocks noGrp="1"/>
          </p:cNvSpPr>
          <p:nvPr>
            <p:ph idx="1"/>
          </p:nvPr>
        </p:nvSpPr>
        <p:spPr/>
        <p:txBody>
          <a:bodyPr>
            <a:normAutofit/>
          </a:bodyPr>
          <a:lstStyle/>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True Positive (TP): The message is predicted as Spam and the actual identified is Spam.</a:t>
            </a:r>
          </a:p>
          <a:p>
            <a:r>
              <a:rPr lang="en-US" sz="1600" dirty="0">
                <a:latin typeface="Times New Roman" panose="02020603050405020304" pitchFamily="18" charset="0"/>
                <a:cs typeface="Times New Roman" panose="02020603050405020304" pitchFamily="18" charset="0"/>
              </a:rPr>
              <a:t>True Negative (TN): The message is predicted as Non-Spam and the actual identified is Non-Spam.</a:t>
            </a:r>
          </a:p>
          <a:p>
            <a:r>
              <a:rPr lang="en-US" sz="1600" dirty="0">
                <a:latin typeface="Times New Roman" panose="02020603050405020304" pitchFamily="18" charset="0"/>
                <a:cs typeface="Times New Roman" panose="02020603050405020304" pitchFamily="18" charset="0"/>
              </a:rPr>
              <a:t>False Positive (FP): The message is predicted as Spam but the actual identified is Non-Spam.</a:t>
            </a:r>
          </a:p>
          <a:p>
            <a:r>
              <a:rPr lang="en-US" sz="1600" dirty="0">
                <a:latin typeface="Times New Roman" panose="02020603050405020304" pitchFamily="18" charset="0"/>
                <a:cs typeface="Times New Roman" panose="02020603050405020304" pitchFamily="18" charset="0"/>
              </a:rPr>
              <a:t>False Negative (FN): The message is predicted as Non-Spam but the actual identified is Spam.</a:t>
            </a:r>
          </a:p>
        </p:txBody>
      </p:sp>
      <p:pic>
        <p:nvPicPr>
          <p:cNvPr id="7" name="Picture 6">
            <a:extLst>
              <a:ext uri="{FF2B5EF4-FFF2-40B4-BE49-F238E27FC236}">
                <a16:creationId xmlns:a16="http://schemas.microsoft.com/office/drawing/2014/main" id="{DDC9CFC1-D40A-F589-FF3F-940DA25124A6}"/>
              </a:ext>
            </a:extLst>
          </p:cNvPr>
          <p:cNvPicPr>
            <a:picLocks noChangeAspect="1"/>
          </p:cNvPicPr>
          <p:nvPr/>
        </p:nvPicPr>
        <p:blipFill>
          <a:blip r:embed="rId3"/>
          <a:stretch>
            <a:fillRect/>
          </a:stretch>
        </p:blipFill>
        <p:spPr>
          <a:xfrm>
            <a:off x="2125768" y="1276276"/>
            <a:ext cx="4892464" cy="16994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866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9188-5A48-6FA4-70E8-114DE829BD49}"/>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DA724D-FB07-723E-ABE3-883C7F9ADBCE}"/>
              </a:ext>
            </a:extLst>
          </p:cNvPr>
          <p:cNvSpPr>
            <a:spLocks noGrp="1"/>
          </p:cNvSpPr>
          <p:nvPr>
            <p:ph idx="1"/>
          </p:nvPr>
        </p:nvSpPr>
        <p:spPr>
          <a:xfrm>
            <a:off x="628649" y="1139967"/>
            <a:ext cx="7886700" cy="4044810"/>
          </a:xfrm>
        </p:spPr>
        <p:txBody>
          <a:bodyPr>
            <a:normAutofit/>
          </a:bodyPr>
          <a:lstStyle/>
          <a:p>
            <a:r>
              <a:rPr lang="en-US" sz="1600" dirty="0">
                <a:latin typeface="Times New Roman" panose="02020603050405020304" pitchFamily="18" charset="0"/>
                <a:cs typeface="Times New Roman" panose="02020603050405020304" pitchFamily="18" charset="0"/>
              </a:rPr>
              <a:t>Spam messages, which are frequently seen as digital annoyances, comprise a wide range of uninvited and unwanted communication sent through different digital channels like social media, text messaging, and emails.</a:t>
            </a:r>
          </a:p>
          <a:p>
            <a:r>
              <a:rPr lang="en-US" sz="1600" dirty="0">
                <a:latin typeface="Times New Roman" panose="02020603050405020304" pitchFamily="18" charset="0"/>
                <a:cs typeface="Times New Roman" panose="02020603050405020304" pitchFamily="18" charset="0"/>
              </a:rPr>
              <a:t>This analysis comprises of analyzing text messages and categorizing if they are spam or non-spam messages. This is a process of analyzing, the users regarding text messages that they have received. </a:t>
            </a:r>
          </a:p>
        </p:txBody>
      </p:sp>
      <p:sp>
        <p:nvSpPr>
          <p:cNvPr id="9" name="Slide Number Placeholder 8">
            <a:extLst>
              <a:ext uri="{FF2B5EF4-FFF2-40B4-BE49-F238E27FC236}">
                <a16:creationId xmlns:a16="http://schemas.microsoft.com/office/drawing/2014/main" id="{074B3E52-75C5-C88A-01A0-29B61DE02D7A}"/>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2</a:t>
            </a:fld>
            <a:endParaRPr lang="en-US" dirty="0"/>
          </a:p>
        </p:txBody>
      </p:sp>
      <p:sp>
        <p:nvSpPr>
          <p:cNvPr id="4" name="Rectangle: Rounded Corners 3">
            <a:extLst>
              <a:ext uri="{FF2B5EF4-FFF2-40B4-BE49-F238E27FC236}">
                <a16:creationId xmlns:a16="http://schemas.microsoft.com/office/drawing/2014/main" id="{8E53ACDF-1C44-F924-FAAF-498FC0802B62}"/>
              </a:ext>
            </a:extLst>
          </p:cNvPr>
          <p:cNvSpPr/>
          <p:nvPr/>
        </p:nvSpPr>
        <p:spPr>
          <a:xfrm>
            <a:off x="1795548" y="3565640"/>
            <a:ext cx="1312728" cy="914400"/>
          </a:xfrm>
          <a:prstGeom prst="roundRect">
            <a:avLst/>
          </a:prstGeom>
          <a:solidFill>
            <a:schemeClr val="bg2">
              <a:lumMod val="1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 Message</a:t>
            </a:r>
          </a:p>
        </p:txBody>
      </p:sp>
      <p:sp>
        <p:nvSpPr>
          <p:cNvPr id="5" name="Rectangle 4">
            <a:extLst>
              <a:ext uri="{FF2B5EF4-FFF2-40B4-BE49-F238E27FC236}">
                <a16:creationId xmlns:a16="http://schemas.microsoft.com/office/drawing/2014/main" id="{8D826F92-99CE-6462-12FA-489E87CBC8F5}"/>
              </a:ext>
            </a:extLst>
          </p:cNvPr>
          <p:cNvSpPr/>
          <p:nvPr/>
        </p:nvSpPr>
        <p:spPr>
          <a:xfrm>
            <a:off x="3815541" y="3631103"/>
            <a:ext cx="1512916" cy="783474"/>
          </a:xfrm>
          <a:prstGeom prst="rect">
            <a:avLst/>
          </a:prstGeom>
          <a:solidFill>
            <a:schemeClr val="accent5"/>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Spam Detector</a:t>
            </a:r>
          </a:p>
        </p:txBody>
      </p:sp>
      <p:sp>
        <p:nvSpPr>
          <p:cNvPr id="7" name="Rectangle 6">
            <a:extLst>
              <a:ext uri="{FF2B5EF4-FFF2-40B4-BE49-F238E27FC236}">
                <a16:creationId xmlns:a16="http://schemas.microsoft.com/office/drawing/2014/main" id="{7E91D9C6-4969-A626-2872-A81602771D9F}"/>
              </a:ext>
            </a:extLst>
          </p:cNvPr>
          <p:cNvSpPr/>
          <p:nvPr/>
        </p:nvSpPr>
        <p:spPr>
          <a:xfrm>
            <a:off x="6412231" y="3057540"/>
            <a:ext cx="1343544" cy="478603"/>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Spam</a:t>
            </a:r>
          </a:p>
        </p:txBody>
      </p:sp>
      <p:sp>
        <p:nvSpPr>
          <p:cNvPr id="8" name="Rectangle 7">
            <a:extLst>
              <a:ext uri="{FF2B5EF4-FFF2-40B4-BE49-F238E27FC236}">
                <a16:creationId xmlns:a16="http://schemas.microsoft.com/office/drawing/2014/main" id="{A76DF61E-BA6C-1432-8769-338A466542CE}"/>
              </a:ext>
            </a:extLst>
          </p:cNvPr>
          <p:cNvSpPr/>
          <p:nvPr/>
        </p:nvSpPr>
        <p:spPr>
          <a:xfrm>
            <a:off x="6457950" y="4016844"/>
            <a:ext cx="1343544" cy="558189"/>
          </a:xfrm>
          <a:prstGeom prst="rect">
            <a:avLst/>
          </a:prstGeom>
          <a:solidFill>
            <a:srgbClr val="C000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Non-Spam</a:t>
            </a:r>
          </a:p>
        </p:txBody>
      </p:sp>
      <p:cxnSp>
        <p:nvCxnSpPr>
          <p:cNvPr id="13" name="Straight Arrow Connector 12">
            <a:extLst>
              <a:ext uri="{FF2B5EF4-FFF2-40B4-BE49-F238E27FC236}">
                <a16:creationId xmlns:a16="http://schemas.microsoft.com/office/drawing/2014/main" id="{D9042446-963F-F580-D185-98BCD442AE28}"/>
              </a:ext>
            </a:extLst>
          </p:cNvPr>
          <p:cNvCxnSpPr/>
          <p:nvPr/>
        </p:nvCxnSpPr>
        <p:spPr>
          <a:xfrm>
            <a:off x="3192087" y="4016844"/>
            <a:ext cx="482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902A9B5-D981-4D16-79A2-F07AEA9DBC65}"/>
              </a:ext>
            </a:extLst>
          </p:cNvPr>
          <p:cNvCxnSpPr>
            <a:cxnSpLocks/>
          </p:cNvCxnSpPr>
          <p:nvPr/>
        </p:nvCxnSpPr>
        <p:spPr>
          <a:xfrm>
            <a:off x="5450378" y="4016844"/>
            <a:ext cx="961853" cy="279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148A63C-6E26-3DB0-F526-AF0AD3445763}"/>
              </a:ext>
            </a:extLst>
          </p:cNvPr>
          <p:cNvCxnSpPr>
            <a:cxnSpLocks/>
          </p:cNvCxnSpPr>
          <p:nvPr/>
        </p:nvCxnSpPr>
        <p:spPr>
          <a:xfrm flipV="1">
            <a:off x="5450378" y="3391593"/>
            <a:ext cx="817418" cy="513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050874"/>
      </p:ext>
    </p:extLst>
  </p:cSld>
  <p:clrMapOvr>
    <a:masterClrMapping/>
  </p:clrMapOvr>
  <mc:AlternateContent xmlns:mc="http://schemas.openxmlformats.org/markup-compatibility/2006" xmlns:p14="http://schemas.microsoft.com/office/powerpoint/2010/main">
    <mc:Choice Requires="p14">
      <p:transition spd="slow" p14:dur="2000" advTm="40068"/>
    </mc:Choice>
    <mc:Fallback xmlns="">
      <p:transition spd="slow" advTm="4006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8B9E-B4FB-6DC4-1377-D06A6AAE9DF6}"/>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Statistics - continued</a:t>
            </a:r>
          </a:p>
        </p:txBody>
      </p:sp>
      <p:sp>
        <p:nvSpPr>
          <p:cNvPr id="3" name="Content Placeholder 2">
            <a:extLst>
              <a:ext uri="{FF2B5EF4-FFF2-40B4-BE49-F238E27FC236}">
                <a16:creationId xmlns:a16="http://schemas.microsoft.com/office/drawing/2014/main" id="{004090C0-442D-0EDB-7099-9380E6002230}"/>
              </a:ext>
            </a:extLst>
          </p:cNvPr>
          <p:cNvSpPr>
            <a:spLocks noGrp="1"/>
          </p:cNvSpPr>
          <p:nvPr>
            <p:ph idx="1"/>
          </p:nvPr>
        </p:nvSpPr>
        <p:spPr>
          <a:xfrm>
            <a:off x="628650" y="1044442"/>
            <a:ext cx="8236676" cy="3902027"/>
          </a:xfrm>
        </p:spPr>
        <p:txBody>
          <a:bodyPr>
            <a:normAutofit/>
          </a:bodyPr>
          <a:lstStyle/>
          <a:p>
            <a:pPr algn="just">
              <a:lnSpc>
                <a:spcPct val="120000"/>
              </a:lnSpc>
            </a:pPr>
            <a:r>
              <a:rPr lang="en-US" sz="1600" dirty="0">
                <a:latin typeface="Times New Roman" panose="02020603050405020304" pitchFamily="18" charset="0"/>
                <a:cs typeface="Times New Roman" panose="02020603050405020304" pitchFamily="18" charset="0"/>
              </a:rPr>
              <a:t>Training the model using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Naïve Bayes classifier</a:t>
            </a:r>
            <a:r>
              <a:rPr lang="en-US" sz="1600" dirty="0">
                <a:latin typeface="Times New Roman" panose="02020603050405020304" pitchFamily="18" charset="0"/>
                <a:cs typeface="Times New Roman" panose="02020603050405020304" pitchFamily="18" charset="0"/>
              </a:rPr>
              <a:t>.</a:t>
            </a:r>
          </a:p>
          <a:p>
            <a:pPr algn="just">
              <a:lnSpc>
                <a:spcPct val="120000"/>
              </a:lnSpc>
            </a:pPr>
            <a:r>
              <a:rPr lang="en-US" sz="1600" dirty="0">
                <a:latin typeface="Times New Roman" panose="02020603050405020304" pitchFamily="18" charset="0"/>
                <a:cs typeface="Times New Roman" panose="02020603050405020304" pitchFamily="18" charset="0"/>
              </a:rPr>
              <a:t>Validating the model performance in the Validation dataset.</a:t>
            </a:r>
          </a:p>
          <a:p>
            <a:pPr algn="just">
              <a:lnSpc>
                <a:spcPct val="120000"/>
              </a:lnSpc>
            </a:pPr>
            <a:r>
              <a:rPr lang="en-US" sz="1600" dirty="0">
                <a:latin typeface="Times New Roman" panose="02020603050405020304" pitchFamily="18" charset="0"/>
                <a:cs typeface="Times New Roman" panose="02020603050405020304" pitchFamily="18" charset="0"/>
              </a:rPr>
              <a:t>Confusion Matrices and Model evaluation: 0 is Non-Spam, 1 is Spam.</a:t>
            </a: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marL="0" indent="0" algn="just">
              <a:lnSpc>
                <a:spcPct val="120000"/>
              </a:lnSpc>
              <a:buNone/>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94C8BE0-F122-267C-C77B-0F8B950DCD59}"/>
              </a:ext>
            </a:extLst>
          </p:cNvPr>
          <p:cNvSpPr>
            <a:spLocks noGrp="1"/>
          </p:cNvSpPr>
          <p:nvPr>
            <p:ph type="sldNum" sz="quarter" idx="12"/>
          </p:nvPr>
        </p:nvSpPr>
        <p:spPr>
          <a:xfrm>
            <a:off x="7086600" y="5296959"/>
            <a:ext cx="2057400" cy="304271"/>
          </a:xfrm>
        </p:spPr>
        <p:txBody>
          <a:bodyPr/>
          <a:lstStyle/>
          <a:p>
            <a:fld id="{B1DD23E2-BA1B-8049-8B7E-58F2712DF32D}" type="slidenum">
              <a:rPr lang="en-US" smtClean="0"/>
              <a:t>20</a:t>
            </a:fld>
            <a:endParaRPr lang="en-US" dirty="0"/>
          </a:p>
        </p:txBody>
      </p:sp>
      <p:pic>
        <p:nvPicPr>
          <p:cNvPr id="5" name="Picture 4">
            <a:extLst>
              <a:ext uri="{FF2B5EF4-FFF2-40B4-BE49-F238E27FC236}">
                <a16:creationId xmlns:a16="http://schemas.microsoft.com/office/drawing/2014/main" id="{7A319FEC-8C26-EECE-427D-819BA6C41B52}"/>
              </a:ext>
            </a:extLst>
          </p:cNvPr>
          <p:cNvPicPr>
            <a:picLocks noChangeAspect="1"/>
          </p:cNvPicPr>
          <p:nvPr/>
        </p:nvPicPr>
        <p:blipFill>
          <a:blip r:embed="rId3"/>
          <a:stretch>
            <a:fillRect/>
          </a:stretch>
        </p:blipFill>
        <p:spPr>
          <a:xfrm>
            <a:off x="628650" y="2857500"/>
            <a:ext cx="4866460" cy="1729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2091439B-1452-9F6E-086F-87A83C0D6059}"/>
              </a:ext>
            </a:extLst>
          </p:cNvPr>
          <p:cNvPicPr>
            <a:picLocks noChangeAspect="1"/>
          </p:cNvPicPr>
          <p:nvPr/>
        </p:nvPicPr>
        <p:blipFill>
          <a:blip r:embed="rId4"/>
          <a:stretch>
            <a:fillRect/>
          </a:stretch>
        </p:blipFill>
        <p:spPr>
          <a:xfrm>
            <a:off x="5996940" y="2857500"/>
            <a:ext cx="2486152" cy="1729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45219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8B9E-B4FB-6DC4-1377-D06A6AAE9DF6}"/>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Statistics - continued</a:t>
            </a:r>
          </a:p>
        </p:txBody>
      </p:sp>
      <p:sp>
        <p:nvSpPr>
          <p:cNvPr id="3" name="Content Placeholder 2">
            <a:extLst>
              <a:ext uri="{FF2B5EF4-FFF2-40B4-BE49-F238E27FC236}">
                <a16:creationId xmlns:a16="http://schemas.microsoft.com/office/drawing/2014/main" id="{004090C0-442D-0EDB-7099-9380E6002230}"/>
              </a:ext>
            </a:extLst>
          </p:cNvPr>
          <p:cNvSpPr>
            <a:spLocks noGrp="1"/>
          </p:cNvSpPr>
          <p:nvPr>
            <p:ph idx="1"/>
          </p:nvPr>
        </p:nvSpPr>
        <p:spPr>
          <a:xfrm>
            <a:off x="628650" y="1044442"/>
            <a:ext cx="7886700" cy="3996094"/>
          </a:xfrm>
        </p:spPr>
        <p:txBody>
          <a:bodyPr>
            <a:normAutofit/>
          </a:bodyPr>
          <a:lstStyle/>
          <a:p>
            <a:pPr>
              <a:lnSpc>
                <a:spcPct val="120000"/>
              </a:lnSpc>
            </a:pPr>
            <a:r>
              <a:rPr lang="en-US" sz="1600" dirty="0">
                <a:latin typeface="Times New Roman" panose="02020603050405020304" pitchFamily="18" charset="0"/>
                <a:cs typeface="Times New Roman" panose="02020603050405020304" pitchFamily="18" charset="0"/>
              </a:rPr>
              <a:t>Training the model using Random Forest Classifier. </a:t>
            </a:r>
          </a:p>
          <a:p>
            <a:pPr>
              <a:lnSpc>
                <a:spcPct val="120000"/>
              </a:lnSpc>
            </a:pPr>
            <a:r>
              <a:rPr lang="en-US" sz="1600" dirty="0">
                <a:latin typeface="Times New Roman" panose="02020603050405020304" pitchFamily="18" charset="0"/>
                <a:cs typeface="Times New Roman" panose="02020603050405020304" pitchFamily="18" charset="0"/>
              </a:rPr>
              <a:t>Validating the model performance in the Validation dataset.</a:t>
            </a:r>
          </a:p>
          <a:p>
            <a:pPr algn="just">
              <a:lnSpc>
                <a:spcPct val="120000"/>
              </a:lnSpc>
            </a:pPr>
            <a:r>
              <a:rPr lang="en-US" sz="1600" dirty="0">
                <a:latin typeface="Times New Roman" panose="02020603050405020304" pitchFamily="18" charset="0"/>
                <a:cs typeface="Times New Roman" panose="02020603050405020304" pitchFamily="18" charset="0"/>
              </a:rPr>
              <a:t>Confusion Matrices and Model evaluation: 0 is Non-Spam, 1 is Spam.</a:t>
            </a: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marL="0" indent="0">
              <a:lnSpc>
                <a:spcPct val="120000"/>
              </a:lnSpc>
              <a:buNone/>
            </a:pPr>
            <a:endParaRPr lang="en-US" sz="1600" dirty="0">
              <a:latin typeface="Times New Roman" panose="02020603050405020304" pitchFamily="18" charset="0"/>
              <a:cs typeface="Times New Roman" panose="02020603050405020304" pitchFamily="18" charset="0"/>
            </a:endParaRPr>
          </a:p>
          <a:p>
            <a:pPr marL="0" indent="0">
              <a:lnSpc>
                <a:spcPct val="120000"/>
              </a:lnSpc>
              <a:buNone/>
            </a:pPr>
            <a:endParaRPr lang="en-US" sz="1600" dirty="0"/>
          </a:p>
        </p:txBody>
      </p:sp>
      <p:sp>
        <p:nvSpPr>
          <p:cNvPr id="8" name="Slide Number Placeholder 7">
            <a:extLst>
              <a:ext uri="{FF2B5EF4-FFF2-40B4-BE49-F238E27FC236}">
                <a16:creationId xmlns:a16="http://schemas.microsoft.com/office/drawing/2014/main" id="{E94C8BE0-F122-267C-C77B-0F8B950DCD59}"/>
              </a:ext>
            </a:extLst>
          </p:cNvPr>
          <p:cNvSpPr>
            <a:spLocks noGrp="1"/>
          </p:cNvSpPr>
          <p:nvPr>
            <p:ph type="sldNum" sz="quarter" idx="12"/>
          </p:nvPr>
        </p:nvSpPr>
        <p:spPr>
          <a:xfrm>
            <a:off x="7086600" y="5296959"/>
            <a:ext cx="2057400" cy="304271"/>
          </a:xfrm>
        </p:spPr>
        <p:txBody>
          <a:bodyPr/>
          <a:lstStyle/>
          <a:p>
            <a:fld id="{B1DD23E2-BA1B-8049-8B7E-58F2712DF32D}" type="slidenum">
              <a:rPr lang="en-US" smtClean="0"/>
              <a:t>21</a:t>
            </a:fld>
            <a:endParaRPr lang="en-US" dirty="0"/>
          </a:p>
        </p:txBody>
      </p:sp>
      <p:pic>
        <p:nvPicPr>
          <p:cNvPr id="5" name="Picture 4">
            <a:extLst>
              <a:ext uri="{FF2B5EF4-FFF2-40B4-BE49-F238E27FC236}">
                <a16:creationId xmlns:a16="http://schemas.microsoft.com/office/drawing/2014/main" id="{4E1E783F-FDE7-4902-4F0C-1E3F074DBC03}"/>
              </a:ext>
            </a:extLst>
          </p:cNvPr>
          <p:cNvPicPr>
            <a:picLocks noChangeAspect="1"/>
          </p:cNvPicPr>
          <p:nvPr/>
        </p:nvPicPr>
        <p:blipFill>
          <a:blip r:embed="rId3"/>
          <a:stretch>
            <a:fillRect/>
          </a:stretch>
        </p:blipFill>
        <p:spPr>
          <a:xfrm>
            <a:off x="628651" y="2857500"/>
            <a:ext cx="4916408" cy="1737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7A045801-CCF4-3BCE-9FE1-972A86A07285}"/>
              </a:ext>
            </a:extLst>
          </p:cNvPr>
          <p:cNvPicPr>
            <a:picLocks noChangeAspect="1"/>
          </p:cNvPicPr>
          <p:nvPr/>
        </p:nvPicPr>
        <p:blipFill>
          <a:blip r:embed="rId4"/>
          <a:stretch>
            <a:fillRect/>
          </a:stretch>
        </p:blipFill>
        <p:spPr>
          <a:xfrm>
            <a:off x="6096000" y="2857500"/>
            <a:ext cx="2594047" cy="17375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4562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8B9E-B4FB-6DC4-1377-D06A6AAE9DF6}"/>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Statistics - continued</a:t>
            </a:r>
          </a:p>
        </p:txBody>
      </p:sp>
      <p:sp>
        <p:nvSpPr>
          <p:cNvPr id="3" name="Content Placeholder 2">
            <a:extLst>
              <a:ext uri="{FF2B5EF4-FFF2-40B4-BE49-F238E27FC236}">
                <a16:creationId xmlns:a16="http://schemas.microsoft.com/office/drawing/2014/main" id="{004090C0-442D-0EDB-7099-9380E6002230}"/>
              </a:ext>
            </a:extLst>
          </p:cNvPr>
          <p:cNvSpPr>
            <a:spLocks noGrp="1"/>
          </p:cNvSpPr>
          <p:nvPr>
            <p:ph idx="1"/>
          </p:nvPr>
        </p:nvSpPr>
        <p:spPr>
          <a:xfrm>
            <a:off x="628650" y="1044442"/>
            <a:ext cx="7886700" cy="3996094"/>
          </a:xfrm>
        </p:spPr>
        <p:txBody>
          <a:bodyPr>
            <a:normAutofit/>
          </a:bodyPr>
          <a:lstStyle/>
          <a:p>
            <a:pPr>
              <a:lnSpc>
                <a:spcPct val="120000"/>
              </a:lnSpc>
            </a:pPr>
            <a:r>
              <a:rPr lang="en-US" sz="1600" dirty="0">
                <a:latin typeface="Times New Roman" panose="02020603050405020304" pitchFamily="18" charset="0"/>
                <a:cs typeface="Times New Roman" panose="02020603050405020304" pitchFamily="18" charset="0"/>
              </a:rPr>
              <a:t>Training the model using Logistic Regression Classifier.</a:t>
            </a:r>
          </a:p>
          <a:p>
            <a:pPr>
              <a:lnSpc>
                <a:spcPct val="120000"/>
              </a:lnSpc>
            </a:pPr>
            <a:r>
              <a:rPr lang="en-US" sz="1600" dirty="0">
                <a:latin typeface="Times New Roman" panose="02020603050405020304" pitchFamily="18" charset="0"/>
                <a:cs typeface="Times New Roman" panose="02020603050405020304" pitchFamily="18" charset="0"/>
              </a:rPr>
              <a:t>Validating the model performance in the Validation dataset.</a:t>
            </a:r>
          </a:p>
          <a:p>
            <a:pPr algn="just">
              <a:lnSpc>
                <a:spcPct val="120000"/>
              </a:lnSpc>
            </a:pPr>
            <a:r>
              <a:rPr lang="en-US" sz="1600" dirty="0">
                <a:latin typeface="Times New Roman" panose="02020603050405020304" pitchFamily="18" charset="0"/>
                <a:cs typeface="Times New Roman" panose="02020603050405020304" pitchFamily="18" charset="0"/>
              </a:rPr>
              <a:t>Confusion Matrices and Model evaluation: 0 is Non-Spam, 1 is Spam.</a:t>
            </a: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algn="just">
              <a:lnSpc>
                <a:spcPct val="120000"/>
              </a:lnSpc>
            </a:pPr>
            <a:endParaRPr lang="en-US" sz="1600" dirty="0">
              <a:latin typeface="Times New Roman" panose="02020603050405020304" pitchFamily="18" charset="0"/>
              <a:cs typeface="Times New Roman" panose="02020603050405020304" pitchFamily="18" charset="0"/>
            </a:endParaRPr>
          </a:p>
          <a:p>
            <a:pPr marL="0" indent="0">
              <a:lnSpc>
                <a:spcPct val="120000"/>
              </a:lnSpc>
              <a:buNone/>
            </a:pPr>
            <a:endParaRPr lang="en-US" sz="1600" dirty="0">
              <a:latin typeface="Times New Roman" panose="02020603050405020304" pitchFamily="18" charset="0"/>
              <a:cs typeface="Times New Roman" panose="02020603050405020304" pitchFamily="18" charset="0"/>
            </a:endParaRPr>
          </a:p>
          <a:p>
            <a:pPr marL="0" indent="0">
              <a:lnSpc>
                <a:spcPct val="120000"/>
              </a:lnSpc>
              <a:buNone/>
            </a:pPr>
            <a:endParaRPr lang="en-US" sz="1600" dirty="0"/>
          </a:p>
        </p:txBody>
      </p:sp>
      <p:sp>
        <p:nvSpPr>
          <p:cNvPr id="8" name="Slide Number Placeholder 7">
            <a:extLst>
              <a:ext uri="{FF2B5EF4-FFF2-40B4-BE49-F238E27FC236}">
                <a16:creationId xmlns:a16="http://schemas.microsoft.com/office/drawing/2014/main" id="{E94C8BE0-F122-267C-C77B-0F8B950DCD59}"/>
              </a:ext>
            </a:extLst>
          </p:cNvPr>
          <p:cNvSpPr>
            <a:spLocks noGrp="1"/>
          </p:cNvSpPr>
          <p:nvPr>
            <p:ph type="sldNum" sz="quarter" idx="12"/>
          </p:nvPr>
        </p:nvSpPr>
        <p:spPr>
          <a:xfrm>
            <a:off x="7086600" y="5296959"/>
            <a:ext cx="2057400" cy="304271"/>
          </a:xfrm>
        </p:spPr>
        <p:txBody>
          <a:bodyPr/>
          <a:lstStyle/>
          <a:p>
            <a:fld id="{B1DD23E2-BA1B-8049-8B7E-58F2712DF32D}" type="slidenum">
              <a:rPr lang="en-US" smtClean="0"/>
              <a:t>22</a:t>
            </a:fld>
            <a:endParaRPr lang="en-US" dirty="0"/>
          </a:p>
        </p:txBody>
      </p:sp>
      <p:pic>
        <p:nvPicPr>
          <p:cNvPr id="6" name="Picture 5">
            <a:extLst>
              <a:ext uri="{FF2B5EF4-FFF2-40B4-BE49-F238E27FC236}">
                <a16:creationId xmlns:a16="http://schemas.microsoft.com/office/drawing/2014/main" id="{E1EE4EC9-0B15-2B2B-0F80-FDC00F4716D0}"/>
              </a:ext>
            </a:extLst>
          </p:cNvPr>
          <p:cNvPicPr>
            <a:picLocks noChangeAspect="1"/>
          </p:cNvPicPr>
          <p:nvPr/>
        </p:nvPicPr>
        <p:blipFill>
          <a:blip r:embed="rId3"/>
          <a:stretch>
            <a:fillRect/>
          </a:stretch>
        </p:blipFill>
        <p:spPr>
          <a:xfrm>
            <a:off x="628650" y="2857499"/>
            <a:ext cx="4861981" cy="1699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3EA27F11-3382-7173-E9A3-B4928D633E55}"/>
              </a:ext>
            </a:extLst>
          </p:cNvPr>
          <p:cNvPicPr>
            <a:picLocks noChangeAspect="1"/>
          </p:cNvPicPr>
          <p:nvPr/>
        </p:nvPicPr>
        <p:blipFill>
          <a:blip r:embed="rId4"/>
          <a:stretch>
            <a:fillRect/>
          </a:stretch>
        </p:blipFill>
        <p:spPr>
          <a:xfrm>
            <a:off x="6042660" y="2857499"/>
            <a:ext cx="2600570" cy="1699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3202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8B9E-B4FB-6DC4-1377-D06A6AAE9DF6}"/>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Summary</a:t>
            </a:r>
          </a:p>
        </p:txBody>
      </p:sp>
      <p:graphicFrame>
        <p:nvGraphicFramePr>
          <p:cNvPr id="4" name="Content Placeholder 3">
            <a:extLst>
              <a:ext uri="{FF2B5EF4-FFF2-40B4-BE49-F238E27FC236}">
                <a16:creationId xmlns:a16="http://schemas.microsoft.com/office/drawing/2014/main" id="{D61752C2-D0E4-70BF-A443-2239E3A48344}"/>
              </a:ext>
            </a:extLst>
          </p:cNvPr>
          <p:cNvGraphicFramePr>
            <a:graphicFrameLocks noGrp="1"/>
          </p:cNvGraphicFramePr>
          <p:nvPr>
            <p:ph idx="1"/>
            <p:extLst>
              <p:ext uri="{D42A27DB-BD31-4B8C-83A1-F6EECF244321}">
                <p14:modId xmlns:p14="http://schemas.microsoft.com/office/powerpoint/2010/main" val="374602073"/>
              </p:ext>
            </p:extLst>
          </p:nvPr>
        </p:nvGraphicFramePr>
        <p:xfrm>
          <a:off x="628650" y="1520825"/>
          <a:ext cx="7886700" cy="2062480"/>
        </p:xfrm>
        <a:graphic>
          <a:graphicData uri="http://schemas.openxmlformats.org/drawingml/2006/table">
            <a:tbl>
              <a:tblPr firstRow="1" bandRow="1">
                <a:tableStyleId>{69CF1AB2-1976-4502-BF36-3FF5EA218861}</a:tableStyleId>
              </a:tblPr>
              <a:tblGrid>
                <a:gridCol w="1971675">
                  <a:extLst>
                    <a:ext uri="{9D8B030D-6E8A-4147-A177-3AD203B41FA5}">
                      <a16:colId xmlns:a16="http://schemas.microsoft.com/office/drawing/2014/main" val="1574060573"/>
                    </a:ext>
                  </a:extLst>
                </a:gridCol>
                <a:gridCol w="1971675">
                  <a:extLst>
                    <a:ext uri="{9D8B030D-6E8A-4147-A177-3AD203B41FA5}">
                      <a16:colId xmlns:a16="http://schemas.microsoft.com/office/drawing/2014/main" val="2298235092"/>
                    </a:ext>
                  </a:extLst>
                </a:gridCol>
                <a:gridCol w="1971675">
                  <a:extLst>
                    <a:ext uri="{9D8B030D-6E8A-4147-A177-3AD203B41FA5}">
                      <a16:colId xmlns:a16="http://schemas.microsoft.com/office/drawing/2014/main" val="3434495308"/>
                    </a:ext>
                  </a:extLst>
                </a:gridCol>
                <a:gridCol w="1971675">
                  <a:extLst>
                    <a:ext uri="{9D8B030D-6E8A-4147-A177-3AD203B41FA5}">
                      <a16:colId xmlns:a16="http://schemas.microsoft.com/office/drawing/2014/main" val="3509540546"/>
                    </a:ext>
                  </a:extLst>
                </a:gridCol>
              </a:tblGrid>
              <a:tr h="370840">
                <a:tc>
                  <a:txBody>
                    <a:bodyPr/>
                    <a:lstStyle/>
                    <a:p>
                      <a:pPr algn="l"/>
                      <a:endParaRPr lang="en-US" sz="1600" b="1" dirty="0">
                        <a:latin typeface="Times New Roman" panose="02020603050405020304" pitchFamily="18" charset="0"/>
                        <a:cs typeface="Times New Roman" panose="02020603050405020304" pitchFamily="18" charset="0"/>
                      </a:endParaRPr>
                    </a:p>
                  </a:txBody>
                  <a:tcPr/>
                </a:tc>
                <a:tc>
                  <a:txBody>
                    <a:bodyPr/>
                    <a:lstStyle/>
                    <a:p>
                      <a:pPr algn="l"/>
                      <a:r>
                        <a:rPr lang="en-US" sz="1600" b="1" kern="100" dirty="0">
                          <a:latin typeface="Times New Roman" panose="02020603050405020304" pitchFamily="18" charset="0"/>
                          <a:cs typeface="Times New Roman" panose="02020603050405020304" pitchFamily="18" charset="0"/>
                        </a:rPr>
                        <a:t>Naïve Bayes classifier</a:t>
                      </a:r>
                      <a:endParaRPr lang="en-US" sz="1600" b="1" dirty="0">
                        <a:latin typeface="Times New Roman" panose="02020603050405020304" pitchFamily="18" charset="0"/>
                        <a:cs typeface="Times New Roman" panose="02020603050405020304" pitchFamily="18" charset="0"/>
                      </a:endParaRPr>
                    </a:p>
                  </a:txBody>
                  <a:tcPr>
                    <a:lnR w="28575" cap="flat" cmpd="sng" algn="ctr">
                      <a:solidFill>
                        <a:schemeClr val="tx1"/>
                      </a:solidFill>
                      <a:prstDash val="solid"/>
                      <a:round/>
                      <a:headEnd type="none" w="med" len="med"/>
                      <a:tailEnd type="none" w="med" len="med"/>
                    </a:lnR>
                  </a:tcPr>
                </a:tc>
                <a:tc>
                  <a:txBody>
                    <a:bodyPr/>
                    <a:lstStyle/>
                    <a:p>
                      <a:pPr algn="l"/>
                      <a:r>
                        <a:rPr lang="en-US" sz="1600" b="1" dirty="0">
                          <a:latin typeface="Times New Roman" panose="02020603050405020304" pitchFamily="18" charset="0"/>
                          <a:cs typeface="Times New Roman" panose="02020603050405020304" pitchFamily="18" charset="0"/>
                        </a:rPr>
                        <a:t>Random Forest Classifier</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600" b="1" dirty="0">
                          <a:latin typeface="Times New Roman" panose="02020603050405020304" pitchFamily="18" charset="0"/>
                          <a:cs typeface="Times New Roman" panose="02020603050405020304" pitchFamily="18" charset="0"/>
                        </a:rPr>
                        <a:t>Logistic Regression Classifier</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88342558"/>
                  </a:ext>
                </a:extLst>
              </a:tr>
              <a:tr h="370840">
                <a:tc>
                  <a:txBody>
                    <a:bodyPr/>
                    <a:lstStyle/>
                    <a:p>
                      <a:pPr algn="l"/>
                      <a:r>
                        <a:rPr lang="en-US" sz="1600" dirty="0">
                          <a:latin typeface="Times New Roman" panose="02020603050405020304" pitchFamily="18" charset="0"/>
                          <a:cs typeface="Times New Roman" panose="02020603050405020304" pitchFamily="18" charset="0"/>
                        </a:rPr>
                        <a:t>Accuracy </a:t>
                      </a:r>
                    </a:p>
                  </a:txBody>
                  <a:tcPr/>
                </a:tc>
                <a:tc>
                  <a:txBody>
                    <a:bodyPr/>
                    <a:lstStyle/>
                    <a:p>
                      <a:pPr algn="l"/>
                      <a:r>
                        <a:rPr lang="en-US" sz="1600" dirty="0">
                          <a:latin typeface="Times New Roman" panose="02020603050405020304" pitchFamily="18" charset="0"/>
                          <a:cs typeface="Times New Roman" panose="02020603050405020304" pitchFamily="18" charset="0"/>
                        </a:rPr>
                        <a:t>0.94</a:t>
                      </a:r>
                    </a:p>
                  </a:txBody>
                  <a:tcPr>
                    <a:lnR w="28575" cap="flat" cmpd="sng" algn="ctr">
                      <a:solidFill>
                        <a:schemeClr val="tx1"/>
                      </a:solidFill>
                      <a:prstDash val="solid"/>
                      <a:round/>
                      <a:headEnd type="none" w="med" len="med"/>
                      <a:tailEnd type="none" w="med" len="med"/>
                    </a:lnR>
                  </a:tcPr>
                </a:tc>
                <a:tc>
                  <a:txBody>
                    <a:bodyPr/>
                    <a:lstStyle/>
                    <a:p>
                      <a:pPr algn="l"/>
                      <a:r>
                        <a:rPr lang="en-US" sz="1600" dirty="0">
                          <a:latin typeface="Times New Roman" panose="02020603050405020304" pitchFamily="18" charset="0"/>
                          <a:cs typeface="Times New Roman" panose="02020603050405020304" pitchFamily="18" charset="0"/>
                        </a:rPr>
                        <a:t>0.97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600" dirty="0">
                          <a:latin typeface="Times New Roman" panose="02020603050405020304" pitchFamily="18" charset="0"/>
                          <a:cs typeface="Times New Roman" panose="02020603050405020304" pitchFamily="18" charset="0"/>
                        </a:rPr>
                        <a:t>0.95</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5956138"/>
                  </a:ext>
                </a:extLst>
              </a:tr>
              <a:tr h="370840">
                <a:tc>
                  <a:txBody>
                    <a:bodyPr/>
                    <a:lstStyle/>
                    <a:p>
                      <a:pPr algn="l"/>
                      <a:r>
                        <a:rPr lang="en-US" sz="1600" dirty="0">
                          <a:latin typeface="Times New Roman" panose="02020603050405020304" pitchFamily="18" charset="0"/>
                          <a:cs typeface="Times New Roman" panose="02020603050405020304" pitchFamily="18" charset="0"/>
                        </a:rPr>
                        <a:t>Sensitivity </a:t>
                      </a:r>
                    </a:p>
                  </a:txBody>
                  <a:tcPr/>
                </a:tc>
                <a:tc>
                  <a:txBody>
                    <a:bodyPr/>
                    <a:lstStyle/>
                    <a:p>
                      <a:pPr algn="l"/>
                      <a:r>
                        <a:rPr lang="en-US" sz="1600" dirty="0">
                          <a:latin typeface="Times New Roman" panose="02020603050405020304" pitchFamily="18" charset="0"/>
                          <a:cs typeface="Times New Roman" panose="02020603050405020304" pitchFamily="18" charset="0"/>
                        </a:rPr>
                        <a:t>0.57</a:t>
                      </a:r>
                    </a:p>
                  </a:txBody>
                  <a:tcPr>
                    <a:lnR w="28575" cap="flat" cmpd="sng" algn="ctr">
                      <a:solidFill>
                        <a:schemeClr val="tx1"/>
                      </a:solidFill>
                      <a:prstDash val="solid"/>
                      <a:round/>
                      <a:headEnd type="none" w="med" len="med"/>
                      <a:tailEnd type="none" w="med" len="med"/>
                    </a:lnR>
                  </a:tcPr>
                </a:tc>
                <a:tc>
                  <a:txBody>
                    <a:bodyPr/>
                    <a:lstStyle/>
                    <a:p>
                      <a:pPr algn="l"/>
                      <a:r>
                        <a:rPr lang="en-US" sz="1600" dirty="0">
                          <a:latin typeface="Times New Roman" panose="02020603050405020304" pitchFamily="18" charset="0"/>
                          <a:cs typeface="Times New Roman" panose="02020603050405020304" pitchFamily="18" charset="0"/>
                        </a:rPr>
                        <a:t>0.77</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600" dirty="0">
                          <a:latin typeface="Times New Roman" panose="02020603050405020304" pitchFamily="18" charset="0"/>
                          <a:cs typeface="Times New Roman" panose="02020603050405020304" pitchFamily="18" charset="0"/>
                        </a:rPr>
                        <a:t>0.67</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69309530"/>
                  </a:ext>
                </a:extLst>
              </a:tr>
              <a:tr h="370840">
                <a:tc>
                  <a:txBody>
                    <a:bodyPr/>
                    <a:lstStyle/>
                    <a:p>
                      <a:pPr algn="l"/>
                      <a:r>
                        <a:rPr lang="en-US" sz="1600" dirty="0">
                          <a:latin typeface="Times New Roman" panose="02020603050405020304" pitchFamily="18" charset="0"/>
                          <a:cs typeface="Times New Roman" panose="02020603050405020304" pitchFamily="18" charset="0"/>
                        </a:rPr>
                        <a:t>Precision</a:t>
                      </a:r>
                    </a:p>
                  </a:txBody>
                  <a:tcPr/>
                </a:tc>
                <a:tc>
                  <a:txBody>
                    <a:bodyPr/>
                    <a:lstStyle/>
                    <a:p>
                      <a:pPr algn="l"/>
                      <a:r>
                        <a:rPr lang="en-US" sz="1600" dirty="0">
                          <a:latin typeface="Times New Roman" panose="02020603050405020304" pitchFamily="18" charset="0"/>
                          <a:cs typeface="Times New Roman" panose="02020603050405020304" pitchFamily="18" charset="0"/>
                        </a:rPr>
                        <a:t>1.00</a:t>
                      </a:r>
                    </a:p>
                  </a:txBody>
                  <a:tcPr>
                    <a:lnR w="28575" cap="flat" cmpd="sng" algn="ctr">
                      <a:solidFill>
                        <a:schemeClr val="tx1"/>
                      </a:solidFill>
                      <a:prstDash val="solid"/>
                      <a:round/>
                      <a:headEnd type="none" w="med" len="med"/>
                      <a:tailEnd type="none" w="med" len="med"/>
                    </a:lnR>
                  </a:tcPr>
                </a:tc>
                <a:tc>
                  <a:txBody>
                    <a:bodyPr/>
                    <a:lstStyle/>
                    <a:p>
                      <a:pPr algn="l"/>
                      <a:r>
                        <a:rPr lang="en-US" sz="1600" dirty="0">
                          <a:latin typeface="Times New Roman" panose="02020603050405020304" pitchFamily="18" charset="0"/>
                          <a:cs typeface="Times New Roman" panose="02020603050405020304" pitchFamily="18" charset="0"/>
                        </a:rPr>
                        <a:t>1.00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600" dirty="0">
                          <a:latin typeface="Times New Roman" panose="02020603050405020304" pitchFamily="18" charset="0"/>
                          <a:cs typeface="Times New Roman" panose="02020603050405020304" pitchFamily="18" charset="0"/>
                        </a:rPr>
                        <a:t>0.98</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3776077"/>
                  </a:ext>
                </a:extLst>
              </a:tr>
              <a:tr h="370840">
                <a:tc>
                  <a:txBody>
                    <a:bodyPr/>
                    <a:lstStyle/>
                    <a:p>
                      <a:pPr algn="l"/>
                      <a:r>
                        <a:rPr lang="en-US" sz="1600" dirty="0">
                          <a:latin typeface="Times New Roman" panose="02020603050405020304" pitchFamily="18" charset="0"/>
                          <a:cs typeface="Times New Roman" panose="02020603050405020304" pitchFamily="18" charset="0"/>
                        </a:rPr>
                        <a:t>Specificity </a:t>
                      </a:r>
                    </a:p>
                  </a:txBody>
                  <a:tcPr/>
                </a:tc>
                <a:tc>
                  <a:txBody>
                    <a:bodyPr/>
                    <a:lstStyle/>
                    <a:p>
                      <a:pPr algn="l"/>
                      <a:r>
                        <a:rPr lang="en-US" sz="1600" dirty="0">
                          <a:latin typeface="Times New Roman" panose="02020603050405020304" pitchFamily="18" charset="0"/>
                          <a:cs typeface="Times New Roman" panose="02020603050405020304" pitchFamily="18" charset="0"/>
                        </a:rPr>
                        <a:t>1.00</a:t>
                      </a:r>
                    </a:p>
                  </a:txBody>
                  <a:tcPr>
                    <a:lnR w="28575" cap="flat" cmpd="sng" algn="ctr">
                      <a:solidFill>
                        <a:schemeClr val="tx1"/>
                      </a:solidFill>
                      <a:prstDash val="solid"/>
                      <a:round/>
                      <a:headEnd type="none" w="med" len="med"/>
                      <a:tailEnd type="none" w="med" len="med"/>
                    </a:lnR>
                  </a:tcPr>
                </a:tc>
                <a:tc>
                  <a:txBody>
                    <a:bodyPr/>
                    <a:lstStyle/>
                    <a:p>
                      <a:pPr algn="l"/>
                      <a:r>
                        <a:rPr lang="en-US" sz="1600" dirty="0">
                          <a:latin typeface="Times New Roman" panose="02020603050405020304" pitchFamily="18" charset="0"/>
                          <a:cs typeface="Times New Roman" panose="02020603050405020304" pitchFamily="18" charset="0"/>
                        </a:rPr>
                        <a:t>1.00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l"/>
                      <a:r>
                        <a:rPr lang="en-US" sz="1600" dirty="0">
                          <a:latin typeface="Times New Roman" panose="02020603050405020304" pitchFamily="18" charset="0"/>
                          <a:cs typeface="Times New Roman" panose="02020603050405020304" pitchFamily="18" charset="0"/>
                        </a:rPr>
                        <a:t>1.00</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542713617"/>
                  </a:ext>
                </a:extLst>
              </a:tr>
            </a:tbl>
          </a:graphicData>
        </a:graphic>
      </p:graphicFrame>
      <p:sp>
        <p:nvSpPr>
          <p:cNvPr id="8" name="Slide Number Placeholder 7">
            <a:extLst>
              <a:ext uri="{FF2B5EF4-FFF2-40B4-BE49-F238E27FC236}">
                <a16:creationId xmlns:a16="http://schemas.microsoft.com/office/drawing/2014/main" id="{E94C8BE0-F122-267C-C77B-0F8B950DCD59}"/>
              </a:ext>
            </a:extLst>
          </p:cNvPr>
          <p:cNvSpPr>
            <a:spLocks noGrp="1"/>
          </p:cNvSpPr>
          <p:nvPr>
            <p:ph type="sldNum" sz="quarter" idx="12"/>
          </p:nvPr>
        </p:nvSpPr>
        <p:spPr>
          <a:xfrm>
            <a:off x="7086600" y="5296959"/>
            <a:ext cx="2057400" cy="304271"/>
          </a:xfrm>
        </p:spPr>
        <p:txBody>
          <a:bodyPr/>
          <a:lstStyle/>
          <a:p>
            <a:fld id="{B1DD23E2-BA1B-8049-8B7E-58F2712DF32D}" type="slidenum">
              <a:rPr lang="en-US" smtClean="0"/>
              <a:t>23</a:t>
            </a:fld>
            <a:endParaRPr lang="en-US" dirty="0"/>
          </a:p>
        </p:txBody>
      </p:sp>
    </p:spTree>
    <p:extLst>
      <p:ext uri="{BB962C8B-B14F-4D97-AF65-F5344CB8AC3E}">
        <p14:creationId xmlns:p14="http://schemas.microsoft.com/office/powerpoint/2010/main" val="3839644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8B9E-B4FB-6DC4-1377-D06A6AAE9DF6}"/>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Statistics - continued</a:t>
            </a:r>
          </a:p>
        </p:txBody>
      </p:sp>
      <p:sp>
        <p:nvSpPr>
          <p:cNvPr id="3" name="Content Placeholder 2">
            <a:extLst>
              <a:ext uri="{FF2B5EF4-FFF2-40B4-BE49-F238E27FC236}">
                <a16:creationId xmlns:a16="http://schemas.microsoft.com/office/drawing/2014/main" id="{004090C0-442D-0EDB-7099-9380E6002230}"/>
              </a:ext>
            </a:extLst>
          </p:cNvPr>
          <p:cNvSpPr>
            <a:spLocks noGrp="1"/>
          </p:cNvSpPr>
          <p:nvPr>
            <p:ph idx="1"/>
          </p:nvPr>
        </p:nvSpPr>
        <p:spPr>
          <a:xfrm>
            <a:off x="628650" y="1044442"/>
            <a:ext cx="7886700" cy="3996094"/>
          </a:xfrm>
        </p:spPr>
        <p:txBody>
          <a:bodyPr>
            <a:normAutofit/>
          </a:bodyPr>
          <a:lstStyle/>
          <a:p>
            <a:pPr algn="just">
              <a:lnSpc>
                <a:spcPct val="120000"/>
              </a:lnSpc>
            </a:pPr>
            <a:r>
              <a:rPr lang="en-US" sz="1600" dirty="0">
                <a:latin typeface="Times New Roman" panose="02020603050405020304" pitchFamily="18" charset="0"/>
                <a:cs typeface="Times New Roman" panose="02020603050405020304" pitchFamily="18" charset="0"/>
              </a:rPr>
              <a:t>Model Evaluation: Random Forest was considered the best classifier based on its validation accuracy compared to Naive Bayes and Logistic Regression. However, model selection should not solely rely on accuracy, and other metrics like precision, recall, and F1-score should also be considered. Additionally, cross-validation can help in selecting the best model.</a:t>
            </a:r>
          </a:p>
          <a:p>
            <a:pPr algn="just">
              <a:lnSpc>
                <a:spcPct val="120000"/>
              </a:lnSpc>
            </a:pPr>
            <a:r>
              <a:rPr lang="en-US" sz="1600" dirty="0">
                <a:latin typeface="Times New Roman" panose="02020603050405020304" pitchFamily="18" charset="0"/>
                <a:cs typeface="Times New Roman" panose="02020603050405020304" pitchFamily="18" charset="0"/>
              </a:rPr>
              <a:t>Random Forest combines the predictions of multiple decision trees to make a final decision, which often results in better performance.</a:t>
            </a:r>
          </a:p>
        </p:txBody>
      </p:sp>
      <p:sp>
        <p:nvSpPr>
          <p:cNvPr id="8" name="Slide Number Placeholder 7">
            <a:extLst>
              <a:ext uri="{FF2B5EF4-FFF2-40B4-BE49-F238E27FC236}">
                <a16:creationId xmlns:a16="http://schemas.microsoft.com/office/drawing/2014/main" id="{E94C8BE0-F122-267C-C77B-0F8B950DCD59}"/>
              </a:ext>
            </a:extLst>
          </p:cNvPr>
          <p:cNvSpPr>
            <a:spLocks noGrp="1"/>
          </p:cNvSpPr>
          <p:nvPr>
            <p:ph type="sldNum" sz="quarter" idx="12"/>
          </p:nvPr>
        </p:nvSpPr>
        <p:spPr>
          <a:xfrm>
            <a:off x="7086600" y="5296959"/>
            <a:ext cx="2057400" cy="304271"/>
          </a:xfrm>
        </p:spPr>
        <p:txBody>
          <a:bodyPr/>
          <a:lstStyle/>
          <a:p>
            <a:fld id="{B1DD23E2-BA1B-8049-8B7E-58F2712DF32D}" type="slidenum">
              <a:rPr lang="en-US" smtClean="0"/>
              <a:t>24</a:t>
            </a:fld>
            <a:endParaRPr lang="en-US" dirty="0"/>
          </a:p>
        </p:txBody>
      </p:sp>
    </p:spTree>
    <p:extLst>
      <p:ext uri="{BB962C8B-B14F-4D97-AF65-F5344CB8AC3E}">
        <p14:creationId xmlns:p14="http://schemas.microsoft.com/office/powerpoint/2010/main" val="1893711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3EF2-F304-B4CA-1497-B00DEBFDF8C3}"/>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Advanced Analyses</a:t>
            </a:r>
            <a:endParaRPr lang="en-US" sz="2400" dirty="0"/>
          </a:p>
        </p:txBody>
      </p:sp>
      <p:sp>
        <p:nvSpPr>
          <p:cNvPr id="4" name="Slide Number Placeholder 3">
            <a:extLst>
              <a:ext uri="{FF2B5EF4-FFF2-40B4-BE49-F238E27FC236}">
                <a16:creationId xmlns:a16="http://schemas.microsoft.com/office/drawing/2014/main" id="{B0A21CE0-DAB5-3CED-FB9F-0B9291D89443}"/>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25</a:t>
            </a:fld>
            <a:endParaRPr lang="en-US"/>
          </a:p>
        </p:txBody>
      </p:sp>
      <p:sp>
        <p:nvSpPr>
          <p:cNvPr id="7" name="Content Placeholder 6">
            <a:extLst>
              <a:ext uri="{FF2B5EF4-FFF2-40B4-BE49-F238E27FC236}">
                <a16:creationId xmlns:a16="http://schemas.microsoft.com/office/drawing/2014/main" id="{A70DE78B-F6D4-649B-A7F1-316915E8E8BF}"/>
              </a:ext>
            </a:extLst>
          </p:cNvPr>
          <p:cNvSpPr>
            <a:spLocks noGrp="1"/>
          </p:cNvSpPr>
          <p:nvPr>
            <p:ph idx="1"/>
          </p:nvPr>
        </p:nvSpPr>
        <p:spPr>
          <a:xfrm>
            <a:off x="628650" y="1213601"/>
            <a:ext cx="7886700" cy="4378920"/>
          </a:xfrm>
        </p:spPr>
        <p:txBody>
          <a:bodyPr>
            <a:normAutofit/>
          </a:bodyPr>
          <a:lstStyle/>
          <a:p>
            <a:pPr>
              <a:lnSpc>
                <a:spcPct val="120000"/>
              </a:lnSpc>
            </a:pPr>
            <a:r>
              <a:rPr lang="en-US" sz="1600" dirty="0">
                <a:latin typeface="Times New Roman" panose="02020603050405020304" pitchFamily="18" charset="0"/>
                <a:cs typeface="Times New Roman" panose="02020603050405020304" pitchFamily="18" charset="0"/>
              </a:rPr>
              <a:t>Testing the model using Random Forest Classifier</a:t>
            </a:r>
          </a:p>
          <a:p>
            <a:pPr>
              <a:lnSpc>
                <a:spcPct val="120000"/>
              </a:lnSpc>
            </a:pPr>
            <a:r>
              <a:rPr lang="en-US" sz="1600" dirty="0">
                <a:latin typeface="Times New Roman" panose="02020603050405020304" pitchFamily="18" charset="0"/>
                <a:cs typeface="Times New Roman" panose="02020603050405020304" pitchFamily="18" charset="0"/>
              </a:rPr>
              <a:t>Testing the model performance in the Testing dataset.</a:t>
            </a:r>
          </a:p>
          <a:p>
            <a:pPr algn="just">
              <a:lnSpc>
                <a:spcPct val="120000"/>
              </a:lnSpc>
            </a:pPr>
            <a:r>
              <a:rPr lang="en-US" sz="1600" dirty="0">
                <a:latin typeface="Times New Roman" panose="02020603050405020304" pitchFamily="18" charset="0"/>
                <a:cs typeface="Times New Roman" panose="02020603050405020304" pitchFamily="18" charset="0"/>
              </a:rPr>
              <a:t>Confusion Matrices and Model evaluation: 0 is Non-Spam, 1 is Spam</a:t>
            </a:r>
          </a:p>
          <a:p>
            <a:pPr algn="just">
              <a:lnSpc>
                <a:spcPct val="120000"/>
              </a:lnSpc>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Because of the dataset; a baseline of simply predicting all messages as Non-Spam would be correct 87% of the time.  The model improves on that by predicting correctly 97% for the test partition (and having a much better sensitivity percentage).</a:t>
            </a:r>
          </a:p>
        </p:txBody>
      </p:sp>
      <p:pic>
        <p:nvPicPr>
          <p:cNvPr id="5" name="Picture 4">
            <a:extLst>
              <a:ext uri="{FF2B5EF4-FFF2-40B4-BE49-F238E27FC236}">
                <a16:creationId xmlns:a16="http://schemas.microsoft.com/office/drawing/2014/main" id="{4CA92FC7-19BE-4A18-DB1A-EB944797DF28}"/>
              </a:ext>
            </a:extLst>
          </p:cNvPr>
          <p:cNvPicPr>
            <a:picLocks noChangeAspect="1"/>
          </p:cNvPicPr>
          <p:nvPr/>
        </p:nvPicPr>
        <p:blipFill>
          <a:blip r:embed="rId3"/>
          <a:stretch>
            <a:fillRect/>
          </a:stretch>
        </p:blipFill>
        <p:spPr>
          <a:xfrm>
            <a:off x="689610" y="2487988"/>
            <a:ext cx="4884843" cy="1729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CFC3A54D-E3B8-F98A-54CE-0D03FE4A9528}"/>
              </a:ext>
            </a:extLst>
          </p:cNvPr>
          <p:cNvPicPr>
            <a:picLocks noChangeAspect="1"/>
          </p:cNvPicPr>
          <p:nvPr/>
        </p:nvPicPr>
        <p:blipFill>
          <a:blip r:embed="rId4"/>
          <a:stretch>
            <a:fillRect/>
          </a:stretch>
        </p:blipFill>
        <p:spPr>
          <a:xfrm>
            <a:off x="6038641" y="2487988"/>
            <a:ext cx="2415749" cy="1729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13100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0ABA-A272-97AA-E972-7CDA2F6C9536}"/>
              </a:ext>
            </a:extLst>
          </p:cNvPr>
          <p:cNvSpPr>
            <a:spLocks noGrp="1"/>
          </p:cNvSpPr>
          <p:nvPr>
            <p:ph type="title"/>
          </p:nvPr>
        </p:nvSpPr>
        <p:spPr/>
        <p:txBody>
          <a:bodyPr>
            <a:normAutofit/>
          </a:bodyPr>
          <a:lstStyle/>
          <a:p>
            <a:r>
              <a:rPr lang="en-US" sz="2333" u="sng" dirty="0">
                <a:latin typeface="Times New Roman" panose="02020603050405020304" pitchFamily="18" charset="0"/>
                <a:cs typeface="Times New Roman" panose="02020603050405020304" pitchFamily="18" charset="0"/>
              </a:rPr>
              <a:t>Roadblocks &amp; Challenges </a:t>
            </a:r>
          </a:p>
        </p:txBody>
      </p:sp>
      <p:sp>
        <p:nvSpPr>
          <p:cNvPr id="3" name="Content Placeholder 2">
            <a:extLst>
              <a:ext uri="{FF2B5EF4-FFF2-40B4-BE49-F238E27FC236}">
                <a16:creationId xmlns:a16="http://schemas.microsoft.com/office/drawing/2014/main" id="{FC104FE6-1D78-A4E6-851C-41D314D3FA26}"/>
              </a:ext>
            </a:extLst>
          </p:cNvPr>
          <p:cNvSpPr>
            <a:spLocks noGrp="1"/>
          </p:cNvSpPr>
          <p:nvPr>
            <p:ph idx="1"/>
          </p:nvPr>
        </p:nvSpPr>
        <p:spPr>
          <a:xfrm>
            <a:off x="628650" y="1193200"/>
            <a:ext cx="7886700" cy="3626115"/>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Collecting the data and the frequently used keywords from the text messages that are suspected as spam messages.</a:t>
            </a:r>
          </a:p>
          <a:p>
            <a:pPr algn="just">
              <a:lnSpc>
                <a:spcPct val="100000"/>
              </a:lnSpc>
            </a:pPr>
            <a:r>
              <a:rPr lang="en-US" sz="1600" dirty="0">
                <a:latin typeface="Times New Roman" panose="02020603050405020304" pitchFamily="18" charset="0"/>
                <a:cs typeface="Times New Roman" panose="02020603050405020304" pitchFamily="18" charset="0"/>
              </a:rPr>
              <a:t>Arranging the data patterns in a way that the classifier methods can collect the correct data and provide the required output.</a:t>
            </a:r>
          </a:p>
        </p:txBody>
      </p:sp>
      <p:sp>
        <p:nvSpPr>
          <p:cNvPr id="8" name="Slide Number Placeholder 7">
            <a:extLst>
              <a:ext uri="{FF2B5EF4-FFF2-40B4-BE49-F238E27FC236}">
                <a16:creationId xmlns:a16="http://schemas.microsoft.com/office/drawing/2014/main" id="{CD1A86D1-D5E6-D27C-8EC6-753D06DA6642}"/>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26</a:t>
            </a:fld>
            <a:endParaRPr lang="en-US" dirty="0"/>
          </a:p>
        </p:txBody>
      </p:sp>
    </p:spTree>
    <p:extLst>
      <p:ext uri="{BB962C8B-B14F-4D97-AF65-F5344CB8AC3E}">
        <p14:creationId xmlns:p14="http://schemas.microsoft.com/office/powerpoint/2010/main" val="1864295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F2C6E-48FF-E94B-FC58-3CED4D005637}"/>
              </a:ext>
            </a:extLst>
          </p:cNvPr>
          <p:cNvSpPr>
            <a:spLocks noGrp="1"/>
          </p:cNvSpPr>
          <p:nvPr>
            <p:ph type="title"/>
          </p:nvPr>
        </p:nvSpPr>
        <p:spPr/>
        <p:txBody>
          <a:bodyPr>
            <a:normAutofit/>
          </a:bodyPr>
          <a:lstStyle/>
          <a:p>
            <a:r>
              <a:rPr lang="en-US" sz="2400" b="0" i="0" u="sng" dirty="0">
                <a:effectLst/>
                <a:latin typeface="Times New Roman" panose="02020603050405020304" pitchFamily="18" charset="0"/>
                <a:cs typeface="Times New Roman" panose="02020603050405020304" pitchFamily="18" charset="0"/>
              </a:rPr>
              <a:t>Next Steps</a:t>
            </a:r>
            <a:endParaRPr lang="en-US" sz="24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CBB2F2-DE0F-5072-556E-D98A586BE77D}"/>
              </a:ext>
            </a:extLst>
          </p:cNvPr>
          <p:cNvSpPr>
            <a:spLocks noGrp="1"/>
          </p:cNvSpPr>
          <p:nvPr>
            <p:ph idx="1"/>
          </p:nvPr>
        </p:nvSpPr>
        <p:spPr>
          <a:xfrm>
            <a:off x="628650" y="1144837"/>
            <a:ext cx="7886700" cy="3626115"/>
          </a:xfrm>
        </p:spPr>
        <p:txBody>
          <a:bodyPr>
            <a:noAutofit/>
          </a:bodyPr>
          <a:lstStyle/>
          <a:p>
            <a:pPr>
              <a:lnSpc>
                <a:spcPct val="100000"/>
              </a:lnSpc>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To do further study of modifying hyper parameter values including threshold.</a:t>
            </a:r>
          </a:p>
          <a:p>
            <a:pPr>
              <a:lnSpc>
                <a:spcPct val="100000"/>
              </a:lnSpc>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To do study on handling imbalanced data sets in machine learning methods and how it is affecting the results.</a:t>
            </a:r>
          </a:p>
          <a:p>
            <a:pPr>
              <a:lnSpc>
                <a:spcPct val="100000"/>
              </a:lnSpc>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To do study on the AUC metric to assess the model's classification performance. </a:t>
            </a:r>
          </a:p>
          <a:p>
            <a:pPr>
              <a:lnSpc>
                <a:spcPct val="100000"/>
              </a:lnSpc>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To do study using word embedding in spam detection. </a:t>
            </a:r>
          </a:p>
          <a:p>
            <a:pPr lvl="1">
              <a:lnSpc>
                <a:spcPct val="100000"/>
              </a:lnSpc>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Description: Word embeddings (e.g., Word2Vec, </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GloVe</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offer a dense representation of words based on their context, capturing semantic relationships between words.</a:t>
            </a:r>
          </a:p>
          <a:p>
            <a:pPr lvl="1">
              <a:lnSpc>
                <a:spcPct val="100000"/>
              </a:lnSpc>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Application: Use embeddings to enhance feature vectors, allowing the model to understand similar words and contexts, improving the detection of subtly different spam messages</a:t>
            </a:r>
            <a:r>
              <a:rPr lang="en-US" sz="1300" kern="1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0000"/>
              </a:lnSpc>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FD9285C-602E-8B31-24C3-2FDC553E1DE3}"/>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27</a:t>
            </a:fld>
            <a:endParaRPr lang="en-US" dirty="0"/>
          </a:p>
        </p:txBody>
      </p:sp>
    </p:spTree>
    <p:extLst>
      <p:ext uri="{BB962C8B-B14F-4D97-AF65-F5344CB8AC3E}">
        <p14:creationId xmlns:p14="http://schemas.microsoft.com/office/powerpoint/2010/main" val="905043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7426D-E3B0-CB14-0369-5839BEE19266}"/>
              </a:ext>
            </a:extLst>
          </p:cNvPr>
          <p:cNvSpPr>
            <a:spLocks noGrp="1"/>
          </p:cNvSpPr>
          <p:nvPr>
            <p:ph type="title"/>
          </p:nvPr>
        </p:nvSpPr>
        <p:spPr/>
        <p:txBody>
          <a:bodyPr>
            <a:normAutofit/>
          </a:bodyPr>
          <a:lstStyle/>
          <a:p>
            <a:r>
              <a:rPr lang="en-US" sz="2400" b="0" i="0" u="sng" dirty="0">
                <a:effectLst/>
                <a:latin typeface="Times New Roman" panose="02020603050405020304" pitchFamily="18" charset="0"/>
                <a:cs typeface="Times New Roman" panose="02020603050405020304" pitchFamily="18" charset="0"/>
              </a:rPr>
              <a:t>Conclusion</a:t>
            </a:r>
            <a:endParaRPr lang="en-US" sz="24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98CF77-4434-1F0F-EAEE-C8DC0FA369C2}"/>
              </a:ext>
            </a:extLst>
          </p:cNvPr>
          <p:cNvSpPr>
            <a:spLocks noGrp="1"/>
          </p:cNvSpPr>
          <p:nvPr>
            <p:ph idx="1"/>
          </p:nvPr>
        </p:nvSpPr>
        <p:spPr>
          <a:xfrm>
            <a:off x="628650" y="1117942"/>
            <a:ext cx="7886700" cy="3626115"/>
          </a:xfrm>
        </p:spPr>
        <p:txBody>
          <a:bodyPr>
            <a:normAutofit/>
          </a:bodyPr>
          <a:lstStyle/>
          <a:p>
            <a:pPr algn="just">
              <a:lnSpc>
                <a:spcPct val="100000"/>
              </a:lnSpc>
            </a:pPr>
            <a:r>
              <a:rPr lang="en-US" sz="1600" dirty="0">
                <a:latin typeface="Times New Roman" panose="02020603050405020304" pitchFamily="18" charset="0"/>
                <a:cs typeface="Times New Roman" panose="02020603050405020304" pitchFamily="18" charset="0"/>
              </a:rPr>
              <a:t>The Random Forest Classifier performs well across various metrics, demonstrating reliability in distinguishing between spam and non-spam instances. The balanced nature of accuracy, sensitivity, precision, and specificity suggests that the Random Forest Classifier approach is effective in handling the complexities of the dataset. Regular monitoring and potential refinement of rules may further enhance the model's performance in real-world applications.</a:t>
            </a:r>
          </a:p>
          <a:p>
            <a:pPr algn="just">
              <a:lnSpc>
                <a:spcPct val="100000"/>
              </a:lnSpc>
            </a:pPr>
            <a:r>
              <a:rPr lang="en-US" sz="1600" dirty="0">
                <a:latin typeface="Times New Roman" panose="02020603050405020304" pitchFamily="18" charset="0"/>
                <a:cs typeface="Times New Roman" panose="02020603050405020304" pitchFamily="18" charset="0"/>
              </a:rPr>
              <a:t>The model that works with our data was determined to be a Random Forest Classifier.</a:t>
            </a:r>
          </a:p>
        </p:txBody>
      </p:sp>
      <p:sp>
        <p:nvSpPr>
          <p:cNvPr id="8" name="Slide Number Placeholder 7">
            <a:extLst>
              <a:ext uri="{FF2B5EF4-FFF2-40B4-BE49-F238E27FC236}">
                <a16:creationId xmlns:a16="http://schemas.microsoft.com/office/drawing/2014/main" id="{77B53F1C-FFD5-34D5-C99C-ED15ECD10A2C}"/>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28</a:t>
            </a:fld>
            <a:endParaRPr lang="en-US" dirty="0"/>
          </a:p>
        </p:txBody>
      </p:sp>
    </p:spTree>
    <p:extLst>
      <p:ext uri="{BB962C8B-B14F-4D97-AF65-F5344CB8AC3E}">
        <p14:creationId xmlns:p14="http://schemas.microsoft.com/office/powerpoint/2010/main" val="1946612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8D440-4744-A872-1A17-1E2D97E90397}"/>
              </a:ext>
            </a:extLst>
          </p:cNvPr>
          <p:cNvSpPr>
            <a:spLocks noGrp="1"/>
          </p:cNvSpPr>
          <p:nvPr>
            <p:ph idx="1"/>
          </p:nvPr>
        </p:nvSpPr>
        <p:spPr/>
        <p:txBody>
          <a:bodyPr/>
          <a:lstStyle/>
          <a:p>
            <a:endParaRPr lang="en-US" dirty="0"/>
          </a:p>
          <a:p>
            <a:endParaRPr lang="en-US" dirty="0"/>
          </a:p>
          <a:p>
            <a:endParaRPr lang="en-US" dirty="0"/>
          </a:p>
          <a:p>
            <a:pPr marL="1142954" lvl="3" indent="0">
              <a:buNone/>
            </a:pPr>
            <a:r>
              <a:rPr lang="en-US" sz="3333" dirty="0"/>
              <a:t>	                  </a:t>
            </a:r>
            <a:r>
              <a:rPr lang="en-US" sz="3333" dirty="0">
                <a:latin typeface="Times New Roman" panose="02020603050405020304" pitchFamily="18" charset="0"/>
                <a:cs typeface="Times New Roman" panose="02020603050405020304" pitchFamily="18" charset="0"/>
              </a:rPr>
              <a:t>Thank you </a:t>
            </a:r>
          </a:p>
        </p:txBody>
      </p:sp>
      <p:sp>
        <p:nvSpPr>
          <p:cNvPr id="7" name="Slide Number Placeholder 6">
            <a:extLst>
              <a:ext uri="{FF2B5EF4-FFF2-40B4-BE49-F238E27FC236}">
                <a16:creationId xmlns:a16="http://schemas.microsoft.com/office/drawing/2014/main" id="{EAD70010-5488-2965-8B36-5AFA5CC66900}"/>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29</a:t>
            </a:fld>
            <a:endParaRPr lang="en-US"/>
          </a:p>
        </p:txBody>
      </p:sp>
    </p:spTree>
    <p:extLst>
      <p:ext uri="{BB962C8B-B14F-4D97-AF65-F5344CB8AC3E}">
        <p14:creationId xmlns:p14="http://schemas.microsoft.com/office/powerpoint/2010/main" val="351730037"/>
      </p:ext>
    </p:extLst>
  </p:cSld>
  <p:clrMapOvr>
    <a:masterClrMapping/>
  </p:clrMapOvr>
  <mc:AlternateContent xmlns:mc="http://schemas.openxmlformats.org/markup-compatibility/2006" xmlns:p14="http://schemas.microsoft.com/office/powerpoint/2010/main">
    <mc:Choice Requires="p14">
      <p:transition spd="slow" p14:dur="2000" advTm="2511"/>
    </mc:Choice>
    <mc:Fallback xmlns="">
      <p:transition spd="slow" advTm="251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022D-6728-0916-A14D-94D5F851D9FD}"/>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77759E5B-F16A-B22C-41B7-778B229926F6}"/>
              </a:ext>
            </a:extLst>
          </p:cNvPr>
          <p:cNvSpPr>
            <a:spLocks noGrp="1"/>
          </p:cNvSpPr>
          <p:nvPr>
            <p:ph idx="1"/>
          </p:nvPr>
        </p:nvSpPr>
        <p:spPr>
          <a:xfrm>
            <a:off x="628650" y="1148128"/>
            <a:ext cx="7886700" cy="3383280"/>
          </a:xfrm>
        </p:spPr>
        <p:txBody>
          <a:bodyPr>
            <a:noAutofit/>
          </a:bodyPr>
          <a:lstStyle/>
          <a:p>
            <a:pPr>
              <a:lnSpc>
                <a:spcPct val="100000"/>
              </a:lnSpc>
              <a:spcBef>
                <a:spcPts val="0"/>
              </a:spcBef>
              <a:spcAft>
                <a:spcPts val="800"/>
              </a:spcAft>
              <a:tabLst>
                <a:tab pos="4572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There are several categories of cybercrime activities</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like:</a:t>
            </a:r>
          </a:p>
          <a:p>
            <a:pPr marL="685800" lvl="1" indent="-342900">
              <a:lnSpc>
                <a:spcPct val="100000"/>
              </a:lnSpc>
              <a:spcBef>
                <a:spcPts val="0"/>
              </a:spcBef>
              <a:spcAft>
                <a:spcPts val="800"/>
              </a:spcAft>
              <a:buFont typeface="+mj-lt"/>
              <a:buAutoNum type="arabicPeriod"/>
              <a:tabLst>
                <a:tab pos="457200" algn="l"/>
              </a:tabLs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Phishing</a:t>
            </a:r>
          </a:p>
          <a:p>
            <a:pPr marL="685800" lvl="1" indent="-342900">
              <a:lnSpc>
                <a:spcPct val="100000"/>
              </a:lnSpc>
              <a:spcBef>
                <a:spcPts val="0"/>
              </a:spcBef>
              <a:spcAft>
                <a:spcPts val="800"/>
              </a:spcAft>
              <a:buFont typeface="+mj-lt"/>
              <a:buAutoNum type="arabicPeriod"/>
              <a:tabLst>
                <a:tab pos="457200" algn="l"/>
              </a:tabLs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Spam Messages </a:t>
            </a:r>
          </a:p>
          <a:p>
            <a:pPr marL="685800" lvl="1" indent="-342900">
              <a:lnSpc>
                <a:spcPct val="100000"/>
              </a:lnSpc>
              <a:spcBef>
                <a:spcPts val="0"/>
              </a:spcBef>
              <a:spcAft>
                <a:spcPts val="800"/>
              </a:spcAft>
              <a:buFont typeface="+mj-lt"/>
              <a:buAutoNum type="arabicPeriod"/>
              <a:tabLst>
                <a:tab pos="457200" algn="l"/>
              </a:tabLs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Online Fraud  </a:t>
            </a:r>
          </a:p>
          <a:p>
            <a:pPr marL="685800" lvl="1" indent="-342900">
              <a:lnSpc>
                <a:spcPct val="100000"/>
              </a:lnSpc>
              <a:spcBef>
                <a:spcPts val="0"/>
              </a:spcBef>
              <a:spcAft>
                <a:spcPts val="800"/>
              </a:spcAft>
              <a:buFont typeface="+mj-lt"/>
              <a:buAutoNum type="arabicPeriod"/>
              <a:tabLst>
                <a:tab pos="457200" algn="l"/>
              </a:tabLs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Crypto Jacking</a:t>
            </a:r>
          </a:p>
          <a:p>
            <a:pPr>
              <a:lnSpc>
                <a:spcPct val="100000"/>
              </a:lnSpc>
              <a:spcBef>
                <a:spcPts val="0"/>
              </a:spcBef>
              <a:spcAft>
                <a:spcPts val="800"/>
              </a:spcAft>
              <a:tabLst>
                <a:tab pos="457200" algn="l"/>
              </a:tabLs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Among the various types of cybercrime activities,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s</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pam messages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are</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the easiest and fastest way to hack anyone’s phone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within a few</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seconds. </a:t>
            </a:r>
          </a:p>
          <a:p>
            <a:pPr>
              <a:lnSpc>
                <a:spcPct val="100000"/>
              </a:lnSpc>
              <a:spcBef>
                <a:spcPts val="0"/>
              </a:spcBef>
              <a:spcAft>
                <a:spcPts val="800"/>
              </a:spcAft>
              <a:tabLst>
                <a:tab pos="457200" algn="l"/>
              </a:tabLs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When an individual receives a text message containing links, coupons, a phone number, or random numbers, clicking on the provided links or coupons may facilitate hackers unauthorized access to the phone, compromising both the device and the personal data stored on it.</a:t>
            </a:r>
          </a:p>
        </p:txBody>
      </p:sp>
      <p:sp>
        <p:nvSpPr>
          <p:cNvPr id="8" name="Slide Number Placeholder 7">
            <a:extLst>
              <a:ext uri="{FF2B5EF4-FFF2-40B4-BE49-F238E27FC236}">
                <a16:creationId xmlns:a16="http://schemas.microsoft.com/office/drawing/2014/main" id="{3FBCC939-49E9-F8C2-4292-58B70A9A7E18}"/>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3</a:t>
            </a:fld>
            <a:endParaRPr lang="en-US" dirty="0"/>
          </a:p>
        </p:txBody>
      </p:sp>
      <p:sp>
        <p:nvSpPr>
          <p:cNvPr id="5" name="TextBox 4">
            <a:extLst>
              <a:ext uri="{FF2B5EF4-FFF2-40B4-BE49-F238E27FC236}">
                <a16:creationId xmlns:a16="http://schemas.microsoft.com/office/drawing/2014/main" id="{C616808F-73E3-7D69-5AA4-B41E88FEADE7}"/>
              </a:ext>
            </a:extLst>
          </p:cNvPr>
          <p:cNvSpPr txBox="1"/>
          <p:nvPr/>
        </p:nvSpPr>
        <p:spPr>
          <a:xfrm>
            <a:off x="2903838" y="4772865"/>
            <a:ext cx="6157784" cy="524503"/>
          </a:xfrm>
          <a:prstGeom prst="rect">
            <a:avLst/>
          </a:prstGeom>
          <a:noFill/>
        </p:spPr>
        <p:txBody>
          <a:bodyPr wrap="square">
            <a:spAutoFit/>
          </a:bodyPr>
          <a:lstStyle/>
          <a:p>
            <a:r>
              <a:rPr lang="en-US" dirty="0"/>
              <a:t>Reference: </a:t>
            </a:r>
            <a:r>
              <a:rPr lang="en-US" dirty="0">
                <a:hlinkClick r:id="rId3"/>
              </a:rPr>
              <a:t>https://www.fbi.gov/contact-us/field-offices/springfield/news/internet-crime-complaint-center-releases-2022-statistics</a:t>
            </a:r>
            <a:r>
              <a:rPr lang="en-US" dirty="0"/>
              <a:t> </a:t>
            </a:r>
          </a:p>
        </p:txBody>
      </p:sp>
    </p:spTree>
    <p:extLst>
      <p:ext uri="{BB962C8B-B14F-4D97-AF65-F5344CB8AC3E}">
        <p14:creationId xmlns:p14="http://schemas.microsoft.com/office/powerpoint/2010/main" val="1296809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9D94-3D0A-608B-CEF2-FE79FAA86F76}"/>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Beneficiaries</a:t>
            </a:r>
          </a:p>
        </p:txBody>
      </p:sp>
      <p:sp>
        <p:nvSpPr>
          <p:cNvPr id="3" name="Content Placeholder 2">
            <a:extLst>
              <a:ext uri="{FF2B5EF4-FFF2-40B4-BE49-F238E27FC236}">
                <a16:creationId xmlns:a16="http://schemas.microsoft.com/office/drawing/2014/main" id="{75DCC18C-906F-B678-42FC-5FC5B34D1106}"/>
              </a:ext>
            </a:extLst>
          </p:cNvPr>
          <p:cNvSpPr>
            <a:spLocks noGrp="1"/>
          </p:cNvSpPr>
          <p:nvPr>
            <p:ph idx="1"/>
          </p:nvPr>
        </p:nvSpPr>
        <p:spPr>
          <a:xfrm>
            <a:off x="313765" y="1156785"/>
            <a:ext cx="8201585" cy="3626115"/>
          </a:xfrm>
        </p:spPr>
        <p:txBody>
          <a:bodyPr>
            <a:normAutofit/>
          </a:bodyPr>
          <a:lstStyle/>
          <a:p>
            <a:pPr lvl="1">
              <a:lnSpc>
                <a:spcPct val="100000"/>
              </a:lnSpc>
            </a:pPr>
            <a:r>
              <a:rPr lang="en-US" sz="1600" dirty="0">
                <a:latin typeface="Times New Roman" panose="02020603050405020304" pitchFamily="18" charset="0"/>
                <a:ea typeface="Times New Roman" panose="02020603050405020304" pitchFamily="18" charset="0"/>
              </a:rPr>
              <a:t>Organizations that can gain substantial advantages through this analysis</a:t>
            </a:r>
            <a:r>
              <a:rPr lang="en-US" sz="1600" dirty="0">
                <a:effectLst/>
                <a:latin typeface="Times New Roman" panose="02020603050405020304" pitchFamily="18" charset="0"/>
                <a:ea typeface="Times New Roman" panose="02020603050405020304" pitchFamily="18" charset="0"/>
              </a:rPr>
              <a:t> include</a:t>
            </a:r>
            <a:r>
              <a:rPr lang="en-US" sz="1600" dirty="0">
                <a:latin typeface="Times New Roman" panose="02020603050405020304" pitchFamily="18" charset="0"/>
                <a:ea typeface="Times New Roman" panose="02020603050405020304" pitchFamily="18" charset="0"/>
              </a:rPr>
              <a:t>:</a:t>
            </a:r>
          </a:p>
          <a:p>
            <a:pPr marL="1028700" lvl="2" indent="-342900">
              <a:lnSpc>
                <a:spcPct val="150000"/>
              </a:lnSpc>
              <a:buFont typeface="+mj-lt"/>
              <a:buAutoNum type="arabicPeriod"/>
            </a:pPr>
            <a:r>
              <a:rPr lang="en-US" sz="1600" dirty="0">
                <a:latin typeface="Times New Roman" panose="02020603050405020304" pitchFamily="18" charset="0"/>
                <a:ea typeface="Times New Roman" panose="02020603050405020304" pitchFamily="18" charset="0"/>
              </a:rPr>
              <a:t>Technology companies.</a:t>
            </a:r>
          </a:p>
          <a:p>
            <a:pPr marL="1028700" lvl="2" indent="-342900">
              <a:lnSpc>
                <a:spcPct val="150000"/>
              </a:lnSpc>
              <a:buFont typeface="+mj-lt"/>
              <a:buAutoNum type="arabicPeriod"/>
            </a:pPr>
            <a:r>
              <a:rPr lang="en-US" sz="1600" dirty="0">
                <a:latin typeface="Times New Roman" panose="02020603050405020304" pitchFamily="18" charset="0"/>
                <a:ea typeface="Times New Roman" panose="02020603050405020304" pitchFamily="18" charset="0"/>
              </a:rPr>
              <a:t>Social media companies. </a:t>
            </a:r>
          </a:p>
          <a:p>
            <a:pPr marL="1028700" lvl="2" indent="-342900">
              <a:lnSpc>
                <a:spcPct val="150000"/>
              </a:lnSpc>
              <a:buFont typeface="+mj-lt"/>
              <a:buAutoNum type="arabicPeriod"/>
            </a:pPr>
            <a:r>
              <a:rPr lang="en-US" sz="1600" dirty="0">
                <a:latin typeface="Times New Roman" panose="02020603050405020304" pitchFamily="18" charset="0"/>
                <a:ea typeface="Times New Roman" panose="02020603050405020304" pitchFamily="18" charset="0"/>
              </a:rPr>
              <a:t>Finance companies.</a:t>
            </a:r>
          </a:p>
          <a:p>
            <a:pPr marL="1028700" lvl="2" indent="-342900">
              <a:lnSpc>
                <a:spcPct val="150000"/>
              </a:lnSpc>
              <a:buFont typeface="+mj-lt"/>
              <a:buAutoNum type="arabicPeriod"/>
            </a:pPr>
            <a:r>
              <a:rPr lang="en-US" sz="1600" dirty="0">
                <a:latin typeface="Times New Roman" panose="02020603050405020304" pitchFamily="18" charset="0"/>
                <a:ea typeface="Times New Roman" panose="02020603050405020304" pitchFamily="18" charset="0"/>
              </a:rPr>
              <a:t>E-commerce companies. </a:t>
            </a:r>
          </a:p>
          <a:p>
            <a:pPr marL="1028700" lvl="2" indent="-342900">
              <a:lnSpc>
                <a:spcPct val="150000"/>
              </a:lnSpc>
              <a:buFont typeface="+mj-lt"/>
              <a:buAutoNum type="arabicPeriod"/>
            </a:pPr>
            <a:r>
              <a:rPr lang="en-US" sz="1600" dirty="0">
                <a:latin typeface="Times New Roman" panose="02020603050405020304" pitchFamily="18" charset="0"/>
                <a:ea typeface="Times New Roman" panose="02020603050405020304" pitchFamily="18" charset="0"/>
              </a:rPr>
              <a:t>Telecommunication companies.</a:t>
            </a:r>
          </a:p>
        </p:txBody>
      </p:sp>
      <p:sp>
        <p:nvSpPr>
          <p:cNvPr id="8" name="Slide Number Placeholder 7">
            <a:extLst>
              <a:ext uri="{FF2B5EF4-FFF2-40B4-BE49-F238E27FC236}">
                <a16:creationId xmlns:a16="http://schemas.microsoft.com/office/drawing/2014/main" id="{D0BBA8F0-813B-962D-A634-93927C27EEC9}"/>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4</a:t>
            </a:fld>
            <a:endParaRPr lang="en-US" dirty="0"/>
          </a:p>
        </p:txBody>
      </p:sp>
    </p:spTree>
    <p:extLst>
      <p:ext uri="{BB962C8B-B14F-4D97-AF65-F5344CB8AC3E}">
        <p14:creationId xmlns:p14="http://schemas.microsoft.com/office/powerpoint/2010/main" val="1077802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333" u="sng" dirty="0">
                <a:latin typeface="Times New Roman" panose="02020603050405020304" pitchFamily="18" charset="0"/>
                <a:cs typeface="Times New Roman" panose="02020603050405020304" pitchFamily="18" charset="0"/>
              </a:rPr>
              <a:t>Research</a:t>
            </a:r>
            <a:r>
              <a:rPr lang="en-US" sz="2333" b="1" u="sng" dirty="0">
                <a:latin typeface="Times New Roman" panose="02020603050405020304" pitchFamily="18" charset="0"/>
                <a:cs typeface="Times New Roman" panose="02020603050405020304" pitchFamily="18" charset="0"/>
              </a:rPr>
              <a:t> </a:t>
            </a:r>
            <a:r>
              <a:rPr lang="en-US" sz="2333" u="sng" dirty="0">
                <a:latin typeface="Times New Roman" panose="02020603050405020304" pitchFamily="18" charset="0"/>
                <a:cs typeface="Times New Roman" panose="02020603050405020304" pitchFamily="18" charset="0"/>
              </a:rPr>
              <a:t>Questions</a:t>
            </a:r>
          </a:p>
        </p:txBody>
      </p:sp>
      <p:sp>
        <p:nvSpPr>
          <p:cNvPr id="3" name="Content Placeholder 2"/>
          <p:cNvSpPr>
            <a:spLocks noGrp="1"/>
          </p:cNvSpPr>
          <p:nvPr>
            <p:ph idx="1"/>
          </p:nvPr>
        </p:nvSpPr>
        <p:spPr>
          <a:xfrm>
            <a:off x="628650" y="1190315"/>
            <a:ext cx="7229475" cy="3334369"/>
          </a:xfrm>
        </p:spPr>
        <p:txBody>
          <a:bodyPr>
            <a:normAutofit/>
          </a:bodyPr>
          <a:lstStyle/>
          <a:p>
            <a:pPr>
              <a:lnSpc>
                <a:spcPct val="100000"/>
              </a:lnSpc>
            </a:pPr>
            <a:r>
              <a:rPr lang="en-US" sz="1600" dirty="0">
                <a:latin typeface="Times New Roman" panose="02020603050405020304" pitchFamily="18" charset="0"/>
                <a:cs typeface="Times New Roman" panose="02020603050405020304" pitchFamily="18" charset="0"/>
              </a:rPr>
              <a:t>Regular text (Non-Spam) messages might have similar content as Spam messages, so how can we distinguish if it's Spam or not?</a:t>
            </a:r>
          </a:p>
          <a:p>
            <a:pPr>
              <a:lnSpc>
                <a:spcPct val="100000"/>
              </a:lnSpc>
            </a:pPr>
            <a:r>
              <a:rPr lang="en-US" sz="1600" dirty="0">
                <a:latin typeface="Times New Roman" panose="02020603050405020304" pitchFamily="18" charset="0"/>
                <a:cs typeface="Times New Roman" panose="02020603050405020304" pitchFamily="18" charset="0"/>
              </a:rPr>
              <a:t>Which analysis method provides effective distinction between Spam and Non-Spam text messages?</a:t>
            </a:r>
          </a:p>
        </p:txBody>
      </p:sp>
      <p:sp>
        <p:nvSpPr>
          <p:cNvPr id="8" name="Slide Number Placeholder 7">
            <a:extLst>
              <a:ext uri="{FF2B5EF4-FFF2-40B4-BE49-F238E27FC236}">
                <a16:creationId xmlns:a16="http://schemas.microsoft.com/office/drawing/2014/main" id="{A0668216-32F3-07E9-6E25-F8796F98A9B9}"/>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5</a:t>
            </a:fld>
            <a:endParaRPr lang="en-US" dirty="0"/>
          </a:p>
        </p:txBody>
      </p:sp>
    </p:spTree>
    <p:extLst>
      <p:ext uri="{BB962C8B-B14F-4D97-AF65-F5344CB8AC3E}">
        <p14:creationId xmlns:p14="http://schemas.microsoft.com/office/powerpoint/2010/main" val="812807836"/>
      </p:ext>
    </p:extLst>
  </p:cSld>
  <p:clrMapOvr>
    <a:masterClrMapping/>
  </p:clrMapOvr>
  <mc:AlternateContent xmlns:mc="http://schemas.openxmlformats.org/markup-compatibility/2006" xmlns:p14="http://schemas.microsoft.com/office/powerpoint/2010/main">
    <mc:Choice Requires="p14">
      <p:transition spd="slow" p14:dur="2000" advTm="39826"/>
    </mc:Choice>
    <mc:Fallback xmlns="">
      <p:transition spd="slow" advTm="398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1BB7-32E1-8E15-5123-A08F0D5930D1}"/>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84F93179-5491-0B46-0210-3AC3987733F2}"/>
              </a:ext>
            </a:extLst>
          </p:cNvPr>
          <p:cNvSpPr>
            <a:spLocks noGrp="1"/>
          </p:cNvSpPr>
          <p:nvPr>
            <p:ph idx="1"/>
          </p:nvPr>
        </p:nvSpPr>
        <p:spPr>
          <a:xfrm>
            <a:off x="628650" y="1216554"/>
            <a:ext cx="7886700" cy="3860271"/>
          </a:xfrm>
        </p:spPr>
        <p:txBody>
          <a:bodyPr>
            <a:noAutofit/>
          </a:bodyPr>
          <a:lstStyle/>
          <a:p>
            <a:pPr algn="just">
              <a:lnSpc>
                <a:spcPct val="100000"/>
              </a:lnSpc>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This is a sample dataset where data, categorized into Spam and Non-Spam messages, is retrieved from Kaggle. In the dataset, each row consists of the class (Spam or Non-Spam), followed by the message, with the class and message fields being comma-separated.</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BDFF7F7-432E-D461-D966-833F2FD6EE94}"/>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6</a:t>
            </a:fld>
            <a:endParaRPr lang="en-US" dirty="0"/>
          </a:p>
        </p:txBody>
      </p:sp>
      <p:pic>
        <p:nvPicPr>
          <p:cNvPr id="5" name="Picture 4">
            <a:extLst>
              <a:ext uri="{FF2B5EF4-FFF2-40B4-BE49-F238E27FC236}">
                <a16:creationId xmlns:a16="http://schemas.microsoft.com/office/drawing/2014/main" id="{FEECCC86-4DE0-579C-7AD6-AC43D2115F48}"/>
              </a:ext>
            </a:extLst>
          </p:cNvPr>
          <p:cNvPicPr>
            <a:picLocks noChangeAspect="1"/>
          </p:cNvPicPr>
          <p:nvPr/>
        </p:nvPicPr>
        <p:blipFill>
          <a:blip r:embed="rId3"/>
          <a:stretch>
            <a:fillRect/>
          </a:stretch>
        </p:blipFill>
        <p:spPr>
          <a:xfrm>
            <a:off x="1186452" y="2184672"/>
            <a:ext cx="6559498" cy="27528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405DA6FE-64C7-4720-3B62-1A26930C47CE}"/>
              </a:ext>
            </a:extLst>
          </p:cNvPr>
          <p:cNvSpPr txBox="1"/>
          <p:nvPr/>
        </p:nvSpPr>
        <p:spPr>
          <a:xfrm>
            <a:off x="4271136" y="4996462"/>
            <a:ext cx="4872864" cy="52322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Reference: </a:t>
            </a:r>
            <a:r>
              <a:rPr lang="en-US" sz="14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hlinkClick r:id="rId4"/>
              </a:rPr>
              <a:t>https://www.kaggle.com/datasets/uciml/sms-spam-collection-dataset</a:t>
            </a:r>
            <a:r>
              <a:rPr lang="en-US" sz="14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en-US" sz="12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328149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1BB7-32E1-8E15-5123-A08F0D5930D1}"/>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84F93179-5491-0B46-0210-3AC3987733F2}"/>
              </a:ext>
            </a:extLst>
          </p:cNvPr>
          <p:cNvSpPr>
            <a:spLocks noGrp="1"/>
          </p:cNvSpPr>
          <p:nvPr>
            <p:ph idx="1"/>
          </p:nvPr>
        </p:nvSpPr>
        <p:spPr>
          <a:xfrm>
            <a:off x="628650" y="1216554"/>
            <a:ext cx="7886700" cy="3860271"/>
          </a:xfrm>
        </p:spPr>
        <p:txBody>
          <a:bodyPr>
            <a:noAutofit/>
          </a:bodyPr>
          <a:lstStyle/>
          <a:p>
            <a:pPr algn="just">
              <a:lnSpc>
                <a:spcPct val="100000"/>
              </a:lnSpc>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This dataset is a predefined collection retrieved from Kaggle for analytical purposes. Messages in the dataset are classified as 'Spam' or 'Non-Spam' based on various features.</a:t>
            </a:r>
          </a:p>
          <a:p>
            <a:pPr algn="just">
              <a:lnSpc>
                <a:spcPct val="100000"/>
              </a:lnSpc>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Spam messages often include unsolicited promotions, urgent requests for action or personal information, hyperlinks to questionable websites, and may contain an abundance of sales language or be part of a bulk mailing. They might also use misleading subject lines, excessive capitalization, and special characters to draw attention. </a:t>
            </a:r>
          </a:p>
          <a:p>
            <a:pPr algn="just">
              <a:lnSpc>
                <a:spcPct val="100000"/>
              </a:lnSpc>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In contrast, Non-Spam messages, also known as 'Ham,' typically involve everyday language and pertain to genuine communication between individuals, displaying a natural flow of conversation without aggressive marketing tactics or suspect content.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BDFF7F7-432E-D461-D966-833F2FD6EE94}"/>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7</a:t>
            </a:fld>
            <a:endParaRPr lang="en-US" dirty="0"/>
          </a:p>
        </p:txBody>
      </p:sp>
      <p:sp>
        <p:nvSpPr>
          <p:cNvPr id="6" name="TextBox 5">
            <a:extLst>
              <a:ext uri="{FF2B5EF4-FFF2-40B4-BE49-F238E27FC236}">
                <a16:creationId xmlns:a16="http://schemas.microsoft.com/office/drawing/2014/main" id="{405DA6FE-64C7-4720-3B62-1A26930C47CE}"/>
              </a:ext>
            </a:extLst>
          </p:cNvPr>
          <p:cNvSpPr txBox="1"/>
          <p:nvPr/>
        </p:nvSpPr>
        <p:spPr>
          <a:xfrm>
            <a:off x="4271136" y="4996462"/>
            <a:ext cx="4872864" cy="52322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Reference: </a:t>
            </a:r>
            <a:r>
              <a:rPr lang="en-US" sz="14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hlinkClick r:id="rId3"/>
              </a:rPr>
              <a:t>https://www.kaggle.com/datasets/uciml/sms-spam-collection-dataset</a:t>
            </a:r>
            <a:r>
              <a:rPr lang="en-US" sz="1400" b="0" i="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en-US" sz="12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75651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1BB7-32E1-8E15-5123-A08F0D5930D1}"/>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Dataset Partition</a:t>
            </a:r>
          </a:p>
        </p:txBody>
      </p:sp>
      <p:sp>
        <p:nvSpPr>
          <p:cNvPr id="3" name="Content Placeholder 2">
            <a:extLst>
              <a:ext uri="{FF2B5EF4-FFF2-40B4-BE49-F238E27FC236}">
                <a16:creationId xmlns:a16="http://schemas.microsoft.com/office/drawing/2014/main" id="{84F93179-5491-0B46-0210-3AC3987733F2}"/>
              </a:ext>
            </a:extLst>
          </p:cNvPr>
          <p:cNvSpPr>
            <a:spLocks noGrp="1"/>
          </p:cNvSpPr>
          <p:nvPr>
            <p:ph idx="1"/>
          </p:nvPr>
        </p:nvSpPr>
        <p:spPr>
          <a:xfrm>
            <a:off x="628650" y="1216554"/>
            <a:ext cx="7886700" cy="3860271"/>
          </a:xfrm>
        </p:spPr>
        <p:txBody>
          <a:bodyPr>
            <a:noAutofit/>
          </a:bodyPr>
          <a:lstStyle/>
          <a:p>
            <a:pPr algn="just">
              <a:lnSpc>
                <a:spcPct val="100000"/>
              </a:lnSpc>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The dataset was randomly partitioned into the following: Training (40%) – Validating (30%) – Testing (30%).</a:t>
            </a:r>
          </a:p>
          <a:p>
            <a:pPr algn="just">
              <a:lnSpc>
                <a:spcPct val="100000"/>
              </a:lnSpc>
              <a:spcBef>
                <a:spcPts val="0"/>
              </a:spcBef>
              <a:spcAft>
                <a:spcPts val="800"/>
              </a:spcAft>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The table below describes the data partitions with respect to the target feature values, where there were 6182 records before data cleaning and 5572 records after the data cleaning.</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spcAft>
                <a:spcPts val="800"/>
              </a:spcAft>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BDFF7F7-432E-D461-D966-833F2FD6EE94}"/>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8</a:t>
            </a:fld>
            <a:endParaRPr lang="en-US" dirty="0"/>
          </a:p>
        </p:txBody>
      </p:sp>
      <p:graphicFrame>
        <p:nvGraphicFramePr>
          <p:cNvPr id="4" name="Table 3">
            <a:extLst>
              <a:ext uri="{FF2B5EF4-FFF2-40B4-BE49-F238E27FC236}">
                <a16:creationId xmlns:a16="http://schemas.microsoft.com/office/drawing/2014/main" id="{0B01BEA2-BABB-CDEA-550D-08642E3504DD}"/>
              </a:ext>
            </a:extLst>
          </p:cNvPr>
          <p:cNvGraphicFramePr>
            <a:graphicFrameLocks noGrp="1"/>
          </p:cNvGraphicFramePr>
          <p:nvPr>
            <p:extLst>
              <p:ext uri="{D42A27DB-BD31-4B8C-83A1-F6EECF244321}">
                <p14:modId xmlns:p14="http://schemas.microsoft.com/office/powerpoint/2010/main" val="3656505189"/>
              </p:ext>
            </p:extLst>
          </p:nvPr>
        </p:nvGraphicFramePr>
        <p:xfrm>
          <a:off x="790710" y="2692085"/>
          <a:ext cx="7562579" cy="2095972"/>
        </p:xfrm>
        <a:graphic>
          <a:graphicData uri="http://schemas.openxmlformats.org/drawingml/2006/table">
            <a:tbl>
              <a:tblPr firstRow="1" bandRow="1">
                <a:tableStyleId>{69CF1AB2-1976-4502-BF36-3FF5EA218861}</a:tableStyleId>
              </a:tblPr>
              <a:tblGrid>
                <a:gridCol w="1894448">
                  <a:extLst>
                    <a:ext uri="{9D8B030D-6E8A-4147-A177-3AD203B41FA5}">
                      <a16:colId xmlns:a16="http://schemas.microsoft.com/office/drawing/2014/main" val="2881758554"/>
                    </a:ext>
                  </a:extLst>
                </a:gridCol>
                <a:gridCol w="1889377">
                  <a:extLst>
                    <a:ext uri="{9D8B030D-6E8A-4147-A177-3AD203B41FA5}">
                      <a16:colId xmlns:a16="http://schemas.microsoft.com/office/drawing/2014/main" val="3856331754"/>
                    </a:ext>
                  </a:extLst>
                </a:gridCol>
                <a:gridCol w="1889377">
                  <a:extLst>
                    <a:ext uri="{9D8B030D-6E8A-4147-A177-3AD203B41FA5}">
                      <a16:colId xmlns:a16="http://schemas.microsoft.com/office/drawing/2014/main" val="1664599246"/>
                    </a:ext>
                  </a:extLst>
                </a:gridCol>
                <a:gridCol w="1889377">
                  <a:extLst>
                    <a:ext uri="{9D8B030D-6E8A-4147-A177-3AD203B41FA5}">
                      <a16:colId xmlns:a16="http://schemas.microsoft.com/office/drawing/2014/main" val="1635797482"/>
                    </a:ext>
                  </a:extLst>
                </a:gridCol>
              </a:tblGrid>
              <a:tr h="676093">
                <a:tc>
                  <a:txBody>
                    <a:bodyPr/>
                    <a:lstStyle/>
                    <a:p>
                      <a:pPr algn="ctr" fontAlgn="ct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latin typeface="Times New Roman" panose="02020603050405020304" pitchFamily="18" charset="0"/>
                          <a:cs typeface="Times New Roman" panose="02020603050405020304" pitchFamily="18" charset="0"/>
                        </a:rPr>
                        <a:t>Spam</a:t>
                      </a:r>
                    </a:p>
                    <a:p>
                      <a:pPr algn="ctr" fontAlgn="ctr"/>
                      <a:r>
                        <a:rPr lang="en-US" sz="1600" kern="100" dirty="0">
                          <a:latin typeface="Times New Roman" panose="02020603050405020304" pitchFamily="18" charset="0"/>
                          <a:cs typeface="Times New Roman" panose="02020603050405020304" pitchFamily="18" charset="0"/>
                        </a:rPr>
                        <a:t>Number of records </a:t>
                      </a:r>
                      <a:r>
                        <a:rPr lang="en-US" sz="1600" b="0" u="none" strike="noStrike" dirty="0">
                          <a:solidFill>
                            <a:srgbClr val="000000"/>
                          </a:solidFill>
                          <a:effectLst/>
                          <a:latin typeface="Times New Roman" panose="02020603050405020304" pitchFamily="18" charset="0"/>
                          <a:cs typeface="Times New Roman" panose="02020603050405020304" pitchFamily="18" charset="0"/>
                        </a:rPr>
                        <a:t>(Percentage)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latin typeface="Times New Roman" panose="02020603050405020304" pitchFamily="18" charset="0"/>
                          <a:cs typeface="Times New Roman" panose="02020603050405020304" pitchFamily="18" charset="0"/>
                        </a:rPr>
                        <a:t>Non-Spam</a:t>
                      </a:r>
                    </a:p>
                    <a:p>
                      <a:pPr marL="0" marR="0" lvl="0" indent="0" algn="ctr" defTabSz="685800" rtl="0" eaLnBrk="1" fontAlgn="ctr" latinLnBrk="0" hangingPunct="1">
                        <a:lnSpc>
                          <a:spcPct val="100000"/>
                        </a:lnSpc>
                        <a:spcBef>
                          <a:spcPts val="0"/>
                        </a:spcBef>
                        <a:spcAft>
                          <a:spcPts val="0"/>
                        </a:spcAft>
                        <a:buClrTx/>
                        <a:buSzTx/>
                        <a:buFontTx/>
                        <a:buNone/>
                        <a:tabLst/>
                        <a:defRPr/>
                      </a:pPr>
                      <a:r>
                        <a:rPr lang="en-US" sz="1600" kern="100" dirty="0">
                          <a:latin typeface="Times New Roman" panose="02020603050405020304" pitchFamily="18" charset="0"/>
                          <a:cs typeface="Times New Roman" panose="02020603050405020304" pitchFamily="18" charset="0"/>
                        </a:rPr>
                        <a:t>Number of records </a:t>
                      </a:r>
                      <a:r>
                        <a:rPr lang="en-US" sz="1600" b="0" u="none" strike="noStrike" dirty="0">
                          <a:solidFill>
                            <a:srgbClr val="000000"/>
                          </a:solidFill>
                          <a:effectLst/>
                          <a:latin typeface="Times New Roman" panose="02020603050405020304" pitchFamily="18" charset="0"/>
                          <a:cs typeface="Times New Roman" panose="02020603050405020304" pitchFamily="18" charset="0"/>
                        </a:rPr>
                        <a:t> (Percentage)</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Total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1389597"/>
                  </a:ext>
                </a:extLst>
              </a:tr>
              <a:tr h="339208">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Training</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301 (13.51%)</a:t>
                      </a:r>
                    </a:p>
                  </a:txBody>
                  <a:tcPr marL="7620" marR="7620" marT="762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sz="1600" u="none" strike="noStrike" dirty="0">
                          <a:effectLst/>
                          <a:latin typeface="Times New Roman" panose="02020603050405020304" pitchFamily="18" charset="0"/>
                          <a:cs typeface="Times New Roman" panose="02020603050405020304" pitchFamily="18" charset="0"/>
                        </a:rPr>
                        <a:t>1927 (86.49%)</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2228 (39.99%)</a:t>
                      </a:r>
                    </a:p>
                  </a:txBody>
                  <a:tcPr marL="7620" marR="7620" marT="762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1596850"/>
                  </a:ext>
                </a:extLst>
              </a:tr>
              <a:tr h="339208">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Validating</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sz="1600" u="none" strike="noStrike" dirty="0">
                          <a:effectLst/>
                          <a:latin typeface="Times New Roman" panose="02020603050405020304" pitchFamily="18" charset="0"/>
                          <a:cs typeface="Times New Roman" panose="02020603050405020304" pitchFamily="18" charset="0"/>
                        </a:rPr>
                        <a:t>233 (13.94%)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sz="1600" u="none" strike="noStrike" dirty="0">
                          <a:effectLst/>
                          <a:latin typeface="Times New Roman" panose="02020603050405020304" pitchFamily="18" charset="0"/>
                          <a:cs typeface="Times New Roman" panose="02020603050405020304" pitchFamily="18" charset="0"/>
                        </a:rPr>
                        <a:t>1439 (86.06%)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1672 (30.01%)</a:t>
                      </a:r>
                    </a:p>
                  </a:txBody>
                  <a:tcPr marL="7620" marR="7620" marT="762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901806"/>
                  </a:ext>
                </a:extLst>
              </a:tr>
              <a:tr h="339208">
                <a:tc>
                  <a:txBody>
                    <a:bodyPr/>
                    <a:lstStyle/>
                    <a:p>
                      <a:pPr algn="l" fontAlgn="ctr"/>
                      <a:r>
                        <a:rPr lang="en-US" sz="1600" u="none" strike="noStrike" dirty="0">
                          <a:effectLst/>
                          <a:latin typeface="Times New Roman" panose="02020603050405020304" pitchFamily="18" charset="0"/>
                          <a:cs typeface="Times New Roman" panose="02020603050405020304" pitchFamily="18" charset="0"/>
                        </a:rPr>
                        <a:t>Testing</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fontAlgn="ctr"/>
                      <a:r>
                        <a:rPr lang="en-US" sz="1600" u="none" strike="noStrike" dirty="0">
                          <a:effectLst/>
                          <a:latin typeface="Times New Roman" panose="02020603050405020304" pitchFamily="18" charset="0"/>
                          <a:cs typeface="Times New Roman" panose="02020603050405020304" pitchFamily="18" charset="0"/>
                        </a:rPr>
                        <a:t>213 (12.74%)</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fontAlgn="ctr"/>
                      <a:r>
                        <a:rPr lang="en-US" sz="1600" u="none" strike="noStrike" dirty="0">
                          <a:effectLst/>
                          <a:latin typeface="Times New Roman" panose="02020603050405020304" pitchFamily="18" charset="0"/>
                          <a:cs typeface="Times New Roman" panose="02020603050405020304" pitchFamily="18" charset="0"/>
                        </a:rPr>
                        <a:t>1459 (87.26%)</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63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1672 (30.01%)</a:t>
                      </a:r>
                    </a:p>
                  </a:txBody>
                  <a:tcPr marL="7620" marR="7620" marT="762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9587564"/>
                  </a:ext>
                </a:extLst>
              </a:tr>
              <a:tr h="339208">
                <a:tc>
                  <a:txBody>
                    <a:bodyPr/>
                    <a:lstStyle/>
                    <a:p>
                      <a:pPr algn="l" fontAlgn="ctr"/>
                      <a:r>
                        <a:rPr lang="en-US" sz="1600" b="0" u="none" strike="noStrike" dirty="0">
                          <a:solidFill>
                            <a:srgbClr val="000000"/>
                          </a:solidFill>
                          <a:effectLst/>
                          <a:latin typeface="Times New Roman" panose="02020603050405020304" pitchFamily="18" charset="0"/>
                          <a:cs typeface="Times New Roman" panose="02020603050405020304" pitchFamily="18" charset="0"/>
                        </a:rPr>
                        <a:t>Total</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sz="1600" b="0" u="none" strike="noStrike" dirty="0">
                          <a:solidFill>
                            <a:srgbClr val="000000"/>
                          </a:solidFill>
                          <a:effectLst/>
                          <a:latin typeface="Times New Roman" panose="02020603050405020304" pitchFamily="18" charset="0"/>
                          <a:cs typeface="Times New Roman" panose="02020603050405020304" pitchFamily="18" charset="0"/>
                        </a:rPr>
                        <a:t>747 (13%)  </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sz="1600" b="0" u="none" strike="noStrike">
                          <a:solidFill>
                            <a:srgbClr val="000000"/>
                          </a:solidFill>
                          <a:effectLst/>
                          <a:latin typeface="Times New Roman" panose="02020603050405020304" pitchFamily="18" charset="0"/>
                          <a:cs typeface="Times New Roman" panose="02020603050405020304" pitchFamily="18" charset="0"/>
                        </a:rPr>
                        <a:t>4825 (87%)</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US" sz="1600" b="0" u="none" strike="noStrike" dirty="0">
                          <a:solidFill>
                            <a:schemeClr val="tx1"/>
                          </a:solidFill>
                          <a:effectLst/>
                          <a:latin typeface="Times New Roman" panose="02020603050405020304" pitchFamily="18" charset="0"/>
                          <a:cs typeface="Times New Roman" panose="02020603050405020304" pitchFamily="18" charset="0"/>
                        </a:rPr>
                        <a:t>5572 (100%)</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7620" marR="7620" marT="762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22290400"/>
                  </a:ext>
                </a:extLst>
              </a:tr>
            </a:tbl>
          </a:graphicData>
        </a:graphic>
      </p:graphicFrame>
    </p:spTree>
    <p:extLst>
      <p:ext uri="{BB962C8B-B14F-4D97-AF65-F5344CB8AC3E}">
        <p14:creationId xmlns:p14="http://schemas.microsoft.com/office/powerpoint/2010/main" val="229741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1BB7-32E1-8E15-5123-A08F0D5930D1}"/>
              </a:ext>
            </a:extLst>
          </p:cNvPr>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84F93179-5491-0B46-0210-3AC3987733F2}"/>
              </a:ext>
            </a:extLst>
          </p:cNvPr>
          <p:cNvSpPr>
            <a:spLocks noGrp="1"/>
          </p:cNvSpPr>
          <p:nvPr>
            <p:ph idx="1"/>
          </p:nvPr>
        </p:nvSpPr>
        <p:spPr>
          <a:xfrm>
            <a:off x="628650" y="1216554"/>
            <a:ext cx="7886700" cy="3860271"/>
          </a:xfrm>
        </p:spPr>
        <p:txBody>
          <a:bodyPr>
            <a:noAutofit/>
          </a:bodyPr>
          <a:lstStyle/>
          <a:p>
            <a:pPr algn="just">
              <a:lnSpc>
                <a:spcPct val="100000"/>
              </a:lnSpc>
              <a:spcBef>
                <a:spcPts val="0"/>
              </a:spcBef>
              <a:spcAft>
                <a:spcPts val="800"/>
              </a:spcAft>
            </a:pP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Preprocess Text: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Convert messages to lowercase, remove punctuation/special characters.</a:t>
            </a:r>
          </a:p>
          <a:p>
            <a:pPr algn="just">
              <a:lnSpc>
                <a:spcPct val="100000"/>
              </a:lnSpc>
              <a:spcBef>
                <a:spcPts val="0"/>
              </a:spcBef>
              <a:spcAft>
                <a:spcPts val="800"/>
              </a:spcAft>
            </a:pP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Handle Duplicates and Missing Values:</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Check for and remove duplicate messages; fill in or remove missing values in "Class" or "Message".</a:t>
            </a:r>
          </a:p>
          <a:p>
            <a:pPr algn="just">
              <a:lnSpc>
                <a:spcPct val="100000"/>
              </a:lnSpc>
              <a:spcBef>
                <a:spcPts val="0"/>
              </a:spcBef>
              <a:spcAft>
                <a:spcPts val="800"/>
              </a:spcAft>
            </a:pPr>
            <a:r>
              <a:rPr lang="en-US" sz="1600" b="1" kern="100" dirty="0">
                <a:latin typeface="Times New Roman" panose="02020603050405020304" pitchFamily="18" charset="0"/>
                <a:ea typeface="Calibri" panose="020F0502020204030204" pitchFamily="34" charset="0"/>
                <a:cs typeface="Times New Roman" panose="02020603050405020304" pitchFamily="18" charset="0"/>
              </a:rPr>
              <a:t>Encode Categories:</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Transform "Class" into a numerical format for analysis; 0 is Non-Spam, 1 is Spam</a:t>
            </a:r>
          </a:p>
          <a:p>
            <a:pPr marL="0" indent="0" algn="just">
              <a:lnSpc>
                <a:spcPct val="100000"/>
              </a:lnSpc>
              <a:spcBef>
                <a:spcPts val="0"/>
              </a:spcBef>
              <a:spcAft>
                <a:spcPts val="800"/>
              </a:spcAft>
              <a:buNone/>
            </a:pPr>
            <a:endParaRPr lang="en-US" sz="16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BDFF7F7-432E-D461-D966-833F2FD6EE94}"/>
              </a:ext>
            </a:extLst>
          </p:cNvPr>
          <p:cNvSpPr>
            <a:spLocks noGrp="1"/>
          </p:cNvSpPr>
          <p:nvPr>
            <p:ph type="sldNum" sz="quarter" idx="12"/>
          </p:nvPr>
        </p:nvSpPr>
        <p:spPr>
          <a:xfrm>
            <a:off x="6457950" y="5296959"/>
            <a:ext cx="2686050" cy="304271"/>
          </a:xfrm>
        </p:spPr>
        <p:txBody>
          <a:bodyPr/>
          <a:lstStyle/>
          <a:p>
            <a:fld id="{B1DD23E2-BA1B-8049-8B7E-58F2712DF32D}" type="slidenum">
              <a:rPr lang="en-US" smtClean="0"/>
              <a:t>9</a:t>
            </a:fld>
            <a:endParaRPr lang="en-US" dirty="0"/>
          </a:p>
        </p:txBody>
      </p:sp>
      <p:pic>
        <p:nvPicPr>
          <p:cNvPr id="5" name="Picture 4">
            <a:extLst>
              <a:ext uri="{FF2B5EF4-FFF2-40B4-BE49-F238E27FC236}">
                <a16:creationId xmlns:a16="http://schemas.microsoft.com/office/drawing/2014/main" id="{A6BF7535-A5C9-0D47-74F1-BD8F1C519D50}"/>
              </a:ext>
            </a:extLst>
          </p:cNvPr>
          <p:cNvPicPr>
            <a:picLocks noChangeAspect="1"/>
          </p:cNvPicPr>
          <p:nvPr/>
        </p:nvPicPr>
        <p:blipFill>
          <a:blip r:embed="rId3"/>
          <a:stretch>
            <a:fillRect/>
          </a:stretch>
        </p:blipFill>
        <p:spPr>
          <a:xfrm>
            <a:off x="1116227" y="2792626"/>
            <a:ext cx="6911546" cy="2207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979381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fc021c7-4410-4150-b9bd-ee5e464e13a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4C61D580E3094A8FAD552F95A41857" ma:contentTypeVersion="15" ma:contentTypeDescription="Create a new document." ma:contentTypeScope="" ma:versionID="eb006801f88d94afbe70729d1a65cf32">
  <xsd:schema xmlns:xsd="http://www.w3.org/2001/XMLSchema" xmlns:xs="http://www.w3.org/2001/XMLSchema" xmlns:p="http://schemas.microsoft.com/office/2006/metadata/properties" xmlns:ns3="4fc021c7-4410-4150-b9bd-ee5e464e13ae" xmlns:ns4="56ca3833-1940-4f67-b618-fcabf9415f57" targetNamespace="http://schemas.microsoft.com/office/2006/metadata/properties" ma:root="true" ma:fieldsID="dc0a209e6352aa728db5b3a4e099ed0d" ns3:_="" ns4:_="">
    <xsd:import namespace="4fc021c7-4410-4150-b9bd-ee5e464e13ae"/>
    <xsd:import namespace="56ca3833-1940-4f67-b618-fcabf9415f5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_activity" minOccurs="0"/>
                <xsd:element ref="ns3:MediaServiceObjectDetectorVersions" minOccurs="0"/>
                <xsd:element ref="ns4:SharedWithUsers" minOccurs="0"/>
                <xsd:element ref="ns4:SharedWithDetails" minOccurs="0"/>
                <xsd:element ref="ns4:SharingHintHash"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c021c7-4410-4150-b9bd-ee5e464e13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6ca3833-1940-4f67-b618-fcabf9415f5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43690-1F13-4D6D-BB50-49571C5CE024}">
  <ds:schemaRefs>
    <ds:schemaRef ds:uri="4fc021c7-4410-4150-b9bd-ee5e464e13ae"/>
    <ds:schemaRef ds:uri="http://schemas.microsoft.com/office/2006/documentManagement/types"/>
    <ds:schemaRef ds:uri="http://www.w3.org/XML/1998/namespace"/>
    <ds:schemaRef ds:uri="http://purl.org/dc/elements/1.1/"/>
    <ds:schemaRef ds:uri="http://schemas.microsoft.com/office/2006/metadata/properties"/>
    <ds:schemaRef ds:uri="http://purl.org/dc/dcmitype/"/>
    <ds:schemaRef ds:uri="http://purl.org/dc/terms/"/>
    <ds:schemaRef ds:uri="http://schemas.openxmlformats.org/package/2006/metadata/core-properties"/>
    <ds:schemaRef ds:uri="http://schemas.microsoft.com/office/infopath/2007/PartnerControls"/>
    <ds:schemaRef ds:uri="56ca3833-1940-4f67-b618-fcabf9415f57"/>
  </ds:schemaRefs>
</ds:datastoreItem>
</file>

<file path=customXml/itemProps2.xml><?xml version="1.0" encoding="utf-8"?>
<ds:datastoreItem xmlns:ds="http://schemas.openxmlformats.org/officeDocument/2006/customXml" ds:itemID="{C2B4A0C6-6EE2-4D78-9A99-55E51CD28B63}">
  <ds:schemaRefs>
    <ds:schemaRef ds:uri="http://schemas.microsoft.com/sharepoint/v3/contenttype/forms"/>
  </ds:schemaRefs>
</ds:datastoreItem>
</file>

<file path=customXml/itemProps3.xml><?xml version="1.0" encoding="utf-8"?>
<ds:datastoreItem xmlns:ds="http://schemas.openxmlformats.org/officeDocument/2006/customXml" ds:itemID="{F077B6E4-B6B6-480F-B93F-2325833E03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c021c7-4410-4150-b9bd-ee5e464e13ae"/>
    <ds:schemaRef ds:uri="56ca3833-1940-4f67-b618-fcabf9415f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64142</TotalTime>
  <Words>2238</Words>
  <Application>Microsoft Office PowerPoint</Application>
  <PresentationFormat>On-screen Show (16:10)</PresentationFormat>
  <Paragraphs>264</Paragraphs>
  <Slides>29</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Analysis of Spam and Non-Spam Text Messages</vt:lpstr>
      <vt:lpstr>Abstract</vt:lpstr>
      <vt:lpstr>Project Description</vt:lpstr>
      <vt:lpstr>Beneficiaries</vt:lpstr>
      <vt:lpstr>Research Questions</vt:lpstr>
      <vt:lpstr>Dataset</vt:lpstr>
      <vt:lpstr>Dataset</vt:lpstr>
      <vt:lpstr>Dataset Partition</vt:lpstr>
      <vt:lpstr>Data Cleaning</vt:lpstr>
      <vt:lpstr>Data Mining</vt:lpstr>
      <vt:lpstr>Analytic Techniques</vt:lpstr>
      <vt:lpstr>Analytic Techniques</vt:lpstr>
      <vt:lpstr>Analytic Techniques</vt:lpstr>
      <vt:lpstr>Analytic Techniques</vt:lpstr>
      <vt:lpstr>Analytic Techniques</vt:lpstr>
      <vt:lpstr>Analytic Techniques</vt:lpstr>
      <vt:lpstr> Data Visualization</vt:lpstr>
      <vt:lpstr> Data Visualization</vt:lpstr>
      <vt:lpstr>Statistics</vt:lpstr>
      <vt:lpstr>Statistics - continued</vt:lpstr>
      <vt:lpstr>Statistics - continued</vt:lpstr>
      <vt:lpstr>Statistics - continued</vt:lpstr>
      <vt:lpstr>Summary</vt:lpstr>
      <vt:lpstr>Statistics - continued</vt:lpstr>
      <vt:lpstr>Advanced Analyses</vt:lpstr>
      <vt:lpstr>Roadblocks &amp; Challenges </vt:lpstr>
      <vt:lpstr>Next Steps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Kevin Collert</dc:creator>
  <cp:lastModifiedBy>vara prasad</cp:lastModifiedBy>
  <cp:revision>420</cp:revision>
  <dcterms:created xsi:type="dcterms:W3CDTF">2016-02-10T20:28:14Z</dcterms:created>
  <dcterms:modified xsi:type="dcterms:W3CDTF">2024-04-18T18:57:57Z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0x010100B64C61D580E3094A8FAD552F95A41857</vt:lpwstr>
  </property>
  <property fmtid="{D5CDD505-2E9C-101B-9397-08002B2CF9AE}" pid="3" name="_dlc_DocIdItemGuid">
    <vt:lpwstr>2444327b-90cf-4d4a-8e85-4e2935f1cc20</vt:lpwstr>
  </property>
  <property fmtid="{D5CDD505-2E9C-101B-9397-08002B2CF9AE}" pid="4" name="xd_Signature">
    <vt:bool>false</vt:bool>
  </property>
  <property fmtid="{D5CDD505-2E9C-101B-9397-08002B2CF9AE}" pid="5" name="xd_ProgID">
    <vt:lpwstr/>
  </property>
  <property fmtid="{D5CDD505-2E9C-101B-9397-08002B2CF9AE}" pid="6" name="TemplateUrl">
    <vt:lpwstr/>
  </property>
</Properties>
</file>