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2c9c4348d8014d39" Type="http://schemas.microsoft.com/office/2006/relationships/ui/extensibility" Target="customUI/customUI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78" r:id="rId6"/>
  </p:sldMasterIdLst>
  <p:notesMasterIdLst>
    <p:notesMasterId r:id="rId20"/>
  </p:notesMasterIdLst>
  <p:sldIdLst>
    <p:sldId id="256" r:id="rId7"/>
    <p:sldId id="257" r:id="rId8"/>
    <p:sldId id="266" r:id="rId9"/>
    <p:sldId id="258" r:id="rId10"/>
    <p:sldId id="267" r:id="rId11"/>
    <p:sldId id="268" r:id="rId12"/>
    <p:sldId id="259" r:id="rId13"/>
    <p:sldId id="260" r:id="rId14"/>
    <p:sldId id="261" r:id="rId15"/>
    <p:sldId id="262" r:id="rId16"/>
    <p:sldId id="269" r:id="rId17"/>
    <p:sldId id="270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CB9"/>
    <a:srgbClr val="1F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EDA31-4FCB-B345-BDF6-4566A4246F34}" type="datetimeFigureOut">
              <a:rPr lang="nl-NL" smtClean="0"/>
              <a:pPr/>
              <a:t>27-6-2014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EB169-8CA3-D148-A2C3-205138C18B08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71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cover_slide_NED_o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133475"/>
            <a:ext cx="7200000" cy="752899"/>
          </a:xfrm>
          <a:prstGeom prst="rect">
            <a:avLst/>
          </a:prstGeom>
        </p:spPr>
        <p:txBody>
          <a:bodyPr lIns="108000" anchor="ctr" anchorCtr="0"/>
          <a:lstStyle>
            <a:lvl1pPr marL="446088" indent="-446088" algn="r">
              <a:buFontTx/>
              <a:buBlip>
                <a:blip r:embed="rId3"/>
              </a:buBlip>
              <a:defRPr>
                <a:solidFill>
                  <a:schemeClr val="accent1"/>
                </a:solidFill>
              </a:defRPr>
            </a:lvl1pPr>
          </a:lstStyle>
          <a:p>
            <a:r>
              <a:rPr lang="nl-BE" dirty="0" smtClean="0"/>
              <a:t> 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00" y="1886373"/>
            <a:ext cx="7200000" cy="650586"/>
          </a:xfrm>
        </p:spPr>
        <p:txBody>
          <a:bodyPr/>
          <a:lstStyle>
            <a:lvl1pPr marL="0" indent="0" algn="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99087" y="4948692"/>
            <a:ext cx="1440914" cy="407079"/>
          </a:xfrm>
        </p:spPr>
        <p:txBody>
          <a:bodyPr/>
          <a:lstStyle>
            <a:lvl1pPr algn="r">
              <a:defRPr sz="1600">
                <a:solidFill>
                  <a:schemeClr val="bg2"/>
                </a:solidFill>
              </a:defRPr>
            </a:lvl1pPr>
          </a:lstStyle>
          <a:p>
            <a:fld id="{F28A7BEA-2FBD-4B30-9F95-0B368B957791}" type="datetime1">
              <a:rPr lang="nl-BE" smtClean="0"/>
              <a:t>27/06/2014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429001"/>
            <a:ext cx="81000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28813"/>
            <a:ext cx="8100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609726"/>
            <a:ext cx="4017486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57486" y="1609726"/>
            <a:ext cx="4082513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249488"/>
            <a:ext cx="4050000" cy="3895827"/>
          </a:xfrm>
        </p:spPr>
        <p:txBody>
          <a:bodyPr>
            <a:normAutofit/>
          </a:bodyPr>
          <a:lstStyle>
            <a:lvl1pPr marL="442800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9999" y="2249488"/>
            <a:ext cx="4049999" cy="3895827"/>
          </a:xfrm>
        </p:spPr>
        <p:txBody>
          <a:bodyPr>
            <a:normAutofit/>
          </a:bodyPr>
          <a:lstStyle>
            <a:lvl1pPr marL="441325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1609724"/>
            <a:ext cx="1545354" cy="7222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352" y="566057"/>
            <a:ext cx="6554647" cy="5579258"/>
          </a:xfrm>
        </p:spPr>
        <p:txBody>
          <a:bodyPr>
            <a:normAutofit/>
          </a:bodyPr>
          <a:lstStyle>
            <a:lvl1pPr marL="446088" indent="-446088"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331980"/>
            <a:ext cx="1545353" cy="381333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6944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911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noProof="0" smtClean="0"/>
              <a:t>Click icon to add picture</a:t>
            </a:r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73683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cover_slide_ENG_o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133475"/>
            <a:ext cx="7200000" cy="752899"/>
          </a:xfrm>
          <a:prstGeom prst="rect">
            <a:avLst/>
          </a:prstGeom>
        </p:spPr>
        <p:txBody>
          <a:bodyPr lIns="108000" anchor="ctr" anchorCtr="0"/>
          <a:lstStyle>
            <a:lvl1pPr marL="446088" indent="-446088" algn="r">
              <a:buFontTx/>
              <a:buBlip>
                <a:blip r:embed="rId3"/>
              </a:buBlip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 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00" y="1886373"/>
            <a:ext cx="7200000" cy="650586"/>
          </a:xfrm>
        </p:spPr>
        <p:txBody>
          <a:bodyPr/>
          <a:lstStyle>
            <a:lvl1pPr marL="0" indent="0" algn="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0"/>
          </p:nvPr>
        </p:nvSpPr>
        <p:spPr>
          <a:xfrm>
            <a:off x="7199087" y="4948692"/>
            <a:ext cx="1440914" cy="407079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2"/>
                </a:solidFill>
              </a:defRPr>
            </a:lvl1pPr>
          </a:lstStyle>
          <a:p>
            <a:fld id="{CF65689A-6E54-43BA-BD02-3C6A26EECF7F}" type="datetime1">
              <a:rPr lang="en-US" noProof="0" smtClean="0"/>
              <a:t>6/27/2014</a:t>
            </a:fld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429001"/>
            <a:ext cx="81000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28813"/>
            <a:ext cx="8100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429001"/>
            <a:ext cx="81000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28813"/>
            <a:ext cx="8100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609726"/>
            <a:ext cx="4017486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57486" y="1609726"/>
            <a:ext cx="4082513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249488"/>
            <a:ext cx="4050000" cy="3895827"/>
          </a:xfrm>
        </p:spPr>
        <p:txBody>
          <a:bodyPr>
            <a:normAutofit/>
          </a:bodyPr>
          <a:lstStyle>
            <a:lvl1pPr marL="442800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9999" y="2249488"/>
            <a:ext cx="4049999" cy="3895827"/>
          </a:xfrm>
        </p:spPr>
        <p:txBody>
          <a:bodyPr>
            <a:normAutofit/>
          </a:bodyPr>
          <a:lstStyle>
            <a:lvl1pPr marL="441325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1609724"/>
            <a:ext cx="1545354" cy="7222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352" y="566057"/>
            <a:ext cx="6554647" cy="5579258"/>
          </a:xfrm>
        </p:spPr>
        <p:txBody>
          <a:bodyPr>
            <a:normAutofit/>
          </a:bodyPr>
          <a:lstStyle>
            <a:lvl1pPr marL="446088" indent="-446088"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331980"/>
            <a:ext cx="1545353" cy="381333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6944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911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73683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609726"/>
            <a:ext cx="4017486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57486" y="1609726"/>
            <a:ext cx="4082513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249488"/>
            <a:ext cx="4050000" cy="3895827"/>
          </a:xfrm>
        </p:spPr>
        <p:txBody>
          <a:bodyPr>
            <a:normAutofit/>
          </a:bodyPr>
          <a:lstStyle>
            <a:lvl1pPr marL="442800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9999" y="2249488"/>
            <a:ext cx="4049999" cy="3895827"/>
          </a:xfrm>
        </p:spPr>
        <p:txBody>
          <a:bodyPr>
            <a:normAutofit/>
          </a:bodyPr>
          <a:lstStyle>
            <a:lvl1pPr marL="441325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1609724"/>
            <a:ext cx="1545354" cy="7222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352" y="566057"/>
            <a:ext cx="6554647" cy="5579258"/>
          </a:xfrm>
        </p:spPr>
        <p:txBody>
          <a:bodyPr>
            <a:normAutofit/>
          </a:bodyPr>
          <a:lstStyle>
            <a:lvl1pPr marL="446088" indent="-446088"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331980"/>
            <a:ext cx="1545353" cy="381333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6944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911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73683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cover_slide_FR_o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133475"/>
            <a:ext cx="7200000" cy="752899"/>
          </a:xfrm>
          <a:prstGeom prst="rect">
            <a:avLst/>
          </a:prstGeom>
        </p:spPr>
        <p:txBody>
          <a:bodyPr lIns="108000" anchor="ctr" anchorCtr="0"/>
          <a:lstStyle>
            <a:lvl1pPr marL="446088" indent="-446088" algn="r">
              <a:buFontTx/>
              <a:buBlip>
                <a:blip r:embed="rId3"/>
              </a:buBlip>
              <a:defRPr>
                <a:solidFill>
                  <a:schemeClr val="accent1"/>
                </a:solidFill>
              </a:defRPr>
            </a:lvl1pPr>
          </a:lstStyle>
          <a:p>
            <a:r>
              <a:rPr lang="fr-FR" noProof="0" smtClean="0"/>
              <a:t> Click to edit Master title style</a:t>
            </a:r>
            <a:endParaRPr lang="fr-FR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00" y="1886373"/>
            <a:ext cx="7200000" cy="650586"/>
          </a:xfrm>
        </p:spPr>
        <p:txBody>
          <a:bodyPr/>
          <a:lstStyle>
            <a:lvl1pPr marL="0" indent="0" algn="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Click to edit Master subtitle style</a:t>
            </a:r>
            <a:endParaRPr lang="fr-FR" noProof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0"/>
          </p:nvPr>
        </p:nvSpPr>
        <p:spPr>
          <a:xfrm>
            <a:off x="7199087" y="4948692"/>
            <a:ext cx="1440914" cy="407079"/>
          </a:xfrm>
        </p:spPr>
        <p:txBody>
          <a:bodyPr/>
          <a:lstStyle>
            <a:lvl1pPr algn="r">
              <a:defRPr sz="1600">
                <a:solidFill>
                  <a:schemeClr val="bg2"/>
                </a:solidFill>
              </a:defRPr>
            </a:lvl1pPr>
          </a:lstStyle>
          <a:p>
            <a:fld id="{0C429F5B-F8D8-490B-BCA5-583D316C72FB}" type="datetime1">
              <a:rPr lang="fr-BE" noProof="0" smtClean="0"/>
              <a:t>27-06-14</a:t>
            </a:fld>
            <a:endParaRPr lang="fr-B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header_NL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1493520"/>
          </a:xfrm>
          <a:prstGeom prst="rect">
            <a:avLst/>
          </a:prstGeom>
        </p:spPr>
      </p:pic>
      <p:pic>
        <p:nvPicPr>
          <p:cNvPr id="6" name="Picture 5" descr="FIGUUR_linksonder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974080"/>
            <a:ext cx="999744" cy="8839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BE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08829" y="6173788"/>
            <a:ext cx="531169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5E0F93BF-EBD3-4B06-8E1B-4FC57A963B17}" type="slidenum">
              <a:rPr lang="nl-BE" noProof="0" smtClean="0"/>
              <a:pPr/>
              <a:t>‹#›</a:t>
            </a:fld>
            <a:endParaRPr lang="nl-BE" noProof="0"/>
          </a:p>
        </p:txBody>
      </p:sp>
      <p:sp>
        <p:nvSpPr>
          <p:cNvPr id="10" name="Title Placeholder 9"/>
          <p:cNvSpPr>
            <a:spLocks noGrp="1" noChangeAspect="1"/>
          </p:cNvSpPr>
          <p:nvPr>
            <p:ph type="title"/>
          </p:nvPr>
        </p:nvSpPr>
        <p:spPr>
          <a:xfrm>
            <a:off x="1440000" y="524932"/>
            <a:ext cx="7200000" cy="89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noProof="0" smtClean="0"/>
              <a:t>Klik om de Master stijl te bewerken</a:t>
            </a:r>
            <a:endParaRPr lang="nl-BE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999744" y="6173787"/>
            <a:ext cx="854935" cy="218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53B0AF46-9FAD-4617-92E2-22FA3A645F2C}" type="datetime1">
              <a:rPr lang="fr-BE" noProof="0" smtClean="0"/>
              <a:t>27-06-14</a:t>
            </a:fld>
            <a:endParaRPr lang="nl-BE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854679" y="6173789"/>
            <a:ext cx="625415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nl-BE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2" r:id="rId4"/>
    <p:sldLayoutId id="2147483653" r:id="rId5"/>
    <p:sldLayoutId id="2147483668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accent1"/>
          </a:solidFill>
          <a:latin typeface="+mn-lt"/>
          <a:ea typeface="+mj-ea"/>
          <a:cs typeface="Trebuchet MS"/>
        </a:defRPr>
      </a:lvl1pPr>
    </p:titleStyle>
    <p:bodyStyle>
      <a:lvl1pPr marL="442800" indent="-442800" algn="l" defTabSz="360363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2"/>
        </a:buBlip>
        <a:defRPr sz="2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1pPr>
      <a:lvl2pPr marL="885600" indent="-442800" algn="l" defTabSz="541338" rtl="0" eaLnBrk="1" latinLnBrk="0" hangingPunct="1">
        <a:spcBef>
          <a:spcPts val="600"/>
        </a:spcBef>
        <a:buClr>
          <a:schemeClr val="accent1"/>
        </a:buClr>
        <a:buSzPct val="100000"/>
        <a:buFont typeface="Trebuchet MS" pitchFamily="34" charset="0"/>
        <a:buChar char="•"/>
        <a:defRPr sz="2000" b="0" i="0" kern="1200">
          <a:solidFill>
            <a:schemeClr val="accent1"/>
          </a:solidFill>
          <a:latin typeface="+mn-lt"/>
          <a:ea typeface="+mn-ea"/>
          <a:cs typeface="Trebuchet MS" pitchFamily="34" charset="0"/>
        </a:defRPr>
      </a:lvl2pPr>
      <a:lvl3pPr marL="1324800" indent="-442800" algn="l" defTabSz="350838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800" b="0" i="0" kern="1200" spc="0">
          <a:solidFill>
            <a:schemeClr val="bg2"/>
          </a:solidFill>
          <a:latin typeface="+mn-lt"/>
          <a:ea typeface="+mn-ea"/>
          <a:cs typeface="Trebuchet MS" pitchFamily="34" charset="0"/>
        </a:defRPr>
      </a:lvl3pPr>
      <a:lvl4pPr marL="17676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•"/>
        <a:defRPr sz="16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4pPr>
      <a:lvl5pPr marL="22104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header_FR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1493520"/>
          </a:xfrm>
          <a:prstGeom prst="rect">
            <a:avLst/>
          </a:prstGeom>
        </p:spPr>
      </p:pic>
      <p:pic>
        <p:nvPicPr>
          <p:cNvPr id="6" name="Picture 5" descr="FIGUUR_linksonder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974080"/>
            <a:ext cx="999744" cy="8839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08829" y="6173788"/>
            <a:ext cx="53117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 noChangeAspect="1"/>
          </p:cNvSpPr>
          <p:nvPr>
            <p:ph type="title"/>
          </p:nvPr>
        </p:nvSpPr>
        <p:spPr>
          <a:xfrm>
            <a:off x="1440000" y="524932"/>
            <a:ext cx="7200000" cy="89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2"/>
          </p:nvPr>
        </p:nvSpPr>
        <p:spPr>
          <a:xfrm>
            <a:off x="999744" y="6173787"/>
            <a:ext cx="854935" cy="218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C41AFF43-7319-436C-9DA0-9B56939BDD7B}" type="datetime1">
              <a:rPr lang="fr-BE" noProof="0" smtClean="0"/>
              <a:t>27-06-14</a:t>
            </a:fld>
            <a:endParaRPr lang="fr-BE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854679" y="6173789"/>
            <a:ext cx="625415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accent1"/>
          </a:solidFill>
          <a:latin typeface="+mn-lt"/>
          <a:ea typeface="+mj-ea"/>
          <a:cs typeface="Trebuchet MS"/>
        </a:defRPr>
      </a:lvl1pPr>
    </p:titleStyle>
    <p:bodyStyle>
      <a:lvl1pPr marL="442800" indent="-442800" algn="l" defTabSz="360363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2"/>
        </a:buBlip>
        <a:defRPr sz="2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1pPr>
      <a:lvl2pPr marL="885600" indent="-442800" algn="l" defTabSz="541338" rtl="0" eaLnBrk="1" latinLnBrk="0" hangingPunct="1">
        <a:spcBef>
          <a:spcPts val="600"/>
        </a:spcBef>
        <a:buClr>
          <a:schemeClr val="accent1"/>
        </a:buClr>
        <a:buSzPct val="100000"/>
        <a:buFont typeface="Trebuchet MS" pitchFamily="34" charset="0"/>
        <a:buChar char="•"/>
        <a:defRPr sz="2000" b="0" i="0" kern="1200">
          <a:solidFill>
            <a:schemeClr val="accent1"/>
          </a:solidFill>
          <a:latin typeface="+mn-lt"/>
          <a:ea typeface="+mn-ea"/>
          <a:cs typeface="Trebuchet MS" pitchFamily="34" charset="0"/>
        </a:defRPr>
      </a:lvl2pPr>
      <a:lvl3pPr marL="1324800" indent="-442800" algn="l" defTabSz="350838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800" b="0" i="0" kern="1200" spc="0">
          <a:solidFill>
            <a:schemeClr val="bg2"/>
          </a:solidFill>
          <a:latin typeface="+mn-lt"/>
          <a:ea typeface="+mn-ea"/>
          <a:cs typeface="Trebuchet MS" pitchFamily="34" charset="0"/>
        </a:defRPr>
      </a:lvl3pPr>
      <a:lvl4pPr marL="17676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•"/>
        <a:defRPr sz="16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4pPr>
      <a:lvl5pPr marL="22104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header_ENG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1493520"/>
          </a:xfrm>
          <a:prstGeom prst="rect">
            <a:avLst/>
          </a:prstGeom>
        </p:spPr>
      </p:pic>
      <p:pic>
        <p:nvPicPr>
          <p:cNvPr id="6" name="Picture 5" descr="FIGUUR_linksonder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974080"/>
            <a:ext cx="999744" cy="8839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08829" y="6173788"/>
            <a:ext cx="53117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 noChangeAspect="1"/>
          </p:cNvSpPr>
          <p:nvPr>
            <p:ph type="title"/>
          </p:nvPr>
        </p:nvSpPr>
        <p:spPr>
          <a:xfrm>
            <a:off x="1440000" y="524932"/>
            <a:ext cx="7200000" cy="89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2"/>
          </p:nvPr>
        </p:nvSpPr>
        <p:spPr>
          <a:xfrm>
            <a:off x="999744" y="6173787"/>
            <a:ext cx="854935" cy="218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D98B91DB-CA6E-47B7-865D-9CCB219D7093}" type="datetime1">
              <a:rPr lang="fr-BE" smtClean="0"/>
              <a:t>27-06-14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854679" y="6173789"/>
            <a:ext cx="625415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accent1"/>
          </a:solidFill>
          <a:latin typeface="+mn-lt"/>
          <a:ea typeface="+mj-ea"/>
          <a:cs typeface="Trebuchet MS"/>
        </a:defRPr>
      </a:lvl1pPr>
    </p:titleStyle>
    <p:bodyStyle>
      <a:lvl1pPr marL="442800" indent="-442800" algn="l" defTabSz="360363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2"/>
        </a:buBlip>
        <a:defRPr sz="2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1pPr>
      <a:lvl2pPr marL="885600" indent="-442800" algn="l" defTabSz="541338" rtl="0" eaLnBrk="1" latinLnBrk="0" hangingPunct="1">
        <a:spcBef>
          <a:spcPts val="600"/>
        </a:spcBef>
        <a:buClr>
          <a:schemeClr val="accent1"/>
        </a:buClr>
        <a:buSzPct val="100000"/>
        <a:buFont typeface="Trebuchet MS" pitchFamily="34" charset="0"/>
        <a:buChar char="•"/>
        <a:defRPr sz="2000" b="0" i="0" kern="1200">
          <a:solidFill>
            <a:schemeClr val="accent1"/>
          </a:solidFill>
          <a:latin typeface="+mn-lt"/>
          <a:ea typeface="+mn-ea"/>
          <a:cs typeface="Trebuchet MS" pitchFamily="34" charset="0"/>
        </a:defRPr>
      </a:lvl2pPr>
      <a:lvl3pPr marL="1324800" indent="-442800" algn="l" defTabSz="350838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800" b="0" i="0" kern="1200" spc="0">
          <a:solidFill>
            <a:schemeClr val="bg2"/>
          </a:solidFill>
          <a:latin typeface="+mn-lt"/>
          <a:ea typeface="+mn-ea"/>
          <a:cs typeface="Trebuchet MS" pitchFamily="34" charset="0"/>
        </a:defRPr>
      </a:lvl3pPr>
      <a:lvl4pPr marL="17676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•"/>
        <a:defRPr sz="16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4pPr>
      <a:lvl5pPr marL="22104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geka/batch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BEA-2FBD-4B30-9F95-0B368B957791}" type="datetime1">
              <a:rPr lang="nl-BE" smtClean="0"/>
              <a:t>27/06/2014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How </a:t>
            </a:r>
            <a:r>
              <a:rPr lang="nl-BE" dirty="0" err="1" smtClean="0"/>
              <a:t>to</a:t>
            </a:r>
            <a:r>
              <a:rPr lang="nl-BE" dirty="0" smtClean="0"/>
              <a:t> do error handling?</a:t>
            </a:r>
          </a:p>
          <a:p>
            <a:pPr lvl="1"/>
            <a:r>
              <a:rPr lang="nl-BE" dirty="0" err="1" smtClean="0"/>
              <a:t>Retry</a:t>
            </a:r>
            <a:r>
              <a:rPr lang="nl-BE" dirty="0" smtClean="0"/>
              <a:t> template</a:t>
            </a:r>
          </a:p>
          <a:p>
            <a:pPr lvl="1"/>
            <a:r>
              <a:rPr lang="nl-BE" dirty="0" err="1" smtClean="0"/>
              <a:t>Give</a:t>
            </a:r>
            <a:r>
              <a:rPr lang="nl-BE" dirty="0" smtClean="0"/>
              <a:t> jobs </a:t>
            </a:r>
            <a:r>
              <a:rPr lang="nl-BE" dirty="0" err="1" smtClean="0"/>
              <a:t>and</a:t>
            </a:r>
            <a:r>
              <a:rPr lang="nl-BE" dirty="0" smtClean="0"/>
              <a:t> steps the </a:t>
            </a:r>
            <a:r>
              <a:rPr lang="nl-BE" dirty="0" err="1" smtClean="0"/>
              <a:t>ability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restart</a:t>
            </a:r>
            <a:endParaRPr lang="nl-BE" dirty="0" smtClean="0"/>
          </a:p>
          <a:p>
            <a:r>
              <a:rPr lang="nl-BE" dirty="0" smtClean="0"/>
              <a:t>How </a:t>
            </a:r>
            <a:r>
              <a:rPr lang="nl-BE" dirty="0" err="1" smtClean="0"/>
              <a:t>to</a:t>
            </a:r>
            <a:r>
              <a:rPr lang="nl-BE" dirty="0" smtClean="0"/>
              <a:t> make </a:t>
            </a:r>
            <a:r>
              <a:rPr lang="nl-BE" dirty="0" err="1" smtClean="0"/>
              <a:t>things</a:t>
            </a:r>
            <a:r>
              <a:rPr lang="nl-BE" dirty="0" smtClean="0"/>
              <a:t> go </a:t>
            </a:r>
            <a:r>
              <a:rPr lang="nl-BE" dirty="0" err="1" smtClean="0"/>
              <a:t>fast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Remote </a:t>
            </a:r>
            <a:r>
              <a:rPr lang="nl-BE" dirty="0" err="1" smtClean="0"/>
              <a:t>partitioning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multithreading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So</a:t>
            </a:r>
            <a:r>
              <a:rPr lang="nl-BE" dirty="0" smtClean="0"/>
              <a:t>, a </a:t>
            </a:r>
            <a:r>
              <a:rPr lang="nl-BE" dirty="0" err="1" smtClean="0"/>
              <a:t>clustered</a:t>
            </a:r>
            <a:r>
              <a:rPr lang="nl-BE" dirty="0" smtClean="0"/>
              <a:t> setup</a:t>
            </a:r>
          </a:p>
          <a:p>
            <a:pPr lvl="1"/>
            <a:r>
              <a:rPr lang="nl-BE" dirty="0" err="1" smtClean="0"/>
              <a:t>What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a </a:t>
            </a:r>
            <a:r>
              <a:rPr lang="nl-BE" dirty="0" err="1" smtClean="0"/>
              <a:t>Slave</a:t>
            </a:r>
            <a:r>
              <a:rPr lang="nl-BE" dirty="0" smtClean="0"/>
              <a:t> </a:t>
            </a:r>
            <a:r>
              <a:rPr lang="nl-BE" dirty="0" err="1" smtClean="0"/>
              <a:t>goes</a:t>
            </a:r>
            <a:r>
              <a:rPr lang="nl-BE" dirty="0" smtClean="0"/>
              <a:t> down…</a:t>
            </a:r>
            <a:endParaRPr lang="nl-BE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Challenges</a:t>
            </a:r>
            <a:endParaRPr lang="en-US" dirty="0"/>
          </a:p>
        </p:txBody>
      </p:sp>
      <p:pic>
        <p:nvPicPr>
          <p:cNvPr id="1026" name="Picture 2" descr="remote-parti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606" y="3630028"/>
            <a:ext cx="3493805" cy="231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51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Show </a:t>
            </a:r>
            <a:r>
              <a:rPr lang="nl-BE" dirty="0" err="1" smtClean="0"/>
              <a:t>it</a:t>
            </a:r>
            <a:r>
              <a:rPr lang="nl-BE" dirty="0" smtClean="0"/>
              <a:t> in real life!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440000" y="3551161"/>
            <a:ext cx="6354171" cy="89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accent1"/>
                </a:solidFill>
                <a:latin typeface="+mn-lt"/>
                <a:ea typeface="+mj-ea"/>
                <a:cs typeface="Trebuchet MS"/>
              </a:defRPr>
            </a:lvl1pPr>
          </a:lstStyle>
          <a:p>
            <a:r>
              <a:rPr lang="nl-BE" dirty="0" smtClean="0"/>
              <a:t>But </a:t>
            </a:r>
            <a:r>
              <a:rPr lang="nl-BE" dirty="0" err="1" smtClean="0"/>
              <a:t>also</a:t>
            </a:r>
            <a:r>
              <a:rPr lang="nl-BE" dirty="0" smtClean="0"/>
              <a:t>, show me the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5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Ask</a:t>
            </a:r>
            <a:r>
              <a:rPr lang="nl-BE" dirty="0" smtClean="0"/>
              <a:t> </a:t>
            </a:r>
            <a:r>
              <a:rPr lang="nl-BE" dirty="0" err="1" smtClean="0"/>
              <a:t>yourself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really</a:t>
            </a:r>
            <a:r>
              <a:rPr lang="nl-BE" dirty="0" smtClean="0"/>
              <a:t> </a:t>
            </a:r>
            <a:r>
              <a:rPr lang="nl-BE" dirty="0" err="1" smtClean="0"/>
              <a:t>need</a:t>
            </a:r>
            <a:r>
              <a:rPr lang="nl-BE" dirty="0" smtClean="0"/>
              <a:t> a Batch</a:t>
            </a:r>
          </a:p>
          <a:p>
            <a:r>
              <a:rPr lang="nl-BE" dirty="0" smtClean="0"/>
              <a:t>Spring Batch 3.0 has a </a:t>
            </a:r>
            <a:r>
              <a:rPr lang="nl-BE" dirty="0" err="1" smtClean="0"/>
              <a:t>steep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r>
              <a:rPr lang="nl-BE" dirty="0" smtClean="0"/>
              <a:t> curve</a:t>
            </a:r>
          </a:p>
          <a:p>
            <a:r>
              <a:rPr lang="nl-BE" dirty="0" err="1" smtClean="0"/>
              <a:t>Documentation</a:t>
            </a:r>
            <a:r>
              <a:rPr lang="nl-BE" dirty="0" smtClean="0"/>
              <a:t> is </a:t>
            </a:r>
            <a:r>
              <a:rPr lang="nl-BE" dirty="0" err="1" smtClean="0"/>
              <a:t>scarce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Spring Batch 3.0</a:t>
            </a:r>
          </a:p>
          <a:p>
            <a:r>
              <a:rPr lang="nl-BE" dirty="0" err="1" smtClean="0"/>
              <a:t>Lot’s</a:t>
            </a:r>
            <a:r>
              <a:rPr lang="nl-BE" dirty="0" smtClean="0"/>
              <a:t> of </a:t>
            </a:r>
            <a:r>
              <a:rPr lang="nl-BE" dirty="0" err="1" smtClean="0"/>
              <a:t>configuration</a:t>
            </a:r>
            <a:endParaRPr lang="nl-BE" dirty="0"/>
          </a:p>
          <a:p>
            <a:endParaRPr lang="nl-BE" dirty="0" smtClean="0"/>
          </a:p>
          <a:p>
            <a:r>
              <a:rPr lang="nl-BE" dirty="0" smtClean="0"/>
              <a:t>But! </a:t>
            </a:r>
            <a:r>
              <a:rPr lang="nl-BE" dirty="0" err="1" smtClean="0"/>
              <a:t>Lessons</a:t>
            </a:r>
            <a:r>
              <a:rPr lang="nl-BE" dirty="0" smtClean="0"/>
              <a:t> are </a:t>
            </a:r>
            <a:r>
              <a:rPr lang="nl-BE" dirty="0" err="1" smtClean="0"/>
              <a:t>learned</a:t>
            </a:r>
            <a:r>
              <a:rPr lang="nl-BE" dirty="0" smtClean="0"/>
              <a:t> </a:t>
            </a:r>
            <a:r>
              <a:rPr lang="nl-BE" dirty="0" err="1" smtClean="0"/>
              <a:t>now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/>
              <a:t> shared </a:t>
            </a:r>
            <a:r>
              <a:rPr lang="nl-BE" dirty="0" smtClean="0"/>
              <a:t>via:</a:t>
            </a:r>
          </a:p>
          <a:p>
            <a:pPr lvl="1"/>
            <a:r>
              <a:rPr lang="nl-BE" dirty="0" smtClean="0">
                <a:hlinkClick r:id="rId2"/>
              </a:rPr>
              <a:t>https</a:t>
            </a:r>
            <a:r>
              <a:rPr lang="nl-BE" dirty="0">
                <a:hlinkClick r:id="rId2"/>
              </a:rPr>
              <a:t>://</a:t>
            </a:r>
            <a:r>
              <a:rPr lang="nl-BE" dirty="0" smtClean="0">
                <a:hlinkClick r:id="rId2"/>
              </a:rPr>
              <a:t>github.com/cegeka/batchers</a:t>
            </a:r>
            <a:endParaRPr lang="nl-BE" dirty="0" smtClean="0"/>
          </a:p>
          <a:p>
            <a:pPr lvl="1"/>
            <a:r>
              <a:rPr lang="nl-BE" dirty="0" err="1" smtClean="0"/>
              <a:t>Cegeka</a:t>
            </a:r>
            <a:r>
              <a:rPr lang="nl-BE" dirty="0" smtClean="0"/>
              <a:t> Blog</a:t>
            </a:r>
          </a:p>
          <a:p>
            <a:pPr marL="0" indent="0">
              <a:buNone/>
            </a:pPr>
            <a:r>
              <a:rPr lang="nl-BE" dirty="0" smtClean="0"/>
              <a:t>	</a:t>
            </a:r>
            <a:r>
              <a:rPr lang="nl-BE" dirty="0" err="1" smtClean="0"/>
              <a:t>So</a:t>
            </a:r>
            <a:r>
              <a:rPr lang="nl-BE" dirty="0" smtClean="0"/>
              <a:t>, </a:t>
            </a:r>
            <a:r>
              <a:rPr lang="nl-BE" dirty="0" err="1" smtClean="0"/>
              <a:t>startup</a:t>
            </a:r>
            <a:r>
              <a:rPr lang="nl-BE" dirty="0" smtClean="0"/>
              <a:t> </a:t>
            </a:r>
            <a:r>
              <a:rPr lang="nl-BE" dirty="0" err="1" smtClean="0"/>
              <a:t>should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a lot </a:t>
            </a:r>
            <a:r>
              <a:rPr lang="nl-BE" dirty="0" err="1" smtClean="0"/>
              <a:t>easier</a:t>
            </a:r>
            <a:r>
              <a:rPr lang="nl-BE" dirty="0" smtClean="0"/>
              <a:t>!</a:t>
            </a:r>
            <a:endParaRPr lang="nl-BE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5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Q&amp;A</a:t>
            </a:r>
            <a:endParaRPr lang="nl-BE" dirty="0"/>
          </a:p>
        </p:txBody>
      </p:sp>
      <p:pic>
        <p:nvPicPr>
          <p:cNvPr id="6" name="Picture 2" descr="Question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4535" y="1166315"/>
            <a:ext cx="381000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9998" y="2212064"/>
            <a:ext cx="7200000" cy="892705"/>
          </a:xfrm>
        </p:spPr>
        <p:txBody>
          <a:bodyPr>
            <a:noAutofit/>
          </a:bodyPr>
          <a:lstStyle/>
          <a:p>
            <a:r>
              <a:rPr lang="nl-BE" sz="6000" dirty="0" smtClean="0"/>
              <a:t>Spring Batch 3.0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4461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Motivation</a:t>
            </a:r>
            <a:endParaRPr lang="nl-BE" dirty="0" smtClean="0"/>
          </a:p>
          <a:p>
            <a:r>
              <a:rPr lang="nl-BE" dirty="0"/>
              <a:t>But first… 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a Batch </a:t>
            </a:r>
            <a:r>
              <a:rPr lang="nl-BE" dirty="0" err="1"/>
              <a:t>framework</a:t>
            </a:r>
            <a:r>
              <a:rPr lang="nl-BE" dirty="0"/>
              <a:t>?</a:t>
            </a:r>
          </a:p>
          <a:p>
            <a:r>
              <a:rPr lang="nl-BE" dirty="0" err="1"/>
              <a:t>Requirements</a:t>
            </a:r>
            <a:r>
              <a:rPr lang="nl-BE" dirty="0"/>
              <a:t> we </a:t>
            </a:r>
            <a:r>
              <a:rPr lang="nl-BE" dirty="0" err="1" smtClean="0"/>
              <a:t>gathered</a:t>
            </a:r>
            <a:endParaRPr lang="nl-BE" dirty="0" smtClean="0"/>
          </a:p>
          <a:p>
            <a:r>
              <a:rPr lang="nl-BE" dirty="0" err="1" smtClean="0"/>
              <a:t>Why</a:t>
            </a:r>
            <a:r>
              <a:rPr lang="nl-BE" dirty="0" smtClean="0"/>
              <a:t> JSR-352/Spring </a:t>
            </a:r>
            <a:r>
              <a:rPr lang="nl-BE" dirty="0"/>
              <a:t>Batch</a:t>
            </a:r>
            <a:r>
              <a:rPr lang="nl-BE" dirty="0" smtClean="0"/>
              <a:t>?</a:t>
            </a:r>
            <a:endParaRPr lang="nl-BE" dirty="0" smtClean="0"/>
          </a:p>
          <a:p>
            <a:r>
              <a:rPr lang="nl-BE" dirty="0" smtClean="0"/>
              <a:t>JSR-352 Architecture</a:t>
            </a:r>
          </a:p>
          <a:p>
            <a:r>
              <a:rPr lang="nl-BE" dirty="0" err="1" smtClean="0"/>
              <a:t>Challenges</a:t>
            </a:r>
            <a:endParaRPr lang="nl-BE" dirty="0" smtClean="0"/>
          </a:p>
          <a:p>
            <a:r>
              <a:rPr lang="nl-BE" dirty="0" smtClean="0"/>
              <a:t>Demo</a:t>
            </a:r>
            <a:endParaRPr lang="nl-BE" dirty="0" smtClean="0"/>
          </a:p>
          <a:p>
            <a:r>
              <a:rPr lang="nl-BE" dirty="0" err="1" smtClean="0"/>
              <a:t>Conclusions</a:t>
            </a:r>
            <a:endParaRPr lang="nl-BE" dirty="0" smtClean="0"/>
          </a:p>
          <a:p>
            <a:r>
              <a:rPr lang="nl-BE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5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Some</a:t>
            </a:r>
            <a:r>
              <a:rPr lang="nl-BE" dirty="0" smtClean="0"/>
              <a:t> of </a:t>
            </a:r>
            <a:r>
              <a:rPr lang="nl-BE" dirty="0" err="1" smtClean="0"/>
              <a:t>our</a:t>
            </a:r>
            <a:r>
              <a:rPr lang="nl-BE" dirty="0" smtClean="0"/>
              <a:t> </a:t>
            </a:r>
            <a:r>
              <a:rPr lang="nl-BE" dirty="0" err="1" smtClean="0"/>
              <a:t>projects</a:t>
            </a:r>
            <a:r>
              <a:rPr lang="nl-BE" dirty="0" smtClean="0"/>
              <a:t> </a:t>
            </a:r>
            <a:r>
              <a:rPr lang="nl-BE" dirty="0" err="1" smtClean="0"/>
              <a:t>need</a:t>
            </a:r>
            <a:r>
              <a:rPr lang="nl-BE" dirty="0" smtClean="0"/>
              <a:t> batch processing</a:t>
            </a:r>
            <a:br>
              <a:rPr lang="nl-BE" dirty="0" smtClean="0"/>
            </a:br>
            <a:r>
              <a:rPr lang="nl-BE" dirty="0" smtClean="0"/>
              <a:t>(VDAB, </a:t>
            </a:r>
            <a:r>
              <a:rPr lang="nl-BE" dirty="0" err="1" smtClean="0"/>
              <a:t>Argenta</a:t>
            </a:r>
            <a:r>
              <a:rPr lang="nl-BE" dirty="0" smtClean="0"/>
              <a:t>, VENTOURIS)</a:t>
            </a:r>
            <a:endParaRPr lang="nl-BE" dirty="0" smtClean="0"/>
          </a:p>
          <a:p>
            <a:r>
              <a:rPr lang="nl-BE" dirty="0" smtClean="0"/>
              <a:t>DIY?</a:t>
            </a:r>
            <a:endParaRPr lang="nl-BE" dirty="0" smtClean="0"/>
          </a:p>
          <a:p>
            <a:r>
              <a:rPr lang="nl-BE" dirty="0" err="1" smtClean="0"/>
              <a:t>Why</a:t>
            </a:r>
            <a:r>
              <a:rPr lang="nl-BE" dirty="0" smtClean="0"/>
              <a:t> do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yourself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other</a:t>
            </a:r>
            <a:r>
              <a:rPr lang="nl-BE" dirty="0" smtClean="0"/>
              <a:t> batch </a:t>
            </a:r>
            <a:r>
              <a:rPr lang="nl-BE" dirty="0" err="1" smtClean="0"/>
              <a:t>frameworks</a:t>
            </a:r>
            <a:r>
              <a:rPr lang="nl-BE" dirty="0" smtClean="0"/>
              <a:t> </a:t>
            </a:r>
            <a:r>
              <a:rPr lang="nl-BE" dirty="0" err="1" smtClean="0"/>
              <a:t>exist</a:t>
            </a:r>
            <a:r>
              <a:rPr lang="nl-BE" dirty="0" smtClean="0"/>
              <a:t>…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Spring Batch (JSR-352 compatible)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JBeret</a:t>
            </a:r>
            <a:r>
              <a:rPr lang="nl-BE" dirty="0" smtClean="0"/>
              <a:t> (JSR-352 </a:t>
            </a:r>
            <a:r>
              <a:rPr lang="nl-BE" dirty="0" err="1" smtClean="0"/>
              <a:t>reference</a:t>
            </a:r>
            <a:r>
              <a:rPr lang="nl-BE" dirty="0" smtClean="0"/>
              <a:t> </a:t>
            </a:r>
            <a:r>
              <a:rPr lang="nl-BE" dirty="0" err="1" smtClean="0"/>
              <a:t>implementation</a:t>
            </a:r>
            <a:r>
              <a:rPr lang="nl-BE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Apache Camel </a:t>
            </a:r>
            <a:r>
              <a:rPr lang="nl-BE" dirty="0" err="1" smtClean="0"/>
              <a:t>anyone</a:t>
            </a:r>
            <a:r>
              <a:rPr lang="nl-BE" dirty="0" smtClean="0"/>
              <a:t>?</a:t>
            </a:r>
            <a:endParaRPr lang="nl-BE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6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Some</a:t>
            </a:r>
            <a:r>
              <a:rPr lang="nl-BE" dirty="0" smtClean="0"/>
              <a:t> </a:t>
            </a:r>
            <a:r>
              <a:rPr lang="nl-BE" dirty="0" err="1" smtClean="0"/>
              <a:t>history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Back </a:t>
            </a:r>
            <a:r>
              <a:rPr lang="nl-BE" dirty="0" err="1" smtClean="0"/>
              <a:t>when</a:t>
            </a:r>
            <a:r>
              <a:rPr lang="nl-BE" dirty="0" smtClean="0"/>
              <a:t> the </a:t>
            </a:r>
            <a:r>
              <a:rPr lang="nl-BE" dirty="0" err="1" smtClean="0"/>
              <a:t>animals</a:t>
            </a:r>
            <a:r>
              <a:rPr lang="nl-BE" dirty="0" smtClean="0"/>
              <a:t> </a:t>
            </a:r>
            <a:r>
              <a:rPr lang="nl-BE" dirty="0" err="1" smtClean="0"/>
              <a:t>could</a:t>
            </a:r>
            <a:r>
              <a:rPr lang="nl-BE" dirty="0" smtClean="0"/>
              <a:t> talk, hardware was </a:t>
            </a:r>
            <a:r>
              <a:rPr lang="nl-BE" dirty="0" err="1" smtClean="0"/>
              <a:t>expensive</a:t>
            </a:r>
            <a:endParaRPr lang="nl-BE" dirty="0" smtClean="0"/>
          </a:p>
          <a:p>
            <a:pPr lvl="1"/>
            <a:r>
              <a:rPr lang="nl-BE" dirty="0" err="1" smtClean="0"/>
              <a:t>So</a:t>
            </a:r>
            <a:r>
              <a:rPr lang="nl-BE" dirty="0" smtClean="0"/>
              <a:t>,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reuse</a:t>
            </a:r>
            <a:r>
              <a:rPr lang="nl-BE" dirty="0" smtClean="0"/>
              <a:t> the </a:t>
            </a:r>
            <a:r>
              <a:rPr lang="nl-BE" dirty="0" err="1"/>
              <a:t>presentation</a:t>
            </a:r>
            <a:r>
              <a:rPr lang="nl-BE" dirty="0"/>
              <a:t> </a:t>
            </a:r>
            <a:r>
              <a:rPr lang="nl-BE" dirty="0" smtClean="0"/>
              <a:t>hardware resources </a:t>
            </a:r>
            <a:r>
              <a:rPr lang="nl-BE" dirty="0" err="1" smtClean="0"/>
              <a:t>and</a:t>
            </a:r>
            <a:r>
              <a:rPr lang="nl-BE" dirty="0" smtClean="0"/>
              <a:t> Batch </a:t>
            </a:r>
            <a:r>
              <a:rPr lang="nl-BE" dirty="0" err="1" smtClean="0"/>
              <a:t>frameworks</a:t>
            </a:r>
            <a:r>
              <a:rPr lang="nl-BE" dirty="0" smtClean="0"/>
              <a:t> </a:t>
            </a:r>
            <a:r>
              <a:rPr lang="nl-BE" dirty="0" err="1" smtClean="0"/>
              <a:t>were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do the heavy </a:t>
            </a:r>
            <a:r>
              <a:rPr lang="nl-BE" dirty="0" err="1" smtClean="0"/>
              <a:t>lifting</a:t>
            </a:r>
            <a:r>
              <a:rPr lang="nl-BE" dirty="0" smtClean="0"/>
              <a:t> at </a:t>
            </a:r>
            <a:r>
              <a:rPr lang="nl-BE" dirty="0" err="1" smtClean="0"/>
              <a:t>night</a:t>
            </a:r>
            <a:r>
              <a:rPr lang="nl-BE" dirty="0" smtClean="0"/>
              <a:t> on the </a:t>
            </a:r>
            <a:r>
              <a:rPr lang="nl-BE" dirty="0" err="1" smtClean="0"/>
              <a:t>same</a:t>
            </a:r>
            <a:r>
              <a:rPr lang="nl-BE" dirty="0" smtClean="0"/>
              <a:t> hardware</a:t>
            </a:r>
          </a:p>
          <a:p>
            <a:pPr marL="882000" lvl="2" indent="0">
              <a:buNone/>
            </a:pPr>
            <a:r>
              <a:rPr lang="nl-BE" dirty="0" smtClean="0"/>
              <a:t>=&gt; No impact </a:t>
            </a:r>
            <a:r>
              <a:rPr lang="nl-BE" dirty="0" err="1" smtClean="0"/>
              <a:t>for</a:t>
            </a:r>
            <a:r>
              <a:rPr lang="nl-BE" dirty="0" smtClean="0"/>
              <a:t> business users </a:t>
            </a:r>
            <a:r>
              <a:rPr lang="nl-BE" dirty="0" err="1" smtClean="0"/>
              <a:t>during</a:t>
            </a:r>
            <a:r>
              <a:rPr lang="nl-BE" dirty="0" smtClean="0"/>
              <a:t> the </a:t>
            </a:r>
            <a:r>
              <a:rPr lang="nl-BE" dirty="0" err="1" smtClean="0"/>
              <a:t>day</a:t>
            </a:r>
            <a:endParaRPr lang="nl-BE" dirty="0" smtClean="0"/>
          </a:p>
          <a:p>
            <a:r>
              <a:rPr lang="nl-BE" dirty="0" err="1" smtClean="0"/>
              <a:t>Today</a:t>
            </a:r>
            <a:r>
              <a:rPr lang="nl-BE" dirty="0" smtClean="0"/>
              <a:t>:</a:t>
            </a:r>
            <a:endParaRPr lang="nl-BE" dirty="0" smtClean="0"/>
          </a:p>
          <a:p>
            <a:pPr lvl="1"/>
            <a:r>
              <a:rPr lang="nl-BE" dirty="0" smtClean="0"/>
              <a:t>Hardware is </a:t>
            </a:r>
            <a:r>
              <a:rPr lang="nl-BE" dirty="0" err="1" smtClean="0"/>
              <a:t>cheap</a:t>
            </a:r>
            <a:endParaRPr lang="nl-BE" dirty="0" smtClean="0"/>
          </a:p>
          <a:p>
            <a:pPr lvl="1"/>
            <a:r>
              <a:rPr lang="nl-BE" dirty="0" err="1" smtClean="0"/>
              <a:t>Thanks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frameworks</a:t>
            </a:r>
            <a:r>
              <a:rPr lang="nl-BE" dirty="0" smtClean="0"/>
              <a:t> </a:t>
            </a:r>
            <a:r>
              <a:rPr lang="nl-BE" dirty="0" err="1" smtClean="0"/>
              <a:t>like</a:t>
            </a:r>
            <a:r>
              <a:rPr lang="nl-BE" dirty="0" smtClean="0"/>
              <a:t> </a:t>
            </a:r>
            <a:r>
              <a:rPr lang="nl-BE" dirty="0" err="1" smtClean="0"/>
              <a:t>HazelCast</a:t>
            </a:r>
            <a:r>
              <a:rPr lang="nl-BE" dirty="0" smtClean="0"/>
              <a:t>, </a:t>
            </a:r>
            <a:r>
              <a:rPr lang="nl-BE" dirty="0" err="1" smtClean="0"/>
              <a:t>Akka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Vertx.io </a:t>
            </a:r>
            <a:r>
              <a:rPr lang="nl-BE" dirty="0" err="1" smtClean="0"/>
              <a:t>distributed</a:t>
            </a:r>
            <a:r>
              <a:rPr lang="nl-BE" dirty="0" smtClean="0"/>
              <a:t> computing </a:t>
            </a:r>
            <a:r>
              <a:rPr lang="nl-BE" dirty="0" err="1" smtClean="0"/>
              <a:t>becomes</a:t>
            </a:r>
            <a:r>
              <a:rPr lang="nl-BE" dirty="0" smtClean="0"/>
              <a:t> easy…</a:t>
            </a:r>
          </a:p>
          <a:p>
            <a:pPr lvl="1"/>
            <a:r>
              <a:rPr lang="nl-BE" dirty="0" smtClean="0"/>
              <a:t>Do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still</a:t>
            </a:r>
            <a:r>
              <a:rPr lang="nl-BE" dirty="0" smtClean="0"/>
              <a:t> </a:t>
            </a:r>
            <a:r>
              <a:rPr lang="nl-BE" dirty="0" err="1" smtClean="0"/>
              <a:t>need</a:t>
            </a:r>
            <a:r>
              <a:rPr lang="nl-BE" dirty="0" smtClean="0"/>
              <a:t> a Batch Framework?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a Batch </a:t>
            </a:r>
            <a:r>
              <a:rPr lang="nl-BE" dirty="0" err="1" smtClean="0"/>
              <a:t>framework</a:t>
            </a:r>
            <a:r>
              <a:rPr lang="nl-B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0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Based</a:t>
            </a:r>
            <a:r>
              <a:rPr lang="nl-BE" dirty="0" smtClean="0"/>
              <a:t> on </a:t>
            </a:r>
            <a:r>
              <a:rPr lang="nl-BE" dirty="0" err="1" smtClean="0"/>
              <a:t>Ventouris</a:t>
            </a:r>
            <a:endParaRPr lang="nl-BE" dirty="0" smtClean="0"/>
          </a:p>
          <a:p>
            <a:r>
              <a:rPr lang="nl-BE" dirty="0" err="1" smtClean="0"/>
              <a:t>Specific</a:t>
            </a:r>
            <a:r>
              <a:rPr lang="nl-BE" dirty="0" smtClean="0"/>
              <a:t> </a:t>
            </a:r>
            <a:r>
              <a:rPr lang="nl-BE" dirty="0" err="1" smtClean="0"/>
              <a:t>requirements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Pass </a:t>
            </a:r>
            <a:r>
              <a:rPr lang="nl-BE" dirty="0" err="1" smtClean="0"/>
              <a:t>along</a:t>
            </a:r>
            <a:r>
              <a:rPr lang="nl-BE" dirty="0" smtClean="0"/>
              <a:t> parameters </a:t>
            </a:r>
            <a:r>
              <a:rPr lang="nl-BE" dirty="0" err="1" smtClean="0"/>
              <a:t>to</a:t>
            </a:r>
            <a:r>
              <a:rPr lang="nl-BE" dirty="0" smtClean="0"/>
              <a:t> the Job</a:t>
            </a:r>
          </a:p>
          <a:p>
            <a:pPr lvl="1"/>
            <a:r>
              <a:rPr lang="nl-BE" dirty="0" err="1" smtClean="0"/>
              <a:t>Process</a:t>
            </a:r>
            <a:r>
              <a:rPr lang="nl-BE" dirty="0" smtClean="0"/>
              <a:t> long running </a:t>
            </a:r>
            <a:r>
              <a:rPr lang="nl-BE" dirty="0" err="1" smtClean="0"/>
              <a:t>calculation</a:t>
            </a:r>
            <a:endParaRPr lang="nl-BE" dirty="0"/>
          </a:p>
          <a:p>
            <a:pPr lvl="1"/>
            <a:r>
              <a:rPr lang="nl-BE" dirty="0" smtClean="0"/>
              <a:t>Run </a:t>
            </a:r>
            <a:r>
              <a:rPr lang="nl-BE" dirty="0" err="1" smtClean="0"/>
              <a:t>another</a:t>
            </a:r>
            <a:r>
              <a:rPr lang="nl-BE" dirty="0" smtClean="0"/>
              <a:t> </a:t>
            </a:r>
            <a:r>
              <a:rPr lang="nl-BE" dirty="0" err="1" smtClean="0"/>
              <a:t>process</a:t>
            </a:r>
            <a:r>
              <a:rPr lang="nl-BE" dirty="0" smtClean="0"/>
              <a:t> at the end of Job</a:t>
            </a:r>
          </a:p>
          <a:p>
            <a:pPr lvl="1"/>
            <a:r>
              <a:rPr lang="nl-BE" dirty="0" err="1" smtClean="0"/>
              <a:t>Exception</a:t>
            </a:r>
            <a:r>
              <a:rPr lang="nl-BE" dirty="0" smtClean="0"/>
              <a:t> handling: </a:t>
            </a:r>
            <a:r>
              <a:rPr lang="nl-BE" dirty="0" err="1" smtClean="0"/>
              <a:t>restart</a:t>
            </a:r>
            <a:r>
              <a:rPr lang="nl-BE" dirty="0" smtClean="0"/>
              <a:t> a job </a:t>
            </a:r>
            <a:r>
              <a:rPr lang="nl-BE" dirty="0" err="1" smtClean="0"/>
              <a:t>easily</a:t>
            </a:r>
            <a:endParaRPr lang="nl-BE" dirty="0"/>
          </a:p>
          <a:p>
            <a:pPr lvl="1"/>
            <a:r>
              <a:rPr lang="nl-BE" dirty="0" smtClean="0"/>
              <a:t>Run </a:t>
            </a:r>
            <a:r>
              <a:rPr lang="nl-BE" dirty="0" err="1" smtClean="0"/>
              <a:t>fast</a:t>
            </a:r>
            <a:r>
              <a:rPr lang="nl-BE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Requirements</a:t>
            </a:r>
            <a:r>
              <a:rPr lang="nl-BE" dirty="0" smtClean="0"/>
              <a:t> we </a:t>
            </a:r>
            <a:r>
              <a:rPr lang="nl-BE" dirty="0" err="1" smtClean="0"/>
              <a:t>gathered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Investigate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JSR-352 is </a:t>
            </a:r>
            <a:r>
              <a:rPr lang="nl-BE" dirty="0" err="1" smtClean="0"/>
              <a:t>good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our</a:t>
            </a:r>
            <a:r>
              <a:rPr lang="nl-BE" dirty="0" smtClean="0"/>
              <a:t> </a:t>
            </a:r>
            <a:r>
              <a:rPr lang="nl-BE" dirty="0" err="1" smtClean="0"/>
              <a:t>needs</a:t>
            </a:r>
            <a:endParaRPr lang="nl-BE" dirty="0" smtClean="0"/>
          </a:p>
          <a:p>
            <a:r>
              <a:rPr lang="nl-BE" dirty="0" smtClean="0"/>
              <a:t>Spring Batch is compliant </a:t>
            </a:r>
            <a:r>
              <a:rPr lang="nl-BE" dirty="0" err="1" smtClean="0"/>
              <a:t>with</a:t>
            </a:r>
            <a:r>
              <a:rPr lang="nl-BE" dirty="0" smtClean="0"/>
              <a:t> JSR-352</a:t>
            </a:r>
          </a:p>
          <a:p>
            <a:r>
              <a:rPr lang="nl-BE" dirty="0" smtClean="0"/>
              <a:t>JSR-352 offers XML </a:t>
            </a:r>
            <a:r>
              <a:rPr lang="nl-BE" dirty="0" err="1" smtClean="0"/>
              <a:t>based</a:t>
            </a:r>
            <a:r>
              <a:rPr lang="nl-BE" dirty="0" smtClean="0"/>
              <a:t> </a:t>
            </a:r>
            <a:r>
              <a:rPr lang="nl-BE" dirty="0" err="1" smtClean="0"/>
              <a:t>configuration</a:t>
            </a:r>
            <a:r>
              <a:rPr lang="nl-BE" dirty="0" smtClean="0"/>
              <a:t>, Spring Batch </a:t>
            </a:r>
            <a:r>
              <a:rPr lang="nl-BE" dirty="0" err="1" smtClean="0"/>
              <a:t>allows</a:t>
            </a:r>
            <a:r>
              <a:rPr lang="nl-BE" dirty="0" smtClean="0"/>
              <a:t> Java </a:t>
            </a:r>
            <a:r>
              <a:rPr lang="nl-BE" dirty="0" err="1" smtClean="0"/>
              <a:t>Configuration</a:t>
            </a:r>
            <a:endParaRPr lang="nl-BE" dirty="0" smtClean="0"/>
          </a:p>
          <a:p>
            <a:r>
              <a:rPr lang="nl-BE" dirty="0" smtClean="0"/>
              <a:t>JSR-352 does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implement</a:t>
            </a:r>
            <a:r>
              <a:rPr lang="nl-BE" dirty="0" smtClean="0"/>
              <a:t> </a:t>
            </a:r>
            <a:r>
              <a:rPr lang="nl-BE" dirty="0" err="1" smtClean="0"/>
              <a:t>generics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Readers, </a:t>
            </a:r>
            <a:r>
              <a:rPr lang="nl-BE" dirty="0" err="1" smtClean="0"/>
              <a:t>Writers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Processors, Spring Batch does</a:t>
            </a:r>
          </a:p>
          <a:p>
            <a:r>
              <a:rPr lang="nl-BE" dirty="0" smtClean="0"/>
              <a:t>Spring Batch </a:t>
            </a:r>
            <a:r>
              <a:rPr lang="nl-BE" dirty="0" err="1" smtClean="0"/>
              <a:t>defines</a:t>
            </a:r>
            <a:r>
              <a:rPr lang="nl-BE" dirty="0" smtClean="0"/>
              <a:t> </a:t>
            </a:r>
            <a:r>
              <a:rPr lang="nl-BE" dirty="0" err="1" smtClean="0"/>
              <a:t>comes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a lot of out of the box Readers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Writers</a:t>
            </a:r>
            <a:endParaRPr lang="nl-BE" dirty="0" smtClean="0"/>
          </a:p>
          <a:p>
            <a:r>
              <a:rPr lang="nl-BE" dirty="0" smtClean="0"/>
              <a:t>Most of </a:t>
            </a:r>
            <a:r>
              <a:rPr lang="nl-BE" dirty="0" err="1" smtClean="0"/>
              <a:t>our</a:t>
            </a:r>
            <a:r>
              <a:rPr lang="nl-BE" dirty="0" smtClean="0"/>
              <a:t> </a:t>
            </a:r>
            <a:r>
              <a:rPr lang="nl-BE" dirty="0" err="1" smtClean="0"/>
              <a:t>projects</a:t>
            </a:r>
            <a:r>
              <a:rPr lang="nl-BE" dirty="0" smtClean="0"/>
              <a:t> </a:t>
            </a:r>
            <a:r>
              <a:rPr lang="nl-BE" dirty="0" err="1" smtClean="0"/>
              <a:t>already</a:t>
            </a:r>
            <a:r>
              <a:rPr lang="nl-BE" dirty="0" smtClean="0"/>
              <a:t> </a:t>
            </a:r>
            <a:r>
              <a:rPr lang="nl-BE" dirty="0" err="1" smtClean="0"/>
              <a:t>use</a:t>
            </a:r>
            <a:r>
              <a:rPr lang="nl-BE" dirty="0" smtClean="0"/>
              <a:t> Spring</a:t>
            </a:r>
          </a:p>
          <a:p>
            <a:pPr marL="0" indent="0">
              <a:buNone/>
            </a:pPr>
            <a:r>
              <a:rPr lang="nl-BE" dirty="0" smtClean="0"/>
              <a:t>	=&gt; Spring Batch </a:t>
            </a:r>
            <a:r>
              <a:rPr lang="nl-BE" dirty="0" err="1" smtClean="0"/>
              <a:t>seems</a:t>
            </a:r>
            <a:r>
              <a:rPr lang="nl-BE" dirty="0" smtClean="0"/>
              <a:t> </a:t>
            </a:r>
            <a:r>
              <a:rPr lang="nl-BE" dirty="0" err="1" smtClean="0"/>
              <a:t>viable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JSR-352/Spring 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5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JSR-352 </a:t>
            </a:r>
            <a:r>
              <a:rPr lang="nl-BE" dirty="0" err="1" smtClean="0"/>
              <a:t>defines</a:t>
            </a:r>
            <a:r>
              <a:rPr lang="nl-BE" dirty="0" smtClean="0"/>
              <a:t> the </a:t>
            </a:r>
            <a:r>
              <a:rPr lang="nl-BE" dirty="0" err="1" smtClean="0"/>
              <a:t>following</a:t>
            </a:r>
            <a:r>
              <a:rPr lang="nl-BE" dirty="0" smtClean="0"/>
              <a:t> Batch Domain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Job: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abstraction </a:t>
            </a:r>
            <a:r>
              <a:rPr lang="en-GB" dirty="0"/>
              <a:t>of a process to be </a:t>
            </a:r>
            <a:r>
              <a:rPr lang="en-GB" dirty="0" smtClean="0"/>
              <a:t>executed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composed out of Steps and </a:t>
            </a:r>
            <a:r>
              <a:rPr lang="en-GB" dirty="0" err="1" smtClean="0"/>
              <a:t>Tasklets</a:t>
            </a:r>
            <a:endParaRPr lang="en-GB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Can have decision flows</a:t>
            </a:r>
          </a:p>
          <a:p>
            <a:pPr lvl="1"/>
            <a:r>
              <a:rPr lang="en-US" dirty="0"/>
              <a:t>Step</a:t>
            </a:r>
            <a:endParaRPr lang="en-US" dirty="0"/>
          </a:p>
          <a:p>
            <a:pPr lvl="2"/>
            <a:r>
              <a:rPr lang="en-US" dirty="0" smtClean="0"/>
              <a:t>Chunks: has a </a:t>
            </a:r>
            <a:r>
              <a:rPr lang="en-US" dirty="0"/>
              <a:t>commit interval</a:t>
            </a:r>
            <a:endParaRPr lang="en-US" dirty="0"/>
          </a:p>
          <a:p>
            <a:pPr lvl="3"/>
            <a:r>
              <a:rPr lang="en-US" dirty="0" err="1" smtClean="0"/>
              <a:t>ItemReader</a:t>
            </a:r>
            <a:r>
              <a:rPr lang="en-US" dirty="0" smtClean="0"/>
              <a:t>: read data (from XML, DB, web, …)</a:t>
            </a:r>
            <a:endParaRPr lang="en-US" dirty="0"/>
          </a:p>
          <a:p>
            <a:pPr lvl="3"/>
            <a:r>
              <a:rPr lang="en-US" dirty="0" err="1" smtClean="0"/>
              <a:t>ItemProcessor</a:t>
            </a:r>
            <a:r>
              <a:rPr lang="en-US" dirty="0" smtClean="0"/>
              <a:t>: transformation of one item in the chunk</a:t>
            </a:r>
            <a:endParaRPr lang="en-US" dirty="0"/>
          </a:p>
          <a:p>
            <a:pPr lvl="3"/>
            <a:r>
              <a:rPr lang="en-US" dirty="0" err="1" smtClean="0"/>
              <a:t>ItemWriter</a:t>
            </a:r>
            <a:r>
              <a:rPr lang="en-US" dirty="0" smtClean="0"/>
              <a:t>: </a:t>
            </a:r>
            <a:r>
              <a:rPr lang="en-US" dirty="0"/>
              <a:t>output </a:t>
            </a:r>
            <a:r>
              <a:rPr lang="en-US" dirty="0" smtClean="0"/>
              <a:t>data is written (to XML, DB, web, …)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JSR-352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How </a:t>
            </a:r>
            <a:r>
              <a:rPr lang="nl-BE" dirty="0" err="1" smtClean="0"/>
              <a:t>to</a:t>
            </a:r>
            <a:r>
              <a:rPr lang="nl-BE" dirty="0" smtClean="0"/>
              <a:t> make </a:t>
            </a:r>
            <a:r>
              <a:rPr lang="nl-BE" dirty="0" err="1" smtClean="0"/>
              <a:t>things</a:t>
            </a:r>
            <a:r>
              <a:rPr lang="nl-BE" dirty="0" smtClean="0"/>
              <a:t> go </a:t>
            </a:r>
            <a:r>
              <a:rPr lang="nl-BE" dirty="0" err="1" smtClean="0"/>
              <a:t>fast</a:t>
            </a:r>
            <a:r>
              <a:rPr lang="nl-BE" dirty="0" smtClean="0"/>
              <a:t>?</a:t>
            </a:r>
          </a:p>
          <a:p>
            <a:pPr lvl="1" fontAlgn="base"/>
            <a:r>
              <a:rPr lang="en-GB" dirty="0" smtClean="0"/>
              <a:t>Single-threaded Step:</a:t>
            </a:r>
          </a:p>
          <a:p>
            <a:pPr lvl="2" fontAlgn="base"/>
            <a:r>
              <a:rPr lang="en-GB" dirty="0" smtClean="0"/>
              <a:t>one JVM, one item processed at a time</a:t>
            </a:r>
          </a:p>
          <a:p>
            <a:pPr lvl="1" fontAlgn="base"/>
            <a:r>
              <a:rPr lang="en-GB" dirty="0" smtClean="0"/>
              <a:t>Multi-threaded Step:</a:t>
            </a:r>
          </a:p>
          <a:p>
            <a:pPr lvl="2" fontAlgn="base"/>
            <a:r>
              <a:rPr lang="en-GB" dirty="0"/>
              <a:t>one JVM, </a:t>
            </a:r>
            <a:r>
              <a:rPr lang="en-GB" dirty="0" smtClean="0"/>
              <a:t>multiple items </a:t>
            </a:r>
            <a:r>
              <a:rPr lang="en-GB" dirty="0"/>
              <a:t>processed </a:t>
            </a:r>
            <a:r>
              <a:rPr lang="en-GB" dirty="0" smtClean="0"/>
              <a:t>in parallel</a:t>
            </a:r>
            <a:endParaRPr lang="en-GB" dirty="0"/>
          </a:p>
          <a:p>
            <a:pPr lvl="1" fontAlgn="base"/>
            <a:r>
              <a:rPr lang="en-GB" dirty="0" smtClean="0"/>
              <a:t>Parallel Steps:</a:t>
            </a:r>
          </a:p>
          <a:p>
            <a:pPr lvl="2" fontAlgn="base"/>
            <a:r>
              <a:rPr lang="en-GB" dirty="0" smtClean="0"/>
              <a:t>Possible if steps do not depend on each other</a:t>
            </a:r>
          </a:p>
          <a:p>
            <a:pPr lvl="2" fontAlgn="base"/>
            <a:r>
              <a:rPr lang="en-GB" dirty="0" smtClean="0"/>
              <a:t>one </a:t>
            </a:r>
            <a:r>
              <a:rPr lang="en-GB" dirty="0"/>
              <a:t>JVM, multiple </a:t>
            </a:r>
            <a:r>
              <a:rPr lang="en-GB" dirty="0" smtClean="0"/>
              <a:t>steps running in </a:t>
            </a:r>
            <a:r>
              <a:rPr lang="en-GB" dirty="0"/>
              <a:t>parallel</a:t>
            </a:r>
            <a:endParaRPr lang="en-GB" dirty="0"/>
          </a:p>
          <a:p>
            <a:pPr lvl="1" fontAlgn="base"/>
            <a:r>
              <a:rPr lang="en-GB" dirty="0"/>
              <a:t>Remote Chunking of </a:t>
            </a:r>
            <a:r>
              <a:rPr lang="en-GB" dirty="0" smtClean="0"/>
              <a:t>Step:</a:t>
            </a:r>
          </a:p>
          <a:p>
            <a:pPr lvl="2" fontAlgn="base"/>
            <a:r>
              <a:rPr lang="en-GB" dirty="0" smtClean="0"/>
              <a:t>Multiple JVMs, data is read by master and pushed to slaves, multiple items </a:t>
            </a:r>
            <a:r>
              <a:rPr lang="en-GB" dirty="0"/>
              <a:t>running in </a:t>
            </a:r>
            <a:r>
              <a:rPr lang="en-GB" dirty="0" smtClean="0"/>
              <a:t>parallel</a:t>
            </a:r>
          </a:p>
          <a:p>
            <a:pPr lvl="1" fontAlgn="base"/>
            <a:r>
              <a:rPr lang="en-GB" dirty="0" smtClean="0"/>
              <a:t>Partitioning </a:t>
            </a:r>
            <a:r>
              <a:rPr lang="en-GB" dirty="0"/>
              <a:t>a </a:t>
            </a:r>
            <a:r>
              <a:rPr lang="en-GB" dirty="0" smtClean="0"/>
              <a:t>Step:</a:t>
            </a:r>
          </a:p>
          <a:p>
            <a:pPr lvl="2" fontAlgn="base"/>
            <a:r>
              <a:rPr lang="en-GB" dirty="0"/>
              <a:t>Multiple JVMs, </a:t>
            </a:r>
            <a:r>
              <a:rPr lang="en-GB" dirty="0" smtClean="0"/>
              <a:t>id to process </a:t>
            </a:r>
            <a:r>
              <a:rPr lang="en-GB" dirty="0"/>
              <a:t>is read by master and pushed to slaves, </a:t>
            </a:r>
            <a:r>
              <a:rPr lang="en-GB" dirty="0" smtClean="0"/>
              <a:t>slave read data </a:t>
            </a:r>
            <a:r>
              <a:rPr lang="en-GB" dirty="0" err="1" smtClean="0"/>
              <a:t>theirselves</a:t>
            </a:r>
            <a:r>
              <a:rPr lang="en-GB" dirty="0" smtClean="0"/>
              <a:t>, multiple </a:t>
            </a:r>
            <a:r>
              <a:rPr lang="en-GB" dirty="0"/>
              <a:t>items running in parallel</a:t>
            </a:r>
          </a:p>
          <a:p>
            <a:pPr lvl="2" fontAlgn="base"/>
            <a:endParaRPr lang="en-GB" dirty="0"/>
          </a:p>
          <a:p>
            <a:endParaRPr lang="nl-BE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JSR-352 </a:t>
            </a:r>
            <a:r>
              <a:rPr lang="nl-BE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94604"/>
      </p:ext>
    </p:extLst>
  </p:cSld>
  <p:clrMapOvr>
    <a:masterClrMapping/>
  </p:clrMapOvr>
</p:sld>
</file>

<file path=ppt/theme/theme1.xml><?xml version="1.0" encoding="utf-8"?>
<a:theme xmlns:a="http://schemas.openxmlformats.org/drawingml/2006/main" name="Cegeka">
  <a:themeElements>
    <a:clrScheme name="Cegeka">
      <a:dk1>
        <a:srgbClr val="000000"/>
      </a:dk1>
      <a:lt1>
        <a:srgbClr val="FFFFFF"/>
      </a:lt1>
      <a:dk2>
        <a:srgbClr val="000000"/>
      </a:dk2>
      <a:lt2>
        <a:srgbClr val="7F7F7F"/>
      </a:lt2>
      <a:accent1>
        <a:srgbClr val="1A4278"/>
      </a:accent1>
      <a:accent2>
        <a:srgbClr val="EA912B"/>
      </a:accent2>
      <a:accent3>
        <a:srgbClr val="E75236"/>
      </a:accent3>
      <a:accent4>
        <a:srgbClr val="5191C8"/>
      </a:accent4>
      <a:accent5>
        <a:srgbClr val="7EB01D"/>
      </a:accent5>
      <a:accent6>
        <a:srgbClr val="FFD336"/>
      </a:accent6>
      <a:hlink>
        <a:srgbClr val="5191C8"/>
      </a:hlink>
      <a:folHlink>
        <a:srgbClr val="1A4278"/>
      </a:folHlink>
    </a:clrScheme>
    <a:fontScheme name="Cegek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08000" tIns="45720" rIns="91440" bIns="45720" rtlCol="0">
        <a:normAutofit/>
      </a:bodyPr>
      <a:lstStyle>
        <a:defPPr marL="0" marR="0" indent="0" algn="l" defTabSz="360363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Pct val="100000"/>
          <a:buFontTx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Trebuchet MS"/>
            <a:ea typeface="+mn-ea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egeka_FR">
  <a:themeElements>
    <a:clrScheme name="Cegeka">
      <a:dk1>
        <a:srgbClr val="000000"/>
      </a:dk1>
      <a:lt1>
        <a:srgbClr val="FFFFFF"/>
      </a:lt1>
      <a:dk2>
        <a:srgbClr val="000000"/>
      </a:dk2>
      <a:lt2>
        <a:srgbClr val="7F7F7F"/>
      </a:lt2>
      <a:accent1>
        <a:srgbClr val="1A4278"/>
      </a:accent1>
      <a:accent2>
        <a:srgbClr val="EA912B"/>
      </a:accent2>
      <a:accent3>
        <a:srgbClr val="E75236"/>
      </a:accent3>
      <a:accent4>
        <a:srgbClr val="5191C8"/>
      </a:accent4>
      <a:accent5>
        <a:srgbClr val="7EB01D"/>
      </a:accent5>
      <a:accent6>
        <a:srgbClr val="FFD336"/>
      </a:accent6>
      <a:hlink>
        <a:srgbClr val="5191C8"/>
      </a:hlink>
      <a:folHlink>
        <a:srgbClr val="1A4278"/>
      </a:folHlink>
    </a:clrScheme>
    <a:fontScheme name="Cegek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08000" tIns="45720" rIns="91440" bIns="45720" rtlCol="0">
        <a:normAutofit/>
      </a:bodyPr>
      <a:lstStyle>
        <a:defPPr marL="0" marR="0" indent="0" algn="l" defTabSz="360363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Pct val="100000"/>
          <a:buFontTx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Trebuchet MS"/>
            <a:ea typeface="+mn-ea"/>
            <a:cs typeface="Trebuchet M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egeka_EN">
  <a:themeElements>
    <a:clrScheme name="Cegeka">
      <a:dk1>
        <a:srgbClr val="000000"/>
      </a:dk1>
      <a:lt1>
        <a:srgbClr val="FFFFFF"/>
      </a:lt1>
      <a:dk2>
        <a:srgbClr val="000000"/>
      </a:dk2>
      <a:lt2>
        <a:srgbClr val="7F7F7F"/>
      </a:lt2>
      <a:accent1>
        <a:srgbClr val="1A4278"/>
      </a:accent1>
      <a:accent2>
        <a:srgbClr val="EA912B"/>
      </a:accent2>
      <a:accent3>
        <a:srgbClr val="E75236"/>
      </a:accent3>
      <a:accent4>
        <a:srgbClr val="5191C8"/>
      </a:accent4>
      <a:accent5>
        <a:srgbClr val="7EB01D"/>
      </a:accent5>
      <a:accent6>
        <a:srgbClr val="FFD336"/>
      </a:accent6>
      <a:hlink>
        <a:srgbClr val="5191C8"/>
      </a:hlink>
      <a:folHlink>
        <a:srgbClr val="1A4278"/>
      </a:folHlink>
    </a:clrScheme>
    <a:fontScheme name="Cegek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08000" tIns="45720" rIns="91440" bIns="45720" rtlCol="0">
        <a:normAutofit/>
      </a:bodyPr>
      <a:lstStyle>
        <a:defPPr marL="0" marR="0" indent="0" algn="l" defTabSz="360363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Pct val="100000"/>
          <a:buFontTx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Trebuchet MS"/>
            <a:ea typeface="+mn-ea"/>
            <a:cs typeface="Trebuchet M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UI/customUI.xml><?xml version="1.0" encoding="utf-8"?>
<customUI xmlns="http://schemas.microsoft.com/office/2006/01/customui">
  <ribbon>
    <tabs>
      <tab idMso="TabDesign" visible="false"/>
      <tab id="CGKDesign" label="Cegeka Design" insertAfterMso="TabInsert">
        <group idMso="GroupPageSetup"/>
        <group id="grpDesign" label="Design">
          <gallery idMso="ThemeEffectsGallery"/>
          <checkBox idMso="SlideBackgroundHideGraphics"/>
        </group>
      </tab>
    </tabs>
  </ribbon>
</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54D0EFE9A46F41BE8A224FB7072627" ma:contentTypeVersion="" ma:contentTypeDescription="Create a new document." ma:contentTypeScope="" ma:versionID="0509aa7fca4740d90ec6996d120280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E21618-11FC-4293-A54C-16419059E06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5420CD7-A7E5-4F9D-A3D4-728EA85F90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7AFEB-E2B3-414B-904E-F864275AD4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Cegeka</Template>
  <TotalTime>117</TotalTime>
  <Words>493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Cegeka</vt:lpstr>
      <vt:lpstr>Cegeka_FR</vt:lpstr>
      <vt:lpstr>Cegeka_EN</vt:lpstr>
      <vt:lpstr>PowerPoint Presentation</vt:lpstr>
      <vt:lpstr>Spring Batch 3.0</vt:lpstr>
      <vt:lpstr>Agenda</vt:lpstr>
      <vt:lpstr>Motivation</vt:lpstr>
      <vt:lpstr>Do you need a Batch framework?</vt:lpstr>
      <vt:lpstr>Requirements we gathered</vt:lpstr>
      <vt:lpstr>Why JSR-352/Spring Batch</vt:lpstr>
      <vt:lpstr>JSR-352 Architecture</vt:lpstr>
      <vt:lpstr>JSR-352 Architecture</vt:lpstr>
      <vt:lpstr>Challenges</vt:lpstr>
      <vt:lpstr>Demo</vt:lpstr>
      <vt:lpstr>Conclusions</vt:lpstr>
      <vt:lpstr>Q&amp;A</vt:lpstr>
    </vt:vector>
  </TitlesOfParts>
  <Company>Cegekanv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Neefs Dirk</dc:creator>
  <cp:lastModifiedBy>Dehuysser Ronald</cp:lastModifiedBy>
  <cp:revision>20</cp:revision>
  <dcterms:created xsi:type="dcterms:W3CDTF">2012-12-20T12:26:27Z</dcterms:created>
  <dcterms:modified xsi:type="dcterms:W3CDTF">2014-06-27T10:01:42Z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0x0101003A54D0EFE9A46F41BE8A224FB7072627</vt:lpwstr>
  </property>
</Properties>
</file>