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5" r:id="rId4"/>
    <p:sldId id="259" r:id="rId5"/>
    <p:sldId id="260" r:id="rId6"/>
    <p:sldId id="262"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76" autoAdjust="0"/>
  </p:normalViewPr>
  <p:slideViewPr>
    <p:cSldViewPr snapToGrid="0">
      <p:cViewPr varScale="1">
        <p:scale>
          <a:sx n="86" d="100"/>
          <a:sy n="86" d="100"/>
        </p:scale>
        <p:origin x="15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4037E-6637-4A9A-8535-A0EDFBD16DF2}" type="datetimeFigureOut">
              <a:rPr lang="tr-TR" smtClean="0"/>
              <a:t>3.06.2023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C965F-FAB1-47A0-B9C0-94F375D07051}" type="slidenum">
              <a:rPr lang="tr-TR" smtClean="0"/>
              <a:t>‹#›</a:t>
            </a:fld>
            <a:endParaRPr lang="tr-TR"/>
          </a:p>
        </p:txBody>
      </p:sp>
    </p:spTree>
    <p:extLst>
      <p:ext uri="{BB962C8B-B14F-4D97-AF65-F5344CB8AC3E}">
        <p14:creationId xmlns:p14="http://schemas.microsoft.com/office/powerpoint/2010/main" val="122671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1</a:t>
            </a:fld>
            <a:endParaRPr lang="tr-TR"/>
          </a:p>
        </p:txBody>
      </p:sp>
    </p:spTree>
    <p:extLst>
      <p:ext uri="{BB962C8B-B14F-4D97-AF65-F5344CB8AC3E}">
        <p14:creationId xmlns:p14="http://schemas.microsoft.com/office/powerpoint/2010/main" val="265635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2</a:t>
            </a:fld>
            <a:endParaRPr lang="tr-TR"/>
          </a:p>
        </p:txBody>
      </p:sp>
    </p:spTree>
    <p:extLst>
      <p:ext uri="{BB962C8B-B14F-4D97-AF65-F5344CB8AC3E}">
        <p14:creationId xmlns:p14="http://schemas.microsoft.com/office/powerpoint/2010/main" val="299338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3</a:t>
            </a:fld>
            <a:endParaRPr lang="tr-TR"/>
          </a:p>
        </p:txBody>
      </p:sp>
    </p:spTree>
    <p:extLst>
      <p:ext uri="{BB962C8B-B14F-4D97-AF65-F5344CB8AC3E}">
        <p14:creationId xmlns:p14="http://schemas.microsoft.com/office/powerpoint/2010/main" val="19174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4</a:t>
            </a:fld>
            <a:endParaRPr lang="tr-TR"/>
          </a:p>
        </p:txBody>
      </p:sp>
    </p:spTree>
    <p:extLst>
      <p:ext uri="{BB962C8B-B14F-4D97-AF65-F5344CB8AC3E}">
        <p14:creationId xmlns:p14="http://schemas.microsoft.com/office/powerpoint/2010/main" val="424368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5</a:t>
            </a:fld>
            <a:endParaRPr lang="tr-TR"/>
          </a:p>
        </p:txBody>
      </p:sp>
    </p:spTree>
    <p:extLst>
      <p:ext uri="{BB962C8B-B14F-4D97-AF65-F5344CB8AC3E}">
        <p14:creationId xmlns:p14="http://schemas.microsoft.com/office/powerpoint/2010/main" val="282444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6</a:t>
            </a:fld>
            <a:endParaRPr lang="tr-TR"/>
          </a:p>
        </p:txBody>
      </p:sp>
    </p:spTree>
    <p:extLst>
      <p:ext uri="{BB962C8B-B14F-4D97-AF65-F5344CB8AC3E}">
        <p14:creationId xmlns:p14="http://schemas.microsoft.com/office/powerpoint/2010/main" val="2908311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7</a:t>
            </a:fld>
            <a:endParaRPr lang="tr-TR"/>
          </a:p>
        </p:txBody>
      </p:sp>
    </p:spTree>
    <p:extLst>
      <p:ext uri="{BB962C8B-B14F-4D97-AF65-F5344CB8AC3E}">
        <p14:creationId xmlns:p14="http://schemas.microsoft.com/office/powerpoint/2010/main" val="92789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44C965F-FAB1-47A0-B9C0-94F375D07051}" type="slidenum">
              <a:rPr lang="tr-TR" smtClean="0"/>
              <a:t>8</a:t>
            </a:fld>
            <a:endParaRPr lang="tr-TR"/>
          </a:p>
        </p:txBody>
      </p:sp>
    </p:spTree>
    <p:extLst>
      <p:ext uri="{BB962C8B-B14F-4D97-AF65-F5344CB8AC3E}">
        <p14:creationId xmlns:p14="http://schemas.microsoft.com/office/powerpoint/2010/main" val="143129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96D79A-C550-461E-996B-F3276695381D}" type="datetimeFigureOut">
              <a:rPr lang="tr-TR" smtClean="0"/>
              <a:t>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3728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96D79A-C550-461E-996B-F3276695381D}" type="datetimeFigureOut">
              <a:rPr lang="tr-TR" smtClean="0"/>
              <a:t>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914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96D79A-C550-461E-996B-F3276695381D}" type="datetimeFigureOut">
              <a:rPr lang="tr-TR" smtClean="0"/>
              <a:t>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113674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96D79A-C550-461E-996B-F3276695381D}" type="datetimeFigureOut">
              <a:rPr lang="tr-TR" smtClean="0"/>
              <a:t>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275332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96D79A-C550-461E-996B-F3276695381D}" type="datetimeFigureOut">
              <a:rPr lang="tr-TR" smtClean="0"/>
              <a:t>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58633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96D79A-C550-461E-996B-F3276695381D}" type="datetimeFigureOut">
              <a:rPr lang="tr-TR" smtClean="0"/>
              <a:t>3.06.2023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17650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96D79A-C550-461E-996B-F3276695381D}" type="datetimeFigureOut">
              <a:rPr lang="tr-TR" smtClean="0"/>
              <a:t>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255759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96D79A-C550-461E-996B-F3276695381D}" type="datetimeFigureOut">
              <a:rPr lang="tr-TR" smtClean="0"/>
              <a:t>3.06.2023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383991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6D79A-C550-461E-996B-F3276695381D}" type="datetimeFigureOut">
              <a:rPr lang="tr-TR" smtClean="0"/>
              <a:t>3.06.2023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425062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96D79A-C550-461E-996B-F3276695381D}" type="datetimeFigureOut">
              <a:rPr lang="tr-TR" smtClean="0"/>
              <a:t>3.06.2023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103620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96D79A-C550-461E-996B-F3276695381D}" type="datetimeFigureOut">
              <a:rPr lang="tr-TR" smtClean="0"/>
              <a:t>3.06.2023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1A7B24-6E8A-4ED3-9F9A-BE45E4B336E2}" type="slidenum">
              <a:rPr lang="tr-TR" smtClean="0"/>
              <a:t>‹#›</a:t>
            </a:fld>
            <a:endParaRPr lang="tr-TR"/>
          </a:p>
        </p:txBody>
      </p:sp>
    </p:spTree>
    <p:extLst>
      <p:ext uri="{BB962C8B-B14F-4D97-AF65-F5344CB8AC3E}">
        <p14:creationId xmlns:p14="http://schemas.microsoft.com/office/powerpoint/2010/main" val="158751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6D79A-C550-461E-996B-F3276695381D}" type="datetimeFigureOut">
              <a:rPr lang="tr-TR" smtClean="0"/>
              <a:t>3.06.2023</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A7B24-6E8A-4ED3-9F9A-BE45E4B336E2}" type="slidenum">
              <a:rPr lang="tr-TR" smtClean="0"/>
              <a:t>‹#›</a:t>
            </a:fld>
            <a:endParaRPr lang="tr-TR"/>
          </a:p>
        </p:txBody>
      </p:sp>
    </p:spTree>
    <p:extLst>
      <p:ext uri="{BB962C8B-B14F-4D97-AF65-F5344CB8AC3E}">
        <p14:creationId xmlns:p14="http://schemas.microsoft.com/office/powerpoint/2010/main" val="39806551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9D8CD7-2BA8-12FE-98C9-AE8A397B4037}"/>
              </a:ext>
            </a:extLst>
          </p:cNvPr>
          <p:cNvSpPr>
            <a:spLocks noGrp="1"/>
          </p:cNvSpPr>
          <p:nvPr>
            <p:ph type="ctrTitle"/>
          </p:nvPr>
        </p:nvSpPr>
        <p:spPr/>
        <p:txBody>
          <a:bodyPr>
            <a:normAutofit/>
          </a:bodyPr>
          <a:lstStyle/>
          <a:p>
            <a:r>
              <a:rPr lang="tr-TR" sz="4000" b="1" dirty="0"/>
              <a:t>Cloud-</a:t>
            </a:r>
            <a:r>
              <a:rPr lang="tr-TR" sz="4000" b="1" dirty="0" err="1"/>
              <a:t>Native</a:t>
            </a:r>
            <a:r>
              <a:rPr lang="tr-TR" sz="4000" b="1" dirty="0"/>
              <a:t> </a:t>
            </a:r>
            <a:r>
              <a:rPr lang="tr-TR" sz="4000" b="1" dirty="0" err="1"/>
              <a:t>Platforms</a:t>
            </a:r>
            <a:endParaRPr lang="tr-TR" sz="4000" b="1" dirty="0"/>
          </a:p>
        </p:txBody>
      </p:sp>
      <p:sp>
        <p:nvSpPr>
          <p:cNvPr id="3" name="Alt Başlık 2">
            <a:extLst>
              <a:ext uri="{FF2B5EF4-FFF2-40B4-BE49-F238E27FC236}">
                <a16:creationId xmlns:a16="http://schemas.microsoft.com/office/drawing/2014/main" id="{B2E74029-A17A-00E1-A330-764B7ECE9BD4}"/>
              </a:ext>
            </a:extLst>
          </p:cNvPr>
          <p:cNvSpPr>
            <a:spLocks noGrp="1"/>
          </p:cNvSpPr>
          <p:nvPr>
            <p:ph type="subTitle" idx="1"/>
          </p:nvPr>
        </p:nvSpPr>
        <p:spPr/>
        <p:txBody>
          <a:bodyPr/>
          <a:lstStyle/>
          <a:p>
            <a:r>
              <a:rPr lang="tr-TR" dirty="0"/>
              <a:t>CSE473 – Network </a:t>
            </a:r>
            <a:r>
              <a:rPr lang="tr-TR" dirty="0" err="1"/>
              <a:t>and</a:t>
            </a:r>
            <a:r>
              <a:rPr lang="tr-TR" dirty="0"/>
              <a:t> Information </a:t>
            </a:r>
            <a:r>
              <a:rPr lang="tr-TR" dirty="0" err="1"/>
              <a:t>Securtiy</a:t>
            </a:r>
            <a:endParaRPr lang="tr-TR" dirty="0"/>
          </a:p>
          <a:p>
            <a:r>
              <a:rPr lang="tr-TR" dirty="0"/>
              <a:t>Abdullah Çelik</a:t>
            </a:r>
          </a:p>
          <a:p>
            <a:r>
              <a:rPr lang="tr-TR" dirty="0"/>
              <a:t>171044002</a:t>
            </a:r>
          </a:p>
        </p:txBody>
      </p:sp>
    </p:spTree>
    <p:extLst>
      <p:ext uri="{BB962C8B-B14F-4D97-AF65-F5344CB8AC3E}">
        <p14:creationId xmlns:p14="http://schemas.microsoft.com/office/powerpoint/2010/main" val="264137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DE9FC4-702C-7E96-5D4A-0605CC17134A}"/>
              </a:ext>
            </a:extLst>
          </p:cNvPr>
          <p:cNvSpPr>
            <a:spLocks noGrp="1"/>
          </p:cNvSpPr>
          <p:nvPr>
            <p:ph idx="1"/>
          </p:nvPr>
        </p:nvSpPr>
        <p:spPr/>
        <p:txBody>
          <a:bodyPr/>
          <a:lstStyle/>
          <a:p>
            <a:pPr marL="0" indent="0">
              <a:buNone/>
            </a:pPr>
            <a:r>
              <a:rPr lang="en-US" b="1" dirty="0"/>
              <a:t>Cloud</a:t>
            </a:r>
            <a:r>
              <a:rPr lang="tr-TR" b="1" dirty="0"/>
              <a:t>-</a:t>
            </a:r>
            <a:r>
              <a:rPr lang="en-US" b="1" dirty="0"/>
              <a:t>Native Platform</a:t>
            </a:r>
            <a:r>
              <a:rPr lang="tr-TR" b="1" dirty="0" err="1"/>
              <a:t>lara</a:t>
            </a:r>
            <a:r>
              <a:rPr lang="tr-TR" b="1" dirty="0"/>
              <a:t> Giriş</a:t>
            </a:r>
            <a:endParaRPr lang="en-US" b="1" dirty="0"/>
          </a:p>
          <a:p>
            <a:pPr marL="0" indent="0">
              <a:buNone/>
            </a:pPr>
            <a:r>
              <a:rPr lang="tr-TR" b="1" dirty="0"/>
              <a:t>Cloud-</a:t>
            </a:r>
            <a:r>
              <a:rPr lang="tr-TR" b="1" dirty="0" err="1"/>
              <a:t>Native</a:t>
            </a:r>
            <a:r>
              <a:rPr lang="tr-TR" b="1" dirty="0"/>
              <a:t> Uygulamaları Neden Dikkate Almalıyız</a:t>
            </a:r>
          </a:p>
          <a:p>
            <a:pPr marL="0" indent="0">
              <a:buNone/>
            </a:pPr>
            <a:r>
              <a:rPr lang="en-US" b="1" dirty="0"/>
              <a:t>Cloud</a:t>
            </a:r>
            <a:r>
              <a:rPr lang="tr-TR" b="1" dirty="0"/>
              <a:t>-</a:t>
            </a:r>
            <a:r>
              <a:rPr lang="en-US" b="1" dirty="0"/>
              <a:t>Native Platform</a:t>
            </a:r>
            <a:r>
              <a:rPr lang="tr-TR" b="1" dirty="0" err="1"/>
              <a:t>ların</a:t>
            </a:r>
            <a:r>
              <a:rPr lang="tr-TR" b="1" dirty="0"/>
              <a:t> Faydaları</a:t>
            </a:r>
          </a:p>
          <a:p>
            <a:pPr marL="0" indent="0">
              <a:buNone/>
            </a:pPr>
            <a:r>
              <a:rPr lang="tr-TR" b="1" dirty="0"/>
              <a:t>Cloud-</a:t>
            </a:r>
            <a:r>
              <a:rPr lang="tr-TR" b="1" dirty="0" err="1"/>
              <a:t>Native</a:t>
            </a:r>
            <a:r>
              <a:rPr lang="tr-TR" b="1" dirty="0"/>
              <a:t> Uygulama Örnekleri</a:t>
            </a:r>
          </a:p>
          <a:p>
            <a:pPr marL="0" indent="0">
              <a:buNone/>
            </a:pPr>
            <a:r>
              <a:rPr lang="en-US" b="1" dirty="0"/>
              <a:t>Cloud</a:t>
            </a:r>
            <a:r>
              <a:rPr lang="tr-TR" b="1" dirty="0"/>
              <a:t>-</a:t>
            </a:r>
            <a:r>
              <a:rPr lang="en-US" b="1" dirty="0"/>
              <a:t>Native Platform</a:t>
            </a:r>
            <a:r>
              <a:rPr lang="tr-TR" b="1" dirty="0" err="1"/>
              <a:t>ların</a:t>
            </a:r>
            <a:r>
              <a:rPr lang="tr-TR" b="1" dirty="0"/>
              <a:t> Zorlukları</a:t>
            </a:r>
          </a:p>
          <a:p>
            <a:pPr marL="0" indent="0">
              <a:buNone/>
            </a:pPr>
            <a:r>
              <a:rPr lang="en-US" b="1" dirty="0"/>
              <a:t>Cloud</a:t>
            </a:r>
            <a:r>
              <a:rPr lang="tr-TR" b="1" dirty="0"/>
              <a:t>-</a:t>
            </a:r>
            <a:r>
              <a:rPr lang="en-US" b="1" dirty="0"/>
              <a:t>Native </a:t>
            </a:r>
            <a:r>
              <a:rPr lang="tr-TR" b="1" dirty="0"/>
              <a:t>Platformların Geleceği</a:t>
            </a:r>
            <a:endParaRPr lang="en-US" b="1" dirty="0"/>
          </a:p>
          <a:p>
            <a:endParaRPr lang="tr-TR" dirty="0"/>
          </a:p>
        </p:txBody>
      </p:sp>
    </p:spTree>
    <p:extLst>
      <p:ext uri="{BB962C8B-B14F-4D97-AF65-F5344CB8AC3E}">
        <p14:creationId xmlns:p14="http://schemas.microsoft.com/office/powerpoint/2010/main" val="329659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E6A1D-C81A-B36F-1003-B8000642AD8B}"/>
              </a:ext>
            </a:extLst>
          </p:cNvPr>
          <p:cNvSpPr>
            <a:spLocks noGrp="1"/>
          </p:cNvSpPr>
          <p:nvPr>
            <p:ph type="title"/>
          </p:nvPr>
        </p:nvSpPr>
        <p:spPr>
          <a:xfrm>
            <a:off x="838200" y="365125"/>
            <a:ext cx="5257800" cy="1325563"/>
          </a:xfrm>
        </p:spPr>
        <p:txBody>
          <a:bodyPr>
            <a:normAutofit/>
          </a:bodyPr>
          <a:lstStyle/>
          <a:p>
            <a:r>
              <a:rPr lang="en-US" sz="2800" b="1" dirty="0"/>
              <a:t>Cloud</a:t>
            </a:r>
            <a:r>
              <a:rPr lang="tr-TR" sz="2800" b="1" dirty="0"/>
              <a:t>-</a:t>
            </a:r>
            <a:r>
              <a:rPr lang="en-US" sz="2800" b="1" dirty="0"/>
              <a:t>Native Platform</a:t>
            </a:r>
            <a:r>
              <a:rPr lang="tr-TR" sz="2800" b="1" dirty="0" err="1"/>
              <a:t>lara</a:t>
            </a:r>
            <a:r>
              <a:rPr lang="tr-TR" sz="2800" b="1" dirty="0"/>
              <a:t> Giriş</a:t>
            </a:r>
          </a:p>
        </p:txBody>
      </p:sp>
      <p:sp>
        <p:nvSpPr>
          <p:cNvPr id="3" name="İçerik Yer Tutucusu 2">
            <a:extLst>
              <a:ext uri="{FF2B5EF4-FFF2-40B4-BE49-F238E27FC236}">
                <a16:creationId xmlns:a16="http://schemas.microsoft.com/office/drawing/2014/main" id="{0949392B-DA81-7C16-AE9E-9BE35946E2E2}"/>
              </a:ext>
            </a:extLst>
          </p:cNvPr>
          <p:cNvSpPr>
            <a:spLocks noGrp="1"/>
          </p:cNvSpPr>
          <p:nvPr>
            <p:ph idx="1"/>
          </p:nvPr>
        </p:nvSpPr>
        <p:spPr>
          <a:xfrm>
            <a:off x="838200" y="1825625"/>
            <a:ext cx="5257800" cy="4351338"/>
          </a:xfrm>
        </p:spPr>
        <p:txBody>
          <a:bodyPr>
            <a:normAutofit/>
          </a:bodyPr>
          <a:lstStyle/>
          <a:p>
            <a:pPr marL="0" indent="0" algn="l">
              <a:buNone/>
            </a:pPr>
            <a:r>
              <a:rPr lang="tr-TR" sz="2000" b="0" i="0" dirty="0">
                <a:solidFill>
                  <a:srgbClr val="D1D5DB"/>
                </a:solidFill>
                <a:effectLst/>
                <a:latin typeface="Söhne"/>
              </a:rPr>
              <a:t>Cloud-</a:t>
            </a:r>
            <a:r>
              <a:rPr lang="tr-TR" sz="2000" b="0" i="0" dirty="0" err="1">
                <a:solidFill>
                  <a:srgbClr val="D1D5DB"/>
                </a:solidFill>
                <a:effectLst/>
                <a:latin typeface="Söhne"/>
              </a:rPr>
              <a:t>native</a:t>
            </a:r>
            <a:r>
              <a:rPr lang="tr-TR" sz="2000" b="0" i="0" dirty="0">
                <a:solidFill>
                  <a:srgbClr val="D1D5DB"/>
                </a:solidFill>
                <a:effectLst/>
                <a:latin typeface="Söhne"/>
              </a:rPr>
              <a:t> platformlar, bulut tabanlı uygulamaların geliştirilmesi ve dağıtımını destekleyen altyapı ve araçlardır. Bu platformlar, bulut bilişimin sunduğu benzersiz yetenekleri ve faydaları kullanmak için tasarlanmıştır.</a:t>
            </a:r>
          </a:p>
          <a:p>
            <a:pPr marL="0" indent="0" algn="l">
              <a:buNone/>
            </a:pPr>
            <a:endParaRPr lang="tr-TR" sz="2000" b="0" i="0" dirty="0">
              <a:solidFill>
                <a:srgbClr val="D1D5DB"/>
              </a:solidFill>
              <a:effectLst/>
              <a:latin typeface="Söhne"/>
            </a:endParaRPr>
          </a:p>
          <a:p>
            <a:pPr marL="0" indent="0" algn="l">
              <a:buNone/>
            </a:pPr>
            <a:r>
              <a:rPr lang="tr-TR" sz="2000" b="0" i="0" dirty="0">
                <a:solidFill>
                  <a:srgbClr val="D1D5DB"/>
                </a:solidFill>
                <a:effectLst/>
                <a:latin typeface="Söhne"/>
              </a:rPr>
              <a:t>Cloud-</a:t>
            </a:r>
            <a:r>
              <a:rPr lang="tr-TR" sz="2000" b="0" i="0" dirty="0" err="1">
                <a:solidFill>
                  <a:srgbClr val="D1D5DB"/>
                </a:solidFill>
                <a:effectLst/>
                <a:latin typeface="Söhne"/>
              </a:rPr>
              <a:t>native</a:t>
            </a:r>
            <a:r>
              <a:rPr lang="tr-TR" sz="2000" b="0" i="0" dirty="0">
                <a:solidFill>
                  <a:srgbClr val="D1D5DB"/>
                </a:solidFill>
                <a:effectLst/>
                <a:latin typeface="Söhne"/>
              </a:rPr>
              <a:t> platformlar, bulut ortamının ölçeklenebilirlik, esneklik</a:t>
            </a:r>
            <a:r>
              <a:rPr lang="tr-TR" sz="2000" dirty="0">
                <a:solidFill>
                  <a:srgbClr val="D1D5DB"/>
                </a:solidFill>
                <a:latin typeface="Söhne"/>
              </a:rPr>
              <a:t> ve </a:t>
            </a:r>
            <a:r>
              <a:rPr lang="tr-TR" sz="2000" b="0" i="0" dirty="0">
                <a:solidFill>
                  <a:srgbClr val="D1D5DB"/>
                </a:solidFill>
                <a:effectLst/>
                <a:latin typeface="Söhne"/>
              </a:rPr>
              <a:t>dayanıklılık gibi özelliklerinden faydalanmak için bir dizi teknoloji, çerçeve ve hizmet sunar.</a:t>
            </a:r>
          </a:p>
          <a:p>
            <a:pPr marL="0" indent="0">
              <a:buNone/>
            </a:pPr>
            <a:endParaRPr lang="tr-TR" sz="2000" dirty="0"/>
          </a:p>
        </p:txBody>
      </p:sp>
      <p:pic>
        <p:nvPicPr>
          <p:cNvPr id="4" name="Resim 3">
            <a:extLst>
              <a:ext uri="{FF2B5EF4-FFF2-40B4-BE49-F238E27FC236}">
                <a16:creationId xmlns:a16="http://schemas.microsoft.com/office/drawing/2014/main" id="{E477D950-35E1-9833-4876-99DFEFCDF1E7}"/>
              </a:ext>
            </a:extLst>
          </p:cNvPr>
          <p:cNvPicPr>
            <a:picLocks noChangeAspect="1"/>
          </p:cNvPicPr>
          <p:nvPr/>
        </p:nvPicPr>
        <p:blipFill>
          <a:blip r:embed="rId3"/>
          <a:stretch>
            <a:fillRect/>
          </a:stretch>
        </p:blipFill>
        <p:spPr>
          <a:xfrm>
            <a:off x="6523635" y="365125"/>
            <a:ext cx="5046324" cy="5844808"/>
          </a:xfrm>
          <a:prstGeom prst="rect">
            <a:avLst/>
          </a:prstGeom>
        </p:spPr>
      </p:pic>
    </p:spTree>
    <p:extLst>
      <p:ext uri="{BB962C8B-B14F-4D97-AF65-F5344CB8AC3E}">
        <p14:creationId xmlns:p14="http://schemas.microsoft.com/office/powerpoint/2010/main" val="87764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E6A1D-C81A-B36F-1003-B8000642AD8B}"/>
              </a:ext>
            </a:extLst>
          </p:cNvPr>
          <p:cNvSpPr>
            <a:spLocks noGrp="1"/>
          </p:cNvSpPr>
          <p:nvPr>
            <p:ph type="title"/>
          </p:nvPr>
        </p:nvSpPr>
        <p:spPr>
          <a:xfrm>
            <a:off x="838200" y="365125"/>
            <a:ext cx="5257800" cy="1325563"/>
          </a:xfrm>
        </p:spPr>
        <p:txBody>
          <a:bodyPr>
            <a:normAutofit/>
          </a:bodyPr>
          <a:lstStyle/>
          <a:p>
            <a:r>
              <a:rPr lang="tr-TR" sz="2800" b="1" dirty="0"/>
              <a:t>Cloud-</a:t>
            </a:r>
            <a:r>
              <a:rPr lang="tr-TR" sz="2800" b="1" dirty="0" err="1"/>
              <a:t>Native</a:t>
            </a:r>
            <a:r>
              <a:rPr lang="tr-TR" sz="2800" b="1" dirty="0"/>
              <a:t> Uygulamaları Neden Dikkate Almalıyız</a:t>
            </a:r>
          </a:p>
        </p:txBody>
      </p:sp>
      <p:sp>
        <p:nvSpPr>
          <p:cNvPr id="3" name="İçerik Yer Tutucusu 2">
            <a:extLst>
              <a:ext uri="{FF2B5EF4-FFF2-40B4-BE49-F238E27FC236}">
                <a16:creationId xmlns:a16="http://schemas.microsoft.com/office/drawing/2014/main" id="{0949392B-DA81-7C16-AE9E-9BE35946E2E2}"/>
              </a:ext>
            </a:extLst>
          </p:cNvPr>
          <p:cNvSpPr>
            <a:spLocks noGrp="1"/>
          </p:cNvSpPr>
          <p:nvPr>
            <p:ph idx="1"/>
          </p:nvPr>
        </p:nvSpPr>
        <p:spPr>
          <a:xfrm>
            <a:off x="838200" y="1825625"/>
            <a:ext cx="5257800" cy="4351338"/>
          </a:xfrm>
        </p:spPr>
        <p:txBody>
          <a:bodyPr>
            <a:normAutofit/>
          </a:bodyPr>
          <a:lstStyle/>
          <a:p>
            <a:pPr marL="0" indent="0">
              <a:buNone/>
            </a:pPr>
            <a:r>
              <a:rPr lang="tr-TR" sz="2000" dirty="0">
                <a:solidFill>
                  <a:srgbClr val="D1D5DB"/>
                </a:solidFill>
                <a:latin typeface="Söhne"/>
              </a:rPr>
              <a:t>Bulutta yerel uygulamalar, bulutta doğan platformlardan ve süreçlerden yararlanır. Yüksek düzeyde ölçeklenebilirler, değiştirmeleri kolaydır ve çok fazla kodlama gerektirmeden yetenekleri genişletmek için bulut hizmetlerine bağlanırlar. Geliştiriciler, bulutun ölçeklenebilirliğini göz önünde bulundurarak bulutta yerel uygulamalar tasarlar, oluşturur ve sunar. Bulutta yerel uygulamalar, genellikle buluttan kaynaklanan bir veya daha fazla yapı kullanır.</a:t>
            </a:r>
          </a:p>
          <a:p>
            <a:pPr marL="0" indent="0">
              <a:buNone/>
            </a:pPr>
            <a:endParaRPr lang="tr-TR" sz="2000" dirty="0">
              <a:latin typeface="Söhne"/>
            </a:endParaRPr>
          </a:p>
        </p:txBody>
      </p:sp>
      <p:pic>
        <p:nvPicPr>
          <p:cNvPr id="5" name="Resim 4">
            <a:extLst>
              <a:ext uri="{FF2B5EF4-FFF2-40B4-BE49-F238E27FC236}">
                <a16:creationId xmlns:a16="http://schemas.microsoft.com/office/drawing/2014/main" id="{2FFB27B8-442D-3138-C1D0-D063E4BD1B71}"/>
              </a:ext>
            </a:extLst>
          </p:cNvPr>
          <p:cNvPicPr>
            <a:picLocks noChangeAspect="1"/>
          </p:cNvPicPr>
          <p:nvPr/>
        </p:nvPicPr>
        <p:blipFill>
          <a:blip r:embed="rId3"/>
          <a:stretch>
            <a:fillRect/>
          </a:stretch>
        </p:blipFill>
        <p:spPr>
          <a:xfrm>
            <a:off x="6540089" y="365125"/>
            <a:ext cx="5204516" cy="5811838"/>
          </a:xfrm>
          <a:prstGeom prst="rect">
            <a:avLst/>
          </a:prstGeom>
        </p:spPr>
      </p:pic>
      <p:sp>
        <p:nvSpPr>
          <p:cNvPr id="6" name="İçerik Yer Tutucusu 2">
            <a:extLst>
              <a:ext uri="{FF2B5EF4-FFF2-40B4-BE49-F238E27FC236}">
                <a16:creationId xmlns:a16="http://schemas.microsoft.com/office/drawing/2014/main" id="{35C22CB5-C459-77F1-C84D-2DC44677BB98}"/>
              </a:ext>
            </a:extLst>
          </p:cNvPr>
          <p:cNvSpPr txBox="1">
            <a:spLocks/>
          </p:cNvSpPr>
          <p:nvPr/>
        </p:nvSpPr>
        <p:spPr>
          <a:xfrm>
            <a:off x="838200" y="505857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000" dirty="0">
              <a:solidFill>
                <a:srgbClr val="D1D5DB"/>
              </a:solidFill>
              <a:latin typeface="Söhne"/>
            </a:endParaRPr>
          </a:p>
        </p:txBody>
      </p:sp>
    </p:spTree>
    <p:extLst>
      <p:ext uri="{BB962C8B-B14F-4D97-AF65-F5344CB8AC3E}">
        <p14:creationId xmlns:p14="http://schemas.microsoft.com/office/powerpoint/2010/main" val="215572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E6A1D-C81A-B36F-1003-B8000642AD8B}"/>
              </a:ext>
            </a:extLst>
          </p:cNvPr>
          <p:cNvSpPr>
            <a:spLocks noGrp="1"/>
          </p:cNvSpPr>
          <p:nvPr>
            <p:ph type="title"/>
          </p:nvPr>
        </p:nvSpPr>
        <p:spPr>
          <a:xfrm>
            <a:off x="838200" y="365125"/>
            <a:ext cx="5257800" cy="1325563"/>
          </a:xfrm>
        </p:spPr>
        <p:txBody>
          <a:bodyPr>
            <a:normAutofit/>
          </a:bodyPr>
          <a:lstStyle/>
          <a:p>
            <a:r>
              <a:rPr lang="en-US" sz="2800" b="1" dirty="0"/>
              <a:t>Cloud</a:t>
            </a:r>
            <a:r>
              <a:rPr lang="tr-TR" sz="2800" b="1" dirty="0"/>
              <a:t>-</a:t>
            </a:r>
            <a:r>
              <a:rPr lang="en-US" sz="2800" b="1" dirty="0"/>
              <a:t>Native Platform</a:t>
            </a:r>
            <a:r>
              <a:rPr lang="tr-TR" sz="2800" b="1" dirty="0" err="1"/>
              <a:t>ların</a:t>
            </a:r>
            <a:r>
              <a:rPr lang="tr-TR" sz="2800" b="1" dirty="0"/>
              <a:t> Faydaları</a:t>
            </a:r>
            <a:br>
              <a:rPr lang="tr-TR" sz="2800" b="1" dirty="0"/>
            </a:br>
            <a:endParaRPr lang="tr-TR" sz="2800" dirty="0"/>
          </a:p>
        </p:txBody>
      </p:sp>
      <p:sp>
        <p:nvSpPr>
          <p:cNvPr id="3" name="İçerik Yer Tutucusu 2">
            <a:extLst>
              <a:ext uri="{FF2B5EF4-FFF2-40B4-BE49-F238E27FC236}">
                <a16:creationId xmlns:a16="http://schemas.microsoft.com/office/drawing/2014/main" id="{0949392B-DA81-7C16-AE9E-9BE35946E2E2}"/>
              </a:ext>
            </a:extLst>
          </p:cNvPr>
          <p:cNvSpPr>
            <a:spLocks noGrp="1"/>
          </p:cNvSpPr>
          <p:nvPr>
            <p:ph idx="1"/>
          </p:nvPr>
        </p:nvSpPr>
        <p:spPr>
          <a:xfrm>
            <a:off x="838200" y="1825625"/>
            <a:ext cx="5257800" cy="4351338"/>
          </a:xfrm>
        </p:spPr>
        <p:txBody>
          <a:bodyPr>
            <a:normAutofit/>
          </a:bodyPr>
          <a:lstStyle/>
          <a:p>
            <a:pPr marL="457200" indent="-457200">
              <a:buAutoNum type="arabicPeriod"/>
            </a:pPr>
            <a:r>
              <a:rPr lang="tr-TR" sz="2000" dirty="0">
                <a:solidFill>
                  <a:srgbClr val="D1D5DB"/>
                </a:solidFill>
                <a:latin typeface="Söhne"/>
              </a:rPr>
              <a:t>Uyarlanabilirlik (</a:t>
            </a:r>
            <a:r>
              <a:rPr lang="tr-TR" sz="2000" dirty="0" err="1">
                <a:solidFill>
                  <a:srgbClr val="D1D5DB"/>
                </a:solidFill>
                <a:latin typeface="Söhne"/>
              </a:rPr>
              <a:t>Adaptability</a:t>
            </a:r>
            <a:r>
              <a:rPr lang="tr-TR" sz="2000" dirty="0">
                <a:solidFill>
                  <a:srgbClr val="D1D5DB"/>
                </a:solidFill>
                <a:latin typeface="Söhne"/>
              </a:rPr>
              <a:t>)</a:t>
            </a:r>
          </a:p>
          <a:p>
            <a:pPr marL="457200" indent="-457200">
              <a:buAutoNum type="arabicPeriod"/>
            </a:pPr>
            <a:endParaRPr lang="tr-TR" sz="2000" dirty="0">
              <a:solidFill>
                <a:srgbClr val="D1D5DB"/>
              </a:solidFill>
              <a:latin typeface="Söhne"/>
            </a:endParaRPr>
          </a:p>
          <a:p>
            <a:pPr marL="457200" indent="-457200">
              <a:buAutoNum type="arabicPeriod"/>
            </a:pPr>
            <a:r>
              <a:rPr lang="tr-TR" sz="2000" dirty="0">
                <a:solidFill>
                  <a:srgbClr val="D1D5DB"/>
                </a:solidFill>
                <a:latin typeface="Söhne"/>
              </a:rPr>
              <a:t>Ölçeklenebilirlik (</a:t>
            </a:r>
            <a:r>
              <a:rPr lang="tr-TR" sz="2000" dirty="0" err="1">
                <a:solidFill>
                  <a:srgbClr val="D1D5DB"/>
                </a:solidFill>
                <a:latin typeface="Söhne"/>
              </a:rPr>
              <a:t>Scalability</a:t>
            </a:r>
            <a:r>
              <a:rPr lang="tr-TR" sz="2000" dirty="0">
                <a:solidFill>
                  <a:srgbClr val="D1D5DB"/>
                </a:solidFill>
                <a:latin typeface="Söhne"/>
              </a:rPr>
              <a:t>)</a:t>
            </a:r>
          </a:p>
          <a:p>
            <a:pPr marL="457200" indent="-457200">
              <a:buAutoNum type="arabicPeriod"/>
            </a:pPr>
            <a:endParaRPr lang="tr-TR" sz="2000" dirty="0">
              <a:solidFill>
                <a:srgbClr val="D1D5DB"/>
              </a:solidFill>
              <a:latin typeface="Söhne"/>
            </a:endParaRPr>
          </a:p>
          <a:p>
            <a:pPr marL="457200" indent="-457200">
              <a:buAutoNum type="arabicPeriod"/>
            </a:pPr>
            <a:r>
              <a:rPr lang="tr-TR" sz="2000" dirty="0">
                <a:solidFill>
                  <a:srgbClr val="D1D5DB"/>
                </a:solidFill>
                <a:latin typeface="Söhne"/>
              </a:rPr>
              <a:t>Taşınabilirlik (</a:t>
            </a:r>
            <a:r>
              <a:rPr lang="tr-TR" sz="2000" dirty="0" err="1">
                <a:solidFill>
                  <a:srgbClr val="D1D5DB"/>
                </a:solidFill>
                <a:latin typeface="Söhne"/>
              </a:rPr>
              <a:t>Portability</a:t>
            </a:r>
            <a:r>
              <a:rPr lang="tr-TR" sz="2000" dirty="0">
                <a:solidFill>
                  <a:srgbClr val="D1D5DB"/>
                </a:solidFill>
                <a:latin typeface="Söhne"/>
              </a:rPr>
              <a:t>)</a:t>
            </a:r>
          </a:p>
        </p:txBody>
      </p:sp>
      <p:pic>
        <p:nvPicPr>
          <p:cNvPr id="5" name="Resim 4">
            <a:extLst>
              <a:ext uri="{FF2B5EF4-FFF2-40B4-BE49-F238E27FC236}">
                <a16:creationId xmlns:a16="http://schemas.microsoft.com/office/drawing/2014/main" id="{4862FF7B-5AA3-49D3-D5ED-B17AA0A16437}"/>
              </a:ext>
            </a:extLst>
          </p:cNvPr>
          <p:cNvPicPr>
            <a:picLocks noChangeAspect="1"/>
          </p:cNvPicPr>
          <p:nvPr/>
        </p:nvPicPr>
        <p:blipFill>
          <a:blip r:embed="rId3"/>
          <a:stretch>
            <a:fillRect/>
          </a:stretch>
        </p:blipFill>
        <p:spPr>
          <a:xfrm>
            <a:off x="6658726" y="365125"/>
            <a:ext cx="5188870" cy="5811838"/>
          </a:xfrm>
          <a:prstGeom prst="rect">
            <a:avLst/>
          </a:prstGeom>
        </p:spPr>
      </p:pic>
    </p:spTree>
    <p:extLst>
      <p:ext uri="{BB962C8B-B14F-4D97-AF65-F5344CB8AC3E}">
        <p14:creationId xmlns:p14="http://schemas.microsoft.com/office/powerpoint/2010/main" val="111886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E6A1D-C81A-B36F-1003-B8000642AD8B}"/>
              </a:ext>
            </a:extLst>
          </p:cNvPr>
          <p:cNvSpPr>
            <a:spLocks noGrp="1"/>
          </p:cNvSpPr>
          <p:nvPr>
            <p:ph type="title"/>
          </p:nvPr>
        </p:nvSpPr>
        <p:spPr>
          <a:xfrm>
            <a:off x="838200" y="365125"/>
            <a:ext cx="5257800" cy="1325563"/>
          </a:xfrm>
        </p:spPr>
        <p:txBody>
          <a:bodyPr>
            <a:normAutofit/>
          </a:bodyPr>
          <a:lstStyle/>
          <a:p>
            <a:r>
              <a:rPr lang="tr-TR" sz="2800" b="1" dirty="0"/>
              <a:t>Cloud-</a:t>
            </a:r>
            <a:r>
              <a:rPr lang="tr-TR" sz="2800" b="1" dirty="0" err="1"/>
              <a:t>Native</a:t>
            </a:r>
            <a:r>
              <a:rPr lang="tr-TR" sz="2800" b="1" dirty="0"/>
              <a:t> Uygulama Örnekleri</a:t>
            </a:r>
            <a:br>
              <a:rPr lang="tr-TR" sz="2800" b="1" dirty="0"/>
            </a:br>
            <a:endParaRPr lang="tr-TR" sz="2800" dirty="0"/>
          </a:p>
        </p:txBody>
      </p:sp>
      <p:sp>
        <p:nvSpPr>
          <p:cNvPr id="3" name="İçerik Yer Tutucusu 2">
            <a:extLst>
              <a:ext uri="{FF2B5EF4-FFF2-40B4-BE49-F238E27FC236}">
                <a16:creationId xmlns:a16="http://schemas.microsoft.com/office/drawing/2014/main" id="{0949392B-DA81-7C16-AE9E-9BE35946E2E2}"/>
              </a:ext>
            </a:extLst>
          </p:cNvPr>
          <p:cNvSpPr>
            <a:spLocks noGrp="1"/>
          </p:cNvSpPr>
          <p:nvPr>
            <p:ph idx="1"/>
          </p:nvPr>
        </p:nvSpPr>
        <p:spPr>
          <a:xfrm>
            <a:off x="838200" y="1825625"/>
            <a:ext cx="5257800" cy="4351338"/>
          </a:xfrm>
        </p:spPr>
        <p:txBody>
          <a:bodyPr>
            <a:normAutofit/>
          </a:bodyPr>
          <a:lstStyle/>
          <a:p>
            <a:pPr marL="457200" indent="-457200">
              <a:buAutoNum type="arabicPeriod"/>
            </a:pPr>
            <a:r>
              <a:rPr lang="tr-TR" sz="2000" dirty="0">
                <a:solidFill>
                  <a:srgbClr val="D1D5DB"/>
                </a:solidFill>
                <a:latin typeface="Söhne"/>
              </a:rPr>
              <a:t>Yazılım Kapsayıcıları (Software </a:t>
            </a:r>
            <a:r>
              <a:rPr lang="tr-TR" sz="2000" dirty="0" err="1">
                <a:solidFill>
                  <a:srgbClr val="D1D5DB"/>
                </a:solidFill>
                <a:latin typeface="Söhne"/>
              </a:rPr>
              <a:t>Containers</a:t>
            </a:r>
            <a:r>
              <a:rPr lang="tr-TR" sz="2000" dirty="0">
                <a:solidFill>
                  <a:srgbClr val="D1D5DB"/>
                </a:solidFill>
                <a:latin typeface="Söhne"/>
              </a:rPr>
              <a:t>)</a:t>
            </a:r>
          </a:p>
          <a:p>
            <a:pPr marL="457200" indent="-457200">
              <a:buAutoNum type="arabicPeriod"/>
            </a:pPr>
            <a:endParaRPr lang="tr-TR" sz="2000" dirty="0">
              <a:solidFill>
                <a:srgbClr val="D1D5DB"/>
              </a:solidFill>
              <a:latin typeface="Söhne"/>
            </a:endParaRPr>
          </a:p>
          <a:p>
            <a:pPr marL="457200" indent="-457200">
              <a:buAutoNum type="arabicPeriod"/>
            </a:pPr>
            <a:r>
              <a:rPr lang="tr-TR" sz="2000" dirty="0" err="1">
                <a:solidFill>
                  <a:srgbClr val="D1D5DB"/>
                </a:solidFill>
                <a:latin typeface="Söhne"/>
              </a:rPr>
              <a:t>Mikroservisler</a:t>
            </a:r>
            <a:r>
              <a:rPr lang="tr-TR" sz="2000" dirty="0">
                <a:solidFill>
                  <a:srgbClr val="D1D5DB"/>
                </a:solidFill>
                <a:latin typeface="Söhne"/>
              </a:rPr>
              <a:t> (</a:t>
            </a:r>
            <a:r>
              <a:rPr lang="tr-TR" sz="2000" dirty="0" err="1">
                <a:solidFill>
                  <a:srgbClr val="D1D5DB"/>
                </a:solidFill>
                <a:latin typeface="Söhne"/>
              </a:rPr>
              <a:t>Microservices</a:t>
            </a:r>
            <a:r>
              <a:rPr lang="tr-TR" sz="2000" dirty="0">
                <a:solidFill>
                  <a:srgbClr val="D1D5DB"/>
                </a:solidFill>
                <a:latin typeface="Söhne"/>
              </a:rPr>
              <a:t>)</a:t>
            </a:r>
          </a:p>
          <a:p>
            <a:pPr marL="457200" indent="-457200">
              <a:buAutoNum type="arabicPeriod"/>
            </a:pPr>
            <a:endParaRPr lang="tr-TR" sz="2000" dirty="0">
              <a:solidFill>
                <a:srgbClr val="D1D5DB"/>
              </a:solidFill>
              <a:latin typeface="Söhne"/>
            </a:endParaRPr>
          </a:p>
          <a:p>
            <a:pPr marL="457200" indent="-457200">
              <a:buAutoNum type="arabicPeriod"/>
            </a:pPr>
            <a:r>
              <a:rPr lang="tr-TR" sz="2000" dirty="0">
                <a:solidFill>
                  <a:srgbClr val="D1D5DB"/>
                </a:solidFill>
                <a:latin typeface="Söhne"/>
              </a:rPr>
              <a:t>Yazılım Tanımlı Altyapı (Software-</a:t>
            </a:r>
            <a:r>
              <a:rPr lang="tr-TR" sz="2000" dirty="0" err="1">
                <a:solidFill>
                  <a:srgbClr val="D1D5DB"/>
                </a:solidFill>
                <a:latin typeface="Söhne"/>
              </a:rPr>
              <a:t>defined</a:t>
            </a:r>
            <a:r>
              <a:rPr lang="tr-TR" sz="2000" dirty="0">
                <a:solidFill>
                  <a:srgbClr val="D1D5DB"/>
                </a:solidFill>
                <a:latin typeface="Söhne"/>
              </a:rPr>
              <a:t> </a:t>
            </a:r>
            <a:r>
              <a:rPr lang="tr-TR" sz="2000" dirty="0" err="1">
                <a:solidFill>
                  <a:srgbClr val="D1D5DB"/>
                </a:solidFill>
                <a:latin typeface="Söhne"/>
              </a:rPr>
              <a:t>Infrastructure</a:t>
            </a:r>
            <a:r>
              <a:rPr lang="tr-TR" sz="2000" dirty="0">
                <a:solidFill>
                  <a:srgbClr val="D1D5DB"/>
                </a:solidFill>
                <a:latin typeface="Söhne"/>
              </a:rPr>
              <a:t>)</a:t>
            </a:r>
          </a:p>
          <a:p>
            <a:pPr marL="457200" indent="-457200">
              <a:buAutoNum type="arabicPeriod"/>
            </a:pPr>
            <a:endParaRPr lang="tr-TR" sz="2000" dirty="0">
              <a:solidFill>
                <a:srgbClr val="D1D5DB"/>
              </a:solidFill>
              <a:latin typeface="Söhne"/>
            </a:endParaRPr>
          </a:p>
          <a:p>
            <a:pPr marL="457200" indent="-457200">
              <a:buAutoNum type="arabicPeriod"/>
            </a:pPr>
            <a:r>
              <a:rPr lang="tr-TR" sz="2000" dirty="0">
                <a:solidFill>
                  <a:srgbClr val="D1D5DB"/>
                </a:solidFill>
                <a:latin typeface="Söhne"/>
              </a:rPr>
              <a:t>Uygulama Programı Arayüzleri (</a:t>
            </a:r>
            <a:r>
              <a:rPr lang="tr-TR" sz="2000" dirty="0" err="1">
                <a:solidFill>
                  <a:srgbClr val="D1D5DB"/>
                </a:solidFill>
                <a:latin typeface="Söhne"/>
              </a:rPr>
              <a:t>API’s</a:t>
            </a:r>
            <a:r>
              <a:rPr lang="tr-TR" sz="2000" dirty="0">
                <a:solidFill>
                  <a:srgbClr val="D1D5DB"/>
                </a:solidFill>
                <a:latin typeface="Söhne"/>
              </a:rPr>
              <a:t>)</a:t>
            </a:r>
          </a:p>
          <a:p>
            <a:pPr marL="457200" indent="-457200">
              <a:buAutoNum type="arabicPeriod"/>
            </a:pPr>
            <a:endParaRPr lang="tr-TR" sz="2000" dirty="0">
              <a:solidFill>
                <a:srgbClr val="D1D5DB"/>
              </a:solidFill>
              <a:latin typeface="Söhne"/>
            </a:endParaRPr>
          </a:p>
        </p:txBody>
      </p:sp>
      <p:pic>
        <p:nvPicPr>
          <p:cNvPr id="5" name="Resim 4">
            <a:extLst>
              <a:ext uri="{FF2B5EF4-FFF2-40B4-BE49-F238E27FC236}">
                <a16:creationId xmlns:a16="http://schemas.microsoft.com/office/drawing/2014/main" id="{27BF61F1-D354-8046-7C47-37841C384DB8}"/>
              </a:ext>
            </a:extLst>
          </p:cNvPr>
          <p:cNvPicPr>
            <a:picLocks noChangeAspect="1"/>
          </p:cNvPicPr>
          <p:nvPr/>
        </p:nvPicPr>
        <p:blipFill>
          <a:blip r:embed="rId3"/>
          <a:stretch>
            <a:fillRect/>
          </a:stretch>
        </p:blipFill>
        <p:spPr>
          <a:xfrm>
            <a:off x="6651803" y="365125"/>
            <a:ext cx="5209815" cy="5811838"/>
          </a:xfrm>
          <a:prstGeom prst="rect">
            <a:avLst/>
          </a:prstGeom>
        </p:spPr>
      </p:pic>
    </p:spTree>
    <p:extLst>
      <p:ext uri="{BB962C8B-B14F-4D97-AF65-F5344CB8AC3E}">
        <p14:creationId xmlns:p14="http://schemas.microsoft.com/office/powerpoint/2010/main" val="187823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E6A1D-C81A-B36F-1003-B8000642AD8B}"/>
              </a:ext>
            </a:extLst>
          </p:cNvPr>
          <p:cNvSpPr>
            <a:spLocks noGrp="1"/>
          </p:cNvSpPr>
          <p:nvPr>
            <p:ph type="title"/>
          </p:nvPr>
        </p:nvSpPr>
        <p:spPr>
          <a:xfrm>
            <a:off x="838200" y="365125"/>
            <a:ext cx="5257800" cy="1325563"/>
          </a:xfrm>
        </p:spPr>
        <p:txBody>
          <a:bodyPr>
            <a:normAutofit/>
          </a:bodyPr>
          <a:lstStyle/>
          <a:p>
            <a:r>
              <a:rPr lang="en-US" sz="2800" b="1" dirty="0"/>
              <a:t>Cloud</a:t>
            </a:r>
            <a:r>
              <a:rPr lang="tr-TR" sz="2800" b="1" dirty="0"/>
              <a:t>-</a:t>
            </a:r>
            <a:r>
              <a:rPr lang="en-US" sz="2800" b="1" dirty="0"/>
              <a:t>Native Platform</a:t>
            </a:r>
            <a:r>
              <a:rPr lang="tr-TR" sz="2800" b="1" dirty="0" err="1"/>
              <a:t>ların</a:t>
            </a:r>
            <a:r>
              <a:rPr lang="tr-TR" sz="2800" b="1" dirty="0"/>
              <a:t> Zorlukları</a:t>
            </a:r>
            <a:endParaRPr lang="tr-TR" sz="2800" dirty="0"/>
          </a:p>
        </p:txBody>
      </p:sp>
      <p:pic>
        <p:nvPicPr>
          <p:cNvPr id="5" name="Resim 4">
            <a:extLst>
              <a:ext uri="{FF2B5EF4-FFF2-40B4-BE49-F238E27FC236}">
                <a16:creationId xmlns:a16="http://schemas.microsoft.com/office/drawing/2014/main" id="{6E7586A3-A4F9-70B7-2670-DB73EF783E48}"/>
              </a:ext>
            </a:extLst>
          </p:cNvPr>
          <p:cNvPicPr>
            <a:picLocks noChangeAspect="1"/>
          </p:cNvPicPr>
          <p:nvPr/>
        </p:nvPicPr>
        <p:blipFill>
          <a:blip r:embed="rId3"/>
          <a:stretch>
            <a:fillRect/>
          </a:stretch>
        </p:blipFill>
        <p:spPr>
          <a:xfrm>
            <a:off x="6517068" y="365125"/>
            <a:ext cx="5248406" cy="5811838"/>
          </a:xfrm>
          <a:prstGeom prst="rect">
            <a:avLst/>
          </a:prstGeom>
        </p:spPr>
      </p:pic>
      <p:sp>
        <p:nvSpPr>
          <p:cNvPr id="7" name="İçerik Yer Tutucusu 2">
            <a:extLst>
              <a:ext uri="{FF2B5EF4-FFF2-40B4-BE49-F238E27FC236}">
                <a16:creationId xmlns:a16="http://schemas.microsoft.com/office/drawing/2014/main" id="{C27A11D6-C8C7-DE96-14D6-EA0665ED5062}"/>
              </a:ext>
            </a:extLst>
          </p:cNvPr>
          <p:cNvSpPr>
            <a:spLocks noGrp="1"/>
          </p:cNvSpPr>
          <p:nvPr>
            <p:ph idx="1"/>
          </p:nvPr>
        </p:nvSpPr>
        <p:spPr>
          <a:xfrm>
            <a:off x="838200" y="1825625"/>
            <a:ext cx="5257800" cy="4351338"/>
          </a:xfrm>
        </p:spPr>
        <p:txBody>
          <a:bodyPr>
            <a:normAutofit/>
          </a:bodyPr>
          <a:lstStyle/>
          <a:p>
            <a:r>
              <a:rPr lang="tr-TR" sz="2000" dirty="0">
                <a:solidFill>
                  <a:srgbClr val="D1D5DB"/>
                </a:solidFill>
                <a:latin typeface="Söhne"/>
              </a:rPr>
              <a:t>Farklı bulut sağlayıcılarında birden çok yazılım sürümünü yönetme.</a:t>
            </a:r>
          </a:p>
          <a:p>
            <a:r>
              <a:rPr lang="tr-TR" sz="2000" dirty="0">
                <a:solidFill>
                  <a:srgbClr val="D1D5DB"/>
                </a:solidFill>
                <a:latin typeface="Söhne"/>
              </a:rPr>
              <a:t>Uygulamaları hızla yukarı ve aşağı ölçeklendirme.</a:t>
            </a:r>
          </a:p>
          <a:p>
            <a:r>
              <a:rPr lang="tr-TR" sz="2000" dirty="0">
                <a:solidFill>
                  <a:srgbClr val="D1D5DB"/>
                </a:solidFill>
                <a:latin typeface="Söhne"/>
              </a:rPr>
              <a:t>Karışıma daha fazla hizmet ve bileşen eklendikçe karmaşıklığı yönetme.</a:t>
            </a:r>
          </a:p>
          <a:p>
            <a:r>
              <a:rPr lang="tr-TR" sz="2000" dirty="0">
                <a:solidFill>
                  <a:srgbClr val="D1D5DB"/>
                </a:solidFill>
                <a:latin typeface="Söhne"/>
              </a:rPr>
              <a:t>Hata ayıklamayı ve sorun gidermeyi zorlaştırabilen geçici altyapıyla uğraşmak.</a:t>
            </a:r>
          </a:p>
          <a:p>
            <a:r>
              <a:rPr lang="tr-TR" sz="2000" dirty="0">
                <a:solidFill>
                  <a:srgbClr val="D1D5DB"/>
                </a:solidFill>
                <a:latin typeface="Söhne"/>
              </a:rPr>
              <a:t>Bulutun kullandıkça öde modeli hızla pahalı hale gelebileceğinden, kaynakların verimli kullanılmasını sağlamak.</a:t>
            </a:r>
          </a:p>
          <a:p>
            <a:r>
              <a:rPr lang="tr-TR" sz="2000" dirty="0">
                <a:solidFill>
                  <a:srgbClr val="D1D5DB"/>
                </a:solidFill>
                <a:latin typeface="Söhne"/>
              </a:rPr>
              <a:t>Tüm bileşenlerin sorunsuz bir şekilde birlikte çalışmasını sağlamak.</a:t>
            </a:r>
          </a:p>
        </p:txBody>
      </p:sp>
    </p:spTree>
    <p:extLst>
      <p:ext uri="{BB962C8B-B14F-4D97-AF65-F5344CB8AC3E}">
        <p14:creationId xmlns:p14="http://schemas.microsoft.com/office/powerpoint/2010/main" val="309623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E6A1D-C81A-B36F-1003-B8000642AD8B}"/>
              </a:ext>
            </a:extLst>
          </p:cNvPr>
          <p:cNvSpPr>
            <a:spLocks noGrp="1"/>
          </p:cNvSpPr>
          <p:nvPr>
            <p:ph type="title"/>
          </p:nvPr>
        </p:nvSpPr>
        <p:spPr>
          <a:xfrm>
            <a:off x="838200" y="365125"/>
            <a:ext cx="5257800" cy="1325563"/>
          </a:xfrm>
        </p:spPr>
        <p:txBody>
          <a:bodyPr>
            <a:normAutofit/>
          </a:bodyPr>
          <a:lstStyle/>
          <a:p>
            <a:r>
              <a:rPr lang="en-US" sz="2800" b="1" dirty="0"/>
              <a:t>Cloud</a:t>
            </a:r>
            <a:r>
              <a:rPr lang="tr-TR" sz="2800" b="1" dirty="0"/>
              <a:t>-</a:t>
            </a:r>
            <a:r>
              <a:rPr lang="en-US" sz="2800" b="1" dirty="0"/>
              <a:t>Native </a:t>
            </a:r>
            <a:r>
              <a:rPr lang="tr-TR" sz="2800" b="1" dirty="0"/>
              <a:t>Platformların Geleceği</a:t>
            </a:r>
            <a:endParaRPr lang="tr-TR" sz="2800" dirty="0"/>
          </a:p>
        </p:txBody>
      </p:sp>
      <p:pic>
        <p:nvPicPr>
          <p:cNvPr id="5" name="Resim 4">
            <a:extLst>
              <a:ext uri="{FF2B5EF4-FFF2-40B4-BE49-F238E27FC236}">
                <a16:creationId xmlns:a16="http://schemas.microsoft.com/office/drawing/2014/main" id="{704ECEDB-EDD6-4CBC-BD24-F600BDA83EE8}"/>
              </a:ext>
            </a:extLst>
          </p:cNvPr>
          <p:cNvPicPr>
            <a:picLocks noChangeAspect="1"/>
          </p:cNvPicPr>
          <p:nvPr/>
        </p:nvPicPr>
        <p:blipFill>
          <a:blip r:embed="rId3"/>
          <a:stretch>
            <a:fillRect/>
          </a:stretch>
        </p:blipFill>
        <p:spPr>
          <a:xfrm>
            <a:off x="6678315" y="657954"/>
            <a:ext cx="4954071" cy="5542091"/>
          </a:xfrm>
          <a:prstGeom prst="rect">
            <a:avLst/>
          </a:prstGeom>
        </p:spPr>
      </p:pic>
      <p:sp>
        <p:nvSpPr>
          <p:cNvPr id="7" name="İçerik Yer Tutucusu 2">
            <a:extLst>
              <a:ext uri="{FF2B5EF4-FFF2-40B4-BE49-F238E27FC236}">
                <a16:creationId xmlns:a16="http://schemas.microsoft.com/office/drawing/2014/main" id="{E15417D0-DA23-0D73-9B23-66841E8E3181}"/>
              </a:ext>
            </a:extLst>
          </p:cNvPr>
          <p:cNvSpPr>
            <a:spLocks noGrp="1"/>
          </p:cNvSpPr>
          <p:nvPr>
            <p:ph idx="1"/>
          </p:nvPr>
        </p:nvSpPr>
        <p:spPr>
          <a:xfrm>
            <a:off x="838200" y="1825625"/>
            <a:ext cx="5257800" cy="4351338"/>
          </a:xfrm>
        </p:spPr>
        <p:txBody>
          <a:bodyPr>
            <a:normAutofit/>
          </a:bodyPr>
          <a:lstStyle/>
          <a:p>
            <a:pPr marL="0" indent="0">
              <a:buNone/>
            </a:pPr>
            <a:r>
              <a:rPr lang="tr-TR" sz="2000" dirty="0">
                <a:solidFill>
                  <a:srgbClr val="D1D5DB"/>
                </a:solidFill>
                <a:latin typeface="Söhne"/>
              </a:rPr>
              <a:t>Bulut bilişim büyümeye ve gelişmeye devam ettikçe, yerel bulut platformlarının daha da önemli hale gelmesi olasıdır. Gelecekte, bulut bilişimin avantajlarından yararlanmaya çalışırken bu platformları benimseyen daha fazla şirket görmeyi bekleyebiliriz. Ayrıca, yerel bulut platformlarının geliştirilmesinde sürekli yenilik görmeyi bekleyebiliriz. Yeni teknolojiler ortaya çıktıkça ve yeni zorluklar ortaya çıktıkça, geliştiriciler bu karmaşık sistemleri oluşturmak ve yönetmek için yeni ve daha iyi yollar bulmaya devam edecekler.</a:t>
            </a:r>
          </a:p>
        </p:txBody>
      </p:sp>
    </p:spTree>
    <p:extLst>
      <p:ext uri="{BB962C8B-B14F-4D97-AF65-F5344CB8AC3E}">
        <p14:creationId xmlns:p14="http://schemas.microsoft.com/office/powerpoint/2010/main" val="3727499643"/>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113</TotalTime>
  <Words>359</Words>
  <Application>Microsoft Office PowerPoint</Application>
  <PresentationFormat>Geniş ekran</PresentationFormat>
  <Paragraphs>47</Paragraphs>
  <Slides>8</Slides>
  <Notes>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Calibri Light</vt:lpstr>
      <vt:lpstr>Söhne</vt:lpstr>
      <vt:lpstr>Office Teması</vt:lpstr>
      <vt:lpstr>Cloud-Native Platforms</vt:lpstr>
      <vt:lpstr>PowerPoint Sunusu</vt:lpstr>
      <vt:lpstr>Cloud-Native Platformlara Giriş</vt:lpstr>
      <vt:lpstr>Cloud-Native Uygulamaları Neden Dikkate Almalıyız</vt:lpstr>
      <vt:lpstr>Cloud-Native Platformların Faydaları </vt:lpstr>
      <vt:lpstr>Cloud-Native Uygulama Örnekleri </vt:lpstr>
      <vt:lpstr>Cloud-Native Platformların Zorlukları</vt:lpstr>
      <vt:lpstr>Cloud-Native Platformların Geleceği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Cloud-Native Platforms</dc:title>
  <dc:creator>Abdullah ÇELİK</dc:creator>
  <cp:lastModifiedBy>Abdullah ÇELİK</cp:lastModifiedBy>
  <cp:revision>27</cp:revision>
  <dcterms:created xsi:type="dcterms:W3CDTF">2023-05-27T19:31:44Z</dcterms:created>
  <dcterms:modified xsi:type="dcterms:W3CDTF">2023-06-03T15:58:17Z</dcterms:modified>
</cp:coreProperties>
</file>