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7" r:id="rId3"/>
    <p:sldId id="257" r:id="rId4"/>
    <p:sldId id="258" r:id="rId5"/>
    <p:sldId id="259" r:id="rId6"/>
    <p:sldId id="276" r:id="rId7"/>
    <p:sldId id="272" r:id="rId8"/>
    <p:sldId id="273" r:id="rId9"/>
    <p:sldId id="261" r:id="rId10"/>
    <p:sldId id="264" r:id="rId11"/>
    <p:sldId id="263" r:id="rId12"/>
    <p:sldId id="271" r:id="rId13"/>
    <p:sldId id="262" r:id="rId14"/>
    <p:sldId id="265" r:id="rId15"/>
    <p:sldId id="266" r:id="rId16"/>
    <p:sldId id="269" r:id="rId17"/>
    <p:sldId id="270" r:id="rId18"/>
    <p:sldId id="274" r:id="rId19"/>
    <p:sldId id="268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CB8ED-E408-4D95-9F57-01285887D4A4}" v="9" dt="2022-12-06T00:19:04.553"/>
    <p1510:client id="{32062948-0566-4B70-AA66-D24509EC8E38}" v="19" dt="2022-12-05T23:12:20.248"/>
    <p1510:client id="{3A9BB962-1E07-8D04-FEAB-AD229CE111B8}" v="231" dt="2022-11-29T23:02:01.943"/>
    <p1510:client id="{41B7E43F-F9D1-155C-C6E3-31814547AFB2}" v="205" dt="2022-12-06T00:05:12.663"/>
    <p1510:client id="{42740787-B626-41EA-B270-5F8E836E1A43}" v="69" dt="2022-12-05T23:13:56.292"/>
    <p1510:client id="{478BA9A6-EA09-AF60-B5A2-E83E2355C68C}" v="26" dt="2022-11-28T21:58:37.066"/>
    <p1510:client id="{4D691B40-371B-81A5-90EE-60378648548D}" v="649" dt="2022-12-04T19:54:32.105"/>
    <p1510:client id="{63C9D0F4-8D1B-3241-AF1B-6AA65173377A}" v="346" dt="2022-11-30T20:15:27.136"/>
    <p1510:client id="{6EB8ADA5-08DD-FDF4-AE48-7E3A0082AFDB}" v="88" dt="2022-11-30T03:05:00.338"/>
    <p1510:client id="{8C7F13B4-BC7A-2CBF-873B-757C38A5E6B7}" v="159" dt="2022-11-28T02:11:29.627"/>
    <p1510:client id="{8D0B9BF2-D0DF-4CFD-84E8-4DCB1F624AD2}" v="13" dt="2022-12-05T23:16:13.282"/>
    <p1510:client id="{9FBD9A9F-E593-A43F-AA50-1861B74701F3}" v="388" dt="2022-11-28T18:18:40.897"/>
    <p1510:client id="{A6E53133-21CA-8D67-0465-066D05ED5AA3}" v="21" dt="2022-12-04T15:36:38.420"/>
    <p1510:client id="{BB0F0A4E-64A1-57AE-D871-54B7AD047D61}" v="20" dt="2022-12-02T01:55:27.959"/>
    <p1510:client id="{BB19CE8D-48B4-142A-27BC-C3F0BF940496}" v="389" dt="2022-12-05T01:15:02.582"/>
    <p1510:client id="{C6BF56F9-1F34-4A9F-906A-5347DF82DDA5}" v="39" dt="2022-11-27T18:31:37.091"/>
    <p1510:client id="{CCE567BC-F1F0-F166-B230-E1D76B482A97}" v="81" dt="2022-12-04T19:41:41.260"/>
    <p1510:client id="{D380D3CC-E27A-0294-8429-242F789F694F}" v="1693" dt="2022-12-03T23:10:58.332"/>
    <p1510:client id="{D481DA20-CEB3-7D05-B1F2-069F4852736C}" v="59" dt="2022-12-06T13:36:36.335"/>
    <p1510:client id="{E5AC0CB5-1D77-45D8-A7CA-A6E32D0719EE}" v="27" dt="2022-12-05T23:15:50.592"/>
    <p1510:client id="{ED50AFC8-3974-C009-A21D-28952973D317}" v="13" dt="2022-12-04T18:33:53.663"/>
    <p1510:client id="{FAD609C8-1278-4A85-AEF7-29C94F167304}" v="327" dt="2022-12-05T23:11:11.502"/>
    <p1510:client id="{FD97F896-BB70-4711-6BDE-DF2F6402AD89}" v="20" dt="2022-11-28T21:14:57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995BE-BD4E-444C-B009-CCA7C9501C5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557239-79F6-4382-82EE-7C639F3BA6F8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Data Source: Kaggle</a:t>
          </a:r>
        </a:p>
      </dgm:t>
    </dgm:pt>
    <dgm:pt modelId="{CFCC996D-3D14-40EF-BADF-F43A6251CFFA}" type="parTrans" cxnId="{A9AEB2FD-DED4-4C0D-BC27-97EEC936A31D}">
      <dgm:prSet/>
      <dgm:spPr/>
      <dgm:t>
        <a:bodyPr/>
        <a:lstStyle/>
        <a:p>
          <a:endParaRPr lang="en-US"/>
        </a:p>
      </dgm:t>
    </dgm:pt>
    <dgm:pt modelId="{2CFF9A3B-8177-47DC-9971-9ABFB702F3B2}" type="sibTrans" cxnId="{A9AEB2FD-DED4-4C0D-BC27-97EEC936A31D}">
      <dgm:prSet/>
      <dgm:spPr/>
      <dgm:t>
        <a:bodyPr/>
        <a:lstStyle/>
        <a:p>
          <a:endParaRPr lang="en-US"/>
        </a:p>
      </dgm:t>
    </dgm:pt>
    <dgm:pt modelId="{E485153C-644A-4FFE-87EB-AF7B32BCA3B3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9 Columns </a:t>
          </a:r>
        </a:p>
      </dgm:t>
    </dgm:pt>
    <dgm:pt modelId="{A7DCEBF7-98E4-43ED-B85D-116C0110307D}" type="parTrans" cxnId="{CBB432AB-48E0-476F-9292-CE068289C8E4}">
      <dgm:prSet/>
      <dgm:spPr/>
      <dgm:t>
        <a:bodyPr/>
        <a:lstStyle/>
        <a:p>
          <a:endParaRPr lang="en-US"/>
        </a:p>
      </dgm:t>
    </dgm:pt>
    <dgm:pt modelId="{12F68199-AD5C-490E-AA3E-44F17D86A536}" type="sibTrans" cxnId="{CBB432AB-48E0-476F-9292-CE068289C8E4}">
      <dgm:prSet/>
      <dgm:spPr/>
      <dgm:t>
        <a:bodyPr/>
        <a:lstStyle/>
        <a:p>
          <a:endParaRPr lang="en-US"/>
        </a:p>
      </dgm:t>
    </dgm:pt>
    <dgm:pt modelId="{9C5F6FC3-853B-4CB8-AD5A-3BC438EB9B5C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8 Predictors</a:t>
          </a:r>
        </a:p>
      </dgm:t>
    </dgm:pt>
    <dgm:pt modelId="{2F213CC1-515E-497F-88CE-587EBDC97D6A}" type="parTrans" cxnId="{459DD4D1-CB8F-4529-A5C5-B7BD6A0F8BE3}">
      <dgm:prSet/>
      <dgm:spPr/>
      <dgm:t>
        <a:bodyPr/>
        <a:lstStyle/>
        <a:p>
          <a:endParaRPr lang="en-US"/>
        </a:p>
      </dgm:t>
    </dgm:pt>
    <dgm:pt modelId="{9DEB6BBC-BEA2-468B-9658-055293C55693}" type="sibTrans" cxnId="{459DD4D1-CB8F-4529-A5C5-B7BD6A0F8BE3}">
      <dgm:prSet/>
      <dgm:spPr/>
      <dgm:t>
        <a:bodyPr/>
        <a:lstStyle/>
        <a:p>
          <a:endParaRPr lang="en-US"/>
        </a:p>
      </dgm:t>
    </dgm:pt>
    <dgm:pt modelId="{4CB6CCC3-B998-4B49-A229-7FFA8EF3A6FC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1 Target</a:t>
          </a:r>
        </a:p>
      </dgm:t>
    </dgm:pt>
    <dgm:pt modelId="{462E8D39-9258-4E29-B66C-269EA7EB29F9}" type="parTrans" cxnId="{FCF2E748-A66A-4A27-BBDF-E2980293D466}">
      <dgm:prSet/>
      <dgm:spPr/>
      <dgm:t>
        <a:bodyPr/>
        <a:lstStyle/>
        <a:p>
          <a:endParaRPr lang="en-US"/>
        </a:p>
      </dgm:t>
    </dgm:pt>
    <dgm:pt modelId="{FE6517F0-E1F0-47C2-8DB0-D1F63326A58B}" type="sibTrans" cxnId="{FCF2E748-A66A-4A27-BBDF-E2980293D466}">
      <dgm:prSet/>
      <dgm:spPr/>
      <dgm:t>
        <a:bodyPr/>
        <a:lstStyle/>
        <a:p>
          <a:endParaRPr lang="en-US"/>
        </a:p>
      </dgm:t>
    </dgm:pt>
    <dgm:pt modelId="{168E6395-0812-42C9-85E6-5F150A53E247}">
      <dgm:prSet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768 total records</a:t>
          </a:r>
        </a:p>
      </dgm:t>
    </dgm:pt>
    <dgm:pt modelId="{F4A5ED43-9DF9-47D7-88C6-3F0D36918607}" type="parTrans" cxnId="{8983E1F1-970F-4E45-8DBF-7C21923617E8}">
      <dgm:prSet/>
      <dgm:spPr/>
      <dgm:t>
        <a:bodyPr/>
        <a:lstStyle/>
        <a:p>
          <a:endParaRPr lang="en-US"/>
        </a:p>
      </dgm:t>
    </dgm:pt>
    <dgm:pt modelId="{E34758BA-56AC-472E-8841-FB0FEDEBE564}" type="sibTrans" cxnId="{8983E1F1-970F-4E45-8DBF-7C21923617E8}">
      <dgm:prSet/>
      <dgm:spPr/>
      <dgm:t>
        <a:bodyPr/>
        <a:lstStyle/>
        <a:p>
          <a:endParaRPr lang="en-US"/>
        </a:p>
      </dgm:t>
    </dgm:pt>
    <dgm:pt modelId="{3A22EF64-4FEE-4A4B-95CF-8F9259C3E831}" type="pres">
      <dgm:prSet presAssocID="{4FA995BE-BD4E-444C-B009-CCA7C9501C55}" presName="linear" presStyleCnt="0">
        <dgm:presLayoutVars>
          <dgm:dir/>
          <dgm:animLvl val="lvl"/>
          <dgm:resizeHandles val="exact"/>
        </dgm:presLayoutVars>
      </dgm:prSet>
      <dgm:spPr/>
    </dgm:pt>
    <dgm:pt modelId="{22F952CC-A8E3-47D5-BA5F-6D1791D11F0F}" type="pres">
      <dgm:prSet presAssocID="{5F557239-79F6-4382-82EE-7C639F3BA6F8}" presName="parentLin" presStyleCnt="0"/>
      <dgm:spPr/>
    </dgm:pt>
    <dgm:pt modelId="{6E91EFEA-E89C-4212-95C6-68EC1BD35326}" type="pres">
      <dgm:prSet presAssocID="{5F557239-79F6-4382-82EE-7C639F3BA6F8}" presName="parentLeftMargin" presStyleLbl="node1" presStyleIdx="0" presStyleCnt="3"/>
      <dgm:spPr/>
    </dgm:pt>
    <dgm:pt modelId="{F3883135-E21D-4EF8-B679-C3220CB0AA6E}" type="pres">
      <dgm:prSet presAssocID="{5F557239-79F6-4382-82EE-7C639F3BA6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936F22-F95A-423D-A34C-71570E33F7ED}" type="pres">
      <dgm:prSet presAssocID="{5F557239-79F6-4382-82EE-7C639F3BA6F8}" presName="negativeSpace" presStyleCnt="0"/>
      <dgm:spPr/>
    </dgm:pt>
    <dgm:pt modelId="{0D499634-0048-446D-861B-DBD684F5815D}" type="pres">
      <dgm:prSet presAssocID="{5F557239-79F6-4382-82EE-7C639F3BA6F8}" presName="childText" presStyleLbl="conFgAcc1" presStyleIdx="0" presStyleCnt="3">
        <dgm:presLayoutVars>
          <dgm:bulletEnabled val="1"/>
        </dgm:presLayoutVars>
      </dgm:prSet>
      <dgm:spPr/>
    </dgm:pt>
    <dgm:pt modelId="{B5E09D9A-53A4-4B56-B6F8-4D780CB4886E}" type="pres">
      <dgm:prSet presAssocID="{2CFF9A3B-8177-47DC-9971-9ABFB702F3B2}" presName="spaceBetweenRectangles" presStyleCnt="0"/>
      <dgm:spPr/>
    </dgm:pt>
    <dgm:pt modelId="{1BE62714-FC7B-4B65-ACB5-7D7089455F5E}" type="pres">
      <dgm:prSet presAssocID="{E485153C-644A-4FFE-87EB-AF7B32BCA3B3}" presName="parentLin" presStyleCnt="0"/>
      <dgm:spPr/>
    </dgm:pt>
    <dgm:pt modelId="{B1124332-8DB2-4432-9931-8553C97ACBCC}" type="pres">
      <dgm:prSet presAssocID="{E485153C-644A-4FFE-87EB-AF7B32BCA3B3}" presName="parentLeftMargin" presStyleLbl="node1" presStyleIdx="0" presStyleCnt="3"/>
      <dgm:spPr/>
    </dgm:pt>
    <dgm:pt modelId="{F64705B5-90E3-4FC2-942C-BB41DB25B930}" type="pres">
      <dgm:prSet presAssocID="{E485153C-644A-4FFE-87EB-AF7B32BCA3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0F7082-A571-4B4D-BDC4-326DDBE8F0EE}" type="pres">
      <dgm:prSet presAssocID="{E485153C-644A-4FFE-87EB-AF7B32BCA3B3}" presName="negativeSpace" presStyleCnt="0"/>
      <dgm:spPr/>
    </dgm:pt>
    <dgm:pt modelId="{B9FCECC0-C2A7-46B9-BDEE-750AF2D45D00}" type="pres">
      <dgm:prSet presAssocID="{E485153C-644A-4FFE-87EB-AF7B32BCA3B3}" presName="childText" presStyleLbl="conFgAcc1" presStyleIdx="1" presStyleCnt="3">
        <dgm:presLayoutVars>
          <dgm:bulletEnabled val="1"/>
        </dgm:presLayoutVars>
      </dgm:prSet>
      <dgm:spPr/>
    </dgm:pt>
    <dgm:pt modelId="{D4EE1542-7B5D-40FD-A5B1-2453DB0AEA3E}" type="pres">
      <dgm:prSet presAssocID="{12F68199-AD5C-490E-AA3E-44F17D86A536}" presName="spaceBetweenRectangles" presStyleCnt="0"/>
      <dgm:spPr/>
    </dgm:pt>
    <dgm:pt modelId="{2677CB01-535D-4BA6-A48E-43D61F7C8A0A}" type="pres">
      <dgm:prSet presAssocID="{168E6395-0812-42C9-85E6-5F150A53E247}" presName="parentLin" presStyleCnt="0"/>
      <dgm:spPr/>
    </dgm:pt>
    <dgm:pt modelId="{9DA3FA49-8C0C-4ED4-919F-4660C5285655}" type="pres">
      <dgm:prSet presAssocID="{168E6395-0812-42C9-85E6-5F150A53E247}" presName="parentLeftMargin" presStyleLbl="node1" presStyleIdx="1" presStyleCnt="3"/>
      <dgm:spPr/>
    </dgm:pt>
    <dgm:pt modelId="{69CD8F0A-71B9-4CCF-8B35-7C1CD384C714}" type="pres">
      <dgm:prSet presAssocID="{168E6395-0812-42C9-85E6-5F150A53E2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97C24D4-8118-4D96-B892-EF1D5788FC65}" type="pres">
      <dgm:prSet presAssocID="{168E6395-0812-42C9-85E6-5F150A53E247}" presName="negativeSpace" presStyleCnt="0"/>
      <dgm:spPr/>
    </dgm:pt>
    <dgm:pt modelId="{0C14F788-A89D-4741-B59A-8A0017E93C44}" type="pres">
      <dgm:prSet presAssocID="{168E6395-0812-42C9-85E6-5F150A53E24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8A89211-85B0-4DBF-9C49-1809E34C4071}" type="presOf" srcId="{9C5F6FC3-853B-4CB8-AD5A-3BC438EB9B5C}" destId="{B9FCECC0-C2A7-46B9-BDEE-750AF2D45D00}" srcOrd="0" destOrd="0" presId="urn:microsoft.com/office/officeart/2005/8/layout/list1"/>
    <dgm:cxn modelId="{04176817-B080-4061-B7CF-144A05C72B33}" type="presOf" srcId="{168E6395-0812-42C9-85E6-5F150A53E247}" destId="{69CD8F0A-71B9-4CCF-8B35-7C1CD384C714}" srcOrd="1" destOrd="0" presId="urn:microsoft.com/office/officeart/2005/8/layout/list1"/>
    <dgm:cxn modelId="{9D99FE38-0FCC-4B5C-91C4-5B0555429365}" type="presOf" srcId="{168E6395-0812-42C9-85E6-5F150A53E247}" destId="{9DA3FA49-8C0C-4ED4-919F-4660C5285655}" srcOrd="0" destOrd="0" presId="urn:microsoft.com/office/officeart/2005/8/layout/list1"/>
    <dgm:cxn modelId="{FCF2E748-A66A-4A27-BBDF-E2980293D466}" srcId="{E485153C-644A-4FFE-87EB-AF7B32BCA3B3}" destId="{4CB6CCC3-B998-4B49-A229-7FFA8EF3A6FC}" srcOrd="1" destOrd="0" parTransId="{462E8D39-9258-4E29-B66C-269EA7EB29F9}" sibTransId="{FE6517F0-E1F0-47C2-8DB0-D1F63326A58B}"/>
    <dgm:cxn modelId="{3E643E4B-FDA6-483A-875A-E32723073FD2}" type="presOf" srcId="{E485153C-644A-4FFE-87EB-AF7B32BCA3B3}" destId="{F64705B5-90E3-4FC2-942C-BB41DB25B930}" srcOrd="1" destOrd="0" presId="urn:microsoft.com/office/officeart/2005/8/layout/list1"/>
    <dgm:cxn modelId="{F49CDF5E-AFA3-4B05-9D1C-531BABA2A703}" type="presOf" srcId="{E485153C-644A-4FFE-87EB-AF7B32BCA3B3}" destId="{B1124332-8DB2-4432-9931-8553C97ACBCC}" srcOrd="0" destOrd="0" presId="urn:microsoft.com/office/officeart/2005/8/layout/list1"/>
    <dgm:cxn modelId="{611B02A6-80BF-490B-A961-6302409A6FC2}" type="presOf" srcId="{5F557239-79F6-4382-82EE-7C639F3BA6F8}" destId="{6E91EFEA-E89C-4212-95C6-68EC1BD35326}" srcOrd="0" destOrd="0" presId="urn:microsoft.com/office/officeart/2005/8/layout/list1"/>
    <dgm:cxn modelId="{CBB432AB-48E0-476F-9292-CE068289C8E4}" srcId="{4FA995BE-BD4E-444C-B009-CCA7C9501C55}" destId="{E485153C-644A-4FFE-87EB-AF7B32BCA3B3}" srcOrd="1" destOrd="0" parTransId="{A7DCEBF7-98E4-43ED-B85D-116C0110307D}" sibTransId="{12F68199-AD5C-490E-AA3E-44F17D86A536}"/>
    <dgm:cxn modelId="{C9F7CDB7-0EDE-43A4-9F9B-416DC48FDEC6}" type="presOf" srcId="{4FA995BE-BD4E-444C-B009-CCA7C9501C55}" destId="{3A22EF64-4FEE-4A4B-95CF-8F9259C3E831}" srcOrd="0" destOrd="0" presId="urn:microsoft.com/office/officeart/2005/8/layout/list1"/>
    <dgm:cxn modelId="{6DCD38CF-9557-4406-B111-3043C8E88DD7}" type="presOf" srcId="{5F557239-79F6-4382-82EE-7C639F3BA6F8}" destId="{F3883135-E21D-4EF8-B679-C3220CB0AA6E}" srcOrd="1" destOrd="0" presId="urn:microsoft.com/office/officeart/2005/8/layout/list1"/>
    <dgm:cxn modelId="{459DD4D1-CB8F-4529-A5C5-B7BD6A0F8BE3}" srcId="{E485153C-644A-4FFE-87EB-AF7B32BCA3B3}" destId="{9C5F6FC3-853B-4CB8-AD5A-3BC438EB9B5C}" srcOrd="0" destOrd="0" parTransId="{2F213CC1-515E-497F-88CE-587EBDC97D6A}" sibTransId="{9DEB6BBC-BEA2-468B-9658-055293C55693}"/>
    <dgm:cxn modelId="{F5451CEC-3FA9-4E13-ABDF-7AD506CE21C0}" type="presOf" srcId="{4CB6CCC3-B998-4B49-A229-7FFA8EF3A6FC}" destId="{B9FCECC0-C2A7-46B9-BDEE-750AF2D45D00}" srcOrd="0" destOrd="1" presId="urn:microsoft.com/office/officeart/2005/8/layout/list1"/>
    <dgm:cxn modelId="{8983E1F1-970F-4E45-8DBF-7C21923617E8}" srcId="{4FA995BE-BD4E-444C-B009-CCA7C9501C55}" destId="{168E6395-0812-42C9-85E6-5F150A53E247}" srcOrd="2" destOrd="0" parTransId="{F4A5ED43-9DF9-47D7-88C6-3F0D36918607}" sibTransId="{E34758BA-56AC-472E-8841-FB0FEDEBE564}"/>
    <dgm:cxn modelId="{A9AEB2FD-DED4-4C0D-BC27-97EEC936A31D}" srcId="{4FA995BE-BD4E-444C-B009-CCA7C9501C55}" destId="{5F557239-79F6-4382-82EE-7C639F3BA6F8}" srcOrd="0" destOrd="0" parTransId="{CFCC996D-3D14-40EF-BADF-F43A6251CFFA}" sibTransId="{2CFF9A3B-8177-47DC-9971-9ABFB702F3B2}"/>
    <dgm:cxn modelId="{E4DCD830-E0E3-44DD-99A1-1AF79F25AF02}" type="presParOf" srcId="{3A22EF64-4FEE-4A4B-95CF-8F9259C3E831}" destId="{22F952CC-A8E3-47D5-BA5F-6D1791D11F0F}" srcOrd="0" destOrd="0" presId="urn:microsoft.com/office/officeart/2005/8/layout/list1"/>
    <dgm:cxn modelId="{E0A05780-9B4B-46A2-8897-C72081D0EC5B}" type="presParOf" srcId="{22F952CC-A8E3-47D5-BA5F-6D1791D11F0F}" destId="{6E91EFEA-E89C-4212-95C6-68EC1BD35326}" srcOrd="0" destOrd="0" presId="urn:microsoft.com/office/officeart/2005/8/layout/list1"/>
    <dgm:cxn modelId="{9B7AEA85-A2FB-4853-9BE4-6AD57394B94D}" type="presParOf" srcId="{22F952CC-A8E3-47D5-BA5F-6D1791D11F0F}" destId="{F3883135-E21D-4EF8-B679-C3220CB0AA6E}" srcOrd="1" destOrd="0" presId="urn:microsoft.com/office/officeart/2005/8/layout/list1"/>
    <dgm:cxn modelId="{2B2C8828-F869-4639-B9F4-80341AD56F2C}" type="presParOf" srcId="{3A22EF64-4FEE-4A4B-95CF-8F9259C3E831}" destId="{BA936F22-F95A-423D-A34C-71570E33F7ED}" srcOrd="1" destOrd="0" presId="urn:microsoft.com/office/officeart/2005/8/layout/list1"/>
    <dgm:cxn modelId="{3073BDA4-3D2A-4FEB-8DD7-833E4333071B}" type="presParOf" srcId="{3A22EF64-4FEE-4A4B-95CF-8F9259C3E831}" destId="{0D499634-0048-446D-861B-DBD684F5815D}" srcOrd="2" destOrd="0" presId="urn:microsoft.com/office/officeart/2005/8/layout/list1"/>
    <dgm:cxn modelId="{F59EB805-94D6-46EA-ABC3-B0E1E5478CB0}" type="presParOf" srcId="{3A22EF64-4FEE-4A4B-95CF-8F9259C3E831}" destId="{B5E09D9A-53A4-4B56-B6F8-4D780CB4886E}" srcOrd="3" destOrd="0" presId="urn:microsoft.com/office/officeart/2005/8/layout/list1"/>
    <dgm:cxn modelId="{19F96577-1F5E-47F5-ADD1-87F93DAA9E2E}" type="presParOf" srcId="{3A22EF64-4FEE-4A4B-95CF-8F9259C3E831}" destId="{1BE62714-FC7B-4B65-ACB5-7D7089455F5E}" srcOrd="4" destOrd="0" presId="urn:microsoft.com/office/officeart/2005/8/layout/list1"/>
    <dgm:cxn modelId="{91447D0D-CE0E-4EE8-A6BD-435D91FC14D1}" type="presParOf" srcId="{1BE62714-FC7B-4B65-ACB5-7D7089455F5E}" destId="{B1124332-8DB2-4432-9931-8553C97ACBCC}" srcOrd="0" destOrd="0" presId="urn:microsoft.com/office/officeart/2005/8/layout/list1"/>
    <dgm:cxn modelId="{5AD84E33-5D2D-4A01-888E-9359C7099143}" type="presParOf" srcId="{1BE62714-FC7B-4B65-ACB5-7D7089455F5E}" destId="{F64705B5-90E3-4FC2-942C-BB41DB25B930}" srcOrd="1" destOrd="0" presId="urn:microsoft.com/office/officeart/2005/8/layout/list1"/>
    <dgm:cxn modelId="{499284A7-0235-4ECF-BBEE-B20A860173AF}" type="presParOf" srcId="{3A22EF64-4FEE-4A4B-95CF-8F9259C3E831}" destId="{E00F7082-A571-4B4D-BDC4-326DDBE8F0EE}" srcOrd="5" destOrd="0" presId="urn:microsoft.com/office/officeart/2005/8/layout/list1"/>
    <dgm:cxn modelId="{7E5D0C2F-B7BA-418B-8A6E-FD63B0A70046}" type="presParOf" srcId="{3A22EF64-4FEE-4A4B-95CF-8F9259C3E831}" destId="{B9FCECC0-C2A7-46B9-BDEE-750AF2D45D00}" srcOrd="6" destOrd="0" presId="urn:microsoft.com/office/officeart/2005/8/layout/list1"/>
    <dgm:cxn modelId="{3D0FD504-3074-467A-9A38-170447AFEE9D}" type="presParOf" srcId="{3A22EF64-4FEE-4A4B-95CF-8F9259C3E831}" destId="{D4EE1542-7B5D-40FD-A5B1-2453DB0AEA3E}" srcOrd="7" destOrd="0" presId="urn:microsoft.com/office/officeart/2005/8/layout/list1"/>
    <dgm:cxn modelId="{72170AC4-C055-4D77-8C04-3203A622C9CA}" type="presParOf" srcId="{3A22EF64-4FEE-4A4B-95CF-8F9259C3E831}" destId="{2677CB01-535D-4BA6-A48E-43D61F7C8A0A}" srcOrd="8" destOrd="0" presId="urn:microsoft.com/office/officeart/2005/8/layout/list1"/>
    <dgm:cxn modelId="{7DCF8218-8CE2-4A9F-B88E-67ECD4AC9B5D}" type="presParOf" srcId="{2677CB01-535D-4BA6-A48E-43D61F7C8A0A}" destId="{9DA3FA49-8C0C-4ED4-919F-4660C5285655}" srcOrd="0" destOrd="0" presId="urn:microsoft.com/office/officeart/2005/8/layout/list1"/>
    <dgm:cxn modelId="{B07955E3-582F-4BDD-9715-242E5906D600}" type="presParOf" srcId="{2677CB01-535D-4BA6-A48E-43D61F7C8A0A}" destId="{69CD8F0A-71B9-4CCF-8B35-7C1CD384C714}" srcOrd="1" destOrd="0" presId="urn:microsoft.com/office/officeart/2005/8/layout/list1"/>
    <dgm:cxn modelId="{5F0AE69E-BFB5-4E40-9B17-3BA7F3CB0372}" type="presParOf" srcId="{3A22EF64-4FEE-4A4B-95CF-8F9259C3E831}" destId="{697C24D4-8118-4D96-B892-EF1D5788FC65}" srcOrd="9" destOrd="0" presId="urn:microsoft.com/office/officeart/2005/8/layout/list1"/>
    <dgm:cxn modelId="{0B5FF8AD-B083-43F6-A3C4-818688A63D87}" type="presParOf" srcId="{3A22EF64-4FEE-4A4B-95CF-8F9259C3E831}" destId="{0C14F788-A89D-4741-B59A-8A0017E93C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A1EE90-D0FA-4654-B9EC-697250ADB4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1F9EB4-56F2-4119-A065-8AD9F421FAE5}">
      <dgm:prSet/>
      <dgm:spPr/>
      <dgm:t>
        <a:bodyPr/>
        <a:lstStyle/>
        <a:p>
          <a:pPr rtl="0"/>
          <a:r>
            <a:rPr lang="en-US" b="1" i="1">
              <a:latin typeface="Times New Roman"/>
              <a:cs typeface="Times New Roman"/>
            </a:rPr>
            <a:t>Pregnancies: </a:t>
          </a:r>
          <a:r>
            <a:rPr lang="en-US" i="1">
              <a:latin typeface="Times New Roman"/>
              <a:cs typeface="Times New Roman"/>
            </a:rPr>
            <a:t># of pregnancies</a:t>
          </a:r>
          <a:endParaRPr lang="en-US" i="0">
            <a:latin typeface="Times New Roman"/>
            <a:cs typeface="Times New Roman"/>
          </a:endParaRPr>
        </a:p>
      </dgm:t>
    </dgm:pt>
    <dgm:pt modelId="{7F2E76B2-B720-4717-BA3A-F95FBC9DC317}" type="parTrans" cxnId="{622EF8EA-CC81-407A-8477-CADD561F8D71}">
      <dgm:prSet/>
      <dgm:spPr/>
      <dgm:t>
        <a:bodyPr/>
        <a:lstStyle/>
        <a:p>
          <a:endParaRPr lang="en-US"/>
        </a:p>
      </dgm:t>
    </dgm:pt>
    <dgm:pt modelId="{285538E3-0D2C-4EF6-8071-70CF88DB6CC4}" type="sibTrans" cxnId="{622EF8EA-CC81-407A-8477-CADD561F8D71}">
      <dgm:prSet/>
      <dgm:spPr/>
      <dgm:t>
        <a:bodyPr/>
        <a:lstStyle/>
        <a:p>
          <a:endParaRPr lang="en-US"/>
        </a:p>
      </dgm:t>
    </dgm:pt>
    <dgm:pt modelId="{B4796DAB-719D-4699-90D0-09548768FF0F}">
      <dgm:prSet/>
      <dgm:spPr/>
      <dgm:t>
        <a:bodyPr/>
        <a:lstStyle/>
        <a:p>
          <a:pPr rtl="0"/>
          <a:r>
            <a:rPr lang="en-US" b="1" i="1" err="1">
              <a:latin typeface="Times New Roman"/>
              <a:cs typeface="Times New Roman"/>
            </a:rPr>
            <a:t>BloodPressure</a:t>
          </a:r>
          <a:r>
            <a:rPr lang="en-US" b="0" i="1">
              <a:latin typeface="Times New Roman"/>
              <a:cs typeface="Times New Roman"/>
            </a:rPr>
            <a:t>:</a:t>
          </a:r>
          <a:r>
            <a:rPr lang="en-US" i="1">
              <a:latin typeface="Times New Roman"/>
              <a:cs typeface="Times New Roman"/>
            </a:rPr>
            <a:t> the diastolic blood pressure (mmHg). </a:t>
          </a:r>
          <a:endParaRPr lang="en-US" b="0" i="0">
            <a:latin typeface="Times New Roman"/>
            <a:cs typeface="Times New Roman"/>
          </a:endParaRPr>
        </a:p>
      </dgm:t>
    </dgm:pt>
    <dgm:pt modelId="{C67F2E94-B000-4C9C-BFBB-EDEE009912FD}" type="parTrans" cxnId="{F6E40A05-D459-4516-8B7F-98BFE036B03B}">
      <dgm:prSet/>
      <dgm:spPr/>
      <dgm:t>
        <a:bodyPr/>
        <a:lstStyle/>
        <a:p>
          <a:endParaRPr lang="en-US"/>
        </a:p>
      </dgm:t>
    </dgm:pt>
    <dgm:pt modelId="{4C546B69-9FC2-45F7-B3B5-03DB2909DD67}" type="sibTrans" cxnId="{F6E40A05-D459-4516-8B7F-98BFE036B03B}">
      <dgm:prSet/>
      <dgm:spPr/>
      <dgm:t>
        <a:bodyPr/>
        <a:lstStyle/>
        <a:p>
          <a:endParaRPr lang="en-US"/>
        </a:p>
      </dgm:t>
    </dgm:pt>
    <dgm:pt modelId="{707EB1A5-EE03-46A8-8184-21AD6DF32F96}">
      <dgm:prSet/>
      <dgm:spPr/>
      <dgm:t>
        <a:bodyPr/>
        <a:lstStyle/>
        <a:p>
          <a:pPr rtl="0"/>
          <a:r>
            <a:rPr lang="en-US" b="1" i="1">
              <a:latin typeface="Times New Roman"/>
              <a:cs typeface="Times New Roman"/>
            </a:rPr>
            <a:t>Age</a:t>
          </a:r>
          <a:r>
            <a:rPr lang="en-US" b="0" i="1">
              <a:latin typeface="Times New Roman"/>
              <a:cs typeface="Times New Roman"/>
            </a:rPr>
            <a:t>:</a:t>
          </a:r>
          <a:r>
            <a:rPr lang="en-US" i="1">
              <a:latin typeface="Times New Roman"/>
              <a:cs typeface="Times New Roman"/>
            </a:rPr>
            <a:t> age in years. </a:t>
          </a:r>
        </a:p>
      </dgm:t>
    </dgm:pt>
    <dgm:pt modelId="{6A9B4D1E-FD6F-4398-910D-44B64CD29D53}" type="parTrans" cxnId="{6969ECB3-D531-4A30-BB08-0A7A246765AF}">
      <dgm:prSet/>
      <dgm:spPr/>
      <dgm:t>
        <a:bodyPr/>
        <a:lstStyle/>
        <a:p>
          <a:endParaRPr lang="en-US"/>
        </a:p>
      </dgm:t>
    </dgm:pt>
    <dgm:pt modelId="{8363E4DE-ED15-4C05-B7DC-17AFB20EF55A}" type="sibTrans" cxnId="{6969ECB3-D531-4A30-BB08-0A7A246765AF}">
      <dgm:prSet/>
      <dgm:spPr/>
      <dgm:t>
        <a:bodyPr/>
        <a:lstStyle/>
        <a:p>
          <a:endParaRPr lang="en-US"/>
        </a:p>
      </dgm:t>
    </dgm:pt>
    <dgm:pt modelId="{C9CE741D-4BF8-4C36-A325-F03897638FA0}">
      <dgm:prSet phldr="0"/>
      <dgm:spPr/>
      <dgm:t>
        <a:bodyPr/>
        <a:lstStyle/>
        <a:p>
          <a:pPr rtl="0"/>
          <a:r>
            <a:rPr lang="en-US" i="1">
              <a:latin typeface="Times New Roman"/>
              <a:cs typeface="Times New Roman"/>
            </a:rPr>
            <a:t> </a:t>
          </a:r>
          <a:r>
            <a:rPr lang="en-US" b="1" i="1">
              <a:latin typeface="Times New Roman"/>
              <a:cs typeface="Times New Roman"/>
            </a:rPr>
            <a:t>Glucose: </a:t>
          </a:r>
          <a:r>
            <a:rPr lang="en-US" i="1">
              <a:latin typeface="Times New Roman"/>
              <a:cs typeface="Times New Roman"/>
            </a:rPr>
            <a:t>the plasma glucose concentration (mg/dL) during an oral glucose tolerance test. </a:t>
          </a:r>
          <a:endParaRPr lang="en-US">
            <a:latin typeface="Times New Roman"/>
            <a:cs typeface="Times New Roman"/>
          </a:endParaRPr>
        </a:p>
      </dgm:t>
    </dgm:pt>
    <dgm:pt modelId="{33D4A396-8968-4A3E-9E97-394729FD7036}" type="parTrans" cxnId="{A871DE1E-D7A9-421E-82A8-08CCE86FCAC9}">
      <dgm:prSet/>
      <dgm:spPr/>
    </dgm:pt>
    <dgm:pt modelId="{47444043-DFDA-4223-B69B-F5921612C971}" type="sibTrans" cxnId="{A871DE1E-D7A9-421E-82A8-08CCE86FCAC9}">
      <dgm:prSet/>
      <dgm:spPr/>
    </dgm:pt>
    <dgm:pt modelId="{DA2158B9-F81F-4FC9-A1B4-4BAA0484CE6A}">
      <dgm:prSet phldr="0"/>
      <dgm:spPr/>
      <dgm:t>
        <a:bodyPr/>
        <a:lstStyle/>
        <a:p>
          <a:pPr rtl="0"/>
          <a:r>
            <a:rPr lang="en-US" b="1" i="1" err="1">
              <a:latin typeface="Times New Roman"/>
              <a:cs typeface="Times New Roman"/>
            </a:rPr>
            <a:t>SkinThickness</a:t>
          </a:r>
          <a:r>
            <a:rPr lang="en-US" b="0" i="1">
              <a:latin typeface="Times New Roman"/>
              <a:cs typeface="Times New Roman"/>
            </a:rPr>
            <a:t>:</a:t>
          </a:r>
          <a:r>
            <a:rPr lang="en-US" i="1">
              <a:latin typeface="Times New Roman"/>
              <a:cs typeface="Times New Roman"/>
            </a:rPr>
            <a:t> the skin fold thickness (mm) of the triceps. </a:t>
          </a:r>
          <a:endParaRPr lang="en-US" b="0" i="0">
            <a:latin typeface="Times New Roman"/>
            <a:cs typeface="Times New Roman"/>
          </a:endParaRPr>
        </a:p>
      </dgm:t>
    </dgm:pt>
    <dgm:pt modelId="{800468BC-C389-4E15-A956-C50CED9198A2}" type="parTrans" cxnId="{B1A0A640-57E1-4C45-96AC-8C865050FC78}">
      <dgm:prSet/>
      <dgm:spPr/>
    </dgm:pt>
    <dgm:pt modelId="{A256A6D2-F83B-435D-9A6E-B5969278D568}" type="sibTrans" cxnId="{B1A0A640-57E1-4C45-96AC-8C865050FC78}">
      <dgm:prSet/>
      <dgm:spPr/>
    </dgm:pt>
    <dgm:pt modelId="{15195691-99C0-48AF-81DB-4E8BD5DCC053}">
      <dgm:prSet phldr="0"/>
      <dgm:spPr/>
      <dgm:t>
        <a:bodyPr/>
        <a:lstStyle/>
        <a:p>
          <a:pPr rtl="0"/>
          <a:r>
            <a:rPr lang="en-US" b="1" i="1">
              <a:latin typeface="Times New Roman"/>
              <a:cs typeface="Times New Roman"/>
            </a:rPr>
            <a:t>Insulin</a:t>
          </a:r>
          <a:r>
            <a:rPr lang="en-US" b="0" i="1">
              <a:latin typeface="Times New Roman"/>
              <a:cs typeface="Times New Roman"/>
            </a:rPr>
            <a:t>:</a:t>
          </a:r>
          <a:r>
            <a:rPr lang="en-US" i="1">
              <a:latin typeface="Times New Roman"/>
              <a:cs typeface="Times New Roman"/>
            </a:rPr>
            <a:t> serum insulin (mu U/mL) measured in 2 hours</a:t>
          </a:r>
          <a:r>
            <a:rPr lang="en-US" b="1" i="1">
              <a:latin typeface="Times New Roman"/>
              <a:cs typeface="Times New Roman"/>
            </a:rPr>
            <a:t>.</a:t>
          </a:r>
          <a:endParaRPr lang="en-US" b="0" i="0">
            <a:latin typeface="Times New Roman"/>
            <a:cs typeface="Times New Roman"/>
          </a:endParaRPr>
        </a:p>
      </dgm:t>
    </dgm:pt>
    <dgm:pt modelId="{E8A326EE-55BD-4667-ACEE-0E4474B48D4F}" type="parTrans" cxnId="{330EA7D7-A772-42F2-8959-E130B374AC3B}">
      <dgm:prSet/>
      <dgm:spPr/>
    </dgm:pt>
    <dgm:pt modelId="{8B1366B2-8E58-40F8-962C-0C65CFE89D99}" type="sibTrans" cxnId="{330EA7D7-A772-42F2-8959-E130B374AC3B}">
      <dgm:prSet/>
      <dgm:spPr/>
    </dgm:pt>
    <dgm:pt modelId="{C81AE8ED-9C68-43B5-BF27-8A2BA08040BA}">
      <dgm:prSet phldr="0"/>
      <dgm:spPr/>
      <dgm:t>
        <a:bodyPr/>
        <a:lstStyle/>
        <a:p>
          <a:pPr rtl="0"/>
          <a:r>
            <a:rPr lang="en-US" b="1" i="1">
              <a:latin typeface="Times New Roman"/>
              <a:cs typeface="Times New Roman"/>
            </a:rPr>
            <a:t>BMI:</a:t>
          </a:r>
          <a:r>
            <a:rPr lang="en-US" i="1">
              <a:latin typeface="Times New Roman"/>
              <a:cs typeface="Times New Roman"/>
            </a:rPr>
            <a:t> body mass index </a:t>
          </a:r>
          <a:endParaRPr lang="en-US" b="0" i="0">
            <a:latin typeface="Times New Roman"/>
            <a:cs typeface="Times New Roman"/>
          </a:endParaRPr>
        </a:p>
      </dgm:t>
    </dgm:pt>
    <dgm:pt modelId="{84811EEB-02FD-4795-B857-EAB40769FBB5}" type="parTrans" cxnId="{06340125-61E3-4045-B392-BA970322D5DC}">
      <dgm:prSet/>
      <dgm:spPr/>
    </dgm:pt>
    <dgm:pt modelId="{2E8F7B23-6A9B-4501-B976-150A5F5A09E2}" type="sibTrans" cxnId="{06340125-61E3-4045-B392-BA970322D5DC}">
      <dgm:prSet/>
      <dgm:spPr/>
    </dgm:pt>
    <dgm:pt modelId="{8A7953D3-A858-4D72-843B-435515F37FF3}">
      <dgm:prSet phldr="0"/>
      <dgm:spPr/>
      <dgm:t>
        <a:bodyPr/>
        <a:lstStyle/>
        <a:p>
          <a:pPr rtl="0"/>
          <a:r>
            <a:rPr lang="en-US" b="1" i="1">
              <a:latin typeface="Times New Roman"/>
              <a:cs typeface="Times New Roman"/>
            </a:rPr>
            <a:t>DiabetesPedigreeFunction</a:t>
          </a:r>
          <a:r>
            <a:rPr lang="en-US" b="0" i="1">
              <a:latin typeface="Times New Roman"/>
              <a:cs typeface="Times New Roman"/>
            </a:rPr>
            <a:t>:</a:t>
          </a:r>
          <a:r>
            <a:rPr lang="en-US" i="1">
              <a:latin typeface="Times New Roman"/>
              <a:cs typeface="Times New Roman"/>
            </a:rPr>
            <a:t>  the likelihood of diabetes based on family history. </a:t>
          </a:r>
          <a:endParaRPr lang="en-US">
            <a:latin typeface="Times New Roman"/>
            <a:cs typeface="Times New Roman"/>
          </a:endParaRPr>
        </a:p>
      </dgm:t>
    </dgm:pt>
    <dgm:pt modelId="{B06FD2E1-25B0-4B2B-8859-2A1CB76DC1E1}" type="parTrans" cxnId="{A312C94E-11E4-4FD3-86D4-EB93965D5851}">
      <dgm:prSet/>
      <dgm:spPr/>
    </dgm:pt>
    <dgm:pt modelId="{3B1DD2F3-5425-4394-8203-40629E382594}" type="sibTrans" cxnId="{A312C94E-11E4-4FD3-86D4-EB93965D5851}">
      <dgm:prSet/>
      <dgm:spPr/>
    </dgm:pt>
    <dgm:pt modelId="{C3076FB3-2210-4D50-A68E-F3EF2902A78C}" type="pres">
      <dgm:prSet presAssocID="{2BA1EE90-D0FA-4654-B9EC-697250ADB4AA}" presName="diagram" presStyleCnt="0">
        <dgm:presLayoutVars>
          <dgm:dir/>
          <dgm:resizeHandles val="exact"/>
        </dgm:presLayoutVars>
      </dgm:prSet>
      <dgm:spPr/>
    </dgm:pt>
    <dgm:pt modelId="{1E7D0E3E-0085-4E2E-AEC4-EC6CBD6D5DCE}" type="pres">
      <dgm:prSet presAssocID="{6A1F9EB4-56F2-4119-A065-8AD9F421FAE5}" presName="node" presStyleLbl="node1" presStyleIdx="0" presStyleCnt="8">
        <dgm:presLayoutVars>
          <dgm:bulletEnabled val="1"/>
        </dgm:presLayoutVars>
      </dgm:prSet>
      <dgm:spPr/>
    </dgm:pt>
    <dgm:pt modelId="{A73827F9-88F5-47F6-BAF0-FC8D17859CD0}" type="pres">
      <dgm:prSet presAssocID="{285538E3-0D2C-4EF6-8071-70CF88DB6CC4}" presName="sibTrans" presStyleCnt="0"/>
      <dgm:spPr/>
    </dgm:pt>
    <dgm:pt modelId="{14EE8824-018B-41ED-BE74-EF22AB9C6176}" type="pres">
      <dgm:prSet presAssocID="{C9CE741D-4BF8-4C36-A325-F03897638FA0}" presName="node" presStyleLbl="node1" presStyleIdx="1" presStyleCnt="8">
        <dgm:presLayoutVars>
          <dgm:bulletEnabled val="1"/>
        </dgm:presLayoutVars>
      </dgm:prSet>
      <dgm:spPr/>
    </dgm:pt>
    <dgm:pt modelId="{388672D5-FCD0-41F1-9E17-FA458B76EDDC}" type="pres">
      <dgm:prSet presAssocID="{47444043-DFDA-4223-B69B-F5921612C971}" presName="sibTrans" presStyleCnt="0"/>
      <dgm:spPr/>
    </dgm:pt>
    <dgm:pt modelId="{FDFC89B5-5557-4E20-BBF6-678C373E002D}" type="pres">
      <dgm:prSet presAssocID="{B4796DAB-719D-4699-90D0-09548768FF0F}" presName="node" presStyleLbl="node1" presStyleIdx="2" presStyleCnt="8">
        <dgm:presLayoutVars>
          <dgm:bulletEnabled val="1"/>
        </dgm:presLayoutVars>
      </dgm:prSet>
      <dgm:spPr/>
    </dgm:pt>
    <dgm:pt modelId="{B28F5920-CA2A-4FD2-ADC4-EB97D0009839}" type="pres">
      <dgm:prSet presAssocID="{4C546B69-9FC2-45F7-B3B5-03DB2909DD67}" presName="sibTrans" presStyleCnt="0"/>
      <dgm:spPr/>
    </dgm:pt>
    <dgm:pt modelId="{BB37C0C7-5FBE-4DEB-A527-6F48B67C1FB9}" type="pres">
      <dgm:prSet presAssocID="{DA2158B9-F81F-4FC9-A1B4-4BAA0484CE6A}" presName="node" presStyleLbl="node1" presStyleIdx="3" presStyleCnt="8">
        <dgm:presLayoutVars>
          <dgm:bulletEnabled val="1"/>
        </dgm:presLayoutVars>
      </dgm:prSet>
      <dgm:spPr/>
    </dgm:pt>
    <dgm:pt modelId="{A9C008CA-795C-46E2-82FF-7B7C0809DF83}" type="pres">
      <dgm:prSet presAssocID="{A256A6D2-F83B-435D-9A6E-B5969278D568}" presName="sibTrans" presStyleCnt="0"/>
      <dgm:spPr/>
    </dgm:pt>
    <dgm:pt modelId="{FA8FAED0-2299-473D-8178-45C2F99414B8}" type="pres">
      <dgm:prSet presAssocID="{15195691-99C0-48AF-81DB-4E8BD5DCC053}" presName="node" presStyleLbl="node1" presStyleIdx="4" presStyleCnt="8">
        <dgm:presLayoutVars>
          <dgm:bulletEnabled val="1"/>
        </dgm:presLayoutVars>
      </dgm:prSet>
      <dgm:spPr/>
    </dgm:pt>
    <dgm:pt modelId="{6B80B90E-CB28-4FD1-B59E-E5C8DF7B876E}" type="pres">
      <dgm:prSet presAssocID="{8B1366B2-8E58-40F8-962C-0C65CFE89D99}" presName="sibTrans" presStyleCnt="0"/>
      <dgm:spPr/>
    </dgm:pt>
    <dgm:pt modelId="{18277222-CAC5-4FA2-A4E9-1F82FD57034B}" type="pres">
      <dgm:prSet presAssocID="{C81AE8ED-9C68-43B5-BF27-8A2BA08040BA}" presName="node" presStyleLbl="node1" presStyleIdx="5" presStyleCnt="8">
        <dgm:presLayoutVars>
          <dgm:bulletEnabled val="1"/>
        </dgm:presLayoutVars>
      </dgm:prSet>
      <dgm:spPr/>
    </dgm:pt>
    <dgm:pt modelId="{CD46BEC4-B14C-416B-AF55-79FE6708BA84}" type="pres">
      <dgm:prSet presAssocID="{2E8F7B23-6A9B-4501-B976-150A5F5A09E2}" presName="sibTrans" presStyleCnt="0"/>
      <dgm:spPr/>
    </dgm:pt>
    <dgm:pt modelId="{A599CD36-0EF7-491F-B6D0-474597A37F22}" type="pres">
      <dgm:prSet presAssocID="{8A7953D3-A858-4D72-843B-435515F37FF3}" presName="node" presStyleLbl="node1" presStyleIdx="6" presStyleCnt="8">
        <dgm:presLayoutVars>
          <dgm:bulletEnabled val="1"/>
        </dgm:presLayoutVars>
      </dgm:prSet>
      <dgm:spPr/>
    </dgm:pt>
    <dgm:pt modelId="{84577DB1-623D-4E03-BC8A-0856871CDEE3}" type="pres">
      <dgm:prSet presAssocID="{3B1DD2F3-5425-4394-8203-40629E382594}" presName="sibTrans" presStyleCnt="0"/>
      <dgm:spPr/>
    </dgm:pt>
    <dgm:pt modelId="{3B6163C1-10AA-4565-89E4-6738DBE05682}" type="pres">
      <dgm:prSet presAssocID="{707EB1A5-EE03-46A8-8184-21AD6DF32F96}" presName="node" presStyleLbl="node1" presStyleIdx="7" presStyleCnt="8">
        <dgm:presLayoutVars>
          <dgm:bulletEnabled val="1"/>
        </dgm:presLayoutVars>
      </dgm:prSet>
      <dgm:spPr/>
    </dgm:pt>
  </dgm:ptLst>
  <dgm:cxnLst>
    <dgm:cxn modelId="{F6E40A05-D459-4516-8B7F-98BFE036B03B}" srcId="{2BA1EE90-D0FA-4654-B9EC-697250ADB4AA}" destId="{B4796DAB-719D-4699-90D0-09548768FF0F}" srcOrd="2" destOrd="0" parTransId="{C67F2E94-B000-4C9C-BFBB-EDEE009912FD}" sibTransId="{4C546B69-9FC2-45F7-B3B5-03DB2909DD67}"/>
    <dgm:cxn modelId="{A72D581C-7C4E-4EF3-8215-2D958E7C212F}" type="presOf" srcId="{C9CE741D-4BF8-4C36-A325-F03897638FA0}" destId="{14EE8824-018B-41ED-BE74-EF22AB9C6176}" srcOrd="0" destOrd="0" presId="urn:microsoft.com/office/officeart/2005/8/layout/default"/>
    <dgm:cxn modelId="{A871DE1E-D7A9-421E-82A8-08CCE86FCAC9}" srcId="{2BA1EE90-D0FA-4654-B9EC-697250ADB4AA}" destId="{C9CE741D-4BF8-4C36-A325-F03897638FA0}" srcOrd="1" destOrd="0" parTransId="{33D4A396-8968-4A3E-9E97-394729FD7036}" sibTransId="{47444043-DFDA-4223-B69B-F5921612C971}"/>
    <dgm:cxn modelId="{06340125-61E3-4045-B392-BA970322D5DC}" srcId="{2BA1EE90-D0FA-4654-B9EC-697250ADB4AA}" destId="{C81AE8ED-9C68-43B5-BF27-8A2BA08040BA}" srcOrd="5" destOrd="0" parTransId="{84811EEB-02FD-4795-B857-EAB40769FBB5}" sibTransId="{2E8F7B23-6A9B-4501-B976-150A5F5A09E2}"/>
    <dgm:cxn modelId="{B1A0A640-57E1-4C45-96AC-8C865050FC78}" srcId="{2BA1EE90-D0FA-4654-B9EC-697250ADB4AA}" destId="{DA2158B9-F81F-4FC9-A1B4-4BAA0484CE6A}" srcOrd="3" destOrd="0" parTransId="{800468BC-C389-4E15-A956-C50CED9198A2}" sibTransId="{A256A6D2-F83B-435D-9A6E-B5969278D568}"/>
    <dgm:cxn modelId="{8027FE41-0569-41F8-A107-CA4F6F7EAC86}" type="presOf" srcId="{B4796DAB-719D-4699-90D0-09548768FF0F}" destId="{FDFC89B5-5557-4E20-BBF6-678C373E002D}" srcOrd="0" destOrd="0" presId="urn:microsoft.com/office/officeart/2005/8/layout/default"/>
    <dgm:cxn modelId="{A312C94E-11E4-4FD3-86D4-EB93965D5851}" srcId="{2BA1EE90-D0FA-4654-B9EC-697250ADB4AA}" destId="{8A7953D3-A858-4D72-843B-435515F37FF3}" srcOrd="6" destOrd="0" parTransId="{B06FD2E1-25B0-4B2B-8859-2A1CB76DC1E1}" sibTransId="{3B1DD2F3-5425-4394-8203-40629E382594}"/>
    <dgm:cxn modelId="{6784605E-A77D-4B59-94B8-2D4D4D779C97}" type="presOf" srcId="{6A1F9EB4-56F2-4119-A065-8AD9F421FAE5}" destId="{1E7D0E3E-0085-4E2E-AEC4-EC6CBD6D5DCE}" srcOrd="0" destOrd="0" presId="urn:microsoft.com/office/officeart/2005/8/layout/default"/>
    <dgm:cxn modelId="{5DA4996B-A99D-420F-B8F6-B9F8AF7F0BA7}" type="presOf" srcId="{C81AE8ED-9C68-43B5-BF27-8A2BA08040BA}" destId="{18277222-CAC5-4FA2-A4E9-1F82FD57034B}" srcOrd="0" destOrd="0" presId="urn:microsoft.com/office/officeart/2005/8/layout/default"/>
    <dgm:cxn modelId="{2DAAB87B-59B8-4518-AE72-A53957CD0DA7}" type="presOf" srcId="{2BA1EE90-D0FA-4654-B9EC-697250ADB4AA}" destId="{C3076FB3-2210-4D50-A68E-F3EF2902A78C}" srcOrd="0" destOrd="0" presId="urn:microsoft.com/office/officeart/2005/8/layout/default"/>
    <dgm:cxn modelId="{A7D5E182-4451-439D-ABB0-142A659CDBD7}" type="presOf" srcId="{15195691-99C0-48AF-81DB-4E8BD5DCC053}" destId="{FA8FAED0-2299-473D-8178-45C2F99414B8}" srcOrd="0" destOrd="0" presId="urn:microsoft.com/office/officeart/2005/8/layout/default"/>
    <dgm:cxn modelId="{6969ECB3-D531-4A30-BB08-0A7A246765AF}" srcId="{2BA1EE90-D0FA-4654-B9EC-697250ADB4AA}" destId="{707EB1A5-EE03-46A8-8184-21AD6DF32F96}" srcOrd="7" destOrd="0" parTransId="{6A9B4D1E-FD6F-4398-910D-44B64CD29D53}" sibTransId="{8363E4DE-ED15-4C05-B7DC-17AFB20EF55A}"/>
    <dgm:cxn modelId="{842C8CD1-E832-4FE2-9E4C-191557AC1EE3}" type="presOf" srcId="{DA2158B9-F81F-4FC9-A1B4-4BAA0484CE6A}" destId="{BB37C0C7-5FBE-4DEB-A527-6F48B67C1FB9}" srcOrd="0" destOrd="0" presId="urn:microsoft.com/office/officeart/2005/8/layout/default"/>
    <dgm:cxn modelId="{330EA7D7-A772-42F2-8959-E130B374AC3B}" srcId="{2BA1EE90-D0FA-4654-B9EC-697250ADB4AA}" destId="{15195691-99C0-48AF-81DB-4E8BD5DCC053}" srcOrd="4" destOrd="0" parTransId="{E8A326EE-55BD-4667-ACEE-0E4474B48D4F}" sibTransId="{8B1366B2-8E58-40F8-962C-0C65CFE89D99}"/>
    <dgm:cxn modelId="{228A29EA-877E-4EDC-AA83-01E161E307B4}" type="presOf" srcId="{707EB1A5-EE03-46A8-8184-21AD6DF32F96}" destId="{3B6163C1-10AA-4565-89E4-6738DBE05682}" srcOrd="0" destOrd="0" presId="urn:microsoft.com/office/officeart/2005/8/layout/default"/>
    <dgm:cxn modelId="{622EF8EA-CC81-407A-8477-CADD561F8D71}" srcId="{2BA1EE90-D0FA-4654-B9EC-697250ADB4AA}" destId="{6A1F9EB4-56F2-4119-A065-8AD9F421FAE5}" srcOrd="0" destOrd="0" parTransId="{7F2E76B2-B720-4717-BA3A-F95FBC9DC317}" sibTransId="{285538E3-0D2C-4EF6-8071-70CF88DB6CC4}"/>
    <dgm:cxn modelId="{B7C7ECFB-75CE-4075-AA29-FB92EEA23DD6}" type="presOf" srcId="{8A7953D3-A858-4D72-843B-435515F37FF3}" destId="{A599CD36-0EF7-491F-B6D0-474597A37F22}" srcOrd="0" destOrd="0" presId="urn:microsoft.com/office/officeart/2005/8/layout/default"/>
    <dgm:cxn modelId="{2AE2FC7E-49A7-4C19-BA51-F8AC070B2C0E}" type="presParOf" srcId="{C3076FB3-2210-4D50-A68E-F3EF2902A78C}" destId="{1E7D0E3E-0085-4E2E-AEC4-EC6CBD6D5DCE}" srcOrd="0" destOrd="0" presId="urn:microsoft.com/office/officeart/2005/8/layout/default"/>
    <dgm:cxn modelId="{0F199EE3-43A8-46F4-8DCF-51EC6064E62B}" type="presParOf" srcId="{C3076FB3-2210-4D50-A68E-F3EF2902A78C}" destId="{A73827F9-88F5-47F6-BAF0-FC8D17859CD0}" srcOrd="1" destOrd="0" presId="urn:microsoft.com/office/officeart/2005/8/layout/default"/>
    <dgm:cxn modelId="{6589DDBB-1B4D-495F-9285-11FF55433F8A}" type="presParOf" srcId="{C3076FB3-2210-4D50-A68E-F3EF2902A78C}" destId="{14EE8824-018B-41ED-BE74-EF22AB9C6176}" srcOrd="2" destOrd="0" presId="urn:microsoft.com/office/officeart/2005/8/layout/default"/>
    <dgm:cxn modelId="{17B9822C-9022-48DB-A3DC-1EDCDB91D996}" type="presParOf" srcId="{C3076FB3-2210-4D50-A68E-F3EF2902A78C}" destId="{388672D5-FCD0-41F1-9E17-FA458B76EDDC}" srcOrd="3" destOrd="0" presId="urn:microsoft.com/office/officeart/2005/8/layout/default"/>
    <dgm:cxn modelId="{A7F0B392-0845-43C0-BEC6-FD3DDBD5FDDD}" type="presParOf" srcId="{C3076FB3-2210-4D50-A68E-F3EF2902A78C}" destId="{FDFC89B5-5557-4E20-BBF6-678C373E002D}" srcOrd="4" destOrd="0" presId="urn:microsoft.com/office/officeart/2005/8/layout/default"/>
    <dgm:cxn modelId="{13918EBF-1103-4D66-96AC-391715F6CDAF}" type="presParOf" srcId="{C3076FB3-2210-4D50-A68E-F3EF2902A78C}" destId="{B28F5920-CA2A-4FD2-ADC4-EB97D0009839}" srcOrd="5" destOrd="0" presId="urn:microsoft.com/office/officeart/2005/8/layout/default"/>
    <dgm:cxn modelId="{4F458508-8AD7-411A-9E56-F24F69657485}" type="presParOf" srcId="{C3076FB3-2210-4D50-A68E-F3EF2902A78C}" destId="{BB37C0C7-5FBE-4DEB-A527-6F48B67C1FB9}" srcOrd="6" destOrd="0" presId="urn:microsoft.com/office/officeart/2005/8/layout/default"/>
    <dgm:cxn modelId="{6C07E84C-AACF-4669-9FBE-2BC8B21A754B}" type="presParOf" srcId="{C3076FB3-2210-4D50-A68E-F3EF2902A78C}" destId="{A9C008CA-795C-46E2-82FF-7B7C0809DF83}" srcOrd="7" destOrd="0" presId="urn:microsoft.com/office/officeart/2005/8/layout/default"/>
    <dgm:cxn modelId="{AFBF6173-C748-40D4-AC99-9D0C6EB0B14D}" type="presParOf" srcId="{C3076FB3-2210-4D50-A68E-F3EF2902A78C}" destId="{FA8FAED0-2299-473D-8178-45C2F99414B8}" srcOrd="8" destOrd="0" presId="urn:microsoft.com/office/officeart/2005/8/layout/default"/>
    <dgm:cxn modelId="{3F6AD1F7-2280-42D6-8D7A-97450362561F}" type="presParOf" srcId="{C3076FB3-2210-4D50-A68E-F3EF2902A78C}" destId="{6B80B90E-CB28-4FD1-B59E-E5C8DF7B876E}" srcOrd="9" destOrd="0" presId="urn:microsoft.com/office/officeart/2005/8/layout/default"/>
    <dgm:cxn modelId="{3C678505-1D07-4D4C-8CAA-E70050597586}" type="presParOf" srcId="{C3076FB3-2210-4D50-A68E-F3EF2902A78C}" destId="{18277222-CAC5-4FA2-A4E9-1F82FD57034B}" srcOrd="10" destOrd="0" presId="urn:microsoft.com/office/officeart/2005/8/layout/default"/>
    <dgm:cxn modelId="{308FFB7C-E1F6-4FE9-82D1-8CCD74E13700}" type="presParOf" srcId="{C3076FB3-2210-4D50-A68E-F3EF2902A78C}" destId="{CD46BEC4-B14C-416B-AF55-79FE6708BA84}" srcOrd="11" destOrd="0" presId="urn:microsoft.com/office/officeart/2005/8/layout/default"/>
    <dgm:cxn modelId="{CE9C92EB-C162-445E-809C-EF1D6911358F}" type="presParOf" srcId="{C3076FB3-2210-4D50-A68E-F3EF2902A78C}" destId="{A599CD36-0EF7-491F-B6D0-474597A37F22}" srcOrd="12" destOrd="0" presId="urn:microsoft.com/office/officeart/2005/8/layout/default"/>
    <dgm:cxn modelId="{80C1014A-9B40-4E05-9B44-EF11C5B6DCF6}" type="presParOf" srcId="{C3076FB3-2210-4D50-A68E-F3EF2902A78C}" destId="{84577DB1-623D-4E03-BC8A-0856871CDEE3}" srcOrd="13" destOrd="0" presId="urn:microsoft.com/office/officeart/2005/8/layout/default"/>
    <dgm:cxn modelId="{B8A69460-23FE-4E72-91EE-1A6500789D2F}" type="presParOf" srcId="{C3076FB3-2210-4D50-A68E-F3EF2902A78C}" destId="{3B6163C1-10AA-4565-89E4-6738DBE0568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A1EE90-D0FA-4654-B9EC-697250ADB4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13D1F-C816-4846-8C49-A22450514C34}">
      <dgm:prSet phldr="0"/>
      <dgm:spPr/>
      <dgm:t>
        <a:bodyPr/>
        <a:lstStyle/>
        <a:p>
          <a:pPr rtl="0"/>
          <a:r>
            <a:rPr lang="en-US" b="1" i="1">
              <a:latin typeface="Times New Roman"/>
              <a:cs typeface="Times New Roman"/>
            </a:rPr>
            <a:t>Outcome</a:t>
          </a:r>
          <a:r>
            <a:rPr lang="en-US" b="0" i="1">
              <a:latin typeface="Times New Roman"/>
              <a:cs typeface="Times New Roman"/>
            </a:rPr>
            <a:t>: </a:t>
          </a:r>
          <a:endParaRPr lang="en-US" b="0" i="0">
            <a:latin typeface="Times New Roman"/>
            <a:cs typeface="Times New Roman"/>
          </a:endParaRPr>
        </a:p>
      </dgm:t>
    </dgm:pt>
    <dgm:pt modelId="{C32232D5-B024-448D-AB95-28354FC52994}" type="parTrans" cxnId="{0756255D-B807-4688-8AC9-A55C688531B9}">
      <dgm:prSet/>
      <dgm:spPr/>
    </dgm:pt>
    <dgm:pt modelId="{DF24911E-D90D-40F2-8780-63187ACB6B13}" type="sibTrans" cxnId="{0756255D-B807-4688-8AC9-A55C688531B9}">
      <dgm:prSet/>
      <dgm:spPr/>
    </dgm:pt>
    <dgm:pt modelId="{3322D893-EBF7-4049-9CCD-D4610BA57027}">
      <dgm:prSet phldr="0"/>
      <dgm:spPr/>
      <dgm:t>
        <a:bodyPr/>
        <a:lstStyle/>
        <a:p>
          <a:pPr rtl="0"/>
          <a:r>
            <a:rPr lang="en-US" b="0" i="1">
              <a:latin typeface="Times New Roman"/>
              <a:cs typeface="Times New Roman"/>
            </a:rPr>
            <a:t> 1 </a:t>
          </a:r>
          <a:r>
            <a:rPr lang="en-US" i="1">
              <a:latin typeface="Times New Roman"/>
              <a:cs typeface="Times New Roman"/>
            </a:rPr>
            <a:t>indicates diabetes</a:t>
          </a:r>
          <a:endParaRPr lang="en-US">
            <a:latin typeface="Times New Roman"/>
            <a:cs typeface="Times New Roman"/>
          </a:endParaRPr>
        </a:p>
      </dgm:t>
    </dgm:pt>
    <dgm:pt modelId="{22737F20-9167-470F-BD63-523598305EB2}" type="parTrans" cxnId="{47D33236-2A1D-4249-9F71-23430F77C288}">
      <dgm:prSet/>
      <dgm:spPr/>
    </dgm:pt>
    <dgm:pt modelId="{0F293927-C7DF-4A01-BC17-E2BF92A40EC8}" type="sibTrans" cxnId="{47D33236-2A1D-4249-9F71-23430F77C288}">
      <dgm:prSet/>
      <dgm:spPr/>
    </dgm:pt>
    <dgm:pt modelId="{275347E8-6EF2-4ACD-9F7B-20A6909B0EAE}">
      <dgm:prSet phldr="0"/>
      <dgm:spPr/>
      <dgm:t>
        <a:bodyPr/>
        <a:lstStyle/>
        <a:p>
          <a:pPr rtl="0"/>
          <a:r>
            <a:rPr lang="en-US" b="0" i="1">
              <a:latin typeface="Times New Roman"/>
              <a:cs typeface="Times New Roman"/>
            </a:rPr>
            <a:t> 0 indicates no diabetes</a:t>
          </a:r>
          <a:endParaRPr lang="en-US">
            <a:latin typeface="Times New Roman"/>
            <a:cs typeface="Times New Roman"/>
          </a:endParaRPr>
        </a:p>
      </dgm:t>
    </dgm:pt>
    <dgm:pt modelId="{32461AF7-C346-470B-87E1-833AE01F968E}" type="parTrans" cxnId="{C7B629CF-C907-42DB-86F1-D9D61A5185E1}">
      <dgm:prSet/>
      <dgm:spPr/>
    </dgm:pt>
    <dgm:pt modelId="{F86CFB79-F33B-430A-A1BC-7FDFECB2AC61}" type="sibTrans" cxnId="{C7B629CF-C907-42DB-86F1-D9D61A5185E1}">
      <dgm:prSet/>
      <dgm:spPr/>
    </dgm:pt>
    <dgm:pt modelId="{C3076FB3-2210-4D50-A68E-F3EF2902A78C}" type="pres">
      <dgm:prSet presAssocID="{2BA1EE90-D0FA-4654-B9EC-697250ADB4AA}" presName="diagram" presStyleCnt="0">
        <dgm:presLayoutVars>
          <dgm:dir/>
          <dgm:resizeHandles val="exact"/>
        </dgm:presLayoutVars>
      </dgm:prSet>
      <dgm:spPr/>
    </dgm:pt>
    <dgm:pt modelId="{CE67111D-AD61-493E-B75E-86FA5D3763C6}" type="pres">
      <dgm:prSet presAssocID="{E4D13D1F-C816-4846-8C49-A22450514C34}" presName="node" presStyleLbl="node1" presStyleIdx="0" presStyleCnt="1">
        <dgm:presLayoutVars>
          <dgm:bulletEnabled val="1"/>
        </dgm:presLayoutVars>
      </dgm:prSet>
      <dgm:spPr/>
    </dgm:pt>
  </dgm:ptLst>
  <dgm:cxnLst>
    <dgm:cxn modelId="{47D33236-2A1D-4249-9F71-23430F77C288}" srcId="{E4D13D1F-C816-4846-8C49-A22450514C34}" destId="{3322D893-EBF7-4049-9CCD-D4610BA57027}" srcOrd="1" destOrd="0" parTransId="{22737F20-9167-470F-BD63-523598305EB2}" sibTransId="{0F293927-C7DF-4A01-BC17-E2BF92A40EC8}"/>
    <dgm:cxn modelId="{0756255D-B807-4688-8AC9-A55C688531B9}" srcId="{2BA1EE90-D0FA-4654-B9EC-697250ADB4AA}" destId="{E4D13D1F-C816-4846-8C49-A22450514C34}" srcOrd="0" destOrd="0" parTransId="{C32232D5-B024-448D-AB95-28354FC52994}" sibTransId="{DF24911E-D90D-40F2-8780-63187ACB6B13}"/>
    <dgm:cxn modelId="{2DAAB87B-59B8-4518-AE72-A53957CD0DA7}" type="presOf" srcId="{2BA1EE90-D0FA-4654-B9EC-697250ADB4AA}" destId="{C3076FB3-2210-4D50-A68E-F3EF2902A78C}" srcOrd="0" destOrd="0" presId="urn:microsoft.com/office/officeart/2005/8/layout/default"/>
    <dgm:cxn modelId="{B36FA983-D8B1-49F7-A25A-D8E4C647EA10}" type="presOf" srcId="{275347E8-6EF2-4ACD-9F7B-20A6909B0EAE}" destId="{CE67111D-AD61-493E-B75E-86FA5D3763C6}" srcOrd="0" destOrd="1" presId="urn:microsoft.com/office/officeart/2005/8/layout/default"/>
    <dgm:cxn modelId="{B1B15AA1-007F-45BC-8E80-611471F99733}" type="presOf" srcId="{3322D893-EBF7-4049-9CCD-D4610BA57027}" destId="{CE67111D-AD61-493E-B75E-86FA5D3763C6}" srcOrd="0" destOrd="2" presId="urn:microsoft.com/office/officeart/2005/8/layout/default"/>
    <dgm:cxn modelId="{C7B629CF-C907-42DB-86F1-D9D61A5185E1}" srcId="{E4D13D1F-C816-4846-8C49-A22450514C34}" destId="{275347E8-6EF2-4ACD-9F7B-20A6909B0EAE}" srcOrd="0" destOrd="0" parTransId="{32461AF7-C346-470B-87E1-833AE01F968E}" sibTransId="{F86CFB79-F33B-430A-A1BC-7FDFECB2AC61}"/>
    <dgm:cxn modelId="{BD896EF4-71B8-48DE-9BB8-310E5452585B}" type="presOf" srcId="{E4D13D1F-C816-4846-8C49-A22450514C34}" destId="{CE67111D-AD61-493E-B75E-86FA5D3763C6}" srcOrd="0" destOrd="0" presId="urn:microsoft.com/office/officeart/2005/8/layout/default"/>
    <dgm:cxn modelId="{0F781035-009E-4925-9994-B778B27A2F8A}" type="presParOf" srcId="{C3076FB3-2210-4D50-A68E-F3EF2902A78C}" destId="{CE67111D-AD61-493E-B75E-86FA5D3763C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7BD74B-990D-4DF1-9091-BB92F924BCA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28CE60-BE82-4256-B33B-698A08F8E1D2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i="1">
              <a:latin typeface="Times New Roman"/>
              <a:cs typeface="Times New Roman"/>
            </a:rPr>
            <a:t>Data cleaning</a:t>
          </a:r>
          <a:endParaRPr lang="en-US">
            <a:latin typeface="Times New Roman"/>
            <a:cs typeface="Times New Roman"/>
          </a:endParaRPr>
        </a:p>
      </dgm:t>
    </dgm:pt>
    <dgm:pt modelId="{452799B0-D156-4A23-8347-9AC7B7E44B68}" type="parTrans" cxnId="{20EA3ABF-CF8C-402E-AF78-EBCD1A9C1106}">
      <dgm:prSet/>
      <dgm:spPr/>
      <dgm:t>
        <a:bodyPr/>
        <a:lstStyle/>
        <a:p>
          <a:endParaRPr lang="en-US"/>
        </a:p>
      </dgm:t>
    </dgm:pt>
    <dgm:pt modelId="{1346843B-8A5E-4AB4-A272-11BD7B7008D3}" type="sibTrans" cxnId="{20EA3ABF-CF8C-402E-AF78-EBCD1A9C1106}">
      <dgm:prSet/>
      <dgm:spPr/>
      <dgm:t>
        <a:bodyPr/>
        <a:lstStyle/>
        <a:p>
          <a:endParaRPr lang="en-US"/>
        </a:p>
      </dgm:t>
    </dgm:pt>
    <dgm:pt modelId="{3EF7B91A-1ABC-4D8A-A6EE-D4DE267CD0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>
              <a:latin typeface="Times New Roman"/>
              <a:cs typeface="Times New Roman"/>
            </a:rPr>
            <a:t>Z score standardization</a:t>
          </a:r>
          <a:endParaRPr lang="en-US">
            <a:latin typeface="Times New Roman"/>
            <a:cs typeface="Times New Roman"/>
          </a:endParaRPr>
        </a:p>
      </dgm:t>
    </dgm:pt>
    <dgm:pt modelId="{E60F7C77-278E-4194-940E-9B56E4772124}" type="parTrans" cxnId="{94EC63F7-D7DE-4AE8-BF6B-E522B3B1FBBC}">
      <dgm:prSet/>
      <dgm:spPr/>
      <dgm:t>
        <a:bodyPr/>
        <a:lstStyle/>
        <a:p>
          <a:endParaRPr lang="en-US"/>
        </a:p>
      </dgm:t>
    </dgm:pt>
    <dgm:pt modelId="{4CF573F4-CAE6-4687-9B02-D5BFC3CC6038}" type="sibTrans" cxnId="{94EC63F7-D7DE-4AE8-BF6B-E522B3B1FBBC}">
      <dgm:prSet/>
      <dgm:spPr/>
      <dgm:t>
        <a:bodyPr/>
        <a:lstStyle/>
        <a:p>
          <a:endParaRPr lang="en-US"/>
        </a:p>
      </dgm:t>
    </dgm:pt>
    <dgm:pt modelId="{4FBFE497-07A8-459A-AE6D-2B74536EF4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>
              <a:latin typeface="Times New Roman"/>
              <a:cs typeface="Times New Roman"/>
            </a:rPr>
            <a:t>Python libraries: pandas, </a:t>
          </a:r>
          <a:r>
            <a:rPr lang="en-US" i="1" err="1">
              <a:latin typeface="Times New Roman"/>
              <a:cs typeface="Times New Roman"/>
            </a:rPr>
            <a:t>numpy</a:t>
          </a:r>
          <a:r>
            <a:rPr lang="en-US" i="1">
              <a:latin typeface="Times New Roman"/>
              <a:cs typeface="Times New Roman"/>
            </a:rPr>
            <a:t>, </a:t>
          </a:r>
          <a:r>
            <a:rPr lang="en-US" i="1" err="1">
              <a:latin typeface="Times New Roman"/>
              <a:cs typeface="Times New Roman"/>
            </a:rPr>
            <a:t>sk</a:t>
          </a:r>
          <a:r>
            <a:rPr lang="en-US" i="1">
              <a:latin typeface="Times New Roman"/>
              <a:cs typeface="Times New Roman"/>
            </a:rPr>
            <a:t> learn, </a:t>
          </a:r>
          <a:r>
            <a:rPr lang="en-US">
              <a:latin typeface="Times New Roman"/>
              <a:cs typeface="Times New Roman"/>
            </a:rPr>
            <a:t>matplotlib</a:t>
          </a:r>
        </a:p>
      </dgm:t>
    </dgm:pt>
    <dgm:pt modelId="{000DE4C2-C5F8-43FE-84BF-6FC6993A2BEA}" type="parTrans" cxnId="{A8978BE6-19BD-4AC4-B1AA-FBB7BA97C09E}">
      <dgm:prSet/>
      <dgm:spPr/>
      <dgm:t>
        <a:bodyPr/>
        <a:lstStyle/>
        <a:p>
          <a:endParaRPr lang="en-US"/>
        </a:p>
      </dgm:t>
    </dgm:pt>
    <dgm:pt modelId="{273371E1-07A7-4EAA-B33A-8B79B7443461}" type="sibTrans" cxnId="{A8978BE6-19BD-4AC4-B1AA-FBB7BA97C09E}">
      <dgm:prSet/>
      <dgm:spPr/>
      <dgm:t>
        <a:bodyPr/>
        <a:lstStyle/>
        <a:p>
          <a:endParaRPr lang="en-US"/>
        </a:p>
      </dgm:t>
    </dgm:pt>
    <dgm:pt modelId="{804594F0-B646-4BF1-9837-2A20BDF48B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>
              <a:latin typeface="Times New Roman"/>
              <a:cs typeface="Times New Roman"/>
            </a:rPr>
            <a:t>Support Vector Machine</a:t>
          </a:r>
          <a:endParaRPr lang="en-US">
            <a:latin typeface="Times New Roman"/>
            <a:cs typeface="Times New Roman"/>
          </a:endParaRPr>
        </a:p>
      </dgm:t>
    </dgm:pt>
    <dgm:pt modelId="{D0206C48-E348-4A47-88D7-EF81DF24C0AE}" type="parTrans" cxnId="{0D3B8640-D325-48AE-ACA8-814F68CF86B0}">
      <dgm:prSet/>
      <dgm:spPr/>
      <dgm:t>
        <a:bodyPr/>
        <a:lstStyle/>
        <a:p>
          <a:endParaRPr lang="en-US"/>
        </a:p>
      </dgm:t>
    </dgm:pt>
    <dgm:pt modelId="{42ADEAE0-5070-4F9B-A41C-F75EE56DB1E3}" type="sibTrans" cxnId="{0D3B8640-D325-48AE-ACA8-814F68CF86B0}">
      <dgm:prSet/>
      <dgm:spPr/>
      <dgm:t>
        <a:bodyPr/>
        <a:lstStyle/>
        <a:p>
          <a:endParaRPr lang="en-US"/>
        </a:p>
      </dgm:t>
    </dgm:pt>
    <dgm:pt modelId="{5F653971-D1B5-4D39-8159-9B595A53105C}">
      <dgm:prSet phldr="0"/>
      <dgm:spPr/>
      <dgm:t>
        <a:bodyPr/>
        <a:lstStyle/>
        <a:p>
          <a:pPr rtl="0">
            <a:defRPr cap="all"/>
          </a:pPr>
          <a:r>
            <a:rPr lang="en-US" i="1">
              <a:latin typeface="Times New Roman"/>
              <a:cs typeface="Times New Roman"/>
            </a:rPr>
            <a:t>Regularization</a:t>
          </a:r>
        </a:p>
      </dgm:t>
    </dgm:pt>
    <dgm:pt modelId="{E01E3744-E698-4C58-8353-839474D83F63}" type="parTrans" cxnId="{37EC2A22-3F42-49A8-916E-F520E7B11852}">
      <dgm:prSet/>
      <dgm:spPr/>
    </dgm:pt>
    <dgm:pt modelId="{D19A7791-AD31-42FA-AF92-FD5AF075FD5F}" type="sibTrans" cxnId="{37EC2A22-3F42-49A8-916E-F520E7B11852}">
      <dgm:prSet/>
      <dgm:spPr/>
    </dgm:pt>
    <dgm:pt modelId="{6758C074-0E62-4B12-A221-86EA31585935}" type="pres">
      <dgm:prSet presAssocID="{997BD74B-990D-4DF1-9091-BB92F924BCA0}" presName="root" presStyleCnt="0">
        <dgm:presLayoutVars>
          <dgm:dir/>
          <dgm:resizeHandles val="exact"/>
        </dgm:presLayoutVars>
      </dgm:prSet>
      <dgm:spPr/>
    </dgm:pt>
    <dgm:pt modelId="{06BB8DA6-A249-46EE-9629-59515C75C419}" type="pres">
      <dgm:prSet presAssocID="{F228CE60-BE82-4256-B33B-698A08F8E1D2}" presName="compNode" presStyleCnt="0"/>
      <dgm:spPr/>
    </dgm:pt>
    <dgm:pt modelId="{FAAE2C6C-073B-4022-851C-FA7C5139B0C8}" type="pres">
      <dgm:prSet presAssocID="{F228CE60-BE82-4256-B33B-698A08F8E1D2}" presName="iconBgRect" presStyleLbl="bgShp" presStyleIdx="0" presStyleCnt="5"/>
      <dgm:spPr/>
    </dgm:pt>
    <dgm:pt modelId="{CC539372-4FB2-4447-B9AB-6C0D99F8D608}" type="pres">
      <dgm:prSet presAssocID="{F228CE60-BE82-4256-B33B-698A08F8E1D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461A458-86E9-46CC-9AA4-70DFCC6C4F7E}" type="pres">
      <dgm:prSet presAssocID="{F228CE60-BE82-4256-B33B-698A08F8E1D2}" presName="spaceRect" presStyleCnt="0"/>
      <dgm:spPr/>
    </dgm:pt>
    <dgm:pt modelId="{A5D12F35-016C-4831-8541-108DAA8EFFCE}" type="pres">
      <dgm:prSet presAssocID="{F228CE60-BE82-4256-B33B-698A08F8E1D2}" presName="textRect" presStyleLbl="revTx" presStyleIdx="0" presStyleCnt="5">
        <dgm:presLayoutVars>
          <dgm:chMax val="1"/>
          <dgm:chPref val="1"/>
        </dgm:presLayoutVars>
      </dgm:prSet>
      <dgm:spPr/>
    </dgm:pt>
    <dgm:pt modelId="{941E4A6D-F34E-4FBF-8DA7-5E1A793F6DB3}" type="pres">
      <dgm:prSet presAssocID="{1346843B-8A5E-4AB4-A272-11BD7B7008D3}" presName="sibTrans" presStyleCnt="0"/>
      <dgm:spPr/>
    </dgm:pt>
    <dgm:pt modelId="{F3EB4EBF-83FE-4198-8950-796068ADBC7D}" type="pres">
      <dgm:prSet presAssocID="{3EF7B91A-1ABC-4D8A-A6EE-D4DE267CD0C8}" presName="compNode" presStyleCnt="0"/>
      <dgm:spPr/>
    </dgm:pt>
    <dgm:pt modelId="{B18CB284-4F16-4A1B-AAC9-F6829FCE7C6A}" type="pres">
      <dgm:prSet presAssocID="{3EF7B91A-1ABC-4D8A-A6EE-D4DE267CD0C8}" presName="iconBgRect" presStyleLbl="bgShp" presStyleIdx="1" presStyleCnt="5"/>
      <dgm:spPr/>
    </dgm:pt>
    <dgm:pt modelId="{1FE7160C-D0D5-440C-8044-FFDC673D0F16}" type="pres">
      <dgm:prSet presAssocID="{3EF7B91A-1ABC-4D8A-A6EE-D4DE267CD0C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B2B40F-5682-457D-B0E5-8C78A6C1F221}" type="pres">
      <dgm:prSet presAssocID="{3EF7B91A-1ABC-4D8A-A6EE-D4DE267CD0C8}" presName="spaceRect" presStyleCnt="0"/>
      <dgm:spPr/>
    </dgm:pt>
    <dgm:pt modelId="{C90BE560-472B-472E-8283-CDF862138593}" type="pres">
      <dgm:prSet presAssocID="{3EF7B91A-1ABC-4D8A-A6EE-D4DE267CD0C8}" presName="textRect" presStyleLbl="revTx" presStyleIdx="1" presStyleCnt="5">
        <dgm:presLayoutVars>
          <dgm:chMax val="1"/>
          <dgm:chPref val="1"/>
        </dgm:presLayoutVars>
      </dgm:prSet>
      <dgm:spPr/>
    </dgm:pt>
    <dgm:pt modelId="{08C252D1-FBB1-401B-B057-1B012C201938}" type="pres">
      <dgm:prSet presAssocID="{4CF573F4-CAE6-4687-9B02-D5BFC3CC6038}" presName="sibTrans" presStyleCnt="0"/>
      <dgm:spPr/>
    </dgm:pt>
    <dgm:pt modelId="{1606DA1B-623A-43CD-AA30-8309A74ED84D}" type="pres">
      <dgm:prSet presAssocID="{4FBFE497-07A8-459A-AE6D-2B74536EF4B7}" presName="compNode" presStyleCnt="0"/>
      <dgm:spPr/>
    </dgm:pt>
    <dgm:pt modelId="{3B4F21F4-EAE1-41E0-B2A7-B0E49530E65B}" type="pres">
      <dgm:prSet presAssocID="{4FBFE497-07A8-459A-AE6D-2B74536EF4B7}" presName="iconBgRect" presStyleLbl="bgShp" presStyleIdx="2" presStyleCnt="5"/>
      <dgm:spPr/>
    </dgm:pt>
    <dgm:pt modelId="{566E19D8-424F-46CD-87F1-6C03B77711AA}" type="pres">
      <dgm:prSet presAssocID="{4FBFE497-07A8-459A-AE6D-2B74536EF4B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326DA591-86BA-4ED5-A655-53C07130FED8}" type="pres">
      <dgm:prSet presAssocID="{4FBFE497-07A8-459A-AE6D-2B74536EF4B7}" presName="spaceRect" presStyleCnt="0"/>
      <dgm:spPr/>
    </dgm:pt>
    <dgm:pt modelId="{75AA532E-5A17-4D97-B652-B46C6310F24B}" type="pres">
      <dgm:prSet presAssocID="{4FBFE497-07A8-459A-AE6D-2B74536EF4B7}" presName="textRect" presStyleLbl="revTx" presStyleIdx="2" presStyleCnt="5">
        <dgm:presLayoutVars>
          <dgm:chMax val="1"/>
          <dgm:chPref val="1"/>
        </dgm:presLayoutVars>
      </dgm:prSet>
      <dgm:spPr/>
    </dgm:pt>
    <dgm:pt modelId="{F33AF171-4A54-40E1-9B4D-87CD1F892F29}" type="pres">
      <dgm:prSet presAssocID="{273371E1-07A7-4EAA-B33A-8B79B7443461}" presName="sibTrans" presStyleCnt="0"/>
      <dgm:spPr/>
    </dgm:pt>
    <dgm:pt modelId="{95A0A888-76E1-435C-90CA-6C00E7F4FB68}" type="pres">
      <dgm:prSet presAssocID="{5F653971-D1B5-4D39-8159-9B595A53105C}" presName="compNode" presStyleCnt="0"/>
      <dgm:spPr/>
    </dgm:pt>
    <dgm:pt modelId="{7FCAD0EA-BC34-4B6D-BBAA-2C941B469D95}" type="pres">
      <dgm:prSet presAssocID="{5F653971-D1B5-4D39-8159-9B595A53105C}" presName="iconBgRect" presStyleLbl="bgShp" presStyleIdx="3" presStyleCnt="5"/>
      <dgm:spPr/>
    </dgm:pt>
    <dgm:pt modelId="{3C2B42A1-0DAB-4350-AFDA-103EB70928DD}" type="pres">
      <dgm:prSet presAssocID="{5F653971-D1B5-4D39-8159-9B595A53105C}" presName="iconRect" presStyleLbl="node1" presStyleIdx="3" presStyleCnt="5"/>
      <dgm:spPr/>
    </dgm:pt>
    <dgm:pt modelId="{40A96C92-DB22-40FD-AE97-C2520ADF90C5}" type="pres">
      <dgm:prSet presAssocID="{5F653971-D1B5-4D39-8159-9B595A53105C}" presName="spaceRect" presStyleCnt="0"/>
      <dgm:spPr/>
    </dgm:pt>
    <dgm:pt modelId="{E5DB8FC5-0AB5-422E-886F-AA92ACA18D3F}" type="pres">
      <dgm:prSet presAssocID="{5F653971-D1B5-4D39-8159-9B595A53105C}" presName="textRect" presStyleLbl="revTx" presStyleIdx="3" presStyleCnt="5">
        <dgm:presLayoutVars>
          <dgm:chMax val="1"/>
          <dgm:chPref val="1"/>
        </dgm:presLayoutVars>
      </dgm:prSet>
      <dgm:spPr/>
    </dgm:pt>
    <dgm:pt modelId="{4E0A5FB0-AF64-48A7-B520-1B2EA8E28CD4}" type="pres">
      <dgm:prSet presAssocID="{D19A7791-AD31-42FA-AF92-FD5AF075FD5F}" presName="sibTrans" presStyleCnt="0"/>
      <dgm:spPr/>
    </dgm:pt>
    <dgm:pt modelId="{3DB6AC7F-305B-474A-A3B2-1F16F7851E0B}" type="pres">
      <dgm:prSet presAssocID="{804594F0-B646-4BF1-9837-2A20BDF48B87}" presName="compNode" presStyleCnt="0"/>
      <dgm:spPr/>
    </dgm:pt>
    <dgm:pt modelId="{6F1CA26F-7E79-4582-8062-82500C2DF97C}" type="pres">
      <dgm:prSet presAssocID="{804594F0-B646-4BF1-9837-2A20BDF48B87}" presName="iconBgRect" presStyleLbl="bgShp" presStyleIdx="4" presStyleCnt="5"/>
      <dgm:spPr/>
    </dgm:pt>
    <dgm:pt modelId="{CD02BEE1-BCC5-4A04-AF35-3CA9A20C3C73}" type="pres">
      <dgm:prSet presAssocID="{804594F0-B646-4BF1-9837-2A20BDF48B87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7038392-11BE-4C19-91B8-E5FD196580A9}" type="pres">
      <dgm:prSet presAssocID="{804594F0-B646-4BF1-9837-2A20BDF48B87}" presName="spaceRect" presStyleCnt="0"/>
      <dgm:spPr/>
    </dgm:pt>
    <dgm:pt modelId="{7253343E-C7B8-49EE-B0D4-3ABB388A027E}" type="pres">
      <dgm:prSet presAssocID="{804594F0-B646-4BF1-9837-2A20BDF48B8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22B81A-DE24-48F2-ABD7-13E7F9C6E4A6}" type="presOf" srcId="{4FBFE497-07A8-459A-AE6D-2B74536EF4B7}" destId="{75AA532E-5A17-4D97-B652-B46C6310F24B}" srcOrd="0" destOrd="0" presId="urn:microsoft.com/office/officeart/2018/5/layout/IconCircleLabelList"/>
    <dgm:cxn modelId="{37EC2A22-3F42-49A8-916E-F520E7B11852}" srcId="{997BD74B-990D-4DF1-9091-BB92F924BCA0}" destId="{5F653971-D1B5-4D39-8159-9B595A53105C}" srcOrd="3" destOrd="0" parTransId="{E01E3744-E698-4C58-8353-839474D83F63}" sibTransId="{D19A7791-AD31-42FA-AF92-FD5AF075FD5F}"/>
    <dgm:cxn modelId="{43ED7625-1991-47BF-856D-6B74A88413DE}" type="presOf" srcId="{3EF7B91A-1ABC-4D8A-A6EE-D4DE267CD0C8}" destId="{C90BE560-472B-472E-8283-CDF862138593}" srcOrd="0" destOrd="0" presId="urn:microsoft.com/office/officeart/2018/5/layout/IconCircleLabelList"/>
    <dgm:cxn modelId="{0D3B8640-D325-48AE-ACA8-814F68CF86B0}" srcId="{997BD74B-990D-4DF1-9091-BB92F924BCA0}" destId="{804594F0-B646-4BF1-9837-2A20BDF48B87}" srcOrd="4" destOrd="0" parTransId="{D0206C48-E348-4A47-88D7-EF81DF24C0AE}" sibTransId="{42ADEAE0-5070-4F9B-A41C-F75EE56DB1E3}"/>
    <dgm:cxn modelId="{40B88C56-0F57-4851-8417-C0BF31612119}" type="presOf" srcId="{804594F0-B646-4BF1-9837-2A20BDF48B87}" destId="{7253343E-C7B8-49EE-B0D4-3ABB388A027E}" srcOrd="0" destOrd="0" presId="urn:microsoft.com/office/officeart/2018/5/layout/IconCircleLabelList"/>
    <dgm:cxn modelId="{ED9CB096-F7AE-47B1-8045-F84E9D0979EC}" type="presOf" srcId="{F228CE60-BE82-4256-B33B-698A08F8E1D2}" destId="{A5D12F35-016C-4831-8541-108DAA8EFFCE}" srcOrd="0" destOrd="0" presId="urn:microsoft.com/office/officeart/2018/5/layout/IconCircleLabelList"/>
    <dgm:cxn modelId="{4750B4B9-D167-434F-B821-426284FB26E4}" type="presOf" srcId="{5F653971-D1B5-4D39-8159-9B595A53105C}" destId="{E5DB8FC5-0AB5-422E-886F-AA92ACA18D3F}" srcOrd="0" destOrd="0" presId="urn:microsoft.com/office/officeart/2018/5/layout/IconCircleLabelList"/>
    <dgm:cxn modelId="{20EA3ABF-CF8C-402E-AF78-EBCD1A9C1106}" srcId="{997BD74B-990D-4DF1-9091-BB92F924BCA0}" destId="{F228CE60-BE82-4256-B33B-698A08F8E1D2}" srcOrd="0" destOrd="0" parTransId="{452799B0-D156-4A23-8347-9AC7B7E44B68}" sibTransId="{1346843B-8A5E-4AB4-A272-11BD7B7008D3}"/>
    <dgm:cxn modelId="{A8978BE6-19BD-4AC4-B1AA-FBB7BA97C09E}" srcId="{997BD74B-990D-4DF1-9091-BB92F924BCA0}" destId="{4FBFE497-07A8-459A-AE6D-2B74536EF4B7}" srcOrd="2" destOrd="0" parTransId="{000DE4C2-C5F8-43FE-84BF-6FC6993A2BEA}" sibTransId="{273371E1-07A7-4EAA-B33A-8B79B7443461}"/>
    <dgm:cxn modelId="{94EC63F7-D7DE-4AE8-BF6B-E522B3B1FBBC}" srcId="{997BD74B-990D-4DF1-9091-BB92F924BCA0}" destId="{3EF7B91A-1ABC-4D8A-A6EE-D4DE267CD0C8}" srcOrd="1" destOrd="0" parTransId="{E60F7C77-278E-4194-940E-9B56E4772124}" sibTransId="{4CF573F4-CAE6-4687-9B02-D5BFC3CC6038}"/>
    <dgm:cxn modelId="{04094FFE-BED5-4260-821B-4AFAC3070FB4}" type="presOf" srcId="{997BD74B-990D-4DF1-9091-BB92F924BCA0}" destId="{6758C074-0E62-4B12-A221-86EA31585935}" srcOrd="0" destOrd="0" presId="urn:microsoft.com/office/officeart/2018/5/layout/IconCircleLabelList"/>
    <dgm:cxn modelId="{70392A2E-2FA7-45DB-9C0A-3FCFEFB3AD55}" type="presParOf" srcId="{6758C074-0E62-4B12-A221-86EA31585935}" destId="{06BB8DA6-A249-46EE-9629-59515C75C419}" srcOrd="0" destOrd="0" presId="urn:microsoft.com/office/officeart/2018/5/layout/IconCircleLabelList"/>
    <dgm:cxn modelId="{8830461E-D109-4F8A-BD22-0E1BEBACD446}" type="presParOf" srcId="{06BB8DA6-A249-46EE-9629-59515C75C419}" destId="{FAAE2C6C-073B-4022-851C-FA7C5139B0C8}" srcOrd="0" destOrd="0" presId="urn:microsoft.com/office/officeart/2018/5/layout/IconCircleLabelList"/>
    <dgm:cxn modelId="{FC04D742-3232-4037-8A74-B631D971919C}" type="presParOf" srcId="{06BB8DA6-A249-46EE-9629-59515C75C419}" destId="{CC539372-4FB2-4447-B9AB-6C0D99F8D608}" srcOrd="1" destOrd="0" presId="urn:microsoft.com/office/officeart/2018/5/layout/IconCircleLabelList"/>
    <dgm:cxn modelId="{DE209C93-59F5-4E67-838B-A529DFE7223C}" type="presParOf" srcId="{06BB8DA6-A249-46EE-9629-59515C75C419}" destId="{9461A458-86E9-46CC-9AA4-70DFCC6C4F7E}" srcOrd="2" destOrd="0" presId="urn:microsoft.com/office/officeart/2018/5/layout/IconCircleLabelList"/>
    <dgm:cxn modelId="{4C9151DE-3098-420F-A152-B83F680420F9}" type="presParOf" srcId="{06BB8DA6-A249-46EE-9629-59515C75C419}" destId="{A5D12F35-016C-4831-8541-108DAA8EFFCE}" srcOrd="3" destOrd="0" presId="urn:microsoft.com/office/officeart/2018/5/layout/IconCircleLabelList"/>
    <dgm:cxn modelId="{E0B334AF-A808-48B9-8377-BEC41F4AEFF6}" type="presParOf" srcId="{6758C074-0E62-4B12-A221-86EA31585935}" destId="{941E4A6D-F34E-4FBF-8DA7-5E1A793F6DB3}" srcOrd="1" destOrd="0" presId="urn:microsoft.com/office/officeart/2018/5/layout/IconCircleLabelList"/>
    <dgm:cxn modelId="{0C608444-0F3E-478C-9770-C4EB0F352D00}" type="presParOf" srcId="{6758C074-0E62-4B12-A221-86EA31585935}" destId="{F3EB4EBF-83FE-4198-8950-796068ADBC7D}" srcOrd="2" destOrd="0" presId="urn:microsoft.com/office/officeart/2018/5/layout/IconCircleLabelList"/>
    <dgm:cxn modelId="{32F2D0C5-B484-48F0-BA5D-39E7966AE1F1}" type="presParOf" srcId="{F3EB4EBF-83FE-4198-8950-796068ADBC7D}" destId="{B18CB284-4F16-4A1B-AAC9-F6829FCE7C6A}" srcOrd="0" destOrd="0" presId="urn:microsoft.com/office/officeart/2018/5/layout/IconCircleLabelList"/>
    <dgm:cxn modelId="{EA291A44-4681-4DAD-BB8D-0902BD961D21}" type="presParOf" srcId="{F3EB4EBF-83FE-4198-8950-796068ADBC7D}" destId="{1FE7160C-D0D5-440C-8044-FFDC673D0F16}" srcOrd="1" destOrd="0" presId="urn:microsoft.com/office/officeart/2018/5/layout/IconCircleLabelList"/>
    <dgm:cxn modelId="{5953DBA8-FCB4-4C87-918E-EB835461F2E8}" type="presParOf" srcId="{F3EB4EBF-83FE-4198-8950-796068ADBC7D}" destId="{47B2B40F-5682-457D-B0E5-8C78A6C1F221}" srcOrd="2" destOrd="0" presId="urn:microsoft.com/office/officeart/2018/5/layout/IconCircleLabelList"/>
    <dgm:cxn modelId="{CC86BD6D-DFF4-4F4D-ADE8-FDCED8C16F72}" type="presParOf" srcId="{F3EB4EBF-83FE-4198-8950-796068ADBC7D}" destId="{C90BE560-472B-472E-8283-CDF862138593}" srcOrd="3" destOrd="0" presId="urn:microsoft.com/office/officeart/2018/5/layout/IconCircleLabelList"/>
    <dgm:cxn modelId="{7EAFB770-DA9B-4619-884B-815666412E50}" type="presParOf" srcId="{6758C074-0E62-4B12-A221-86EA31585935}" destId="{08C252D1-FBB1-401B-B057-1B012C201938}" srcOrd="3" destOrd="0" presId="urn:microsoft.com/office/officeart/2018/5/layout/IconCircleLabelList"/>
    <dgm:cxn modelId="{52095B6C-2FDA-47D5-B7C4-DFEC4CF76F28}" type="presParOf" srcId="{6758C074-0E62-4B12-A221-86EA31585935}" destId="{1606DA1B-623A-43CD-AA30-8309A74ED84D}" srcOrd="4" destOrd="0" presId="urn:microsoft.com/office/officeart/2018/5/layout/IconCircleLabelList"/>
    <dgm:cxn modelId="{3749E868-E6C1-49CD-A380-3E2A67F7C14C}" type="presParOf" srcId="{1606DA1B-623A-43CD-AA30-8309A74ED84D}" destId="{3B4F21F4-EAE1-41E0-B2A7-B0E49530E65B}" srcOrd="0" destOrd="0" presId="urn:microsoft.com/office/officeart/2018/5/layout/IconCircleLabelList"/>
    <dgm:cxn modelId="{E42F35F6-3615-4D6A-A086-1A163A3F4395}" type="presParOf" srcId="{1606DA1B-623A-43CD-AA30-8309A74ED84D}" destId="{566E19D8-424F-46CD-87F1-6C03B77711AA}" srcOrd="1" destOrd="0" presId="urn:microsoft.com/office/officeart/2018/5/layout/IconCircleLabelList"/>
    <dgm:cxn modelId="{9C8C0E75-10BD-4CFB-8819-078181393BE4}" type="presParOf" srcId="{1606DA1B-623A-43CD-AA30-8309A74ED84D}" destId="{326DA591-86BA-4ED5-A655-53C07130FED8}" srcOrd="2" destOrd="0" presId="urn:microsoft.com/office/officeart/2018/5/layout/IconCircleLabelList"/>
    <dgm:cxn modelId="{F803010B-2150-4EFA-AA74-0A9E2D8F1D5C}" type="presParOf" srcId="{1606DA1B-623A-43CD-AA30-8309A74ED84D}" destId="{75AA532E-5A17-4D97-B652-B46C6310F24B}" srcOrd="3" destOrd="0" presId="urn:microsoft.com/office/officeart/2018/5/layout/IconCircleLabelList"/>
    <dgm:cxn modelId="{E2311C7D-651C-4D1F-8DC1-C42EA432634A}" type="presParOf" srcId="{6758C074-0E62-4B12-A221-86EA31585935}" destId="{F33AF171-4A54-40E1-9B4D-87CD1F892F29}" srcOrd="5" destOrd="0" presId="urn:microsoft.com/office/officeart/2018/5/layout/IconCircleLabelList"/>
    <dgm:cxn modelId="{5242D6EF-15D5-4FDF-850B-0B65A6E31EC7}" type="presParOf" srcId="{6758C074-0E62-4B12-A221-86EA31585935}" destId="{95A0A888-76E1-435C-90CA-6C00E7F4FB68}" srcOrd="6" destOrd="0" presId="urn:microsoft.com/office/officeart/2018/5/layout/IconCircleLabelList"/>
    <dgm:cxn modelId="{6DB8B19D-517D-4A7F-8A3D-1A224E3ACEB3}" type="presParOf" srcId="{95A0A888-76E1-435C-90CA-6C00E7F4FB68}" destId="{7FCAD0EA-BC34-4B6D-BBAA-2C941B469D95}" srcOrd="0" destOrd="0" presId="urn:microsoft.com/office/officeart/2018/5/layout/IconCircleLabelList"/>
    <dgm:cxn modelId="{399F57A6-8E61-409D-81DE-6EC8D7F4C649}" type="presParOf" srcId="{95A0A888-76E1-435C-90CA-6C00E7F4FB68}" destId="{3C2B42A1-0DAB-4350-AFDA-103EB70928DD}" srcOrd="1" destOrd="0" presId="urn:microsoft.com/office/officeart/2018/5/layout/IconCircleLabelList"/>
    <dgm:cxn modelId="{E376A52D-44B5-4FF5-A436-49BB0FD1338C}" type="presParOf" srcId="{95A0A888-76E1-435C-90CA-6C00E7F4FB68}" destId="{40A96C92-DB22-40FD-AE97-C2520ADF90C5}" srcOrd="2" destOrd="0" presId="urn:microsoft.com/office/officeart/2018/5/layout/IconCircleLabelList"/>
    <dgm:cxn modelId="{2ECDC3B7-C5A8-483E-873F-82AF0E3EC03C}" type="presParOf" srcId="{95A0A888-76E1-435C-90CA-6C00E7F4FB68}" destId="{E5DB8FC5-0AB5-422E-886F-AA92ACA18D3F}" srcOrd="3" destOrd="0" presId="urn:microsoft.com/office/officeart/2018/5/layout/IconCircleLabelList"/>
    <dgm:cxn modelId="{A6478508-B89D-42F9-929C-9CCBE064C97C}" type="presParOf" srcId="{6758C074-0E62-4B12-A221-86EA31585935}" destId="{4E0A5FB0-AF64-48A7-B520-1B2EA8E28CD4}" srcOrd="7" destOrd="0" presId="urn:microsoft.com/office/officeart/2018/5/layout/IconCircleLabelList"/>
    <dgm:cxn modelId="{944DC99C-91E0-412C-98FA-8BD6C9FBEDAD}" type="presParOf" srcId="{6758C074-0E62-4B12-A221-86EA31585935}" destId="{3DB6AC7F-305B-474A-A3B2-1F16F7851E0B}" srcOrd="8" destOrd="0" presId="urn:microsoft.com/office/officeart/2018/5/layout/IconCircleLabelList"/>
    <dgm:cxn modelId="{408F097F-6796-4B68-B029-B7C7941B3B0A}" type="presParOf" srcId="{3DB6AC7F-305B-474A-A3B2-1F16F7851E0B}" destId="{6F1CA26F-7E79-4582-8062-82500C2DF97C}" srcOrd="0" destOrd="0" presId="urn:microsoft.com/office/officeart/2018/5/layout/IconCircleLabelList"/>
    <dgm:cxn modelId="{91FE1E8B-2658-4F6A-8B61-73AA2049DC2D}" type="presParOf" srcId="{3DB6AC7F-305B-474A-A3B2-1F16F7851E0B}" destId="{CD02BEE1-BCC5-4A04-AF35-3CA9A20C3C73}" srcOrd="1" destOrd="0" presId="urn:microsoft.com/office/officeart/2018/5/layout/IconCircleLabelList"/>
    <dgm:cxn modelId="{F23B1971-0283-4D1F-9E4D-D6D05D02DFC9}" type="presParOf" srcId="{3DB6AC7F-305B-474A-A3B2-1F16F7851E0B}" destId="{57038392-11BE-4C19-91B8-E5FD196580A9}" srcOrd="2" destOrd="0" presId="urn:microsoft.com/office/officeart/2018/5/layout/IconCircleLabelList"/>
    <dgm:cxn modelId="{D6590898-8D2F-48CF-A777-E19E57AE9BE0}" type="presParOf" srcId="{3DB6AC7F-305B-474A-A3B2-1F16F7851E0B}" destId="{7253343E-C7B8-49EE-B0D4-3ABB388A02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99634-0048-446D-861B-DBD684F5815D}">
      <dsp:nvSpPr>
        <dsp:cNvPr id="0" name=""/>
        <dsp:cNvSpPr/>
      </dsp:nvSpPr>
      <dsp:spPr>
        <a:xfrm>
          <a:off x="0" y="496469"/>
          <a:ext cx="649287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83135-E21D-4EF8-B679-C3220CB0AA6E}">
      <dsp:nvSpPr>
        <dsp:cNvPr id="0" name=""/>
        <dsp:cNvSpPr/>
      </dsp:nvSpPr>
      <dsp:spPr>
        <a:xfrm>
          <a:off x="324643" y="38909"/>
          <a:ext cx="4545012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/>
              <a:cs typeface="Times New Roman"/>
            </a:rPr>
            <a:t>Data Source: Kaggle</a:t>
          </a:r>
        </a:p>
      </dsp:txBody>
      <dsp:txXfrm>
        <a:off x="369315" y="83581"/>
        <a:ext cx="4455668" cy="825776"/>
      </dsp:txXfrm>
    </dsp:sp>
    <dsp:sp modelId="{B9FCECC0-C2A7-46B9-BDEE-750AF2D45D00}">
      <dsp:nvSpPr>
        <dsp:cNvPr id="0" name=""/>
        <dsp:cNvSpPr/>
      </dsp:nvSpPr>
      <dsp:spPr>
        <a:xfrm>
          <a:off x="0" y="1902629"/>
          <a:ext cx="6492875" cy="1757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645668" rIns="503919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>
              <a:latin typeface="Times New Roman"/>
              <a:cs typeface="Times New Roman"/>
            </a:rPr>
            <a:t>8 Predictors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>
              <a:latin typeface="Times New Roman"/>
              <a:cs typeface="Times New Roman"/>
            </a:rPr>
            <a:t>1 Target</a:t>
          </a:r>
        </a:p>
      </dsp:txBody>
      <dsp:txXfrm>
        <a:off x="0" y="1902629"/>
        <a:ext cx="6492875" cy="1757700"/>
      </dsp:txXfrm>
    </dsp:sp>
    <dsp:sp modelId="{F64705B5-90E3-4FC2-942C-BB41DB25B930}">
      <dsp:nvSpPr>
        <dsp:cNvPr id="0" name=""/>
        <dsp:cNvSpPr/>
      </dsp:nvSpPr>
      <dsp:spPr>
        <a:xfrm>
          <a:off x="324643" y="1445069"/>
          <a:ext cx="4545012" cy="915120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/>
              <a:cs typeface="Times New Roman"/>
            </a:rPr>
            <a:t>9 Columns </a:t>
          </a:r>
        </a:p>
      </dsp:txBody>
      <dsp:txXfrm>
        <a:off x="369315" y="1489741"/>
        <a:ext cx="4455668" cy="825776"/>
      </dsp:txXfrm>
    </dsp:sp>
    <dsp:sp modelId="{0C14F788-A89D-4741-B59A-8A0017E93C44}">
      <dsp:nvSpPr>
        <dsp:cNvPr id="0" name=""/>
        <dsp:cNvSpPr/>
      </dsp:nvSpPr>
      <dsp:spPr>
        <a:xfrm>
          <a:off x="0" y="4285290"/>
          <a:ext cx="649287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D8F0A-71B9-4CCF-8B35-7C1CD384C714}">
      <dsp:nvSpPr>
        <dsp:cNvPr id="0" name=""/>
        <dsp:cNvSpPr/>
      </dsp:nvSpPr>
      <dsp:spPr>
        <a:xfrm>
          <a:off x="324643" y="3827729"/>
          <a:ext cx="4545012" cy="91512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/>
              <a:cs typeface="Times New Roman"/>
            </a:rPr>
            <a:t>768 total records</a:t>
          </a:r>
        </a:p>
      </dsp:txBody>
      <dsp:txXfrm>
        <a:off x="369315" y="3872401"/>
        <a:ext cx="4455668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D0E3E-0085-4E2E-AEC4-EC6CBD6D5DCE}">
      <dsp:nvSpPr>
        <dsp:cNvPr id="0" name=""/>
        <dsp:cNvSpPr/>
      </dsp:nvSpPr>
      <dsp:spPr>
        <a:xfrm>
          <a:off x="1073637" y="2988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>
              <a:latin typeface="Times New Roman"/>
              <a:cs typeface="Times New Roman"/>
            </a:rPr>
            <a:t>Pregnancies: </a:t>
          </a:r>
          <a:r>
            <a:rPr lang="en-US" sz="1600" i="1" kern="1200">
              <a:latin typeface="Times New Roman"/>
              <a:cs typeface="Times New Roman"/>
            </a:rPr>
            <a:t># of pregnancies</a:t>
          </a:r>
          <a:endParaRPr lang="en-US" sz="1600" i="0" kern="1200">
            <a:latin typeface="Times New Roman"/>
            <a:cs typeface="Times New Roman"/>
          </a:endParaRPr>
        </a:p>
      </dsp:txBody>
      <dsp:txXfrm>
        <a:off x="1073637" y="2988"/>
        <a:ext cx="2820479" cy="1692287"/>
      </dsp:txXfrm>
    </dsp:sp>
    <dsp:sp modelId="{14EE8824-018B-41ED-BE74-EF22AB9C6176}">
      <dsp:nvSpPr>
        <dsp:cNvPr id="0" name=""/>
        <dsp:cNvSpPr/>
      </dsp:nvSpPr>
      <dsp:spPr>
        <a:xfrm>
          <a:off x="4176164" y="2988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>
              <a:latin typeface="Times New Roman"/>
              <a:cs typeface="Times New Roman"/>
            </a:rPr>
            <a:t> </a:t>
          </a:r>
          <a:r>
            <a:rPr lang="en-US" sz="1600" b="1" i="1" kern="1200">
              <a:latin typeface="Times New Roman"/>
              <a:cs typeface="Times New Roman"/>
            </a:rPr>
            <a:t>Glucose: </a:t>
          </a:r>
          <a:r>
            <a:rPr lang="en-US" sz="1600" i="1" kern="1200">
              <a:latin typeface="Times New Roman"/>
              <a:cs typeface="Times New Roman"/>
            </a:rPr>
            <a:t>the plasma glucose concentration (mg/dL) during an oral glucose tolerance test.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4176164" y="2988"/>
        <a:ext cx="2820479" cy="1692287"/>
      </dsp:txXfrm>
    </dsp:sp>
    <dsp:sp modelId="{FDFC89B5-5557-4E20-BBF6-678C373E002D}">
      <dsp:nvSpPr>
        <dsp:cNvPr id="0" name=""/>
        <dsp:cNvSpPr/>
      </dsp:nvSpPr>
      <dsp:spPr>
        <a:xfrm>
          <a:off x="7278692" y="2988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err="1">
              <a:latin typeface="Times New Roman"/>
              <a:cs typeface="Times New Roman"/>
            </a:rPr>
            <a:t>BloodPressure</a:t>
          </a:r>
          <a:r>
            <a:rPr lang="en-US" sz="1600" b="0" i="1" kern="1200">
              <a:latin typeface="Times New Roman"/>
              <a:cs typeface="Times New Roman"/>
            </a:rPr>
            <a:t>:</a:t>
          </a:r>
          <a:r>
            <a:rPr lang="en-US" sz="1600" i="1" kern="1200">
              <a:latin typeface="Times New Roman"/>
              <a:cs typeface="Times New Roman"/>
            </a:rPr>
            <a:t> the diastolic blood pressure (mmHg). </a:t>
          </a:r>
          <a:endParaRPr lang="en-US" sz="1600" b="0" i="0" kern="1200">
            <a:latin typeface="Times New Roman"/>
            <a:cs typeface="Times New Roman"/>
          </a:endParaRPr>
        </a:p>
      </dsp:txBody>
      <dsp:txXfrm>
        <a:off x="7278692" y="2988"/>
        <a:ext cx="2820479" cy="1692287"/>
      </dsp:txXfrm>
    </dsp:sp>
    <dsp:sp modelId="{BB37C0C7-5FBE-4DEB-A527-6F48B67C1FB9}">
      <dsp:nvSpPr>
        <dsp:cNvPr id="0" name=""/>
        <dsp:cNvSpPr/>
      </dsp:nvSpPr>
      <dsp:spPr>
        <a:xfrm>
          <a:off x="1073637" y="1977324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err="1">
              <a:latin typeface="Times New Roman"/>
              <a:cs typeface="Times New Roman"/>
            </a:rPr>
            <a:t>SkinThickness</a:t>
          </a:r>
          <a:r>
            <a:rPr lang="en-US" sz="1600" b="0" i="1" kern="1200">
              <a:latin typeface="Times New Roman"/>
              <a:cs typeface="Times New Roman"/>
            </a:rPr>
            <a:t>:</a:t>
          </a:r>
          <a:r>
            <a:rPr lang="en-US" sz="1600" i="1" kern="1200">
              <a:latin typeface="Times New Roman"/>
              <a:cs typeface="Times New Roman"/>
            </a:rPr>
            <a:t> the skin fold thickness (mm) of the triceps. </a:t>
          </a:r>
          <a:endParaRPr lang="en-US" sz="1600" b="0" i="0" kern="1200">
            <a:latin typeface="Times New Roman"/>
            <a:cs typeface="Times New Roman"/>
          </a:endParaRPr>
        </a:p>
      </dsp:txBody>
      <dsp:txXfrm>
        <a:off x="1073637" y="1977324"/>
        <a:ext cx="2820479" cy="1692287"/>
      </dsp:txXfrm>
    </dsp:sp>
    <dsp:sp modelId="{FA8FAED0-2299-473D-8178-45C2F99414B8}">
      <dsp:nvSpPr>
        <dsp:cNvPr id="0" name=""/>
        <dsp:cNvSpPr/>
      </dsp:nvSpPr>
      <dsp:spPr>
        <a:xfrm>
          <a:off x="4176164" y="1977324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>
              <a:latin typeface="Times New Roman"/>
              <a:cs typeface="Times New Roman"/>
            </a:rPr>
            <a:t>Insulin</a:t>
          </a:r>
          <a:r>
            <a:rPr lang="en-US" sz="1600" b="0" i="1" kern="1200">
              <a:latin typeface="Times New Roman"/>
              <a:cs typeface="Times New Roman"/>
            </a:rPr>
            <a:t>:</a:t>
          </a:r>
          <a:r>
            <a:rPr lang="en-US" sz="1600" i="1" kern="1200">
              <a:latin typeface="Times New Roman"/>
              <a:cs typeface="Times New Roman"/>
            </a:rPr>
            <a:t> serum insulin (mu U/mL) measured in 2 hours</a:t>
          </a:r>
          <a:r>
            <a:rPr lang="en-US" sz="1600" b="1" i="1" kern="1200">
              <a:latin typeface="Times New Roman"/>
              <a:cs typeface="Times New Roman"/>
            </a:rPr>
            <a:t>.</a:t>
          </a:r>
          <a:endParaRPr lang="en-US" sz="1600" b="0" i="0" kern="1200">
            <a:latin typeface="Times New Roman"/>
            <a:cs typeface="Times New Roman"/>
          </a:endParaRPr>
        </a:p>
      </dsp:txBody>
      <dsp:txXfrm>
        <a:off x="4176164" y="1977324"/>
        <a:ext cx="2820479" cy="1692287"/>
      </dsp:txXfrm>
    </dsp:sp>
    <dsp:sp modelId="{18277222-CAC5-4FA2-A4E9-1F82FD57034B}">
      <dsp:nvSpPr>
        <dsp:cNvPr id="0" name=""/>
        <dsp:cNvSpPr/>
      </dsp:nvSpPr>
      <dsp:spPr>
        <a:xfrm>
          <a:off x="7278692" y="1977324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>
              <a:latin typeface="Times New Roman"/>
              <a:cs typeface="Times New Roman"/>
            </a:rPr>
            <a:t>BMI:</a:t>
          </a:r>
          <a:r>
            <a:rPr lang="en-US" sz="1600" i="1" kern="1200">
              <a:latin typeface="Times New Roman"/>
              <a:cs typeface="Times New Roman"/>
            </a:rPr>
            <a:t> body mass index </a:t>
          </a:r>
          <a:endParaRPr lang="en-US" sz="1600" b="0" i="0" kern="1200">
            <a:latin typeface="Times New Roman"/>
            <a:cs typeface="Times New Roman"/>
          </a:endParaRPr>
        </a:p>
      </dsp:txBody>
      <dsp:txXfrm>
        <a:off x="7278692" y="1977324"/>
        <a:ext cx="2820479" cy="1692287"/>
      </dsp:txXfrm>
    </dsp:sp>
    <dsp:sp modelId="{A599CD36-0EF7-491F-B6D0-474597A37F22}">
      <dsp:nvSpPr>
        <dsp:cNvPr id="0" name=""/>
        <dsp:cNvSpPr/>
      </dsp:nvSpPr>
      <dsp:spPr>
        <a:xfrm>
          <a:off x="2624900" y="3951659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>
              <a:latin typeface="Times New Roman"/>
              <a:cs typeface="Times New Roman"/>
            </a:rPr>
            <a:t>DiabetesPedigreeFunction</a:t>
          </a:r>
          <a:r>
            <a:rPr lang="en-US" sz="1600" b="0" i="1" kern="1200">
              <a:latin typeface="Times New Roman"/>
              <a:cs typeface="Times New Roman"/>
            </a:rPr>
            <a:t>:</a:t>
          </a:r>
          <a:r>
            <a:rPr lang="en-US" sz="1600" i="1" kern="1200">
              <a:latin typeface="Times New Roman"/>
              <a:cs typeface="Times New Roman"/>
            </a:rPr>
            <a:t>  the likelihood of diabetes based on family history.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2624900" y="3951659"/>
        <a:ext cx="2820479" cy="1692287"/>
      </dsp:txXfrm>
    </dsp:sp>
    <dsp:sp modelId="{3B6163C1-10AA-4565-89E4-6738DBE05682}">
      <dsp:nvSpPr>
        <dsp:cNvPr id="0" name=""/>
        <dsp:cNvSpPr/>
      </dsp:nvSpPr>
      <dsp:spPr>
        <a:xfrm>
          <a:off x="5727428" y="3951659"/>
          <a:ext cx="2820479" cy="169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>
              <a:latin typeface="Times New Roman"/>
              <a:cs typeface="Times New Roman"/>
            </a:rPr>
            <a:t>Age</a:t>
          </a:r>
          <a:r>
            <a:rPr lang="en-US" sz="1600" b="0" i="1" kern="1200">
              <a:latin typeface="Times New Roman"/>
              <a:cs typeface="Times New Roman"/>
            </a:rPr>
            <a:t>:</a:t>
          </a:r>
          <a:r>
            <a:rPr lang="en-US" sz="1600" i="1" kern="1200">
              <a:latin typeface="Times New Roman"/>
              <a:cs typeface="Times New Roman"/>
            </a:rPr>
            <a:t> age in years. </a:t>
          </a:r>
        </a:p>
      </dsp:txBody>
      <dsp:txXfrm>
        <a:off x="5727428" y="3951659"/>
        <a:ext cx="2820479" cy="1692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7111D-AD61-493E-B75E-86FA5D3763C6}">
      <dsp:nvSpPr>
        <dsp:cNvPr id="0" name=""/>
        <dsp:cNvSpPr/>
      </dsp:nvSpPr>
      <dsp:spPr>
        <a:xfrm>
          <a:off x="864531" y="702"/>
          <a:ext cx="5241649" cy="3144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i="1" kern="1200">
              <a:latin typeface="Times New Roman"/>
              <a:cs typeface="Times New Roman"/>
            </a:rPr>
            <a:t>Outcome</a:t>
          </a:r>
          <a:r>
            <a:rPr lang="en-US" sz="5500" b="0" i="1" kern="1200">
              <a:latin typeface="Times New Roman"/>
              <a:cs typeface="Times New Roman"/>
            </a:rPr>
            <a:t>: </a:t>
          </a:r>
          <a:endParaRPr lang="en-US" sz="5500" b="0" i="0" kern="1200">
            <a:latin typeface="Times New Roman"/>
            <a:cs typeface="Times New Roman"/>
          </a:endParaRPr>
        </a:p>
        <a:p>
          <a:pPr marL="285750" lvl="1" indent="-285750" algn="l" defTabSz="1911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b="0" i="1" kern="1200">
              <a:latin typeface="Times New Roman"/>
              <a:cs typeface="Times New Roman"/>
            </a:rPr>
            <a:t> 0 indicates no diabetes</a:t>
          </a:r>
          <a:endParaRPr lang="en-US" sz="4300" kern="1200">
            <a:latin typeface="Times New Roman"/>
            <a:cs typeface="Times New Roman"/>
          </a:endParaRPr>
        </a:p>
        <a:p>
          <a:pPr marL="285750" lvl="1" indent="-285750" algn="l" defTabSz="1911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b="0" i="1" kern="1200">
              <a:latin typeface="Times New Roman"/>
              <a:cs typeface="Times New Roman"/>
            </a:rPr>
            <a:t> 1 </a:t>
          </a:r>
          <a:r>
            <a:rPr lang="en-US" sz="4300" i="1" kern="1200">
              <a:latin typeface="Times New Roman"/>
              <a:cs typeface="Times New Roman"/>
            </a:rPr>
            <a:t>indicates diabetes</a:t>
          </a:r>
          <a:endParaRPr lang="en-US" sz="4300" kern="1200">
            <a:latin typeface="Times New Roman"/>
            <a:cs typeface="Times New Roman"/>
          </a:endParaRPr>
        </a:p>
      </dsp:txBody>
      <dsp:txXfrm>
        <a:off x="864531" y="702"/>
        <a:ext cx="5241649" cy="31449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E2C6C-073B-4022-851C-FA7C5139B0C8}">
      <dsp:nvSpPr>
        <dsp:cNvPr id="0" name=""/>
        <dsp:cNvSpPr/>
      </dsp:nvSpPr>
      <dsp:spPr>
        <a:xfrm>
          <a:off x="1083761" y="126845"/>
          <a:ext cx="1217637" cy="12176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39372-4FB2-4447-B9AB-6C0D99F8D608}">
      <dsp:nvSpPr>
        <dsp:cNvPr id="0" name=""/>
        <dsp:cNvSpPr/>
      </dsp:nvSpPr>
      <dsp:spPr>
        <a:xfrm>
          <a:off x="1343257" y="386342"/>
          <a:ext cx="698644" cy="698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12F35-016C-4831-8541-108DAA8EFFCE}">
      <dsp:nvSpPr>
        <dsp:cNvPr id="0" name=""/>
        <dsp:cNvSpPr/>
      </dsp:nvSpPr>
      <dsp:spPr>
        <a:xfrm>
          <a:off x="694516" y="1723747"/>
          <a:ext cx="1996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i="1" kern="1200">
              <a:latin typeface="Times New Roman"/>
              <a:cs typeface="Times New Roman"/>
            </a:rPr>
            <a:t>Data cleaning</a:t>
          </a:r>
          <a:endParaRPr lang="en-US" sz="1600" kern="1200">
            <a:latin typeface="Times New Roman"/>
            <a:cs typeface="Times New Roman"/>
          </a:endParaRPr>
        </a:p>
      </dsp:txBody>
      <dsp:txXfrm>
        <a:off x="694516" y="1723747"/>
        <a:ext cx="1996126" cy="720000"/>
      </dsp:txXfrm>
    </dsp:sp>
    <dsp:sp modelId="{B18CB284-4F16-4A1B-AAC9-F6829FCE7C6A}">
      <dsp:nvSpPr>
        <dsp:cNvPr id="0" name=""/>
        <dsp:cNvSpPr/>
      </dsp:nvSpPr>
      <dsp:spPr>
        <a:xfrm>
          <a:off x="3429210" y="126845"/>
          <a:ext cx="1217637" cy="12176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7160C-D0D5-440C-8044-FFDC673D0F16}">
      <dsp:nvSpPr>
        <dsp:cNvPr id="0" name=""/>
        <dsp:cNvSpPr/>
      </dsp:nvSpPr>
      <dsp:spPr>
        <a:xfrm>
          <a:off x="3688706" y="386342"/>
          <a:ext cx="698644" cy="698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BE560-472B-472E-8283-CDF862138593}">
      <dsp:nvSpPr>
        <dsp:cNvPr id="0" name=""/>
        <dsp:cNvSpPr/>
      </dsp:nvSpPr>
      <dsp:spPr>
        <a:xfrm>
          <a:off x="3039965" y="1723747"/>
          <a:ext cx="1996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i="1" kern="1200">
              <a:latin typeface="Times New Roman"/>
              <a:cs typeface="Times New Roman"/>
            </a:rPr>
            <a:t>Z score standardization</a:t>
          </a:r>
          <a:endParaRPr lang="en-US" sz="1600" kern="1200">
            <a:latin typeface="Times New Roman"/>
            <a:cs typeface="Times New Roman"/>
          </a:endParaRPr>
        </a:p>
      </dsp:txBody>
      <dsp:txXfrm>
        <a:off x="3039965" y="1723747"/>
        <a:ext cx="1996126" cy="720000"/>
      </dsp:txXfrm>
    </dsp:sp>
    <dsp:sp modelId="{3B4F21F4-EAE1-41E0-B2A7-B0E49530E65B}">
      <dsp:nvSpPr>
        <dsp:cNvPr id="0" name=""/>
        <dsp:cNvSpPr/>
      </dsp:nvSpPr>
      <dsp:spPr>
        <a:xfrm>
          <a:off x="5774659" y="126845"/>
          <a:ext cx="1217637" cy="12176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E19D8-424F-46CD-87F1-6C03B77711AA}">
      <dsp:nvSpPr>
        <dsp:cNvPr id="0" name=""/>
        <dsp:cNvSpPr/>
      </dsp:nvSpPr>
      <dsp:spPr>
        <a:xfrm>
          <a:off x="6034155" y="386342"/>
          <a:ext cx="698644" cy="698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A532E-5A17-4D97-B652-B46C6310F24B}">
      <dsp:nvSpPr>
        <dsp:cNvPr id="0" name=""/>
        <dsp:cNvSpPr/>
      </dsp:nvSpPr>
      <dsp:spPr>
        <a:xfrm>
          <a:off x="5385414" y="1723747"/>
          <a:ext cx="1996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i="1" kern="1200">
              <a:latin typeface="Times New Roman"/>
              <a:cs typeface="Times New Roman"/>
            </a:rPr>
            <a:t>Python libraries: pandas, </a:t>
          </a:r>
          <a:r>
            <a:rPr lang="en-US" sz="1600" i="1" kern="1200" err="1">
              <a:latin typeface="Times New Roman"/>
              <a:cs typeface="Times New Roman"/>
            </a:rPr>
            <a:t>numpy</a:t>
          </a:r>
          <a:r>
            <a:rPr lang="en-US" sz="1600" i="1" kern="1200">
              <a:latin typeface="Times New Roman"/>
              <a:cs typeface="Times New Roman"/>
            </a:rPr>
            <a:t>, </a:t>
          </a:r>
          <a:r>
            <a:rPr lang="en-US" sz="1600" i="1" kern="1200" err="1">
              <a:latin typeface="Times New Roman"/>
              <a:cs typeface="Times New Roman"/>
            </a:rPr>
            <a:t>sk</a:t>
          </a:r>
          <a:r>
            <a:rPr lang="en-US" sz="1600" i="1" kern="1200">
              <a:latin typeface="Times New Roman"/>
              <a:cs typeface="Times New Roman"/>
            </a:rPr>
            <a:t> learn, </a:t>
          </a:r>
          <a:r>
            <a:rPr lang="en-US" sz="1600" kern="1200">
              <a:latin typeface="Times New Roman"/>
              <a:cs typeface="Times New Roman"/>
            </a:rPr>
            <a:t>matplotlib</a:t>
          </a:r>
        </a:p>
      </dsp:txBody>
      <dsp:txXfrm>
        <a:off x="5385414" y="1723747"/>
        <a:ext cx="1996126" cy="720000"/>
      </dsp:txXfrm>
    </dsp:sp>
    <dsp:sp modelId="{7FCAD0EA-BC34-4B6D-BBAA-2C941B469D95}">
      <dsp:nvSpPr>
        <dsp:cNvPr id="0" name=""/>
        <dsp:cNvSpPr/>
      </dsp:nvSpPr>
      <dsp:spPr>
        <a:xfrm>
          <a:off x="2256485" y="2942778"/>
          <a:ext cx="1217637" cy="12176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B42A1-0DAB-4350-AFDA-103EB70928DD}">
      <dsp:nvSpPr>
        <dsp:cNvPr id="0" name=""/>
        <dsp:cNvSpPr/>
      </dsp:nvSpPr>
      <dsp:spPr>
        <a:xfrm>
          <a:off x="2515982" y="3202275"/>
          <a:ext cx="698644" cy="69864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B8FC5-0AB5-422E-886F-AA92ACA18D3F}">
      <dsp:nvSpPr>
        <dsp:cNvPr id="0" name=""/>
        <dsp:cNvSpPr/>
      </dsp:nvSpPr>
      <dsp:spPr>
        <a:xfrm>
          <a:off x="1867241" y="4539680"/>
          <a:ext cx="1996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i="1" kern="1200">
              <a:latin typeface="Times New Roman"/>
              <a:cs typeface="Times New Roman"/>
            </a:rPr>
            <a:t>Regularization</a:t>
          </a:r>
        </a:p>
      </dsp:txBody>
      <dsp:txXfrm>
        <a:off x="1867241" y="4539680"/>
        <a:ext cx="1996126" cy="720000"/>
      </dsp:txXfrm>
    </dsp:sp>
    <dsp:sp modelId="{6F1CA26F-7E79-4582-8062-82500C2DF97C}">
      <dsp:nvSpPr>
        <dsp:cNvPr id="0" name=""/>
        <dsp:cNvSpPr/>
      </dsp:nvSpPr>
      <dsp:spPr>
        <a:xfrm>
          <a:off x="4601934" y="2942778"/>
          <a:ext cx="1217637" cy="12176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2BEE1-BCC5-4A04-AF35-3CA9A20C3C73}">
      <dsp:nvSpPr>
        <dsp:cNvPr id="0" name=""/>
        <dsp:cNvSpPr/>
      </dsp:nvSpPr>
      <dsp:spPr>
        <a:xfrm>
          <a:off x="4861431" y="3202275"/>
          <a:ext cx="698644" cy="698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3343E-C7B8-49EE-B0D4-3ABB388A027E}">
      <dsp:nvSpPr>
        <dsp:cNvPr id="0" name=""/>
        <dsp:cNvSpPr/>
      </dsp:nvSpPr>
      <dsp:spPr>
        <a:xfrm>
          <a:off x="4212690" y="4539680"/>
          <a:ext cx="1996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i="1" kern="1200">
              <a:latin typeface="Times New Roman"/>
              <a:cs typeface="Times New Roman"/>
            </a:rPr>
            <a:t>Support Vector Machine</a:t>
          </a:r>
          <a:endParaRPr lang="en-US" sz="1600" kern="1200">
            <a:latin typeface="Times New Roman"/>
            <a:cs typeface="Times New Roman"/>
          </a:endParaRPr>
        </a:p>
      </dsp:txBody>
      <dsp:txXfrm>
        <a:off x="4212690" y="4539680"/>
        <a:ext cx="199612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17FFC-367C-46BB-AA46-A7B05D316F0B}" type="datetimeFigureOut">
              <a:t>12/31/22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AE80A-B504-4C37-93D4-66B8CAC449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library/spotlights/diabetes-facts-stat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library/spotlights/diabetes-facts-stat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library/spotlights/diabetes-facts-stats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Centers for Disease Control and Prevention. (2022, January 24). </a:t>
            </a:r>
            <a:r>
              <a:rPr lang="en-US" i="1"/>
              <a:t>The facts, stats, and impacts of diabetes</a:t>
            </a:r>
            <a:r>
              <a:rPr lang="en-US"/>
              <a:t>. Centers for Disease Control and Prevention. Retrieved December 3, 2022, from </a:t>
            </a:r>
            <a:r>
              <a:rPr lang="en-US">
                <a:hlinkClick r:id="rId3"/>
              </a:rPr>
              <a:t>https://www.cdc.gov/diabetes/library/spotlights/diabetes-facts-stats.html</a:t>
            </a:r>
            <a:r>
              <a:rPr lang="en-US"/>
              <a:t>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E80A-B504-4C37-93D4-66B8CAC449D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Centers for Disease Control and Prevention. (2022, January 24). </a:t>
            </a:r>
            <a:r>
              <a:rPr lang="en-US" i="1"/>
              <a:t>The facts, stats, and impacts of diabetes</a:t>
            </a:r>
            <a:r>
              <a:rPr lang="en-US"/>
              <a:t>. Centers for Disease Control and Prevention. Retrieved December 3, 2022, from </a:t>
            </a:r>
            <a:r>
              <a:rPr lang="en-US">
                <a:hlinkClick r:id="rId3"/>
              </a:rPr>
              <a:t>https://www.cdc.gov/diabetes/library/spotlights/diabetes-facts-stats.html</a:t>
            </a:r>
            <a:r>
              <a:rPr lang="en-US"/>
              <a:t> </a:t>
            </a:r>
          </a:p>
          <a:p>
            <a:endParaRPr lang="en-US">
              <a:cs typeface="Calibri"/>
            </a:endParaRPr>
          </a:p>
          <a:p>
            <a:pPr marL="171450" indent="-1714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Given the staggering statistics, this dataset could give insight into the health predictors, such as weight, BMI, and family history, that may be highly associated with whether a person might develop diabetes in the future.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E80A-B504-4C37-93D4-66B8CAC449D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0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Centers for Disease Control and Prevention. (2022, January 24). </a:t>
            </a:r>
            <a:r>
              <a:rPr lang="en-US" i="1"/>
              <a:t>The facts, stats, and impacts of diabetes</a:t>
            </a:r>
            <a:r>
              <a:rPr lang="en-US"/>
              <a:t>. Centers for Disease Control and Prevention. Retrieved December 3, 2022, from </a:t>
            </a:r>
            <a:r>
              <a:rPr lang="en-US">
                <a:hlinkClick r:id="rId3"/>
              </a:rPr>
              <a:t>https://www.cdc.gov/diabetes/library/spotlights/diabetes-facts-stats.html</a:t>
            </a:r>
            <a:r>
              <a:rPr lang="en-US"/>
              <a:t>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E80A-B504-4C37-93D4-66B8CAC449D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4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There are 8 predictors and 768 instances, there are 8*768 = 6144 fields.  Overall, 652 fields in total were substituted with the column mean, that would represent 10.6% (computed using 652/6144) of all fields within the dataset.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E80A-B504-4C37-93D4-66B8CAC449D2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E80A-B504-4C37-93D4-66B8CAC449D2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02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59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46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118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68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638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366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424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500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93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5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48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93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485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31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018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14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hulsah06/machine-learning-for-diabetes-with-pyth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c.gov/diabetes/library/spotlights/diabetes-facts-stat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9412" y="692049"/>
            <a:ext cx="9388407" cy="2741966"/>
          </a:xfrm>
        </p:spPr>
        <p:txBody>
          <a:bodyPr>
            <a:normAutofit fontScale="90000"/>
          </a:bodyPr>
          <a:lstStyle/>
          <a:p>
            <a:r>
              <a:rPr lang="en-US" b="1" i="1">
                <a:latin typeface="Times New Roman"/>
                <a:ea typeface="+mj-lt"/>
                <a:cs typeface="+mj-lt"/>
              </a:rPr>
              <a:t>Determining Diabetes Diagnosis Through Machine Learning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465" y="4099841"/>
            <a:ext cx="7046829" cy="19211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Times New Roman"/>
                <a:ea typeface="+mn-lt"/>
                <a:cs typeface="+mn-lt"/>
              </a:rPr>
              <a:t>Brandon Osvold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Sarah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Preese</a:t>
            </a: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Theon Masters</a:t>
            </a: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Omar M Abdel-Kerem</a:t>
            </a: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Michael J Tiede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F0882-F97F-73FE-56A3-DCFAEB19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EC56-17D5-68D9-5C3C-8A12A8B3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4746"/>
            <a:ext cx="10018713" cy="1086774"/>
          </a:xfrm>
        </p:spPr>
        <p:txBody>
          <a:bodyPr>
            <a:normAutofit/>
          </a:bodyPr>
          <a:lstStyle/>
          <a:p>
            <a:r>
              <a:rPr lang="en-US" sz="4500">
                <a:latin typeface="Times New Roman"/>
                <a:cs typeface="Times New Roman"/>
              </a:rPr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A0F0-4455-90D2-E3EA-AA11ACF5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19" y="1163053"/>
            <a:ext cx="9015104" cy="558398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err="1">
                <a:latin typeface="Times New Roman"/>
                <a:cs typeface="Times New Roman"/>
              </a:rPr>
              <a:t>Numpy</a:t>
            </a:r>
            <a:endParaRPr lang="en-US" sz="40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4000">
                <a:latin typeface="Times New Roman"/>
                <a:cs typeface="Times New Roman"/>
              </a:rPr>
              <a:t>Pandas</a:t>
            </a:r>
          </a:p>
          <a:p>
            <a:pPr>
              <a:buClr>
                <a:srgbClr val="1287C3"/>
              </a:buClr>
            </a:pPr>
            <a:r>
              <a:rPr lang="en-US" sz="4000">
                <a:latin typeface="Times New Roman"/>
                <a:cs typeface="Times New Roman"/>
              </a:rPr>
              <a:t>Matplotlib</a:t>
            </a:r>
          </a:p>
          <a:p>
            <a:pPr lvl="1">
              <a:buClr>
                <a:srgbClr val="1287C3"/>
              </a:buClr>
            </a:pPr>
            <a:r>
              <a:rPr lang="en-US" sz="3200">
                <a:latin typeface="Times New Roman"/>
                <a:cs typeface="Times New Roman"/>
              </a:rPr>
              <a:t>Visualization</a:t>
            </a:r>
          </a:p>
          <a:p>
            <a:pPr>
              <a:buClr>
                <a:srgbClr val="1287C3"/>
              </a:buClr>
            </a:pPr>
            <a:r>
              <a:rPr lang="en-US" sz="4000" err="1">
                <a:latin typeface="Times New Roman"/>
                <a:cs typeface="Times New Roman"/>
              </a:rPr>
              <a:t>Sklearn</a:t>
            </a:r>
            <a:endParaRPr lang="en-US" sz="4000">
              <a:latin typeface="Times New Roman"/>
              <a:cs typeface="Times New Roman"/>
            </a:endParaRPr>
          </a:p>
          <a:p>
            <a:pPr lvl="1">
              <a:buClr>
                <a:srgbClr val="1287C3"/>
              </a:buClr>
            </a:pPr>
            <a:r>
              <a:rPr lang="en-US" sz="3600">
                <a:latin typeface="Times New Roman"/>
                <a:cs typeface="Times New Roman"/>
              </a:rPr>
              <a:t>Predictive analysis (SVM)</a:t>
            </a:r>
          </a:p>
          <a:p>
            <a:pPr lvl="1"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DEC7A-720A-1A4C-1D65-53FD45CE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5326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EA60-9768-68E0-1DE9-534B2866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995" y="322516"/>
            <a:ext cx="10018713" cy="938813"/>
          </a:xfrm>
        </p:spPr>
        <p:txBody>
          <a:bodyPr>
            <a:normAutofit/>
          </a:bodyPr>
          <a:lstStyle/>
          <a:p>
            <a:r>
              <a:rPr lang="en-US" sz="5000">
                <a:latin typeface="Times New Roman"/>
                <a:cs typeface="Times New Roman"/>
              </a:rPr>
              <a:t>Data Cleaning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D6EF-CE3A-ABE6-387A-202BD2AB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994" y="1367147"/>
            <a:ext cx="10232608" cy="51294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The dataset did not contain any null fields. </a:t>
            </a: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cs typeface="Times New Roman"/>
              </a:rPr>
              <a:t>However, many fields contained 0.</a:t>
            </a: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cs typeface="Times New Roman"/>
              </a:rPr>
              <a:t>Values that were deemed as missing were substituted with column means.</a:t>
            </a:r>
          </a:p>
          <a:p>
            <a:pPr lvl="1">
              <a:buClr>
                <a:srgbClr val="1287C3"/>
              </a:buClr>
            </a:pPr>
            <a:r>
              <a:rPr lang="en-US" sz="2400">
                <a:latin typeface="Times New Roman"/>
                <a:cs typeface="Times New Roman"/>
              </a:rPr>
              <a:t>For example, having zero insulin in the blood, is extremely rare, even in fasting, untreated, type 1 diabetic patients</a:t>
            </a: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cs typeface="Times New Roman"/>
              </a:rPr>
              <a:t>Outcome ratios in the dataset:</a:t>
            </a:r>
          </a:p>
          <a:p>
            <a:pPr lvl="1">
              <a:buClr>
                <a:srgbClr val="1287C3"/>
              </a:buClr>
            </a:pPr>
            <a:r>
              <a:rPr lang="en-US" sz="2400">
                <a:latin typeface="Times New Roman"/>
                <a:cs typeface="Times New Roman"/>
              </a:rPr>
              <a:t>Non-diabetic (Class 0)—500 instances</a:t>
            </a:r>
          </a:p>
          <a:p>
            <a:pPr lvl="1">
              <a:buClr>
                <a:srgbClr val="1287C3"/>
              </a:buClr>
            </a:pPr>
            <a:r>
              <a:rPr lang="en-US" sz="2400">
                <a:latin typeface="Times New Roman"/>
                <a:cs typeface="Times New Roman"/>
              </a:rPr>
              <a:t>Diabetic (Class 1)—268 instances </a:t>
            </a:r>
          </a:p>
          <a:p>
            <a:pPr lvl="1">
              <a:buClr>
                <a:srgbClr val="1287C3"/>
              </a:buClr>
            </a:pP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D434F-E4D7-EB63-DB68-6CB00C40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8923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DDCB-14DE-0E03-F471-A2D86525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416" y="298116"/>
            <a:ext cx="10018713" cy="1027770"/>
          </a:xfrm>
        </p:spPr>
        <p:txBody>
          <a:bodyPr>
            <a:normAutofit/>
          </a:bodyPr>
          <a:lstStyle/>
          <a:p>
            <a:r>
              <a:rPr lang="en-US" sz="4800">
                <a:latin typeface="Times New Roman"/>
                <a:cs typeface="Times New Roman"/>
              </a:rPr>
              <a:t>Adjustments to Reduce Noise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843DC2-7946-68B5-ED5A-08EDA7F16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890311"/>
              </p:ext>
            </p:extLst>
          </p:nvPr>
        </p:nvGraphicFramePr>
        <p:xfrm>
          <a:off x="1580408" y="1389011"/>
          <a:ext cx="10018712" cy="4330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3686850184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179688427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1903725368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417802136"/>
                    </a:ext>
                  </a:extLst>
                </a:gridCol>
              </a:tblGrid>
              <a:tr h="7020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Variables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Number of Zeros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% of Zeros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Substituted Zeros w/Mean 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01356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Pregnancies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    -  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0%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N 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693243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Glucose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1%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847235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Blood Pressure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5%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05903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Skin Thickness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30%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652042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Insulin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49%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30723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BMI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1%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210375"/>
                  </a:ext>
                </a:extLst>
              </a:tr>
              <a:tr h="7020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/>
                        <a:t>Diabetes Pedigree Function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/>
                        <a:t>   -  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0%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700177"/>
                  </a:ext>
                </a:extLst>
              </a:tr>
              <a:tr h="4180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Age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 -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0% 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1398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57FBA-7491-4BBC-59F4-5863D117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68037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A5B6-E653-A5E7-8BBC-9D026E07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1917"/>
            <a:ext cx="10018713" cy="1116366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Z-Score Standardization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7D4C470-F6B7-B73C-7A51-4D6B70B89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892" y="1712650"/>
            <a:ext cx="10164111" cy="359767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1ACB7-5025-9E32-DDE9-385D48C1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290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F15F-2898-5175-C994-69CB52BB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75081"/>
            <a:ext cx="10018713" cy="1086774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8208-D4F2-7DBA-CE04-7FE68E55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415" y="1555732"/>
            <a:ext cx="10018713" cy="2870201"/>
          </a:xfrm>
        </p:spPr>
        <p:txBody>
          <a:bodyPr/>
          <a:lstStyle/>
          <a:p>
            <a:pPr>
              <a:buClr>
                <a:srgbClr val="30ACEC">
                  <a:lumMod val="75000"/>
                </a:srgbClr>
              </a:buClr>
            </a:pPr>
            <a:r>
              <a:rPr lang="en-US" sz="2800">
                <a:latin typeface="Times New Roman"/>
                <a:cs typeface="Times New Roman"/>
              </a:rPr>
              <a:t>Various gamma values ranging from 0.05 to 3 were tested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cs typeface="Times New Roman"/>
              </a:rPr>
              <a:t>Similarly, various values ranging from 0.001 to 5.0 were tested for C (Regularization parameter)</a:t>
            </a:r>
          </a:p>
          <a:p>
            <a:pPr>
              <a:buClr>
                <a:srgbClr val="1287C3"/>
              </a:buClr>
            </a:pPr>
            <a:endParaRPr lang="en-US" sz="2800">
              <a:latin typeface="Times New Roman"/>
              <a:cs typeface="Times New 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57353-336B-4430-994F-F0DDEC1BE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8742"/>
              </p:ext>
            </p:extLst>
          </p:nvPr>
        </p:nvGraphicFramePr>
        <p:xfrm>
          <a:off x="1525153" y="3816289"/>
          <a:ext cx="4304268" cy="197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34">
                  <a:extLst>
                    <a:ext uri="{9D8B030D-6E8A-4147-A177-3AD203B41FA5}">
                      <a16:colId xmlns:a16="http://schemas.microsoft.com/office/drawing/2014/main" val="1894671349"/>
                    </a:ext>
                  </a:extLst>
                </a:gridCol>
                <a:gridCol w="2152134">
                  <a:extLst>
                    <a:ext uri="{9D8B030D-6E8A-4147-A177-3AD203B41FA5}">
                      <a16:colId xmlns:a16="http://schemas.microsoft.com/office/drawing/2014/main" val="1019119560"/>
                    </a:ext>
                  </a:extLst>
                </a:gridCol>
              </a:tblGrid>
              <a:tr h="44363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Important Predictors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42802"/>
                  </a:ext>
                </a:extLst>
              </a:tr>
              <a:tr h="44363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02950"/>
                  </a:ext>
                </a:extLst>
              </a:tr>
              <a:tr h="44363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Diabetes Pedigree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71753"/>
                  </a:ext>
                </a:extLst>
              </a:tr>
              <a:tr h="44363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5255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5E2F102-2E53-C80E-7974-758293C2F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09932"/>
              </p:ext>
            </p:extLst>
          </p:nvPr>
        </p:nvGraphicFramePr>
        <p:xfrm>
          <a:off x="5932443" y="3816288"/>
          <a:ext cx="4304268" cy="1977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34">
                  <a:extLst>
                    <a:ext uri="{9D8B030D-6E8A-4147-A177-3AD203B41FA5}">
                      <a16:colId xmlns:a16="http://schemas.microsoft.com/office/drawing/2014/main" val="1894671349"/>
                    </a:ext>
                  </a:extLst>
                </a:gridCol>
                <a:gridCol w="2152134">
                  <a:extLst>
                    <a:ext uri="{9D8B030D-6E8A-4147-A177-3AD203B41FA5}">
                      <a16:colId xmlns:a16="http://schemas.microsoft.com/office/drawing/2014/main" val="1019119560"/>
                    </a:ext>
                  </a:extLst>
                </a:gridCol>
              </a:tblGrid>
              <a:tr h="489743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Least Important Predictors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42802"/>
                  </a:ext>
                </a:extLst>
              </a:tr>
              <a:tr h="5078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-0.055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02950"/>
                  </a:ext>
                </a:extLst>
              </a:tr>
              <a:tr h="48974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71753"/>
                  </a:ext>
                </a:extLst>
              </a:tr>
              <a:tr h="4897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Skin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-0.118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5255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DFC1B-BA2A-709C-62DF-8542B72D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5548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7BE1-246E-1C8B-84E8-B25C658C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60285"/>
            <a:ext cx="10018713" cy="1057182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120E-67B0-1FC9-E39A-0CB2AEC7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0766"/>
            <a:ext cx="10018713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/>
              <a:t>A SVM RBF model was used to analyze the dataset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3000"/>
          </a:p>
          <a:p>
            <a:pPr>
              <a:buClr>
                <a:srgbClr val="1287C3"/>
              </a:buClr>
            </a:pPr>
            <a:r>
              <a:rPr lang="en-US" sz="3000"/>
              <a:t>Optimal model fit was achieved using the following parameters:</a:t>
            </a:r>
          </a:p>
          <a:p>
            <a:pPr lvl="1">
              <a:buClr>
                <a:srgbClr val="1287C3"/>
              </a:buClr>
            </a:pPr>
            <a:r>
              <a:rPr lang="en-US" sz="3000"/>
              <a:t>Gamma: 0.8</a:t>
            </a:r>
          </a:p>
          <a:p>
            <a:pPr lvl="1">
              <a:buClr>
                <a:srgbClr val="1287C3"/>
              </a:buClr>
            </a:pPr>
            <a:r>
              <a:rPr lang="en-US" sz="3000"/>
              <a:t>C: 1.0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DD9ED-9A6C-A183-839E-C122026C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8298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94FF1-D5FC-9F70-9C6A-EEDBE1F9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Model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B801-9A0C-2461-479E-4FEBABC5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377" y="5233851"/>
            <a:ext cx="6987645" cy="650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100"/>
              <a:t>Precision, Recall, F-score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EF3E1F0C-BCD9-491F-A435-D4A48FB43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2938B938-7A16-C63D-83F9-0D635C13B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309" y="1067062"/>
            <a:ext cx="7175863" cy="22245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08B34-B9A1-D061-5B34-1CF1CC2A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5818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B237B0-FE2F-453C-AE76-E44A06EB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ROC Curve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B40A2B-231A-AC99-CB9E-652CBAD5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2000"/>
              <a:t>Class 0 –No Diabetes</a:t>
            </a:r>
          </a:p>
          <a:p>
            <a:pPr>
              <a:buClr>
                <a:srgbClr val="1287C3"/>
              </a:buClr>
            </a:pPr>
            <a:r>
              <a:rPr lang="en-US" sz="2000"/>
              <a:t>Class 1—Diabetes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1800"/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DDC3484-4910-EB37-3ED4-E93C744B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34" y="926434"/>
            <a:ext cx="6178445" cy="4630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02DA6-06AB-D191-2AAB-E7ED3D8F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0841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A528-1BC2-69CC-E10B-D8FE34DA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1378"/>
            <a:ext cx="10018713" cy="1030705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0E6A-22FF-DF99-F6BA-E4DD57F5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4157"/>
            <a:ext cx="10018713" cy="4207043"/>
          </a:xfrm>
        </p:spPr>
        <p:txBody>
          <a:bodyPr/>
          <a:lstStyle/>
          <a:p>
            <a:pPr>
              <a:buClr>
                <a:srgbClr val="1287C3"/>
              </a:buClr>
            </a:pPr>
            <a:r>
              <a:rPr lang="en-US" sz="3000">
                <a:latin typeface="Times New Roman"/>
                <a:cs typeface="Times New Roman"/>
              </a:rPr>
              <a:t>The model results indicate that the important predictors in diagnosing diabetes are glucose, diabetes pedigree function, and BMI respectively.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30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3000">
                <a:latin typeface="Times New Roman"/>
                <a:cs typeface="Times New Roman"/>
              </a:rPr>
              <a:t>Predictors such as insulin, age, and skin thickness were found to not be good candidates for predicting whether someone has diabetes.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63CC1-2CB2-37FE-7CC1-65B765A1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2166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23F1-5C01-F2CA-DAED-AACDB300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5790"/>
            <a:ext cx="10018713" cy="826545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5D43-AB07-8A6D-1C8C-C81930D7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31" y="1339830"/>
            <a:ext cx="10018713" cy="51695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30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3000">
                <a:latin typeface="Times New Roman"/>
                <a:cs typeface="Times New Roman"/>
              </a:rPr>
              <a:t>652 </a:t>
            </a:r>
            <a:r>
              <a:rPr lang="en-US" sz="3000">
                <a:latin typeface="Times New Roman"/>
                <a:ea typeface="+mn-lt"/>
                <a:cs typeface="+mn-lt"/>
              </a:rPr>
              <a:t>fields in total were substituted with the column mean, which represents ~10.6% of the total fields in the data set.</a:t>
            </a:r>
            <a:endParaRPr lang="en-US" sz="3000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sz="30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3000">
                <a:latin typeface="Times New Roman"/>
                <a:cs typeface="Times New Roman"/>
              </a:rPr>
              <a:t>It should be taken with a grain of salt that insulin was found to be not a reliable predictor for classifying whether individuals have diabetes or not, as insulin values were substituted for ~49% of instances with column means.</a:t>
            </a:r>
          </a:p>
          <a:p>
            <a:pPr>
              <a:buClr>
                <a:srgbClr val="1287C3"/>
              </a:buClr>
            </a:pPr>
            <a:endParaRPr lang="en-US" sz="30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3000">
                <a:latin typeface="Times New Roman"/>
                <a:cs typeface="Times New Roman"/>
              </a:rPr>
              <a:t>Unbalanced data set?</a:t>
            </a:r>
          </a:p>
          <a:p>
            <a:pPr marL="0" indent="0">
              <a:buClr>
                <a:srgbClr val="1287C3"/>
              </a:buClr>
              <a:buNone/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68C7-0DF8-B356-A523-952D4613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596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F218-C6C8-C1A6-85AE-5C0C8382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21088"/>
            <a:ext cx="10018713" cy="968405"/>
          </a:xfrm>
        </p:spPr>
        <p:txBody>
          <a:bodyPr>
            <a:normAutofit/>
          </a:bodyPr>
          <a:lstStyle/>
          <a:p>
            <a:r>
              <a:rPr lang="en-US" sz="5000">
                <a:latin typeface="Times New Roman"/>
                <a:cs typeface="Times New Roman"/>
              </a:rPr>
              <a:t>Brief Background on Diabetes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D385-7339-0698-53ED-081CDC85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47364"/>
            <a:ext cx="10018713" cy="3966410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Diabetes affects 37.3 million Americans, which is about 1 in 10 people.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28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cs typeface="Times New Roman"/>
              </a:rPr>
              <a:t>1 in 5 people with diabetes do not even know that they have it.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28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cs typeface="Times New Roman"/>
              </a:rPr>
              <a:t>The CDC estimates that 96 million American adults have prediabetes, which represents more than 1 in 3 adults in the US.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E030A-FD57-441B-DBAA-28C4705F67A3}"/>
              </a:ext>
            </a:extLst>
          </p:cNvPr>
          <p:cNvSpPr txBox="1"/>
          <p:nvPr/>
        </p:nvSpPr>
        <p:spPr>
          <a:xfrm>
            <a:off x="2661293" y="6208164"/>
            <a:ext cx="812343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latin typeface="Times New Roman"/>
                <a:ea typeface="+mn-lt"/>
                <a:cs typeface="+mn-lt"/>
              </a:rPr>
              <a:t>Centers for Disease Control and Prevention. (2022, January 24). </a:t>
            </a:r>
            <a:r>
              <a:rPr lang="en-US" sz="1500" i="1">
                <a:latin typeface="Times New Roman"/>
                <a:ea typeface="+mn-lt"/>
                <a:cs typeface="+mn-lt"/>
              </a:rPr>
              <a:t>The facts, stats, and impacts of diabetes</a:t>
            </a:r>
            <a:r>
              <a:rPr lang="en-US" sz="1500">
                <a:latin typeface="Times New Roman"/>
                <a:ea typeface="+mn-lt"/>
                <a:cs typeface="+mn-lt"/>
              </a:rPr>
              <a:t>. Accessed December 3rd, 2022</a:t>
            </a:r>
            <a:endParaRPr lang="en-US" sz="150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2E722-C4C6-7F2C-4270-FEB3FC65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50113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B030-AA5C-F110-EB65-2D0D966F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FFC8-1B38-2C91-6349-6F5E0E1BB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Rahul. (2019, September 20). </a:t>
            </a:r>
            <a:r>
              <a:rPr lang="en-US" i="1">
                <a:ea typeface="+mn-lt"/>
                <a:cs typeface="+mn-lt"/>
              </a:rPr>
              <a:t>Machine learning for diabetes with python</a:t>
            </a:r>
            <a:r>
              <a:rPr lang="en-US">
                <a:ea typeface="+mn-lt"/>
                <a:cs typeface="+mn-lt"/>
              </a:rPr>
              <a:t>. Kaggle. Retrieved November 27, 2022, from </a:t>
            </a:r>
            <a:r>
              <a:rPr lang="en-US">
                <a:ea typeface="+mn-lt"/>
                <a:cs typeface="+mn-lt"/>
                <a:hlinkClick r:id="rId3"/>
              </a:rPr>
              <a:t>https://www.kaggle.com/datasets/rahulsah06/machine-learning-for-diabetes-with-python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Centers for Disease Control and Prevention. (2022, January 24). </a:t>
            </a:r>
            <a:r>
              <a:rPr lang="en-US" i="1">
                <a:ea typeface="+mn-lt"/>
                <a:cs typeface="+mn-lt"/>
              </a:rPr>
              <a:t>The facts, stats, and impacts of diabetes</a:t>
            </a:r>
            <a:r>
              <a:rPr lang="en-US">
                <a:ea typeface="+mn-lt"/>
                <a:cs typeface="+mn-lt"/>
              </a:rPr>
              <a:t>. Centers for Disease Control and Prevention. Retrieved December 3, 2022, from </a:t>
            </a:r>
            <a:r>
              <a:rPr lang="en-US">
                <a:ea typeface="+mn-lt"/>
                <a:cs typeface="+mn-lt"/>
                <a:hlinkClick r:id="rId4"/>
              </a:rPr>
              <a:t>https://www.cdc.gov/diabetes/library/spotlights/diabetes-facts-stats.html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 panose="020F0502020204030204"/>
            </a:endParaRPr>
          </a:p>
          <a:p>
            <a:pPr>
              <a:buClr>
                <a:srgbClr val="1287C3"/>
              </a:buClr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902EB-D0D3-485D-3823-0586A532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7211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5B5D2-A6F3-C2D3-5BA2-02C8E216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26" y="685800"/>
            <a:ext cx="3039457" cy="5105400"/>
          </a:xfrm>
        </p:spPr>
        <p:txBody>
          <a:bodyPr>
            <a:normAutofit/>
          </a:bodyPr>
          <a:lstStyle/>
          <a:p>
            <a:r>
              <a:rPr lang="en-US" sz="4500">
                <a:solidFill>
                  <a:srgbClr val="FFFFFF"/>
                </a:solidFill>
                <a:latin typeface="Times New Roman"/>
                <a:cs typeface="Calibri Light"/>
              </a:rPr>
              <a:t>Dataset Background</a:t>
            </a:r>
            <a:endParaRPr lang="en-US" sz="45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E1B74-B991-6DDD-54D7-AA0958AD9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82765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48C40-6A2F-2F6E-7AA6-1CA44AF8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1199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AB2F-59D5-F3F4-C5F0-71E6A49E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751"/>
            <a:ext cx="10018713" cy="835240"/>
          </a:xfrm>
        </p:spPr>
        <p:txBody>
          <a:bodyPr>
            <a:normAutofit fontScale="90000"/>
          </a:bodyPr>
          <a:lstStyle/>
          <a:p>
            <a:r>
              <a:rPr lang="en-US" sz="5000">
                <a:latin typeface="Times New Roman"/>
                <a:cs typeface="Calibri Light"/>
              </a:rPr>
              <a:t>Predictors</a:t>
            </a:r>
            <a:endParaRPr lang="en-US" sz="5000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8834C-F765-9C3E-9AED-85EE2A6F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330371"/>
              </p:ext>
            </p:extLst>
          </p:nvPr>
        </p:nvGraphicFramePr>
        <p:xfrm>
          <a:off x="907262" y="997635"/>
          <a:ext cx="11172809" cy="564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959A37C-ABC2-8FFF-AA84-DC4671E2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dirty="0"/>
              <a:pPr/>
              <a:t>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3119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049B-BB6F-8A9E-654E-2FD3F57A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1003"/>
            <a:ext cx="10018713" cy="894425"/>
          </a:xfrm>
        </p:spPr>
        <p:txBody>
          <a:bodyPr>
            <a:normAutofit/>
          </a:bodyPr>
          <a:lstStyle/>
          <a:p>
            <a:r>
              <a:rPr lang="en-US" sz="5000">
                <a:latin typeface="Times New Roman"/>
                <a:cs typeface="Calibri Light"/>
              </a:rPr>
              <a:t>Target</a:t>
            </a:r>
            <a:endParaRPr lang="en-US" sz="5000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FD4424-17E6-52E8-7431-2E7BC522C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409625"/>
              </p:ext>
            </p:extLst>
          </p:nvPr>
        </p:nvGraphicFramePr>
        <p:xfrm>
          <a:off x="3010647" y="2163933"/>
          <a:ext cx="6970713" cy="3146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E1728-7321-94C7-8524-9B52D00E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3862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D0529E4C-FF4F-542F-CE36-01730809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21" y="2127444"/>
            <a:ext cx="10480660" cy="2600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688FC-DD36-B8E5-1B7C-AAD235A76A14}"/>
              </a:ext>
            </a:extLst>
          </p:cNvPr>
          <p:cNvSpPr txBox="1"/>
          <p:nvPr/>
        </p:nvSpPr>
        <p:spPr>
          <a:xfrm>
            <a:off x="1790330" y="463870"/>
            <a:ext cx="9750640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500">
                <a:latin typeface="Times New Roman"/>
                <a:cs typeface="Times New Roman"/>
              </a:rPr>
              <a:t>Snippet of Dataset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DA4AA-1ACF-A74A-C190-951F3CA9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903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F218-C6C8-C1A6-85AE-5C0C8382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47825"/>
            <a:ext cx="10018713" cy="968405"/>
          </a:xfrm>
        </p:spPr>
        <p:txBody>
          <a:bodyPr>
            <a:normAutofit/>
          </a:bodyPr>
          <a:lstStyle/>
          <a:p>
            <a:r>
              <a:rPr lang="en-US" sz="5000">
                <a:latin typeface="Times New Roman"/>
                <a:cs typeface="Times New Roman"/>
              </a:rPr>
              <a:t>Why?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D385-7339-0698-53ED-081CDC85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96047"/>
            <a:ext cx="10018713" cy="3832727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/>
                <a:ea typeface="+mn-lt"/>
                <a:cs typeface="+mn-lt"/>
              </a:rPr>
              <a:t>This dataset could give insight into the health predictors, such as weight, BMI, and family history, that are highly associated with </a:t>
            </a:r>
            <a:r>
              <a:rPr lang="en-US" sz="2800">
                <a:latin typeface="Times New Roman"/>
                <a:ea typeface="+mn-lt"/>
                <a:cs typeface="Times New Roman"/>
              </a:rPr>
              <a:t>whether a person might develop diabetes in the future.</a:t>
            </a:r>
            <a:endParaRPr lang="en-US" sz="2800">
              <a:ea typeface="+mn-lt"/>
              <a:cs typeface="+mn-lt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sz="28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ea typeface="+mn-lt"/>
                <a:cs typeface="+mn-lt"/>
              </a:rPr>
              <a:t>By understanding which predictors are important for the diagnosis of diabetes, we can use predictive analysis to determine someone's possible future diagnosis.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E030A-FD57-441B-DBAA-28C4705F67A3}"/>
              </a:ext>
            </a:extLst>
          </p:cNvPr>
          <p:cNvSpPr txBox="1"/>
          <p:nvPr/>
        </p:nvSpPr>
        <p:spPr>
          <a:xfrm>
            <a:off x="2527609" y="6114585"/>
            <a:ext cx="92463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ea typeface="+mn-lt"/>
                <a:cs typeface="+mn-lt"/>
              </a:rPr>
              <a:t>Centers for Disease Control and Prevention. (2022, January 24). </a:t>
            </a:r>
            <a:r>
              <a:rPr lang="en-US" sz="1400" i="1">
                <a:latin typeface="Times New Roman"/>
                <a:ea typeface="+mn-lt"/>
                <a:cs typeface="+mn-lt"/>
              </a:rPr>
              <a:t>The facts, stats, and impacts of diabetes</a:t>
            </a:r>
            <a:r>
              <a:rPr lang="en-US" sz="1400">
                <a:latin typeface="Times New Roman"/>
                <a:ea typeface="+mn-lt"/>
                <a:cs typeface="+mn-lt"/>
              </a:rPr>
              <a:t>. Accessed December 3rd, 2022</a:t>
            </a:r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89A17-79AE-F747-635C-85E45880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2899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F218-C6C8-C1A6-85AE-5C0C8382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08246"/>
            <a:ext cx="10018713" cy="968405"/>
          </a:xfrm>
        </p:spPr>
        <p:txBody>
          <a:bodyPr>
            <a:normAutofit/>
          </a:bodyPr>
          <a:lstStyle/>
          <a:p>
            <a:r>
              <a:rPr lang="en-US" sz="5000">
                <a:latin typeface="Times New Roman"/>
                <a:cs typeface="Times New Roman"/>
              </a:rPr>
              <a:t>Why?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D385-7339-0698-53ED-081CDC85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049"/>
            <a:ext cx="10339555" cy="36990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ea typeface="+mn-lt"/>
                <a:cs typeface="+mn-lt"/>
              </a:rPr>
              <a:t>By detecting the onset of diabetes early, this will promote the overall health and wellbeing of individuals who are more susceptible to diabetes due to genetics as well as lifestyle factors.</a:t>
            </a:r>
            <a:endParaRPr lang="en-US" sz="280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endParaRPr lang="en-US" sz="2800">
              <a:latin typeface="Times New Roman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Times New Roman"/>
                <a:ea typeface="+mn-lt"/>
                <a:cs typeface="+mn-lt"/>
              </a:rPr>
              <a:t>Early detection and diagnosis may potentially lower the possibility of health issues due to undiagnosed diabetes, such as, increased rate of infections, neuropathy, or vision loss.</a:t>
            </a:r>
          </a:p>
          <a:p>
            <a:pPr marL="0" indent="0">
              <a:buClr>
                <a:srgbClr val="1287C3"/>
              </a:buClr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E030A-FD57-441B-DBAA-28C4705F67A3}"/>
              </a:ext>
            </a:extLst>
          </p:cNvPr>
          <p:cNvSpPr txBox="1"/>
          <p:nvPr/>
        </p:nvSpPr>
        <p:spPr>
          <a:xfrm>
            <a:off x="2527609" y="6114585"/>
            <a:ext cx="90592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/>
                <a:ea typeface="+mn-lt"/>
                <a:cs typeface="+mn-lt"/>
              </a:rPr>
              <a:t>Centers for Disease Control and Prevention. (2022, January 24). </a:t>
            </a:r>
            <a:r>
              <a:rPr lang="en-US" sz="1600" i="1">
                <a:latin typeface="Times New Roman"/>
                <a:ea typeface="+mn-lt"/>
                <a:cs typeface="+mn-lt"/>
              </a:rPr>
              <a:t>The facts, stats, and impacts of diabetes</a:t>
            </a:r>
            <a:r>
              <a:rPr lang="en-US" sz="1600">
                <a:latin typeface="Times New Roman"/>
                <a:ea typeface="+mn-lt"/>
                <a:cs typeface="+mn-lt"/>
              </a:rPr>
              <a:t>. Accessed December 3rd, 2022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F22CD-8CBA-14D4-9E00-0572657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812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13E0E-8D44-A5F2-AFE7-E4ACED97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  <a:latin typeface="Times New Roman"/>
                <a:cs typeface="Calibri Light"/>
              </a:rPr>
              <a:t>Tools &amp; Methods</a:t>
            </a:r>
            <a:endParaRPr lang="en-US" sz="50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E7A445-C046-5656-8ED2-423B95141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129207"/>
              </p:ext>
            </p:extLst>
          </p:nvPr>
        </p:nvGraphicFramePr>
        <p:xfrm>
          <a:off x="4114985" y="781975"/>
          <a:ext cx="8076058" cy="5386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C34AA-0184-3400-F1E5-4F0DA559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dirty="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2956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1155</Words>
  <Application>Microsoft Macintosh PowerPoint</Application>
  <PresentationFormat>Widescreen</PresentationFormat>
  <Paragraphs>176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Times New Roman</vt:lpstr>
      <vt:lpstr>Parallax</vt:lpstr>
      <vt:lpstr>Determining Diabetes Diagnosis Through Machine Learning</vt:lpstr>
      <vt:lpstr>Brief Background on Diabetes </vt:lpstr>
      <vt:lpstr>Dataset Background</vt:lpstr>
      <vt:lpstr>Predictors</vt:lpstr>
      <vt:lpstr>Target</vt:lpstr>
      <vt:lpstr>PowerPoint Presentation</vt:lpstr>
      <vt:lpstr>Why?</vt:lpstr>
      <vt:lpstr>Why?</vt:lpstr>
      <vt:lpstr>Tools &amp; Methods</vt:lpstr>
      <vt:lpstr>Python Libraries</vt:lpstr>
      <vt:lpstr>Data Cleaning</vt:lpstr>
      <vt:lpstr>Adjustments to Reduce Noise</vt:lpstr>
      <vt:lpstr>Z-Score Standardization</vt:lpstr>
      <vt:lpstr>Regularization</vt:lpstr>
      <vt:lpstr>Support Vector Machine</vt:lpstr>
      <vt:lpstr>Model Quality</vt:lpstr>
      <vt:lpstr>ROC Curve</vt:lpstr>
      <vt:lpstr>Discussion</vt:lpstr>
      <vt:lpstr>Pitfalls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Abdel-Kerem, Omar M.</cp:lastModifiedBy>
  <cp:revision>31</cp:revision>
  <dcterms:created xsi:type="dcterms:W3CDTF">2022-11-27T18:16:04Z</dcterms:created>
  <dcterms:modified xsi:type="dcterms:W3CDTF">2023-01-01T05:48:10Z</dcterms:modified>
</cp:coreProperties>
</file>