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3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-8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2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cp-ip-model/" TargetMode="External"/><Relationship Id="rId2" Type="http://schemas.openxmlformats.org/officeDocument/2006/relationships/hyperlink" Target="https://www.geeksforgeeks.org/user-datagram-protocol-ud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ayers-of-osi-mode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841120" y="0"/>
            <a:ext cx="7772400" cy="23876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atrix OCRB" pitchFamily="33" charset="0"/>
              </a:rPr>
              <a:t>FIREWALLS</a:t>
            </a:r>
            <a:endParaRPr lang="en-US" altLang="zh-CN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298320" y="300547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4000" b="1" i="1" dirty="0" err="1">
                <a:solidFill>
                  <a:srgbClr val="0070C0"/>
                </a:solidFill>
              </a:rPr>
              <a:t>Statefull</a:t>
            </a:r>
            <a:r>
              <a:rPr lang="en-US" altLang="zh-CN" sz="4000" b="1" i="1" dirty="0">
                <a:solidFill>
                  <a:srgbClr val="0070C0"/>
                </a:solidFill>
              </a:rPr>
              <a:t> and stateless packet filtering</a:t>
            </a:r>
          </a:p>
          <a:p>
            <a:endParaRPr lang="en-US" altLang="zh-C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0486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4" name="Content Placeholder 10486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>
          <a:xfrm>
            <a:off x="524479" y="0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Firewalls</a:t>
            </a:r>
          </a:p>
        </p:txBody>
      </p:sp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>
          <a:xfrm>
            <a:off x="455030" y="1096420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ahnschrift Light SemiCondensed" pitchFamily="34" charset="0"/>
              </a:rPr>
              <a:t>It is a network security system implemented either in hardware or software that monitors controls the incoming and outgoing network traffic based on predetermined security rules.
. A firewall typically establishes a barrier between a trusted network and an untrusted network. Such as internet.</a:t>
            </a:r>
          </a:p>
          <a:p>
            <a:r>
              <a:rPr lang="en-US" dirty="0">
                <a:latin typeface="Bahnschrift Light SemiCondensed" pitchFamily="34" charset="0"/>
              </a:rPr>
              <a:t>Firewalls are </a:t>
            </a:r>
            <a:r>
              <a:rPr lang="en-US" i="1" dirty="0">
                <a:latin typeface="Bahnschrift Light SemiCondensed" pitchFamily="34" charset="0"/>
              </a:rPr>
              <a:t>categorized</a:t>
            </a:r>
            <a:r>
              <a:rPr lang="en-US" dirty="0">
                <a:latin typeface="Bahnschrift Light SemiCondensed" pitchFamily="34" charset="0"/>
              </a:rPr>
              <a:t> as </a:t>
            </a:r>
            <a:r>
              <a:rPr lang="en-US" dirty="0">
                <a:solidFill>
                  <a:srgbClr val="FF0000"/>
                </a:solidFill>
                <a:latin typeface="Bahnschrift Light SemiCondensed" pitchFamily="34" charset="0"/>
              </a:rPr>
              <a:t>a network-based </a:t>
            </a:r>
            <a:r>
              <a:rPr lang="en-US" dirty="0">
                <a:latin typeface="Bahnschrift Light SemiCondensed" pitchFamily="34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Bahnschrift Light SemiCondensed" pitchFamily="34" charset="0"/>
              </a:rPr>
              <a:t>a host-based system.</a:t>
            </a:r>
          </a:p>
          <a:p>
            <a:r>
              <a:rPr lang="en-US" dirty="0">
                <a:solidFill>
                  <a:srgbClr val="FF0000"/>
                </a:solidFill>
                <a:latin typeface="Bahnschrift Light SemiCondensed" pitchFamily="34" charset="0"/>
              </a:rPr>
              <a:t> Network-based </a:t>
            </a:r>
            <a:r>
              <a:rPr lang="en-US" dirty="0">
                <a:latin typeface="Bahnschrift Light SemiCondensed" pitchFamily="34" charset="0"/>
              </a:rPr>
              <a:t>firewalls </a:t>
            </a:r>
            <a:r>
              <a:rPr lang="en-US" b="1" dirty="0">
                <a:latin typeface="Bahnschrift Light SemiCondensed" pitchFamily="34" charset="0"/>
              </a:rPr>
              <a:t>are positioned between two or more networks</a:t>
            </a:r>
            <a:r>
              <a:rPr lang="en-US" dirty="0">
                <a:latin typeface="Bahnschrift Light SemiCondensed" pitchFamily="34" charset="0"/>
              </a:rPr>
              <a:t>, typically between the local area network (LAN) and wide area network (WAN).</a:t>
            </a:r>
          </a:p>
          <a:p>
            <a:r>
              <a:rPr lang="en-US" dirty="0">
                <a:solidFill>
                  <a:srgbClr val="FF0000"/>
                </a:solidFill>
                <a:latin typeface="Bahnschrift Light SemiCondensed" pitchFamily="34" charset="0"/>
              </a:rPr>
              <a:t> Host-based </a:t>
            </a:r>
            <a:r>
              <a:rPr lang="en-US" dirty="0">
                <a:latin typeface="Bahnschrift Light SemiCondensed" pitchFamily="34" charset="0"/>
              </a:rPr>
              <a:t>firewalls are deployed directly on the host itself to control network traffic or other computing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0486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firewalls??</a:t>
            </a:r>
            <a:endParaRPr lang="en-US" dirty="0"/>
          </a:p>
        </p:txBody>
      </p:sp>
      <p:sp>
        <p:nvSpPr>
          <p:cNvPr id="1048650" name="Content Placeholder 1048649"/>
          <p:cNvSpPr>
            <a:spLocks noGrp="1"/>
          </p:cNvSpPr>
          <p:nvPr>
            <p:ph idx="1"/>
          </p:nvPr>
        </p:nvSpPr>
        <p:spPr>
          <a:xfrm>
            <a:off x="65947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2"/>
              </a:buClr>
              <a:buSzPct val="85000"/>
              <a:buNone/>
            </a:pP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Firewalls had many usages for example: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prevent denial of service attacks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prevent illegal modification/access of internal 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data</a:t>
            </a:r>
            <a:endParaRPr lang="en-US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allow only authorized access to inside 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network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  <a:buSzPct val="85000"/>
              <a:buNone/>
            </a:pPr>
            <a:endParaRPr lang="en-US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accent2"/>
              </a:buClr>
              <a:buSzPct val="85000"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And also there are three types of firewall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  <a:buSzPct val="85000"/>
              <a:buNone/>
            </a:pPr>
            <a:r>
              <a:rPr lang="en-US" dirty="0" smtClean="0">
                <a:solidFill>
                  <a:srgbClr val="FF0000"/>
                </a:solidFill>
                <a:latin typeface="Dutch801 XBd BT" pitchFamily="18" charset="0"/>
              </a:rPr>
              <a:t>   Packet filtering firewall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  <a:buSzPct val="85000"/>
              <a:buNone/>
            </a:pPr>
            <a:r>
              <a:rPr lang="en-US" dirty="0" smtClean="0">
                <a:solidFill>
                  <a:srgbClr val="FF0000"/>
                </a:solidFill>
                <a:latin typeface="Dutch801 XBd BT" pitchFamily="18" charset="0"/>
              </a:rPr>
              <a:t>   Application gateways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  <a:buSzPct val="85000"/>
              <a:buNone/>
            </a:pPr>
            <a:r>
              <a:rPr lang="en-US" dirty="0" smtClean="0">
                <a:solidFill>
                  <a:srgbClr val="FF0000"/>
                </a:solidFill>
                <a:latin typeface="Dutch801 XBd BT" pitchFamily="18" charset="0"/>
              </a:rPr>
              <a:t>   Circuit level firewall</a:t>
            </a:r>
            <a:endParaRPr lang="en-US" dirty="0">
              <a:solidFill>
                <a:srgbClr val="FF0000"/>
              </a:solidFill>
              <a:latin typeface="Dutch801 XBd B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>
          <a:xfrm>
            <a:off x="587553" y="128820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PACKET FILTERING FIREWALL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>
          <a:xfrm>
            <a:off x="628650" y="1202076"/>
            <a:ext cx="7837256" cy="545557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packet filtering </a:t>
            </a:r>
            <a:r>
              <a:rPr lang="en-US" sz="1800" dirty="0"/>
              <a:t>is the process of passing or blocking packets at a network interface based on source and destination </a:t>
            </a:r>
            <a:r>
              <a:rPr lang="en-US" sz="1800" dirty="0" smtClean="0"/>
              <a:t>addresses</a:t>
            </a:r>
            <a:r>
              <a:rPr lang="en-US" sz="1800" dirty="0"/>
              <a:t>, ports, or </a:t>
            </a:r>
            <a:r>
              <a:rPr lang="en-US" sz="1800" dirty="0" smtClean="0"/>
              <a:t>protocols(</a:t>
            </a:r>
            <a:r>
              <a:rPr lang="pt-BR" sz="1800" u="sng" dirty="0">
                <a:hlinkClick r:id="rId2"/>
              </a:rPr>
              <a:t>User Datagram Protocol</a:t>
            </a:r>
            <a:r>
              <a:rPr lang="pt-BR" sz="1800" dirty="0"/>
              <a:t> </a:t>
            </a:r>
            <a:r>
              <a:rPr lang="pt-BR" sz="1800" u="sng" dirty="0">
                <a:hlinkClick r:id="rId2"/>
              </a:rPr>
              <a:t>(UDP)</a:t>
            </a:r>
            <a:r>
              <a:rPr lang="pt-BR" sz="1800" dirty="0"/>
              <a:t> and </a:t>
            </a:r>
            <a:r>
              <a:rPr lang="pt-BR" sz="1800" u="sng" dirty="0">
                <a:hlinkClick r:id="rId3"/>
              </a:rPr>
              <a:t>Transmission Control Protocol (TCP</a:t>
            </a:r>
            <a:r>
              <a:rPr lang="pt-BR" sz="1800" u="sng" dirty="0" smtClean="0">
                <a:hlinkClick r:id="rId3"/>
              </a:rPr>
              <a:t>)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 If </a:t>
            </a:r>
            <a:r>
              <a:rPr lang="en-US" sz="1800" dirty="0" smtClean="0"/>
              <a:t>both source and </a:t>
            </a:r>
            <a:r>
              <a:rPr lang="en-US" sz="1800" dirty="0" err="1" smtClean="0"/>
              <a:t>destianation</a:t>
            </a:r>
            <a:r>
              <a:rPr lang="en-US" sz="1800" dirty="0" smtClean="0"/>
              <a:t> </a:t>
            </a:r>
            <a:r>
              <a:rPr lang="en-US" sz="1800" dirty="0"/>
              <a:t>IP addresses match, the packet is considered secured and </a:t>
            </a:r>
            <a:r>
              <a:rPr lang="en-US" sz="1800" dirty="0" smtClean="0"/>
              <a:t>verified unless otherwise it will blocked.</a:t>
            </a:r>
            <a:r>
              <a:rPr lang="en-US" sz="1800" dirty="0"/>
              <a:t> 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2D2D2D"/>
                </a:solidFill>
                <a:latin typeface="Noto Sans"/>
              </a:rPr>
              <a:t>Efficiency: </a:t>
            </a:r>
            <a:r>
              <a:rPr lang="en-US" sz="1800" b="1" dirty="0" err="1" smtClean="0">
                <a:solidFill>
                  <a:srgbClr val="2D2D2D"/>
                </a:solidFill>
                <a:latin typeface="Noto Sans"/>
              </a:rPr>
              <a:t>opreates</a:t>
            </a:r>
            <a:r>
              <a:rPr lang="en-US" sz="1800" b="1" dirty="0" smtClean="0">
                <a:solidFill>
                  <a:srgbClr val="2D2D2D"/>
                </a:solidFill>
                <a:latin typeface="Noto Sans"/>
              </a:rPr>
              <a:t> at high speed</a:t>
            </a:r>
          </a:p>
          <a:p>
            <a:r>
              <a:rPr lang="en-US" sz="1800" b="1" dirty="0" err="1" smtClean="0">
                <a:solidFill>
                  <a:srgbClr val="2D2D2D"/>
                </a:solidFill>
                <a:latin typeface="Noto Sans"/>
              </a:rPr>
              <a:t>Affordability:cheap</a:t>
            </a:r>
            <a:r>
              <a:rPr lang="en-US" sz="1800" b="1" dirty="0" smtClean="0">
                <a:solidFill>
                  <a:srgbClr val="2D2D2D"/>
                </a:solidFill>
                <a:latin typeface="Noto Sans"/>
              </a:rPr>
              <a:t> and affordable security option</a:t>
            </a:r>
            <a:endParaRPr lang="en-US" sz="1800" b="1" dirty="0">
              <a:solidFill>
                <a:srgbClr val="2D2D2D"/>
              </a:solidFill>
              <a:latin typeface="Noto Sans"/>
            </a:endParaRPr>
          </a:p>
          <a:p>
            <a:r>
              <a:rPr lang="en-US" sz="1800" b="1" dirty="0" err="1" smtClean="0">
                <a:solidFill>
                  <a:srgbClr val="2D2D2D"/>
                </a:solidFill>
                <a:latin typeface="Noto Sans"/>
              </a:rPr>
              <a:t>Accessibility:beside</a:t>
            </a:r>
            <a:r>
              <a:rPr lang="en-US" sz="1800" b="1" dirty="0" smtClean="0">
                <a:solidFill>
                  <a:srgbClr val="2D2D2D"/>
                </a:solidFill>
                <a:latin typeface="Noto Sans"/>
              </a:rPr>
              <a:t> affordability it is accessible</a:t>
            </a:r>
            <a:endParaRPr lang="en-US" sz="1800" b="1" dirty="0">
              <a:solidFill>
                <a:srgbClr val="2D2D2D"/>
              </a:solidFill>
              <a:latin typeface="Noto Sans"/>
            </a:endParaRPr>
          </a:p>
          <a:p>
            <a:r>
              <a:rPr lang="en-US" sz="1800" b="1" dirty="0" err="1" smtClean="0">
                <a:solidFill>
                  <a:srgbClr val="2D2D2D"/>
                </a:solidFill>
                <a:latin typeface="Noto Sans"/>
              </a:rPr>
              <a:t>Transparency:it</a:t>
            </a:r>
            <a:r>
              <a:rPr lang="en-US" sz="1800" b="1" dirty="0" smtClean="0">
                <a:solidFill>
                  <a:srgbClr val="2D2D2D"/>
                </a:solidFill>
                <a:latin typeface="Noto Sans"/>
              </a:rPr>
              <a:t> is easy to </a:t>
            </a:r>
            <a:r>
              <a:rPr lang="en-US" sz="1800" b="1" dirty="0" err="1" smtClean="0">
                <a:solidFill>
                  <a:srgbClr val="2D2D2D"/>
                </a:solidFill>
                <a:latin typeface="Noto Sans"/>
              </a:rPr>
              <a:t>icoprporate</a:t>
            </a:r>
            <a:r>
              <a:rPr lang="en-US" sz="1800" b="1" dirty="0" smtClean="0">
                <a:solidFill>
                  <a:srgbClr val="2D2D2D"/>
                </a:solidFill>
                <a:latin typeface="Noto Sans"/>
              </a:rPr>
              <a:t> with users</a:t>
            </a:r>
            <a:endParaRPr lang="en-US" sz="1800" b="1" dirty="0">
              <a:solidFill>
                <a:srgbClr val="2D2D2D"/>
              </a:solidFill>
              <a:latin typeface="Noto Sans"/>
            </a:endParaRPr>
          </a:p>
          <a:p>
            <a:pPr marL="0" indent="0">
              <a:buNone/>
            </a:pPr>
            <a:r>
              <a:rPr lang="en-US" sz="1800" dirty="0" smtClean="0"/>
              <a:t>It also have some drawbacks like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less or reduced security </a:t>
            </a:r>
            <a:r>
              <a:rPr lang="en-US" sz="1800" dirty="0" smtClean="0"/>
              <a:t>cause of its accessibility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FF0000"/>
                </a:solidFill>
              </a:rPr>
              <a:t>inflexible </a:t>
            </a:r>
            <a:r>
              <a:rPr lang="en-US" sz="1800" dirty="0" smtClean="0"/>
              <a:t>and </a:t>
            </a:r>
            <a:r>
              <a:rPr lang="en-US" sz="1800" dirty="0" err="1" smtClean="0">
                <a:solidFill>
                  <a:srgbClr val="FF0000"/>
                </a:solidFill>
              </a:rPr>
              <a:t>incosistent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appplicability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There are two types of packet filtering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statless</a:t>
            </a:r>
            <a:r>
              <a:rPr lang="en-US" sz="1800" dirty="0" smtClean="0"/>
              <a:t> packet filtering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err="1" smtClean="0"/>
              <a:t>statefull</a:t>
            </a:r>
            <a:r>
              <a:rPr lang="en-US" sz="1800" dirty="0" smtClean="0"/>
              <a:t> packet filtering     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title"/>
          </p:nvPr>
        </p:nvSpPr>
        <p:spPr>
          <a:xfrm>
            <a:off x="776670" y="0"/>
            <a:ext cx="7886700" cy="1325563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Statefull</a:t>
            </a:r>
            <a:r>
              <a:rPr lang="en-US" b="1" dirty="0" smtClean="0">
                <a:solidFill>
                  <a:srgbClr val="FF0000"/>
                </a:solidFill>
              </a:rPr>
              <a:t> packet filtering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>
          <a:xfrm>
            <a:off x="86809" y="1018572"/>
            <a:ext cx="9144000" cy="4325014"/>
          </a:xfrm>
        </p:spPr>
        <p:txBody>
          <a:bodyPr/>
          <a:lstStyle/>
          <a:p>
            <a:r>
              <a:rPr lang="en-US" dirty="0"/>
              <a:t>As the name </a:t>
            </a:r>
            <a:r>
              <a:rPr lang="en-US" dirty="0" smtClean="0"/>
              <a:t>indicates, </a:t>
            </a:r>
            <a:r>
              <a:rPr lang="en-US" dirty="0"/>
              <a:t>a </a:t>
            </a:r>
            <a:r>
              <a:rPr lang="en-US" dirty="0" err="1"/>
              <a:t>stateful</a:t>
            </a:r>
            <a:r>
              <a:rPr lang="en-US" dirty="0"/>
              <a:t> firewall always keeps track of the state of network connections</a:t>
            </a:r>
            <a:r>
              <a:rPr lang="en-US" dirty="0" smtClean="0"/>
              <a:t>.</a:t>
            </a:r>
          </a:p>
          <a:p>
            <a:r>
              <a:rPr lang="en-US" dirty="0"/>
              <a:t>This firewall is situated at Layers 3 and 4 of the </a:t>
            </a:r>
            <a:r>
              <a:rPr lang="en-US" u="sng" dirty="0">
                <a:hlinkClick r:id="rId2"/>
              </a:rPr>
              <a:t>Open Systems Interconnection (OSI) model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746" y="2945555"/>
            <a:ext cx="935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E2E2E"/>
                </a:solidFill>
                <a:latin typeface="NexusSans"/>
              </a:rPr>
              <a:t>Stateful</a:t>
            </a:r>
            <a:r>
              <a:rPr lang="en-US" i="1" dirty="0">
                <a:solidFill>
                  <a:srgbClr val="2E2E2E"/>
                </a:solidFill>
                <a:latin typeface="NexusSans"/>
              </a:rPr>
              <a:t> firewalls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 have a state table that allows the firewall to compare current packets to previous ones. 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746" y="3591886"/>
            <a:ext cx="90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2E2E"/>
                </a:solidFill>
                <a:latin typeface="NexusSans"/>
              </a:rPr>
              <a:t>Stateful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 firewalls are slower than packet filters, but are far more secure.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746" y="4100939"/>
            <a:ext cx="8034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E2E2E"/>
                </a:solidFill>
                <a:latin typeface="NexusSans"/>
              </a:rPr>
              <a:t>Stateful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 firewalls perform the same operations as packet filters but also maintain state about the packets that have arrived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893" y="4922183"/>
            <a:ext cx="9028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firewalls do not need many ports open for proper communication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893" y="5390131"/>
            <a:ext cx="460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Stateful</a:t>
            </a:r>
            <a:r>
              <a:rPr lang="en-US" dirty="0"/>
              <a:t> firewalls can be vulnerable </a:t>
            </a:r>
            <a:r>
              <a:rPr lang="en-US" dirty="0" smtClean="0"/>
              <a:t>to attackers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698098" y="122058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Stateless packet filtering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443455" y="1235316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also known as an access control list (ACL</a:t>
            </a:r>
            <a:r>
              <a:rPr lang="en-US" dirty="0" smtClean="0"/>
              <a:t>),&amp;network based</a:t>
            </a:r>
          </a:p>
          <a:p>
            <a:r>
              <a:rPr lang="en-US" dirty="0" smtClean="0"/>
              <a:t>does </a:t>
            </a:r>
            <a:r>
              <a:rPr lang="en-US" dirty="0"/>
              <a:t>not store information </a:t>
            </a:r>
            <a:r>
              <a:rPr lang="en-US" dirty="0" smtClean="0"/>
              <a:t>on </a:t>
            </a:r>
            <a:r>
              <a:rPr lang="en-US" dirty="0"/>
              <a:t>the connection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Applicable </a:t>
            </a:r>
            <a:r>
              <a:rPr lang="en-US" dirty="0"/>
              <a:t>to the network and physical </a:t>
            </a:r>
            <a:r>
              <a:rPr lang="en-US" dirty="0" smtClean="0"/>
              <a:t>layers</a:t>
            </a:r>
          </a:p>
          <a:p>
            <a:r>
              <a:rPr lang="en-US" dirty="0"/>
              <a:t>When the sender sends a packet and gets filtered through a firewall, the device checks for matches to any of the ACL rules that are configured in the firewall and then drops or rejects the packet accordingly</a:t>
            </a:r>
            <a:r>
              <a:rPr lang="en-US" dirty="0" smtClean="0"/>
              <a:t>.</a:t>
            </a:r>
          </a:p>
          <a:p>
            <a:r>
              <a:rPr lang="en-US" dirty="0"/>
              <a:t>Stateless firewalls do not take as much into account as </a:t>
            </a:r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en-US" dirty="0" err="1" smtClean="0"/>
              <a:t>firewalls.thats</a:t>
            </a:r>
            <a:r>
              <a:rPr lang="en-US" dirty="0" smtClean="0"/>
              <a:t> why they are FAST</a:t>
            </a:r>
          </a:p>
          <a:p>
            <a:r>
              <a:rPr lang="en-US" dirty="0" smtClean="0"/>
              <a:t>It </a:t>
            </a:r>
            <a:r>
              <a:rPr lang="en-US" dirty="0" err="1" smtClean="0"/>
              <a:t>dosent</a:t>
            </a:r>
            <a:r>
              <a:rPr lang="en-US" dirty="0" smtClean="0"/>
              <a:t> get into that many </a:t>
            </a:r>
            <a:r>
              <a:rPr lang="en-US" dirty="0" err="1" smtClean="0"/>
              <a:t>details,it</a:t>
            </a:r>
            <a:r>
              <a:rPr lang="en-US" dirty="0" smtClean="0"/>
              <a:t> performs well in heavy traffic</a:t>
            </a:r>
          </a:p>
          <a:p>
            <a:r>
              <a:rPr lang="en-US" dirty="0" smtClean="0"/>
              <a:t>Less secured than </a:t>
            </a:r>
            <a:r>
              <a:rPr lang="en-US" dirty="0" err="1" smtClean="0"/>
              <a:t>statefull</a:t>
            </a:r>
            <a:r>
              <a:rPr lang="en-US" dirty="0" smtClean="0"/>
              <a:t> firewall but faster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0486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Content Placeholder 10486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0486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0" name="Content Placeholder 10486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0486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2" name="Content Placeholder 104866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FIREWALLS</vt:lpstr>
      <vt:lpstr>Firewalls</vt:lpstr>
      <vt:lpstr>Why do we need firewalls??</vt:lpstr>
      <vt:lpstr>PACKET FILTERING FIREWALL</vt:lpstr>
      <vt:lpstr>Statefull packet filtering</vt:lpstr>
      <vt:lpstr>Stateless packet filtering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user</cp:lastModifiedBy>
  <cp:revision>8</cp:revision>
  <dcterms:created xsi:type="dcterms:W3CDTF">2015-05-12T03:30:45Z</dcterms:created>
  <dcterms:modified xsi:type="dcterms:W3CDTF">2023-01-10T06:53:29Z</dcterms:modified>
</cp:coreProperties>
</file>