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62" r:id="rId6"/>
    <p:sldId id="266" r:id="rId7"/>
    <p:sldId id="264" r:id="rId8"/>
    <p:sldId id="268" r:id="rId9"/>
    <p:sldId id="265" r:id="rId10"/>
    <p:sldId id="263" r:id="rId11"/>
    <p:sldId id="275" r:id="rId12"/>
    <p:sldId id="274" r:id="rId13"/>
    <p:sldId id="267" r:id="rId14"/>
    <p:sldId id="276"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6T00:23:52.051"/>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26T00:23:54.318"/>
    </inkml:context>
    <inkml:brush xml:id="br0">
      <inkml:brushProperty name="width" value="0.05" units="cm"/>
      <inkml:brushProperty name="height" value="0.05" units="cm"/>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2F18-56FE-4C42-B3C1-326BEAC2F5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83235A-7E44-401E-8FFF-31AB73FBE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2C016-40B8-48A8-A14C-E444EA5D57D4}"/>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8F14047E-C816-47F2-8141-BBB9FD421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B26FD-8177-4DC6-B3E1-BF35421A8233}"/>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362006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BA836-A837-47C1-8521-3912220C02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558F84-6A00-4272-85D2-E188B3D511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04EDC-EA0E-40EE-A4D4-98D8DFA5B535}"/>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70394EF8-211E-447A-9106-B104F8EDF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8A8BC-0E1B-470D-9D44-ED2A4D4DBC76}"/>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266526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EE64-869B-43CD-B5CF-12FA42D1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D7918B-AA88-4DE1-9341-A35CBAA7B1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A20AA-1904-4F46-BB7C-4A0F27B11085}"/>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634F2FCB-63D9-4687-AC1A-82B038E48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8D6A0-9692-49B9-9171-9021F3591C20}"/>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206292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7B4E-A779-4DE4-9B66-84E5A93D1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3A798-1BB6-4925-8BC3-DAAFB2EC0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C1E641-E0BB-4943-93F4-794DD5FCE792}"/>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22074700-F55F-49CB-8469-5153E41D6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FD04F-A39A-4359-B379-DB18E5FFEEF1}"/>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141242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7CED-DE1D-480F-93F5-F6078F705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DA924-4968-4597-97D9-A6409417F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B9C9C-717D-42D7-B766-AEA558B8BE37}"/>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7A7C0F46-536C-4060-B82D-F14B791647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A24BBA-BB22-4ABF-8F03-26D4A678CEE2}"/>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414227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2062-42E1-4972-8CAC-9B4613C5E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3F426-EE50-4F9A-9F1F-B970F23A8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E0CE18-0C78-4695-97D0-18A9A1AD5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118270-2C9A-4B80-BC61-7BDE73B54E78}"/>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6" name="Footer Placeholder 5">
            <a:extLst>
              <a:ext uri="{FF2B5EF4-FFF2-40B4-BE49-F238E27FC236}">
                <a16:creationId xmlns:a16="http://schemas.microsoft.com/office/drawing/2014/main" id="{2E78A1E7-FC8F-42D5-9000-B4771390C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161F0-E853-4C38-9BEE-88919442AE3C}"/>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165615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FAC8-99D7-4A59-A86B-8272425D7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A8A57-7AC7-4350-98A8-1C86E7CE3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65412-1132-44F6-8FF6-AA0D640D8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A32B7D-F7B9-4A27-A81C-3B282AD65A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B5A5C-9761-4B22-9DF5-37A5091BB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512251-3310-4626-A9A4-959E82C7F686}"/>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8" name="Footer Placeholder 7">
            <a:extLst>
              <a:ext uri="{FF2B5EF4-FFF2-40B4-BE49-F238E27FC236}">
                <a16:creationId xmlns:a16="http://schemas.microsoft.com/office/drawing/2014/main" id="{FBBA1F13-AA8F-42FE-BD14-35551BC21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5E094-E27D-4F4A-BD59-D21101D059C6}"/>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33135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87EA-04C9-4F29-B6AD-9E12D1F18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6EC5E-A030-4133-98A1-7AAB82F78319}"/>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4" name="Footer Placeholder 3">
            <a:extLst>
              <a:ext uri="{FF2B5EF4-FFF2-40B4-BE49-F238E27FC236}">
                <a16:creationId xmlns:a16="http://schemas.microsoft.com/office/drawing/2014/main" id="{5754509B-8105-4D89-B327-4D6B4972BF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2A815D-45BB-402A-A0E4-6398453C1EBC}"/>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301447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31154-999F-433A-AAFA-89AF358ED7F2}"/>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3" name="Footer Placeholder 2">
            <a:extLst>
              <a:ext uri="{FF2B5EF4-FFF2-40B4-BE49-F238E27FC236}">
                <a16:creationId xmlns:a16="http://schemas.microsoft.com/office/drawing/2014/main" id="{6C8D07AC-BF97-40C5-BA27-94EF8A1F5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31CC18-7967-46A0-AEA5-4B102BCAC5B4}"/>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402627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D41E-BE1B-4633-A5E9-A19E1760A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15162B-4045-4DCC-895E-00ECA45828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BD43C-33D1-4846-9F4A-A015CDD58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CEBAD-39DE-43F4-8834-0A3103E14429}"/>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6" name="Footer Placeholder 5">
            <a:extLst>
              <a:ext uri="{FF2B5EF4-FFF2-40B4-BE49-F238E27FC236}">
                <a16:creationId xmlns:a16="http://schemas.microsoft.com/office/drawing/2014/main" id="{A421094A-0F05-47F2-8CBB-44C3418C7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01C0B-F34B-40DD-B410-3F7265C6C162}"/>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88045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871D-6DD9-4F35-9C92-0C6A6D66A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E01CFC-9A8A-4A0D-82C1-8D0F194FB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40DAD-CCB2-4468-BA50-EEE63073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05D02-0F63-43B3-A312-05B0B1F750F5}"/>
              </a:ext>
            </a:extLst>
          </p:cNvPr>
          <p:cNvSpPr>
            <a:spLocks noGrp="1"/>
          </p:cNvSpPr>
          <p:nvPr>
            <p:ph type="dt" sz="half" idx="10"/>
          </p:nvPr>
        </p:nvSpPr>
        <p:spPr/>
        <p:txBody>
          <a:bodyPr/>
          <a:lstStyle/>
          <a:p>
            <a:fld id="{FC4725A2-0349-4A21-94F1-A0F0C9F89787}" type="datetimeFigureOut">
              <a:rPr lang="en-US" smtClean="0"/>
              <a:t>4/2/2020</a:t>
            </a:fld>
            <a:endParaRPr lang="en-US"/>
          </a:p>
        </p:txBody>
      </p:sp>
      <p:sp>
        <p:nvSpPr>
          <p:cNvPr id="6" name="Footer Placeholder 5">
            <a:extLst>
              <a:ext uri="{FF2B5EF4-FFF2-40B4-BE49-F238E27FC236}">
                <a16:creationId xmlns:a16="http://schemas.microsoft.com/office/drawing/2014/main" id="{E1369277-F716-4D8D-B730-21031C370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5F92BE-EF9C-4D07-B8B5-C8A54E0A753E}"/>
              </a:ext>
            </a:extLst>
          </p:cNvPr>
          <p:cNvSpPr>
            <a:spLocks noGrp="1"/>
          </p:cNvSpPr>
          <p:nvPr>
            <p:ph type="sldNum" sz="quarter" idx="12"/>
          </p:nvPr>
        </p:nvSpPr>
        <p:spPr/>
        <p:txBody>
          <a:bodyPr/>
          <a:lstStyle/>
          <a:p>
            <a:fld id="{96226FCE-51CD-4F11-8A97-08A19B9C32EC}" type="slidenum">
              <a:rPr lang="en-US" smtClean="0"/>
              <a:t>‹#›</a:t>
            </a:fld>
            <a:endParaRPr lang="en-US"/>
          </a:p>
        </p:txBody>
      </p:sp>
    </p:spTree>
    <p:extLst>
      <p:ext uri="{BB962C8B-B14F-4D97-AF65-F5344CB8AC3E}">
        <p14:creationId xmlns:p14="http://schemas.microsoft.com/office/powerpoint/2010/main" val="3441551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FAE03-972D-4121-85E6-1480064F4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37CEF-8352-4AF5-80AC-75ECB33DE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92655-B2AA-449C-9F73-68353CCA7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725A2-0349-4A21-94F1-A0F0C9F89787}" type="datetimeFigureOut">
              <a:rPr lang="en-US" smtClean="0"/>
              <a:t>4/2/2020</a:t>
            </a:fld>
            <a:endParaRPr lang="en-US"/>
          </a:p>
        </p:txBody>
      </p:sp>
      <p:sp>
        <p:nvSpPr>
          <p:cNvPr id="5" name="Footer Placeholder 4">
            <a:extLst>
              <a:ext uri="{FF2B5EF4-FFF2-40B4-BE49-F238E27FC236}">
                <a16:creationId xmlns:a16="http://schemas.microsoft.com/office/drawing/2014/main" id="{DE052F73-CDB0-4C85-80E8-E5C2ADA1F5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BBC841-DE62-408F-A90E-4F9D5A181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26FCE-51CD-4F11-8A97-08A19B9C32EC}" type="slidenum">
              <a:rPr lang="en-US" smtClean="0"/>
              <a:t>‹#›</a:t>
            </a:fld>
            <a:endParaRPr lang="en-US"/>
          </a:p>
        </p:txBody>
      </p:sp>
    </p:spTree>
    <p:extLst>
      <p:ext uri="{BB962C8B-B14F-4D97-AF65-F5344CB8AC3E}">
        <p14:creationId xmlns:p14="http://schemas.microsoft.com/office/powerpoint/2010/main" val="6308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tudytonight.com/data-structures/linked-list-vs-array" TargetMode="External"/><Relationship Id="rId2" Type="http://schemas.openxmlformats.org/officeDocument/2006/relationships/hyperlink" Target="http://www.geeksforgeeks.org/applications-of-linked-list-data-structure/" TargetMode="External"/><Relationship Id="rId1" Type="http://schemas.openxmlformats.org/officeDocument/2006/relationships/slideLayout" Target="../slideLayouts/slideLayout2.xml"/><Relationship Id="rId4" Type="http://schemas.openxmlformats.org/officeDocument/2006/relationships/hyperlink" Target="http://www.interviewbit.com/courses/programming/topics/linked-lis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2C5B0-5B4A-4BB0-B237-CF8F296D5C9E}"/>
              </a:ext>
            </a:extLst>
          </p:cNvPr>
          <p:cNvSpPr>
            <a:spLocks noGrp="1"/>
          </p:cNvSpPr>
          <p:nvPr>
            <p:ph type="ctrTitle"/>
          </p:nvPr>
        </p:nvSpPr>
        <p:spPr>
          <a:xfrm>
            <a:off x="5842000" y="2804160"/>
            <a:ext cx="5853175" cy="2101195"/>
          </a:xfrm>
        </p:spPr>
        <p:txBody>
          <a:bodyPr>
            <a:normAutofit/>
          </a:bodyPr>
          <a:lstStyle/>
          <a:p>
            <a:pPr algn="r"/>
            <a:r>
              <a:rPr lang="en-US" sz="4400" dirty="0"/>
              <a:t>Advantages of Linked Lists</a:t>
            </a:r>
          </a:p>
        </p:txBody>
      </p:sp>
      <p:sp>
        <p:nvSpPr>
          <p:cNvPr id="3" name="Subtitle 2">
            <a:extLst>
              <a:ext uri="{FF2B5EF4-FFF2-40B4-BE49-F238E27FC236}">
                <a16:creationId xmlns:a16="http://schemas.microsoft.com/office/drawing/2014/main" id="{D1ED53D2-82E3-4F12-9520-2E3C53A49CBE}"/>
              </a:ext>
            </a:extLst>
          </p:cNvPr>
          <p:cNvSpPr>
            <a:spLocks noGrp="1"/>
          </p:cNvSpPr>
          <p:nvPr>
            <p:ph type="subTitle" idx="1"/>
          </p:nvPr>
        </p:nvSpPr>
        <p:spPr>
          <a:xfrm>
            <a:off x="7529886" y="4905356"/>
            <a:ext cx="4165290" cy="617620"/>
          </a:xfrm>
        </p:spPr>
        <p:txBody>
          <a:bodyPr>
            <a:normAutofit/>
          </a:bodyPr>
          <a:lstStyle/>
          <a:p>
            <a:pPr algn="r"/>
            <a:r>
              <a:rPr lang="en-US" dirty="0"/>
              <a:t>Abdelrahman Elsayed</a:t>
            </a:r>
          </a:p>
        </p:txBody>
      </p:sp>
      <p:pic>
        <p:nvPicPr>
          <p:cNvPr id="1028" name="Picture 4" descr="Related image">
            <a:extLst>
              <a:ext uri="{FF2B5EF4-FFF2-40B4-BE49-F238E27FC236}">
                <a16:creationId xmlns:a16="http://schemas.microsoft.com/office/drawing/2014/main" id="{F67646C0-8ED7-4E3D-94CC-AF7B5185C0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9"/>
          <a:stretch/>
        </p:blipFill>
        <p:spPr bwMode="auto">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72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175745" y="1216597"/>
            <a:ext cx="9942716" cy="1132030"/>
          </a:xfrm>
        </p:spPr>
        <p:txBody>
          <a:bodyPr anchor="ctr">
            <a:normAutofit/>
          </a:bodyPr>
          <a:lstStyle/>
          <a:p>
            <a:r>
              <a:rPr lang="en-US" sz="4800"/>
              <a:t>Circular singly linked list</a:t>
            </a:r>
            <a:endParaRPr lang="en-US" sz="4800" dirty="0"/>
          </a:p>
        </p:txBody>
      </p:sp>
      <p:sp>
        <p:nvSpPr>
          <p:cNvPr id="6" name="Content Placeholder 5">
            <a:extLst>
              <a:ext uri="{FF2B5EF4-FFF2-40B4-BE49-F238E27FC236}">
                <a16:creationId xmlns:a16="http://schemas.microsoft.com/office/drawing/2014/main" id="{AE3D27D2-C47F-4F31-8E77-0445C6EAA0D2}"/>
              </a:ext>
            </a:extLst>
          </p:cNvPr>
          <p:cNvSpPr>
            <a:spLocks noGrp="1"/>
          </p:cNvSpPr>
          <p:nvPr>
            <p:ph idx="1"/>
          </p:nvPr>
        </p:nvSpPr>
        <p:spPr>
          <a:xfrm>
            <a:off x="120644" y="2388734"/>
            <a:ext cx="11426921" cy="3392303"/>
          </a:xfrm>
        </p:spPr>
        <p:txBody>
          <a:bodyPr anchor="ctr">
            <a:normAutofit/>
          </a:bodyPr>
          <a:lstStyle/>
          <a:p>
            <a:pPr lvl="1"/>
            <a:r>
              <a:rPr lang="en-US"/>
              <a:t>In single linked list, every node points to its next node in the sequence and the last node points NULL. But in circular linked list, every node points to its next node in the sequence but the last node points to the first node in the list.</a:t>
            </a:r>
          </a:p>
          <a:p>
            <a:pPr lvl="1"/>
            <a:r>
              <a:rPr lang="en-US"/>
              <a:t>That means circular linked list is similar to the single linked list except that the last node points to the first node in the list</a:t>
            </a:r>
          </a:p>
          <a:p>
            <a:pPr lvl="1"/>
            <a:endParaRPr lang="en-US" sz="2200" dirty="0"/>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076" name="Picture 4" descr="Circular Linked List">
            <a:extLst>
              <a:ext uri="{FF2B5EF4-FFF2-40B4-BE49-F238E27FC236}">
                <a16:creationId xmlns:a16="http://schemas.microsoft.com/office/drawing/2014/main" id="{F27B2348-937F-4C9D-983C-838ED72A0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828" y="4472770"/>
            <a:ext cx="7897988" cy="2193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56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Time complexity-linked list</a:t>
            </a:r>
          </a:p>
        </p:txBody>
      </p:sp>
      <p:sp>
        <p:nvSpPr>
          <p:cNvPr id="137" name="Rectangle 1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5376A71D-B053-41EC-9675-DFE249A313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4602"/>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50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175745" y="1216597"/>
            <a:ext cx="9942716" cy="1132030"/>
          </a:xfrm>
        </p:spPr>
        <p:txBody>
          <a:bodyPr anchor="ctr">
            <a:normAutofit fontScale="90000"/>
          </a:bodyPr>
          <a:lstStyle/>
          <a:p>
            <a:r>
              <a:rPr lang="en-US" dirty="0"/>
              <a:t>Doubly Linked List</a:t>
            </a:r>
            <a:br>
              <a:rPr lang="en-US" b="1" dirty="0"/>
            </a:br>
            <a:endParaRPr lang="en-US" sz="4800" dirty="0"/>
          </a:p>
        </p:txBody>
      </p:sp>
      <p:sp>
        <p:nvSpPr>
          <p:cNvPr id="6" name="Content Placeholder 5">
            <a:extLst>
              <a:ext uri="{FF2B5EF4-FFF2-40B4-BE49-F238E27FC236}">
                <a16:creationId xmlns:a16="http://schemas.microsoft.com/office/drawing/2014/main" id="{AE3D27D2-C47F-4F31-8E77-0445C6EAA0D2}"/>
              </a:ext>
            </a:extLst>
          </p:cNvPr>
          <p:cNvSpPr>
            <a:spLocks noGrp="1"/>
          </p:cNvSpPr>
          <p:nvPr>
            <p:ph idx="1"/>
          </p:nvPr>
        </p:nvSpPr>
        <p:spPr>
          <a:xfrm>
            <a:off x="120645" y="2388735"/>
            <a:ext cx="11360644" cy="3180806"/>
          </a:xfrm>
        </p:spPr>
        <p:txBody>
          <a:bodyPr anchor="ctr">
            <a:normAutofit/>
          </a:bodyPr>
          <a:lstStyle/>
          <a:p>
            <a:pPr lvl="1"/>
            <a:r>
              <a:rPr lang="en-US" sz="2800" dirty="0"/>
              <a:t>Unlike the singly linked list, a node of a doubly linked list consists of three fields: two pointers and one information field. The two pointers contain the addresses of previous nodes and the next nodes in the sequence and one data field.</a:t>
            </a:r>
          </a:p>
          <a:p>
            <a:pPr lvl="1"/>
            <a:endParaRPr lang="en-US" sz="2200" dirty="0"/>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8776821-CF37-460B-9E5B-38A8E2662402}"/>
              </a:ext>
            </a:extLst>
          </p:cNvPr>
          <p:cNvPicPr>
            <a:picLocks noChangeAspect="1"/>
          </p:cNvPicPr>
          <p:nvPr/>
        </p:nvPicPr>
        <p:blipFill>
          <a:blip r:embed="rId2"/>
          <a:stretch>
            <a:fillRect/>
          </a:stretch>
        </p:blipFill>
        <p:spPr>
          <a:xfrm>
            <a:off x="3292388" y="4737363"/>
            <a:ext cx="7822937" cy="1602478"/>
          </a:xfrm>
          <a:prstGeom prst="rect">
            <a:avLst/>
          </a:prstGeom>
        </p:spPr>
      </p:pic>
    </p:spTree>
    <p:extLst>
      <p:ext uri="{BB962C8B-B14F-4D97-AF65-F5344CB8AC3E}">
        <p14:creationId xmlns:p14="http://schemas.microsoft.com/office/powerpoint/2010/main" val="342375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54480"/>
          </a:xfrm>
        </p:spPr>
        <p:txBody>
          <a:bodyPr anchor="ctr">
            <a:normAutofit/>
          </a:bodyPr>
          <a:lstStyle/>
          <a:p>
            <a:pPr algn="ctr"/>
            <a:r>
              <a:rPr lang="en-US" sz="4800" u="sng" dirty="0"/>
              <a:t>Singly Vs. Doubly linked lists</a:t>
            </a:r>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Table 8">
            <a:extLst>
              <a:ext uri="{FF2B5EF4-FFF2-40B4-BE49-F238E27FC236}">
                <a16:creationId xmlns:a16="http://schemas.microsoft.com/office/drawing/2014/main" id="{BA9EC122-BA71-4F4E-AC04-B77D0BEBF039}"/>
              </a:ext>
            </a:extLst>
          </p:cNvPr>
          <p:cNvGraphicFramePr>
            <a:graphicFrameLocks noGrp="1"/>
          </p:cNvGraphicFramePr>
          <p:nvPr>
            <p:extLst>
              <p:ext uri="{D42A27DB-BD31-4B8C-83A1-F6EECF244321}">
                <p14:modId xmlns:p14="http://schemas.microsoft.com/office/powerpoint/2010/main" val="2007746601"/>
              </p:ext>
            </p:extLst>
          </p:nvPr>
        </p:nvGraphicFramePr>
        <p:xfrm>
          <a:off x="838200" y="2611148"/>
          <a:ext cx="10378440" cy="4073956"/>
        </p:xfrm>
        <a:graphic>
          <a:graphicData uri="http://schemas.openxmlformats.org/drawingml/2006/table">
            <a:tbl>
              <a:tblPr firstRow="1" bandRow="1">
                <a:tableStyleId>{00A15C55-8517-42AA-B614-E9B94910E393}</a:tableStyleId>
              </a:tblPr>
              <a:tblGrid>
                <a:gridCol w="5189220">
                  <a:extLst>
                    <a:ext uri="{9D8B030D-6E8A-4147-A177-3AD203B41FA5}">
                      <a16:colId xmlns:a16="http://schemas.microsoft.com/office/drawing/2014/main" val="4011392866"/>
                    </a:ext>
                  </a:extLst>
                </a:gridCol>
                <a:gridCol w="5189220">
                  <a:extLst>
                    <a:ext uri="{9D8B030D-6E8A-4147-A177-3AD203B41FA5}">
                      <a16:colId xmlns:a16="http://schemas.microsoft.com/office/drawing/2014/main" val="2642223267"/>
                    </a:ext>
                  </a:extLst>
                </a:gridCol>
              </a:tblGrid>
              <a:tr h="631463">
                <a:tc>
                  <a:txBody>
                    <a:bodyPr/>
                    <a:lstStyle/>
                    <a:p>
                      <a:pPr algn="ctr"/>
                      <a:r>
                        <a:rPr lang="en-US" sz="1800" b="1" i="0" kern="1200" cap="all" dirty="0">
                          <a:solidFill>
                            <a:schemeClr val="lt1"/>
                          </a:solidFill>
                          <a:effectLst/>
                          <a:latin typeface="+mn-lt"/>
                          <a:ea typeface="+mn-ea"/>
                          <a:cs typeface="+mn-cs"/>
                        </a:rPr>
                        <a:t>SINGLY LINKED LIST (SLL)</a:t>
                      </a:r>
                      <a:endParaRPr lang="en-US" dirty="0"/>
                    </a:p>
                  </a:txBody>
                  <a:tcPr/>
                </a:tc>
                <a:tc>
                  <a:txBody>
                    <a:bodyPr/>
                    <a:lstStyle/>
                    <a:p>
                      <a:pPr algn="ctr"/>
                      <a:r>
                        <a:rPr lang="en-US" sz="1800" b="1" i="0" kern="1200" cap="all" dirty="0">
                          <a:solidFill>
                            <a:schemeClr val="lt1"/>
                          </a:solidFill>
                          <a:effectLst/>
                          <a:latin typeface="+mn-lt"/>
                          <a:ea typeface="+mn-ea"/>
                          <a:cs typeface="+mn-cs"/>
                        </a:rPr>
                        <a:t>DOUBLY LINKED LIST (</a:t>
                      </a:r>
                      <a:r>
                        <a:rPr lang="en-US" sz="1800" b="1" i="0" kern="1200" cap="all" dirty="0" err="1">
                          <a:solidFill>
                            <a:schemeClr val="lt1"/>
                          </a:solidFill>
                          <a:effectLst/>
                          <a:latin typeface="+mn-lt"/>
                          <a:ea typeface="+mn-ea"/>
                          <a:cs typeface="+mn-cs"/>
                        </a:rPr>
                        <a:t>dLL</a:t>
                      </a:r>
                      <a:r>
                        <a:rPr lang="en-US" sz="1800" b="1" i="0" kern="1200" cap="all" dirty="0">
                          <a:solidFill>
                            <a:schemeClr val="lt1"/>
                          </a:solidFill>
                          <a:effectLst/>
                          <a:latin typeface="+mn-lt"/>
                          <a:ea typeface="+mn-ea"/>
                          <a:cs typeface="+mn-cs"/>
                        </a:rPr>
                        <a:t>)</a:t>
                      </a:r>
                      <a:endParaRPr lang="en-US" dirty="0"/>
                    </a:p>
                  </a:txBody>
                  <a:tcPr/>
                </a:tc>
                <a:extLst>
                  <a:ext uri="{0D108BD9-81ED-4DB2-BD59-A6C34878D82A}">
                    <a16:rowId xmlns:a16="http://schemas.microsoft.com/office/drawing/2014/main" val="3118328284"/>
                  </a:ext>
                </a:extLst>
              </a:tr>
              <a:tr h="702954">
                <a:tc>
                  <a:txBody>
                    <a:bodyPr/>
                    <a:lstStyle/>
                    <a:p>
                      <a:pPr algn="l"/>
                      <a:r>
                        <a:rPr lang="en-US" sz="2000" b="0" i="0" kern="1200" dirty="0">
                          <a:solidFill>
                            <a:schemeClr val="dk1"/>
                          </a:solidFill>
                          <a:effectLst/>
                          <a:latin typeface="+mn-lt"/>
                          <a:ea typeface="+mn-ea"/>
                          <a:cs typeface="+mn-cs"/>
                        </a:rPr>
                        <a:t>SLL has nodes with only a data field and next link field.</a:t>
                      </a:r>
                      <a:endParaRPr lang="en-US" sz="2000" dirty="0"/>
                    </a:p>
                  </a:txBody>
                  <a:tcPr/>
                </a:tc>
                <a:tc>
                  <a:txBody>
                    <a:bodyPr/>
                    <a:lstStyle/>
                    <a:p>
                      <a:pPr algn="l"/>
                      <a:r>
                        <a:rPr lang="en-US" sz="2000" b="0" i="0" kern="1200" dirty="0">
                          <a:solidFill>
                            <a:schemeClr val="dk1"/>
                          </a:solidFill>
                          <a:effectLst/>
                          <a:latin typeface="+mn-lt"/>
                          <a:ea typeface="+mn-ea"/>
                          <a:cs typeface="+mn-cs"/>
                        </a:rPr>
                        <a:t>DLL has nodes with a data field, a previous link field and a next link field.</a:t>
                      </a:r>
                      <a:endParaRPr lang="en-US" sz="2000" dirty="0"/>
                    </a:p>
                  </a:txBody>
                  <a:tcPr/>
                </a:tc>
                <a:extLst>
                  <a:ext uri="{0D108BD9-81ED-4DB2-BD59-A6C34878D82A}">
                    <a16:rowId xmlns:a16="http://schemas.microsoft.com/office/drawing/2014/main" val="175096453"/>
                  </a:ext>
                </a:extLst>
              </a:tr>
              <a:tr h="8244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85798446"/>
                  </a:ext>
                </a:extLst>
              </a:tr>
              <a:tr h="641828">
                <a:tc>
                  <a:txBody>
                    <a:bodyPr/>
                    <a:lstStyle/>
                    <a:p>
                      <a:r>
                        <a:rPr lang="en-US" sz="1800" b="0" i="0" kern="1200" dirty="0">
                          <a:solidFill>
                            <a:schemeClr val="dk1"/>
                          </a:solidFill>
                          <a:effectLst/>
                          <a:latin typeface="+mn-lt"/>
                          <a:ea typeface="+mn-ea"/>
                          <a:cs typeface="+mn-cs"/>
                        </a:rPr>
                        <a:t>In SLL, the traversal can be done using the next node link only.</a:t>
                      </a:r>
                      <a:endParaRPr lang="en-US" dirty="0"/>
                    </a:p>
                  </a:txBody>
                  <a:tcPr/>
                </a:tc>
                <a:tc>
                  <a:txBody>
                    <a:bodyPr/>
                    <a:lstStyle/>
                    <a:p>
                      <a:r>
                        <a:rPr lang="en-US" sz="1800" b="0" i="0" kern="1200" dirty="0">
                          <a:solidFill>
                            <a:schemeClr val="dk1"/>
                          </a:solidFill>
                          <a:effectLst/>
                          <a:latin typeface="+mn-lt"/>
                          <a:ea typeface="+mn-ea"/>
                          <a:cs typeface="+mn-cs"/>
                        </a:rPr>
                        <a:t>In DLL, the traversal can be done using the previous node link or the next node link. </a:t>
                      </a:r>
                      <a:endParaRPr lang="en-US" dirty="0"/>
                    </a:p>
                  </a:txBody>
                  <a:tcPr/>
                </a:tc>
                <a:extLst>
                  <a:ext uri="{0D108BD9-81ED-4DB2-BD59-A6C34878D82A}">
                    <a16:rowId xmlns:a16="http://schemas.microsoft.com/office/drawing/2014/main" val="1258239582"/>
                  </a:ext>
                </a:extLst>
              </a:tr>
              <a:tr h="641828">
                <a:tc>
                  <a:txBody>
                    <a:bodyPr/>
                    <a:lstStyle/>
                    <a:p>
                      <a:r>
                        <a:rPr lang="en-US" sz="1800" b="0" i="0" kern="1200" dirty="0">
                          <a:solidFill>
                            <a:schemeClr val="dk1"/>
                          </a:solidFill>
                          <a:effectLst/>
                          <a:latin typeface="+mn-lt"/>
                          <a:ea typeface="+mn-ea"/>
                          <a:cs typeface="+mn-cs"/>
                        </a:rPr>
                        <a:t>The SLL occupies less memory than DLL as it has only 2 fields.</a:t>
                      </a:r>
                      <a:endParaRPr lang="en-US" dirty="0"/>
                    </a:p>
                  </a:txBody>
                  <a:tcPr/>
                </a:tc>
                <a:tc>
                  <a:txBody>
                    <a:bodyPr/>
                    <a:lstStyle/>
                    <a:p>
                      <a:r>
                        <a:rPr lang="en-US" sz="1800" b="0" i="0" kern="1200" dirty="0">
                          <a:solidFill>
                            <a:schemeClr val="dk1"/>
                          </a:solidFill>
                          <a:effectLst/>
                          <a:latin typeface="+mn-lt"/>
                          <a:ea typeface="+mn-ea"/>
                          <a:cs typeface="+mn-cs"/>
                        </a:rPr>
                        <a:t>The DLL occupies more memory than SLL as it has 3 fields.</a:t>
                      </a:r>
                      <a:endParaRPr lang="en-US" dirty="0"/>
                    </a:p>
                  </a:txBody>
                  <a:tcPr/>
                </a:tc>
                <a:extLst>
                  <a:ext uri="{0D108BD9-81ED-4DB2-BD59-A6C34878D82A}">
                    <a16:rowId xmlns:a16="http://schemas.microsoft.com/office/drawing/2014/main" val="2635895137"/>
                  </a:ext>
                </a:extLst>
              </a:tr>
              <a:tr h="631463">
                <a:tc>
                  <a:txBody>
                    <a:bodyPr/>
                    <a:lstStyle/>
                    <a:p>
                      <a:r>
                        <a:rPr lang="en-US" sz="1800" b="0" i="0" kern="1200" dirty="0">
                          <a:solidFill>
                            <a:schemeClr val="dk1"/>
                          </a:solidFill>
                          <a:effectLst/>
                          <a:latin typeface="+mn-lt"/>
                          <a:ea typeface="+mn-ea"/>
                          <a:cs typeface="+mn-cs"/>
                        </a:rPr>
                        <a:t>Less efficient access to elements.</a:t>
                      </a:r>
                      <a:endParaRPr lang="en-US" dirty="0"/>
                    </a:p>
                  </a:txBody>
                  <a:tcPr/>
                </a:tc>
                <a:tc>
                  <a:txBody>
                    <a:bodyPr/>
                    <a:lstStyle/>
                    <a:p>
                      <a:r>
                        <a:rPr lang="en-US" sz="1800" b="0" i="0" kern="1200" dirty="0">
                          <a:solidFill>
                            <a:schemeClr val="dk1"/>
                          </a:solidFill>
                          <a:effectLst/>
                          <a:latin typeface="+mn-lt"/>
                          <a:ea typeface="+mn-ea"/>
                          <a:cs typeface="+mn-cs"/>
                        </a:rPr>
                        <a:t>More efficient access to elements.</a:t>
                      </a:r>
                      <a:endParaRPr lang="en-US" dirty="0"/>
                    </a:p>
                  </a:txBody>
                  <a:tcPr/>
                </a:tc>
                <a:extLst>
                  <a:ext uri="{0D108BD9-81ED-4DB2-BD59-A6C34878D82A}">
                    <a16:rowId xmlns:a16="http://schemas.microsoft.com/office/drawing/2014/main" val="1100532245"/>
                  </a:ext>
                </a:extLst>
              </a:tr>
            </a:tbl>
          </a:graphicData>
        </a:graphic>
      </p:graphicFrame>
      <p:pic>
        <p:nvPicPr>
          <p:cNvPr id="12" name="Picture 11">
            <a:extLst>
              <a:ext uri="{FF2B5EF4-FFF2-40B4-BE49-F238E27FC236}">
                <a16:creationId xmlns:a16="http://schemas.microsoft.com/office/drawing/2014/main" id="{2D2ADD3F-7686-4FEE-AED5-740D2B9E2AEB}"/>
              </a:ext>
            </a:extLst>
          </p:cNvPr>
          <p:cNvPicPr>
            <a:picLocks noChangeAspect="1"/>
          </p:cNvPicPr>
          <p:nvPr/>
        </p:nvPicPr>
        <p:blipFill>
          <a:blip r:embed="rId2"/>
          <a:stretch>
            <a:fillRect/>
          </a:stretch>
        </p:blipFill>
        <p:spPr>
          <a:xfrm>
            <a:off x="463692" y="4035368"/>
            <a:ext cx="5416580" cy="694353"/>
          </a:xfrm>
          <a:prstGeom prst="rect">
            <a:avLst/>
          </a:prstGeom>
        </p:spPr>
      </p:pic>
      <p:pic>
        <p:nvPicPr>
          <p:cNvPr id="14" name="Picture 13">
            <a:extLst>
              <a:ext uri="{FF2B5EF4-FFF2-40B4-BE49-F238E27FC236}">
                <a16:creationId xmlns:a16="http://schemas.microsoft.com/office/drawing/2014/main" id="{04849967-F237-46E4-B6A3-AF5EA2A24500}"/>
              </a:ext>
            </a:extLst>
          </p:cNvPr>
          <p:cNvPicPr>
            <a:picLocks noChangeAspect="1"/>
          </p:cNvPicPr>
          <p:nvPr/>
        </p:nvPicPr>
        <p:blipFill>
          <a:blip r:embed="rId3"/>
          <a:stretch>
            <a:fillRect/>
          </a:stretch>
        </p:blipFill>
        <p:spPr>
          <a:xfrm>
            <a:off x="6096000" y="4035368"/>
            <a:ext cx="5074073" cy="739831"/>
          </a:xfrm>
          <a:prstGeom prst="rect">
            <a:avLst/>
          </a:prstGeom>
        </p:spPr>
      </p:pic>
    </p:spTree>
    <p:extLst>
      <p:ext uri="{BB962C8B-B14F-4D97-AF65-F5344CB8AC3E}">
        <p14:creationId xmlns:p14="http://schemas.microsoft.com/office/powerpoint/2010/main" val="1071598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u="sng"/>
              <a:t>Singly Vs. Doubly linked lists(Time complexity)</a:t>
            </a:r>
          </a:p>
        </p:txBody>
      </p:sp>
      <p:sp>
        <p:nvSpPr>
          <p:cNvPr id="137" name="Rectangle 1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hapter 3: Fundamental Data Structures: The Array and Linked ...">
            <a:extLst>
              <a:ext uri="{FF2B5EF4-FFF2-40B4-BE49-F238E27FC236}">
                <a16:creationId xmlns:a16="http://schemas.microsoft.com/office/drawing/2014/main" id="{8A044964-8302-4AC8-83E0-0DEFFBCC60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4" r="1" b="8170"/>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14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90402"/>
          </a:xfrm>
        </p:spPr>
        <p:txBody>
          <a:bodyPr anchor="ctr">
            <a:normAutofit/>
          </a:bodyPr>
          <a:lstStyle/>
          <a:p>
            <a:r>
              <a:rPr lang="en-US" sz="3600" b="1" dirty="0"/>
              <a:t>Applications of linked list in computer science</a:t>
            </a:r>
            <a:r>
              <a:rPr lang="en-US" sz="3600" dirty="0"/>
              <a:t> </a:t>
            </a:r>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5B73829-7536-4654-A604-602F6ECEF79D}"/>
              </a:ext>
            </a:extLst>
          </p:cNvPr>
          <p:cNvSpPr>
            <a:spLocks noGrp="1"/>
          </p:cNvSpPr>
          <p:nvPr>
            <p:ph idx="1"/>
          </p:nvPr>
        </p:nvSpPr>
        <p:spPr>
          <a:xfrm>
            <a:off x="731525" y="2856074"/>
            <a:ext cx="10151327" cy="2987713"/>
          </a:xfrm>
        </p:spPr>
        <p:txBody>
          <a:bodyPr>
            <a:normAutofit lnSpcReduction="10000"/>
          </a:bodyPr>
          <a:lstStyle/>
          <a:p>
            <a:pPr fontAlgn="base"/>
            <a:r>
              <a:rPr lang="en-US" dirty="0"/>
              <a:t>Implementation of stacks and queues </a:t>
            </a:r>
          </a:p>
          <a:p>
            <a:pPr fontAlgn="base"/>
            <a:r>
              <a:rPr lang="en-US" dirty="0"/>
              <a:t>Implementation of graphs </a:t>
            </a:r>
          </a:p>
          <a:p>
            <a:pPr fontAlgn="base"/>
            <a:r>
              <a:rPr lang="en-US" dirty="0"/>
              <a:t>Dynamic memory allocation : We use linked list of free blocks.</a:t>
            </a:r>
          </a:p>
          <a:p>
            <a:pPr fontAlgn="base"/>
            <a:r>
              <a:rPr lang="en-US" dirty="0"/>
              <a:t>Maintaining directory of names</a:t>
            </a:r>
          </a:p>
          <a:p>
            <a:pPr fontAlgn="base"/>
            <a:r>
              <a:rPr lang="en-US" dirty="0"/>
              <a:t>Performing arithmetic operations on long integers</a:t>
            </a:r>
          </a:p>
          <a:p>
            <a:pPr fontAlgn="base"/>
            <a:r>
              <a:rPr lang="en-US" dirty="0"/>
              <a:t>Representing sparse matrices</a:t>
            </a:r>
          </a:p>
          <a:p>
            <a:endParaRPr lang="en-US" dirty="0"/>
          </a:p>
        </p:txBody>
      </p:sp>
    </p:spTree>
    <p:extLst>
      <p:ext uri="{BB962C8B-B14F-4D97-AF65-F5344CB8AC3E}">
        <p14:creationId xmlns:p14="http://schemas.microsoft.com/office/powerpoint/2010/main" val="1406753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90402"/>
          </a:xfrm>
        </p:spPr>
        <p:txBody>
          <a:bodyPr anchor="ctr">
            <a:normAutofit/>
          </a:bodyPr>
          <a:lstStyle/>
          <a:p>
            <a:r>
              <a:rPr lang="en-US" sz="3600" b="1" dirty="0"/>
              <a:t>Applications of linked list in real world</a:t>
            </a:r>
            <a:endParaRPr lang="en-US" sz="3600" dirty="0"/>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5B73829-7536-4654-A604-602F6ECEF79D}"/>
              </a:ext>
            </a:extLst>
          </p:cNvPr>
          <p:cNvSpPr>
            <a:spLocks noGrp="1"/>
          </p:cNvSpPr>
          <p:nvPr>
            <p:ph idx="1"/>
          </p:nvPr>
        </p:nvSpPr>
        <p:spPr>
          <a:xfrm>
            <a:off x="731525" y="2856074"/>
            <a:ext cx="10151327" cy="2987713"/>
          </a:xfrm>
        </p:spPr>
        <p:txBody>
          <a:bodyPr>
            <a:normAutofit fontScale="92500"/>
          </a:bodyPr>
          <a:lstStyle/>
          <a:p>
            <a:pPr fontAlgn="base"/>
            <a:r>
              <a:rPr lang="en-US" i="1" dirty="0"/>
              <a:t>Image viewer</a:t>
            </a:r>
            <a:r>
              <a:rPr lang="en-US" dirty="0"/>
              <a:t> – Previous and next images are linked, hence can be accessed by next and previous button.</a:t>
            </a:r>
          </a:p>
          <a:p>
            <a:pPr fontAlgn="base"/>
            <a:r>
              <a:rPr lang="en-US" i="1" dirty="0"/>
              <a:t>Previous and next page in web browser</a:t>
            </a:r>
            <a:r>
              <a:rPr lang="en-US" dirty="0"/>
              <a:t> – We can access previous and next URL searched in web browser by pressing back and next button since, they are linked as linked list.</a:t>
            </a:r>
          </a:p>
          <a:p>
            <a:pPr fontAlgn="base"/>
            <a:r>
              <a:rPr lang="en-US" i="1" dirty="0"/>
              <a:t>Music Player</a:t>
            </a:r>
            <a:r>
              <a:rPr lang="en-US" dirty="0"/>
              <a:t> – Songs in music player are linked to previous and next song. you can play songs either from starting or ending of the list.</a:t>
            </a:r>
          </a:p>
          <a:p>
            <a:endParaRPr lang="en-US" dirty="0"/>
          </a:p>
        </p:txBody>
      </p:sp>
    </p:spTree>
    <p:extLst>
      <p:ext uri="{BB962C8B-B14F-4D97-AF65-F5344CB8AC3E}">
        <p14:creationId xmlns:p14="http://schemas.microsoft.com/office/powerpoint/2010/main" val="368560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C029F-D546-4049-8174-C4116D146F7A}"/>
              </a:ext>
            </a:extLst>
          </p:cNvPr>
          <p:cNvSpPr>
            <a:spLocks noGrp="1"/>
          </p:cNvSpPr>
          <p:nvPr>
            <p:ph type="title"/>
          </p:nvPr>
        </p:nvSpPr>
        <p:spPr>
          <a:xfrm>
            <a:off x="1006900" y="1188637"/>
            <a:ext cx="3141430" cy="4480726"/>
          </a:xfrm>
        </p:spPr>
        <p:txBody>
          <a:bodyPr>
            <a:normAutofit/>
          </a:bodyPr>
          <a:lstStyle/>
          <a:p>
            <a:pPr algn="r"/>
            <a:r>
              <a:rPr lang="en-US" sz="4600"/>
              <a:t>References:</a:t>
            </a:r>
          </a:p>
        </p:txBody>
      </p:sp>
      <p:cxnSp>
        <p:nvCxnSpPr>
          <p:cNvPr id="23"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3BAD5C-8359-4C08-A30F-53A23CD82596}"/>
              </a:ext>
            </a:extLst>
          </p:cNvPr>
          <p:cNvSpPr>
            <a:spLocks noGrp="1"/>
          </p:cNvSpPr>
          <p:nvPr>
            <p:ph idx="1"/>
          </p:nvPr>
        </p:nvSpPr>
        <p:spPr>
          <a:xfrm>
            <a:off x="5138928" y="1338729"/>
            <a:ext cx="4795584" cy="4180542"/>
          </a:xfrm>
        </p:spPr>
        <p:txBody>
          <a:bodyPr anchor="ctr">
            <a:normAutofit/>
          </a:bodyPr>
          <a:lstStyle/>
          <a:p>
            <a:r>
              <a:rPr lang="en-US" sz="2000"/>
              <a:t>Deepanshi_MittalCheck out this Author's contributed articles., et al. “Applications of Linked List Data Structure.” </a:t>
            </a:r>
            <a:r>
              <a:rPr lang="en-US" sz="2000" i="1"/>
              <a:t>GeeksforGeeks</a:t>
            </a:r>
            <a:r>
              <a:rPr lang="en-US" sz="2000"/>
              <a:t>, 30 Aug. 2018, </a:t>
            </a:r>
            <a:r>
              <a:rPr lang="en-US" sz="2000">
                <a:hlinkClick r:id="rId2"/>
              </a:rPr>
              <a:t>www.geeksforgeeks.org/applications-of-linked-list-data-structure/</a:t>
            </a:r>
            <a:r>
              <a:rPr lang="en-US" sz="2000"/>
              <a:t>.</a:t>
            </a:r>
          </a:p>
          <a:p>
            <a:r>
              <a:rPr lang="en-US" sz="2000"/>
              <a:t>“Difference between Array and Linked List.” </a:t>
            </a:r>
            <a:r>
              <a:rPr lang="en-US" sz="2000" i="1"/>
              <a:t>Studytonight.com</a:t>
            </a:r>
            <a:r>
              <a:rPr lang="en-US" sz="2000"/>
              <a:t>,  </a:t>
            </a:r>
            <a:r>
              <a:rPr lang="en-US" sz="2000">
                <a:hlinkClick r:id="rId3"/>
              </a:rPr>
              <a:t>www.studytonight.com/data-structures/linked-list-vs-array</a:t>
            </a:r>
            <a:r>
              <a:rPr lang="en-US" sz="2000"/>
              <a:t> </a:t>
            </a:r>
          </a:p>
          <a:p>
            <a:r>
              <a:rPr lang="en-US" sz="2000"/>
              <a:t>InterviewBit. “Linked Lists.” </a:t>
            </a:r>
            <a:r>
              <a:rPr lang="en-US" sz="2000" i="1"/>
              <a:t>InterviewBit</a:t>
            </a:r>
            <a:r>
              <a:rPr lang="en-US" sz="2000"/>
              <a:t>, </a:t>
            </a:r>
            <a:r>
              <a:rPr lang="en-US" sz="2000">
                <a:hlinkClick r:id="rId4"/>
              </a:rPr>
              <a:t>www.interviewbit.com/courses/programming/topics/linked-lists/</a:t>
            </a:r>
            <a:r>
              <a:rPr lang="en-US" sz="2000"/>
              <a:t> </a:t>
            </a:r>
          </a:p>
          <a:p>
            <a:endParaRPr lang="en-US" sz="2000"/>
          </a:p>
        </p:txBody>
      </p:sp>
    </p:spTree>
    <p:extLst>
      <p:ext uri="{BB962C8B-B14F-4D97-AF65-F5344CB8AC3E}">
        <p14:creationId xmlns:p14="http://schemas.microsoft.com/office/powerpoint/2010/main" val="223269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8AA559-4D5D-4397-BFCA-9D5361EEB218}"/>
              </a:ext>
            </a:extLst>
          </p:cNvPr>
          <p:cNvSpPr>
            <a:spLocks noGrp="1"/>
          </p:cNvSpPr>
          <p:nvPr>
            <p:ph type="title"/>
          </p:nvPr>
        </p:nvSpPr>
        <p:spPr>
          <a:xfrm>
            <a:off x="606295" y="843958"/>
            <a:ext cx="4560584" cy="1128068"/>
          </a:xfrm>
        </p:spPr>
        <p:txBody>
          <a:bodyPr anchor="ctr">
            <a:normAutofit/>
          </a:bodyPr>
          <a:lstStyle/>
          <a:p>
            <a:r>
              <a:rPr lang="en-US" sz="4000" dirty="0"/>
              <a:t>What is a linked list:</a:t>
            </a:r>
          </a:p>
        </p:txBody>
      </p:sp>
      <p:grpSp>
        <p:nvGrpSpPr>
          <p:cNvPr id="137" name="Group 13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8" name="Rectangle 1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Rectangle 14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FDE46-4CD0-460A-A3A9-C4BB27CCC41F}"/>
              </a:ext>
            </a:extLst>
          </p:cNvPr>
          <p:cNvSpPr>
            <a:spLocks noGrp="1"/>
          </p:cNvSpPr>
          <p:nvPr>
            <p:ph idx="1"/>
          </p:nvPr>
        </p:nvSpPr>
        <p:spPr>
          <a:xfrm>
            <a:off x="355195" y="2355088"/>
            <a:ext cx="5330614" cy="3965910"/>
          </a:xfrm>
        </p:spPr>
        <p:txBody>
          <a:bodyPr anchor="ctr">
            <a:normAutofit/>
          </a:bodyPr>
          <a:lstStyle/>
          <a:p>
            <a:r>
              <a:rPr lang="en-US" sz="2400" dirty="0"/>
              <a:t>A linked list is a linear data structure, in which the elements are not stored at continuous memory locations. </a:t>
            </a:r>
          </a:p>
          <a:p>
            <a:r>
              <a:rPr lang="en-US" sz="2400" dirty="0"/>
              <a:t>a linked list consists of nodes where each node contains a data field and a reference(pointer) to the next node in the list.</a:t>
            </a:r>
          </a:p>
          <a:p>
            <a:r>
              <a:rPr lang="en-US" sz="2400" dirty="0"/>
              <a:t>Each linked lists has a head(first node)</a:t>
            </a:r>
          </a:p>
          <a:p>
            <a:r>
              <a:rPr lang="en-US" sz="2400" dirty="0"/>
              <a:t> The last node is linked to a terminator used to signify the end of the list.</a:t>
            </a:r>
          </a:p>
          <a:p>
            <a:endParaRPr lang="en-US" sz="2400" dirty="0"/>
          </a:p>
          <a:p>
            <a:endParaRPr lang="en-US" sz="500" dirty="0"/>
          </a:p>
        </p:txBody>
      </p:sp>
      <p:sp>
        <p:nvSpPr>
          <p:cNvPr id="143" name="Rectangle 14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elated image">
            <a:extLst>
              <a:ext uri="{FF2B5EF4-FFF2-40B4-BE49-F238E27FC236}">
                <a16:creationId xmlns:a16="http://schemas.microsoft.com/office/drawing/2014/main" id="{81B45578-B240-42FD-98A3-49991278A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229" y="1610848"/>
            <a:ext cx="5561436" cy="366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92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70E88-3E49-4678-90F5-E350D19D46F9}"/>
              </a:ext>
            </a:extLst>
          </p:cNvPr>
          <p:cNvSpPr>
            <a:spLocks noGrp="1"/>
          </p:cNvSpPr>
          <p:nvPr>
            <p:ph type="title"/>
          </p:nvPr>
        </p:nvSpPr>
        <p:spPr>
          <a:xfrm>
            <a:off x="1043631" y="809898"/>
            <a:ext cx="9942716" cy="1554480"/>
          </a:xfrm>
        </p:spPr>
        <p:txBody>
          <a:bodyPr anchor="ctr">
            <a:normAutofit/>
          </a:bodyPr>
          <a:lstStyle/>
          <a:p>
            <a:r>
              <a:rPr lang="en-US" sz="4800"/>
              <a:t>Advantages 0f Linked Lists</a:t>
            </a:r>
          </a:p>
        </p:txBody>
      </p:sp>
      <p:sp>
        <p:nvSpPr>
          <p:cNvPr id="3" name="Content Placeholder 2">
            <a:extLst>
              <a:ext uri="{FF2B5EF4-FFF2-40B4-BE49-F238E27FC236}">
                <a16:creationId xmlns:a16="http://schemas.microsoft.com/office/drawing/2014/main" id="{3D513D1B-3AD4-4075-A1FE-911B79E82AA7}"/>
              </a:ext>
            </a:extLst>
          </p:cNvPr>
          <p:cNvSpPr>
            <a:spLocks noGrp="1"/>
          </p:cNvSpPr>
          <p:nvPr>
            <p:ph idx="1"/>
          </p:nvPr>
        </p:nvSpPr>
        <p:spPr>
          <a:xfrm>
            <a:off x="267837" y="2976547"/>
            <a:ext cx="10295388" cy="3287908"/>
          </a:xfrm>
        </p:spPr>
        <p:txBody>
          <a:bodyPr anchor="ctr">
            <a:normAutofit/>
          </a:bodyPr>
          <a:lstStyle/>
          <a:p>
            <a:pPr lvl="1"/>
            <a:r>
              <a:rPr lang="en-US" b="1" u="sng" dirty="0"/>
              <a:t>Better use of Memory:</a:t>
            </a:r>
          </a:p>
          <a:p>
            <a:pPr marL="457200" lvl="1" indent="0">
              <a:lnSpc>
                <a:spcPct val="110000"/>
              </a:lnSpc>
              <a:buNone/>
            </a:pPr>
            <a:r>
              <a:rPr lang="en-US" dirty="0"/>
              <a:t>-From a memory allocation point of view, linked lists are more efficient than arrays. Unlike arrays, the size for a linked list is not pre-defined, allowing the linked list to increase or decrease in size as the program runs. This is possible because to insert or delete from a linked list, the pointers need to be updated accordingly.</a:t>
            </a:r>
          </a:p>
          <a:p>
            <a:pPr marL="457200" lvl="1" indent="0">
              <a:lnSpc>
                <a:spcPct val="110000"/>
              </a:lnSpc>
              <a:buNone/>
            </a:pPr>
            <a:endParaRPr lang="en-US" dirty="0"/>
          </a:p>
          <a:p>
            <a:pPr marL="457200" lvl="1" indent="0">
              <a:buNone/>
            </a:pPr>
            <a:endParaRPr lang="en-US" dirty="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42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70E88-3E49-4678-90F5-E350D19D46F9}"/>
              </a:ext>
            </a:extLst>
          </p:cNvPr>
          <p:cNvSpPr>
            <a:spLocks noGrp="1"/>
          </p:cNvSpPr>
          <p:nvPr>
            <p:ph type="title"/>
          </p:nvPr>
        </p:nvSpPr>
        <p:spPr>
          <a:xfrm>
            <a:off x="793662" y="386930"/>
            <a:ext cx="10066122" cy="1298448"/>
          </a:xfrm>
        </p:spPr>
        <p:txBody>
          <a:bodyPr anchor="b">
            <a:normAutofit/>
          </a:bodyPr>
          <a:lstStyle/>
          <a:p>
            <a:r>
              <a:rPr lang="en-US" sz="4800"/>
              <a:t>Advantages 0f Linked Lists</a:t>
            </a:r>
          </a:p>
        </p:txBody>
      </p:sp>
      <p:sp>
        <p:nvSpPr>
          <p:cNvPr id="139" name="Rectangle 1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513D1B-3AD4-4075-A1FE-911B79E82AA7}"/>
              </a:ext>
            </a:extLst>
          </p:cNvPr>
          <p:cNvSpPr>
            <a:spLocks noGrp="1"/>
          </p:cNvSpPr>
          <p:nvPr>
            <p:ph idx="1"/>
          </p:nvPr>
        </p:nvSpPr>
        <p:spPr>
          <a:xfrm>
            <a:off x="793661" y="2599509"/>
            <a:ext cx="4530898" cy="3639450"/>
          </a:xfrm>
        </p:spPr>
        <p:txBody>
          <a:bodyPr anchor="ctr">
            <a:normAutofit/>
          </a:bodyPr>
          <a:lstStyle/>
          <a:p>
            <a:pPr lvl="1"/>
            <a:r>
              <a:rPr lang="en-US" sz="2000" b="1" u="sng"/>
              <a:t>Better use of Memory:</a:t>
            </a:r>
          </a:p>
          <a:p>
            <a:pPr marL="457200" lvl="1" indent="0">
              <a:buNone/>
            </a:pPr>
            <a:r>
              <a:rPr lang="en-US" sz="2000"/>
              <a:t>-In a linked list, new elements can be stored anywhere in the memory.</a:t>
            </a:r>
          </a:p>
          <a:p>
            <a:pPr marL="457200" lvl="1" indent="0">
              <a:buNone/>
            </a:pPr>
            <a:r>
              <a:rPr lang="en-US" sz="2000"/>
              <a:t>Address of the memory location allocated to the new element is stored in the previous node of linked list, hence forming a link between the two nodes/elements.</a:t>
            </a:r>
          </a:p>
          <a:p>
            <a:pPr marL="457200" lvl="1" indent="0">
              <a:buNone/>
            </a:pPr>
            <a:endParaRPr lang="en-US" sz="2000"/>
          </a:p>
          <a:p>
            <a:pPr marL="457200" lvl="1" indent="0">
              <a:buNone/>
            </a:pPr>
            <a:endParaRPr lang="en-US" sz="2000" b="1"/>
          </a:p>
          <a:p>
            <a:pPr marL="457200" lvl="1" indent="0">
              <a:buNone/>
            </a:pPr>
            <a:endParaRPr lang="en-US" sz="2000"/>
          </a:p>
        </p:txBody>
      </p:sp>
      <p:pic>
        <p:nvPicPr>
          <p:cNvPr id="2052" name="Picture 4" descr="Top 17 Linked List Interview Questions &amp; Answers">
            <a:extLst>
              <a:ext uri="{FF2B5EF4-FFF2-40B4-BE49-F238E27FC236}">
                <a16:creationId xmlns:a16="http://schemas.microsoft.com/office/drawing/2014/main" id="{97A411B6-0B94-4D00-86F2-8A07BB49CA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17" r="2" b="1429"/>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1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54480"/>
          </a:xfrm>
        </p:spPr>
        <p:txBody>
          <a:bodyPr anchor="ctr">
            <a:normAutofit/>
          </a:bodyPr>
          <a:lstStyle/>
          <a:p>
            <a:r>
              <a:rPr lang="en-US" sz="4800"/>
              <a:t>Advantages 0f Linked Lists</a:t>
            </a:r>
          </a:p>
        </p:txBody>
      </p:sp>
      <p:sp>
        <p:nvSpPr>
          <p:cNvPr id="6" name="Content Placeholder 5">
            <a:extLst>
              <a:ext uri="{FF2B5EF4-FFF2-40B4-BE49-F238E27FC236}">
                <a16:creationId xmlns:a16="http://schemas.microsoft.com/office/drawing/2014/main" id="{AE3D27D2-C47F-4F31-8E77-0445C6EAA0D2}"/>
              </a:ext>
            </a:extLst>
          </p:cNvPr>
          <p:cNvSpPr>
            <a:spLocks noGrp="1"/>
          </p:cNvSpPr>
          <p:nvPr>
            <p:ph idx="1"/>
          </p:nvPr>
        </p:nvSpPr>
        <p:spPr>
          <a:xfrm>
            <a:off x="1045028" y="3017522"/>
            <a:ext cx="9941319" cy="3124658"/>
          </a:xfrm>
        </p:spPr>
        <p:txBody>
          <a:bodyPr anchor="ctr">
            <a:normAutofit/>
          </a:bodyPr>
          <a:lstStyle/>
          <a:p>
            <a:r>
              <a:rPr lang="en-US" sz="2200" b="1" u="sng" dirty="0"/>
              <a:t>Fast Insertion/Deletion Time:</a:t>
            </a:r>
          </a:p>
          <a:p>
            <a:pPr lvl="1"/>
            <a:r>
              <a:rPr lang="en-US" sz="2200" dirty="0"/>
              <a:t>Inserting a new node to the beginning or end of a linked list takes constant time (O(1)) as the only steps are to initialize a new node and then update the pointers. Likewise, if there were a tail pointer (similar to the head pointer) insertion to the end of the linked list would also be O(1). </a:t>
            </a:r>
          </a:p>
          <a:p>
            <a:pPr lvl="1"/>
            <a:r>
              <a:rPr lang="en-US" sz="2200" dirty="0"/>
              <a:t>Insertion to the middle of the linked list takes linear time (O(n)) as iteration over n elements is required to get to the correct location before inserting the node.</a:t>
            </a:r>
          </a:p>
          <a:p>
            <a:pPr lvl="1"/>
            <a:r>
              <a:rPr lang="en-US" sz="2200" dirty="0"/>
              <a:t>deletion of the nodes at the beginning of the linked list take constant time while deleting a node in the middle and end of the linked list takes linear(O(n)) time.</a:t>
            </a:r>
            <a:endParaRPr lang="en-US" sz="2200" b="1" dirty="0"/>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44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90402"/>
          </a:xfrm>
        </p:spPr>
        <p:txBody>
          <a:bodyPr anchor="ctr">
            <a:normAutofit/>
          </a:bodyPr>
          <a:lstStyle/>
          <a:p>
            <a:r>
              <a:rPr lang="en-US" sz="4800" dirty="0"/>
              <a:t>Insertion in a linked lists vs array  </a:t>
            </a:r>
          </a:p>
        </p:txBody>
      </p:sp>
      <p:pic>
        <p:nvPicPr>
          <p:cNvPr id="3" name="Content Placeholder 2">
            <a:extLst>
              <a:ext uri="{FF2B5EF4-FFF2-40B4-BE49-F238E27FC236}">
                <a16:creationId xmlns:a16="http://schemas.microsoft.com/office/drawing/2014/main" id="{F26ACD5B-B709-49D0-80D1-0EF5AD9F4912}"/>
              </a:ext>
            </a:extLst>
          </p:cNvPr>
          <p:cNvPicPr>
            <a:picLocks noGrp="1" noChangeAspect="1"/>
          </p:cNvPicPr>
          <p:nvPr>
            <p:ph idx="1"/>
          </p:nvPr>
        </p:nvPicPr>
        <p:blipFill>
          <a:blip r:embed="rId2"/>
          <a:stretch>
            <a:fillRect/>
          </a:stretch>
        </p:blipFill>
        <p:spPr>
          <a:xfrm>
            <a:off x="2638425" y="2688924"/>
            <a:ext cx="5991225" cy="3781081"/>
          </a:xfrm>
          <a:prstGeom prst="rect">
            <a:avLst/>
          </a:prstGeom>
        </p:spPr>
      </p:pic>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5C77EFCA-66C4-4B1B-AF3F-0492B6CDECA1}"/>
                  </a:ext>
                </a:extLst>
              </p14:cNvPr>
              <p14:cNvContentPartPr/>
              <p14:nvPr/>
            </p14:nvContentPartPr>
            <p14:xfrm>
              <a:off x="10170070" y="4482193"/>
              <a:ext cx="360" cy="360"/>
            </p14:xfrm>
          </p:contentPart>
        </mc:Choice>
        <mc:Fallback xmlns="">
          <p:pic>
            <p:nvPicPr>
              <p:cNvPr id="29" name="Ink 28">
                <a:extLst>
                  <a:ext uri="{FF2B5EF4-FFF2-40B4-BE49-F238E27FC236}">
                    <a16:creationId xmlns:a16="http://schemas.microsoft.com/office/drawing/2014/main" id="{5C77EFCA-66C4-4B1B-AF3F-0492B6CDECA1}"/>
                  </a:ext>
                </a:extLst>
              </p:cNvPr>
              <p:cNvPicPr/>
              <p:nvPr/>
            </p:nvPicPr>
            <p:blipFill>
              <a:blip r:embed="rId4"/>
              <a:stretch>
                <a:fillRect/>
              </a:stretch>
            </p:blipFill>
            <p:spPr>
              <a:xfrm>
                <a:off x="10161070" y="4473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F7A5F71D-8D03-41D9-8D69-CCBEE48C2111}"/>
                  </a:ext>
                </a:extLst>
              </p14:cNvPr>
              <p14:cNvContentPartPr/>
              <p14:nvPr/>
            </p14:nvContentPartPr>
            <p14:xfrm>
              <a:off x="-1717490" y="1917553"/>
              <a:ext cx="360" cy="360"/>
            </p14:xfrm>
          </p:contentPart>
        </mc:Choice>
        <mc:Fallback xmlns="">
          <p:pic>
            <p:nvPicPr>
              <p:cNvPr id="30" name="Ink 29">
                <a:extLst>
                  <a:ext uri="{FF2B5EF4-FFF2-40B4-BE49-F238E27FC236}">
                    <a16:creationId xmlns:a16="http://schemas.microsoft.com/office/drawing/2014/main" id="{F7A5F71D-8D03-41D9-8D69-CCBEE48C2111}"/>
                  </a:ext>
                </a:extLst>
              </p:cNvPr>
              <p:cNvPicPr/>
              <p:nvPr/>
            </p:nvPicPr>
            <p:blipFill>
              <a:blip r:embed="rId4"/>
              <a:stretch>
                <a:fillRect/>
              </a:stretch>
            </p:blipFill>
            <p:spPr>
              <a:xfrm>
                <a:off x="-1726130" y="1908553"/>
                <a:ext cx="18000" cy="18000"/>
              </a:xfrm>
              <a:prstGeom prst="rect">
                <a:avLst/>
              </a:prstGeom>
            </p:spPr>
          </p:pic>
        </mc:Fallback>
      </mc:AlternateContent>
    </p:spTree>
    <p:extLst>
      <p:ext uri="{BB962C8B-B14F-4D97-AF65-F5344CB8AC3E}">
        <p14:creationId xmlns:p14="http://schemas.microsoft.com/office/powerpoint/2010/main" val="425336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4E8FC0F-0F47-4D48-A189-D2EA86A77CFE}"/>
              </a:ext>
            </a:extLst>
          </p:cNvPr>
          <p:cNvGraphicFramePr>
            <a:graphicFrameLocks noGrp="1"/>
          </p:cNvGraphicFramePr>
          <p:nvPr>
            <p:extLst>
              <p:ext uri="{D42A27DB-BD31-4B8C-83A1-F6EECF244321}">
                <p14:modId xmlns:p14="http://schemas.microsoft.com/office/powerpoint/2010/main" val="1941307407"/>
              </p:ext>
            </p:extLst>
          </p:nvPr>
        </p:nvGraphicFramePr>
        <p:xfrm>
          <a:off x="280987" y="766762"/>
          <a:ext cx="11630026" cy="5462589"/>
        </p:xfrm>
        <a:graphic>
          <a:graphicData uri="http://schemas.openxmlformats.org/drawingml/2006/table">
            <a:tbl>
              <a:tblPr firstRow="1" bandRow="1">
                <a:tableStyleId>{00A15C55-8517-42AA-B614-E9B94910E393}</a:tableStyleId>
              </a:tblPr>
              <a:tblGrid>
                <a:gridCol w="5815013">
                  <a:extLst>
                    <a:ext uri="{9D8B030D-6E8A-4147-A177-3AD203B41FA5}">
                      <a16:colId xmlns:a16="http://schemas.microsoft.com/office/drawing/2014/main" val="1025561280"/>
                    </a:ext>
                  </a:extLst>
                </a:gridCol>
                <a:gridCol w="5815013">
                  <a:extLst>
                    <a:ext uri="{9D8B030D-6E8A-4147-A177-3AD203B41FA5}">
                      <a16:colId xmlns:a16="http://schemas.microsoft.com/office/drawing/2014/main" val="3818418251"/>
                    </a:ext>
                  </a:extLst>
                </a:gridCol>
              </a:tblGrid>
              <a:tr h="639933">
                <a:tc>
                  <a:txBody>
                    <a:bodyPr/>
                    <a:lstStyle/>
                    <a:p>
                      <a:pPr algn="ctr"/>
                      <a:r>
                        <a:rPr lang="en-US" sz="3200" dirty="0"/>
                        <a:t>Array</a:t>
                      </a:r>
                      <a:r>
                        <a:rPr lang="en-US" dirty="0"/>
                        <a:t> </a:t>
                      </a:r>
                    </a:p>
                  </a:txBody>
                  <a:tcPr/>
                </a:tc>
                <a:tc>
                  <a:txBody>
                    <a:bodyPr/>
                    <a:lstStyle/>
                    <a:p>
                      <a:pPr algn="ctr"/>
                      <a:r>
                        <a:rPr lang="en-US" sz="3200" dirty="0"/>
                        <a:t>Linked List</a:t>
                      </a:r>
                    </a:p>
                  </a:txBody>
                  <a:tcPr/>
                </a:tc>
                <a:extLst>
                  <a:ext uri="{0D108BD9-81ED-4DB2-BD59-A6C34878D82A}">
                    <a16:rowId xmlns:a16="http://schemas.microsoft.com/office/drawing/2014/main" val="126930676"/>
                  </a:ext>
                </a:extLst>
              </a:tr>
              <a:tr h="1919800">
                <a:tc>
                  <a:txBody>
                    <a:bodyPr/>
                    <a:lstStyle/>
                    <a:p>
                      <a:r>
                        <a:rPr lang="en-US" sz="1800" b="0" i="0" kern="1200" dirty="0">
                          <a:solidFill>
                            <a:schemeClr val="dk1"/>
                          </a:solidFill>
                          <a:effectLst/>
                          <a:latin typeface="+mn-lt"/>
                          <a:ea typeface="+mn-ea"/>
                          <a:cs typeface="+mn-cs"/>
                        </a:rPr>
                        <a:t>-Array supports </a:t>
                      </a:r>
                      <a:r>
                        <a:rPr lang="en-US" sz="1800" b="1" i="0" kern="1200" dirty="0">
                          <a:solidFill>
                            <a:schemeClr val="dk1"/>
                          </a:solidFill>
                          <a:effectLst/>
                          <a:latin typeface="+mn-lt"/>
                          <a:ea typeface="+mn-ea"/>
                          <a:cs typeface="+mn-cs"/>
                        </a:rPr>
                        <a:t>Random Access</a:t>
                      </a:r>
                      <a:r>
                        <a:rPr lang="en-US" sz="1800" b="0" i="0" kern="1200" dirty="0">
                          <a:solidFill>
                            <a:schemeClr val="dk1"/>
                          </a:solidFill>
                          <a:effectLst/>
                          <a:latin typeface="+mn-lt"/>
                          <a:ea typeface="+mn-ea"/>
                          <a:cs typeface="+mn-cs"/>
                        </a:rPr>
                        <a:t>, which means elements can be accessed directly using their index, like </a:t>
                      </a:r>
                      <a:r>
                        <a:rPr lang="en-US" dirty="0" err="1"/>
                        <a:t>arr</a:t>
                      </a:r>
                      <a:r>
                        <a:rPr lang="en-US" dirty="0"/>
                        <a:t>[0]</a:t>
                      </a:r>
                      <a:r>
                        <a:rPr lang="en-US" sz="1800" b="0" i="0" kern="1200" dirty="0">
                          <a:solidFill>
                            <a:schemeClr val="dk1"/>
                          </a:solidFill>
                          <a:effectLst/>
                          <a:latin typeface="+mn-lt"/>
                          <a:ea typeface="+mn-ea"/>
                          <a:cs typeface="+mn-cs"/>
                        </a:rPr>
                        <a:t> for 1st element, </a:t>
                      </a:r>
                      <a:r>
                        <a:rPr lang="en-US" dirty="0" err="1"/>
                        <a:t>arr</a:t>
                      </a:r>
                      <a:r>
                        <a:rPr lang="en-US" dirty="0"/>
                        <a:t>[6]</a:t>
                      </a:r>
                      <a:r>
                        <a:rPr lang="en-US" sz="1800" b="0" i="0" kern="1200" dirty="0">
                          <a:solidFill>
                            <a:schemeClr val="dk1"/>
                          </a:solidFill>
                          <a:effectLst/>
                          <a:latin typeface="+mn-lt"/>
                          <a:ea typeface="+mn-ea"/>
                          <a:cs typeface="+mn-cs"/>
                        </a:rPr>
                        <a:t> for 7th element etc.</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-Hence, accessing elements in an array is </a:t>
                      </a:r>
                      <a:r>
                        <a:rPr lang="en-US" sz="1800" b="1" i="0" kern="1200" dirty="0">
                          <a:solidFill>
                            <a:schemeClr val="dk1"/>
                          </a:solidFill>
                          <a:effectLst/>
                          <a:latin typeface="+mn-lt"/>
                          <a:ea typeface="+mn-ea"/>
                          <a:cs typeface="+mn-cs"/>
                        </a:rPr>
                        <a:t>fast</a:t>
                      </a:r>
                      <a:r>
                        <a:rPr lang="en-US" sz="1800" b="0" i="0" kern="1200" dirty="0">
                          <a:solidFill>
                            <a:schemeClr val="dk1"/>
                          </a:solidFill>
                          <a:effectLst/>
                          <a:latin typeface="+mn-lt"/>
                          <a:ea typeface="+mn-ea"/>
                          <a:cs typeface="+mn-cs"/>
                        </a:rPr>
                        <a:t> with a constant time complexity of </a:t>
                      </a:r>
                      <a:r>
                        <a:rPr lang="en-US" dirty="0"/>
                        <a:t>O(1)</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-Linked List supports </a:t>
                      </a:r>
                      <a:r>
                        <a:rPr lang="en-US" sz="1800" b="1" i="0" kern="1200" dirty="0">
                          <a:solidFill>
                            <a:schemeClr val="dk1"/>
                          </a:solidFill>
                          <a:effectLst/>
                          <a:latin typeface="+mn-lt"/>
                          <a:ea typeface="+mn-ea"/>
                          <a:cs typeface="+mn-cs"/>
                        </a:rPr>
                        <a:t>Sequential Access</a:t>
                      </a:r>
                      <a:r>
                        <a:rPr lang="en-US" sz="1800" b="0" i="0" kern="1200" dirty="0">
                          <a:solidFill>
                            <a:schemeClr val="dk1"/>
                          </a:solidFill>
                          <a:effectLst/>
                          <a:latin typeface="+mn-lt"/>
                          <a:ea typeface="+mn-ea"/>
                          <a:cs typeface="+mn-cs"/>
                        </a:rPr>
                        <a:t>, which means to access any element/node in a linked list, we have to sequentially traverse the complete linked list, </a:t>
                      </a:r>
                      <a:r>
                        <a:rPr lang="en-US" sz="1800" b="0" i="0" kern="1200" dirty="0" err="1">
                          <a:solidFill>
                            <a:schemeClr val="dk1"/>
                          </a:solidFill>
                          <a:effectLst/>
                          <a:latin typeface="+mn-lt"/>
                          <a:ea typeface="+mn-ea"/>
                          <a:cs typeface="+mn-cs"/>
                        </a:rPr>
                        <a:t>upto</a:t>
                      </a:r>
                      <a:r>
                        <a:rPr lang="en-US" sz="1800" b="0" i="0" kern="1200" dirty="0">
                          <a:solidFill>
                            <a:schemeClr val="dk1"/>
                          </a:solidFill>
                          <a:effectLst/>
                          <a:latin typeface="+mn-lt"/>
                          <a:ea typeface="+mn-ea"/>
                          <a:cs typeface="+mn-cs"/>
                        </a:rPr>
                        <a:t> that element.</a:t>
                      </a:r>
                    </a:p>
                    <a:p>
                      <a:r>
                        <a:rPr lang="en-US" sz="1800" b="0" i="0" kern="1200" dirty="0">
                          <a:solidFill>
                            <a:schemeClr val="dk1"/>
                          </a:solidFill>
                          <a:effectLst/>
                          <a:latin typeface="+mn-lt"/>
                          <a:ea typeface="+mn-ea"/>
                          <a:cs typeface="+mn-cs"/>
                        </a:rPr>
                        <a:t>-To access </a:t>
                      </a:r>
                      <a:r>
                        <a:rPr lang="en-US" sz="1800" b="1" i="0" kern="1200" dirty="0">
                          <a:solidFill>
                            <a:schemeClr val="dk1"/>
                          </a:solidFill>
                          <a:effectLst/>
                          <a:latin typeface="+mn-lt"/>
                          <a:ea typeface="+mn-ea"/>
                          <a:cs typeface="+mn-cs"/>
                        </a:rPr>
                        <a:t>nth</a:t>
                      </a:r>
                      <a:r>
                        <a:rPr lang="en-US" sz="1800" b="0" i="0" kern="1200" dirty="0">
                          <a:solidFill>
                            <a:schemeClr val="dk1"/>
                          </a:solidFill>
                          <a:effectLst/>
                          <a:latin typeface="+mn-lt"/>
                          <a:ea typeface="+mn-ea"/>
                          <a:cs typeface="+mn-cs"/>
                        </a:rPr>
                        <a:t> element of a linked list, time complexity is </a:t>
                      </a:r>
                      <a:r>
                        <a:rPr lang="en-US" dirty="0"/>
                        <a:t>O(n)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791883798"/>
                  </a:ext>
                </a:extLst>
              </a:tr>
              <a:tr h="707295">
                <a:tc>
                  <a:txBody>
                    <a:bodyPr/>
                    <a:lstStyle/>
                    <a:p>
                      <a:r>
                        <a:rPr lang="en-US" sz="1800" b="0" i="0" kern="1200" dirty="0">
                          <a:solidFill>
                            <a:schemeClr val="dk1"/>
                          </a:solidFill>
                          <a:effectLst/>
                          <a:latin typeface="+mn-lt"/>
                          <a:ea typeface="+mn-ea"/>
                          <a:cs typeface="+mn-cs"/>
                        </a:rPr>
                        <a:t>In an array, elements are stored in </a:t>
                      </a:r>
                      <a:r>
                        <a:rPr lang="en-US" sz="1800" b="1" i="0" kern="1200" dirty="0">
                          <a:solidFill>
                            <a:schemeClr val="dk1"/>
                          </a:solidFill>
                          <a:effectLst/>
                          <a:latin typeface="+mn-lt"/>
                          <a:ea typeface="+mn-ea"/>
                          <a:cs typeface="+mn-cs"/>
                        </a:rPr>
                        <a:t>contiguous memory location</a:t>
                      </a:r>
                      <a:r>
                        <a:rPr lang="en-US" sz="1800" b="0" i="0" kern="1200" dirty="0">
                          <a:solidFill>
                            <a:schemeClr val="dk1"/>
                          </a:solidFill>
                          <a:effectLst/>
                          <a:latin typeface="+mn-lt"/>
                          <a:ea typeface="+mn-ea"/>
                          <a:cs typeface="+mn-cs"/>
                        </a:rPr>
                        <a:t> or consecutive manner in the memory.</a:t>
                      </a:r>
                      <a:endParaRPr lang="en-US" dirty="0"/>
                    </a:p>
                  </a:txBody>
                  <a:tcPr/>
                </a:tc>
                <a:tc>
                  <a:txBody>
                    <a:bodyPr/>
                    <a:lstStyle/>
                    <a:p>
                      <a:r>
                        <a:rPr lang="en-US" sz="1800" b="0" i="0" kern="1200" dirty="0">
                          <a:solidFill>
                            <a:schemeClr val="dk1"/>
                          </a:solidFill>
                          <a:effectLst/>
                          <a:latin typeface="+mn-lt"/>
                          <a:ea typeface="+mn-ea"/>
                          <a:cs typeface="+mn-cs"/>
                        </a:rPr>
                        <a:t>In a linked list, new elements can be stored anywhere in the memory.</a:t>
                      </a:r>
                      <a:endParaRPr lang="en-US" dirty="0"/>
                    </a:p>
                  </a:txBody>
                  <a:tcPr/>
                </a:tc>
                <a:extLst>
                  <a:ext uri="{0D108BD9-81ED-4DB2-BD59-A6C34878D82A}">
                    <a16:rowId xmlns:a16="http://schemas.microsoft.com/office/drawing/2014/main" val="2806394638"/>
                  </a:ext>
                </a:extLst>
              </a:tr>
              <a:tr h="1010421">
                <a:tc>
                  <a:txBody>
                    <a:bodyPr/>
                    <a:lstStyle/>
                    <a:p>
                      <a:pPr rtl="0"/>
                      <a:r>
                        <a:rPr lang="en-US" sz="1800" b="0" i="0" kern="1200" dirty="0">
                          <a:solidFill>
                            <a:schemeClr val="dk1"/>
                          </a:solidFill>
                          <a:effectLst/>
                          <a:latin typeface="+mn-lt"/>
                          <a:ea typeface="+mn-ea"/>
                          <a:cs typeface="+mn-cs"/>
                        </a:rPr>
                        <a:t>Memory is allocated as soon as the array is declared, at </a:t>
                      </a:r>
                      <a:r>
                        <a:rPr lang="en-US" sz="1800" b="1" i="0" kern="1200" dirty="0">
                          <a:solidFill>
                            <a:schemeClr val="dk1"/>
                          </a:solidFill>
                          <a:effectLst/>
                          <a:latin typeface="+mn-lt"/>
                          <a:ea typeface="+mn-ea"/>
                          <a:cs typeface="+mn-cs"/>
                        </a:rPr>
                        <a:t>compile time</a:t>
                      </a:r>
                      <a:r>
                        <a:rPr lang="en-US" sz="1800" b="0" i="0" kern="1200" dirty="0">
                          <a:solidFill>
                            <a:schemeClr val="dk1"/>
                          </a:solidFill>
                          <a:effectLst/>
                          <a:latin typeface="+mn-lt"/>
                          <a:ea typeface="+mn-ea"/>
                          <a:cs typeface="+mn-cs"/>
                        </a:rPr>
                        <a:t>. It's also known as </a:t>
                      </a:r>
                      <a:r>
                        <a:rPr lang="en-US" sz="1800" b="1" i="0" kern="1200" dirty="0">
                          <a:solidFill>
                            <a:schemeClr val="dk1"/>
                          </a:solidFill>
                          <a:effectLst/>
                          <a:latin typeface="+mn-lt"/>
                          <a:ea typeface="+mn-ea"/>
                          <a:cs typeface="+mn-cs"/>
                        </a:rPr>
                        <a:t>Static Memory Allocation</a:t>
                      </a:r>
                      <a:r>
                        <a:rPr lang="en-US" sz="1800" b="0" i="0" kern="1200" dirty="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Memory is allocated at </a:t>
                      </a:r>
                      <a:r>
                        <a:rPr lang="en-US" sz="1800" b="1" i="0" kern="1200" dirty="0">
                          <a:solidFill>
                            <a:schemeClr val="dk1"/>
                          </a:solidFill>
                          <a:effectLst/>
                          <a:latin typeface="+mn-lt"/>
                          <a:ea typeface="+mn-ea"/>
                          <a:cs typeface="+mn-cs"/>
                        </a:rPr>
                        <a:t>runtime</a:t>
                      </a:r>
                      <a:r>
                        <a:rPr lang="en-US" sz="1800" b="0" i="0" kern="1200" dirty="0">
                          <a:solidFill>
                            <a:schemeClr val="dk1"/>
                          </a:solidFill>
                          <a:effectLst/>
                          <a:latin typeface="+mn-lt"/>
                          <a:ea typeface="+mn-ea"/>
                          <a:cs typeface="+mn-cs"/>
                        </a:rPr>
                        <a:t>, as and when a new node is added. It's also known as </a:t>
                      </a:r>
                      <a:r>
                        <a:rPr lang="en-US" sz="1800" b="1" i="0" kern="1200" dirty="0">
                          <a:solidFill>
                            <a:schemeClr val="dk1"/>
                          </a:solidFill>
                          <a:effectLst/>
                          <a:latin typeface="+mn-lt"/>
                          <a:ea typeface="+mn-ea"/>
                          <a:cs typeface="+mn-cs"/>
                        </a:rPr>
                        <a:t>Dynamic Memory Allocation</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652227605"/>
                  </a:ext>
                </a:extLst>
              </a:tr>
              <a:tr h="707295">
                <a:tc>
                  <a:txBody>
                    <a:bodyPr/>
                    <a:lstStyle/>
                    <a:p>
                      <a:r>
                        <a:rPr lang="en-US" sz="1800" b="0" i="0" kern="1200" dirty="0">
                          <a:solidFill>
                            <a:schemeClr val="dk1"/>
                          </a:solidFill>
                          <a:effectLst/>
                          <a:latin typeface="+mn-lt"/>
                          <a:ea typeface="+mn-ea"/>
                          <a:cs typeface="+mn-cs"/>
                        </a:rPr>
                        <a:t>Array can be </a:t>
                      </a:r>
                      <a:r>
                        <a:rPr lang="en-US" sz="1800" b="1" i="0" kern="1200" dirty="0">
                          <a:solidFill>
                            <a:schemeClr val="dk1"/>
                          </a:solidFill>
                          <a:effectLst/>
                          <a:latin typeface="+mn-lt"/>
                          <a:ea typeface="+mn-ea"/>
                          <a:cs typeface="+mn-cs"/>
                        </a:rPr>
                        <a:t>single dimensional</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two dimensional</a:t>
                      </a:r>
                      <a:r>
                        <a:rPr lang="en-US" sz="1800" b="0" i="0" kern="1200" dirty="0">
                          <a:solidFill>
                            <a:schemeClr val="dk1"/>
                          </a:solidFill>
                          <a:effectLst/>
                          <a:latin typeface="+mn-lt"/>
                          <a:ea typeface="+mn-ea"/>
                          <a:cs typeface="+mn-cs"/>
                        </a:rPr>
                        <a:t> or </a:t>
                      </a:r>
                      <a:r>
                        <a:rPr lang="en-US" sz="1800" b="1" i="0" kern="1200" dirty="0">
                          <a:solidFill>
                            <a:schemeClr val="dk1"/>
                          </a:solidFill>
                          <a:effectLst/>
                          <a:latin typeface="+mn-lt"/>
                          <a:ea typeface="+mn-ea"/>
                          <a:cs typeface="+mn-cs"/>
                        </a:rPr>
                        <a:t>multidimensional.</a:t>
                      </a:r>
                      <a:endParaRPr lang="en-US" dirty="0"/>
                    </a:p>
                  </a:txBody>
                  <a:tcPr/>
                </a:tc>
                <a:tc>
                  <a:txBody>
                    <a:bodyPr/>
                    <a:lstStyle/>
                    <a:p>
                      <a:r>
                        <a:rPr lang="en-US" sz="1800" b="0" i="0" kern="1200" dirty="0">
                          <a:solidFill>
                            <a:schemeClr val="dk1"/>
                          </a:solidFill>
                          <a:effectLst/>
                          <a:latin typeface="+mn-lt"/>
                          <a:ea typeface="+mn-ea"/>
                          <a:cs typeface="+mn-cs"/>
                        </a:rPr>
                        <a:t>Linked list can be </a:t>
                      </a:r>
                      <a:r>
                        <a:rPr lang="en-US" sz="1800" b="1" i="0" kern="1200" dirty="0">
                          <a:solidFill>
                            <a:schemeClr val="dk1"/>
                          </a:solidFill>
                          <a:effectLst/>
                          <a:latin typeface="+mn-lt"/>
                          <a:ea typeface="+mn-ea"/>
                          <a:cs typeface="+mn-cs"/>
                        </a:rPr>
                        <a:t>Linear(Singly)</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Doubly</a:t>
                      </a:r>
                      <a:r>
                        <a:rPr lang="en-US" sz="1800" b="0" i="0" kern="1200" dirty="0">
                          <a:solidFill>
                            <a:schemeClr val="dk1"/>
                          </a:solidFill>
                          <a:effectLst/>
                          <a:latin typeface="+mn-lt"/>
                          <a:ea typeface="+mn-ea"/>
                          <a:cs typeface="+mn-cs"/>
                        </a:rPr>
                        <a:t> or </a:t>
                      </a:r>
                      <a:r>
                        <a:rPr lang="en-US" sz="1800" b="1" i="0" kern="1200" dirty="0">
                          <a:solidFill>
                            <a:schemeClr val="dk1"/>
                          </a:solidFill>
                          <a:effectLst/>
                          <a:latin typeface="+mn-lt"/>
                          <a:ea typeface="+mn-ea"/>
                          <a:cs typeface="+mn-cs"/>
                        </a:rPr>
                        <a:t>Circular</a:t>
                      </a:r>
                      <a:r>
                        <a:rPr lang="en-US" sz="1800" b="0" i="0" kern="1200" dirty="0">
                          <a:solidFill>
                            <a:schemeClr val="dk1"/>
                          </a:solidFill>
                          <a:effectLst/>
                          <a:latin typeface="+mn-lt"/>
                          <a:ea typeface="+mn-ea"/>
                          <a:cs typeface="+mn-cs"/>
                        </a:rPr>
                        <a:t> linked list.</a:t>
                      </a:r>
                      <a:endParaRPr lang="en-US" dirty="0"/>
                    </a:p>
                  </a:txBody>
                  <a:tcPr/>
                </a:tc>
                <a:extLst>
                  <a:ext uri="{0D108BD9-81ED-4DB2-BD59-A6C34878D82A}">
                    <a16:rowId xmlns:a16="http://schemas.microsoft.com/office/drawing/2014/main" val="94116460"/>
                  </a:ext>
                </a:extLst>
              </a:tr>
              <a:tr h="477845">
                <a:tc>
                  <a:txBody>
                    <a:bodyPr/>
                    <a:lstStyle/>
                    <a:p>
                      <a:r>
                        <a:rPr lang="en-US" sz="1800" b="0" i="0" kern="1200" dirty="0">
                          <a:solidFill>
                            <a:schemeClr val="dk1"/>
                          </a:solidFill>
                          <a:effectLst/>
                          <a:latin typeface="+mn-lt"/>
                          <a:ea typeface="+mn-ea"/>
                          <a:cs typeface="+mn-cs"/>
                        </a:rPr>
                        <a:t>Array gets memory allocated in the </a:t>
                      </a:r>
                      <a:r>
                        <a:rPr lang="en-US" sz="1800" b="1" i="0" kern="1200" dirty="0">
                          <a:solidFill>
                            <a:schemeClr val="dk1"/>
                          </a:solidFill>
                          <a:effectLst/>
                          <a:latin typeface="+mn-lt"/>
                          <a:ea typeface="+mn-ea"/>
                          <a:cs typeface="+mn-cs"/>
                        </a:rPr>
                        <a:t>Stack</a:t>
                      </a:r>
                      <a:r>
                        <a:rPr lang="en-US" sz="1800" b="0" i="0" kern="1200" dirty="0">
                          <a:solidFill>
                            <a:schemeClr val="dk1"/>
                          </a:solidFill>
                          <a:effectLst/>
                          <a:latin typeface="+mn-lt"/>
                          <a:ea typeface="+mn-ea"/>
                          <a:cs typeface="+mn-cs"/>
                        </a:rPr>
                        <a:t> section.</a:t>
                      </a:r>
                      <a:endParaRPr lang="en-US" dirty="0"/>
                    </a:p>
                  </a:txBody>
                  <a:tcPr/>
                </a:tc>
                <a:tc>
                  <a:txBody>
                    <a:bodyPr/>
                    <a:lstStyle/>
                    <a:p>
                      <a:r>
                        <a:rPr lang="en-US" sz="1800" b="0" i="0" kern="1200" dirty="0">
                          <a:solidFill>
                            <a:schemeClr val="dk1"/>
                          </a:solidFill>
                          <a:effectLst/>
                          <a:latin typeface="+mn-lt"/>
                          <a:ea typeface="+mn-ea"/>
                          <a:cs typeface="+mn-cs"/>
                        </a:rPr>
                        <a:t>Whereas, linked list gets memory allocated in </a:t>
                      </a:r>
                      <a:r>
                        <a:rPr lang="en-US" sz="1800" b="1" i="0" kern="1200" dirty="0">
                          <a:solidFill>
                            <a:schemeClr val="dk1"/>
                          </a:solidFill>
                          <a:effectLst/>
                          <a:latin typeface="+mn-lt"/>
                          <a:ea typeface="+mn-ea"/>
                          <a:cs typeface="+mn-cs"/>
                        </a:rPr>
                        <a:t>Heap</a:t>
                      </a:r>
                      <a:r>
                        <a:rPr lang="en-US" sz="1800" b="0" i="0" kern="1200" dirty="0">
                          <a:solidFill>
                            <a:schemeClr val="dk1"/>
                          </a:solidFill>
                          <a:effectLst/>
                          <a:latin typeface="+mn-lt"/>
                          <a:ea typeface="+mn-ea"/>
                          <a:cs typeface="+mn-cs"/>
                        </a:rPr>
                        <a:t> section.</a:t>
                      </a:r>
                      <a:endParaRPr lang="en-US" dirty="0"/>
                    </a:p>
                  </a:txBody>
                  <a:tcPr/>
                </a:tc>
                <a:extLst>
                  <a:ext uri="{0D108BD9-81ED-4DB2-BD59-A6C34878D82A}">
                    <a16:rowId xmlns:a16="http://schemas.microsoft.com/office/drawing/2014/main" val="1897591713"/>
                  </a:ext>
                </a:extLst>
              </a:tr>
            </a:tbl>
          </a:graphicData>
        </a:graphic>
      </p:graphicFrame>
    </p:spTree>
    <p:extLst>
      <p:ext uri="{BB962C8B-B14F-4D97-AF65-F5344CB8AC3E}">
        <p14:creationId xmlns:p14="http://schemas.microsoft.com/office/powerpoint/2010/main" val="39491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ight Triangle 1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B5E1A06-2665-4FCD-B5F9-BAE937E6FD94}"/>
              </a:ext>
            </a:extLst>
          </p:cNvPr>
          <p:cNvPicPr>
            <a:picLocks noChangeAspect="1"/>
          </p:cNvPicPr>
          <p:nvPr/>
        </p:nvPicPr>
        <p:blipFill>
          <a:blip r:embed="rId2"/>
          <a:stretch>
            <a:fillRect/>
          </a:stretch>
        </p:blipFill>
        <p:spPr>
          <a:xfrm>
            <a:off x="962163" y="1403752"/>
            <a:ext cx="7746709" cy="4008921"/>
          </a:xfrm>
          <a:prstGeom prst="rect">
            <a:avLst/>
          </a:prstGeom>
        </p:spPr>
      </p:pic>
    </p:spTree>
    <p:extLst>
      <p:ext uri="{BB962C8B-B14F-4D97-AF65-F5344CB8AC3E}">
        <p14:creationId xmlns:p14="http://schemas.microsoft.com/office/powerpoint/2010/main" val="38404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8" name="Rectangle 10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11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F3425-E681-4F92-8D17-C964E62F7AE5}"/>
              </a:ext>
            </a:extLst>
          </p:cNvPr>
          <p:cNvSpPr>
            <a:spLocks noGrp="1"/>
          </p:cNvSpPr>
          <p:nvPr>
            <p:ph type="title"/>
          </p:nvPr>
        </p:nvSpPr>
        <p:spPr>
          <a:xfrm>
            <a:off x="1043631" y="809898"/>
            <a:ext cx="9942716" cy="1554480"/>
          </a:xfrm>
        </p:spPr>
        <p:txBody>
          <a:bodyPr anchor="ctr">
            <a:normAutofit/>
          </a:bodyPr>
          <a:lstStyle/>
          <a:p>
            <a:r>
              <a:rPr lang="en-US" sz="4800"/>
              <a:t>disadvantages 0f Linked Lists</a:t>
            </a:r>
            <a:endParaRPr lang="en-US" sz="4800" dirty="0"/>
          </a:p>
        </p:txBody>
      </p:sp>
      <p:sp>
        <p:nvSpPr>
          <p:cNvPr id="6" name="Content Placeholder 5">
            <a:extLst>
              <a:ext uri="{FF2B5EF4-FFF2-40B4-BE49-F238E27FC236}">
                <a16:creationId xmlns:a16="http://schemas.microsoft.com/office/drawing/2014/main" id="{AE3D27D2-C47F-4F31-8E77-0445C6EAA0D2}"/>
              </a:ext>
            </a:extLst>
          </p:cNvPr>
          <p:cNvSpPr>
            <a:spLocks noGrp="1"/>
          </p:cNvSpPr>
          <p:nvPr>
            <p:ph idx="1"/>
          </p:nvPr>
        </p:nvSpPr>
        <p:spPr>
          <a:xfrm>
            <a:off x="633597" y="2857262"/>
            <a:ext cx="10521258" cy="3484359"/>
          </a:xfrm>
        </p:spPr>
        <p:txBody>
          <a:bodyPr anchor="ctr">
            <a:normAutofit fontScale="77500" lnSpcReduction="20000"/>
          </a:bodyPr>
          <a:lstStyle/>
          <a:p>
            <a:pPr fontAlgn="base"/>
            <a:r>
              <a:rPr lang="en-US" b="1" u="sng" dirty="0"/>
              <a:t>Traversal</a:t>
            </a:r>
          </a:p>
          <a:p>
            <a:pPr marL="0" indent="0" algn="just" fontAlgn="base">
              <a:buNone/>
            </a:pPr>
            <a:r>
              <a:rPr lang="en-US" dirty="0"/>
              <a:t>    Elements or nodes traversal is difficult in linked list. We can not randomly access any element as we do in array by index. For example if we want to access a node at position n then we have to traverse all the nodes before it. So, time required to access a node is large.</a:t>
            </a:r>
          </a:p>
          <a:p>
            <a:pPr fontAlgn="base"/>
            <a:r>
              <a:rPr lang="en-US" b="1" u="sng" dirty="0"/>
              <a:t>Reversing</a:t>
            </a:r>
            <a:endParaRPr lang="en-US" u="sng" dirty="0"/>
          </a:p>
          <a:p>
            <a:pPr marL="0" indent="0" fontAlgn="base">
              <a:buNone/>
            </a:pPr>
            <a:r>
              <a:rPr lang="en-US" dirty="0"/>
              <a:t>    In linked list reverse traversing is really difficult. In case of doubly linked lists, its easier but extra memory is required for back pointer hence wastage of memory.</a:t>
            </a:r>
          </a:p>
          <a:p>
            <a:pPr fontAlgn="base"/>
            <a:r>
              <a:rPr lang="en-US" b="1" u="sng" dirty="0"/>
              <a:t>Memory Usage</a:t>
            </a:r>
            <a:endParaRPr lang="en-US" u="sng" dirty="0"/>
          </a:p>
          <a:p>
            <a:pPr marL="0" indent="0" fontAlgn="base">
              <a:buNone/>
            </a:pPr>
            <a:r>
              <a:rPr lang="en-US" dirty="0"/>
              <a:t>    More memory is required to store elements in linked list as compared to array. Because in linked list each node contains a pointer and it requires extra memory for itself.</a:t>
            </a:r>
          </a:p>
          <a:p>
            <a:pPr marL="0" indent="0" fontAlgn="base">
              <a:buNone/>
            </a:pPr>
            <a:endParaRPr lang="en-US" dirty="0"/>
          </a:p>
          <a:p>
            <a:pPr marL="0" indent="0">
              <a:buNone/>
            </a:pPr>
            <a:endParaRPr lang="en-US" sz="2200" b="1" dirty="0"/>
          </a:p>
        </p:txBody>
      </p:sp>
      <p:cxnSp>
        <p:nvCxnSpPr>
          <p:cNvPr id="114" name="Straight Connector 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068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Advantages of Linked Lists</vt:lpstr>
      <vt:lpstr>What is a linked list:</vt:lpstr>
      <vt:lpstr>Advantages 0f Linked Lists</vt:lpstr>
      <vt:lpstr>Advantages 0f Linked Lists</vt:lpstr>
      <vt:lpstr>Advantages 0f Linked Lists</vt:lpstr>
      <vt:lpstr>Insertion in a linked lists vs array  </vt:lpstr>
      <vt:lpstr>PowerPoint Presentation</vt:lpstr>
      <vt:lpstr>PowerPoint Presentation</vt:lpstr>
      <vt:lpstr>disadvantages 0f Linked Lists</vt:lpstr>
      <vt:lpstr>Circular singly linked list</vt:lpstr>
      <vt:lpstr>Time complexity-linked list</vt:lpstr>
      <vt:lpstr>Doubly Linked List </vt:lpstr>
      <vt:lpstr>Singly Vs. Doubly linked lists</vt:lpstr>
      <vt:lpstr>Singly Vs. Doubly linked lists(Time complexity)</vt:lpstr>
      <vt:lpstr>Applications of linked list in computer science </vt:lpstr>
      <vt:lpstr>Applications of linked list in real world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of Linked Lists</dc:title>
  <dc:creator>abdelrahman elsayed</dc:creator>
  <cp:lastModifiedBy>abdelrahman elsayed</cp:lastModifiedBy>
  <cp:revision>1</cp:revision>
  <dcterms:created xsi:type="dcterms:W3CDTF">2020-04-02T14:54:56Z</dcterms:created>
  <dcterms:modified xsi:type="dcterms:W3CDTF">2020-04-02T14:55:29Z</dcterms:modified>
</cp:coreProperties>
</file>