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8"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p:cViewPr varScale="1">
        <p:scale>
          <a:sx n="114" d="100"/>
          <a:sy n="114" d="100"/>
        </p:scale>
        <p:origin x="474" y="1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6D6BC7-7DF5-4F03-B20C-468A8C2DFC5B}" type="datetimeFigureOut">
              <a:rPr lang="en-GB" smtClean="0"/>
              <a:t>08/04/2021</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6DD4C-6FAE-48C3-A59B-7C5F6A5D3802}" type="slidenum">
              <a:rPr lang="en-GB" smtClean="0"/>
              <a:t>‹N›</a:t>
            </a:fld>
            <a:endParaRPr lang="en-GB"/>
          </a:p>
        </p:txBody>
      </p:sp>
    </p:spTree>
    <p:extLst>
      <p:ext uri="{BB962C8B-B14F-4D97-AF65-F5344CB8AC3E}">
        <p14:creationId xmlns:p14="http://schemas.microsoft.com/office/powerpoint/2010/main" val="2212280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My project consists in the application of Bayesian Network in Nutritional Epidemiology, in order to study the relationships between the variables related to dietary pattern of patients and the cancer outcome. This idea of project starts from a laboratory of nutritional epidemiology that I attended in this quarter.</a:t>
            </a:r>
          </a:p>
        </p:txBody>
      </p:sp>
      <p:sp>
        <p:nvSpPr>
          <p:cNvPr id="4" name="Segnaposto numero diapositiva 3"/>
          <p:cNvSpPr>
            <a:spLocks noGrp="1"/>
          </p:cNvSpPr>
          <p:nvPr>
            <p:ph type="sldNum" sz="quarter" idx="5"/>
          </p:nvPr>
        </p:nvSpPr>
        <p:spPr/>
        <p:txBody>
          <a:bodyPr/>
          <a:lstStyle/>
          <a:p>
            <a:fld id="{EBA6DD4C-6FAE-48C3-A59B-7C5F6A5D3802}" type="slidenum">
              <a:rPr lang="en-GB" smtClean="0"/>
              <a:t>1</a:t>
            </a:fld>
            <a:endParaRPr lang="en-GB"/>
          </a:p>
        </p:txBody>
      </p:sp>
    </p:spTree>
    <p:extLst>
      <p:ext uri="{BB962C8B-B14F-4D97-AF65-F5344CB8AC3E}">
        <p14:creationId xmlns:p14="http://schemas.microsoft.com/office/powerpoint/2010/main" val="3468222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So the goal is to obtain a flexible tool that allows to visualize and determine the relationship between the variables involved in the study and the cancer outcome, paying particular attention also to the confounding variables (that are related both to the cancer both to the dietary variables). Standard approach, as I studied in lab,  starts from a logistic regression in order to determine the correlation between variables, instead this method allows to make some queries exploiting conditional probability.</a:t>
            </a:r>
          </a:p>
          <a:p>
            <a:endParaRPr lang="en-US" dirty="0"/>
          </a:p>
          <a:p>
            <a:r>
              <a:rPr lang="en-US" dirty="0"/>
              <a:t>The project is divided in three main parts:</a:t>
            </a:r>
          </a:p>
        </p:txBody>
      </p:sp>
      <p:sp>
        <p:nvSpPr>
          <p:cNvPr id="4" name="Segnaposto numero diapositiva 3"/>
          <p:cNvSpPr>
            <a:spLocks noGrp="1"/>
          </p:cNvSpPr>
          <p:nvPr>
            <p:ph type="sldNum" sz="quarter" idx="5"/>
          </p:nvPr>
        </p:nvSpPr>
        <p:spPr/>
        <p:txBody>
          <a:bodyPr/>
          <a:lstStyle/>
          <a:p>
            <a:fld id="{EBA6DD4C-6FAE-48C3-A59B-7C5F6A5D3802}" type="slidenum">
              <a:rPr lang="en-GB" smtClean="0"/>
              <a:t>2</a:t>
            </a:fld>
            <a:endParaRPr lang="en-GB"/>
          </a:p>
        </p:txBody>
      </p:sp>
    </p:spTree>
    <p:extLst>
      <p:ext uri="{BB962C8B-B14F-4D97-AF65-F5344CB8AC3E}">
        <p14:creationId xmlns:p14="http://schemas.microsoft.com/office/powerpoint/2010/main" val="3608928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The dataset is composed by data retrieved on interviews performed on 5157 patients and the variables involved are:</a:t>
            </a:r>
          </a:p>
          <a:p>
            <a:endParaRPr lang="en-US" dirty="0"/>
          </a:p>
          <a:p>
            <a:r>
              <a:rPr lang="en-US" dirty="0"/>
              <a:t>Dietary pattern:</a:t>
            </a:r>
          </a:p>
          <a:p>
            <a:r>
              <a:rPr lang="en-US" dirty="0"/>
              <a:t>X2: adherence to a diet with high sugar and low vegetable fats consume:</a:t>
            </a:r>
          </a:p>
          <a:p>
            <a:r>
              <a:rPr lang="en-US" dirty="0"/>
              <a:t>X3: High starch and low animal product</a:t>
            </a:r>
          </a:p>
          <a:p>
            <a:r>
              <a:rPr lang="en-US" dirty="0"/>
              <a:t>X4: High sodium and low beta-carotene.</a:t>
            </a:r>
          </a:p>
          <a:p>
            <a:endParaRPr lang="en-US" dirty="0"/>
          </a:p>
          <a:p>
            <a:r>
              <a:rPr lang="en-US" dirty="0"/>
              <a:t>As I said this project starts from a previous analysis where we found the correlation between the diets and the cancer and some confounding factors by applying logistic analysis.</a:t>
            </a:r>
          </a:p>
        </p:txBody>
      </p:sp>
      <p:sp>
        <p:nvSpPr>
          <p:cNvPr id="4" name="Segnaposto numero diapositiva 3"/>
          <p:cNvSpPr>
            <a:spLocks noGrp="1"/>
          </p:cNvSpPr>
          <p:nvPr>
            <p:ph type="sldNum" sz="quarter" idx="5"/>
          </p:nvPr>
        </p:nvSpPr>
        <p:spPr/>
        <p:txBody>
          <a:bodyPr/>
          <a:lstStyle/>
          <a:p>
            <a:fld id="{EBA6DD4C-6FAE-48C3-A59B-7C5F6A5D3802}" type="slidenum">
              <a:rPr lang="en-GB" smtClean="0"/>
              <a:t>3</a:t>
            </a:fld>
            <a:endParaRPr lang="en-GB"/>
          </a:p>
        </p:txBody>
      </p:sp>
    </p:spTree>
    <p:extLst>
      <p:ext uri="{BB962C8B-B14F-4D97-AF65-F5344CB8AC3E}">
        <p14:creationId xmlns:p14="http://schemas.microsoft.com/office/powerpoint/2010/main" val="425716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Constraint-based: identify conditional independence constraint with statistical tests and link nodes that are not found to be independent (</a:t>
            </a:r>
            <a:r>
              <a:rPr lang="en-US" dirty="0" err="1"/>
              <a:t>loog-likleiohood</a:t>
            </a:r>
            <a:r>
              <a:rPr lang="en-US" dirty="0"/>
              <a:t> ratio test)</a:t>
            </a:r>
          </a:p>
          <a:p>
            <a:r>
              <a:rPr lang="en-US" dirty="0"/>
              <a:t>Score-based: each candidate DAG is assigned a network score optimize as the objective function (</a:t>
            </a:r>
            <a:r>
              <a:rPr lang="en-US" dirty="0" err="1"/>
              <a:t>bic</a:t>
            </a:r>
            <a:r>
              <a:rPr lang="en-US" dirty="0"/>
              <a:t> criterion)</a:t>
            </a:r>
          </a:p>
          <a:p>
            <a:r>
              <a:rPr lang="en-US" dirty="0"/>
              <a:t>Hybrid: use a restrict phase for implementing constraint-based strategy to reduce the space of candidate DAGs and a </a:t>
            </a:r>
            <a:r>
              <a:rPr lang="en-US" dirty="0" err="1"/>
              <a:t>maximise</a:t>
            </a:r>
            <a:r>
              <a:rPr lang="en-US" dirty="0"/>
              <a:t> phase implementing a score-abased strategy to find optimal DAG in the restricted space.</a:t>
            </a:r>
          </a:p>
        </p:txBody>
      </p:sp>
      <p:sp>
        <p:nvSpPr>
          <p:cNvPr id="4" name="Segnaposto numero diapositiva 3"/>
          <p:cNvSpPr>
            <a:spLocks noGrp="1"/>
          </p:cNvSpPr>
          <p:nvPr>
            <p:ph type="sldNum" sz="quarter" idx="5"/>
          </p:nvPr>
        </p:nvSpPr>
        <p:spPr/>
        <p:txBody>
          <a:bodyPr/>
          <a:lstStyle/>
          <a:p>
            <a:fld id="{EBA6DD4C-6FAE-48C3-A59B-7C5F6A5D3802}" type="slidenum">
              <a:rPr lang="en-GB" smtClean="0"/>
              <a:t>4</a:t>
            </a:fld>
            <a:endParaRPr lang="en-GB"/>
          </a:p>
        </p:txBody>
      </p:sp>
    </p:spTree>
    <p:extLst>
      <p:ext uri="{BB962C8B-B14F-4D97-AF65-F5344CB8AC3E}">
        <p14:creationId xmlns:p14="http://schemas.microsoft.com/office/powerpoint/2010/main" val="242285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The process I used is the following: </a:t>
            </a:r>
          </a:p>
          <a:p>
            <a:r>
              <a:rPr lang="en-US" dirty="0"/>
              <a:t>for each structure learning procedure I bootstrap data (100 sample) and applied the str. Learning algo and obtaining 100 network for each procedure. </a:t>
            </a:r>
          </a:p>
          <a:p>
            <a:r>
              <a:rPr lang="en-US" dirty="0"/>
              <a:t>Then I observed the strength of the arcs (the frequency of appearance in these 100 models) and I set a threshold of strength. (0.5)</a:t>
            </a:r>
          </a:p>
        </p:txBody>
      </p:sp>
      <p:sp>
        <p:nvSpPr>
          <p:cNvPr id="4" name="Segnaposto numero diapositiva 3"/>
          <p:cNvSpPr>
            <a:spLocks noGrp="1"/>
          </p:cNvSpPr>
          <p:nvPr>
            <p:ph type="sldNum" sz="quarter" idx="5"/>
          </p:nvPr>
        </p:nvSpPr>
        <p:spPr/>
        <p:txBody>
          <a:bodyPr/>
          <a:lstStyle/>
          <a:p>
            <a:fld id="{EBA6DD4C-6FAE-48C3-A59B-7C5F6A5D3802}" type="slidenum">
              <a:rPr lang="en-GB" smtClean="0"/>
              <a:t>5</a:t>
            </a:fld>
            <a:endParaRPr lang="en-GB"/>
          </a:p>
        </p:txBody>
      </p:sp>
    </p:spTree>
    <p:extLst>
      <p:ext uri="{BB962C8B-B14F-4D97-AF65-F5344CB8AC3E}">
        <p14:creationId xmlns:p14="http://schemas.microsoft.com/office/powerpoint/2010/main" val="493065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The procedure</a:t>
            </a:r>
          </a:p>
        </p:txBody>
      </p:sp>
      <p:sp>
        <p:nvSpPr>
          <p:cNvPr id="4" name="Segnaposto numero diapositiva 3"/>
          <p:cNvSpPr>
            <a:spLocks noGrp="1"/>
          </p:cNvSpPr>
          <p:nvPr>
            <p:ph type="sldNum" sz="quarter" idx="5"/>
          </p:nvPr>
        </p:nvSpPr>
        <p:spPr/>
        <p:txBody>
          <a:bodyPr/>
          <a:lstStyle/>
          <a:p>
            <a:fld id="{EBA6DD4C-6FAE-48C3-A59B-7C5F6A5D3802}" type="slidenum">
              <a:rPr lang="en-GB" smtClean="0"/>
              <a:t>6</a:t>
            </a:fld>
            <a:endParaRPr lang="en-GB"/>
          </a:p>
        </p:txBody>
      </p:sp>
    </p:spTree>
    <p:extLst>
      <p:ext uri="{BB962C8B-B14F-4D97-AF65-F5344CB8AC3E}">
        <p14:creationId xmlns:p14="http://schemas.microsoft.com/office/powerpoint/2010/main" val="268167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CROSS VALIDATION (10 folds)</a:t>
            </a:r>
          </a:p>
        </p:txBody>
      </p:sp>
      <p:sp>
        <p:nvSpPr>
          <p:cNvPr id="4" name="Segnaposto numero diapositiva 3"/>
          <p:cNvSpPr>
            <a:spLocks noGrp="1"/>
          </p:cNvSpPr>
          <p:nvPr>
            <p:ph type="sldNum" sz="quarter" idx="5"/>
          </p:nvPr>
        </p:nvSpPr>
        <p:spPr/>
        <p:txBody>
          <a:bodyPr/>
          <a:lstStyle/>
          <a:p>
            <a:fld id="{EBA6DD4C-6FAE-48C3-A59B-7C5F6A5D3802}" type="slidenum">
              <a:rPr lang="en-GB" smtClean="0"/>
              <a:t>7</a:t>
            </a:fld>
            <a:endParaRPr lang="en-GB"/>
          </a:p>
        </p:txBody>
      </p:sp>
    </p:spTree>
    <p:extLst>
      <p:ext uri="{BB962C8B-B14F-4D97-AF65-F5344CB8AC3E}">
        <p14:creationId xmlns:p14="http://schemas.microsoft.com/office/powerpoint/2010/main" val="2320896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Feedback in the literature</a:t>
            </a:r>
          </a:p>
        </p:txBody>
      </p:sp>
      <p:sp>
        <p:nvSpPr>
          <p:cNvPr id="4" name="Segnaposto numero diapositiva 3"/>
          <p:cNvSpPr>
            <a:spLocks noGrp="1"/>
          </p:cNvSpPr>
          <p:nvPr>
            <p:ph type="sldNum" sz="quarter" idx="5"/>
          </p:nvPr>
        </p:nvSpPr>
        <p:spPr/>
        <p:txBody>
          <a:bodyPr/>
          <a:lstStyle/>
          <a:p>
            <a:fld id="{EBA6DD4C-6FAE-48C3-A59B-7C5F6A5D3802}" type="slidenum">
              <a:rPr lang="en-GB" smtClean="0"/>
              <a:t>9</a:t>
            </a:fld>
            <a:endParaRPr lang="en-GB"/>
          </a:p>
        </p:txBody>
      </p:sp>
    </p:spTree>
    <p:extLst>
      <p:ext uri="{BB962C8B-B14F-4D97-AF65-F5344CB8AC3E}">
        <p14:creationId xmlns:p14="http://schemas.microsoft.com/office/powerpoint/2010/main" val="92511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F33E44-79FF-44B3-9A87-ADC3C294856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DDA50B59-A10D-4F51-B364-BDF289DA8A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DA8A6C81-A2E0-421D-8B55-A02D433D4633}"/>
              </a:ext>
            </a:extLst>
          </p:cNvPr>
          <p:cNvSpPr>
            <a:spLocks noGrp="1"/>
          </p:cNvSpPr>
          <p:nvPr>
            <p:ph type="dt" sz="half" idx="10"/>
          </p:nvPr>
        </p:nvSpPr>
        <p:spPr/>
        <p:txBody>
          <a:bodyPr/>
          <a:lstStyle/>
          <a:p>
            <a:fld id="{02FBE590-6752-4323-B95A-31BD7754E9CB}" type="datetimeFigureOut">
              <a:rPr lang="en-GB" smtClean="0"/>
              <a:t>08/04/2021</a:t>
            </a:fld>
            <a:endParaRPr lang="en-GB"/>
          </a:p>
        </p:txBody>
      </p:sp>
      <p:sp>
        <p:nvSpPr>
          <p:cNvPr id="5" name="Segnaposto piè di pagina 4">
            <a:extLst>
              <a:ext uri="{FF2B5EF4-FFF2-40B4-BE49-F238E27FC236}">
                <a16:creationId xmlns:a16="http://schemas.microsoft.com/office/drawing/2014/main" id="{3C8A203A-5B0A-431F-9188-426F37C02161}"/>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37F3367-6C2E-4FCF-98D3-7F07C2DE058D}"/>
              </a:ext>
            </a:extLst>
          </p:cNvPr>
          <p:cNvSpPr>
            <a:spLocks noGrp="1"/>
          </p:cNvSpPr>
          <p:nvPr>
            <p:ph type="sldNum" sz="quarter" idx="12"/>
          </p:nvPr>
        </p:nvSpPr>
        <p:spPr/>
        <p:txBody>
          <a:bodyPr/>
          <a:lstStyle/>
          <a:p>
            <a:fld id="{AFCC7E2A-DA22-402E-91B9-AED47D972F27}" type="slidenum">
              <a:rPr lang="en-GB" smtClean="0"/>
              <a:t>‹N›</a:t>
            </a:fld>
            <a:endParaRPr lang="en-GB"/>
          </a:p>
        </p:txBody>
      </p:sp>
    </p:spTree>
    <p:extLst>
      <p:ext uri="{BB962C8B-B14F-4D97-AF65-F5344CB8AC3E}">
        <p14:creationId xmlns:p14="http://schemas.microsoft.com/office/powerpoint/2010/main" val="358171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706E23-E66E-4152-8789-B6AA16830563}"/>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26E9A9C7-626B-4573-A3EE-5B56BE98E09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E993795A-CC25-4122-A7EE-6F8F3789F84E}"/>
              </a:ext>
            </a:extLst>
          </p:cNvPr>
          <p:cNvSpPr>
            <a:spLocks noGrp="1"/>
          </p:cNvSpPr>
          <p:nvPr>
            <p:ph type="dt" sz="half" idx="10"/>
          </p:nvPr>
        </p:nvSpPr>
        <p:spPr/>
        <p:txBody>
          <a:bodyPr/>
          <a:lstStyle/>
          <a:p>
            <a:fld id="{02FBE590-6752-4323-B95A-31BD7754E9CB}" type="datetimeFigureOut">
              <a:rPr lang="en-GB" smtClean="0"/>
              <a:t>08/04/2021</a:t>
            </a:fld>
            <a:endParaRPr lang="en-GB"/>
          </a:p>
        </p:txBody>
      </p:sp>
      <p:sp>
        <p:nvSpPr>
          <p:cNvPr id="5" name="Segnaposto piè di pagina 4">
            <a:extLst>
              <a:ext uri="{FF2B5EF4-FFF2-40B4-BE49-F238E27FC236}">
                <a16:creationId xmlns:a16="http://schemas.microsoft.com/office/drawing/2014/main" id="{E3D074D8-27D2-4652-8BF2-118DD547044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1E525CB-9606-4505-BD6D-3002B9C060A4}"/>
              </a:ext>
            </a:extLst>
          </p:cNvPr>
          <p:cNvSpPr>
            <a:spLocks noGrp="1"/>
          </p:cNvSpPr>
          <p:nvPr>
            <p:ph type="sldNum" sz="quarter" idx="12"/>
          </p:nvPr>
        </p:nvSpPr>
        <p:spPr/>
        <p:txBody>
          <a:bodyPr/>
          <a:lstStyle/>
          <a:p>
            <a:fld id="{AFCC7E2A-DA22-402E-91B9-AED47D972F27}" type="slidenum">
              <a:rPr lang="en-GB" smtClean="0"/>
              <a:t>‹N›</a:t>
            </a:fld>
            <a:endParaRPr lang="en-GB"/>
          </a:p>
        </p:txBody>
      </p:sp>
    </p:spTree>
    <p:extLst>
      <p:ext uri="{BB962C8B-B14F-4D97-AF65-F5344CB8AC3E}">
        <p14:creationId xmlns:p14="http://schemas.microsoft.com/office/powerpoint/2010/main" val="310354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0632D87-BABF-474C-93CB-9FD036B2BDA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4485956B-F005-43AF-8F94-54F3C5AA484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1F393017-CE85-4047-8117-0596875A9C5D}"/>
              </a:ext>
            </a:extLst>
          </p:cNvPr>
          <p:cNvSpPr>
            <a:spLocks noGrp="1"/>
          </p:cNvSpPr>
          <p:nvPr>
            <p:ph type="dt" sz="half" idx="10"/>
          </p:nvPr>
        </p:nvSpPr>
        <p:spPr/>
        <p:txBody>
          <a:bodyPr/>
          <a:lstStyle/>
          <a:p>
            <a:fld id="{02FBE590-6752-4323-B95A-31BD7754E9CB}" type="datetimeFigureOut">
              <a:rPr lang="en-GB" smtClean="0"/>
              <a:t>08/04/2021</a:t>
            </a:fld>
            <a:endParaRPr lang="en-GB"/>
          </a:p>
        </p:txBody>
      </p:sp>
      <p:sp>
        <p:nvSpPr>
          <p:cNvPr id="5" name="Segnaposto piè di pagina 4">
            <a:extLst>
              <a:ext uri="{FF2B5EF4-FFF2-40B4-BE49-F238E27FC236}">
                <a16:creationId xmlns:a16="http://schemas.microsoft.com/office/drawing/2014/main" id="{361B5695-C9B1-4605-814E-9CCD3EC0AC6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95653930-A4F7-4691-B101-13D706BB8A81}"/>
              </a:ext>
            </a:extLst>
          </p:cNvPr>
          <p:cNvSpPr>
            <a:spLocks noGrp="1"/>
          </p:cNvSpPr>
          <p:nvPr>
            <p:ph type="sldNum" sz="quarter" idx="12"/>
          </p:nvPr>
        </p:nvSpPr>
        <p:spPr/>
        <p:txBody>
          <a:bodyPr/>
          <a:lstStyle/>
          <a:p>
            <a:fld id="{AFCC7E2A-DA22-402E-91B9-AED47D972F27}" type="slidenum">
              <a:rPr lang="en-GB" smtClean="0"/>
              <a:t>‹N›</a:t>
            </a:fld>
            <a:endParaRPr lang="en-GB"/>
          </a:p>
        </p:txBody>
      </p:sp>
    </p:spTree>
    <p:extLst>
      <p:ext uri="{BB962C8B-B14F-4D97-AF65-F5344CB8AC3E}">
        <p14:creationId xmlns:p14="http://schemas.microsoft.com/office/powerpoint/2010/main" val="405348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45BF69-2E6A-4D38-AA14-89AB06E53CD1}"/>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A3CD6050-0D58-4EA0-BE0D-56DB7513EA8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3896DFC5-04D2-48A6-A834-FB530EDD19D2}"/>
              </a:ext>
            </a:extLst>
          </p:cNvPr>
          <p:cNvSpPr>
            <a:spLocks noGrp="1"/>
          </p:cNvSpPr>
          <p:nvPr>
            <p:ph type="dt" sz="half" idx="10"/>
          </p:nvPr>
        </p:nvSpPr>
        <p:spPr/>
        <p:txBody>
          <a:bodyPr/>
          <a:lstStyle/>
          <a:p>
            <a:fld id="{02FBE590-6752-4323-B95A-31BD7754E9CB}" type="datetimeFigureOut">
              <a:rPr lang="en-GB" smtClean="0"/>
              <a:t>08/04/2021</a:t>
            </a:fld>
            <a:endParaRPr lang="en-GB"/>
          </a:p>
        </p:txBody>
      </p:sp>
      <p:sp>
        <p:nvSpPr>
          <p:cNvPr id="5" name="Segnaposto piè di pagina 4">
            <a:extLst>
              <a:ext uri="{FF2B5EF4-FFF2-40B4-BE49-F238E27FC236}">
                <a16:creationId xmlns:a16="http://schemas.microsoft.com/office/drawing/2014/main" id="{8CC24BB7-B006-48D8-8E91-440AE9E4C6A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A1BF8DB4-BB64-456A-942A-03B856944200}"/>
              </a:ext>
            </a:extLst>
          </p:cNvPr>
          <p:cNvSpPr>
            <a:spLocks noGrp="1"/>
          </p:cNvSpPr>
          <p:nvPr>
            <p:ph type="sldNum" sz="quarter" idx="12"/>
          </p:nvPr>
        </p:nvSpPr>
        <p:spPr/>
        <p:txBody>
          <a:bodyPr/>
          <a:lstStyle/>
          <a:p>
            <a:fld id="{AFCC7E2A-DA22-402E-91B9-AED47D972F27}" type="slidenum">
              <a:rPr lang="en-GB" smtClean="0"/>
              <a:t>‹N›</a:t>
            </a:fld>
            <a:endParaRPr lang="en-GB"/>
          </a:p>
        </p:txBody>
      </p:sp>
    </p:spTree>
    <p:extLst>
      <p:ext uri="{BB962C8B-B14F-4D97-AF65-F5344CB8AC3E}">
        <p14:creationId xmlns:p14="http://schemas.microsoft.com/office/powerpoint/2010/main" val="3701194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27B5D5-4340-41A3-9334-97FAD4B2AF3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94F5649A-9936-43F8-A4BF-B97E295B23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0190428-33B9-4546-9AC8-B41C2BEB7C08}"/>
              </a:ext>
            </a:extLst>
          </p:cNvPr>
          <p:cNvSpPr>
            <a:spLocks noGrp="1"/>
          </p:cNvSpPr>
          <p:nvPr>
            <p:ph type="dt" sz="half" idx="10"/>
          </p:nvPr>
        </p:nvSpPr>
        <p:spPr/>
        <p:txBody>
          <a:bodyPr/>
          <a:lstStyle/>
          <a:p>
            <a:fld id="{02FBE590-6752-4323-B95A-31BD7754E9CB}" type="datetimeFigureOut">
              <a:rPr lang="en-GB" smtClean="0"/>
              <a:t>08/04/2021</a:t>
            </a:fld>
            <a:endParaRPr lang="en-GB"/>
          </a:p>
        </p:txBody>
      </p:sp>
      <p:sp>
        <p:nvSpPr>
          <p:cNvPr id="5" name="Segnaposto piè di pagina 4">
            <a:extLst>
              <a:ext uri="{FF2B5EF4-FFF2-40B4-BE49-F238E27FC236}">
                <a16:creationId xmlns:a16="http://schemas.microsoft.com/office/drawing/2014/main" id="{56949BAD-01BB-4911-8D29-07477291B6C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8D345BA-B1C0-4757-8FC8-A99CA1EFDED5}"/>
              </a:ext>
            </a:extLst>
          </p:cNvPr>
          <p:cNvSpPr>
            <a:spLocks noGrp="1"/>
          </p:cNvSpPr>
          <p:nvPr>
            <p:ph type="sldNum" sz="quarter" idx="12"/>
          </p:nvPr>
        </p:nvSpPr>
        <p:spPr/>
        <p:txBody>
          <a:bodyPr/>
          <a:lstStyle/>
          <a:p>
            <a:fld id="{AFCC7E2A-DA22-402E-91B9-AED47D972F27}" type="slidenum">
              <a:rPr lang="en-GB" smtClean="0"/>
              <a:t>‹N›</a:t>
            </a:fld>
            <a:endParaRPr lang="en-GB"/>
          </a:p>
        </p:txBody>
      </p:sp>
    </p:spTree>
    <p:extLst>
      <p:ext uri="{BB962C8B-B14F-4D97-AF65-F5344CB8AC3E}">
        <p14:creationId xmlns:p14="http://schemas.microsoft.com/office/powerpoint/2010/main" val="172090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C36410-75EF-471D-805D-F9C2071C5D55}"/>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9D9D8193-2682-4F76-A92B-3453F4717BC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93778893-5279-4CA8-B18C-8EC30C67DFF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CB2E1CA8-FFEC-4DD2-B856-00FA4459040C}"/>
              </a:ext>
            </a:extLst>
          </p:cNvPr>
          <p:cNvSpPr>
            <a:spLocks noGrp="1"/>
          </p:cNvSpPr>
          <p:nvPr>
            <p:ph type="dt" sz="half" idx="10"/>
          </p:nvPr>
        </p:nvSpPr>
        <p:spPr/>
        <p:txBody>
          <a:bodyPr/>
          <a:lstStyle/>
          <a:p>
            <a:fld id="{02FBE590-6752-4323-B95A-31BD7754E9CB}" type="datetimeFigureOut">
              <a:rPr lang="en-GB" smtClean="0"/>
              <a:t>08/04/2021</a:t>
            </a:fld>
            <a:endParaRPr lang="en-GB"/>
          </a:p>
        </p:txBody>
      </p:sp>
      <p:sp>
        <p:nvSpPr>
          <p:cNvPr id="6" name="Segnaposto piè di pagina 5">
            <a:extLst>
              <a:ext uri="{FF2B5EF4-FFF2-40B4-BE49-F238E27FC236}">
                <a16:creationId xmlns:a16="http://schemas.microsoft.com/office/drawing/2014/main" id="{1D846FE5-0FA9-4407-89FF-2910977FE519}"/>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077A2F0E-F5BA-4E91-91F6-3D4F09C22040}"/>
              </a:ext>
            </a:extLst>
          </p:cNvPr>
          <p:cNvSpPr>
            <a:spLocks noGrp="1"/>
          </p:cNvSpPr>
          <p:nvPr>
            <p:ph type="sldNum" sz="quarter" idx="12"/>
          </p:nvPr>
        </p:nvSpPr>
        <p:spPr/>
        <p:txBody>
          <a:bodyPr/>
          <a:lstStyle/>
          <a:p>
            <a:fld id="{AFCC7E2A-DA22-402E-91B9-AED47D972F27}" type="slidenum">
              <a:rPr lang="en-GB" smtClean="0"/>
              <a:t>‹N›</a:t>
            </a:fld>
            <a:endParaRPr lang="en-GB"/>
          </a:p>
        </p:txBody>
      </p:sp>
    </p:spTree>
    <p:extLst>
      <p:ext uri="{BB962C8B-B14F-4D97-AF65-F5344CB8AC3E}">
        <p14:creationId xmlns:p14="http://schemas.microsoft.com/office/powerpoint/2010/main" val="3154738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0B75A0-265C-4205-8ABF-F1AAD7387088}"/>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B609D732-3C77-430E-8443-A73EE57DAE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02EF8C-81F9-484D-829E-6B9B81AEDF7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E541D0DF-B686-4F5E-A384-D74831CF80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45D57D5-BF5A-4BAF-93E2-16367E0A2AB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FE0D1E08-E8A5-4DA9-BA8F-B5E56060B80F}"/>
              </a:ext>
            </a:extLst>
          </p:cNvPr>
          <p:cNvSpPr>
            <a:spLocks noGrp="1"/>
          </p:cNvSpPr>
          <p:nvPr>
            <p:ph type="dt" sz="half" idx="10"/>
          </p:nvPr>
        </p:nvSpPr>
        <p:spPr/>
        <p:txBody>
          <a:bodyPr/>
          <a:lstStyle/>
          <a:p>
            <a:fld id="{02FBE590-6752-4323-B95A-31BD7754E9CB}" type="datetimeFigureOut">
              <a:rPr lang="en-GB" smtClean="0"/>
              <a:t>08/04/2021</a:t>
            </a:fld>
            <a:endParaRPr lang="en-GB"/>
          </a:p>
        </p:txBody>
      </p:sp>
      <p:sp>
        <p:nvSpPr>
          <p:cNvPr id="8" name="Segnaposto piè di pagina 7">
            <a:extLst>
              <a:ext uri="{FF2B5EF4-FFF2-40B4-BE49-F238E27FC236}">
                <a16:creationId xmlns:a16="http://schemas.microsoft.com/office/drawing/2014/main" id="{86539427-8085-4D5D-8E24-F4202E39C513}"/>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4842C74D-4CC1-4CA7-8486-4858DFA02831}"/>
              </a:ext>
            </a:extLst>
          </p:cNvPr>
          <p:cNvSpPr>
            <a:spLocks noGrp="1"/>
          </p:cNvSpPr>
          <p:nvPr>
            <p:ph type="sldNum" sz="quarter" idx="12"/>
          </p:nvPr>
        </p:nvSpPr>
        <p:spPr/>
        <p:txBody>
          <a:bodyPr/>
          <a:lstStyle/>
          <a:p>
            <a:fld id="{AFCC7E2A-DA22-402E-91B9-AED47D972F27}" type="slidenum">
              <a:rPr lang="en-GB" smtClean="0"/>
              <a:t>‹N›</a:t>
            </a:fld>
            <a:endParaRPr lang="en-GB"/>
          </a:p>
        </p:txBody>
      </p:sp>
    </p:spTree>
    <p:extLst>
      <p:ext uri="{BB962C8B-B14F-4D97-AF65-F5344CB8AC3E}">
        <p14:creationId xmlns:p14="http://schemas.microsoft.com/office/powerpoint/2010/main" val="16564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E1E1C1-9672-4A23-B687-6C55D5D3B0F8}"/>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387587C1-261B-42CD-8A40-D3E06C6DF701}"/>
              </a:ext>
            </a:extLst>
          </p:cNvPr>
          <p:cNvSpPr>
            <a:spLocks noGrp="1"/>
          </p:cNvSpPr>
          <p:nvPr>
            <p:ph type="dt" sz="half" idx="10"/>
          </p:nvPr>
        </p:nvSpPr>
        <p:spPr/>
        <p:txBody>
          <a:bodyPr/>
          <a:lstStyle/>
          <a:p>
            <a:fld id="{02FBE590-6752-4323-B95A-31BD7754E9CB}" type="datetimeFigureOut">
              <a:rPr lang="en-GB" smtClean="0"/>
              <a:t>08/04/2021</a:t>
            </a:fld>
            <a:endParaRPr lang="en-GB"/>
          </a:p>
        </p:txBody>
      </p:sp>
      <p:sp>
        <p:nvSpPr>
          <p:cNvPr id="4" name="Segnaposto piè di pagina 3">
            <a:extLst>
              <a:ext uri="{FF2B5EF4-FFF2-40B4-BE49-F238E27FC236}">
                <a16:creationId xmlns:a16="http://schemas.microsoft.com/office/drawing/2014/main" id="{F2BC9108-252A-4CCD-B431-9690622D0CF6}"/>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CF053148-4259-40CA-9117-A4007302397E}"/>
              </a:ext>
            </a:extLst>
          </p:cNvPr>
          <p:cNvSpPr>
            <a:spLocks noGrp="1"/>
          </p:cNvSpPr>
          <p:nvPr>
            <p:ph type="sldNum" sz="quarter" idx="12"/>
          </p:nvPr>
        </p:nvSpPr>
        <p:spPr/>
        <p:txBody>
          <a:bodyPr/>
          <a:lstStyle/>
          <a:p>
            <a:fld id="{AFCC7E2A-DA22-402E-91B9-AED47D972F27}" type="slidenum">
              <a:rPr lang="en-GB" smtClean="0"/>
              <a:t>‹N›</a:t>
            </a:fld>
            <a:endParaRPr lang="en-GB"/>
          </a:p>
        </p:txBody>
      </p:sp>
    </p:spTree>
    <p:extLst>
      <p:ext uri="{BB962C8B-B14F-4D97-AF65-F5344CB8AC3E}">
        <p14:creationId xmlns:p14="http://schemas.microsoft.com/office/powerpoint/2010/main" val="233859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E4A092B-BCDB-4EA9-AB88-9A5E4FF308C8}"/>
              </a:ext>
            </a:extLst>
          </p:cNvPr>
          <p:cNvSpPr>
            <a:spLocks noGrp="1"/>
          </p:cNvSpPr>
          <p:nvPr>
            <p:ph type="dt" sz="half" idx="10"/>
          </p:nvPr>
        </p:nvSpPr>
        <p:spPr/>
        <p:txBody>
          <a:bodyPr/>
          <a:lstStyle/>
          <a:p>
            <a:fld id="{02FBE590-6752-4323-B95A-31BD7754E9CB}" type="datetimeFigureOut">
              <a:rPr lang="en-GB" smtClean="0"/>
              <a:t>08/04/2021</a:t>
            </a:fld>
            <a:endParaRPr lang="en-GB"/>
          </a:p>
        </p:txBody>
      </p:sp>
      <p:sp>
        <p:nvSpPr>
          <p:cNvPr id="3" name="Segnaposto piè di pagina 2">
            <a:extLst>
              <a:ext uri="{FF2B5EF4-FFF2-40B4-BE49-F238E27FC236}">
                <a16:creationId xmlns:a16="http://schemas.microsoft.com/office/drawing/2014/main" id="{C33080CB-BE6B-4D2E-9C2C-32E8679A8791}"/>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EDC96151-B4B4-4D14-964E-879A2B53D219}"/>
              </a:ext>
            </a:extLst>
          </p:cNvPr>
          <p:cNvSpPr>
            <a:spLocks noGrp="1"/>
          </p:cNvSpPr>
          <p:nvPr>
            <p:ph type="sldNum" sz="quarter" idx="12"/>
          </p:nvPr>
        </p:nvSpPr>
        <p:spPr/>
        <p:txBody>
          <a:bodyPr/>
          <a:lstStyle/>
          <a:p>
            <a:fld id="{AFCC7E2A-DA22-402E-91B9-AED47D972F27}" type="slidenum">
              <a:rPr lang="en-GB" smtClean="0"/>
              <a:t>‹N›</a:t>
            </a:fld>
            <a:endParaRPr lang="en-GB"/>
          </a:p>
        </p:txBody>
      </p:sp>
    </p:spTree>
    <p:extLst>
      <p:ext uri="{BB962C8B-B14F-4D97-AF65-F5344CB8AC3E}">
        <p14:creationId xmlns:p14="http://schemas.microsoft.com/office/powerpoint/2010/main" val="29928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49720E-0C8F-4E25-B1EA-E2321E769E8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EA07385B-04CE-429B-A371-217FB6DDE1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15704351-4CA7-41D6-B13E-A6D2A8BEA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7EEA389-ABC4-4835-980B-24AFBE58FE25}"/>
              </a:ext>
            </a:extLst>
          </p:cNvPr>
          <p:cNvSpPr>
            <a:spLocks noGrp="1"/>
          </p:cNvSpPr>
          <p:nvPr>
            <p:ph type="dt" sz="half" idx="10"/>
          </p:nvPr>
        </p:nvSpPr>
        <p:spPr/>
        <p:txBody>
          <a:bodyPr/>
          <a:lstStyle/>
          <a:p>
            <a:fld id="{02FBE590-6752-4323-B95A-31BD7754E9CB}" type="datetimeFigureOut">
              <a:rPr lang="en-GB" smtClean="0"/>
              <a:t>08/04/2021</a:t>
            </a:fld>
            <a:endParaRPr lang="en-GB"/>
          </a:p>
        </p:txBody>
      </p:sp>
      <p:sp>
        <p:nvSpPr>
          <p:cNvPr id="6" name="Segnaposto piè di pagina 5">
            <a:extLst>
              <a:ext uri="{FF2B5EF4-FFF2-40B4-BE49-F238E27FC236}">
                <a16:creationId xmlns:a16="http://schemas.microsoft.com/office/drawing/2014/main" id="{B9B0F5DE-0067-4F9A-B25B-17645609EFDB}"/>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D17E24F3-E288-491A-B107-7C24629606AB}"/>
              </a:ext>
            </a:extLst>
          </p:cNvPr>
          <p:cNvSpPr>
            <a:spLocks noGrp="1"/>
          </p:cNvSpPr>
          <p:nvPr>
            <p:ph type="sldNum" sz="quarter" idx="12"/>
          </p:nvPr>
        </p:nvSpPr>
        <p:spPr/>
        <p:txBody>
          <a:bodyPr/>
          <a:lstStyle/>
          <a:p>
            <a:fld id="{AFCC7E2A-DA22-402E-91B9-AED47D972F27}" type="slidenum">
              <a:rPr lang="en-GB" smtClean="0"/>
              <a:t>‹N›</a:t>
            </a:fld>
            <a:endParaRPr lang="en-GB"/>
          </a:p>
        </p:txBody>
      </p:sp>
    </p:spTree>
    <p:extLst>
      <p:ext uri="{BB962C8B-B14F-4D97-AF65-F5344CB8AC3E}">
        <p14:creationId xmlns:p14="http://schemas.microsoft.com/office/powerpoint/2010/main" val="382389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EC64E8-B6FE-4EEC-950D-9EFE461C4BE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B3CACD2E-2014-46C2-993D-8ADBD8DB79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52B0BDFE-7E24-4463-8DAD-794027FBA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04D62E1-59A1-424F-B3FE-C06605276FFB}"/>
              </a:ext>
            </a:extLst>
          </p:cNvPr>
          <p:cNvSpPr>
            <a:spLocks noGrp="1"/>
          </p:cNvSpPr>
          <p:nvPr>
            <p:ph type="dt" sz="half" idx="10"/>
          </p:nvPr>
        </p:nvSpPr>
        <p:spPr/>
        <p:txBody>
          <a:bodyPr/>
          <a:lstStyle/>
          <a:p>
            <a:fld id="{02FBE590-6752-4323-B95A-31BD7754E9CB}" type="datetimeFigureOut">
              <a:rPr lang="en-GB" smtClean="0"/>
              <a:t>08/04/2021</a:t>
            </a:fld>
            <a:endParaRPr lang="en-GB"/>
          </a:p>
        </p:txBody>
      </p:sp>
      <p:sp>
        <p:nvSpPr>
          <p:cNvPr id="6" name="Segnaposto piè di pagina 5">
            <a:extLst>
              <a:ext uri="{FF2B5EF4-FFF2-40B4-BE49-F238E27FC236}">
                <a16:creationId xmlns:a16="http://schemas.microsoft.com/office/drawing/2014/main" id="{C38B073E-B76D-452E-9B3A-2ED3ABDEFE63}"/>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76642893-C7DF-4833-B6DD-4BC4E1B7E559}"/>
              </a:ext>
            </a:extLst>
          </p:cNvPr>
          <p:cNvSpPr>
            <a:spLocks noGrp="1"/>
          </p:cNvSpPr>
          <p:nvPr>
            <p:ph type="sldNum" sz="quarter" idx="12"/>
          </p:nvPr>
        </p:nvSpPr>
        <p:spPr/>
        <p:txBody>
          <a:bodyPr/>
          <a:lstStyle/>
          <a:p>
            <a:fld id="{AFCC7E2A-DA22-402E-91B9-AED47D972F27}" type="slidenum">
              <a:rPr lang="en-GB" smtClean="0"/>
              <a:t>‹N›</a:t>
            </a:fld>
            <a:endParaRPr lang="en-GB"/>
          </a:p>
        </p:txBody>
      </p:sp>
    </p:spTree>
    <p:extLst>
      <p:ext uri="{BB962C8B-B14F-4D97-AF65-F5344CB8AC3E}">
        <p14:creationId xmlns:p14="http://schemas.microsoft.com/office/powerpoint/2010/main" val="645577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B8F3128-37ED-4D60-B5B7-F8B858989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BB1778C4-D69D-4354-A0F9-57F6F2FCE8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0D4097B8-6DE8-4EE2-8D19-972907E25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BE590-6752-4323-B95A-31BD7754E9CB}" type="datetimeFigureOut">
              <a:rPr lang="en-GB" smtClean="0"/>
              <a:t>08/04/2021</a:t>
            </a:fld>
            <a:endParaRPr lang="en-GB"/>
          </a:p>
        </p:txBody>
      </p:sp>
      <p:sp>
        <p:nvSpPr>
          <p:cNvPr id="5" name="Segnaposto piè di pagina 4">
            <a:extLst>
              <a:ext uri="{FF2B5EF4-FFF2-40B4-BE49-F238E27FC236}">
                <a16:creationId xmlns:a16="http://schemas.microsoft.com/office/drawing/2014/main" id="{3FD5D0AD-A0FF-4668-90CE-F0F3D34D9E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C21C5BA1-C42C-45A3-93B5-8B76C56917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CC7E2A-DA22-402E-91B9-AED47D972F27}" type="slidenum">
              <a:rPr lang="en-GB" smtClean="0"/>
              <a:t>‹N›</a:t>
            </a:fld>
            <a:endParaRPr lang="en-GB"/>
          </a:p>
        </p:txBody>
      </p:sp>
    </p:spTree>
    <p:extLst>
      <p:ext uri="{BB962C8B-B14F-4D97-AF65-F5344CB8AC3E}">
        <p14:creationId xmlns:p14="http://schemas.microsoft.com/office/powerpoint/2010/main" val="1728681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2880A214-AF5C-43C3-81BD-A6DC36AA666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 b="9977"/>
          <a:stretch/>
        </p:blipFill>
        <p:spPr>
          <a:xfrm>
            <a:off x="20" y="10"/>
            <a:ext cx="12188932" cy="6857990"/>
          </a:xfrm>
          <a:prstGeom prst="rect">
            <a:avLst/>
          </a:prstGeom>
        </p:spPr>
      </p:pic>
      <p:sp>
        <p:nvSpPr>
          <p:cNvPr id="12" name="Freeform: Shape 11">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olo 1">
            <a:extLst>
              <a:ext uri="{FF2B5EF4-FFF2-40B4-BE49-F238E27FC236}">
                <a16:creationId xmlns:a16="http://schemas.microsoft.com/office/drawing/2014/main" id="{BAF6370D-53F8-4FB1-8627-3027E4BB3C7B}"/>
              </a:ext>
            </a:extLst>
          </p:cNvPr>
          <p:cNvSpPr txBox="1">
            <a:spLocks/>
          </p:cNvSpPr>
          <p:nvPr/>
        </p:nvSpPr>
        <p:spPr>
          <a:xfrm>
            <a:off x="618062" y="4185749"/>
            <a:ext cx="9265771" cy="6228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600" b="1"/>
              <a:t>Bayesian Network in Nutritional Epidemiology</a:t>
            </a:r>
          </a:p>
        </p:txBody>
      </p:sp>
      <p:sp>
        <p:nvSpPr>
          <p:cNvPr id="7" name="Sottotitolo 2">
            <a:extLst>
              <a:ext uri="{FF2B5EF4-FFF2-40B4-BE49-F238E27FC236}">
                <a16:creationId xmlns:a16="http://schemas.microsoft.com/office/drawing/2014/main" id="{FD0AEA26-98AB-4B43-B72E-3C9364133A90}"/>
              </a:ext>
            </a:extLst>
          </p:cNvPr>
          <p:cNvSpPr txBox="1">
            <a:spLocks/>
          </p:cNvSpPr>
          <p:nvPr/>
        </p:nvSpPr>
        <p:spPr>
          <a:xfrm>
            <a:off x="618063" y="4856921"/>
            <a:ext cx="9565028" cy="4816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Analysis of the relationships between dietary patterns, breast cancer and confounders</a:t>
            </a:r>
          </a:p>
        </p:txBody>
      </p:sp>
      <p:sp>
        <p:nvSpPr>
          <p:cNvPr id="2" name="CasellaDiTesto 1">
            <a:extLst>
              <a:ext uri="{FF2B5EF4-FFF2-40B4-BE49-F238E27FC236}">
                <a16:creationId xmlns:a16="http://schemas.microsoft.com/office/drawing/2014/main" id="{EC6F0F5D-6CE9-4756-B07F-96D219598779}"/>
              </a:ext>
            </a:extLst>
          </p:cNvPr>
          <p:cNvSpPr txBox="1"/>
          <p:nvPr/>
        </p:nvSpPr>
        <p:spPr>
          <a:xfrm>
            <a:off x="9356651" y="6448124"/>
            <a:ext cx="3094074" cy="369332"/>
          </a:xfrm>
          <a:prstGeom prst="rect">
            <a:avLst/>
          </a:prstGeom>
          <a:noFill/>
        </p:spPr>
        <p:txBody>
          <a:bodyPr wrap="square" rtlCol="0">
            <a:spAutoFit/>
          </a:bodyPr>
          <a:lstStyle/>
          <a:p>
            <a:r>
              <a:rPr lang="en-US" dirty="0">
                <a:solidFill>
                  <a:schemeClr val="bg1"/>
                </a:solidFill>
              </a:rPr>
              <a:t>Morales Emanuele -  941935</a:t>
            </a:r>
          </a:p>
        </p:txBody>
      </p:sp>
    </p:spTree>
    <p:extLst>
      <p:ext uri="{BB962C8B-B14F-4D97-AF65-F5344CB8AC3E}">
        <p14:creationId xmlns:p14="http://schemas.microsoft.com/office/powerpoint/2010/main" val="32347832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4">
            <a:extLst>
              <a:ext uri="{FF2B5EF4-FFF2-40B4-BE49-F238E27FC236}">
                <a16:creationId xmlns:a16="http://schemas.microsoft.com/office/drawing/2014/main" id="{C6290208-A90A-4AA3-804B-22BDB0DB544B}"/>
              </a:ext>
            </a:extLst>
          </p:cNvPr>
          <p:cNvSpPr txBox="1">
            <a:spLocks/>
          </p:cNvSpPr>
          <p:nvPr/>
        </p:nvSpPr>
        <p:spPr>
          <a:xfrm>
            <a:off x="3108365" y="206363"/>
            <a:ext cx="5679347" cy="7641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000" dirty="0">
                <a:solidFill>
                  <a:srgbClr val="FF0000"/>
                </a:solidFill>
              </a:rPr>
              <a:t>Queries on the network</a:t>
            </a:r>
            <a:endParaRPr lang="en-GB" sz="4000" dirty="0">
              <a:solidFill>
                <a:srgbClr val="FF0000"/>
              </a:solidFill>
            </a:endParaRPr>
          </a:p>
        </p:txBody>
      </p:sp>
      <p:cxnSp>
        <p:nvCxnSpPr>
          <p:cNvPr id="3" name="Connettore diritto 2">
            <a:extLst>
              <a:ext uri="{FF2B5EF4-FFF2-40B4-BE49-F238E27FC236}">
                <a16:creationId xmlns:a16="http://schemas.microsoft.com/office/drawing/2014/main" id="{E33BA38A-0354-4F96-8CBA-7E81ADF6463D}"/>
              </a:ext>
            </a:extLst>
          </p:cNvPr>
          <p:cNvCxnSpPr>
            <a:cxnSpLocks/>
          </p:cNvCxnSpPr>
          <p:nvPr/>
        </p:nvCxnSpPr>
        <p:spPr>
          <a:xfrm>
            <a:off x="1384917" y="844633"/>
            <a:ext cx="9126244" cy="0"/>
          </a:xfrm>
          <a:prstGeom prst="line">
            <a:avLst/>
          </a:prstGeom>
        </p:spPr>
        <p:style>
          <a:lnRef idx="1">
            <a:schemeClr val="accent2"/>
          </a:lnRef>
          <a:fillRef idx="0">
            <a:schemeClr val="accent2"/>
          </a:fillRef>
          <a:effectRef idx="0">
            <a:schemeClr val="accent2"/>
          </a:effectRef>
          <a:fontRef idx="minor">
            <a:schemeClr val="tx1"/>
          </a:fontRef>
        </p:style>
      </p:cxnSp>
      <p:pic>
        <p:nvPicPr>
          <p:cNvPr id="7" name="Immagine 6">
            <a:extLst>
              <a:ext uri="{FF2B5EF4-FFF2-40B4-BE49-F238E27FC236}">
                <a16:creationId xmlns:a16="http://schemas.microsoft.com/office/drawing/2014/main" id="{9F4071F5-2BCE-477D-A947-FADDA4D81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404" y="1138248"/>
            <a:ext cx="7901191" cy="4343542"/>
          </a:xfrm>
          <a:prstGeom prst="rect">
            <a:avLst/>
          </a:prstGeom>
        </p:spPr>
      </p:pic>
      <p:sp>
        <p:nvSpPr>
          <p:cNvPr id="8" name="CasellaDiTesto 7">
            <a:extLst>
              <a:ext uri="{FF2B5EF4-FFF2-40B4-BE49-F238E27FC236}">
                <a16:creationId xmlns:a16="http://schemas.microsoft.com/office/drawing/2014/main" id="{74F3CBA0-718B-4E5F-83E8-05807C4FEE47}"/>
              </a:ext>
            </a:extLst>
          </p:cNvPr>
          <p:cNvSpPr txBox="1"/>
          <p:nvPr/>
        </p:nvSpPr>
        <p:spPr>
          <a:xfrm>
            <a:off x="1384917" y="5499155"/>
            <a:ext cx="8782540" cy="1028423"/>
          </a:xfrm>
          <a:prstGeom prst="rect">
            <a:avLst/>
          </a:prstGeom>
          <a:noFill/>
        </p:spPr>
        <p:txBody>
          <a:bodyPr wrap="square" rtlCol="0">
            <a:spAutoFit/>
          </a:bodyPr>
          <a:lstStyle/>
          <a:p>
            <a:pPr>
              <a:lnSpc>
                <a:spcPct val="150000"/>
              </a:lnSpc>
            </a:pPr>
            <a:r>
              <a:rPr lang="en-US" sz="1400" dirty="0"/>
              <a:t>In literature it can be found that:</a:t>
            </a:r>
          </a:p>
          <a:p>
            <a:pPr>
              <a:lnSpc>
                <a:spcPct val="150000"/>
              </a:lnSpc>
            </a:pPr>
            <a:r>
              <a:rPr lang="en-US" sz="1400" i="1" dirty="0"/>
              <a:t>“Starch-rich dietary pattern </a:t>
            </a:r>
            <a:r>
              <a:rPr lang="en-US" sz="1400" dirty="0"/>
              <a:t>[X3]</a:t>
            </a:r>
            <a:r>
              <a:rPr lang="en-US" sz="1400" i="1" dirty="0"/>
              <a:t> are directly associated with breast cancer”</a:t>
            </a:r>
          </a:p>
          <a:p>
            <a:pPr algn="r">
              <a:lnSpc>
                <a:spcPct val="150000"/>
              </a:lnSpc>
            </a:pPr>
            <a:r>
              <a:rPr lang="en-US" sz="1400" i="1" dirty="0"/>
              <a:t>		 </a:t>
            </a:r>
            <a:r>
              <a:rPr lang="en-US" sz="1200" i="1" dirty="0"/>
              <a:t>Nutrient dietary patterns and the risk of breast and ovarian cancer – </a:t>
            </a:r>
            <a:r>
              <a:rPr lang="en-US" sz="1200" i="1" dirty="0" err="1"/>
              <a:t>Edefonti</a:t>
            </a:r>
            <a:r>
              <a:rPr lang="en-US" sz="1200" i="1" dirty="0"/>
              <a:t>, V.  et al.</a:t>
            </a:r>
            <a:endParaRPr lang="en-US" sz="1400" i="1" dirty="0"/>
          </a:p>
        </p:txBody>
      </p:sp>
    </p:spTree>
    <p:extLst>
      <p:ext uri="{BB962C8B-B14F-4D97-AF65-F5344CB8AC3E}">
        <p14:creationId xmlns:p14="http://schemas.microsoft.com/office/powerpoint/2010/main" val="256088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4">
            <a:extLst>
              <a:ext uri="{FF2B5EF4-FFF2-40B4-BE49-F238E27FC236}">
                <a16:creationId xmlns:a16="http://schemas.microsoft.com/office/drawing/2014/main" id="{C6290208-A90A-4AA3-804B-22BDB0DB544B}"/>
              </a:ext>
            </a:extLst>
          </p:cNvPr>
          <p:cNvSpPr txBox="1">
            <a:spLocks/>
          </p:cNvSpPr>
          <p:nvPr/>
        </p:nvSpPr>
        <p:spPr>
          <a:xfrm>
            <a:off x="3108365" y="206363"/>
            <a:ext cx="5679347" cy="7641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000" dirty="0">
                <a:solidFill>
                  <a:srgbClr val="FF0000"/>
                </a:solidFill>
              </a:rPr>
              <a:t>Queries on the network</a:t>
            </a:r>
            <a:endParaRPr lang="en-GB" sz="4000" dirty="0">
              <a:solidFill>
                <a:srgbClr val="FF0000"/>
              </a:solidFill>
            </a:endParaRPr>
          </a:p>
        </p:txBody>
      </p:sp>
      <p:cxnSp>
        <p:nvCxnSpPr>
          <p:cNvPr id="3" name="Connettore diritto 2">
            <a:extLst>
              <a:ext uri="{FF2B5EF4-FFF2-40B4-BE49-F238E27FC236}">
                <a16:creationId xmlns:a16="http://schemas.microsoft.com/office/drawing/2014/main" id="{E33BA38A-0354-4F96-8CBA-7E81ADF6463D}"/>
              </a:ext>
            </a:extLst>
          </p:cNvPr>
          <p:cNvCxnSpPr>
            <a:cxnSpLocks/>
          </p:cNvCxnSpPr>
          <p:nvPr/>
        </p:nvCxnSpPr>
        <p:spPr>
          <a:xfrm>
            <a:off x="1384917" y="844633"/>
            <a:ext cx="9126244" cy="0"/>
          </a:xfrm>
          <a:prstGeom prst="line">
            <a:avLst/>
          </a:prstGeom>
        </p:spPr>
        <p:style>
          <a:lnRef idx="1">
            <a:schemeClr val="accent2"/>
          </a:lnRef>
          <a:fillRef idx="0">
            <a:schemeClr val="accent2"/>
          </a:fillRef>
          <a:effectRef idx="0">
            <a:schemeClr val="accent2"/>
          </a:effectRef>
          <a:fontRef idx="minor">
            <a:schemeClr val="tx1"/>
          </a:fontRef>
        </p:style>
      </p:cxnSp>
      <p:pic>
        <p:nvPicPr>
          <p:cNvPr id="6" name="Immagine 5">
            <a:extLst>
              <a:ext uri="{FF2B5EF4-FFF2-40B4-BE49-F238E27FC236}">
                <a16:creationId xmlns:a16="http://schemas.microsoft.com/office/drawing/2014/main" id="{8FD8C932-F28F-46DF-9F82-8354BAAFD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136" y="1101873"/>
            <a:ext cx="7443804" cy="4181546"/>
          </a:xfrm>
          <a:prstGeom prst="rect">
            <a:avLst/>
          </a:prstGeom>
        </p:spPr>
      </p:pic>
      <p:sp>
        <p:nvSpPr>
          <p:cNvPr id="7" name="CasellaDiTesto 6">
            <a:extLst>
              <a:ext uri="{FF2B5EF4-FFF2-40B4-BE49-F238E27FC236}">
                <a16:creationId xmlns:a16="http://schemas.microsoft.com/office/drawing/2014/main" id="{CFABD647-5A26-4C94-8FF8-EF5D30978517}"/>
              </a:ext>
            </a:extLst>
          </p:cNvPr>
          <p:cNvSpPr txBox="1"/>
          <p:nvPr/>
        </p:nvSpPr>
        <p:spPr>
          <a:xfrm>
            <a:off x="1384917" y="5337573"/>
            <a:ext cx="8782540" cy="1351588"/>
          </a:xfrm>
          <a:prstGeom prst="rect">
            <a:avLst/>
          </a:prstGeom>
          <a:noFill/>
        </p:spPr>
        <p:txBody>
          <a:bodyPr wrap="square" rtlCol="0">
            <a:spAutoFit/>
          </a:bodyPr>
          <a:lstStyle/>
          <a:p>
            <a:pPr>
              <a:lnSpc>
                <a:spcPct val="150000"/>
              </a:lnSpc>
            </a:pPr>
            <a:r>
              <a:rPr lang="en-US" sz="1400" dirty="0"/>
              <a:t>In literature it can be found that:</a:t>
            </a:r>
          </a:p>
          <a:p>
            <a:pPr>
              <a:lnSpc>
                <a:spcPct val="150000"/>
              </a:lnSpc>
            </a:pPr>
            <a:r>
              <a:rPr lang="en-US" sz="1400" i="1" dirty="0"/>
              <a:t>“</a:t>
            </a:r>
            <a:r>
              <a:rPr lang="en-GB" sz="1400" b="0" i="1" dirty="0">
                <a:solidFill>
                  <a:srgbClr val="000000"/>
                </a:solidFill>
                <a:effectLst/>
                <a:latin typeface="Times New Roman" panose="02020603050405020304" pitchFamily="18" charset="0"/>
              </a:rPr>
              <a:t>Obesity increases the risk of developing breast cancer  […].  Poor dietary habits characterized by the high intake of refined starches […] appear to be linked to increased risk of breast cancer</a:t>
            </a:r>
            <a:r>
              <a:rPr lang="en-US" sz="1400" i="1" dirty="0"/>
              <a:t>”.</a:t>
            </a:r>
          </a:p>
          <a:p>
            <a:pPr algn="r">
              <a:lnSpc>
                <a:spcPct val="150000"/>
              </a:lnSpc>
            </a:pPr>
            <a:r>
              <a:rPr lang="en-US" sz="1400" i="1" dirty="0"/>
              <a:t>		 </a:t>
            </a:r>
            <a:r>
              <a:rPr lang="en-GB" sz="1200" i="1" dirty="0"/>
              <a:t>Obesity, Dietary Factors, Nutrition, and Breast Cancer Risk</a:t>
            </a:r>
            <a:r>
              <a:rPr lang="en-US" sz="1200" i="1" dirty="0"/>
              <a:t>– Seiler, A. et al.</a:t>
            </a:r>
            <a:endParaRPr lang="en-US" sz="1400" i="1" dirty="0"/>
          </a:p>
        </p:txBody>
      </p:sp>
    </p:spTree>
    <p:extLst>
      <p:ext uri="{BB962C8B-B14F-4D97-AF65-F5344CB8AC3E}">
        <p14:creationId xmlns:p14="http://schemas.microsoft.com/office/powerpoint/2010/main" val="262767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48EF109-B3D5-4299-88A4-5EC64B1D3396}"/>
              </a:ext>
            </a:extLst>
          </p:cNvPr>
          <p:cNvSpPr txBox="1"/>
          <p:nvPr/>
        </p:nvSpPr>
        <p:spPr>
          <a:xfrm>
            <a:off x="1655316" y="882200"/>
            <a:ext cx="5308847" cy="2403863"/>
          </a:xfrm>
          <a:prstGeom prst="rect">
            <a:avLst/>
          </a:prstGeom>
          <a:noFill/>
        </p:spPr>
        <p:txBody>
          <a:bodyPr wrap="square" rtlCol="0">
            <a:spAutoFit/>
          </a:bodyPr>
          <a:lstStyle/>
          <a:p>
            <a:pPr algn="ctr"/>
            <a:endParaRPr lang="it-IT" b="1" dirty="0"/>
          </a:p>
          <a:p>
            <a:pPr>
              <a:lnSpc>
                <a:spcPct val="150000"/>
              </a:lnSpc>
            </a:pPr>
            <a:r>
              <a:rPr lang="it-IT" b="1" i="1" dirty="0"/>
              <a:t>Goal of the project:</a:t>
            </a:r>
          </a:p>
          <a:p>
            <a:pPr>
              <a:lnSpc>
                <a:spcPct val="150000"/>
              </a:lnSpc>
            </a:pPr>
            <a:r>
              <a:rPr lang="it-IT" dirty="0" err="1"/>
              <a:t>Implementation</a:t>
            </a:r>
            <a:r>
              <a:rPr lang="it-IT" dirty="0"/>
              <a:t> of  a BN network on </a:t>
            </a:r>
            <a:r>
              <a:rPr lang="it-IT" dirty="0" err="1"/>
              <a:t>breast</a:t>
            </a:r>
            <a:r>
              <a:rPr lang="it-IT" dirty="0"/>
              <a:t> </a:t>
            </a:r>
            <a:r>
              <a:rPr lang="it-IT" dirty="0" err="1"/>
              <a:t>cancer</a:t>
            </a:r>
            <a:r>
              <a:rPr lang="it-IT" dirty="0"/>
              <a:t> dataset to </a:t>
            </a:r>
            <a:r>
              <a:rPr lang="it-IT" dirty="0" err="1"/>
              <a:t>determine</a:t>
            </a:r>
            <a:r>
              <a:rPr lang="it-IT" dirty="0"/>
              <a:t> and </a:t>
            </a:r>
            <a:r>
              <a:rPr lang="it-IT" dirty="0" err="1"/>
              <a:t>visualize</a:t>
            </a:r>
            <a:r>
              <a:rPr lang="it-IT" dirty="0"/>
              <a:t> interactions </a:t>
            </a:r>
            <a:r>
              <a:rPr lang="it-IT" dirty="0" err="1"/>
              <a:t>between</a:t>
            </a:r>
            <a:r>
              <a:rPr lang="it-IT" dirty="0"/>
              <a:t> </a:t>
            </a:r>
            <a:r>
              <a:rPr lang="it-IT" dirty="0" err="1"/>
              <a:t>variables</a:t>
            </a:r>
            <a:r>
              <a:rPr lang="it-IT" dirty="0"/>
              <a:t> (</a:t>
            </a:r>
            <a:r>
              <a:rPr lang="it-IT" i="1" dirty="0" err="1"/>
              <a:t>confounding</a:t>
            </a:r>
            <a:r>
              <a:rPr lang="it-IT" dirty="0"/>
              <a:t>) and to estimate </a:t>
            </a:r>
            <a:r>
              <a:rPr lang="it-IT" dirty="0" err="1"/>
              <a:t>conditional</a:t>
            </a:r>
            <a:r>
              <a:rPr lang="it-IT" dirty="0"/>
              <a:t> </a:t>
            </a:r>
            <a:r>
              <a:rPr lang="it-IT" dirty="0" err="1"/>
              <a:t>probability</a:t>
            </a:r>
            <a:r>
              <a:rPr lang="it-IT" dirty="0"/>
              <a:t>.</a:t>
            </a:r>
          </a:p>
        </p:txBody>
      </p:sp>
      <p:sp>
        <p:nvSpPr>
          <p:cNvPr id="3" name="CasellaDiTesto 2">
            <a:extLst>
              <a:ext uri="{FF2B5EF4-FFF2-40B4-BE49-F238E27FC236}">
                <a16:creationId xmlns:a16="http://schemas.microsoft.com/office/drawing/2014/main" id="{F91721B9-512C-473C-A020-7E132D74D502}"/>
              </a:ext>
            </a:extLst>
          </p:cNvPr>
          <p:cNvSpPr txBox="1"/>
          <p:nvPr/>
        </p:nvSpPr>
        <p:spPr>
          <a:xfrm>
            <a:off x="6504742" y="4165503"/>
            <a:ext cx="4535010" cy="1711366"/>
          </a:xfrm>
          <a:prstGeom prst="rect">
            <a:avLst/>
          </a:prstGeom>
          <a:noFill/>
        </p:spPr>
        <p:txBody>
          <a:bodyPr wrap="square" rtlCol="0">
            <a:spAutoFit/>
          </a:bodyPr>
          <a:lstStyle/>
          <a:p>
            <a:pPr algn="ctr">
              <a:lnSpc>
                <a:spcPct val="150000"/>
              </a:lnSpc>
            </a:pPr>
            <a:r>
              <a:rPr lang="it-IT" b="1" i="1" dirty="0"/>
              <a:t>Steps:</a:t>
            </a:r>
          </a:p>
          <a:p>
            <a:pPr>
              <a:lnSpc>
                <a:spcPct val="150000"/>
              </a:lnSpc>
            </a:pPr>
            <a:r>
              <a:rPr lang="it-IT" dirty="0"/>
              <a:t>1. </a:t>
            </a:r>
            <a:r>
              <a:rPr lang="it-IT" dirty="0" err="1"/>
              <a:t>Structure</a:t>
            </a:r>
            <a:r>
              <a:rPr lang="it-IT" dirty="0"/>
              <a:t> learning procedure;</a:t>
            </a:r>
          </a:p>
          <a:p>
            <a:pPr>
              <a:lnSpc>
                <a:spcPct val="150000"/>
              </a:lnSpc>
            </a:pPr>
            <a:r>
              <a:rPr lang="it-IT" dirty="0"/>
              <a:t>2. Model </a:t>
            </a:r>
            <a:r>
              <a:rPr lang="it-IT" dirty="0" err="1"/>
              <a:t>validation</a:t>
            </a:r>
            <a:r>
              <a:rPr lang="it-IT" dirty="0"/>
              <a:t>;</a:t>
            </a:r>
          </a:p>
          <a:p>
            <a:pPr>
              <a:lnSpc>
                <a:spcPct val="150000"/>
              </a:lnSpc>
            </a:pPr>
            <a:r>
              <a:rPr lang="it-IT" dirty="0"/>
              <a:t>3. Queries on the network.</a:t>
            </a:r>
            <a:endParaRPr lang="en-GB" dirty="0"/>
          </a:p>
        </p:txBody>
      </p:sp>
      <p:sp>
        <p:nvSpPr>
          <p:cNvPr id="5" name="Titolo 4">
            <a:extLst>
              <a:ext uri="{FF2B5EF4-FFF2-40B4-BE49-F238E27FC236}">
                <a16:creationId xmlns:a16="http://schemas.microsoft.com/office/drawing/2014/main" id="{D5EBDE09-C68D-44F0-9371-5CD1E3742F98}"/>
              </a:ext>
            </a:extLst>
          </p:cNvPr>
          <p:cNvSpPr>
            <a:spLocks noGrp="1"/>
          </p:cNvSpPr>
          <p:nvPr>
            <p:ph type="title"/>
          </p:nvPr>
        </p:nvSpPr>
        <p:spPr>
          <a:xfrm>
            <a:off x="838200" y="36139"/>
            <a:ext cx="10515600" cy="764105"/>
          </a:xfrm>
        </p:spPr>
        <p:txBody>
          <a:bodyPr/>
          <a:lstStyle/>
          <a:p>
            <a:pPr algn="ctr"/>
            <a:r>
              <a:rPr lang="it-IT" dirty="0">
                <a:solidFill>
                  <a:srgbClr val="FF0000"/>
                </a:solidFill>
              </a:rPr>
              <a:t>Goal of the project and steps</a:t>
            </a:r>
            <a:endParaRPr lang="en-GB" dirty="0">
              <a:solidFill>
                <a:srgbClr val="FF0000"/>
              </a:solidFill>
            </a:endParaRPr>
          </a:p>
        </p:txBody>
      </p:sp>
      <p:pic>
        <p:nvPicPr>
          <p:cNvPr id="7" name="Immagine 6">
            <a:extLst>
              <a:ext uri="{FF2B5EF4-FFF2-40B4-BE49-F238E27FC236}">
                <a16:creationId xmlns:a16="http://schemas.microsoft.com/office/drawing/2014/main" id="{3E64F89C-0B64-4092-B85F-93CE8D2F8013}"/>
              </a:ext>
            </a:extLst>
          </p:cNvPr>
          <p:cNvPicPr>
            <a:picLocks noChangeAspect="1"/>
          </p:cNvPicPr>
          <p:nvPr/>
        </p:nvPicPr>
        <p:blipFill rotWithShape="1">
          <a:blip r:embed="rId3">
            <a:extLst>
              <a:ext uri="{28A0092B-C50C-407E-A947-70E740481C1C}">
                <a14:useLocalDpi xmlns:a14="http://schemas.microsoft.com/office/drawing/2010/main" val="0"/>
              </a:ext>
            </a:extLst>
          </a:blip>
          <a:srcRect l="17053" t="19113" r="20268" b="23907"/>
          <a:stretch/>
        </p:blipFill>
        <p:spPr>
          <a:xfrm>
            <a:off x="7882261" y="1145650"/>
            <a:ext cx="1779972" cy="1618170"/>
          </a:xfrm>
          <a:prstGeom prst="rect">
            <a:avLst/>
          </a:prstGeom>
        </p:spPr>
      </p:pic>
      <p:cxnSp>
        <p:nvCxnSpPr>
          <p:cNvPr id="9" name="Connettore diritto 8">
            <a:extLst>
              <a:ext uri="{FF2B5EF4-FFF2-40B4-BE49-F238E27FC236}">
                <a16:creationId xmlns:a16="http://schemas.microsoft.com/office/drawing/2014/main" id="{ACB14C4E-0C42-4F5A-B7F5-26DA5AB76FF1}"/>
              </a:ext>
            </a:extLst>
          </p:cNvPr>
          <p:cNvCxnSpPr>
            <a:cxnSpLocks/>
          </p:cNvCxnSpPr>
          <p:nvPr/>
        </p:nvCxnSpPr>
        <p:spPr>
          <a:xfrm>
            <a:off x="1865790" y="800244"/>
            <a:ext cx="8460420" cy="0"/>
          </a:xfrm>
          <a:prstGeom prst="line">
            <a:avLst/>
          </a:prstGeom>
        </p:spPr>
        <p:style>
          <a:lnRef idx="1">
            <a:schemeClr val="accent2"/>
          </a:lnRef>
          <a:fillRef idx="0">
            <a:schemeClr val="accent2"/>
          </a:fillRef>
          <a:effectRef idx="0">
            <a:schemeClr val="accent2"/>
          </a:effectRef>
          <a:fontRef idx="minor">
            <a:schemeClr val="tx1"/>
          </a:fontRef>
        </p:style>
      </p:cxnSp>
      <p:pic>
        <p:nvPicPr>
          <p:cNvPr id="14" name="Elemento grafico 13">
            <a:extLst>
              <a:ext uri="{FF2B5EF4-FFF2-40B4-BE49-F238E27FC236}">
                <a16:creationId xmlns:a16="http://schemas.microsoft.com/office/drawing/2014/main" id="{02D64F85-A2A6-4FA8-B630-7DECB89BCE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63607" y="4429627"/>
            <a:ext cx="1339877" cy="1339877"/>
          </a:xfrm>
          <a:prstGeom prst="rect">
            <a:avLst/>
          </a:prstGeom>
        </p:spPr>
      </p:pic>
      <p:cxnSp>
        <p:nvCxnSpPr>
          <p:cNvPr id="16" name="Connettore diritto 15">
            <a:extLst>
              <a:ext uri="{FF2B5EF4-FFF2-40B4-BE49-F238E27FC236}">
                <a16:creationId xmlns:a16="http://schemas.microsoft.com/office/drawing/2014/main" id="{FE87453A-1F8B-400C-AEF9-F8ACEEC7ADC5}"/>
              </a:ext>
            </a:extLst>
          </p:cNvPr>
          <p:cNvCxnSpPr>
            <a:cxnSpLocks/>
          </p:cNvCxnSpPr>
          <p:nvPr/>
        </p:nvCxnSpPr>
        <p:spPr>
          <a:xfrm>
            <a:off x="838199" y="3596723"/>
            <a:ext cx="103720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910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4">
            <a:extLst>
              <a:ext uri="{FF2B5EF4-FFF2-40B4-BE49-F238E27FC236}">
                <a16:creationId xmlns:a16="http://schemas.microsoft.com/office/drawing/2014/main" id="{D6379550-A819-47C1-91F6-CCBFED7926BD}"/>
              </a:ext>
            </a:extLst>
          </p:cNvPr>
          <p:cNvSpPr txBox="1">
            <a:spLocks/>
          </p:cNvSpPr>
          <p:nvPr/>
        </p:nvSpPr>
        <p:spPr>
          <a:xfrm>
            <a:off x="838200" y="36139"/>
            <a:ext cx="10515600" cy="7641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FF0000"/>
                </a:solidFill>
              </a:rPr>
              <a:t>Dataset</a:t>
            </a:r>
            <a:endParaRPr lang="en-GB" dirty="0">
              <a:solidFill>
                <a:srgbClr val="FF0000"/>
              </a:solidFill>
            </a:endParaRPr>
          </a:p>
        </p:txBody>
      </p:sp>
      <p:cxnSp>
        <p:nvCxnSpPr>
          <p:cNvPr id="3" name="Connettore diritto 2">
            <a:extLst>
              <a:ext uri="{FF2B5EF4-FFF2-40B4-BE49-F238E27FC236}">
                <a16:creationId xmlns:a16="http://schemas.microsoft.com/office/drawing/2014/main" id="{6B61FECA-4B4D-46D3-884B-3547CC205F44}"/>
              </a:ext>
            </a:extLst>
          </p:cNvPr>
          <p:cNvCxnSpPr>
            <a:cxnSpLocks/>
          </p:cNvCxnSpPr>
          <p:nvPr/>
        </p:nvCxnSpPr>
        <p:spPr>
          <a:xfrm>
            <a:off x="1865790" y="800244"/>
            <a:ext cx="8460420" cy="0"/>
          </a:xfrm>
          <a:prstGeom prst="line">
            <a:avLst/>
          </a:prstGeom>
        </p:spPr>
        <p:style>
          <a:lnRef idx="1">
            <a:schemeClr val="accent2"/>
          </a:lnRef>
          <a:fillRef idx="0">
            <a:schemeClr val="accent2"/>
          </a:fillRef>
          <a:effectRef idx="0">
            <a:schemeClr val="accent2"/>
          </a:effectRef>
          <a:fontRef idx="minor">
            <a:schemeClr val="tx1"/>
          </a:fontRef>
        </p:style>
      </p:cxnSp>
      <p:sp>
        <p:nvSpPr>
          <p:cNvPr id="4" name="CasellaDiTesto 3">
            <a:extLst>
              <a:ext uri="{FF2B5EF4-FFF2-40B4-BE49-F238E27FC236}">
                <a16:creationId xmlns:a16="http://schemas.microsoft.com/office/drawing/2014/main" id="{1E30FFB3-8C8B-45EB-842D-C95FD079DD4B}"/>
              </a:ext>
            </a:extLst>
          </p:cNvPr>
          <p:cNvSpPr txBox="1"/>
          <p:nvPr/>
        </p:nvSpPr>
        <p:spPr>
          <a:xfrm>
            <a:off x="2852321" y="886637"/>
            <a:ext cx="6487358" cy="2542363"/>
          </a:xfrm>
          <a:prstGeom prst="rect">
            <a:avLst/>
          </a:prstGeom>
          <a:noFill/>
        </p:spPr>
        <p:txBody>
          <a:bodyPr wrap="square" rtlCol="0">
            <a:spAutoFit/>
          </a:bodyPr>
          <a:lstStyle/>
          <a:p>
            <a:pPr algn="just">
              <a:lnSpc>
                <a:spcPct val="150000"/>
              </a:lnSpc>
            </a:pPr>
            <a:r>
              <a:rPr lang="en-US" b="1" i="1" dirty="0"/>
              <a:t>Dataset is composed by categorical</a:t>
            </a:r>
            <a:r>
              <a:rPr lang="it-IT" b="1" i="1" dirty="0"/>
              <a:t> </a:t>
            </a:r>
            <a:r>
              <a:rPr lang="it-IT" b="1" i="1" dirty="0" err="1"/>
              <a:t>variables</a:t>
            </a:r>
            <a:r>
              <a:rPr lang="it-IT" b="1" i="1" dirty="0"/>
              <a:t> </a:t>
            </a:r>
            <a:r>
              <a:rPr lang="it-IT" b="1" i="1" dirty="0" err="1"/>
              <a:t>about</a:t>
            </a:r>
            <a:r>
              <a:rPr lang="it-IT" b="1" i="1" dirty="0"/>
              <a:t> 5157 </a:t>
            </a:r>
            <a:r>
              <a:rPr lang="it-IT" b="1" i="1" dirty="0" err="1"/>
              <a:t>patients</a:t>
            </a:r>
            <a:r>
              <a:rPr lang="it-IT" b="1" i="1" dirty="0"/>
              <a:t>:</a:t>
            </a:r>
          </a:p>
          <a:p>
            <a:pPr marL="285750" indent="-285750" algn="just">
              <a:lnSpc>
                <a:spcPct val="150000"/>
              </a:lnSpc>
              <a:buFont typeface="Arial" panose="020B0604020202020204" pitchFamily="34" charset="0"/>
              <a:buChar char="•"/>
            </a:pPr>
            <a:r>
              <a:rPr lang="it-IT" dirty="0" err="1"/>
              <a:t>Patient’s</a:t>
            </a:r>
            <a:r>
              <a:rPr lang="it-IT" dirty="0"/>
              <a:t> information: </a:t>
            </a:r>
            <a:r>
              <a:rPr lang="it-IT" i="1" dirty="0">
                <a:solidFill>
                  <a:schemeClr val="accent1">
                    <a:lumMod val="75000"/>
                  </a:schemeClr>
                </a:solidFill>
              </a:rPr>
              <a:t>Age, </a:t>
            </a:r>
            <a:r>
              <a:rPr lang="it-IT" i="1" dirty="0" err="1">
                <a:solidFill>
                  <a:schemeClr val="accent1">
                    <a:lumMod val="75000"/>
                  </a:schemeClr>
                </a:solidFill>
              </a:rPr>
              <a:t>Education</a:t>
            </a:r>
            <a:r>
              <a:rPr lang="it-IT" i="1" dirty="0">
                <a:solidFill>
                  <a:schemeClr val="accent1">
                    <a:lumMod val="75000"/>
                  </a:schemeClr>
                </a:solidFill>
              </a:rPr>
              <a:t>, </a:t>
            </a:r>
            <a:r>
              <a:rPr lang="it-IT" i="1" dirty="0" err="1">
                <a:solidFill>
                  <a:schemeClr val="accent1">
                    <a:lumMod val="75000"/>
                  </a:schemeClr>
                </a:solidFill>
              </a:rPr>
              <a:t>Number</a:t>
            </a:r>
            <a:r>
              <a:rPr lang="it-IT" i="1" dirty="0">
                <a:solidFill>
                  <a:schemeClr val="accent1">
                    <a:lumMod val="75000"/>
                  </a:schemeClr>
                </a:solidFill>
              </a:rPr>
              <a:t> of </a:t>
            </a:r>
            <a:r>
              <a:rPr lang="it-IT" i="1" dirty="0" err="1">
                <a:solidFill>
                  <a:schemeClr val="accent1">
                    <a:lumMod val="75000"/>
                  </a:schemeClr>
                </a:solidFill>
              </a:rPr>
              <a:t>pregnancies</a:t>
            </a:r>
            <a:endParaRPr lang="it-IT" i="1" dirty="0">
              <a:solidFill>
                <a:schemeClr val="accent1">
                  <a:lumMod val="75000"/>
                </a:schemeClr>
              </a:solidFill>
            </a:endParaRPr>
          </a:p>
          <a:p>
            <a:pPr marL="285750" indent="-285750" algn="just">
              <a:lnSpc>
                <a:spcPct val="150000"/>
              </a:lnSpc>
              <a:buFont typeface="Arial" panose="020B0604020202020204" pitchFamily="34" charset="0"/>
              <a:buChar char="•"/>
            </a:pPr>
            <a:r>
              <a:rPr lang="it-IT" dirty="0" err="1"/>
              <a:t>Medical</a:t>
            </a:r>
            <a:r>
              <a:rPr lang="it-IT" dirty="0"/>
              <a:t> Information: </a:t>
            </a:r>
            <a:r>
              <a:rPr lang="it-IT" i="1" dirty="0" err="1">
                <a:solidFill>
                  <a:schemeClr val="accent1">
                    <a:lumMod val="75000"/>
                  </a:schemeClr>
                </a:solidFill>
              </a:rPr>
              <a:t>Menopausal</a:t>
            </a:r>
            <a:r>
              <a:rPr lang="it-IT" i="1" dirty="0">
                <a:solidFill>
                  <a:schemeClr val="accent1">
                    <a:lumMod val="75000"/>
                  </a:schemeClr>
                </a:solidFill>
              </a:rPr>
              <a:t> Status, BMI</a:t>
            </a:r>
          </a:p>
          <a:p>
            <a:pPr marL="285750" indent="-285750" algn="just">
              <a:lnSpc>
                <a:spcPct val="150000"/>
              </a:lnSpc>
              <a:buFont typeface="Arial" panose="020B0604020202020204" pitchFamily="34" charset="0"/>
              <a:buChar char="•"/>
            </a:pPr>
            <a:r>
              <a:rPr lang="it-IT" dirty="0" err="1"/>
              <a:t>Patient’s</a:t>
            </a:r>
            <a:r>
              <a:rPr lang="it-IT" dirty="0"/>
              <a:t> </a:t>
            </a:r>
            <a:r>
              <a:rPr lang="it-IT" dirty="0" err="1"/>
              <a:t>habits</a:t>
            </a:r>
            <a:r>
              <a:rPr lang="it-IT" dirty="0"/>
              <a:t>: </a:t>
            </a:r>
            <a:r>
              <a:rPr lang="it-IT" i="1" dirty="0">
                <a:solidFill>
                  <a:schemeClr val="accent1">
                    <a:lumMod val="75000"/>
                  </a:schemeClr>
                </a:solidFill>
              </a:rPr>
              <a:t>Smoking status, Alcohol </a:t>
            </a:r>
            <a:r>
              <a:rPr lang="it-IT" i="1" dirty="0" err="1">
                <a:solidFill>
                  <a:schemeClr val="accent1">
                    <a:lumMod val="75000"/>
                  </a:schemeClr>
                </a:solidFill>
              </a:rPr>
              <a:t>intake</a:t>
            </a:r>
            <a:r>
              <a:rPr lang="it-IT" i="1" dirty="0">
                <a:solidFill>
                  <a:schemeClr val="accent1">
                    <a:lumMod val="75000"/>
                  </a:schemeClr>
                </a:solidFill>
              </a:rPr>
              <a:t>, </a:t>
            </a:r>
            <a:r>
              <a:rPr lang="it-IT" i="1" dirty="0" err="1">
                <a:solidFill>
                  <a:schemeClr val="accent1">
                    <a:lumMod val="75000"/>
                  </a:schemeClr>
                </a:solidFill>
              </a:rPr>
              <a:t>Physical</a:t>
            </a:r>
            <a:r>
              <a:rPr lang="it-IT" i="1" dirty="0">
                <a:solidFill>
                  <a:schemeClr val="accent1">
                    <a:lumMod val="75000"/>
                  </a:schemeClr>
                </a:solidFill>
              </a:rPr>
              <a:t> activity</a:t>
            </a:r>
          </a:p>
          <a:p>
            <a:pPr marL="285750" indent="-285750" algn="just">
              <a:lnSpc>
                <a:spcPct val="150000"/>
              </a:lnSpc>
              <a:buFont typeface="Arial" panose="020B0604020202020204" pitchFamily="34" charset="0"/>
              <a:buChar char="•"/>
            </a:pPr>
            <a:r>
              <a:rPr lang="it-IT" dirty="0" err="1"/>
              <a:t>Dietary</a:t>
            </a:r>
            <a:r>
              <a:rPr lang="it-IT" dirty="0"/>
              <a:t> Pattern: </a:t>
            </a:r>
            <a:r>
              <a:rPr lang="it-IT" i="1" dirty="0">
                <a:solidFill>
                  <a:schemeClr val="accent1">
                    <a:lumMod val="75000"/>
                  </a:schemeClr>
                </a:solidFill>
              </a:rPr>
              <a:t>X2, X3, X4</a:t>
            </a:r>
          </a:p>
          <a:p>
            <a:pPr marL="285750" indent="-285750" algn="just">
              <a:lnSpc>
                <a:spcPct val="150000"/>
              </a:lnSpc>
              <a:buFont typeface="Arial" panose="020B0604020202020204" pitchFamily="34" charset="0"/>
              <a:buChar char="•"/>
            </a:pPr>
            <a:r>
              <a:rPr lang="it-IT" dirty="0"/>
              <a:t>Cancer </a:t>
            </a:r>
            <a:r>
              <a:rPr lang="it-IT" dirty="0" err="1"/>
              <a:t>Outcome</a:t>
            </a:r>
            <a:r>
              <a:rPr lang="it-IT" dirty="0"/>
              <a:t>: </a:t>
            </a:r>
            <a:r>
              <a:rPr lang="it-IT" i="1" dirty="0">
                <a:solidFill>
                  <a:schemeClr val="accent1">
                    <a:lumMod val="75000"/>
                  </a:schemeClr>
                </a:solidFill>
              </a:rPr>
              <a:t>V2</a:t>
            </a:r>
            <a:endParaRPr lang="en-GB" i="1" dirty="0">
              <a:solidFill>
                <a:schemeClr val="accent1">
                  <a:lumMod val="75000"/>
                </a:schemeClr>
              </a:solidFill>
            </a:endParaRPr>
          </a:p>
        </p:txBody>
      </p:sp>
      <p:sp>
        <p:nvSpPr>
          <p:cNvPr id="5" name="CasellaDiTesto 4">
            <a:extLst>
              <a:ext uri="{FF2B5EF4-FFF2-40B4-BE49-F238E27FC236}">
                <a16:creationId xmlns:a16="http://schemas.microsoft.com/office/drawing/2014/main" id="{EF85DA4C-CC6F-40E2-82BF-50002FF7CD62}"/>
              </a:ext>
            </a:extLst>
          </p:cNvPr>
          <p:cNvSpPr txBox="1"/>
          <p:nvPr/>
        </p:nvSpPr>
        <p:spPr>
          <a:xfrm>
            <a:off x="5515252" y="4119236"/>
            <a:ext cx="5838548" cy="2126864"/>
          </a:xfrm>
          <a:prstGeom prst="rect">
            <a:avLst/>
          </a:prstGeom>
          <a:noFill/>
        </p:spPr>
        <p:txBody>
          <a:bodyPr wrap="square" rtlCol="0">
            <a:spAutoFit/>
          </a:bodyPr>
          <a:lstStyle/>
          <a:p>
            <a:pPr algn="r">
              <a:lnSpc>
                <a:spcPct val="150000"/>
              </a:lnSpc>
            </a:pPr>
            <a:r>
              <a:rPr lang="en-US" b="1" i="1" dirty="0"/>
              <a:t>So far, the following correlations have been found:</a:t>
            </a:r>
          </a:p>
          <a:p>
            <a:pPr marL="285750" indent="-285750" algn="r">
              <a:lnSpc>
                <a:spcPct val="150000"/>
              </a:lnSpc>
              <a:buFont typeface="Arial" panose="020B0604020202020204" pitchFamily="34" charset="0"/>
              <a:buChar char="•"/>
            </a:pPr>
            <a:r>
              <a:rPr lang="en-US" dirty="0"/>
              <a:t>Correlation between dietary patterns and cancer;</a:t>
            </a:r>
          </a:p>
          <a:p>
            <a:pPr marL="285750" indent="-285750" algn="r">
              <a:lnSpc>
                <a:spcPct val="150000"/>
              </a:lnSpc>
              <a:buFont typeface="Arial" panose="020B0604020202020204" pitchFamily="34" charset="0"/>
              <a:buChar char="•"/>
            </a:pPr>
            <a:r>
              <a:rPr lang="en-US" dirty="0"/>
              <a:t>Menopausal Status, num. of pregnancies, smoking status, alcohol status and physical activity are confounding variables.</a:t>
            </a:r>
          </a:p>
        </p:txBody>
      </p:sp>
      <p:pic>
        <p:nvPicPr>
          <p:cNvPr id="9" name="Immagine 8" descr="Immagine che contiene testo, ricevuta, screenshot&#10;&#10;Descrizione generata automaticamente">
            <a:extLst>
              <a:ext uri="{FF2B5EF4-FFF2-40B4-BE49-F238E27FC236}">
                <a16:creationId xmlns:a16="http://schemas.microsoft.com/office/drawing/2014/main" id="{C97FFFBE-BD9B-4991-BCE0-B5C7107FC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47922"/>
            <a:ext cx="4497558" cy="2069491"/>
          </a:xfrm>
          <a:prstGeom prst="rect">
            <a:avLst/>
          </a:prstGeom>
        </p:spPr>
      </p:pic>
    </p:spTree>
    <p:extLst>
      <p:ext uri="{BB962C8B-B14F-4D97-AF65-F5344CB8AC3E}">
        <p14:creationId xmlns:p14="http://schemas.microsoft.com/office/powerpoint/2010/main" val="42158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4">
            <a:extLst>
              <a:ext uri="{FF2B5EF4-FFF2-40B4-BE49-F238E27FC236}">
                <a16:creationId xmlns:a16="http://schemas.microsoft.com/office/drawing/2014/main" id="{E145527F-0973-4643-BA3E-1465A66F9332}"/>
              </a:ext>
            </a:extLst>
          </p:cNvPr>
          <p:cNvSpPr txBox="1">
            <a:spLocks/>
          </p:cNvSpPr>
          <p:nvPr/>
        </p:nvSpPr>
        <p:spPr>
          <a:xfrm>
            <a:off x="838200" y="36139"/>
            <a:ext cx="10515600" cy="7641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solidFill>
                  <a:srgbClr val="FF0000"/>
                </a:solidFill>
              </a:rPr>
              <a:t>Structure</a:t>
            </a:r>
            <a:r>
              <a:rPr lang="it-IT" dirty="0">
                <a:solidFill>
                  <a:srgbClr val="FF0000"/>
                </a:solidFill>
              </a:rPr>
              <a:t> Learning: an </a:t>
            </a:r>
            <a:r>
              <a:rPr lang="it-IT" dirty="0" err="1">
                <a:solidFill>
                  <a:srgbClr val="FF0000"/>
                </a:solidFill>
              </a:rPr>
              <a:t>hybrid</a:t>
            </a:r>
            <a:r>
              <a:rPr lang="it-IT" dirty="0">
                <a:solidFill>
                  <a:srgbClr val="FF0000"/>
                </a:solidFill>
              </a:rPr>
              <a:t> </a:t>
            </a:r>
            <a:r>
              <a:rPr lang="it-IT" dirty="0" err="1">
                <a:solidFill>
                  <a:srgbClr val="FF0000"/>
                </a:solidFill>
              </a:rPr>
              <a:t>approach</a:t>
            </a:r>
            <a:endParaRPr lang="en-GB" dirty="0">
              <a:solidFill>
                <a:srgbClr val="FF0000"/>
              </a:solidFill>
            </a:endParaRPr>
          </a:p>
        </p:txBody>
      </p:sp>
      <p:cxnSp>
        <p:nvCxnSpPr>
          <p:cNvPr id="3" name="Connettore diritto 2">
            <a:extLst>
              <a:ext uri="{FF2B5EF4-FFF2-40B4-BE49-F238E27FC236}">
                <a16:creationId xmlns:a16="http://schemas.microsoft.com/office/drawing/2014/main" id="{91E0CFB2-F8A7-48AC-9384-18A943F56C0C}"/>
              </a:ext>
            </a:extLst>
          </p:cNvPr>
          <p:cNvCxnSpPr>
            <a:cxnSpLocks/>
          </p:cNvCxnSpPr>
          <p:nvPr/>
        </p:nvCxnSpPr>
        <p:spPr>
          <a:xfrm>
            <a:off x="1074198" y="720345"/>
            <a:ext cx="10156054"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CasellaDiTesto 5">
            <a:extLst>
              <a:ext uri="{FF2B5EF4-FFF2-40B4-BE49-F238E27FC236}">
                <a16:creationId xmlns:a16="http://schemas.microsoft.com/office/drawing/2014/main" id="{FCA5459C-5D71-420D-AF16-A66FDE47CA04}"/>
              </a:ext>
            </a:extLst>
          </p:cNvPr>
          <p:cNvSpPr txBox="1"/>
          <p:nvPr/>
        </p:nvSpPr>
        <p:spPr>
          <a:xfrm>
            <a:off x="657687" y="1564349"/>
            <a:ext cx="4492101" cy="1295868"/>
          </a:xfrm>
          <a:prstGeom prst="rect">
            <a:avLst/>
          </a:prstGeom>
          <a:noFill/>
        </p:spPr>
        <p:txBody>
          <a:bodyPr wrap="square" rtlCol="0">
            <a:spAutoFit/>
          </a:bodyPr>
          <a:lstStyle/>
          <a:p>
            <a:pPr algn="ctr">
              <a:lnSpc>
                <a:spcPct val="150000"/>
              </a:lnSpc>
            </a:pPr>
            <a:r>
              <a:rPr lang="en-US" b="1" i="1" dirty="0"/>
              <a:t>Expert knowledge information:</a:t>
            </a:r>
          </a:p>
          <a:p>
            <a:pPr algn="ctr">
              <a:lnSpc>
                <a:spcPct val="150000"/>
              </a:lnSpc>
            </a:pPr>
            <a:r>
              <a:rPr lang="en-US" dirty="0"/>
              <a:t>Exploit previous studies to build the network</a:t>
            </a:r>
          </a:p>
          <a:p>
            <a:pPr algn="ctr">
              <a:lnSpc>
                <a:spcPct val="150000"/>
              </a:lnSpc>
            </a:pPr>
            <a:r>
              <a:rPr lang="en-US" dirty="0"/>
              <a:t>(</a:t>
            </a:r>
            <a:r>
              <a:rPr lang="en-US" i="1" dirty="0"/>
              <a:t>whitelist</a:t>
            </a:r>
            <a:r>
              <a:rPr lang="en-US" dirty="0"/>
              <a:t>).</a:t>
            </a:r>
          </a:p>
        </p:txBody>
      </p:sp>
      <p:sp>
        <p:nvSpPr>
          <p:cNvPr id="8" name="CasellaDiTesto 7">
            <a:extLst>
              <a:ext uri="{FF2B5EF4-FFF2-40B4-BE49-F238E27FC236}">
                <a16:creationId xmlns:a16="http://schemas.microsoft.com/office/drawing/2014/main" id="{9B2915E4-4E6E-4441-B0F7-73C39DC05760}"/>
              </a:ext>
            </a:extLst>
          </p:cNvPr>
          <p:cNvSpPr txBox="1"/>
          <p:nvPr/>
        </p:nvSpPr>
        <p:spPr>
          <a:xfrm>
            <a:off x="6861699" y="1356600"/>
            <a:ext cx="4492101" cy="1711366"/>
          </a:xfrm>
          <a:prstGeom prst="rect">
            <a:avLst/>
          </a:prstGeom>
          <a:noFill/>
        </p:spPr>
        <p:txBody>
          <a:bodyPr wrap="square" rtlCol="0">
            <a:spAutoFit/>
          </a:bodyPr>
          <a:lstStyle/>
          <a:p>
            <a:pPr algn="ctr">
              <a:lnSpc>
                <a:spcPct val="150000"/>
              </a:lnSpc>
            </a:pPr>
            <a:r>
              <a:rPr lang="en-US" b="1" i="1" dirty="0"/>
              <a:t>Structure learning algorithms:</a:t>
            </a:r>
          </a:p>
          <a:p>
            <a:pPr algn="ctr">
              <a:lnSpc>
                <a:spcPct val="150000"/>
              </a:lnSpc>
            </a:pPr>
            <a:r>
              <a:rPr lang="en-US" dirty="0"/>
              <a:t>Exploit the combination of the main learning procedures to obtain new relationships between variables.</a:t>
            </a:r>
          </a:p>
        </p:txBody>
      </p:sp>
      <p:sp>
        <p:nvSpPr>
          <p:cNvPr id="9" name="Segno di addizione 8">
            <a:extLst>
              <a:ext uri="{FF2B5EF4-FFF2-40B4-BE49-F238E27FC236}">
                <a16:creationId xmlns:a16="http://schemas.microsoft.com/office/drawing/2014/main" id="{37E9487C-167E-4EE5-9ABF-8AE53BED2CA6}"/>
              </a:ext>
            </a:extLst>
          </p:cNvPr>
          <p:cNvSpPr/>
          <p:nvPr/>
        </p:nvSpPr>
        <p:spPr>
          <a:xfrm>
            <a:off x="5717219" y="1954838"/>
            <a:ext cx="577049" cy="514890"/>
          </a:xfrm>
          <a:prstGeom prst="mathPlus">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Connettore curvo 11">
            <a:extLst>
              <a:ext uri="{FF2B5EF4-FFF2-40B4-BE49-F238E27FC236}">
                <a16:creationId xmlns:a16="http://schemas.microsoft.com/office/drawing/2014/main" id="{6BC480F4-A2EF-4710-AF31-12F1117E76A3}"/>
              </a:ext>
            </a:extLst>
          </p:cNvPr>
          <p:cNvCxnSpPr/>
          <p:nvPr/>
        </p:nvCxnSpPr>
        <p:spPr>
          <a:xfrm rot="10800000" flipV="1">
            <a:off x="6861699" y="3429000"/>
            <a:ext cx="2424344" cy="1418208"/>
          </a:xfrm>
          <a:prstGeom prst="curvedConnector3">
            <a:avLst>
              <a:gd name="adj1" fmla="val -859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FBEBF4E8-273D-4324-9EB3-8B487A0998B3}"/>
              </a:ext>
            </a:extLst>
          </p:cNvPr>
          <p:cNvSpPr txBox="1"/>
          <p:nvPr/>
        </p:nvSpPr>
        <p:spPr>
          <a:xfrm>
            <a:off x="1074198" y="3783776"/>
            <a:ext cx="5335480" cy="2126864"/>
          </a:xfrm>
          <a:prstGeom prst="rect">
            <a:avLst/>
          </a:prstGeom>
          <a:noFill/>
          <a:ln>
            <a:solidFill>
              <a:schemeClr val="tx1"/>
            </a:solidFill>
          </a:ln>
        </p:spPr>
        <p:txBody>
          <a:bodyPr wrap="square" rtlCol="0">
            <a:spAutoFit/>
          </a:bodyPr>
          <a:lstStyle/>
          <a:p>
            <a:pPr algn="ctr">
              <a:lnSpc>
                <a:spcPct val="150000"/>
              </a:lnSpc>
            </a:pPr>
            <a:r>
              <a:rPr lang="en-US" b="1" i="1" dirty="0"/>
              <a:t>Structure learning algorithms applied:</a:t>
            </a:r>
          </a:p>
          <a:p>
            <a:pPr marL="285750" indent="-285750" algn="ctr">
              <a:lnSpc>
                <a:spcPct val="150000"/>
              </a:lnSpc>
              <a:buFont typeface="Arial" panose="020B0604020202020204" pitchFamily="34" charset="0"/>
              <a:buChar char="•"/>
            </a:pPr>
            <a:r>
              <a:rPr lang="en-US" dirty="0"/>
              <a:t>Constraint-based: </a:t>
            </a:r>
            <a:r>
              <a:rPr lang="en-US" i="1" dirty="0"/>
              <a:t>PC, Grow – Shrink.</a:t>
            </a:r>
            <a:endParaRPr lang="en-US" dirty="0"/>
          </a:p>
          <a:p>
            <a:pPr marL="285750" indent="-285750" algn="ctr">
              <a:lnSpc>
                <a:spcPct val="150000"/>
              </a:lnSpc>
              <a:buFont typeface="Arial" panose="020B0604020202020204" pitchFamily="34" charset="0"/>
              <a:buChar char="•"/>
            </a:pPr>
            <a:r>
              <a:rPr lang="en-US" dirty="0"/>
              <a:t>Score-based: </a:t>
            </a:r>
            <a:r>
              <a:rPr lang="en-US" i="1" dirty="0"/>
              <a:t>Hill-climbing, Tabu greedy search.</a:t>
            </a:r>
          </a:p>
          <a:p>
            <a:pPr marL="285750" indent="-285750" algn="ctr">
              <a:lnSpc>
                <a:spcPct val="150000"/>
              </a:lnSpc>
              <a:buFont typeface="Arial" panose="020B0604020202020204" pitchFamily="34" charset="0"/>
              <a:buChar char="•"/>
            </a:pPr>
            <a:r>
              <a:rPr lang="en-US" dirty="0"/>
              <a:t>Hybrid structure learning: </a:t>
            </a:r>
            <a:r>
              <a:rPr lang="en-US" i="1" dirty="0"/>
              <a:t>Max-Min hill climbing</a:t>
            </a:r>
          </a:p>
          <a:p>
            <a:pPr marL="285750" indent="-285750" algn="ctr">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22633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4">
            <a:extLst>
              <a:ext uri="{FF2B5EF4-FFF2-40B4-BE49-F238E27FC236}">
                <a16:creationId xmlns:a16="http://schemas.microsoft.com/office/drawing/2014/main" id="{7B713943-A91F-4528-964F-B55986C15DF6}"/>
              </a:ext>
            </a:extLst>
          </p:cNvPr>
          <p:cNvSpPr txBox="1">
            <a:spLocks/>
          </p:cNvSpPr>
          <p:nvPr/>
        </p:nvSpPr>
        <p:spPr>
          <a:xfrm>
            <a:off x="419100" y="80528"/>
            <a:ext cx="11353800" cy="7641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FF0000"/>
                </a:solidFill>
              </a:rPr>
              <a:t>Bootstrap and </a:t>
            </a:r>
            <a:r>
              <a:rPr lang="it-IT" dirty="0" err="1">
                <a:solidFill>
                  <a:srgbClr val="FF0000"/>
                </a:solidFill>
              </a:rPr>
              <a:t>arcs</a:t>
            </a:r>
            <a:r>
              <a:rPr lang="it-IT" dirty="0">
                <a:solidFill>
                  <a:srgbClr val="FF0000"/>
                </a:solidFill>
              </a:rPr>
              <a:t> </a:t>
            </a:r>
            <a:r>
              <a:rPr lang="it-IT" dirty="0" err="1">
                <a:solidFill>
                  <a:srgbClr val="FF0000"/>
                </a:solidFill>
              </a:rPr>
              <a:t>selection</a:t>
            </a:r>
            <a:endParaRPr lang="en-GB" dirty="0">
              <a:solidFill>
                <a:srgbClr val="FF0000"/>
              </a:solidFill>
            </a:endParaRPr>
          </a:p>
        </p:txBody>
      </p:sp>
      <p:cxnSp>
        <p:nvCxnSpPr>
          <p:cNvPr id="3" name="Connettore diritto 2">
            <a:extLst>
              <a:ext uri="{FF2B5EF4-FFF2-40B4-BE49-F238E27FC236}">
                <a16:creationId xmlns:a16="http://schemas.microsoft.com/office/drawing/2014/main" id="{296A5938-6E75-483D-8A56-F447B67E34CA}"/>
              </a:ext>
            </a:extLst>
          </p:cNvPr>
          <p:cNvCxnSpPr>
            <a:cxnSpLocks/>
          </p:cNvCxnSpPr>
          <p:nvPr/>
        </p:nvCxnSpPr>
        <p:spPr>
          <a:xfrm>
            <a:off x="1384917" y="844633"/>
            <a:ext cx="9126244"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CasellaDiTesto 5">
            <a:extLst>
              <a:ext uri="{FF2B5EF4-FFF2-40B4-BE49-F238E27FC236}">
                <a16:creationId xmlns:a16="http://schemas.microsoft.com/office/drawing/2014/main" id="{DDF3B272-D933-4872-B067-190B88BE9837}"/>
              </a:ext>
            </a:extLst>
          </p:cNvPr>
          <p:cNvSpPr txBox="1"/>
          <p:nvPr/>
        </p:nvSpPr>
        <p:spPr>
          <a:xfrm>
            <a:off x="852257" y="1120400"/>
            <a:ext cx="5610688" cy="17113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Data are bootstrapped (n = 100).</a:t>
            </a:r>
          </a:p>
          <a:p>
            <a:pPr marL="285750" indent="-285750" algn="just">
              <a:lnSpc>
                <a:spcPct val="150000"/>
              </a:lnSpc>
              <a:buFont typeface="Arial" panose="020B0604020202020204" pitchFamily="34" charset="0"/>
              <a:buChar char="•"/>
            </a:pPr>
            <a:r>
              <a:rPr lang="en-US" dirty="0"/>
              <a:t>For each bootstrap sample a network is learned. </a:t>
            </a:r>
          </a:p>
          <a:p>
            <a:pPr marL="285750" indent="-285750" algn="just">
              <a:lnSpc>
                <a:spcPct val="150000"/>
              </a:lnSpc>
              <a:buFont typeface="Arial" panose="020B0604020202020204" pitchFamily="34" charset="0"/>
              <a:buChar char="•"/>
            </a:pPr>
            <a:r>
              <a:rPr lang="en-US" dirty="0"/>
              <a:t>The arcs that have a frequency greater than 0.5 are included in the network in output from the procedure.</a:t>
            </a:r>
          </a:p>
        </p:txBody>
      </p:sp>
      <p:pic>
        <p:nvPicPr>
          <p:cNvPr id="8" name="Immagine 7" descr="Immagine che contiene tavolo&#10;&#10;Descrizione generata automaticamente">
            <a:extLst>
              <a:ext uri="{FF2B5EF4-FFF2-40B4-BE49-F238E27FC236}">
                <a16:creationId xmlns:a16="http://schemas.microsoft.com/office/drawing/2014/main" id="{3D945479-0FAE-4F95-9FFC-0418E042EABF}"/>
              </a:ext>
            </a:extLst>
          </p:cNvPr>
          <p:cNvPicPr>
            <a:picLocks noChangeAspect="1"/>
          </p:cNvPicPr>
          <p:nvPr/>
        </p:nvPicPr>
        <p:blipFill rotWithShape="1">
          <a:blip r:embed="rId3">
            <a:extLst>
              <a:ext uri="{28A0092B-C50C-407E-A947-70E740481C1C}">
                <a14:useLocalDpi xmlns:a14="http://schemas.microsoft.com/office/drawing/2010/main" val="0"/>
              </a:ext>
            </a:extLst>
          </a:blip>
          <a:srcRect r="30175"/>
          <a:stretch/>
        </p:blipFill>
        <p:spPr>
          <a:xfrm>
            <a:off x="7726914" y="1176121"/>
            <a:ext cx="2691968" cy="1660319"/>
          </a:xfrm>
          <a:prstGeom prst="rect">
            <a:avLst/>
          </a:prstGeom>
        </p:spPr>
      </p:pic>
      <p:pic>
        <p:nvPicPr>
          <p:cNvPr id="17" name="Immagine 16" descr="Immagine che contiene tavolo&#10;&#10;Descrizione generata automaticamente">
            <a:extLst>
              <a:ext uri="{FF2B5EF4-FFF2-40B4-BE49-F238E27FC236}">
                <a16:creationId xmlns:a16="http://schemas.microsoft.com/office/drawing/2014/main" id="{F1EEBAD7-4D79-435F-BB56-E2811CC758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422" y="3812586"/>
            <a:ext cx="6079501" cy="2269434"/>
          </a:xfrm>
          <a:prstGeom prst="rect">
            <a:avLst/>
          </a:prstGeom>
        </p:spPr>
      </p:pic>
      <p:sp>
        <p:nvSpPr>
          <p:cNvPr id="18" name="CasellaDiTesto 17">
            <a:extLst>
              <a:ext uri="{FF2B5EF4-FFF2-40B4-BE49-F238E27FC236}">
                <a16:creationId xmlns:a16="http://schemas.microsoft.com/office/drawing/2014/main" id="{2A4A3CCE-703F-4A74-A19E-4D8206B6813A}"/>
              </a:ext>
            </a:extLst>
          </p:cNvPr>
          <p:cNvSpPr txBox="1"/>
          <p:nvPr/>
        </p:nvSpPr>
        <p:spPr>
          <a:xfrm>
            <a:off x="7118263" y="4021561"/>
            <a:ext cx="3909269"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For each learning procedure, the adjacent matrix is obtained.</a:t>
            </a:r>
          </a:p>
          <a:p>
            <a:pPr marL="285750" indent="-285750">
              <a:lnSpc>
                <a:spcPct val="150000"/>
              </a:lnSpc>
              <a:buFont typeface="Arial" panose="020B0604020202020204" pitchFamily="34" charset="0"/>
              <a:buChar char="•"/>
            </a:pPr>
            <a:r>
              <a:rPr lang="en-US" dirty="0"/>
              <a:t>The resulting five adjacent matrix are summed.</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6150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4">
            <a:extLst>
              <a:ext uri="{FF2B5EF4-FFF2-40B4-BE49-F238E27FC236}">
                <a16:creationId xmlns:a16="http://schemas.microsoft.com/office/drawing/2014/main" id="{D92B4726-EFFA-48ED-9D0B-55F6CFD79500}"/>
              </a:ext>
            </a:extLst>
          </p:cNvPr>
          <p:cNvSpPr txBox="1">
            <a:spLocks/>
          </p:cNvSpPr>
          <p:nvPr/>
        </p:nvSpPr>
        <p:spPr>
          <a:xfrm>
            <a:off x="419100" y="80528"/>
            <a:ext cx="11353800" cy="7641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FF0000"/>
                </a:solidFill>
              </a:rPr>
              <a:t>Evaluation of the model</a:t>
            </a:r>
            <a:endParaRPr lang="en-GB" dirty="0">
              <a:solidFill>
                <a:srgbClr val="FF0000"/>
              </a:solidFill>
            </a:endParaRPr>
          </a:p>
        </p:txBody>
      </p:sp>
      <p:cxnSp>
        <p:nvCxnSpPr>
          <p:cNvPr id="3" name="Connettore diritto 2">
            <a:extLst>
              <a:ext uri="{FF2B5EF4-FFF2-40B4-BE49-F238E27FC236}">
                <a16:creationId xmlns:a16="http://schemas.microsoft.com/office/drawing/2014/main" id="{D3E98759-0942-4AF4-B2D4-BB17A3B75F70}"/>
              </a:ext>
            </a:extLst>
          </p:cNvPr>
          <p:cNvCxnSpPr>
            <a:cxnSpLocks/>
          </p:cNvCxnSpPr>
          <p:nvPr/>
        </p:nvCxnSpPr>
        <p:spPr>
          <a:xfrm>
            <a:off x="1384917" y="844633"/>
            <a:ext cx="9126244"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Immagine 4">
            <a:extLst>
              <a:ext uri="{FF2B5EF4-FFF2-40B4-BE49-F238E27FC236}">
                <a16:creationId xmlns:a16="http://schemas.microsoft.com/office/drawing/2014/main" id="{9B7C482A-DF31-44C3-833D-A15B1B885B69}"/>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50377"/>
          <a:stretch/>
        </p:blipFill>
        <p:spPr>
          <a:xfrm>
            <a:off x="2097728" y="1010811"/>
            <a:ext cx="3998272" cy="2797792"/>
          </a:xfrm>
          <a:prstGeom prst="rect">
            <a:avLst/>
          </a:prstGeom>
        </p:spPr>
      </p:pic>
      <p:pic>
        <p:nvPicPr>
          <p:cNvPr id="7" name="Immagine 6">
            <a:extLst>
              <a:ext uri="{FF2B5EF4-FFF2-40B4-BE49-F238E27FC236}">
                <a16:creationId xmlns:a16="http://schemas.microsoft.com/office/drawing/2014/main" id="{CE5A699B-22AB-4E90-92F8-FCE4C4C692A8}"/>
              </a:ext>
            </a:extLst>
          </p:cNvPr>
          <p:cNvPicPr>
            <a:picLocks noChangeAspect="1"/>
          </p:cNvPicPr>
          <p:nvPr/>
        </p:nvPicPr>
        <p:blipFill rotWithShape="1">
          <a:blip r:embed="rId3">
            <a:extLst>
              <a:ext uri="{28A0092B-C50C-407E-A947-70E740481C1C}">
                <a14:useLocalDpi xmlns:a14="http://schemas.microsoft.com/office/drawing/2010/main" val="0"/>
              </a:ext>
            </a:extLst>
          </a:blip>
          <a:srcRect l="50892" b="50909"/>
          <a:stretch/>
        </p:blipFill>
        <p:spPr>
          <a:xfrm>
            <a:off x="6096000" y="1010811"/>
            <a:ext cx="3695788" cy="2604844"/>
          </a:xfrm>
          <a:prstGeom prst="rect">
            <a:avLst/>
          </a:prstGeom>
        </p:spPr>
      </p:pic>
      <p:pic>
        <p:nvPicPr>
          <p:cNvPr id="11" name="Immagine 10">
            <a:extLst>
              <a:ext uri="{FF2B5EF4-FFF2-40B4-BE49-F238E27FC236}">
                <a16:creationId xmlns:a16="http://schemas.microsoft.com/office/drawing/2014/main" id="{D20AD7E6-DDA9-4C5B-90D5-3072E7A573BE}"/>
              </a:ext>
            </a:extLst>
          </p:cNvPr>
          <p:cNvPicPr>
            <a:picLocks noChangeAspect="1"/>
          </p:cNvPicPr>
          <p:nvPr/>
        </p:nvPicPr>
        <p:blipFill rotWithShape="1">
          <a:blip r:embed="rId3">
            <a:extLst>
              <a:ext uri="{28A0092B-C50C-407E-A947-70E740481C1C}">
                <a14:useLocalDpi xmlns:a14="http://schemas.microsoft.com/office/drawing/2010/main" val="0"/>
              </a:ext>
            </a:extLst>
          </a:blip>
          <a:srcRect t="50504" r="49781"/>
          <a:stretch/>
        </p:blipFill>
        <p:spPr>
          <a:xfrm>
            <a:off x="2185139" y="3808603"/>
            <a:ext cx="3779433" cy="2626311"/>
          </a:xfrm>
          <a:prstGeom prst="rect">
            <a:avLst/>
          </a:prstGeom>
        </p:spPr>
      </p:pic>
      <p:pic>
        <p:nvPicPr>
          <p:cNvPr id="13" name="Immagine 12">
            <a:extLst>
              <a:ext uri="{FF2B5EF4-FFF2-40B4-BE49-F238E27FC236}">
                <a16:creationId xmlns:a16="http://schemas.microsoft.com/office/drawing/2014/main" id="{66D2DB60-FA5B-4940-BE08-DA3C80797810}"/>
              </a:ext>
            </a:extLst>
          </p:cNvPr>
          <p:cNvPicPr>
            <a:picLocks noChangeAspect="1"/>
          </p:cNvPicPr>
          <p:nvPr/>
        </p:nvPicPr>
        <p:blipFill rotWithShape="1">
          <a:blip r:embed="rId3">
            <a:extLst>
              <a:ext uri="{28A0092B-C50C-407E-A947-70E740481C1C}">
                <a14:useLocalDpi xmlns:a14="http://schemas.microsoft.com/office/drawing/2010/main" val="0"/>
              </a:ext>
            </a:extLst>
          </a:blip>
          <a:srcRect l="50892" t="50405"/>
          <a:stretch/>
        </p:blipFill>
        <p:spPr>
          <a:xfrm>
            <a:off x="6015151" y="3781832"/>
            <a:ext cx="3695788" cy="2631615"/>
          </a:xfrm>
          <a:prstGeom prst="rect">
            <a:avLst/>
          </a:prstGeom>
        </p:spPr>
      </p:pic>
    </p:spTree>
    <p:extLst>
      <p:ext uri="{BB962C8B-B14F-4D97-AF65-F5344CB8AC3E}">
        <p14:creationId xmlns:p14="http://schemas.microsoft.com/office/powerpoint/2010/main" val="257868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4">
            <a:extLst>
              <a:ext uri="{FF2B5EF4-FFF2-40B4-BE49-F238E27FC236}">
                <a16:creationId xmlns:a16="http://schemas.microsoft.com/office/drawing/2014/main" id="{0E0CF80C-C6CD-4E19-9BFE-949C060598B3}"/>
              </a:ext>
            </a:extLst>
          </p:cNvPr>
          <p:cNvSpPr txBox="1">
            <a:spLocks/>
          </p:cNvSpPr>
          <p:nvPr/>
        </p:nvSpPr>
        <p:spPr>
          <a:xfrm>
            <a:off x="419100" y="80528"/>
            <a:ext cx="11353800" cy="7641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FF0000"/>
                </a:solidFill>
              </a:rPr>
              <a:t>Evaluation of the model: </a:t>
            </a:r>
            <a:r>
              <a:rPr lang="it-IT" dirty="0" err="1">
                <a:solidFill>
                  <a:srgbClr val="FF0000"/>
                </a:solidFill>
              </a:rPr>
              <a:t>goodness</a:t>
            </a:r>
            <a:r>
              <a:rPr lang="it-IT" dirty="0">
                <a:solidFill>
                  <a:srgbClr val="FF0000"/>
                </a:solidFill>
              </a:rPr>
              <a:t> of </a:t>
            </a:r>
            <a:r>
              <a:rPr lang="it-IT" dirty="0" err="1">
                <a:solidFill>
                  <a:srgbClr val="FF0000"/>
                </a:solidFill>
              </a:rPr>
              <a:t>fit</a:t>
            </a:r>
            <a:endParaRPr lang="en-GB" dirty="0">
              <a:solidFill>
                <a:srgbClr val="FF0000"/>
              </a:solidFill>
            </a:endParaRPr>
          </a:p>
        </p:txBody>
      </p:sp>
      <p:cxnSp>
        <p:nvCxnSpPr>
          <p:cNvPr id="3" name="Connettore diritto 2">
            <a:extLst>
              <a:ext uri="{FF2B5EF4-FFF2-40B4-BE49-F238E27FC236}">
                <a16:creationId xmlns:a16="http://schemas.microsoft.com/office/drawing/2014/main" id="{AE25C148-5D80-4FB5-BBDC-7382EA21B3F3}"/>
              </a:ext>
            </a:extLst>
          </p:cNvPr>
          <p:cNvCxnSpPr>
            <a:cxnSpLocks/>
          </p:cNvCxnSpPr>
          <p:nvPr/>
        </p:nvCxnSpPr>
        <p:spPr>
          <a:xfrm>
            <a:off x="1384917" y="844633"/>
            <a:ext cx="9126244" cy="0"/>
          </a:xfrm>
          <a:prstGeom prst="line">
            <a:avLst/>
          </a:prstGeom>
        </p:spPr>
        <p:style>
          <a:lnRef idx="1">
            <a:schemeClr val="accent2"/>
          </a:lnRef>
          <a:fillRef idx="0">
            <a:schemeClr val="accent2"/>
          </a:fillRef>
          <a:effectRef idx="0">
            <a:schemeClr val="accent2"/>
          </a:effectRef>
          <a:fontRef idx="minor">
            <a:schemeClr val="tx1"/>
          </a:fontRef>
        </p:style>
      </p:cxnSp>
      <p:pic>
        <p:nvPicPr>
          <p:cNvPr id="5" name="Immagine 4">
            <a:extLst>
              <a:ext uri="{FF2B5EF4-FFF2-40B4-BE49-F238E27FC236}">
                <a16:creationId xmlns:a16="http://schemas.microsoft.com/office/drawing/2014/main" id="{A1A9B7D7-3571-4986-AA6E-19F478A86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77" y="1354992"/>
            <a:ext cx="4182059" cy="4658375"/>
          </a:xfrm>
          <a:prstGeom prst="rect">
            <a:avLst/>
          </a:prstGeom>
        </p:spPr>
      </p:pic>
      <p:sp>
        <p:nvSpPr>
          <p:cNvPr id="6" name="CasellaDiTesto 5">
            <a:extLst>
              <a:ext uri="{FF2B5EF4-FFF2-40B4-BE49-F238E27FC236}">
                <a16:creationId xmlns:a16="http://schemas.microsoft.com/office/drawing/2014/main" id="{E17B4931-F095-41CB-9946-E07EEC0DD30B}"/>
              </a:ext>
            </a:extLst>
          </p:cNvPr>
          <p:cNvSpPr txBox="1"/>
          <p:nvPr/>
        </p:nvSpPr>
        <p:spPr>
          <a:xfrm>
            <a:off x="6409189" y="2573317"/>
            <a:ext cx="4244585" cy="1711366"/>
          </a:xfrm>
          <a:prstGeom prst="rect">
            <a:avLst/>
          </a:prstGeom>
          <a:noFill/>
        </p:spPr>
        <p:txBody>
          <a:bodyPr wrap="square" rtlCol="0">
            <a:spAutoFit/>
          </a:bodyPr>
          <a:lstStyle/>
          <a:p>
            <a:pPr>
              <a:lnSpc>
                <a:spcPct val="150000"/>
              </a:lnSpc>
            </a:pPr>
            <a:r>
              <a:rPr lang="en-US" b="1" i="1" dirty="0"/>
              <a:t>Increasing the number of arcs:</a:t>
            </a:r>
          </a:p>
          <a:p>
            <a:pPr marL="285750" indent="-285750">
              <a:lnSpc>
                <a:spcPct val="150000"/>
              </a:lnSpc>
              <a:buFont typeface="Arial" panose="020B0604020202020204" pitchFamily="34" charset="0"/>
              <a:buChar char="•"/>
            </a:pPr>
            <a:r>
              <a:rPr lang="en-US" i="1" dirty="0"/>
              <a:t>Pro:</a:t>
            </a:r>
            <a:r>
              <a:rPr lang="en-US" dirty="0"/>
              <a:t> higher predictive accuracy.</a:t>
            </a:r>
          </a:p>
          <a:p>
            <a:pPr marL="285750" indent="-285750">
              <a:lnSpc>
                <a:spcPct val="150000"/>
              </a:lnSpc>
              <a:buFont typeface="Arial" panose="020B0604020202020204" pitchFamily="34" charset="0"/>
              <a:buChar char="•"/>
            </a:pPr>
            <a:r>
              <a:rPr lang="en-US" i="1" dirty="0"/>
              <a:t>Cons:</a:t>
            </a:r>
            <a:r>
              <a:rPr lang="en-US" dirty="0"/>
              <a:t> higher complexity in interpreting the network.</a:t>
            </a:r>
          </a:p>
        </p:txBody>
      </p:sp>
    </p:spTree>
    <p:extLst>
      <p:ext uri="{BB962C8B-B14F-4D97-AF65-F5344CB8AC3E}">
        <p14:creationId xmlns:p14="http://schemas.microsoft.com/office/powerpoint/2010/main" val="3825777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4">
            <a:extLst>
              <a:ext uri="{FF2B5EF4-FFF2-40B4-BE49-F238E27FC236}">
                <a16:creationId xmlns:a16="http://schemas.microsoft.com/office/drawing/2014/main" id="{C6290208-A90A-4AA3-804B-22BDB0DB544B}"/>
              </a:ext>
            </a:extLst>
          </p:cNvPr>
          <p:cNvSpPr txBox="1">
            <a:spLocks/>
          </p:cNvSpPr>
          <p:nvPr/>
        </p:nvSpPr>
        <p:spPr>
          <a:xfrm>
            <a:off x="3256326" y="214752"/>
            <a:ext cx="5679347" cy="7641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000" dirty="0">
                <a:solidFill>
                  <a:srgbClr val="FF0000"/>
                </a:solidFill>
              </a:rPr>
              <a:t>Queries on the network</a:t>
            </a:r>
            <a:endParaRPr lang="en-GB" sz="4000" dirty="0">
              <a:solidFill>
                <a:srgbClr val="FF0000"/>
              </a:solidFill>
            </a:endParaRPr>
          </a:p>
        </p:txBody>
      </p:sp>
      <p:cxnSp>
        <p:nvCxnSpPr>
          <p:cNvPr id="3" name="Connettore diritto 2">
            <a:extLst>
              <a:ext uri="{FF2B5EF4-FFF2-40B4-BE49-F238E27FC236}">
                <a16:creationId xmlns:a16="http://schemas.microsoft.com/office/drawing/2014/main" id="{E33BA38A-0354-4F96-8CBA-7E81ADF6463D}"/>
              </a:ext>
            </a:extLst>
          </p:cNvPr>
          <p:cNvCxnSpPr>
            <a:cxnSpLocks/>
          </p:cNvCxnSpPr>
          <p:nvPr/>
        </p:nvCxnSpPr>
        <p:spPr>
          <a:xfrm>
            <a:off x="1384917" y="844633"/>
            <a:ext cx="9126244" cy="0"/>
          </a:xfrm>
          <a:prstGeom prst="line">
            <a:avLst/>
          </a:prstGeom>
        </p:spPr>
        <p:style>
          <a:lnRef idx="1">
            <a:schemeClr val="accent2"/>
          </a:lnRef>
          <a:fillRef idx="0">
            <a:schemeClr val="accent2"/>
          </a:fillRef>
          <a:effectRef idx="0">
            <a:schemeClr val="accent2"/>
          </a:effectRef>
          <a:fontRef idx="minor">
            <a:schemeClr val="tx1"/>
          </a:fontRef>
        </p:style>
      </p:cxnSp>
      <p:sp>
        <p:nvSpPr>
          <p:cNvPr id="4" name="CasellaDiTesto 3">
            <a:extLst>
              <a:ext uri="{FF2B5EF4-FFF2-40B4-BE49-F238E27FC236}">
                <a16:creationId xmlns:a16="http://schemas.microsoft.com/office/drawing/2014/main" id="{BA6EA5EC-92F9-4C2E-BD8D-5838C3AAADFE}"/>
              </a:ext>
            </a:extLst>
          </p:cNvPr>
          <p:cNvSpPr txBox="1"/>
          <p:nvPr/>
        </p:nvSpPr>
        <p:spPr>
          <a:xfrm>
            <a:off x="1532878" y="2914788"/>
            <a:ext cx="9126244" cy="1295868"/>
          </a:xfrm>
          <a:prstGeom prst="rect">
            <a:avLst/>
          </a:prstGeom>
          <a:noFill/>
        </p:spPr>
        <p:txBody>
          <a:bodyPr wrap="square" rtlCol="0">
            <a:spAutoFit/>
          </a:bodyPr>
          <a:lstStyle/>
          <a:p>
            <a:pPr algn="ctr">
              <a:lnSpc>
                <a:spcPct val="150000"/>
              </a:lnSpc>
            </a:pPr>
            <a:r>
              <a:rPr lang="en-US" dirty="0"/>
              <a:t>It has been obtained a flexible model that allows to study how the probability of getting breast cancer varies by varying </a:t>
            </a:r>
            <a:r>
              <a:rPr lang="en-US" b="1" i="1" dirty="0"/>
              <a:t>dietary pattern, confounding factors </a:t>
            </a:r>
            <a:r>
              <a:rPr lang="en-US" dirty="0"/>
              <a:t>and other variables.</a:t>
            </a:r>
          </a:p>
          <a:p>
            <a:pPr algn="ctr">
              <a:lnSpc>
                <a:spcPct val="150000"/>
              </a:lnSpc>
            </a:pPr>
            <a:r>
              <a:rPr lang="en-US" dirty="0"/>
              <a:t>It is possible to make “</a:t>
            </a:r>
            <a:r>
              <a:rPr lang="en-US" i="1" dirty="0"/>
              <a:t>stratified queries</a:t>
            </a:r>
            <a:r>
              <a:rPr lang="en-US" dirty="0"/>
              <a:t>” based on conditional probabilities.</a:t>
            </a:r>
          </a:p>
        </p:txBody>
      </p:sp>
    </p:spTree>
    <p:extLst>
      <p:ext uri="{BB962C8B-B14F-4D97-AF65-F5344CB8AC3E}">
        <p14:creationId xmlns:p14="http://schemas.microsoft.com/office/powerpoint/2010/main" val="1087081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4">
            <a:extLst>
              <a:ext uri="{FF2B5EF4-FFF2-40B4-BE49-F238E27FC236}">
                <a16:creationId xmlns:a16="http://schemas.microsoft.com/office/drawing/2014/main" id="{6A4ACAAD-F939-44E6-B25B-2B83722B88C0}"/>
              </a:ext>
            </a:extLst>
          </p:cNvPr>
          <p:cNvSpPr txBox="1">
            <a:spLocks/>
          </p:cNvSpPr>
          <p:nvPr/>
        </p:nvSpPr>
        <p:spPr>
          <a:xfrm>
            <a:off x="3108365" y="206363"/>
            <a:ext cx="5679347" cy="7641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000" dirty="0">
                <a:solidFill>
                  <a:srgbClr val="FF0000"/>
                </a:solidFill>
              </a:rPr>
              <a:t>Queries on the network</a:t>
            </a:r>
            <a:endParaRPr lang="en-GB" sz="4000" dirty="0">
              <a:solidFill>
                <a:srgbClr val="FF0000"/>
              </a:solidFill>
            </a:endParaRPr>
          </a:p>
        </p:txBody>
      </p:sp>
      <p:cxnSp>
        <p:nvCxnSpPr>
          <p:cNvPr id="5" name="Connettore diritto 4">
            <a:extLst>
              <a:ext uri="{FF2B5EF4-FFF2-40B4-BE49-F238E27FC236}">
                <a16:creationId xmlns:a16="http://schemas.microsoft.com/office/drawing/2014/main" id="{EF2CDDA1-6D41-453F-AA40-FEAAC8DFF0E0}"/>
              </a:ext>
            </a:extLst>
          </p:cNvPr>
          <p:cNvCxnSpPr>
            <a:cxnSpLocks/>
          </p:cNvCxnSpPr>
          <p:nvPr/>
        </p:nvCxnSpPr>
        <p:spPr>
          <a:xfrm>
            <a:off x="1384917" y="844633"/>
            <a:ext cx="9126244" cy="0"/>
          </a:xfrm>
          <a:prstGeom prst="line">
            <a:avLst/>
          </a:prstGeom>
        </p:spPr>
        <p:style>
          <a:lnRef idx="1">
            <a:schemeClr val="accent2"/>
          </a:lnRef>
          <a:fillRef idx="0">
            <a:schemeClr val="accent2"/>
          </a:fillRef>
          <a:effectRef idx="0">
            <a:schemeClr val="accent2"/>
          </a:effectRef>
          <a:fontRef idx="minor">
            <a:schemeClr val="tx1"/>
          </a:fontRef>
        </p:style>
      </p:cxnSp>
      <p:pic>
        <p:nvPicPr>
          <p:cNvPr id="11" name="Immagine 10">
            <a:extLst>
              <a:ext uri="{FF2B5EF4-FFF2-40B4-BE49-F238E27FC236}">
                <a16:creationId xmlns:a16="http://schemas.microsoft.com/office/drawing/2014/main" id="{2B6AECD7-C1F1-45EB-9C45-90EF4E0C2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217" y="970468"/>
            <a:ext cx="6563641" cy="4077269"/>
          </a:xfrm>
          <a:prstGeom prst="rect">
            <a:avLst/>
          </a:prstGeom>
        </p:spPr>
      </p:pic>
      <p:sp>
        <p:nvSpPr>
          <p:cNvPr id="2" name="CasellaDiTesto 1">
            <a:extLst>
              <a:ext uri="{FF2B5EF4-FFF2-40B4-BE49-F238E27FC236}">
                <a16:creationId xmlns:a16="http://schemas.microsoft.com/office/drawing/2014/main" id="{F84F4639-58CF-4CC3-A701-A2A58E373C07}"/>
              </a:ext>
            </a:extLst>
          </p:cNvPr>
          <p:cNvSpPr txBox="1"/>
          <p:nvPr/>
        </p:nvSpPr>
        <p:spPr>
          <a:xfrm>
            <a:off x="1964267" y="5768622"/>
            <a:ext cx="8760177" cy="790218"/>
          </a:xfrm>
          <a:prstGeom prst="rect">
            <a:avLst/>
          </a:prstGeom>
          <a:noFill/>
        </p:spPr>
        <p:txBody>
          <a:bodyPr wrap="square" rtlCol="0">
            <a:spAutoFit/>
          </a:bodyPr>
          <a:lstStyle/>
          <a:p>
            <a:endParaRPr lang="en-US" dirty="0"/>
          </a:p>
        </p:txBody>
      </p:sp>
      <p:sp>
        <p:nvSpPr>
          <p:cNvPr id="6" name="CasellaDiTesto 5">
            <a:extLst>
              <a:ext uri="{FF2B5EF4-FFF2-40B4-BE49-F238E27FC236}">
                <a16:creationId xmlns:a16="http://schemas.microsoft.com/office/drawing/2014/main" id="{677948E9-592A-4DDF-98DF-9A8BC190DC3B}"/>
              </a:ext>
            </a:extLst>
          </p:cNvPr>
          <p:cNvSpPr txBox="1"/>
          <p:nvPr/>
        </p:nvSpPr>
        <p:spPr>
          <a:xfrm>
            <a:off x="1556767" y="5093917"/>
            <a:ext cx="8782540" cy="1587229"/>
          </a:xfrm>
          <a:prstGeom prst="rect">
            <a:avLst/>
          </a:prstGeom>
          <a:noFill/>
        </p:spPr>
        <p:txBody>
          <a:bodyPr wrap="square" rtlCol="0">
            <a:spAutoFit/>
          </a:bodyPr>
          <a:lstStyle/>
          <a:p>
            <a:pPr>
              <a:lnSpc>
                <a:spcPct val="150000"/>
              </a:lnSpc>
            </a:pPr>
            <a:r>
              <a:rPr lang="en-US" sz="1400" dirty="0"/>
              <a:t>In literature it can be found that:</a:t>
            </a:r>
          </a:p>
          <a:p>
            <a:pPr>
              <a:lnSpc>
                <a:spcPct val="150000"/>
              </a:lnSpc>
            </a:pPr>
            <a:r>
              <a:rPr lang="en-US" sz="1400" i="1" dirty="0"/>
              <a:t>“</a:t>
            </a:r>
            <a:r>
              <a:rPr lang="el-GR" sz="1400" i="1" dirty="0"/>
              <a:t>β-</a:t>
            </a:r>
            <a:r>
              <a:rPr lang="en-US" sz="1400" i="1" dirty="0"/>
              <a:t>carotene [X4] , </a:t>
            </a:r>
            <a:r>
              <a:rPr lang="en-GB" sz="1400" i="1" dirty="0"/>
              <a:t>were inversely associated with the risk […] breast cancer </a:t>
            </a:r>
            <a:r>
              <a:rPr lang="en-US" sz="1400" i="1" dirty="0"/>
              <a:t>”</a:t>
            </a:r>
          </a:p>
          <a:p>
            <a:pPr algn="r">
              <a:lnSpc>
                <a:spcPct val="150000"/>
              </a:lnSpc>
            </a:pPr>
            <a:r>
              <a:rPr lang="en-US" sz="1400" i="1" dirty="0"/>
              <a:t>		 </a:t>
            </a:r>
            <a:r>
              <a:rPr lang="en-GB" sz="1200" i="1" dirty="0"/>
              <a:t>Carotenoid intakes and risk of breast cancer defined by </a:t>
            </a:r>
            <a:r>
              <a:rPr lang="en-GB" sz="1200" i="1" dirty="0" err="1"/>
              <a:t>estrogen</a:t>
            </a:r>
            <a:r>
              <a:rPr lang="en-GB" sz="1200" i="1" dirty="0"/>
              <a:t> receptor and progesterone receptor status: a pooled analysis of 18 prospective cohort studies</a:t>
            </a:r>
            <a:r>
              <a:rPr lang="en-US" sz="1200" i="1" dirty="0"/>
              <a:t>– Zhang, X.  et al.</a:t>
            </a:r>
            <a:endParaRPr lang="en-US" sz="1400" i="1" dirty="0"/>
          </a:p>
          <a:p>
            <a:pPr algn="r">
              <a:lnSpc>
                <a:spcPct val="150000"/>
              </a:lnSpc>
            </a:pPr>
            <a:endParaRPr lang="en-US" sz="1200" i="1" dirty="0"/>
          </a:p>
        </p:txBody>
      </p:sp>
    </p:spTree>
    <p:extLst>
      <p:ext uri="{BB962C8B-B14F-4D97-AF65-F5344CB8AC3E}">
        <p14:creationId xmlns:p14="http://schemas.microsoft.com/office/powerpoint/2010/main" val="259308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942</Words>
  <Application>Microsoft Office PowerPoint</Application>
  <PresentationFormat>Widescreen</PresentationFormat>
  <Paragraphs>86</Paragraphs>
  <Slides>11</Slides>
  <Notes>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Arial</vt:lpstr>
      <vt:lpstr>Calibri</vt:lpstr>
      <vt:lpstr>Calibri Light</vt:lpstr>
      <vt:lpstr>Times New Roman</vt:lpstr>
      <vt:lpstr>Tema di Office</vt:lpstr>
      <vt:lpstr>Presentazione standard di PowerPoint</vt:lpstr>
      <vt:lpstr>Goal of the project and steps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Emanuele Morales</dc:creator>
  <cp:lastModifiedBy>Emanuele Morales</cp:lastModifiedBy>
  <cp:revision>28</cp:revision>
  <dcterms:created xsi:type="dcterms:W3CDTF">2021-04-07T14:33:58Z</dcterms:created>
  <dcterms:modified xsi:type="dcterms:W3CDTF">2021-04-08T09:25:29Z</dcterms:modified>
</cp:coreProperties>
</file>