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Source Code Pro"/>
      <p:regular r:id="rId37"/>
      <p:bold r:id="rId38"/>
      <p:italic r:id="rId39"/>
      <p:boldItalic r:id="rId40"/>
    </p:embeddedFont>
    <p:embeddedFont>
      <p:font typeface="Oswald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70B4D9-F141-4BB4-852F-15DD647BD047}">
  <a:tblStyle styleId="{5170B4D9-F141-4BB4-852F-15DD647BD0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boldItalic.fntdata"/><Relationship Id="rId20" Type="http://schemas.openxmlformats.org/officeDocument/2006/relationships/slide" Target="slides/slide14.xml"/><Relationship Id="rId42" Type="http://schemas.openxmlformats.org/officeDocument/2006/relationships/font" Target="fonts/Oswald-bold.fntdata"/><Relationship Id="rId41" Type="http://schemas.openxmlformats.org/officeDocument/2006/relationships/font" Target="fonts/Oswald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37" Type="http://schemas.openxmlformats.org/officeDocument/2006/relationships/font" Target="fonts/SourceCodePro-regular.fntdata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39" Type="http://schemas.openxmlformats.org/officeDocument/2006/relationships/font" Target="fonts/SourceCodePro-italic.fntdata"/><Relationship Id="rId16" Type="http://schemas.openxmlformats.org/officeDocument/2006/relationships/slide" Target="slides/slide10.xml"/><Relationship Id="rId38" Type="http://schemas.openxmlformats.org/officeDocument/2006/relationships/font" Target="fonts/SourceCodePr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626aebd75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626aebd75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626aebd75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626aebd75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626aebd75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626aebd75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626aebd75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626aebd75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626aebd75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626aebd75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626aebd75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626aebd75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626aebd75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626aebd75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626aebd75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626aebd75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626aebd75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626aebd75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626aebd75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626aebd75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626aebd75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626aebd75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626aebd75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626aebd75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626aebd75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626aebd75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626aebd75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626aebd75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626aebd75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626aebd75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626aebd75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2626aebd75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626aebd75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2626aebd75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→ n-estimator reach </a:t>
            </a:r>
            <a:r>
              <a:rPr lang="en">
                <a:solidFill>
                  <a:schemeClr val="dk1"/>
                </a:solidFill>
              </a:rPr>
              <a:t>maximum of the range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→ smaller learning rate or higher n-estimator might helps gain better result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b5e5a8b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b5e5a8b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626aebd75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626aebd75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626aebd75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626aebd75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626aebd75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626aebd75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626aebd75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626aebd75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626aebd75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626aebd75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626aebd75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626aebd75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626aebd75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626aebd75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Relationship Id="rId6" Type="http://schemas.openxmlformats.org/officeDocument/2006/relationships/image" Target="../media/image25.png"/><Relationship Id="rId7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400"/>
              <a:t>BIG MART</a:t>
            </a:r>
            <a:endParaRPr sz="5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400"/>
              <a:t>SALES PREDICTION</a:t>
            </a:r>
            <a:endParaRPr sz="54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Tram Vu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Fill abnormal values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468825"/>
            <a:ext cx="8520600" cy="4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Visibility: Fill visibility of which value is 0 </a:t>
            </a:r>
            <a:r>
              <a:rPr b="1" lang="en" sz="1400"/>
              <a:t>by mean of visibility of each product</a:t>
            </a:r>
            <a:endParaRPr b="1" sz="1400"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60175"/>
            <a:ext cx="594360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Feature engineering</a:t>
            </a:r>
            <a:endParaRPr sz="8000"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3152225"/>
            <a:ext cx="8520600" cy="18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425"/>
              <a:t>#1. </a:t>
            </a:r>
            <a:r>
              <a:rPr lang="en" sz="1425"/>
              <a:t>Create Visibility ratio</a:t>
            </a:r>
            <a:endParaRPr sz="1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425"/>
              <a:t>#2. Group Product type</a:t>
            </a:r>
            <a:endParaRPr sz="1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425"/>
              <a:t>#3. Format Fat content</a:t>
            </a:r>
            <a:endParaRPr sz="1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425"/>
              <a:t>#4. Define Year of operation</a:t>
            </a:r>
            <a:endParaRPr sz="1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n" sz="1425"/>
              <a:t>#5. Convert categorical variables to binary variables</a:t>
            </a:r>
            <a:endParaRPr sz="14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Create Visibility ratio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468825"/>
            <a:ext cx="8520600" cy="4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</a:rPr>
              <a:t>The visibility of an item in a particular store as compared to the mean visibility of that item across all stores</a:t>
            </a:r>
            <a:endParaRPr sz="13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</a:rPr>
              <a:t>→ showing how much important the item is to that store as compared to other stores</a:t>
            </a:r>
            <a:endParaRPr sz="1350"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68325"/>
            <a:ext cx="8520600" cy="1761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Group Product types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87900" y="1544025"/>
            <a:ext cx="2491500" cy="3945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Before grouping</a:t>
            </a:r>
            <a:endParaRPr b="1" sz="135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 rotWithShape="1">
          <a:blip r:embed="rId3">
            <a:alphaModFix/>
          </a:blip>
          <a:srcRect b="6340" l="0" r="0" t="2159"/>
          <a:stretch/>
        </p:blipFill>
        <p:spPr>
          <a:xfrm>
            <a:off x="387900" y="2019300"/>
            <a:ext cx="2491350" cy="265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937925" y="1544025"/>
            <a:ext cx="2491500" cy="3945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After</a:t>
            </a:r>
            <a:r>
              <a:rPr b="1" lang="en" sz="135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grouping</a:t>
            </a:r>
            <a:endParaRPr b="1" sz="135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60" name="Google Shape;160;p25"/>
          <p:cNvPicPr preferRelativeResize="0"/>
          <p:nvPr/>
        </p:nvPicPr>
        <p:blipFill rotWithShape="1">
          <a:blip r:embed="rId4">
            <a:alphaModFix/>
          </a:blip>
          <a:srcRect b="17830" l="0" r="0" t="0"/>
          <a:stretch/>
        </p:blipFill>
        <p:spPr>
          <a:xfrm>
            <a:off x="3937925" y="2019300"/>
            <a:ext cx="2491349" cy="8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Format Fat content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87900" y="2419350"/>
            <a:ext cx="2491500" cy="3576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Before grouping</a:t>
            </a:r>
            <a:endParaRPr b="1" sz="135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4014125" y="2419350"/>
            <a:ext cx="2491500" cy="3576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After grouping</a:t>
            </a:r>
            <a:endParaRPr b="1" sz="135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68" name="Google Shape;168;p26"/>
          <p:cNvPicPr preferRelativeResize="0"/>
          <p:nvPr/>
        </p:nvPicPr>
        <p:blipFill rotWithShape="1">
          <a:blip r:embed="rId3">
            <a:alphaModFix/>
          </a:blip>
          <a:srcRect b="19419" l="0" r="35753" t="0"/>
          <a:stretch/>
        </p:blipFill>
        <p:spPr>
          <a:xfrm>
            <a:off x="387900" y="2776825"/>
            <a:ext cx="2491499" cy="110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 rotWithShape="1">
          <a:blip r:embed="rId4">
            <a:alphaModFix/>
          </a:blip>
          <a:srcRect b="27730" l="1420" r="35456" t="0"/>
          <a:stretch/>
        </p:blipFill>
        <p:spPr>
          <a:xfrm>
            <a:off x="4014125" y="2776825"/>
            <a:ext cx="2491499" cy="69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468825"/>
            <a:ext cx="85206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●"/>
            </a:pPr>
            <a:r>
              <a:rPr lang="en" sz="1350">
                <a:solidFill>
                  <a:srgbClr val="000000"/>
                </a:solidFill>
              </a:rPr>
              <a:t>There are 2 types of fat content: Low &amp; Regular.</a:t>
            </a:r>
            <a:endParaRPr sz="1350">
              <a:solidFill>
                <a:srgbClr val="000000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●"/>
            </a:pPr>
            <a:r>
              <a:rPr lang="en" sz="1350">
                <a:solidFill>
                  <a:srgbClr val="000000"/>
                </a:solidFill>
              </a:rPr>
              <a:t>Only products belonging to Food and Drink categories can have fat contents.</a:t>
            </a:r>
            <a:endParaRPr sz="135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</a:rPr>
              <a:t>→ Create a new value (non-edible) for Non-consumable category </a:t>
            </a:r>
            <a:endParaRPr sz="135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Define Year of operation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50" y="1585600"/>
            <a:ext cx="594360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Convert categorical variables to binary variables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87900" y="1575393"/>
            <a:ext cx="2228100" cy="3732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Before</a:t>
            </a:r>
            <a:endParaRPr b="1" sz="135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196250" y="1563700"/>
            <a:ext cx="5353800" cy="3732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After</a:t>
            </a:r>
            <a:endParaRPr b="1" sz="135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84" name="Google Shape;184;p28"/>
          <p:cNvPicPr preferRelativeResize="0"/>
          <p:nvPr/>
        </p:nvPicPr>
        <p:blipFill rotWithShape="1">
          <a:blip r:embed="rId3">
            <a:alphaModFix/>
          </a:blip>
          <a:srcRect b="53591" l="0" r="0" t="0"/>
          <a:stretch/>
        </p:blipFill>
        <p:spPr>
          <a:xfrm>
            <a:off x="3196250" y="2086150"/>
            <a:ext cx="2741817" cy="1906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 rotWithShape="1">
          <a:blip r:embed="rId3">
            <a:alphaModFix/>
          </a:blip>
          <a:srcRect b="0" l="0" r="0" t="46409"/>
          <a:stretch/>
        </p:blipFill>
        <p:spPr>
          <a:xfrm>
            <a:off x="5932733" y="2086150"/>
            <a:ext cx="2741817" cy="220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 preferRelativeResize="0"/>
          <p:nvPr/>
        </p:nvPicPr>
        <p:blipFill rotWithShape="1">
          <a:blip r:embed="rId4">
            <a:alphaModFix/>
          </a:blip>
          <a:srcRect b="0" l="1784" r="39315" t="0"/>
          <a:stretch/>
        </p:blipFill>
        <p:spPr>
          <a:xfrm>
            <a:off x="387900" y="2086125"/>
            <a:ext cx="2228100" cy="88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Final look on data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05650"/>
            <a:ext cx="4874975" cy="246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 rotWithShape="1">
          <a:blip r:embed="rId4">
            <a:alphaModFix/>
          </a:blip>
          <a:srcRect b="0" l="0" r="25539" t="0"/>
          <a:stretch/>
        </p:blipFill>
        <p:spPr>
          <a:xfrm>
            <a:off x="5223825" y="1654850"/>
            <a:ext cx="3619950" cy="96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Final look on data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00" y="1445250"/>
            <a:ext cx="7122550" cy="349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/>
          <p:nvPr/>
        </p:nvSpPr>
        <p:spPr>
          <a:xfrm>
            <a:off x="5173000" y="3845325"/>
            <a:ext cx="3481500" cy="600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Final look on data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5345050" y="3896675"/>
            <a:ext cx="3260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145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→ </a:t>
            </a: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Drop Weight, Visibility, Years of operation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as they are weakly correlated to Sales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82200"/>
            <a:ext cx="4455030" cy="388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Aim</a:t>
            </a:r>
            <a:r>
              <a:rPr lang="en" sz="1400"/>
              <a:t>: Predict sales of 1559 products across 10 Big Mart stores based on 2013 sales data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Input</a:t>
            </a:r>
            <a:r>
              <a:rPr lang="en" sz="1400"/>
              <a:t>: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Product properties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Store info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Output</a:t>
            </a:r>
            <a:r>
              <a:rPr lang="en" sz="1400"/>
              <a:t>: sale volume of a particular product in a specific store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Model building &amp; Optimization</a:t>
            </a:r>
            <a:endParaRPr sz="8000"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311700" y="3152225"/>
            <a:ext cx="8520600" cy="18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425"/>
              <a:t>#1. Method &amp; data</a:t>
            </a:r>
            <a:endParaRPr sz="1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425"/>
              <a:t>#2. Regression models</a:t>
            </a:r>
            <a:endParaRPr sz="1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425"/>
              <a:t>#3. Ensemble models</a:t>
            </a:r>
            <a:endParaRPr sz="1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n" sz="1425"/>
              <a:t>#4. Optimization</a:t>
            </a:r>
            <a:endParaRPr sz="1425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en" sz="1750">
                <a:latin typeface="Roboto"/>
                <a:ea typeface="Roboto"/>
                <a:cs typeface="Roboto"/>
                <a:sym typeface="Roboto"/>
              </a:rPr>
              <a:t>Method &amp; data</a:t>
            </a:r>
            <a:endParaRPr sz="1750"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387900" y="2186675"/>
            <a:ext cx="2805900" cy="14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Resampling method:</a:t>
            </a:r>
            <a:r>
              <a:rPr lang="en" sz="1200">
                <a:solidFill>
                  <a:srgbClr val="000000"/>
                </a:solidFill>
              </a:rPr>
              <a:t> Cross-validation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Validation size:</a:t>
            </a:r>
            <a:r>
              <a:rPr lang="en" sz="1200">
                <a:solidFill>
                  <a:srgbClr val="000000"/>
                </a:solidFill>
              </a:rPr>
              <a:t> 20% sample size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Number of folds: </a:t>
            </a:r>
            <a:r>
              <a:rPr lang="en" sz="1200">
                <a:solidFill>
                  <a:srgbClr val="000000"/>
                </a:solidFill>
              </a:rPr>
              <a:t>10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Scoring:</a:t>
            </a:r>
            <a:r>
              <a:rPr lang="en" sz="1200">
                <a:solidFill>
                  <a:srgbClr val="000000"/>
                </a:solidFill>
              </a:rPr>
              <a:t> Negative MSE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220" name="Google Shape;220;p33"/>
          <p:cNvPicPr preferRelativeResize="0"/>
          <p:nvPr/>
        </p:nvPicPr>
        <p:blipFill rotWithShape="1">
          <a:blip r:embed="rId3">
            <a:alphaModFix/>
          </a:blip>
          <a:srcRect b="0" l="2123" r="0" t="0"/>
          <a:stretch/>
        </p:blipFill>
        <p:spPr>
          <a:xfrm>
            <a:off x="4782100" y="2186675"/>
            <a:ext cx="3380999" cy="749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387900" y="1660675"/>
            <a:ext cx="2886900" cy="3924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Method</a:t>
            </a:r>
            <a:endParaRPr b="1" sz="135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4786450" y="1660675"/>
            <a:ext cx="3381000" cy="3924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Train &amp; validation data</a:t>
            </a:r>
            <a:endParaRPr b="1" sz="135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50">
                <a:latin typeface="Roboto"/>
                <a:ea typeface="Roboto"/>
                <a:cs typeface="Roboto"/>
                <a:sym typeface="Roboto"/>
              </a:rPr>
              <a:t>Regression models: Before scaling</a:t>
            </a:r>
            <a:endParaRPr/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075" y="1802050"/>
            <a:ext cx="3100200" cy="10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925" y="1346900"/>
            <a:ext cx="3525112" cy="37326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4"/>
          <p:cNvSpPr/>
          <p:nvPr/>
        </p:nvSpPr>
        <p:spPr>
          <a:xfrm>
            <a:off x="4189850" y="1966925"/>
            <a:ext cx="3609300" cy="177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50">
                <a:latin typeface="Roboto"/>
                <a:ea typeface="Roboto"/>
                <a:cs typeface="Roboto"/>
                <a:sym typeface="Roboto"/>
              </a:rPr>
              <a:t>Regression models: After</a:t>
            </a:r>
            <a:r>
              <a:rPr lang="en" sz="1750">
                <a:latin typeface="Roboto"/>
                <a:ea typeface="Roboto"/>
                <a:cs typeface="Roboto"/>
                <a:sym typeface="Roboto"/>
              </a:rPr>
              <a:t> scaling</a:t>
            </a:r>
            <a:endParaRPr/>
          </a:p>
        </p:txBody>
      </p:sp>
      <p:pic>
        <p:nvPicPr>
          <p:cNvPr id="236" name="Google Shape;236;p35"/>
          <p:cNvPicPr preferRelativeResize="0"/>
          <p:nvPr/>
        </p:nvPicPr>
        <p:blipFill rotWithShape="1">
          <a:blip r:embed="rId3">
            <a:alphaModFix/>
          </a:blip>
          <a:srcRect b="0" l="729" r="738" t="0"/>
          <a:stretch/>
        </p:blipFill>
        <p:spPr>
          <a:xfrm>
            <a:off x="417925" y="1346900"/>
            <a:ext cx="3525115" cy="373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7075" y="1802050"/>
            <a:ext cx="3525126" cy="108467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5"/>
          <p:cNvSpPr/>
          <p:nvPr/>
        </p:nvSpPr>
        <p:spPr>
          <a:xfrm>
            <a:off x="4199675" y="2006275"/>
            <a:ext cx="3609300" cy="177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50">
                <a:latin typeface="Roboto"/>
                <a:ea typeface="Roboto"/>
                <a:cs typeface="Roboto"/>
                <a:sym typeface="Roboto"/>
              </a:rPr>
              <a:t>Ensemble</a:t>
            </a:r>
            <a:r>
              <a:rPr lang="en" sz="1750">
                <a:latin typeface="Roboto"/>
                <a:ea typeface="Roboto"/>
                <a:cs typeface="Roboto"/>
                <a:sym typeface="Roboto"/>
              </a:rPr>
              <a:t> models</a:t>
            </a:r>
            <a:endParaRPr/>
          </a:p>
        </p:txBody>
      </p:sp>
      <p:pic>
        <p:nvPicPr>
          <p:cNvPr id="244" name="Google Shape;24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925" y="1346900"/>
            <a:ext cx="3525116" cy="373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7075" y="1802050"/>
            <a:ext cx="3548094" cy="7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6"/>
          <p:cNvSpPr/>
          <p:nvPr/>
        </p:nvSpPr>
        <p:spPr>
          <a:xfrm>
            <a:off x="4199675" y="2006275"/>
            <a:ext cx="3609300" cy="177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50">
                <a:latin typeface="Roboto"/>
                <a:ea typeface="Roboto"/>
                <a:cs typeface="Roboto"/>
                <a:sym typeface="Roboto"/>
              </a:rPr>
              <a:t>Optimization</a:t>
            </a:r>
            <a:endParaRPr/>
          </a:p>
        </p:txBody>
      </p:sp>
      <p:sp>
        <p:nvSpPr>
          <p:cNvPr id="252" name="Google Shape;252;p37"/>
          <p:cNvSpPr txBox="1"/>
          <p:nvPr>
            <p:ph idx="1" type="body"/>
          </p:nvPr>
        </p:nvSpPr>
        <p:spPr>
          <a:xfrm>
            <a:off x="311700" y="1240225"/>
            <a:ext cx="8001600" cy="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GBM return the best result 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→ Choosing </a:t>
            </a:r>
            <a:r>
              <a:rPr b="1" lang="en" sz="1100">
                <a:solidFill>
                  <a:srgbClr val="000000"/>
                </a:solidFill>
              </a:rPr>
              <a:t>GBM</a:t>
            </a:r>
            <a:r>
              <a:rPr lang="en" sz="1100">
                <a:solidFill>
                  <a:srgbClr val="000000"/>
                </a:solidFill>
              </a:rPr>
              <a:t> for hyper parameter tuning using </a:t>
            </a:r>
            <a:r>
              <a:rPr b="1" lang="en" sz="1100">
                <a:solidFill>
                  <a:srgbClr val="000000"/>
                </a:solidFill>
              </a:rPr>
              <a:t>GridSearchCV</a:t>
            </a:r>
            <a:r>
              <a:rPr lang="en" sz="1100">
                <a:solidFill>
                  <a:srgbClr val="000000"/>
                </a:solidFill>
              </a:rPr>
              <a:t> to find best result</a:t>
            </a:r>
            <a:endParaRPr sz="1100">
              <a:solidFill>
                <a:srgbClr val="000000"/>
              </a:solidFill>
            </a:endParaRPr>
          </a:p>
        </p:txBody>
      </p:sp>
      <p:pic>
        <p:nvPicPr>
          <p:cNvPr id="253" name="Google Shape;253;p37"/>
          <p:cNvPicPr preferRelativeResize="0"/>
          <p:nvPr/>
        </p:nvPicPr>
        <p:blipFill rotWithShape="1">
          <a:blip r:embed="rId3">
            <a:alphaModFix/>
          </a:blip>
          <a:srcRect b="48026" l="0" r="0" t="30521"/>
          <a:stretch/>
        </p:blipFill>
        <p:spPr>
          <a:xfrm>
            <a:off x="355325" y="2158725"/>
            <a:ext cx="3548100" cy="1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355325" y="1751500"/>
            <a:ext cx="8001600" cy="282300"/>
          </a:xfrm>
          <a:prstGeom prst="rect">
            <a:avLst/>
          </a:prstGeom>
          <a:solidFill>
            <a:srgbClr val="99999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Before tuning</a:t>
            </a:r>
            <a:endParaRPr b="1" sz="115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5" name="Google Shape;255;p37"/>
          <p:cNvSpPr txBox="1"/>
          <p:nvPr>
            <p:ph idx="1" type="body"/>
          </p:nvPr>
        </p:nvSpPr>
        <p:spPr>
          <a:xfrm>
            <a:off x="355325" y="2610693"/>
            <a:ext cx="8001600" cy="282300"/>
          </a:xfrm>
          <a:prstGeom prst="rect">
            <a:avLst/>
          </a:prstGeom>
          <a:solidFill>
            <a:srgbClr val="99999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1st</a:t>
            </a:r>
            <a:r>
              <a:rPr b="1" lang="en" sz="115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tuning</a:t>
            </a:r>
            <a:endParaRPr b="1" sz="115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56" name="Google Shape;25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525" y="2972725"/>
            <a:ext cx="2678656" cy="436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325" y="3424725"/>
            <a:ext cx="594360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7"/>
          <p:cNvSpPr txBox="1"/>
          <p:nvPr>
            <p:ph idx="1" type="body"/>
          </p:nvPr>
        </p:nvSpPr>
        <p:spPr>
          <a:xfrm>
            <a:off x="355325" y="3902833"/>
            <a:ext cx="8001600" cy="282300"/>
          </a:xfrm>
          <a:prstGeom prst="rect">
            <a:avLst/>
          </a:prstGeom>
          <a:solidFill>
            <a:srgbClr val="99999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2nd tuning</a:t>
            </a:r>
            <a:endParaRPr b="1" sz="115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59" name="Google Shape;259;p37"/>
          <p:cNvPicPr preferRelativeResize="0"/>
          <p:nvPr/>
        </p:nvPicPr>
        <p:blipFill rotWithShape="1">
          <a:blip r:embed="rId6">
            <a:alphaModFix/>
          </a:blip>
          <a:srcRect b="0" l="1107" r="0" t="0"/>
          <a:stretch/>
        </p:blipFill>
        <p:spPr>
          <a:xfrm>
            <a:off x="431528" y="4241976"/>
            <a:ext cx="2713663" cy="39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5325" y="4667725"/>
            <a:ext cx="5943600" cy="20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pic>
        <p:nvPicPr>
          <p:cNvPr id="266" name="Google Shape;26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429700"/>
            <a:ext cx="5943600" cy="33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aphicFrame>
        <p:nvGraphicFramePr>
          <p:cNvPr id="75" name="Google Shape;75;p15"/>
          <p:cNvGraphicFramePr/>
          <p:nvPr/>
        </p:nvGraphicFramePr>
        <p:xfrm>
          <a:off x="390800" y="170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{5170B4D9-F141-4BB4-852F-15DD647BD047}</a:tableStyleId>
              </a:tblPr>
              <a:tblGrid>
                <a:gridCol w="1621325"/>
                <a:gridCol w="66706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Variables</a:t>
                      </a:r>
                      <a:endParaRPr b="1"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Product category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Fat content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Low fat or not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Visibility ratio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Visibility* of a product in a particular store as compared to mean visibility of that product across all stores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Visibility: % of product display area to total display area </a:t>
                      </a:r>
                      <a:endParaRPr i="1"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Maximum retail price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Listed price of product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6" name="Google Shape;76;p15"/>
          <p:cNvGraphicFramePr/>
          <p:nvPr/>
        </p:nvGraphicFramePr>
        <p:xfrm>
          <a:off x="387900" y="384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{5170B4D9-F141-4BB4-852F-15DD647BD047}</a:tableStyleId>
              </a:tblPr>
              <a:tblGrid>
                <a:gridCol w="1624225"/>
                <a:gridCol w="66677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Variables</a:t>
                      </a:r>
                      <a:endParaRPr b="1"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Size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Store’s covered ground area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Location type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 of city which store is located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Grocery store or (some sort of) supermarket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7" name="Google Shape;77;p15"/>
          <p:cNvSpPr txBox="1"/>
          <p:nvPr/>
        </p:nvSpPr>
        <p:spPr>
          <a:xfrm>
            <a:off x="311700" y="1303700"/>
            <a:ext cx="82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Product properties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11700" y="3453500"/>
            <a:ext cx="82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Store info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dataset look like?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latin typeface="Roboto"/>
                <a:ea typeface="Roboto"/>
                <a:cs typeface="Roboto"/>
                <a:sym typeface="Roboto"/>
              </a:rPr>
              <a:t>An initial look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14551"/>
          <a:stretch/>
        </p:blipFill>
        <p:spPr>
          <a:xfrm>
            <a:off x="4376075" y="1591225"/>
            <a:ext cx="4608625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 rotWithShape="1">
          <a:blip r:embed="rId4">
            <a:alphaModFix/>
          </a:blip>
          <a:srcRect b="50308" l="0" r="1941" t="0"/>
          <a:stretch/>
        </p:blipFill>
        <p:spPr>
          <a:xfrm>
            <a:off x="333925" y="1530475"/>
            <a:ext cx="3798800" cy="152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4">
            <a:alphaModFix/>
          </a:blip>
          <a:srcRect b="0" l="0" r="1941" t="76157"/>
          <a:stretch/>
        </p:blipFill>
        <p:spPr>
          <a:xfrm>
            <a:off x="333925" y="3121966"/>
            <a:ext cx="3798800" cy="7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dataset look like?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latin typeface="Roboto"/>
                <a:ea typeface="Roboto"/>
                <a:cs typeface="Roboto"/>
                <a:sym typeface="Roboto"/>
              </a:rPr>
              <a:t>Null values &amp; Unique value</a:t>
            </a:r>
            <a:endParaRPr sz="185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48116" t="18046"/>
          <a:stretch/>
        </p:blipFill>
        <p:spPr>
          <a:xfrm>
            <a:off x="401350" y="1878650"/>
            <a:ext cx="3083675" cy="252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4">
            <a:alphaModFix/>
          </a:blip>
          <a:srcRect b="0" l="0" r="45814" t="18193"/>
          <a:stretch/>
        </p:blipFill>
        <p:spPr>
          <a:xfrm>
            <a:off x="4633225" y="1878650"/>
            <a:ext cx="3226339" cy="25291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481875" y="1524650"/>
            <a:ext cx="3003000" cy="354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Source Code Pro"/>
                <a:ea typeface="Source Code Pro"/>
                <a:cs typeface="Source Code Pro"/>
                <a:sym typeface="Source Code Pro"/>
              </a:rPr>
              <a:t>Null values</a:t>
            </a:r>
            <a:endParaRPr b="1"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4744900" y="1524650"/>
            <a:ext cx="3003000" cy="354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Source Code Pro"/>
                <a:ea typeface="Source Code Pro"/>
                <a:cs typeface="Source Code Pro"/>
                <a:sym typeface="Source Code Pro"/>
              </a:rPr>
              <a:t>Unique</a:t>
            </a:r>
            <a:r>
              <a:rPr b="1" lang="en" sz="1100">
                <a:latin typeface="Source Code Pro"/>
                <a:ea typeface="Source Code Pro"/>
                <a:cs typeface="Source Code Pro"/>
                <a:sym typeface="Source Code Pro"/>
              </a:rPr>
              <a:t> values</a:t>
            </a:r>
            <a:endParaRPr b="1"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dataset look like?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latin typeface="Roboto"/>
                <a:ea typeface="Roboto"/>
                <a:cs typeface="Roboto"/>
                <a:sym typeface="Roboto"/>
              </a:rPr>
              <a:t>Unique values</a:t>
            </a:r>
            <a:endParaRPr sz="185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19562" l="0" r="0" t="0"/>
          <a:stretch/>
        </p:blipFill>
        <p:spPr>
          <a:xfrm>
            <a:off x="3128688" y="1800675"/>
            <a:ext cx="2886626" cy="81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 rotWithShape="1">
          <a:blip r:embed="rId4">
            <a:alphaModFix/>
          </a:blip>
          <a:srcRect b="6156" l="0" r="0" t="0"/>
          <a:stretch/>
        </p:blipFill>
        <p:spPr>
          <a:xfrm>
            <a:off x="414625" y="1888225"/>
            <a:ext cx="2471124" cy="26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5">
            <a:alphaModFix/>
          </a:blip>
          <a:srcRect b="6891" l="0" r="0" t="66344"/>
          <a:stretch/>
        </p:blipFill>
        <p:spPr>
          <a:xfrm>
            <a:off x="5816300" y="3933275"/>
            <a:ext cx="3148400" cy="6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5">
            <a:alphaModFix/>
          </a:blip>
          <a:srcRect b="79012" l="0" r="0" t="0"/>
          <a:stretch/>
        </p:blipFill>
        <p:spPr>
          <a:xfrm>
            <a:off x="5816300" y="1888225"/>
            <a:ext cx="3148400" cy="50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 rotWithShape="1">
          <a:blip r:embed="rId5">
            <a:alphaModFix/>
          </a:blip>
          <a:srcRect b="46285" l="0" r="0" t="32727"/>
          <a:stretch/>
        </p:blipFill>
        <p:spPr>
          <a:xfrm>
            <a:off x="5816300" y="2910750"/>
            <a:ext cx="3148400" cy="50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448238" y="1471350"/>
            <a:ext cx="2403900" cy="354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Source Code Pro"/>
                <a:ea typeface="Source Code Pro"/>
                <a:cs typeface="Source Code Pro"/>
                <a:sym typeface="Source Code Pro"/>
              </a:rPr>
              <a:t>Item_type</a:t>
            </a:r>
            <a:endParaRPr b="1"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3128675" y="1471350"/>
            <a:ext cx="2403900" cy="354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Source Code Pro"/>
                <a:ea typeface="Source Code Pro"/>
                <a:cs typeface="Source Code Pro"/>
                <a:sym typeface="Source Code Pro"/>
              </a:rPr>
              <a:t>Item_Fat_Content</a:t>
            </a:r>
            <a:endParaRPr b="1"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5809100" y="1471350"/>
            <a:ext cx="2403900" cy="354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Source Code Pro"/>
                <a:ea typeface="Source Code Pro"/>
                <a:cs typeface="Source Code Pro"/>
                <a:sym typeface="Source Code Pro"/>
              </a:rPr>
              <a:t>Outlet_size</a:t>
            </a:r>
            <a:endParaRPr b="1"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5809100" y="2493875"/>
            <a:ext cx="2403900" cy="354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Source Code Pro"/>
                <a:ea typeface="Source Code Pro"/>
                <a:cs typeface="Source Code Pro"/>
                <a:sym typeface="Source Code Pro"/>
              </a:rPr>
              <a:t>Outlet_Location_Type</a:t>
            </a:r>
            <a:endParaRPr b="1"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5809100" y="3518175"/>
            <a:ext cx="2403900" cy="354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Source Code Pro"/>
                <a:ea typeface="Source Code Pro"/>
                <a:cs typeface="Source Code Pro"/>
                <a:sym typeface="Source Code Pro"/>
              </a:rPr>
              <a:t>Outlet_Type</a:t>
            </a:r>
            <a:endParaRPr b="1"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Data cleaning</a:t>
            </a:r>
            <a:endParaRPr sz="8000"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#1. Check &amp; clean duplications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#2. Fill null values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#3. Adjust abnormal values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Check &amp; clean duplications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08325"/>
            <a:ext cx="59436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Fill null values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468825"/>
            <a:ext cx="8520600" cy="4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/>
              <a:t>Product weight: </a:t>
            </a:r>
            <a:r>
              <a:rPr lang="en" sz="1400"/>
              <a:t>Fill null values by values of same product</a:t>
            </a:r>
            <a:endParaRPr sz="1400"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2860575"/>
            <a:ext cx="8520600" cy="4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/>
              <a:t>Outlet size:</a:t>
            </a:r>
            <a:r>
              <a:rPr lang="en" sz="1400"/>
              <a:t> Fill null values by mode in each Outlet type</a:t>
            </a:r>
            <a:endParaRPr sz="1400"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86225"/>
            <a:ext cx="59436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228450"/>
            <a:ext cx="594360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FF9900"/>
      </a:dk1>
      <a:lt1>
        <a:srgbClr val="FFFFFF"/>
      </a:lt1>
      <a:dk2>
        <a:srgbClr val="424242"/>
      </a:dk2>
      <a:lt2>
        <a:srgbClr val="999999"/>
      </a:lt2>
      <a:accent1>
        <a:srgbClr val="B45F06"/>
      </a:accent1>
      <a:accent2>
        <a:srgbClr val="E69138"/>
      </a:accent2>
      <a:accent3>
        <a:srgbClr val="F1C232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