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4"/>
  </p:notesMasterIdLst>
  <p:sldIdLst>
    <p:sldId id="352" r:id="rId4"/>
    <p:sldId id="354" r:id="rId5"/>
    <p:sldId id="347" r:id="rId6"/>
    <p:sldId id="312" r:id="rId7"/>
    <p:sldId id="356" r:id="rId8"/>
    <p:sldId id="357" r:id="rId9"/>
    <p:sldId id="368" r:id="rId10"/>
    <p:sldId id="355" r:id="rId11"/>
    <p:sldId id="358" r:id="rId12"/>
    <p:sldId id="360" r:id="rId13"/>
    <p:sldId id="361" r:id="rId14"/>
    <p:sldId id="359" r:id="rId15"/>
    <p:sldId id="362" r:id="rId16"/>
    <p:sldId id="363" r:id="rId17"/>
    <p:sldId id="364" r:id="rId18"/>
    <p:sldId id="369" r:id="rId19"/>
    <p:sldId id="367" r:id="rId20"/>
    <p:sldId id="366" r:id="rId21"/>
    <p:sldId id="36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26135C-08ED-4CBB-A113-527CDFCEA14B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E62AE-A249-4D6A-B9A5-A315F2CCF797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5B2C6-1DCE-49DF-9825-D42EEE7D750C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F43A1ED7-4953-4724-B2B6-9B5DE9AD65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6CD5A9F-F718-4B47-8001-20B00EE535FC}"/>
              </a:ext>
            </a:extLst>
          </p:cNvPr>
          <p:cNvSpPr/>
          <p:nvPr userDrawn="1"/>
        </p:nvSpPr>
        <p:spPr>
          <a:xfrm>
            <a:off x="7180382" y="5929256"/>
            <a:ext cx="5085794" cy="5151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64D9F3-17EE-43A0-A442-CA964B901A85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69A6389-D871-4A37-964D-D3D7AB94556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73EBA-A50A-480F-9D66-DEE5687888A8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42DBEE-DBE6-45E3-B2EE-BD0A2D647A2E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76476F-43A3-46B5-AB1C-E6767C47C8B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24981E-3E69-4ACA-BD7A-90DAB85C8A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6D8538-9147-4DF3-BDE9-99232B7E894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303F61-6C0D-4DD9-80A8-69E45E5E33CC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694E4D-7D41-457A-BFB7-DB621CA180FC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602311-8D00-411C-8E89-32FF677BD3F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DD2738-7260-4A47-9292-185B42B2725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7A3C7DBD-4B19-4C8B-BD29-BB63E7F017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43F2186-E302-48DC-A8A5-3CD8D9F8B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0500FF89-23B5-4899-BE1F-B69050163A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5F52CE-2B81-46BC-82A2-21FB1BC488F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569A04E-F577-4213-87D1-4582DD97768F}"/>
              </a:ext>
            </a:extLst>
          </p:cNvPr>
          <p:cNvSpPr/>
          <p:nvPr userDrawn="1"/>
        </p:nvSpPr>
        <p:spPr>
          <a:xfrm>
            <a:off x="320352" y="6009411"/>
            <a:ext cx="5940052" cy="6017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F86867-2FAD-4FC8-867C-52A6C838E2F0}"/>
              </a:ext>
            </a:extLst>
          </p:cNvPr>
          <p:cNvGrpSpPr/>
          <p:nvPr userDrawn="1"/>
        </p:nvGrpSpPr>
        <p:grpSpPr>
          <a:xfrm>
            <a:off x="869102" y="3666194"/>
            <a:ext cx="4848059" cy="266368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011D7B1-46A8-4B93-B294-AB0E456FA6D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674504-72C3-4D9B-8937-B7A39EE1597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73EF149-DC47-4518-96BE-908ACE5B2D7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5D678E-A444-4507-AFD8-2F80ADB4E45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087C00-024B-4C7F-8A91-FF202C733F8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562F6F-B281-4E76-96C4-83EFC0FF54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2B2D03C-0E22-47BE-A9C1-17C9B025AC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8DDF151-6242-4C4D-9894-B096987816C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95C6E5-74DA-4CD1-BE90-9E7AFCADC45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45332B0-8124-4928-9145-5257829ED9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38C2664-3E04-4A31-A30C-7499F1DABBE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FAAA1F-80F2-4F06-9E08-5EE7CC0E8AF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0CBEB81-E1A2-4D39-9013-ED43EFA8EB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527619" y="3799347"/>
            <a:ext cx="3540342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BDCB275-296E-43B0-B18C-F7275976A4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1792223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B607A-7F53-481C-BB55-55C78BA1AD6C}"/>
              </a:ext>
            </a:extLst>
          </p:cNvPr>
          <p:cNvSpPr/>
          <p:nvPr userDrawn="1"/>
        </p:nvSpPr>
        <p:spPr>
          <a:xfrm>
            <a:off x="2630921" y="1787411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467F40C9-989E-47A5-B800-F6375EAAFA45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1792223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7EF08-C96C-41C3-A803-A8E81CACD596}"/>
              </a:ext>
            </a:extLst>
          </p:cNvPr>
          <p:cNvSpPr/>
          <p:nvPr userDrawn="1"/>
        </p:nvSpPr>
        <p:spPr>
          <a:xfrm>
            <a:off x="6086497" y="1787411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4F0F785-17C4-4E46-9A79-84751DD29CA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1792223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F34B5-4F48-4874-BE9D-CBA98193C587}"/>
              </a:ext>
            </a:extLst>
          </p:cNvPr>
          <p:cNvSpPr/>
          <p:nvPr userDrawn="1"/>
        </p:nvSpPr>
        <p:spPr>
          <a:xfrm>
            <a:off x="9542072" y="1787411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F151292A-A328-40A6-ABD1-A73E114D7BC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541435" y="400046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0B435-82F3-4197-8E82-912E1F28C593}"/>
              </a:ext>
            </a:extLst>
          </p:cNvPr>
          <p:cNvSpPr/>
          <p:nvPr userDrawn="1"/>
        </p:nvSpPr>
        <p:spPr>
          <a:xfrm>
            <a:off x="902921" y="3990844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19709F72-4285-4626-9261-9DC7E66C205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2630709" y="399565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825A1-59E2-44A9-95B7-6AC7D95C9E72}"/>
              </a:ext>
            </a:extLst>
          </p:cNvPr>
          <p:cNvSpPr/>
          <p:nvPr userDrawn="1"/>
        </p:nvSpPr>
        <p:spPr>
          <a:xfrm>
            <a:off x="4358497" y="3990844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B4DE102-538D-4221-81DD-3B6A54C5FA2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086285" y="399565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C35CF-F6F8-44EA-81C0-C116DDD130E1}"/>
              </a:ext>
            </a:extLst>
          </p:cNvPr>
          <p:cNvSpPr/>
          <p:nvPr userDrawn="1"/>
        </p:nvSpPr>
        <p:spPr>
          <a:xfrm>
            <a:off x="7814072" y="3990844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1EC9BC-0799-46BD-9378-0B95A5781582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9C132-0EA5-43C2-B798-0B004993B4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A7C6B2FE-17F7-485E-B22D-E4EEB4AB55A8}"/>
              </a:ext>
            </a:extLst>
          </p:cNvPr>
          <p:cNvSpPr/>
          <p:nvPr userDrawn="1"/>
        </p:nvSpPr>
        <p:spPr>
          <a:xfrm>
            <a:off x="6096000" y="1134290"/>
            <a:ext cx="5529944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68FF8-9F9B-469A-A570-1DE2141AB9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22D1A9E3-4225-44AE-BA52-1E452D87F5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5211" y="659332"/>
            <a:ext cx="4380956" cy="5840819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770910" y="166969"/>
            <a:ext cx="49549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Final Project</a:t>
            </a: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74615" y="3888948"/>
            <a:ext cx="651401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cs typeface="Arial" pitchFamily="34" charset="0"/>
              </a:rPr>
              <a:t>Tran Nguyen Thai Nguyen</a:t>
            </a:r>
          </a:p>
          <a:p>
            <a:r>
              <a:rPr lang="en-US" altLang="ko-KR" sz="2800" b="1" i="1" smtClean="0">
                <a:solidFill>
                  <a:schemeClr val="bg1"/>
                </a:solidFill>
                <a:cs typeface="Arial" pitchFamily="34" charset="0"/>
              </a:rPr>
              <a:t> Python for Data Science class 20</a:t>
            </a:r>
            <a:endParaRPr lang="ko-KR" altLang="en-US" sz="2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7013" y="2579243"/>
            <a:ext cx="82644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Fake News Detection </a:t>
            </a: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8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TF-IDF Vectorizer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0" y="1021530"/>
            <a:ext cx="106984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Convert Dataset To Usable Data (Vectors) By Using </a:t>
            </a:r>
            <a:r>
              <a:rPr lang="en-US" sz="2400" b="1" i="1" smtClean="0"/>
              <a:t>TF - IDF Vectorizer 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719274" y="1814903"/>
            <a:ext cx="40233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Initialize the Vectorizer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-158589" y="3154187"/>
            <a:ext cx="586175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Transform titles and texts to vectors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816226" y="4996066"/>
            <a:ext cx="40688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New shape of the dataset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800799"/>
            <a:ext cx="4634865" cy="61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64" y="2707926"/>
            <a:ext cx="5863080" cy="1465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78" y="4464259"/>
            <a:ext cx="2685530" cy="15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Main Algorithm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627017" y="1244492"/>
            <a:ext cx="106984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smtClean="0"/>
              <a:t>Passive Aggressive Classifier </a:t>
            </a:r>
            <a:r>
              <a:rPr lang="en-US" smtClean="0"/>
              <a:t>is </a:t>
            </a:r>
            <a:r>
              <a:rPr lang="en-US"/>
              <a:t>an online learning algorithm where you train a system incrementally by feeding it instances sequentially, individually or in small groups called mini-batches.</a:t>
            </a:r>
            <a:endParaRPr lang="en-US" altLang="ko-KR" sz="2400" b="1" smtClean="0">
              <a:solidFill>
                <a:srgbClr val="262626"/>
              </a:solidFill>
            </a:endParaRPr>
          </a:p>
        </p:txBody>
      </p:sp>
      <p:pic>
        <p:nvPicPr>
          <p:cNvPr id="2050" name="Picture 2" descr="Passive-aggressive classifier for embedd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02" y="1891990"/>
            <a:ext cx="6485709" cy="41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3499930" y="6004674"/>
            <a:ext cx="106984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/>
              <a:t>Passive-aggressive classifier for embedded devices</a:t>
            </a:r>
          </a:p>
        </p:txBody>
      </p:sp>
    </p:spTree>
    <p:extLst>
      <p:ext uri="{BB962C8B-B14F-4D97-AF65-F5344CB8AC3E}">
        <p14:creationId xmlns:p14="http://schemas.microsoft.com/office/powerpoint/2010/main" val="375840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Data Processing, Applied PAC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1" y="1149529"/>
            <a:ext cx="11400700" cy="470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2180640" y="1683320"/>
            <a:ext cx="75701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Divide </a:t>
            </a:r>
            <a:r>
              <a:rPr lang="en-US"/>
              <a:t>Dataset into training and validation set</a:t>
            </a:r>
            <a:r>
              <a:rPr lang="en-US" sz="2400"/>
              <a:t> </a:t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4" y="2514316"/>
            <a:ext cx="7869264" cy="2459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2373157" y="5037794"/>
            <a:ext cx="757012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Initialize </a:t>
            </a:r>
            <a:r>
              <a:rPr lang="en-US" b="1" smtClean="0"/>
              <a:t>Passive Agressive Classifier </a:t>
            </a:r>
            <a:r>
              <a:rPr lang="en-US" smtClean="0"/>
              <a:t>and </a:t>
            </a:r>
            <a:r>
              <a:rPr lang="en-US"/>
              <a:t>fit training data </a:t>
            </a:r>
            <a:br>
              <a:rPr lang="en-US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6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945400"/>
            <a:ext cx="8752114" cy="50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Other Algorithms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1558507" y="4065903"/>
            <a:ext cx="3670663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smtClean="0"/>
              <a:t>Decision Tree Classifier :</a:t>
            </a:r>
          </a:p>
          <a:p>
            <a:pPr algn="ctr"/>
            <a:r>
              <a:rPr lang="en-US" b="1" i="1" smtClean="0"/>
              <a:t> </a:t>
            </a:r>
            <a:r>
              <a:rPr lang="en-US" smtClean="0"/>
              <a:t>a </a:t>
            </a:r>
            <a:r>
              <a:rPr lang="en-US"/>
              <a:t>tree-structured classifier, where internal nodes represent the features of a dataset, branches represent the decision rules and each leaf node represents the outcome</a:t>
            </a: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7210697" y="4065903"/>
            <a:ext cx="411479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/>
              <a:t>Random Forrest Classifier:</a:t>
            </a:r>
          </a:p>
          <a:p>
            <a:r>
              <a:rPr lang="en-US" b="1" smtClean="0"/>
              <a:t> </a:t>
            </a:r>
            <a:r>
              <a:rPr lang="en-US"/>
              <a:t>A</a:t>
            </a:r>
            <a:r>
              <a:rPr lang="en-US" smtClean="0"/>
              <a:t> </a:t>
            </a:r>
            <a:r>
              <a:rPr lang="en-US" b="1" smtClean="0"/>
              <a:t>random </a:t>
            </a:r>
            <a:r>
              <a:rPr lang="en-US" b="1"/>
              <a:t>forest </a:t>
            </a:r>
            <a:r>
              <a:rPr lang="en-US" smtClean="0"/>
              <a:t>is a </a:t>
            </a:r>
            <a:r>
              <a:rPr lang="en-US"/>
              <a:t>meta estimator that fits a number</a:t>
            </a:r>
            <a:r>
              <a:rPr lang="en-US" b="1"/>
              <a:t> </a:t>
            </a:r>
            <a:r>
              <a:rPr lang="en-US"/>
              <a:t>of</a:t>
            </a:r>
            <a:r>
              <a:rPr lang="en-US" b="1"/>
              <a:t> decision tree classifiers </a:t>
            </a:r>
            <a:r>
              <a:rPr lang="en-US"/>
              <a:t>on various sub-samples of the dataset and uses averaging to improve the predictive accuracy and control over-fittin</a:t>
            </a:r>
          </a:p>
        </p:txBody>
      </p:sp>
      <p:pic>
        <p:nvPicPr>
          <p:cNvPr id="3074" name="Picture 2" descr="Decision Tree Classification Clearly Explained!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03" y="1112339"/>
            <a:ext cx="4425869" cy="27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ontiers | Random Forest Algorithm for the Classification of Neuroimaging  Data in Alzheimer's Disease: A Systematic Review | Aging Neuro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97" y="1112339"/>
            <a:ext cx="3984170" cy="27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6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033" y="193795"/>
            <a:ext cx="3349460" cy="724247"/>
          </a:xfrm>
        </p:spPr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890290" y="5891416"/>
            <a:ext cx="33030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smtClean="0"/>
              <a:t>Decision Tree Classifier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7490880" y="5891416"/>
            <a:ext cx="41147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mtClean="0"/>
              <a:t>Random Forrest Classifier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4" y="1218741"/>
            <a:ext cx="4984426" cy="4371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336" y="1218741"/>
            <a:ext cx="6586483" cy="46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2721" y="324423"/>
            <a:ext cx="11138590" cy="724247"/>
          </a:xfrm>
        </p:spPr>
        <p:txBody>
          <a:bodyPr/>
          <a:lstStyle/>
          <a:p>
            <a:r>
              <a:rPr lang="en-US" smtClean="0"/>
              <a:t>Plot The Confusion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1" y="1048670"/>
            <a:ext cx="8921931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Plot Breakdown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6158221" y="1834691"/>
            <a:ext cx="568234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smtClean="0"/>
              <a:t>This is a </a:t>
            </a:r>
            <a:r>
              <a:rPr lang="en-US" sz="2800" b="1" smtClean="0"/>
              <a:t>Comfusion Matrix( Without Normalization) Plot:</a:t>
            </a:r>
            <a:r>
              <a:rPr lang="en-US" sz="2800" smtClean="0"/>
              <a:t> </a:t>
            </a:r>
          </a:p>
          <a:p>
            <a:r>
              <a:rPr lang="en-US" sz="2800" smtClean="0"/>
              <a:t>- Two classes in the plot : </a:t>
            </a:r>
            <a:r>
              <a:rPr lang="en-US" sz="2800" b="1" smtClean="0"/>
              <a:t>True </a:t>
            </a:r>
            <a:r>
              <a:rPr lang="en-US" sz="2800" smtClean="0"/>
              <a:t>and</a:t>
            </a:r>
            <a:r>
              <a:rPr lang="en-US" sz="2800" b="1" smtClean="0"/>
              <a:t> Fake</a:t>
            </a:r>
          </a:p>
          <a:p>
            <a:r>
              <a:rPr lang="en-US" sz="2800" smtClean="0"/>
              <a:t>- True and predicted labels values are displayed in different colors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315"/>
            <a:ext cx="5929426" cy="44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Comparison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4322623" y="4289155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smtClean="0"/>
              <a:t>Decision Tree Classifier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8608423" y="4270933"/>
            <a:ext cx="32395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mtClean="0"/>
              <a:t>Random Forrest Classifier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623"/>
            <a:ext cx="4650377" cy="3465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46" y="908249"/>
            <a:ext cx="4161306" cy="3380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222" y="963623"/>
            <a:ext cx="4131065" cy="3307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508270" y="4257544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smtClean="0"/>
              <a:t>Passive Aggresive Classifier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238" y="5913466"/>
            <a:ext cx="7951478" cy="6137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371623" y="4791585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smtClean="0"/>
              <a:t>Accuracy: </a:t>
            </a:r>
            <a:r>
              <a:rPr lang="en-US" b="1"/>
              <a:t>92.58%</a:t>
            </a:r>
            <a:r>
              <a:rPr lang="en-US" b="1" i="1" smtClean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4178933" y="4769890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smtClean="0"/>
              <a:t>Accuracy: </a:t>
            </a:r>
            <a:r>
              <a:rPr lang="en-US" b="1"/>
              <a:t>81.61%</a:t>
            </a:r>
            <a:endParaRPr lang="en-US" b="1" i="1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8274157" y="4791585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smtClean="0"/>
              <a:t>Accuracy: </a:t>
            </a:r>
            <a:r>
              <a:rPr lang="en-US" b="1"/>
              <a:t>90.61%</a:t>
            </a:r>
            <a:endParaRPr lang="en-US" b="1" i="1" smtClean="0"/>
          </a:p>
        </p:txBody>
      </p:sp>
    </p:spTree>
    <p:extLst>
      <p:ext uri="{BB962C8B-B14F-4D97-AF65-F5344CB8AC3E}">
        <p14:creationId xmlns:p14="http://schemas.microsoft.com/office/powerpoint/2010/main" val="415876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747024" y="255126"/>
            <a:ext cx="11573197" cy="724247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59203"/>
              </p:ext>
            </p:extLst>
          </p:nvPr>
        </p:nvGraphicFramePr>
        <p:xfrm>
          <a:off x="265420" y="973875"/>
          <a:ext cx="692875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78">
                  <a:extLst>
                    <a:ext uri="{9D8B030D-6E8A-4147-A177-3AD203B41FA5}">
                      <a16:colId xmlns:a16="http://schemas.microsoft.com/office/drawing/2014/main" val="2236725906"/>
                    </a:ext>
                  </a:extLst>
                </a:gridCol>
                <a:gridCol w="3464378">
                  <a:extLst>
                    <a:ext uri="{9D8B030D-6E8A-4147-A177-3AD203B41FA5}">
                      <a16:colId xmlns:a16="http://schemas.microsoft.com/office/drawing/2014/main" val="1791055583"/>
                    </a:ext>
                  </a:extLst>
                </a:gridCol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Algorithms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Accuracy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5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smtClean="0"/>
                        <a:t>Passive</a:t>
                      </a:r>
                      <a:r>
                        <a:rPr lang="en-US" b="1" i="1" baseline="0" smtClean="0"/>
                        <a:t> Aggressive Classifer</a:t>
                      </a:r>
                      <a:endParaRPr lang="en-US" b="1" i="1" smtClean="0"/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smtClean="0"/>
                        <a:t>92,58%</a:t>
                      </a:r>
                      <a:endParaRPr 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46620"/>
                  </a:ext>
                </a:extLst>
              </a:tr>
              <a:tr h="494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smtClean="0"/>
                        <a:t>Decision Tree Classifier 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smtClean="0"/>
                        <a:t>81,61%</a:t>
                      </a:r>
                      <a:endParaRPr 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4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Random Forrest Classifier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smtClean="0"/>
                        <a:t>90,61%</a:t>
                      </a:r>
                      <a:endParaRPr 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90945"/>
                  </a:ext>
                </a:extLst>
              </a:tr>
            </a:tbl>
          </a:graphicData>
        </a:graphic>
      </p:graphicFrame>
      <p:pic>
        <p:nvPicPr>
          <p:cNvPr id="5122" name="Picture 2" descr="FNID: Fake News Inference Dataset | IEEE DataPor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54" y="3762101"/>
            <a:ext cx="2688262" cy="26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7826173" y="4701025"/>
            <a:ext cx="1828694" cy="79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7357298" y="1472225"/>
            <a:ext cx="41802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/>
              <a:t>Passive Aggressive Classifier </a:t>
            </a:r>
            <a:r>
              <a:rPr lang="en-US" smtClean="0"/>
              <a:t>has is the most accurate among the 3 algorithms (almost</a:t>
            </a:r>
            <a:r>
              <a:rPr lang="en-US" b="1" i="1" smtClean="0"/>
              <a:t> 93%</a:t>
            </a:r>
            <a:r>
              <a:rPr lang="en-US" i="1" smtClean="0"/>
              <a:t>)</a:t>
            </a:r>
          </a:p>
          <a:p>
            <a:pPr algn="ctr"/>
            <a:r>
              <a:rPr lang="en-US" b="1" i="1" smtClean="0"/>
              <a:t>=&gt; Suitable for this particular model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60" y="3978624"/>
            <a:ext cx="2745437" cy="2126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4374146" y="6217242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smtClean="0"/>
              <a:t>PAC</a:t>
            </a:r>
          </a:p>
        </p:txBody>
      </p:sp>
      <p:pic>
        <p:nvPicPr>
          <p:cNvPr id="5124" name="Picture 4" descr="World News Flat Vector Icon. News Symbol Logo Illustration On Black Round  Background With Long Shadow. Royalty Free Cliparts, Vectors, And Stock  Illustration. Image 82678453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2" y="3690218"/>
            <a:ext cx="2703064" cy="270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966936" y="4617450"/>
            <a:ext cx="1828694" cy="79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6701894" y="4565945"/>
            <a:ext cx="3670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Almost</a:t>
            </a:r>
            <a:r>
              <a:rPr lang="en-US" b="1" i="1" smtClean="0"/>
              <a:t> 93% </a:t>
            </a:r>
          </a:p>
        </p:txBody>
      </p:sp>
    </p:spTree>
    <p:extLst>
      <p:ext uri="{BB962C8B-B14F-4D97-AF65-F5344CB8AC3E}">
        <p14:creationId xmlns:p14="http://schemas.microsoft.com/office/powerpoint/2010/main" val="106417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117463" y="522592"/>
            <a:ext cx="7396754" cy="1909800"/>
            <a:chOff x="5187479" y="434972"/>
            <a:chExt cx="7396754" cy="2001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5187479" y="434972"/>
              <a:ext cx="6965680" cy="8709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 of </a:t>
              </a:r>
              <a:r>
                <a:rPr lang="en-US" altLang="ko-KR" sz="4800" b="1" i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fake news</a:t>
              </a:r>
              <a:endParaRPr lang="ko-KR" altLang="en-US" sz="4800" b="1" i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5187479" y="1436376"/>
              <a:ext cx="7396754" cy="10001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i="1">
                  <a:solidFill>
                    <a:schemeClr val="bg1"/>
                  </a:solidFill>
                  <a:cs typeface="Arial" pitchFamily="34" charset="0"/>
                </a:rPr>
                <a:t>U</a:t>
              </a:r>
              <a:r>
                <a:rPr lang="en-US" altLang="ko-KR" sz="1867" i="1" smtClean="0">
                  <a:solidFill>
                    <a:schemeClr val="bg1"/>
                  </a:solidFill>
                  <a:cs typeface="Arial" pitchFamily="34" charset="0"/>
                </a:rPr>
                <a:t>ntrue information presented as </a:t>
              </a:r>
              <a:r>
                <a:rPr lang="en-US" altLang="ko-KR" sz="1867" i="1">
                  <a:solidFill>
                    <a:schemeClr val="bg1"/>
                  </a:solidFill>
                  <a:cs typeface="Arial" pitchFamily="34" charset="0"/>
                </a:rPr>
                <a:t>news. It often has the </a:t>
              </a:r>
              <a:r>
                <a:rPr lang="en-US" altLang="ko-KR" sz="1867" i="1" smtClean="0">
                  <a:solidFill>
                    <a:schemeClr val="bg1"/>
                  </a:solidFill>
                  <a:cs typeface="Arial" pitchFamily="34" charset="0"/>
                </a:rPr>
                <a:t>aim of </a:t>
              </a:r>
              <a:r>
                <a:rPr lang="en-US" altLang="ko-KR" sz="1867" i="1">
                  <a:solidFill>
                    <a:schemeClr val="bg1"/>
                  </a:solidFill>
                  <a:cs typeface="Arial" pitchFamily="34" charset="0"/>
                </a:rPr>
                <a:t>damaging the </a:t>
              </a:r>
              <a:r>
                <a:rPr lang="en-US" altLang="ko-KR" sz="1867" i="1" smtClean="0">
                  <a:solidFill>
                    <a:schemeClr val="bg1"/>
                  </a:solidFill>
                  <a:cs typeface="Arial" pitchFamily="34" charset="0"/>
                </a:rPr>
                <a:t>reputation of </a:t>
              </a:r>
              <a:r>
                <a:rPr lang="en-US" altLang="ko-KR" sz="1867" i="1">
                  <a:solidFill>
                    <a:schemeClr val="bg1"/>
                  </a:solidFill>
                  <a:cs typeface="Arial" pitchFamily="34" charset="0"/>
                </a:rPr>
                <a:t>a person or entity, </a:t>
              </a:r>
              <a:r>
                <a:rPr lang="en-US" altLang="ko-KR" sz="1867" i="1" smtClean="0">
                  <a:solidFill>
                    <a:schemeClr val="bg1"/>
                  </a:solidFill>
                  <a:cs typeface="Arial" pitchFamily="34" charset="0"/>
                </a:rPr>
                <a:t>or making </a:t>
              </a:r>
              <a:r>
                <a:rPr lang="en-US" altLang="ko-KR" sz="1867" i="1">
                  <a:solidFill>
                    <a:schemeClr val="bg1"/>
                  </a:solidFill>
                  <a:cs typeface="Arial" pitchFamily="34" charset="0"/>
                </a:rPr>
                <a:t>money </a:t>
              </a:r>
              <a:r>
                <a:rPr lang="en-US" altLang="ko-KR" sz="1867" i="1" smtClean="0">
                  <a:solidFill>
                    <a:schemeClr val="bg1"/>
                  </a:solidFill>
                  <a:cs typeface="Arial" pitchFamily="34" charset="0"/>
                </a:rPr>
                <a:t>through advertising </a:t>
              </a:r>
              <a:r>
                <a:rPr lang="en-US" altLang="ko-KR" sz="1867" i="1">
                  <a:solidFill>
                    <a:schemeClr val="bg1"/>
                  </a:solidFill>
                  <a:cs typeface="Arial" pitchFamily="34" charset="0"/>
                </a:rPr>
                <a:t>revenue.</a:t>
              </a:r>
              <a:endParaRPr lang="ko-KR" altLang="en-US" sz="1867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Tiêu hóa” fake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48" y="2840706"/>
            <a:ext cx="5605145" cy="37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0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766210-293A-4191-9CD3-0A723E3D81A9}"/>
              </a:ext>
            </a:extLst>
          </p:cNvPr>
          <p:cNvGrpSpPr/>
          <p:nvPr/>
        </p:nvGrpSpPr>
        <p:grpSpPr>
          <a:xfrm>
            <a:off x="130624" y="2424870"/>
            <a:ext cx="5974011" cy="2557286"/>
            <a:chOff x="296599" y="4213098"/>
            <a:chExt cx="6165595" cy="2557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296599" y="4213098"/>
              <a:ext cx="581065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latin typeface=".VnAvantH" panose="020B7200000000000000" pitchFamily="34" charset="0"/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latin typeface=".VnAvantH" panose="020B7200000000000000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296600" y="5570055"/>
              <a:ext cx="6165594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i="1" smtClean="0">
                  <a:solidFill>
                    <a:schemeClr val="bg1"/>
                  </a:solidFill>
                  <a:cs typeface="Arial" pitchFamily="34" charset="0"/>
                </a:rPr>
                <a:t>Hope You Will Do Well In Upcoming Journeys</a:t>
              </a:r>
              <a:endParaRPr lang="ko-KR" altLang="en-US" sz="36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59749" y="1460325"/>
            <a:ext cx="41365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i="1" smtClean="0">
                <a:solidFill>
                  <a:schemeClr val="bg1"/>
                </a:solidFill>
                <a:cs typeface="Arial" pitchFamily="34" charset="0"/>
              </a:rPr>
              <a:t>ABSTRACT</a:t>
            </a:r>
            <a:endParaRPr lang="ko-KR" altLang="en-US" sz="5400" i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740624-E05D-4F5D-A00C-1FE666078760}"/>
              </a:ext>
            </a:extLst>
          </p:cNvPr>
          <p:cNvGrpSpPr/>
          <p:nvPr/>
        </p:nvGrpSpPr>
        <p:grpSpPr>
          <a:xfrm>
            <a:off x="4396316" y="350017"/>
            <a:ext cx="6891496" cy="1200329"/>
            <a:chOff x="756133" y="172198"/>
            <a:chExt cx="6891496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6D313E-9E2C-4DF2-94C1-C270AAECF0AE}"/>
                </a:ext>
              </a:extLst>
            </p:cNvPr>
            <p:cNvSpPr txBox="1"/>
            <p:nvPr/>
          </p:nvSpPr>
          <p:spPr>
            <a:xfrm>
              <a:off x="756133" y="172198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3DF85D-EA1B-4D13-AC3C-D274E864BFF7}"/>
                </a:ext>
              </a:extLst>
            </p:cNvPr>
            <p:cNvSpPr txBox="1"/>
            <p:nvPr/>
          </p:nvSpPr>
          <p:spPr>
            <a:xfrm>
              <a:off x="1940662" y="524452"/>
              <a:ext cx="5706967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800" smtClean="0">
                  <a:solidFill>
                    <a:schemeClr val="bg1"/>
                  </a:solidFill>
                  <a:cs typeface="Arial" pitchFamily="34" charset="0"/>
                </a:rPr>
                <a:t>DEFINE THE PROBLEM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ACB843-0413-4FF5-91F4-A185AF0C1DB5}"/>
              </a:ext>
            </a:extLst>
          </p:cNvPr>
          <p:cNvGrpSpPr/>
          <p:nvPr/>
        </p:nvGrpSpPr>
        <p:grpSpPr>
          <a:xfrm>
            <a:off x="4396315" y="1628888"/>
            <a:ext cx="6990054" cy="1200329"/>
            <a:chOff x="756132" y="-215195"/>
            <a:chExt cx="6990054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2E217-52E9-4BD1-99A4-13F7F4184FCE}"/>
                </a:ext>
              </a:extLst>
            </p:cNvPr>
            <p:cNvSpPr txBox="1"/>
            <p:nvPr/>
          </p:nvSpPr>
          <p:spPr>
            <a:xfrm>
              <a:off x="756132" y="-215195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4AB22D-919D-4927-B32A-F8AEA1593BA0}"/>
                </a:ext>
              </a:extLst>
            </p:cNvPr>
            <p:cNvSpPr txBox="1"/>
            <p:nvPr/>
          </p:nvSpPr>
          <p:spPr>
            <a:xfrm>
              <a:off x="2039219" y="137174"/>
              <a:ext cx="5706967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800" smtClean="0">
                  <a:solidFill>
                    <a:schemeClr val="bg1"/>
                  </a:solidFill>
                  <a:cs typeface="Arial" pitchFamily="34" charset="0"/>
                </a:rPr>
                <a:t>LIBRARY AND DATASET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BF0BBB-F4D6-4C59-AC9F-1B39F1FCD31E}"/>
              </a:ext>
            </a:extLst>
          </p:cNvPr>
          <p:cNvGrpSpPr/>
          <p:nvPr/>
        </p:nvGrpSpPr>
        <p:grpSpPr>
          <a:xfrm>
            <a:off x="4430023" y="2887752"/>
            <a:ext cx="6999070" cy="1200329"/>
            <a:chOff x="777684" y="-389238"/>
            <a:chExt cx="6999070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68B099-EDBD-4C6E-BA7C-DD799640E552}"/>
                </a:ext>
              </a:extLst>
            </p:cNvPr>
            <p:cNvSpPr txBox="1"/>
            <p:nvPr/>
          </p:nvSpPr>
          <p:spPr>
            <a:xfrm>
              <a:off x="777684" y="-389238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8DAFBE-6C22-4057-A6E5-EEFDD8C08833}"/>
                </a:ext>
              </a:extLst>
            </p:cNvPr>
            <p:cNvSpPr txBox="1"/>
            <p:nvPr/>
          </p:nvSpPr>
          <p:spPr>
            <a:xfrm>
              <a:off x="2069787" y="-203445"/>
              <a:ext cx="5706967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800" smtClean="0">
                  <a:solidFill>
                    <a:schemeClr val="bg1"/>
                  </a:solidFill>
                  <a:cs typeface="Arial" pitchFamily="34" charset="0"/>
                </a:rPr>
                <a:t>TF-IDF VECTORIZER, PASSIVE AGGRESSIVE CLASSIFERS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68B099-EDBD-4C6E-BA7C-DD799640E552}"/>
              </a:ext>
            </a:extLst>
          </p:cNvPr>
          <p:cNvSpPr txBox="1"/>
          <p:nvPr/>
        </p:nvSpPr>
        <p:spPr>
          <a:xfrm>
            <a:off x="4430023" y="4196929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smtClean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04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DAFBE-6C22-4057-A6E5-EEFDD8C08833}"/>
              </a:ext>
            </a:extLst>
          </p:cNvPr>
          <p:cNvSpPr txBox="1"/>
          <p:nvPr/>
        </p:nvSpPr>
        <p:spPr>
          <a:xfrm>
            <a:off x="5679401" y="4562406"/>
            <a:ext cx="570696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cs typeface="Arial" pitchFamily="34" charset="0"/>
              </a:rPr>
              <a:t>ALTERNATIVE ALGORITHMS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68B099-EDBD-4C6E-BA7C-DD799640E552}"/>
              </a:ext>
            </a:extLst>
          </p:cNvPr>
          <p:cNvSpPr txBox="1"/>
          <p:nvPr/>
        </p:nvSpPr>
        <p:spPr>
          <a:xfrm>
            <a:off x="4430023" y="5458633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smtClean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05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8DAFBE-6C22-4057-A6E5-EEFDD8C08833}"/>
              </a:ext>
            </a:extLst>
          </p:cNvPr>
          <p:cNvSpPr txBox="1"/>
          <p:nvPr/>
        </p:nvSpPr>
        <p:spPr>
          <a:xfrm>
            <a:off x="5700575" y="5797187"/>
            <a:ext cx="570696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DEFINE THE PROBLEM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55173F-0669-4B4B-BD22-5B92714C4B9D}"/>
              </a:ext>
            </a:extLst>
          </p:cNvPr>
          <p:cNvSpPr/>
          <p:nvPr/>
        </p:nvSpPr>
        <p:spPr>
          <a:xfrm>
            <a:off x="1076888" y="3859474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254251-F8C7-49AB-BC07-0D44F1BE6B47}"/>
              </a:ext>
            </a:extLst>
          </p:cNvPr>
          <p:cNvSpPr/>
          <p:nvPr/>
        </p:nvSpPr>
        <p:spPr>
          <a:xfrm>
            <a:off x="1050769" y="2360051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17614E-0189-4AF7-B3BE-F6CAD01582FF}"/>
              </a:ext>
            </a:extLst>
          </p:cNvPr>
          <p:cNvSpPr/>
          <p:nvPr/>
        </p:nvSpPr>
        <p:spPr>
          <a:xfrm>
            <a:off x="9871401" y="1589566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R</a:t>
            </a:r>
            <a:r>
              <a:rPr lang="en-US" altLang="ko-KR" sz="2000" smtClean="0">
                <a:solidFill>
                  <a:srgbClr val="FF0000"/>
                </a:solidFill>
              </a:rPr>
              <a:t>Real</a:t>
            </a:r>
            <a:endParaRPr lang="ko-KR" alt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404512" y="5305241"/>
            <a:ext cx="266066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262626"/>
                </a:solidFill>
              </a:rPr>
              <a:t>RAW DATA</a:t>
            </a:r>
            <a:endParaRPr lang="en-US" altLang="ko-KR" sz="1400" b="1" dirty="0">
              <a:solidFill>
                <a:srgbClr val="262626"/>
              </a:solidFill>
            </a:endParaRPr>
          </a:p>
          <a:p>
            <a:pPr algn="ctr"/>
            <a:r>
              <a:rPr lang="en-US" altLang="ko-KR" sz="1400" b="1" smtClean="0">
                <a:solidFill>
                  <a:srgbClr val="262626"/>
                </a:solidFill>
              </a:rPr>
              <a:t>(FEATURES)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rgbClr val="262626"/>
                </a:solidFill>
              </a:rPr>
              <a:t>Titles of News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rgbClr val="262626"/>
                </a:solidFill>
              </a:rPr>
              <a:t>Brief of news’ content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rgbClr val="262626"/>
                </a:solidFill>
              </a:rPr>
              <a:t>Labels: </a:t>
            </a:r>
            <a:r>
              <a:rPr lang="en-US" altLang="ko-KR" sz="1400" b="1" smtClean="0">
                <a:solidFill>
                  <a:srgbClr val="262626"/>
                </a:solidFill>
              </a:rPr>
              <a:t>FAKE, REAL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E7E72-C3E4-496A-9595-5961D40FE24A}"/>
              </a:ext>
            </a:extLst>
          </p:cNvPr>
          <p:cNvSpPr txBox="1"/>
          <p:nvPr/>
        </p:nvSpPr>
        <p:spPr>
          <a:xfrm>
            <a:off x="2140097" y="2101836"/>
            <a:ext cx="229576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262626"/>
                </a:solidFill>
              </a:rPr>
              <a:t>Tranform Data to vectors by </a:t>
            </a:r>
            <a:r>
              <a:rPr lang="en-US" altLang="ko-KR" sz="1400" i="1" smtClean="0">
                <a:solidFill>
                  <a:srgbClr val="262626"/>
                </a:solidFill>
              </a:rPr>
              <a:t>using </a:t>
            </a:r>
            <a:r>
              <a:rPr lang="en-US" altLang="ko-KR" sz="1400" b="1" i="1" smtClean="0">
                <a:solidFill>
                  <a:srgbClr val="262626"/>
                </a:solidFill>
              </a:rPr>
              <a:t>TF-IDF Vectorizer</a:t>
            </a:r>
            <a:endParaRPr lang="ko-KR" altLang="en-US" sz="1400" b="1" i="1" dirty="0">
              <a:solidFill>
                <a:srgbClr val="26262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4E71-9D75-4A0E-B4D9-4A3D4DAF3AAF}"/>
              </a:ext>
            </a:extLst>
          </p:cNvPr>
          <p:cNvSpPr txBox="1"/>
          <p:nvPr/>
        </p:nvSpPr>
        <p:spPr>
          <a:xfrm>
            <a:off x="3760937" y="4335744"/>
            <a:ext cx="51275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62626"/>
                </a:solidFill>
              </a:rPr>
              <a:t>Use</a:t>
            </a:r>
            <a:r>
              <a:rPr lang="en-US" altLang="ko-KR" sz="2000" b="1" smtClean="0">
                <a:solidFill>
                  <a:srgbClr val="262626"/>
                </a:solidFill>
              </a:rPr>
              <a:t> Passive Aggressive Classifier </a:t>
            </a:r>
            <a:r>
              <a:rPr lang="en-US" altLang="ko-KR" sz="2000" smtClean="0">
                <a:solidFill>
                  <a:srgbClr val="262626"/>
                </a:solidFill>
              </a:rPr>
              <a:t>Algorithm</a:t>
            </a:r>
            <a:endParaRPr lang="en-US" altLang="ko-KR" sz="2000" b="1" smtClean="0">
              <a:solidFill>
                <a:srgbClr val="262626"/>
              </a:solidFill>
            </a:endParaRPr>
          </a:p>
          <a:p>
            <a:pPr algn="ctr"/>
            <a:r>
              <a:rPr lang="en-US" altLang="ko-KR" sz="2000" smtClean="0">
                <a:solidFill>
                  <a:srgbClr val="262626"/>
                </a:solidFill>
              </a:rPr>
              <a:t>To Predict Fake News</a:t>
            </a:r>
            <a:endParaRPr lang="ko-KR" altLang="en-US" sz="2000" dirty="0">
              <a:solidFill>
                <a:srgbClr val="262626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CC6B40B3-7E1D-4B25-9E67-3A0D4798F3A4}"/>
              </a:ext>
            </a:extLst>
          </p:cNvPr>
          <p:cNvSpPr/>
          <p:nvPr/>
        </p:nvSpPr>
        <p:spPr>
          <a:xfrm>
            <a:off x="1076888" y="875293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D9EB64-16AF-4EA8-8BE2-3D1801027B4A}"/>
              </a:ext>
            </a:extLst>
          </p:cNvPr>
          <p:cNvSpPr txBox="1"/>
          <p:nvPr/>
        </p:nvSpPr>
        <p:spPr>
          <a:xfrm>
            <a:off x="7945482" y="2532723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262626"/>
                </a:solidFill>
              </a:rPr>
              <a:t>Outcome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07" name="Isosceles Triangle 51">
            <a:extLst>
              <a:ext uri="{FF2B5EF4-FFF2-40B4-BE49-F238E27FC236}">
                <a16:creationId xmlns:a16="http://schemas.microsoft.com/office/drawing/2014/main" id="{9A52F938-B8EA-4CFD-AD17-5C20A9A43DE0}"/>
              </a:ext>
            </a:extLst>
          </p:cNvPr>
          <p:cNvSpPr/>
          <p:nvPr/>
        </p:nvSpPr>
        <p:spPr>
          <a:xfrm>
            <a:off x="1538840" y="2900396"/>
            <a:ext cx="392009" cy="2874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2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1609221" y="1342260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B958F7E-3A69-4698-BB08-11DEB0F1AA82}"/>
              </a:ext>
            </a:extLst>
          </p:cNvPr>
          <p:cNvSpPr/>
          <p:nvPr/>
        </p:nvSpPr>
        <p:spPr>
          <a:xfrm>
            <a:off x="9899266" y="3111362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Fake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4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1471176" y="4268549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87" y="1826809"/>
            <a:ext cx="3143620" cy="2434633"/>
          </a:xfrm>
          <a:prstGeom prst="rect">
            <a:avLst/>
          </a:prstGeom>
        </p:spPr>
      </p:pic>
      <p:sp>
        <p:nvSpPr>
          <p:cNvPr id="116" name="Right Arrow 115"/>
          <p:cNvSpPr/>
          <p:nvPr/>
        </p:nvSpPr>
        <p:spPr>
          <a:xfrm>
            <a:off x="8016588" y="2647124"/>
            <a:ext cx="1828694" cy="79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2567784" y="2616136"/>
            <a:ext cx="1828694" cy="794005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IMPORT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75" y="1232783"/>
            <a:ext cx="9849092" cy="45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4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PREPROCESS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5613305" y="1835162"/>
            <a:ext cx="40233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Load dataset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5" y="1104979"/>
            <a:ext cx="4796750" cy="2291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4" y="3568980"/>
            <a:ext cx="4889153" cy="258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5705707" y="4446705"/>
            <a:ext cx="40233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Access</a:t>
            </a:r>
            <a:r>
              <a:rPr lang="en-US" sz="2400" smtClean="0"/>
              <a:t> dataset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2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PREPROCESS DATA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0" y="1212441"/>
            <a:ext cx="106984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Convert Dataset To Usable Data (Vectors) By Using </a:t>
            </a:r>
            <a:r>
              <a:rPr lang="en-US" sz="2400" b="1" i="1" smtClean="0"/>
              <a:t>TF - IDF Vectorizer 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405765" y="1709822"/>
            <a:ext cx="402336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i="1"/>
              <a:t>Term - Frequency (TF</a:t>
            </a:r>
            <a:r>
              <a:rPr lang="en-US" sz="2400" b="1" i="1" smtClean="0"/>
              <a:t>): </a:t>
            </a:r>
          </a:p>
          <a:p>
            <a:pPr algn="ctr"/>
            <a:r>
              <a:rPr lang="en-US" sz="2400" smtClean="0"/>
              <a:t>counts the number of appearance of a word in a document. 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607627" y="3207120"/>
            <a:ext cx="361963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i="1"/>
              <a:t>Inverse Document Frequency (IDF</a:t>
            </a:r>
            <a:r>
              <a:rPr lang="en-US" sz="2400" b="1" i="1" smtClean="0"/>
              <a:t>): </a:t>
            </a:r>
          </a:p>
          <a:p>
            <a:pPr algn="ctr"/>
            <a:r>
              <a:rPr lang="en-US" sz="2400" smtClean="0"/>
              <a:t>Measures </a:t>
            </a:r>
            <a:r>
              <a:rPr lang="en-US" sz="2400"/>
              <a:t>the rank of the </a:t>
            </a:r>
            <a:r>
              <a:rPr lang="en-US" sz="2400" smtClean="0"/>
              <a:t>specific word </a:t>
            </a:r>
            <a:r>
              <a:rPr lang="en-US" sz="2400"/>
              <a:t>for its relevancy within the text. </a:t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81" y="1709822"/>
            <a:ext cx="4895850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81" y="3207120"/>
            <a:ext cx="46863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31" y="5286844"/>
            <a:ext cx="45339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405765" y="5124245"/>
            <a:ext cx="406887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i="1"/>
              <a:t>TF - IDF </a:t>
            </a:r>
            <a:r>
              <a:rPr lang="en-US" sz="2400"/>
              <a:t>measures how </a:t>
            </a:r>
            <a:r>
              <a:rPr lang="en-US" sz="2400" smtClean="0"/>
              <a:t>important </a:t>
            </a:r>
            <a:r>
              <a:rPr lang="en-US" sz="2400"/>
              <a:t>a word in a given document. </a:t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1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DATASET ANALIZED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593226" y="4227173"/>
            <a:ext cx="48539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i="1" smtClean="0">
                <a:solidFill>
                  <a:srgbClr val="262626"/>
                </a:solidFill>
              </a:rPr>
              <a:t>FEATURES (INPUTS)</a:t>
            </a:r>
          </a:p>
          <a:p>
            <a:pPr marL="285750" indent="-285750">
              <a:buFontTx/>
              <a:buChar char="-"/>
            </a:pPr>
            <a:r>
              <a:rPr lang="en-US" altLang="ko-KR" sz="2000" smtClean="0">
                <a:solidFill>
                  <a:srgbClr val="262626"/>
                </a:solidFill>
              </a:rPr>
              <a:t>Titles of News</a:t>
            </a:r>
          </a:p>
          <a:p>
            <a:pPr marL="285750" indent="-285750">
              <a:buFontTx/>
              <a:buChar char="-"/>
            </a:pPr>
            <a:r>
              <a:rPr lang="en-US" altLang="ko-KR" sz="2000" smtClean="0">
                <a:solidFill>
                  <a:srgbClr val="262626"/>
                </a:solidFill>
              </a:rPr>
              <a:t>Brief of news’ content</a:t>
            </a:r>
          </a:p>
          <a:p>
            <a:pPr marL="285750" indent="-285750">
              <a:buFontTx/>
              <a:buChar char="-"/>
            </a:pPr>
            <a:r>
              <a:rPr lang="en-US" altLang="ko-KR" sz="2000" smtClean="0">
                <a:solidFill>
                  <a:srgbClr val="262626"/>
                </a:solidFill>
              </a:rPr>
              <a:t>Labels: </a:t>
            </a:r>
            <a:r>
              <a:rPr lang="en-US" altLang="ko-KR" sz="2000" b="1" smtClean="0">
                <a:solidFill>
                  <a:srgbClr val="262626"/>
                </a:solidFill>
              </a:rPr>
              <a:t>FAKE, REAL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46" y="945400"/>
            <a:ext cx="10608550" cy="31432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7804141" y="4309270"/>
            <a:ext cx="22150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i="1" smtClean="0">
                <a:solidFill>
                  <a:srgbClr val="262626"/>
                </a:solidFill>
              </a:rPr>
              <a:t>OUTPUTS</a:t>
            </a:r>
          </a:p>
          <a:p>
            <a:r>
              <a:rPr lang="en-US" altLang="ko-KR" sz="2400" b="1" i="1" smtClean="0">
                <a:solidFill>
                  <a:srgbClr val="262626"/>
                </a:solidFill>
              </a:rPr>
              <a:t>Fake</a:t>
            </a:r>
            <a:r>
              <a:rPr lang="en-US" altLang="ko-KR" sz="2400" smtClean="0">
                <a:solidFill>
                  <a:srgbClr val="262626"/>
                </a:solidFill>
              </a:rPr>
              <a:t> OR </a:t>
            </a:r>
            <a:r>
              <a:rPr lang="en-US" altLang="ko-KR" sz="2400" b="1" i="1" smtClean="0">
                <a:solidFill>
                  <a:srgbClr val="262626"/>
                </a:solidFill>
              </a:rPr>
              <a:t>Real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5758152" y="5345124"/>
            <a:ext cx="240203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i="1" smtClean="0">
                <a:solidFill>
                  <a:srgbClr val="262626"/>
                </a:solidFill>
              </a:rPr>
              <a:t>Data’ Shape</a:t>
            </a:r>
          </a:p>
          <a:p>
            <a:r>
              <a:rPr lang="en-US" altLang="ko-KR" sz="2800" smtClean="0">
                <a:solidFill>
                  <a:srgbClr val="262626"/>
                </a:solidFill>
              </a:rPr>
              <a:t>    6335 x3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88" y="5236495"/>
            <a:ext cx="3488071" cy="11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623" y="221153"/>
            <a:ext cx="11573197" cy="724247"/>
          </a:xfrm>
        </p:spPr>
        <p:txBody>
          <a:bodyPr/>
          <a:lstStyle/>
          <a:p>
            <a:r>
              <a:rPr lang="en-US" smtClean="0"/>
              <a:t>TF-IDF Vectorizer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0" y="1021530"/>
            <a:ext cx="106984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Convert Dataset To Usable Data (Vectors) By Using </a:t>
            </a:r>
            <a:r>
              <a:rPr lang="en-US" sz="2400" b="1" i="1" smtClean="0"/>
              <a:t>TF - IDF Vectorizer 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719274" y="1814903"/>
            <a:ext cx="40233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Initialize the Vectorizer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-158589" y="3154187"/>
            <a:ext cx="586175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Transform titles and texts to vectors</a:t>
            </a:r>
            <a:r>
              <a:rPr lang="en-US" sz="2400"/>
              <a:t/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816226" y="4996066"/>
            <a:ext cx="40688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New shape of the dataset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altLang="ko-KR" sz="2400" b="1" smtClean="0">
              <a:solidFill>
                <a:srgbClr val="2626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800799"/>
            <a:ext cx="4634865" cy="61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64" y="2707926"/>
            <a:ext cx="5863080" cy="1465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78" y="4464259"/>
            <a:ext cx="2685530" cy="15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96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521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.VnAvantH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115</cp:revision>
  <dcterms:created xsi:type="dcterms:W3CDTF">2020-01-20T05:08:25Z</dcterms:created>
  <dcterms:modified xsi:type="dcterms:W3CDTF">2022-04-27T05:51:53Z</dcterms:modified>
</cp:coreProperties>
</file>