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56" r:id="rId2"/>
    <p:sldMasterId id="2147483768" r:id="rId3"/>
  </p:sldMasterIdLst>
  <p:notesMasterIdLst>
    <p:notesMasterId r:id="rId71"/>
  </p:notesMasterIdLst>
  <p:sldIdLst>
    <p:sldId id="256" r:id="rId4"/>
    <p:sldId id="257" r:id="rId5"/>
    <p:sldId id="309" r:id="rId6"/>
    <p:sldId id="259" r:id="rId7"/>
    <p:sldId id="260" r:id="rId8"/>
    <p:sldId id="313" r:id="rId9"/>
    <p:sldId id="263" r:id="rId10"/>
    <p:sldId id="264" r:id="rId11"/>
    <p:sldId id="266" r:id="rId12"/>
    <p:sldId id="354" r:id="rId13"/>
    <p:sldId id="267" r:id="rId14"/>
    <p:sldId id="271" r:id="rId15"/>
    <p:sldId id="269" r:id="rId16"/>
    <p:sldId id="315" r:id="rId17"/>
    <p:sldId id="317" r:id="rId18"/>
    <p:sldId id="274" r:id="rId19"/>
    <p:sldId id="361" r:id="rId20"/>
    <p:sldId id="276" r:id="rId21"/>
    <p:sldId id="277" r:id="rId22"/>
    <p:sldId id="278" r:id="rId23"/>
    <p:sldId id="320" r:id="rId24"/>
    <p:sldId id="280" r:id="rId25"/>
    <p:sldId id="281" r:id="rId26"/>
    <p:sldId id="282" r:id="rId27"/>
    <p:sldId id="283" r:id="rId28"/>
    <p:sldId id="286" r:id="rId29"/>
    <p:sldId id="323" r:id="rId30"/>
    <p:sldId id="325" r:id="rId31"/>
    <p:sldId id="328" r:id="rId32"/>
    <p:sldId id="287" r:id="rId33"/>
    <p:sldId id="288" r:id="rId34"/>
    <p:sldId id="290" r:id="rId35"/>
    <p:sldId id="291" r:id="rId36"/>
    <p:sldId id="292" r:id="rId37"/>
    <p:sldId id="293" r:id="rId38"/>
    <p:sldId id="294" r:id="rId39"/>
    <p:sldId id="297" r:id="rId40"/>
    <p:sldId id="332" r:id="rId41"/>
    <p:sldId id="333" r:id="rId42"/>
    <p:sldId id="334" r:id="rId43"/>
    <p:sldId id="335" r:id="rId44"/>
    <p:sldId id="336" r:id="rId45"/>
    <p:sldId id="298" r:id="rId46"/>
    <p:sldId id="299" r:id="rId47"/>
    <p:sldId id="337" r:id="rId48"/>
    <p:sldId id="300" r:id="rId49"/>
    <p:sldId id="338" r:id="rId50"/>
    <p:sldId id="302" r:id="rId51"/>
    <p:sldId id="339" r:id="rId52"/>
    <p:sldId id="303" r:id="rId53"/>
    <p:sldId id="340" r:id="rId54"/>
    <p:sldId id="305" r:id="rId55"/>
    <p:sldId id="306" r:id="rId56"/>
    <p:sldId id="341" r:id="rId57"/>
    <p:sldId id="357" r:id="rId58"/>
    <p:sldId id="342" r:id="rId59"/>
    <p:sldId id="343" r:id="rId60"/>
    <p:sldId id="344" r:id="rId61"/>
    <p:sldId id="346" r:id="rId62"/>
    <p:sldId id="347" r:id="rId63"/>
    <p:sldId id="348" r:id="rId64"/>
    <p:sldId id="349" r:id="rId65"/>
    <p:sldId id="350" r:id="rId66"/>
    <p:sldId id="355" r:id="rId67"/>
    <p:sldId id="359" r:id="rId68"/>
    <p:sldId id="360" r:id="rId69"/>
    <p:sldId id="358"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1" autoAdjust="0"/>
    <p:restoredTop sz="77450" autoAdjust="0"/>
  </p:normalViewPr>
  <p:slideViewPr>
    <p:cSldViewPr>
      <p:cViewPr varScale="1">
        <p:scale>
          <a:sx n="103" d="100"/>
          <a:sy n="103" d="100"/>
        </p:scale>
        <p:origin x="-142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_rels/drawing17.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9.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0.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smtClean="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smtClean="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smtClean="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smtClean="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smtClean="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smtClean="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smtClean="0"/>
            <a:t>in I/O buffers</a:t>
          </a:r>
          <a:endParaRPr lang="en-NZ" sz="1600" dirty="0" smtClean="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C4A3DBED-6FC4-A541-B931-EB60E015B3A9}" type="presOf" srcId="{26383733-9C83-2F4E-AA73-9102FEACE73A}" destId="{C7F5FE58-0E4F-1448-8B6D-1E52F620776C}"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5966CD22-FDD0-DE4D-BCA4-DB3FA0E58675}" type="presOf" srcId="{9A7E617A-4BED-144C-BA37-F797C39B70C8}" destId="{C7F5FE58-0E4F-1448-8B6D-1E52F620776C}" srcOrd="0" destOrd="2"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65C4432C-5250-0640-8A86-B843CB2CE8B8}" type="presOf" srcId="{EA30BBB8-30F3-504E-8E0A-4089A7235F4B}" destId="{D6DE09C8-9119-B147-8885-52885619EE92}" srcOrd="1" destOrd="1"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76FE5349-4226-CF43-A802-85086A94EB23}" type="presOf" srcId="{606FA574-F26B-524F-8E65-05056BD13BBA}" destId="{22B4735D-FDE9-0F4D-8517-6404F300167D}" srcOrd="0" destOrd="0" presId="urn:microsoft.com/office/officeart/2005/8/layout/vProcess5"/>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F363C5CC-A31A-9748-8E8E-7542E9A8084E}" srcId="{F794A6D0-159F-1648-B732-77E25AB56B54}" destId="{9A7E617A-4BED-144C-BA37-F797C39B70C8}" srcOrd="0" destOrd="0" parTransId="{6D12ECF2-14C3-6F42-8F5E-3F542083975C}" sibTransId="{F87F6F7F-14F0-EA4D-A74B-2CC1D24459A3}"/>
    <dgm:cxn modelId="{8A46FA12-3158-C240-B7DF-09C33CE8F711}" type="presOf" srcId="{26383733-9C83-2F4E-AA73-9102FEACE73A}" destId="{A26B9EBC-74D7-2A48-BA22-9588CC88354C}" srcOrd="1" destOrd="0" presId="urn:microsoft.com/office/officeart/2005/8/layout/vProcess5"/>
    <dgm:cxn modelId="{B537B878-6085-D246-BFFF-2D4A7493EEA9}" type="presOf" srcId="{80314524-DF9D-D142-BDDF-43D86B545F73}" destId="{FBCB8F57-C548-1C43-A637-8BC0E0917159}" srcOrd="0" destOrd="2"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01DA2DF5-8E7F-6C4A-A685-F33147BBB45C}" type="presOf" srcId="{EA30BBB8-30F3-504E-8E0A-4089A7235F4B}" destId="{FBCB8F57-C548-1C43-A637-8BC0E0917159}" srcOrd="0" destOrd="1"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4E813E88-9F70-E74A-BFFA-385E2AC4DE04}" type="presOf" srcId="{F47FF2D5-1397-ED4B-9E14-2EDE603F5B0A}" destId="{D6DE09C8-9119-B147-8885-52885619EE92}" srcOrd="1" destOrd="3"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841D6870-4543-2B4B-9A88-866BCA5009AB}" type="presOf" srcId="{9A7E617A-4BED-144C-BA37-F797C39B70C8}" destId="{A26B9EBC-74D7-2A48-BA22-9588CC88354C}" srcOrd="1"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1F8CBAE7-5E4D-B746-A15B-28BCC9F64965}" srcId="{4B069595-C8F8-C542-AA06-04537D63260B}" destId="{26383733-9C83-2F4E-AA73-9102FEACE73A}" srcOrd="0" destOrd="0" parTransId="{B8E0DD79-8102-5B47-8E3C-C29A96295326}" sibTransId="{606FA574-F26B-524F-8E65-05056BD13BBA}"/>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smtClean="0"/>
            <a:t>Pipes</a:t>
          </a:r>
          <a:endParaRPr lang="en-US" dirty="0"/>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pPr>
        <a:solidFill>
          <a:schemeClr val="accent5">
            <a:lumMod val="75000"/>
          </a:schemeClr>
        </a:solidFill>
      </dgm:spPr>
      <dgm:t>
        <a:bodyPr/>
        <a:lstStyle/>
        <a:p>
          <a:r>
            <a:rPr lang="en-US" dirty="0" smtClean="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pPr>
        <a:solidFill>
          <a:schemeClr val="accent4">
            <a:lumMod val="75000"/>
          </a:schemeClr>
        </a:solidFill>
      </dgm:spPr>
      <dgm:t>
        <a:bodyPr/>
        <a:lstStyle/>
        <a:p>
          <a:r>
            <a:rPr lang="en-US" smtClean="0"/>
            <a:t>Shared memory</a:t>
          </a:r>
          <a:endParaRPr lang="en-US" dirty="0" smtClean="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pPr>
        <a:solidFill>
          <a:schemeClr val="accent3">
            <a:lumMod val="75000"/>
          </a:schemeClr>
        </a:solidFill>
      </dgm:spPr>
      <dgm:t>
        <a:bodyPr/>
        <a:lstStyle/>
        <a:p>
          <a:r>
            <a:rPr lang="en-US" smtClean="0"/>
            <a:t>Semaphores</a:t>
          </a:r>
          <a:endParaRPr lang="en-US" dirty="0" smtClean="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smtClean="0"/>
            <a:t>Signals</a:t>
          </a:r>
          <a:endParaRPr lang="en-US" dirty="0" smtClean="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t>
        <a:bodyPr/>
        <a:lstStyle/>
        <a:p>
          <a:endParaRPr lang="en-US"/>
        </a:p>
      </dgm:t>
    </dgm:pt>
    <dgm:pt modelId="{B47CD3AA-D0A7-0A42-ADAA-6344FF3728D6}" type="pres">
      <dgm:prSet presAssocID="{92240CCF-F6D4-DA43-A2C2-CA2A7D1C9B90}" presName="node" presStyleLbl="node1" presStyleIdx="0" presStyleCnt="5">
        <dgm:presLayoutVars>
          <dgm:bulletEnabled val="1"/>
        </dgm:presLayoutVars>
      </dgm:prSet>
      <dgm:spPr/>
      <dgm:t>
        <a:bodyPr/>
        <a:lstStyle/>
        <a:p>
          <a:endParaRPr lang="en-US"/>
        </a:p>
      </dgm:t>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t>
        <a:bodyPr/>
        <a:lstStyle/>
        <a:p>
          <a:endParaRPr lang="en-US"/>
        </a:p>
      </dgm:t>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t>
        <a:bodyPr/>
        <a:lstStyle/>
        <a:p>
          <a:endParaRPr lang="en-US"/>
        </a:p>
      </dgm:t>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t>
        <a:bodyPr/>
        <a:lstStyle/>
        <a:p>
          <a:endParaRPr lang="en-US"/>
        </a:p>
      </dgm:t>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t>
        <a:bodyPr/>
        <a:lstStyle/>
        <a:p>
          <a:endParaRPr lang="en-US"/>
        </a:p>
      </dgm:t>
    </dgm:pt>
  </dgm:ptLst>
  <dgm:cxnLst>
    <dgm:cxn modelId="{8F1EEDFC-DED2-D944-9C76-39D09F0731C2}" srcId="{A2EDBC49-6D44-E147-8620-79A295852D13}" destId="{A12DCCDD-4DA4-654A-A7ED-4EBF0B3F2E2E}" srcOrd="4" destOrd="0" parTransId="{23778743-B86C-7F4B-AE48-CD60585B4FE7}" sibTransId="{2088DD7E-FBA8-3E42-953F-0AFCC218DF76}"/>
    <dgm:cxn modelId="{F55F780F-CC6D-FB4C-AA87-C5367C6C9B11}" srcId="{A2EDBC49-6D44-E147-8620-79A295852D13}" destId="{B9466294-7200-8F41-BC4E-95B69D11B9CD}" srcOrd="1" destOrd="0" parTransId="{1105F59D-017C-C349-B586-FAF5ED33D663}" sibTransId="{1BADF5C2-97F7-B14B-8C69-E9BA5F5A6F97}"/>
    <dgm:cxn modelId="{36896A93-D4A5-2D42-81C0-B7E5FB2C3BF6}" type="presOf" srcId="{92240CCF-F6D4-DA43-A2C2-CA2A7D1C9B90}" destId="{B47CD3AA-D0A7-0A42-ADAA-6344FF3728D6}"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A18AF1C6-FC6B-3643-B69E-B5E8512C9C60}" srcId="{A2EDBC49-6D44-E147-8620-79A295852D13}" destId="{E7B4D9E1-14B6-3E45-92D3-00192AED8A34}" srcOrd="2" destOrd="0" parTransId="{B269E861-D5F9-7B42-86D1-94BF915B799A}" sibTransId="{5135B2C8-9B14-2A40-9B01-BB13B67E3A80}"/>
    <dgm:cxn modelId="{CD88C8B0-BF91-3948-A04E-D14864663C16}" type="presOf" srcId="{B9466294-7200-8F41-BC4E-95B69D11B9CD}" destId="{E18E6AC2-BB21-2043-ABDE-7764D5BD9243}"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C6C6373D-A78A-464D-80A5-DB5A16536B1E}" type="presOf" srcId="{A2EDBC49-6D44-E147-8620-79A295852D13}" destId="{899ECADF-026A-4D44-BD95-C86A2123C7E8}" srcOrd="0" destOrd="0" presId="urn:microsoft.com/office/officeart/2005/8/layout/default#2"/>
    <dgm:cxn modelId="{3EFADC87-56C6-664F-9467-E5521817CB45}" type="presOf" srcId="{E90C5E7A-D98A-BB44-8616-719FB4AEA32F}" destId="{86B0300C-490F-BB45-AA82-07F49CE6997B}" srcOrd="0" destOrd="0" presId="urn:microsoft.com/office/officeart/2005/8/layout/default#2"/>
    <dgm:cxn modelId="{126A6149-F94B-0443-9371-FB90E0462AA9}" type="presOf" srcId="{E7B4D9E1-14B6-3E45-92D3-00192AED8A34}" destId="{C705BE14-8110-9546-A326-B28476739A01}" srcOrd="0" destOrd="0" presId="urn:microsoft.com/office/officeart/2005/8/layout/default#2"/>
    <dgm:cxn modelId="{415EC870-A707-3B44-819C-4A5BE81DBA89}" type="presOf" srcId="{A12DCCDD-4DA4-654A-A7ED-4EBF0B3F2E2E}" destId="{78D68AD7-7052-1A4C-881C-02ECB2A5EF4E}" srcOrd="0" destOrd="0" presId="urn:microsoft.com/office/officeart/2005/8/layout/default#2"/>
    <dgm:cxn modelId="{B683A058-B253-0647-9154-B9164A1B5C4A}" type="presParOf" srcId="{899ECADF-026A-4D44-BD95-C86A2123C7E8}" destId="{B47CD3AA-D0A7-0A42-ADAA-6344FF3728D6}" srcOrd="0" destOrd="0" presId="urn:microsoft.com/office/officeart/2005/8/layout/default#2"/>
    <dgm:cxn modelId="{C66AFC3E-D702-DF40-AE95-088A4D8E938A}" type="presParOf" srcId="{899ECADF-026A-4D44-BD95-C86A2123C7E8}" destId="{88F7A27B-9411-8D4A-8FB0-31D0C58356CC}" srcOrd="1" destOrd="0" presId="urn:microsoft.com/office/officeart/2005/8/layout/default#2"/>
    <dgm:cxn modelId="{3AEA57C4-A1F3-D244-9275-E5D1C8F2EDA4}" type="presParOf" srcId="{899ECADF-026A-4D44-BD95-C86A2123C7E8}" destId="{E18E6AC2-BB21-2043-ABDE-7764D5BD9243}" srcOrd="2" destOrd="0" presId="urn:microsoft.com/office/officeart/2005/8/layout/default#2"/>
    <dgm:cxn modelId="{B60DF48D-461A-C04A-A2D8-EB143E425747}" type="presParOf" srcId="{899ECADF-026A-4D44-BD95-C86A2123C7E8}" destId="{A82FE68C-FC17-5048-8BBC-56AF3B00920F}" srcOrd="3" destOrd="0" presId="urn:microsoft.com/office/officeart/2005/8/layout/default#2"/>
    <dgm:cxn modelId="{64B8DCEC-54B5-1A47-9F15-5395A673588E}" type="presParOf" srcId="{899ECADF-026A-4D44-BD95-C86A2123C7E8}" destId="{C705BE14-8110-9546-A326-B28476739A01}" srcOrd="4" destOrd="0" presId="urn:microsoft.com/office/officeart/2005/8/layout/default#2"/>
    <dgm:cxn modelId="{4494B51E-1B84-8642-81DB-C6943EDC6749}" type="presParOf" srcId="{899ECADF-026A-4D44-BD95-C86A2123C7E8}" destId="{8A19A1C0-69E0-3844-AA8F-30C79C1C6DA1}" srcOrd="5" destOrd="0" presId="urn:microsoft.com/office/officeart/2005/8/layout/default#2"/>
    <dgm:cxn modelId="{988FD0AE-F678-B545-A93B-7C277AB490A9}" type="presParOf" srcId="{899ECADF-026A-4D44-BD95-C86A2123C7E8}" destId="{86B0300C-490F-BB45-AA82-07F49CE6997B}" srcOrd="6" destOrd="0" presId="urn:microsoft.com/office/officeart/2005/8/layout/default#2"/>
    <dgm:cxn modelId="{BACF3BC4-D222-4943-B98C-E9223CB6BB94}" type="presParOf" srcId="{899ECADF-026A-4D44-BD95-C86A2123C7E8}" destId="{20BD047E-FD72-A346-A01D-C4EEABFB1770}" srcOrd="7" destOrd="0" presId="urn:microsoft.com/office/officeart/2005/8/layout/default#2"/>
    <dgm:cxn modelId="{EF5D2A7A-5AA3-EA4A-A304-2CD08DF65FCD}"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smtClean="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smtClean="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smtClean="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t>
        <a:bodyPr/>
        <a:lstStyle/>
        <a:p>
          <a:endParaRPr lang="en-US"/>
        </a:p>
      </dgm:t>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t>
        <a:bodyPr/>
        <a:lstStyle/>
        <a:p>
          <a:endParaRPr lang="en-US"/>
        </a:p>
      </dgm:t>
    </dgm:pt>
    <dgm:pt modelId="{0FD15BB3-3A9E-C34E-B84F-B78FE5CB5701}" type="pres">
      <dgm:prSet presAssocID="{DE9CEE22-1A98-3B4A-99D3-75FBC3F58F80}" presName="parentText" presStyleLbl="node1" presStyleIdx="0" presStyleCnt="1">
        <dgm:presLayoutVars>
          <dgm:chMax val="0"/>
          <dgm:bulletEnabled val="1"/>
        </dgm:presLayoutVars>
      </dgm:prSet>
      <dgm:spPr/>
      <dgm:t>
        <a:bodyPr/>
        <a:lstStyle/>
        <a:p>
          <a:endParaRPr lang="en-US"/>
        </a:p>
      </dgm:t>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t>
        <a:bodyPr/>
        <a:lstStyle/>
        <a:p>
          <a:endParaRPr lang="en-US"/>
        </a:p>
      </dgm:t>
    </dgm:pt>
  </dgm:ptLst>
  <dgm:cxnLst>
    <dgm:cxn modelId="{C2401242-1158-5E4D-B144-CF1C8381ED35}" type="presOf" srcId="{DE9CEE22-1A98-3B4A-99D3-75FBC3F58F80}" destId="{37D75D86-5F39-5048-A5B5-F3C8448395C9}" srcOrd="0" destOrd="0" presId="urn:microsoft.com/office/officeart/2005/8/layout/list1"/>
    <dgm:cxn modelId="{55B047B3-B8F9-A94A-8656-E5DDD0F19327}" type="presOf" srcId="{DE9CEE22-1A98-3B4A-99D3-75FBC3F58F80}" destId="{0FD15BB3-3A9E-C34E-B84F-B78FE5CB5701}" srcOrd="1" destOrd="0" presId="urn:microsoft.com/office/officeart/2005/8/layout/list1"/>
    <dgm:cxn modelId="{D4DD26B2-CBF6-524E-96CC-ED7A2EBDB1ED}" type="presOf" srcId="{FDFD5A5C-7323-A049-858A-1DE12B54747A}" destId="{AE01EA99-9A0B-2046-8BCE-D1BB7B14E477}" srcOrd="0" destOrd="0"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C4CBCBD9-2EF0-ED41-8F73-CBE5AC66F066}" type="presOf" srcId="{BDAAD9A2-4BA3-D048-80BF-05575D952037}" destId="{E7210990-1E3B-FA4C-9C41-4267F40A30A1}" srcOrd="0" destOrd="0" presId="urn:microsoft.com/office/officeart/2005/8/layout/list1"/>
    <dgm:cxn modelId="{62DD2DF2-D521-C948-A192-538C30E56BBE}" srcId="{BDAAD9A2-4BA3-D048-80BF-05575D952037}" destId="{DE9CEE22-1A98-3B4A-99D3-75FBC3F58F80}" srcOrd="0" destOrd="0" parTransId="{EF7183E2-DB27-AD4B-8F33-4C27E56EF1AB}" sibTransId="{7150AED0-4E2F-B049-BAD9-7891E1604AFC}"/>
    <dgm:cxn modelId="{D77EF953-A367-4248-BF0F-956206B5CBA2}" type="presOf" srcId="{11D64C4C-970C-984E-A0FE-113CD7CC3AA4}" destId="{AE01EA99-9A0B-2046-8BCE-D1BB7B14E477}" srcOrd="0" destOrd="1" presId="urn:microsoft.com/office/officeart/2005/8/layout/list1"/>
    <dgm:cxn modelId="{366FB289-7E81-804C-AFDD-46DE7E0D5AA9}" srcId="{DE9CEE22-1A98-3B4A-99D3-75FBC3F58F80}" destId="{11D64C4C-970C-984E-A0FE-113CD7CC3AA4}" srcOrd="1" destOrd="0" parTransId="{A758BBC9-6BE8-CA47-AE9D-39AC7D30AA9B}" sibTransId="{34A4195E-C82D-BE47-99E4-487417A71764}"/>
    <dgm:cxn modelId="{3655FF8A-F85F-7043-AF3C-6F6617AD85E1}" type="presParOf" srcId="{E7210990-1E3B-FA4C-9C41-4267F40A30A1}" destId="{90E96EE9-957E-C44A-A640-8C7A2BA473C8}" srcOrd="0" destOrd="0" presId="urn:microsoft.com/office/officeart/2005/8/layout/list1"/>
    <dgm:cxn modelId="{95AF6083-F53F-5B41-ACE0-303C66FE86A5}" type="presParOf" srcId="{90E96EE9-957E-C44A-A640-8C7A2BA473C8}" destId="{37D75D86-5F39-5048-A5B5-F3C8448395C9}" srcOrd="0" destOrd="0" presId="urn:microsoft.com/office/officeart/2005/8/layout/list1"/>
    <dgm:cxn modelId="{745797AC-D2B3-CB40-8A13-8AF97D6435DB}" type="presParOf" srcId="{90E96EE9-957E-C44A-A640-8C7A2BA473C8}" destId="{0FD15BB3-3A9E-C34E-B84F-B78FE5CB5701}" srcOrd="1" destOrd="0" presId="urn:microsoft.com/office/officeart/2005/8/layout/list1"/>
    <dgm:cxn modelId="{E6C7D491-B649-7F4B-B3D4-E3EB2A93D135}" type="presParOf" srcId="{E7210990-1E3B-FA4C-9C41-4267F40A30A1}" destId="{9C61CCAA-E31D-BD44-9870-37DF1B37145C}" srcOrd="1" destOrd="0" presId="urn:microsoft.com/office/officeart/2005/8/layout/list1"/>
    <dgm:cxn modelId="{8640D006-AC24-4C4B-B633-E479B35E52AE}"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AE88E9-D88F-8249-A057-D3610D132A8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B41569-1134-D143-963D-920148F04490}">
      <dgm:prSet phldrT="[Text]"/>
      <dgm:spPr>
        <a:solidFill>
          <a:schemeClr val="accent6">
            <a:lumMod val="75000"/>
          </a:schemeClr>
        </a:solidFill>
        <a:ln>
          <a:noFill/>
        </a:ln>
      </dgm:spPr>
      <dgm:t>
        <a:bodyPr/>
        <a:lstStyle/>
        <a:p>
          <a:r>
            <a:rPr lang="en-NZ" dirty="0" smtClean="0"/>
            <a:t>Consists of:</a:t>
          </a:r>
          <a:endParaRPr lang="en-US" dirty="0"/>
        </a:p>
      </dgm:t>
    </dgm:pt>
    <dgm:pt modelId="{FA4219BA-2BAF-C84D-965C-4D0234EDEF6B}" type="parTrans" cxnId="{0439B1DC-09E7-7A48-A734-0ECA0E5667AF}">
      <dgm:prSet/>
      <dgm:spPr/>
      <dgm:t>
        <a:bodyPr/>
        <a:lstStyle/>
        <a:p>
          <a:endParaRPr lang="en-US"/>
        </a:p>
      </dgm:t>
    </dgm:pt>
    <dgm:pt modelId="{DDD0D31B-EA70-0D4B-B73F-E42EDC34529B}" type="sibTrans" cxnId="{0439B1DC-09E7-7A48-A734-0ECA0E5667AF}">
      <dgm:prSet/>
      <dgm:spPr/>
      <dgm:t>
        <a:bodyPr/>
        <a:lstStyle/>
        <a:p>
          <a:endParaRPr lang="en-US"/>
        </a:p>
      </dgm:t>
    </dgm:pt>
    <dgm:pt modelId="{9D356631-53B1-1249-9FC4-C9CB07BDD0DA}">
      <dgm:prSet/>
      <dgm:spPr>
        <a:solidFill>
          <a:schemeClr val="bg1"/>
        </a:solidFill>
        <a:ln>
          <a:solidFill>
            <a:schemeClr val="accent6"/>
          </a:solidFill>
        </a:ln>
      </dgm:spPr>
      <dgm:t>
        <a:bodyPr/>
        <a:lstStyle/>
        <a:p>
          <a:r>
            <a:rPr lang="en-NZ" dirty="0" smtClean="0"/>
            <a:t>current value of the semaphore</a:t>
          </a:r>
        </a:p>
      </dgm:t>
    </dgm:pt>
    <dgm:pt modelId="{CDDA4603-92C7-5042-A56E-0CDF23AD64F3}" type="parTrans" cxnId="{1C567561-6A3B-5048-964D-57C38D874869}">
      <dgm:prSet/>
      <dgm:spPr/>
      <dgm:t>
        <a:bodyPr/>
        <a:lstStyle/>
        <a:p>
          <a:endParaRPr lang="en-US"/>
        </a:p>
      </dgm:t>
    </dgm:pt>
    <dgm:pt modelId="{90AFA0C9-8E21-2E42-A8F9-B676D3D0F1E8}" type="sibTrans" cxnId="{1C567561-6A3B-5048-964D-57C38D874869}">
      <dgm:prSet/>
      <dgm:spPr/>
      <dgm:t>
        <a:bodyPr/>
        <a:lstStyle/>
        <a:p>
          <a:endParaRPr lang="en-US"/>
        </a:p>
      </dgm:t>
    </dgm:pt>
    <dgm:pt modelId="{5D7FDCD7-36E8-A144-91F6-F14ED3721FEA}">
      <dgm:prSet/>
      <dgm:spPr>
        <a:solidFill>
          <a:schemeClr val="bg1"/>
        </a:solidFill>
        <a:ln>
          <a:solidFill>
            <a:schemeClr val="accent6"/>
          </a:solidFill>
        </a:ln>
      </dgm:spPr>
      <dgm:t>
        <a:bodyPr/>
        <a:lstStyle/>
        <a:p>
          <a:r>
            <a:rPr lang="en-NZ" dirty="0" smtClean="0"/>
            <a:t>process ID of the last process to operate on the semaphore</a:t>
          </a:r>
        </a:p>
      </dgm:t>
    </dgm:pt>
    <dgm:pt modelId="{D998CE05-52DF-714C-85F6-3BC796B916C4}" type="parTrans" cxnId="{D1CCA08F-F447-BE4B-96FE-3884CA13E5DF}">
      <dgm:prSet/>
      <dgm:spPr/>
      <dgm:t>
        <a:bodyPr/>
        <a:lstStyle/>
        <a:p>
          <a:endParaRPr lang="en-US"/>
        </a:p>
      </dgm:t>
    </dgm:pt>
    <dgm:pt modelId="{E44DDFE3-43C1-2E4D-BDC5-26D5C4495AA0}" type="sibTrans" cxnId="{D1CCA08F-F447-BE4B-96FE-3884CA13E5DF}">
      <dgm:prSet/>
      <dgm:spPr/>
      <dgm:t>
        <a:bodyPr/>
        <a:lstStyle/>
        <a:p>
          <a:endParaRPr lang="en-US"/>
        </a:p>
      </dgm:t>
    </dgm:pt>
    <dgm:pt modelId="{64DAA112-0325-D94B-9D47-E090E83D67D3}">
      <dgm:prSet/>
      <dgm:spPr>
        <a:solidFill>
          <a:schemeClr val="bg1"/>
        </a:solidFill>
        <a:ln>
          <a:solidFill>
            <a:schemeClr val="accent6"/>
          </a:solidFill>
        </a:ln>
      </dgm:spPr>
      <dgm:t>
        <a:bodyPr/>
        <a:lstStyle/>
        <a:p>
          <a:r>
            <a:rPr lang="en-NZ" dirty="0" smtClean="0"/>
            <a:t>number of processes waiting for the semaphore value to be greater than its current value</a:t>
          </a:r>
        </a:p>
      </dgm:t>
    </dgm:pt>
    <dgm:pt modelId="{A76CE0A6-2BD4-144F-B93F-DBDE70E810D8}" type="parTrans" cxnId="{62442DB4-A359-2C4A-A229-A92081C733ED}">
      <dgm:prSet/>
      <dgm:spPr/>
      <dgm:t>
        <a:bodyPr/>
        <a:lstStyle/>
        <a:p>
          <a:endParaRPr lang="en-US"/>
        </a:p>
      </dgm:t>
    </dgm:pt>
    <dgm:pt modelId="{523BB59D-E336-1B43-8A68-70BC145293F9}" type="sibTrans" cxnId="{62442DB4-A359-2C4A-A229-A92081C733ED}">
      <dgm:prSet/>
      <dgm:spPr/>
      <dgm:t>
        <a:bodyPr/>
        <a:lstStyle/>
        <a:p>
          <a:endParaRPr lang="en-US"/>
        </a:p>
      </dgm:t>
    </dgm:pt>
    <dgm:pt modelId="{B8E88D0A-3AF6-284C-9DC0-219E12299F27}">
      <dgm:prSet/>
      <dgm:spPr>
        <a:solidFill>
          <a:schemeClr val="bg1"/>
        </a:solidFill>
        <a:ln>
          <a:solidFill>
            <a:schemeClr val="accent6"/>
          </a:solidFill>
        </a:ln>
      </dgm:spPr>
      <dgm:t>
        <a:bodyPr/>
        <a:lstStyle/>
        <a:p>
          <a:r>
            <a:rPr lang="en-NZ" dirty="0" smtClean="0"/>
            <a:t>number of processes waiting for the semaphore value to be zero</a:t>
          </a:r>
        </a:p>
      </dgm:t>
    </dgm:pt>
    <dgm:pt modelId="{DBF7FED5-D4E4-FA43-8570-A5E5171BEC81}" type="parTrans" cxnId="{151296AB-5094-FC46-80C7-5157BEA8FE4F}">
      <dgm:prSet/>
      <dgm:spPr/>
      <dgm:t>
        <a:bodyPr/>
        <a:lstStyle/>
        <a:p>
          <a:endParaRPr lang="en-US"/>
        </a:p>
      </dgm:t>
    </dgm:pt>
    <dgm:pt modelId="{B0B02F63-3CFA-ED4A-94F3-0097552519C7}" type="sibTrans" cxnId="{151296AB-5094-FC46-80C7-5157BEA8FE4F}">
      <dgm:prSet/>
      <dgm:spPr/>
      <dgm:t>
        <a:bodyPr/>
        <a:lstStyle/>
        <a:p>
          <a:endParaRPr lang="en-US"/>
        </a:p>
      </dgm:t>
    </dgm:pt>
    <dgm:pt modelId="{1058BE6E-135E-284D-951C-9A99A843E059}" type="pres">
      <dgm:prSet presAssocID="{8CAE88E9-D88F-8249-A057-D3610D132A85}" presName="Name0" presStyleCnt="0">
        <dgm:presLayoutVars>
          <dgm:dir/>
          <dgm:animLvl val="lvl"/>
          <dgm:resizeHandles val="exact"/>
        </dgm:presLayoutVars>
      </dgm:prSet>
      <dgm:spPr/>
      <dgm:t>
        <a:bodyPr/>
        <a:lstStyle/>
        <a:p>
          <a:endParaRPr lang="en-US"/>
        </a:p>
      </dgm:t>
    </dgm:pt>
    <dgm:pt modelId="{4D19ED02-8409-B242-A7D3-9D184BA39498}" type="pres">
      <dgm:prSet presAssocID="{CFB41569-1134-D143-963D-920148F04490}" presName="composite" presStyleCnt="0"/>
      <dgm:spPr/>
    </dgm:pt>
    <dgm:pt modelId="{BE50D340-5C58-B84C-9C87-35CED604F1C3}" type="pres">
      <dgm:prSet presAssocID="{CFB41569-1134-D143-963D-920148F04490}" presName="parTx" presStyleLbl="alignNode1" presStyleIdx="0" presStyleCnt="1">
        <dgm:presLayoutVars>
          <dgm:chMax val="0"/>
          <dgm:chPref val="0"/>
          <dgm:bulletEnabled val="1"/>
        </dgm:presLayoutVars>
      </dgm:prSet>
      <dgm:spPr/>
      <dgm:t>
        <a:bodyPr/>
        <a:lstStyle/>
        <a:p>
          <a:endParaRPr lang="en-US"/>
        </a:p>
      </dgm:t>
    </dgm:pt>
    <dgm:pt modelId="{6ED202EE-6C33-6342-88BF-7B1E59B2DD92}" type="pres">
      <dgm:prSet presAssocID="{CFB41569-1134-D143-963D-920148F04490}" presName="desTx" presStyleLbl="alignAccFollowNode1" presStyleIdx="0" presStyleCnt="1">
        <dgm:presLayoutVars>
          <dgm:bulletEnabled val="1"/>
        </dgm:presLayoutVars>
      </dgm:prSet>
      <dgm:spPr/>
      <dgm:t>
        <a:bodyPr/>
        <a:lstStyle/>
        <a:p>
          <a:endParaRPr lang="en-US"/>
        </a:p>
      </dgm:t>
    </dgm:pt>
  </dgm:ptLst>
  <dgm:cxnLst>
    <dgm:cxn modelId="{65DF9982-89C1-014E-9574-E98B755CF711}" type="presOf" srcId="{8CAE88E9-D88F-8249-A057-D3610D132A85}" destId="{1058BE6E-135E-284D-951C-9A99A843E059}" srcOrd="0" destOrd="0" presId="urn:microsoft.com/office/officeart/2005/8/layout/hList1"/>
    <dgm:cxn modelId="{151296AB-5094-FC46-80C7-5157BEA8FE4F}" srcId="{CFB41569-1134-D143-963D-920148F04490}" destId="{B8E88D0A-3AF6-284C-9DC0-219E12299F27}" srcOrd="3" destOrd="0" parTransId="{DBF7FED5-D4E4-FA43-8570-A5E5171BEC81}" sibTransId="{B0B02F63-3CFA-ED4A-94F3-0097552519C7}"/>
    <dgm:cxn modelId="{35E4FF58-9E5F-614E-8303-14319750B7D2}" type="presOf" srcId="{64DAA112-0325-D94B-9D47-E090E83D67D3}" destId="{6ED202EE-6C33-6342-88BF-7B1E59B2DD92}" srcOrd="0" destOrd="2" presId="urn:microsoft.com/office/officeart/2005/8/layout/hList1"/>
    <dgm:cxn modelId="{D1CCA08F-F447-BE4B-96FE-3884CA13E5DF}" srcId="{CFB41569-1134-D143-963D-920148F04490}" destId="{5D7FDCD7-36E8-A144-91F6-F14ED3721FEA}" srcOrd="1" destOrd="0" parTransId="{D998CE05-52DF-714C-85F6-3BC796B916C4}" sibTransId="{E44DDFE3-43C1-2E4D-BDC5-26D5C4495AA0}"/>
    <dgm:cxn modelId="{9251DED2-C7E7-974B-9371-788BD556F50A}" type="presOf" srcId="{9D356631-53B1-1249-9FC4-C9CB07BDD0DA}" destId="{6ED202EE-6C33-6342-88BF-7B1E59B2DD92}" srcOrd="0" destOrd="0" presId="urn:microsoft.com/office/officeart/2005/8/layout/hList1"/>
    <dgm:cxn modelId="{9E34A230-6F0F-794F-8CF4-81AF61C8E19C}" type="presOf" srcId="{B8E88D0A-3AF6-284C-9DC0-219E12299F27}" destId="{6ED202EE-6C33-6342-88BF-7B1E59B2DD92}" srcOrd="0" destOrd="3" presId="urn:microsoft.com/office/officeart/2005/8/layout/hList1"/>
    <dgm:cxn modelId="{1C567561-6A3B-5048-964D-57C38D874869}" srcId="{CFB41569-1134-D143-963D-920148F04490}" destId="{9D356631-53B1-1249-9FC4-C9CB07BDD0DA}" srcOrd="0" destOrd="0" parTransId="{CDDA4603-92C7-5042-A56E-0CDF23AD64F3}" sibTransId="{90AFA0C9-8E21-2E42-A8F9-B676D3D0F1E8}"/>
    <dgm:cxn modelId="{62442DB4-A359-2C4A-A229-A92081C733ED}" srcId="{CFB41569-1134-D143-963D-920148F04490}" destId="{64DAA112-0325-D94B-9D47-E090E83D67D3}" srcOrd="2" destOrd="0" parTransId="{A76CE0A6-2BD4-144F-B93F-DBDE70E810D8}" sibTransId="{523BB59D-E336-1B43-8A68-70BC145293F9}"/>
    <dgm:cxn modelId="{E6098EAA-B224-4E42-A471-BF1D3498E7E5}" type="presOf" srcId="{5D7FDCD7-36E8-A144-91F6-F14ED3721FEA}" destId="{6ED202EE-6C33-6342-88BF-7B1E59B2DD92}" srcOrd="0" destOrd="1" presId="urn:microsoft.com/office/officeart/2005/8/layout/hList1"/>
    <dgm:cxn modelId="{5981750D-596E-FF44-B158-9F1BFBD24799}" type="presOf" srcId="{CFB41569-1134-D143-963D-920148F04490}" destId="{BE50D340-5C58-B84C-9C87-35CED604F1C3}" srcOrd="0" destOrd="0" presId="urn:microsoft.com/office/officeart/2005/8/layout/hList1"/>
    <dgm:cxn modelId="{0439B1DC-09E7-7A48-A734-0ECA0E5667AF}" srcId="{8CAE88E9-D88F-8249-A057-D3610D132A85}" destId="{CFB41569-1134-D143-963D-920148F04490}" srcOrd="0" destOrd="0" parTransId="{FA4219BA-2BAF-C84D-965C-4D0234EDEF6B}" sibTransId="{DDD0D31B-EA70-0D4B-B73F-E42EDC34529B}"/>
    <dgm:cxn modelId="{5E66ECA8-BC11-A249-B48C-E5A6F9CBAF79}" type="presParOf" srcId="{1058BE6E-135E-284D-951C-9A99A843E059}" destId="{4D19ED02-8409-B242-A7D3-9D184BA39498}" srcOrd="0" destOrd="0" presId="urn:microsoft.com/office/officeart/2005/8/layout/hList1"/>
    <dgm:cxn modelId="{47DBF804-639E-8248-8076-FDE41AA75460}" type="presParOf" srcId="{4D19ED02-8409-B242-A7D3-9D184BA39498}" destId="{BE50D340-5C58-B84C-9C87-35CED604F1C3}" srcOrd="0" destOrd="0" presId="urn:microsoft.com/office/officeart/2005/8/layout/hList1"/>
    <dgm:cxn modelId="{804352BA-91A6-F143-BD55-725967B5081F}" type="presParOf" srcId="{4D19ED02-8409-B242-A7D3-9D184BA39498}" destId="{6ED202EE-6C33-6342-88BF-7B1E59B2DD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E560EC-012E-6645-8667-112DA4AB02C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DC8E85E1-6204-DB44-84C5-3E58B8609CEB}">
      <dgm:prSet phldrT="[Text]"/>
      <dgm:spPr>
        <a:solidFill>
          <a:schemeClr val="accent3">
            <a:lumMod val="50000"/>
          </a:schemeClr>
        </a:solidFill>
      </dgm:spPr>
      <dgm:t>
        <a:bodyPr/>
        <a:lstStyle/>
        <a:p>
          <a:r>
            <a:rPr lang="en-US" dirty="0" smtClean="0"/>
            <a:t>Atomic Operations</a:t>
          </a:r>
          <a:endParaRPr lang="en-US" dirty="0"/>
        </a:p>
      </dgm:t>
    </dgm:pt>
    <dgm:pt modelId="{D53AB346-0BA0-CC43-8182-5361FD0F6EBC}" type="parTrans" cxnId="{52679996-C3C5-DD43-B477-A4A83923D394}">
      <dgm:prSet/>
      <dgm:spPr/>
      <dgm:t>
        <a:bodyPr/>
        <a:lstStyle/>
        <a:p>
          <a:endParaRPr lang="en-US"/>
        </a:p>
      </dgm:t>
    </dgm:pt>
    <dgm:pt modelId="{115A1677-884D-A341-8FCF-A81AF4C538FF}" type="sibTrans" cxnId="{52679996-C3C5-DD43-B477-A4A83923D394}">
      <dgm:prSet/>
      <dgm:spPr/>
      <dgm:t>
        <a:bodyPr/>
        <a:lstStyle/>
        <a:p>
          <a:endParaRPr lang="en-US"/>
        </a:p>
      </dgm:t>
    </dgm:pt>
    <dgm:pt modelId="{1951475A-E604-5E40-8F4F-B39672A8C41F}" type="pres">
      <dgm:prSet presAssocID="{01E560EC-012E-6645-8667-112DA4AB02C4}" presName="diagram" presStyleCnt="0">
        <dgm:presLayoutVars>
          <dgm:dir/>
          <dgm:resizeHandles val="exact"/>
        </dgm:presLayoutVars>
      </dgm:prSet>
      <dgm:spPr/>
      <dgm:t>
        <a:bodyPr/>
        <a:lstStyle/>
        <a:p>
          <a:endParaRPr lang="en-US"/>
        </a:p>
      </dgm:t>
    </dgm:pt>
    <dgm:pt modelId="{4A1BA01A-6511-C44B-BE96-8B60361A3516}" type="pres">
      <dgm:prSet presAssocID="{DC8E85E1-6204-DB44-84C5-3E58B8609CEB}" presName="node" presStyleLbl="node1" presStyleIdx="0" presStyleCnt="1">
        <dgm:presLayoutVars>
          <dgm:bulletEnabled val="1"/>
        </dgm:presLayoutVars>
      </dgm:prSet>
      <dgm:spPr/>
      <dgm:t>
        <a:bodyPr/>
        <a:lstStyle/>
        <a:p>
          <a:endParaRPr lang="en-US"/>
        </a:p>
      </dgm:t>
    </dgm:pt>
  </dgm:ptLst>
  <dgm:cxnLst>
    <dgm:cxn modelId="{52679996-C3C5-DD43-B477-A4A83923D394}" srcId="{01E560EC-012E-6645-8667-112DA4AB02C4}" destId="{DC8E85E1-6204-DB44-84C5-3E58B8609CEB}" srcOrd="0" destOrd="0" parTransId="{D53AB346-0BA0-CC43-8182-5361FD0F6EBC}" sibTransId="{115A1677-884D-A341-8FCF-A81AF4C538FF}"/>
    <dgm:cxn modelId="{50508A38-4982-D44A-9701-1DE62A6EA48F}" type="presOf" srcId="{DC8E85E1-6204-DB44-84C5-3E58B8609CEB}" destId="{4A1BA01A-6511-C44B-BE96-8B60361A3516}" srcOrd="0" destOrd="0" presId="urn:microsoft.com/office/officeart/2005/8/layout/default#3"/>
    <dgm:cxn modelId="{389CDA8F-EB61-A044-A9B8-71FCB0EC9D5F}" type="presOf" srcId="{01E560EC-012E-6645-8667-112DA4AB02C4}" destId="{1951475A-E604-5E40-8F4F-B39672A8C41F}" srcOrd="0" destOrd="0" presId="urn:microsoft.com/office/officeart/2005/8/layout/default#3"/>
    <dgm:cxn modelId="{A6AECD92-1716-6543-A658-877BF2143589}" type="presParOf" srcId="{1951475A-E604-5E40-8F4F-B39672A8C41F}" destId="{4A1BA01A-6511-C44B-BE96-8B60361A3516}"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51F3F0-0999-3E44-B55B-2B73DE5EA3D1}"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A5CDEF25-1AC2-E349-8737-177F4322F0C1}">
      <dgm:prSet phldrT="[Text]"/>
      <dgm:spPr>
        <a:solidFill>
          <a:schemeClr val="accent4">
            <a:lumMod val="75000"/>
          </a:schemeClr>
        </a:solidFill>
      </dgm:spPr>
      <dgm:t>
        <a:bodyPr/>
        <a:lstStyle/>
        <a:p>
          <a:r>
            <a:rPr lang="en-US" dirty="0" smtClean="0"/>
            <a:t>Spinlocks</a:t>
          </a:r>
          <a:endParaRPr lang="en-US" dirty="0"/>
        </a:p>
      </dgm:t>
    </dgm:pt>
    <dgm:pt modelId="{2DA7BD65-C5A2-8442-B724-F734F33FC182}" type="parTrans" cxnId="{888E17F6-59F0-6347-A945-DEF21A5BB769}">
      <dgm:prSet/>
      <dgm:spPr/>
      <dgm:t>
        <a:bodyPr/>
        <a:lstStyle/>
        <a:p>
          <a:endParaRPr lang="en-US"/>
        </a:p>
      </dgm:t>
    </dgm:pt>
    <dgm:pt modelId="{876226A0-61EA-D441-8B01-106C7E5ACB92}" type="sibTrans" cxnId="{888E17F6-59F0-6347-A945-DEF21A5BB769}">
      <dgm:prSet/>
      <dgm:spPr/>
      <dgm:t>
        <a:bodyPr/>
        <a:lstStyle/>
        <a:p>
          <a:endParaRPr lang="en-US"/>
        </a:p>
      </dgm:t>
    </dgm:pt>
    <dgm:pt modelId="{68B386CD-2A8A-3341-B4E8-736A0BDD8E71}" type="pres">
      <dgm:prSet presAssocID="{3551F3F0-0999-3E44-B55B-2B73DE5EA3D1}" presName="diagram" presStyleCnt="0">
        <dgm:presLayoutVars>
          <dgm:dir/>
          <dgm:resizeHandles val="exact"/>
        </dgm:presLayoutVars>
      </dgm:prSet>
      <dgm:spPr/>
      <dgm:t>
        <a:bodyPr/>
        <a:lstStyle/>
        <a:p>
          <a:endParaRPr lang="en-US"/>
        </a:p>
      </dgm:t>
    </dgm:pt>
    <dgm:pt modelId="{559E47B0-A1CE-FD47-A10E-2C8E46FD8572}" type="pres">
      <dgm:prSet presAssocID="{A5CDEF25-1AC2-E349-8737-177F4322F0C1}" presName="node" presStyleLbl="node1" presStyleIdx="0" presStyleCnt="1">
        <dgm:presLayoutVars>
          <dgm:bulletEnabled val="1"/>
        </dgm:presLayoutVars>
      </dgm:prSet>
      <dgm:spPr/>
      <dgm:t>
        <a:bodyPr/>
        <a:lstStyle/>
        <a:p>
          <a:endParaRPr lang="en-US"/>
        </a:p>
      </dgm:t>
    </dgm:pt>
  </dgm:ptLst>
  <dgm:cxnLst>
    <dgm:cxn modelId="{0855ED5C-11D9-7E49-A4D3-3E2AE2B49BD6}" type="presOf" srcId="{A5CDEF25-1AC2-E349-8737-177F4322F0C1}" destId="{559E47B0-A1CE-FD47-A10E-2C8E46FD8572}" srcOrd="0" destOrd="0" presId="urn:microsoft.com/office/officeart/2005/8/layout/default#4"/>
    <dgm:cxn modelId="{B8742E88-0D10-C744-9516-AF6E67D6E8F5}" type="presOf" srcId="{3551F3F0-0999-3E44-B55B-2B73DE5EA3D1}" destId="{68B386CD-2A8A-3341-B4E8-736A0BDD8E71}" srcOrd="0" destOrd="0" presId="urn:microsoft.com/office/officeart/2005/8/layout/default#4"/>
    <dgm:cxn modelId="{888E17F6-59F0-6347-A945-DEF21A5BB769}" srcId="{3551F3F0-0999-3E44-B55B-2B73DE5EA3D1}" destId="{A5CDEF25-1AC2-E349-8737-177F4322F0C1}" srcOrd="0" destOrd="0" parTransId="{2DA7BD65-C5A2-8442-B724-F734F33FC182}" sibTransId="{876226A0-61EA-D441-8B01-106C7E5ACB92}"/>
    <dgm:cxn modelId="{D1F4AD7A-19FB-9743-BFD0-E17BB9CD7AF7}" type="presParOf" srcId="{68B386CD-2A8A-3341-B4E8-736A0BDD8E71}" destId="{559E47B0-A1CE-FD47-A10E-2C8E46FD8572}"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EF7614-648D-FE42-9795-473BAC7BD164}"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83C06053-493A-0B4B-A971-51C857B32061}">
      <dgm:prSet phldrT="[Text]"/>
      <dgm:spPr>
        <a:solidFill>
          <a:schemeClr val="accent2">
            <a:lumMod val="50000"/>
          </a:schemeClr>
        </a:solidFill>
      </dgm:spPr>
      <dgm:t>
        <a:bodyPr/>
        <a:lstStyle/>
        <a:p>
          <a:r>
            <a:rPr lang="en-US" dirty="0" smtClean="0"/>
            <a:t>Semaphores</a:t>
          </a:r>
          <a:endParaRPr lang="en-US" dirty="0"/>
        </a:p>
      </dgm:t>
    </dgm:pt>
    <dgm:pt modelId="{81BC4BD9-C4A1-5841-AA8A-21C41CC6650B}" type="parTrans" cxnId="{39241915-79DD-714D-A1FA-3C5EBC47047E}">
      <dgm:prSet/>
      <dgm:spPr/>
      <dgm:t>
        <a:bodyPr/>
        <a:lstStyle/>
        <a:p>
          <a:endParaRPr lang="en-US"/>
        </a:p>
      </dgm:t>
    </dgm:pt>
    <dgm:pt modelId="{38B1A83C-A0E9-1047-9DE6-E2DCE640B457}" type="sibTrans" cxnId="{39241915-79DD-714D-A1FA-3C5EBC47047E}">
      <dgm:prSet/>
      <dgm:spPr/>
      <dgm:t>
        <a:bodyPr/>
        <a:lstStyle/>
        <a:p>
          <a:endParaRPr lang="en-US"/>
        </a:p>
      </dgm:t>
    </dgm:pt>
    <dgm:pt modelId="{38A97E84-4467-C541-A0D7-417620E46BFE}" type="pres">
      <dgm:prSet presAssocID="{1CEF7614-648D-FE42-9795-473BAC7BD164}" presName="diagram" presStyleCnt="0">
        <dgm:presLayoutVars>
          <dgm:dir/>
          <dgm:resizeHandles val="exact"/>
        </dgm:presLayoutVars>
      </dgm:prSet>
      <dgm:spPr/>
      <dgm:t>
        <a:bodyPr/>
        <a:lstStyle/>
        <a:p>
          <a:endParaRPr lang="en-US"/>
        </a:p>
      </dgm:t>
    </dgm:pt>
    <dgm:pt modelId="{B6EE9A90-D39C-A949-A530-69A4C45D3CCB}" type="pres">
      <dgm:prSet presAssocID="{83C06053-493A-0B4B-A971-51C857B32061}" presName="node" presStyleLbl="node1" presStyleIdx="0" presStyleCnt="1">
        <dgm:presLayoutVars>
          <dgm:bulletEnabled val="1"/>
        </dgm:presLayoutVars>
      </dgm:prSet>
      <dgm:spPr/>
      <dgm:t>
        <a:bodyPr/>
        <a:lstStyle/>
        <a:p>
          <a:endParaRPr lang="en-US"/>
        </a:p>
      </dgm:t>
    </dgm:pt>
  </dgm:ptLst>
  <dgm:cxnLst>
    <dgm:cxn modelId="{EB4FED3E-1A1C-3045-B238-0B54B129FC47}" type="presOf" srcId="{83C06053-493A-0B4B-A971-51C857B32061}" destId="{B6EE9A90-D39C-A949-A530-69A4C45D3CCB}" srcOrd="0" destOrd="0" presId="urn:microsoft.com/office/officeart/2005/8/layout/default#5"/>
    <dgm:cxn modelId="{F82810CE-064A-DF40-91D5-72A1FFC0E515}" type="presOf" srcId="{1CEF7614-648D-FE42-9795-473BAC7BD164}" destId="{38A97E84-4467-C541-A0D7-417620E46BFE}" srcOrd="0" destOrd="0" presId="urn:microsoft.com/office/officeart/2005/8/layout/default#5"/>
    <dgm:cxn modelId="{39241915-79DD-714D-A1FA-3C5EBC47047E}" srcId="{1CEF7614-648D-FE42-9795-473BAC7BD164}" destId="{83C06053-493A-0B4B-A971-51C857B32061}" srcOrd="0" destOrd="0" parTransId="{81BC4BD9-C4A1-5841-AA8A-21C41CC6650B}" sibTransId="{38B1A83C-A0E9-1047-9DE6-E2DCE640B457}"/>
    <dgm:cxn modelId="{02BFF4DD-0CEC-CA4E-8636-DCA827CC1EA8}" type="presParOf" srcId="{38A97E84-4467-C541-A0D7-417620E46BFE}" destId="{B6EE9A90-D39C-A949-A530-69A4C45D3CCB}" srcOrd="0" destOrd="0" presId="urn:microsoft.com/office/officeart/2005/8/layout/defaul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C5D087-4E4A-1B4A-AF00-BB2FEACF8FAA}"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C51791EA-5609-BF48-A40D-F75D57BF0903}">
      <dgm:prSet phldrT="[Text]"/>
      <dgm:spPr>
        <a:solidFill>
          <a:schemeClr val="accent6">
            <a:lumMod val="75000"/>
          </a:schemeClr>
        </a:solidFill>
      </dgm:spPr>
      <dgm:t>
        <a:bodyPr/>
        <a:lstStyle/>
        <a:p>
          <a:r>
            <a:rPr lang="en-US" dirty="0" smtClean="0"/>
            <a:t>Barriers</a:t>
          </a:r>
          <a:endParaRPr lang="en-US" dirty="0"/>
        </a:p>
      </dgm:t>
    </dgm:pt>
    <dgm:pt modelId="{441916D1-8E93-CA47-B5B1-3693C11F7EF8}" type="parTrans" cxnId="{330FF25E-861F-1942-A1D9-6895535D7C9F}">
      <dgm:prSet/>
      <dgm:spPr/>
      <dgm:t>
        <a:bodyPr/>
        <a:lstStyle/>
        <a:p>
          <a:endParaRPr lang="en-US"/>
        </a:p>
      </dgm:t>
    </dgm:pt>
    <dgm:pt modelId="{2D39295F-4D70-3D46-B134-8C26CBD002EF}" type="sibTrans" cxnId="{330FF25E-861F-1942-A1D9-6895535D7C9F}">
      <dgm:prSet/>
      <dgm:spPr/>
      <dgm:t>
        <a:bodyPr/>
        <a:lstStyle/>
        <a:p>
          <a:endParaRPr lang="en-US"/>
        </a:p>
      </dgm:t>
    </dgm:pt>
    <dgm:pt modelId="{59AF38B8-B5D9-414C-AD25-5B56BF1F3895}" type="pres">
      <dgm:prSet presAssocID="{C5C5D087-4E4A-1B4A-AF00-BB2FEACF8FAA}" presName="diagram" presStyleCnt="0">
        <dgm:presLayoutVars>
          <dgm:dir/>
          <dgm:resizeHandles val="exact"/>
        </dgm:presLayoutVars>
      </dgm:prSet>
      <dgm:spPr/>
      <dgm:t>
        <a:bodyPr/>
        <a:lstStyle/>
        <a:p>
          <a:endParaRPr lang="en-US"/>
        </a:p>
      </dgm:t>
    </dgm:pt>
    <dgm:pt modelId="{F378CFC4-A1DA-334B-B330-B16818B7BFC0}" type="pres">
      <dgm:prSet presAssocID="{C51791EA-5609-BF48-A40D-F75D57BF0903}" presName="node" presStyleLbl="node1" presStyleIdx="0" presStyleCnt="1" custLinFactNeighborX="-9488" custLinFactNeighborY="-20">
        <dgm:presLayoutVars>
          <dgm:bulletEnabled val="1"/>
        </dgm:presLayoutVars>
      </dgm:prSet>
      <dgm:spPr/>
      <dgm:t>
        <a:bodyPr/>
        <a:lstStyle/>
        <a:p>
          <a:endParaRPr lang="en-US"/>
        </a:p>
      </dgm:t>
    </dgm:pt>
  </dgm:ptLst>
  <dgm:cxnLst>
    <dgm:cxn modelId="{FFF20A67-30F2-5F4B-A190-F0D71CE3D2DE}" type="presOf" srcId="{C51791EA-5609-BF48-A40D-F75D57BF0903}" destId="{F378CFC4-A1DA-334B-B330-B16818B7BFC0}" srcOrd="0" destOrd="0" presId="urn:microsoft.com/office/officeart/2005/8/layout/default#6"/>
    <dgm:cxn modelId="{330FF25E-861F-1942-A1D9-6895535D7C9F}" srcId="{C5C5D087-4E4A-1B4A-AF00-BB2FEACF8FAA}" destId="{C51791EA-5609-BF48-A40D-F75D57BF0903}" srcOrd="0" destOrd="0" parTransId="{441916D1-8E93-CA47-B5B1-3693C11F7EF8}" sibTransId="{2D39295F-4D70-3D46-B134-8C26CBD002EF}"/>
    <dgm:cxn modelId="{A124E524-6EA4-4845-8A29-E4A246D7C31B}" type="presOf" srcId="{C5C5D087-4E4A-1B4A-AF00-BB2FEACF8FAA}" destId="{59AF38B8-B5D9-414C-AD25-5B56BF1F3895}" srcOrd="0" destOrd="0" presId="urn:microsoft.com/office/officeart/2005/8/layout/default#6"/>
    <dgm:cxn modelId="{608E533F-EF79-A541-9047-5330CDDE8103}" type="presParOf" srcId="{59AF38B8-B5D9-414C-AD25-5B56BF1F3895}" destId="{F378CFC4-A1DA-334B-B330-B16818B7BFC0}" srcOrd="0" destOrd="0" presId="urn:microsoft.com/office/officeart/2005/8/layout/defaul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B5D7DD7-E4F4-F54C-AD23-AE26871A1BF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9E38E3D-D99B-0241-ACC0-5CF6D077C66F}">
      <dgm:prSet phldrT="[Text]"/>
      <dgm:spPr>
        <a:solidFill>
          <a:schemeClr val="bg1"/>
        </a:solidFill>
      </dgm:spPr>
      <dgm:t>
        <a:bodyPr/>
        <a:lstStyle/>
        <a:p>
          <a:r>
            <a:rPr lang="en-US" dirty="0" smtClean="0"/>
            <a:t>Integer Operations</a:t>
          </a:r>
          <a:endParaRPr lang="en-US" dirty="0"/>
        </a:p>
      </dgm:t>
    </dgm:pt>
    <dgm:pt modelId="{D64744ED-6736-394A-BEF1-636A6A8AB146}" type="parTrans" cxnId="{43B8E064-FB91-6E42-9E10-6772A0293B87}">
      <dgm:prSet/>
      <dgm:spPr/>
      <dgm:t>
        <a:bodyPr/>
        <a:lstStyle/>
        <a:p>
          <a:endParaRPr lang="en-US"/>
        </a:p>
      </dgm:t>
    </dgm:pt>
    <dgm:pt modelId="{33E4A7A6-ADA8-3343-968F-587DCA06D546}" type="sibTrans" cxnId="{43B8E064-FB91-6E42-9E10-6772A0293B87}">
      <dgm:prSet/>
      <dgm:spPr/>
      <dgm:t>
        <a:bodyPr/>
        <a:lstStyle/>
        <a:p>
          <a:endParaRPr lang="en-US"/>
        </a:p>
      </dgm:t>
    </dgm:pt>
    <dgm:pt modelId="{F89AB1E8-B903-574B-84D4-625F81F5A663}">
      <dgm:prSet/>
      <dgm:spPr/>
      <dgm:t>
        <a:bodyPr/>
        <a:lstStyle/>
        <a:p>
          <a:r>
            <a:rPr lang="en-US" dirty="0" smtClean="0"/>
            <a:t>operate on an integer variable</a:t>
          </a:r>
        </a:p>
      </dgm:t>
    </dgm:pt>
    <dgm:pt modelId="{A356491F-CA2B-E94A-B76A-B41048F63895}" type="parTrans" cxnId="{18927F94-28BC-1F4B-8137-4DA7D7005D52}">
      <dgm:prSet/>
      <dgm:spPr/>
      <dgm:t>
        <a:bodyPr/>
        <a:lstStyle/>
        <a:p>
          <a:endParaRPr lang="en-US"/>
        </a:p>
      </dgm:t>
    </dgm:pt>
    <dgm:pt modelId="{1C3E2394-A8C9-F045-9304-43C49363503F}" type="sibTrans" cxnId="{18927F94-28BC-1F4B-8137-4DA7D7005D52}">
      <dgm:prSet/>
      <dgm:spPr/>
      <dgm:t>
        <a:bodyPr/>
        <a:lstStyle/>
        <a:p>
          <a:endParaRPr lang="en-US"/>
        </a:p>
      </dgm:t>
    </dgm:pt>
    <dgm:pt modelId="{EE86CA90-03B7-9A43-949E-B2D2F40E39C6}">
      <dgm:prSet/>
      <dgm:spPr/>
      <dgm:t>
        <a:bodyPr/>
        <a:lstStyle/>
        <a:p>
          <a:r>
            <a:rPr lang="en-US" smtClean="0"/>
            <a:t>typically used to implement counters</a:t>
          </a:r>
          <a:endParaRPr lang="en-US" dirty="0" smtClean="0"/>
        </a:p>
      </dgm:t>
    </dgm:pt>
    <dgm:pt modelId="{AF120FE7-9A26-E34A-A398-71B9093A8E3C}" type="parTrans" cxnId="{0C014E08-17A6-3241-8183-221D0A6BB6AD}">
      <dgm:prSet/>
      <dgm:spPr/>
      <dgm:t>
        <a:bodyPr/>
        <a:lstStyle/>
        <a:p>
          <a:endParaRPr lang="en-US"/>
        </a:p>
      </dgm:t>
    </dgm:pt>
    <dgm:pt modelId="{2907E6C8-D8FF-D643-921C-DE2F4B6113AE}" type="sibTrans" cxnId="{0C014E08-17A6-3241-8183-221D0A6BB6AD}">
      <dgm:prSet/>
      <dgm:spPr/>
      <dgm:t>
        <a:bodyPr/>
        <a:lstStyle/>
        <a:p>
          <a:endParaRPr lang="en-US"/>
        </a:p>
      </dgm:t>
    </dgm:pt>
    <dgm:pt modelId="{02288592-52C1-1746-BF6C-021B07ED76F8}">
      <dgm:prSet/>
      <dgm:spPr>
        <a:solidFill>
          <a:schemeClr val="bg1"/>
        </a:solidFill>
      </dgm:spPr>
      <dgm:t>
        <a:bodyPr/>
        <a:lstStyle/>
        <a:p>
          <a:r>
            <a:rPr lang="en-US" dirty="0" smtClean="0"/>
            <a:t>Bitmap Operations</a:t>
          </a:r>
        </a:p>
      </dgm:t>
    </dgm:pt>
    <dgm:pt modelId="{0DD35F50-8311-D343-A416-6FE929874F34}" type="parTrans" cxnId="{F05777BD-9FDD-EE4A-9F26-15F994DA2DBD}">
      <dgm:prSet/>
      <dgm:spPr/>
      <dgm:t>
        <a:bodyPr/>
        <a:lstStyle/>
        <a:p>
          <a:endParaRPr lang="en-US"/>
        </a:p>
      </dgm:t>
    </dgm:pt>
    <dgm:pt modelId="{FEB73D31-29BA-C847-A589-05A79DE5DF8D}" type="sibTrans" cxnId="{F05777BD-9FDD-EE4A-9F26-15F994DA2DBD}">
      <dgm:prSet/>
      <dgm:spPr/>
      <dgm:t>
        <a:bodyPr/>
        <a:lstStyle/>
        <a:p>
          <a:endParaRPr lang="en-US"/>
        </a:p>
      </dgm:t>
    </dgm:pt>
    <dgm:pt modelId="{BA1B87A2-8D47-2842-B451-0F1126B0F6B7}">
      <dgm:prSet/>
      <dgm:spPr/>
      <dgm:t>
        <a:bodyPr/>
        <a:lstStyle/>
        <a:p>
          <a:r>
            <a:rPr lang="en-US" dirty="0" smtClean="0"/>
            <a:t>operate on one of a sequence of bits at an arbitrary memory location indicated by a pointer variable</a:t>
          </a:r>
        </a:p>
      </dgm:t>
    </dgm:pt>
    <dgm:pt modelId="{038F57D5-7E73-1241-A039-EA0D03D0AEB9}" type="parTrans" cxnId="{7A38E71E-B129-444C-B9F3-CC2C19D85665}">
      <dgm:prSet/>
      <dgm:spPr/>
      <dgm:t>
        <a:bodyPr/>
        <a:lstStyle/>
        <a:p>
          <a:endParaRPr lang="en-US"/>
        </a:p>
      </dgm:t>
    </dgm:pt>
    <dgm:pt modelId="{859565B7-27F0-914F-A0E1-D5830E2165B1}" type="sibTrans" cxnId="{7A38E71E-B129-444C-B9F3-CC2C19D85665}">
      <dgm:prSet/>
      <dgm:spPr/>
      <dgm:t>
        <a:bodyPr/>
        <a:lstStyle/>
        <a:p>
          <a:endParaRPr lang="en-US"/>
        </a:p>
      </dgm:t>
    </dgm:pt>
    <dgm:pt modelId="{335831A9-6AA3-794F-9BB9-153A3AAF5A75}" type="pres">
      <dgm:prSet presAssocID="{4B5D7DD7-E4F4-F54C-AD23-AE26871A1BFF}" presName="theList" presStyleCnt="0">
        <dgm:presLayoutVars>
          <dgm:dir/>
          <dgm:animLvl val="lvl"/>
          <dgm:resizeHandles val="exact"/>
        </dgm:presLayoutVars>
      </dgm:prSet>
      <dgm:spPr/>
      <dgm:t>
        <a:bodyPr/>
        <a:lstStyle/>
        <a:p>
          <a:endParaRPr lang="en-US"/>
        </a:p>
      </dgm:t>
    </dgm:pt>
    <dgm:pt modelId="{0EEF6EE3-3729-3846-85B0-69F55D86782C}" type="pres">
      <dgm:prSet presAssocID="{89E38E3D-D99B-0241-ACC0-5CF6D077C66F}" presName="compNode" presStyleCnt="0"/>
      <dgm:spPr/>
    </dgm:pt>
    <dgm:pt modelId="{312C2650-513C-9047-89E4-5053DF7EFDD2}" type="pres">
      <dgm:prSet presAssocID="{89E38E3D-D99B-0241-ACC0-5CF6D077C66F}" presName="aNode" presStyleLbl="bgShp" presStyleIdx="0" presStyleCnt="2"/>
      <dgm:spPr/>
      <dgm:t>
        <a:bodyPr/>
        <a:lstStyle/>
        <a:p>
          <a:endParaRPr lang="en-US"/>
        </a:p>
      </dgm:t>
    </dgm:pt>
    <dgm:pt modelId="{2376D43F-8309-FA4E-8386-3FD04A31675C}" type="pres">
      <dgm:prSet presAssocID="{89E38E3D-D99B-0241-ACC0-5CF6D077C66F}" presName="textNode" presStyleLbl="bgShp" presStyleIdx="0" presStyleCnt="2"/>
      <dgm:spPr/>
      <dgm:t>
        <a:bodyPr/>
        <a:lstStyle/>
        <a:p>
          <a:endParaRPr lang="en-US"/>
        </a:p>
      </dgm:t>
    </dgm:pt>
    <dgm:pt modelId="{985EFB01-9205-AF4D-832F-B9D977CAC632}" type="pres">
      <dgm:prSet presAssocID="{89E38E3D-D99B-0241-ACC0-5CF6D077C66F}" presName="compChildNode" presStyleCnt="0"/>
      <dgm:spPr/>
    </dgm:pt>
    <dgm:pt modelId="{DC22C446-BC95-8046-B209-A80DFF3F5426}" type="pres">
      <dgm:prSet presAssocID="{89E38E3D-D99B-0241-ACC0-5CF6D077C66F}" presName="theInnerList" presStyleCnt="0"/>
      <dgm:spPr/>
    </dgm:pt>
    <dgm:pt modelId="{B9898B05-7FDC-4C4F-8B1A-A3E42907094F}" type="pres">
      <dgm:prSet presAssocID="{F89AB1E8-B903-574B-84D4-625F81F5A663}" presName="childNode" presStyleLbl="node1" presStyleIdx="0" presStyleCnt="3">
        <dgm:presLayoutVars>
          <dgm:bulletEnabled val="1"/>
        </dgm:presLayoutVars>
      </dgm:prSet>
      <dgm:spPr/>
      <dgm:t>
        <a:bodyPr/>
        <a:lstStyle/>
        <a:p>
          <a:endParaRPr lang="en-US"/>
        </a:p>
      </dgm:t>
    </dgm:pt>
    <dgm:pt modelId="{1D8A2D56-86C8-6949-8031-DF5A03F7F150}" type="pres">
      <dgm:prSet presAssocID="{F89AB1E8-B903-574B-84D4-625F81F5A663}" presName="aSpace2" presStyleCnt="0"/>
      <dgm:spPr/>
    </dgm:pt>
    <dgm:pt modelId="{9CEFE40A-C584-664B-BBC0-A05A7868161F}" type="pres">
      <dgm:prSet presAssocID="{EE86CA90-03B7-9A43-949E-B2D2F40E39C6}" presName="childNode" presStyleLbl="node1" presStyleIdx="1" presStyleCnt="3">
        <dgm:presLayoutVars>
          <dgm:bulletEnabled val="1"/>
        </dgm:presLayoutVars>
      </dgm:prSet>
      <dgm:spPr/>
      <dgm:t>
        <a:bodyPr/>
        <a:lstStyle/>
        <a:p>
          <a:endParaRPr lang="en-US"/>
        </a:p>
      </dgm:t>
    </dgm:pt>
    <dgm:pt modelId="{D9D046A7-399E-404F-8E10-18B8C7207BC1}" type="pres">
      <dgm:prSet presAssocID="{89E38E3D-D99B-0241-ACC0-5CF6D077C66F}" presName="aSpace" presStyleCnt="0"/>
      <dgm:spPr/>
    </dgm:pt>
    <dgm:pt modelId="{D8797E51-97F3-0143-B324-9E1FC1643400}" type="pres">
      <dgm:prSet presAssocID="{02288592-52C1-1746-BF6C-021B07ED76F8}" presName="compNode" presStyleCnt="0"/>
      <dgm:spPr/>
    </dgm:pt>
    <dgm:pt modelId="{8F906254-A81A-D34D-8901-C3C7A38533AA}" type="pres">
      <dgm:prSet presAssocID="{02288592-52C1-1746-BF6C-021B07ED76F8}" presName="aNode" presStyleLbl="bgShp" presStyleIdx="1" presStyleCnt="2"/>
      <dgm:spPr/>
      <dgm:t>
        <a:bodyPr/>
        <a:lstStyle/>
        <a:p>
          <a:endParaRPr lang="en-US"/>
        </a:p>
      </dgm:t>
    </dgm:pt>
    <dgm:pt modelId="{05BBB2BE-37A6-FC42-8AFC-E5C700062127}" type="pres">
      <dgm:prSet presAssocID="{02288592-52C1-1746-BF6C-021B07ED76F8}" presName="textNode" presStyleLbl="bgShp" presStyleIdx="1" presStyleCnt="2"/>
      <dgm:spPr/>
      <dgm:t>
        <a:bodyPr/>
        <a:lstStyle/>
        <a:p>
          <a:endParaRPr lang="en-US"/>
        </a:p>
      </dgm:t>
    </dgm:pt>
    <dgm:pt modelId="{6C019BFF-A4EF-984E-9A78-0B9DD33FAF91}" type="pres">
      <dgm:prSet presAssocID="{02288592-52C1-1746-BF6C-021B07ED76F8}" presName="compChildNode" presStyleCnt="0"/>
      <dgm:spPr/>
    </dgm:pt>
    <dgm:pt modelId="{7A33FAA3-93F1-BF46-827E-16861592E413}" type="pres">
      <dgm:prSet presAssocID="{02288592-52C1-1746-BF6C-021B07ED76F8}" presName="theInnerList" presStyleCnt="0"/>
      <dgm:spPr/>
    </dgm:pt>
    <dgm:pt modelId="{1B160275-7D4D-9542-AB27-20FD6D8892EF}" type="pres">
      <dgm:prSet presAssocID="{BA1B87A2-8D47-2842-B451-0F1126B0F6B7}" presName="childNode" presStyleLbl="node1" presStyleIdx="2" presStyleCnt="3">
        <dgm:presLayoutVars>
          <dgm:bulletEnabled val="1"/>
        </dgm:presLayoutVars>
      </dgm:prSet>
      <dgm:spPr/>
      <dgm:t>
        <a:bodyPr/>
        <a:lstStyle/>
        <a:p>
          <a:endParaRPr lang="en-US"/>
        </a:p>
      </dgm:t>
    </dgm:pt>
  </dgm:ptLst>
  <dgm:cxnLst>
    <dgm:cxn modelId="{76B50860-7BD9-F949-895E-CDCB6AE05E52}" type="presOf" srcId="{EE86CA90-03B7-9A43-949E-B2D2F40E39C6}" destId="{9CEFE40A-C584-664B-BBC0-A05A7868161F}" srcOrd="0" destOrd="0" presId="urn:microsoft.com/office/officeart/2005/8/layout/lProcess2"/>
    <dgm:cxn modelId="{F05777BD-9FDD-EE4A-9F26-15F994DA2DBD}" srcId="{4B5D7DD7-E4F4-F54C-AD23-AE26871A1BFF}" destId="{02288592-52C1-1746-BF6C-021B07ED76F8}" srcOrd="1" destOrd="0" parTransId="{0DD35F50-8311-D343-A416-6FE929874F34}" sibTransId="{FEB73D31-29BA-C847-A589-05A79DE5DF8D}"/>
    <dgm:cxn modelId="{AF7767CF-12DB-1A4A-8446-37FFA2624852}" type="presOf" srcId="{02288592-52C1-1746-BF6C-021B07ED76F8}" destId="{05BBB2BE-37A6-FC42-8AFC-E5C700062127}" srcOrd="1" destOrd="0" presId="urn:microsoft.com/office/officeart/2005/8/layout/lProcess2"/>
    <dgm:cxn modelId="{18927F94-28BC-1F4B-8137-4DA7D7005D52}" srcId="{89E38E3D-D99B-0241-ACC0-5CF6D077C66F}" destId="{F89AB1E8-B903-574B-84D4-625F81F5A663}" srcOrd="0" destOrd="0" parTransId="{A356491F-CA2B-E94A-B76A-B41048F63895}" sibTransId="{1C3E2394-A8C9-F045-9304-43C49363503F}"/>
    <dgm:cxn modelId="{0C014E08-17A6-3241-8183-221D0A6BB6AD}" srcId="{89E38E3D-D99B-0241-ACC0-5CF6D077C66F}" destId="{EE86CA90-03B7-9A43-949E-B2D2F40E39C6}" srcOrd="1" destOrd="0" parTransId="{AF120FE7-9A26-E34A-A398-71B9093A8E3C}" sibTransId="{2907E6C8-D8FF-D643-921C-DE2F4B6113AE}"/>
    <dgm:cxn modelId="{43B8E064-FB91-6E42-9E10-6772A0293B87}" srcId="{4B5D7DD7-E4F4-F54C-AD23-AE26871A1BFF}" destId="{89E38E3D-D99B-0241-ACC0-5CF6D077C66F}" srcOrd="0" destOrd="0" parTransId="{D64744ED-6736-394A-BEF1-636A6A8AB146}" sibTransId="{33E4A7A6-ADA8-3343-968F-587DCA06D546}"/>
    <dgm:cxn modelId="{BEE2D10B-1F03-4B4B-B813-900D74A82753}" type="presOf" srcId="{4B5D7DD7-E4F4-F54C-AD23-AE26871A1BFF}" destId="{335831A9-6AA3-794F-9BB9-153A3AAF5A75}" srcOrd="0" destOrd="0" presId="urn:microsoft.com/office/officeart/2005/8/layout/lProcess2"/>
    <dgm:cxn modelId="{7A38E71E-B129-444C-B9F3-CC2C19D85665}" srcId="{02288592-52C1-1746-BF6C-021B07ED76F8}" destId="{BA1B87A2-8D47-2842-B451-0F1126B0F6B7}" srcOrd="0" destOrd="0" parTransId="{038F57D5-7E73-1241-A039-EA0D03D0AEB9}" sibTransId="{859565B7-27F0-914F-A0E1-D5830E2165B1}"/>
    <dgm:cxn modelId="{072A9080-A445-C24F-B0C1-E55D08CF13A3}" type="presOf" srcId="{02288592-52C1-1746-BF6C-021B07ED76F8}" destId="{8F906254-A81A-D34D-8901-C3C7A38533AA}" srcOrd="0" destOrd="0" presId="urn:microsoft.com/office/officeart/2005/8/layout/lProcess2"/>
    <dgm:cxn modelId="{C6BE46CB-BB1B-894C-92E1-67FAC8E837D2}" type="presOf" srcId="{89E38E3D-D99B-0241-ACC0-5CF6D077C66F}" destId="{2376D43F-8309-FA4E-8386-3FD04A31675C}" srcOrd="1" destOrd="0" presId="urn:microsoft.com/office/officeart/2005/8/layout/lProcess2"/>
    <dgm:cxn modelId="{DA3721D3-F5FF-8243-B6A0-B2B1F6446C4E}" type="presOf" srcId="{89E38E3D-D99B-0241-ACC0-5CF6D077C66F}" destId="{312C2650-513C-9047-89E4-5053DF7EFDD2}" srcOrd="0" destOrd="0" presId="urn:microsoft.com/office/officeart/2005/8/layout/lProcess2"/>
    <dgm:cxn modelId="{108952F1-66FB-8F44-9693-5DD851F9D482}" type="presOf" srcId="{F89AB1E8-B903-574B-84D4-625F81F5A663}" destId="{B9898B05-7FDC-4C4F-8B1A-A3E42907094F}" srcOrd="0" destOrd="0" presId="urn:microsoft.com/office/officeart/2005/8/layout/lProcess2"/>
    <dgm:cxn modelId="{B9FB54AA-9139-8448-890A-7ED594067E52}" type="presOf" srcId="{BA1B87A2-8D47-2842-B451-0F1126B0F6B7}" destId="{1B160275-7D4D-9542-AB27-20FD6D8892EF}" srcOrd="0" destOrd="0" presId="urn:microsoft.com/office/officeart/2005/8/layout/lProcess2"/>
    <dgm:cxn modelId="{85693EB1-F148-9E4A-BD1C-080D734A74BF}" type="presParOf" srcId="{335831A9-6AA3-794F-9BB9-153A3AAF5A75}" destId="{0EEF6EE3-3729-3846-85B0-69F55D86782C}" srcOrd="0" destOrd="0" presId="urn:microsoft.com/office/officeart/2005/8/layout/lProcess2"/>
    <dgm:cxn modelId="{5B1F84B6-D9F1-A746-9FFC-CFE2E7527EBE}" type="presParOf" srcId="{0EEF6EE3-3729-3846-85B0-69F55D86782C}" destId="{312C2650-513C-9047-89E4-5053DF7EFDD2}" srcOrd="0" destOrd="0" presId="urn:microsoft.com/office/officeart/2005/8/layout/lProcess2"/>
    <dgm:cxn modelId="{CEE5FEB3-D2B8-634C-ABBB-8A11B5C44530}" type="presParOf" srcId="{0EEF6EE3-3729-3846-85B0-69F55D86782C}" destId="{2376D43F-8309-FA4E-8386-3FD04A31675C}" srcOrd="1" destOrd="0" presId="urn:microsoft.com/office/officeart/2005/8/layout/lProcess2"/>
    <dgm:cxn modelId="{66AD91F6-8D41-A045-A6DA-7DF8782A9FC4}" type="presParOf" srcId="{0EEF6EE3-3729-3846-85B0-69F55D86782C}" destId="{985EFB01-9205-AF4D-832F-B9D977CAC632}" srcOrd="2" destOrd="0" presId="urn:microsoft.com/office/officeart/2005/8/layout/lProcess2"/>
    <dgm:cxn modelId="{C5CEDEED-B849-3440-A1C5-C7F20B430993}" type="presParOf" srcId="{985EFB01-9205-AF4D-832F-B9D977CAC632}" destId="{DC22C446-BC95-8046-B209-A80DFF3F5426}" srcOrd="0" destOrd="0" presId="urn:microsoft.com/office/officeart/2005/8/layout/lProcess2"/>
    <dgm:cxn modelId="{320750F5-C1CB-3041-937E-71F55BB77213}" type="presParOf" srcId="{DC22C446-BC95-8046-B209-A80DFF3F5426}" destId="{B9898B05-7FDC-4C4F-8B1A-A3E42907094F}" srcOrd="0" destOrd="0" presId="urn:microsoft.com/office/officeart/2005/8/layout/lProcess2"/>
    <dgm:cxn modelId="{22EF3834-60A5-B947-ACD3-8E8C6AA3E03F}" type="presParOf" srcId="{DC22C446-BC95-8046-B209-A80DFF3F5426}" destId="{1D8A2D56-86C8-6949-8031-DF5A03F7F150}" srcOrd="1" destOrd="0" presId="urn:microsoft.com/office/officeart/2005/8/layout/lProcess2"/>
    <dgm:cxn modelId="{BA773264-A1CA-BC4C-A3AC-5B0FB337C5CA}" type="presParOf" srcId="{DC22C446-BC95-8046-B209-A80DFF3F5426}" destId="{9CEFE40A-C584-664B-BBC0-A05A7868161F}" srcOrd="2" destOrd="0" presId="urn:microsoft.com/office/officeart/2005/8/layout/lProcess2"/>
    <dgm:cxn modelId="{3E74C51D-CBE2-9042-9A13-6A98CED1F11A}" type="presParOf" srcId="{335831A9-6AA3-794F-9BB9-153A3AAF5A75}" destId="{D9D046A7-399E-404F-8E10-18B8C7207BC1}" srcOrd="1" destOrd="0" presId="urn:microsoft.com/office/officeart/2005/8/layout/lProcess2"/>
    <dgm:cxn modelId="{B5A5FD32-0039-FA46-8F10-E4DBB977CDF1}" type="presParOf" srcId="{335831A9-6AA3-794F-9BB9-153A3AAF5A75}" destId="{D8797E51-97F3-0143-B324-9E1FC1643400}" srcOrd="2" destOrd="0" presId="urn:microsoft.com/office/officeart/2005/8/layout/lProcess2"/>
    <dgm:cxn modelId="{E1F793D0-4A6A-FB4D-9191-3A5D5C58B10E}" type="presParOf" srcId="{D8797E51-97F3-0143-B324-9E1FC1643400}" destId="{8F906254-A81A-D34D-8901-C3C7A38533AA}" srcOrd="0" destOrd="0" presId="urn:microsoft.com/office/officeart/2005/8/layout/lProcess2"/>
    <dgm:cxn modelId="{1DF1A4EC-AAA0-904F-A2DD-AFBE444BA587}" type="presParOf" srcId="{D8797E51-97F3-0143-B324-9E1FC1643400}" destId="{05BBB2BE-37A6-FC42-8AFC-E5C700062127}" srcOrd="1" destOrd="0" presId="urn:microsoft.com/office/officeart/2005/8/layout/lProcess2"/>
    <dgm:cxn modelId="{6DF0C508-1C35-D441-A045-3B08C5E90E24}" type="presParOf" srcId="{D8797E51-97F3-0143-B324-9E1FC1643400}" destId="{6C019BFF-A4EF-984E-9A78-0B9DD33FAF91}" srcOrd="2" destOrd="0" presId="urn:microsoft.com/office/officeart/2005/8/layout/lProcess2"/>
    <dgm:cxn modelId="{09549258-10A9-F94C-A2B8-6BC381370D14}" type="presParOf" srcId="{6C019BFF-A4EF-984E-9A78-0B9DD33FAF91}" destId="{7A33FAA3-93F1-BF46-827E-16861592E413}" srcOrd="0" destOrd="0" presId="urn:microsoft.com/office/officeart/2005/8/layout/lProcess2"/>
    <dgm:cxn modelId="{9A0C3275-E3A1-CC4D-9BE8-12405DD16735}" type="presParOf" srcId="{7A33FAA3-93F1-BF46-827E-16861592E413}" destId="{1B160275-7D4D-9542-AB27-20FD6D8892E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D5ABBC5-BFEE-C349-B54F-BF81ED64BEE1}"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630874F6-72A0-4649-8590-90A3E03DB4BD}">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In addition to the concurrency mechanisms of UNIX SVR4, Solaris supports four thread synchronization primitives:</a:t>
          </a:r>
          <a:endParaRPr lang="en-US" sz="1800" dirty="0">
            <a:solidFill>
              <a:schemeClr val="tx1"/>
            </a:solidFill>
          </a:endParaRPr>
        </a:p>
      </dgm:t>
    </dgm:pt>
    <dgm:pt modelId="{F809AB24-1D85-8540-ACC4-378870452528}" type="parTrans" cxnId="{5839C123-6369-2E44-9BA9-D9F93DFA1933}">
      <dgm:prSet/>
      <dgm:spPr/>
      <dgm:t>
        <a:bodyPr/>
        <a:lstStyle/>
        <a:p>
          <a:endParaRPr lang="en-US"/>
        </a:p>
      </dgm:t>
    </dgm:pt>
    <dgm:pt modelId="{2B385AC2-9C31-614D-A506-F9436A35D429}" type="sibTrans" cxnId="{5839C123-6369-2E44-9BA9-D9F93DFA1933}">
      <dgm:prSet/>
      <dgm:spPr/>
      <dgm:t>
        <a:bodyPr/>
        <a:lstStyle/>
        <a:p>
          <a:endParaRPr lang="en-US"/>
        </a:p>
      </dgm:t>
    </dgm:pt>
    <dgm:pt modelId="{1E4A614A-D24D-2449-BCF0-8596406D53E6}">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Mutual exclusion (</a:t>
          </a:r>
          <a:r>
            <a:rPr lang="en-US" sz="1800" dirty="0" err="1" smtClean="0">
              <a:solidFill>
                <a:schemeClr val="tx1"/>
              </a:solidFill>
            </a:rPr>
            <a:t>mutex</a:t>
          </a:r>
          <a:r>
            <a:rPr lang="en-US" sz="1800" dirty="0" smtClean="0">
              <a:solidFill>
                <a:schemeClr val="tx1"/>
              </a:solidFill>
            </a:rPr>
            <a:t>) locks</a:t>
          </a:r>
          <a:endParaRPr lang="en-US" sz="1800" dirty="0">
            <a:solidFill>
              <a:schemeClr val="tx1"/>
            </a:solidFill>
          </a:endParaRPr>
        </a:p>
      </dgm:t>
    </dgm:pt>
    <dgm:pt modelId="{E95DBAEB-D1F5-B74D-A939-54DE265D9F19}" type="parTrans" cxnId="{56A841C9-F250-DE45-82B4-36147EB247D6}">
      <dgm:prSet/>
      <dgm:spPr>
        <a:solidFill>
          <a:schemeClr val="accent1"/>
        </a:solidFill>
        <a:ln>
          <a:solidFill>
            <a:schemeClr val="bg1">
              <a:alpha val="90000"/>
            </a:schemeClr>
          </a:solidFill>
        </a:ln>
      </dgm:spPr>
      <dgm:t>
        <a:bodyPr/>
        <a:lstStyle/>
        <a:p>
          <a:endParaRPr lang="en-US"/>
        </a:p>
      </dgm:t>
    </dgm:pt>
    <dgm:pt modelId="{BCB00CF2-DBEE-1B4A-8B26-C13AEED7B86C}" type="sibTrans" cxnId="{56A841C9-F250-DE45-82B4-36147EB247D6}">
      <dgm:prSet/>
      <dgm:spPr/>
      <dgm:t>
        <a:bodyPr/>
        <a:lstStyle/>
        <a:p>
          <a:endParaRPr lang="en-US"/>
        </a:p>
      </dgm:t>
    </dgm:pt>
    <dgm:pt modelId="{F69D6E65-3049-CF48-A55A-47A0504B957E}">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Semaphores</a:t>
          </a:r>
          <a:endParaRPr lang="en-US" sz="1800" dirty="0">
            <a:solidFill>
              <a:schemeClr val="tx1"/>
            </a:solidFill>
          </a:endParaRPr>
        </a:p>
      </dgm:t>
    </dgm:pt>
    <dgm:pt modelId="{8CBD3802-42AA-0B48-8A4F-EE6CC2030BDC}" type="parTrans" cxnId="{F119B2F9-9CC0-1342-980F-02A28705F76B}">
      <dgm:prSet/>
      <dgm:spPr>
        <a:solidFill>
          <a:schemeClr val="accent1"/>
        </a:solidFill>
        <a:ln>
          <a:solidFill>
            <a:schemeClr val="bg1">
              <a:alpha val="90000"/>
            </a:schemeClr>
          </a:solidFill>
        </a:ln>
      </dgm:spPr>
      <dgm:t>
        <a:bodyPr/>
        <a:lstStyle/>
        <a:p>
          <a:endParaRPr lang="en-US"/>
        </a:p>
      </dgm:t>
    </dgm:pt>
    <dgm:pt modelId="{69947891-AA38-CE4D-B9FE-12E3C5E34E99}" type="sibTrans" cxnId="{F119B2F9-9CC0-1342-980F-02A28705F76B}">
      <dgm:prSet/>
      <dgm:spPr/>
      <dgm:t>
        <a:bodyPr/>
        <a:lstStyle/>
        <a:p>
          <a:endParaRPr lang="en-US"/>
        </a:p>
      </dgm:t>
    </dgm:pt>
    <dgm:pt modelId="{99562C1E-CC8E-454F-A505-515833D6AA03}">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Readers/writer locks</a:t>
          </a:r>
          <a:endParaRPr lang="en-US" sz="1800" dirty="0">
            <a:solidFill>
              <a:schemeClr val="tx1"/>
            </a:solidFill>
          </a:endParaRPr>
        </a:p>
      </dgm:t>
    </dgm:pt>
    <dgm:pt modelId="{9C683144-00C7-AC48-B9A7-2E353ADC9A07}" type="parTrans" cxnId="{A691FF1A-4246-6540-8330-822063244D53}">
      <dgm:prSet/>
      <dgm:spPr>
        <a:solidFill>
          <a:schemeClr val="accent1"/>
        </a:solidFill>
        <a:ln>
          <a:solidFill>
            <a:schemeClr val="bg1">
              <a:alpha val="90000"/>
            </a:schemeClr>
          </a:solidFill>
        </a:ln>
      </dgm:spPr>
      <dgm:t>
        <a:bodyPr/>
        <a:lstStyle/>
        <a:p>
          <a:endParaRPr lang="en-US"/>
        </a:p>
      </dgm:t>
    </dgm:pt>
    <dgm:pt modelId="{95160254-85F7-4F4B-989E-057C39269E2A}" type="sibTrans" cxnId="{A691FF1A-4246-6540-8330-822063244D53}">
      <dgm:prSet/>
      <dgm:spPr/>
      <dgm:t>
        <a:bodyPr/>
        <a:lstStyle/>
        <a:p>
          <a:endParaRPr lang="en-US"/>
        </a:p>
      </dgm:t>
    </dgm:pt>
    <dgm:pt modelId="{FBDAF995-F164-4F4A-AD32-2C93708A0C75}">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Condition variables</a:t>
          </a:r>
          <a:endParaRPr lang="en-US" sz="1800" dirty="0">
            <a:solidFill>
              <a:schemeClr val="tx1"/>
            </a:solidFill>
          </a:endParaRPr>
        </a:p>
      </dgm:t>
    </dgm:pt>
    <dgm:pt modelId="{F919C916-DBF2-7445-ACBC-F4A61C89BD9C}" type="parTrans" cxnId="{FFA2F066-6237-D448-9D46-3515E94C4BF8}">
      <dgm:prSet/>
      <dgm:spPr>
        <a:solidFill>
          <a:schemeClr val="accent1"/>
        </a:solidFill>
        <a:ln>
          <a:solidFill>
            <a:schemeClr val="bg1">
              <a:alpha val="90000"/>
            </a:schemeClr>
          </a:solidFill>
        </a:ln>
      </dgm:spPr>
      <dgm:t>
        <a:bodyPr/>
        <a:lstStyle/>
        <a:p>
          <a:endParaRPr lang="en-US"/>
        </a:p>
      </dgm:t>
    </dgm:pt>
    <dgm:pt modelId="{C0B13ACB-F315-3344-A13E-6C162428D4F0}" type="sibTrans" cxnId="{FFA2F066-6237-D448-9D46-3515E94C4BF8}">
      <dgm:prSet/>
      <dgm:spPr/>
      <dgm:t>
        <a:bodyPr/>
        <a:lstStyle/>
        <a:p>
          <a:endParaRPr lang="en-US"/>
        </a:p>
      </dgm:t>
    </dgm:pt>
    <dgm:pt modelId="{4AF4456B-3D8D-8542-A1FE-32B0F546181B}" type="pres">
      <dgm:prSet presAssocID="{0D5ABBC5-BFEE-C349-B54F-BF81ED64BEE1}" presName="Name0" presStyleCnt="0">
        <dgm:presLayoutVars>
          <dgm:chMax val="1"/>
          <dgm:dir/>
          <dgm:animLvl val="ctr"/>
          <dgm:resizeHandles val="exact"/>
        </dgm:presLayoutVars>
      </dgm:prSet>
      <dgm:spPr/>
      <dgm:t>
        <a:bodyPr/>
        <a:lstStyle/>
        <a:p>
          <a:endParaRPr lang="en-US"/>
        </a:p>
      </dgm:t>
    </dgm:pt>
    <dgm:pt modelId="{E6741CA4-A900-D74C-904C-A6A318A35E75}" type="pres">
      <dgm:prSet presAssocID="{630874F6-72A0-4649-8590-90A3E03DB4BD}" presName="centerShape" presStyleLbl="node0" presStyleIdx="0" presStyleCnt="1" custScaleX="244377" custScaleY="242216"/>
      <dgm:spPr/>
      <dgm:t>
        <a:bodyPr/>
        <a:lstStyle/>
        <a:p>
          <a:endParaRPr lang="en-US"/>
        </a:p>
      </dgm:t>
    </dgm:pt>
    <dgm:pt modelId="{E2D56B4A-232E-F44C-91C1-EEF975A2C0ED}" type="pres">
      <dgm:prSet presAssocID="{E95DBAEB-D1F5-B74D-A939-54DE265D9F19}" presName="parTrans" presStyleLbl="sibTrans2D1" presStyleIdx="0" presStyleCnt="4"/>
      <dgm:spPr/>
      <dgm:t>
        <a:bodyPr/>
        <a:lstStyle/>
        <a:p>
          <a:endParaRPr lang="en-US"/>
        </a:p>
      </dgm:t>
    </dgm:pt>
    <dgm:pt modelId="{1113BD3E-1526-E64D-BB22-EE11ECE7C682}" type="pres">
      <dgm:prSet presAssocID="{E95DBAEB-D1F5-B74D-A939-54DE265D9F19}" presName="connectorText" presStyleLbl="sibTrans2D1" presStyleIdx="0" presStyleCnt="4"/>
      <dgm:spPr/>
      <dgm:t>
        <a:bodyPr/>
        <a:lstStyle/>
        <a:p>
          <a:endParaRPr lang="en-US"/>
        </a:p>
      </dgm:t>
    </dgm:pt>
    <dgm:pt modelId="{DD2F4401-92D3-D94D-B526-C06C266CA1AF}" type="pres">
      <dgm:prSet presAssocID="{1E4A614A-D24D-2449-BCF0-8596406D53E6}" presName="node" presStyleLbl="node1" presStyleIdx="0" presStyleCnt="4" custScaleX="120456" custScaleY="110720" custRadScaleRad="141388" custRadScaleInc="-128191">
        <dgm:presLayoutVars>
          <dgm:bulletEnabled val="1"/>
        </dgm:presLayoutVars>
      </dgm:prSet>
      <dgm:spPr/>
      <dgm:t>
        <a:bodyPr/>
        <a:lstStyle/>
        <a:p>
          <a:endParaRPr lang="en-US"/>
        </a:p>
      </dgm:t>
    </dgm:pt>
    <dgm:pt modelId="{87B0977C-1196-1643-B675-83945350A60B}" type="pres">
      <dgm:prSet presAssocID="{8CBD3802-42AA-0B48-8A4F-EE6CC2030BDC}" presName="parTrans" presStyleLbl="sibTrans2D1" presStyleIdx="1" presStyleCnt="4"/>
      <dgm:spPr/>
      <dgm:t>
        <a:bodyPr/>
        <a:lstStyle/>
        <a:p>
          <a:endParaRPr lang="en-US"/>
        </a:p>
      </dgm:t>
    </dgm:pt>
    <dgm:pt modelId="{C562D455-70C3-B447-9B65-D897C2293AA7}" type="pres">
      <dgm:prSet presAssocID="{8CBD3802-42AA-0B48-8A4F-EE6CC2030BDC}" presName="connectorText" presStyleLbl="sibTrans2D1" presStyleIdx="1" presStyleCnt="4"/>
      <dgm:spPr/>
      <dgm:t>
        <a:bodyPr/>
        <a:lstStyle/>
        <a:p>
          <a:endParaRPr lang="en-US"/>
        </a:p>
      </dgm:t>
    </dgm:pt>
    <dgm:pt modelId="{9A4048A4-CFE3-284A-B746-4C9671CC34FB}" type="pres">
      <dgm:prSet presAssocID="{F69D6E65-3049-CF48-A55A-47A0504B957E}" presName="node" presStyleLbl="node1" presStyleIdx="1" presStyleCnt="4" custScaleX="137655" custScaleY="91081" custRadScaleRad="142480" custRadScaleInc="-60423">
        <dgm:presLayoutVars>
          <dgm:bulletEnabled val="1"/>
        </dgm:presLayoutVars>
      </dgm:prSet>
      <dgm:spPr/>
      <dgm:t>
        <a:bodyPr/>
        <a:lstStyle/>
        <a:p>
          <a:endParaRPr lang="en-US"/>
        </a:p>
      </dgm:t>
    </dgm:pt>
    <dgm:pt modelId="{8ADEA8A8-3754-344E-8F1C-FB2B245EF490}" type="pres">
      <dgm:prSet presAssocID="{9C683144-00C7-AC48-B9A7-2E353ADC9A07}" presName="parTrans" presStyleLbl="sibTrans2D1" presStyleIdx="2" presStyleCnt="4"/>
      <dgm:spPr/>
      <dgm:t>
        <a:bodyPr/>
        <a:lstStyle/>
        <a:p>
          <a:endParaRPr lang="en-US"/>
        </a:p>
      </dgm:t>
    </dgm:pt>
    <dgm:pt modelId="{F500FCE9-C252-824B-90B0-57794FEA2EE0}" type="pres">
      <dgm:prSet presAssocID="{9C683144-00C7-AC48-B9A7-2E353ADC9A07}" presName="connectorText" presStyleLbl="sibTrans2D1" presStyleIdx="2" presStyleCnt="4"/>
      <dgm:spPr/>
      <dgm:t>
        <a:bodyPr/>
        <a:lstStyle/>
        <a:p>
          <a:endParaRPr lang="en-US"/>
        </a:p>
      </dgm:t>
    </dgm:pt>
    <dgm:pt modelId="{03AB536B-70BB-1F42-A68A-7924AEA2D57D}" type="pres">
      <dgm:prSet presAssocID="{99562C1E-CC8E-454F-A505-515833D6AA03}" presName="node" presStyleLbl="node1" presStyleIdx="2" presStyleCnt="4" custScaleX="154747" custScaleY="98309" custRadScaleRad="152865" custRadScaleInc="-150656">
        <dgm:presLayoutVars>
          <dgm:bulletEnabled val="1"/>
        </dgm:presLayoutVars>
      </dgm:prSet>
      <dgm:spPr/>
      <dgm:t>
        <a:bodyPr/>
        <a:lstStyle/>
        <a:p>
          <a:endParaRPr lang="en-US"/>
        </a:p>
      </dgm:t>
    </dgm:pt>
    <dgm:pt modelId="{84E1B005-AAB0-7141-ABFD-A9983F3B347C}" type="pres">
      <dgm:prSet presAssocID="{F919C916-DBF2-7445-ACBC-F4A61C89BD9C}" presName="parTrans" presStyleLbl="sibTrans2D1" presStyleIdx="3" presStyleCnt="4"/>
      <dgm:spPr/>
      <dgm:t>
        <a:bodyPr/>
        <a:lstStyle/>
        <a:p>
          <a:endParaRPr lang="en-US"/>
        </a:p>
      </dgm:t>
    </dgm:pt>
    <dgm:pt modelId="{45616E99-64A8-B341-80AD-B0CF59B3B57A}" type="pres">
      <dgm:prSet presAssocID="{F919C916-DBF2-7445-ACBC-F4A61C89BD9C}" presName="connectorText" presStyleLbl="sibTrans2D1" presStyleIdx="3" presStyleCnt="4"/>
      <dgm:spPr/>
      <dgm:t>
        <a:bodyPr/>
        <a:lstStyle/>
        <a:p>
          <a:endParaRPr lang="en-US"/>
        </a:p>
      </dgm:t>
    </dgm:pt>
    <dgm:pt modelId="{04E1BAB1-D673-724D-90B0-6D62492DE6C9}" type="pres">
      <dgm:prSet presAssocID="{FBDAF995-F164-4F4A-AD32-2C93708A0C75}" presName="node" presStyleLbl="node1" presStyleIdx="3" presStyleCnt="4" custScaleX="126096" custScaleY="105359" custRadScaleRad="145369" custRadScaleInc="-41553">
        <dgm:presLayoutVars>
          <dgm:bulletEnabled val="1"/>
        </dgm:presLayoutVars>
      </dgm:prSet>
      <dgm:spPr/>
      <dgm:t>
        <a:bodyPr/>
        <a:lstStyle/>
        <a:p>
          <a:endParaRPr lang="en-US"/>
        </a:p>
      </dgm:t>
    </dgm:pt>
  </dgm:ptLst>
  <dgm:cxnLst>
    <dgm:cxn modelId="{F119B2F9-9CC0-1342-980F-02A28705F76B}" srcId="{630874F6-72A0-4649-8590-90A3E03DB4BD}" destId="{F69D6E65-3049-CF48-A55A-47A0504B957E}" srcOrd="1" destOrd="0" parTransId="{8CBD3802-42AA-0B48-8A4F-EE6CC2030BDC}" sibTransId="{69947891-AA38-CE4D-B9FE-12E3C5E34E99}"/>
    <dgm:cxn modelId="{88F401A7-4654-864E-B72A-4BF61A0E6206}" type="presOf" srcId="{F919C916-DBF2-7445-ACBC-F4A61C89BD9C}" destId="{45616E99-64A8-B341-80AD-B0CF59B3B57A}" srcOrd="1" destOrd="0" presId="urn:microsoft.com/office/officeart/2005/8/layout/radial5"/>
    <dgm:cxn modelId="{764F862E-21CD-F94E-94B5-5BFAC6E7F012}" type="presOf" srcId="{9C683144-00C7-AC48-B9A7-2E353ADC9A07}" destId="{F500FCE9-C252-824B-90B0-57794FEA2EE0}" srcOrd="1" destOrd="0" presId="urn:microsoft.com/office/officeart/2005/8/layout/radial5"/>
    <dgm:cxn modelId="{56A841C9-F250-DE45-82B4-36147EB247D6}" srcId="{630874F6-72A0-4649-8590-90A3E03DB4BD}" destId="{1E4A614A-D24D-2449-BCF0-8596406D53E6}" srcOrd="0" destOrd="0" parTransId="{E95DBAEB-D1F5-B74D-A939-54DE265D9F19}" sibTransId="{BCB00CF2-DBEE-1B4A-8B26-C13AEED7B86C}"/>
    <dgm:cxn modelId="{A691FF1A-4246-6540-8330-822063244D53}" srcId="{630874F6-72A0-4649-8590-90A3E03DB4BD}" destId="{99562C1E-CC8E-454F-A505-515833D6AA03}" srcOrd="2" destOrd="0" parTransId="{9C683144-00C7-AC48-B9A7-2E353ADC9A07}" sibTransId="{95160254-85F7-4F4B-989E-057C39269E2A}"/>
    <dgm:cxn modelId="{006478CA-AD5D-844B-A461-71E499179DF9}" type="presOf" srcId="{9C683144-00C7-AC48-B9A7-2E353ADC9A07}" destId="{8ADEA8A8-3754-344E-8F1C-FB2B245EF490}" srcOrd="0" destOrd="0" presId="urn:microsoft.com/office/officeart/2005/8/layout/radial5"/>
    <dgm:cxn modelId="{6C02D50D-CF30-664E-9ABC-E8315F61A968}" type="presOf" srcId="{E95DBAEB-D1F5-B74D-A939-54DE265D9F19}" destId="{E2D56B4A-232E-F44C-91C1-EEF975A2C0ED}" srcOrd="0" destOrd="0" presId="urn:microsoft.com/office/officeart/2005/8/layout/radial5"/>
    <dgm:cxn modelId="{CE225548-2C39-3749-A447-A9DE453B8ACE}" type="presOf" srcId="{0D5ABBC5-BFEE-C349-B54F-BF81ED64BEE1}" destId="{4AF4456B-3D8D-8542-A1FE-32B0F546181B}" srcOrd="0" destOrd="0" presId="urn:microsoft.com/office/officeart/2005/8/layout/radial5"/>
    <dgm:cxn modelId="{3FFED5F0-087E-0C45-8285-BFAB95B4ADCD}" type="presOf" srcId="{E95DBAEB-D1F5-B74D-A939-54DE265D9F19}" destId="{1113BD3E-1526-E64D-BB22-EE11ECE7C682}" srcOrd="1" destOrd="0" presId="urn:microsoft.com/office/officeart/2005/8/layout/radial5"/>
    <dgm:cxn modelId="{A8E033C0-ADBF-B84C-9443-7D64A0204F5E}" type="presOf" srcId="{F919C916-DBF2-7445-ACBC-F4A61C89BD9C}" destId="{84E1B005-AAB0-7141-ABFD-A9983F3B347C}" srcOrd="0" destOrd="0" presId="urn:microsoft.com/office/officeart/2005/8/layout/radial5"/>
    <dgm:cxn modelId="{717DDEE9-46E8-484D-B5B2-A8B61FE4D28E}" type="presOf" srcId="{1E4A614A-D24D-2449-BCF0-8596406D53E6}" destId="{DD2F4401-92D3-D94D-B526-C06C266CA1AF}" srcOrd="0" destOrd="0" presId="urn:microsoft.com/office/officeart/2005/8/layout/radial5"/>
    <dgm:cxn modelId="{9C8A8AE4-7FB4-144D-AB84-6141AB3A1E44}" type="presOf" srcId="{F69D6E65-3049-CF48-A55A-47A0504B957E}" destId="{9A4048A4-CFE3-284A-B746-4C9671CC34FB}" srcOrd="0" destOrd="0" presId="urn:microsoft.com/office/officeart/2005/8/layout/radial5"/>
    <dgm:cxn modelId="{95CE1057-2F11-4E44-ACEE-F08F686A6924}" type="presOf" srcId="{630874F6-72A0-4649-8590-90A3E03DB4BD}" destId="{E6741CA4-A900-D74C-904C-A6A318A35E75}" srcOrd="0" destOrd="0" presId="urn:microsoft.com/office/officeart/2005/8/layout/radial5"/>
    <dgm:cxn modelId="{5839C123-6369-2E44-9BA9-D9F93DFA1933}" srcId="{0D5ABBC5-BFEE-C349-B54F-BF81ED64BEE1}" destId="{630874F6-72A0-4649-8590-90A3E03DB4BD}" srcOrd="0" destOrd="0" parTransId="{F809AB24-1D85-8540-ACC4-378870452528}" sibTransId="{2B385AC2-9C31-614D-A506-F9436A35D429}"/>
    <dgm:cxn modelId="{A1B1BBD6-EC42-1343-887A-1195501E0E02}" type="presOf" srcId="{99562C1E-CC8E-454F-A505-515833D6AA03}" destId="{03AB536B-70BB-1F42-A68A-7924AEA2D57D}" srcOrd="0" destOrd="0" presId="urn:microsoft.com/office/officeart/2005/8/layout/radial5"/>
    <dgm:cxn modelId="{34C59A8F-ECF9-BF41-8833-320B65008966}" type="presOf" srcId="{8CBD3802-42AA-0B48-8A4F-EE6CC2030BDC}" destId="{87B0977C-1196-1643-B675-83945350A60B}" srcOrd="0" destOrd="0" presId="urn:microsoft.com/office/officeart/2005/8/layout/radial5"/>
    <dgm:cxn modelId="{FFA2F066-6237-D448-9D46-3515E94C4BF8}" srcId="{630874F6-72A0-4649-8590-90A3E03DB4BD}" destId="{FBDAF995-F164-4F4A-AD32-2C93708A0C75}" srcOrd="3" destOrd="0" parTransId="{F919C916-DBF2-7445-ACBC-F4A61C89BD9C}" sibTransId="{C0B13ACB-F315-3344-A13E-6C162428D4F0}"/>
    <dgm:cxn modelId="{3D81CED0-5C88-F74A-A9AF-43009ACBB305}" type="presOf" srcId="{FBDAF995-F164-4F4A-AD32-2C93708A0C75}" destId="{04E1BAB1-D673-724D-90B0-6D62492DE6C9}" srcOrd="0" destOrd="0" presId="urn:microsoft.com/office/officeart/2005/8/layout/radial5"/>
    <dgm:cxn modelId="{58A48536-7CA4-2C45-BBE2-D97E0910CF8F}" type="presOf" srcId="{8CBD3802-42AA-0B48-8A4F-EE6CC2030BDC}" destId="{C562D455-70C3-B447-9B65-D897C2293AA7}" srcOrd="1" destOrd="0" presId="urn:microsoft.com/office/officeart/2005/8/layout/radial5"/>
    <dgm:cxn modelId="{988F8FAC-0F39-3B42-9F3C-3D50507E26BE}" type="presParOf" srcId="{4AF4456B-3D8D-8542-A1FE-32B0F546181B}" destId="{E6741CA4-A900-D74C-904C-A6A318A35E75}" srcOrd="0" destOrd="0" presId="urn:microsoft.com/office/officeart/2005/8/layout/radial5"/>
    <dgm:cxn modelId="{50063615-C6AE-844D-9F33-0A7DFB56E623}" type="presParOf" srcId="{4AF4456B-3D8D-8542-A1FE-32B0F546181B}" destId="{E2D56B4A-232E-F44C-91C1-EEF975A2C0ED}" srcOrd="1" destOrd="0" presId="urn:microsoft.com/office/officeart/2005/8/layout/radial5"/>
    <dgm:cxn modelId="{33A5E7F2-3115-994A-985B-2D8BAED87027}" type="presParOf" srcId="{E2D56B4A-232E-F44C-91C1-EEF975A2C0ED}" destId="{1113BD3E-1526-E64D-BB22-EE11ECE7C682}" srcOrd="0" destOrd="0" presId="urn:microsoft.com/office/officeart/2005/8/layout/radial5"/>
    <dgm:cxn modelId="{5EFE8EEE-422A-6A41-94EB-3C7D6AC8EE8B}" type="presParOf" srcId="{4AF4456B-3D8D-8542-A1FE-32B0F546181B}" destId="{DD2F4401-92D3-D94D-B526-C06C266CA1AF}" srcOrd="2" destOrd="0" presId="urn:microsoft.com/office/officeart/2005/8/layout/radial5"/>
    <dgm:cxn modelId="{6A65CC3B-626E-4045-B552-878435C7EC94}" type="presParOf" srcId="{4AF4456B-3D8D-8542-A1FE-32B0F546181B}" destId="{87B0977C-1196-1643-B675-83945350A60B}" srcOrd="3" destOrd="0" presId="urn:microsoft.com/office/officeart/2005/8/layout/radial5"/>
    <dgm:cxn modelId="{1E2DA091-EF14-3C47-AADF-FD12BA45457E}" type="presParOf" srcId="{87B0977C-1196-1643-B675-83945350A60B}" destId="{C562D455-70C3-B447-9B65-D897C2293AA7}" srcOrd="0" destOrd="0" presId="urn:microsoft.com/office/officeart/2005/8/layout/radial5"/>
    <dgm:cxn modelId="{EC47EF69-FA7F-E04E-A69E-3A96450FF445}" type="presParOf" srcId="{4AF4456B-3D8D-8542-A1FE-32B0F546181B}" destId="{9A4048A4-CFE3-284A-B746-4C9671CC34FB}" srcOrd="4" destOrd="0" presId="urn:microsoft.com/office/officeart/2005/8/layout/radial5"/>
    <dgm:cxn modelId="{C7F2B59F-3FC3-3D4B-886C-BF691067BCC6}" type="presParOf" srcId="{4AF4456B-3D8D-8542-A1FE-32B0F546181B}" destId="{8ADEA8A8-3754-344E-8F1C-FB2B245EF490}" srcOrd="5" destOrd="0" presId="urn:microsoft.com/office/officeart/2005/8/layout/radial5"/>
    <dgm:cxn modelId="{878A2F55-65EB-D541-A141-BC4FD11BF71D}" type="presParOf" srcId="{8ADEA8A8-3754-344E-8F1C-FB2B245EF490}" destId="{F500FCE9-C252-824B-90B0-57794FEA2EE0}" srcOrd="0" destOrd="0" presId="urn:microsoft.com/office/officeart/2005/8/layout/radial5"/>
    <dgm:cxn modelId="{ABEF319C-BFE9-6349-9F44-9AB886656B79}" type="presParOf" srcId="{4AF4456B-3D8D-8542-A1FE-32B0F546181B}" destId="{03AB536B-70BB-1F42-A68A-7924AEA2D57D}" srcOrd="6" destOrd="0" presId="urn:microsoft.com/office/officeart/2005/8/layout/radial5"/>
    <dgm:cxn modelId="{6C10135E-D881-5140-82CD-D1BC10BE82BB}" type="presParOf" srcId="{4AF4456B-3D8D-8542-A1FE-32B0F546181B}" destId="{84E1B005-AAB0-7141-ABFD-A9983F3B347C}" srcOrd="7" destOrd="0" presId="urn:microsoft.com/office/officeart/2005/8/layout/radial5"/>
    <dgm:cxn modelId="{81469CED-4CCD-EE41-8796-307D5B99EC32}" type="presParOf" srcId="{84E1B005-AAB0-7141-ABFD-A9983F3B347C}" destId="{45616E99-64A8-B341-80AD-B0CF59B3B57A}" srcOrd="0" destOrd="0" presId="urn:microsoft.com/office/officeart/2005/8/layout/radial5"/>
    <dgm:cxn modelId="{686A2008-7E3E-514E-9852-7A23F0F093E6}" type="presParOf" srcId="{4AF4456B-3D8D-8542-A1FE-32B0F546181B}" destId="{04E1BAB1-D673-724D-90B0-6D62492DE6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6272FED-F4EF-A24A-844E-7E4C36BA37E9}" type="doc">
      <dgm:prSet loTypeId="urn:microsoft.com/office/officeart/2005/8/layout/process3" loCatId="process" qsTypeId="urn:microsoft.com/office/officeart/2005/8/quickstyle/simple4" qsCatId="simple" csTypeId="urn:microsoft.com/office/officeart/2005/8/colors/accent1_2" csCatId="accent1"/>
      <dgm:spPr/>
      <dgm:t>
        <a:bodyPr/>
        <a:lstStyle/>
        <a:p>
          <a:endParaRPr lang="en-US"/>
        </a:p>
      </dgm:t>
    </dgm:pt>
    <dgm:pt modelId="{3F58E406-545D-7940-B1F1-531326D9FFF9}">
      <dgm:prSet/>
      <dgm:spPr/>
      <dgm:t>
        <a:bodyPr/>
        <a:lstStyle/>
        <a:p>
          <a:pPr rtl="0"/>
          <a:r>
            <a:rPr lang="en-US" dirty="0" smtClean="0"/>
            <a:t>Solaris provides classic counting semaphores with the following primitives:</a:t>
          </a:r>
          <a:endParaRPr lang="en-US" dirty="0"/>
        </a:p>
      </dgm:t>
    </dgm:pt>
    <dgm:pt modelId="{8D6617F4-5822-A143-9023-A10654D7AFD2}" type="parTrans" cxnId="{E51DE4CE-0C25-CA4F-8AA6-86D2619ECA4B}">
      <dgm:prSet/>
      <dgm:spPr/>
      <dgm:t>
        <a:bodyPr/>
        <a:lstStyle/>
        <a:p>
          <a:endParaRPr lang="en-US"/>
        </a:p>
      </dgm:t>
    </dgm:pt>
    <dgm:pt modelId="{132F9521-6C1E-8F4A-959E-0ACA52C2B6B0}" type="sibTrans" cxnId="{E51DE4CE-0C25-CA4F-8AA6-86D2619ECA4B}">
      <dgm:prSet/>
      <dgm:spPr/>
      <dgm:t>
        <a:bodyPr/>
        <a:lstStyle/>
        <a:p>
          <a:endParaRPr lang="en-US"/>
        </a:p>
      </dgm:t>
    </dgm:pt>
    <dgm:pt modelId="{EE01E116-8106-6E42-A91A-460B26229F9A}">
      <dgm:prSet/>
      <dgm:spPr/>
      <dgm:t>
        <a:bodyPr/>
        <a:lstStyle/>
        <a:p>
          <a:pPr rtl="0"/>
          <a:r>
            <a:rPr lang="en-US" dirty="0" err="1" smtClean="0"/>
            <a:t>sema_p</a:t>
          </a:r>
          <a:r>
            <a:rPr lang="en-US" dirty="0" smtClean="0"/>
            <a:t>() Decrements the semaphore, potentially blocking the thread</a:t>
          </a:r>
          <a:endParaRPr lang="en-US" dirty="0"/>
        </a:p>
      </dgm:t>
    </dgm:pt>
    <dgm:pt modelId="{06F4FABC-5061-2648-9768-B9CFEBFCE030}" type="parTrans" cxnId="{D61A8B94-9369-C74C-AB04-F008761F6239}">
      <dgm:prSet/>
      <dgm:spPr/>
      <dgm:t>
        <a:bodyPr/>
        <a:lstStyle/>
        <a:p>
          <a:endParaRPr lang="en-US"/>
        </a:p>
      </dgm:t>
    </dgm:pt>
    <dgm:pt modelId="{DFCABBAF-96F6-E649-9179-5573F9349E66}" type="sibTrans" cxnId="{D61A8B94-9369-C74C-AB04-F008761F6239}">
      <dgm:prSet/>
      <dgm:spPr/>
      <dgm:t>
        <a:bodyPr/>
        <a:lstStyle/>
        <a:p>
          <a:endParaRPr lang="en-US"/>
        </a:p>
      </dgm:t>
    </dgm:pt>
    <dgm:pt modelId="{BE8C72FF-E541-3645-B8D9-755343360A26}">
      <dgm:prSet/>
      <dgm:spPr/>
      <dgm:t>
        <a:bodyPr/>
        <a:lstStyle/>
        <a:p>
          <a:pPr rtl="0"/>
          <a:r>
            <a:rPr lang="en-US" dirty="0" err="1" smtClean="0"/>
            <a:t>sema_v</a:t>
          </a:r>
          <a:r>
            <a:rPr lang="en-US" dirty="0" smtClean="0"/>
            <a:t>() Increments the semaphore, potentially unblocking a waiting thread</a:t>
          </a:r>
          <a:endParaRPr lang="en-US" dirty="0"/>
        </a:p>
      </dgm:t>
    </dgm:pt>
    <dgm:pt modelId="{31FA824D-4869-6946-9546-817FCF6921B6}" type="parTrans" cxnId="{E80AB1A3-D99B-C240-87EB-78645B4E28F3}">
      <dgm:prSet/>
      <dgm:spPr/>
      <dgm:t>
        <a:bodyPr/>
        <a:lstStyle/>
        <a:p>
          <a:endParaRPr lang="en-US"/>
        </a:p>
      </dgm:t>
    </dgm:pt>
    <dgm:pt modelId="{6423258D-9434-A14F-88F7-0C2FCB94E600}" type="sibTrans" cxnId="{E80AB1A3-D99B-C240-87EB-78645B4E28F3}">
      <dgm:prSet/>
      <dgm:spPr/>
      <dgm:t>
        <a:bodyPr/>
        <a:lstStyle/>
        <a:p>
          <a:endParaRPr lang="en-US"/>
        </a:p>
      </dgm:t>
    </dgm:pt>
    <dgm:pt modelId="{423A85A6-C17B-9643-AFCE-DB17E4C8DF8E}">
      <dgm:prSet/>
      <dgm:spPr/>
      <dgm:t>
        <a:bodyPr/>
        <a:lstStyle/>
        <a:p>
          <a:pPr rtl="0"/>
          <a:r>
            <a:rPr lang="en-US" dirty="0" err="1" smtClean="0"/>
            <a:t>sema_tryp</a:t>
          </a:r>
          <a:r>
            <a:rPr lang="en-US" dirty="0" smtClean="0"/>
            <a:t>() Decrements the semaphore if blocking is not required</a:t>
          </a:r>
          <a:endParaRPr lang="en-US" dirty="0"/>
        </a:p>
      </dgm:t>
    </dgm:pt>
    <dgm:pt modelId="{E4C13C67-A3B4-564A-AA62-48A4ECDB1F5D}" type="parTrans" cxnId="{AE50FBFF-1582-0948-B78B-F757E76F62D7}">
      <dgm:prSet/>
      <dgm:spPr/>
      <dgm:t>
        <a:bodyPr/>
        <a:lstStyle/>
        <a:p>
          <a:endParaRPr lang="en-US"/>
        </a:p>
      </dgm:t>
    </dgm:pt>
    <dgm:pt modelId="{220E23D5-4E8A-7949-8D7C-3435FAC1E7C0}" type="sibTrans" cxnId="{AE50FBFF-1582-0948-B78B-F757E76F62D7}">
      <dgm:prSet/>
      <dgm:spPr/>
      <dgm:t>
        <a:bodyPr/>
        <a:lstStyle/>
        <a:p>
          <a:endParaRPr lang="en-US"/>
        </a:p>
      </dgm:t>
    </dgm:pt>
    <dgm:pt modelId="{9AE3E226-20E6-8844-AF5C-309A69E3DFCD}" type="pres">
      <dgm:prSet presAssocID="{96272FED-F4EF-A24A-844E-7E4C36BA37E9}" presName="linearFlow" presStyleCnt="0">
        <dgm:presLayoutVars>
          <dgm:dir/>
          <dgm:animLvl val="lvl"/>
          <dgm:resizeHandles val="exact"/>
        </dgm:presLayoutVars>
      </dgm:prSet>
      <dgm:spPr/>
      <dgm:t>
        <a:bodyPr/>
        <a:lstStyle/>
        <a:p>
          <a:endParaRPr lang="en-US"/>
        </a:p>
      </dgm:t>
    </dgm:pt>
    <dgm:pt modelId="{3E8CEC71-0528-534B-B3AC-8AB4B1E9A9FD}" type="pres">
      <dgm:prSet presAssocID="{3F58E406-545D-7940-B1F1-531326D9FFF9}" presName="composite" presStyleCnt="0"/>
      <dgm:spPr/>
    </dgm:pt>
    <dgm:pt modelId="{0F99B6E8-0086-7642-A556-96B7AC7B80ED}" type="pres">
      <dgm:prSet presAssocID="{3F58E406-545D-7940-B1F1-531326D9FFF9}" presName="parTx" presStyleLbl="node1" presStyleIdx="0" presStyleCnt="1">
        <dgm:presLayoutVars>
          <dgm:chMax val="0"/>
          <dgm:chPref val="0"/>
          <dgm:bulletEnabled val="1"/>
        </dgm:presLayoutVars>
      </dgm:prSet>
      <dgm:spPr/>
      <dgm:t>
        <a:bodyPr/>
        <a:lstStyle/>
        <a:p>
          <a:endParaRPr lang="en-US"/>
        </a:p>
      </dgm:t>
    </dgm:pt>
    <dgm:pt modelId="{437050D9-2C09-494F-92A1-0C78D5204974}" type="pres">
      <dgm:prSet presAssocID="{3F58E406-545D-7940-B1F1-531326D9FFF9}" presName="parSh" presStyleLbl="node1" presStyleIdx="0" presStyleCnt="1"/>
      <dgm:spPr/>
      <dgm:t>
        <a:bodyPr/>
        <a:lstStyle/>
        <a:p>
          <a:endParaRPr lang="en-US"/>
        </a:p>
      </dgm:t>
    </dgm:pt>
    <dgm:pt modelId="{6B672842-0B19-9143-BC12-2C589F32971C}" type="pres">
      <dgm:prSet presAssocID="{3F58E406-545D-7940-B1F1-531326D9FFF9}" presName="desTx" presStyleLbl="fgAcc1" presStyleIdx="0" presStyleCnt="1">
        <dgm:presLayoutVars>
          <dgm:bulletEnabled val="1"/>
        </dgm:presLayoutVars>
      </dgm:prSet>
      <dgm:spPr/>
      <dgm:t>
        <a:bodyPr/>
        <a:lstStyle/>
        <a:p>
          <a:endParaRPr lang="en-US"/>
        </a:p>
      </dgm:t>
    </dgm:pt>
  </dgm:ptLst>
  <dgm:cxnLst>
    <dgm:cxn modelId="{16792741-6FE6-F644-8E2A-313EBBC7089B}" type="presOf" srcId="{3F58E406-545D-7940-B1F1-531326D9FFF9}" destId="{0F99B6E8-0086-7642-A556-96B7AC7B80ED}" srcOrd="0" destOrd="0" presId="urn:microsoft.com/office/officeart/2005/8/layout/process3"/>
    <dgm:cxn modelId="{FF987DC2-2AF9-2B4E-8856-F2CFD87759A8}" type="presOf" srcId="{3F58E406-545D-7940-B1F1-531326D9FFF9}" destId="{437050D9-2C09-494F-92A1-0C78D5204974}" srcOrd="1" destOrd="0" presId="urn:microsoft.com/office/officeart/2005/8/layout/process3"/>
    <dgm:cxn modelId="{D61A8B94-9369-C74C-AB04-F008761F6239}" srcId="{3F58E406-545D-7940-B1F1-531326D9FFF9}" destId="{EE01E116-8106-6E42-A91A-460B26229F9A}" srcOrd="0" destOrd="0" parTransId="{06F4FABC-5061-2648-9768-B9CFEBFCE030}" sibTransId="{DFCABBAF-96F6-E649-9179-5573F9349E66}"/>
    <dgm:cxn modelId="{5F94DCEC-4397-224B-B621-6E65E4322DED}" type="presOf" srcId="{EE01E116-8106-6E42-A91A-460B26229F9A}" destId="{6B672842-0B19-9143-BC12-2C589F32971C}" srcOrd="0" destOrd="0" presId="urn:microsoft.com/office/officeart/2005/8/layout/process3"/>
    <dgm:cxn modelId="{040BEE3E-6C77-8E4E-A367-0B2F130676C2}" type="presOf" srcId="{423A85A6-C17B-9643-AFCE-DB17E4C8DF8E}" destId="{6B672842-0B19-9143-BC12-2C589F32971C}" srcOrd="0" destOrd="2" presId="urn:microsoft.com/office/officeart/2005/8/layout/process3"/>
    <dgm:cxn modelId="{9BAD96F0-029A-FB46-81A8-666B263E609C}" type="presOf" srcId="{BE8C72FF-E541-3645-B8D9-755343360A26}" destId="{6B672842-0B19-9143-BC12-2C589F32971C}" srcOrd="0" destOrd="1" presId="urn:microsoft.com/office/officeart/2005/8/layout/process3"/>
    <dgm:cxn modelId="{AE50FBFF-1582-0948-B78B-F757E76F62D7}" srcId="{3F58E406-545D-7940-B1F1-531326D9FFF9}" destId="{423A85A6-C17B-9643-AFCE-DB17E4C8DF8E}" srcOrd="2" destOrd="0" parTransId="{E4C13C67-A3B4-564A-AA62-48A4ECDB1F5D}" sibTransId="{220E23D5-4E8A-7949-8D7C-3435FAC1E7C0}"/>
    <dgm:cxn modelId="{E80AB1A3-D99B-C240-87EB-78645B4E28F3}" srcId="{3F58E406-545D-7940-B1F1-531326D9FFF9}" destId="{BE8C72FF-E541-3645-B8D9-755343360A26}" srcOrd="1" destOrd="0" parTransId="{31FA824D-4869-6946-9546-817FCF6921B6}" sibTransId="{6423258D-9434-A14F-88F7-0C2FCB94E600}"/>
    <dgm:cxn modelId="{E51DE4CE-0C25-CA4F-8AA6-86D2619ECA4B}" srcId="{96272FED-F4EF-A24A-844E-7E4C36BA37E9}" destId="{3F58E406-545D-7940-B1F1-531326D9FFF9}" srcOrd="0" destOrd="0" parTransId="{8D6617F4-5822-A143-9023-A10654D7AFD2}" sibTransId="{132F9521-6C1E-8F4A-959E-0ACA52C2B6B0}"/>
    <dgm:cxn modelId="{929C1CBB-4E63-C547-8010-24E32EF05FC5}" type="presOf" srcId="{96272FED-F4EF-A24A-844E-7E4C36BA37E9}" destId="{9AE3E226-20E6-8844-AF5C-309A69E3DFCD}" srcOrd="0" destOrd="0" presId="urn:microsoft.com/office/officeart/2005/8/layout/process3"/>
    <dgm:cxn modelId="{FBC1A405-3E89-1447-9584-F422D603219A}" type="presParOf" srcId="{9AE3E226-20E6-8844-AF5C-309A69E3DFCD}" destId="{3E8CEC71-0528-534B-B3AC-8AB4B1E9A9FD}" srcOrd="0" destOrd="0" presId="urn:microsoft.com/office/officeart/2005/8/layout/process3"/>
    <dgm:cxn modelId="{2C68A1B0-BD25-D84E-8B1D-8A856AC4CC58}" type="presParOf" srcId="{3E8CEC71-0528-534B-B3AC-8AB4B1E9A9FD}" destId="{0F99B6E8-0086-7642-A556-96B7AC7B80ED}" srcOrd="0" destOrd="0" presId="urn:microsoft.com/office/officeart/2005/8/layout/process3"/>
    <dgm:cxn modelId="{6DBCC3F6-4772-AD4F-BCA3-36C6D7C8A5BA}" type="presParOf" srcId="{3E8CEC71-0528-534B-B3AC-8AB4B1E9A9FD}" destId="{437050D9-2C09-494F-92A1-0C78D5204974}" srcOrd="1" destOrd="0" presId="urn:microsoft.com/office/officeart/2005/8/layout/process3"/>
    <dgm:cxn modelId="{FF8EC176-A524-EC4D-A8D6-7D2D9D2F26C8}" type="presParOf" srcId="{3E8CEC71-0528-534B-B3AC-8AB4B1E9A9FD}" destId="{6B672842-0B19-9143-BC12-2C589F32971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smtClean="0"/>
            <a:t>Mutual Exclusion</a:t>
          </a:r>
          <a:endParaRPr lang="en-US" dirty="0"/>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smtClean="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smtClean="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smtClean="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smtClean="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smtClean="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smtClean="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smtClean="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BF7BE7-1703-0D44-9948-10540887BBAA}"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98AC15BF-483E-B44D-9332-6C717FB0B38F}">
      <dgm:prSet/>
      <dgm:spPr>
        <a:solidFill>
          <a:schemeClr val="accent2">
            <a:lumMod val="50000"/>
          </a:schemeClr>
        </a:solidFill>
      </dgm:spPr>
      <dgm:t>
        <a:bodyPr/>
        <a:lstStyle/>
        <a:p>
          <a:pPr rtl="0"/>
          <a:r>
            <a:rPr lang="en-US" dirty="0" smtClean="0"/>
            <a:t>A condition variable is used to wait until a particular condition is true </a:t>
          </a:r>
          <a:endParaRPr lang="en-US" dirty="0"/>
        </a:p>
      </dgm:t>
    </dgm:pt>
    <dgm:pt modelId="{280CA860-40B4-BB4B-A5F2-6EF3BF092EFA}" type="parTrans" cxnId="{08D7BFE3-B05D-144E-8A56-FB20CA593E01}">
      <dgm:prSet/>
      <dgm:spPr/>
      <dgm:t>
        <a:bodyPr/>
        <a:lstStyle/>
        <a:p>
          <a:endParaRPr lang="en-US"/>
        </a:p>
      </dgm:t>
    </dgm:pt>
    <dgm:pt modelId="{6236CFA7-FA16-894A-BC2F-14225AACF57D}" type="sibTrans" cxnId="{08D7BFE3-B05D-144E-8A56-FB20CA593E01}">
      <dgm:prSet/>
      <dgm:spPr/>
      <dgm:t>
        <a:bodyPr/>
        <a:lstStyle/>
        <a:p>
          <a:endParaRPr lang="en-US"/>
        </a:p>
      </dgm:t>
    </dgm:pt>
    <dgm:pt modelId="{7B455062-9525-8148-AA78-C5AA0E9FC184}">
      <dgm:prSet/>
      <dgm:spPr/>
      <dgm:t>
        <a:bodyPr/>
        <a:lstStyle/>
        <a:p>
          <a:pPr rtl="0"/>
          <a:r>
            <a:rPr lang="en-NZ" dirty="0" smtClean="0"/>
            <a:t>Condition variables must be used in conjunction with a mutex lock</a:t>
          </a:r>
          <a:endParaRPr lang="en-NZ" dirty="0"/>
        </a:p>
      </dgm:t>
    </dgm:pt>
    <dgm:pt modelId="{5702508A-6C4C-884F-9AD6-6B8BFAC85A24}" type="parTrans" cxnId="{81B07680-117E-4040-85D8-A83A13425711}">
      <dgm:prSet/>
      <dgm:spPr/>
      <dgm:t>
        <a:bodyPr/>
        <a:lstStyle/>
        <a:p>
          <a:endParaRPr lang="en-US"/>
        </a:p>
      </dgm:t>
    </dgm:pt>
    <dgm:pt modelId="{F4AFD4AD-B0AC-434E-ACD3-58D1AF519D47}" type="sibTrans" cxnId="{81B07680-117E-4040-85D8-A83A13425711}">
      <dgm:prSet/>
      <dgm:spPr/>
      <dgm:t>
        <a:bodyPr/>
        <a:lstStyle/>
        <a:p>
          <a:endParaRPr lang="en-US"/>
        </a:p>
      </dgm:t>
    </dgm:pt>
    <dgm:pt modelId="{D77FC992-8D42-E04F-9839-C3CD4B2F006F}" type="pres">
      <dgm:prSet presAssocID="{6FBF7BE7-1703-0D44-9948-10540887BBAA}" presName="diagram" presStyleCnt="0">
        <dgm:presLayoutVars>
          <dgm:dir/>
          <dgm:resizeHandles val="exact"/>
        </dgm:presLayoutVars>
      </dgm:prSet>
      <dgm:spPr/>
      <dgm:t>
        <a:bodyPr/>
        <a:lstStyle/>
        <a:p>
          <a:endParaRPr lang="en-US"/>
        </a:p>
      </dgm:t>
    </dgm:pt>
    <dgm:pt modelId="{F175F481-F24D-3F45-B3E7-CAAE7CDE6C67}" type="pres">
      <dgm:prSet presAssocID="{98AC15BF-483E-B44D-9332-6C717FB0B38F}" presName="arrow" presStyleLbl="node1" presStyleIdx="0" presStyleCnt="2" custRadScaleRad="92659" custRadScaleInc="8579">
        <dgm:presLayoutVars>
          <dgm:bulletEnabled val="1"/>
        </dgm:presLayoutVars>
      </dgm:prSet>
      <dgm:spPr/>
      <dgm:t>
        <a:bodyPr/>
        <a:lstStyle/>
        <a:p>
          <a:endParaRPr lang="en-US"/>
        </a:p>
      </dgm:t>
    </dgm:pt>
    <dgm:pt modelId="{C2B4E743-3F74-9E47-A51C-B0A92BB7DE47}" type="pres">
      <dgm:prSet presAssocID="{7B455062-9525-8148-AA78-C5AA0E9FC184}" presName="arrow" presStyleLbl="node1" presStyleIdx="1" presStyleCnt="2" custRadScaleRad="90248" custRadScaleInc="165">
        <dgm:presLayoutVars>
          <dgm:bulletEnabled val="1"/>
        </dgm:presLayoutVars>
      </dgm:prSet>
      <dgm:spPr/>
      <dgm:t>
        <a:bodyPr/>
        <a:lstStyle/>
        <a:p>
          <a:endParaRPr lang="en-US"/>
        </a:p>
      </dgm:t>
    </dgm:pt>
  </dgm:ptLst>
  <dgm:cxnLst>
    <dgm:cxn modelId="{08D7BFE3-B05D-144E-8A56-FB20CA593E01}" srcId="{6FBF7BE7-1703-0D44-9948-10540887BBAA}" destId="{98AC15BF-483E-B44D-9332-6C717FB0B38F}" srcOrd="0" destOrd="0" parTransId="{280CA860-40B4-BB4B-A5F2-6EF3BF092EFA}" sibTransId="{6236CFA7-FA16-894A-BC2F-14225AACF57D}"/>
    <dgm:cxn modelId="{81B07680-117E-4040-85D8-A83A13425711}" srcId="{6FBF7BE7-1703-0D44-9948-10540887BBAA}" destId="{7B455062-9525-8148-AA78-C5AA0E9FC184}" srcOrd="1" destOrd="0" parTransId="{5702508A-6C4C-884F-9AD6-6B8BFAC85A24}" sibTransId="{F4AFD4AD-B0AC-434E-ACD3-58D1AF519D47}"/>
    <dgm:cxn modelId="{5830B3A1-7889-1449-863C-14E2353A3085}" type="presOf" srcId="{7B455062-9525-8148-AA78-C5AA0E9FC184}" destId="{C2B4E743-3F74-9E47-A51C-B0A92BB7DE47}" srcOrd="0" destOrd="0" presId="urn:microsoft.com/office/officeart/2005/8/layout/arrow5"/>
    <dgm:cxn modelId="{F26CB863-4831-B645-9BAB-128C108E659E}" type="presOf" srcId="{98AC15BF-483E-B44D-9332-6C717FB0B38F}" destId="{F175F481-F24D-3F45-B3E7-CAAE7CDE6C67}" srcOrd="0" destOrd="0" presId="urn:microsoft.com/office/officeart/2005/8/layout/arrow5"/>
    <dgm:cxn modelId="{EB3BCDB8-9C13-D745-96C1-C08718C85DE1}" type="presOf" srcId="{6FBF7BE7-1703-0D44-9948-10540887BBAA}" destId="{D77FC992-8D42-E04F-9839-C3CD4B2F006F}" srcOrd="0" destOrd="0" presId="urn:microsoft.com/office/officeart/2005/8/layout/arrow5"/>
    <dgm:cxn modelId="{F5AC69E9-C933-CD45-A2C7-661C433B4507}" type="presParOf" srcId="{D77FC992-8D42-E04F-9839-C3CD4B2F006F}" destId="{F175F481-F24D-3F45-B3E7-CAAE7CDE6C67}" srcOrd="0" destOrd="0" presId="urn:microsoft.com/office/officeart/2005/8/layout/arrow5"/>
    <dgm:cxn modelId="{10C0EF75-51E1-5347-9304-B569A9EE63FA}" type="presParOf" srcId="{D77FC992-8D42-E04F-9839-C3CD4B2F006F}" destId="{C2B4E743-3F74-9E47-A51C-B0A92BB7DE4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DEA5F07-A602-F644-8A25-DABC0534149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E1CFE21-A2F5-F943-AE7F-B5F322F52B31}">
      <dgm:prSet phldrT="[Text]"/>
      <dgm:spPr>
        <a:solidFill>
          <a:schemeClr val="accent2">
            <a:lumMod val="50000"/>
          </a:schemeClr>
        </a:solidFill>
      </dgm:spPr>
      <dgm:t>
        <a:bodyPr/>
        <a:lstStyle/>
        <a:p>
          <a:r>
            <a:rPr lang="en-NZ" dirty="0" smtClean="0"/>
            <a:t>Most important methods are: </a:t>
          </a:r>
          <a:endParaRPr lang="en-US" dirty="0"/>
        </a:p>
      </dgm:t>
    </dgm:pt>
    <dgm:pt modelId="{71BD3047-C822-5240-9D8D-7C2A24B34A35}" type="parTrans" cxnId="{75230B82-B733-CB45-832B-38D1137E296A}">
      <dgm:prSet/>
      <dgm:spPr/>
      <dgm:t>
        <a:bodyPr/>
        <a:lstStyle/>
        <a:p>
          <a:endParaRPr lang="en-US"/>
        </a:p>
      </dgm:t>
    </dgm:pt>
    <dgm:pt modelId="{88CBC188-BEE6-EF40-B74D-CE5C7B2C0605}" type="sibTrans" cxnId="{75230B82-B733-CB45-832B-38D1137E296A}">
      <dgm:prSet/>
      <dgm:spPr/>
      <dgm:t>
        <a:bodyPr/>
        <a:lstStyle/>
        <a:p>
          <a:endParaRPr lang="en-US"/>
        </a:p>
      </dgm:t>
    </dgm:pt>
    <dgm:pt modelId="{37179F47-A1D6-6C40-9CA0-924B6CA1CECD}">
      <dgm:prSet/>
      <dgm:spPr/>
      <dgm:t>
        <a:bodyPr/>
        <a:lstStyle/>
        <a:p>
          <a:r>
            <a:rPr lang="en-NZ" smtClean="0"/>
            <a:t>executive dispatcher objects</a:t>
          </a:r>
          <a:endParaRPr lang="en-NZ" dirty="0" smtClean="0"/>
        </a:p>
      </dgm:t>
    </dgm:pt>
    <dgm:pt modelId="{1104EF7B-B04C-EA49-AECE-3EE7887878CB}" type="parTrans" cxnId="{A60F61A0-584B-2444-BC70-0099C71D8A52}">
      <dgm:prSet/>
      <dgm:spPr/>
      <dgm:t>
        <a:bodyPr/>
        <a:lstStyle/>
        <a:p>
          <a:endParaRPr lang="en-US"/>
        </a:p>
      </dgm:t>
    </dgm:pt>
    <dgm:pt modelId="{339F2CDD-1157-8249-8CC4-4BF800E41C2C}" type="sibTrans" cxnId="{A60F61A0-584B-2444-BC70-0099C71D8A52}">
      <dgm:prSet/>
      <dgm:spPr/>
      <dgm:t>
        <a:bodyPr/>
        <a:lstStyle/>
        <a:p>
          <a:endParaRPr lang="en-US"/>
        </a:p>
      </dgm:t>
    </dgm:pt>
    <dgm:pt modelId="{5CD2AEF1-C361-2046-A951-C236531DDD29}">
      <dgm:prSet/>
      <dgm:spPr/>
      <dgm:t>
        <a:bodyPr/>
        <a:lstStyle/>
        <a:p>
          <a:r>
            <a:rPr lang="en-NZ" dirty="0" smtClean="0"/>
            <a:t>user mode critical sections</a:t>
          </a:r>
        </a:p>
      </dgm:t>
    </dgm:pt>
    <dgm:pt modelId="{182A6415-FD8A-BA4B-86D0-FD9CFD4F716C}" type="parTrans" cxnId="{D763E069-7D69-BA47-9EB6-4C97F60115EA}">
      <dgm:prSet/>
      <dgm:spPr/>
      <dgm:t>
        <a:bodyPr/>
        <a:lstStyle/>
        <a:p>
          <a:endParaRPr lang="en-US"/>
        </a:p>
      </dgm:t>
    </dgm:pt>
    <dgm:pt modelId="{1C7D52FC-4CF7-AB47-89C9-74222EAD4ADE}" type="sibTrans" cxnId="{D763E069-7D69-BA47-9EB6-4C97F60115EA}">
      <dgm:prSet/>
      <dgm:spPr/>
      <dgm:t>
        <a:bodyPr/>
        <a:lstStyle/>
        <a:p>
          <a:endParaRPr lang="en-US"/>
        </a:p>
      </dgm:t>
    </dgm:pt>
    <dgm:pt modelId="{0A6AF95F-3057-F14D-82D8-92C0AF1EEEF9}">
      <dgm:prSet/>
      <dgm:spPr/>
      <dgm:t>
        <a:bodyPr/>
        <a:lstStyle/>
        <a:p>
          <a:r>
            <a:rPr lang="en-NZ" smtClean="0"/>
            <a:t>slim reader-writer locks</a:t>
          </a:r>
          <a:endParaRPr lang="en-NZ" dirty="0" smtClean="0"/>
        </a:p>
      </dgm:t>
    </dgm:pt>
    <dgm:pt modelId="{A3A18527-0D90-2A44-9C98-67796840EB47}" type="parTrans" cxnId="{0625CA66-47B9-9049-899F-2C3562F87086}">
      <dgm:prSet/>
      <dgm:spPr/>
      <dgm:t>
        <a:bodyPr/>
        <a:lstStyle/>
        <a:p>
          <a:endParaRPr lang="en-US"/>
        </a:p>
      </dgm:t>
    </dgm:pt>
    <dgm:pt modelId="{2180D037-F885-E344-8844-7C9CADF892AD}" type="sibTrans" cxnId="{0625CA66-47B9-9049-899F-2C3562F87086}">
      <dgm:prSet/>
      <dgm:spPr/>
      <dgm:t>
        <a:bodyPr/>
        <a:lstStyle/>
        <a:p>
          <a:endParaRPr lang="en-US"/>
        </a:p>
      </dgm:t>
    </dgm:pt>
    <dgm:pt modelId="{EAA7A4A2-6684-7D4F-87B5-5BBC6A5770D7}">
      <dgm:prSet/>
      <dgm:spPr/>
      <dgm:t>
        <a:bodyPr/>
        <a:lstStyle/>
        <a:p>
          <a:r>
            <a:rPr lang="en-NZ" smtClean="0"/>
            <a:t>condition variables</a:t>
          </a:r>
          <a:endParaRPr lang="en-NZ" dirty="0" smtClean="0"/>
        </a:p>
      </dgm:t>
    </dgm:pt>
    <dgm:pt modelId="{7ED979BA-1B4C-024A-8379-A3941E6108ED}" type="parTrans" cxnId="{E27840C6-22D1-4B40-A912-D391860CDEAB}">
      <dgm:prSet/>
      <dgm:spPr/>
      <dgm:t>
        <a:bodyPr/>
        <a:lstStyle/>
        <a:p>
          <a:endParaRPr lang="en-US"/>
        </a:p>
      </dgm:t>
    </dgm:pt>
    <dgm:pt modelId="{672CEEE0-E4C9-5846-B879-13661817CF94}" type="sibTrans" cxnId="{E27840C6-22D1-4B40-A912-D391860CDEAB}">
      <dgm:prSet/>
      <dgm:spPr/>
      <dgm:t>
        <a:bodyPr/>
        <a:lstStyle/>
        <a:p>
          <a:endParaRPr lang="en-US"/>
        </a:p>
      </dgm:t>
    </dgm:pt>
    <dgm:pt modelId="{B5ED94E4-B86A-0A48-9CA6-27D06150615A}">
      <dgm:prSet/>
      <dgm:spPr/>
      <dgm:t>
        <a:bodyPr/>
        <a:lstStyle/>
        <a:p>
          <a:r>
            <a:rPr lang="en-NZ" smtClean="0"/>
            <a:t>lock-free operations</a:t>
          </a:r>
          <a:endParaRPr lang="en-NZ" dirty="0" smtClean="0"/>
        </a:p>
      </dgm:t>
    </dgm:pt>
    <dgm:pt modelId="{754CCB3F-CABE-AE4E-B0AE-AE226975D5F4}" type="parTrans" cxnId="{7FD4F145-D57C-0E48-9A3D-60A4023E6B6C}">
      <dgm:prSet/>
      <dgm:spPr/>
      <dgm:t>
        <a:bodyPr/>
        <a:lstStyle/>
        <a:p>
          <a:endParaRPr lang="en-US"/>
        </a:p>
      </dgm:t>
    </dgm:pt>
    <dgm:pt modelId="{C0222109-2F26-B640-A12A-914AE30FB6DA}" type="sibTrans" cxnId="{7FD4F145-D57C-0E48-9A3D-60A4023E6B6C}">
      <dgm:prSet/>
      <dgm:spPr/>
      <dgm:t>
        <a:bodyPr/>
        <a:lstStyle/>
        <a:p>
          <a:endParaRPr lang="en-US"/>
        </a:p>
      </dgm:t>
    </dgm:pt>
    <dgm:pt modelId="{B65A697C-6A9E-9D4A-94AE-A846F52C3C15}" type="pres">
      <dgm:prSet presAssocID="{3DEA5F07-A602-F644-8A25-DABC05341491}" presName="linear" presStyleCnt="0">
        <dgm:presLayoutVars>
          <dgm:dir/>
          <dgm:animLvl val="lvl"/>
          <dgm:resizeHandles val="exact"/>
        </dgm:presLayoutVars>
      </dgm:prSet>
      <dgm:spPr/>
      <dgm:t>
        <a:bodyPr/>
        <a:lstStyle/>
        <a:p>
          <a:endParaRPr lang="en-US"/>
        </a:p>
      </dgm:t>
    </dgm:pt>
    <dgm:pt modelId="{597EA466-05AD-2044-8C45-7C7198AD4472}" type="pres">
      <dgm:prSet presAssocID="{6E1CFE21-A2F5-F943-AE7F-B5F322F52B31}" presName="parentLin" presStyleCnt="0"/>
      <dgm:spPr/>
    </dgm:pt>
    <dgm:pt modelId="{7F95210B-4C05-1B4E-9A43-B0AD66A97276}" type="pres">
      <dgm:prSet presAssocID="{6E1CFE21-A2F5-F943-AE7F-B5F322F52B31}" presName="parentLeftMargin" presStyleLbl="node1" presStyleIdx="0" presStyleCnt="1"/>
      <dgm:spPr/>
      <dgm:t>
        <a:bodyPr/>
        <a:lstStyle/>
        <a:p>
          <a:endParaRPr lang="en-US"/>
        </a:p>
      </dgm:t>
    </dgm:pt>
    <dgm:pt modelId="{DDD7F632-96A1-2243-8D11-09EA33CD276B}" type="pres">
      <dgm:prSet presAssocID="{6E1CFE21-A2F5-F943-AE7F-B5F322F52B31}" presName="parentText" presStyleLbl="node1" presStyleIdx="0" presStyleCnt="1" custLinFactNeighborX="-990" custLinFactNeighborY="15386">
        <dgm:presLayoutVars>
          <dgm:chMax val="0"/>
          <dgm:bulletEnabled val="1"/>
        </dgm:presLayoutVars>
      </dgm:prSet>
      <dgm:spPr/>
      <dgm:t>
        <a:bodyPr/>
        <a:lstStyle/>
        <a:p>
          <a:endParaRPr lang="en-US"/>
        </a:p>
      </dgm:t>
    </dgm:pt>
    <dgm:pt modelId="{E2DADADB-16CD-3147-9500-C45466A7A789}" type="pres">
      <dgm:prSet presAssocID="{6E1CFE21-A2F5-F943-AE7F-B5F322F52B31}" presName="negativeSpace" presStyleCnt="0"/>
      <dgm:spPr/>
    </dgm:pt>
    <dgm:pt modelId="{F80FB650-57DF-5A45-8669-EB5B034AD16C}" type="pres">
      <dgm:prSet presAssocID="{6E1CFE21-A2F5-F943-AE7F-B5F322F52B31}" presName="childText" presStyleLbl="conFgAcc1" presStyleIdx="0" presStyleCnt="1" custLinFactNeighborY="95976">
        <dgm:presLayoutVars>
          <dgm:bulletEnabled val="1"/>
        </dgm:presLayoutVars>
      </dgm:prSet>
      <dgm:spPr/>
      <dgm:t>
        <a:bodyPr/>
        <a:lstStyle/>
        <a:p>
          <a:endParaRPr lang="en-US"/>
        </a:p>
      </dgm:t>
    </dgm:pt>
  </dgm:ptLst>
  <dgm:cxnLst>
    <dgm:cxn modelId="{26D78359-202A-0F47-B5F2-34EB2FBC22A7}" type="presOf" srcId="{6E1CFE21-A2F5-F943-AE7F-B5F322F52B31}" destId="{7F95210B-4C05-1B4E-9A43-B0AD66A97276}" srcOrd="0" destOrd="0" presId="urn:microsoft.com/office/officeart/2005/8/layout/list1"/>
    <dgm:cxn modelId="{E27840C6-22D1-4B40-A912-D391860CDEAB}" srcId="{6E1CFE21-A2F5-F943-AE7F-B5F322F52B31}" destId="{EAA7A4A2-6684-7D4F-87B5-5BBC6A5770D7}" srcOrd="3" destOrd="0" parTransId="{7ED979BA-1B4C-024A-8379-A3941E6108ED}" sibTransId="{672CEEE0-E4C9-5846-B879-13661817CF94}"/>
    <dgm:cxn modelId="{D700ADC2-05E7-C747-8AEF-6C11F818C37B}" type="presOf" srcId="{0A6AF95F-3057-F14D-82D8-92C0AF1EEEF9}" destId="{F80FB650-57DF-5A45-8669-EB5B034AD16C}" srcOrd="0" destOrd="2" presId="urn:microsoft.com/office/officeart/2005/8/layout/list1"/>
    <dgm:cxn modelId="{7FD4F145-D57C-0E48-9A3D-60A4023E6B6C}" srcId="{6E1CFE21-A2F5-F943-AE7F-B5F322F52B31}" destId="{B5ED94E4-B86A-0A48-9CA6-27D06150615A}" srcOrd="4" destOrd="0" parTransId="{754CCB3F-CABE-AE4E-B0AE-AE226975D5F4}" sibTransId="{C0222109-2F26-B640-A12A-914AE30FB6DA}"/>
    <dgm:cxn modelId="{562A8FD4-555F-FB4A-9BDF-D2251F98E98C}" type="presOf" srcId="{6E1CFE21-A2F5-F943-AE7F-B5F322F52B31}" destId="{DDD7F632-96A1-2243-8D11-09EA33CD276B}" srcOrd="1" destOrd="0" presId="urn:microsoft.com/office/officeart/2005/8/layout/list1"/>
    <dgm:cxn modelId="{A60F61A0-584B-2444-BC70-0099C71D8A52}" srcId="{6E1CFE21-A2F5-F943-AE7F-B5F322F52B31}" destId="{37179F47-A1D6-6C40-9CA0-924B6CA1CECD}" srcOrd="0" destOrd="0" parTransId="{1104EF7B-B04C-EA49-AECE-3EE7887878CB}" sibTransId="{339F2CDD-1157-8249-8CC4-4BF800E41C2C}"/>
    <dgm:cxn modelId="{83219FAD-2821-3945-BBA3-F6B2CE80998F}" type="presOf" srcId="{3DEA5F07-A602-F644-8A25-DABC05341491}" destId="{B65A697C-6A9E-9D4A-94AE-A846F52C3C15}" srcOrd="0" destOrd="0" presId="urn:microsoft.com/office/officeart/2005/8/layout/list1"/>
    <dgm:cxn modelId="{9D88B0D3-3258-6041-83D3-2E3D8B431C70}" type="presOf" srcId="{37179F47-A1D6-6C40-9CA0-924B6CA1CECD}" destId="{F80FB650-57DF-5A45-8669-EB5B034AD16C}" srcOrd="0" destOrd="0" presId="urn:microsoft.com/office/officeart/2005/8/layout/list1"/>
    <dgm:cxn modelId="{2F1C01EA-5295-764A-B989-63923E11B964}" type="presOf" srcId="{5CD2AEF1-C361-2046-A951-C236531DDD29}" destId="{F80FB650-57DF-5A45-8669-EB5B034AD16C}" srcOrd="0" destOrd="1" presId="urn:microsoft.com/office/officeart/2005/8/layout/list1"/>
    <dgm:cxn modelId="{75230B82-B733-CB45-832B-38D1137E296A}" srcId="{3DEA5F07-A602-F644-8A25-DABC05341491}" destId="{6E1CFE21-A2F5-F943-AE7F-B5F322F52B31}" srcOrd="0" destOrd="0" parTransId="{71BD3047-C822-5240-9D8D-7C2A24B34A35}" sibTransId="{88CBC188-BEE6-EF40-B74D-CE5C7B2C0605}"/>
    <dgm:cxn modelId="{8B07450E-B846-FF4F-A227-40B2F2FD9557}" type="presOf" srcId="{EAA7A4A2-6684-7D4F-87B5-5BBC6A5770D7}" destId="{F80FB650-57DF-5A45-8669-EB5B034AD16C}" srcOrd="0" destOrd="3" presId="urn:microsoft.com/office/officeart/2005/8/layout/list1"/>
    <dgm:cxn modelId="{D763E069-7D69-BA47-9EB6-4C97F60115EA}" srcId="{6E1CFE21-A2F5-F943-AE7F-B5F322F52B31}" destId="{5CD2AEF1-C361-2046-A951-C236531DDD29}" srcOrd="1" destOrd="0" parTransId="{182A6415-FD8A-BA4B-86D0-FD9CFD4F716C}" sibTransId="{1C7D52FC-4CF7-AB47-89C9-74222EAD4ADE}"/>
    <dgm:cxn modelId="{0625CA66-47B9-9049-899F-2C3562F87086}" srcId="{6E1CFE21-A2F5-F943-AE7F-B5F322F52B31}" destId="{0A6AF95F-3057-F14D-82D8-92C0AF1EEEF9}" srcOrd="2" destOrd="0" parTransId="{A3A18527-0D90-2A44-9C98-67796840EB47}" sibTransId="{2180D037-F885-E344-8844-7C9CADF892AD}"/>
    <dgm:cxn modelId="{D9A76D55-577A-3B49-8398-5E29B2C787BE}" type="presOf" srcId="{B5ED94E4-B86A-0A48-9CA6-27D06150615A}" destId="{F80FB650-57DF-5A45-8669-EB5B034AD16C}" srcOrd="0" destOrd="4" presId="urn:microsoft.com/office/officeart/2005/8/layout/list1"/>
    <dgm:cxn modelId="{C45C8CE4-FAFD-DA4E-BA33-9730C72EDB77}" type="presParOf" srcId="{B65A697C-6A9E-9D4A-94AE-A846F52C3C15}" destId="{597EA466-05AD-2044-8C45-7C7198AD4472}" srcOrd="0" destOrd="0" presId="urn:microsoft.com/office/officeart/2005/8/layout/list1"/>
    <dgm:cxn modelId="{1803B802-6276-094B-8A42-3C9ADFABE320}" type="presParOf" srcId="{597EA466-05AD-2044-8C45-7C7198AD4472}" destId="{7F95210B-4C05-1B4E-9A43-B0AD66A97276}" srcOrd="0" destOrd="0" presId="urn:microsoft.com/office/officeart/2005/8/layout/list1"/>
    <dgm:cxn modelId="{63B70AB2-77C2-FE40-AB95-A73FB1E1FD97}" type="presParOf" srcId="{597EA466-05AD-2044-8C45-7C7198AD4472}" destId="{DDD7F632-96A1-2243-8D11-09EA33CD276B}" srcOrd="1" destOrd="0" presId="urn:microsoft.com/office/officeart/2005/8/layout/list1"/>
    <dgm:cxn modelId="{0EAC9F90-94D1-194D-B955-7A02916085AF}" type="presParOf" srcId="{B65A697C-6A9E-9D4A-94AE-A846F52C3C15}" destId="{E2DADADB-16CD-3147-9500-C45466A7A789}" srcOrd="1" destOrd="0" presId="urn:microsoft.com/office/officeart/2005/8/layout/list1"/>
    <dgm:cxn modelId="{2FC15D13-3299-1947-B911-B19C1BE7334E}" type="presParOf" srcId="{B65A697C-6A9E-9D4A-94AE-A846F52C3C15}" destId="{F80FB650-57DF-5A45-8669-EB5B034AD16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4AEF598-BB8B-6340-9738-1D256506553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1AC19958-E88E-7742-A58A-CFC62C9457E6}">
      <dgm:prSet/>
      <dgm:spPr>
        <a:solidFill>
          <a:schemeClr val="accent3">
            <a:lumMod val="50000"/>
          </a:schemeClr>
        </a:solidFill>
      </dgm:spPr>
      <dgm:t>
        <a:bodyPr/>
        <a:lstStyle/>
        <a:p>
          <a:pPr rtl="0"/>
          <a:r>
            <a:rPr lang="en-NZ" dirty="0" smtClean="0"/>
            <a:t>Allow a thread to block its own execution </a:t>
          </a:r>
          <a:endParaRPr lang="en-NZ" dirty="0"/>
        </a:p>
      </dgm:t>
    </dgm:pt>
    <dgm:pt modelId="{19EE434F-A3B9-9648-82B2-15675DC9C702}" type="parTrans" cxnId="{FA1C6C58-9D8D-6248-9C5F-B129841A94CE}">
      <dgm:prSet/>
      <dgm:spPr/>
      <dgm:t>
        <a:bodyPr/>
        <a:lstStyle/>
        <a:p>
          <a:endParaRPr lang="en-US"/>
        </a:p>
      </dgm:t>
    </dgm:pt>
    <dgm:pt modelId="{73C4EBD5-6305-9A42-BBA0-F1A8ED4D3FC7}" type="sibTrans" cxnId="{FA1C6C58-9D8D-6248-9C5F-B129841A94CE}">
      <dgm:prSet/>
      <dgm:spPr/>
      <dgm:t>
        <a:bodyPr/>
        <a:lstStyle/>
        <a:p>
          <a:endParaRPr lang="en-US"/>
        </a:p>
      </dgm:t>
    </dgm:pt>
    <dgm:pt modelId="{AC4C8C8E-C834-064C-B39B-EA35166FEC09}">
      <dgm:prSet/>
      <dgm:spPr/>
      <dgm:t>
        <a:bodyPr/>
        <a:lstStyle/>
        <a:p>
          <a:pPr rtl="0"/>
          <a:r>
            <a:rPr lang="en-US" dirty="0" smtClean="0"/>
            <a:t>Do not return until the specified criteria have been met</a:t>
          </a:r>
          <a:endParaRPr lang="en-US" dirty="0"/>
        </a:p>
      </dgm:t>
    </dgm:pt>
    <dgm:pt modelId="{43E8995A-9514-D847-A2AF-634E42CD2E91}" type="parTrans" cxnId="{CCD4ABA4-8FE0-1E40-BA9F-773F7ED2B984}">
      <dgm:prSet/>
      <dgm:spPr/>
      <dgm:t>
        <a:bodyPr/>
        <a:lstStyle/>
        <a:p>
          <a:endParaRPr lang="en-US"/>
        </a:p>
      </dgm:t>
    </dgm:pt>
    <dgm:pt modelId="{7E9B54B3-D99D-5B4A-9711-16445C4D6A50}" type="sibTrans" cxnId="{CCD4ABA4-8FE0-1E40-BA9F-773F7ED2B984}">
      <dgm:prSet/>
      <dgm:spPr/>
      <dgm:t>
        <a:bodyPr/>
        <a:lstStyle/>
        <a:p>
          <a:endParaRPr lang="en-US"/>
        </a:p>
      </dgm:t>
    </dgm:pt>
    <dgm:pt modelId="{2F49E664-7101-A54D-BA02-3B7C62BFF514}">
      <dgm:prSet/>
      <dgm:spPr>
        <a:solidFill>
          <a:schemeClr val="accent2">
            <a:lumMod val="50000"/>
          </a:schemeClr>
        </a:solidFill>
      </dgm:spPr>
      <dgm:t>
        <a:bodyPr/>
        <a:lstStyle/>
        <a:p>
          <a:pPr rtl="0"/>
          <a:r>
            <a:rPr lang="en-US" dirty="0" smtClean="0"/>
            <a:t>The type of wait function determines the set of criteria used</a:t>
          </a:r>
          <a:endParaRPr lang="en-US" dirty="0"/>
        </a:p>
      </dgm:t>
    </dgm:pt>
    <dgm:pt modelId="{5E087ED0-70DE-B744-B3AC-53D8CC5C3D83}" type="parTrans" cxnId="{F6850D7B-828A-9040-80FB-DE31378628E4}">
      <dgm:prSet/>
      <dgm:spPr/>
      <dgm:t>
        <a:bodyPr/>
        <a:lstStyle/>
        <a:p>
          <a:endParaRPr lang="en-US"/>
        </a:p>
      </dgm:t>
    </dgm:pt>
    <dgm:pt modelId="{3DAF7969-6066-0847-A8E2-A360309018BC}" type="sibTrans" cxnId="{F6850D7B-828A-9040-80FB-DE31378628E4}">
      <dgm:prSet/>
      <dgm:spPr/>
      <dgm:t>
        <a:bodyPr/>
        <a:lstStyle/>
        <a:p>
          <a:endParaRPr lang="en-US"/>
        </a:p>
      </dgm:t>
    </dgm:pt>
    <dgm:pt modelId="{BA7AFA4C-4F03-F74D-A365-DA62417C60A2}" type="pres">
      <dgm:prSet presAssocID="{24AEF598-BB8B-6340-9738-1D256506553A}" presName="Name0" presStyleCnt="0">
        <dgm:presLayoutVars>
          <dgm:chPref val="1"/>
          <dgm:dir/>
          <dgm:animOne val="branch"/>
          <dgm:animLvl val="lvl"/>
          <dgm:resizeHandles/>
        </dgm:presLayoutVars>
      </dgm:prSet>
      <dgm:spPr/>
      <dgm:t>
        <a:bodyPr/>
        <a:lstStyle/>
        <a:p>
          <a:endParaRPr lang="en-US"/>
        </a:p>
      </dgm:t>
    </dgm:pt>
    <dgm:pt modelId="{F603B2F8-BFFA-8D43-ACCD-B710C62D778D}" type="pres">
      <dgm:prSet presAssocID="{1AC19958-E88E-7742-A58A-CFC62C9457E6}" presName="vertOne" presStyleCnt="0"/>
      <dgm:spPr/>
    </dgm:pt>
    <dgm:pt modelId="{0D8831B7-713E-534A-8A54-1B594E36FB19}" type="pres">
      <dgm:prSet presAssocID="{1AC19958-E88E-7742-A58A-CFC62C9457E6}" presName="txOne" presStyleLbl="node0" presStyleIdx="0" presStyleCnt="3">
        <dgm:presLayoutVars>
          <dgm:chPref val="3"/>
        </dgm:presLayoutVars>
      </dgm:prSet>
      <dgm:spPr/>
      <dgm:t>
        <a:bodyPr/>
        <a:lstStyle/>
        <a:p>
          <a:endParaRPr lang="en-US"/>
        </a:p>
      </dgm:t>
    </dgm:pt>
    <dgm:pt modelId="{A4F491D9-8200-624D-810E-F80656449D51}" type="pres">
      <dgm:prSet presAssocID="{1AC19958-E88E-7742-A58A-CFC62C9457E6}" presName="horzOne" presStyleCnt="0"/>
      <dgm:spPr/>
    </dgm:pt>
    <dgm:pt modelId="{5374B25F-1124-3A4C-A121-D01FC1BF3544}" type="pres">
      <dgm:prSet presAssocID="{73C4EBD5-6305-9A42-BBA0-F1A8ED4D3FC7}" presName="sibSpaceOne" presStyleCnt="0"/>
      <dgm:spPr/>
    </dgm:pt>
    <dgm:pt modelId="{0D068AF0-8D5C-0147-B5B4-91EF0E7281F1}" type="pres">
      <dgm:prSet presAssocID="{AC4C8C8E-C834-064C-B39B-EA35166FEC09}" presName="vertOne" presStyleCnt="0"/>
      <dgm:spPr/>
    </dgm:pt>
    <dgm:pt modelId="{4FBC0A68-28B8-C94C-8F19-29AE75B03550}" type="pres">
      <dgm:prSet presAssocID="{AC4C8C8E-C834-064C-B39B-EA35166FEC09}" presName="txOne" presStyleLbl="node0" presStyleIdx="1" presStyleCnt="3">
        <dgm:presLayoutVars>
          <dgm:chPref val="3"/>
        </dgm:presLayoutVars>
      </dgm:prSet>
      <dgm:spPr/>
      <dgm:t>
        <a:bodyPr/>
        <a:lstStyle/>
        <a:p>
          <a:endParaRPr lang="en-US"/>
        </a:p>
      </dgm:t>
    </dgm:pt>
    <dgm:pt modelId="{C1BE1215-6138-7243-AA7E-61598432FCB8}" type="pres">
      <dgm:prSet presAssocID="{AC4C8C8E-C834-064C-B39B-EA35166FEC09}" presName="horzOne" presStyleCnt="0"/>
      <dgm:spPr/>
    </dgm:pt>
    <dgm:pt modelId="{1B10BBE7-D415-EE4A-BCC5-DDAF22F16558}" type="pres">
      <dgm:prSet presAssocID="{7E9B54B3-D99D-5B4A-9711-16445C4D6A50}" presName="sibSpaceOne" presStyleCnt="0"/>
      <dgm:spPr/>
    </dgm:pt>
    <dgm:pt modelId="{E34F3723-AD45-7F46-8153-0BE94E21CE93}" type="pres">
      <dgm:prSet presAssocID="{2F49E664-7101-A54D-BA02-3B7C62BFF514}" presName="vertOne" presStyleCnt="0"/>
      <dgm:spPr/>
    </dgm:pt>
    <dgm:pt modelId="{BEC7DA99-0514-634D-9563-0343B11D563D}" type="pres">
      <dgm:prSet presAssocID="{2F49E664-7101-A54D-BA02-3B7C62BFF514}" presName="txOne" presStyleLbl="node0" presStyleIdx="2" presStyleCnt="3">
        <dgm:presLayoutVars>
          <dgm:chPref val="3"/>
        </dgm:presLayoutVars>
      </dgm:prSet>
      <dgm:spPr/>
      <dgm:t>
        <a:bodyPr/>
        <a:lstStyle/>
        <a:p>
          <a:endParaRPr lang="en-US"/>
        </a:p>
      </dgm:t>
    </dgm:pt>
    <dgm:pt modelId="{297A70D2-C2E3-4C41-A35F-73B0D95D9767}" type="pres">
      <dgm:prSet presAssocID="{2F49E664-7101-A54D-BA02-3B7C62BFF514}" presName="horzOne" presStyleCnt="0"/>
      <dgm:spPr/>
    </dgm:pt>
  </dgm:ptLst>
  <dgm:cxnLst>
    <dgm:cxn modelId="{0632B9C6-5E61-014F-941E-784DC1A0E322}" type="presOf" srcId="{1AC19958-E88E-7742-A58A-CFC62C9457E6}" destId="{0D8831B7-713E-534A-8A54-1B594E36FB19}" srcOrd="0" destOrd="0" presId="urn:microsoft.com/office/officeart/2005/8/layout/hierarchy4"/>
    <dgm:cxn modelId="{9856BC15-7DDB-E64F-B02B-82FCB6DDEBFD}" type="presOf" srcId="{24AEF598-BB8B-6340-9738-1D256506553A}" destId="{BA7AFA4C-4F03-F74D-A365-DA62417C60A2}" srcOrd="0" destOrd="0" presId="urn:microsoft.com/office/officeart/2005/8/layout/hierarchy4"/>
    <dgm:cxn modelId="{F6850D7B-828A-9040-80FB-DE31378628E4}" srcId="{24AEF598-BB8B-6340-9738-1D256506553A}" destId="{2F49E664-7101-A54D-BA02-3B7C62BFF514}" srcOrd="2" destOrd="0" parTransId="{5E087ED0-70DE-B744-B3AC-53D8CC5C3D83}" sibTransId="{3DAF7969-6066-0847-A8E2-A360309018BC}"/>
    <dgm:cxn modelId="{46A0AB51-9929-BB44-ADBD-376B61BE81D5}" type="presOf" srcId="{2F49E664-7101-A54D-BA02-3B7C62BFF514}" destId="{BEC7DA99-0514-634D-9563-0343B11D563D}" srcOrd="0" destOrd="0" presId="urn:microsoft.com/office/officeart/2005/8/layout/hierarchy4"/>
    <dgm:cxn modelId="{CCD4ABA4-8FE0-1E40-BA9F-773F7ED2B984}" srcId="{24AEF598-BB8B-6340-9738-1D256506553A}" destId="{AC4C8C8E-C834-064C-B39B-EA35166FEC09}" srcOrd="1" destOrd="0" parTransId="{43E8995A-9514-D847-A2AF-634E42CD2E91}" sibTransId="{7E9B54B3-D99D-5B4A-9711-16445C4D6A50}"/>
    <dgm:cxn modelId="{DCB2C9B4-1EDF-F44F-92B7-24293EC00037}" type="presOf" srcId="{AC4C8C8E-C834-064C-B39B-EA35166FEC09}" destId="{4FBC0A68-28B8-C94C-8F19-29AE75B03550}" srcOrd="0" destOrd="0" presId="urn:microsoft.com/office/officeart/2005/8/layout/hierarchy4"/>
    <dgm:cxn modelId="{FA1C6C58-9D8D-6248-9C5F-B129841A94CE}" srcId="{24AEF598-BB8B-6340-9738-1D256506553A}" destId="{1AC19958-E88E-7742-A58A-CFC62C9457E6}" srcOrd="0" destOrd="0" parTransId="{19EE434F-A3B9-9648-82B2-15675DC9C702}" sibTransId="{73C4EBD5-6305-9A42-BBA0-F1A8ED4D3FC7}"/>
    <dgm:cxn modelId="{841B676C-78D7-9844-B812-A36C86087CBC}" type="presParOf" srcId="{BA7AFA4C-4F03-F74D-A365-DA62417C60A2}" destId="{F603B2F8-BFFA-8D43-ACCD-B710C62D778D}" srcOrd="0" destOrd="0" presId="urn:microsoft.com/office/officeart/2005/8/layout/hierarchy4"/>
    <dgm:cxn modelId="{CEDF3D35-764E-284C-8D9B-1BC3AE00EDA5}" type="presParOf" srcId="{F603B2F8-BFFA-8D43-ACCD-B710C62D778D}" destId="{0D8831B7-713E-534A-8A54-1B594E36FB19}" srcOrd="0" destOrd="0" presId="urn:microsoft.com/office/officeart/2005/8/layout/hierarchy4"/>
    <dgm:cxn modelId="{782E6A1E-4CE6-F641-A4BD-EB685684D8A4}" type="presParOf" srcId="{F603B2F8-BFFA-8D43-ACCD-B710C62D778D}" destId="{A4F491D9-8200-624D-810E-F80656449D51}" srcOrd="1" destOrd="0" presId="urn:microsoft.com/office/officeart/2005/8/layout/hierarchy4"/>
    <dgm:cxn modelId="{D18CC73F-EA68-5C46-82BA-14A3349A991E}" type="presParOf" srcId="{BA7AFA4C-4F03-F74D-A365-DA62417C60A2}" destId="{5374B25F-1124-3A4C-A121-D01FC1BF3544}" srcOrd="1" destOrd="0" presId="urn:microsoft.com/office/officeart/2005/8/layout/hierarchy4"/>
    <dgm:cxn modelId="{A6D4D188-F022-C542-8BA0-74D148621D80}" type="presParOf" srcId="{BA7AFA4C-4F03-F74D-A365-DA62417C60A2}" destId="{0D068AF0-8D5C-0147-B5B4-91EF0E7281F1}" srcOrd="2" destOrd="0" presId="urn:microsoft.com/office/officeart/2005/8/layout/hierarchy4"/>
    <dgm:cxn modelId="{58E89915-EF92-1E43-B196-27729C0E6D52}" type="presParOf" srcId="{0D068AF0-8D5C-0147-B5B4-91EF0E7281F1}" destId="{4FBC0A68-28B8-C94C-8F19-29AE75B03550}" srcOrd="0" destOrd="0" presId="urn:microsoft.com/office/officeart/2005/8/layout/hierarchy4"/>
    <dgm:cxn modelId="{F073FEB9-A2B4-994E-AA0E-4B13FD78BC3D}" type="presParOf" srcId="{0D068AF0-8D5C-0147-B5B4-91EF0E7281F1}" destId="{C1BE1215-6138-7243-AA7E-61598432FCB8}" srcOrd="1" destOrd="0" presId="urn:microsoft.com/office/officeart/2005/8/layout/hierarchy4"/>
    <dgm:cxn modelId="{86F0264F-55EB-5944-98E4-9B30C8334A30}" type="presParOf" srcId="{BA7AFA4C-4F03-F74D-A365-DA62417C60A2}" destId="{1B10BBE7-D415-EE4A-BCC5-DDAF22F16558}" srcOrd="3" destOrd="0" presId="urn:microsoft.com/office/officeart/2005/8/layout/hierarchy4"/>
    <dgm:cxn modelId="{8D237039-7E0C-2242-8A90-B072A39C0021}" type="presParOf" srcId="{BA7AFA4C-4F03-F74D-A365-DA62417C60A2}" destId="{E34F3723-AD45-7F46-8153-0BE94E21CE93}" srcOrd="4" destOrd="0" presId="urn:microsoft.com/office/officeart/2005/8/layout/hierarchy4"/>
    <dgm:cxn modelId="{72C30D38-2ED1-2945-B969-9A7C8CE15F54}" type="presParOf" srcId="{E34F3723-AD45-7F46-8153-0BE94E21CE93}" destId="{BEC7DA99-0514-634D-9563-0343B11D563D}" srcOrd="0" destOrd="0" presId="urn:microsoft.com/office/officeart/2005/8/layout/hierarchy4"/>
    <dgm:cxn modelId="{9283DE7F-25EB-7C43-B9D3-53090D745083}" type="presParOf" srcId="{E34F3723-AD45-7F46-8153-0BE94E21CE93}" destId="{297A70D2-C2E3-4C41-A35F-73B0D95D97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BB8966-7343-6141-9C49-D4994724C82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DABF4FA-9365-D440-9DA9-71FCD6B35409}">
      <dgm:prSet phldrT="[Text]"/>
      <dgm:spPr/>
      <dgm:t>
        <a:bodyPr/>
        <a:lstStyle/>
        <a:p>
          <a:r>
            <a:rPr lang="en-US" dirty="0" smtClean="0"/>
            <a:t>“Lock-free”</a:t>
          </a:r>
          <a:endParaRPr lang="en-US" dirty="0"/>
        </a:p>
      </dgm:t>
    </dgm:pt>
    <dgm:pt modelId="{C0FE4778-7F4B-9243-B731-C64C17256765}" type="parTrans" cxnId="{692FCB12-CB8C-574E-995A-7883AB7690AE}">
      <dgm:prSet/>
      <dgm:spPr/>
      <dgm:t>
        <a:bodyPr/>
        <a:lstStyle/>
        <a:p>
          <a:endParaRPr lang="en-US"/>
        </a:p>
      </dgm:t>
    </dgm:pt>
    <dgm:pt modelId="{DD5F8A2C-0446-9C49-9BC2-F52604F412C6}" type="sibTrans" cxnId="{692FCB12-CB8C-574E-995A-7883AB7690AE}">
      <dgm:prSet/>
      <dgm:spPr/>
      <dgm:t>
        <a:bodyPr/>
        <a:lstStyle/>
        <a:p>
          <a:endParaRPr lang="en-US"/>
        </a:p>
      </dgm:t>
    </dgm:pt>
    <dgm:pt modelId="{F8270C85-13D1-F14F-B21A-8995C6688DBF}">
      <dgm:prSet/>
      <dgm:spPr>
        <a:solidFill>
          <a:schemeClr val="bg1"/>
        </a:solidFill>
      </dgm:spPr>
      <dgm:t>
        <a:bodyPr/>
        <a:lstStyle/>
        <a:p>
          <a:r>
            <a:rPr lang="en-US" smtClean="0"/>
            <a:t>synchronizing without taking a software lock</a:t>
          </a:r>
          <a:endParaRPr lang="en-US" dirty="0" smtClean="0"/>
        </a:p>
      </dgm:t>
    </dgm:pt>
    <dgm:pt modelId="{D7864B08-FE03-D941-BAE0-F9D285C7ED64}" type="parTrans" cxnId="{5C3A4234-0C49-5D4D-B90C-A6883F6FB426}">
      <dgm:prSet/>
      <dgm:spPr/>
      <dgm:t>
        <a:bodyPr/>
        <a:lstStyle/>
        <a:p>
          <a:endParaRPr lang="en-US"/>
        </a:p>
      </dgm:t>
    </dgm:pt>
    <dgm:pt modelId="{49496E9A-40A8-FE42-B65D-07EEF757F935}" type="sibTrans" cxnId="{5C3A4234-0C49-5D4D-B90C-A6883F6FB426}">
      <dgm:prSet/>
      <dgm:spPr/>
      <dgm:t>
        <a:bodyPr/>
        <a:lstStyle/>
        <a:p>
          <a:endParaRPr lang="en-US"/>
        </a:p>
      </dgm:t>
    </dgm:pt>
    <dgm:pt modelId="{3A400C91-D9EA-4D40-8D00-7CB09422E925}">
      <dgm:prSet/>
      <dgm:spPr>
        <a:solidFill>
          <a:schemeClr val="bg1"/>
        </a:solidFill>
      </dgm:spPr>
      <dgm:t>
        <a:bodyPr/>
        <a:lstStyle/>
        <a:p>
          <a:r>
            <a:rPr lang="en-US" dirty="0" smtClean="0"/>
            <a:t>a thread can never be switched away from a processor while still holding a lock</a:t>
          </a:r>
        </a:p>
      </dgm:t>
    </dgm:pt>
    <dgm:pt modelId="{62CFE10E-9BA1-8242-86ED-46EB0A0FD5E6}" type="parTrans" cxnId="{1F255838-8A1E-2140-9F49-7B088A17C3E9}">
      <dgm:prSet/>
      <dgm:spPr/>
      <dgm:t>
        <a:bodyPr/>
        <a:lstStyle/>
        <a:p>
          <a:endParaRPr lang="en-US"/>
        </a:p>
      </dgm:t>
    </dgm:pt>
    <dgm:pt modelId="{D6F91D98-5EBE-5E4A-80DC-53FE3B924559}" type="sibTrans" cxnId="{1F255838-8A1E-2140-9F49-7B088A17C3E9}">
      <dgm:prSet/>
      <dgm:spPr/>
      <dgm:t>
        <a:bodyPr/>
        <a:lstStyle/>
        <a:p>
          <a:endParaRPr lang="en-US"/>
        </a:p>
      </dgm:t>
    </dgm:pt>
    <dgm:pt modelId="{CD357538-4F9D-F348-A658-516D0F37F3F6}" type="pres">
      <dgm:prSet presAssocID="{07BB8966-7343-6141-9C49-D4994724C82F}" presName="Name0" presStyleCnt="0">
        <dgm:presLayoutVars>
          <dgm:dir/>
          <dgm:animLvl val="lvl"/>
          <dgm:resizeHandles val="exact"/>
        </dgm:presLayoutVars>
      </dgm:prSet>
      <dgm:spPr/>
      <dgm:t>
        <a:bodyPr/>
        <a:lstStyle/>
        <a:p>
          <a:endParaRPr lang="en-US"/>
        </a:p>
      </dgm:t>
    </dgm:pt>
    <dgm:pt modelId="{73AD65A6-10EC-CE4F-BE01-5E21E265A350}" type="pres">
      <dgm:prSet presAssocID="{8DABF4FA-9365-D440-9DA9-71FCD6B35409}" presName="composite" presStyleCnt="0"/>
      <dgm:spPr/>
    </dgm:pt>
    <dgm:pt modelId="{2831DB18-0D80-4A42-B1C6-41462532C69E}" type="pres">
      <dgm:prSet presAssocID="{8DABF4FA-9365-D440-9DA9-71FCD6B35409}" presName="parTx" presStyleLbl="alignNode1" presStyleIdx="0" presStyleCnt="1">
        <dgm:presLayoutVars>
          <dgm:chMax val="0"/>
          <dgm:chPref val="0"/>
          <dgm:bulletEnabled val="1"/>
        </dgm:presLayoutVars>
      </dgm:prSet>
      <dgm:spPr/>
      <dgm:t>
        <a:bodyPr/>
        <a:lstStyle/>
        <a:p>
          <a:endParaRPr lang="en-US"/>
        </a:p>
      </dgm:t>
    </dgm:pt>
    <dgm:pt modelId="{5FE6709E-5BBD-E543-BD93-08D9B7CAAB5C}" type="pres">
      <dgm:prSet presAssocID="{8DABF4FA-9365-D440-9DA9-71FCD6B35409}" presName="desTx" presStyleLbl="alignAccFollowNode1" presStyleIdx="0" presStyleCnt="1">
        <dgm:presLayoutVars>
          <dgm:bulletEnabled val="1"/>
        </dgm:presLayoutVars>
      </dgm:prSet>
      <dgm:spPr/>
      <dgm:t>
        <a:bodyPr/>
        <a:lstStyle/>
        <a:p>
          <a:endParaRPr lang="en-US"/>
        </a:p>
      </dgm:t>
    </dgm:pt>
  </dgm:ptLst>
  <dgm:cxnLst>
    <dgm:cxn modelId="{692FCB12-CB8C-574E-995A-7883AB7690AE}" srcId="{07BB8966-7343-6141-9C49-D4994724C82F}" destId="{8DABF4FA-9365-D440-9DA9-71FCD6B35409}" srcOrd="0" destOrd="0" parTransId="{C0FE4778-7F4B-9243-B731-C64C17256765}" sibTransId="{DD5F8A2C-0446-9C49-9BC2-F52604F412C6}"/>
    <dgm:cxn modelId="{1F255838-8A1E-2140-9F49-7B088A17C3E9}" srcId="{8DABF4FA-9365-D440-9DA9-71FCD6B35409}" destId="{3A400C91-D9EA-4D40-8D00-7CB09422E925}" srcOrd="1" destOrd="0" parTransId="{62CFE10E-9BA1-8242-86ED-46EB0A0FD5E6}" sibTransId="{D6F91D98-5EBE-5E4A-80DC-53FE3B924559}"/>
    <dgm:cxn modelId="{8588682C-A48F-7C4D-9597-1FB88A5D5D0D}" type="presOf" srcId="{3A400C91-D9EA-4D40-8D00-7CB09422E925}" destId="{5FE6709E-5BBD-E543-BD93-08D9B7CAAB5C}" srcOrd="0" destOrd="1" presId="urn:microsoft.com/office/officeart/2005/8/layout/hList1"/>
    <dgm:cxn modelId="{ABED9B4D-6F56-F24C-96BE-990A096A0903}" type="presOf" srcId="{07BB8966-7343-6141-9C49-D4994724C82F}" destId="{CD357538-4F9D-F348-A658-516D0F37F3F6}" srcOrd="0" destOrd="0" presId="urn:microsoft.com/office/officeart/2005/8/layout/hList1"/>
    <dgm:cxn modelId="{F4905007-ED07-1946-B175-7387F144F4C2}" type="presOf" srcId="{8DABF4FA-9365-D440-9DA9-71FCD6B35409}" destId="{2831DB18-0D80-4A42-B1C6-41462532C69E}" srcOrd="0" destOrd="0" presId="urn:microsoft.com/office/officeart/2005/8/layout/hList1"/>
    <dgm:cxn modelId="{7F32F9AF-E42B-F74B-8F3E-4D84C76028E4}" type="presOf" srcId="{F8270C85-13D1-F14F-B21A-8995C6688DBF}" destId="{5FE6709E-5BBD-E543-BD93-08D9B7CAAB5C}" srcOrd="0" destOrd="0" presId="urn:microsoft.com/office/officeart/2005/8/layout/hList1"/>
    <dgm:cxn modelId="{5C3A4234-0C49-5D4D-B90C-A6883F6FB426}" srcId="{8DABF4FA-9365-D440-9DA9-71FCD6B35409}" destId="{F8270C85-13D1-F14F-B21A-8995C6688DBF}" srcOrd="0" destOrd="0" parTransId="{D7864B08-FE03-D941-BAE0-F9D285C7ED64}" sibTransId="{49496E9A-40A8-FE42-B65D-07EEF757F935}"/>
    <dgm:cxn modelId="{3E68D0E7-ACC4-3F4D-ADC7-1243AFD8EF0A}" type="presParOf" srcId="{CD357538-4F9D-F348-A658-516D0F37F3F6}" destId="{73AD65A6-10EC-CE4F-BE01-5E21E265A350}" srcOrd="0" destOrd="0" presId="urn:microsoft.com/office/officeart/2005/8/layout/hList1"/>
    <dgm:cxn modelId="{F79EF8E5-0CB1-6E48-96D6-09FB12A20398}" type="presParOf" srcId="{73AD65A6-10EC-CE4F-BE01-5E21E265A350}" destId="{2831DB18-0D80-4A42-B1C6-41462532C69E}" srcOrd="0" destOrd="0" presId="urn:microsoft.com/office/officeart/2005/8/layout/hList1"/>
    <dgm:cxn modelId="{F9A96BF7-21E8-3246-93A6-94419265ECAE}" type="presParOf" srcId="{73AD65A6-10EC-CE4F-BE01-5E21E265A350}" destId="{5FE6709E-5BBD-E543-BD93-08D9B7CAAB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AD9D7-3B0E-AD4A-A751-1A9ABE56CAD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3519E38-63D0-C745-ACC8-EE804C95AC35}">
      <dgm:prSet phldrT="[Text]" custT="1"/>
      <dgm:spPr/>
      <dgm:t>
        <a:bodyPr/>
        <a:lstStyle/>
        <a:p>
          <a:r>
            <a:rPr lang="en-NZ" sz="2200" dirty="0" smtClean="0"/>
            <a:t>Prevent Deadlock</a:t>
          </a:r>
          <a:endParaRPr lang="en-US" sz="2200" dirty="0"/>
        </a:p>
      </dgm:t>
    </dgm:pt>
    <dgm:pt modelId="{933BC3E5-7FBF-0D4A-A1CE-FBE646AA3425}" type="parTrans" cxnId="{C39E5184-A606-5B4B-A14A-22FF9454D929}">
      <dgm:prSet/>
      <dgm:spPr/>
      <dgm:t>
        <a:bodyPr/>
        <a:lstStyle/>
        <a:p>
          <a:endParaRPr lang="en-US"/>
        </a:p>
      </dgm:t>
    </dgm:pt>
    <dgm:pt modelId="{417CA3AF-5615-374B-A7CE-4199B5CAF923}" type="sibTrans" cxnId="{C39E5184-A606-5B4B-A14A-22FF9454D929}">
      <dgm:prSet/>
      <dgm:spPr/>
      <dgm:t>
        <a:bodyPr/>
        <a:lstStyle/>
        <a:p>
          <a:endParaRPr lang="en-US"/>
        </a:p>
      </dgm:t>
    </dgm:pt>
    <dgm:pt modelId="{0303975F-41A2-CD4A-95C6-B90AE9CCD0E8}">
      <dgm:prSet custT="1"/>
      <dgm:spPr/>
      <dgm:t>
        <a:bodyPr/>
        <a:lstStyle/>
        <a:p>
          <a:r>
            <a:rPr lang="en-NZ" sz="2000" dirty="0" smtClean="0"/>
            <a:t>adopt a policy that eliminates one of the conditions</a:t>
          </a:r>
        </a:p>
      </dgm:t>
    </dgm:pt>
    <dgm:pt modelId="{36689625-B2F0-374D-B85C-B44134124316}" type="parTrans" cxnId="{9F189987-02CC-9B44-965E-29F038D88E14}">
      <dgm:prSet/>
      <dgm:spPr/>
      <dgm:t>
        <a:bodyPr/>
        <a:lstStyle/>
        <a:p>
          <a:endParaRPr lang="en-US"/>
        </a:p>
      </dgm:t>
    </dgm:pt>
    <dgm:pt modelId="{7039640A-098D-A140-AB94-48D72F4A0B7D}" type="sibTrans" cxnId="{9F189987-02CC-9B44-965E-29F038D88E14}">
      <dgm:prSet/>
      <dgm:spPr/>
      <dgm:t>
        <a:bodyPr/>
        <a:lstStyle/>
        <a:p>
          <a:endParaRPr lang="en-US"/>
        </a:p>
      </dgm:t>
    </dgm:pt>
    <dgm:pt modelId="{3631D0E9-8757-2143-A3AB-7D38666D66FE}">
      <dgm:prSet custT="1"/>
      <dgm:spPr/>
      <dgm:t>
        <a:bodyPr/>
        <a:lstStyle/>
        <a:p>
          <a:r>
            <a:rPr lang="en-NZ" sz="2200" dirty="0" smtClean="0"/>
            <a:t>Avoid Deadlock</a:t>
          </a:r>
        </a:p>
      </dgm:t>
    </dgm:pt>
    <dgm:pt modelId="{A5F12154-15B7-BB4B-8432-98F256618CAF}" type="parTrans" cxnId="{D09E20C3-9620-2F4F-AD87-9F8C1EE6EA9A}">
      <dgm:prSet/>
      <dgm:spPr/>
      <dgm:t>
        <a:bodyPr/>
        <a:lstStyle/>
        <a:p>
          <a:endParaRPr lang="en-US"/>
        </a:p>
      </dgm:t>
    </dgm:pt>
    <dgm:pt modelId="{6FF3EE00-77BF-A44F-B2A8-0322AA87447F}" type="sibTrans" cxnId="{D09E20C3-9620-2F4F-AD87-9F8C1EE6EA9A}">
      <dgm:prSet/>
      <dgm:spPr/>
      <dgm:t>
        <a:bodyPr/>
        <a:lstStyle/>
        <a:p>
          <a:endParaRPr lang="en-US"/>
        </a:p>
      </dgm:t>
    </dgm:pt>
    <dgm:pt modelId="{E6054D81-C03C-0B42-885D-3F2A40AA5768}">
      <dgm:prSet custT="1"/>
      <dgm:spPr/>
      <dgm:t>
        <a:bodyPr/>
        <a:lstStyle/>
        <a:p>
          <a:r>
            <a:rPr lang="en-NZ" sz="2000" dirty="0" smtClean="0"/>
            <a:t>make the appropriate dynamic choices based on the current state of resource allocation</a:t>
          </a:r>
        </a:p>
      </dgm:t>
    </dgm:pt>
    <dgm:pt modelId="{65684EB3-4483-874F-88F1-578F58EB676B}" type="parTrans" cxnId="{0CB6EC33-C134-B64C-98AB-FD79373F42CD}">
      <dgm:prSet/>
      <dgm:spPr/>
      <dgm:t>
        <a:bodyPr/>
        <a:lstStyle/>
        <a:p>
          <a:endParaRPr lang="en-US"/>
        </a:p>
      </dgm:t>
    </dgm:pt>
    <dgm:pt modelId="{2932F96E-393F-384A-BDA9-7EDC15706371}" type="sibTrans" cxnId="{0CB6EC33-C134-B64C-98AB-FD79373F42CD}">
      <dgm:prSet/>
      <dgm:spPr/>
      <dgm:t>
        <a:bodyPr/>
        <a:lstStyle/>
        <a:p>
          <a:endParaRPr lang="en-US"/>
        </a:p>
      </dgm:t>
    </dgm:pt>
    <dgm:pt modelId="{33A697D3-29B7-B746-8116-2FD7AD65033F}">
      <dgm:prSet custT="1"/>
      <dgm:spPr/>
      <dgm:t>
        <a:bodyPr/>
        <a:lstStyle/>
        <a:p>
          <a:r>
            <a:rPr lang="en-NZ" sz="2200" dirty="0" smtClean="0"/>
            <a:t>Detect Deadlock</a:t>
          </a:r>
        </a:p>
      </dgm:t>
    </dgm:pt>
    <dgm:pt modelId="{0C0A163C-42D1-D04D-A3B4-9F5591432C99}" type="parTrans" cxnId="{A43B19B7-A505-334E-B2D6-8DA0AA07DEDF}">
      <dgm:prSet/>
      <dgm:spPr/>
      <dgm:t>
        <a:bodyPr/>
        <a:lstStyle/>
        <a:p>
          <a:endParaRPr lang="en-US"/>
        </a:p>
      </dgm:t>
    </dgm:pt>
    <dgm:pt modelId="{5D6161F5-E354-9D41-8B60-FF7FDFDF880D}" type="sibTrans" cxnId="{A43B19B7-A505-334E-B2D6-8DA0AA07DEDF}">
      <dgm:prSet/>
      <dgm:spPr/>
      <dgm:t>
        <a:bodyPr/>
        <a:lstStyle/>
        <a:p>
          <a:endParaRPr lang="en-US"/>
        </a:p>
      </dgm:t>
    </dgm:pt>
    <dgm:pt modelId="{1952EA18-C951-384E-BF02-1843609FED6D}">
      <dgm:prSet custT="1"/>
      <dgm:spPr/>
      <dgm:t>
        <a:bodyPr/>
        <a:lstStyle/>
        <a:p>
          <a:r>
            <a:rPr lang="en-NZ" sz="2000" dirty="0" smtClean="0"/>
            <a:t>attempt to detect the presence of deadlock and take action to recover</a:t>
          </a:r>
          <a:endParaRPr lang="en-NZ" sz="2000" dirty="0"/>
        </a:p>
      </dgm:t>
    </dgm:pt>
    <dgm:pt modelId="{D56DE5A7-A57C-4442-A7FC-59B2E67ACA63}" type="parTrans" cxnId="{2ADE9E4D-385D-9C47-A2C1-3AC97DD06467}">
      <dgm:prSet/>
      <dgm:spPr/>
      <dgm:t>
        <a:bodyPr/>
        <a:lstStyle/>
        <a:p>
          <a:endParaRPr lang="en-US"/>
        </a:p>
      </dgm:t>
    </dgm:pt>
    <dgm:pt modelId="{6CD3FB62-6370-5C44-B004-FC80CC15B04D}" type="sibTrans" cxnId="{2ADE9E4D-385D-9C47-A2C1-3AC97DD06467}">
      <dgm:prSet/>
      <dgm:spPr/>
      <dgm:t>
        <a:bodyPr/>
        <a:lstStyle/>
        <a:p>
          <a:endParaRPr lang="en-US"/>
        </a:p>
      </dgm:t>
    </dgm:pt>
    <dgm:pt modelId="{369495E0-661A-D54E-9903-279BA6D5B61A}" type="pres">
      <dgm:prSet presAssocID="{ED7AD9D7-3B0E-AD4A-A751-1A9ABE56CAD3}" presName="linear" presStyleCnt="0">
        <dgm:presLayoutVars>
          <dgm:dir/>
          <dgm:animLvl val="lvl"/>
          <dgm:resizeHandles val="exact"/>
        </dgm:presLayoutVars>
      </dgm:prSet>
      <dgm:spPr/>
      <dgm:t>
        <a:bodyPr/>
        <a:lstStyle/>
        <a:p>
          <a:endParaRPr lang="en-US"/>
        </a:p>
      </dgm:t>
    </dgm:pt>
    <dgm:pt modelId="{222544F3-9B75-9A4C-BDF2-15649982E6B2}" type="pres">
      <dgm:prSet presAssocID="{B3519E38-63D0-C745-ACC8-EE804C95AC35}" presName="parentLin" presStyleCnt="0"/>
      <dgm:spPr/>
    </dgm:pt>
    <dgm:pt modelId="{004EC6A0-F9A7-2B40-8F10-9B1A82403FEC}" type="pres">
      <dgm:prSet presAssocID="{B3519E38-63D0-C745-ACC8-EE804C95AC35}" presName="parentLeftMargin" presStyleLbl="node1" presStyleIdx="0" presStyleCnt="3"/>
      <dgm:spPr/>
      <dgm:t>
        <a:bodyPr/>
        <a:lstStyle/>
        <a:p>
          <a:endParaRPr lang="en-US"/>
        </a:p>
      </dgm:t>
    </dgm:pt>
    <dgm:pt modelId="{C76E62B7-E6F6-F44C-BFF3-94CA42A82033}" type="pres">
      <dgm:prSet presAssocID="{B3519E38-63D0-C745-ACC8-EE804C95AC35}" presName="parentText" presStyleLbl="node1" presStyleIdx="0" presStyleCnt="3">
        <dgm:presLayoutVars>
          <dgm:chMax val="0"/>
          <dgm:bulletEnabled val="1"/>
        </dgm:presLayoutVars>
      </dgm:prSet>
      <dgm:spPr/>
      <dgm:t>
        <a:bodyPr/>
        <a:lstStyle/>
        <a:p>
          <a:endParaRPr lang="en-US"/>
        </a:p>
      </dgm:t>
    </dgm:pt>
    <dgm:pt modelId="{9CAA6DB2-947F-A446-A29D-6B64E75E96AE}" type="pres">
      <dgm:prSet presAssocID="{B3519E38-63D0-C745-ACC8-EE804C95AC35}" presName="negativeSpace" presStyleCnt="0"/>
      <dgm:spPr/>
    </dgm:pt>
    <dgm:pt modelId="{F2EF543C-883A-3143-B8FF-3427F8EB3AC7}" type="pres">
      <dgm:prSet presAssocID="{B3519E38-63D0-C745-ACC8-EE804C95AC35}" presName="childText" presStyleLbl="conFgAcc1" presStyleIdx="0" presStyleCnt="3">
        <dgm:presLayoutVars>
          <dgm:bulletEnabled val="1"/>
        </dgm:presLayoutVars>
      </dgm:prSet>
      <dgm:spPr/>
      <dgm:t>
        <a:bodyPr/>
        <a:lstStyle/>
        <a:p>
          <a:endParaRPr lang="en-US"/>
        </a:p>
      </dgm:t>
    </dgm:pt>
    <dgm:pt modelId="{433FAB19-4D8F-E14A-AA3C-2126FF391E3C}" type="pres">
      <dgm:prSet presAssocID="{417CA3AF-5615-374B-A7CE-4199B5CAF923}" presName="spaceBetweenRectangles" presStyleCnt="0"/>
      <dgm:spPr/>
    </dgm:pt>
    <dgm:pt modelId="{61DB5EC3-F57B-734B-BD88-C465051E0148}" type="pres">
      <dgm:prSet presAssocID="{3631D0E9-8757-2143-A3AB-7D38666D66FE}" presName="parentLin" presStyleCnt="0"/>
      <dgm:spPr/>
    </dgm:pt>
    <dgm:pt modelId="{1E1A844A-30CB-3D47-B18C-D310F061AFD1}" type="pres">
      <dgm:prSet presAssocID="{3631D0E9-8757-2143-A3AB-7D38666D66FE}" presName="parentLeftMargin" presStyleLbl="node1" presStyleIdx="0" presStyleCnt="3"/>
      <dgm:spPr/>
      <dgm:t>
        <a:bodyPr/>
        <a:lstStyle/>
        <a:p>
          <a:endParaRPr lang="en-US"/>
        </a:p>
      </dgm:t>
    </dgm:pt>
    <dgm:pt modelId="{9CC9D5C0-7055-5F44-9C06-CD7F32234211}" type="pres">
      <dgm:prSet presAssocID="{3631D0E9-8757-2143-A3AB-7D38666D66FE}" presName="parentText" presStyleLbl="node1" presStyleIdx="1" presStyleCnt="3">
        <dgm:presLayoutVars>
          <dgm:chMax val="0"/>
          <dgm:bulletEnabled val="1"/>
        </dgm:presLayoutVars>
      </dgm:prSet>
      <dgm:spPr/>
      <dgm:t>
        <a:bodyPr/>
        <a:lstStyle/>
        <a:p>
          <a:endParaRPr lang="en-US"/>
        </a:p>
      </dgm:t>
    </dgm:pt>
    <dgm:pt modelId="{E4515CF9-119D-C247-9B13-7F001A077510}" type="pres">
      <dgm:prSet presAssocID="{3631D0E9-8757-2143-A3AB-7D38666D66FE}" presName="negativeSpace" presStyleCnt="0"/>
      <dgm:spPr/>
    </dgm:pt>
    <dgm:pt modelId="{CA916DCC-847C-7B4D-8447-2804E95D8344}" type="pres">
      <dgm:prSet presAssocID="{3631D0E9-8757-2143-A3AB-7D38666D66FE}" presName="childText" presStyleLbl="conFgAcc1" presStyleIdx="1" presStyleCnt="3">
        <dgm:presLayoutVars>
          <dgm:bulletEnabled val="1"/>
        </dgm:presLayoutVars>
      </dgm:prSet>
      <dgm:spPr/>
      <dgm:t>
        <a:bodyPr/>
        <a:lstStyle/>
        <a:p>
          <a:endParaRPr lang="en-US"/>
        </a:p>
      </dgm:t>
    </dgm:pt>
    <dgm:pt modelId="{D8B4CE58-EFAD-6248-A9B4-1F5EB1C12E74}" type="pres">
      <dgm:prSet presAssocID="{6FF3EE00-77BF-A44F-B2A8-0322AA87447F}" presName="spaceBetweenRectangles" presStyleCnt="0"/>
      <dgm:spPr/>
    </dgm:pt>
    <dgm:pt modelId="{2C5335F6-4159-0949-A37D-6FBA3FC7FF55}" type="pres">
      <dgm:prSet presAssocID="{33A697D3-29B7-B746-8116-2FD7AD65033F}" presName="parentLin" presStyleCnt="0"/>
      <dgm:spPr/>
    </dgm:pt>
    <dgm:pt modelId="{BAC87AA5-5913-7B49-BD6C-DD4C287E9944}" type="pres">
      <dgm:prSet presAssocID="{33A697D3-29B7-B746-8116-2FD7AD65033F}" presName="parentLeftMargin" presStyleLbl="node1" presStyleIdx="1" presStyleCnt="3"/>
      <dgm:spPr/>
      <dgm:t>
        <a:bodyPr/>
        <a:lstStyle/>
        <a:p>
          <a:endParaRPr lang="en-US"/>
        </a:p>
      </dgm:t>
    </dgm:pt>
    <dgm:pt modelId="{B6B6CCBA-6755-1B42-93ED-C3B536073808}" type="pres">
      <dgm:prSet presAssocID="{33A697D3-29B7-B746-8116-2FD7AD65033F}" presName="parentText" presStyleLbl="node1" presStyleIdx="2" presStyleCnt="3">
        <dgm:presLayoutVars>
          <dgm:chMax val="0"/>
          <dgm:bulletEnabled val="1"/>
        </dgm:presLayoutVars>
      </dgm:prSet>
      <dgm:spPr/>
      <dgm:t>
        <a:bodyPr/>
        <a:lstStyle/>
        <a:p>
          <a:endParaRPr lang="en-US"/>
        </a:p>
      </dgm:t>
    </dgm:pt>
    <dgm:pt modelId="{6B261F5C-683B-AC47-A41E-0CD037E423BC}" type="pres">
      <dgm:prSet presAssocID="{33A697D3-29B7-B746-8116-2FD7AD65033F}" presName="negativeSpace" presStyleCnt="0"/>
      <dgm:spPr/>
    </dgm:pt>
    <dgm:pt modelId="{57643F7F-6EBC-A944-A76A-1EA714F7B29A}" type="pres">
      <dgm:prSet presAssocID="{33A697D3-29B7-B746-8116-2FD7AD65033F}" presName="childText" presStyleLbl="conFgAcc1" presStyleIdx="2" presStyleCnt="3">
        <dgm:presLayoutVars>
          <dgm:bulletEnabled val="1"/>
        </dgm:presLayoutVars>
      </dgm:prSet>
      <dgm:spPr/>
      <dgm:t>
        <a:bodyPr/>
        <a:lstStyle/>
        <a:p>
          <a:endParaRPr lang="en-US"/>
        </a:p>
      </dgm:t>
    </dgm:pt>
  </dgm:ptLst>
  <dgm:cxnLst>
    <dgm:cxn modelId="{6D1F084C-7196-9849-82AA-E8C272CF2DA9}" type="presOf" srcId="{ED7AD9D7-3B0E-AD4A-A751-1A9ABE56CAD3}" destId="{369495E0-661A-D54E-9903-279BA6D5B61A}" srcOrd="0" destOrd="0" presId="urn:microsoft.com/office/officeart/2005/8/layout/list1"/>
    <dgm:cxn modelId="{D09E20C3-9620-2F4F-AD87-9F8C1EE6EA9A}" srcId="{ED7AD9D7-3B0E-AD4A-A751-1A9ABE56CAD3}" destId="{3631D0E9-8757-2143-A3AB-7D38666D66FE}" srcOrd="1" destOrd="0" parTransId="{A5F12154-15B7-BB4B-8432-98F256618CAF}" sibTransId="{6FF3EE00-77BF-A44F-B2A8-0322AA87447F}"/>
    <dgm:cxn modelId="{A43B19B7-A505-334E-B2D6-8DA0AA07DEDF}" srcId="{ED7AD9D7-3B0E-AD4A-A751-1A9ABE56CAD3}" destId="{33A697D3-29B7-B746-8116-2FD7AD65033F}" srcOrd="2" destOrd="0" parTransId="{0C0A163C-42D1-D04D-A3B4-9F5591432C99}" sibTransId="{5D6161F5-E354-9D41-8B60-FF7FDFDF880D}"/>
    <dgm:cxn modelId="{6F3E9FBC-B3A4-C54F-AE7D-F469B23297A5}" type="presOf" srcId="{B3519E38-63D0-C745-ACC8-EE804C95AC35}" destId="{C76E62B7-E6F6-F44C-BFF3-94CA42A82033}" srcOrd="1" destOrd="0" presId="urn:microsoft.com/office/officeart/2005/8/layout/list1"/>
    <dgm:cxn modelId="{B080592E-A450-0F4D-B17A-FF45E715F2A5}" type="presOf" srcId="{B3519E38-63D0-C745-ACC8-EE804C95AC35}" destId="{004EC6A0-F9A7-2B40-8F10-9B1A82403FEC}" srcOrd="0" destOrd="0" presId="urn:microsoft.com/office/officeart/2005/8/layout/list1"/>
    <dgm:cxn modelId="{9DF69D25-686A-EF46-BAE2-8F3554D650CF}" type="presOf" srcId="{0303975F-41A2-CD4A-95C6-B90AE9CCD0E8}" destId="{F2EF543C-883A-3143-B8FF-3427F8EB3AC7}" srcOrd="0" destOrd="0" presId="urn:microsoft.com/office/officeart/2005/8/layout/list1"/>
    <dgm:cxn modelId="{2ADE9E4D-385D-9C47-A2C1-3AC97DD06467}" srcId="{33A697D3-29B7-B746-8116-2FD7AD65033F}" destId="{1952EA18-C951-384E-BF02-1843609FED6D}" srcOrd="0" destOrd="0" parTransId="{D56DE5A7-A57C-4442-A7FC-59B2E67ACA63}" sibTransId="{6CD3FB62-6370-5C44-B004-FC80CC15B04D}"/>
    <dgm:cxn modelId="{21F312F8-B22A-0342-A590-8BB77E186959}" type="presOf" srcId="{33A697D3-29B7-B746-8116-2FD7AD65033F}" destId="{BAC87AA5-5913-7B49-BD6C-DD4C287E9944}" srcOrd="0" destOrd="0" presId="urn:microsoft.com/office/officeart/2005/8/layout/list1"/>
    <dgm:cxn modelId="{B1352B72-FC01-8A42-B90E-4579E20AFEC8}" type="presOf" srcId="{3631D0E9-8757-2143-A3AB-7D38666D66FE}" destId="{1E1A844A-30CB-3D47-B18C-D310F061AFD1}" srcOrd="0" destOrd="0" presId="urn:microsoft.com/office/officeart/2005/8/layout/list1"/>
    <dgm:cxn modelId="{9F189987-02CC-9B44-965E-29F038D88E14}" srcId="{B3519E38-63D0-C745-ACC8-EE804C95AC35}" destId="{0303975F-41A2-CD4A-95C6-B90AE9CCD0E8}" srcOrd="0" destOrd="0" parTransId="{36689625-B2F0-374D-B85C-B44134124316}" sibTransId="{7039640A-098D-A140-AB94-48D72F4A0B7D}"/>
    <dgm:cxn modelId="{C39E5184-A606-5B4B-A14A-22FF9454D929}" srcId="{ED7AD9D7-3B0E-AD4A-A751-1A9ABE56CAD3}" destId="{B3519E38-63D0-C745-ACC8-EE804C95AC35}" srcOrd="0" destOrd="0" parTransId="{933BC3E5-7FBF-0D4A-A1CE-FBE646AA3425}" sibTransId="{417CA3AF-5615-374B-A7CE-4199B5CAF923}"/>
    <dgm:cxn modelId="{F2DF239E-7974-9346-9044-9477AABF7378}" type="presOf" srcId="{3631D0E9-8757-2143-A3AB-7D38666D66FE}" destId="{9CC9D5C0-7055-5F44-9C06-CD7F32234211}" srcOrd="1" destOrd="0" presId="urn:microsoft.com/office/officeart/2005/8/layout/list1"/>
    <dgm:cxn modelId="{323D4443-BC85-2B4D-8185-00BB68A7901E}" type="presOf" srcId="{33A697D3-29B7-B746-8116-2FD7AD65033F}" destId="{B6B6CCBA-6755-1B42-93ED-C3B536073808}" srcOrd="1" destOrd="0" presId="urn:microsoft.com/office/officeart/2005/8/layout/list1"/>
    <dgm:cxn modelId="{C4CA2230-3E58-ED4B-A07E-53FFD2CACD85}" type="presOf" srcId="{E6054D81-C03C-0B42-885D-3F2A40AA5768}" destId="{CA916DCC-847C-7B4D-8447-2804E95D8344}" srcOrd="0" destOrd="0" presId="urn:microsoft.com/office/officeart/2005/8/layout/list1"/>
    <dgm:cxn modelId="{79400DAE-76C1-744C-B182-29C6564F5FBE}" type="presOf" srcId="{1952EA18-C951-384E-BF02-1843609FED6D}" destId="{57643F7F-6EBC-A944-A76A-1EA714F7B29A}" srcOrd="0" destOrd="0" presId="urn:microsoft.com/office/officeart/2005/8/layout/list1"/>
    <dgm:cxn modelId="{0CB6EC33-C134-B64C-98AB-FD79373F42CD}" srcId="{3631D0E9-8757-2143-A3AB-7D38666D66FE}" destId="{E6054D81-C03C-0B42-885D-3F2A40AA5768}" srcOrd="0" destOrd="0" parTransId="{65684EB3-4483-874F-88F1-578F58EB676B}" sibTransId="{2932F96E-393F-384A-BDA9-7EDC15706371}"/>
    <dgm:cxn modelId="{9D30093A-49FD-EE40-995C-118BF7592BEC}" type="presParOf" srcId="{369495E0-661A-D54E-9903-279BA6D5B61A}" destId="{222544F3-9B75-9A4C-BDF2-15649982E6B2}" srcOrd="0" destOrd="0" presId="urn:microsoft.com/office/officeart/2005/8/layout/list1"/>
    <dgm:cxn modelId="{4A0B0C3F-8DB2-5847-AE7F-BB3752E445DA}" type="presParOf" srcId="{222544F3-9B75-9A4C-BDF2-15649982E6B2}" destId="{004EC6A0-F9A7-2B40-8F10-9B1A82403FEC}" srcOrd="0" destOrd="0" presId="urn:microsoft.com/office/officeart/2005/8/layout/list1"/>
    <dgm:cxn modelId="{A4049CF2-9A55-F449-BE3D-AD699D16F3C5}" type="presParOf" srcId="{222544F3-9B75-9A4C-BDF2-15649982E6B2}" destId="{C76E62B7-E6F6-F44C-BFF3-94CA42A82033}" srcOrd="1" destOrd="0" presId="urn:microsoft.com/office/officeart/2005/8/layout/list1"/>
    <dgm:cxn modelId="{6E40AE29-9449-D542-903D-5C36FC38752F}" type="presParOf" srcId="{369495E0-661A-D54E-9903-279BA6D5B61A}" destId="{9CAA6DB2-947F-A446-A29D-6B64E75E96AE}" srcOrd="1" destOrd="0" presId="urn:microsoft.com/office/officeart/2005/8/layout/list1"/>
    <dgm:cxn modelId="{489BEC54-F20F-5748-A2AC-F43D83B53CA5}" type="presParOf" srcId="{369495E0-661A-D54E-9903-279BA6D5B61A}" destId="{F2EF543C-883A-3143-B8FF-3427F8EB3AC7}" srcOrd="2" destOrd="0" presId="urn:microsoft.com/office/officeart/2005/8/layout/list1"/>
    <dgm:cxn modelId="{B31E3337-DCF4-C447-B230-F68F10FD4B3A}" type="presParOf" srcId="{369495E0-661A-D54E-9903-279BA6D5B61A}" destId="{433FAB19-4D8F-E14A-AA3C-2126FF391E3C}" srcOrd="3" destOrd="0" presId="urn:microsoft.com/office/officeart/2005/8/layout/list1"/>
    <dgm:cxn modelId="{5B1BEEC1-4ED7-1A4D-ABA0-374D6CAAA3FD}" type="presParOf" srcId="{369495E0-661A-D54E-9903-279BA6D5B61A}" destId="{61DB5EC3-F57B-734B-BD88-C465051E0148}" srcOrd="4" destOrd="0" presId="urn:microsoft.com/office/officeart/2005/8/layout/list1"/>
    <dgm:cxn modelId="{742BC711-858E-B44A-BCF0-F73EE39FD926}" type="presParOf" srcId="{61DB5EC3-F57B-734B-BD88-C465051E0148}" destId="{1E1A844A-30CB-3D47-B18C-D310F061AFD1}" srcOrd="0" destOrd="0" presId="urn:microsoft.com/office/officeart/2005/8/layout/list1"/>
    <dgm:cxn modelId="{C1AEEFF5-616E-9C4C-9B2B-B8C02D750512}" type="presParOf" srcId="{61DB5EC3-F57B-734B-BD88-C465051E0148}" destId="{9CC9D5C0-7055-5F44-9C06-CD7F32234211}" srcOrd="1" destOrd="0" presId="urn:microsoft.com/office/officeart/2005/8/layout/list1"/>
    <dgm:cxn modelId="{C4FA89A6-A181-DF4A-A760-BB3FA269555F}" type="presParOf" srcId="{369495E0-661A-D54E-9903-279BA6D5B61A}" destId="{E4515CF9-119D-C247-9B13-7F001A077510}" srcOrd="5" destOrd="0" presId="urn:microsoft.com/office/officeart/2005/8/layout/list1"/>
    <dgm:cxn modelId="{4E85D950-5104-1447-BC70-2CA3FE33A699}" type="presParOf" srcId="{369495E0-661A-D54E-9903-279BA6D5B61A}" destId="{CA916DCC-847C-7B4D-8447-2804E95D8344}" srcOrd="6" destOrd="0" presId="urn:microsoft.com/office/officeart/2005/8/layout/list1"/>
    <dgm:cxn modelId="{85A350D0-38EB-5347-AEC8-8390F6C4F0FB}" type="presParOf" srcId="{369495E0-661A-D54E-9903-279BA6D5B61A}" destId="{D8B4CE58-EFAD-6248-A9B4-1F5EB1C12E74}" srcOrd="7" destOrd="0" presId="urn:microsoft.com/office/officeart/2005/8/layout/list1"/>
    <dgm:cxn modelId="{E8B62E37-F4AF-2141-9691-4C353A651C2B}" type="presParOf" srcId="{369495E0-661A-D54E-9903-279BA6D5B61A}" destId="{2C5335F6-4159-0949-A37D-6FBA3FC7FF55}" srcOrd="8" destOrd="0" presId="urn:microsoft.com/office/officeart/2005/8/layout/list1"/>
    <dgm:cxn modelId="{B5C5370B-E4C5-714C-9E85-299F77B79EC2}" type="presParOf" srcId="{2C5335F6-4159-0949-A37D-6FBA3FC7FF55}" destId="{BAC87AA5-5913-7B49-BD6C-DD4C287E9944}" srcOrd="0" destOrd="0" presId="urn:microsoft.com/office/officeart/2005/8/layout/list1"/>
    <dgm:cxn modelId="{FFDCA9A0-0371-644E-AFE5-996949541B34}" type="presParOf" srcId="{2C5335F6-4159-0949-A37D-6FBA3FC7FF55}" destId="{B6B6CCBA-6755-1B42-93ED-C3B536073808}" srcOrd="1" destOrd="0" presId="urn:microsoft.com/office/officeart/2005/8/layout/list1"/>
    <dgm:cxn modelId="{3E8C0C62-5095-4340-816E-3B79D77B0022}" type="presParOf" srcId="{369495E0-661A-D54E-9903-279BA6D5B61A}" destId="{6B261F5C-683B-AC47-A41E-0CD037E423BC}" srcOrd="9" destOrd="0" presId="urn:microsoft.com/office/officeart/2005/8/layout/list1"/>
    <dgm:cxn modelId="{34D25125-A8F9-134D-A8D6-76A19670A091}" type="presParOf" srcId="{369495E0-661A-D54E-9903-279BA6D5B61A}" destId="{57643F7F-6EBC-A944-A76A-1EA714F7B2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smtClean="0"/>
            <a:t>Mutual Exclusion</a:t>
          </a:r>
          <a:endParaRPr lang="en-US" sz="3000" dirty="0"/>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pPr algn="l"/>
          <a:r>
            <a:rPr lang="en-US" sz="2000" dirty="0" smtClean="0"/>
            <a:t>If </a:t>
          </a:r>
          <a:r>
            <a:rPr lang="en-US" sz="2000" dirty="0" smtClean="0"/>
            <a:t>access to a resource requires mutual exclusion then it must be supported by the OS</a:t>
          </a:r>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smtClean="0"/>
            <a:t>Hold and Wait</a:t>
          </a:r>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pPr algn="l"/>
          <a:r>
            <a:rPr lang="en-US" sz="2000" dirty="0" smtClean="0"/>
            <a:t>Require </a:t>
          </a:r>
          <a:r>
            <a:rPr lang="en-US" sz="2000" dirty="0" smtClean="0"/>
            <a:t>that a process request all of its required resources at one time and blocking the process until all requests can be granted simultaneously</a:t>
          </a:r>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t>
        <a:bodyPr/>
        <a:lstStyle/>
        <a:p>
          <a:endParaRPr lang="en-US"/>
        </a:p>
      </dgm:t>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t>
        <a:bodyPr/>
        <a:lstStyle/>
        <a:p>
          <a:endParaRPr lang="en-US"/>
        </a:p>
      </dgm:t>
    </dgm:pt>
    <dgm:pt modelId="{C53B0DB4-A3BE-834A-AD14-3FA89BAF9B6A}" type="pres">
      <dgm:prSet presAssocID="{59FD4889-A857-9E49-BCCD-5C20CF4360D3}" presName="rootConnector" presStyleLbl="node1" presStyleIdx="0" presStyleCnt="2"/>
      <dgm:spPr/>
      <dgm:t>
        <a:bodyPr/>
        <a:lstStyle/>
        <a:p>
          <a:endParaRPr lang="en-US"/>
        </a:p>
      </dgm:t>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t>
        <a:bodyPr/>
        <a:lstStyle/>
        <a:p>
          <a:endParaRPr lang="en-US"/>
        </a:p>
      </dgm:t>
    </dgm:pt>
    <dgm:pt modelId="{37630BD2-C147-434D-9AE2-A781C2BD8B3D}" type="pres">
      <dgm:prSet presAssocID="{0E3BFD0E-CA45-2B4D-AF18-959345078E41}" presName="childText" presStyleLbl="bgAcc1" presStyleIdx="0" presStyleCnt="2" custScaleX="161800">
        <dgm:presLayoutVars>
          <dgm:bulletEnabled val="1"/>
        </dgm:presLayoutVars>
      </dgm:prSet>
      <dgm:spPr/>
      <dgm:t>
        <a:bodyPr/>
        <a:lstStyle/>
        <a:p>
          <a:endParaRPr lang="en-US"/>
        </a:p>
      </dgm:t>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t>
        <a:bodyPr/>
        <a:lstStyle/>
        <a:p>
          <a:endParaRPr lang="en-US"/>
        </a:p>
      </dgm:t>
    </dgm:pt>
    <dgm:pt modelId="{281B9D59-CF02-654A-AF7E-03E996300BBC}" type="pres">
      <dgm:prSet presAssocID="{DDA4127B-9362-6D4C-ACCC-00F7DD8B845D}" presName="rootConnector" presStyleLbl="node1" presStyleIdx="1" presStyleCnt="2"/>
      <dgm:spPr/>
      <dgm:t>
        <a:bodyPr/>
        <a:lstStyle/>
        <a:p>
          <a:endParaRPr lang="en-US"/>
        </a:p>
      </dgm:t>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t>
        <a:bodyPr/>
        <a:lstStyle/>
        <a:p>
          <a:endParaRPr lang="en-US"/>
        </a:p>
      </dgm:t>
    </dgm:pt>
    <dgm:pt modelId="{A4ACE6A4-5292-684B-BADA-4484BB0C4C6D}" type="pres">
      <dgm:prSet presAssocID="{B84F91DA-5307-B845-8836-509C6A2AEFB2}" presName="childText" presStyleLbl="bgAcc1" presStyleIdx="1" presStyleCnt="2" custScaleX="165603" custScaleY="158059">
        <dgm:presLayoutVars>
          <dgm:bulletEnabled val="1"/>
        </dgm:presLayoutVars>
      </dgm:prSet>
      <dgm:spPr/>
      <dgm:t>
        <a:bodyPr/>
        <a:lstStyle/>
        <a:p>
          <a:endParaRPr lang="en-US"/>
        </a:p>
      </dgm:t>
    </dgm:pt>
  </dgm:ptLst>
  <dgm:cxnLst>
    <dgm:cxn modelId="{7C82697B-C123-D844-BB26-F05E14DB5C1B}" type="presOf" srcId="{DDA4127B-9362-6D4C-ACCC-00F7DD8B845D}" destId="{281B9D59-CF02-654A-AF7E-03E996300BBC}" srcOrd="1"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949DC736-CD59-E445-918A-47D559EB25FD}" type="presOf" srcId="{59FD4889-A857-9E49-BCCD-5C20CF4360D3}" destId="{12FF2B9D-26D2-A44F-9E18-FDC677BD1D09}" srcOrd="0" destOrd="0" presId="urn:microsoft.com/office/officeart/2005/8/layout/hierarchy3"/>
    <dgm:cxn modelId="{15697879-4AE8-E642-A677-251D8A74442E}" srcId="{59FD4889-A857-9E49-BCCD-5C20CF4360D3}" destId="{0E3BFD0E-CA45-2B4D-AF18-959345078E41}" srcOrd="0" destOrd="0" parTransId="{1D477BAD-E25D-E045-9F4B-D148C5A3AF18}" sibTransId="{8BD52DFB-B64E-DF4B-897C-35DF474845E6}"/>
    <dgm:cxn modelId="{E2A04AA0-340C-B147-903F-6AAC767F25E6}" type="presOf" srcId="{DDA4127B-9362-6D4C-ACCC-00F7DD8B845D}" destId="{F0B0B8F8-69E5-5349-82BB-435D76CEDD77}" srcOrd="0"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E0F65E9E-7115-F646-9AE6-48DD925A505D}" srcId="{DDA4127B-9362-6D4C-ACCC-00F7DD8B845D}" destId="{B84F91DA-5307-B845-8836-509C6A2AEFB2}" srcOrd="0" destOrd="0" parTransId="{235DB11C-76D5-FB49-8ECA-14FACE1EB926}" sibTransId="{62301719-FDD7-2B46-9C1E-86DE9BCAF484}"/>
    <dgm:cxn modelId="{FACC5AB7-3A72-BE41-A1A5-1722C13F648B}" type="presOf" srcId="{A119A291-1BBB-E142-A03E-1CF14D632E82}" destId="{9E20200B-BDEC-584A-AE68-9E2949419DE0}" srcOrd="0" destOrd="0" presId="urn:microsoft.com/office/officeart/2005/8/layout/hierarchy3"/>
    <dgm:cxn modelId="{312D5343-51C1-944B-B789-7569E7F580A0}" type="presOf" srcId="{1D477BAD-E25D-E045-9F4B-D148C5A3AF18}" destId="{60F002DE-5B92-314F-B8EB-59BEC6FCAD53}" srcOrd="0" destOrd="0" presId="urn:microsoft.com/office/officeart/2005/8/layout/hierarchy3"/>
    <dgm:cxn modelId="{85B5BFF0-30B2-EA4E-8256-686E7750A64D}" type="presOf" srcId="{235DB11C-76D5-FB49-8ECA-14FACE1EB926}" destId="{5E003098-C1CA-7547-973E-268F1C53ECA3}" srcOrd="0" destOrd="0" presId="urn:microsoft.com/office/officeart/2005/8/layout/hierarchy3"/>
    <dgm:cxn modelId="{E9FF2DF0-4D99-C748-9A94-D0A2DF567EB5}" type="presOf" srcId="{B84F91DA-5307-B845-8836-509C6A2AEFB2}" destId="{A4ACE6A4-5292-684B-BADA-4484BB0C4C6D}" srcOrd="0" destOrd="0" presId="urn:microsoft.com/office/officeart/2005/8/layout/hierarchy3"/>
    <dgm:cxn modelId="{7DA5220F-8A58-1D4C-AD96-39DC1A8393B4}" type="presOf" srcId="{59FD4889-A857-9E49-BCCD-5C20CF4360D3}" destId="{C53B0DB4-A3BE-834A-AD14-3FA89BAF9B6A}" srcOrd="1" destOrd="0" presId="urn:microsoft.com/office/officeart/2005/8/layout/hierarchy3"/>
    <dgm:cxn modelId="{75DD0C1D-FC41-8741-8081-05860B99CA7A}" type="presOf" srcId="{0E3BFD0E-CA45-2B4D-AF18-959345078E41}" destId="{37630BD2-C147-434D-9AE2-A781C2BD8B3D}" srcOrd="0" destOrd="0" presId="urn:microsoft.com/office/officeart/2005/8/layout/hierarchy3"/>
    <dgm:cxn modelId="{90B5603F-E6E4-5F48-B8AC-C05DB1866690}" type="presParOf" srcId="{9E20200B-BDEC-584A-AE68-9E2949419DE0}" destId="{F4C5D177-745F-1A40-9B41-8744921058B6}" srcOrd="0" destOrd="0" presId="urn:microsoft.com/office/officeart/2005/8/layout/hierarchy3"/>
    <dgm:cxn modelId="{C97F5258-9D63-B145-A46F-113213180198}" type="presParOf" srcId="{F4C5D177-745F-1A40-9B41-8744921058B6}" destId="{3A905F58-43A6-B142-A6A3-7CAD0FF59C4C}" srcOrd="0" destOrd="0" presId="urn:microsoft.com/office/officeart/2005/8/layout/hierarchy3"/>
    <dgm:cxn modelId="{9B416D6C-7F34-9645-8AE5-242162C2EC9B}" type="presParOf" srcId="{3A905F58-43A6-B142-A6A3-7CAD0FF59C4C}" destId="{12FF2B9D-26D2-A44F-9E18-FDC677BD1D09}" srcOrd="0" destOrd="0" presId="urn:microsoft.com/office/officeart/2005/8/layout/hierarchy3"/>
    <dgm:cxn modelId="{A8BDE643-E1A2-A842-9DE6-7FBC46405AE4}" type="presParOf" srcId="{3A905F58-43A6-B142-A6A3-7CAD0FF59C4C}" destId="{C53B0DB4-A3BE-834A-AD14-3FA89BAF9B6A}" srcOrd="1" destOrd="0" presId="urn:microsoft.com/office/officeart/2005/8/layout/hierarchy3"/>
    <dgm:cxn modelId="{89865BD1-0471-2B4C-9421-0228AE02F91B}" type="presParOf" srcId="{F4C5D177-745F-1A40-9B41-8744921058B6}" destId="{ED7ED8AD-8D49-794D-802A-0F87DEE2DA81}" srcOrd="1" destOrd="0" presId="urn:microsoft.com/office/officeart/2005/8/layout/hierarchy3"/>
    <dgm:cxn modelId="{51FB8813-EA20-444D-9A43-010643ADF9A3}" type="presParOf" srcId="{ED7ED8AD-8D49-794D-802A-0F87DEE2DA81}" destId="{60F002DE-5B92-314F-B8EB-59BEC6FCAD53}" srcOrd="0" destOrd="0" presId="urn:microsoft.com/office/officeart/2005/8/layout/hierarchy3"/>
    <dgm:cxn modelId="{4ACC95A3-058E-C844-9CBB-3E6449A28CA6}" type="presParOf" srcId="{ED7ED8AD-8D49-794D-802A-0F87DEE2DA81}" destId="{37630BD2-C147-434D-9AE2-A781C2BD8B3D}" srcOrd="1" destOrd="0" presId="urn:microsoft.com/office/officeart/2005/8/layout/hierarchy3"/>
    <dgm:cxn modelId="{A140C082-42B7-BE4D-8445-3F02714D185E}" type="presParOf" srcId="{9E20200B-BDEC-584A-AE68-9E2949419DE0}" destId="{DE815D5E-F14E-A04B-A578-B509F8B7EE08}" srcOrd="1" destOrd="0" presId="urn:microsoft.com/office/officeart/2005/8/layout/hierarchy3"/>
    <dgm:cxn modelId="{1CDCF394-64E6-6949-B72D-CD1BCE64A5B5}" type="presParOf" srcId="{DE815D5E-F14E-A04B-A578-B509F8B7EE08}" destId="{2E48A3B0-5CE4-A440-B011-2DFAC4B3D4FC}" srcOrd="0" destOrd="0" presId="urn:microsoft.com/office/officeart/2005/8/layout/hierarchy3"/>
    <dgm:cxn modelId="{9502E679-0F04-2947-91F9-F5D58127AFAE}" type="presParOf" srcId="{2E48A3B0-5CE4-A440-B011-2DFAC4B3D4FC}" destId="{F0B0B8F8-69E5-5349-82BB-435D76CEDD77}" srcOrd="0" destOrd="0" presId="urn:microsoft.com/office/officeart/2005/8/layout/hierarchy3"/>
    <dgm:cxn modelId="{58626D98-D12C-DA49-AE63-2AF9D587862F}" type="presParOf" srcId="{2E48A3B0-5CE4-A440-B011-2DFAC4B3D4FC}" destId="{281B9D59-CF02-654A-AF7E-03E996300BBC}" srcOrd="1" destOrd="0" presId="urn:microsoft.com/office/officeart/2005/8/layout/hierarchy3"/>
    <dgm:cxn modelId="{F21EEBCD-4121-E349-B4DD-4B1FA9931D9A}" type="presParOf" srcId="{DE815D5E-F14E-A04B-A578-B509F8B7EE08}" destId="{11860993-9DFE-464F-AC3E-D4DFFA9EA3C6}" srcOrd="1" destOrd="0" presId="urn:microsoft.com/office/officeart/2005/8/layout/hierarchy3"/>
    <dgm:cxn modelId="{F014F57A-F536-F648-8539-11CB17868DA5}" type="presParOf" srcId="{11860993-9DFE-464F-AC3E-D4DFFA9EA3C6}" destId="{5E003098-C1CA-7547-973E-268F1C53ECA3}" srcOrd="0" destOrd="0" presId="urn:microsoft.com/office/officeart/2005/8/layout/hierarchy3"/>
    <dgm:cxn modelId="{331BE923-687A-B647-B7DD-14CFE41C82D9}"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smtClean="0"/>
            <a:t>No Preemption</a:t>
          </a:r>
          <a:endParaRPr lang="en-US" sz="3000" dirty="0"/>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pPr algn="l"/>
          <a:r>
            <a:rPr lang="en-US" sz="2000" dirty="0" smtClean="0"/>
            <a:t>If a process holding certain resources is denied a further request, that process must release its original resources and request them again</a:t>
          </a:r>
        </a:p>
        <a:p>
          <a:pPr algn="l"/>
          <a:r>
            <a:rPr lang="en-US" sz="2000" dirty="0" smtClean="0"/>
            <a:t>OS may preempt the second process and require it to release its resources</a:t>
          </a:r>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smtClean="0"/>
            <a:t>Circular Wait</a:t>
          </a:r>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pPr algn="ctr"/>
          <a:endParaRPr lang="en-US" sz="2000" dirty="0" smtClean="0"/>
        </a:p>
        <a:p>
          <a:pPr algn="l"/>
          <a:r>
            <a:rPr lang="en-US" sz="2000" dirty="0" smtClean="0"/>
            <a:t>Define a linear ordering of resource types</a:t>
          </a:r>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t>
        <a:bodyPr/>
        <a:lstStyle/>
        <a:p>
          <a:endParaRPr lang="en-US"/>
        </a:p>
      </dgm:t>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t>
        <a:bodyPr/>
        <a:lstStyle/>
        <a:p>
          <a:endParaRPr lang="en-US"/>
        </a:p>
      </dgm:t>
    </dgm:pt>
    <dgm:pt modelId="{C53B0DB4-A3BE-834A-AD14-3FA89BAF9B6A}" type="pres">
      <dgm:prSet presAssocID="{59FD4889-A857-9E49-BCCD-5C20CF4360D3}" presName="rootConnector" presStyleLbl="node1" presStyleIdx="0" presStyleCnt="2"/>
      <dgm:spPr/>
      <dgm:t>
        <a:bodyPr/>
        <a:lstStyle/>
        <a:p>
          <a:endParaRPr lang="en-US"/>
        </a:p>
      </dgm:t>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t>
        <a:bodyPr/>
        <a:lstStyle/>
        <a:p>
          <a:endParaRPr lang="en-US"/>
        </a:p>
      </dgm:t>
    </dgm:pt>
    <dgm:pt modelId="{37630BD2-C147-434D-9AE2-A781C2BD8B3D}" type="pres">
      <dgm:prSet presAssocID="{0E3BFD0E-CA45-2B4D-AF18-959345078E41}" presName="childText" presStyleLbl="bgAcc1" presStyleIdx="0" presStyleCnt="2" custScaleX="189358" custScaleY="273040">
        <dgm:presLayoutVars>
          <dgm:bulletEnabled val="1"/>
        </dgm:presLayoutVars>
      </dgm:prSet>
      <dgm:spPr/>
      <dgm:t>
        <a:bodyPr/>
        <a:lstStyle/>
        <a:p>
          <a:endParaRPr lang="en-US"/>
        </a:p>
      </dgm:t>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t>
        <a:bodyPr/>
        <a:lstStyle/>
        <a:p>
          <a:endParaRPr lang="en-US"/>
        </a:p>
      </dgm:t>
    </dgm:pt>
    <dgm:pt modelId="{281B9D59-CF02-654A-AF7E-03E996300BBC}" type="pres">
      <dgm:prSet presAssocID="{DDA4127B-9362-6D4C-ACCC-00F7DD8B845D}" presName="rootConnector" presStyleLbl="node1" presStyleIdx="1" presStyleCnt="2"/>
      <dgm:spPr/>
      <dgm:t>
        <a:bodyPr/>
        <a:lstStyle/>
        <a:p>
          <a:endParaRPr lang="en-US"/>
        </a:p>
      </dgm:t>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t>
        <a:bodyPr/>
        <a:lstStyle/>
        <a:p>
          <a:endParaRPr lang="en-US"/>
        </a:p>
      </dgm:t>
    </dgm:pt>
    <dgm:pt modelId="{A4ACE6A4-5292-684B-BADA-4484BB0C4C6D}" type="pres">
      <dgm:prSet presAssocID="{B84F91DA-5307-B845-8836-509C6A2AEFB2}" presName="childText" presStyleLbl="bgAcc1" presStyleIdx="1" presStyleCnt="2" custScaleX="108745" custScaleY="158059">
        <dgm:presLayoutVars>
          <dgm:bulletEnabled val="1"/>
        </dgm:presLayoutVars>
      </dgm:prSet>
      <dgm:spPr/>
      <dgm:t>
        <a:bodyPr/>
        <a:lstStyle/>
        <a:p>
          <a:endParaRPr lang="en-US"/>
        </a:p>
      </dgm:t>
    </dgm:pt>
  </dgm:ptLst>
  <dgm:cxnLst>
    <dgm:cxn modelId="{97E8737C-C1DC-F240-8176-07CD0F63BBF3}" type="presOf" srcId="{0E3BFD0E-CA45-2B4D-AF18-959345078E41}" destId="{37630BD2-C147-434D-9AE2-A781C2BD8B3D}" srcOrd="0"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15697879-4AE8-E642-A677-251D8A74442E}" srcId="{59FD4889-A857-9E49-BCCD-5C20CF4360D3}" destId="{0E3BFD0E-CA45-2B4D-AF18-959345078E41}" srcOrd="0" destOrd="0" parTransId="{1D477BAD-E25D-E045-9F4B-D148C5A3AF18}" sibTransId="{8BD52DFB-B64E-DF4B-897C-35DF474845E6}"/>
    <dgm:cxn modelId="{25840E90-69D4-D046-BA30-66D24ACFB829}" type="presOf" srcId="{59FD4889-A857-9E49-BCCD-5C20CF4360D3}" destId="{12FF2B9D-26D2-A44F-9E18-FDC677BD1D09}" srcOrd="0" destOrd="0" presId="urn:microsoft.com/office/officeart/2005/8/layout/hierarchy3"/>
    <dgm:cxn modelId="{B9C63094-C9DE-D14A-BB25-1D9E9D82199A}" type="presOf" srcId="{DDA4127B-9362-6D4C-ACCC-00F7DD8B845D}" destId="{281B9D59-CF02-654A-AF7E-03E996300BBC}" srcOrd="1"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E0F65E9E-7115-F646-9AE6-48DD925A505D}" srcId="{DDA4127B-9362-6D4C-ACCC-00F7DD8B845D}" destId="{B84F91DA-5307-B845-8836-509C6A2AEFB2}" srcOrd="0" destOrd="0" parTransId="{235DB11C-76D5-FB49-8ECA-14FACE1EB926}" sibTransId="{62301719-FDD7-2B46-9C1E-86DE9BCAF484}"/>
    <dgm:cxn modelId="{D0A1ACBB-FEA5-D247-BB97-2BE9F34DD153}" type="presOf" srcId="{A119A291-1BBB-E142-A03E-1CF14D632E82}" destId="{9E20200B-BDEC-584A-AE68-9E2949419DE0}" srcOrd="0" destOrd="0" presId="urn:microsoft.com/office/officeart/2005/8/layout/hierarchy3"/>
    <dgm:cxn modelId="{75723695-319C-7942-9C45-825659404668}" type="presOf" srcId="{DDA4127B-9362-6D4C-ACCC-00F7DD8B845D}" destId="{F0B0B8F8-69E5-5349-82BB-435D76CEDD77}" srcOrd="0" destOrd="0" presId="urn:microsoft.com/office/officeart/2005/8/layout/hierarchy3"/>
    <dgm:cxn modelId="{A02B2813-C537-B34E-89A7-D5E29D7B536E}" type="presOf" srcId="{1D477BAD-E25D-E045-9F4B-D148C5A3AF18}" destId="{60F002DE-5B92-314F-B8EB-59BEC6FCAD53}" srcOrd="0" destOrd="0" presId="urn:microsoft.com/office/officeart/2005/8/layout/hierarchy3"/>
    <dgm:cxn modelId="{886A4CFC-400F-F443-A19C-A8928C6CD053}" type="presOf" srcId="{B84F91DA-5307-B845-8836-509C6A2AEFB2}" destId="{A4ACE6A4-5292-684B-BADA-4484BB0C4C6D}" srcOrd="0" destOrd="0" presId="urn:microsoft.com/office/officeart/2005/8/layout/hierarchy3"/>
    <dgm:cxn modelId="{821764F2-1368-FA4C-9590-1CDB4791FB98}" type="presOf" srcId="{59FD4889-A857-9E49-BCCD-5C20CF4360D3}" destId="{C53B0DB4-A3BE-834A-AD14-3FA89BAF9B6A}" srcOrd="1" destOrd="0" presId="urn:microsoft.com/office/officeart/2005/8/layout/hierarchy3"/>
    <dgm:cxn modelId="{337EC2F8-9C17-D147-8A84-26B1944EA09B}" type="presOf" srcId="{235DB11C-76D5-FB49-8ECA-14FACE1EB926}" destId="{5E003098-C1CA-7547-973E-268F1C53ECA3}" srcOrd="0" destOrd="0" presId="urn:microsoft.com/office/officeart/2005/8/layout/hierarchy3"/>
    <dgm:cxn modelId="{CC837971-01CB-C940-8420-FDFE8D74526E}" type="presParOf" srcId="{9E20200B-BDEC-584A-AE68-9E2949419DE0}" destId="{F4C5D177-745F-1A40-9B41-8744921058B6}" srcOrd="0" destOrd="0" presId="urn:microsoft.com/office/officeart/2005/8/layout/hierarchy3"/>
    <dgm:cxn modelId="{2B02F990-D8FD-8742-B39B-0632296B25D6}" type="presParOf" srcId="{F4C5D177-745F-1A40-9B41-8744921058B6}" destId="{3A905F58-43A6-B142-A6A3-7CAD0FF59C4C}" srcOrd="0" destOrd="0" presId="urn:microsoft.com/office/officeart/2005/8/layout/hierarchy3"/>
    <dgm:cxn modelId="{2ACF8D5C-0199-9849-B7DC-B18CBE307614}" type="presParOf" srcId="{3A905F58-43A6-B142-A6A3-7CAD0FF59C4C}" destId="{12FF2B9D-26D2-A44F-9E18-FDC677BD1D09}" srcOrd="0" destOrd="0" presId="urn:microsoft.com/office/officeart/2005/8/layout/hierarchy3"/>
    <dgm:cxn modelId="{6C9EE4B6-E3EF-E446-B48F-FBC70E1E4B03}" type="presParOf" srcId="{3A905F58-43A6-B142-A6A3-7CAD0FF59C4C}" destId="{C53B0DB4-A3BE-834A-AD14-3FA89BAF9B6A}" srcOrd="1" destOrd="0" presId="urn:microsoft.com/office/officeart/2005/8/layout/hierarchy3"/>
    <dgm:cxn modelId="{6854FC12-66B8-604B-9F38-D0070F78A9FA}" type="presParOf" srcId="{F4C5D177-745F-1A40-9B41-8744921058B6}" destId="{ED7ED8AD-8D49-794D-802A-0F87DEE2DA81}" srcOrd="1" destOrd="0" presId="urn:microsoft.com/office/officeart/2005/8/layout/hierarchy3"/>
    <dgm:cxn modelId="{9CC7B56B-23ED-A845-B56D-6EFCF6952832}" type="presParOf" srcId="{ED7ED8AD-8D49-794D-802A-0F87DEE2DA81}" destId="{60F002DE-5B92-314F-B8EB-59BEC6FCAD53}" srcOrd="0" destOrd="0" presId="urn:microsoft.com/office/officeart/2005/8/layout/hierarchy3"/>
    <dgm:cxn modelId="{56EE847E-66F3-9F41-A39F-E2968A7439E8}" type="presParOf" srcId="{ED7ED8AD-8D49-794D-802A-0F87DEE2DA81}" destId="{37630BD2-C147-434D-9AE2-A781C2BD8B3D}" srcOrd="1" destOrd="0" presId="urn:microsoft.com/office/officeart/2005/8/layout/hierarchy3"/>
    <dgm:cxn modelId="{3CB1198B-6272-B643-B362-F04E52C4D1C3}" type="presParOf" srcId="{9E20200B-BDEC-584A-AE68-9E2949419DE0}" destId="{DE815D5E-F14E-A04B-A578-B509F8B7EE08}" srcOrd="1" destOrd="0" presId="urn:microsoft.com/office/officeart/2005/8/layout/hierarchy3"/>
    <dgm:cxn modelId="{4931ACBE-33D9-5249-8F87-23EB5FF3A730}" type="presParOf" srcId="{DE815D5E-F14E-A04B-A578-B509F8B7EE08}" destId="{2E48A3B0-5CE4-A440-B011-2DFAC4B3D4FC}" srcOrd="0" destOrd="0" presId="urn:microsoft.com/office/officeart/2005/8/layout/hierarchy3"/>
    <dgm:cxn modelId="{98FAB366-A07C-A54C-A19C-99D819114370}" type="presParOf" srcId="{2E48A3B0-5CE4-A440-B011-2DFAC4B3D4FC}" destId="{F0B0B8F8-69E5-5349-82BB-435D76CEDD77}" srcOrd="0" destOrd="0" presId="urn:microsoft.com/office/officeart/2005/8/layout/hierarchy3"/>
    <dgm:cxn modelId="{51F59004-3D95-7B40-B772-49814A48CF50}" type="presParOf" srcId="{2E48A3B0-5CE4-A440-B011-2DFAC4B3D4FC}" destId="{281B9D59-CF02-654A-AF7E-03E996300BBC}" srcOrd="1" destOrd="0" presId="urn:microsoft.com/office/officeart/2005/8/layout/hierarchy3"/>
    <dgm:cxn modelId="{1894CDAA-276D-2743-B96D-4422345A8D72}" type="presParOf" srcId="{DE815D5E-F14E-A04B-A578-B509F8B7EE08}" destId="{11860993-9DFE-464F-AC3E-D4DFFA9EA3C6}" srcOrd="1" destOrd="0" presId="urn:microsoft.com/office/officeart/2005/8/layout/hierarchy3"/>
    <dgm:cxn modelId="{C46F6D24-46EE-DB44-A499-C4F188182174}" type="presParOf" srcId="{11860993-9DFE-464F-AC3E-D4DFFA9EA3C6}" destId="{5E003098-C1CA-7547-973E-268F1C53ECA3}" srcOrd="0" destOrd="0" presId="urn:microsoft.com/office/officeart/2005/8/layout/hierarchy3"/>
    <dgm:cxn modelId="{08300BE5-43FD-5E4F-A5B2-B3E991924AAD}"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smtClean="0"/>
            <a:t>Deadlock Avoidance</a:t>
          </a:r>
          <a:endParaRPr lang="en-US" sz="2600" dirty="0"/>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smtClean="0"/>
            <a:t>Process Initiation Denial</a:t>
          </a:r>
          <a:endParaRPr lang="en-US" sz="2200" b="1" dirty="0"/>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smtClean="0"/>
            <a:t>Resource Allocation Denial</a:t>
          </a:r>
          <a:endParaRPr lang="en-US" sz="2200" b="1" dirty="0"/>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smtClean="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smtClean="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t>
        <a:bodyPr/>
        <a:lstStyle/>
        <a:p>
          <a:endParaRPr lang="en-US"/>
        </a:p>
      </dgm:t>
    </dgm:pt>
    <dgm:pt modelId="{33750716-0DAC-BC40-8E79-75B3BD9B9C84}" type="pres">
      <dgm:prSet presAssocID="{3729A948-E60F-B544-8E88-22E92FB36AFB}" presName="centerShape" presStyleLbl="node0" presStyleIdx="0" presStyleCnt="1" custScaleX="176560" custScaleY="139158" custLinFactNeighborX="3522" custLinFactNeighborY="-28132"/>
      <dgm:spPr/>
      <dgm:t>
        <a:bodyPr/>
        <a:lstStyle/>
        <a:p>
          <a:endParaRPr lang="en-US"/>
        </a:p>
      </dgm:t>
    </dgm:pt>
    <dgm:pt modelId="{4E01D2EE-6258-AD44-9D8B-05B084D8A730}" type="pres">
      <dgm:prSet presAssocID="{C3196ED2-479E-7141-93AC-F6A89FA2C6ED}" presName="Name9" presStyleLbl="parChTrans1D2" presStyleIdx="0" presStyleCnt="2"/>
      <dgm:spPr/>
      <dgm:t>
        <a:bodyPr/>
        <a:lstStyle/>
        <a:p>
          <a:endParaRPr lang="en-US"/>
        </a:p>
      </dgm:t>
    </dgm:pt>
    <dgm:pt modelId="{B6E620A8-3870-184F-A4DF-FE9D56D0980F}" type="pres">
      <dgm:prSet presAssocID="{C3196ED2-479E-7141-93AC-F6A89FA2C6ED}" presName="connTx" presStyleLbl="parChTrans1D2" presStyleIdx="0" presStyleCnt="2"/>
      <dgm:spPr/>
      <dgm:t>
        <a:bodyPr/>
        <a:lstStyle/>
        <a:p>
          <a:endParaRPr lang="en-US"/>
        </a:p>
      </dgm:t>
    </dgm:pt>
    <dgm:pt modelId="{79B14E63-805C-DE41-B89C-2B3688158754}" type="pres">
      <dgm:prSet presAssocID="{F062EC3C-6EFC-E549-B0A6-36A5EF2F31B8}" presName="node" presStyleLbl="node1" presStyleIdx="0" presStyleCnt="2" custScaleX="239476" custScaleY="210379" custRadScaleRad="153984" custRadScaleInc="117555">
        <dgm:presLayoutVars>
          <dgm:bulletEnabled val="1"/>
        </dgm:presLayoutVars>
      </dgm:prSet>
      <dgm:spPr/>
      <dgm:t>
        <a:bodyPr/>
        <a:lstStyle/>
        <a:p>
          <a:endParaRPr lang="en-US"/>
        </a:p>
      </dgm:t>
    </dgm:pt>
    <dgm:pt modelId="{9B94989B-A7B3-AC47-8930-E2D0EEEB1BF1}" type="pres">
      <dgm:prSet presAssocID="{B5FA1B05-BE5A-B048-B56B-8D581D15F0E3}" presName="Name9" presStyleLbl="parChTrans1D2" presStyleIdx="1" presStyleCnt="2"/>
      <dgm:spPr/>
      <dgm:t>
        <a:bodyPr/>
        <a:lstStyle/>
        <a:p>
          <a:endParaRPr lang="en-US"/>
        </a:p>
      </dgm:t>
    </dgm:pt>
    <dgm:pt modelId="{37EF3EA1-0525-9443-B14B-E7519F79A5FD}" type="pres">
      <dgm:prSet presAssocID="{B5FA1B05-BE5A-B048-B56B-8D581D15F0E3}" presName="connTx" presStyleLbl="parChTrans1D2" presStyleIdx="1" presStyleCnt="2"/>
      <dgm:spPr/>
      <dgm:t>
        <a:bodyPr/>
        <a:lstStyle/>
        <a:p>
          <a:endParaRPr lang="en-US"/>
        </a:p>
      </dgm:t>
    </dgm:pt>
    <dgm:pt modelId="{215F23CF-03EA-F24E-BC55-33B92E2BE58F}" type="pres">
      <dgm:prSet presAssocID="{58D67F14-4061-DE48-85BD-34BBC8A13C18}" presName="node" presStyleLbl="node1" presStyleIdx="1" presStyleCnt="2" custScaleX="266803" custScaleY="219002" custRadScaleRad="128497" custRadScaleInc="77098">
        <dgm:presLayoutVars>
          <dgm:bulletEnabled val="1"/>
        </dgm:presLayoutVars>
      </dgm:prSet>
      <dgm:spPr/>
      <dgm:t>
        <a:bodyPr/>
        <a:lstStyle/>
        <a:p>
          <a:endParaRPr lang="en-US"/>
        </a:p>
      </dgm:t>
    </dgm:pt>
  </dgm:ptLst>
  <dgm:cxnLst>
    <dgm:cxn modelId="{12064706-20F2-D544-AD8A-354D74175A74}" srcId="{F062EC3C-6EFC-E549-B0A6-36A5EF2F31B8}" destId="{F6D919FA-8043-1648-9435-3B044C874DF4}" srcOrd="0" destOrd="0" parTransId="{34BBCD0B-09C0-5C40-985D-722C6A8B8D4A}" sibTransId="{1BEA73A2-B2F5-744E-A0A4-92D6B3CBFC0C}"/>
    <dgm:cxn modelId="{34F2E961-D244-4D43-A4A1-955F3C2DA5A2}" type="presOf" srcId="{F6D919FA-8043-1648-9435-3B044C874DF4}" destId="{79B14E63-805C-DE41-B89C-2B3688158754}" srcOrd="0" destOrd="1" presId="urn:microsoft.com/office/officeart/2005/8/layout/radial1"/>
    <dgm:cxn modelId="{B95D468E-E127-104C-B7FB-9918187EC789}" type="presOf" srcId="{B5FA1B05-BE5A-B048-B56B-8D581D15F0E3}" destId="{9B94989B-A7B3-AC47-8930-E2D0EEEB1BF1}" srcOrd="0" destOrd="0" presId="urn:microsoft.com/office/officeart/2005/8/layout/radial1"/>
    <dgm:cxn modelId="{9053543A-13DB-E14F-849E-166660EADE3B}" type="presOf" srcId="{C3196ED2-479E-7141-93AC-F6A89FA2C6ED}" destId="{B6E620A8-3870-184F-A4DF-FE9D56D0980F}" srcOrd="1" destOrd="0" presId="urn:microsoft.com/office/officeart/2005/8/layout/radial1"/>
    <dgm:cxn modelId="{7D626A3E-19C6-2A40-A03A-A04A860F1287}" srcId="{58D67F14-4061-DE48-85BD-34BBC8A13C18}" destId="{7DCF3586-AFD8-8F4A-B7BD-6F0866B52735}" srcOrd="0" destOrd="0" parTransId="{B7BE8777-84B3-E143-A280-3211AF91B6DD}" sibTransId="{5C6E8599-4CCA-8A4F-B7DB-D7B260D92DE7}"/>
    <dgm:cxn modelId="{12DBE0A5-CA25-6345-99B4-C024AAA3A7FB}" type="presOf" srcId="{F062EC3C-6EFC-E549-B0A6-36A5EF2F31B8}" destId="{79B14E63-805C-DE41-B89C-2B3688158754}" srcOrd="0" destOrd="0" presId="urn:microsoft.com/office/officeart/2005/8/layout/radial1"/>
    <dgm:cxn modelId="{95A57133-729E-6449-AE42-9094B8E404E8}" srcId="{8157F3D1-00E5-A844-9B9B-E8949A19C561}" destId="{3729A948-E60F-B544-8E88-22E92FB36AFB}" srcOrd="0" destOrd="0" parTransId="{1C56D178-35F1-AA4C-AB32-A81B70A68A80}" sibTransId="{D4B67213-9F0E-A149-9486-D0161B0E714B}"/>
    <dgm:cxn modelId="{8944B358-411D-EC4D-97D8-D76732BADC3F}" type="presOf" srcId="{3729A948-E60F-B544-8E88-22E92FB36AFB}" destId="{33750716-0DAC-BC40-8E79-75B3BD9B9C84}" srcOrd="0" destOrd="0" presId="urn:microsoft.com/office/officeart/2005/8/layout/radial1"/>
    <dgm:cxn modelId="{7DBD08C9-3C5A-FB40-B495-DBC06EFAA4BB}" type="presOf" srcId="{C3196ED2-479E-7141-93AC-F6A89FA2C6ED}" destId="{4E01D2EE-6258-AD44-9D8B-05B084D8A730}" srcOrd="0" destOrd="0" presId="urn:microsoft.com/office/officeart/2005/8/layout/radial1"/>
    <dgm:cxn modelId="{79EA00EA-254F-C643-AF1F-A0C9D5C06EFD}" type="presOf" srcId="{B5FA1B05-BE5A-B048-B56B-8D581D15F0E3}" destId="{37EF3EA1-0525-9443-B14B-E7519F79A5FD}" srcOrd="1" destOrd="0" presId="urn:microsoft.com/office/officeart/2005/8/layout/radial1"/>
    <dgm:cxn modelId="{770E0DB4-776E-E34E-8F13-3455B0864DA4}" type="presOf" srcId="{58D67F14-4061-DE48-85BD-34BBC8A13C18}" destId="{215F23CF-03EA-F24E-BC55-33B92E2BE58F}" srcOrd="0" destOrd="0" presId="urn:microsoft.com/office/officeart/2005/8/layout/radial1"/>
    <dgm:cxn modelId="{F29EA5CE-4F67-0241-9A91-EFEEDE3432A4}" srcId="{3729A948-E60F-B544-8E88-22E92FB36AFB}" destId="{58D67F14-4061-DE48-85BD-34BBC8A13C18}" srcOrd="1" destOrd="0" parTransId="{B5FA1B05-BE5A-B048-B56B-8D581D15F0E3}" sibTransId="{5747ED66-9B3C-4145-936F-DB7D4A95957F}"/>
    <dgm:cxn modelId="{365D9A90-0310-664C-957B-92412EC2F4DE}" srcId="{3729A948-E60F-B544-8E88-22E92FB36AFB}" destId="{F062EC3C-6EFC-E549-B0A6-36A5EF2F31B8}" srcOrd="0" destOrd="0" parTransId="{C3196ED2-479E-7141-93AC-F6A89FA2C6ED}" sibTransId="{E2889486-61D9-7E4B-AF3C-E41B87D58131}"/>
    <dgm:cxn modelId="{735A05B4-98F6-1149-87CC-CA4D12C14BA7}" type="presOf" srcId="{7DCF3586-AFD8-8F4A-B7BD-6F0866B52735}" destId="{215F23CF-03EA-F24E-BC55-33B92E2BE58F}" srcOrd="0" destOrd="1" presId="urn:microsoft.com/office/officeart/2005/8/layout/radial1"/>
    <dgm:cxn modelId="{438D10AD-8023-E64F-AA11-9AB2327729EB}" type="presOf" srcId="{8157F3D1-00E5-A844-9B9B-E8949A19C561}" destId="{BD37C29E-7B23-4A4E-A1DC-E66BDFE0426D}" srcOrd="0" destOrd="0" presId="urn:microsoft.com/office/officeart/2005/8/layout/radial1"/>
    <dgm:cxn modelId="{8E5ABC4F-015A-5A45-8AC7-48E2219A4A6F}" type="presParOf" srcId="{BD37C29E-7B23-4A4E-A1DC-E66BDFE0426D}" destId="{33750716-0DAC-BC40-8E79-75B3BD9B9C84}" srcOrd="0" destOrd="0" presId="urn:microsoft.com/office/officeart/2005/8/layout/radial1"/>
    <dgm:cxn modelId="{6F453491-A51B-704B-A6BD-F652817E283D}" type="presParOf" srcId="{BD37C29E-7B23-4A4E-A1DC-E66BDFE0426D}" destId="{4E01D2EE-6258-AD44-9D8B-05B084D8A730}" srcOrd="1" destOrd="0" presId="urn:microsoft.com/office/officeart/2005/8/layout/radial1"/>
    <dgm:cxn modelId="{D2E3A1EC-9BC9-5243-9D2F-AF1621BADA08}" type="presParOf" srcId="{4E01D2EE-6258-AD44-9D8B-05B084D8A730}" destId="{B6E620A8-3870-184F-A4DF-FE9D56D0980F}" srcOrd="0" destOrd="0" presId="urn:microsoft.com/office/officeart/2005/8/layout/radial1"/>
    <dgm:cxn modelId="{DE855B89-12A3-DE4B-8062-2CD514E5D402}" type="presParOf" srcId="{BD37C29E-7B23-4A4E-A1DC-E66BDFE0426D}" destId="{79B14E63-805C-DE41-B89C-2B3688158754}" srcOrd="2" destOrd="0" presId="urn:microsoft.com/office/officeart/2005/8/layout/radial1"/>
    <dgm:cxn modelId="{DD55680E-8A33-6745-9C4B-1323F3B28265}" type="presParOf" srcId="{BD37C29E-7B23-4A4E-A1DC-E66BDFE0426D}" destId="{9B94989B-A7B3-AC47-8930-E2D0EEEB1BF1}" srcOrd="3" destOrd="0" presId="urn:microsoft.com/office/officeart/2005/8/layout/radial1"/>
    <dgm:cxn modelId="{1C7BC84F-98B3-FE42-8BDF-8F07D3E9D1A8}" type="presParOf" srcId="{9B94989B-A7B3-AC47-8930-E2D0EEEB1BF1}" destId="{37EF3EA1-0525-9443-B14B-E7519F79A5FD}" srcOrd="0" destOrd="0" presId="urn:microsoft.com/office/officeart/2005/8/layout/radial1"/>
    <dgm:cxn modelId="{5AA59411-EE02-6048-930A-5E0611C8B198}"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0C3E38-7628-754A-980E-882097F46041}"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F498C5BD-68DA-4644-ADF8-69D1A63D68BB}">
      <dgm:prSet/>
      <dgm:spPr/>
      <dgm:t>
        <a:bodyPr/>
        <a:lstStyle/>
        <a:p>
          <a:pPr rtl="0"/>
          <a:endParaRPr lang="en-US" dirty="0"/>
        </a:p>
      </dgm:t>
    </dgm:pt>
    <dgm:pt modelId="{29E3E288-8D65-5F46-8C7B-2F92E875D348}" type="parTrans" cxnId="{47BFAF70-0282-F440-952B-EA3CEE6DCAD5}">
      <dgm:prSet/>
      <dgm:spPr/>
      <dgm:t>
        <a:bodyPr/>
        <a:lstStyle/>
        <a:p>
          <a:endParaRPr lang="en-US"/>
        </a:p>
      </dgm:t>
    </dgm:pt>
    <dgm:pt modelId="{5168AC7E-D9F2-E44C-8529-39B0FAD3D942}" type="sibTrans" cxnId="{47BFAF70-0282-F440-952B-EA3CEE6DCAD5}">
      <dgm:prSet/>
      <dgm:spPr/>
      <dgm:t>
        <a:bodyPr/>
        <a:lstStyle/>
        <a:p>
          <a:endParaRPr lang="en-US"/>
        </a:p>
      </dgm:t>
    </dgm:pt>
    <dgm:pt modelId="{CB1FD666-9D8B-7246-94F6-E227643FDED2}">
      <dgm:prSet/>
      <dgm:spPr/>
      <dgm:t>
        <a:bodyPr/>
        <a:lstStyle/>
        <a:p>
          <a:pPr rtl="0"/>
          <a:r>
            <a:rPr lang="en-US" dirty="0" smtClean="0"/>
            <a:t>Processes under consideration must be independent and with no synchronization requirements</a:t>
          </a:r>
          <a:endParaRPr lang="en-US" dirty="0"/>
        </a:p>
      </dgm:t>
    </dgm:pt>
    <dgm:pt modelId="{571E01D5-80A9-7E4E-A7F5-5D07FB011303}" type="parTrans" cxnId="{4ED4F9A1-AD76-A141-8DB0-2722E6306061}">
      <dgm:prSet/>
      <dgm:spPr/>
      <dgm:t>
        <a:bodyPr/>
        <a:lstStyle/>
        <a:p>
          <a:endParaRPr lang="en-US"/>
        </a:p>
      </dgm:t>
    </dgm:pt>
    <dgm:pt modelId="{A6D14A05-AD8F-9148-80ED-5A72D5AD1D98}" type="sibTrans" cxnId="{4ED4F9A1-AD76-A141-8DB0-2722E6306061}">
      <dgm:prSet/>
      <dgm:spPr/>
      <dgm:t>
        <a:bodyPr/>
        <a:lstStyle/>
        <a:p>
          <a:endParaRPr lang="en-US"/>
        </a:p>
      </dgm:t>
    </dgm:pt>
    <dgm:pt modelId="{77919EC8-D1BF-754D-AA52-9A9730069C75}">
      <dgm:prSet/>
      <dgm:spPr/>
      <dgm:t>
        <a:bodyPr/>
        <a:lstStyle/>
        <a:p>
          <a:pPr rtl="0"/>
          <a:r>
            <a:rPr lang="en-US" dirty="0" smtClean="0"/>
            <a:t>There must be a fixed number of resources to allocate</a:t>
          </a:r>
          <a:endParaRPr lang="en-US" dirty="0"/>
        </a:p>
      </dgm:t>
    </dgm:pt>
    <dgm:pt modelId="{CE5ECDFD-3943-0043-A8A1-DA11019EB8C5}" type="parTrans" cxnId="{BF90DD4B-23EE-1041-9294-696F4022A283}">
      <dgm:prSet/>
      <dgm:spPr/>
      <dgm:t>
        <a:bodyPr/>
        <a:lstStyle/>
        <a:p>
          <a:endParaRPr lang="en-US"/>
        </a:p>
      </dgm:t>
    </dgm:pt>
    <dgm:pt modelId="{B58D0624-F25C-8245-B7E0-5D6F14921B46}" type="sibTrans" cxnId="{BF90DD4B-23EE-1041-9294-696F4022A283}">
      <dgm:prSet/>
      <dgm:spPr/>
      <dgm:t>
        <a:bodyPr/>
        <a:lstStyle/>
        <a:p>
          <a:endParaRPr lang="en-US"/>
        </a:p>
      </dgm:t>
    </dgm:pt>
    <dgm:pt modelId="{78014E2F-2802-EA4D-80DA-FB88FB99B6D2}">
      <dgm:prSet/>
      <dgm:spPr/>
      <dgm:t>
        <a:bodyPr/>
        <a:lstStyle/>
        <a:p>
          <a:pPr rtl="0"/>
          <a:r>
            <a:rPr lang="en-US" dirty="0" smtClean="0"/>
            <a:t>No process may exit while holding resources</a:t>
          </a:r>
          <a:endParaRPr lang="en-US" dirty="0"/>
        </a:p>
      </dgm:t>
    </dgm:pt>
    <dgm:pt modelId="{9F1E4E15-2A07-864E-A693-6BCD1359F82C}" type="parTrans" cxnId="{3F87C0DB-4B4B-1449-A0AA-809FA9049073}">
      <dgm:prSet/>
      <dgm:spPr/>
      <dgm:t>
        <a:bodyPr/>
        <a:lstStyle/>
        <a:p>
          <a:endParaRPr lang="en-US"/>
        </a:p>
      </dgm:t>
    </dgm:pt>
    <dgm:pt modelId="{9033B088-BEA9-4F47-8421-056D82DA8AA3}" type="sibTrans" cxnId="{3F87C0DB-4B4B-1449-A0AA-809FA9049073}">
      <dgm:prSet/>
      <dgm:spPr/>
      <dgm:t>
        <a:bodyPr/>
        <a:lstStyle/>
        <a:p>
          <a:endParaRPr lang="en-US"/>
        </a:p>
      </dgm:t>
    </dgm:pt>
    <dgm:pt modelId="{449E5D40-D041-EB42-802E-C7F9A0D8FCDF}">
      <dgm:prSet/>
      <dgm:spPr/>
      <dgm:t>
        <a:bodyPr/>
        <a:lstStyle/>
        <a:p>
          <a:pPr rtl="0"/>
          <a:r>
            <a:rPr lang="en-US" dirty="0" smtClean="0"/>
            <a:t>Maximum resource requirement for each process must be stated in advance</a:t>
          </a:r>
          <a:endParaRPr lang="en-US" dirty="0"/>
        </a:p>
      </dgm:t>
    </dgm:pt>
    <dgm:pt modelId="{0EF30AD3-585C-FC46-AABF-FE74C3801BBB}" type="parTrans" cxnId="{59EE8102-1F0D-914F-9EF7-5761E3C9A086}">
      <dgm:prSet/>
      <dgm:spPr/>
      <dgm:t>
        <a:bodyPr/>
        <a:lstStyle/>
        <a:p>
          <a:endParaRPr lang="en-US"/>
        </a:p>
      </dgm:t>
    </dgm:pt>
    <dgm:pt modelId="{9688F282-654D-8A48-8F14-955F03FEDFAC}" type="sibTrans" cxnId="{59EE8102-1F0D-914F-9EF7-5761E3C9A086}">
      <dgm:prSet/>
      <dgm:spPr/>
      <dgm:t>
        <a:bodyPr/>
        <a:lstStyle/>
        <a:p>
          <a:endParaRPr lang="en-US"/>
        </a:p>
      </dgm:t>
    </dgm:pt>
    <dgm:pt modelId="{7BA4C079-623C-3B42-A60D-A6DC56F6CB5E}">
      <dgm:prSet/>
      <dgm:spPr/>
      <dgm:t>
        <a:bodyPr/>
        <a:lstStyle/>
        <a:p>
          <a:pPr rtl="0"/>
          <a:endParaRPr lang="en-US"/>
        </a:p>
      </dgm:t>
    </dgm:pt>
    <dgm:pt modelId="{43F93D5B-408E-1F49-8891-C8B40402E56E}" type="parTrans" cxnId="{7CA93F8D-8BF9-BD46-B7F6-EB3CC311CD2D}">
      <dgm:prSet/>
      <dgm:spPr/>
      <dgm:t>
        <a:bodyPr/>
        <a:lstStyle/>
        <a:p>
          <a:endParaRPr lang="en-US"/>
        </a:p>
      </dgm:t>
    </dgm:pt>
    <dgm:pt modelId="{9E807F25-041A-FB4C-BE1E-3A55EF5A361B}" type="sibTrans" cxnId="{7CA93F8D-8BF9-BD46-B7F6-EB3CC311CD2D}">
      <dgm:prSet/>
      <dgm:spPr/>
      <dgm:t>
        <a:bodyPr/>
        <a:lstStyle/>
        <a:p>
          <a:endParaRPr lang="en-US"/>
        </a:p>
      </dgm:t>
    </dgm:pt>
    <dgm:pt modelId="{A7505343-D836-E44E-9650-CB024324F175}">
      <dgm:prSet/>
      <dgm:spPr/>
      <dgm:t>
        <a:bodyPr/>
        <a:lstStyle/>
        <a:p>
          <a:pPr rtl="0"/>
          <a:endParaRPr lang="en-US"/>
        </a:p>
      </dgm:t>
    </dgm:pt>
    <dgm:pt modelId="{54EDBEB6-49C3-E040-9076-741DC008BDEE}" type="parTrans" cxnId="{FAFFB8F7-7C5F-9F45-9F78-2F1D7157434E}">
      <dgm:prSet/>
      <dgm:spPr/>
      <dgm:t>
        <a:bodyPr/>
        <a:lstStyle/>
        <a:p>
          <a:endParaRPr lang="en-US"/>
        </a:p>
      </dgm:t>
    </dgm:pt>
    <dgm:pt modelId="{37721873-C57E-8145-A051-A06CD28530ED}" type="sibTrans" cxnId="{FAFFB8F7-7C5F-9F45-9F78-2F1D7157434E}">
      <dgm:prSet/>
      <dgm:spPr/>
      <dgm:t>
        <a:bodyPr/>
        <a:lstStyle/>
        <a:p>
          <a:endParaRPr lang="en-US"/>
        </a:p>
      </dgm:t>
    </dgm:pt>
    <dgm:pt modelId="{277072A7-DCFC-3647-BE8A-740DF8B40947}">
      <dgm:prSet/>
      <dgm:spPr/>
      <dgm:t>
        <a:bodyPr/>
        <a:lstStyle/>
        <a:p>
          <a:pPr rtl="0"/>
          <a:endParaRPr lang="en-US"/>
        </a:p>
      </dgm:t>
    </dgm:pt>
    <dgm:pt modelId="{B76EE4B9-E6E8-5F45-9460-9E8865F44C4F}" type="parTrans" cxnId="{6B738D77-85B4-5646-8B09-4005C6AFA13C}">
      <dgm:prSet/>
      <dgm:spPr/>
      <dgm:t>
        <a:bodyPr/>
        <a:lstStyle/>
        <a:p>
          <a:endParaRPr lang="en-US"/>
        </a:p>
      </dgm:t>
    </dgm:pt>
    <dgm:pt modelId="{29923069-B7BC-9F46-92FC-DB2A4530760C}" type="sibTrans" cxnId="{6B738D77-85B4-5646-8B09-4005C6AFA13C}">
      <dgm:prSet/>
      <dgm:spPr/>
      <dgm:t>
        <a:bodyPr/>
        <a:lstStyle/>
        <a:p>
          <a:endParaRPr lang="en-US"/>
        </a:p>
      </dgm:t>
    </dgm:pt>
    <dgm:pt modelId="{69E6B447-FD70-B34F-A8BD-43DD0BD3B500}" type="pres">
      <dgm:prSet presAssocID="{F60C3E38-7628-754A-980E-882097F46041}" presName="linearFlow" presStyleCnt="0">
        <dgm:presLayoutVars>
          <dgm:dir/>
          <dgm:animLvl val="lvl"/>
          <dgm:resizeHandles val="exact"/>
        </dgm:presLayoutVars>
      </dgm:prSet>
      <dgm:spPr/>
      <dgm:t>
        <a:bodyPr/>
        <a:lstStyle/>
        <a:p>
          <a:endParaRPr lang="en-US"/>
        </a:p>
      </dgm:t>
    </dgm:pt>
    <dgm:pt modelId="{D12E86A7-5C3B-5040-8BAC-63C241E8E693}" type="pres">
      <dgm:prSet presAssocID="{F498C5BD-68DA-4644-ADF8-69D1A63D68BB}" presName="composite" presStyleCnt="0"/>
      <dgm:spPr/>
    </dgm:pt>
    <dgm:pt modelId="{F2FD9A1D-1B89-E544-B4DF-B4127F21AFD9}" type="pres">
      <dgm:prSet presAssocID="{F498C5BD-68DA-4644-ADF8-69D1A63D68BB}" presName="parentText" presStyleLbl="alignNode1" presStyleIdx="0" presStyleCnt="4">
        <dgm:presLayoutVars>
          <dgm:chMax val="1"/>
          <dgm:bulletEnabled val="1"/>
        </dgm:presLayoutVars>
      </dgm:prSet>
      <dgm:spPr/>
      <dgm:t>
        <a:bodyPr/>
        <a:lstStyle/>
        <a:p>
          <a:endParaRPr lang="en-US"/>
        </a:p>
      </dgm:t>
    </dgm:pt>
    <dgm:pt modelId="{886D23ED-3637-CE46-A6CB-B865BE255F23}" type="pres">
      <dgm:prSet presAssocID="{F498C5BD-68DA-4644-ADF8-69D1A63D68BB}" presName="descendantText" presStyleLbl="alignAcc1" presStyleIdx="0" presStyleCnt="4">
        <dgm:presLayoutVars>
          <dgm:bulletEnabled val="1"/>
        </dgm:presLayoutVars>
      </dgm:prSet>
      <dgm:spPr/>
      <dgm:t>
        <a:bodyPr/>
        <a:lstStyle/>
        <a:p>
          <a:endParaRPr lang="en-US"/>
        </a:p>
      </dgm:t>
    </dgm:pt>
    <dgm:pt modelId="{989F3082-86ED-3341-B1FD-D97D3A9E1505}" type="pres">
      <dgm:prSet presAssocID="{5168AC7E-D9F2-E44C-8529-39B0FAD3D942}" presName="sp" presStyleCnt="0"/>
      <dgm:spPr/>
    </dgm:pt>
    <dgm:pt modelId="{CF248533-43DA-3442-8086-05AB94FE9DD9}" type="pres">
      <dgm:prSet presAssocID="{7BA4C079-623C-3B42-A60D-A6DC56F6CB5E}" presName="composite" presStyleCnt="0"/>
      <dgm:spPr/>
    </dgm:pt>
    <dgm:pt modelId="{D0F31248-269F-D144-92AD-ECFD3E15F677}" type="pres">
      <dgm:prSet presAssocID="{7BA4C079-623C-3B42-A60D-A6DC56F6CB5E}" presName="parentText" presStyleLbl="alignNode1" presStyleIdx="1" presStyleCnt="4">
        <dgm:presLayoutVars>
          <dgm:chMax val="1"/>
          <dgm:bulletEnabled val="1"/>
        </dgm:presLayoutVars>
      </dgm:prSet>
      <dgm:spPr/>
      <dgm:t>
        <a:bodyPr/>
        <a:lstStyle/>
        <a:p>
          <a:endParaRPr lang="en-US"/>
        </a:p>
      </dgm:t>
    </dgm:pt>
    <dgm:pt modelId="{6A4A87EE-4AEE-E34C-A2C3-582622EF7A13}" type="pres">
      <dgm:prSet presAssocID="{7BA4C079-623C-3B42-A60D-A6DC56F6CB5E}" presName="descendantText" presStyleLbl="alignAcc1" presStyleIdx="1" presStyleCnt="4">
        <dgm:presLayoutVars>
          <dgm:bulletEnabled val="1"/>
        </dgm:presLayoutVars>
      </dgm:prSet>
      <dgm:spPr/>
      <dgm:t>
        <a:bodyPr/>
        <a:lstStyle/>
        <a:p>
          <a:endParaRPr lang="en-US"/>
        </a:p>
      </dgm:t>
    </dgm:pt>
    <dgm:pt modelId="{CE806F0D-54BE-8B46-9C76-F8CB77C2CA95}" type="pres">
      <dgm:prSet presAssocID="{9E807F25-041A-FB4C-BE1E-3A55EF5A361B}" presName="sp" presStyleCnt="0"/>
      <dgm:spPr/>
    </dgm:pt>
    <dgm:pt modelId="{9D3F376B-8533-5147-82A7-C3E4DA425B10}" type="pres">
      <dgm:prSet presAssocID="{A7505343-D836-E44E-9650-CB024324F175}" presName="composite" presStyleCnt="0"/>
      <dgm:spPr/>
    </dgm:pt>
    <dgm:pt modelId="{C24DDD8C-FAEC-B949-B77E-7F9CA3B1AFED}" type="pres">
      <dgm:prSet presAssocID="{A7505343-D836-E44E-9650-CB024324F175}" presName="parentText" presStyleLbl="alignNode1" presStyleIdx="2" presStyleCnt="4">
        <dgm:presLayoutVars>
          <dgm:chMax val="1"/>
          <dgm:bulletEnabled val="1"/>
        </dgm:presLayoutVars>
      </dgm:prSet>
      <dgm:spPr/>
      <dgm:t>
        <a:bodyPr/>
        <a:lstStyle/>
        <a:p>
          <a:endParaRPr lang="en-US"/>
        </a:p>
      </dgm:t>
    </dgm:pt>
    <dgm:pt modelId="{EF7FB46F-9225-9141-B86D-BAF1B5E8EB3A}" type="pres">
      <dgm:prSet presAssocID="{A7505343-D836-E44E-9650-CB024324F175}" presName="descendantText" presStyleLbl="alignAcc1" presStyleIdx="2" presStyleCnt="4">
        <dgm:presLayoutVars>
          <dgm:bulletEnabled val="1"/>
        </dgm:presLayoutVars>
      </dgm:prSet>
      <dgm:spPr/>
      <dgm:t>
        <a:bodyPr/>
        <a:lstStyle/>
        <a:p>
          <a:endParaRPr lang="en-US"/>
        </a:p>
      </dgm:t>
    </dgm:pt>
    <dgm:pt modelId="{659D02F9-EE13-914E-892B-F281C782DF32}" type="pres">
      <dgm:prSet presAssocID="{37721873-C57E-8145-A051-A06CD28530ED}" presName="sp" presStyleCnt="0"/>
      <dgm:spPr/>
    </dgm:pt>
    <dgm:pt modelId="{C2C325FF-F592-DB46-B726-C528D1F2AF6F}" type="pres">
      <dgm:prSet presAssocID="{277072A7-DCFC-3647-BE8A-740DF8B40947}" presName="composite" presStyleCnt="0"/>
      <dgm:spPr/>
    </dgm:pt>
    <dgm:pt modelId="{855FF90E-CFAE-894E-9582-97B231362680}" type="pres">
      <dgm:prSet presAssocID="{277072A7-DCFC-3647-BE8A-740DF8B40947}" presName="parentText" presStyleLbl="alignNode1" presStyleIdx="3" presStyleCnt="4">
        <dgm:presLayoutVars>
          <dgm:chMax val="1"/>
          <dgm:bulletEnabled val="1"/>
        </dgm:presLayoutVars>
      </dgm:prSet>
      <dgm:spPr/>
      <dgm:t>
        <a:bodyPr/>
        <a:lstStyle/>
        <a:p>
          <a:endParaRPr lang="en-US"/>
        </a:p>
      </dgm:t>
    </dgm:pt>
    <dgm:pt modelId="{8D2DD4D3-1A75-7C4F-A25D-BD10D88794DD}" type="pres">
      <dgm:prSet presAssocID="{277072A7-DCFC-3647-BE8A-740DF8B40947}" presName="descendantText" presStyleLbl="alignAcc1" presStyleIdx="3" presStyleCnt="4">
        <dgm:presLayoutVars>
          <dgm:bulletEnabled val="1"/>
        </dgm:presLayoutVars>
      </dgm:prSet>
      <dgm:spPr/>
      <dgm:t>
        <a:bodyPr/>
        <a:lstStyle/>
        <a:p>
          <a:endParaRPr lang="en-US"/>
        </a:p>
      </dgm:t>
    </dgm:pt>
  </dgm:ptLst>
  <dgm:cxnLst>
    <dgm:cxn modelId="{7CA93F8D-8BF9-BD46-B7F6-EB3CC311CD2D}" srcId="{F60C3E38-7628-754A-980E-882097F46041}" destId="{7BA4C079-623C-3B42-A60D-A6DC56F6CB5E}" srcOrd="1" destOrd="0" parTransId="{43F93D5B-408E-1F49-8891-C8B40402E56E}" sibTransId="{9E807F25-041A-FB4C-BE1E-3A55EF5A361B}"/>
    <dgm:cxn modelId="{6B738D77-85B4-5646-8B09-4005C6AFA13C}" srcId="{F60C3E38-7628-754A-980E-882097F46041}" destId="{277072A7-DCFC-3647-BE8A-740DF8B40947}" srcOrd="3" destOrd="0" parTransId="{B76EE4B9-E6E8-5F45-9460-9E8865F44C4F}" sibTransId="{29923069-B7BC-9F46-92FC-DB2A4530760C}"/>
    <dgm:cxn modelId="{3F87C0DB-4B4B-1449-A0AA-809FA9049073}" srcId="{277072A7-DCFC-3647-BE8A-740DF8B40947}" destId="{78014E2F-2802-EA4D-80DA-FB88FB99B6D2}" srcOrd="0" destOrd="0" parTransId="{9F1E4E15-2A07-864E-A693-6BCD1359F82C}" sibTransId="{9033B088-BEA9-4F47-8421-056D82DA8AA3}"/>
    <dgm:cxn modelId="{47BFAF70-0282-F440-952B-EA3CEE6DCAD5}" srcId="{F60C3E38-7628-754A-980E-882097F46041}" destId="{F498C5BD-68DA-4644-ADF8-69D1A63D68BB}" srcOrd="0" destOrd="0" parTransId="{29E3E288-8D65-5F46-8C7B-2F92E875D348}" sibTransId="{5168AC7E-D9F2-E44C-8529-39B0FAD3D942}"/>
    <dgm:cxn modelId="{C012555C-5839-424A-BCA9-2FBBBDE4C159}" type="presOf" srcId="{77919EC8-D1BF-754D-AA52-9A9730069C75}" destId="{EF7FB46F-9225-9141-B86D-BAF1B5E8EB3A}" srcOrd="0" destOrd="0" presId="urn:microsoft.com/office/officeart/2005/8/layout/chevron2"/>
    <dgm:cxn modelId="{17592ADB-34F9-9F43-8620-DECFAEC357D7}" type="presOf" srcId="{A7505343-D836-E44E-9650-CB024324F175}" destId="{C24DDD8C-FAEC-B949-B77E-7F9CA3B1AFED}" srcOrd="0" destOrd="0" presId="urn:microsoft.com/office/officeart/2005/8/layout/chevron2"/>
    <dgm:cxn modelId="{BF90DD4B-23EE-1041-9294-696F4022A283}" srcId="{A7505343-D836-E44E-9650-CB024324F175}" destId="{77919EC8-D1BF-754D-AA52-9A9730069C75}" srcOrd="0" destOrd="0" parTransId="{CE5ECDFD-3943-0043-A8A1-DA11019EB8C5}" sibTransId="{B58D0624-F25C-8245-B7E0-5D6F14921B46}"/>
    <dgm:cxn modelId="{EB201151-FF13-FA43-9AC4-9DF3E2EF0062}" type="presOf" srcId="{CB1FD666-9D8B-7246-94F6-E227643FDED2}" destId="{6A4A87EE-4AEE-E34C-A2C3-582622EF7A13}" srcOrd="0" destOrd="0" presId="urn:microsoft.com/office/officeart/2005/8/layout/chevron2"/>
    <dgm:cxn modelId="{4ED4F9A1-AD76-A141-8DB0-2722E6306061}" srcId="{7BA4C079-623C-3B42-A60D-A6DC56F6CB5E}" destId="{CB1FD666-9D8B-7246-94F6-E227643FDED2}" srcOrd="0" destOrd="0" parTransId="{571E01D5-80A9-7E4E-A7F5-5D07FB011303}" sibTransId="{A6D14A05-AD8F-9148-80ED-5A72D5AD1D98}"/>
    <dgm:cxn modelId="{FAFFB8F7-7C5F-9F45-9F78-2F1D7157434E}" srcId="{F60C3E38-7628-754A-980E-882097F46041}" destId="{A7505343-D836-E44E-9650-CB024324F175}" srcOrd="2" destOrd="0" parTransId="{54EDBEB6-49C3-E040-9076-741DC008BDEE}" sibTransId="{37721873-C57E-8145-A051-A06CD28530ED}"/>
    <dgm:cxn modelId="{7E0C55CD-8F08-864E-B749-EBEAB756E8A3}" type="presOf" srcId="{F60C3E38-7628-754A-980E-882097F46041}" destId="{69E6B447-FD70-B34F-A8BD-43DD0BD3B500}" srcOrd="0" destOrd="0" presId="urn:microsoft.com/office/officeart/2005/8/layout/chevron2"/>
    <dgm:cxn modelId="{08666E9E-E541-794C-A0D2-47822D0C8F5B}" type="presOf" srcId="{7BA4C079-623C-3B42-A60D-A6DC56F6CB5E}" destId="{D0F31248-269F-D144-92AD-ECFD3E15F677}" srcOrd="0" destOrd="0" presId="urn:microsoft.com/office/officeart/2005/8/layout/chevron2"/>
    <dgm:cxn modelId="{69B75B66-C560-0842-957D-8CA53BC224C3}" type="presOf" srcId="{F498C5BD-68DA-4644-ADF8-69D1A63D68BB}" destId="{F2FD9A1D-1B89-E544-B4DF-B4127F21AFD9}" srcOrd="0" destOrd="0" presId="urn:microsoft.com/office/officeart/2005/8/layout/chevron2"/>
    <dgm:cxn modelId="{59EE8102-1F0D-914F-9EF7-5761E3C9A086}" srcId="{F498C5BD-68DA-4644-ADF8-69D1A63D68BB}" destId="{449E5D40-D041-EB42-802E-C7F9A0D8FCDF}" srcOrd="0" destOrd="0" parTransId="{0EF30AD3-585C-FC46-AABF-FE74C3801BBB}" sibTransId="{9688F282-654D-8A48-8F14-955F03FEDFAC}"/>
    <dgm:cxn modelId="{869C5B3A-5F39-8945-B0C3-92759F87B036}" type="presOf" srcId="{277072A7-DCFC-3647-BE8A-740DF8B40947}" destId="{855FF90E-CFAE-894E-9582-97B231362680}" srcOrd="0" destOrd="0" presId="urn:microsoft.com/office/officeart/2005/8/layout/chevron2"/>
    <dgm:cxn modelId="{477D6E6D-1524-404D-AF92-413F8B1F4651}" type="presOf" srcId="{449E5D40-D041-EB42-802E-C7F9A0D8FCDF}" destId="{886D23ED-3637-CE46-A6CB-B865BE255F23}" srcOrd="0" destOrd="0" presId="urn:microsoft.com/office/officeart/2005/8/layout/chevron2"/>
    <dgm:cxn modelId="{D028B73B-39B9-304E-8B1B-BD57BC05CE8C}" type="presOf" srcId="{78014E2F-2802-EA4D-80DA-FB88FB99B6D2}" destId="{8D2DD4D3-1A75-7C4F-A25D-BD10D88794DD}" srcOrd="0" destOrd="0" presId="urn:microsoft.com/office/officeart/2005/8/layout/chevron2"/>
    <dgm:cxn modelId="{B7A169B3-BE19-1643-B6F7-F8559AD45CF9}" type="presParOf" srcId="{69E6B447-FD70-B34F-A8BD-43DD0BD3B500}" destId="{D12E86A7-5C3B-5040-8BAC-63C241E8E693}" srcOrd="0" destOrd="0" presId="urn:microsoft.com/office/officeart/2005/8/layout/chevron2"/>
    <dgm:cxn modelId="{9EC9DC79-9D49-0744-9806-5DADDF594BA4}" type="presParOf" srcId="{D12E86A7-5C3B-5040-8BAC-63C241E8E693}" destId="{F2FD9A1D-1B89-E544-B4DF-B4127F21AFD9}" srcOrd="0" destOrd="0" presId="urn:microsoft.com/office/officeart/2005/8/layout/chevron2"/>
    <dgm:cxn modelId="{B529714B-8E24-5E43-AD43-3E5B93D44AD4}" type="presParOf" srcId="{D12E86A7-5C3B-5040-8BAC-63C241E8E693}" destId="{886D23ED-3637-CE46-A6CB-B865BE255F23}" srcOrd="1" destOrd="0" presId="urn:microsoft.com/office/officeart/2005/8/layout/chevron2"/>
    <dgm:cxn modelId="{5B73136E-2A8A-7E42-B24F-AAF940A327B0}" type="presParOf" srcId="{69E6B447-FD70-B34F-A8BD-43DD0BD3B500}" destId="{989F3082-86ED-3341-B1FD-D97D3A9E1505}" srcOrd="1" destOrd="0" presId="urn:microsoft.com/office/officeart/2005/8/layout/chevron2"/>
    <dgm:cxn modelId="{400E46BE-A3F8-9F48-93A2-CF0DACFB190F}" type="presParOf" srcId="{69E6B447-FD70-B34F-A8BD-43DD0BD3B500}" destId="{CF248533-43DA-3442-8086-05AB94FE9DD9}" srcOrd="2" destOrd="0" presId="urn:microsoft.com/office/officeart/2005/8/layout/chevron2"/>
    <dgm:cxn modelId="{F4B51477-5B3F-4148-9175-EE8905FCF32D}" type="presParOf" srcId="{CF248533-43DA-3442-8086-05AB94FE9DD9}" destId="{D0F31248-269F-D144-92AD-ECFD3E15F677}" srcOrd="0" destOrd="0" presId="urn:microsoft.com/office/officeart/2005/8/layout/chevron2"/>
    <dgm:cxn modelId="{7CAEBD45-A9C6-4943-A141-912CBF756C9E}" type="presParOf" srcId="{CF248533-43DA-3442-8086-05AB94FE9DD9}" destId="{6A4A87EE-4AEE-E34C-A2C3-582622EF7A13}" srcOrd="1" destOrd="0" presId="urn:microsoft.com/office/officeart/2005/8/layout/chevron2"/>
    <dgm:cxn modelId="{8B9E1CEB-C008-D24A-A251-1893491B77E1}" type="presParOf" srcId="{69E6B447-FD70-B34F-A8BD-43DD0BD3B500}" destId="{CE806F0D-54BE-8B46-9C76-F8CB77C2CA95}" srcOrd="3" destOrd="0" presId="urn:microsoft.com/office/officeart/2005/8/layout/chevron2"/>
    <dgm:cxn modelId="{C7D4888B-722B-344E-9A69-621CB60C9FD1}" type="presParOf" srcId="{69E6B447-FD70-B34F-A8BD-43DD0BD3B500}" destId="{9D3F376B-8533-5147-82A7-C3E4DA425B10}" srcOrd="4" destOrd="0" presId="urn:microsoft.com/office/officeart/2005/8/layout/chevron2"/>
    <dgm:cxn modelId="{A69909A1-A7A1-514C-916E-DD21587577E3}" type="presParOf" srcId="{9D3F376B-8533-5147-82A7-C3E4DA425B10}" destId="{C24DDD8C-FAEC-B949-B77E-7F9CA3B1AFED}" srcOrd="0" destOrd="0" presId="urn:microsoft.com/office/officeart/2005/8/layout/chevron2"/>
    <dgm:cxn modelId="{AA27B707-33B1-E542-8E78-2EB02BD4AD85}" type="presParOf" srcId="{9D3F376B-8533-5147-82A7-C3E4DA425B10}" destId="{EF7FB46F-9225-9141-B86D-BAF1B5E8EB3A}" srcOrd="1" destOrd="0" presId="urn:microsoft.com/office/officeart/2005/8/layout/chevron2"/>
    <dgm:cxn modelId="{3A98BBF1-EE54-204C-B425-A4035FB8348F}" type="presParOf" srcId="{69E6B447-FD70-B34F-A8BD-43DD0BD3B500}" destId="{659D02F9-EE13-914E-892B-F281C782DF32}" srcOrd="5" destOrd="0" presId="urn:microsoft.com/office/officeart/2005/8/layout/chevron2"/>
    <dgm:cxn modelId="{23DE7940-FEEF-9144-A8F7-A993A0F08B6C}" type="presParOf" srcId="{69E6B447-FD70-B34F-A8BD-43DD0BD3B500}" destId="{C2C325FF-F592-DB46-B726-C528D1F2AF6F}" srcOrd="6" destOrd="0" presId="urn:microsoft.com/office/officeart/2005/8/layout/chevron2"/>
    <dgm:cxn modelId="{4770962F-F80F-574D-A8E6-11F52EE5B6BD}" type="presParOf" srcId="{C2C325FF-F592-DB46-B726-C528D1F2AF6F}" destId="{855FF90E-CFAE-894E-9582-97B231362680}" srcOrd="0" destOrd="0" presId="urn:microsoft.com/office/officeart/2005/8/layout/chevron2"/>
    <dgm:cxn modelId="{0BF857EA-AE56-0742-871A-50AF401C7F2D}" type="presParOf" srcId="{C2C325FF-F592-DB46-B726-C528D1F2AF6F}" destId="{8D2DD4D3-1A75-7C4F-A25D-BD10D88794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982EA1-1697-BB4A-962F-C690979B5CA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AB1442D-F7B0-E942-9A45-FD45BB7014C2}">
      <dgm:prSet phldrT="[Text]"/>
      <dgm:spPr/>
      <dgm:t>
        <a:bodyPr/>
        <a:lstStyle/>
        <a:p>
          <a:r>
            <a:rPr lang="en-NZ" dirty="0" smtClean="0"/>
            <a:t>Deadlock prevention strategies are very conservative </a:t>
          </a:r>
          <a:endParaRPr lang="en-US" dirty="0"/>
        </a:p>
      </dgm:t>
    </dgm:pt>
    <dgm:pt modelId="{5C3232EA-EF5A-B543-AA34-F5EA22451935}" type="parTrans" cxnId="{B5E981DF-CB83-664E-8C44-59CE0161DEF1}">
      <dgm:prSet/>
      <dgm:spPr/>
      <dgm:t>
        <a:bodyPr/>
        <a:lstStyle/>
        <a:p>
          <a:endParaRPr lang="en-US"/>
        </a:p>
      </dgm:t>
    </dgm:pt>
    <dgm:pt modelId="{71F6A3BE-C94D-5545-B2EA-0383E28509F0}" type="sibTrans" cxnId="{B5E981DF-CB83-664E-8C44-59CE0161DEF1}">
      <dgm:prSet/>
      <dgm:spPr/>
      <dgm:t>
        <a:bodyPr/>
        <a:lstStyle/>
        <a:p>
          <a:endParaRPr lang="en-US"/>
        </a:p>
      </dgm:t>
    </dgm:pt>
    <dgm:pt modelId="{41116F9D-1093-C541-8F24-AF923714F38C}">
      <dgm:prSet/>
      <dgm:spPr/>
      <dgm:t>
        <a:bodyPr/>
        <a:lstStyle/>
        <a:p>
          <a:r>
            <a:rPr lang="en-NZ" dirty="0" smtClean="0"/>
            <a:t>limit access to resources by imposing restrictions on processes</a:t>
          </a:r>
        </a:p>
      </dgm:t>
    </dgm:pt>
    <dgm:pt modelId="{3F92352A-7F66-B447-B744-93E870DD631A}" type="parTrans" cxnId="{CBFAC14B-D317-954E-BCFE-91AE11A29E6B}">
      <dgm:prSet/>
      <dgm:spPr/>
      <dgm:t>
        <a:bodyPr/>
        <a:lstStyle/>
        <a:p>
          <a:endParaRPr lang="en-US"/>
        </a:p>
      </dgm:t>
    </dgm:pt>
    <dgm:pt modelId="{7B1B513D-36B5-4A43-B336-4B67BFB3508D}" type="sibTrans" cxnId="{CBFAC14B-D317-954E-BCFE-91AE11A29E6B}">
      <dgm:prSet/>
      <dgm:spPr/>
      <dgm:t>
        <a:bodyPr/>
        <a:lstStyle/>
        <a:p>
          <a:endParaRPr lang="en-US"/>
        </a:p>
      </dgm:t>
    </dgm:pt>
    <dgm:pt modelId="{A05E3648-D5D8-884B-B502-F041268A61FA}">
      <dgm:prSet/>
      <dgm:spPr>
        <a:solidFill>
          <a:schemeClr val="accent2">
            <a:lumMod val="50000"/>
          </a:schemeClr>
        </a:solidFill>
      </dgm:spPr>
      <dgm:t>
        <a:bodyPr/>
        <a:lstStyle/>
        <a:p>
          <a:r>
            <a:rPr lang="en-NZ" smtClean="0"/>
            <a:t>Deadlock detection strategies do the opposite</a:t>
          </a:r>
          <a:endParaRPr lang="en-NZ" dirty="0" smtClean="0"/>
        </a:p>
      </dgm:t>
    </dgm:pt>
    <dgm:pt modelId="{ED0AD63D-3D5B-6241-A915-A44324621227}" type="parTrans" cxnId="{58BB09FB-99DF-6848-B8E7-F0CA2EE73C58}">
      <dgm:prSet/>
      <dgm:spPr/>
      <dgm:t>
        <a:bodyPr/>
        <a:lstStyle/>
        <a:p>
          <a:endParaRPr lang="en-US"/>
        </a:p>
      </dgm:t>
    </dgm:pt>
    <dgm:pt modelId="{CACE43C1-E9E0-7D40-A855-F893DDB38B68}" type="sibTrans" cxnId="{58BB09FB-99DF-6848-B8E7-F0CA2EE73C58}">
      <dgm:prSet/>
      <dgm:spPr/>
      <dgm:t>
        <a:bodyPr/>
        <a:lstStyle/>
        <a:p>
          <a:endParaRPr lang="en-US"/>
        </a:p>
      </dgm:t>
    </dgm:pt>
    <dgm:pt modelId="{5380344C-DA25-CD4C-B915-F3E83DF92C05}">
      <dgm:prSet/>
      <dgm:spPr/>
      <dgm:t>
        <a:bodyPr/>
        <a:lstStyle/>
        <a:p>
          <a:r>
            <a:rPr lang="en-NZ" dirty="0" smtClean="0"/>
            <a:t>resource requests are granted whenever possible</a:t>
          </a:r>
        </a:p>
      </dgm:t>
    </dgm:pt>
    <dgm:pt modelId="{CDAE4444-319E-E945-B28D-A5173018DFF8}" type="parTrans" cxnId="{6F329487-9DDD-7C49-A768-83BC556C2E9A}">
      <dgm:prSet/>
      <dgm:spPr/>
      <dgm:t>
        <a:bodyPr/>
        <a:lstStyle/>
        <a:p>
          <a:endParaRPr lang="en-US"/>
        </a:p>
      </dgm:t>
    </dgm:pt>
    <dgm:pt modelId="{4C57FB35-CC7B-6B4E-B88F-83E2BBAD4667}" type="sibTrans" cxnId="{6F329487-9DDD-7C49-A768-83BC556C2E9A}">
      <dgm:prSet/>
      <dgm:spPr/>
      <dgm:t>
        <a:bodyPr/>
        <a:lstStyle/>
        <a:p>
          <a:endParaRPr lang="en-US"/>
        </a:p>
      </dgm:t>
    </dgm:pt>
    <dgm:pt modelId="{C1DDCA54-C9A0-A94D-8D3C-914551118621}" type="pres">
      <dgm:prSet presAssocID="{A4982EA1-1697-BB4A-962F-C690979B5CA8}" presName="linear" presStyleCnt="0">
        <dgm:presLayoutVars>
          <dgm:animLvl val="lvl"/>
          <dgm:resizeHandles val="exact"/>
        </dgm:presLayoutVars>
      </dgm:prSet>
      <dgm:spPr/>
      <dgm:t>
        <a:bodyPr/>
        <a:lstStyle/>
        <a:p>
          <a:endParaRPr lang="en-US"/>
        </a:p>
      </dgm:t>
    </dgm:pt>
    <dgm:pt modelId="{69A1457E-6F82-714B-9684-358489247C06}" type="pres">
      <dgm:prSet presAssocID="{0AB1442D-F7B0-E942-9A45-FD45BB7014C2}" presName="parentText" presStyleLbl="node1" presStyleIdx="0" presStyleCnt="2">
        <dgm:presLayoutVars>
          <dgm:chMax val="0"/>
          <dgm:bulletEnabled val="1"/>
        </dgm:presLayoutVars>
      </dgm:prSet>
      <dgm:spPr/>
      <dgm:t>
        <a:bodyPr/>
        <a:lstStyle/>
        <a:p>
          <a:endParaRPr lang="en-US"/>
        </a:p>
      </dgm:t>
    </dgm:pt>
    <dgm:pt modelId="{D2A3FB79-225F-F645-9263-70FD35EA9D07}" type="pres">
      <dgm:prSet presAssocID="{0AB1442D-F7B0-E942-9A45-FD45BB7014C2}" presName="childText" presStyleLbl="revTx" presStyleIdx="0" presStyleCnt="2">
        <dgm:presLayoutVars>
          <dgm:bulletEnabled val="1"/>
        </dgm:presLayoutVars>
      </dgm:prSet>
      <dgm:spPr/>
      <dgm:t>
        <a:bodyPr/>
        <a:lstStyle/>
        <a:p>
          <a:endParaRPr lang="en-US"/>
        </a:p>
      </dgm:t>
    </dgm:pt>
    <dgm:pt modelId="{08A9A630-6BC3-5044-A148-A2D3991B226A}" type="pres">
      <dgm:prSet presAssocID="{A05E3648-D5D8-884B-B502-F041268A61FA}" presName="parentText" presStyleLbl="node1" presStyleIdx="1" presStyleCnt="2">
        <dgm:presLayoutVars>
          <dgm:chMax val="0"/>
          <dgm:bulletEnabled val="1"/>
        </dgm:presLayoutVars>
      </dgm:prSet>
      <dgm:spPr/>
      <dgm:t>
        <a:bodyPr/>
        <a:lstStyle/>
        <a:p>
          <a:endParaRPr lang="en-US"/>
        </a:p>
      </dgm:t>
    </dgm:pt>
    <dgm:pt modelId="{106A0A9A-EAED-1142-8E93-D86999C38394}" type="pres">
      <dgm:prSet presAssocID="{A05E3648-D5D8-884B-B502-F041268A61FA}" presName="childText" presStyleLbl="revTx" presStyleIdx="1" presStyleCnt="2">
        <dgm:presLayoutVars>
          <dgm:bulletEnabled val="1"/>
        </dgm:presLayoutVars>
      </dgm:prSet>
      <dgm:spPr/>
      <dgm:t>
        <a:bodyPr/>
        <a:lstStyle/>
        <a:p>
          <a:endParaRPr lang="en-US"/>
        </a:p>
      </dgm:t>
    </dgm:pt>
  </dgm:ptLst>
  <dgm:cxnLst>
    <dgm:cxn modelId="{58BB09FB-99DF-6848-B8E7-F0CA2EE73C58}" srcId="{A4982EA1-1697-BB4A-962F-C690979B5CA8}" destId="{A05E3648-D5D8-884B-B502-F041268A61FA}" srcOrd="1" destOrd="0" parTransId="{ED0AD63D-3D5B-6241-A915-A44324621227}" sibTransId="{CACE43C1-E9E0-7D40-A855-F893DDB38B68}"/>
    <dgm:cxn modelId="{DB6E02F9-ED0C-1D40-B758-FCF9E0FE16DE}" type="presOf" srcId="{A4982EA1-1697-BB4A-962F-C690979B5CA8}" destId="{C1DDCA54-C9A0-A94D-8D3C-914551118621}" srcOrd="0" destOrd="0" presId="urn:microsoft.com/office/officeart/2005/8/layout/vList2"/>
    <dgm:cxn modelId="{B5E981DF-CB83-664E-8C44-59CE0161DEF1}" srcId="{A4982EA1-1697-BB4A-962F-C690979B5CA8}" destId="{0AB1442D-F7B0-E942-9A45-FD45BB7014C2}" srcOrd="0" destOrd="0" parTransId="{5C3232EA-EF5A-B543-AA34-F5EA22451935}" sibTransId="{71F6A3BE-C94D-5545-B2EA-0383E28509F0}"/>
    <dgm:cxn modelId="{1B2D8102-6F51-BE4E-A021-1476754105FB}" type="presOf" srcId="{5380344C-DA25-CD4C-B915-F3E83DF92C05}" destId="{106A0A9A-EAED-1142-8E93-D86999C38394}" srcOrd="0" destOrd="0" presId="urn:microsoft.com/office/officeart/2005/8/layout/vList2"/>
    <dgm:cxn modelId="{194BDF17-623D-514C-99C5-248B8906FF0C}" type="presOf" srcId="{0AB1442D-F7B0-E942-9A45-FD45BB7014C2}" destId="{69A1457E-6F82-714B-9684-358489247C06}" srcOrd="0" destOrd="0" presId="urn:microsoft.com/office/officeart/2005/8/layout/vList2"/>
    <dgm:cxn modelId="{125C7265-353C-CD41-BBB9-7A4CF0D99034}" type="presOf" srcId="{A05E3648-D5D8-884B-B502-F041268A61FA}" destId="{08A9A630-6BC3-5044-A148-A2D3991B226A}" srcOrd="0" destOrd="0" presId="urn:microsoft.com/office/officeart/2005/8/layout/vList2"/>
    <dgm:cxn modelId="{6F329487-9DDD-7C49-A768-83BC556C2E9A}" srcId="{A05E3648-D5D8-884B-B502-F041268A61FA}" destId="{5380344C-DA25-CD4C-B915-F3E83DF92C05}" srcOrd="0" destOrd="0" parTransId="{CDAE4444-319E-E945-B28D-A5173018DFF8}" sibTransId="{4C57FB35-CC7B-6B4E-B88F-83E2BBAD4667}"/>
    <dgm:cxn modelId="{CBFAC14B-D317-954E-BCFE-91AE11A29E6B}" srcId="{0AB1442D-F7B0-E942-9A45-FD45BB7014C2}" destId="{41116F9D-1093-C541-8F24-AF923714F38C}" srcOrd="0" destOrd="0" parTransId="{3F92352A-7F66-B447-B744-93E870DD631A}" sibTransId="{7B1B513D-36B5-4A43-B336-4B67BFB3508D}"/>
    <dgm:cxn modelId="{5F75CBA0-771A-9148-8413-52ADC87F5509}" type="presOf" srcId="{41116F9D-1093-C541-8F24-AF923714F38C}" destId="{D2A3FB79-225F-F645-9263-70FD35EA9D07}" srcOrd="0" destOrd="0" presId="urn:microsoft.com/office/officeart/2005/8/layout/vList2"/>
    <dgm:cxn modelId="{A9CA8283-D107-DE44-9AF2-AA0F69A05CA9}" type="presParOf" srcId="{C1DDCA54-C9A0-A94D-8D3C-914551118621}" destId="{69A1457E-6F82-714B-9684-358489247C06}" srcOrd="0" destOrd="0" presId="urn:microsoft.com/office/officeart/2005/8/layout/vList2"/>
    <dgm:cxn modelId="{6347209F-2DD0-244F-949E-A5585F7F8F06}" type="presParOf" srcId="{C1DDCA54-C9A0-A94D-8D3C-914551118621}" destId="{D2A3FB79-225F-F645-9263-70FD35EA9D07}" srcOrd="1" destOrd="0" presId="urn:microsoft.com/office/officeart/2005/8/layout/vList2"/>
    <dgm:cxn modelId="{1A93334C-1F46-B145-99BC-A9F26C1A3AC3}" type="presParOf" srcId="{C1DDCA54-C9A0-A94D-8D3C-914551118621}" destId="{08A9A630-6BC3-5044-A148-A2D3991B226A}" srcOrd="2" destOrd="0" presId="urn:microsoft.com/office/officeart/2005/8/layout/vList2"/>
    <dgm:cxn modelId="{8241538C-77F4-7447-8B92-2A7CDC7D9224}" type="presParOf" srcId="{C1DDCA54-C9A0-A94D-8D3C-914551118621}" destId="{106A0A9A-EAED-1142-8E93-D86999C383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smtClean="0"/>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smtClean="0"/>
            <a:t>it leads to early detection</a:t>
          </a:r>
          <a:endParaRPr lang="en-NZ" dirty="0" smtClean="0"/>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smtClean="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smtClean="0"/>
            <a:t>Disadvantage</a:t>
          </a:r>
          <a:endParaRPr lang="en-NZ" dirty="0" smtClean="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smtClean="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t>
        <a:bodyPr/>
        <a:lstStyle/>
        <a:p>
          <a:endParaRPr lang="en-US"/>
        </a:p>
      </dgm:t>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t>
        <a:bodyPr/>
        <a:lstStyle/>
        <a:p>
          <a:endParaRPr lang="en-US"/>
        </a:p>
      </dgm:t>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t>
        <a:bodyPr/>
        <a:lstStyle/>
        <a:p>
          <a:endParaRPr lang="en-US"/>
        </a:p>
      </dgm:t>
    </dgm:pt>
  </dgm:ptLst>
  <dgm:cxnLst>
    <dgm:cxn modelId="{DAE6E0AE-7E33-6043-AB2F-E8E868A7E7D7}" type="presOf" srcId="{5EC62C39-5D1E-0947-9967-ED4094E6F336}" destId="{5B807A66-FA4A-EA45-9E62-5BAF4765C594}" srcOrd="0" destOrd="0" presId="urn:microsoft.com/office/officeart/2005/8/layout/arrow4"/>
    <dgm:cxn modelId="{BC6B853C-7B02-CE4E-8368-D6B8D0D16C77}" type="presOf" srcId="{3A8468E8-4E83-BF44-A60E-FC399A63CFB7}" destId="{4AF069EA-EC98-CA45-A086-7FA7E99EA8A6}" srcOrd="0" destOrd="2" presId="urn:microsoft.com/office/officeart/2005/8/layout/arrow4"/>
    <dgm:cxn modelId="{0B2BC5B8-54AD-CD4E-9072-1F0972CD9DB8}" type="presOf" srcId="{192623A6-B749-D940-A5F6-2FEB4377FAC6}" destId="{4AF069EA-EC98-CA45-A086-7FA7E99EA8A6}" srcOrd="0" destOrd="1" presId="urn:microsoft.com/office/officeart/2005/8/layout/arrow4"/>
    <dgm:cxn modelId="{4C41D010-5F2C-1846-8D6C-2418AD200283}" srcId="{8C513320-B510-7246-B38E-888B30FCCCB1}" destId="{542ADEA3-DD61-8846-9F75-8E1F4846D843}" srcOrd="0" destOrd="0" parTransId="{07DC4457-50FF-A14F-864A-0E86F277E3B9}" sibTransId="{491C7949-4184-B34F-8664-D7D6CED92DDF}"/>
    <dgm:cxn modelId="{B4102671-FB45-6D47-B949-BFDBDC678A3C}" type="presOf" srcId="{483DF84F-B392-CE44-9BC1-22C81E8A67DC}" destId="{5B807A66-FA4A-EA45-9E62-5BAF4765C594}" srcOrd="0" destOrd="1" presId="urn:microsoft.com/office/officeart/2005/8/layout/arrow4"/>
    <dgm:cxn modelId="{0760CA54-2EF0-6243-9A84-3022330E37A3}" type="presOf" srcId="{8C513320-B510-7246-B38E-888B30FCCCB1}" destId="{6B4E353E-7815-0C4E-A2AC-66663DBC748F}" srcOrd="0" destOrd="0" presId="urn:microsoft.com/office/officeart/2005/8/layout/arrow4"/>
    <dgm:cxn modelId="{EBD3AC82-1214-E544-9809-7F94DAD99501}" srcId="{8C513320-B510-7246-B38E-888B30FCCCB1}" destId="{5EC62C39-5D1E-0947-9967-ED4094E6F336}" srcOrd="1" destOrd="0" parTransId="{C254CA92-4214-D645-8337-CFA2B2E7293E}" sibTransId="{F3441977-EAA4-7845-AA70-3EBAB23C1AAA}"/>
    <dgm:cxn modelId="{DC378C70-05BA-A84C-8F6E-7567B823FCE3}" srcId="{5EC62C39-5D1E-0947-9967-ED4094E6F336}" destId="{483DF84F-B392-CE44-9BC1-22C81E8A67DC}" srcOrd="0" destOrd="0" parTransId="{74D7CA43-654D-944C-B5E8-327FEB1A949B}" sibTransId="{41666786-992A-E041-9F08-3EE06FFB0A5F}"/>
    <dgm:cxn modelId="{B87D94E0-781D-A041-B80C-6DF5D1DD814A}" srcId="{542ADEA3-DD61-8846-9F75-8E1F4846D843}" destId="{192623A6-B749-D940-A5F6-2FEB4377FAC6}" srcOrd="0" destOrd="0" parTransId="{4D851669-A260-E441-98C6-D85C02547742}" sibTransId="{B657F5D2-7391-9443-B7E1-2E0E57A00F4F}"/>
    <dgm:cxn modelId="{4D976160-B68C-F94E-A528-99CE280422EA}" type="presOf" srcId="{542ADEA3-DD61-8846-9F75-8E1F4846D843}" destId="{4AF069EA-EC98-CA45-A086-7FA7E99EA8A6}" srcOrd="0" destOrd="0" presId="urn:microsoft.com/office/officeart/2005/8/layout/arrow4"/>
    <dgm:cxn modelId="{C9C7837E-F27F-1A40-BF05-AE8A35774B01}" srcId="{542ADEA3-DD61-8846-9F75-8E1F4846D843}" destId="{3A8468E8-4E83-BF44-A60E-FC399A63CFB7}" srcOrd="1" destOrd="0" parTransId="{E3511754-634B-0D46-BEE8-FF0A57ECC231}" sibTransId="{692BC71E-1C1E-FB40-A37E-B28DDC746130}"/>
    <dgm:cxn modelId="{30B004C7-81CC-2C4D-BD04-44A4AE4CD4B5}" type="presParOf" srcId="{6B4E353E-7815-0C4E-A2AC-66663DBC748F}" destId="{8F05821B-8690-3643-AEC1-64B51AC1545C}" srcOrd="0" destOrd="0" presId="urn:microsoft.com/office/officeart/2005/8/layout/arrow4"/>
    <dgm:cxn modelId="{A1025AAD-5303-C146-B4CB-8E4408CD11E1}" type="presParOf" srcId="{6B4E353E-7815-0C4E-A2AC-66663DBC748F}" destId="{4AF069EA-EC98-CA45-A086-7FA7E99EA8A6}" srcOrd="1" destOrd="0" presId="urn:microsoft.com/office/officeart/2005/8/layout/arrow4"/>
    <dgm:cxn modelId="{EB2A47F8-9261-3447-9BDA-1DFABD2ED529}" type="presParOf" srcId="{6B4E353E-7815-0C4E-A2AC-66663DBC748F}" destId="{6DD9CEB5-DFB1-8348-9CA6-D5671ECD380A}" srcOrd="2" destOrd="0" presId="urn:microsoft.com/office/officeart/2005/8/layout/arrow4"/>
    <dgm:cxn modelId="{D4C0807B-6F2E-8C43-844F-AB43976293F3}"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Reusable</a:t>
          </a:r>
          <a:endParaRPr lang="en-US" sz="2000" b="1" kern="1200" dirty="0"/>
        </a:p>
        <a:p>
          <a:pPr marL="171450" lvl="1" indent="-171450" algn="l" defTabSz="711200">
            <a:lnSpc>
              <a:spcPct val="90000"/>
            </a:lnSpc>
            <a:spcBef>
              <a:spcPct val="0"/>
            </a:spcBef>
            <a:spcAft>
              <a:spcPct val="15000"/>
            </a:spcAft>
            <a:buChar char="••"/>
          </a:pPr>
          <a:r>
            <a:rPr lang="en-NZ" sz="1600" kern="1200" dirty="0" smtClean="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smtClean="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Consumable</a:t>
          </a:r>
        </a:p>
        <a:p>
          <a:pPr marL="171450" lvl="1" indent="-171450" algn="l" defTabSz="711200">
            <a:lnSpc>
              <a:spcPct val="90000"/>
            </a:lnSpc>
            <a:spcBef>
              <a:spcPct val="0"/>
            </a:spcBef>
            <a:spcAft>
              <a:spcPct val="15000"/>
            </a:spcAft>
            <a:buChar char="••"/>
          </a:pPr>
          <a:r>
            <a:rPr lang="en-NZ" sz="1600" kern="1200" dirty="0" smtClean="0"/>
            <a:t>one that can be created (produced) and destroyed (consumed)</a:t>
          </a:r>
        </a:p>
        <a:p>
          <a:pPr marL="342900" lvl="2" indent="-171450" algn="l" defTabSz="711200">
            <a:lnSpc>
              <a:spcPct val="90000"/>
            </a:lnSpc>
            <a:spcBef>
              <a:spcPct val="0"/>
            </a:spcBef>
            <a:spcAft>
              <a:spcPct val="15000"/>
            </a:spcAft>
            <a:buChar char="••"/>
          </a:pPr>
          <a:r>
            <a:rPr lang="en-US" sz="1600" kern="1200" dirty="0" smtClean="0"/>
            <a:t>interrupts, signals, messages, and information</a:t>
          </a:r>
        </a:p>
        <a:p>
          <a:pPr marL="342900" lvl="2" indent="-171450" algn="l" defTabSz="711200">
            <a:lnSpc>
              <a:spcPct val="90000"/>
            </a:lnSpc>
            <a:spcBef>
              <a:spcPct val="0"/>
            </a:spcBef>
            <a:spcAft>
              <a:spcPct val="15000"/>
            </a:spcAft>
            <a:buChar char="••"/>
          </a:pPr>
          <a:r>
            <a:rPr lang="en-US" sz="1600" kern="1200" dirty="0" smtClean="0"/>
            <a:t>in I/O buffers</a:t>
          </a:r>
          <a:endParaRPr lang="en-NZ" sz="1600" kern="1200" dirty="0" smtClean="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12700"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43976" y="1629576"/>
        <a:ext cx="702854" cy="8732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Pipes</a:t>
          </a:r>
          <a:endParaRPr lang="en-US" sz="3400" kern="1200" dirty="0"/>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accent5">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accent4">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Shared memory</a:t>
          </a:r>
          <a:endParaRPr lang="en-US" sz="3400" kern="1200" dirty="0" smtClean="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accent3">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Semaphores</a:t>
          </a:r>
          <a:endParaRPr lang="en-US" sz="3400" kern="1200" dirty="0" smtClean="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Signals</a:t>
          </a:r>
          <a:endParaRPr lang="en-US" sz="3400" kern="1200" dirty="0" smtClean="0"/>
        </a:p>
      </dsp:txBody>
      <dsp:txXfrm>
        <a:off x="4343392" y="1676398"/>
        <a:ext cx="2547937" cy="15287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5862"/>
          <a:ext cx="6096000"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520700" rIns="473117"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Named</a:t>
          </a:r>
        </a:p>
        <a:p>
          <a:pPr marL="228600" lvl="1" indent="-228600" algn="l" defTabSz="1111250">
            <a:lnSpc>
              <a:spcPct val="90000"/>
            </a:lnSpc>
            <a:spcBef>
              <a:spcPct val="0"/>
            </a:spcBef>
            <a:spcAft>
              <a:spcPct val="15000"/>
            </a:spcAft>
            <a:buChar char="••"/>
          </a:pPr>
          <a:r>
            <a:rPr lang="en-NZ" sz="2500" kern="1200" dirty="0" smtClean="0"/>
            <a:t>Unnamed</a:t>
          </a:r>
        </a:p>
      </dsp:txBody>
      <dsp:txXfrm>
        <a:off x="0" y="395862"/>
        <a:ext cx="6096000" cy="1456875"/>
      </dsp:txXfrm>
    </dsp:sp>
    <dsp:sp modelId="{0FD15BB3-3A9E-C34E-B84F-B78FE5CB5701}">
      <dsp:nvSpPr>
        <dsp:cNvPr id="0" name=""/>
        <dsp:cNvSpPr/>
      </dsp:nvSpPr>
      <dsp:spPr>
        <a:xfrm>
          <a:off x="304800" y="26862"/>
          <a:ext cx="4267200" cy="738000"/>
        </a:xfrm>
        <a:prstGeom prst="roundRect">
          <a:avLst/>
        </a:prstGeom>
        <a:solidFill>
          <a:schemeClr val="accent6">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NZ" sz="2500" kern="1200" dirty="0" smtClean="0"/>
            <a:t>Two types:</a:t>
          </a:r>
          <a:endParaRPr lang="en-US" sz="2500" kern="1200" dirty="0"/>
        </a:p>
      </dsp:txBody>
      <dsp:txXfrm>
        <a:off x="340826" y="62888"/>
        <a:ext cx="4195148" cy="6659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D340-5C58-B84C-9C87-35CED604F1C3}">
      <dsp:nvSpPr>
        <dsp:cNvPr id="0" name=""/>
        <dsp:cNvSpPr/>
      </dsp:nvSpPr>
      <dsp:spPr>
        <a:xfrm>
          <a:off x="0" y="17550"/>
          <a:ext cx="6400800" cy="576000"/>
        </a:xfrm>
        <a:prstGeom prst="rect">
          <a:avLst/>
        </a:prstGeom>
        <a:solidFill>
          <a:schemeClr val="accent6">
            <a:lumMod val="75000"/>
          </a:schemeClr>
        </a:solidFill>
        <a:ln w="12700" cap="flat" cmpd="sng" algn="ctr">
          <a:no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NZ" sz="2000" kern="1200" dirty="0" smtClean="0"/>
            <a:t>Consists of:</a:t>
          </a:r>
          <a:endParaRPr lang="en-US" sz="2000" kern="1200" dirty="0"/>
        </a:p>
      </dsp:txBody>
      <dsp:txXfrm>
        <a:off x="0" y="17550"/>
        <a:ext cx="6400800" cy="576000"/>
      </dsp:txXfrm>
    </dsp:sp>
    <dsp:sp modelId="{6ED202EE-6C33-6342-88BF-7B1E59B2DD92}">
      <dsp:nvSpPr>
        <dsp:cNvPr id="0" name=""/>
        <dsp:cNvSpPr/>
      </dsp:nvSpPr>
      <dsp:spPr>
        <a:xfrm>
          <a:off x="0" y="593550"/>
          <a:ext cx="6400800" cy="2360699"/>
        </a:xfrm>
        <a:prstGeom prst="rect">
          <a:avLst/>
        </a:prstGeom>
        <a:solidFill>
          <a:schemeClr val="bg1"/>
        </a:solidFill>
        <a:ln w="12700"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current value of the semaphore</a:t>
          </a:r>
        </a:p>
        <a:p>
          <a:pPr marL="228600" lvl="1" indent="-228600" algn="l" defTabSz="889000">
            <a:lnSpc>
              <a:spcPct val="90000"/>
            </a:lnSpc>
            <a:spcBef>
              <a:spcPct val="0"/>
            </a:spcBef>
            <a:spcAft>
              <a:spcPct val="15000"/>
            </a:spcAft>
            <a:buChar char="••"/>
          </a:pPr>
          <a:r>
            <a:rPr lang="en-NZ" sz="2000" kern="1200" dirty="0" smtClean="0"/>
            <a:t>process ID of the last process to operate on the semaphore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greater than its current value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zero</a:t>
          </a:r>
        </a:p>
      </dsp:txBody>
      <dsp:txXfrm>
        <a:off x="0" y="593550"/>
        <a:ext cx="6400800" cy="23606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BA01A-6511-C44B-BE96-8B60361A3516}">
      <dsp:nvSpPr>
        <dsp:cNvPr id="0" name=""/>
        <dsp:cNvSpPr/>
      </dsp:nvSpPr>
      <dsp:spPr>
        <a:xfrm>
          <a:off x="106784" y="570"/>
          <a:ext cx="2453431" cy="1472058"/>
        </a:xfrm>
        <a:prstGeom prst="rect">
          <a:avLst/>
        </a:prstGeom>
        <a:solidFill>
          <a:schemeClr val="accent3">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Atomic Operations</a:t>
          </a:r>
          <a:endParaRPr lang="en-US" sz="3600" kern="1200" dirty="0"/>
        </a:p>
      </dsp:txBody>
      <dsp:txXfrm>
        <a:off x="106784" y="570"/>
        <a:ext cx="2453431" cy="14720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7B0-A1CE-FD47-A10E-2C8E46FD8572}">
      <dsp:nvSpPr>
        <dsp:cNvPr id="0" name=""/>
        <dsp:cNvSpPr/>
      </dsp:nvSpPr>
      <dsp:spPr>
        <a:xfrm>
          <a:off x="0" y="165099"/>
          <a:ext cx="2667000" cy="1600200"/>
        </a:xfrm>
        <a:prstGeom prst="rect">
          <a:avLst/>
        </a:prstGeom>
        <a:solidFill>
          <a:schemeClr val="accent4">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Spinlocks</a:t>
          </a:r>
          <a:endParaRPr lang="en-US" sz="4500" kern="1200" dirty="0"/>
        </a:p>
      </dsp:txBody>
      <dsp:txXfrm>
        <a:off x="0" y="165099"/>
        <a:ext cx="2667000" cy="16002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E9A90-D39C-A949-A530-69A4C45D3CCB}">
      <dsp:nvSpPr>
        <dsp:cNvPr id="0" name=""/>
        <dsp:cNvSpPr/>
      </dsp:nvSpPr>
      <dsp:spPr>
        <a:xfrm>
          <a:off x="97742" y="225"/>
          <a:ext cx="2623914" cy="1574348"/>
        </a:xfrm>
        <a:prstGeom prst="rect">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Semaphores</a:t>
          </a:r>
          <a:endParaRPr lang="en-US" sz="3500" kern="1200" dirty="0"/>
        </a:p>
      </dsp:txBody>
      <dsp:txXfrm>
        <a:off x="97742" y="225"/>
        <a:ext cx="2623914" cy="15743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8CFC4-A1DA-334B-B330-B16818B7BFC0}">
      <dsp:nvSpPr>
        <dsp:cNvPr id="0" name=""/>
        <dsp:cNvSpPr/>
      </dsp:nvSpPr>
      <dsp:spPr>
        <a:xfrm>
          <a:off x="0" y="2256"/>
          <a:ext cx="2362199" cy="1417320"/>
        </a:xfrm>
        <a:prstGeom prst="rect">
          <a:avLst/>
        </a:prstGeom>
        <a:solidFill>
          <a:schemeClr val="accent6">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t>Barriers</a:t>
          </a:r>
          <a:endParaRPr lang="en-US" sz="4700" kern="1200" dirty="0"/>
        </a:p>
      </dsp:txBody>
      <dsp:txXfrm>
        <a:off x="0" y="2256"/>
        <a:ext cx="2362199" cy="14173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2650-513C-9047-89E4-5053DF7EFDD2}">
      <dsp:nvSpPr>
        <dsp:cNvPr id="0" name=""/>
        <dsp:cNvSpPr/>
      </dsp:nvSpPr>
      <dsp:spPr>
        <a:xfrm>
          <a:off x="2364" y="0"/>
          <a:ext cx="2274540" cy="2895600"/>
        </a:xfrm>
        <a:prstGeom prst="roundRect">
          <a:avLst>
            <a:gd name="adj" fmla="val 10000"/>
          </a:avLst>
        </a:prstGeom>
        <a:solidFill>
          <a:schemeClr val="bg1"/>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Integer Operations</a:t>
          </a:r>
          <a:endParaRPr lang="en-US" sz="2400" kern="1200" dirty="0"/>
        </a:p>
      </dsp:txBody>
      <dsp:txXfrm>
        <a:off x="2364" y="0"/>
        <a:ext cx="2274540" cy="868680"/>
      </dsp:txXfrm>
    </dsp:sp>
    <dsp:sp modelId="{B9898B05-7FDC-4C4F-8B1A-A3E42907094F}">
      <dsp:nvSpPr>
        <dsp:cNvPr id="0" name=""/>
        <dsp:cNvSpPr/>
      </dsp:nvSpPr>
      <dsp:spPr>
        <a:xfrm>
          <a:off x="229818" y="869528"/>
          <a:ext cx="1819632" cy="873062"/>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an integer variable</a:t>
          </a:r>
        </a:p>
      </dsp:txBody>
      <dsp:txXfrm>
        <a:off x="255389" y="895099"/>
        <a:ext cx="1768490" cy="821920"/>
      </dsp:txXfrm>
    </dsp:sp>
    <dsp:sp modelId="{9CEFE40A-C584-664B-BBC0-A05A7868161F}">
      <dsp:nvSpPr>
        <dsp:cNvPr id="0" name=""/>
        <dsp:cNvSpPr/>
      </dsp:nvSpPr>
      <dsp:spPr>
        <a:xfrm>
          <a:off x="229818" y="1876908"/>
          <a:ext cx="1819632" cy="873062"/>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typically used to implement counters</a:t>
          </a:r>
          <a:endParaRPr lang="en-US" sz="1700" kern="1200" dirty="0" smtClean="0"/>
        </a:p>
      </dsp:txBody>
      <dsp:txXfrm>
        <a:off x="255389" y="1902479"/>
        <a:ext cx="1768490" cy="821920"/>
      </dsp:txXfrm>
    </dsp:sp>
    <dsp:sp modelId="{8F906254-A81A-D34D-8901-C3C7A38533AA}">
      <dsp:nvSpPr>
        <dsp:cNvPr id="0" name=""/>
        <dsp:cNvSpPr/>
      </dsp:nvSpPr>
      <dsp:spPr>
        <a:xfrm>
          <a:off x="2447495" y="0"/>
          <a:ext cx="2274540" cy="2895600"/>
        </a:xfrm>
        <a:prstGeom prst="roundRect">
          <a:avLst>
            <a:gd name="adj" fmla="val 10000"/>
          </a:avLst>
        </a:prstGeom>
        <a:solidFill>
          <a:schemeClr val="bg1"/>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Bitmap Operations</a:t>
          </a:r>
        </a:p>
      </dsp:txBody>
      <dsp:txXfrm>
        <a:off x="2447495" y="0"/>
        <a:ext cx="2274540" cy="868680"/>
      </dsp:txXfrm>
    </dsp:sp>
    <dsp:sp modelId="{1B160275-7D4D-9542-AB27-20FD6D8892EF}">
      <dsp:nvSpPr>
        <dsp:cNvPr id="0" name=""/>
        <dsp:cNvSpPr/>
      </dsp:nvSpPr>
      <dsp:spPr>
        <a:xfrm>
          <a:off x="2674949" y="868680"/>
          <a:ext cx="1819632" cy="1882140"/>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one of a sequence of bits at an arbitrary memory location indicated by a pointer variable</a:t>
          </a:r>
        </a:p>
      </dsp:txBody>
      <dsp:txXfrm>
        <a:off x="2728244" y="921975"/>
        <a:ext cx="1713042" cy="17755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CA4-A900-D74C-904C-A6A318A35E75}">
      <dsp:nvSpPr>
        <dsp:cNvPr id="0" name=""/>
        <dsp:cNvSpPr/>
      </dsp:nvSpPr>
      <dsp:spPr>
        <a:xfrm>
          <a:off x="2498523" y="1339021"/>
          <a:ext cx="2845564" cy="2820401"/>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In addition to the concurrency mechanisms of UNIX SVR4, Solaris supports four thread synchronization primitives:</a:t>
          </a:r>
          <a:endParaRPr lang="en-US" sz="1800" kern="1200" dirty="0">
            <a:solidFill>
              <a:schemeClr val="tx1"/>
            </a:solidFill>
          </a:endParaRPr>
        </a:p>
      </dsp:txBody>
      <dsp:txXfrm>
        <a:off x="2915246" y="1752059"/>
        <a:ext cx="2012118" cy="1994325"/>
      </dsp:txXfrm>
    </dsp:sp>
    <dsp:sp modelId="{E2D56B4A-232E-F44C-91C1-EEF975A2C0ED}">
      <dsp:nvSpPr>
        <dsp:cNvPr id="0" name=""/>
        <dsp:cNvSpPr/>
      </dsp:nvSpPr>
      <dsp:spPr>
        <a:xfrm rot="12738843">
          <a:off x="2343333" y="1603410"/>
          <a:ext cx="297322"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425623" y="1723950"/>
        <a:ext cx="208125" cy="290099"/>
      </dsp:txXfrm>
    </dsp:sp>
    <dsp:sp modelId="{DD2F4401-92D3-D94D-B526-C06C266CA1AF}">
      <dsp:nvSpPr>
        <dsp:cNvPr id="0" name=""/>
        <dsp:cNvSpPr/>
      </dsp:nvSpPr>
      <dsp:spPr>
        <a:xfrm>
          <a:off x="685795" y="457193"/>
          <a:ext cx="1712947" cy="1574496"/>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Mutual exclusion (</a:t>
          </a:r>
          <a:r>
            <a:rPr lang="en-US" sz="1800" kern="1200" dirty="0" err="1" smtClean="0">
              <a:solidFill>
                <a:schemeClr val="tx1"/>
              </a:solidFill>
            </a:rPr>
            <a:t>mutex</a:t>
          </a:r>
          <a:r>
            <a:rPr lang="en-US" sz="1800" kern="1200" dirty="0" smtClean="0">
              <a:solidFill>
                <a:schemeClr val="tx1"/>
              </a:solidFill>
            </a:rPr>
            <a:t>) locks</a:t>
          </a:r>
          <a:endParaRPr lang="en-US" sz="1800" kern="1200" dirty="0">
            <a:solidFill>
              <a:schemeClr val="tx1"/>
            </a:solidFill>
          </a:endParaRPr>
        </a:p>
      </dsp:txBody>
      <dsp:txXfrm>
        <a:off x="936650" y="687773"/>
        <a:ext cx="1211237" cy="1113336"/>
      </dsp:txXfrm>
    </dsp:sp>
    <dsp:sp modelId="{87B0977C-1196-1643-B675-83945350A60B}">
      <dsp:nvSpPr>
        <dsp:cNvPr id="0" name=""/>
        <dsp:cNvSpPr/>
      </dsp:nvSpPr>
      <dsp:spPr>
        <a:xfrm rot="19968579">
          <a:off x="5275599" y="1737222"/>
          <a:ext cx="290151"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280409" y="1853809"/>
        <a:ext cx="203106" cy="290099"/>
      </dsp:txXfrm>
    </dsp:sp>
    <dsp:sp modelId="{9A4048A4-CFE3-284A-B746-4C9671CC34FB}">
      <dsp:nvSpPr>
        <dsp:cNvPr id="0" name=""/>
        <dsp:cNvSpPr/>
      </dsp:nvSpPr>
      <dsp:spPr>
        <a:xfrm>
          <a:off x="5465798" y="805372"/>
          <a:ext cx="1957526" cy="1295219"/>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Semaphores</a:t>
          </a:r>
          <a:endParaRPr lang="en-US" sz="1800" kern="1200" dirty="0">
            <a:solidFill>
              <a:schemeClr val="tx1"/>
            </a:solidFill>
          </a:endParaRPr>
        </a:p>
      </dsp:txBody>
      <dsp:txXfrm>
        <a:off x="5752471" y="995052"/>
        <a:ext cx="1384180" cy="915859"/>
      </dsp:txXfrm>
    </dsp:sp>
    <dsp:sp modelId="{8ADEA8A8-3754-344E-8F1C-FB2B245EF490}">
      <dsp:nvSpPr>
        <dsp:cNvPr id="0" name=""/>
        <dsp:cNvSpPr/>
      </dsp:nvSpPr>
      <dsp:spPr>
        <a:xfrm rot="1332288">
          <a:off x="5351487" y="3158617"/>
          <a:ext cx="330031"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355158" y="3236607"/>
        <a:ext cx="231022" cy="290099"/>
      </dsp:txXfrm>
    </dsp:sp>
    <dsp:sp modelId="{03AB536B-70BB-1F42-A68A-7924AEA2D57D}">
      <dsp:nvSpPr>
        <dsp:cNvPr id="0" name=""/>
        <dsp:cNvSpPr/>
      </dsp:nvSpPr>
      <dsp:spPr>
        <a:xfrm>
          <a:off x="5638801" y="3200412"/>
          <a:ext cx="2200583" cy="1398005"/>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Readers/writer locks</a:t>
          </a:r>
          <a:endParaRPr lang="en-US" sz="1800" kern="1200" dirty="0">
            <a:solidFill>
              <a:schemeClr val="tx1"/>
            </a:solidFill>
          </a:endParaRPr>
        </a:p>
      </dsp:txBody>
      <dsp:txXfrm>
        <a:off x="5961069" y="3405145"/>
        <a:ext cx="1556047" cy="988539"/>
      </dsp:txXfrm>
    </dsp:sp>
    <dsp:sp modelId="{84E1B005-AAB0-7141-ABFD-A9983F3B347C}">
      <dsp:nvSpPr>
        <dsp:cNvPr id="0" name=""/>
        <dsp:cNvSpPr/>
      </dsp:nvSpPr>
      <dsp:spPr>
        <a:xfrm rot="9678069">
          <a:off x="2143493" y="3055780"/>
          <a:ext cx="315607"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235676" y="3137302"/>
        <a:ext cx="220925" cy="290099"/>
      </dsp:txXfrm>
    </dsp:sp>
    <dsp:sp modelId="{04E1BAB1-D673-724D-90B0-6D62492DE6C9}">
      <dsp:nvSpPr>
        <dsp:cNvPr id="0" name=""/>
        <dsp:cNvSpPr/>
      </dsp:nvSpPr>
      <dsp:spPr>
        <a:xfrm>
          <a:off x="283245" y="2927972"/>
          <a:ext cx="1793151" cy="1498260"/>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Condition variables</a:t>
          </a:r>
          <a:endParaRPr lang="en-US" sz="1800" kern="1200" dirty="0">
            <a:solidFill>
              <a:schemeClr val="tx1"/>
            </a:solidFill>
          </a:endParaRPr>
        </a:p>
      </dsp:txBody>
      <dsp:txXfrm>
        <a:off x="545846" y="3147387"/>
        <a:ext cx="1267949" cy="10594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0D9-2C09-494F-92A1-0C78D5204974}">
      <dsp:nvSpPr>
        <dsp:cNvPr id="0" name=""/>
        <dsp:cNvSpPr/>
      </dsp:nvSpPr>
      <dsp:spPr>
        <a:xfrm>
          <a:off x="0" y="258276"/>
          <a:ext cx="6514338" cy="1594869"/>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02870" numCol="1" spcCol="1270" anchor="t" anchorCtr="0">
          <a:noAutofit/>
        </a:bodyPr>
        <a:lstStyle/>
        <a:p>
          <a:pPr lvl="0" algn="l" defTabSz="1200150" rtl="0">
            <a:lnSpc>
              <a:spcPct val="90000"/>
            </a:lnSpc>
            <a:spcBef>
              <a:spcPct val="0"/>
            </a:spcBef>
            <a:spcAft>
              <a:spcPct val="35000"/>
            </a:spcAft>
          </a:pPr>
          <a:r>
            <a:rPr lang="en-US" sz="2700" kern="1200" dirty="0" smtClean="0"/>
            <a:t>Solaris provides classic counting semaphores with the following primitives:</a:t>
          </a:r>
          <a:endParaRPr lang="en-US" sz="2700" kern="1200" dirty="0"/>
        </a:p>
      </dsp:txBody>
      <dsp:txXfrm>
        <a:off x="0" y="258276"/>
        <a:ext cx="6514338" cy="1063246"/>
      </dsp:txXfrm>
    </dsp:sp>
    <dsp:sp modelId="{6B672842-0B19-9143-BC12-2C589F32971C}">
      <dsp:nvSpPr>
        <dsp:cNvPr id="0" name=""/>
        <dsp:cNvSpPr/>
      </dsp:nvSpPr>
      <dsp:spPr>
        <a:xfrm>
          <a:off x="1334261" y="1321523"/>
          <a:ext cx="6514338" cy="291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err="1" smtClean="0"/>
            <a:t>sema_p</a:t>
          </a:r>
          <a:r>
            <a:rPr lang="en-US" sz="2700" kern="1200" dirty="0" smtClean="0"/>
            <a:t>() Decrements the semaphore, potentially blocking the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sema_v</a:t>
          </a:r>
          <a:r>
            <a:rPr lang="en-US" sz="2700" kern="1200" dirty="0" smtClean="0"/>
            <a:t>() Increments the semaphore, potentially unblocking a waiting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sema_tryp</a:t>
          </a:r>
          <a:r>
            <a:rPr lang="en-US" sz="2700" kern="1200" dirty="0" smtClean="0"/>
            <a:t>() Decrements the semaphore if blocking is not required</a:t>
          </a:r>
          <a:endParaRPr lang="en-US" sz="2700" kern="1200" dirty="0"/>
        </a:p>
      </dsp:txBody>
      <dsp:txXfrm>
        <a:off x="1419668" y="1406930"/>
        <a:ext cx="6343524" cy="2745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106499"/>
          <a:ext cx="18034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Mutual Exclusion</a:t>
          </a:r>
          <a:endParaRPr lang="en-US" sz="1900" kern="1200" dirty="0"/>
        </a:p>
      </dsp:txBody>
      <dsp:txXfrm>
        <a:off x="1398" y="106499"/>
        <a:ext cx="1803462" cy="683281"/>
      </dsp:txXfrm>
    </dsp:sp>
    <dsp:sp modelId="{613BAD88-1300-C64D-8478-28BDFCA247EE}">
      <dsp:nvSpPr>
        <dsp:cNvPr id="0" name=""/>
        <dsp:cNvSpPr/>
      </dsp:nvSpPr>
      <dsp:spPr>
        <a:xfrm>
          <a:off x="0"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only one process may use a resource at a time</a:t>
          </a:r>
        </a:p>
      </dsp:txBody>
      <dsp:txXfrm>
        <a:off x="0" y="838213"/>
        <a:ext cx="1803462" cy="3447119"/>
      </dsp:txXfrm>
    </dsp:sp>
    <dsp:sp modelId="{F7B771C4-1781-334A-A9CC-6AB6388019C2}">
      <dsp:nvSpPr>
        <dsp:cNvPr id="0" name=""/>
        <dsp:cNvSpPr/>
      </dsp:nvSpPr>
      <dsp:spPr>
        <a:xfrm>
          <a:off x="2057345" y="106499"/>
          <a:ext cx="18034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Hold-and-Wait</a:t>
          </a:r>
        </a:p>
      </dsp:txBody>
      <dsp:txXfrm>
        <a:off x="2057345" y="106499"/>
        <a:ext cx="1803462" cy="683281"/>
      </dsp:txXfrm>
    </dsp:sp>
    <dsp:sp modelId="{CE427A8D-A2CB-E34E-B99B-527B0A4E0DC8}">
      <dsp:nvSpPr>
        <dsp:cNvPr id="0" name=""/>
        <dsp:cNvSpPr/>
      </dsp:nvSpPr>
      <dsp:spPr>
        <a:xfrm>
          <a:off x="2057399"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process may hold allocated resources while awaiting assignment of others</a:t>
          </a:r>
        </a:p>
      </dsp:txBody>
      <dsp:txXfrm>
        <a:off x="2057399" y="838213"/>
        <a:ext cx="1803462" cy="3447119"/>
      </dsp:txXfrm>
    </dsp:sp>
    <dsp:sp modelId="{8AD7747F-C6FB-8D40-8D93-2E53B586D4AB}">
      <dsp:nvSpPr>
        <dsp:cNvPr id="0" name=""/>
        <dsp:cNvSpPr/>
      </dsp:nvSpPr>
      <dsp:spPr>
        <a:xfrm>
          <a:off x="4113292" y="106499"/>
          <a:ext cx="19827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No Pre-emption</a:t>
          </a:r>
        </a:p>
      </dsp:txBody>
      <dsp:txXfrm>
        <a:off x="4113292" y="106499"/>
        <a:ext cx="1982762" cy="683281"/>
      </dsp:txXfrm>
    </dsp:sp>
    <dsp:sp modelId="{F1B2B33B-D78F-B548-832F-D31F12C1AEA8}">
      <dsp:nvSpPr>
        <dsp:cNvPr id="0" name=""/>
        <dsp:cNvSpPr/>
      </dsp:nvSpPr>
      <dsp:spPr>
        <a:xfrm>
          <a:off x="4191003"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no resource can be forcibly removed from a process holding it</a:t>
          </a:r>
        </a:p>
      </dsp:txBody>
      <dsp:txXfrm>
        <a:off x="4191003" y="838213"/>
        <a:ext cx="1803462" cy="3447119"/>
      </dsp:txXfrm>
    </dsp:sp>
    <dsp:sp modelId="{92B94131-7DF3-D247-8535-7A1175868520}">
      <dsp:nvSpPr>
        <dsp:cNvPr id="0" name=""/>
        <dsp:cNvSpPr/>
      </dsp:nvSpPr>
      <dsp:spPr>
        <a:xfrm>
          <a:off x="6348539" y="106499"/>
          <a:ext cx="18034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Circular Wait</a:t>
          </a:r>
        </a:p>
      </dsp:txBody>
      <dsp:txXfrm>
        <a:off x="6348539" y="106499"/>
        <a:ext cx="1803462" cy="683281"/>
      </dsp:txXfrm>
    </dsp:sp>
    <dsp:sp modelId="{583D7356-1B1B-AD42-925D-161669EB54CA}">
      <dsp:nvSpPr>
        <dsp:cNvPr id="0" name=""/>
        <dsp:cNvSpPr/>
      </dsp:nvSpPr>
      <dsp:spPr>
        <a:xfrm>
          <a:off x="6349937"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a closed chain of processes exists, such that each process holds at least one resource needed by the next process in  the chain</a:t>
          </a:r>
        </a:p>
      </dsp:txBody>
      <dsp:txXfrm>
        <a:off x="6349937" y="838213"/>
        <a:ext cx="1803462" cy="34471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5F481-F24D-3F45-B3E7-CAAE7CDE6C67}">
      <dsp:nvSpPr>
        <dsp:cNvPr id="0" name=""/>
        <dsp:cNvSpPr/>
      </dsp:nvSpPr>
      <dsp:spPr>
        <a:xfrm rot="16200000">
          <a:off x="228592" y="152400"/>
          <a:ext cx="3982194" cy="3982194"/>
        </a:xfrm>
        <a:prstGeom prst="downArrow">
          <a:avLst>
            <a:gd name="adj1" fmla="val 50000"/>
            <a:gd name="adj2" fmla="val 35000"/>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A condition variable is used to wait until a particular condition is true </a:t>
          </a:r>
          <a:endParaRPr lang="en-US" sz="2600" kern="1200" dirty="0"/>
        </a:p>
      </dsp:txBody>
      <dsp:txXfrm rot="5400000">
        <a:off x="228593" y="1147948"/>
        <a:ext cx="3285310" cy="1991097"/>
      </dsp:txXfrm>
    </dsp:sp>
    <dsp:sp modelId="{C2B4E743-3F74-9E47-A51C-B0A92BB7DE47}">
      <dsp:nvSpPr>
        <dsp:cNvPr id="0" name=""/>
        <dsp:cNvSpPr/>
      </dsp:nvSpPr>
      <dsp:spPr>
        <a:xfrm rot="5400000">
          <a:off x="4038606" y="685829"/>
          <a:ext cx="3982194" cy="3982194"/>
        </a:xfrm>
        <a:prstGeom prst="downArrow">
          <a:avLst>
            <a:gd name="adj1" fmla="val 50000"/>
            <a:gd name="adj2" fmla="val 35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NZ" sz="2600" kern="1200" dirty="0" smtClean="0"/>
            <a:t>Condition variables must be used in conjunction with a mutex lock</a:t>
          </a:r>
          <a:endParaRPr lang="en-NZ" sz="2600" kern="1200" dirty="0"/>
        </a:p>
      </dsp:txBody>
      <dsp:txXfrm rot="-5400000">
        <a:off x="4735491" y="1681378"/>
        <a:ext cx="3285310" cy="199109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B650-57DF-5A45-8669-EB5B034AD16C}">
      <dsp:nvSpPr>
        <dsp:cNvPr id="0" name=""/>
        <dsp:cNvSpPr/>
      </dsp:nvSpPr>
      <dsp:spPr>
        <a:xfrm>
          <a:off x="0" y="446699"/>
          <a:ext cx="7696200" cy="267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20700" rIns="597311"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smtClean="0"/>
            <a:t>executive dispatcher objects</a:t>
          </a:r>
          <a:endParaRPr lang="en-NZ" sz="2500" kern="1200" dirty="0" smtClean="0"/>
        </a:p>
        <a:p>
          <a:pPr marL="228600" lvl="1" indent="-228600" algn="l" defTabSz="1111250">
            <a:lnSpc>
              <a:spcPct val="90000"/>
            </a:lnSpc>
            <a:spcBef>
              <a:spcPct val="0"/>
            </a:spcBef>
            <a:spcAft>
              <a:spcPct val="15000"/>
            </a:spcAft>
            <a:buChar char="••"/>
          </a:pPr>
          <a:r>
            <a:rPr lang="en-NZ" sz="2500" kern="1200" dirty="0" smtClean="0"/>
            <a:t>user mode critical sections</a:t>
          </a:r>
        </a:p>
        <a:p>
          <a:pPr marL="228600" lvl="1" indent="-228600" algn="l" defTabSz="1111250">
            <a:lnSpc>
              <a:spcPct val="90000"/>
            </a:lnSpc>
            <a:spcBef>
              <a:spcPct val="0"/>
            </a:spcBef>
            <a:spcAft>
              <a:spcPct val="15000"/>
            </a:spcAft>
            <a:buChar char="••"/>
          </a:pPr>
          <a:r>
            <a:rPr lang="en-NZ" sz="2500" kern="1200" smtClean="0"/>
            <a:t>slim reader-writer locks</a:t>
          </a:r>
          <a:endParaRPr lang="en-NZ" sz="2500" kern="1200" dirty="0" smtClean="0"/>
        </a:p>
        <a:p>
          <a:pPr marL="228600" lvl="1" indent="-228600" algn="l" defTabSz="1111250">
            <a:lnSpc>
              <a:spcPct val="90000"/>
            </a:lnSpc>
            <a:spcBef>
              <a:spcPct val="0"/>
            </a:spcBef>
            <a:spcAft>
              <a:spcPct val="15000"/>
            </a:spcAft>
            <a:buChar char="••"/>
          </a:pPr>
          <a:r>
            <a:rPr lang="en-NZ" sz="2500" kern="1200" smtClean="0"/>
            <a:t>condition variables</a:t>
          </a:r>
          <a:endParaRPr lang="en-NZ" sz="2500" kern="1200" dirty="0" smtClean="0"/>
        </a:p>
        <a:p>
          <a:pPr marL="228600" lvl="1" indent="-228600" algn="l" defTabSz="1111250">
            <a:lnSpc>
              <a:spcPct val="90000"/>
            </a:lnSpc>
            <a:spcBef>
              <a:spcPct val="0"/>
            </a:spcBef>
            <a:spcAft>
              <a:spcPct val="15000"/>
            </a:spcAft>
            <a:buChar char="••"/>
          </a:pPr>
          <a:r>
            <a:rPr lang="en-NZ" sz="2500" kern="1200" smtClean="0"/>
            <a:t>lock-free operations</a:t>
          </a:r>
          <a:endParaRPr lang="en-NZ" sz="2500" kern="1200" dirty="0" smtClean="0"/>
        </a:p>
      </dsp:txBody>
      <dsp:txXfrm>
        <a:off x="0" y="446699"/>
        <a:ext cx="7696200" cy="2677500"/>
      </dsp:txXfrm>
    </dsp:sp>
    <dsp:sp modelId="{DDD7F632-96A1-2243-8D11-09EA33CD276B}">
      <dsp:nvSpPr>
        <dsp:cNvPr id="0" name=""/>
        <dsp:cNvSpPr/>
      </dsp:nvSpPr>
      <dsp:spPr>
        <a:xfrm>
          <a:off x="381000" y="152398"/>
          <a:ext cx="5387340" cy="738000"/>
        </a:xfrm>
        <a:prstGeom prst="roundRect">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11250">
            <a:lnSpc>
              <a:spcPct val="90000"/>
            </a:lnSpc>
            <a:spcBef>
              <a:spcPct val="0"/>
            </a:spcBef>
            <a:spcAft>
              <a:spcPct val="35000"/>
            </a:spcAft>
          </a:pPr>
          <a:r>
            <a:rPr lang="en-NZ" sz="2500" kern="1200" dirty="0" smtClean="0"/>
            <a:t>Most important methods are: </a:t>
          </a:r>
          <a:endParaRPr lang="en-US" sz="2500" kern="1200" dirty="0"/>
        </a:p>
      </dsp:txBody>
      <dsp:txXfrm>
        <a:off x="417026" y="188424"/>
        <a:ext cx="5315288" cy="6659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543C-883A-3143-B8FF-3427F8EB3AC7}">
      <dsp:nvSpPr>
        <dsp:cNvPr id="0" name=""/>
        <dsp:cNvSpPr/>
      </dsp:nvSpPr>
      <dsp:spPr>
        <a:xfrm>
          <a:off x="0" y="255704"/>
          <a:ext cx="7315200" cy="7276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adopt a policy that eliminates one of the conditions</a:t>
          </a:r>
        </a:p>
      </dsp:txBody>
      <dsp:txXfrm>
        <a:off x="0" y="255704"/>
        <a:ext cx="7315200" cy="727649"/>
      </dsp:txXfrm>
    </dsp:sp>
    <dsp:sp modelId="{C76E62B7-E6F6-F44C-BFF3-94CA42A82033}">
      <dsp:nvSpPr>
        <dsp:cNvPr id="0" name=""/>
        <dsp:cNvSpPr/>
      </dsp:nvSpPr>
      <dsp:spPr>
        <a:xfrm>
          <a:off x="365760" y="49064"/>
          <a:ext cx="5120640" cy="41328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Prevent Deadlock</a:t>
          </a:r>
          <a:endParaRPr lang="en-US" sz="2200" kern="1200" dirty="0"/>
        </a:p>
      </dsp:txBody>
      <dsp:txXfrm>
        <a:off x="385935" y="69239"/>
        <a:ext cx="5080290" cy="372930"/>
      </dsp:txXfrm>
    </dsp:sp>
    <dsp:sp modelId="{CA916DCC-847C-7B4D-8447-2804E95D8344}">
      <dsp:nvSpPr>
        <dsp:cNvPr id="0" name=""/>
        <dsp:cNvSpPr/>
      </dsp:nvSpPr>
      <dsp:spPr>
        <a:xfrm>
          <a:off x="0" y="1265594"/>
          <a:ext cx="73152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make the appropriate dynamic choices based on the current state of resource allocation</a:t>
          </a:r>
        </a:p>
      </dsp:txBody>
      <dsp:txXfrm>
        <a:off x="0" y="1265594"/>
        <a:ext cx="7315200" cy="992250"/>
      </dsp:txXfrm>
    </dsp:sp>
    <dsp:sp modelId="{9CC9D5C0-7055-5F44-9C06-CD7F32234211}">
      <dsp:nvSpPr>
        <dsp:cNvPr id="0" name=""/>
        <dsp:cNvSpPr/>
      </dsp:nvSpPr>
      <dsp:spPr>
        <a:xfrm>
          <a:off x="365760" y="1058955"/>
          <a:ext cx="5120640" cy="41328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Avoid Deadlock</a:t>
          </a:r>
        </a:p>
      </dsp:txBody>
      <dsp:txXfrm>
        <a:off x="385935" y="1079130"/>
        <a:ext cx="5080290" cy="372930"/>
      </dsp:txXfrm>
    </dsp:sp>
    <dsp:sp modelId="{57643F7F-6EBC-A944-A76A-1EA714F7B29A}">
      <dsp:nvSpPr>
        <dsp:cNvPr id="0" name=""/>
        <dsp:cNvSpPr/>
      </dsp:nvSpPr>
      <dsp:spPr>
        <a:xfrm>
          <a:off x="0" y="2540085"/>
          <a:ext cx="73152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attempt to detect the presence of deadlock and take action to recover</a:t>
          </a:r>
          <a:endParaRPr lang="en-NZ" sz="2000" kern="1200" dirty="0"/>
        </a:p>
      </dsp:txBody>
      <dsp:txXfrm>
        <a:off x="0" y="2540085"/>
        <a:ext cx="7315200" cy="992250"/>
      </dsp:txXfrm>
    </dsp:sp>
    <dsp:sp modelId="{B6B6CCBA-6755-1B42-93ED-C3B536073808}">
      <dsp:nvSpPr>
        <dsp:cNvPr id="0" name=""/>
        <dsp:cNvSpPr/>
      </dsp:nvSpPr>
      <dsp:spPr>
        <a:xfrm>
          <a:off x="365760" y="2333445"/>
          <a:ext cx="5120640" cy="41328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Detect Deadlock</a:t>
          </a:r>
        </a:p>
      </dsp:txBody>
      <dsp:txXfrm>
        <a:off x="385935" y="2353620"/>
        <a:ext cx="508029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F2B9D-26D2-A44F-9E18-FDC677BD1D09}">
      <dsp:nvSpPr>
        <dsp:cNvPr id="0" name=""/>
        <dsp:cNvSpPr/>
      </dsp:nvSpPr>
      <dsp:spPr>
        <a:xfrm>
          <a:off x="1677" y="333900"/>
          <a:ext cx="2704736" cy="1352368"/>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Mutual Exclusion</a:t>
          </a:r>
          <a:endParaRPr lang="en-US" sz="3000" kern="1200" dirty="0"/>
        </a:p>
      </dsp:txBody>
      <dsp:txXfrm>
        <a:off x="41287" y="373510"/>
        <a:ext cx="2625516" cy="1273148"/>
      </dsp:txXfrm>
    </dsp:sp>
    <dsp:sp modelId="{60F002DE-5B92-314F-B8EB-59BEC6FCAD53}">
      <dsp:nvSpPr>
        <dsp:cNvPr id="0" name=""/>
        <dsp:cNvSpPr/>
      </dsp:nvSpPr>
      <dsp:spPr>
        <a:xfrm>
          <a:off x="272151" y="1686268"/>
          <a:ext cx="270473" cy="1014276"/>
        </a:xfrm>
        <a:custGeom>
          <a:avLst/>
          <a:gdLst/>
          <a:ahLst/>
          <a:cxnLst/>
          <a:rect l="0" t="0" r="0" b="0"/>
          <a:pathLst>
            <a:path>
              <a:moveTo>
                <a:pt x="0" y="0"/>
              </a:moveTo>
              <a:lnTo>
                <a:pt x="0" y="1014276"/>
              </a:lnTo>
              <a:lnTo>
                <a:pt x="270473" y="101427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630BD2-C147-434D-9AE2-A781C2BD8B3D}">
      <dsp:nvSpPr>
        <dsp:cNvPr id="0" name=""/>
        <dsp:cNvSpPr/>
      </dsp:nvSpPr>
      <dsp:spPr>
        <a:xfrm>
          <a:off x="542625" y="2024360"/>
          <a:ext cx="3501010" cy="13523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kern="1200" dirty="0" smtClean="0"/>
            <a:t>If </a:t>
          </a:r>
          <a:r>
            <a:rPr lang="en-US" sz="2000" kern="1200" dirty="0" smtClean="0"/>
            <a:t>access to a resource requires mutual exclusion then it must be supported by the OS</a:t>
          </a:r>
        </a:p>
      </dsp:txBody>
      <dsp:txXfrm>
        <a:off x="582235" y="2063970"/>
        <a:ext cx="3421790" cy="1273148"/>
      </dsp:txXfrm>
    </dsp:sp>
    <dsp:sp modelId="{F0B0B8F8-69E5-5349-82BB-435D76CEDD77}">
      <dsp:nvSpPr>
        <dsp:cNvPr id="0" name=""/>
        <dsp:cNvSpPr/>
      </dsp:nvSpPr>
      <dsp:spPr>
        <a:xfrm>
          <a:off x="4178872" y="333900"/>
          <a:ext cx="2704736" cy="1352368"/>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Hold and Wait</a:t>
          </a:r>
        </a:p>
      </dsp:txBody>
      <dsp:txXfrm>
        <a:off x="4218482" y="373510"/>
        <a:ext cx="2625516" cy="1273148"/>
      </dsp:txXfrm>
    </dsp:sp>
    <dsp:sp modelId="{5E003098-C1CA-7547-973E-268F1C53ECA3}">
      <dsp:nvSpPr>
        <dsp:cNvPr id="0" name=""/>
        <dsp:cNvSpPr/>
      </dsp:nvSpPr>
      <dsp:spPr>
        <a:xfrm>
          <a:off x="4449346" y="1686268"/>
          <a:ext cx="270473" cy="1406861"/>
        </a:xfrm>
        <a:custGeom>
          <a:avLst/>
          <a:gdLst/>
          <a:ahLst/>
          <a:cxnLst/>
          <a:rect l="0" t="0" r="0" b="0"/>
          <a:pathLst>
            <a:path>
              <a:moveTo>
                <a:pt x="0" y="0"/>
              </a:moveTo>
              <a:lnTo>
                <a:pt x="0" y="1406861"/>
              </a:lnTo>
              <a:lnTo>
                <a:pt x="270473" y="140686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CE6A4-5292-684B-BADA-4484BB0C4C6D}">
      <dsp:nvSpPr>
        <dsp:cNvPr id="0" name=""/>
        <dsp:cNvSpPr/>
      </dsp:nvSpPr>
      <dsp:spPr>
        <a:xfrm>
          <a:off x="4719820" y="2024360"/>
          <a:ext cx="3583299" cy="21375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kern="1200" dirty="0" smtClean="0"/>
            <a:t>Require </a:t>
          </a:r>
          <a:r>
            <a:rPr lang="en-US" sz="2000" kern="1200" dirty="0" smtClean="0"/>
            <a:t>that a process request all of its required resources at one time and blocking the process until all requests can be granted simultaneously</a:t>
          </a:r>
        </a:p>
      </dsp:txBody>
      <dsp:txXfrm>
        <a:off x="4782426" y="2086966"/>
        <a:ext cx="3458087" cy="2012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F2B9D-26D2-A44F-9E18-FDC677BD1D09}">
      <dsp:nvSpPr>
        <dsp:cNvPr id="0" name=""/>
        <dsp:cNvSpPr/>
      </dsp:nvSpPr>
      <dsp:spPr>
        <a:xfrm>
          <a:off x="307819" y="3165"/>
          <a:ext cx="2255787" cy="1127893"/>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No Preemption</a:t>
          </a:r>
          <a:endParaRPr lang="en-US" sz="3000" kern="1200" dirty="0"/>
        </a:p>
      </dsp:txBody>
      <dsp:txXfrm>
        <a:off x="340854" y="36200"/>
        <a:ext cx="2189717" cy="1061823"/>
      </dsp:txXfrm>
    </dsp:sp>
    <dsp:sp modelId="{60F002DE-5B92-314F-B8EB-59BEC6FCAD53}">
      <dsp:nvSpPr>
        <dsp:cNvPr id="0" name=""/>
        <dsp:cNvSpPr/>
      </dsp:nvSpPr>
      <dsp:spPr>
        <a:xfrm>
          <a:off x="533397" y="1131059"/>
          <a:ext cx="225578" cy="1821774"/>
        </a:xfrm>
        <a:custGeom>
          <a:avLst/>
          <a:gdLst/>
          <a:ahLst/>
          <a:cxnLst/>
          <a:rect l="0" t="0" r="0" b="0"/>
          <a:pathLst>
            <a:path>
              <a:moveTo>
                <a:pt x="0" y="0"/>
              </a:moveTo>
              <a:lnTo>
                <a:pt x="0" y="1821774"/>
              </a:lnTo>
              <a:lnTo>
                <a:pt x="225578" y="182177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630BD2-C147-434D-9AE2-A781C2BD8B3D}">
      <dsp:nvSpPr>
        <dsp:cNvPr id="0" name=""/>
        <dsp:cNvSpPr/>
      </dsp:nvSpPr>
      <dsp:spPr>
        <a:xfrm>
          <a:off x="758976" y="1413032"/>
          <a:ext cx="3417211" cy="30796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kern="1200" dirty="0" smtClean="0"/>
            <a:t>If a process holding certain resources is denied a further request, that process must release its original resources and request them again</a:t>
          </a:r>
        </a:p>
        <a:p>
          <a:pPr lvl="0" algn="l" defTabSz="889000">
            <a:lnSpc>
              <a:spcPct val="90000"/>
            </a:lnSpc>
            <a:spcBef>
              <a:spcPct val="0"/>
            </a:spcBef>
            <a:spcAft>
              <a:spcPct val="35000"/>
            </a:spcAft>
          </a:pPr>
          <a:r>
            <a:rPr lang="en-US" sz="2000" kern="1200" dirty="0" smtClean="0"/>
            <a:t>OS may preempt the second process and require it to release its resources</a:t>
          </a:r>
        </a:p>
      </dsp:txBody>
      <dsp:txXfrm>
        <a:off x="849174" y="1503230"/>
        <a:ext cx="3236815" cy="2899205"/>
      </dsp:txXfrm>
    </dsp:sp>
    <dsp:sp modelId="{F0B0B8F8-69E5-5349-82BB-435D76CEDD77}">
      <dsp:nvSpPr>
        <dsp:cNvPr id="0" name=""/>
        <dsp:cNvSpPr/>
      </dsp:nvSpPr>
      <dsp:spPr>
        <a:xfrm>
          <a:off x="4288978" y="3165"/>
          <a:ext cx="2255787" cy="1127893"/>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Circular Wait</a:t>
          </a:r>
        </a:p>
      </dsp:txBody>
      <dsp:txXfrm>
        <a:off x="4322013" y="36200"/>
        <a:ext cx="2189717" cy="1061823"/>
      </dsp:txXfrm>
    </dsp:sp>
    <dsp:sp modelId="{5E003098-C1CA-7547-973E-268F1C53ECA3}">
      <dsp:nvSpPr>
        <dsp:cNvPr id="0" name=""/>
        <dsp:cNvSpPr/>
      </dsp:nvSpPr>
      <dsp:spPr>
        <a:xfrm>
          <a:off x="4514556" y="1131059"/>
          <a:ext cx="225578" cy="1173342"/>
        </a:xfrm>
        <a:custGeom>
          <a:avLst/>
          <a:gdLst/>
          <a:ahLst/>
          <a:cxnLst/>
          <a:rect l="0" t="0" r="0" b="0"/>
          <a:pathLst>
            <a:path>
              <a:moveTo>
                <a:pt x="0" y="0"/>
              </a:moveTo>
              <a:lnTo>
                <a:pt x="0" y="1173342"/>
              </a:lnTo>
              <a:lnTo>
                <a:pt x="225578" y="117334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CE6A4-5292-684B-BADA-4484BB0C4C6D}">
      <dsp:nvSpPr>
        <dsp:cNvPr id="0" name=""/>
        <dsp:cNvSpPr/>
      </dsp:nvSpPr>
      <dsp:spPr>
        <a:xfrm>
          <a:off x="4740135" y="1413032"/>
          <a:ext cx="1962445" cy="1782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endParaRPr lang="en-US" sz="2000" kern="1200" dirty="0" smtClean="0"/>
        </a:p>
        <a:p>
          <a:pPr lvl="0" algn="l" defTabSz="889000">
            <a:lnSpc>
              <a:spcPct val="90000"/>
            </a:lnSpc>
            <a:spcBef>
              <a:spcPct val="0"/>
            </a:spcBef>
            <a:spcAft>
              <a:spcPct val="35000"/>
            </a:spcAft>
          </a:pPr>
          <a:r>
            <a:rPr lang="en-US" sz="2000" kern="1200" dirty="0" smtClean="0"/>
            <a:t>Define a linear ordering of resource types</a:t>
          </a:r>
        </a:p>
      </dsp:txBody>
      <dsp:txXfrm>
        <a:off x="4792350" y="1465247"/>
        <a:ext cx="1858015" cy="1678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0716-0DAC-BC40-8E79-75B3BD9B9C84}">
      <dsp:nvSpPr>
        <dsp:cNvPr id="0" name=""/>
        <dsp:cNvSpPr/>
      </dsp:nvSpPr>
      <dsp:spPr>
        <a:xfrm>
          <a:off x="2895602" y="476366"/>
          <a:ext cx="2296013" cy="1809632"/>
        </a:xfrm>
        <a:prstGeom prst="ellipse">
          <a:avLst/>
        </a:prstGeom>
        <a:solidFill>
          <a:schemeClr val="accent6">
            <a:alpha val="76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Deadlock Avoidance</a:t>
          </a:r>
          <a:endParaRPr lang="en-US" sz="2600" kern="1200" dirty="0"/>
        </a:p>
      </dsp:txBody>
      <dsp:txXfrm>
        <a:off x="3231845" y="741380"/>
        <a:ext cx="1623527" cy="1279604"/>
      </dsp:txXfrm>
    </dsp:sp>
    <dsp:sp modelId="{4E01D2EE-6258-AD44-9D8B-05B084D8A730}">
      <dsp:nvSpPr>
        <dsp:cNvPr id="0" name=""/>
        <dsp:cNvSpPr/>
      </dsp:nvSpPr>
      <dsp:spPr>
        <a:xfrm rot="2189751">
          <a:off x="4853801" y="2066876"/>
          <a:ext cx="273531" cy="29823"/>
        </a:xfrm>
        <a:custGeom>
          <a:avLst/>
          <a:gdLst/>
          <a:ahLst/>
          <a:cxnLst/>
          <a:rect l="0" t="0" r="0" b="0"/>
          <a:pathLst>
            <a:path>
              <a:moveTo>
                <a:pt x="0" y="14911"/>
              </a:moveTo>
              <a:lnTo>
                <a:pt x="273531" y="1491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3728" y="2074950"/>
        <a:ext cx="13676" cy="13676"/>
      </dsp:txXfrm>
    </dsp:sp>
    <dsp:sp modelId="{79B14E63-805C-DE41-B89C-2B3688158754}">
      <dsp:nvSpPr>
        <dsp:cNvPr id="0" name=""/>
        <dsp:cNvSpPr/>
      </dsp:nvSpPr>
      <dsp:spPr>
        <a:xfrm>
          <a:off x="4734417" y="1676388"/>
          <a:ext cx="3114182" cy="2735800"/>
        </a:xfrm>
        <a:prstGeom prst="ellipse">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Process Initiation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start a process if its demands might lead to deadlock</a:t>
          </a:r>
        </a:p>
      </dsp:txBody>
      <dsp:txXfrm>
        <a:off x="5190478" y="2077037"/>
        <a:ext cx="2202060" cy="1934502"/>
      </dsp:txXfrm>
    </dsp:sp>
    <dsp:sp modelId="{9B94989B-A7B3-AC47-8930-E2D0EEEB1BF1}">
      <dsp:nvSpPr>
        <dsp:cNvPr id="0" name=""/>
        <dsp:cNvSpPr/>
      </dsp:nvSpPr>
      <dsp:spPr>
        <a:xfrm rot="8486232">
          <a:off x="3116985" y="2051529"/>
          <a:ext cx="134141" cy="29823"/>
        </a:xfrm>
        <a:custGeom>
          <a:avLst/>
          <a:gdLst/>
          <a:ahLst/>
          <a:cxnLst/>
          <a:rect l="0" t="0" r="0" b="0"/>
          <a:pathLst>
            <a:path>
              <a:moveTo>
                <a:pt x="0" y="14911"/>
              </a:moveTo>
              <a:lnTo>
                <a:pt x="134141" y="1491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80702" y="2063087"/>
        <a:ext cx="6707" cy="6707"/>
      </dsp:txXfrm>
    </dsp:sp>
    <dsp:sp modelId="{215F23CF-03EA-F24E-BC55-33B92E2BE58F}">
      <dsp:nvSpPr>
        <dsp:cNvPr id="0" name=""/>
        <dsp:cNvSpPr/>
      </dsp:nvSpPr>
      <dsp:spPr>
        <a:xfrm>
          <a:off x="152400" y="1676382"/>
          <a:ext cx="3469547" cy="2847935"/>
        </a:xfrm>
        <a:prstGeom prst="ellipse">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Resource Allocation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grant an incremental resource request to a process if this allocation might lead to deadlock</a:t>
          </a:r>
        </a:p>
      </dsp:txBody>
      <dsp:txXfrm>
        <a:off x="660503" y="2093452"/>
        <a:ext cx="2453341" cy="20137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A1D-1B89-E544-B4DF-B4127F21AFD9}">
      <dsp:nvSpPr>
        <dsp:cNvPr id="0" name=""/>
        <dsp:cNvSpPr/>
      </dsp:nvSpPr>
      <dsp:spPr>
        <a:xfrm rot="5400000">
          <a:off x="-168012" y="170002"/>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dirty="0"/>
        </a:p>
      </dsp:txBody>
      <dsp:txXfrm rot="-5400000">
        <a:off x="0" y="394018"/>
        <a:ext cx="784056" cy="336024"/>
      </dsp:txXfrm>
    </dsp:sp>
    <dsp:sp modelId="{886D23ED-3637-CE46-A6CB-B865BE255F23}">
      <dsp:nvSpPr>
        <dsp:cNvPr id="0" name=""/>
        <dsp:cNvSpPr/>
      </dsp:nvSpPr>
      <dsp:spPr>
        <a:xfrm rot="5400000">
          <a:off x="3952302" y="-3166255"/>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Maximum resource requirement for each process must be stated in advance</a:t>
          </a:r>
          <a:endParaRPr lang="en-US" sz="2200" kern="1200" dirty="0"/>
        </a:p>
      </dsp:txBody>
      <dsp:txXfrm rot="-5400000">
        <a:off x="784057" y="37531"/>
        <a:ext cx="7029002" cy="656970"/>
      </dsp:txXfrm>
    </dsp:sp>
    <dsp:sp modelId="{D0F31248-269F-D144-92AD-ECFD3E15F677}">
      <dsp:nvSpPr>
        <dsp:cNvPr id="0" name=""/>
        <dsp:cNvSpPr/>
      </dsp:nvSpPr>
      <dsp:spPr>
        <a:xfrm rot="5400000">
          <a:off x="-168012" y="1141515"/>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1365531"/>
        <a:ext cx="784056" cy="336024"/>
      </dsp:txXfrm>
    </dsp:sp>
    <dsp:sp modelId="{6A4A87EE-4AEE-E34C-A2C3-582622EF7A13}">
      <dsp:nvSpPr>
        <dsp:cNvPr id="0" name=""/>
        <dsp:cNvSpPr/>
      </dsp:nvSpPr>
      <dsp:spPr>
        <a:xfrm rot="5400000">
          <a:off x="3952302" y="-2194742"/>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Processes under consideration must be independent and with no synchronization requirements</a:t>
          </a:r>
          <a:endParaRPr lang="en-US" sz="2200" kern="1200" dirty="0"/>
        </a:p>
      </dsp:txBody>
      <dsp:txXfrm rot="-5400000">
        <a:off x="784057" y="1009044"/>
        <a:ext cx="7029002" cy="656970"/>
      </dsp:txXfrm>
    </dsp:sp>
    <dsp:sp modelId="{C24DDD8C-FAEC-B949-B77E-7F9CA3B1AFED}">
      <dsp:nvSpPr>
        <dsp:cNvPr id="0" name=""/>
        <dsp:cNvSpPr/>
      </dsp:nvSpPr>
      <dsp:spPr>
        <a:xfrm rot="5400000">
          <a:off x="-168012" y="2113028"/>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2337044"/>
        <a:ext cx="784056" cy="336024"/>
      </dsp:txXfrm>
    </dsp:sp>
    <dsp:sp modelId="{EF7FB46F-9225-9141-B86D-BAF1B5E8EB3A}">
      <dsp:nvSpPr>
        <dsp:cNvPr id="0" name=""/>
        <dsp:cNvSpPr/>
      </dsp:nvSpPr>
      <dsp:spPr>
        <a:xfrm rot="5400000">
          <a:off x="3952302" y="-1223229"/>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There must be a fixed number of resources to allocate</a:t>
          </a:r>
          <a:endParaRPr lang="en-US" sz="2200" kern="1200" dirty="0"/>
        </a:p>
      </dsp:txBody>
      <dsp:txXfrm rot="-5400000">
        <a:off x="784057" y="1980557"/>
        <a:ext cx="7029002" cy="656970"/>
      </dsp:txXfrm>
    </dsp:sp>
    <dsp:sp modelId="{855FF90E-CFAE-894E-9582-97B231362680}">
      <dsp:nvSpPr>
        <dsp:cNvPr id="0" name=""/>
        <dsp:cNvSpPr/>
      </dsp:nvSpPr>
      <dsp:spPr>
        <a:xfrm rot="5400000">
          <a:off x="-168012" y="3084541"/>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3308557"/>
        <a:ext cx="784056" cy="336024"/>
      </dsp:txXfrm>
    </dsp:sp>
    <dsp:sp modelId="{8D2DD4D3-1A75-7C4F-A25D-BD10D88794DD}">
      <dsp:nvSpPr>
        <dsp:cNvPr id="0" name=""/>
        <dsp:cNvSpPr/>
      </dsp:nvSpPr>
      <dsp:spPr>
        <a:xfrm rot="5400000">
          <a:off x="3952302" y="-251716"/>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No process may exit while holding resources</a:t>
          </a:r>
          <a:endParaRPr lang="en-US" sz="2200" kern="1200" dirty="0"/>
        </a:p>
      </dsp:txBody>
      <dsp:txXfrm rot="-5400000">
        <a:off x="784057" y="2952070"/>
        <a:ext cx="7029002" cy="656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457E-6F82-714B-9684-358489247C06}">
      <dsp:nvSpPr>
        <dsp:cNvPr id="0" name=""/>
        <dsp:cNvSpPr/>
      </dsp:nvSpPr>
      <dsp:spPr>
        <a:xfrm>
          <a:off x="0" y="28719"/>
          <a:ext cx="8077200" cy="127296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dirty="0" smtClean="0"/>
            <a:t>Deadlock prevention strategies are very conservative </a:t>
          </a:r>
          <a:endParaRPr lang="en-US" sz="3200" kern="1200" dirty="0"/>
        </a:p>
      </dsp:txBody>
      <dsp:txXfrm>
        <a:off x="62141" y="90860"/>
        <a:ext cx="7952918" cy="1148678"/>
      </dsp:txXfrm>
    </dsp:sp>
    <dsp:sp modelId="{D2A3FB79-225F-F645-9263-70FD35EA9D07}">
      <dsp:nvSpPr>
        <dsp:cNvPr id="0" name=""/>
        <dsp:cNvSpPr/>
      </dsp:nvSpPr>
      <dsp:spPr>
        <a:xfrm>
          <a:off x="0" y="1301679"/>
          <a:ext cx="80772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smtClean="0"/>
            <a:t>limit access to resources by imposing restrictions on processes</a:t>
          </a:r>
        </a:p>
      </dsp:txBody>
      <dsp:txXfrm>
        <a:off x="0" y="1301679"/>
        <a:ext cx="8077200" cy="778320"/>
      </dsp:txXfrm>
    </dsp:sp>
    <dsp:sp modelId="{08A9A630-6BC3-5044-A148-A2D3991B226A}">
      <dsp:nvSpPr>
        <dsp:cNvPr id="0" name=""/>
        <dsp:cNvSpPr/>
      </dsp:nvSpPr>
      <dsp:spPr>
        <a:xfrm>
          <a:off x="0" y="2080000"/>
          <a:ext cx="8077200" cy="1272960"/>
        </a:xfrm>
        <a:prstGeom prst="roundRect">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smtClean="0"/>
            <a:t>Deadlock detection strategies do the opposite</a:t>
          </a:r>
          <a:endParaRPr lang="en-NZ" sz="3200" kern="1200" dirty="0" smtClean="0"/>
        </a:p>
      </dsp:txBody>
      <dsp:txXfrm>
        <a:off x="62141" y="2142141"/>
        <a:ext cx="7952918" cy="1148678"/>
      </dsp:txXfrm>
    </dsp:sp>
    <dsp:sp modelId="{106A0A9A-EAED-1142-8E93-D86999C38394}">
      <dsp:nvSpPr>
        <dsp:cNvPr id="0" name=""/>
        <dsp:cNvSpPr/>
      </dsp:nvSpPr>
      <dsp:spPr>
        <a:xfrm>
          <a:off x="0" y="3352960"/>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smtClean="0"/>
            <a:t>resource requests are granted whenever possible</a:t>
          </a:r>
        </a:p>
      </dsp:txBody>
      <dsp:txXfrm>
        <a:off x="0" y="3352960"/>
        <a:ext cx="8077200" cy="529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5821B-8690-3643-AEC1-64B51AC1545C}">
      <dsp:nvSpPr>
        <dsp:cNvPr id="0" name=""/>
        <dsp:cNvSpPr/>
      </dsp:nvSpPr>
      <dsp:spPr>
        <a:xfrm>
          <a:off x="2868" y="0"/>
          <a:ext cx="1720957" cy="1950720"/>
        </a:xfrm>
        <a:prstGeom prst="upArrow">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sp>
    <dsp:sp modelId="{4AF069EA-EC98-CA45-A086-7FA7E99EA8A6}">
      <dsp:nvSpPr>
        <dsp:cNvPr id="0" name=""/>
        <dsp:cNvSpPr/>
      </dsp:nvSpPr>
      <dsp:spPr>
        <a:xfrm>
          <a:off x="1775454" y="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smtClean="0"/>
            <a:t>Advantages:</a:t>
          </a:r>
          <a:endParaRPr lang="en-US" sz="2700" kern="1200"/>
        </a:p>
        <a:p>
          <a:pPr marL="228600" lvl="1" indent="-228600" algn="l" defTabSz="933450">
            <a:lnSpc>
              <a:spcPct val="90000"/>
            </a:lnSpc>
            <a:spcBef>
              <a:spcPct val="0"/>
            </a:spcBef>
            <a:spcAft>
              <a:spcPct val="15000"/>
            </a:spcAft>
            <a:buChar char="••"/>
          </a:pPr>
          <a:r>
            <a:rPr lang="en-NZ" sz="2100" kern="1200" smtClean="0"/>
            <a:t>it leads to early detection</a:t>
          </a:r>
          <a:endParaRPr lang="en-NZ" sz="2100" kern="1200" dirty="0" smtClean="0"/>
        </a:p>
        <a:p>
          <a:pPr marL="228600" lvl="1" indent="-228600" algn="l" defTabSz="933450">
            <a:lnSpc>
              <a:spcPct val="90000"/>
            </a:lnSpc>
            <a:spcBef>
              <a:spcPct val="0"/>
            </a:spcBef>
            <a:spcAft>
              <a:spcPct val="15000"/>
            </a:spcAft>
            <a:buChar char="••"/>
          </a:pPr>
          <a:r>
            <a:rPr lang="en-NZ" sz="2100" kern="1200" dirty="0" smtClean="0"/>
            <a:t>the algorithm is relatively simple</a:t>
          </a:r>
        </a:p>
      </dsp:txBody>
      <dsp:txXfrm>
        <a:off x="1775454" y="0"/>
        <a:ext cx="2920412" cy="1950720"/>
      </dsp:txXfrm>
    </dsp:sp>
    <dsp:sp modelId="{6DD9CEB5-DFB1-8348-9CA6-D5671ECD380A}">
      <dsp:nvSpPr>
        <dsp:cNvPr id="0" name=""/>
        <dsp:cNvSpPr/>
      </dsp:nvSpPr>
      <dsp:spPr>
        <a:xfrm>
          <a:off x="519155" y="2113280"/>
          <a:ext cx="1720957" cy="1950720"/>
        </a:xfrm>
        <a:prstGeom prst="downArrow">
          <a:avLst/>
        </a:prstGeom>
        <a:solidFill>
          <a:schemeClr val="accent6">
            <a:lumMod val="50000"/>
            <a:alpha val="76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sp>
    <dsp:sp modelId="{5B807A66-FA4A-EA45-9E62-5BAF4765C594}">
      <dsp:nvSpPr>
        <dsp:cNvPr id="0" name=""/>
        <dsp:cNvSpPr/>
      </dsp:nvSpPr>
      <dsp:spPr>
        <a:xfrm>
          <a:off x="2291741" y="211328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smtClean="0"/>
            <a:t>Disadvantage</a:t>
          </a:r>
          <a:endParaRPr lang="en-NZ" sz="2700" kern="1200" dirty="0" smtClean="0"/>
        </a:p>
        <a:p>
          <a:pPr marL="228600" lvl="1" indent="-228600" algn="l" defTabSz="933450">
            <a:lnSpc>
              <a:spcPct val="90000"/>
            </a:lnSpc>
            <a:spcBef>
              <a:spcPct val="0"/>
            </a:spcBef>
            <a:spcAft>
              <a:spcPct val="15000"/>
            </a:spcAft>
            <a:buChar char="••"/>
          </a:pPr>
          <a:r>
            <a:rPr lang="en-NZ" sz="2100" kern="1200" dirty="0" smtClean="0"/>
            <a:t>frequent checks consume considerable processor time</a:t>
          </a:r>
        </a:p>
      </dsp:txBody>
      <dsp:txXfrm>
        <a:off x="2291741" y="2113280"/>
        <a:ext cx="2920412" cy="19507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73415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6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Deadlock and Starvation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useful tool in characterizing the allocation of resources to processes is the </a:t>
            </a:r>
            <a:r>
              <a:rPr lang="en-US" sz="1200" b="1" kern="1200" baseline="0" dirty="0" smtClean="0">
                <a:solidFill>
                  <a:schemeClr val="tx1"/>
                </a:solidFill>
                <a:latin typeface="+mn-lt"/>
                <a:ea typeface="+mn-ea"/>
                <a:cs typeface="+mn-cs"/>
              </a:rPr>
              <a:t>resource allocation graph , introduced by Holt [HOLT72]. The resource allocation </a:t>
            </a:r>
            <a:r>
              <a:rPr lang="en-US" sz="1200" kern="1200" baseline="0" dirty="0" smtClean="0">
                <a:solidFill>
                  <a:schemeClr val="tx1"/>
                </a:solidFill>
                <a:latin typeface="+mn-lt"/>
                <a:ea typeface="+mn-ea"/>
                <a:cs typeface="+mn-cs"/>
              </a:rPr>
              <a:t>graph is a directed graph that depicts a state of the system of resources and processes, with each process and each resource represented by a node. A graph 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smtClean="0">
                <a:solidFill>
                  <a:schemeClr val="tx1"/>
                </a:solidFill>
                <a:latin typeface="+mn-lt"/>
                <a:ea typeface="+mn-ea"/>
                <a:cs typeface="+mn-cs"/>
              </a:rPr>
              <a:t>resource node dot to a process indicates that the process is the producer of that</a:t>
            </a:r>
          </a:p>
          <a:p>
            <a:r>
              <a:rPr lang="en-US" sz="1200" kern="1200" baseline="0" dirty="0" smtClean="0">
                <a:solidFill>
                  <a:schemeClr val="tx1"/>
                </a:solidFill>
                <a:latin typeface="+mn-lt"/>
                <a:ea typeface="+mn-ea"/>
                <a:cs typeface="+mn-cs"/>
              </a:rPr>
              <a:t>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6.5c shows an example deadlock. There is only one unit each of resources Ra and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Process P1 holds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and requests Ra, while P2 holds Ra but requests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resource allocation graph of Figure 6.6 corresponds to the deadlock situation in Figure 6.1b . Note that in this case, we do not have a simple situation in which two processes each have one resource the other needs. Rather, in this case, there is a circular chain of processes and resources that results in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conditions of policy must be present for a deadlock to be possible: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 Only one process may use a resource at a time. No process </a:t>
            </a:r>
            <a:r>
              <a:rPr lang="en-US" sz="1200" kern="1200" baseline="0" dirty="0" smtClean="0">
                <a:solidFill>
                  <a:schemeClr val="tx1"/>
                </a:solidFill>
                <a:latin typeface="+mn-lt"/>
                <a:ea typeface="+mn-ea"/>
                <a:cs typeface="+mn-cs"/>
              </a:rPr>
              <a:t>may access a resource unit that has been allocated to another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Hold and wait . A process may hold allocated resources while awaiting assignment </a:t>
            </a:r>
            <a:r>
              <a:rPr lang="en-US" sz="1200" kern="1200" baseline="0" dirty="0" smtClean="0">
                <a:solidFill>
                  <a:schemeClr val="tx1"/>
                </a:solidFill>
                <a:latin typeface="+mn-lt"/>
                <a:ea typeface="+mn-ea"/>
                <a:cs typeface="+mn-cs"/>
              </a:rPr>
              <a:t>of other resources.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No preemption . No resource can be forcibly removed from a process holding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Circular wait . </a:t>
            </a:r>
            <a:r>
              <a:rPr lang="en-US" sz="1200" b="0" kern="1200" baseline="0" dirty="0" smtClean="0">
                <a:solidFill>
                  <a:schemeClr val="tx1"/>
                </a:solidFill>
                <a:latin typeface="+mn-lt"/>
                <a:ea typeface="+mn-ea"/>
                <a:cs typeface="+mn-cs"/>
              </a:rPr>
              <a:t>A closed chain of processes exists, such that each process holds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least one resource needed by the next process in the chain (e.g., Figure 6.5c</a:t>
            </a:r>
          </a:p>
          <a:p>
            <a:r>
              <a:rPr lang="en-US" sz="1200" kern="1200" baseline="0" dirty="0" smtClean="0">
                <a:solidFill>
                  <a:schemeClr val="tx1"/>
                </a:solidFill>
                <a:latin typeface="+mn-lt"/>
                <a:ea typeface="+mn-ea"/>
                <a:cs typeface="+mn-cs"/>
              </a:rPr>
              <a:t>and Figure 6.6 ).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general approaches exist for dealing with deadlock. First, one can </a:t>
            </a:r>
            <a:r>
              <a:rPr lang="en-US" sz="1200" b="1" kern="1200" baseline="0" dirty="0" smtClean="0">
                <a:solidFill>
                  <a:schemeClr val="tx1"/>
                </a:solidFill>
                <a:latin typeface="+mn-lt"/>
                <a:ea typeface="+mn-ea"/>
                <a:cs typeface="+mn-cs"/>
              </a:rPr>
              <a:t>prevent deadlock </a:t>
            </a:r>
            <a:r>
              <a:rPr lang="en-US" sz="1200" b="0" kern="1200" baseline="0" dirty="0" smtClean="0">
                <a:solidFill>
                  <a:schemeClr val="tx1"/>
                </a:solidFill>
                <a:latin typeface="+mn-lt"/>
                <a:ea typeface="+mn-ea"/>
                <a:cs typeface="+mn-cs"/>
              </a:rPr>
              <a:t>by adopting a policy that eliminates one of the conditions </a:t>
            </a:r>
            <a:r>
              <a:rPr lang="en-US" sz="1200" kern="1200" baseline="0" dirty="0" smtClean="0">
                <a:solidFill>
                  <a:schemeClr val="tx1"/>
                </a:solidFill>
                <a:latin typeface="+mn-lt"/>
                <a:ea typeface="+mn-ea"/>
                <a:cs typeface="+mn-cs"/>
              </a:rPr>
              <a:t>(conditions 1 through 4). Second, one can </a:t>
            </a:r>
            <a:r>
              <a:rPr lang="en-US" sz="1200" b="1" kern="1200" baseline="0" dirty="0" smtClean="0">
                <a:solidFill>
                  <a:schemeClr val="tx1"/>
                </a:solidFill>
                <a:latin typeface="+mn-lt"/>
                <a:ea typeface="+mn-ea"/>
                <a:cs typeface="+mn-cs"/>
              </a:rPr>
              <a:t>avoid deadlock </a:t>
            </a:r>
            <a:r>
              <a:rPr lang="en-US" sz="1200" b="0" kern="1200" baseline="0" dirty="0" smtClean="0">
                <a:solidFill>
                  <a:schemeClr val="tx1"/>
                </a:solidFill>
                <a:latin typeface="+mn-lt"/>
                <a:ea typeface="+mn-ea"/>
                <a:cs typeface="+mn-cs"/>
              </a:rPr>
              <a:t>by making the appropriate </a:t>
            </a:r>
            <a:r>
              <a:rPr lang="en-US" sz="1200" kern="1200" baseline="0" dirty="0" smtClean="0">
                <a:solidFill>
                  <a:schemeClr val="tx1"/>
                </a:solidFill>
                <a:latin typeface="+mn-lt"/>
                <a:ea typeface="+mn-ea"/>
                <a:cs typeface="+mn-cs"/>
              </a:rPr>
              <a:t>dynamic choices based on the current state of resource allocation. Third, one can attempt to </a:t>
            </a:r>
            <a:r>
              <a:rPr lang="en-US" sz="1200" b="1" kern="1200" baseline="0" dirty="0" smtClean="0">
                <a:solidFill>
                  <a:schemeClr val="tx1"/>
                </a:solidFill>
                <a:latin typeface="+mn-lt"/>
                <a:ea typeface="+mn-ea"/>
                <a:cs typeface="+mn-cs"/>
              </a:rPr>
              <a:t>detect </a:t>
            </a:r>
            <a:r>
              <a:rPr lang="en-US" sz="1200" b="0" kern="1200" baseline="0" dirty="0" smtClean="0">
                <a:solidFill>
                  <a:schemeClr val="tx1"/>
                </a:solidFill>
                <a:latin typeface="+mn-lt"/>
                <a:ea typeface="+mn-ea"/>
                <a:cs typeface="+mn-cs"/>
              </a:rPr>
              <a:t>the presence of deadlock (conditions 1 through 4 hold) and </a:t>
            </a:r>
            <a:r>
              <a:rPr lang="en-US" sz="1200" kern="1200" baseline="0" dirty="0" smtClean="0">
                <a:solidFill>
                  <a:schemeClr val="tx1"/>
                </a:solidFill>
                <a:latin typeface="+mn-lt"/>
                <a:ea typeface="+mn-ea"/>
                <a:cs typeface="+mn-cs"/>
              </a:rPr>
              <a:t>take action to recover.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Mutual Exclusion</a:t>
            </a:r>
          </a:p>
          <a:p>
            <a:r>
              <a:rPr lang="en-US" sz="1200" kern="1200" baseline="0" dirty="0" smtClean="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Hold and Wait</a:t>
            </a:r>
          </a:p>
          <a:p>
            <a:r>
              <a:rPr lang="en-US" sz="1200" kern="1200" baseline="0" dirty="0" smtClean="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No Preemption</a:t>
            </a:r>
          </a:p>
          <a:p>
            <a:r>
              <a:rPr lang="en-US" sz="1200" kern="1200" baseline="0" dirty="0" smtClean="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Circular Wait</a:t>
            </a:r>
          </a:p>
          <a:p>
            <a:r>
              <a:rPr lang="en-US" sz="1200" kern="1200" baseline="0" dirty="0" smtClean="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smtClean="0">
                <a:solidFill>
                  <a:schemeClr val="tx1"/>
                </a:solidFill>
                <a:latin typeface="+mn-lt"/>
                <a:ea typeface="+mn-ea"/>
                <a:cs typeface="+mn-cs"/>
              </a:rPr>
              <a:t>R , then it may </a:t>
            </a:r>
            <a:r>
              <a:rPr lang="en-US" sz="1200" kern="1200" baseline="0" dirty="0" smtClean="0">
                <a:solidFill>
                  <a:schemeClr val="tx1"/>
                </a:solidFill>
                <a:latin typeface="+mn-lt"/>
                <a:ea typeface="+mn-ea"/>
                <a:cs typeface="+mn-cs"/>
              </a:rPr>
              <a:t>subsequently request only those resources of types following </a:t>
            </a:r>
            <a:r>
              <a:rPr lang="en-US" sz="1200" i="1" kern="1200" baseline="0" dirty="0" smtClean="0">
                <a:solidFill>
                  <a:schemeClr val="tx1"/>
                </a:solidFill>
                <a:latin typeface="+mn-lt"/>
                <a:ea typeface="+mn-ea"/>
                <a:cs typeface="+mn-cs"/>
              </a:rPr>
              <a:t>R in the ordering. </a:t>
            </a:r>
            <a:r>
              <a:rPr lang="en-US" sz="1200" kern="1200" baseline="0" dirty="0" smtClean="0">
                <a:solidFill>
                  <a:schemeClr val="tx1"/>
                </a:solidFill>
                <a:latin typeface="+mn-lt"/>
                <a:ea typeface="+mn-ea"/>
                <a:cs typeface="+mn-cs"/>
              </a:rPr>
              <a:t>To see that this strategy works, let us associate an index with each resource type. Then resource </a:t>
            </a:r>
            <a:r>
              <a:rPr lang="en-US" sz="1200" i="1" kern="1200" baseline="0" dirty="0" smtClean="0">
                <a:solidFill>
                  <a:schemeClr val="tx1"/>
                </a:solidFill>
                <a:latin typeface="+mn-lt"/>
                <a:ea typeface="+mn-ea"/>
                <a:cs typeface="+mn-cs"/>
              </a:rPr>
              <a:t>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precedes R j in the ordering if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j . Now suppose that two </a:t>
            </a:r>
            <a:r>
              <a:rPr lang="en-US" sz="1200" kern="1200" baseline="0" dirty="0" smtClean="0">
                <a:solidFill>
                  <a:schemeClr val="tx1"/>
                </a:solidFill>
                <a:latin typeface="+mn-lt"/>
                <a:ea typeface="+mn-ea"/>
                <a:cs typeface="+mn-cs"/>
              </a:rPr>
              <a:t>processes, A and B, are deadlocked because A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and requested R </a:t>
            </a:r>
            <a:r>
              <a:rPr lang="en-US" sz="1200" i="1" kern="1200" baseline="-25000" dirty="0" smtClean="0">
                <a:solidFill>
                  <a:schemeClr val="tx1"/>
                </a:solidFill>
                <a:latin typeface="+mn-lt"/>
                <a:ea typeface="+mn-ea"/>
                <a:cs typeface="+mn-cs"/>
              </a:rPr>
              <a:t>j </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B has acquired </a:t>
            </a:r>
            <a:r>
              <a:rPr lang="en-US" sz="1200" i="1" kern="1200" baseline="0" dirty="0" smtClean="0">
                <a:solidFill>
                  <a:schemeClr val="tx1"/>
                </a:solidFill>
                <a:latin typeface="+mn-lt"/>
                <a:ea typeface="+mn-ea"/>
                <a:cs typeface="+mn-cs"/>
              </a:rPr>
              <a:t>R </a:t>
            </a:r>
            <a:r>
              <a:rPr lang="en-US" sz="1200" i="1" kern="1200" baseline="-25000" dirty="0"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requested R</a:t>
            </a:r>
            <a:r>
              <a:rPr lang="en-US" sz="1200" i="1" kern="1200" baseline="-25000" dirty="0" smtClean="0">
                <a:solidFill>
                  <a:schemeClr val="tx1"/>
                </a:solidFill>
                <a:latin typeface="+mn-lt"/>
                <a:ea typeface="+mn-ea"/>
                <a:cs typeface="+mn-cs"/>
              </a:rPr>
              <a:t>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This condition is impossible because it </a:t>
            </a:r>
            <a:r>
              <a:rPr lang="en-US" sz="1200" kern="1200" baseline="0" dirty="0" smtClean="0">
                <a:solidFill>
                  <a:schemeClr val="tx1"/>
                </a:solidFill>
                <a:latin typeface="+mn-lt"/>
                <a:ea typeface="+mn-ea"/>
                <a:cs typeface="+mn-cs"/>
              </a:rPr>
              <a:t>implies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j and j &lt;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hold-and-wait prevention, circular-wait prevention may be inefficient, slowing down processes and denying resource access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approach to solving the deadlock problem that differs subtly from deadlock prevention is deadlock avoidance.  In </a:t>
            </a:r>
            <a:r>
              <a:rPr lang="en-US" sz="1200" b="1" kern="1200" baseline="0" dirty="0" smtClean="0">
                <a:solidFill>
                  <a:schemeClr val="tx1"/>
                </a:solidFill>
                <a:latin typeface="+mn-lt"/>
                <a:ea typeface="+mn-ea"/>
                <a:cs typeface="+mn-cs"/>
              </a:rPr>
              <a:t>deadlock prevention , </a:t>
            </a:r>
            <a:r>
              <a:rPr lang="en-US" sz="1200" b="0" kern="1200" baseline="0" dirty="0" smtClean="0">
                <a:solidFill>
                  <a:schemeClr val="tx1"/>
                </a:solidFill>
                <a:latin typeface="+mn-lt"/>
                <a:ea typeface="+mn-ea"/>
                <a:cs typeface="+mn-cs"/>
              </a:rPr>
              <a:t>we constrain resource </a:t>
            </a:r>
            <a:r>
              <a:rPr lang="en-US" sz="1200" kern="1200" baseline="0" dirty="0" smtClean="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smtClean="0">
                <a:solidFill>
                  <a:schemeClr val="tx1"/>
                </a:solidFill>
                <a:latin typeface="+mn-lt"/>
                <a:ea typeface="+mn-ea"/>
                <a:cs typeface="+mn-cs"/>
              </a:rPr>
              <a:t>Deadlock avoidance , </a:t>
            </a:r>
            <a:r>
              <a:rPr lang="en-US" sz="1200" b="0" kern="1200" baseline="0" dirty="0" smtClean="0">
                <a:solidFill>
                  <a:schemeClr val="tx1"/>
                </a:solidFill>
                <a:latin typeface="+mn-lt"/>
                <a:ea typeface="+mn-ea"/>
                <a:cs typeface="+mn-cs"/>
              </a:rPr>
              <a:t>on the other hand, allows the three necessary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conditions but </a:t>
            </a:r>
            <a:r>
              <a:rPr lang="en-US" sz="1200" kern="1200" baseline="0" dirty="0" smtClean="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smtClean="0">
                <a:solidFill>
                  <a:schemeClr val="tx1"/>
                </a:solidFill>
                <a:latin typeface="+mn-lt"/>
                <a:ea typeface="+mn-ea"/>
                <a:cs typeface="+mn-cs"/>
              </a:rPr>
              <a:t>of future process resource requests.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describe two approaches to deadlock avoidance:</a:t>
            </a:r>
          </a:p>
          <a:p>
            <a:r>
              <a:rPr lang="en-US" sz="1200" kern="1200" baseline="0" dirty="0" smtClean="0">
                <a:solidFill>
                  <a:schemeClr val="tx1"/>
                </a:solidFill>
                <a:latin typeface="+mn-lt"/>
                <a:ea typeface="+mn-ea"/>
                <a:cs typeface="+mn-cs"/>
              </a:rPr>
              <a:t>• Do not start a process if its demands might lead to deadlock.</a:t>
            </a:r>
          </a:p>
          <a:p>
            <a:r>
              <a:rPr lang="en-US" sz="1200" kern="1200" baseline="0" dirty="0" smtClean="0">
                <a:solidFill>
                  <a:schemeClr val="tx1"/>
                </a:solidFill>
                <a:latin typeface="+mn-lt"/>
                <a:ea typeface="+mn-ea"/>
                <a:cs typeface="+mn-cs"/>
              </a:rPr>
              <a:t>• Do not grant an incremental resource request to a process if this allocation might lead to deadlock.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can be defined as the </a:t>
            </a:r>
            <a:r>
              <a:rPr lang="en-US" sz="1200" i="1" kern="1200" baseline="0" dirty="0" smtClean="0">
                <a:solidFill>
                  <a:schemeClr val="tx1"/>
                </a:solidFill>
                <a:latin typeface="+mn-lt"/>
                <a:ea typeface="+mn-ea"/>
                <a:cs typeface="+mn-cs"/>
              </a:rPr>
              <a:t>permanent blocking of a set of processes that either </a:t>
            </a:r>
            <a:r>
              <a:rPr lang="en-US" sz="1200" kern="1200" baseline="0" dirty="0" smtClean="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resource allocation denial, referred to as the </a:t>
            </a:r>
            <a:r>
              <a:rPr lang="en-US" sz="1200" b="1" kern="1200" baseline="0" dirty="0" smtClean="0">
                <a:solidFill>
                  <a:schemeClr val="tx1"/>
                </a:solidFill>
                <a:latin typeface="+mn-lt"/>
                <a:ea typeface="+mn-ea"/>
                <a:cs typeface="+mn-cs"/>
              </a:rPr>
              <a:t>banker’s algorithm,  </a:t>
            </a:r>
            <a:r>
              <a:rPr lang="en-US" sz="1200" kern="1200" baseline="0" dirty="0" smtClean="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smtClean="0">
                <a:solidFill>
                  <a:schemeClr val="tx1"/>
                </a:solidFill>
                <a:latin typeface="+mn-lt"/>
                <a:ea typeface="+mn-ea"/>
                <a:cs typeface="+mn-cs"/>
              </a:rPr>
              <a:t>state </a:t>
            </a:r>
            <a:r>
              <a:rPr lang="en-US" sz="1200" b="0" kern="1200" baseline="0" dirty="0" smtClean="0">
                <a:solidFill>
                  <a:schemeClr val="tx1"/>
                </a:solidFill>
                <a:latin typeface="+mn-lt"/>
                <a:ea typeface="+mn-ea"/>
                <a:cs typeface="+mn-cs"/>
              </a:rPr>
              <a:t>of the system reflects the current allocation of resources to processes. Thus, </a:t>
            </a:r>
            <a:r>
              <a:rPr lang="en-US" sz="1200" kern="1200" baseline="0" dirty="0" smtClean="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smtClean="0">
                <a:solidFill>
                  <a:schemeClr val="tx1"/>
                </a:solidFill>
                <a:latin typeface="+mn-lt"/>
                <a:ea typeface="+mn-ea"/>
                <a:cs typeface="+mn-cs"/>
              </a:rPr>
              <a:t>safe state </a:t>
            </a:r>
            <a:r>
              <a:rPr lang="en-US" sz="1200" b="0" kern="1200" baseline="0" dirty="0" smtClean="0">
                <a:solidFill>
                  <a:schemeClr val="tx1"/>
                </a:solidFill>
                <a:latin typeface="+mn-lt"/>
                <a:ea typeface="+mn-ea"/>
                <a:cs typeface="+mn-cs"/>
              </a:rPr>
              <a:t>is one in which there is at least </a:t>
            </a:r>
            <a:r>
              <a:rPr lang="en-US" sz="1200" kern="1200" baseline="0" dirty="0" smtClean="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smtClean="0">
                <a:solidFill>
                  <a:schemeClr val="tx1"/>
                </a:solidFill>
                <a:latin typeface="+mn-lt"/>
                <a:ea typeface="+mn-ea"/>
                <a:cs typeface="+mn-cs"/>
              </a:rPr>
              <a:t>unsafe state </a:t>
            </a:r>
            <a:r>
              <a:rPr lang="en-US" sz="1200" b="0" kern="1200" baseline="0" dirty="0" smtClean="0">
                <a:solidFill>
                  <a:schemeClr val="tx1"/>
                </a:solidFill>
                <a:latin typeface="+mn-lt"/>
                <a:ea typeface="+mn-ea"/>
                <a:cs typeface="+mn-cs"/>
              </a:rPr>
              <a:t>is, of course, a </a:t>
            </a:r>
            <a:r>
              <a:rPr lang="en-US" sz="1200" kern="1200" baseline="0" dirty="0" smtClean="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smtClean="0">
                <a:solidFill>
                  <a:schemeClr val="tx1"/>
                </a:solidFill>
                <a:latin typeface="+mn-lt"/>
                <a:ea typeface="+mn-ea"/>
                <a:cs typeface="+mn-cs"/>
              </a:rPr>
              <a:t>for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a:t>
            </a:r>
          </a:p>
          <a:p>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A</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V</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for all </a:t>
            </a:r>
            <a:r>
              <a:rPr lang="en-US" sz="1200" i="1" kern="1200" baseline="0" dirty="0" err="1" smtClean="0">
                <a:solidFill>
                  <a:schemeClr val="tx1"/>
                </a:solidFill>
                <a:latin typeface="+mn-lt"/>
                <a:ea typeface="+mn-ea"/>
                <a:cs typeface="+mn-cs"/>
              </a:rPr>
              <a:t>j</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Next, we can complete P3, resulting in the state of Figure 6.7d . Finally, we can complete P4. At this point, all of the processes have been run to completion. Thus, the state defined by Figure 6.7a is a safe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concepts suggest the following deadlock avoidance strategy, which ensures that the system of processes and resources is always in a safe state. When a process makes a request for a set of resources, assume that the request is granted, update the system state accordingly, and then determine if the result is a safe state. If so, grant the request and, if not, block the process until it is safe to grant the request.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Deadlock avoidance has the advantage that it is not necessary to preempt and</a:t>
            </a:r>
          </a:p>
          <a:p>
            <a:r>
              <a:rPr lang="en-NZ" sz="1200" kern="1200" baseline="0" dirty="0" smtClean="0">
                <a:solidFill>
                  <a:schemeClr val="tx1"/>
                </a:solidFill>
                <a:latin typeface="+mn-lt"/>
                <a:ea typeface="+mn-ea"/>
                <a:cs typeface="+mn-cs"/>
              </a:rPr>
              <a:t>rollback processes, as in deadlock detection, and is less restrictive than deadlock</a:t>
            </a:r>
          </a:p>
          <a:p>
            <a:r>
              <a:rPr lang="en-NZ" sz="1200" kern="1200" baseline="0" dirty="0" smtClean="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However, it does have a number of restrictions on its use:</a:t>
            </a:r>
          </a:p>
          <a:p>
            <a:r>
              <a:rPr lang="en-NZ" sz="1200" kern="1200" baseline="0" dirty="0" smtClean="0">
                <a:solidFill>
                  <a:schemeClr val="tx1"/>
                </a:solidFill>
                <a:latin typeface="+mn-lt"/>
                <a:ea typeface="+mn-ea"/>
                <a:cs typeface="+mn-cs"/>
              </a:rPr>
              <a:t>• The maximum resource requirement for each process must be stated in advance.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 processes under consideration must be independent; that is, the order in which they execute must be unconstrained by any synchronization requirements.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There must be a fixed number of resources to allocate.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prevention strategies are very conservative; they solve the problem of deadlock by limiting access to resources and by imposing restrictions on processes. At the opposite extreme, deadlock detection strategies do not limit resource access or restrict process actions. With deadlock detection, requested resources are granted to processes whenever possible. Periodically, the OS performs an algorithm that allows it to detect the circular wait condition described earlier in condition (4) and illustrated in Figure 6.6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 1, traveling north, needs quadrants a and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Car 2 needs quadrants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a:t>
            </a:r>
          </a:p>
          <a:p>
            <a:r>
              <a:rPr lang="en-US" sz="1200" kern="1200" baseline="0" dirty="0" smtClean="0">
                <a:solidFill>
                  <a:schemeClr val="tx1"/>
                </a:solidFill>
                <a:latin typeface="+mn-lt"/>
                <a:ea typeface="+mn-ea"/>
                <a:cs typeface="+mn-cs"/>
              </a:rPr>
              <a:t>• Car 3 needs quadrants c and d.</a:t>
            </a:r>
          </a:p>
          <a:p>
            <a:r>
              <a:rPr lang="en-US" sz="1200" kern="1200" baseline="0" dirty="0" smtClean="0">
                <a:solidFill>
                  <a:schemeClr val="tx1"/>
                </a:solidFill>
                <a:latin typeface="+mn-lt"/>
                <a:ea typeface="+mn-ea"/>
                <a:cs typeface="+mn-cs"/>
              </a:rPr>
              <a:t>• Car 4 needs quadrants d and 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However, if all four cars ignore the rules and proceed (cautiously) into the</a:t>
            </a:r>
          </a:p>
          <a:p>
            <a:r>
              <a:rPr lang="en-US" sz="1200" kern="1200" baseline="0" dirty="0" smtClean="0">
                <a:solidFill>
                  <a:schemeClr val="tx1"/>
                </a:solidFill>
                <a:latin typeface="+mn-lt"/>
                <a:ea typeface="+mn-ea"/>
                <a:cs typeface="+mn-cs"/>
              </a:rPr>
              <a:t>intersection at the same time, then each car seizes one resource (one quadrant) but</a:t>
            </a:r>
          </a:p>
          <a:p>
            <a:r>
              <a:rPr lang="en-US" sz="1200" kern="1200" baseline="0" dirty="0" smtClean="0">
                <a:solidFill>
                  <a:schemeClr val="tx1"/>
                </a:solidFill>
                <a:latin typeface="+mn-lt"/>
                <a:ea typeface="+mn-ea"/>
                <a:cs typeface="+mn-cs"/>
              </a:rPr>
              <a:t>cannot proceed because the required second resource has already been seized by</a:t>
            </a:r>
          </a:p>
          <a:p>
            <a:r>
              <a:rPr lang="en-US" sz="1200" kern="1200" baseline="0" dirty="0" smtClean="0">
                <a:solidFill>
                  <a:schemeClr val="tx1"/>
                </a:solidFill>
                <a:latin typeface="+mn-lt"/>
                <a:ea typeface="+mn-ea"/>
                <a:cs typeface="+mn-cs"/>
              </a:rPr>
              <a:t>another car. This is an actual deadlock.</a:t>
            </a: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use Figure 6.10 to illustrate the deadlock detection algorithm. The</a:t>
            </a:r>
          </a:p>
          <a:p>
            <a:r>
              <a:rPr lang="en-US" sz="1200" kern="1200" baseline="0" dirty="0" smtClean="0">
                <a:solidFill>
                  <a:schemeClr val="tx1"/>
                </a:solidFill>
                <a:latin typeface="+mn-lt"/>
                <a:ea typeface="+mn-ea"/>
                <a:cs typeface="+mn-cs"/>
              </a:rPr>
              <a:t>algorithm proceeds as follows:</a:t>
            </a:r>
            <a:endParaRPr lang="en-NZ" sz="1200" b="0" kern="1200" baseline="0" dirty="0" smtClean="0">
              <a:solidFill>
                <a:schemeClr val="tx1"/>
              </a:solidFill>
              <a:latin typeface="+mn-lt"/>
              <a:ea typeface="+mn-ea"/>
              <a:cs typeface="+mn-cs"/>
            </a:endParaRP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W=W + (0 0 0 1 0) = (0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deadlock has been detected, some strategy is needed for recovery. The following are possible approaches, listed in order of increasing sophistication: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Abort all deadlocked processes. </a:t>
            </a:r>
            <a:r>
              <a:rPr lang="en-US" sz="1200" b="0" kern="1200" baseline="0" dirty="0" smtClean="0">
                <a:solidFill>
                  <a:schemeClr val="tx1"/>
                </a:solidFill>
                <a:latin typeface="+mn-lt"/>
                <a:ea typeface="+mn-ea"/>
                <a:cs typeface="+mn-cs"/>
              </a:rPr>
              <a:t>This is, believe it or not, one of the most </a:t>
            </a:r>
            <a:r>
              <a:rPr lang="en-US" sz="1200" kern="1200" baseline="0" dirty="0" smtClean="0">
                <a:solidFill>
                  <a:schemeClr val="tx1"/>
                </a:solidFill>
                <a:latin typeface="+mn-lt"/>
                <a:ea typeface="+mn-ea"/>
                <a:cs typeface="+mn-cs"/>
              </a:rPr>
              <a:t>common, if not the most common, solution adopted in operating systems.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Back up each deadlocked process to some previously defined checkpoint, and restart all processes</a:t>
            </a:r>
            <a:r>
              <a:rPr lang="en-US" sz="1200" kern="1200" baseline="0" dirty="0" smtClean="0">
                <a:solidFill>
                  <a:schemeClr val="tx1"/>
                </a:solidFill>
                <a:latin typeface="+mn-lt"/>
                <a:ea typeface="+mn-ea"/>
                <a:cs typeface="+mn-cs"/>
              </a:rPr>
              <a:t>. This requires that rollback and restart mechanisms be built in to the system. The risk in this approach is that the original deadlock may recur. However, the </a:t>
            </a:r>
            <a:r>
              <a:rPr lang="en-US" sz="1200" kern="1200" baseline="0" dirty="0" err="1" smtClean="0">
                <a:solidFill>
                  <a:schemeClr val="tx1"/>
                </a:solidFill>
                <a:latin typeface="+mn-lt"/>
                <a:ea typeface="+mn-ea"/>
                <a:cs typeface="+mn-cs"/>
              </a:rPr>
              <a:t>nondeterminancy</a:t>
            </a:r>
            <a:r>
              <a:rPr lang="en-US" sz="1200" kern="1200" baseline="0" dirty="0" smtClean="0">
                <a:solidFill>
                  <a:schemeClr val="tx1"/>
                </a:solidFill>
                <a:latin typeface="+mn-lt"/>
                <a:ea typeface="+mn-ea"/>
                <a:cs typeface="+mn-cs"/>
              </a:rPr>
              <a:t> of concurrent processing may ensure that this does not happen.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Successively abort deadlocked processes until deadlock no longer exists. </a:t>
            </a:r>
            <a:r>
              <a:rPr lang="en-US" sz="1200" b="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order in which processes are selected for abortion should be on the basis of some criterion of minimum cost. After each abortion, the detection algorithm must be </a:t>
            </a:r>
            <a:r>
              <a:rPr lang="en-US" sz="1200" kern="1200" baseline="0" dirty="0" err="1" smtClean="0">
                <a:solidFill>
                  <a:schemeClr val="tx1"/>
                </a:solidFill>
                <a:latin typeface="+mn-lt"/>
                <a:ea typeface="+mn-ea"/>
                <a:cs typeface="+mn-cs"/>
              </a:rPr>
              <a:t>reinvoked</a:t>
            </a:r>
            <a:r>
              <a:rPr lang="en-US" sz="1200" kern="1200" baseline="0" dirty="0" smtClean="0">
                <a:solidFill>
                  <a:schemeClr val="tx1"/>
                </a:solidFill>
                <a:latin typeface="+mn-lt"/>
                <a:ea typeface="+mn-ea"/>
                <a:cs typeface="+mn-cs"/>
              </a:rPr>
              <a:t> to see whether deadlock still exists.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Successively preempt resources until deadlock no longer exists. </a:t>
            </a:r>
            <a:r>
              <a:rPr lang="en-US" sz="1200" b="0" kern="1200" baseline="0" dirty="0" smtClean="0">
                <a:solidFill>
                  <a:schemeClr val="tx1"/>
                </a:solidFill>
                <a:latin typeface="+mn-lt"/>
                <a:ea typeface="+mn-ea"/>
                <a:cs typeface="+mn-cs"/>
              </a:rPr>
              <a:t>As in (3), a </a:t>
            </a:r>
            <a:r>
              <a:rPr lang="en-US" sz="1200" b="0" kern="1200" baseline="0" dirty="0" err="1" smtClean="0">
                <a:solidFill>
                  <a:schemeClr val="tx1"/>
                </a:solidFill>
                <a:latin typeface="+mn-lt"/>
                <a:ea typeface="+mn-ea"/>
                <a:cs typeface="+mn-cs"/>
              </a:rPr>
              <a:t>costbased</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selection should be used, and </a:t>
            </a:r>
            <a:r>
              <a:rPr lang="en-US" sz="1200" kern="1200" baseline="0" dirty="0" err="1" smtClean="0">
                <a:solidFill>
                  <a:schemeClr val="tx1"/>
                </a:solidFill>
                <a:latin typeface="+mn-lt"/>
                <a:ea typeface="+mn-ea"/>
                <a:cs typeface="+mn-cs"/>
              </a:rPr>
              <a:t>reinvocation</a:t>
            </a:r>
            <a:r>
              <a:rPr lang="en-US" sz="1200" kern="1200" baseline="0" dirty="0" smtClean="0">
                <a:solidFill>
                  <a:schemeClr val="tx1"/>
                </a:solidFill>
                <a:latin typeface="+mn-lt"/>
                <a:ea typeface="+mn-ea"/>
                <a:cs typeface="+mn-cs"/>
              </a:rPr>
              <a:t> of the detection algorithm is required after each preemption. A process that has a resource preempted from it must be rolled back to a point prior to its acquisition of that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(3) and (4), the selection criteria could be one of the following. Choose the process with the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processor time consumed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output produced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most estimated time remaining</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least total resources allocated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lowest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these quantities are easier to measure than others. Estimated time remaining is particularly suspect. Also, other than by means of the priority measure, there is no indication of the “cost” to the user, as opposed to the cost to the system as a whole.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Table 6.1 suggests, there are strengths and weaknesses to all of the strategies for dealing with deadlock. Rather than attempting to design an OS facility that employs only one of these strategies, it might be more efficient to use different strategies in different situations.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the dining philosophers problem, introduced by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smtClean="0">
                <a:solidFill>
                  <a:schemeClr val="tx1"/>
                </a:solidFill>
                <a:latin typeface="+mn-lt"/>
                <a:ea typeface="+mn-ea"/>
                <a:cs typeface="+mn-cs"/>
              </a:rPr>
              <a:t>starvation (in this case, the term has </a:t>
            </a:r>
            <a:r>
              <a:rPr lang="en-US" sz="1200" kern="1200" baseline="0" dirty="0" smtClean="0">
                <a:solidFill>
                  <a:schemeClr val="tx1"/>
                </a:solidFill>
                <a:latin typeface="+mn-lt"/>
                <a:ea typeface="+mn-ea"/>
                <a:cs typeface="+mn-cs"/>
              </a:rPr>
              <a:t>literal as well as algorithmic meaning!).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6.12 suggests a solution using semaphores. Each philosopher picks up first the fork on the left and then the fork on the right. After the philosopher is finished eating, the two forks are replaced on the table. This solution, alas, leads to deadlock: If all of the philosophers are hungry at the same time, they all sit down, they all pick up the fork on their left, and they all reach out for the other fork, which is not there. In this undignified position, all philosophers starve.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the risk of deadlock, we could buy five additional forks (a more sanitary solution!) or teach the philosophers to eat spaghetti with just one fork. As another approach, we could consider adding an attendant who only allows four philosophers at a time into the dining room. With at most four seated philosophers, at least one philosopher will have access to two forks.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6.13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sz="1200" kern="1200" baseline="0" dirty="0" err="1" smtClean="0">
                <a:solidFill>
                  <a:schemeClr val="tx1"/>
                </a:solidFill>
                <a:latin typeface="+mn-lt"/>
                <a:ea typeface="+mn-ea"/>
                <a:cs typeface="+mn-cs"/>
              </a:rPr>
              <a:t>get_forks</a:t>
            </a:r>
            <a:r>
              <a:rPr lang="en-US" sz="1200" kern="1200" baseline="0" dirty="0" smtClean="0">
                <a:solidFill>
                  <a:schemeClr val="tx1"/>
                </a:solidFill>
                <a:latin typeface="+mn-lt"/>
                <a:ea typeface="+mn-ea"/>
                <a:cs typeface="+mn-cs"/>
              </a:rPr>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provides a variety of mechanisms for </a:t>
            </a:r>
            <a:r>
              <a:rPr lang="en-US" sz="1200" kern="1200" baseline="0" dirty="0" err="1" smtClean="0">
                <a:solidFill>
                  <a:schemeClr val="tx1"/>
                </a:solidFill>
                <a:latin typeface="+mn-lt"/>
                <a:ea typeface="+mn-ea"/>
                <a:cs typeface="+mn-cs"/>
              </a:rPr>
              <a:t>interprocessor</a:t>
            </a:r>
            <a:r>
              <a:rPr lang="en-US" sz="1200" kern="1200" baseline="0" dirty="0" smtClean="0">
                <a:solidFill>
                  <a:schemeClr val="tx1"/>
                </a:solidFill>
                <a:latin typeface="+mn-lt"/>
                <a:ea typeface="+mn-ea"/>
                <a:cs typeface="+mn-cs"/>
              </a:rPr>
              <a:t> communication and synchronization.</a:t>
            </a:r>
          </a:p>
          <a:p>
            <a:r>
              <a:rPr lang="en-US" sz="1200" kern="1200" baseline="0" dirty="0" smtClean="0">
                <a:solidFill>
                  <a:schemeClr val="tx1"/>
                </a:solidFill>
                <a:latin typeface="+mn-lt"/>
                <a:ea typeface="+mn-ea"/>
                <a:cs typeface="+mn-cs"/>
              </a:rPr>
              <a:t>Here, we look at the most important of these:</a:t>
            </a:r>
          </a:p>
          <a:p>
            <a:r>
              <a:rPr lang="en-US" sz="1200" kern="1200" baseline="0" dirty="0" smtClean="0">
                <a:solidFill>
                  <a:schemeClr val="tx1"/>
                </a:solidFill>
                <a:latin typeface="+mn-lt"/>
                <a:ea typeface="+mn-ea"/>
                <a:cs typeface="+mn-cs"/>
              </a:rPr>
              <a:t>• Pipes</a:t>
            </a:r>
          </a:p>
          <a:p>
            <a:r>
              <a:rPr lang="en-US" sz="1200" kern="1200" baseline="0" dirty="0" smtClean="0">
                <a:solidFill>
                  <a:schemeClr val="tx1"/>
                </a:solidFill>
                <a:latin typeface="+mn-lt"/>
                <a:ea typeface="+mn-ea"/>
                <a:cs typeface="+mn-cs"/>
              </a:rPr>
              <a:t>• Messages</a:t>
            </a:r>
          </a:p>
          <a:p>
            <a:r>
              <a:rPr lang="en-US" sz="1200" kern="1200" baseline="0" dirty="0" smtClean="0">
                <a:solidFill>
                  <a:schemeClr val="tx1"/>
                </a:solidFill>
                <a:latin typeface="+mn-lt"/>
                <a:ea typeface="+mn-ea"/>
                <a:cs typeface="+mn-cs"/>
              </a:rPr>
              <a:t>• Shared memory</a:t>
            </a:r>
          </a:p>
          <a:p>
            <a:r>
              <a:rPr lang="en-US" sz="1200" kern="1200" baseline="0" dirty="0" smtClean="0">
                <a:solidFill>
                  <a:schemeClr val="tx1"/>
                </a:solidFill>
                <a:latin typeface="+mn-lt"/>
                <a:ea typeface="+mn-ea"/>
                <a:cs typeface="+mn-cs"/>
              </a:rPr>
              <a:t>• Semaphores</a:t>
            </a:r>
          </a:p>
          <a:p>
            <a:r>
              <a:rPr lang="en-US" sz="1200" kern="1200" baseline="0" dirty="0" smtClean="0">
                <a:solidFill>
                  <a:schemeClr val="tx1"/>
                </a:solidFill>
                <a:latin typeface="+mn-lt"/>
                <a:ea typeface="+mn-ea"/>
                <a:cs typeface="+mn-cs"/>
              </a:rPr>
              <a:t>• Signals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Pipes, messages, and shared memory can be used to communicate data between</a:t>
            </a:r>
          </a:p>
          <a:p>
            <a:r>
              <a:rPr lang="en-US" sz="1200" kern="1200" baseline="0" dirty="0" smtClean="0">
                <a:solidFill>
                  <a:schemeClr val="tx1"/>
                </a:solidFill>
                <a:latin typeface="+mn-lt"/>
                <a:ea typeface="+mn-ea"/>
                <a:cs typeface="+mn-cs"/>
              </a:rPr>
              <a:t>processes, whereas semaphores and signals are used to trigger actions by other</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message is a block of bytes with an accompanying type. UNIX provides </a:t>
            </a:r>
            <a:r>
              <a:rPr lang="en-US" sz="1200" kern="1200" baseline="0" dirty="0" err="1" smtClean="0">
                <a:solidFill>
                  <a:schemeClr val="tx1"/>
                </a:solidFill>
                <a:latin typeface="+mn-lt"/>
                <a:ea typeface="+mn-ea"/>
                <a:cs typeface="+mn-cs"/>
              </a:rPr>
              <a:t>msgsnd</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msgrcv</a:t>
            </a:r>
            <a:r>
              <a:rPr lang="en-US" sz="1200" kern="1200" baseline="0" dirty="0" smtClean="0">
                <a:solidFill>
                  <a:schemeClr val="tx1"/>
                </a:solidFill>
                <a:latin typeface="+mn-lt"/>
                <a:ea typeface="+mn-ea"/>
                <a:cs typeface="+mn-cs"/>
              </a:rPr>
              <a:t> system calls for processes to engage in message passing. Associated with each process is a message queue, which functions like a mailbox.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message sender specifies the type of message with each message sent, and this can be used as a selection criterion by the receiver. The receiver can either retrieve messages in first-in-first-out order or by type. A process will block when trying to send a message to a full queue. A process will also block when trying to read from an empty queue. If a process attempts to read a message of a certain type and fails because no message of that type is present, the process is not blocked.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smtClean="0">
                <a:solidFill>
                  <a:schemeClr val="tx1"/>
                </a:solidFill>
                <a:latin typeface="+mn-lt"/>
                <a:ea typeface="+mn-ea"/>
                <a:cs typeface="+mn-cs"/>
              </a:rPr>
              <a:t>joint progress diagram , </a:t>
            </a:r>
            <a:r>
              <a:rPr lang="en-US" sz="1200" b="0" kern="1200" baseline="0" dirty="0" smtClean="0">
                <a:solidFill>
                  <a:schemeClr val="tx1"/>
                </a:solidFill>
                <a:latin typeface="+mn-lt"/>
                <a:ea typeface="+mn-ea"/>
                <a:cs typeface="+mn-cs"/>
              </a:rPr>
              <a:t>illustrates the progress of two processes competing for two </a:t>
            </a:r>
            <a:r>
              <a:rPr lang="en-US" sz="1200" kern="1200" baseline="0" dirty="0" smtClean="0">
                <a:solidFill>
                  <a:schemeClr val="tx1"/>
                </a:solidFill>
                <a:latin typeface="+mn-lt"/>
                <a:ea typeface="+mn-ea"/>
                <a:cs typeface="+mn-cs"/>
              </a:rPr>
              <a:t>resources. Each process needs exclusive use of both resources for a certain period of time.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6.2 , the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-axis represents progress in the execution of P and the </a:t>
            </a:r>
            <a:r>
              <a:rPr lang="en-US" sz="1200" i="1" kern="1200" baseline="0" dirty="0" err="1" smtClean="0">
                <a:solidFill>
                  <a:schemeClr val="tx1"/>
                </a:solidFill>
                <a:latin typeface="+mn-lt"/>
                <a:ea typeface="+mn-ea"/>
                <a:cs typeface="+mn-cs"/>
              </a:rPr>
              <a:t>y</a:t>
            </a:r>
            <a:r>
              <a:rPr lang="en-US" sz="1200" i="1" kern="1200" baseline="0" dirty="0" smtClean="0">
                <a:solidFill>
                  <a:schemeClr val="tx1"/>
                </a:solidFill>
                <a:latin typeface="+mn-lt"/>
                <a:ea typeface="+mn-ea"/>
                <a:cs typeface="+mn-cs"/>
              </a:rPr>
              <a:t> –axis </a:t>
            </a:r>
            <a:r>
              <a:rPr lang="en-US" sz="1200" kern="1200" baseline="0" dirty="0" smtClean="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smtClean="0">
                <a:solidFill>
                  <a:schemeClr val="tx1"/>
                </a:solidFill>
                <a:latin typeface="+mn-lt"/>
                <a:ea typeface="+mn-ea"/>
                <a:cs typeface="+mn-cs"/>
              </a:rPr>
              <a:t>joint execution progress of P and Q to enter these regions.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shows six different execution paths. These can be summarized as</a:t>
            </a:r>
          </a:p>
          <a:p>
            <a:r>
              <a:rPr lang="en-US" sz="1200" kern="1200" baseline="0" dirty="0" smtClean="0">
                <a:solidFill>
                  <a:schemeClr val="tx1"/>
                </a:solidFill>
                <a:latin typeface="+mn-lt"/>
                <a:ea typeface="+mn-ea"/>
                <a:cs typeface="+mn-cs"/>
              </a:rPr>
              <a:t>follows:</a:t>
            </a:r>
          </a:p>
          <a:p>
            <a:r>
              <a:rPr lang="en-US" sz="1200" b="1" kern="1200" baseline="0" dirty="0" smtClean="0">
                <a:solidFill>
                  <a:schemeClr val="tx1"/>
                </a:solidFill>
                <a:latin typeface="+mn-lt"/>
                <a:ea typeface="+mn-ea"/>
                <a:cs typeface="+mn-cs"/>
              </a:rPr>
              <a:t>1. Q acquires B and then A and then releases B and A. When P resumes execution,</a:t>
            </a:r>
          </a:p>
          <a:p>
            <a:r>
              <a:rPr lang="en-US" sz="1200" kern="1200" baseline="0" dirty="0" smtClean="0">
                <a:solidFill>
                  <a:schemeClr val="tx1"/>
                </a:solidFill>
                <a:latin typeface="+mn-lt"/>
                <a:ea typeface="+mn-ea"/>
                <a:cs typeface="+mn-cs"/>
              </a:rPr>
              <a:t>it will be able to acquire both resources.</a:t>
            </a:r>
          </a:p>
          <a:p>
            <a:r>
              <a:rPr lang="en-US" sz="1200" b="1" kern="1200" baseline="0" dirty="0" smtClean="0">
                <a:solidFill>
                  <a:schemeClr val="tx1"/>
                </a:solidFill>
                <a:latin typeface="+mn-lt"/>
                <a:ea typeface="+mn-ea"/>
                <a:cs typeface="+mn-cs"/>
              </a:rPr>
              <a:t>2. Q acquires B and then A. P executes and blocks on a request for A. Q releases</a:t>
            </a:r>
          </a:p>
          <a:p>
            <a:r>
              <a:rPr lang="en-US" sz="1200" kern="1200" baseline="0" dirty="0" smtClean="0">
                <a:solidFill>
                  <a:schemeClr val="tx1"/>
                </a:solidFill>
                <a:latin typeface="+mn-lt"/>
                <a:ea typeface="+mn-ea"/>
                <a:cs typeface="+mn-cs"/>
              </a:rPr>
              <a:t>B and A. When P resumes execution, it will be able to acquire both resources.</a:t>
            </a:r>
          </a:p>
          <a:p>
            <a:r>
              <a:rPr lang="en-US" sz="1200" b="1" kern="1200" baseline="0" dirty="0" smtClean="0">
                <a:solidFill>
                  <a:schemeClr val="tx1"/>
                </a:solidFill>
                <a:latin typeface="+mn-lt"/>
                <a:ea typeface="+mn-ea"/>
                <a:cs typeface="+mn-cs"/>
              </a:rPr>
              <a:t>3. Q acquires B and then P acquires A.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4. P acquires A and then Q acquires B.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5. P acquires A and then B. Q executes and blocks on a request for B. P releases</a:t>
            </a:r>
          </a:p>
          <a:p>
            <a:r>
              <a:rPr lang="en-US" sz="1200" kern="1200" baseline="0" dirty="0" smtClean="0">
                <a:solidFill>
                  <a:schemeClr val="tx1"/>
                </a:solidFill>
                <a:latin typeface="+mn-lt"/>
                <a:ea typeface="+mn-ea"/>
                <a:cs typeface="+mn-cs"/>
              </a:rPr>
              <a:t>A and B. When Q resumes execution, it will be able to acquire both resources.</a:t>
            </a:r>
          </a:p>
          <a:p>
            <a:r>
              <a:rPr lang="en-US" sz="1200" b="1" kern="1200" baseline="0" dirty="0" smtClean="0">
                <a:solidFill>
                  <a:schemeClr val="tx1"/>
                </a:solidFill>
                <a:latin typeface="+mn-lt"/>
                <a:ea typeface="+mn-ea"/>
                <a:cs typeface="+mn-cs"/>
              </a:rPr>
              <a:t>6. P acquires A and then B and then releases A and B. When Q resumes execution,</a:t>
            </a:r>
          </a:p>
          <a:p>
            <a:r>
              <a:rPr lang="en-US" sz="1200" kern="1200" baseline="0" dirty="0" smtClean="0">
                <a:solidFill>
                  <a:schemeClr val="tx1"/>
                </a:solidFill>
                <a:latin typeface="+mn-lt"/>
                <a:ea typeface="+mn-ea"/>
                <a:cs typeface="+mn-cs"/>
              </a:rPr>
              <a:t>it will be able to acquire both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gray-shaded area of Figure 6.2 , which can be referred to as a </a:t>
            </a:r>
            <a:r>
              <a:rPr lang="en-US" sz="1200" b="1" kern="1200" baseline="0" dirty="0" smtClean="0">
                <a:solidFill>
                  <a:schemeClr val="tx1"/>
                </a:solidFill>
                <a:latin typeface="+mn-lt"/>
                <a:ea typeface="+mn-ea"/>
                <a:cs typeface="+mn-cs"/>
              </a:rPr>
              <a:t>fatal region , </a:t>
            </a:r>
            <a:r>
              <a:rPr lang="en-US" sz="1200" kern="1200" baseline="0" dirty="0" smtClean="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fastest form of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 provided in UNIX is shared memory. This is a common block of virtual memory shared by multiple processes. Processes read and write shared memory using the same machine instructions they use to read and write other portions of their virtual memory space. Permission is read-only or read-write for a process, determined on a per-process basis. Mutual exclusion constraints are not part of the shared-memory facility but must be provided by the processes using the shared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semaphore system calls in UNIX System V are a generalization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defined in Chapter 5 ; several operations can be performed simultaneously and the increment and decrement operations can be values greater than 1. The kernel does all of the requested operations atomically; no other process may access the semaphore until all operations have completed.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semaphore consists of the following elements:</a:t>
            </a:r>
          </a:p>
          <a:p>
            <a:r>
              <a:rPr lang="en-US" sz="1200" kern="1200" baseline="0" dirty="0" smtClean="0">
                <a:solidFill>
                  <a:schemeClr val="tx1"/>
                </a:solidFill>
                <a:latin typeface="+mn-lt"/>
                <a:ea typeface="+mn-ea"/>
                <a:cs typeface="+mn-cs"/>
              </a:rPr>
              <a:t>• Current value of the semaphore</a:t>
            </a:r>
          </a:p>
          <a:p>
            <a:r>
              <a:rPr lang="en-US" sz="1200" kern="1200" baseline="0" dirty="0" smtClean="0">
                <a:solidFill>
                  <a:schemeClr val="tx1"/>
                </a:solidFill>
                <a:latin typeface="+mn-lt"/>
                <a:ea typeface="+mn-ea"/>
                <a:cs typeface="+mn-cs"/>
              </a:rPr>
              <a:t>• Process ID of the last process to operate on the semaphore</a:t>
            </a:r>
          </a:p>
          <a:p>
            <a:r>
              <a:rPr lang="en-US" sz="1200" kern="1200" baseline="0" dirty="0" smtClean="0">
                <a:solidFill>
                  <a:schemeClr val="tx1"/>
                </a:solidFill>
                <a:latin typeface="+mn-lt"/>
                <a:ea typeface="+mn-ea"/>
                <a:cs typeface="+mn-cs"/>
              </a:rPr>
              <a:t>• Number of processes waiting for the semaphore value to be greater than its current value</a:t>
            </a:r>
          </a:p>
          <a:p>
            <a:r>
              <a:rPr lang="en-US" sz="1200" kern="1200" baseline="0" dirty="0" smtClean="0">
                <a:solidFill>
                  <a:schemeClr val="tx1"/>
                </a:solidFill>
                <a:latin typeface="+mn-lt"/>
                <a:ea typeface="+mn-ea"/>
                <a:cs typeface="+mn-cs"/>
              </a:rPr>
              <a:t>• Number of processes waiting for the semaphore value to be zero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the semaphore are queues of processes blocked on that semaphore.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Semaphores are actually created in sets, with a semaphore set consisting of one or more semaphores. There is a </a:t>
            </a:r>
            <a:r>
              <a:rPr lang="en-US" sz="1200" kern="1200" baseline="0" dirty="0" err="1" smtClean="0">
                <a:solidFill>
                  <a:schemeClr val="tx1"/>
                </a:solidFill>
                <a:latin typeface="+mn-lt"/>
                <a:ea typeface="+mn-ea"/>
                <a:cs typeface="+mn-cs"/>
              </a:rPr>
              <a:t>semctl</a:t>
            </a:r>
            <a:r>
              <a:rPr lang="en-US" sz="1200" kern="1200" baseline="0" dirty="0" smtClean="0">
                <a:solidFill>
                  <a:schemeClr val="tx1"/>
                </a:solidFill>
                <a:latin typeface="+mn-lt"/>
                <a:ea typeface="+mn-ea"/>
                <a:cs typeface="+mn-cs"/>
              </a:rPr>
              <a:t> system call that allows all of the semaphore values in the set to be set at the same time. In addition, there is a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system call that takes as an argument a list of semaphore operations, each defined on one of the semaphores in a set. When this call is made, the kernel performs the indicated operations one at a time. For each operation, the actual function is specified by the value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includes all of the concurrency mechanisms found in other UNIX systems, such as SVR4, including pipes, messages, shared memory, and signals. In addition, Linux 2.6 includes a rich set of concurrency mechanisms specifically intended for use when a thread is executing in kernel mode. That is, these are mechanisms used within the kernel to provide concurrency in the execution of kernel code. This section examines the Linux kernel concurrency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provides a set of operations that guarantee atomic operations on a variable. These operations can be used to avoid simple race conditions. An atomic operation executes without interruption and without interference.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a thread performing an atomic operation cannot be interrupted once the operation has started until the operation is finished. In addition, on a multiprocessor system the variable being operated on is locked from access by other threads until this operation is completed.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Two types of atomic operations are defined in Linux: integer operations, which operate on an integer variable, and bitmap operations, which operate on one bit in a bitmap ( Table 6.3 ). These operations must be implemented on any architecture that implements Linux. For some architectures, there are corresponding assembly language instructions for the atomic operations. On other architectures, an operation that locks the memory bus is used to guarantee that the operation is atomic.</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technique used for protecting a critical section in Linux is the spinlock. Only one thread at a time can acquire a spinlock. Any other thread attempting to acquire the same lock will keep trying (spinning) until it can acquire the lock. In essence a spinlock is built on an integer location in memory that is checked by each thread before it enters its critical section. If the value is 0, the thread sets the value to 1 and enters its critical section. If the value is nonzero, the thread continually checks the value until it is zero. The spinlock is easy to implement but has the disadvantage that locked-out threads continue to execute in a busy-waiting mode. Thus spinlocks are most effective in situations where the wait time for acquiring a lock is expected to be very short, say on the order of less than two context changes.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form of use of a spinlock is the following:</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spin_lock(&amp;lock</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critical section */</a:t>
            </a:r>
          </a:p>
          <a:p>
            <a:r>
              <a:rPr lang="en-US" sz="1200" kern="1200" baseline="0" dirty="0" err="1" smtClean="0">
                <a:solidFill>
                  <a:schemeClr val="tx1"/>
                </a:solidFill>
                <a:latin typeface="+mn-lt"/>
                <a:ea typeface="+mn-ea"/>
                <a:cs typeface="+mn-cs"/>
              </a:rPr>
              <a:t>spin_unlock(&amp;lock</a:t>
            </a:r>
            <a:r>
              <a:rPr lang="en-US" sz="1200" kern="1200" baseline="0" dirty="0" smtClean="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basic spinlock (as opposed to the reader–writer spinlock explained subsequently) comes in four flavors ( Table 6.4 )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plain spinlock is used if the programmer knows that the protected data is not accessed by an interrupt handler or bottom half. Otherwise, the appropriate</a:t>
            </a:r>
          </a:p>
          <a:p>
            <a:r>
              <a:rPr lang="en-US" sz="1200" kern="1200" baseline="0" dirty="0" err="1" smtClean="0">
                <a:solidFill>
                  <a:schemeClr val="tx1"/>
                </a:solidFill>
                <a:latin typeface="+mn-lt"/>
                <a:ea typeface="+mn-ea"/>
                <a:cs typeface="+mn-cs"/>
              </a:rPr>
              <a:t>nonplain</a:t>
            </a:r>
            <a:r>
              <a:rPr lang="en-US" sz="1200" kern="1200" baseline="0" dirty="0" smtClean="0">
                <a:solidFill>
                  <a:schemeClr val="tx1"/>
                </a:solidFill>
                <a:latin typeface="+mn-lt"/>
                <a:ea typeface="+mn-ea"/>
                <a:cs typeface="+mn-cs"/>
              </a:rPr>
              <a:t> spinlock is used.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Spinlocks are implemented differently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versus a multiprocessor system.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the following considerations apply.</a:t>
            </a:r>
          </a:p>
          <a:p>
            <a:r>
              <a:rPr lang="en-US" sz="1200" kern="1200" baseline="0" dirty="0" smtClean="0">
                <a:solidFill>
                  <a:schemeClr val="tx1"/>
                </a:solidFill>
                <a:latin typeface="+mn-lt"/>
                <a:ea typeface="+mn-ea"/>
                <a:cs typeface="+mn-cs"/>
              </a:rPr>
              <a:t>If kernel preemption is turned off, so that a thread executing in kernel mode cannot be interrupted, then the locks are deleted at compile time; they are not needed. If kernel preemption is enabled, which does permit interrupts, then the spinlocks again compile away (i.e., no test of a spinlock memory location occurs) but are simply implemented as code that enables/disables interrupts. On a multiple processor system, the spinlock is compiled into code that does in fact test the spinlock location. The use of the spinlock mechanism in a program allows it to be independent of whether it is executed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or multiprocessor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reader–writer spinlock is a mechanism that allows a greater degree of concurrency within the kernel than the basic spinlock. The reader–writer spinlock allows multiple threads to have simultaneous access to the same data structure for reading only but gives exclusive access to the spinlock for a thread that intends to update the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basic spinlock, there are plain, </a:t>
            </a:r>
            <a:r>
              <a:rPr lang="en-US" sz="1200" kern="1200" baseline="0" dirty="0" err="1" smtClean="0">
                <a:solidFill>
                  <a:schemeClr val="tx1"/>
                </a:solidFill>
                <a:latin typeface="+mn-lt"/>
                <a:ea typeface="+mn-ea"/>
                <a:cs typeface="+mn-cs"/>
              </a:rPr>
              <a:t>irq</a:t>
            </a:r>
            <a:r>
              <a:rPr lang="en-US" sz="1200" kern="1200" baseline="0" dirty="0" smtClean="0">
                <a:solidFill>
                  <a:schemeClr val="tx1"/>
                </a:solidFill>
                <a:latin typeface="+mn-lt"/>
                <a:ea typeface="+mn-ea"/>
                <a:cs typeface="+mn-cs"/>
              </a:rPr>
              <a:t> , and </a:t>
            </a:r>
            <a:r>
              <a:rPr lang="en-US" sz="1200" kern="1200" baseline="0" dirty="0" err="1" smtClean="0">
                <a:solidFill>
                  <a:schemeClr val="tx1"/>
                </a:solidFill>
                <a:latin typeface="+mn-lt"/>
                <a:ea typeface="+mn-ea"/>
                <a:cs typeface="+mn-cs"/>
              </a:rPr>
              <a:t>irqsave</a:t>
            </a:r>
            <a:r>
              <a:rPr lang="en-US" sz="1200" kern="1200" baseline="0" dirty="0" smtClean="0">
                <a:solidFill>
                  <a:schemeClr val="tx1"/>
                </a:solidFill>
                <a:latin typeface="+mn-lt"/>
                <a:ea typeface="+mn-ea"/>
                <a:cs typeface="+mn-cs"/>
              </a:rPr>
              <a:t> versions of the reader–writer spinlock.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reader–writer spinlock favors readers over writers. If the spinlock is held for readers, then so long as there is at least one reader, the spinlock cannot be preempted by a writer. Furthermore, new readers may be added to the spinlock even while a writer is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user level, Linux provides a semaphore interface corresponding to that in UNIX SVR4. Internally, Linux provides an implementation of semaphores for its own use. That is, code that is part of the kernel can invoke kernel semaphores. These kernel semaphores cannot be accessed directly by the user program via system calls. They are implemented as functions within the kernel and are thus more efficient than user-visible semaphores.</a:t>
            </a:r>
          </a:p>
          <a:p>
            <a:endParaRPr lang="en-US" sz="1200" kern="1200" baseline="0" dirty="0" smtClean="0">
              <a:solidFill>
                <a:schemeClr val="tx1"/>
              </a:solidFill>
              <a:latin typeface="+mn-lt"/>
              <a:ea typeface="+mn-ea"/>
              <a:cs typeface="+mn-cs"/>
            </a:endParaRPr>
          </a:p>
          <a:p>
            <a:r>
              <a:rPr lang="en-NZ" dirty="0" smtClean="0"/>
              <a:t>Linux provides three types of semaphore facilities in the kernel: </a:t>
            </a:r>
          </a:p>
          <a:p>
            <a:pPr lvl="1">
              <a:buFont typeface="Arial" pitchFamily="34" charset="0"/>
              <a:buChar char="•"/>
            </a:pPr>
            <a:r>
              <a:rPr lang="en-NZ" dirty="0" smtClean="0"/>
              <a:t> binary semaphores,</a:t>
            </a:r>
          </a:p>
          <a:p>
            <a:pPr lvl="1">
              <a:buFont typeface="Arial" pitchFamily="34" charset="0"/>
              <a:buChar char="•"/>
            </a:pPr>
            <a:r>
              <a:rPr lang="en-NZ" dirty="0" smtClean="0"/>
              <a:t> counting semaphores, and </a:t>
            </a:r>
          </a:p>
          <a:p>
            <a:pPr lvl="1">
              <a:buFont typeface="Arial" pitchFamily="34" charset="0"/>
              <a:buChar char="•"/>
            </a:pPr>
            <a:r>
              <a:rPr lang="en-NZ" dirty="0" smtClean="0"/>
              <a:t> reader-writer semaphores.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binary and counting semaphores defined in Linux 2.6 ( Table 6.5 ) have the same functionality as described for such semaphores in Chapter 5 . The function names down and up are used for the functions referred to in Chapter 5 as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respectively.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counting semaphore is initialized using the </a:t>
            </a:r>
            <a:r>
              <a:rPr lang="en-US" sz="1200" kern="1200" baseline="0" dirty="0" err="1" smtClean="0">
                <a:solidFill>
                  <a:schemeClr val="tx1"/>
                </a:solidFill>
                <a:latin typeface="+mn-lt"/>
                <a:ea typeface="+mn-ea"/>
                <a:cs typeface="+mn-cs"/>
              </a:rPr>
              <a:t>sema_init</a:t>
            </a:r>
            <a:r>
              <a:rPr lang="en-US" sz="1200" kern="1200" baseline="0" dirty="0" smtClean="0">
                <a:solidFill>
                  <a:schemeClr val="tx1"/>
                </a:solidFill>
                <a:latin typeface="+mn-lt"/>
                <a:ea typeface="+mn-ea"/>
                <a:cs typeface="+mn-cs"/>
              </a:rPr>
              <a:t> function, which gives the semaphore a name and assigns an initial value to the semaphore. Binary semaphores, called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in Linux, are initialized using the </a:t>
            </a:r>
            <a:r>
              <a:rPr lang="en-US" sz="1200" kern="1200" baseline="0" dirty="0" err="1" smtClean="0">
                <a:solidFill>
                  <a:schemeClr val="tx1"/>
                </a:solidFill>
                <a:latin typeface="+mn-lt"/>
                <a:ea typeface="+mn-ea"/>
                <a:cs typeface="+mn-cs"/>
              </a:rPr>
              <a:t>init_MUTEX</a:t>
            </a:r>
            <a:r>
              <a:rPr lang="en-US" sz="1200" kern="1200" baseline="0" dirty="0" smtClean="0">
                <a:solidFill>
                  <a:schemeClr val="tx1"/>
                </a:solidFill>
                <a:latin typeface="+mn-lt"/>
                <a:ea typeface="+mn-ea"/>
                <a:cs typeface="+mn-cs"/>
              </a:rPr>
              <a:t> and init_ MUTEX_LOCKED functions, which initialize the semaphore to 1 or 0, respectively.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6.5 shows the basic reader–writer semaphore operations. The reader–writer semaphore uses uninterruptible sleep, so there is only one version of each of the down operations.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enforce the order in which instructions are executed, Linux provides the memory barrier facility. Table 6.6 lists the most important functions that are defined for this facility.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operation insures that no reads occur across the barrier defined by the place of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in the code. Similarly,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operation insures that no writes occur across the barrier defined by the place of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in the code. The </a:t>
            </a:r>
            <a:r>
              <a:rPr lang="en-US" sz="1200" kern="1200" baseline="0" dirty="0" err="1" smtClean="0">
                <a:solidFill>
                  <a:schemeClr val="tx1"/>
                </a:solidFill>
                <a:latin typeface="+mn-lt"/>
                <a:ea typeface="+mn-ea"/>
                <a:cs typeface="+mn-cs"/>
              </a:rPr>
              <a:t>mb</a:t>
            </a:r>
            <a:r>
              <a:rPr lang="en-US" sz="1200" kern="1200" baseline="0" dirty="0" smtClean="0">
                <a:solidFill>
                  <a:schemeClr val="tx1"/>
                </a:solidFill>
                <a:latin typeface="+mn-lt"/>
                <a:ea typeface="+mn-ea"/>
                <a:cs typeface="+mn-cs"/>
              </a:rPr>
              <a:t>() operation provides both a load and store barrier.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important points to note about the barrier operations: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barriers relate to machine instructions, namely loads and stores. </a:t>
            </a:r>
            <a:r>
              <a:rPr lang="en-US" sz="1200" b="0" kern="1200" baseline="0" dirty="0" smtClean="0">
                <a:solidFill>
                  <a:schemeClr val="tx1"/>
                </a:solidFill>
                <a:latin typeface="+mn-lt"/>
                <a:ea typeface="+mn-ea"/>
                <a:cs typeface="+mn-cs"/>
              </a:rPr>
              <a:t>Thus the </a:t>
            </a:r>
            <a:r>
              <a:rPr lang="en-US" sz="1200" kern="1200" baseline="0" dirty="0" smtClean="0">
                <a:solidFill>
                  <a:schemeClr val="tx1"/>
                </a:solidFill>
                <a:latin typeface="+mn-lt"/>
                <a:ea typeface="+mn-ea"/>
                <a:cs typeface="+mn-cs"/>
              </a:rPr>
              <a:t>higher-level language instruction a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involves both a load (read) from location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a store (write) to location a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rmb</a:t>
            </a:r>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wmb</a:t>
            </a:r>
            <a:r>
              <a:rPr lang="en-US" sz="1200" b="1" kern="1200" baseline="0" dirty="0" smtClean="0">
                <a:solidFill>
                  <a:schemeClr val="tx1"/>
                </a:solidFill>
                <a:latin typeface="+mn-lt"/>
                <a:ea typeface="+mn-ea"/>
                <a:cs typeface="+mn-cs"/>
              </a:rPr>
              <a:t> , and </a:t>
            </a:r>
            <a:r>
              <a:rPr lang="en-US" sz="1200" b="1" kern="1200" baseline="0" dirty="0" err="1" smtClean="0">
                <a:solidFill>
                  <a:schemeClr val="tx1"/>
                </a:solidFill>
                <a:latin typeface="+mn-lt"/>
                <a:ea typeface="+mn-ea"/>
                <a:cs typeface="+mn-cs"/>
              </a:rPr>
              <a:t>mb</a:t>
            </a:r>
            <a:r>
              <a:rPr lang="en-US" sz="1200" b="1" kern="1200" baseline="0" dirty="0" smtClean="0">
                <a:solidFill>
                  <a:schemeClr val="tx1"/>
                </a:solidFill>
                <a:latin typeface="+mn-lt"/>
                <a:ea typeface="+mn-ea"/>
                <a:cs typeface="+mn-cs"/>
              </a:rPr>
              <a:t> operations dictate the behavior of both the compiler and the processor</a:t>
            </a:r>
            <a:r>
              <a:rPr lang="en-US" sz="1200" kern="1200" baseline="0" dirty="0" smtClean="0">
                <a:solidFill>
                  <a:schemeClr val="tx1"/>
                </a:solidFill>
                <a:latin typeface="+mn-lt"/>
                <a:ea typeface="+mn-ea"/>
                <a:cs typeface="+mn-cs"/>
              </a:rPr>
              <a:t>. In the case of the compiler, the barrier operation dictates that the compiler not reorder instructions during the compile process. In the case of the processor, the barrier operation dictates that any instructions pending in the pipeline before the barrier must be committed for execution before any instructions encountered after the barrier.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addition to the concurrency mechanisms of UNIX SVR4, Solaris supports four thread synchronization primitives:</a:t>
            </a:r>
          </a:p>
          <a:p>
            <a:pPr lvl="0" algn="l" rtl="0" eaLnBrk="0" fontAlgn="base" hangingPunct="0">
              <a:spcBef>
                <a:spcPct val="30000"/>
              </a:spcBef>
              <a:spcAft>
                <a:spcPct val="0"/>
              </a:spcAft>
            </a:pPr>
            <a:endParaRPr lang="en-US" sz="1200" kern="1200" baseline="0" dirty="0" smtClean="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smtClean="0">
                <a:solidFill>
                  <a:schemeClr val="tx1"/>
                </a:solidFill>
                <a:latin typeface="+mn-lt"/>
                <a:ea typeface="+mn-ea"/>
                <a:cs typeface="+mn-cs"/>
              </a:rPr>
              <a:t>Mutual exclusion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Multiple readers, single writer (readers/writer)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Condition variables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implements these primitives within the kernel for kernel threads; they are also provided in the threads library for user-level threads. Figure 6.15 shows the data structures for these primitives. The initialization functions for the primitives fill in some of the data members. Once a synchronization object is created, there are essentially only two operations that can be performed: enter (acquire lock) and release (unlock). There are no mechanisms in the kernel or the threads library to enforce mutual exclusion or to prevent deadlock. If a thread attempts to access a piece of data or code that is supposed to be protected but does not use the appropriate synchronization primitive, then such access occurs. If a thread locks an object and then fails to unlock it, no kernel action is taken.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used to ensure that only one thread at a time can access the resource protected by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The thread that locks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must be the one that unlocks it. A thread attempts to acquire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by executing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_ enter primitive. If </a:t>
            </a:r>
            <a:r>
              <a:rPr lang="en-US" sz="1200" kern="1200" baseline="0" dirty="0" err="1" smtClean="0">
                <a:solidFill>
                  <a:schemeClr val="tx1"/>
                </a:solidFill>
                <a:latin typeface="+mn-lt"/>
                <a:ea typeface="+mn-ea"/>
                <a:cs typeface="+mn-cs"/>
              </a:rPr>
              <a:t>mutex_enter</a:t>
            </a:r>
            <a:r>
              <a:rPr lang="en-US" sz="1200" kern="1200" baseline="0" dirty="0" smtClean="0">
                <a:solidFill>
                  <a:schemeClr val="tx1"/>
                </a:solidFill>
                <a:latin typeface="+mn-lt"/>
                <a:ea typeface="+mn-ea"/>
                <a:cs typeface="+mn-cs"/>
              </a:rPr>
              <a:t> cannot set the lock (because it is already set by another thread), the blocking action depends on type-specific information stored in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The default blocking policy is a spinlock: A blocked thread polls the status of the lock while executing in a busy waiting loop. An interrupt-based blocking mechanism is optional. In this latter case,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includes a turnstile id that identifies a queue of threads sleeping on this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provides classic counting semaphores, with the following primitives:</a:t>
            </a:r>
          </a:p>
          <a:p>
            <a:r>
              <a:rPr lang="en-US" sz="1200" kern="1200" baseline="0" dirty="0" err="1" smtClean="0">
                <a:solidFill>
                  <a:schemeClr val="tx1"/>
                </a:solidFill>
                <a:latin typeface="+mn-lt"/>
                <a:ea typeface="+mn-ea"/>
                <a:cs typeface="+mn-cs"/>
              </a:rPr>
              <a:t>sema_p</a:t>
            </a:r>
            <a:r>
              <a:rPr lang="en-US" sz="1200" kern="1200" baseline="0" dirty="0" smtClean="0">
                <a:solidFill>
                  <a:schemeClr val="tx1"/>
                </a:solidFill>
                <a:latin typeface="+mn-lt"/>
                <a:ea typeface="+mn-ea"/>
                <a:cs typeface="+mn-cs"/>
              </a:rPr>
              <a:t>() Decrements the semaphore, potentially blocking the thread</a:t>
            </a:r>
          </a:p>
          <a:p>
            <a:r>
              <a:rPr lang="en-US" sz="1200" kern="1200" baseline="0" dirty="0" err="1" smtClean="0">
                <a:solidFill>
                  <a:schemeClr val="tx1"/>
                </a:solidFill>
                <a:latin typeface="+mn-lt"/>
                <a:ea typeface="+mn-ea"/>
                <a:cs typeface="+mn-cs"/>
              </a:rPr>
              <a:t>sema_v</a:t>
            </a:r>
            <a:r>
              <a:rPr lang="en-US" sz="1200" kern="1200" baseline="0" dirty="0" smtClean="0">
                <a:solidFill>
                  <a:schemeClr val="tx1"/>
                </a:solidFill>
                <a:latin typeface="+mn-lt"/>
                <a:ea typeface="+mn-ea"/>
                <a:cs typeface="+mn-cs"/>
              </a:rPr>
              <a:t>() Increments the semaphore, potentially unblocking a waiting thread</a:t>
            </a:r>
          </a:p>
          <a:p>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Decrements the semaphore if blocking is not required</a:t>
            </a:r>
          </a:p>
          <a:p>
            <a:r>
              <a:rPr lang="en-US" sz="1200" kern="1200" baseline="0" dirty="0" smtClean="0">
                <a:solidFill>
                  <a:schemeClr val="tx1"/>
                </a:solidFill>
                <a:latin typeface="+mn-lt"/>
                <a:ea typeface="+mn-ea"/>
                <a:cs typeface="+mn-cs"/>
              </a:rPr>
              <a:t>Again, the </a:t>
            </a:r>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primitive permits busy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 lock allows multiple threads to have simultaneous read-only access to an object protected by the lock. It also allows a single thread to access the object for writing at one time, while excluding all readers. When the lock is acquired for writing it takes on the status of write lock : All threads attempting access for reading or writing must wait. If one or more readers have acquired the lock, its status is read lock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condition variable is used to wait until a particular condition is true. Condition variables must be used in conjunction with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This implements a monitor of the type illustrated in Figure 6.14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Windows provides synchronization among threads as part of the object architecture.</a:t>
            </a:r>
          </a:p>
          <a:p>
            <a:endParaRPr lang="en-NZ" dirty="0" smtClean="0"/>
          </a:p>
          <a:p>
            <a:r>
              <a:rPr lang="en-NZ" dirty="0" smtClean="0"/>
              <a:t>The most important methods of synchronization are </a:t>
            </a:r>
          </a:p>
          <a:p>
            <a:pPr lvl="1">
              <a:buFont typeface="Arial" pitchFamily="34" charset="0"/>
              <a:buChar char="•"/>
            </a:pPr>
            <a:endParaRPr lang="en-NZ" dirty="0" smtClean="0"/>
          </a:p>
          <a:p>
            <a:pPr lvl="1">
              <a:buFont typeface="Arial" pitchFamily="34" charset="0"/>
              <a:buChar char="•"/>
            </a:pPr>
            <a:r>
              <a:rPr lang="en-NZ" dirty="0" smtClean="0"/>
              <a:t> Executive dispatcher objects, </a:t>
            </a:r>
          </a:p>
          <a:p>
            <a:pPr lvl="1">
              <a:buFont typeface="Arial" pitchFamily="34" charset="0"/>
              <a:buChar char="•"/>
            </a:pPr>
            <a:endParaRPr lang="en-NZ" dirty="0" smtClean="0"/>
          </a:p>
          <a:p>
            <a:pPr lvl="1">
              <a:buFont typeface="Arial" pitchFamily="34" charset="0"/>
              <a:buChar char="•"/>
            </a:pPr>
            <a:r>
              <a:rPr lang="en-NZ" dirty="0" smtClean="0"/>
              <a:t> user mode critical sections, </a:t>
            </a:r>
          </a:p>
          <a:p>
            <a:pPr lvl="1">
              <a:buFont typeface="Arial" pitchFamily="34" charset="0"/>
              <a:buChar char="•"/>
            </a:pPr>
            <a:endParaRPr lang="en-NZ" dirty="0" smtClean="0"/>
          </a:p>
          <a:p>
            <a:pPr lvl="1">
              <a:buFont typeface="Arial" pitchFamily="34" charset="0"/>
              <a:buChar char="•"/>
            </a:pPr>
            <a:r>
              <a:rPr lang="en-NZ" dirty="0" smtClean="0"/>
              <a:t> slim reader-writer locks, </a:t>
            </a:r>
          </a:p>
          <a:p>
            <a:pPr lvl="1">
              <a:buFont typeface="Arial" pitchFamily="34" charset="0"/>
              <a:buChar char="•"/>
            </a:pPr>
            <a:endParaRPr lang="en-NZ" dirty="0" smtClean="0"/>
          </a:p>
          <a:p>
            <a:pPr lvl="1">
              <a:buFont typeface="Arial" pitchFamily="34" charset="0"/>
              <a:buChar char="•"/>
            </a:pPr>
            <a:r>
              <a:rPr lang="en-NZ" dirty="0" smtClean="0"/>
              <a:t> condition variables,</a:t>
            </a:r>
            <a:r>
              <a:rPr lang="en-NZ" baseline="0" dirty="0" smtClean="0"/>
              <a:t> and</a:t>
            </a:r>
          </a:p>
          <a:p>
            <a:pPr lvl="1">
              <a:buFont typeface="Arial" pitchFamily="34" charset="0"/>
              <a:buChar char="•"/>
            </a:pPr>
            <a:endParaRPr lang="en-NZ" baseline="0" dirty="0" smtClean="0"/>
          </a:p>
          <a:p>
            <a:pPr lvl="1">
              <a:buFont typeface="Arial" pitchFamily="34" charset="0"/>
              <a:buChar char="•"/>
            </a:pPr>
            <a:r>
              <a:rPr lang="en-NZ" baseline="0" dirty="0" smtClean="0"/>
              <a:t>Lock-free operations</a:t>
            </a:r>
            <a:endParaRPr lang="en-NZ" dirty="0" smtClean="0"/>
          </a:p>
          <a:p>
            <a:pPr lvl="0">
              <a:buFont typeface="Arial" pitchFamily="34" charset="0"/>
              <a:buNone/>
            </a:pPr>
            <a:endParaRPr lang="en-NZ" dirty="0" smtClean="0"/>
          </a:p>
          <a:p>
            <a:pPr lvl="0">
              <a:buFont typeface="Arial" pitchFamily="34" charset="0"/>
              <a:buNone/>
            </a:pPr>
            <a:r>
              <a:rPr lang="en-NZ" dirty="0" smtClean="0"/>
              <a:t>Dispatcher objects make use of wait functions.</a:t>
            </a:r>
          </a:p>
          <a:p>
            <a:pPr lvl="0">
              <a:buFont typeface="Arial" pitchFamily="34" charset="0"/>
              <a:buNone/>
            </a:pPr>
            <a:endParaRPr lang="en-NZ" dirty="0" smtClean="0"/>
          </a:p>
          <a:p>
            <a:pPr lvl="0">
              <a:buFont typeface="Arial" pitchFamily="34" charset="0"/>
              <a:buNone/>
            </a:pPr>
            <a:r>
              <a:rPr lang="en-NZ" dirty="0" smtClean="0"/>
              <a:t>We first describe wait functions and then look at the synchronization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wait functions allow a thread to block its own execution. The wait functions do not return until the specified criteria have been met. The type of wait function determines the set of criteria used. When a wait function is called, it checks whether the wait criteria have been met. If the criteria have not been met, the calling thread enters the wait state. It uses no processor time while waiting for the criteria to be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straightforward type of wait function is one that waits on a single object. The </a:t>
            </a:r>
            <a:r>
              <a:rPr lang="en-US" sz="1200" kern="1200" baseline="0" dirty="0" err="1" smtClean="0">
                <a:solidFill>
                  <a:schemeClr val="tx1"/>
                </a:solidFill>
                <a:latin typeface="+mn-lt"/>
                <a:ea typeface="+mn-ea"/>
                <a:cs typeface="+mn-cs"/>
              </a:rPr>
              <a:t>WaitForSingleObject</a:t>
            </a:r>
            <a:r>
              <a:rPr lang="en-US" sz="1200" kern="1200" baseline="0" dirty="0" smtClean="0">
                <a:solidFill>
                  <a:schemeClr val="tx1"/>
                </a:solidFill>
                <a:latin typeface="+mn-lt"/>
                <a:ea typeface="+mn-ea"/>
                <a:cs typeface="+mn-cs"/>
              </a:rPr>
              <a:t> function requires a handle to one synchronization object. The function returns when one of the following occurs:</a:t>
            </a:r>
          </a:p>
          <a:p>
            <a:r>
              <a:rPr lang="en-US" sz="1200" kern="1200" baseline="0" dirty="0" smtClean="0">
                <a:solidFill>
                  <a:schemeClr val="tx1"/>
                </a:solidFill>
                <a:latin typeface="+mn-lt"/>
                <a:ea typeface="+mn-ea"/>
                <a:cs typeface="+mn-cs"/>
              </a:rPr>
              <a:t>• The specified object is in the signaled state.</a:t>
            </a:r>
          </a:p>
          <a:p>
            <a:r>
              <a:rPr lang="en-US" sz="1200" kern="1200" baseline="0" dirty="0" smtClean="0">
                <a:solidFill>
                  <a:schemeClr val="tx1"/>
                </a:solidFill>
                <a:latin typeface="+mn-lt"/>
                <a:ea typeface="+mn-ea"/>
                <a:cs typeface="+mn-cs"/>
              </a:rPr>
              <a:t>• The time-out interval elapses. The time-out interval can be set to INFINITE to specify that the wait will not time out.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mechanism used by the Windows Executive to implement synchronization facilities is the family of dispatcher objects, which are listed with brief descriptions in Table 6.7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five object types in the table are specifically designed to support synchronization. The remaining object types have other uses but also may be used for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dispatcher object instance can be in either a signaled or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A thread can be blocked on an object in an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the thread is released when the object enters the signaled state. The mechanism is straightforward: A thread issues a wait request to the Windows Executive, using the handle of the synchronization object. When an object enters the signaled state, the Windows Executive releases one or all of the thread objects that are waiting on that dispatcher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event object </a:t>
            </a:r>
            <a:r>
              <a:rPr lang="en-US" sz="1200" b="0" kern="1200" baseline="0" dirty="0" smtClean="0">
                <a:solidFill>
                  <a:schemeClr val="tx1"/>
                </a:solidFill>
                <a:latin typeface="+mn-lt"/>
                <a:ea typeface="+mn-ea"/>
                <a:cs typeface="+mn-cs"/>
              </a:rPr>
              <a:t>is useful in sending a signal to a thread indicating that a particular </a:t>
            </a:r>
            <a:r>
              <a:rPr lang="en-US" sz="1200" kern="1200" baseline="0" dirty="0" smtClean="0">
                <a:solidFill>
                  <a:schemeClr val="tx1"/>
                </a:solidFill>
                <a:latin typeface="+mn-lt"/>
                <a:ea typeface="+mn-ea"/>
                <a:cs typeface="+mn-cs"/>
              </a:rPr>
              <a:t>event has occurred. For example, in overlapped input and output, the system sets a specified event object to the signaled state when the overlapped operation has been completed. The </a:t>
            </a:r>
            <a:r>
              <a:rPr lang="en-US" sz="1200" b="1" kern="1200" baseline="0" dirty="0" err="1" smtClean="0">
                <a:solidFill>
                  <a:schemeClr val="tx1"/>
                </a:solidFill>
                <a:latin typeface="+mn-lt"/>
                <a:ea typeface="+mn-ea"/>
                <a:cs typeface="+mn-cs"/>
              </a:rPr>
              <a:t>mutex</a:t>
            </a:r>
            <a:r>
              <a:rPr lang="en-US" sz="1200" b="1" kern="1200" baseline="0" dirty="0" smtClean="0">
                <a:solidFill>
                  <a:schemeClr val="tx1"/>
                </a:solidFill>
                <a:latin typeface="+mn-lt"/>
                <a:ea typeface="+mn-ea"/>
                <a:cs typeface="+mn-cs"/>
              </a:rPr>
              <a:t> object </a:t>
            </a:r>
            <a:r>
              <a:rPr lang="en-US" sz="1200" b="0" kern="1200" baseline="0" dirty="0" smtClean="0">
                <a:solidFill>
                  <a:schemeClr val="tx1"/>
                </a:solidFill>
                <a:latin typeface="+mn-lt"/>
                <a:ea typeface="+mn-ea"/>
                <a:cs typeface="+mn-cs"/>
              </a:rPr>
              <a:t>is used to enforce mutually exclusive access </a:t>
            </a:r>
            <a:r>
              <a:rPr lang="en-US" sz="1200" kern="1200" baseline="0" dirty="0" smtClean="0">
                <a:solidFill>
                  <a:schemeClr val="tx1"/>
                </a:solidFill>
                <a:latin typeface="+mn-lt"/>
                <a:ea typeface="+mn-ea"/>
                <a:cs typeface="+mn-cs"/>
              </a:rPr>
              <a:t>to a resource, allowing only one thread object at a time to gain access. It therefore functions as a binary semaphore. When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enters the signaled state, only one of the threads waiting on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released.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can be used to synchronize threads running in different processes. Like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semaphore objects </a:t>
            </a:r>
            <a:r>
              <a:rPr lang="en-US" sz="1200" b="0" kern="1200" baseline="0" dirty="0" smtClean="0">
                <a:solidFill>
                  <a:schemeClr val="tx1"/>
                </a:solidFill>
                <a:latin typeface="+mn-lt"/>
                <a:ea typeface="+mn-ea"/>
                <a:cs typeface="+mn-cs"/>
              </a:rPr>
              <a:t>may be shared by threads in multiple processes</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The Windows semaphore is </a:t>
            </a:r>
            <a:r>
              <a:rPr lang="en-US" sz="1200" kern="1200" baseline="0" dirty="0" smtClean="0">
                <a:solidFill>
                  <a:schemeClr val="tx1"/>
                </a:solidFill>
                <a:latin typeface="+mn-lt"/>
                <a:ea typeface="+mn-ea"/>
                <a:cs typeface="+mn-cs"/>
              </a:rPr>
              <a:t>a counting semaphore. In essence, the </a:t>
            </a:r>
            <a:r>
              <a:rPr lang="en-US" sz="1200" b="1" kern="1200" baseline="0" dirty="0" err="1" smtClean="0">
                <a:solidFill>
                  <a:schemeClr val="tx1"/>
                </a:solidFill>
                <a:latin typeface="+mn-lt"/>
                <a:ea typeface="+mn-ea"/>
                <a:cs typeface="+mn-cs"/>
              </a:rPr>
              <a:t>waitable</a:t>
            </a:r>
            <a:r>
              <a:rPr lang="en-US" sz="1200" b="1" kern="1200" baseline="0" dirty="0" smtClean="0">
                <a:solidFill>
                  <a:schemeClr val="tx1"/>
                </a:solidFill>
                <a:latin typeface="+mn-lt"/>
                <a:ea typeface="+mn-ea"/>
                <a:cs typeface="+mn-cs"/>
              </a:rPr>
              <a:t> timer object </a:t>
            </a:r>
            <a:r>
              <a:rPr lang="en-US" sz="1200" b="0" kern="1200" baseline="0" dirty="0" smtClean="0">
                <a:solidFill>
                  <a:schemeClr val="tx1"/>
                </a:solidFill>
                <a:latin typeface="+mn-lt"/>
                <a:ea typeface="+mn-ea"/>
                <a:cs typeface="+mn-cs"/>
              </a:rPr>
              <a:t>signals at a certain time </a:t>
            </a:r>
            <a:r>
              <a:rPr lang="en-US" sz="1200" kern="1200" baseline="0" dirty="0" smtClean="0">
                <a:solidFill>
                  <a:schemeClr val="tx1"/>
                </a:solidFill>
                <a:latin typeface="+mn-lt"/>
                <a:ea typeface="+mn-ea"/>
                <a:cs typeface="+mn-cs"/>
              </a:rPr>
              <a:t>and/or at regular intervals.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Critical sections provide a synchronization mechanism similar to that provided by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objects, except that critical sections can be used only by the threads of a single process. Event,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semaphore objects can also be used in a </a:t>
            </a:r>
            <a:r>
              <a:rPr lang="en-US" sz="1200" kern="1200" baseline="0" dirty="0" err="1" smtClean="0">
                <a:solidFill>
                  <a:schemeClr val="tx1"/>
                </a:solidFill>
                <a:latin typeface="+mn-lt"/>
                <a:ea typeface="+mn-ea"/>
                <a:cs typeface="+mn-cs"/>
              </a:rPr>
              <a:t>singleprocess</a:t>
            </a:r>
            <a:r>
              <a:rPr lang="en-US" sz="1200" kern="1200" baseline="0" dirty="0" smtClean="0">
                <a:solidFill>
                  <a:schemeClr val="tx1"/>
                </a:solidFill>
                <a:latin typeface="+mn-lt"/>
                <a:ea typeface="+mn-ea"/>
                <a:cs typeface="+mn-cs"/>
              </a:rPr>
              <a:t> application, but critical sections provide a much faster, more efficient mechanism for mutual-exclusion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is responsible for allocating the memory used by a critical section. Typically, this is done by simply declaring a variable of type CRITICAL_SECTION . Before the threads of the process can use it, initialize the critical section by using the </a:t>
            </a:r>
            <a:r>
              <a:rPr lang="en-US" sz="1200" kern="1200" baseline="0" dirty="0" err="1" smtClean="0">
                <a:solidFill>
                  <a:schemeClr val="tx1"/>
                </a:solidFill>
                <a:latin typeface="+mn-lt"/>
                <a:ea typeface="+mn-ea"/>
                <a:cs typeface="+mn-cs"/>
              </a:rPr>
              <a:t>InitializeCriticalSection</a:t>
            </a:r>
            <a:r>
              <a:rPr lang="en-US" sz="1200" kern="1200" baseline="0" dirty="0" smtClean="0">
                <a:solidFill>
                  <a:schemeClr val="tx1"/>
                </a:solidFill>
                <a:latin typeface="+mn-lt"/>
                <a:ea typeface="+mn-ea"/>
                <a:cs typeface="+mn-cs"/>
              </a:rPr>
              <a: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uses the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to request ownership of a critical section. It uses the </a:t>
            </a:r>
            <a:r>
              <a:rPr lang="en-US" sz="1200" kern="1200" baseline="0" dirty="0" err="1" smtClean="0">
                <a:solidFill>
                  <a:schemeClr val="tx1"/>
                </a:solidFill>
                <a:latin typeface="+mn-lt"/>
                <a:ea typeface="+mn-ea"/>
                <a:cs typeface="+mn-cs"/>
              </a:rPr>
              <a:t>LeaveCriticalSection</a:t>
            </a:r>
            <a:r>
              <a:rPr lang="en-US" sz="1200" kern="1200" baseline="0" dirty="0" smtClean="0">
                <a:solidFill>
                  <a:schemeClr val="tx1"/>
                </a:solidFill>
                <a:latin typeface="+mn-lt"/>
                <a:ea typeface="+mn-ea"/>
                <a:cs typeface="+mn-cs"/>
              </a:rPr>
              <a:t> function to release ownership of a critical section. If the critical section is currently owned by another thread,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waits indefinitely for ownership. In contrast, when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is used for mutual exclusion, the wait functions accept a specified time-out interval. The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attempts to enter a critical section without blocking the calling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Critical sections use a sophisticated algorithm when trying to acquire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If the system is a multiprocessor, the code will attempt to acquire a spinlock. This works well in situations where the critical section is acquired for only a short time. Effectively the spinlock optimizes for the case where the thread that currently owns the critical section is executing on another processor. If the spinlock cannot be acquired within a reasonable number of iterations, a dispatcher object is used to block the thread so that the Kernel can dispatch another thread onto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dispatcher object is only allocated as a last resort. Most critical sections are needed for correctness, but in practice are rarely contended. By lazily allocating the 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Windows Vista added a user mode reader–writer. Like critical sections, the reader-writer lock enters the kernel to block only after attempting to use a spinlock. It is </a:t>
            </a:r>
            <a:r>
              <a:rPr lang="en-US" sz="1200" i="1" kern="1200" baseline="0" dirty="0" smtClean="0">
                <a:solidFill>
                  <a:schemeClr val="tx1"/>
                </a:solidFill>
                <a:latin typeface="+mn-lt"/>
                <a:ea typeface="+mn-ea"/>
                <a:cs typeface="+mn-cs"/>
              </a:rPr>
              <a:t>slim in the sense that it normally only requires allocation of a single pointer-sized </a:t>
            </a:r>
            <a:r>
              <a:rPr lang="en-US" sz="1200" kern="1200" baseline="0" dirty="0" smtClean="0">
                <a:solidFill>
                  <a:schemeClr val="tx1"/>
                </a:solidFill>
                <a:latin typeface="+mn-lt"/>
                <a:ea typeface="+mn-ea"/>
                <a:cs typeface="+mn-cs"/>
              </a:rPr>
              <a:t>piece of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use an SRW lock, a process declares a variable of type SRWLOCK and a calls </a:t>
            </a:r>
            <a:r>
              <a:rPr lang="en-US" sz="1200" kern="1200" baseline="0" dirty="0" err="1" smtClean="0">
                <a:solidFill>
                  <a:schemeClr val="tx1"/>
                </a:solidFill>
                <a:latin typeface="+mn-lt"/>
                <a:ea typeface="+mn-ea"/>
                <a:cs typeface="+mn-cs"/>
              </a:rPr>
              <a:t>InitializeSRWLock</a:t>
            </a:r>
            <a:r>
              <a:rPr lang="en-US" sz="1200" kern="1200" baseline="0" dirty="0" smtClean="0">
                <a:solidFill>
                  <a:schemeClr val="tx1"/>
                </a:solidFill>
                <a:latin typeface="+mn-lt"/>
                <a:ea typeface="+mn-ea"/>
                <a:cs typeface="+mn-cs"/>
              </a:rPr>
              <a:t> to initialize it. Threads call </a:t>
            </a:r>
            <a:r>
              <a:rPr lang="en-US" sz="1200" kern="1200" baseline="0" dirty="0" err="1" smtClean="0">
                <a:solidFill>
                  <a:schemeClr val="tx1"/>
                </a:solidFill>
                <a:latin typeface="+mn-lt"/>
                <a:ea typeface="+mn-ea"/>
                <a:cs typeface="+mn-cs"/>
              </a:rPr>
              <a:t>AcquireSRWLockExclusive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AcquireSRWLockShared</a:t>
            </a:r>
            <a:r>
              <a:rPr lang="en-US" sz="1200" kern="1200" baseline="0" dirty="0" smtClean="0">
                <a:solidFill>
                  <a:schemeClr val="tx1"/>
                </a:solidFill>
                <a:latin typeface="+mn-lt"/>
                <a:ea typeface="+mn-ea"/>
                <a:cs typeface="+mn-cs"/>
              </a:rPr>
              <a:t> to acquire the lock and </a:t>
            </a:r>
            <a:r>
              <a:rPr lang="en-US" sz="1200" kern="1200" baseline="0" dirty="0" err="1" smtClean="0">
                <a:solidFill>
                  <a:schemeClr val="tx1"/>
                </a:solidFill>
                <a:latin typeface="+mn-lt"/>
                <a:ea typeface="+mn-ea"/>
                <a:cs typeface="+mn-cs"/>
              </a:rPr>
              <a:t>ReleaseSRWLockExclusive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ReleaseSRWLockShared</a:t>
            </a:r>
            <a:r>
              <a:rPr lang="en-US" sz="1200" kern="1200" baseline="0" dirty="0" smtClean="0">
                <a:solidFill>
                  <a:schemeClr val="tx1"/>
                </a:solidFill>
                <a:latin typeface="+mn-lt"/>
                <a:ea typeface="+mn-ea"/>
                <a:cs typeface="+mn-cs"/>
              </a:rPr>
              <a:t> to release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Acquire exclusive 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Perform the protected operation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Release the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r>
              <a:rPr lang="en-US" sz="1200" b="1" kern="1200" baseline="0" dirty="0" smtClean="0">
                <a:solidFill>
                  <a:schemeClr val="tx1"/>
                </a:solidFill>
                <a:latin typeface="+mn-lt"/>
                <a:ea typeface="+mn-ea"/>
                <a:cs typeface="+mn-cs"/>
              </a:rPr>
              <a:t>1. Acquire exclusive lock</a:t>
            </a: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3. Perform the protected operation</a:t>
            </a:r>
          </a:p>
          <a:p>
            <a:r>
              <a:rPr lang="en-US" sz="1200" b="1" kern="1200" baseline="0" dirty="0" smtClean="0">
                <a:solidFill>
                  <a:schemeClr val="tx1"/>
                </a:solidFill>
                <a:latin typeface="+mn-lt"/>
                <a:ea typeface="+mn-ea"/>
                <a:cs typeface="+mn-cs"/>
              </a:rPr>
              <a:t>4. Release the 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relies heavily on interlocked operations for synchronization. Interlocked operations use hardware facilities to guarantee that memory locations can be read, modified, and written in a single atomic operation. Examples include </a:t>
            </a:r>
            <a:r>
              <a:rPr lang="en-US" sz="1200" kern="1200" baseline="0" dirty="0" err="1" smtClean="0">
                <a:solidFill>
                  <a:schemeClr val="tx1"/>
                </a:solidFill>
                <a:latin typeface="+mn-lt"/>
                <a:ea typeface="+mn-ea"/>
                <a:cs typeface="+mn-cs"/>
              </a:rPr>
              <a:t>InterlockedIncrement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InterlockedCompareExchange</a:t>
            </a:r>
            <a:r>
              <a:rPr lang="en-US" sz="1200" kern="1200" baseline="0" dirty="0" smtClean="0">
                <a:solidFill>
                  <a:schemeClr val="tx1"/>
                </a:solidFill>
                <a:latin typeface="+mn-lt"/>
                <a:ea typeface="+mn-ea"/>
                <a:cs typeface="+mn-cs"/>
              </a:rPr>
              <a:t> ; the latter allows a memory location to be updated only if it hasn’t changed values since being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of the synchronization primitives use interlocked operations within their implementation, but these operations are also available to programmers for situations where they want to synchronize without taking a software lock. These so-called </a:t>
            </a:r>
            <a:r>
              <a:rPr lang="en-US" sz="1200" i="1" kern="1200" baseline="0" dirty="0" smtClean="0">
                <a:solidFill>
                  <a:schemeClr val="tx1"/>
                </a:solidFill>
                <a:latin typeface="+mn-lt"/>
                <a:ea typeface="+mn-ea"/>
                <a:cs typeface="+mn-cs"/>
              </a:rPr>
              <a:t>lock-free synchronization primitives have the advantage that a thread can </a:t>
            </a:r>
            <a:r>
              <a:rPr lang="en-US" sz="1200" kern="1200" baseline="0" dirty="0" smtClean="0">
                <a:solidFill>
                  <a:schemeClr val="tx1"/>
                </a:solidFill>
                <a:latin typeface="+mn-lt"/>
                <a:ea typeface="+mn-ea"/>
                <a:cs typeface="+mn-cs"/>
              </a:rPr>
              <a:t>never be switched away from a processor, say at the end of its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while still holding a lock. Thus they cannot block another thread from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More complex lock-free primitives can be built out of the interlocked operations, most notably Windows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which provide a lock-free LIFO queue.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are managed using functions like </a:t>
            </a:r>
            <a:r>
              <a:rPr lang="en-US" sz="1200" kern="1200" baseline="0" dirty="0" err="1" smtClean="0">
                <a:solidFill>
                  <a:schemeClr val="tx1"/>
                </a:solidFill>
                <a:latin typeface="+mn-lt"/>
                <a:ea typeface="+mn-ea"/>
                <a:cs typeface="+mn-cs"/>
              </a:rPr>
              <a:t>InterlockedPushEntrySList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InterlockedPopEntrySList</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Linux kernel includes a number of features that can be used for </a:t>
            </a:r>
            <a:r>
              <a:rPr lang="en-US" sz="1200" kern="1200" baseline="0" dirty="0" err="1" smtClean="0">
                <a:solidFill>
                  <a:schemeClr val="tx1"/>
                </a:solidFill>
                <a:latin typeface="+mn-lt"/>
                <a:ea typeface="+mn-ea"/>
                <a:cs typeface="+mn-cs"/>
              </a:rPr>
              <a:t>interprocess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communication (IPC), including pipes, shared memory, messages, sockets, semaphores,</a:t>
            </a:r>
          </a:p>
          <a:p>
            <a:r>
              <a:rPr lang="en-US" sz="1200" kern="1200" baseline="0" dirty="0" smtClean="0">
                <a:solidFill>
                  <a:schemeClr val="tx1"/>
                </a:solidFill>
                <a:latin typeface="+mn-lt"/>
                <a:ea typeface="+mn-ea"/>
                <a:cs typeface="+mn-cs"/>
              </a:rPr>
              <a:t>and signals. Android does not use these features for IPC but rather adds</a:t>
            </a:r>
          </a:p>
          <a:p>
            <a:r>
              <a:rPr lang="en-US" sz="1200" kern="1200" baseline="0" dirty="0" smtClean="0">
                <a:solidFill>
                  <a:schemeClr val="tx1"/>
                </a:solidFill>
                <a:latin typeface="+mn-lt"/>
                <a:ea typeface="+mn-ea"/>
                <a:cs typeface="+mn-cs"/>
              </a:rPr>
              <a:t>to the kernel a new capability known as Binder. Binder provides a lightweight remote</a:t>
            </a:r>
          </a:p>
          <a:p>
            <a:r>
              <a:rPr lang="en-US" sz="1200" kern="1200" baseline="0" dirty="0" smtClean="0">
                <a:solidFill>
                  <a:schemeClr val="tx1"/>
                </a:solidFill>
                <a:latin typeface="+mn-lt"/>
                <a:ea typeface="+mn-ea"/>
                <a:cs typeface="+mn-cs"/>
              </a:rPr>
              <a:t>procedure call (RPC) capability that is efficient in terms of both memory and</a:t>
            </a:r>
          </a:p>
          <a:p>
            <a:r>
              <a:rPr lang="en-US" sz="1200" kern="1200" baseline="0" dirty="0" smtClean="0">
                <a:solidFill>
                  <a:schemeClr val="tx1"/>
                </a:solidFill>
                <a:latin typeface="+mn-lt"/>
                <a:ea typeface="+mn-ea"/>
                <a:cs typeface="+mn-cs"/>
              </a:rPr>
              <a:t>processing requirements, and is well suited to the requirements of an embedded</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Binder is used to mediate all interaction between two processes. A component</a:t>
            </a:r>
          </a:p>
          <a:p>
            <a:r>
              <a:rPr lang="en-US" sz="1200" kern="1200" baseline="0" dirty="0" smtClean="0">
                <a:solidFill>
                  <a:schemeClr val="tx1"/>
                </a:solidFill>
                <a:latin typeface="+mn-lt"/>
                <a:ea typeface="+mn-ea"/>
                <a:cs typeface="+mn-cs"/>
              </a:rPr>
              <a:t>in one process (the client) issues a call. This call is directed to the Binder in</a:t>
            </a:r>
          </a:p>
          <a:p>
            <a:r>
              <a:rPr lang="en-US" sz="1200" kern="1200" baseline="0" dirty="0" smtClean="0">
                <a:solidFill>
                  <a:schemeClr val="tx1"/>
                </a:solidFill>
                <a:latin typeface="+mn-lt"/>
                <a:ea typeface="+mn-ea"/>
                <a:cs typeface="+mn-cs"/>
              </a:rPr>
              <a:t>the kernel, which passes the call on to the destination component in the destination</a:t>
            </a:r>
          </a:p>
          <a:p>
            <a:r>
              <a:rPr lang="en-US" sz="1200" kern="1200" baseline="0" dirty="0" smtClean="0">
                <a:solidFill>
                  <a:schemeClr val="tx1"/>
                </a:solidFill>
                <a:latin typeface="+mn-lt"/>
                <a:ea typeface="+mn-ea"/>
                <a:cs typeface="+mn-cs"/>
              </a:rPr>
              <a:t>process (the service). The return from the destination goes through the Binder and</a:t>
            </a:r>
          </a:p>
          <a:p>
            <a:r>
              <a:rPr lang="en-US" sz="1200" kern="1200" baseline="0" dirty="0" smtClean="0">
                <a:solidFill>
                  <a:schemeClr val="tx1"/>
                </a:solidFill>
                <a:latin typeface="+mn-lt"/>
                <a:ea typeface="+mn-ea"/>
                <a:cs typeface="+mn-cs"/>
              </a:rPr>
              <a:t>is delivered to the calling component in the calling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Traditionally, the term RPC  referred to a call/return interaction between</a:t>
            </a:r>
          </a:p>
          <a:p>
            <a:r>
              <a:rPr lang="en-US" sz="1200" kern="1200" baseline="0" dirty="0" smtClean="0">
                <a:solidFill>
                  <a:schemeClr val="tx1"/>
                </a:solidFill>
                <a:latin typeface="+mn-lt"/>
                <a:ea typeface="+mn-ea"/>
                <a:cs typeface="+mn-cs"/>
              </a:rPr>
              <a:t>a client process on one machine and a server process on another machine. In the</a:t>
            </a:r>
          </a:p>
          <a:p>
            <a:r>
              <a:rPr lang="en-US" sz="1200" kern="1200" baseline="0" dirty="0" smtClean="0">
                <a:solidFill>
                  <a:schemeClr val="tx1"/>
                </a:solidFill>
                <a:latin typeface="+mn-lt"/>
                <a:ea typeface="+mn-ea"/>
                <a:cs typeface="+mn-cs"/>
              </a:rPr>
              <a:t>Android case, the RPC mechanism works between two processes on the same system</a:t>
            </a:r>
          </a:p>
          <a:p>
            <a:r>
              <a:rPr lang="en-US" sz="1200" kern="1200" baseline="0" dirty="0" smtClean="0">
                <a:solidFill>
                  <a:schemeClr val="tx1"/>
                </a:solidFill>
                <a:latin typeface="+mn-lt"/>
                <a:ea typeface="+mn-ea"/>
                <a:cs typeface="+mn-cs"/>
              </a:rPr>
              <a:t>but running on different virtual machines.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method used for communicating with the Binder is 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call is a general-purpose system call for device-specific I/O operations. It</a:t>
            </a:r>
          </a:p>
          <a:p>
            <a:r>
              <a:rPr lang="en-US" sz="1200" kern="1200" baseline="0" dirty="0" smtClean="0">
                <a:solidFill>
                  <a:schemeClr val="tx1"/>
                </a:solidFill>
                <a:latin typeface="+mn-lt"/>
                <a:ea typeface="+mn-ea"/>
                <a:cs typeface="+mn-cs"/>
              </a:rPr>
              <a:t>can be used to access device drivers and also what are called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drivers,</a:t>
            </a:r>
          </a:p>
          <a:p>
            <a:r>
              <a:rPr lang="en-US" sz="1200" kern="1200" baseline="0" dirty="0" smtClean="0">
                <a:solidFill>
                  <a:schemeClr val="tx1"/>
                </a:solidFill>
                <a:latin typeface="+mn-lt"/>
                <a:ea typeface="+mn-ea"/>
                <a:cs typeface="+mn-cs"/>
              </a:rPr>
              <a:t>of which Binder is an example. A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 uses the same general</a:t>
            </a:r>
          </a:p>
          <a:p>
            <a:r>
              <a:rPr lang="en-US" sz="1200" kern="1200" baseline="0" dirty="0" smtClean="0">
                <a:solidFill>
                  <a:schemeClr val="tx1"/>
                </a:solidFill>
                <a:latin typeface="+mn-lt"/>
                <a:ea typeface="+mn-ea"/>
                <a:cs typeface="+mn-cs"/>
              </a:rPr>
              <a:t>interface as a device driver, but is used to control some kernel function. The </a:t>
            </a:r>
            <a:r>
              <a:rPr lang="en-US" sz="1200" kern="1200" baseline="0" dirty="0" err="1" smtClean="0">
                <a:solidFill>
                  <a:schemeClr val="tx1"/>
                </a:solidFill>
                <a:latin typeface="+mn-lt"/>
                <a:ea typeface="+mn-ea"/>
                <a:cs typeface="+mn-cs"/>
              </a:rPr>
              <a:t>ioctl</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call includes as parameters the command to be performed and the appropriate</a:t>
            </a:r>
          </a:p>
          <a:p>
            <a:r>
              <a:rPr lang="en-US" sz="1200" kern="1200" baseline="0" dirty="0" smtClean="0">
                <a:solidFill>
                  <a:schemeClr val="tx1"/>
                </a:solidFill>
                <a:latin typeface="+mn-lt"/>
                <a:ea typeface="+mn-ea"/>
                <a:cs typeface="+mn-cs"/>
              </a:rPr>
              <a:t>arguments.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6.16 illustrates a typical use of the Binder. The dashed vertical lines represent</a:t>
            </a:r>
          </a:p>
          <a:p>
            <a:r>
              <a:rPr lang="en-US" sz="1200" kern="1200" baseline="0" dirty="0" smtClean="0">
                <a:solidFill>
                  <a:schemeClr val="tx1"/>
                </a:solidFill>
                <a:latin typeface="+mn-lt"/>
                <a:ea typeface="+mn-ea"/>
                <a:cs typeface="+mn-cs"/>
              </a:rPr>
              <a:t>threads in a process. Before a process can make use of a service, that service</a:t>
            </a:r>
          </a:p>
          <a:p>
            <a:r>
              <a:rPr lang="en-US" sz="1200" kern="1200" baseline="0" dirty="0" smtClean="0">
                <a:solidFill>
                  <a:schemeClr val="tx1"/>
                </a:solidFill>
                <a:latin typeface="+mn-lt"/>
                <a:ea typeface="+mn-ea"/>
                <a:cs typeface="+mn-cs"/>
              </a:rPr>
              <a:t>must be known. A process that hosts a service will spawn multiple threads so that it</a:t>
            </a:r>
          </a:p>
          <a:p>
            <a:r>
              <a:rPr lang="en-US" sz="1200" kern="1200" baseline="0" dirty="0" smtClean="0">
                <a:solidFill>
                  <a:schemeClr val="tx1"/>
                </a:solidFill>
                <a:latin typeface="+mn-lt"/>
                <a:ea typeface="+mn-ea"/>
                <a:cs typeface="+mn-cs"/>
              </a:rPr>
              <a:t>can handle multiple requests concurrently. Each thread makes itself known to the</a:t>
            </a:r>
          </a:p>
          <a:p>
            <a:r>
              <a:rPr lang="en-US" sz="1200" kern="1200" baseline="0" dirty="0" smtClean="0">
                <a:solidFill>
                  <a:schemeClr val="tx1"/>
                </a:solidFill>
                <a:latin typeface="+mn-lt"/>
                <a:ea typeface="+mn-ea"/>
                <a:cs typeface="+mn-cs"/>
              </a:rPr>
              <a:t>Binder by a blocking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6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smtClean="0">
                <a:solidFill>
                  <a:schemeClr val="tx1"/>
                </a:solidFill>
                <a:latin typeface="+mn-lt"/>
                <a:ea typeface="+mn-ea"/>
                <a:cs typeface="+mn-cs"/>
              </a:rPr>
              <a:t>from the other process and then send a message to the other process: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pPr>
              <a:defRPr/>
            </a:pPr>
            <a:fld id="{EF5D2D3F-B0F1-446B-B7CC-19B90EB0017B}" type="datetimeFigureOut">
              <a:rPr lang="en-US" smtClean="0"/>
              <a:pPr>
                <a:defRPr/>
              </a:pPr>
              <a:t>4/20/16</a:t>
            </a:fld>
            <a:endParaRPr lang="en-US" dirty="0"/>
          </a:p>
        </p:txBody>
      </p:sp>
      <p:sp>
        <p:nvSpPr>
          <p:cNvPr id="5" name="Footer Placeholder 4"/>
          <p:cNvSpPr>
            <a:spLocks noGrp="1"/>
          </p:cNvSpPr>
          <p:nvPr>
            <p:ph type="ftr" sz="quarter" idx="11"/>
          </p:nvPr>
        </p:nvSpPr>
        <p:spPr>
          <a:xfrm>
            <a:off x="5638800" y="6122894"/>
            <a:ext cx="2895600" cy="257810"/>
          </a:xfrm>
        </p:spPr>
        <p:txBody>
          <a:bodyPr/>
          <a:lstStyle/>
          <a:p>
            <a:pPr>
              <a:defRPr/>
            </a:pPr>
            <a:endParaRPr lang="en-US" dirty="0"/>
          </a:p>
        </p:txBody>
      </p:sp>
      <p:sp>
        <p:nvSpPr>
          <p:cNvPr id="6" name="Slide Number Placeholder 5"/>
          <p:cNvSpPr>
            <a:spLocks noGrp="1"/>
          </p:cNvSpPr>
          <p:nvPr>
            <p:ph type="sldNum" sz="quarter" idx="12"/>
          </p:nvPr>
        </p:nvSpPr>
        <p:spPr>
          <a:xfrm>
            <a:off x="4191000" y="6122894"/>
            <a:ext cx="762000" cy="271463"/>
          </a:xfrm>
        </p:spPr>
        <p:txBody>
          <a:bodyPr/>
          <a:lstStyle/>
          <a:p>
            <a:pPr>
              <a:defRPr/>
            </a:pPr>
            <a:fld id="{46FA4F69-47FA-46CC-8030-E13D0EF9E852}"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20D744-A176-4DCB-9147-2AE7B7E87481}" type="datetimeFigureOut">
              <a:rPr lang="bg-BG" smtClean="0"/>
              <a:pPr/>
              <a:t>4/20/16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14" name="Picture 13"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15" name="Picture 14"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16" name="Freeform 1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7" name="Picture 16"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pPr>
              <a:defRPr/>
            </a:pPr>
            <a:fld id="{5E62B1BE-7229-4612-B077-302E9FB27D58}" type="datetimeFigureOut">
              <a:rPr lang="en-US" smtClean="0"/>
              <a:pPr>
                <a:defRPr/>
              </a:pPr>
              <a:t>4/20/16</a:t>
            </a:fld>
            <a:endParaRPr lang="en-US" dirty="0"/>
          </a:p>
        </p:txBody>
      </p:sp>
      <p:sp>
        <p:nvSpPr>
          <p:cNvPr id="5" name="Footer Placeholder 4"/>
          <p:cNvSpPr>
            <a:spLocks noGrp="1"/>
          </p:cNvSpPr>
          <p:nvPr>
            <p:ph type="ftr" sz="quarter" idx="11"/>
          </p:nvPr>
        </p:nvSpPr>
        <p:spPr>
          <a:xfrm>
            <a:off x="5638800" y="6124401"/>
            <a:ext cx="2895600" cy="257810"/>
          </a:xfrm>
        </p:spPr>
        <p:txBody>
          <a:bodyPr/>
          <a:lstStyle/>
          <a:p>
            <a:pPr>
              <a:defRPr/>
            </a:pPr>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4/20/16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4/20/16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4/20/16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pPr>
              <a:defRPr/>
            </a:pPr>
            <a:fld id="{201CF5B1-68BC-4F44-89BE-2F24F67B5729}" type="datetimeFigureOut">
              <a:rPr lang="en-US" smtClean="0"/>
              <a:pPr>
                <a:defRPr/>
              </a:pPr>
              <a:t>4/20/16</a:t>
            </a:fld>
            <a:endParaRPr lang="en-US" dirty="0"/>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pPr>
              <a:defRPr/>
            </a:pPr>
            <a:fld id="{F69DAB5F-4C32-47E8-A254-E438E2D0D3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19.wmf"/><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2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2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9.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 Id="rId3" Type="http://schemas.openxmlformats.org/officeDocument/2006/relationships/image" Target="../media/image2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 Id="rId3" Type="http://schemas.openxmlformats.org/officeDocument/2006/relationships/image" Target="../media/image2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 Id="rId3" Type="http://schemas.openxmlformats.org/officeDocument/2006/relationships/image" Target="../media/image3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 Id="rId3" Type="http://schemas.openxmlformats.org/officeDocument/2006/relationships/image" Target="../media/image3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5.xml"/><Relationship Id="rId3" Type="http://schemas.openxmlformats.org/officeDocument/2006/relationships/image" Target="../media/image3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 Id="rId3" Type="http://schemas.openxmlformats.org/officeDocument/2006/relationships/image" Target="../media/image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 Id="rId3" Type="http://schemas.openxmlformats.org/officeDocument/2006/relationships/image" Target="../media/image1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3.xml"/><Relationship Id="rId3" Type="http://schemas.openxmlformats.org/officeDocument/2006/relationships/image" Target="../media/image35.emf"/></Relationships>
</file>

<file path=ppt/slides/_rels/slide44.xml.rels><?xml version="1.0" encoding="UTF-8" standalone="yes"?>
<Relationships xmlns="http://schemas.openxmlformats.org/package/2006/relationships"><Relationship Id="rId9" Type="http://schemas.openxmlformats.org/officeDocument/2006/relationships/diagramLayout" Target="../diagrams/layout14.xml"/><Relationship Id="rId20" Type="http://schemas.openxmlformats.org/officeDocument/2006/relationships/diagramQuickStyle" Target="../diagrams/quickStyle16.xml"/><Relationship Id="rId21" Type="http://schemas.openxmlformats.org/officeDocument/2006/relationships/diagramColors" Target="../diagrams/colors16.xml"/><Relationship Id="rId22" Type="http://schemas.microsoft.com/office/2007/relationships/diagramDrawing" Target="../diagrams/drawing16.xml"/><Relationship Id="rId10" Type="http://schemas.openxmlformats.org/officeDocument/2006/relationships/diagramQuickStyle" Target="../diagrams/quickStyle14.xml"/><Relationship Id="rId11" Type="http://schemas.openxmlformats.org/officeDocument/2006/relationships/diagramColors" Target="../diagrams/colors14.xml"/><Relationship Id="rId12" Type="http://schemas.microsoft.com/office/2007/relationships/diagramDrawing" Target="../diagrams/drawing14.xml"/><Relationship Id="rId13" Type="http://schemas.openxmlformats.org/officeDocument/2006/relationships/diagramData" Target="../diagrams/data15.xml"/><Relationship Id="rId14" Type="http://schemas.openxmlformats.org/officeDocument/2006/relationships/diagramLayout" Target="../diagrams/layout15.xml"/><Relationship Id="rId15" Type="http://schemas.openxmlformats.org/officeDocument/2006/relationships/diagramQuickStyle" Target="../diagrams/quickStyle15.xml"/><Relationship Id="rId16" Type="http://schemas.openxmlformats.org/officeDocument/2006/relationships/diagramColors" Target="../diagrams/colors15.xml"/><Relationship Id="rId17" Type="http://schemas.microsoft.com/office/2007/relationships/diagramDrawing" Target="../diagrams/drawing15.xml"/><Relationship Id="rId18" Type="http://schemas.openxmlformats.org/officeDocument/2006/relationships/diagramData" Target="../diagrams/data16.xml"/><Relationship Id="rId19" Type="http://schemas.openxmlformats.org/officeDocument/2006/relationships/diagramLayout" Target="../diagrams/layout16.xml"/><Relationship Id="rId1" Type="http://schemas.openxmlformats.org/officeDocument/2006/relationships/slideLayout" Target="../slideLayouts/slideLayout29.xml"/><Relationship Id="rId2" Type="http://schemas.openxmlformats.org/officeDocument/2006/relationships/notesSlide" Target="../notesSlides/notesSlide44.xml"/><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diagramData" Target="../diagrams/data1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image" Target="../media/image36.wmf"/><Relationship Id="rId1" Type="http://schemas.openxmlformats.org/officeDocument/2006/relationships/slideLayout" Target="../slideLayouts/slideLayout2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6.xml"/><Relationship Id="rId3" Type="http://schemas.openxmlformats.org/officeDocument/2006/relationships/image" Target="../media/image3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 Id="rId3" Type="http://schemas.openxmlformats.org/officeDocument/2006/relationships/image" Target="../media/image3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9.xml"/><Relationship Id="rId3" Type="http://schemas.openxmlformats.org/officeDocument/2006/relationships/image" Target="../media/image3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1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0.xml"/><Relationship Id="rId3" Type="http://schemas.openxmlformats.org/officeDocument/2006/relationships/image" Target="../media/image4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 Id="rId3" Type="http://schemas.openxmlformats.org/officeDocument/2006/relationships/image" Target="../media/image41.emf"/></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3.xml"/><Relationship Id="rId3" Type="http://schemas.openxmlformats.org/officeDocument/2006/relationships/image" Target="../media/image4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4.xml"/><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2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0.xml"/><Relationship Id="rId3" Type="http://schemas.openxmlformats.org/officeDocument/2006/relationships/image" Target="../media/image44.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1.xml"/><Relationship Id="rId3"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2.xml"/><Relationship Id="rId3"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slideLayout" Target="../slideLayouts/slideLayout2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6.xml"/><Relationship Id="rId3" Type="http://schemas.openxmlformats.org/officeDocument/2006/relationships/image" Target="../media/image4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6</a:t>
            </a:r>
            <a:br>
              <a:rPr lang="en-US" dirty="0" smtClean="0"/>
            </a:br>
            <a:r>
              <a:rPr lang="en-US" dirty="0" smtClean="0"/>
              <a:t>Concurrency: Deadlock and Starvation</a:t>
            </a:r>
          </a:p>
        </p:txBody>
      </p:sp>
      <p:sp>
        <p:nvSpPr>
          <p:cNvPr id="4" name="Footer Placeholder 3"/>
          <p:cNvSpPr>
            <a:spLocks noGrp="1"/>
          </p:cNvSpPr>
          <p:nvPr>
            <p:ph type="ftr" sz="quarter" idx="11"/>
          </p:nvPr>
        </p:nvSpPr>
        <p:spPr>
          <a:xfrm>
            <a:off x="5410200" y="4953000"/>
            <a:ext cx="3048000" cy="1066800"/>
          </a:xfrm>
        </p:spPr>
        <p:txBody>
          <a:bodyPr/>
          <a:lstStyle/>
          <a:p>
            <a:pPr algn="r"/>
            <a:r>
              <a:rPr lang="en-US" sz="1800" b="0" dirty="0" smtClean="0">
                <a:solidFill>
                  <a:schemeClr val="tx2"/>
                </a:solidFill>
                <a:latin typeface="Calisto MT"/>
              </a:rPr>
              <a:t>Eighth Edition</a:t>
            </a:r>
          </a:p>
          <a:p>
            <a:pPr algn="r"/>
            <a:r>
              <a:rPr lang="en-US" sz="1800" b="0" dirty="0" smtClean="0">
                <a:solidFill>
                  <a:schemeClr val="tx2"/>
                </a:solidFill>
                <a:latin typeface="Calisto MT"/>
              </a:rPr>
              <a:t>By William Stallings</a:t>
            </a:r>
          </a:p>
          <a:p>
            <a:pPr>
              <a:defRPr/>
            </a:pPr>
            <a:r>
              <a:rPr lang="en-US" dirty="0" smtClean="0"/>
              <a:t/>
            </a:r>
            <a:br>
              <a:rPr lang="en-US" dirty="0" smtClean="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762000"/>
            <a:ext cx="6057900" cy="5697217"/>
          </a:xfrm>
          <a:prstGeom prst="rect">
            <a:avLst/>
          </a:prstGeom>
          <a:ln>
            <a:solidFill>
              <a:schemeClr val="tx1"/>
            </a:solidFill>
          </a:ln>
        </p:spPr>
      </p:pic>
      <p:sp>
        <p:nvSpPr>
          <p:cNvPr id="6" name="TextBox 5"/>
          <p:cNvSpPr txBox="1"/>
          <p:nvPr/>
        </p:nvSpPr>
        <p:spPr>
          <a:xfrm>
            <a:off x="6781801" y="762001"/>
            <a:ext cx="1981200" cy="4847481"/>
          </a:xfrm>
          <a:prstGeom prst="rect">
            <a:avLst/>
          </a:prstGeom>
          <a:noFill/>
        </p:spPr>
        <p:txBody>
          <a:bodyPr wrap="square" rtlCol="0">
            <a:spAutoFit/>
          </a:bodyPr>
          <a:lstStyle/>
          <a:p>
            <a:endParaRPr lang="en-US" sz="2400" b="1" dirty="0" smtClean="0">
              <a:latin typeface="+mn-lt"/>
            </a:endParaRPr>
          </a:p>
          <a:p>
            <a:pPr algn="ctr"/>
            <a:r>
              <a:rPr lang="en-US" sz="2800" b="1" dirty="0" smtClean="0">
                <a:latin typeface="+mn-lt"/>
              </a:rPr>
              <a:t>Table 6.1  </a:t>
            </a:r>
          </a:p>
          <a:p>
            <a:pPr algn="ctr"/>
            <a:endParaRPr lang="en-US" sz="2400" b="1" dirty="0" smtClean="0">
              <a:latin typeface="+mn-lt"/>
            </a:endParaRPr>
          </a:p>
          <a:p>
            <a:pPr algn="ctr">
              <a:lnSpc>
                <a:spcPct val="130000"/>
              </a:lnSpc>
              <a:spcBef>
                <a:spcPts val="0"/>
              </a:spcBef>
              <a:spcAft>
                <a:spcPts val="0"/>
              </a:spcAft>
            </a:pPr>
            <a:r>
              <a:rPr lang="en-US" sz="2000" b="1" dirty="0" smtClean="0">
                <a:latin typeface="+mn-lt"/>
              </a:rPr>
              <a:t>Summary of Deadlock Detection, Prevention, and Avoidance</a:t>
            </a:r>
          </a:p>
          <a:p>
            <a:pPr algn="ctr">
              <a:lnSpc>
                <a:spcPct val="130000"/>
              </a:lnSpc>
              <a:spcBef>
                <a:spcPts val="0"/>
              </a:spcBef>
              <a:spcAft>
                <a:spcPts val="0"/>
              </a:spcAft>
            </a:pPr>
            <a:r>
              <a:rPr lang="en-US" sz="2000" b="1" dirty="0" smtClean="0">
                <a:latin typeface="+mn-lt"/>
              </a:rPr>
              <a:t>Approaches for Operating Systems [ISLO80] </a:t>
            </a:r>
            <a:endParaRPr lang="en-US" sz="20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9412" t="30909" r="7059" b="18182"/>
          <a:stretch>
            <a:fillRect/>
          </a:stretch>
        </p:blipFill>
        <p:spPr>
          <a:xfrm>
            <a:off x="990600" y="762000"/>
            <a:ext cx="7385071" cy="58250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smtClean="0">
                <a:solidFill>
                  <a:schemeClr val="accent1">
                    <a:lumMod val="50000"/>
                  </a:schemeClr>
                </a:solidFill>
              </a:rPr>
              <a:t>Conditions for Deadlock</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3421816917"/>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24788" cy="1323041"/>
          </a:xfrm>
        </p:spPr>
        <p:txBody>
          <a:bodyPr/>
          <a:lstStyle/>
          <a:p>
            <a:r>
              <a:rPr lang="en-NZ" b="1" dirty="0" smtClean="0">
                <a:solidFill>
                  <a:schemeClr val="accent6">
                    <a:lumMod val="75000"/>
                  </a:schemeClr>
                </a:solidFill>
              </a:rPr>
              <a:t>Dealing with Deadlock</a:t>
            </a:r>
            <a:endParaRPr lang="en-NZ" b="1" dirty="0">
              <a:solidFill>
                <a:schemeClr val="accent6">
                  <a:lumMod val="75000"/>
                </a:schemeClr>
              </a:solidFill>
            </a:endParaRPr>
          </a:p>
        </p:txBody>
      </p:sp>
      <p:sp>
        <p:nvSpPr>
          <p:cNvPr id="3" name="Content Placeholder 2"/>
          <p:cNvSpPr>
            <a:spLocks noGrp="1"/>
          </p:cNvSpPr>
          <p:nvPr>
            <p:ph idx="4294967295"/>
          </p:nvPr>
        </p:nvSpPr>
        <p:spPr>
          <a:xfrm>
            <a:off x="838200" y="1981200"/>
            <a:ext cx="8305800" cy="2057400"/>
          </a:xfrm>
        </p:spPr>
        <p:txBody>
          <a:bodyPr>
            <a:normAutofit/>
          </a:bodyPr>
          <a:lstStyle/>
          <a:p>
            <a:r>
              <a:rPr lang="en-NZ" sz="2200" dirty="0" smtClean="0"/>
              <a:t>Three general approaches exist for dealing with deadlock:</a:t>
            </a:r>
          </a:p>
        </p:txBody>
      </p:sp>
      <p:graphicFrame>
        <p:nvGraphicFramePr>
          <p:cNvPr id="4" name="Diagram 3"/>
          <p:cNvGraphicFramePr/>
          <p:nvPr/>
        </p:nvGraphicFramePr>
        <p:xfrm>
          <a:off x="1143000" y="2743200"/>
          <a:ext cx="731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14400" y="2514600"/>
            <a:ext cx="8229600" cy="5105400"/>
          </a:xfrm>
        </p:spPr>
        <p:txBody>
          <a:bodyPr>
            <a:normAutofit/>
          </a:bodyPr>
          <a:lstStyle/>
          <a:p>
            <a:r>
              <a:rPr lang="en-NZ" sz="2200" dirty="0" smtClean="0"/>
              <a:t>Design a system in such a way that the possibility of deadlock is excluded</a:t>
            </a:r>
          </a:p>
          <a:p>
            <a:r>
              <a:rPr lang="en-NZ" sz="2200" dirty="0" smtClean="0"/>
              <a:t>Two main methods:</a:t>
            </a:r>
          </a:p>
          <a:p>
            <a:pPr lvl="1"/>
            <a:r>
              <a:rPr lang="en-NZ" sz="2000" dirty="0" smtClean="0"/>
              <a:t>Indirect</a:t>
            </a:r>
          </a:p>
          <a:p>
            <a:pPr lvl="2"/>
            <a:r>
              <a:rPr lang="en-NZ" dirty="0" smtClean="0"/>
              <a:t>prevent the occurrence of one of the three necessary conditions</a:t>
            </a:r>
          </a:p>
          <a:p>
            <a:pPr lvl="1"/>
            <a:r>
              <a:rPr lang="en-NZ" sz="2200" dirty="0" smtClean="0"/>
              <a:t>Direct</a:t>
            </a:r>
          </a:p>
          <a:p>
            <a:pPr lvl="2"/>
            <a:r>
              <a:rPr lang="en-NZ" sz="2000" dirty="0" smtClean="0"/>
              <a:t>prevent the occurrence of a circular wait</a:t>
            </a:r>
            <a:endParaRPr lang="en-NZ" sz="2000" dirty="0"/>
          </a:p>
        </p:txBody>
      </p:sp>
      <p:pic>
        <p:nvPicPr>
          <p:cNvPr id="5" name="Picture 4"/>
          <p:cNvPicPr>
            <a:picLocks noChangeAspect="1"/>
          </p:cNvPicPr>
          <p:nvPr/>
        </p:nvPicPr>
        <p:blipFill>
          <a:blip r:embed="rId3"/>
          <a:stretch>
            <a:fillRect/>
          </a:stretch>
        </p:blipFill>
        <p:spPr>
          <a:xfrm>
            <a:off x="6172200" y="4800600"/>
            <a:ext cx="2552700" cy="177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323041"/>
          </a:xfrm>
        </p:spPr>
        <p:txBody>
          <a:bodyPr>
            <a:noAutofit/>
          </a:bodyPr>
          <a:lstStyle/>
          <a:p>
            <a:pPr algn="l"/>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Condition Prevention </a:t>
            </a:r>
            <a:r>
              <a:rPr lang="en-US" sz="4400" dirty="0" smtClean="0"/>
              <a:t/>
            </a:r>
            <a:br>
              <a:rPr lang="en-US" sz="4400" dirty="0" smtClean="0"/>
            </a:br>
            <a:endParaRPr lang="en-US" sz="4400" dirty="0"/>
          </a:p>
        </p:txBody>
      </p:sp>
      <p:graphicFrame>
        <p:nvGraphicFramePr>
          <p:cNvPr id="5" name="Diagram 4"/>
          <p:cNvGraphicFramePr/>
          <p:nvPr>
            <p:extLst>
              <p:ext uri="{D42A27DB-BD31-4B8C-83A1-F6EECF244321}">
                <p14:modId xmlns:p14="http://schemas.microsoft.com/office/powerpoint/2010/main" val="3948360897"/>
              </p:ext>
            </p:extLst>
          </p:nvPr>
        </p:nvGraphicFramePr>
        <p:xfrm>
          <a:off x="458202" y="2032742"/>
          <a:ext cx="8304798"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323041"/>
          </a:xfrm>
        </p:spPr>
        <p:txBody>
          <a:bodyPr>
            <a:noAutofit/>
          </a:bodyPr>
          <a:lstStyle/>
          <a:p>
            <a:pPr algn="l"/>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Condition Prevention </a:t>
            </a:r>
            <a:r>
              <a:rPr lang="en-US" sz="4400" dirty="0" smtClean="0"/>
              <a:t/>
            </a:r>
            <a:br>
              <a:rPr lang="en-US" sz="4400" dirty="0" smtClean="0"/>
            </a:br>
            <a:endParaRPr lang="en-US" sz="4400" dirty="0"/>
          </a:p>
        </p:txBody>
      </p:sp>
      <p:graphicFrame>
        <p:nvGraphicFramePr>
          <p:cNvPr id="5" name="Diagram 4"/>
          <p:cNvGraphicFramePr/>
          <p:nvPr>
            <p:extLst>
              <p:ext uri="{D42A27DB-BD31-4B8C-83A1-F6EECF244321}">
                <p14:modId xmlns:p14="http://schemas.microsoft.com/office/powerpoint/2010/main" val="107459587"/>
              </p:ext>
            </p:extLst>
          </p:nvPr>
        </p:nvGraphicFramePr>
        <p:xfrm>
          <a:off x="914400" y="1721193"/>
          <a:ext cx="7010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619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447800" y="2514600"/>
            <a:ext cx="7696200" cy="4648200"/>
          </a:xfrm>
        </p:spPr>
        <p:txBody>
          <a:bodyPr/>
          <a:lstStyle/>
          <a:p>
            <a:r>
              <a:rPr lang="en-US" sz="2300" dirty="0" smtClean="0"/>
              <a:t>A decision is made dynamically whether the current resource allocation request will, if granted, potentially lead to a deadlock</a:t>
            </a:r>
          </a:p>
          <a:p>
            <a:r>
              <a:rPr lang="en-US" sz="2300" dirty="0" smtClean="0"/>
              <a:t>Requires knowledge of future process requests</a:t>
            </a:r>
          </a:p>
          <a:p>
            <a:endParaRPr lang="en-US" dirty="0"/>
          </a:p>
        </p:txBody>
      </p:sp>
      <p:pic>
        <p:nvPicPr>
          <p:cNvPr id="4" name="Picture 3"/>
          <p:cNvPicPr>
            <a:picLocks noChangeAspect="1"/>
          </p:cNvPicPr>
          <p:nvPr/>
        </p:nvPicPr>
        <p:blipFill>
          <a:blip r:embed="rId3"/>
          <a:stretch>
            <a:fillRect/>
          </a:stretch>
        </p:blipFill>
        <p:spPr>
          <a:xfrm>
            <a:off x="4114800" y="4724400"/>
            <a:ext cx="1371600" cy="1496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Approaches to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Diagram 4"/>
          <p:cNvGraphicFramePr/>
          <p:nvPr>
            <p:extLst>
              <p:ext uri="{D42A27DB-BD31-4B8C-83A1-F6EECF244321}">
                <p14:modId xmlns:p14="http://schemas.microsoft.com/office/powerpoint/2010/main" val="275610918"/>
              </p:ext>
            </p:extLst>
          </p:nvPr>
        </p:nvGraphicFramePr>
        <p:xfrm>
          <a:off x="609600" y="19050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4114800" y="4635500"/>
            <a:ext cx="1371600" cy="1371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2286000"/>
            <a:ext cx="7418296" cy="3840163"/>
          </a:xfrm>
        </p:spPr>
        <p:txBody>
          <a:bodyPr>
            <a:normAutofit fontScale="85000" lnSpcReduction="20000"/>
          </a:bodyPr>
          <a:lstStyle/>
          <a:p>
            <a:r>
              <a:rPr lang="en-NZ" sz="3000" dirty="0" smtClean="0"/>
              <a:t>The permanent blocking of a set of processes that either compete for system resources or communicate with each other</a:t>
            </a:r>
          </a:p>
          <a:p>
            <a:r>
              <a:rPr lang="en-NZ" sz="3000" dirty="0" smtClean="0"/>
              <a:t>A set of processes is deadlocked when each process in the set is blocked awaiting an event that can only be triggered by another blocked process in the set</a:t>
            </a:r>
          </a:p>
          <a:p>
            <a:r>
              <a:rPr lang="en-NZ" sz="3000" dirty="0" smtClean="0"/>
              <a:t>Permanent</a:t>
            </a:r>
          </a:p>
          <a:p>
            <a:r>
              <a:rPr lang="en-US" sz="3000" dirty="0" smtClean="0"/>
              <a:t>No efficient solution</a:t>
            </a:r>
          </a:p>
        </p:txBody>
      </p:sp>
      <p:pic>
        <p:nvPicPr>
          <p:cNvPr id="5" name="Picture 4"/>
          <p:cNvPicPr>
            <a:picLocks noChangeAspect="1"/>
          </p:cNvPicPr>
          <p:nvPr/>
        </p:nvPicPr>
        <p:blipFill>
          <a:blip r:embed="rId3"/>
          <a:stretch>
            <a:fillRect/>
          </a:stretch>
        </p:blipFill>
        <p:spPr>
          <a:xfrm>
            <a:off x="6934200" y="4824211"/>
            <a:ext cx="1752600" cy="1616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7620000" cy="4953000"/>
          </a:xfrm>
        </p:spPr>
        <p:txBody>
          <a:bodyPr/>
          <a:lstStyle/>
          <a:p>
            <a:r>
              <a:rPr lang="en-US" sz="2200" dirty="0" smtClean="0"/>
              <a:t>Referred to as the </a:t>
            </a:r>
            <a:r>
              <a:rPr lang="en-US" sz="2200" i="1" dirty="0" smtClean="0"/>
              <a:t>banker’s algorithm</a:t>
            </a:r>
          </a:p>
          <a:p>
            <a:r>
              <a:rPr lang="en-US" sz="2200" b="1" i="1" dirty="0" smtClean="0"/>
              <a:t>State</a:t>
            </a:r>
            <a:r>
              <a:rPr lang="en-US" sz="2200" dirty="0" smtClean="0"/>
              <a:t> of the system reflects the current allocation of resources to processes</a:t>
            </a:r>
          </a:p>
          <a:p>
            <a:r>
              <a:rPr lang="en-US" sz="2200" b="1" i="1" dirty="0" smtClean="0"/>
              <a:t>Safe state </a:t>
            </a:r>
            <a:r>
              <a:rPr lang="en-US" sz="2200" dirty="0" smtClean="0"/>
              <a:t>is one in which there is at least one sequence of resource allocations to processes that does not result in a deadlock</a:t>
            </a:r>
          </a:p>
          <a:p>
            <a:r>
              <a:rPr lang="en-US" sz="2200" b="1" i="1" dirty="0" smtClean="0"/>
              <a:t>Unsafe state </a:t>
            </a:r>
            <a:r>
              <a:rPr lang="en-US" sz="2200" dirty="0" smtClean="0"/>
              <a:t>is a state that is not safe</a:t>
            </a:r>
          </a:p>
          <a:p>
            <a:endParaRPr lang="en-US" dirty="0"/>
          </a:p>
        </p:txBody>
      </p:sp>
      <p:pic>
        <p:nvPicPr>
          <p:cNvPr id="8" name="Picture 7"/>
          <p:cNvPicPr>
            <a:picLocks noChangeAspect="1"/>
          </p:cNvPicPr>
          <p:nvPr/>
        </p:nvPicPr>
        <p:blipFill>
          <a:blip r:embed="rId3"/>
          <a:stretch>
            <a:fillRect/>
          </a:stretch>
        </p:blipFill>
        <p:spPr>
          <a:xfrm>
            <a:off x="6324600" y="4876800"/>
            <a:ext cx="1600200" cy="160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676400"/>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13846"/>
          <a:stretch>
            <a:fillRect/>
          </a:stretch>
        </p:blipFill>
        <p:spPr>
          <a:xfrm>
            <a:off x="304800" y="1828800"/>
            <a:ext cx="8411308" cy="2355164"/>
          </a:xfrm>
          <a:prstGeom prst="rect">
            <a:avLst/>
          </a:prstGeom>
        </p:spPr>
      </p:pic>
      <p:sp>
        <p:nvSpPr>
          <p:cNvPr id="7" name="Rectangle 6"/>
          <p:cNvSpPr/>
          <p:nvPr/>
        </p:nvSpPr>
        <p:spPr>
          <a:xfrm>
            <a:off x="304800" y="4495800"/>
            <a:ext cx="8534400" cy="307777"/>
          </a:xfrm>
          <a:prstGeom prst="rect">
            <a:avLst/>
          </a:prstGeom>
        </p:spPr>
        <p:txBody>
          <a:bodyPr wrap="square">
            <a:spAutoFit/>
          </a:bodyPr>
          <a:lstStyle/>
          <a:p>
            <a:pPr algn="ctr"/>
            <a:r>
              <a:rPr lang="en-US" sz="1400" dirty="0" smtClean="0">
                <a:latin typeface="+mn-lt"/>
              </a:rPr>
              <a:t>(</a:t>
            </a:r>
            <a:r>
              <a:rPr lang="en-US" sz="1400" dirty="0" err="1" smtClean="0">
                <a:latin typeface="+mn-lt"/>
              </a:rPr>
              <a:t>d</a:t>
            </a:r>
            <a:r>
              <a:rPr lang="en-US" sz="1400" dirty="0" smtClean="0">
                <a:latin typeface="+mn-lt"/>
              </a:rPr>
              <a:t>) P3 runs to completion </a:t>
            </a:r>
            <a:endParaRPr lang="en-US" sz="1400" dirty="0">
              <a:latin typeface="+mn-lt"/>
            </a:endParaRPr>
          </a:p>
        </p:txBody>
      </p:sp>
      <p:sp>
        <p:nvSpPr>
          <p:cNvPr id="8" name="TextBox 7"/>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042"/>
          <a:stretch>
            <a:fillRect/>
          </a:stretch>
        </p:blipFill>
        <p:spPr>
          <a:xfrm>
            <a:off x="1295400" y="838200"/>
            <a:ext cx="6324600" cy="5009594"/>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6.8  Determination of an Unsafe State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133600"/>
            <a:ext cx="8229600" cy="5181600"/>
          </a:xfrm>
        </p:spPr>
        <p:txBody>
          <a:bodyPr>
            <a:normAutofit/>
          </a:bodyPr>
          <a:lstStyle/>
          <a:p>
            <a:r>
              <a:rPr lang="en-NZ" sz="2200" dirty="0" smtClean="0"/>
              <a:t>It is not necessary to preempt and rollback processes, as in deadlock detection </a:t>
            </a:r>
          </a:p>
          <a:p>
            <a:r>
              <a:rPr lang="en-NZ" sz="2200" dirty="0" smtClean="0"/>
              <a:t>It is less restrictive than deadlock prevention</a:t>
            </a:r>
            <a:endParaRPr lang="en-US" sz="2200" dirty="0" smtClean="0"/>
          </a:p>
        </p:txBody>
      </p:sp>
      <p:pic>
        <p:nvPicPr>
          <p:cNvPr id="5" name="Picture 4"/>
          <p:cNvPicPr>
            <a:picLocks noChangeAspect="1"/>
          </p:cNvPicPr>
          <p:nvPr/>
        </p:nvPicPr>
        <p:blipFill>
          <a:blip r:embed="rId3"/>
          <a:stretch>
            <a:fillRect/>
          </a:stretch>
        </p:blipFill>
        <p:spPr>
          <a:xfrm>
            <a:off x="4495800" y="4038600"/>
            <a:ext cx="2667000" cy="1959430"/>
          </a:xfrm>
          <a:prstGeom prst="rect">
            <a:avLst/>
          </a:prstGeom>
        </p:spPr>
      </p:pic>
      <p:pic>
        <p:nvPicPr>
          <p:cNvPr id="9" name="Picture 8"/>
          <p:cNvPicPr>
            <a:picLocks noChangeAspect="1"/>
          </p:cNvPicPr>
          <p:nvPr/>
        </p:nvPicPr>
        <p:blipFill>
          <a:blip r:embed="rId4"/>
          <a:stretch>
            <a:fillRect/>
          </a:stretch>
        </p:blipFill>
        <p:spPr>
          <a:xfrm>
            <a:off x="1905000" y="4191000"/>
            <a:ext cx="1371600" cy="17755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Restrictions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11862056"/>
              </p:ext>
            </p:extLst>
          </p:nvPr>
        </p:nvGraphicFramePr>
        <p:xfrm>
          <a:off x="0" y="22098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solidFill>
                  <a:schemeClr val="accent6">
                    <a:lumMod val="75000"/>
                  </a:schemeClr>
                </a:solidFill>
              </a:rPr>
              <a:t>Deadlock Strategies</a:t>
            </a:r>
            <a:endParaRPr lang="en-NZ" b="1" dirty="0">
              <a:solidFill>
                <a:schemeClr val="accent6">
                  <a:lumMod val="75000"/>
                </a:schemeClr>
              </a:solidFill>
            </a:endParaRPr>
          </a:p>
        </p:txBody>
      </p:sp>
      <p:graphicFrame>
        <p:nvGraphicFramePr>
          <p:cNvPr id="4" name="Diagram 3"/>
          <p:cNvGraphicFramePr/>
          <p:nvPr/>
        </p:nvGraphicFramePr>
        <p:xfrm>
          <a:off x="609600" y="2362200"/>
          <a:ext cx="807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158"/>
            <a:ext cx="8153400" cy="1339850"/>
          </a:xfrm>
        </p:spPr>
        <p:txBody>
          <a:bodyPr>
            <a:normAutofit fontScale="90000"/>
          </a:bodyPr>
          <a:lstStyle/>
          <a:p>
            <a:pPr algn="l"/>
            <a:r>
              <a:rPr lang="en-NZ" b="1" dirty="0" smtClean="0">
                <a:solidFill>
                  <a:schemeClr val="accent1">
                    <a:lumMod val="75000"/>
                  </a:schemeClr>
                </a:solidFill>
              </a:rPr>
              <a:t>Deadlock Detection Algorithms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09800"/>
            <a:ext cx="3505200" cy="5943600"/>
          </a:xfrm>
        </p:spPr>
        <p:txBody>
          <a:bodyPr/>
          <a:lstStyle/>
          <a:p>
            <a:pPr>
              <a:buNone/>
            </a:pPr>
            <a:endParaRPr lang="en-NZ" dirty="0" smtClean="0"/>
          </a:p>
          <a:p>
            <a:pPr>
              <a:buSzPct val="135000"/>
              <a:buFont typeface="Wingdings" charset="2"/>
              <a:buChar char="§"/>
            </a:pPr>
            <a:r>
              <a:rPr lang="en-NZ" sz="2200" dirty="0" smtClean="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4116526767"/>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676400"/>
            <a:ext cx="8484124" cy="3429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001000" cy="685800"/>
          </a:xfrm>
        </p:spPr>
        <p:txBody>
          <a:bodyPr>
            <a:normAutofit fontScale="90000"/>
          </a:bodyPr>
          <a:lstStyle/>
          <a:p>
            <a:r>
              <a:rPr lang="en-US" b="1" dirty="0" smtClean="0">
                <a:solidFill>
                  <a:schemeClr val="accent1">
                    <a:lumMod val="75000"/>
                  </a:schemeClr>
                </a:solidFill>
              </a:rPr>
              <a:t>Recovery Strategies </a:t>
            </a:r>
            <a:r>
              <a:rPr lang="en-US" dirty="0" smtClean="0"/>
              <a:t/>
            </a:r>
            <a:br>
              <a:rPr lang="en-US" dirty="0" smtClean="0"/>
            </a:br>
            <a:endParaRPr lang="en-US" dirty="0"/>
          </a:p>
        </p:txBody>
      </p:sp>
      <p:sp>
        <p:nvSpPr>
          <p:cNvPr id="3" name="Content Placeholder 2"/>
          <p:cNvSpPr>
            <a:spLocks noGrp="1"/>
          </p:cNvSpPr>
          <p:nvPr>
            <p:ph idx="4294967295"/>
          </p:nvPr>
        </p:nvSpPr>
        <p:spPr>
          <a:xfrm>
            <a:off x="457200" y="2133600"/>
            <a:ext cx="8229600" cy="4876800"/>
          </a:xfrm>
        </p:spPr>
        <p:txBody>
          <a:bodyPr>
            <a:normAutofit/>
          </a:bodyPr>
          <a:lstStyle/>
          <a:p>
            <a:r>
              <a:rPr lang="en-US" sz="2200" dirty="0" smtClean="0"/>
              <a:t>Abort all deadlocked processes</a:t>
            </a:r>
          </a:p>
          <a:p>
            <a:r>
              <a:rPr lang="en-US" sz="2200" dirty="0" smtClean="0"/>
              <a:t>Back up each deadlocked process to some previously defined checkpoint and restart all processes</a:t>
            </a:r>
          </a:p>
          <a:p>
            <a:r>
              <a:rPr lang="en-NZ" sz="2200" dirty="0" smtClean="0"/>
              <a:t>Successively abort deadlocked processes until deadlock no longer exists</a:t>
            </a:r>
          </a:p>
          <a:p>
            <a:r>
              <a:rPr lang="en-NZ" sz="2200" dirty="0" smtClean="0"/>
              <a:t>Successively preempt resources until deadlock no longer exists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685800"/>
            <a:ext cx="6057900" cy="5697217"/>
          </a:xfrm>
          <a:prstGeom prst="rect">
            <a:avLst/>
          </a:prstGeom>
          <a:ln>
            <a:solidFill>
              <a:schemeClr val="tx1"/>
            </a:solidFill>
          </a:ln>
        </p:spPr>
      </p:pic>
      <p:sp>
        <p:nvSpPr>
          <p:cNvPr id="6" name="TextBox 5"/>
          <p:cNvSpPr txBox="1"/>
          <p:nvPr/>
        </p:nvSpPr>
        <p:spPr>
          <a:xfrm>
            <a:off x="6705600" y="685800"/>
            <a:ext cx="1981200" cy="4459683"/>
          </a:xfrm>
          <a:prstGeom prst="rect">
            <a:avLst/>
          </a:prstGeom>
          <a:noFill/>
        </p:spPr>
        <p:txBody>
          <a:bodyPr wrap="square" rtlCol="0">
            <a:spAutoFit/>
          </a:bodyPr>
          <a:lstStyle/>
          <a:p>
            <a:pPr algn="ctr"/>
            <a:endParaRPr lang="en-US" sz="2400" b="1" dirty="0" smtClean="0">
              <a:latin typeface="+mn-lt"/>
            </a:endParaRPr>
          </a:p>
          <a:p>
            <a:pPr algn="ctr"/>
            <a:endParaRPr lang="en-US" sz="2400" b="1" dirty="0" smtClean="0">
              <a:latin typeface="+mn-lt"/>
            </a:endParaRPr>
          </a:p>
          <a:p>
            <a:pPr algn="ctr"/>
            <a:r>
              <a:rPr lang="en-US" sz="2400" b="1" dirty="0" smtClean="0">
                <a:latin typeface="+mn-lt"/>
              </a:rPr>
              <a:t>Table 6.1</a:t>
            </a:r>
          </a:p>
          <a:p>
            <a:pPr algn="ctr"/>
            <a:endParaRPr lang="en-US" b="1" dirty="0" smtClean="0">
              <a:latin typeface="+mn-lt"/>
            </a:endParaRPr>
          </a:p>
          <a:p>
            <a:pPr algn="ctr">
              <a:lnSpc>
                <a:spcPct val="120000"/>
              </a:lnSpc>
              <a:spcBef>
                <a:spcPts val="0"/>
              </a:spcBef>
            </a:pPr>
            <a:r>
              <a:rPr lang="en-US" b="1" dirty="0" smtClean="0">
                <a:latin typeface="+mn-lt"/>
              </a:rPr>
              <a:t>  Summary of Deadlock Detection, Prevention, and Avoidance</a:t>
            </a:r>
          </a:p>
          <a:p>
            <a:pPr algn="ctr">
              <a:lnSpc>
                <a:spcPct val="120000"/>
              </a:lnSpc>
              <a:spcBef>
                <a:spcPts val="0"/>
              </a:spcBef>
            </a:pPr>
            <a:r>
              <a:rPr lang="en-US" b="1" dirty="0" smtClean="0">
                <a:latin typeface="+mn-lt"/>
              </a:rPr>
              <a:t>Approaches for Operating Systems [ISLO80]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8"/>
          </a:xfrm>
        </p:spPr>
        <p:txBody>
          <a:bodyPr/>
          <a:lstStyle/>
          <a:p>
            <a:pPr algn="ctr"/>
            <a:r>
              <a:rPr lang="en-US" sz="4000" b="1" dirty="0" smtClean="0">
                <a:solidFill>
                  <a:schemeClr val="accent1">
                    <a:lumMod val="75000"/>
                  </a:schemeClr>
                </a:solidFill>
              </a:rPr>
              <a:t>Dining Philosophers Problem</a:t>
            </a:r>
            <a:endParaRPr lang="en-US" sz="4000" b="1" dirty="0">
              <a:solidFill>
                <a:schemeClr val="accent1">
                  <a:lumMod val="75000"/>
                </a:schemeClr>
              </a:solidFill>
            </a:endParaRPr>
          </a:p>
        </p:txBody>
      </p:sp>
      <p:sp>
        <p:nvSpPr>
          <p:cNvPr id="6" name="TextBox 5"/>
          <p:cNvSpPr txBox="1"/>
          <p:nvPr/>
        </p:nvSpPr>
        <p:spPr>
          <a:xfrm>
            <a:off x="152400" y="1676400"/>
            <a:ext cx="2819400" cy="4524315"/>
          </a:xfrm>
          <a:prstGeom prst="rect">
            <a:avLst/>
          </a:prstGeom>
          <a:noFill/>
        </p:spPr>
        <p:txBody>
          <a:bodyPr wrap="square" rtlCol="0">
            <a:spAutoFit/>
          </a:bodyPr>
          <a:lstStyle/>
          <a:p>
            <a:pPr lvl="1">
              <a:buClr>
                <a:schemeClr val="accent1"/>
              </a:buClr>
              <a:buFont typeface="Wingdings" charset="2"/>
              <a:buChar char="§"/>
            </a:pPr>
            <a:r>
              <a:rPr lang="en-NZ" sz="2400" dirty="0" smtClean="0">
                <a:latin typeface="+mn-lt"/>
              </a:rPr>
              <a:t>No two philosophers can use the same fork at the same time (mutual exclusion)</a:t>
            </a:r>
          </a:p>
          <a:p>
            <a:pPr lvl="1">
              <a:buClr>
                <a:schemeClr val="accent1"/>
              </a:buClr>
              <a:buFont typeface="Wingdings" charset="2"/>
              <a:buChar char="§"/>
            </a:pPr>
            <a:endParaRPr lang="en-NZ" sz="2400" dirty="0" smtClean="0">
              <a:latin typeface="+mn-lt"/>
            </a:endParaRPr>
          </a:p>
          <a:p>
            <a:pPr lvl="1">
              <a:buClr>
                <a:schemeClr val="accent1"/>
              </a:buClr>
              <a:buFont typeface="Wingdings" charset="2"/>
              <a:buChar char="§"/>
            </a:pPr>
            <a:r>
              <a:rPr lang="en-NZ" sz="2400" dirty="0" smtClean="0">
                <a:latin typeface="+mn-lt"/>
              </a:rPr>
              <a:t>No philosopher must starve to death (avoid deadlock and starvation)</a:t>
            </a:r>
          </a:p>
        </p:txBody>
      </p:sp>
      <p:pic>
        <p:nvPicPr>
          <p:cNvPr id="5" name="Picture 4" descr="f11.pdf"/>
          <p:cNvPicPr>
            <a:picLocks noChangeAspect="1"/>
          </p:cNvPicPr>
          <p:nvPr/>
        </p:nvPicPr>
        <p:blipFill>
          <a:blip r:embed="rId3"/>
          <a:srcRect t="5455" b="5455"/>
          <a:stretch>
            <a:fillRect/>
          </a:stretch>
        </p:blipFill>
        <p:spPr>
          <a:xfrm>
            <a:off x="3962400" y="1282271"/>
            <a:ext cx="4613564" cy="53190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57200" y="685800"/>
            <a:ext cx="8245176" cy="4909472"/>
          </a:xfrm>
          <a:prstGeom prst="rect">
            <a:avLst/>
          </a:prstGeom>
        </p:spPr>
      </p:pic>
      <p:sp>
        <p:nvSpPr>
          <p:cNvPr id="14" name="TextBox 13"/>
          <p:cNvSpPr txBox="1"/>
          <p:nvPr/>
        </p:nvSpPr>
        <p:spPr>
          <a:xfrm>
            <a:off x="304800" y="5791200"/>
            <a:ext cx="8534400" cy="369332"/>
          </a:xfrm>
          <a:prstGeom prst="rect">
            <a:avLst/>
          </a:prstGeom>
          <a:noFill/>
        </p:spPr>
        <p:txBody>
          <a:bodyPr wrap="square" rtlCol="0">
            <a:spAutoFit/>
          </a:bodyPr>
          <a:lstStyle/>
          <a:p>
            <a:pPr algn="ctr"/>
            <a:r>
              <a:rPr lang="en-US" b="1" dirty="0" smtClean="0">
                <a:latin typeface="+mn-lt"/>
              </a:rPr>
              <a:t>Figure 6.12      A First Solution to the Dining Philosophers Problem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685800"/>
            <a:ext cx="7848600" cy="5145556"/>
          </a:xfrm>
          <a:prstGeom prst="rect">
            <a:avLst/>
          </a:prstGeom>
        </p:spPr>
      </p:pic>
      <p:sp>
        <p:nvSpPr>
          <p:cNvPr id="7" name="TextBox 6"/>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6.13   A Second Solution to the Dining Philosophers Problem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5122" y="685800"/>
            <a:ext cx="5153679" cy="5816600"/>
          </a:xfrm>
          <a:prstGeom prst="rect">
            <a:avLst/>
          </a:prstGeom>
        </p:spPr>
      </p:pic>
      <p:sp>
        <p:nvSpPr>
          <p:cNvPr id="7" name="TextBox 6"/>
          <p:cNvSpPr txBox="1"/>
          <p:nvPr/>
        </p:nvSpPr>
        <p:spPr>
          <a:xfrm>
            <a:off x="5791200" y="1371600"/>
            <a:ext cx="2971800" cy="4173450"/>
          </a:xfrm>
          <a:prstGeom prst="rect">
            <a:avLst/>
          </a:prstGeom>
          <a:noFill/>
        </p:spPr>
        <p:txBody>
          <a:bodyPr wrap="square" rtlCol="0">
            <a:spAutoFit/>
          </a:bodyPr>
          <a:lstStyle/>
          <a:p>
            <a:pPr algn="ctr"/>
            <a:r>
              <a:rPr lang="en-US" sz="2400" b="1" dirty="0" smtClean="0">
                <a:latin typeface="+mn-lt"/>
              </a:rPr>
              <a:t>Figure 6.14   </a:t>
            </a:r>
          </a:p>
          <a:p>
            <a:pPr algn="ctr"/>
            <a:endParaRPr lang="en-US" sz="2400" b="1" dirty="0" smtClean="0">
              <a:latin typeface="+mn-lt"/>
            </a:endParaRPr>
          </a:p>
          <a:p>
            <a:pPr algn="ctr">
              <a:lnSpc>
                <a:spcPct val="130000"/>
              </a:lnSpc>
            </a:pPr>
            <a:r>
              <a:rPr lang="en-US" sz="2400" b="1" dirty="0" smtClean="0">
                <a:latin typeface="+mn-lt"/>
              </a:rPr>
              <a:t>A Solution </a:t>
            </a:r>
          </a:p>
          <a:p>
            <a:pPr algn="ctr">
              <a:lnSpc>
                <a:spcPct val="130000"/>
              </a:lnSpc>
            </a:pPr>
            <a:r>
              <a:rPr lang="en-US" sz="2400" b="1" dirty="0" smtClean="0">
                <a:latin typeface="+mn-lt"/>
              </a:rPr>
              <a:t>to the </a:t>
            </a:r>
          </a:p>
          <a:p>
            <a:pPr algn="ctr">
              <a:lnSpc>
                <a:spcPct val="130000"/>
              </a:lnSpc>
            </a:pPr>
            <a:r>
              <a:rPr lang="en-US" sz="2400" b="1" dirty="0" smtClean="0">
                <a:latin typeface="+mn-lt"/>
              </a:rPr>
              <a:t>Dining </a:t>
            </a:r>
          </a:p>
          <a:p>
            <a:pPr algn="ctr">
              <a:lnSpc>
                <a:spcPct val="130000"/>
              </a:lnSpc>
            </a:pPr>
            <a:r>
              <a:rPr lang="en-US" sz="2400" b="1" dirty="0" smtClean="0">
                <a:latin typeface="+mn-lt"/>
              </a:rPr>
              <a:t>Philosophers Problem </a:t>
            </a:r>
          </a:p>
          <a:p>
            <a:pPr algn="ctr">
              <a:lnSpc>
                <a:spcPct val="130000"/>
              </a:lnSpc>
            </a:pPr>
            <a:r>
              <a:rPr lang="en-US" sz="2400" b="1" dirty="0" smtClean="0">
                <a:latin typeface="+mn-lt"/>
              </a:rPr>
              <a:t>Using a </a:t>
            </a:r>
          </a:p>
          <a:p>
            <a:pPr algn="ctr">
              <a:lnSpc>
                <a:spcPct val="130000"/>
              </a:lnSpc>
            </a:pPr>
            <a:r>
              <a:rPr lang="en-US" sz="2400" b="1" dirty="0" smtClean="0">
                <a:latin typeface="+mn-lt"/>
              </a:rPr>
              <a:t>Monitor </a:t>
            </a:r>
            <a:endParaRPr lang="en-US" sz="24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1"/>
            <a:ext cx="9753600" cy="1066800"/>
          </a:xfrm>
        </p:spPr>
        <p:txBody>
          <a:bodyPr/>
          <a:lstStyle/>
          <a:p>
            <a:pPr algn="ctr"/>
            <a:r>
              <a:rPr lang="en-US" sz="4400" b="1" dirty="0" smtClean="0">
                <a:solidFill>
                  <a:schemeClr val="accent6">
                    <a:lumMod val="75000"/>
                  </a:schemeClr>
                </a:solidFill>
              </a:rPr>
              <a:t>UNIX Concurrency Mechanisms</a:t>
            </a:r>
            <a:endParaRPr lang="en-US" sz="4400" b="1" dirty="0">
              <a:solidFill>
                <a:schemeClr val="accent6">
                  <a:lumMod val="75000"/>
                </a:schemeClr>
              </a:solidFill>
            </a:endParaRPr>
          </a:p>
        </p:txBody>
      </p:sp>
      <p:sp>
        <p:nvSpPr>
          <p:cNvPr id="3" name="Content Placeholder 2"/>
          <p:cNvSpPr>
            <a:spLocks noGrp="1"/>
          </p:cNvSpPr>
          <p:nvPr>
            <p:ph idx="4294967295"/>
          </p:nvPr>
        </p:nvSpPr>
        <p:spPr>
          <a:xfrm>
            <a:off x="914400" y="2133600"/>
            <a:ext cx="8229600" cy="5029200"/>
          </a:xfrm>
        </p:spPr>
        <p:txBody>
          <a:bodyPr/>
          <a:lstStyle/>
          <a:p>
            <a:r>
              <a:rPr lang="en-NZ" sz="2200" dirty="0" smtClean="0"/>
              <a:t>UNIX provides a variety of mechanisms for interprocessor communication and synchronization including:</a:t>
            </a:r>
            <a:endParaRPr lang="en-US" sz="2200" dirty="0" smtClean="0"/>
          </a:p>
          <a:p>
            <a:endParaRPr lang="en-US" dirty="0"/>
          </a:p>
        </p:txBody>
      </p:sp>
      <p:graphicFrame>
        <p:nvGraphicFramePr>
          <p:cNvPr id="4" name="Diagram 3"/>
          <p:cNvGraphicFramePr/>
          <p:nvPr/>
        </p:nvGraphicFramePr>
        <p:xfrm>
          <a:off x="609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50000"/>
                  </a:schemeClr>
                </a:solidFill>
              </a:rPr>
              <a:t>Pipes</a:t>
            </a:r>
            <a:endParaRPr lang="en-NZ" b="1" dirty="0">
              <a:solidFill>
                <a:schemeClr val="accent1">
                  <a:lumMod val="50000"/>
                </a:schemeClr>
              </a:solidFill>
            </a:endParaRPr>
          </a:p>
        </p:txBody>
      </p:sp>
      <p:sp>
        <p:nvSpPr>
          <p:cNvPr id="3" name="Content Placeholder 2"/>
          <p:cNvSpPr>
            <a:spLocks noGrp="1"/>
          </p:cNvSpPr>
          <p:nvPr>
            <p:ph idx="4294967295"/>
          </p:nvPr>
        </p:nvSpPr>
        <p:spPr>
          <a:xfrm>
            <a:off x="0" y="2286000"/>
            <a:ext cx="6197600" cy="3840163"/>
          </a:xfrm>
        </p:spPr>
        <p:txBody>
          <a:bodyPr>
            <a:normAutofit/>
          </a:bodyPr>
          <a:lstStyle/>
          <a:p>
            <a:r>
              <a:rPr lang="en-NZ" sz="2200" dirty="0" smtClean="0"/>
              <a:t>Circular buffers allowing two processes to communicate on the producer-consumer model</a:t>
            </a:r>
          </a:p>
          <a:p>
            <a:pPr lvl="2"/>
            <a:r>
              <a:rPr lang="en-NZ" sz="2200" dirty="0" smtClean="0"/>
              <a:t>first-in-first-out queue, written by one process and read by another</a:t>
            </a:r>
          </a:p>
        </p:txBody>
      </p:sp>
      <p:graphicFrame>
        <p:nvGraphicFramePr>
          <p:cNvPr id="5" name="Diagram 4"/>
          <p:cNvGraphicFramePr/>
          <p:nvPr/>
        </p:nvGraphicFramePr>
        <p:xfrm>
          <a:off x="1524000" y="4267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Messages</a:t>
            </a:r>
            <a:endParaRPr lang="en-NZ" b="1" dirty="0">
              <a:solidFill>
                <a:schemeClr val="accent6">
                  <a:lumMod val="75000"/>
                </a:schemeClr>
              </a:solidFill>
            </a:endParaRPr>
          </a:p>
        </p:txBody>
      </p:sp>
      <p:sp>
        <p:nvSpPr>
          <p:cNvPr id="3" name="Content Placeholder 2"/>
          <p:cNvSpPr>
            <a:spLocks noGrp="1"/>
          </p:cNvSpPr>
          <p:nvPr>
            <p:ph idx="4294967295"/>
          </p:nvPr>
        </p:nvSpPr>
        <p:spPr>
          <a:xfrm>
            <a:off x="990600" y="2362200"/>
            <a:ext cx="8153400" cy="3840163"/>
          </a:xfrm>
        </p:spPr>
        <p:txBody>
          <a:bodyPr>
            <a:normAutofit/>
          </a:bodyPr>
          <a:lstStyle/>
          <a:p>
            <a:r>
              <a:rPr lang="en-NZ" sz="2200" dirty="0" smtClean="0"/>
              <a:t>A block of bytes with an accompanying type</a:t>
            </a:r>
          </a:p>
          <a:p>
            <a:r>
              <a:rPr lang="en-NZ" sz="2200" dirty="0" smtClean="0"/>
              <a:t>UNIX provides </a:t>
            </a:r>
            <a:r>
              <a:rPr lang="en-NZ" sz="2200" b="1" i="1" dirty="0" smtClean="0"/>
              <a:t>msgsnd </a:t>
            </a:r>
            <a:r>
              <a:rPr lang="en-NZ" sz="2200" dirty="0" smtClean="0"/>
              <a:t>and </a:t>
            </a:r>
            <a:r>
              <a:rPr lang="en-NZ" sz="2200" b="1" i="1" dirty="0" smtClean="0"/>
              <a:t>msgrcv </a:t>
            </a:r>
            <a:r>
              <a:rPr lang="en-NZ" sz="2200" dirty="0" smtClean="0"/>
              <a:t>system calls for processes to engage in message passing </a:t>
            </a:r>
          </a:p>
          <a:p>
            <a:r>
              <a:rPr lang="en-NZ" sz="2200" dirty="0" smtClean="0"/>
              <a:t>Associated with each process is a message queue, which functions like a mailbox</a:t>
            </a:r>
            <a:endParaRPr lang="en-NZ" sz="2200" dirty="0"/>
          </a:p>
        </p:txBody>
      </p:sp>
      <p:pic>
        <p:nvPicPr>
          <p:cNvPr id="5" name="Picture 4"/>
          <p:cNvPicPr>
            <a:picLocks noChangeAspect="1"/>
          </p:cNvPicPr>
          <p:nvPr/>
        </p:nvPicPr>
        <p:blipFill>
          <a:blip r:embed="rId3"/>
          <a:stretch>
            <a:fillRect/>
          </a:stretch>
        </p:blipFill>
        <p:spPr>
          <a:xfrm>
            <a:off x="3886200" y="4267200"/>
            <a:ext cx="2438400" cy="22121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75000"/>
                  </a:schemeClr>
                </a:solidFill>
              </a:rPr>
              <a:t>Shared Memory</a:t>
            </a:r>
            <a:endParaRPr lang="en-NZ" b="1" dirty="0">
              <a:solidFill>
                <a:schemeClr val="accent1">
                  <a:lumMod val="75000"/>
                </a:schemeClr>
              </a:solidFill>
            </a:endParaRPr>
          </a:p>
        </p:txBody>
      </p:sp>
      <p:sp>
        <p:nvSpPr>
          <p:cNvPr id="3" name="Content Placeholder 2"/>
          <p:cNvSpPr>
            <a:spLocks noGrp="1"/>
          </p:cNvSpPr>
          <p:nvPr>
            <p:ph idx="4294967295"/>
          </p:nvPr>
        </p:nvSpPr>
        <p:spPr>
          <a:xfrm>
            <a:off x="685800" y="2286000"/>
            <a:ext cx="8458200" cy="4572000"/>
          </a:xfrm>
        </p:spPr>
        <p:txBody>
          <a:bodyPr>
            <a:normAutofit/>
          </a:bodyPr>
          <a:lstStyle/>
          <a:p>
            <a:r>
              <a:rPr lang="en-NZ" sz="2800" dirty="0" smtClean="0"/>
              <a:t>Fastest form of interprocess communication</a:t>
            </a:r>
          </a:p>
          <a:p>
            <a:r>
              <a:rPr lang="en-NZ" sz="2800" dirty="0" smtClean="0"/>
              <a:t>Common block of virtual memory shared by multiple processes</a:t>
            </a:r>
          </a:p>
          <a:p>
            <a:r>
              <a:rPr lang="en-NZ" sz="2800" dirty="0" smtClean="0"/>
              <a:t>Permission is read-only or read-write for a process</a:t>
            </a:r>
          </a:p>
          <a:p>
            <a:r>
              <a:rPr lang="en-NZ" sz="2800" dirty="0" smtClean="0"/>
              <a:t>Mutual exclusion constraints are not part of the shared-memory facility but must be provided by the processes using the shared memory</a:t>
            </a:r>
            <a:endParaRPr lang="en-NZ"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1981200"/>
            <a:ext cx="8229600" cy="1447800"/>
          </a:xfrm>
        </p:spPr>
        <p:txBody>
          <a:bodyPr>
            <a:normAutofit fontScale="92500" lnSpcReduction="10000"/>
          </a:bodyPr>
          <a:lstStyle/>
          <a:p>
            <a:r>
              <a:rPr lang="en-NZ" sz="2800" dirty="0" smtClean="0"/>
              <a:t>Generalization of the </a:t>
            </a:r>
            <a:r>
              <a:rPr lang="en-NZ" sz="2800" dirty="0" smtClean="0">
                <a:latin typeface="Courier New"/>
              </a:rPr>
              <a:t>semWait</a:t>
            </a:r>
            <a:r>
              <a:rPr lang="en-NZ" sz="2800" b="1" i="1" dirty="0" smtClean="0"/>
              <a:t> </a:t>
            </a:r>
            <a:r>
              <a:rPr lang="en-NZ" sz="2800" dirty="0" smtClean="0"/>
              <a:t>and </a:t>
            </a:r>
            <a:r>
              <a:rPr lang="en-NZ" sz="2800" dirty="0" smtClean="0">
                <a:latin typeface="Courier New"/>
              </a:rPr>
              <a:t>semSignal</a:t>
            </a:r>
            <a:r>
              <a:rPr lang="en-NZ" sz="2800" b="1" i="1" dirty="0" smtClean="0"/>
              <a:t> </a:t>
            </a:r>
            <a:r>
              <a:rPr lang="en-NZ" sz="2800" dirty="0" smtClean="0"/>
              <a:t>primitives</a:t>
            </a:r>
          </a:p>
          <a:p>
            <a:pPr lvl="2"/>
            <a:r>
              <a:rPr lang="en-NZ" sz="2000" dirty="0" smtClean="0"/>
              <a:t>no other process may access the semaphore until all operations have completed</a:t>
            </a:r>
          </a:p>
        </p:txBody>
      </p:sp>
      <p:graphicFrame>
        <p:nvGraphicFramePr>
          <p:cNvPr id="4" name="Diagram 3"/>
          <p:cNvGraphicFramePr/>
          <p:nvPr>
            <p:extLst>
              <p:ext uri="{D42A27DB-BD31-4B8C-83A1-F6EECF244321}">
                <p14:modId xmlns:p14="http://schemas.microsoft.com/office/powerpoint/2010/main" val="3830100265"/>
              </p:ext>
            </p:extLst>
          </p:nvPr>
        </p:nvGraphicFramePr>
        <p:xfrm>
          <a:off x="2256622" y="3305966"/>
          <a:ext cx="6400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56253"/>
            <a:ext cx="2438399" cy="1143948"/>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905000"/>
            <a:ext cx="8458200" cy="5562600"/>
          </a:xfrm>
        </p:spPr>
        <p:txBody>
          <a:bodyPr>
            <a:normAutofit/>
          </a:bodyPr>
          <a:lstStyle/>
          <a:p>
            <a:r>
              <a:rPr lang="en-NZ" dirty="0" smtClean="0"/>
              <a:t>A software mechanism that informs a process of the occurrence of asynchronous events</a:t>
            </a:r>
          </a:p>
          <a:p>
            <a:pPr lvl="2"/>
            <a:r>
              <a:rPr lang="en-NZ" sz="2000" dirty="0" smtClean="0"/>
              <a:t>similar to a hardware interrupt, but does not employ priorities</a:t>
            </a:r>
          </a:p>
          <a:p>
            <a:r>
              <a:rPr lang="en-NZ" dirty="0" smtClean="0"/>
              <a:t>A signal is delivered by updating a field in the process table for the process to which the signal is being sent</a:t>
            </a:r>
          </a:p>
          <a:p>
            <a:r>
              <a:rPr lang="en-NZ" dirty="0" smtClean="0"/>
              <a:t>A process may respond to a signal by:</a:t>
            </a:r>
          </a:p>
          <a:p>
            <a:pPr lvl="2"/>
            <a:r>
              <a:rPr lang="en-NZ" sz="2000" dirty="0" smtClean="0"/>
              <a:t>performing some default action</a:t>
            </a:r>
          </a:p>
          <a:p>
            <a:pPr lvl="2"/>
            <a:r>
              <a:rPr lang="en-NZ" sz="2000" dirty="0" smtClean="0"/>
              <a:t>executing a signal-handler function</a:t>
            </a:r>
          </a:p>
          <a:p>
            <a:pPr lvl="2"/>
            <a:r>
              <a:rPr lang="en-NZ" sz="2000" dirty="0" smtClean="0"/>
              <a:t>ignoring the signal</a:t>
            </a:r>
          </a:p>
        </p:txBody>
      </p:sp>
      <p:pic>
        <p:nvPicPr>
          <p:cNvPr id="4" name="Picture 3"/>
          <p:cNvPicPr>
            <a:picLocks noChangeAspect="1"/>
          </p:cNvPicPr>
          <p:nvPr/>
        </p:nvPicPr>
        <p:blipFill>
          <a:blip r:embed="rId3"/>
          <a:stretch>
            <a:fillRect/>
          </a:stretch>
        </p:blipFill>
        <p:spPr>
          <a:xfrm>
            <a:off x="6096000" y="4267200"/>
            <a:ext cx="1981200" cy="198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85800"/>
            <a:ext cx="5778500" cy="5851033"/>
          </a:xfrm>
          <a:prstGeom prst="rect">
            <a:avLst/>
          </a:prstGeom>
        </p:spPr>
      </p:pic>
      <p:sp>
        <p:nvSpPr>
          <p:cNvPr id="7" name="TextBox 6"/>
          <p:cNvSpPr txBox="1"/>
          <p:nvPr/>
        </p:nvSpPr>
        <p:spPr>
          <a:xfrm>
            <a:off x="6019800" y="1828800"/>
            <a:ext cx="2483923" cy="1384995"/>
          </a:xfrm>
          <a:prstGeom prst="rect">
            <a:avLst/>
          </a:prstGeom>
          <a:noFill/>
        </p:spPr>
        <p:txBody>
          <a:bodyPr wrap="none" rtlCol="0">
            <a:spAutoFit/>
          </a:bodyPr>
          <a:lstStyle/>
          <a:p>
            <a:pPr algn="ctr"/>
            <a:r>
              <a:rPr lang="en-US" sz="2800" b="1" dirty="0" smtClean="0">
                <a:latin typeface="+mn-lt"/>
              </a:rPr>
              <a:t>Table 6.2  </a:t>
            </a:r>
          </a:p>
          <a:p>
            <a:pPr algn="ctr"/>
            <a:endParaRPr lang="en-US" sz="2800" b="1" dirty="0" smtClean="0">
              <a:latin typeface="+mn-lt"/>
            </a:endParaRPr>
          </a:p>
          <a:p>
            <a:pPr algn="ctr"/>
            <a:r>
              <a:rPr lang="en-US" sz="2800" b="1" dirty="0" smtClean="0">
                <a:latin typeface="+mn-lt"/>
              </a:rPr>
              <a:t> UNIX Signals</a:t>
            </a:r>
            <a:r>
              <a:rPr lang="en-US" sz="2800" dirty="0" smtClean="0">
                <a:latin typeface="+mn-lt"/>
              </a:rPr>
              <a:t> </a:t>
            </a:r>
            <a:endParaRPr lang="en-US" sz="2800" dirty="0">
              <a:latin typeface="+mn-lt"/>
            </a:endParaRPr>
          </a:p>
        </p:txBody>
      </p:sp>
      <p:sp>
        <p:nvSpPr>
          <p:cNvPr id="9" name="TextBox 8"/>
          <p:cNvSpPr txBox="1"/>
          <p:nvPr/>
        </p:nvSpPr>
        <p:spPr>
          <a:xfrm>
            <a:off x="5791200" y="6172200"/>
            <a:ext cx="2895600" cy="261610"/>
          </a:xfrm>
          <a:prstGeom prst="rect">
            <a:avLst/>
          </a:prstGeom>
          <a:noFill/>
        </p:spPr>
        <p:txBody>
          <a:bodyPr wrap="square" rtlCol="0">
            <a:spAutoFit/>
          </a:bodyPr>
          <a:lstStyle/>
          <a:p>
            <a:r>
              <a:rPr lang="en-US" sz="1100" dirty="0" smtClean="0">
                <a:latin typeface="+mn-lt"/>
              </a:rPr>
              <a:t>(Table can be found on page 286 in textbook)</a:t>
            </a:r>
            <a:endParaRPr lang="en-US" sz="11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accent1">
                    <a:lumMod val="75000"/>
                  </a:schemeClr>
                </a:solidFill>
              </a:rPr>
              <a:t>Linux Kernel </a:t>
            </a:r>
            <a:br>
              <a:rPr lang="en-US" b="1" dirty="0" smtClean="0">
                <a:solidFill>
                  <a:schemeClr val="accent1">
                    <a:lumMod val="75000"/>
                  </a:schemeClr>
                </a:solidFill>
              </a:rPr>
            </a:br>
            <a:r>
              <a:rPr lang="en-US" b="1" dirty="0" smtClean="0">
                <a:solidFill>
                  <a:schemeClr val="accent1">
                    <a:lumMod val="75000"/>
                  </a:schemeClr>
                </a:solidFill>
              </a:rPr>
              <a:t>Concurrency Mechanism</a:t>
            </a:r>
            <a:endParaRPr lang="en-US" b="1" dirty="0">
              <a:solidFill>
                <a:schemeClr val="accent1">
                  <a:lumMod val="75000"/>
                </a:schemeClr>
              </a:solidFill>
            </a:endParaRPr>
          </a:p>
        </p:txBody>
      </p:sp>
      <p:sp>
        <p:nvSpPr>
          <p:cNvPr id="3" name="Content Placeholder 2"/>
          <p:cNvSpPr>
            <a:spLocks noGrp="1"/>
          </p:cNvSpPr>
          <p:nvPr>
            <p:ph idx="4294967295"/>
          </p:nvPr>
        </p:nvSpPr>
        <p:spPr>
          <a:xfrm>
            <a:off x="0" y="2133600"/>
            <a:ext cx="8229600" cy="4953000"/>
          </a:xfrm>
        </p:spPr>
        <p:txBody>
          <a:bodyPr/>
          <a:lstStyle/>
          <a:p>
            <a:pPr lvl="0"/>
            <a:r>
              <a:rPr lang="en-US" dirty="0" smtClean="0"/>
              <a:t>Includes all the mechanisms found in UNIX plus:</a:t>
            </a:r>
          </a:p>
          <a:p>
            <a:pPr lvl="0">
              <a:buNone/>
            </a:pPr>
            <a:endParaRPr lang="en-US" dirty="0" smtClean="0"/>
          </a:p>
          <a:p>
            <a:endParaRPr lang="en-US" dirty="0" smtClean="0"/>
          </a:p>
        </p:txBody>
      </p:sp>
      <p:graphicFrame>
        <p:nvGraphicFramePr>
          <p:cNvPr id="5" name="Diagram 4"/>
          <p:cNvGraphicFramePr/>
          <p:nvPr/>
        </p:nvGraphicFramePr>
        <p:xfrm>
          <a:off x="5791200" y="3657600"/>
          <a:ext cx="2667000" cy="147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352800" y="2743200"/>
          <a:ext cx="2667000"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3276600" y="4495800"/>
          <a:ext cx="2819400" cy="157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nvGraphicFramePr>
        <p:xfrm>
          <a:off x="1066800" y="3733800"/>
          <a:ext cx="2362200" cy="1422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l"/>
            <a:r>
              <a:rPr lang="en-NZ" b="1" dirty="0" smtClean="0">
                <a:solidFill>
                  <a:schemeClr val="accent1">
                    <a:lumMod val="50000"/>
                  </a:schemeClr>
                </a:solidFill>
              </a:rPr>
              <a:t>Atomic Operations</a:t>
            </a:r>
            <a:endParaRPr lang="en-NZ" b="1" dirty="0">
              <a:solidFill>
                <a:schemeClr val="accent1">
                  <a:lumMod val="50000"/>
                </a:schemeClr>
              </a:solidFill>
            </a:endParaRPr>
          </a:p>
        </p:txBody>
      </p:sp>
      <p:sp>
        <p:nvSpPr>
          <p:cNvPr id="3" name="Content Placeholder 2"/>
          <p:cNvSpPr>
            <a:spLocks noGrp="1"/>
          </p:cNvSpPr>
          <p:nvPr>
            <p:ph idx="4294967295"/>
          </p:nvPr>
        </p:nvSpPr>
        <p:spPr>
          <a:xfrm>
            <a:off x="0" y="2057400"/>
            <a:ext cx="7924800" cy="2133600"/>
          </a:xfrm>
        </p:spPr>
        <p:txBody>
          <a:bodyPr>
            <a:normAutofit fontScale="85000" lnSpcReduction="10000"/>
          </a:bodyPr>
          <a:lstStyle/>
          <a:p>
            <a:r>
              <a:rPr lang="en-US" sz="2800" dirty="0" smtClean="0"/>
              <a:t>Atomic operations execute without interruption and without interference</a:t>
            </a:r>
          </a:p>
          <a:p>
            <a:r>
              <a:rPr lang="en-US" sz="2800" dirty="0" smtClean="0"/>
              <a:t>Simplest of the approaches to kernel synchronization</a:t>
            </a:r>
          </a:p>
          <a:p>
            <a:r>
              <a:rPr lang="en-US" sz="2800" dirty="0" smtClean="0"/>
              <a:t>Two types:</a:t>
            </a:r>
          </a:p>
          <a:p>
            <a:endParaRPr lang="en-US" dirty="0" smtClean="0"/>
          </a:p>
          <a:p>
            <a:endParaRPr lang="en-NZ" dirty="0"/>
          </a:p>
        </p:txBody>
      </p:sp>
      <p:graphicFrame>
        <p:nvGraphicFramePr>
          <p:cNvPr id="4" name="Diagram 3"/>
          <p:cNvGraphicFramePr/>
          <p:nvPr>
            <p:extLst>
              <p:ext uri="{D42A27DB-BD31-4B8C-83A1-F6EECF244321}">
                <p14:modId xmlns:p14="http://schemas.microsoft.com/office/powerpoint/2010/main" val="3023544870"/>
              </p:ext>
            </p:extLst>
          </p:nvPr>
        </p:nvGraphicFramePr>
        <p:xfrm>
          <a:off x="3200400" y="3581400"/>
          <a:ext cx="4724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685800" y="4419600"/>
            <a:ext cx="1354667"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609600"/>
            <a:ext cx="5708650" cy="6066185"/>
          </a:xfrm>
          <a:prstGeom prst="rect">
            <a:avLst/>
          </a:prstGeom>
        </p:spPr>
      </p:pic>
      <p:sp>
        <p:nvSpPr>
          <p:cNvPr id="8" name="TextBox 7"/>
          <p:cNvSpPr txBox="1"/>
          <p:nvPr/>
        </p:nvSpPr>
        <p:spPr>
          <a:xfrm>
            <a:off x="6324600" y="2057400"/>
            <a:ext cx="2362200" cy="2246769"/>
          </a:xfrm>
          <a:prstGeom prst="rect">
            <a:avLst/>
          </a:prstGeom>
          <a:noFill/>
        </p:spPr>
        <p:txBody>
          <a:bodyPr wrap="square" rtlCol="0">
            <a:spAutoFit/>
          </a:bodyPr>
          <a:lstStyle/>
          <a:p>
            <a:pPr algn="ctr"/>
            <a:r>
              <a:rPr lang="en-US" sz="2800" b="1" dirty="0" smtClean="0">
                <a:latin typeface="+mn-lt"/>
              </a:rPr>
              <a:t>Table 6.3    </a:t>
            </a:r>
          </a:p>
          <a:p>
            <a:pPr algn="ctr"/>
            <a:endParaRPr lang="en-US" sz="2800" b="1" dirty="0" smtClean="0">
              <a:latin typeface="+mn-lt"/>
            </a:endParaRPr>
          </a:p>
          <a:p>
            <a:pPr algn="ctr"/>
            <a:r>
              <a:rPr lang="en-US" sz="2800" b="1" dirty="0" smtClean="0">
                <a:latin typeface="+mn-lt"/>
              </a:rPr>
              <a:t>Linux Atomic Operations</a:t>
            </a:r>
            <a:r>
              <a:rPr lang="en-US" sz="2800" dirty="0" smtClean="0">
                <a:latin typeface="+mn-lt"/>
              </a:rPr>
              <a:t> </a:t>
            </a:r>
            <a:endParaRPr lang="en-US" sz="2800" dirty="0">
              <a:latin typeface="+mn-lt"/>
            </a:endParaRPr>
          </a:p>
        </p:txBody>
      </p:sp>
      <p:sp>
        <p:nvSpPr>
          <p:cNvPr id="9" name="TextBox 8"/>
          <p:cNvSpPr txBox="1"/>
          <p:nvPr/>
        </p:nvSpPr>
        <p:spPr>
          <a:xfrm>
            <a:off x="6553200" y="6019800"/>
            <a:ext cx="1981200" cy="430887"/>
          </a:xfrm>
          <a:prstGeom prst="rect">
            <a:avLst/>
          </a:prstGeom>
          <a:noFill/>
        </p:spPr>
        <p:txBody>
          <a:bodyPr wrap="square" rtlCol="0">
            <a:spAutoFit/>
          </a:bodyPr>
          <a:lstStyle/>
          <a:p>
            <a:r>
              <a:rPr lang="en-US" sz="1100" dirty="0" smtClean="0">
                <a:latin typeface="+mn-lt"/>
              </a:rPr>
              <a:t>(Table can be found on page 287 in textbook)</a:t>
            </a:r>
            <a:endParaRPr lang="en-US" sz="11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1">
                    <a:lumMod val="75000"/>
                  </a:schemeClr>
                </a:solidFill>
              </a:rPr>
              <a:t>Spinlocks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86000"/>
            <a:ext cx="8153400" cy="5181600"/>
          </a:xfrm>
        </p:spPr>
        <p:txBody>
          <a:bodyPr/>
          <a:lstStyle/>
          <a:p>
            <a:r>
              <a:rPr lang="en-NZ" dirty="0" smtClean="0"/>
              <a:t>Most common technique for protecting a critical section in Linux</a:t>
            </a:r>
          </a:p>
          <a:p>
            <a:r>
              <a:rPr lang="en-NZ" dirty="0" smtClean="0"/>
              <a:t>Can only be acquired by one thread at a time</a:t>
            </a:r>
          </a:p>
          <a:p>
            <a:pPr lvl="2"/>
            <a:r>
              <a:rPr lang="en-NZ" dirty="0" smtClean="0"/>
              <a:t>any other thread will keep trying (spinning) until it can acquire the lock</a:t>
            </a:r>
          </a:p>
          <a:p>
            <a:r>
              <a:rPr lang="en-NZ" dirty="0" smtClean="0"/>
              <a:t>Built on an integer location in memory that is checked by each thread before it enters its critical section</a:t>
            </a:r>
          </a:p>
          <a:p>
            <a:r>
              <a:rPr lang="en-NZ" dirty="0" smtClean="0"/>
              <a:t>Effective in situations where the wait time for acquiring a lock is expected to be very short</a:t>
            </a:r>
          </a:p>
          <a:p>
            <a:pPr marL="342900" lvl="2" indent="-342900"/>
            <a:r>
              <a:rPr lang="en-NZ" sz="2000" dirty="0" smtClean="0"/>
              <a:t>Disadvantage:</a:t>
            </a:r>
          </a:p>
          <a:p>
            <a:pPr lvl="2"/>
            <a:r>
              <a:rPr lang="en-NZ" dirty="0" smtClean="0"/>
              <a:t>locked-out threads continue to execute in a busy-waiting mode</a:t>
            </a:r>
          </a:p>
          <a:p>
            <a:endParaRPr lang="en-NZ" dirty="0" smtClean="0"/>
          </a:p>
          <a:p>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978"/>
          <a:stretch>
            <a:fillRect/>
          </a:stretch>
        </p:blipFill>
        <p:spPr>
          <a:xfrm>
            <a:off x="990600" y="762000"/>
            <a:ext cx="7162800" cy="5197893"/>
          </a:xfrm>
          <a:prstGeom prst="rect">
            <a:avLst/>
          </a:prstGeom>
          <a:solidFill>
            <a:schemeClr val="bg1"/>
          </a:solidFill>
        </p:spPr>
      </p:pic>
      <p:sp>
        <p:nvSpPr>
          <p:cNvPr id="6" name="TextBox 5"/>
          <p:cNvSpPr txBox="1"/>
          <p:nvPr/>
        </p:nvSpPr>
        <p:spPr>
          <a:xfrm>
            <a:off x="3429000" y="6096000"/>
            <a:ext cx="2993540" cy="369332"/>
          </a:xfrm>
          <a:prstGeom prst="rect">
            <a:avLst/>
          </a:prstGeom>
          <a:noFill/>
        </p:spPr>
        <p:txBody>
          <a:bodyPr wrap="none" rtlCol="0">
            <a:spAutoFit/>
          </a:bodyPr>
          <a:lstStyle/>
          <a:p>
            <a:r>
              <a:rPr lang="en-US" b="1" dirty="0" smtClean="0">
                <a:latin typeface="+mn-lt"/>
              </a:rPr>
              <a:t>Table 6.4    Linux Spinlocks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3809999" cy="1067748"/>
          </a:xfrm>
        </p:spPr>
        <p:txBody>
          <a:bodyPr/>
          <a:lstStyle/>
          <a:p>
            <a:r>
              <a:rPr lang="en-NZ" b="1" dirty="0" smtClean="0">
                <a:solidFill>
                  <a:schemeClr val="accent6">
                    <a:lumMod val="50000"/>
                  </a:schemeClr>
                </a:solidFill>
              </a:rPr>
              <a:t>Semaphores</a:t>
            </a:r>
            <a:endParaRPr lang="en-NZ" b="1" dirty="0">
              <a:solidFill>
                <a:schemeClr val="accent6">
                  <a:lumMod val="50000"/>
                </a:schemeClr>
              </a:solidFill>
            </a:endParaRPr>
          </a:p>
        </p:txBody>
      </p:sp>
      <p:sp>
        <p:nvSpPr>
          <p:cNvPr id="3" name="Content Placeholder 2"/>
          <p:cNvSpPr>
            <a:spLocks noGrp="1"/>
          </p:cNvSpPr>
          <p:nvPr>
            <p:ph idx="4294967295"/>
          </p:nvPr>
        </p:nvSpPr>
        <p:spPr>
          <a:xfrm>
            <a:off x="838200" y="2133600"/>
            <a:ext cx="8305800" cy="5029200"/>
          </a:xfrm>
        </p:spPr>
        <p:txBody>
          <a:bodyPr/>
          <a:lstStyle/>
          <a:p>
            <a:r>
              <a:rPr lang="en-NZ" dirty="0" smtClean="0"/>
              <a:t>User level:</a:t>
            </a:r>
          </a:p>
          <a:p>
            <a:pPr marL="917575" lvl="2" indent="-288925">
              <a:buSzPct val="119000"/>
              <a:buFont typeface="Wingdings" charset="2"/>
              <a:buChar char="§"/>
            </a:pPr>
            <a:r>
              <a:rPr lang="en-NZ" sz="2000" dirty="0" smtClean="0"/>
              <a:t>Linux provides a semaphore interface corresponding to that in UNIX SVR4</a:t>
            </a:r>
          </a:p>
          <a:p>
            <a:pPr marL="282575" lvl="1" indent="-282575">
              <a:spcBef>
                <a:spcPts val="1800"/>
              </a:spcBef>
            </a:pPr>
            <a:r>
              <a:rPr lang="en-NZ" sz="2000" dirty="0" smtClean="0"/>
              <a:t>Internally:</a:t>
            </a:r>
          </a:p>
          <a:p>
            <a:pPr marL="917575" lvl="2" indent="-288925">
              <a:buSzPct val="119000"/>
              <a:buFont typeface="Wingdings" charset="2"/>
              <a:buChar char="§"/>
            </a:pPr>
            <a:r>
              <a:rPr lang="en-NZ" sz="2000" dirty="0" smtClean="0"/>
              <a:t>implemented as functions within the kernel and are more efficient than user-visable semaphores</a:t>
            </a:r>
          </a:p>
          <a:p>
            <a:pPr marL="282575" lvl="1" indent="-282575">
              <a:spcBef>
                <a:spcPts val="1800"/>
              </a:spcBef>
            </a:pPr>
            <a:r>
              <a:rPr lang="en-NZ" sz="2000" dirty="0" smtClean="0"/>
              <a:t>Three types of kernel semaphores:</a:t>
            </a:r>
          </a:p>
          <a:p>
            <a:pPr marL="855663" lvl="1" indent="-227013"/>
            <a:r>
              <a:rPr lang="en-NZ" sz="2000" dirty="0" smtClean="0"/>
              <a:t> binary semaphores</a:t>
            </a:r>
          </a:p>
          <a:p>
            <a:pPr marL="855663" lvl="1" indent="-227013"/>
            <a:r>
              <a:rPr lang="en-NZ" sz="2000" dirty="0" smtClean="0"/>
              <a:t> counting semaphores</a:t>
            </a:r>
          </a:p>
          <a:p>
            <a:pPr marL="855663" lvl="1" indent="-227013"/>
            <a:r>
              <a:rPr lang="en-NZ" sz="2000" dirty="0" smtClean="0"/>
              <a:t> reader-writer semaphores</a:t>
            </a:r>
          </a:p>
          <a:p>
            <a:pPr lvl="1"/>
            <a:endParaRPr lang="en-NZ" sz="2400" dirty="0"/>
          </a:p>
        </p:txBody>
      </p:sp>
      <p:pic>
        <p:nvPicPr>
          <p:cNvPr id="4" name="Picture 3"/>
          <p:cNvPicPr>
            <a:picLocks noChangeAspect="1"/>
          </p:cNvPicPr>
          <p:nvPr/>
        </p:nvPicPr>
        <p:blipFill>
          <a:blip r:embed="rId3"/>
          <a:stretch>
            <a:fillRect/>
          </a:stretch>
        </p:blipFill>
        <p:spPr>
          <a:xfrm>
            <a:off x="6019800" y="4648200"/>
            <a:ext cx="1955800" cy="1689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762000"/>
            <a:ext cx="6083300" cy="5829300"/>
          </a:xfrm>
          <a:prstGeom prst="rect">
            <a:avLst/>
          </a:prstGeom>
        </p:spPr>
      </p:pic>
      <p:sp>
        <p:nvSpPr>
          <p:cNvPr id="7" name="TextBox 6"/>
          <p:cNvSpPr txBox="1"/>
          <p:nvPr/>
        </p:nvSpPr>
        <p:spPr>
          <a:xfrm>
            <a:off x="6705600" y="2074333"/>
            <a:ext cx="2057401" cy="1815882"/>
          </a:xfrm>
          <a:prstGeom prst="rect">
            <a:avLst/>
          </a:prstGeom>
          <a:noFill/>
        </p:spPr>
        <p:txBody>
          <a:bodyPr wrap="square" rtlCol="0">
            <a:spAutoFit/>
          </a:bodyPr>
          <a:lstStyle/>
          <a:p>
            <a:pPr algn="ctr"/>
            <a:r>
              <a:rPr lang="en-US" sz="2800" b="1" dirty="0" smtClean="0">
                <a:latin typeface="+mn-lt"/>
              </a:rPr>
              <a:t>Table 6.5 </a:t>
            </a:r>
          </a:p>
          <a:p>
            <a:pPr algn="ctr"/>
            <a:endParaRPr lang="en-US" sz="2800" b="1" dirty="0" smtClean="0">
              <a:latin typeface="+mn-lt"/>
            </a:endParaRPr>
          </a:p>
          <a:p>
            <a:pPr algn="ctr"/>
            <a:r>
              <a:rPr lang="en-US" sz="2800" b="1" dirty="0" smtClean="0">
                <a:latin typeface="+mn-lt"/>
              </a:rPr>
              <a:t>Linux Semaphores</a:t>
            </a:r>
            <a:r>
              <a:rPr lang="en-US" sz="2800" dirty="0" smtClean="0">
                <a:latin typeface="+mn-lt"/>
              </a:rPr>
              <a:t> </a:t>
            </a:r>
            <a:endParaRPr lang="en-US"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2590800"/>
            <a:ext cx="8321495" cy="2762250"/>
          </a:xfrm>
          <a:prstGeom prst="rect">
            <a:avLst/>
          </a:prstGeom>
        </p:spPr>
      </p:pic>
      <p:sp>
        <p:nvSpPr>
          <p:cNvPr id="8" name="TextBox 7"/>
          <p:cNvSpPr txBox="1"/>
          <p:nvPr/>
        </p:nvSpPr>
        <p:spPr>
          <a:xfrm>
            <a:off x="457200" y="5410200"/>
            <a:ext cx="2737624" cy="800219"/>
          </a:xfrm>
          <a:prstGeom prst="rect">
            <a:avLst/>
          </a:prstGeom>
          <a:noFill/>
        </p:spPr>
        <p:txBody>
          <a:bodyPr wrap="none" rtlCol="0">
            <a:spAutoFit/>
          </a:bodyPr>
          <a:lstStyle/>
          <a:p>
            <a:r>
              <a:rPr lang="en-US" sz="1400" dirty="0" smtClean="0">
                <a:latin typeface="+mn-lt"/>
              </a:rPr>
              <a:t>SMP = symmetric multiprocessor</a:t>
            </a:r>
          </a:p>
          <a:p>
            <a:r>
              <a:rPr lang="en-US" sz="1400" dirty="0" smtClean="0">
                <a:latin typeface="+mn-lt"/>
              </a:rPr>
              <a:t>UP = uniprocessor</a:t>
            </a:r>
          </a:p>
          <a:p>
            <a:endParaRPr lang="en-US" dirty="0"/>
          </a:p>
        </p:txBody>
      </p:sp>
      <p:sp>
        <p:nvSpPr>
          <p:cNvPr id="9" name="TextBox 8"/>
          <p:cNvSpPr txBox="1"/>
          <p:nvPr/>
        </p:nvSpPr>
        <p:spPr>
          <a:xfrm>
            <a:off x="304800" y="838200"/>
            <a:ext cx="8534400" cy="1200328"/>
          </a:xfrm>
          <a:prstGeom prst="rect">
            <a:avLst/>
          </a:prstGeom>
          <a:noFill/>
        </p:spPr>
        <p:txBody>
          <a:bodyPr wrap="square" rtlCol="0">
            <a:spAutoFit/>
          </a:bodyPr>
          <a:lstStyle/>
          <a:p>
            <a:pPr algn="ctr"/>
            <a:r>
              <a:rPr lang="en-US" sz="2400" b="1" dirty="0" smtClean="0">
                <a:latin typeface="+mn-lt"/>
              </a:rPr>
              <a:t>Table 6.6    </a:t>
            </a:r>
          </a:p>
          <a:p>
            <a:pPr algn="ctr"/>
            <a:endParaRPr lang="en-US" sz="2400" b="1" dirty="0" smtClean="0">
              <a:latin typeface="+mn-lt"/>
            </a:endParaRPr>
          </a:p>
          <a:p>
            <a:pPr algn="ctr"/>
            <a:r>
              <a:rPr lang="en-US" sz="2400" b="1" dirty="0" smtClean="0">
                <a:latin typeface="+mn-lt"/>
              </a:rPr>
              <a:t>Linux Memory Barrier Operations</a:t>
            </a:r>
            <a:r>
              <a:rPr lang="en-US" sz="2400" dirty="0" smtClean="0">
                <a:latin typeface="+mn-lt"/>
              </a:rPr>
              <a:t> </a:t>
            </a:r>
            <a:endParaRPr 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normAutofit fontScale="90000"/>
          </a:bodyPr>
          <a:lstStyle/>
          <a:p>
            <a:pPr algn="ctr"/>
            <a:r>
              <a:rPr lang="en-US" sz="4000" b="1" dirty="0" smtClean="0">
                <a:solidFill>
                  <a:schemeClr val="accent5">
                    <a:lumMod val="50000"/>
                  </a:schemeClr>
                </a:solidFill>
              </a:rPr>
              <a:t/>
            </a:r>
            <a:br>
              <a:rPr lang="en-US" sz="4000" b="1" dirty="0" smtClean="0">
                <a:solidFill>
                  <a:schemeClr val="accent5">
                    <a:lumMod val="50000"/>
                  </a:schemeClr>
                </a:solidFill>
              </a:rPr>
            </a:br>
            <a:r>
              <a:rPr lang="en-US" sz="4400" b="1" dirty="0" smtClean="0">
                <a:solidFill>
                  <a:schemeClr val="accent1">
                    <a:lumMod val="50000"/>
                  </a:schemeClr>
                </a:solidFill>
              </a:rPr>
              <a:t>Synchronization Primitives</a:t>
            </a:r>
            <a:endParaRPr lang="en-US" sz="4400"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50745248"/>
              </p:ext>
            </p:extLst>
          </p:nvPr>
        </p:nvGraphicFramePr>
        <p:xfrm>
          <a:off x="0" y="1752600"/>
          <a:ext cx="792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2000" cy="1067748"/>
          </a:xfrm>
        </p:spPr>
        <p:txBody>
          <a:bodyPr/>
          <a:lstStyle/>
          <a:p>
            <a:pPr algn="ctr">
              <a:lnSpc>
                <a:spcPts val="4500"/>
              </a:lnSpc>
            </a:pPr>
            <a:r>
              <a:rPr lang="en-NZ" sz="4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(MUTEX) Lock</a:t>
            </a:r>
            <a:endPar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14400" y="2133600"/>
            <a:ext cx="8229600" cy="5486400"/>
          </a:xfrm>
        </p:spPr>
        <p:txBody>
          <a:bodyPr>
            <a:normAutofit/>
          </a:bodyPr>
          <a:lstStyle/>
          <a:p>
            <a:r>
              <a:rPr lang="en-NZ" sz="2200" dirty="0" smtClean="0"/>
              <a:t>Used to ensure only one thread at a time can access the resource protected by the mutex </a:t>
            </a:r>
          </a:p>
          <a:p>
            <a:r>
              <a:rPr lang="en-NZ" sz="2200" dirty="0" smtClean="0"/>
              <a:t>The thread that locks the mutex must be the one that unlocks it</a:t>
            </a:r>
          </a:p>
          <a:p>
            <a:r>
              <a:rPr lang="en-NZ" sz="2200" dirty="0" smtClean="0"/>
              <a:t>A thread attempts to acquire a mutex lock by executing the </a:t>
            </a:r>
            <a:r>
              <a:rPr lang="en-NZ" sz="2200" dirty="0" smtClean="0">
                <a:latin typeface="Courier New"/>
              </a:rPr>
              <a:t>mutex_enter</a:t>
            </a:r>
            <a:r>
              <a:rPr lang="en-NZ" sz="2200" dirty="0" smtClean="0"/>
              <a:t> primitive</a:t>
            </a:r>
          </a:p>
          <a:p>
            <a:r>
              <a:rPr lang="en-NZ" sz="2200" dirty="0" smtClean="0"/>
              <a:t>Default blocking policy is a spinlock</a:t>
            </a:r>
          </a:p>
          <a:p>
            <a:r>
              <a:rPr lang="en-NZ" sz="2200" dirty="0" smtClean="0"/>
              <a:t>An interrupt-based blocking mechanism is optional</a:t>
            </a:r>
            <a:endParaRPr lang="en-NZ" sz="2200" dirty="0"/>
          </a:p>
        </p:txBody>
      </p:sp>
      <p:pic>
        <p:nvPicPr>
          <p:cNvPr id="8" name="Picture 7"/>
          <p:cNvPicPr>
            <a:picLocks noChangeAspect="1"/>
          </p:cNvPicPr>
          <p:nvPr/>
        </p:nvPicPr>
        <p:blipFill>
          <a:blip r:embed="rId3"/>
          <a:stretch>
            <a:fillRect/>
          </a:stretch>
        </p:blipFill>
        <p:spPr>
          <a:xfrm>
            <a:off x="7391400" y="5236028"/>
            <a:ext cx="1371600" cy="12409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50000"/>
                  </a:schemeClr>
                </a:solidFill>
              </a:rPr>
              <a:t>Semaphores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0" y="1981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normAutofit fontScale="90000"/>
          </a:bodyPr>
          <a:lstStyle/>
          <a:p>
            <a:pPr algn="ctr"/>
            <a:r>
              <a:rPr lang="en-NZ" sz="4200" b="1" dirty="0" smtClean="0">
                <a:solidFill>
                  <a:schemeClr val="accent5">
                    <a:lumMod val="50000"/>
                  </a:schemeClr>
                </a:solidFill>
              </a:rPr>
              <a:t/>
            </a:r>
            <a:br>
              <a:rPr lang="en-NZ" sz="4200" b="1" dirty="0" smtClean="0">
                <a:solidFill>
                  <a:schemeClr val="accent5">
                    <a:lumMod val="50000"/>
                  </a:schemeClr>
                </a:solidFill>
              </a:rPr>
            </a:br>
            <a:r>
              <a:rPr lang="en-NZ" sz="4200" b="1" dirty="0" smtClean="0">
                <a:solidFill>
                  <a:schemeClr val="accent5">
                    <a:lumMod val="50000"/>
                  </a:schemeClr>
                </a:solidFill>
              </a:rPr>
              <a:t> </a:t>
            </a:r>
            <a:r>
              <a:rPr lang="en-NZ" sz="4800" b="1" dirty="0" smtClean="0">
                <a:solidFill>
                  <a:schemeClr val="accent1">
                    <a:lumMod val="50000"/>
                  </a:schemeClr>
                </a:solidFill>
              </a:rPr>
              <a:t>Readers/Writer Locks</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0" y="2133600"/>
            <a:ext cx="8229600" cy="5257800"/>
          </a:xfrm>
        </p:spPr>
        <p:txBody>
          <a:bodyPr/>
          <a:lstStyle/>
          <a:p>
            <a:r>
              <a:rPr lang="en-NZ" sz="3000" dirty="0" smtClean="0"/>
              <a:t>Allows multiple threads to have simultaneous read-only access to an object protected by the lock</a:t>
            </a:r>
          </a:p>
          <a:p>
            <a:r>
              <a:rPr lang="en-NZ" sz="3000" dirty="0" smtClean="0"/>
              <a:t>Allows a single thread to access the object for writing at one time, while excluding all readers</a:t>
            </a:r>
          </a:p>
          <a:p>
            <a:pPr lvl="2">
              <a:buSzPct val="150000"/>
              <a:buFont typeface="Wingdings" charset="2"/>
              <a:buChar char="§"/>
            </a:pPr>
            <a:r>
              <a:rPr lang="en-NZ" sz="2200" dirty="0" smtClean="0"/>
              <a:t>when lock is acquired for writing it takes on the status of </a:t>
            </a:r>
            <a:r>
              <a:rPr lang="en-NZ" sz="2200" dirty="0" smtClean="0">
                <a:latin typeface="Courier New"/>
              </a:rPr>
              <a:t>write lock</a:t>
            </a:r>
          </a:p>
          <a:p>
            <a:pPr lvl="2">
              <a:buSzPct val="150000"/>
              <a:buFont typeface="Wingdings" charset="2"/>
              <a:buChar char="§"/>
            </a:pPr>
            <a:r>
              <a:rPr lang="en-NZ" sz="2200" dirty="0" smtClean="0"/>
              <a:t>if one or more readers have acquired the lock its status is </a:t>
            </a:r>
            <a:r>
              <a:rPr lang="en-NZ" sz="2200" dirty="0">
                <a:latin typeface="Courier New"/>
              </a:rPr>
              <a:t>read</a:t>
            </a:r>
            <a:r>
              <a:rPr lang="en-NZ" sz="2200" dirty="0" smtClean="0"/>
              <a:t> </a:t>
            </a:r>
            <a:r>
              <a:rPr lang="en-NZ" sz="2200" dirty="0" smtClean="0">
                <a:latin typeface="Courier New"/>
              </a:rPr>
              <a:t>lock</a:t>
            </a:r>
            <a:endParaRPr lang="en-NZ" sz="2200" dirty="0">
              <a:latin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0" y="1828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NZ" b="1" dirty="0" smtClean="0">
                <a:solidFill>
                  <a:schemeClr val="tx2">
                    <a:lumMod val="50000"/>
                  </a:schemeClr>
                </a:solidFill>
              </a:rPr>
              <a:t>Windows 7 Concurrency Mechanisms</a:t>
            </a:r>
            <a:endParaRPr lang="en-NZ" b="1" dirty="0">
              <a:solidFill>
                <a:schemeClr val="tx2">
                  <a:lumMod val="50000"/>
                </a:schemeClr>
              </a:solidFill>
            </a:endParaRPr>
          </a:p>
        </p:txBody>
      </p:sp>
      <p:sp>
        <p:nvSpPr>
          <p:cNvPr id="3" name="Content Placeholder 2"/>
          <p:cNvSpPr>
            <a:spLocks noGrp="1"/>
          </p:cNvSpPr>
          <p:nvPr>
            <p:ph idx="4294967295"/>
          </p:nvPr>
        </p:nvSpPr>
        <p:spPr>
          <a:xfrm>
            <a:off x="914400" y="2209800"/>
            <a:ext cx="8229600" cy="4648200"/>
          </a:xfrm>
        </p:spPr>
        <p:txBody>
          <a:bodyPr/>
          <a:lstStyle/>
          <a:p>
            <a:r>
              <a:rPr lang="en-NZ" dirty="0" smtClean="0"/>
              <a:t>Windows provides synchronization among threads as part of the object architecture</a:t>
            </a:r>
          </a:p>
        </p:txBody>
      </p:sp>
      <p:graphicFrame>
        <p:nvGraphicFramePr>
          <p:cNvPr id="4" name="Diagram 3"/>
          <p:cNvGraphicFramePr/>
          <p:nvPr/>
        </p:nvGraphicFramePr>
        <p:xfrm>
          <a:off x="762000" y="2895600"/>
          <a:ext cx="7696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6">
                    <a:lumMod val="75000"/>
                  </a:schemeClr>
                </a:solidFill>
                <a:effectLst>
                  <a:innerShdw blurRad="69850" dist="43180" dir="5400000">
                    <a:srgbClr val="000000">
                      <a:alpha val="65000"/>
                    </a:srgbClr>
                  </a:innerShdw>
                </a:effectLst>
              </a:rPr>
              <a:t>Wait Functions</a:t>
            </a:r>
            <a:endParaRPr lang="en-NZ"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1828800" y="2514600"/>
          <a:ext cx="7315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1167861760"/>
              </p:ext>
            </p:extLst>
          </p:nvPr>
        </p:nvGraphicFramePr>
        <p:xfrm>
          <a:off x="609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3221"/>
          <a:stretch>
            <a:fillRect/>
          </a:stretch>
        </p:blipFill>
        <p:spPr>
          <a:xfrm>
            <a:off x="533400" y="685800"/>
            <a:ext cx="6057900" cy="5494035"/>
          </a:xfrm>
          <a:prstGeom prst="rect">
            <a:avLst/>
          </a:prstGeom>
          <a:solidFill>
            <a:schemeClr val="bg1"/>
          </a:solidFill>
          <a:ln>
            <a:solidFill>
              <a:schemeClr val="tx1"/>
            </a:solidFill>
          </a:ln>
        </p:spPr>
      </p:pic>
      <p:sp>
        <p:nvSpPr>
          <p:cNvPr id="5" name="TextBox 4"/>
          <p:cNvSpPr txBox="1"/>
          <p:nvPr/>
        </p:nvSpPr>
        <p:spPr>
          <a:xfrm>
            <a:off x="6781800" y="2021417"/>
            <a:ext cx="1981199" cy="1785104"/>
          </a:xfrm>
          <a:prstGeom prst="rect">
            <a:avLst/>
          </a:prstGeom>
          <a:noFill/>
        </p:spPr>
        <p:txBody>
          <a:bodyPr wrap="square" rtlCol="0">
            <a:spAutoFit/>
          </a:bodyPr>
          <a:lstStyle/>
          <a:p>
            <a:pPr algn="ctr"/>
            <a:r>
              <a:rPr lang="en-US" sz="2800" b="1" dirty="0" smtClean="0">
                <a:latin typeface="+mn-lt"/>
              </a:rPr>
              <a:t>Table 6.7</a:t>
            </a:r>
          </a:p>
          <a:p>
            <a:pPr algn="ctr"/>
            <a:r>
              <a:rPr lang="en-US" sz="2800" b="1" dirty="0" smtClean="0">
                <a:latin typeface="+mn-lt"/>
              </a:rPr>
              <a:t>  </a:t>
            </a:r>
          </a:p>
          <a:p>
            <a:pPr algn="ctr"/>
            <a:r>
              <a:rPr lang="en-US" b="1" dirty="0" smtClean="0">
                <a:latin typeface="+mn-lt"/>
              </a:rPr>
              <a:t>Windows Synchronization Objects</a:t>
            </a:r>
            <a:r>
              <a:rPr lang="en-US" dirty="0" smtClean="0">
                <a:latin typeface="+mn-lt"/>
              </a:rPr>
              <a:t> </a:t>
            </a:r>
            <a:endParaRPr lang="en-US" sz="2800" dirty="0">
              <a:latin typeface="+mn-lt"/>
            </a:endParaRPr>
          </a:p>
        </p:txBody>
      </p:sp>
      <p:sp>
        <p:nvSpPr>
          <p:cNvPr id="6" name="TextBox 5"/>
          <p:cNvSpPr txBox="1"/>
          <p:nvPr/>
        </p:nvSpPr>
        <p:spPr>
          <a:xfrm>
            <a:off x="381000" y="6248400"/>
            <a:ext cx="8458200" cy="276999"/>
          </a:xfrm>
          <a:prstGeom prst="rect">
            <a:avLst/>
          </a:prstGeom>
          <a:noFill/>
        </p:spPr>
        <p:txBody>
          <a:bodyPr wrap="square" rtlCol="0">
            <a:spAutoFit/>
          </a:bodyPr>
          <a:lstStyle/>
          <a:p>
            <a:r>
              <a:rPr lang="en-US" sz="1200" i="1" dirty="0" smtClean="0">
                <a:latin typeface="+mn-lt"/>
              </a:rPr>
              <a:t>Note:</a:t>
            </a:r>
            <a:r>
              <a:rPr lang="en-US" sz="1200" dirty="0" smtClean="0">
                <a:latin typeface="+mn-lt"/>
              </a:rPr>
              <a:t> Shaded rows correspond to objects that exist for the sole purpose of synchronization. </a:t>
            </a:r>
            <a:endParaRPr lang="en-US" sz="1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Critical Sections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90600" y="2209800"/>
            <a:ext cx="8153400" cy="3840163"/>
          </a:xfrm>
        </p:spPr>
        <p:txBody>
          <a:bodyPr/>
          <a:lstStyle/>
          <a:p>
            <a:r>
              <a:rPr lang="en-NZ" sz="2200" dirty="0" smtClean="0"/>
              <a:t>Similar mechanism to mutex except that critical sections can be used only by the threads of a single process</a:t>
            </a:r>
          </a:p>
          <a:p>
            <a:r>
              <a:rPr lang="en-NZ" sz="2200" dirty="0" smtClean="0"/>
              <a:t>If the system is a multiprocessor, the code will attempt to acquire a spin-lock</a:t>
            </a:r>
          </a:p>
          <a:p>
            <a:pPr lvl="1"/>
            <a:r>
              <a:rPr lang="en-NZ" sz="2200" dirty="0" smtClean="0"/>
              <a:t>as a last resort, if the spinlock cannot be acquired, a dispatcher object is used to block the thread so that the kernel can dispatch another thread onto the processor</a:t>
            </a:r>
          </a:p>
          <a:p>
            <a:endParaRPr lang="en-NZ" dirty="0"/>
          </a:p>
        </p:txBody>
      </p:sp>
      <p:pic>
        <p:nvPicPr>
          <p:cNvPr id="4" name="Picture 3"/>
          <p:cNvPicPr>
            <a:picLocks noChangeAspect="1"/>
          </p:cNvPicPr>
          <p:nvPr/>
        </p:nvPicPr>
        <p:blipFill>
          <a:blip r:embed="rId3"/>
          <a:stretch>
            <a:fillRect/>
          </a:stretch>
        </p:blipFill>
        <p:spPr>
          <a:xfrm>
            <a:off x="7086600" y="4876800"/>
            <a:ext cx="1447800" cy="1447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75000"/>
                  </a:schemeClr>
                </a:solidFill>
              </a:rPr>
              <a:t>Slim Read-Writer 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1066800" y="2286000"/>
            <a:ext cx="8077200" cy="3840163"/>
          </a:xfrm>
        </p:spPr>
        <p:txBody>
          <a:bodyPr>
            <a:normAutofit/>
          </a:bodyPr>
          <a:lstStyle/>
          <a:p>
            <a:r>
              <a:rPr lang="en-NZ" sz="2200" dirty="0" smtClean="0"/>
              <a:t>Windows Vista added a user mode reader-writer</a:t>
            </a:r>
          </a:p>
          <a:p>
            <a:r>
              <a:rPr lang="en-NZ" sz="2200" dirty="0" smtClean="0"/>
              <a:t>The reader-writer lock enters the kernel to block only after attempting to use a spin-lock</a:t>
            </a:r>
          </a:p>
          <a:p>
            <a:r>
              <a:rPr lang="en-NZ" sz="2200" dirty="0" smtClean="0"/>
              <a:t>It is </a:t>
            </a:r>
            <a:r>
              <a:rPr lang="en-NZ" sz="2200" i="1" dirty="0" smtClean="0"/>
              <a:t>slim </a:t>
            </a:r>
            <a:r>
              <a:rPr lang="en-NZ" sz="2200" dirty="0" smtClean="0"/>
              <a:t>in the sense that it normally only requires allocation of a single pointer-sized piece of memory</a:t>
            </a:r>
            <a:endParaRPr lang="en-NZ" sz="2200" dirty="0"/>
          </a:p>
        </p:txBody>
      </p:sp>
      <p:pic>
        <p:nvPicPr>
          <p:cNvPr id="5" name="Picture 4"/>
          <p:cNvPicPr>
            <a:picLocks noChangeAspect="1"/>
          </p:cNvPicPr>
          <p:nvPr/>
        </p:nvPicPr>
        <p:blipFill>
          <a:blip r:embed="rId3"/>
          <a:stretch>
            <a:fillRect/>
          </a:stretch>
        </p:blipFill>
        <p:spPr>
          <a:xfrm>
            <a:off x="685800" y="4648200"/>
            <a:ext cx="1828571" cy="18285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686800" cy="4267200"/>
          </a:xfrm>
        </p:spPr>
        <p:txBody>
          <a:bodyPr>
            <a:normAutofit fontScale="92500" lnSpcReduction="10000"/>
          </a:bodyPr>
          <a:lstStyle/>
          <a:p>
            <a:r>
              <a:rPr lang="en-NZ" sz="3000" dirty="0" smtClean="0"/>
              <a:t>Windows also has condition variables</a:t>
            </a:r>
          </a:p>
          <a:p>
            <a:r>
              <a:rPr lang="en-NZ" sz="3000" dirty="0" smtClean="0"/>
              <a:t>The process must declare and initialize a CONDITION_VARIABLE </a:t>
            </a:r>
          </a:p>
          <a:p>
            <a:r>
              <a:rPr lang="en-NZ" sz="3000" dirty="0" smtClean="0"/>
              <a:t>Used with either critical sections or SRW locks</a:t>
            </a:r>
          </a:p>
          <a:p>
            <a:r>
              <a:rPr lang="en-NZ" sz="3000" dirty="0" smtClean="0"/>
              <a:t>Used as follows:</a:t>
            </a:r>
          </a:p>
          <a:p>
            <a:pPr marL="1090613" lvl="2" indent="-339725">
              <a:buClrTx/>
              <a:buSzPct val="105000"/>
              <a:buFont typeface="+mj-lt"/>
              <a:buAutoNum type="arabicPeriod"/>
            </a:pPr>
            <a:r>
              <a:rPr lang="en-US" dirty="0" smtClean="0"/>
              <a:t>acquire exclusive lock</a:t>
            </a:r>
          </a:p>
          <a:p>
            <a:pPr marL="1090613" lvl="2" indent="-339725">
              <a:buClrTx/>
              <a:buSzPct val="105000"/>
              <a:buFont typeface="+mj-lt"/>
              <a:buAutoNum type="arabicPeriod"/>
            </a:pPr>
            <a:r>
              <a:rPr lang="en-US" dirty="0" smtClean="0"/>
              <a:t>while (predicate()==</a:t>
            </a:r>
            <a:r>
              <a:rPr lang="en-US" dirty="0" err="1" smtClean="0"/>
              <a:t>FALSE)SleepConditionVariable</a:t>
            </a:r>
            <a:r>
              <a:rPr lang="en-US" dirty="0" smtClean="0"/>
              <a:t>()</a:t>
            </a:r>
          </a:p>
          <a:p>
            <a:pPr marL="1090613" lvl="2" indent="-339725">
              <a:buClrTx/>
              <a:buSzPct val="105000"/>
              <a:buFont typeface="+mj-lt"/>
              <a:buAutoNum type="arabicPeriod"/>
            </a:pPr>
            <a:r>
              <a:rPr lang="en-US" dirty="0" smtClean="0"/>
              <a:t>perform the protected operation</a:t>
            </a:r>
          </a:p>
          <a:p>
            <a:pPr marL="1090613" lvl="2" indent="-339725">
              <a:buClrTx/>
              <a:buSzPct val="105000"/>
              <a:buFont typeface="+mj-lt"/>
              <a:buAutoNum type="arabicPeriod"/>
            </a:pPr>
            <a:r>
              <a:rPr lang="en-US" dirty="0" smtClean="0"/>
              <a:t>release the lock</a:t>
            </a:r>
            <a:endParaRPr lang="en-NZ"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5000" b="1" dirty="0" smtClean="0">
                <a:solidFill>
                  <a:schemeClr val="accent1">
                    <a:lumMod val="75000"/>
                  </a:schemeClr>
                </a:solidFill>
              </a:rPr>
              <a:t>Lock-free Synchronization</a:t>
            </a:r>
            <a:endParaRPr lang="en-US" sz="5000" b="1" dirty="0">
              <a:solidFill>
                <a:schemeClr val="accent1">
                  <a:lumMod val="75000"/>
                </a:schemeClr>
              </a:solidFill>
            </a:endParaRPr>
          </a:p>
        </p:txBody>
      </p:sp>
      <p:sp>
        <p:nvSpPr>
          <p:cNvPr id="3" name="Content Placeholder 2"/>
          <p:cNvSpPr>
            <a:spLocks noGrp="1"/>
          </p:cNvSpPr>
          <p:nvPr>
            <p:ph idx="4294967295"/>
          </p:nvPr>
        </p:nvSpPr>
        <p:spPr>
          <a:xfrm>
            <a:off x="0" y="2133600"/>
            <a:ext cx="8229600" cy="5105400"/>
          </a:xfrm>
        </p:spPr>
        <p:txBody>
          <a:bodyPr/>
          <a:lstStyle/>
          <a:p>
            <a:r>
              <a:rPr lang="en-US" sz="2400" dirty="0" smtClean="0"/>
              <a:t>Windows also relies heavily on interlocked operations for synchronization</a:t>
            </a:r>
          </a:p>
          <a:p>
            <a:pPr lvl="2">
              <a:buSzPct val="150000"/>
              <a:buFont typeface="Wingdings" charset="2"/>
              <a:buChar char="§"/>
            </a:pPr>
            <a:r>
              <a:rPr lang="en-US" sz="2000" dirty="0" smtClean="0"/>
              <a:t>interlocked operations use hardware facilities to guarantee that  memory locations can be read, modified, and written in a single atomic operation</a:t>
            </a:r>
          </a:p>
        </p:txBody>
      </p:sp>
      <p:graphicFrame>
        <p:nvGraphicFramePr>
          <p:cNvPr id="4" name="Diagram 3"/>
          <p:cNvGraphicFramePr/>
          <p:nvPr>
            <p:extLst>
              <p:ext uri="{D42A27DB-BD31-4B8C-83A1-F6EECF244321}">
                <p14:modId xmlns:p14="http://schemas.microsoft.com/office/powerpoint/2010/main" val="1339252354"/>
              </p:ext>
            </p:extLst>
          </p:nvPr>
        </p:nvGraphicFramePr>
        <p:xfrm>
          <a:off x="1752600" y="41148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Android </a:t>
            </a: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Interprocess</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Communication</a:t>
            </a:r>
          </a:p>
        </p:txBody>
      </p:sp>
      <p:sp>
        <p:nvSpPr>
          <p:cNvPr id="5" name="Content Placeholder 4"/>
          <p:cNvSpPr>
            <a:spLocks noGrp="1"/>
          </p:cNvSpPr>
          <p:nvPr>
            <p:ph sz="half" idx="1"/>
          </p:nvPr>
        </p:nvSpPr>
        <p:spPr>
          <a:xfrm>
            <a:off x="654084" y="2286000"/>
            <a:ext cx="7880315" cy="3962400"/>
          </a:xfrm>
        </p:spPr>
        <p:txBody>
          <a:bodyPr/>
          <a:lstStyle/>
          <a:p>
            <a:r>
              <a:rPr lang="en-US" sz="2000" dirty="0" smtClean="0"/>
              <a:t>Android adds to the kernel a new capability known as Binder</a:t>
            </a:r>
          </a:p>
          <a:p>
            <a:pPr lvl="2"/>
            <a:r>
              <a:rPr lang="en-US" dirty="0" smtClean="0"/>
              <a:t>Binder provides a lightweight remote procedure call (RPC) capability that is efficient in terms of both memory and processing requirements</a:t>
            </a:r>
          </a:p>
          <a:p>
            <a:pPr lvl="2"/>
            <a:r>
              <a:rPr lang="en-US" dirty="0"/>
              <a:t>a</a:t>
            </a:r>
            <a:r>
              <a:rPr lang="en-US" dirty="0" smtClean="0"/>
              <a:t>lso used to mediate all interaction between two processes</a:t>
            </a:r>
          </a:p>
          <a:p>
            <a:pPr marL="282575" lvl="2">
              <a:spcBef>
                <a:spcPts val="1800"/>
              </a:spcBef>
            </a:pPr>
            <a:r>
              <a:rPr lang="en-US" sz="2000" dirty="0" smtClean="0"/>
              <a:t>The RPC mechanism works between two processes on the same system but running on different virtual machines</a:t>
            </a:r>
          </a:p>
          <a:p>
            <a:pPr marL="282575" lvl="2">
              <a:spcBef>
                <a:spcPts val="1800"/>
              </a:spcBef>
            </a:pPr>
            <a:r>
              <a:rPr lang="en-US" sz="2000" dirty="0" smtClean="0"/>
              <a:t>The method used for communicating with the Binder is the </a:t>
            </a:r>
            <a:r>
              <a:rPr lang="en-US" sz="2000" dirty="0" err="1" smtClean="0"/>
              <a:t>ioctl</a:t>
            </a:r>
            <a:r>
              <a:rPr lang="en-US" sz="2000" dirty="0" smtClean="0"/>
              <a:t> system call</a:t>
            </a:r>
          </a:p>
          <a:p>
            <a:pPr lvl="2"/>
            <a:r>
              <a:rPr lang="en-US" dirty="0"/>
              <a:t>t</a:t>
            </a:r>
            <a:r>
              <a:rPr lang="en-US" smtClean="0"/>
              <a:t>he </a:t>
            </a:r>
            <a:r>
              <a:rPr lang="en-US" dirty="0" err="1" smtClean="0"/>
              <a:t>ioctl</a:t>
            </a:r>
            <a:r>
              <a:rPr lang="en-US" dirty="0" smtClean="0"/>
              <a:t> call is a general-purpose system call for device-specific I/O operations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9412" t="22727" r="9412" b="26364"/>
          <a:stretch>
            <a:fillRect/>
          </a:stretch>
        </p:blipFill>
        <p:spPr>
          <a:xfrm>
            <a:off x="685800" y="533400"/>
            <a:ext cx="7620000" cy="61845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133600"/>
            <a:ext cx="3810000" cy="4572000"/>
          </a:xfrm>
        </p:spPr>
        <p:txBody>
          <a:bodyPr>
            <a:normAutofit fontScale="47500" lnSpcReduction="20000"/>
          </a:bodyPr>
          <a:lstStyle/>
          <a:p>
            <a:pPr lvl="0">
              <a:lnSpc>
                <a:spcPct val="70000"/>
              </a:lnSpc>
              <a:spcAft>
                <a:spcPts val="400"/>
              </a:spcAft>
            </a:pPr>
            <a:r>
              <a:rPr lang="en-US" sz="2800" dirty="0" smtClean="0"/>
              <a:t>Principles of deadlock</a:t>
            </a:r>
          </a:p>
          <a:p>
            <a:pPr marL="804863" lvl="1" indent="-288925">
              <a:lnSpc>
                <a:spcPct val="70000"/>
              </a:lnSpc>
              <a:spcAft>
                <a:spcPts val="400"/>
              </a:spcAft>
            </a:pPr>
            <a:r>
              <a:rPr lang="en-US" sz="2595" dirty="0" smtClean="0"/>
              <a:t>Reusable/consumable resources</a:t>
            </a:r>
            <a:endParaRPr lang="en-US" dirty="0" smtClean="0"/>
          </a:p>
          <a:p>
            <a:pPr marL="804863" lvl="1" indent="-288925">
              <a:lnSpc>
                <a:spcPct val="70000"/>
              </a:lnSpc>
              <a:spcAft>
                <a:spcPts val="400"/>
              </a:spcAft>
            </a:pPr>
            <a:r>
              <a:rPr lang="en-US" sz="2800" dirty="0" smtClean="0"/>
              <a:t>Resource allocation graphs</a:t>
            </a:r>
          </a:p>
          <a:p>
            <a:pPr marL="804863" lvl="1" indent="-288925">
              <a:lnSpc>
                <a:spcPct val="70000"/>
              </a:lnSpc>
              <a:spcAft>
                <a:spcPts val="400"/>
              </a:spcAft>
            </a:pPr>
            <a:r>
              <a:rPr lang="en-US" sz="2800" dirty="0" smtClean="0"/>
              <a:t>Conditions for deadlock</a:t>
            </a:r>
          </a:p>
          <a:p>
            <a:pPr>
              <a:lnSpc>
                <a:spcPct val="70000"/>
              </a:lnSpc>
              <a:spcAft>
                <a:spcPts val="400"/>
              </a:spcAft>
            </a:pPr>
            <a:r>
              <a:rPr lang="en-US" sz="2811" dirty="0" smtClean="0"/>
              <a:t>Deadlock prevention</a:t>
            </a:r>
          </a:p>
          <a:p>
            <a:pPr lvl="2">
              <a:lnSpc>
                <a:spcPct val="70000"/>
              </a:lnSpc>
              <a:spcAft>
                <a:spcPts val="400"/>
              </a:spcAft>
            </a:pPr>
            <a:r>
              <a:rPr lang="en-US" sz="2811" dirty="0" smtClean="0"/>
              <a:t>Mutual exclusion</a:t>
            </a:r>
          </a:p>
          <a:p>
            <a:pPr lvl="2">
              <a:lnSpc>
                <a:spcPct val="70000"/>
              </a:lnSpc>
              <a:spcAft>
                <a:spcPts val="400"/>
              </a:spcAft>
            </a:pPr>
            <a:r>
              <a:rPr lang="en-US" sz="2811" dirty="0" smtClean="0"/>
              <a:t>Hold and wait</a:t>
            </a:r>
          </a:p>
          <a:p>
            <a:pPr lvl="2">
              <a:lnSpc>
                <a:spcPct val="70000"/>
              </a:lnSpc>
              <a:spcAft>
                <a:spcPts val="400"/>
              </a:spcAft>
            </a:pPr>
            <a:r>
              <a:rPr lang="en-US" sz="2811" dirty="0" smtClean="0"/>
              <a:t>No preemption</a:t>
            </a:r>
          </a:p>
          <a:p>
            <a:pPr lvl="2">
              <a:lnSpc>
                <a:spcPct val="70000"/>
              </a:lnSpc>
              <a:spcAft>
                <a:spcPts val="400"/>
              </a:spcAft>
            </a:pPr>
            <a:r>
              <a:rPr lang="en-US" sz="2811" dirty="0" smtClean="0"/>
              <a:t>Circular wait</a:t>
            </a:r>
          </a:p>
          <a:p>
            <a:pPr marL="282575" lvl="2">
              <a:lnSpc>
                <a:spcPct val="70000"/>
              </a:lnSpc>
              <a:spcBef>
                <a:spcPts val="1800"/>
              </a:spcBef>
              <a:spcAft>
                <a:spcPts val="400"/>
              </a:spcAft>
            </a:pPr>
            <a:r>
              <a:rPr lang="en-US" sz="2727" dirty="0" smtClean="0"/>
              <a:t>Deadlock avoidance</a:t>
            </a:r>
          </a:p>
          <a:p>
            <a:pPr lvl="2">
              <a:lnSpc>
                <a:spcPct val="70000"/>
              </a:lnSpc>
              <a:spcAft>
                <a:spcPts val="400"/>
              </a:spcAft>
            </a:pPr>
            <a:r>
              <a:rPr lang="en-US" sz="2811" dirty="0" smtClean="0"/>
              <a:t>Process initiation denial</a:t>
            </a:r>
          </a:p>
          <a:p>
            <a:pPr lvl="2">
              <a:lnSpc>
                <a:spcPct val="70000"/>
              </a:lnSpc>
              <a:spcAft>
                <a:spcPts val="400"/>
              </a:spcAft>
            </a:pPr>
            <a:r>
              <a:rPr lang="en-US" sz="2811" dirty="0" smtClean="0"/>
              <a:t>Resource allocation denial</a:t>
            </a:r>
          </a:p>
          <a:p>
            <a:pPr marL="282575" lvl="2">
              <a:lnSpc>
                <a:spcPct val="70000"/>
              </a:lnSpc>
              <a:spcBef>
                <a:spcPts val="1800"/>
              </a:spcBef>
              <a:spcAft>
                <a:spcPts val="400"/>
              </a:spcAft>
            </a:pPr>
            <a:r>
              <a:rPr lang="en-US" sz="2737" dirty="0" smtClean="0"/>
              <a:t>Deadlock detection</a:t>
            </a:r>
          </a:p>
          <a:p>
            <a:pPr lvl="2">
              <a:lnSpc>
                <a:spcPct val="70000"/>
              </a:lnSpc>
              <a:spcAft>
                <a:spcPts val="400"/>
              </a:spcAft>
            </a:pPr>
            <a:r>
              <a:rPr lang="en-US" sz="2811" dirty="0" smtClean="0"/>
              <a:t>Deadlock detection algorithm</a:t>
            </a:r>
          </a:p>
          <a:p>
            <a:pPr lvl="2">
              <a:lnSpc>
                <a:spcPct val="70000"/>
              </a:lnSpc>
              <a:spcAft>
                <a:spcPts val="400"/>
              </a:spcAft>
            </a:pPr>
            <a:r>
              <a:rPr lang="en-US" sz="2811" dirty="0" smtClean="0"/>
              <a:t>Recovery</a:t>
            </a:r>
          </a:p>
          <a:p>
            <a:pPr marL="282575" lvl="2">
              <a:lnSpc>
                <a:spcPct val="70000"/>
              </a:lnSpc>
              <a:spcBef>
                <a:spcPts val="1800"/>
              </a:spcBef>
              <a:spcAft>
                <a:spcPts val="400"/>
              </a:spcAft>
            </a:pPr>
            <a:r>
              <a:rPr lang="en-US" sz="2737" dirty="0" smtClean="0"/>
              <a:t>Android </a:t>
            </a:r>
            <a:r>
              <a:rPr lang="en-US" sz="2737" dirty="0" err="1" smtClean="0"/>
              <a:t>interprocess</a:t>
            </a:r>
            <a:r>
              <a:rPr lang="en-US" sz="2737" dirty="0" smtClean="0"/>
              <a:t> communication</a:t>
            </a:r>
          </a:p>
          <a:p>
            <a:pPr lvl="2"/>
            <a:endParaRPr lang="en-US" sz="2811" dirty="0" smtClean="0"/>
          </a:p>
        </p:txBody>
      </p:sp>
      <p:sp>
        <p:nvSpPr>
          <p:cNvPr id="8" name="Content Placeholder 7"/>
          <p:cNvSpPr>
            <a:spLocks noGrp="1"/>
          </p:cNvSpPr>
          <p:nvPr>
            <p:ph sz="half" idx="2"/>
          </p:nvPr>
        </p:nvSpPr>
        <p:spPr>
          <a:xfrm>
            <a:off x="4495800" y="2057400"/>
            <a:ext cx="3993108" cy="4419600"/>
          </a:xfrm>
        </p:spPr>
        <p:txBody>
          <a:bodyPr>
            <a:normAutofit fontScale="47500" lnSpcReduction="20000"/>
          </a:bodyPr>
          <a:lstStyle/>
          <a:p>
            <a:pPr marL="282575" lvl="2">
              <a:lnSpc>
                <a:spcPct val="70000"/>
              </a:lnSpc>
              <a:spcBef>
                <a:spcPts val="1800"/>
              </a:spcBef>
              <a:spcAft>
                <a:spcPts val="400"/>
              </a:spcAft>
            </a:pPr>
            <a:r>
              <a:rPr lang="en-US" sz="2727" dirty="0" smtClean="0"/>
              <a:t>UNIX concurrency mechanisms</a:t>
            </a:r>
          </a:p>
          <a:p>
            <a:pPr lvl="2">
              <a:lnSpc>
                <a:spcPct val="70000"/>
              </a:lnSpc>
              <a:spcAft>
                <a:spcPts val="400"/>
              </a:spcAft>
            </a:pPr>
            <a:r>
              <a:rPr lang="en-US" sz="2727" dirty="0" smtClean="0"/>
              <a:t>Pipes</a:t>
            </a:r>
          </a:p>
          <a:p>
            <a:pPr lvl="2">
              <a:lnSpc>
                <a:spcPct val="70000"/>
              </a:lnSpc>
              <a:spcAft>
                <a:spcPts val="400"/>
              </a:spcAft>
            </a:pPr>
            <a:r>
              <a:rPr lang="en-US" sz="2727" dirty="0" smtClean="0"/>
              <a:t>Messages</a:t>
            </a:r>
          </a:p>
          <a:p>
            <a:pPr lvl="2">
              <a:lnSpc>
                <a:spcPct val="70000"/>
              </a:lnSpc>
              <a:spcAft>
                <a:spcPts val="400"/>
              </a:spcAft>
            </a:pPr>
            <a:r>
              <a:rPr lang="en-US" sz="2727" dirty="0" smtClean="0"/>
              <a:t>Shared memory</a:t>
            </a:r>
          </a:p>
          <a:p>
            <a:pPr lvl="2">
              <a:lnSpc>
                <a:spcPct val="70000"/>
              </a:lnSpc>
              <a:spcAft>
                <a:spcPts val="400"/>
              </a:spcAft>
            </a:pPr>
            <a:r>
              <a:rPr lang="en-US" sz="2727" dirty="0" smtClean="0"/>
              <a:t>Semaphores</a:t>
            </a:r>
          </a:p>
          <a:p>
            <a:pPr lvl="2">
              <a:lnSpc>
                <a:spcPct val="70000"/>
              </a:lnSpc>
              <a:spcAft>
                <a:spcPts val="400"/>
              </a:spcAft>
            </a:pPr>
            <a:r>
              <a:rPr lang="en-US" sz="2727" dirty="0" smtClean="0"/>
              <a:t>Signals</a:t>
            </a:r>
          </a:p>
          <a:p>
            <a:pPr marL="282575" lvl="1" indent="-282575">
              <a:lnSpc>
                <a:spcPct val="70000"/>
              </a:lnSpc>
              <a:spcBef>
                <a:spcPts val="1800"/>
              </a:spcBef>
              <a:spcAft>
                <a:spcPts val="400"/>
              </a:spcAft>
            </a:pPr>
            <a:r>
              <a:rPr lang="en-US" sz="2727" dirty="0" smtClean="0"/>
              <a:t>Linux kernel concurrency mechanisms</a:t>
            </a:r>
          </a:p>
          <a:p>
            <a:pPr lvl="2">
              <a:lnSpc>
                <a:spcPct val="70000"/>
              </a:lnSpc>
              <a:spcAft>
                <a:spcPts val="400"/>
              </a:spcAft>
            </a:pPr>
            <a:r>
              <a:rPr lang="en-US" sz="2727" dirty="0" smtClean="0"/>
              <a:t>Atomic operations</a:t>
            </a:r>
          </a:p>
          <a:p>
            <a:pPr lvl="2">
              <a:lnSpc>
                <a:spcPct val="70000"/>
              </a:lnSpc>
              <a:spcAft>
                <a:spcPts val="400"/>
              </a:spcAft>
            </a:pPr>
            <a:r>
              <a:rPr lang="en-US" sz="2727" dirty="0" smtClean="0"/>
              <a:t>Spinlocks</a:t>
            </a:r>
          </a:p>
          <a:p>
            <a:pPr lvl="2">
              <a:lnSpc>
                <a:spcPct val="70000"/>
              </a:lnSpc>
              <a:spcAft>
                <a:spcPts val="400"/>
              </a:spcAft>
            </a:pPr>
            <a:r>
              <a:rPr lang="en-US" sz="2727" dirty="0" smtClean="0"/>
              <a:t>Semaphores </a:t>
            </a:r>
          </a:p>
          <a:p>
            <a:pPr lvl="2">
              <a:lnSpc>
                <a:spcPct val="70000"/>
              </a:lnSpc>
              <a:spcAft>
                <a:spcPts val="400"/>
              </a:spcAft>
            </a:pPr>
            <a:r>
              <a:rPr lang="en-US" sz="2727" dirty="0" smtClean="0"/>
              <a:t>Barriers</a:t>
            </a:r>
          </a:p>
          <a:p>
            <a:pPr marL="282575" lvl="2">
              <a:lnSpc>
                <a:spcPct val="70000"/>
              </a:lnSpc>
              <a:spcBef>
                <a:spcPts val="1800"/>
              </a:spcBef>
              <a:spcAft>
                <a:spcPts val="400"/>
              </a:spcAft>
            </a:pPr>
            <a:r>
              <a:rPr lang="en-US" sz="2727" dirty="0" smtClean="0"/>
              <a:t>Solaris thread synchronization primitives</a:t>
            </a:r>
          </a:p>
          <a:p>
            <a:pPr lvl="2">
              <a:lnSpc>
                <a:spcPct val="70000"/>
              </a:lnSpc>
              <a:spcAft>
                <a:spcPts val="400"/>
              </a:spcAft>
            </a:pPr>
            <a:r>
              <a:rPr lang="en-US" sz="2727" dirty="0" smtClean="0"/>
              <a:t>Mutual exclusion lock</a:t>
            </a:r>
          </a:p>
          <a:p>
            <a:pPr lvl="2">
              <a:lnSpc>
                <a:spcPct val="70000"/>
              </a:lnSpc>
              <a:spcAft>
                <a:spcPts val="400"/>
              </a:spcAft>
            </a:pPr>
            <a:r>
              <a:rPr lang="en-US" sz="2727" dirty="0" smtClean="0"/>
              <a:t>Semaphores</a:t>
            </a:r>
          </a:p>
          <a:p>
            <a:pPr lvl="2">
              <a:lnSpc>
                <a:spcPct val="70000"/>
              </a:lnSpc>
              <a:spcAft>
                <a:spcPts val="400"/>
              </a:spcAft>
            </a:pPr>
            <a:r>
              <a:rPr lang="en-US" sz="2727" dirty="0" smtClean="0"/>
              <a:t>Readers/writer lock</a:t>
            </a:r>
          </a:p>
          <a:p>
            <a:pPr lvl="2">
              <a:lnSpc>
                <a:spcPct val="70000"/>
              </a:lnSpc>
              <a:spcAft>
                <a:spcPts val="400"/>
              </a:spcAft>
            </a:pPr>
            <a:r>
              <a:rPr lang="en-US" sz="2727" dirty="0" smtClean="0"/>
              <a:t>Condition variables</a:t>
            </a:r>
          </a:p>
          <a:p>
            <a:pPr marL="282575" lvl="2">
              <a:lnSpc>
                <a:spcPct val="70000"/>
              </a:lnSpc>
              <a:spcBef>
                <a:spcPts val="1800"/>
              </a:spcBef>
              <a:spcAft>
                <a:spcPts val="400"/>
              </a:spcAft>
            </a:pPr>
            <a:r>
              <a:rPr lang="en-US" sz="2737" dirty="0" smtClean="0"/>
              <a:t>Windows 7 concurrency mechanisms</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143000"/>
            <a:ext cx="9724748" cy="4191000"/>
          </a:xfrm>
          <a:prstGeom prst="rect">
            <a:avLst/>
          </a:prstGeom>
        </p:spPr>
      </p:pic>
      <p:sp>
        <p:nvSpPr>
          <p:cNvPr id="6" name="TextBox 5"/>
          <p:cNvSpPr txBox="1"/>
          <p:nvPr/>
        </p:nvSpPr>
        <p:spPr>
          <a:xfrm>
            <a:off x="381000" y="5638800"/>
            <a:ext cx="8458200" cy="646331"/>
          </a:xfrm>
          <a:prstGeom prst="rect">
            <a:avLst/>
          </a:prstGeom>
          <a:noFill/>
        </p:spPr>
        <p:txBody>
          <a:bodyPr wrap="square" rtlCol="0">
            <a:spAutoFit/>
          </a:bodyPr>
          <a:lstStyle/>
          <a:p>
            <a:pPr algn="ctr"/>
            <a:r>
              <a:rPr lang="en-US" b="1" dirty="0" smtClean="0">
                <a:latin typeface="+mn-lt"/>
              </a:rPr>
              <a:t>Figure 6.4  </a:t>
            </a:r>
          </a:p>
          <a:p>
            <a:pPr algn="ctr"/>
            <a:r>
              <a:rPr lang="en-US" b="1" dirty="0" smtClean="0">
                <a:latin typeface="+mn-lt"/>
              </a:rPr>
              <a:t>Example of Two Processes Competing for Reusable Resources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34400" cy="1323975"/>
          </a:xfrm>
        </p:spPr>
        <p:txBody>
          <a:bodyPr>
            <a:normAutofit fontScale="90000"/>
          </a:bodyPr>
          <a:lstStyle/>
          <a:p>
            <a:pPr algn="ctr"/>
            <a:r>
              <a:rPr lang="en-US" b="1" dirty="0" smtClean="0">
                <a:solidFill>
                  <a:schemeClr val="accent6">
                    <a:lumMod val="75000"/>
                  </a:schemeClr>
                </a:solidFill>
              </a:rPr>
              <a:t>Example 2:</a:t>
            </a:r>
            <a:br>
              <a:rPr lang="en-US" b="1" dirty="0" smtClean="0">
                <a:solidFill>
                  <a:schemeClr val="accent6">
                    <a:lumMod val="75000"/>
                  </a:schemeClr>
                </a:solidFill>
              </a:rPr>
            </a:br>
            <a:r>
              <a:rPr lang="en-US" b="1" dirty="0" smtClean="0">
                <a:solidFill>
                  <a:schemeClr val="accent6">
                    <a:lumMod val="75000"/>
                  </a:schemeClr>
                </a:solidFill>
              </a:rPr>
              <a:t>Memory Request</a:t>
            </a:r>
            <a:endParaRPr lang="en-US" b="1" dirty="0">
              <a:solidFill>
                <a:schemeClr val="accent6">
                  <a:lumMod val="75000"/>
                </a:schemeClr>
              </a:solidFill>
            </a:endParaRPr>
          </a:p>
        </p:txBody>
      </p:sp>
      <p:sp>
        <p:nvSpPr>
          <p:cNvPr id="3" name="Content Placeholder 2"/>
          <p:cNvSpPr>
            <a:spLocks noGrp="1"/>
          </p:cNvSpPr>
          <p:nvPr>
            <p:ph idx="4294967295"/>
          </p:nvPr>
        </p:nvSpPr>
        <p:spPr>
          <a:xfrm>
            <a:off x="685800" y="2133600"/>
            <a:ext cx="8458200" cy="4953000"/>
          </a:xfrm>
        </p:spPr>
        <p:txBody>
          <a:bodyPr/>
          <a:lstStyle/>
          <a:p>
            <a:r>
              <a:rPr lang="en-US" sz="2800" dirty="0" smtClean="0"/>
              <a:t>Space is available for allocation of 200Kbytes, and the following sequence of events occur:</a:t>
            </a:r>
          </a:p>
          <a:p>
            <a:endParaRPr lang="en-US" dirty="0" smtClean="0"/>
          </a:p>
          <a:p>
            <a:endParaRPr lang="en-US" dirty="0" smtClean="0"/>
          </a:p>
          <a:p>
            <a:pPr>
              <a:buNone/>
            </a:pPr>
            <a:endParaRPr lang="en-US" dirty="0" smtClean="0"/>
          </a:p>
          <a:p>
            <a:endParaRPr lang="en-US" dirty="0" smtClean="0"/>
          </a:p>
          <a:p>
            <a:r>
              <a:rPr lang="en-US" sz="2800" dirty="0" smtClean="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0"/>
            <a:ext cx="8534400" cy="1323975"/>
          </a:xfrm>
        </p:spPr>
        <p:txBody>
          <a:bodyPr>
            <a:normAutofit fontScale="90000"/>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Consumable Resources Deadlock</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438400"/>
            <a:ext cx="8382000" cy="4419600"/>
          </a:xfrm>
        </p:spPr>
        <p:txBody>
          <a:bodyPr>
            <a:noAutofit/>
          </a:bodyPr>
          <a:lstStyle/>
          <a:p>
            <a:r>
              <a:rPr lang="en-NZ" dirty="0" smtClean="0"/>
              <a:t>Consider a pair of processes, in which each process attempts to receive a message from the other process and then send a message to the other process:</a:t>
            </a:r>
          </a:p>
          <a:p>
            <a:endParaRPr lang="en-NZ" dirty="0" smtClean="0"/>
          </a:p>
          <a:p>
            <a:endParaRPr lang="en-NZ" dirty="0" smtClean="0"/>
          </a:p>
          <a:p>
            <a:endParaRPr lang="en-NZ" dirty="0" smtClean="0"/>
          </a:p>
          <a:p>
            <a:pPr>
              <a:buNone/>
            </a:pPr>
            <a:endParaRPr lang="en-NZ" dirty="0" smtClean="0"/>
          </a:p>
          <a:p>
            <a:r>
              <a:rPr lang="en-NZ" dirty="0" smtClean="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12333</Words>
  <Application>Microsoft Macintosh PowerPoint</Application>
  <PresentationFormat>On-screen Show (4:3)</PresentationFormat>
  <Paragraphs>778</Paragraphs>
  <Slides>67</Slides>
  <Notes>67</Notes>
  <HiddenSlides>0</HiddenSlides>
  <MMClips>0</MMClips>
  <ScaleCrop>false</ScaleCrop>
  <HeadingPairs>
    <vt:vector size="4" baseType="variant">
      <vt:variant>
        <vt:lpstr>Theme</vt:lpstr>
      </vt:variant>
      <vt:variant>
        <vt:i4>3</vt:i4>
      </vt:variant>
      <vt:variant>
        <vt:lpstr>Slide Titles</vt:lpstr>
      </vt:variant>
      <vt:variant>
        <vt:i4>67</vt:i4>
      </vt:variant>
    </vt:vector>
  </HeadingPairs>
  <TitlesOfParts>
    <vt:vector size="70" baseType="lpstr">
      <vt:lpstr>Custom Design</vt:lpstr>
      <vt:lpstr>1_Custom Design</vt:lpstr>
      <vt:lpstr>Capital</vt:lpstr>
      <vt:lpstr>Chapter 6 Concurrency: Deadlock and Starvation</vt:lpstr>
      <vt:lpstr>Deadlock</vt:lpstr>
      <vt:lpstr>PowerPoint Presentation</vt:lpstr>
      <vt:lpstr>PowerPoint Presentation</vt:lpstr>
      <vt:lpstr>PowerPoint Presentation</vt:lpstr>
      <vt:lpstr>Resource Categories</vt:lpstr>
      <vt:lpstr>PowerPoint Presentation</vt:lpstr>
      <vt:lpstr>Example 2: Memory Request</vt:lpstr>
      <vt:lpstr>Consumable Resources Deadlock</vt:lpstr>
      <vt:lpstr>PowerPoint Presentation</vt:lpstr>
      <vt:lpstr>PowerPoint Presentation</vt:lpstr>
      <vt:lpstr>PowerPoint Presentation</vt:lpstr>
      <vt:lpstr>Conditions for Deadlock</vt:lpstr>
      <vt:lpstr>Dealing with Deadlock</vt:lpstr>
      <vt:lpstr>Deadlock Prevention Strategy</vt:lpstr>
      <vt:lpstr>Deadlock Condition Prevention  </vt:lpstr>
      <vt:lpstr>Deadlock Condition Prevention  </vt:lpstr>
      <vt:lpstr>Deadlock Avoidance</vt:lpstr>
      <vt:lpstr>Two Approaches to  Deadlock Avoidance</vt:lpstr>
      <vt:lpstr>Resource Allocation Denial</vt:lpstr>
      <vt:lpstr>PowerPoint Presentation</vt:lpstr>
      <vt:lpstr>PowerPoint Presentation</vt:lpstr>
      <vt:lpstr>PowerPoint Presentation</vt:lpstr>
      <vt:lpstr>PowerPoint Presentation</vt:lpstr>
      <vt:lpstr>PowerPoint Presentation</vt:lpstr>
      <vt:lpstr>Deadlock Avoidance Advantages</vt:lpstr>
      <vt:lpstr>Deadlock Avoidance Restrictions</vt:lpstr>
      <vt:lpstr>Deadlock Strategies</vt:lpstr>
      <vt:lpstr>Deadlock Detection Algorithms</vt:lpstr>
      <vt:lpstr>PowerPoint Presentation</vt:lpstr>
      <vt:lpstr>Recovery Strategies  </vt:lpstr>
      <vt:lpstr>PowerPoint Presentation</vt:lpstr>
      <vt:lpstr>Dining Philosophers Problem</vt:lpstr>
      <vt:lpstr>PowerPoint Presentation</vt:lpstr>
      <vt:lpstr>PowerPoint Presentation</vt:lpstr>
      <vt:lpstr>PowerPoint Presentation</vt:lpstr>
      <vt:lpstr>UNIX Concurrency Mechanisms</vt:lpstr>
      <vt:lpstr>Pipes</vt:lpstr>
      <vt:lpstr>Messages</vt:lpstr>
      <vt:lpstr>Shared Memory</vt:lpstr>
      <vt:lpstr>Semaphores</vt:lpstr>
      <vt:lpstr>Signals</vt:lpstr>
      <vt:lpstr>PowerPoint Presentation</vt:lpstr>
      <vt:lpstr>Linux Kernel  Concurrency Mechanism</vt:lpstr>
      <vt:lpstr>Atomic Operations</vt:lpstr>
      <vt:lpstr>PowerPoint Presentation</vt:lpstr>
      <vt:lpstr>Spinlocks</vt:lpstr>
      <vt:lpstr>PowerPoint Presentation</vt:lpstr>
      <vt:lpstr>Semaphores</vt:lpstr>
      <vt:lpstr>PowerPoint Presentation</vt:lpstr>
      <vt:lpstr>PowerPoint Presentation</vt:lpstr>
      <vt:lpstr> Synchronization Primitives</vt:lpstr>
      <vt:lpstr>PowerPoint Presentation</vt:lpstr>
      <vt:lpstr>Mutual Exclusion (MUTEX) Lock</vt:lpstr>
      <vt:lpstr>Semaphores</vt:lpstr>
      <vt:lpstr>  Readers/Writer Locks</vt:lpstr>
      <vt:lpstr>Condition Variables</vt:lpstr>
      <vt:lpstr>Windows 7 Concurrency Mechanisms</vt:lpstr>
      <vt:lpstr>Wait Functions</vt:lpstr>
      <vt:lpstr>PowerPoint Presentation</vt:lpstr>
      <vt:lpstr>Critical Sections</vt:lpstr>
      <vt:lpstr>Slim Read-Writer Locks</vt:lpstr>
      <vt:lpstr>Condition Variables</vt:lpstr>
      <vt:lpstr>Lock-free Synchronization</vt:lpstr>
      <vt:lpstr>Android Interprocess Communication</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2014-01-22T14:40:25Z</dcterms:created>
  <dcterms:modified xsi:type="dcterms:W3CDTF">2016-04-25T15:01:58Z</dcterms:modified>
</cp:coreProperties>
</file>