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8" r:id="rId21"/>
    <p:sldId id="274" r:id="rId22"/>
    <p:sldId id="275" r:id="rId23"/>
    <p:sldId id="279" r:id="rId24"/>
    <p:sldId id="280" r:id="rId25"/>
    <p:sldId id="281" r:id="rId26"/>
    <p:sldId id="282" r:id="rId27"/>
    <p:sldId id="285" r:id="rId28"/>
    <p:sldId id="286" r:id="rId29"/>
    <p:sldId id="283" r:id="rId30"/>
    <p:sldId id="284"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42" autoAdjust="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AA5E0F-908D-407B-A62D-C200F1C51506}" type="datetimeFigureOut">
              <a:rPr lang="en-US" smtClean="0"/>
              <a:t>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2A189-40BB-495C-B5DF-EC1A1C8B5D22}" type="slidenum">
              <a:rPr lang="en-US" smtClean="0"/>
              <a:t>‹#›</a:t>
            </a:fld>
            <a:endParaRPr lang="en-US"/>
          </a:p>
        </p:txBody>
      </p:sp>
    </p:spTree>
    <p:extLst>
      <p:ext uri="{BB962C8B-B14F-4D97-AF65-F5344CB8AC3E}">
        <p14:creationId xmlns:p14="http://schemas.microsoft.com/office/powerpoint/2010/main" val="662651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i="1" dirty="0">
                <a:latin typeface="Times New Roman" panose="02020603050405020304" pitchFamily="18" charset="0"/>
                <a:cs typeface="Times New Roman" panose="02020603050405020304" pitchFamily="18" charset="0"/>
              </a:rPr>
              <a:t>What is Static Time Analysis ”STA”?</a:t>
            </a:r>
          </a:p>
          <a:p>
            <a:endParaRPr lang="en-US" sz="1400" b="1"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0" i="1" dirty="0">
                <a:latin typeface="Times New Roman" panose="02020603050405020304" pitchFamily="18" charset="0"/>
                <a:cs typeface="Times New Roman" panose="02020603050405020304" pitchFamily="18" charset="0"/>
              </a:rPr>
              <a:t>Static time analysis is the process of adding the delays in the paths and verifying the path delay against the timing required of the design work</a:t>
            </a:r>
          </a:p>
          <a:p>
            <a:pPr marL="285750" indent="-285750">
              <a:buFont typeface="Arial" panose="020B0604020202020204" pitchFamily="34" charset="0"/>
              <a:buChar char="•"/>
            </a:pPr>
            <a:r>
              <a:rPr lang="en-US" sz="1400" b="0" i="1" dirty="0">
                <a:latin typeface="Times New Roman" panose="02020603050405020304" pitchFamily="18" charset="0"/>
                <a:cs typeface="Times New Roman" panose="02020603050405020304" pitchFamily="18" charset="0"/>
              </a:rPr>
              <a:t>This illustration shows the calculation of the path delays. The STA tool does this calculation automatically for the millions of paths in your design. Analyzing and constraining these paths properly is the focus of this course</a:t>
            </a:r>
          </a:p>
          <a:p>
            <a:pPr marL="285750" indent="-285750">
              <a:buFont typeface="Arial" panose="020B0604020202020204" pitchFamily="34" charset="0"/>
              <a:buChar char="•"/>
            </a:pPr>
            <a:r>
              <a:rPr lang="en-US" sz="1400" b="0" i="1" dirty="0">
                <a:latin typeface="Times New Roman" panose="02020603050405020304" pitchFamily="18" charset="0"/>
                <a:cs typeface="Times New Roman" panose="02020603050405020304" pitchFamily="18" charset="0"/>
              </a:rPr>
              <a:t>Static timing analysis "STA" provides a different type of timing verification to check if the design will work when manufactured.</a:t>
            </a:r>
          </a:p>
          <a:p>
            <a:pPr marL="285750" indent="-285750">
              <a:buFont typeface="Arial" panose="020B0604020202020204" pitchFamily="34" charset="0"/>
              <a:buChar char="•"/>
            </a:pPr>
            <a:r>
              <a:rPr lang="en-US" sz="1400" b="0" i="1" dirty="0">
                <a:latin typeface="Times New Roman" panose="02020603050405020304" pitchFamily="18" charset="0"/>
                <a:cs typeface="Times New Roman" panose="02020603050405020304" pitchFamily="18" charset="0"/>
              </a:rPr>
              <a:t>Complex designs running at high clock speeds are designed under tight timing constraints , which is very accurate but consuming.</a:t>
            </a:r>
          </a:p>
          <a:p>
            <a:pPr marL="285750" indent="-285750">
              <a:buFont typeface="Arial" panose="020B0604020202020204" pitchFamily="34" charset="0"/>
              <a:buChar char="•"/>
            </a:pPr>
            <a:r>
              <a:rPr lang="en-US" sz="1400" b="0" i="1" dirty="0">
                <a:latin typeface="Times New Roman" panose="02020603050405020304" pitchFamily="18" charset="0"/>
                <a:cs typeface="Times New Roman" panose="02020603050405020304" pitchFamily="18" charset="0"/>
              </a:rPr>
              <a:t>If you are the architect or design engineer, you run a simulation to test functional aspect of the design. You also typically write the timing constraints for the STA.</a:t>
            </a:r>
          </a:p>
          <a:p>
            <a:pPr marL="285750" indent="-285750">
              <a:buFont typeface="Arial" panose="020B0604020202020204" pitchFamily="34" charset="0"/>
              <a:buChar char="•"/>
            </a:pPr>
            <a:r>
              <a:rPr lang="en-US" sz="1400" b="0" i="1" dirty="0">
                <a:latin typeface="Times New Roman" panose="02020603050405020304" pitchFamily="18" charset="0"/>
                <a:cs typeface="Times New Roman" panose="02020603050405020304" pitchFamily="18" charset="0"/>
              </a:rPr>
              <a:t>If you are a synthesis, or Place and Route Engineer, you run static timing analysis to verify timing and to verify whether the design works at the required speed. </a:t>
            </a:r>
          </a:p>
        </p:txBody>
      </p:sp>
      <p:sp>
        <p:nvSpPr>
          <p:cNvPr id="4" name="Slide Number Placeholder 3"/>
          <p:cNvSpPr>
            <a:spLocks noGrp="1"/>
          </p:cNvSpPr>
          <p:nvPr>
            <p:ph type="sldNum" sz="quarter" idx="5"/>
          </p:nvPr>
        </p:nvSpPr>
        <p:spPr/>
        <p:txBody>
          <a:bodyPr/>
          <a:lstStyle/>
          <a:p>
            <a:fld id="{C7D2A189-40BB-495C-B5DF-EC1A1C8B5D22}" type="slidenum">
              <a:rPr lang="en-US" smtClean="0"/>
              <a:t>3</a:t>
            </a:fld>
            <a:endParaRPr lang="en-US"/>
          </a:p>
        </p:txBody>
      </p:sp>
    </p:spTree>
    <p:extLst>
      <p:ext uri="{BB962C8B-B14F-4D97-AF65-F5344CB8AC3E}">
        <p14:creationId xmlns:p14="http://schemas.microsoft.com/office/powerpoint/2010/main" val="2863317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Technically, the rate of the transition is measured in Volt/ns, and this is the slew. </a:t>
            </a:r>
          </a:p>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Transition time and rise and fall times are measured in terms of time, typically ns. </a:t>
            </a:r>
          </a:p>
        </p:txBody>
      </p:sp>
      <p:sp>
        <p:nvSpPr>
          <p:cNvPr id="4" name="Slide Number Placeholder 3"/>
          <p:cNvSpPr>
            <a:spLocks noGrp="1"/>
          </p:cNvSpPr>
          <p:nvPr>
            <p:ph type="sldNum" sz="quarter" idx="5"/>
          </p:nvPr>
        </p:nvSpPr>
        <p:spPr/>
        <p:txBody>
          <a:bodyPr/>
          <a:lstStyle/>
          <a:p>
            <a:fld id="{C7D2A189-40BB-495C-B5DF-EC1A1C8B5D22}" type="slidenum">
              <a:rPr lang="en-US" smtClean="0"/>
              <a:t>15</a:t>
            </a:fld>
            <a:endParaRPr lang="en-US"/>
          </a:p>
        </p:txBody>
      </p:sp>
    </p:spTree>
    <p:extLst>
      <p:ext uri="{BB962C8B-B14F-4D97-AF65-F5344CB8AC3E}">
        <p14:creationId xmlns:p14="http://schemas.microsoft.com/office/powerpoint/2010/main" val="879867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i="1" dirty="0">
                <a:latin typeface="Times New Roman" panose="02020603050405020304" pitchFamily="18" charset="0"/>
                <a:cs typeface="Times New Roman" panose="02020603050405020304" pitchFamily="18" charset="0"/>
              </a:rPr>
              <a:t>The threshold values are used to calibrate the delays specified in the library. So when the thresholds specified in the library do not match the thresholds used, then the STA tools scale the thresholds to calculate the delays and dews. </a:t>
            </a:r>
          </a:p>
          <a:p>
            <a:endParaRPr lang="en-US" sz="14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Threshold scaling is done for parasitic based calculations (Steiner and SPF), and changing thresholds affect slew/delay. </a:t>
            </a:r>
          </a:p>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Threshold scaling is not done for wire-load based calculations, delay and slew numbers are straight from the library. </a:t>
            </a:r>
          </a:p>
          <a:p>
            <a:pPr marL="285750" indent="-285750">
              <a:buFont typeface="Arial" panose="020B0604020202020204" pitchFamily="34" charset="0"/>
              <a:buChar char="•"/>
            </a:pPr>
            <a:endParaRPr lang="en-US" sz="1400" i="1"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400" i="1" dirty="0">
                <a:latin typeface="Times New Roman" panose="02020603050405020304" pitchFamily="18" charset="0"/>
                <a:cs typeface="Times New Roman" panose="02020603050405020304" pitchFamily="18" charset="0"/>
              </a:rPr>
              <a:t>All semiconductor devices take some time to switch between states. The transition time is the time it takes for a signal to rise or fall. The upper threshold value determines the actual time at which a device turns on and stays on. The lower threshold value determines the time at which the device turns off and stays off. In the illustration above, the lower thresholds are 20%, and the upper thresholds are 80./0. The rise transition is measured from 20% to 80% of the signal, and the fall transition is measured from 80% to 20%. </a:t>
            </a:r>
          </a:p>
          <a:p>
            <a:pPr marL="0" indent="0">
              <a:buFont typeface="Arial" panose="020B0604020202020204" pitchFamily="34" charset="0"/>
              <a:buNone/>
            </a:pPr>
            <a:endParaRPr lang="en-US" sz="1400" i="1" dirty="0">
              <a:latin typeface="Times New Roman" panose="02020603050405020304" pitchFamily="18" charset="0"/>
              <a:cs typeface="Times New Roman" panose="02020603050405020304" pitchFamily="18" charset="0"/>
            </a:endParaRPr>
          </a:p>
          <a:p>
            <a:endParaRPr lang="en-US" sz="14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7D2A189-40BB-495C-B5DF-EC1A1C8B5D22}" type="slidenum">
              <a:rPr lang="en-US" smtClean="0"/>
              <a:t>16</a:t>
            </a:fld>
            <a:endParaRPr lang="en-US"/>
          </a:p>
        </p:txBody>
      </p:sp>
    </p:spTree>
    <p:extLst>
      <p:ext uri="{BB962C8B-B14F-4D97-AF65-F5344CB8AC3E}">
        <p14:creationId xmlns:p14="http://schemas.microsoft.com/office/powerpoint/2010/main" val="847868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i="1" dirty="0">
                <a:latin typeface="Times New Roman" panose="02020603050405020304" pitchFamily="18" charset="0"/>
                <a:cs typeface="Times New Roman" panose="02020603050405020304" pitchFamily="18" charset="0"/>
              </a:rPr>
              <a:t>slew </a:t>
            </a:r>
            <a:r>
              <a:rPr lang="en-US" sz="1400" i="1" dirty="0" err="1">
                <a:latin typeface="Times New Roman" panose="02020603050405020304" pitchFamily="18" charset="0"/>
                <a:cs typeface="Times New Roman" panose="02020603050405020304" pitchFamily="18" charset="0"/>
              </a:rPr>
              <a:t>measure_lower</a:t>
            </a:r>
            <a:r>
              <a:rPr lang="en-US" sz="1400" i="1" dirty="0">
                <a:latin typeface="Times New Roman" panose="02020603050405020304" pitchFamily="18" charset="0"/>
                <a:cs typeface="Times New Roman" panose="02020603050405020304" pitchFamily="18" charset="0"/>
              </a:rPr>
              <a:t>/u </a:t>
            </a:r>
            <a:r>
              <a:rPr lang="en-US" sz="1400" i="1" dirty="0" err="1">
                <a:latin typeface="Times New Roman" panose="02020603050405020304" pitchFamily="18" charset="0"/>
                <a:cs typeface="Times New Roman" panose="02020603050405020304" pitchFamily="18" charset="0"/>
              </a:rPr>
              <a:t>pperthreshold_pctr</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ise</a:t>
            </a:r>
            <a:r>
              <a:rPr lang="en-US" sz="1400" i="1" dirty="0">
                <a:latin typeface="Times New Roman" panose="02020603050405020304" pitchFamily="18" charset="0"/>
                <a:cs typeface="Times New Roman" panose="02020603050405020304" pitchFamily="18" charset="0"/>
              </a:rPr>
              <a:t>/fall </a:t>
            </a:r>
          </a:p>
          <a:p>
            <a:endParaRPr lang="en-US" sz="1400" i="1" dirty="0">
              <a:latin typeface="Times New Roman" panose="02020603050405020304" pitchFamily="18" charset="0"/>
              <a:cs typeface="Times New Roman" panose="02020603050405020304" pitchFamily="18" charset="0"/>
            </a:endParaRPr>
          </a:p>
          <a:p>
            <a:r>
              <a:rPr lang="en-US" sz="1400" i="1" dirty="0">
                <a:latin typeface="Times New Roman" panose="02020603050405020304" pitchFamily="18" charset="0"/>
                <a:cs typeface="Times New Roman" panose="02020603050405020304" pitchFamily="18" charset="0"/>
              </a:rPr>
              <a:t>• Define how slew data are measured during SPICE characterization. </a:t>
            </a:r>
          </a:p>
          <a:p>
            <a:r>
              <a:rPr lang="en-US" sz="1400" i="1" dirty="0">
                <a:latin typeface="Times New Roman" panose="02020603050405020304" pitchFamily="18" charset="0"/>
                <a:cs typeface="Times New Roman" panose="02020603050405020304" pitchFamily="18" charset="0"/>
              </a:rPr>
              <a:t>• Slew measured thresholds let the delay calculator perform measurements on its derived waveform. </a:t>
            </a:r>
          </a:p>
          <a:p>
            <a:endParaRPr lang="en-US" sz="14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7D2A189-40BB-495C-B5DF-EC1A1C8B5D22}" type="slidenum">
              <a:rPr lang="en-US" smtClean="0"/>
              <a:t>17</a:t>
            </a:fld>
            <a:endParaRPr lang="en-US"/>
          </a:p>
        </p:txBody>
      </p:sp>
    </p:spTree>
    <p:extLst>
      <p:ext uri="{BB962C8B-B14F-4D97-AF65-F5344CB8AC3E}">
        <p14:creationId xmlns:p14="http://schemas.microsoft.com/office/powerpoint/2010/main" val="1721775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Each library cell model also contains the cell's output transition computed as a function of the input slew and output load. Then, it is used as the next cell's input transition to calculate its delay. </a:t>
            </a:r>
          </a:p>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The table is an example of a lookup table (LUT) in a more readable format than the library information shown above. </a:t>
            </a:r>
          </a:p>
          <a:p>
            <a:endParaRPr lang="en-US" dirty="0"/>
          </a:p>
        </p:txBody>
      </p:sp>
      <p:sp>
        <p:nvSpPr>
          <p:cNvPr id="4" name="Slide Number Placeholder 3"/>
          <p:cNvSpPr>
            <a:spLocks noGrp="1"/>
          </p:cNvSpPr>
          <p:nvPr>
            <p:ph type="sldNum" sz="quarter" idx="5"/>
          </p:nvPr>
        </p:nvSpPr>
        <p:spPr/>
        <p:txBody>
          <a:bodyPr/>
          <a:lstStyle/>
          <a:p>
            <a:fld id="{C7D2A189-40BB-495C-B5DF-EC1A1C8B5D22}" type="slidenum">
              <a:rPr lang="en-US" smtClean="0"/>
              <a:t>18</a:t>
            </a:fld>
            <a:endParaRPr lang="en-US"/>
          </a:p>
        </p:txBody>
      </p:sp>
    </p:spTree>
    <p:extLst>
      <p:ext uri="{BB962C8B-B14F-4D97-AF65-F5344CB8AC3E}">
        <p14:creationId xmlns:p14="http://schemas.microsoft.com/office/powerpoint/2010/main" val="1463586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i="1" u="sng" dirty="0">
                <a:latin typeface="Times New Roman" panose="02020603050405020304" pitchFamily="18" charset="0"/>
                <a:cs typeface="Times New Roman" panose="02020603050405020304" pitchFamily="18" charset="0"/>
              </a:rPr>
              <a:t>Solution</a:t>
            </a:r>
            <a:r>
              <a:rPr lang="en-US" sz="1400" i="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In the library, you will find this LUT for the rise transition of the A —&gt; Z arc: </a:t>
            </a:r>
            <a:br>
              <a:rPr lang="en-US" sz="1400" i="1" dirty="0">
                <a:latin typeface="Times New Roman" panose="02020603050405020304" pitchFamily="18" charset="0"/>
                <a:cs typeface="Times New Roman" panose="02020603050405020304" pitchFamily="18" charset="0"/>
              </a:rPr>
            </a:br>
            <a:r>
              <a:rPr lang="en-US" sz="1400" i="1" dirty="0" err="1">
                <a:latin typeface="Times New Roman" panose="02020603050405020304" pitchFamily="18" charset="0"/>
                <a:cs typeface="Times New Roman" panose="02020603050405020304" pitchFamily="18" charset="0"/>
              </a:rPr>
              <a:t>rise_transition</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delay_template</a:t>
            </a:r>
            <a:r>
              <a:rPr lang="en-US" sz="1400" i="1" dirty="0">
                <a:latin typeface="Times New Roman" panose="02020603050405020304" pitchFamily="18" charset="0"/>
                <a:cs typeface="Times New Roman" panose="02020603050405020304" pitchFamily="18" charset="0"/>
              </a:rPr>
              <a:t> 7x7) { </a:t>
            </a:r>
            <a:br>
              <a:rPr lang="en-US" sz="1400" i="1" dirty="0">
                <a:latin typeface="Times New Roman" panose="02020603050405020304" pitchFamily="18" charset="0"/>
                <a:cs typeface="Times New Roman" panose="02020603050405020304" pitchFamily="18" charset="0"/>
              </a:rPr>
            </a:br>
            <a:r>
              <a:rPr lang="en-US" sz="1400" i="1" dirty="0">
                <a:latin typeface="Times New Roman" panose="02020603050405020304" pitchFamily="18" charset="0"/>
                <a:cs typeface="Times New Roman" panose="02020603050405020304" pitchFamily="18" charset="0"/>
              </a:rPr>
              <a:t>index_1 ("0.042, 0.066, 0.112, </a:t>
            </a:r>
            <a:r>
              <a:rPr lang="en-US" sz="1400" b="1" i="1" dirty="0">
                <a:latin typeface="Times New Roman" panose="02020603050405020304" pitchFamily="18" charset="0"/>
                <a:cs typeface="Times New Roman" panose="02020603050405020304" pitchFamily="18" charset="0"/>
              </a:rPr>
              <a:t>0.206</a:t>
            </a:r>
            <a:r>
              <a:rPr lang="en-US" sz="1400" i="1" dirty="0">
                <a:latin typeface="Times New Roman" panose="02020603050405020304" pitchFamily="18" charset="0"/>
                <a:cs typeface="Times New Roman" panose="02020603050405020304" pitchFamily="18" charset="0"/>
              </a:rPr>
              <a:t>, 0.392, 0.764, 1.5"); </a:t>
            </a:r>
            <a:br>
              <a:rPr lang="en-US" sz="1400" i="1" dirty="0">
                <a:latin typeface="Times New Roman" panose="02020603050405020304" pitchFamily="18" charset="0"/>
                <a:cs typeface="Times New Roman" panose="02020603050405020304" pitchFamily="18" charset="0"/>
              </a:rPr>
            </a:br>
            <a:r>
              <a:rPr lang="en-US" sz="1400" i="1" dirty="0">
                <a:latin typeface="Times New Roman" panose="02020603050405020304" pitchFamily="18" charset="0"/>
                <a:cs typeface="Times New Roman" panose="02020603050405020304" pitchFamily="18" charset="0"/>
              </a:rPr>
              <a:t>index_2 ("0.00079, 0.002054, 0.00474, </a:t>
            </a:r>
            <a:r>
              <a:rPr lang="en-US" sz="1400" b="1" i="1" dirty="0">
                <a:solidFill>
                  <a:schemeClr val="accent1"/>
                </a:solidFill>
                <a:latin typeface="Times New Roman" panose="02020603050405020304" pitchFamily="18" charset="0"/>
                <a:cs typeface="Times New Roman" panose="02020603050405020304" pitchFamily="18" charset="0"/>
              </a:rPr>
              <a:t>0.010112</a:t>
            </a:r>
            <a:r>
              <a:rPr lang="en-US" sz="1400" i="1" dirty="0">
                <a:latin typeface="Times New Roman" panose="02020603050405020304" pitchFamily="18" charset="0"/>
                <a:cs typeface="Times New Roman" panose="02020603050405020304" pitchFamily="18" charset="0"/>
              </a:rPr>
              <a:t>, 0.020856, 0.042186, 0.08532"); </a:t>
            </a:r>
            <a:br>
              <a:rPr lang="en-US" sz="1400" i="1" dirty="0">
                <a:latin typeface="Times New Roman" panose="02020603050405020304" pitchFamily="18" charset="0"/>
                <a:cs typeface="Times New Roman" panose="02020603050405020304" pitchFamily="18" charset="0"/>
              </a:rPr>
            </a:br>
            <a:r>
              <a:rPr lang="en-US" sz="1400" i="1" dirty="0">
                <a:latin typeface="Times New Roman" panose="02020603050405020304" pitchFamily="18" charset="0"/>
                <a:cs typeface="Times New Roman" panose="02020603050405020304" pitchFamily="18" charset="0"/>
              </a:rPr>
              <a:t>values (3 .0.049964, 0.064096, 0.095169, 0.160213, 0.295482, 0.567142, 1.116929", \ "0.050165, 0.064589, 0.095406, 0.160276, 0.295541, 0.567171, 1.116947", \ "0.050550, 0.064846, 0.095540, 0.160350, 0.295551, 0.567165, 1.116943", \ "0.052987, 0.067255, 0.096955, </a:t>
            </a:r>
            <a:r>
              <a:rPr lang="en-US" sz="1400" b="1" i="1" dirty="0">
                <a:latin typeface="Times New Roman" panose="02020603050405020304" pitchFamily="18" charset="0"/>
                <a:cs typeface="Times New Roman" panose="02020603050405020304" pitchFamily="18" charset="0"/>
              </a:rPr>
              <a:t>0.160932</a:t>
            </a:r>
            <a:r>
              <a:rPr lang="en-US" sz="1400" i="1" dirty="0">
                <a:latin typeface="Times New Roman" panose="02020603050405020304" pitchFamily="18" charset="0"/>
                <a:cs typeface="Times New Roman" panose="02020603050405020304" pitchFamily="18" charset="0"/>
              </a:rPr>
              <a:t>, 0.295615, 0.567169, 1.116939", \ </a:t>
            </a:r>
            <a:br>
              <a:rPr lang="en-US" sz="1400" i="1" dirty="0">
                <a:latin typeface="Times New Roman" panose="02020603050405020304" pitchFamily="18" charset="0"/>
                <a:cs typeface="Times New Roman" panose="02020603050405020304" pitchFamily="18" charset="0"/>
              </a:rPr>
            </a:br>
            <a:r>
              <a:rPr lang="en-US" sz="1400" i="1" dirty="0">
                <a:latin typeface="Times New Roman" panose="02020603050405020304" pitchFamily="18" charset="0"/>
                <a:cs typeface="Times New Roman" panose="02020603050405020304" pitchFamily="18" charset="0"/>
              </a:rPr>
              <a:t>Therefore, for the index 1 of 0.206 and index _2 of 0.010112, the rise transition is 0.160932. </a:t>
            </a:r>
          </a:p>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From the library, input slew and output load are the index_1 and index_2 from </a:t>
            </a:r>
            <a:r>
              <a:rPr lang="en-US" sz="1400" i="1" dirty="0" err="1">
                <a:latin typeface="Times New Roman" panose="02020603050405020304" pitchFamily="18" charset="0"/>
                <a:cs typeface="Times New Roman" panose="02020603050405020304" pitchFamily="18" charset="0"/>
              </a:rPr>
              <a:t>delay_template</a:t>
            </a:r>
            <a:r>
              <a:rPr lang="en-US" sz="1400" i="1" dirty="0">
                <a:latin typeface="Times New Roman" panose="02020603050405020304" pitchFamily="18" charset="0"/>
                <a:cs typeface="Times New Roman" panose="02020603050405020304" pitchFamily="18" charset="0"/>
              </a:rPr>
              <a:t> 7x7. Then, under the transition tables for AND2X1, we find: </a:t>
            </a:r>
            <a:br>
              <a:rPr lang="en-US" sz="1400" i="1" dirty="0">
                <a:latin typeface="Times New Roman" panose="02020603050405020304" pitchFamily="18" charset="0"/>
                <a:cs typeface="Times New Roman" panose="02020603050405020304" pitchFamily="18" charset="0"/>
              </a:rPr>
            </a:br>
            <a:r>
              <a:rPr lang="en-US" sz="1400" i="1" dirty="0">
                <a:latin typeface="Times New Roman" panose="02020603050405020304" pitchFamily="18" charset="0"/>
                <a:cs typeface="Times New Roman" panose="02020603050405020304" pitchFamily="18" charset="0"/>
              </a:rPr>
              <a:t>The value of cell delay for A </a:t>
            </a:r>
            <a:r>
              <a:rPr lang="en-US" sz="1400" i="1" dirty="0">
                <a:latin typeface="Walbaum Display Light" panose="020B06040202020202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Z rising = 0.160932, </a:t>
            </a:r>
            <a:br>
              <a:rPr lang="en-US" sz="1400" i="1" dirty="0">
                <a:latin typeface="Times New Roman" panose="02020603050405020304" pitchFamily="18" charset="0"/>
                <a:cs typeface="Times New Roman" panose="02020603050405020304" pitchFamily="18" charset="0"/>
              </a:rPr>
            </a:br>
            <a:r>
              <a:rPr lang="en-US" sz="1400" i="1" dirty="0">
                <a:latin typeface="Times New Roman" panose="02020603050405020304" pitchFamily="18" charset="0"/>
                <a:cs typeface="Times New Roman" panose="02020603050405020304" pitchFamily="18" charset="0"/>
              </a:rPr>
              <a:t>The value of cell delay for A </a:t>
            </a:r>
            <a:r>
              <a:rPr lang="en-US" sz="1400" i="1" dirty="0">
                <a:latin typeface="Walbaum Display Light" panose="02070303090703020303"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Z falling = 0.097039, </a:t>
            </a:r>
            <a:br>
              <a:rPr lang="en-US" sz="1400" i="1" dirty="0">
                <a:latin typeface="Times New Roman" panose="02020603050405020304" pitchFamily="18" charset="0"/>
                <a:cs typeface="Times New Roman" panose="02020603050405020304" pitchFamily="18" charset="0"/>
              </a:rPr>
            </a:br>
            <a:r>
              <a:rPr lang="en-US" sz="1400" i="1" dirty="0">
                <a:latin typeface="Times New Roman" panose="02020603050405020304" pitchFamily="18" charset="0"/>
                <a:cs typeface="Times New Roman" panose="02020603050405020304" pitchFamily="18" charset="0"/>
              </a:rPr>
              <a:t>The value of cell delay for B </a:t>
            </a:r>
            <a:r>
              <a:rPr lang="en-US" sz="1400" i="1" dirty="0">
                <a:latin typeface="Walbaum Display Light" panose="02070303090703020303"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Z rising = 0.160815, </a:t>
            </a:r>
            <a:br>
              <a:rPr lang="en-US" sz="1400" i="1" dirty="0">
                <a:latin typeface="Times New Roman" panose="02020603050405020304" pitchFamily="18" charset="0"/>
                <a:cs typeface="Times New Roman" panose="02020603050405020304" pitchFamily="18" charset="0"/>
              </a:rPr>
            </a:br>
            <a:r>
              <a:rPr lang="en-US" sz="1400" i="1" dirty="0">
                <a:latin typeface="Times New Roman" panose="02020603050405020304" pitchFamily="18" charset="0"/>
                <a:cs typeface="Times New Roman" panose="02020603050405020304" pitchFamily="18" charset="0"/>
              </a:rPr>
              <a:t>The value of cell delay for B </a:t>
            </a:r>
            <a:r>
              <a:rPr lang="en-US" sz="1400" i="1" dirty="0">
                <a:latin typeface="Walbaum Display Light" panose="02070303090703020303"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Z falling = 0.098912. </a:t>
            </a:r>
            <a:br>
              <a:rPr lang="en-US" sz="1400" i="1" dirty="0">
                <a:latin typeface="Times New Roman" panose="02020603050405020304" pitchFamily="18" charset="0"/>
                <a:cs typeface="Times New Roman" panose="02020603050405020304" pitchFamily="18" charset="0"/>
              </a:rPr>
            </a:br>
            <a:r>
              <a:rPr lang="en-US" sz="1400" i="1" dirty="0">
                <a:latin typeface="Times New Roman" panose="02020603050405020304" pitchFamily="18" charset="0"/>
                <a:cs typeface="Times New Roman" panose="02020603050405020304" pitchFamily="18" charset="0"/>
              </a:rPr>
              <a:t>Therefore, the worst transition time would be the rise time of Z when A is rising. </a:t>
            </a:r>
          </a:p>
          <a:p>
            <a:pPr marL="285750" indent="-285750">
              <a:buFont typeface="Arial" panose="020B0604020202020204" pitchFamily="34" charset="0"/>
              <a:buChar char="•"/>
            </a:pPr>
            <a:endParaRPr lang="en-US" sz="1400" i="1" dirty="0">
              <a:latin typeface="Times New Roman" panose="02020603050405020304" pitchFamily="18" charset="0"/>
              <a:cs typeface="Times New Roman" panose="02020603050405020304" pitchFamily="18" charset="0"/>
            </a:endParaRPr>
          </a:p>
          <a:p>
            <a:endParaRPr lang="en-US" sz="14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7D2A189-40BB-495C-B5DF-EC1A1C8B5D22}" type="slidenum">
              <a:rPr lang="en-US" smtClean="0"/>
              <a:t>20</a:t>
            </a:fld>
            <a:endParaRPr lang="en-US"/>
          </a:p>
        </p:txBody>
      </p:sp>
    </p:spTree>
    <p:extLst>
      <p:ext uri="{BB962C8B-B14F-4D97-AF65-F5344CB8AC3E}">
        <p14:creationId xmlns:p14="http://schemas.microsoft.com/office/powerpoint/2010/main" val="2846337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Depending on the process technology, different physical elements have different levels of contribution. </a:t>
            </a:r>
          </a:p>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Each stage delay (Cell delay + Net delay) represents the time required to propagate a signal from the input of one gate to the input of the next. </a:t>
            </a:r>
          </a:p>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Delays encountered in digital circuitry are composed of two main components: </a:t>
            </a:r>
            <a:r>
              <a:rPr lang="en-US" sz="1400" i="1" u="sng" dirty="0">
                <a:highlight>
                  <a:srgbClr val="FF0000"/>
                </a:highlight>
                <a:latin typeface="Times New Roman" panose="02020603050405020304" pitchFamily="18" charset="0"/>
                <a:cs typeface="Times New Roman" panose="02020603050405020304" pitchFamily="18" charset="0"/>
              </a:rPr>
              <a:t>cell delay and net delay. </a:t>
            </a:r>
          </a:p>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Historically with process technologies above 90 nanometers cell delay has been the major limiting factor in timing closure. However, at process technologies below 90 nanometers, net delays dominate the cell delays. </a:t>
            </a:r>
          </a:p>
          <a:p>
            <a:pPr marL="285750" indent="-285750">
              <a:buFont typeface="Arial" panose="020B0604020202020204" pitchFamily="34" charset="0"/>
              <a:buChar char="•"/>
            </a:pPr>
            <a:endParaRPr lang="en-US" sz="14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7D2A189-40BB-495C-B5DF-EC1A1C8B5D22}" type="slidenum">
              <a:rPr lang="en-US" smtClean="0"/>
              <a:t>22</a:t>
            </a:fld>
            <a:endParaRPr lang="en-US"/>
          </a:p>
        </p:txBody>
      </p:sp>
    </p:spTree>
    <p:extLst>
      <p:ext uri="{BB962C8B-B14F-4D97-AF65-F5344CB8AC3E}">
        <p14:creationId xmlns:p14="http://schemas.microsoft.com/office/powerpoint/2010/main" val="779998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D2A189-40BB-495C-B5DF-EC1A1C8B5D22}" type="slidenum">
              <a:rPr lang="en-US" smtClean="0"/>
              <a:t>30</a:t>
            </a:fld>
            <a:endParaRPr lang="en-US"/>
          </a:p>
        </p:txBody>
      </p:sp>
    </p:spTree>
    <p:extLst>
      <p:ext uri="{BB962C8B-B14F-4D97-AF65-F5344CB8AC3E}">
        <p14:creationId xmlns:p14="http://schemas.microsoft.com/office/powerpoint/2010/main" val="1290394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D2A189-40BB-495C-B5DF-EC1A1C8B5D22}" type="slidenum">
              <a:rPr lang="en-US" smtClean="0"/>
              <a:t>4</a:t>
            </a:fld>
            <a:endParaRPr lang="en-US"/>
          </a:p>
        </p:txBody>
      </p:sp>
    </p:spTree>
    <p:extLst>
      <p:ext uri="{BB962C8B-B14F-4D97-AF65-F5344CB8AC3E}">
        <p14:creationId xmlns:p14="http://schemas.microsoft.com/office/powerpoint/2010/main" val="1576558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i="1" dirty="0">
                <a:latin typeface="Times New Roman" panose="02020603050405020304" pitchFamily="18" charset="0"/>
                <a:cs typeface="Times New Roman" panose="02020603050405020304" pitchFamily="18" charset="0"/>
              </a:rPr>
              <a:t>How Does STA Fit into a Design Flow?</a:t>
            </a:r>
          </a:p>
          <a:p>
            <a:pPr marL="285750" indent="-285750" algn="l">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Cells are library models of gates. Cells and gates are often used interchangeably.</a:t>
            </a:r>
          </a:p>
          <a:p>
            <a:pPr marL="285750" indent="-285750" algn="l">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Synthesis converts behavioral RTL into gates. Then, the placement tool places the gates in a layout, and the router connects the gates while maintaining the timing requirements.</a:t>
            </a:r>
          </a:p>
          <a:p>
            <a:pPr marL="285750" indent="-285750" algn="l">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STA provides the timing data for synthesis and for place and route. You also use STA to verify timing after synthesis and after PnR.</a:t>
            </a:r>
          </a:p>
        </p:txBody>
      </p:sp>
      <p:sp>
        <p:nvSpPr>
          <p:cNvPr id="4" name="Slide Number Placeholder 3"/>
          <p:cNvSpPr>
            <a:spLocks noGrp="1"/>
          </p:cNvSpPr>
          <p:nvPr>
            <p:ph type="sldNum" sz="quarter" idx="5"/>
          </p:nvPr>
        </p:nvSpPr>
        <p:spPr/>
        <p:txBody>
          <a:bodyPr/>
          <a:lstStyle/>
          <a:p>
            <a:fld id="{C7D2A189-40BB-495C-B5DF-EC1A1C8B5D22}" type="slidenum">
              <a:rPr lang="en-US" smtClean="0"/>
              <a:t>5</a:t>
            </a:fld>
            <a:endParaRPr lang="en-US"/>
          </a:p>
        </p:txBody>
      </p:sp>
    </p:spTree>
    <p:extLst>
      <p:ext uri="{BB962C8B-B14F-4D97-AF65-F5344CB8AC3E}">
        <p14:creationId xmlns:p14="http://schemas.microsoft.com/office/powerpoint/2010/main" val="3207576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b="0" i="1" dirty="0">
                <a:latin typeface="Times New Roman" panose="02020603050405020304" pitchFamily="18" charset="0"/>
                <a:cs typeface="Times New Roman" panose="02020603050405020304" pitchFamily="18" charset="0"/>
              </a:rPr>
              <a:t>Static timing analysis "STA" provides a different type of timing verification to check if the design will work when manufactured.</a:t>
            </a:r>
          </a:p>
          <a:p>
            <a:pPr marL="285750" indent="-285750">
              <a:buFont typeface="Arial" panose="020B0604020202020204" pitchFamily="34" charset="0"/>
              <a:buChar char="•"/>
            </a:pPr>
            <a:r>
              <a:rPr lang="en-US" sz="1200" b="0" i="1" dirty="0">
                <a:latin typeface="Times New Roman" panose="02020603050405020304" pitchFamily="18" charset="0"/>
                <a:cs typeface="Times New Roman" panose="02020603050405020304" pitchFamily="18" charset="0"/>
              </a:rPr>
              <a:t>Complex designs running at high clock speeds are designed under tight timing constraints , which is very accurate but consuming.</a:t>
            </a:r>
          </a:p>
          <a:p>
            <a:pPr marL="285750" indent="-285750">
              <a:buFont typeface="Arial" panose="020B0604020202020204" pitchFamily="34" charset="0"/>
              <a:buChar char="•"/>
            </a:pPr>
            <a:r>
              <a:rPr lang="en-US" sz="1200" b="0" i="1" dirty="0">
                <a:latin typeface="Times New Roman" panose="02020603050405020304" pitchFamily="18" charset="0"/>
                <a:cs typeface="Times New Roman" panose="02020603050405020304" pitchFamily="18" charset="0"/>
              </a:rPr>
              <a:t>If you are the architect or design engineer, you run a simulation to test functional aspect of the design. You also typically write the timing constraints for the STA.</a:t>
            </a:r>
          </a:p>
          <a:p>
            <a:pPr marL="285750" indent="-285750">
              <a:buFont typeface="Arial" panose="020B0604020202020204" pitchFamily="34" charset="0"/>
              <a:buChar char="•"/>
            </a:pPr>
            <a:r>
              <a:rPr lang="en-US" sz="1200" b="0" i="1" dirty="0">
                <a:latin typeface="Times New Roman" panose="02020603050405020304" pitchFamily="18" charset="0"/>
                <a:cs typeface="Times New Roman" panose="02020603050405020304" pitchFamily="18" charset="0"/>
              </a:rPr>
              <a:t>If you are a synthesis, or Place and Route Engineer, you run static timing analysis to verify timing and to verify whether the design works at the required speed</a:t>
            </a:r>
            <a:endParaRPr lang="en-US" dirty="0"/>
          </a:p>
        </p:txBody>
      </p:sp>
      <p:sp>
        <p:nvSpPr>
          <p:cNvPr id="4" name="Slide Number Placeholder 3"/>
          <p:cNvSpPr>
            <a:spLocks noGrp="1"/>
          </p:cNvSpPr>
          <p:nvPr>
            <p:ph type="sldNum" sz="quarter" idx="5"/>
          </p:nvPr>
        </p:nvSpPr>
        <p:spPr/>
        <p:txBody>
          <a:bodyPr/>
          <a:lstStyle/>
          <a:p>
            <a:fld id="{C7D2A189-40BB-495C-B5DF-EC1A1C8B5D22}" type="slidenum">
              <a:rPr lang="en-US" smtClean="0"/>
              <a:t>6</a:t>
            </a:fld>
            <a:endParaRPr lang="en-US"/>
          </a:p>
        </p:txBody>
      </p:sp>
    </p:spTree>
    <p:extLst>
      <p:ext uri="{BB962C8B-B14F-4D97-AF65-F5344CB8AC3E}">
        <p14:creationId xmlns:p14="http://schemas.microsoft.com/office/powerpoint/2010/main" val="3558871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i="1" dirty="0">
                <a:latin typeface="Times New Roman" panose="02020603050405020304" pitchFamily="18" charset="0"/>
                <a:cs typeface="Times New Roman" panose="02020603050405020304" pitchFamily="18" charset="0"/>
              </a:rPr>
              <a:t>In additional of timing arc data timing tools require</a:t>
            </a:r>
            <a:r>
              <a:rPr lang="en-US" sz="1400" i="1" dirty="0">
                <a:latin typeface="Times New Roman" panose="02020603050405020304" pitchFamily="18" charset="0"/>
                <a:cs typeface="Times New Roman" panose="02020603050405020304" pitchFamily="18" charset="0"/>
              </a:rPr>
              <a:t>:</a:t>
            </a:r>
          </a:p>
          <a:p>
            <a:endParaRPr lang="en-US" sz="1400" i="1" dirty="0">
              <a:latin typeface="Times New Roman" panose="02020603050405020304" pitchFamily="18" charset="0"/>
              <a:cs typeface="Times New Roman" panose="02020603050405020304" pitchFamily="18" charset="0"/>
            </a:endParaRPr>
          </a:p>
          <a:p>
            <a:r>
              <a:rPr lang="en-US" sz="1400" i="1" dirty="0">
                <a:latin typeface="Times New Roman" panose="02020603050405020304" pitchFamily="18" charset="0"/>
                <a:cs typeface="Times New Roman" panose="02020603050405020304" pitchFamily="18" charset="0"/>
              </a:rPr>
              <a:t>1- clock data "the goal of timing is to restrict the path delay to a single clock period"</a:t>
            </a:r>
          </a:p>
          <a:p>
            <a:r>
              <a:rPr lang="en-US" sz="1400" i="1" dirty="0">
                <a:latin typeface="Times New Roman" panose="02020603050405020304" pitchFamily="18" charset="0"/>
                <a:cs typeface="Times New Roman" panose="02020603050405020304" pitchFamily="18" charset="0"/>
              </a:rPr>
              <a:t>2- Timing check data "Timing checks define the requirements that the data has to meet before the clock can push it into a flop"</a:t>
            </a:r>
          </a:p>
        </p:txBody>
      </p:sp>
      <p:sp>
        <p:nvSpPr>
          <p:cNvPr id="4" name="Slide Number Placeholder 3"/>
          <p:cNvSpPr>
            <a:spLocks noGrp="1"/>
          </p:cNvSpPr>
          <p:nvPr>
            <p:ph type="sldNum" sz="quarter" idx="5"/>
          </p:nvPr>
        </p:nvSpPr>
        <p:spPr/>
        <p:txBody>
          <a:bodyPr/>
          <a:lstStyle/>
          <a:p>
            <a:fld id="{C7D2A189-40BB-495C-B5DF-EC1A1C8B5D22}" type="slidenum">
              <a:rPr lang="en-US" smtClean="0"/>
              <a:t>8</a:t>
            </a:fld>
            <a:endParaRPr lang="en-US"/>
          </a:p>
        </p:txBody>
      </p:sp>
    </p:spTree>
    <p:extLst>
      <p:ext uri="{BB962C8B-B14F-4D97-AF65-F5344CB8AC3E}">
        <p14:creationId xmlns:p14="http://schemas.microsoft.com/office/powerpoint/2010/main" val="2695068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i="1" dirty="0"/>
              <a:t>Timing arcs are the building blocks of static timing analysis, and they provide a simple understanding of the structure and functionality of a cell or a net. Understanding timing arcs is critical important to determining the path delay correctly. every timing arc has a causal relationship. A signal transition on an input causes a transition on the output.</a:t>
            </a:r>
          </a:p>
          <a:p>
            <a:pPr marL="285750" indent="-285750">
              <a:buFont typeface="Arial" panose="020B0604020202020204" pitchFamily="34" charset="0"/>
              <a:buChar char="•"/>
            </a:pPr>
            <a:endParaRPr lang="en-US" sz="1400" i="1" dirty="0"/>
          </a:p>
          <a:p>
            <a:pPr marL="285750" indent="-285750">
              <a:buFont typeface="Arial" panose="020B0604020202020204" pitchFamily="34" charset="0"/>
              <a:buChar char="•"/>
            </a:pPr>
            <a:endParaRPr lang="en-US" sz="1400" i="1" dirty="0"/>
          </a:p>
        </p:txBody>
      </p:sp>
      <p:sp>
        <p:nvSpPr>
          <p:cNvPr id="4" name="Slide Number Placeholder 3"/>
          <p:cNvSpPr>
            <a:spLocks noGrp="1"/>
          </p:cNvSpPr>
          <p:nvPr>
            <p:ph type="sldNum" sz="quarter" idx="5"/>
          </p:nvPr>
        </p:nvSpPr>
        <p:spPr/>
        <p:txBody>
          <a:bodyPr/>
          <a:lstStyle/>
          <a:p>
            <a:fld id="{C7D2A189-40BB-495C-B5DF-EC1A1C8B5D22}" type="slidenum">
              <a:rPr lang="en-US" smtClean="0"/>
              <a:t>9</a:t>
            </a:fld>
            <a:endParaRPr lang="en-US"/>
          </a:p>
        </p:txBody>
      </p:sp>
    </p:spTree>
    <p:extLst>
      <p:ext uri="{BB962C8B-B14F-4D97-AF65-F5344CB8AC3E}">
        <p14:creationId xmlns:p14="http://schemas.microsoft.com/office/powerpoint/2010/main" val="562874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i="1" dirty="0"/>
              <a:t>Unnateness is an important property of all timing arcs.</a:t>
            </a:r>
          </a:p>
          <a:p>
            <a:pPr marL="285750" indent="-285750">
              <a:buFont typeface="Arial" panose="020B0604020202020204" pitchFamily="34" charset="0"/>
              <a:buChar char="•"/>
            </a:pPr>
            <a:r>
              <a:rPr lang="en-US" sz="1200" i="1" dirty="0"/>
              <a:t>Static timing analysis tool use unateness extensively.</a:t>
            </a:r>
          </a:p>
          <a:p>
            <a:pPr marL="285750" indent="-285750">
              <a:buFont typeface="Arial" panose="020B0604020202020204" pitchFamily="34" charset="0"/>
              <a:buChar char="•"/>
            </a:pPr>
            <a:r>
              <a:rPr lang="en-US" sz="1200" i="1" dirty="0"/>
              <a:t>Timing arcs of nets are always positive unate, whereas the timing arcs of the cells can be either positive, negative, or non unate.</a:t>
            </a:r>
          </a:p>
          <a:p>
            <a:pPr marL="285750" indent="-285750">
              <a:buFont typeface="Arial" panose="020B0604020202020204" pitchFamily="34" charset="0"/>
              <a:buChar char="•"/>
            </a:pPr>
            <a:r>
              <a:rPr lang="en-US" sz="1200" i="1" dirty="0"/>
              <a:t>You can easily determine the unateness of a timing arcs by looking at its truth table.</a:t>
            </a:r>
          </a:p>
          <a:p>
            <a:pPr marL="285750" indent="-285750">
              <a:buFont typeface="Arial" panose="020B0604020202020204" pitchFamily="34" charset="0"/>
              <a:buChar char="•"/>
            </a:pPr>
            <a:r>
              <a:rPr lang="en-US" sz="1200" i="1" dirty="0"/>
              <a:t>STA determines the unateness of timing arcs from the timing library </a:t>
            </a:r>
          </a:p>
          <a:p>
            <a:endParaRPr lang="en-US" dirty="0"/>
          </a:p>
        </p:txBody>
      </p:sp>
      <p:sp>
        <p:nvSpPr>
          <p:cNvPr id="4" name="Slide Number Placeholder 3"/>
          <p:cNvSpPr>
            <a:spLocks noGrp="1"/>
          </p:cNvSpPr>
          <p:nvPr>
            <p:ph type="sldNum" sz="quarter" idx="5"/>
          </p:nvPr>
        </p:nvSpPr>
        <p:spPr/>
        <p:txBody>
          <a:bodyPr/>
          <a:lstStyle/>
          <a:p>
            <a:fld id="{C7D2A189-40BB-495C-B5DF-EC1A1C8B5D22}" type="slidenum">
              <a:rPr lang="en-US" smtClean="0"/>
              <a:t>11</a:t>
            </a:fld>
            <a:endParaRPr lang="en-US"/>
          </a:p>
        </p:txBody>
      </p:sp>
    </p:spTree>
    <p:extLst>
      <p:ext uri="{BB962C8B-B14F-4D97-AF65-F5344CB8AC3E}">
        <p14:creationId xmlns:p14="http://schemas.microsoft.com/office/powerpoint/2010/main" val="151594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Unateness of timing arcs are specified in the library by the timing sense attribute. When net B is rising, net Y would be falling, and hence the timing arc is negative unate. When net A is rising, net Y would be rising, and hence the timing arc is positive unate. </a:t>
            </a:r>
          </a:p>
          <a:p>
            <a:pPr marL="285750" indent="-285750">
              <a:buFont typeface="Arial" panose="020B0604020202020204" pitchFamily="34" charset="0"/>
              <a:buChar char="•"/>
            </a:pPr>
            <a:r>
              <a:rPr lang="en-US" sz="1400" b="1" i="1" dirty="0">
                <a:solidFill>
                  <a:srgbClr val="FF0000"/>
                </a:solidFill>
                <a:highlight>
                  <a:srgbClr val="FF0000"/>
                </a:highlight>
                <a:latin typeface="Times New Roman" panose="02020603050405020304" pitchFamily="18" charset="0"/>
                <a:cs typeface="Times New Roman" panose="02020603050405020304" pitchFamily="18" charset="0"/>
              </a:rPr>
              <a:t>Audio: Example of Timing Arm in a Library</a:t>
            </a:r>
          </a:p>
          <a:p>
            <a:pPr marL="342900" indent="-342900">
              <a:buFont typeface="+mj-lt"/>
              <a:buAutoNum type="arabicPeriod"/>
            </a:pPr>
            <a:r>
              <a:rPr lang="en-US" sz="1400" b="0" i="1" dirty="0">
                <a:solidFill>
                  <a:srgbClr val="FF0000"/>
                </a:solidFill>
                <a:highlight>
                  <a:srgbClr val="FF0000"/>
                </a:highlight>
                <a:latin typeface="Times New Roman" panose="02020603050405020304" pitchFamily="18" charset="0"/>
                <a:cs typeface="Times New Roman" panose="02020603050405020304" pitchFamily="18" charset="0"/>
              </a:rPr>
              <a:t>Every input to output combination forms a timing arc.</a:t>
            </a:r>
          </a:p>
          <a:p>
            <a:pPr marL="342900" indent="-342900">
              <a:buFont typeface="+mj-lt"/>
              <a:buAutoNum type="arabicPeriod"/>
            </a:pPr>
            <a:r>
              <a:rPr lang="en-US" sz="1400" b="0" i="1" dirty="0">
                <a:solidFill>
                  <a:srgbClr val="FF0000"/>
                </a:solidFill>
                <a:highlight>
                  <a:srgbClr val="FF0000"/>
                </a:highlight>
                <a:latin typeface="Times New Roman" panose="02020603050405020304" pitchFamily="18" charset="0"/>
                <a:cs typeface="Times New Roman" panose="02020603050405020304" pitchFamily="18" charset="0"/>
              </a:rPr>
              <a:t>Each related pin under the timing section of the output pin represents a timing arc.</a:t>
            </a:r>
          </a:p>
          <a:p>
            <a:pPr marL="342900" indent="-342900">
              <a:buFont typeface="+mj-lt"/>
              <a:buAutoNum type="arabicPeriod"/>
            </a:pPr>
            <a:r>
              <a:rPr lang="en-US" sz="1400" b="0" i="1" dirty="0">
                <a:solidFill>
                  <a:srgbClr val="FF0000"/>
                </a:solidFill>
                <a:highlight>
                  <a:srgbClr val="FF0000"/>
                </a:highlight>
                <a:latin typeface="Times New Roman" panose="02020603050405020304" pitchFamily="18" charset="0"/>
                <a:cs typeface="Times New Roman" panose="02020603050405020304" pitchFamily="18" charset="0"/>
              </a:rPr>
              <a:t>Unateness of timing arcs are specified in the library by the timing sense attribute. </a:t>
            </a:r>
          </a:p>
          <a:p>
            <a:pPr marL="342900" indent="-342900">
              <a:buFont typeface="+mj-lt"/>
              <a:buAutoNum type="arabicPeriod"/>
            </a:pPr>
            <a:r>
              <a:rPr lang="en-US" sz="1400" b="0" i="1" dirty="0">
                <a:solidFill>
                  <a:srgbClr val="FF0000"/>
                </a:solidFill>
                <a:highlight>
                  <a:srgbClr val="FF0000"/>
                </a:highlight>
                <a:latin typeface="Times New Roman" panose="02020603050405020304" pitchFamily="18" charset="0"/>
                <a:cs typeface="Times New Roman" panose="02020603050405020304" pitchFamily="18" charset="0"/>
              </a:rPr>
              <a:t>When net B is rising, net Y is falling. Therefore, the timing arc is negative unate. </a:t>
            </a:r>
          </a:p>
          <a:p>
            <a:pPr marL="342900" indent="-342900">
              <a:buFont typeface="+mj-lt"/>
              <a:buAutoNum type="arabicPeriod"/>
            </a:pPr>
            <a:r>
              <a:rPr lang="en-US" sz="1400" b="0" i="1" dirty="0">
                <a:solidFill>
                  <a:srgbClr val="FF0000"/>
                </a:solidFill>
                <a:highlight>
                  <a:srgbClr val="FF0000"/>
                </a:highlight>
                <a:latin typeface="Times New Roman" panose="02020603050405020304" pitchFamily="18" charset="0"/>
                <a:cs typeface="Times New Roman" panose="02020603050405020304" pitchFamily="18" charset="0"/>
              </a:rPr>
              <a:t>When net A is rising, net Y is rising. Therefore, the timing arc is positive unate. </a:t>
            </a:r>
          </a:p>
          <a:p>
            <a:pPr marL="342900" indent="-342900">
              <a:buFont typeface="+mj-lt"/>
              <a:buAutoNum type="arabicPeriod"/>
            </a:pPr>
            <a:endParaRPr lang="en-US" sz="1400" b="0" i="1" dirty="0">
              <a:solidFill>
                <a:srgbClr val="FF0000"/>
              </a:solidFill>
              <a:highlight>
                <a:srgbClr val="FF0000"/>
              </a:highligh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7D2A189-40BB-495C-B5DF-EC1A1C8B5D22}" type="slidenum">
              <a:rPr lang="en-US" smtClean="0"/>
              <a:t>12</a:t>
            </a:fld>
            <a:endParaRPr lang="en-US"/>
          </a:p>
        </p:txBody>
      </p:sp>
    </p:spTree>
    <p:extLst>
      <p:ext uri="{BB962C8B-B14F-4D97-AF65-F5344CB8AC3E}">
        <p14:creationId xmlns:p14="http://schemas.microsoft.com/office/powerpoint/2010/main" val="2754900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i="1" u="sng" dirty="0">
                <a:latin typeface="Times New Roman" panose="02020603050405020304" pitchFamily="18" charset="0"/>
                <a:cs typeface="Times New Roman" panose="02020603050405020304" pitchFamily="18" charset="0"/>
              </a:rPr>
              <a:t>Solution</a:t>
            </a:r>
            <a:r>
              <a:rPr lang="en-US" sz="1400" i="1" dirty="0">
                <a:latin typeface="Times New Roman" panose="02020603050405020304" pitchFamily="18" charset="0"/>
                <a:cs typeface="Times New Roman" panose="02020603050405020304" pitchFamily="18" charset="0"/>
              </a:rPr>
              <a:t> </a:t>
            </a:r>
          </a:p>
          <a:p>
            <a:endParaRPr lang="en-US" sz="1400" i="1" dirty="0">
              <a:latin typeface="Times New Roman" panose="02020603050405020304" pitchFamily="18" charset="0"/>
              <a:cs typeface="Times New Roman" panose="02020603050405020304" pitchFamily="18" charset="0"/>
            </a:endParaRPr>
          </a:p>
          <a:p>
            <a:r>
              <a:rPr lang="en-US" sz="1400" i="1" dirty="0">
                <a:latin typeface="Times New Roman" panose="02020603050405020304" pitchFamily="18" charset="0"/>
                <a:cs typeface="Times New Roman" panose="02020603050405020304" pitchFamily="18" charset="0"/>
              </a:rPr>
              <a:t>1. A NOR gate has 2(2C1) input to output combinations. Each arc has two valid transitions, rise and fall. Therefore, you have 4 timing arcs. </a:t>
            </a:r>
          </a:p>
          <a:p>
            <a:endParaRPr lang="en-US" sz="1400" i="1" dirty="0">
              <a:latin typeface="Times New Roman" panose="02020603050405020304" pitchFamily="18" charset="0"/>
              <a:cs typeface="Times New Roman" panose="02020603050405020304" pitchFamily="18" charset="0"/>
            </a:endParaRPr>
          </a:p>
          <a:p>
            <a:r>
              <a:rPr lang="en-US" sz="1400" i="1" dirty="0">
                <a:latin typeface="Times New Roman" panose="02020603050405020304" pitchFamily="18" charset="0"/>
                <a:cs typeface="Times New Roman" panose="02020603050405020304" pitchFamily="18" charset="0"/>
              </a:rPr>
              <a:t>2. From the truth table of the NOR you can see that When either of the inputs are rising, the output is falling, and vice versa. Therefore, both the timing arcs of a NOR gate are negative unate. </a:t>
            </a:r>
          </a:p>
        </p:txBody>
      </p:sp>
      <p:sp>
        <p:nvSpPr>
          <p:cNvPr id="4" name="Slide Number Placeholder 3"/>
          <p:cNvSpPr>
            <a:spLocks noGrp="1"/>
          </p:cNvSpPr>
          <p:nvPr>
            <p:ph type="sldNum" sz="quarter" idx="5"/>
          </p:nvPr>
        </p:nvSpPr>
        <p:spPr/>
        <p:txBody>
          <a:bodyPr/>
          <a:lstStyle/>
          <a:p>
            <a:fld id="{C7D2A189-40BB-495C-B5DF-EC1A1C8B5D22}" type="slidenum">
              <a:rPr lang="en-US" smtClean="0"/>
              <a:t>13</a:t>
            </a:fld>
            <a:endParaRPr lang="en-US"/>
          </a:p>
        </p:txBody>
      </p:sp>
    </p:spTree>
    <p:extLst>
      <p:ext uri="{BB962C8B-B14F-4D97-AF65-F5344CB8AC3E}">
        <p14:creationId xmlns:p14="http://schemas.microsoft.com/office/powerpoint/2010/main" val="95077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FE1D-4221-4734-A070-E19E548BAE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6BBD59-AA1A-4F1E-AFA8-0BF3474920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AB38B8-811D-4D5F-9E57-AF836293747F}"/>
              </a:ext>
            </a:extLst>
          </p:cNvPr>
          <p:cNvSpPr>
            <a:spLocks noGrp="1"/>
          </p:cNvSpPr>
          <p:nvPr>
            <p:ph type="dt" sz="half" idx="10"/>
          </p:nvPr>
        </p:nvSpPr>
        <p:spPr/>
        <p:txBody>
          <a:bodyPr/>
          <a:lstStyle/>
          <a:p>
            <a:fld id="{9A043955-170A-4D86-A28D-C740690301FD}" type="datetimeFigureOut">
              <a:rPr lang="en-US" smtClean="0"/>
              <a:t>2/18/2021</a:t>
            </a:fld>
            <a:endParaRPr lang="en-US"/>
          </a:p>
        </p:txBody>
      </p:sp>
      <p:sp>
        <p:nvSpPr>
          <p:cNvPr id="5" name="Footer Placeholder 4">
            <a:extLst>
              <a:ext uri="{FF2B5EF4-FFF2-40B4-BE49-F238E27FC236}">
                <a16:creationId xmlns:a16="http://schemas.microsoft.com/office/drawing/2014/main" id="{EBE36DED-D704-43E9-8EA7-A6FE291C3A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918D9E-391A-4D1D-B473-49CC2FB40265}"/>
              </a:ext>
            </a:extLst>
          </p:cNvPr>
          <p:cNvSpPr>
            <a:spLocks noGrp="1"/>
          </p:cNvSpPr>
          <p:nvPr>
            <p:ph type="sldNum" sz="quarter" idx="12"/>
          </p:nvPr>
        </p:nvSpPr>
        <p:spPr/>
        <p:txBody>
          <a:bodyPr/>
          <a:lstStyle/>
          <a:p>
            <a:fld id="{42C6B0FF-C378-4203-B532-6AD632507C43}" type="slidenum">
              <a:rPr lang="en-US" smtClean="0"/>
              <a:t>‹#›</a:t>
            </a:fld>
            <a:endParaRPr lang="en-US"/>
          </a:p>
        </p:txBody>
      </p:sp>
    </p:spTree>
    <p:extLst>
      <p:ext uri="{BB962C8B-B14F-4D97-AF65-F5344CB8AC3E}">
        <p14:creationId xmlns:p14="http://schemas.microsoft.com/office/powerpoint/2010/main" val="3491582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DD15-0D6D-4100-BE3E-96C087A307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2B2E6F-0E03-4E0A-9201-8D936CD9B2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292949-705C-4241-9641-0215EF29FAB5}"/>
              </a:ext>
            </a:extLst>
          </p:cNvPr>
          <p:cNvSpPr>
            <a:spLocks noGrp="1"/>
          </p:cNvSpPr>
          <p:nvPr>
            <p:ph type="dt" sz="half" idx="10"/>
          </p:nvPr>
        </p:nvSpPr>
        <p:spPr/>
        <p:txBody>
          <a:bodyPr/>
          <a:lstStyle/>
          <a:p>
            <a:fld id="{9A043955-170A-4D86-A28D-C740690301FD}" type="datetimeFigureOut">
              <a:rPr lang="en-US" smtClean="0"/>
              <a:t>2/18/2021</a:t>
            </a:fld>
            <a:endParaRPr lang="en-US"/>
          </a:p>
        </p:txBody>
      </p:sp>
      <p:sp>
        <p:nvSpPr>
          <p:cNvPr id="5" name="Footer Placeholder 4">
            <a:extLst>
              <a:ext uri="{FF2B5EF4-FFF2-40B4-BE49-F238E27FC236}">
                <a16:creationId xmlns:a16="http://schemas.microsoft.com/office/drawing/2014/main" id="{1A7F3F6B-8063-4907-8EAC-D619B3F0D2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40CE0B-59C1-4343-8784-EA2FE8736F3F}"/>
              </a:ext>
            </a:extLst>
          </p:cNvPr>
          <p:cNvSpPr>
            <a:spLocks noGrp="1"/>
          </p:cNvSpPr>
          <p:nvPr>
            <p:ph type="sldNum" sz="quarter" idx="12"/>
          </p:nvPr>
        </p:nvSpPr>
        <p:spPr/>
        <p:txBody>
          <a:bodyPr/>
          <a:lstStyle/>
          <a:p>
            <a:fld id="{42C6B0FF-C378-4203-B532-6AD632507C43}" type="slidenum">
              <a:rPr lang="en-US" smtClean="0"/>
              <a:t>‹#›</a:t>
            </a:fld>
            <a:endParaRPr lang="en-US"/>
          </a:p>
        </p:txBody>
      </p:sp>
    </p:spTree>
    <p:extLst>
      <p:ext uri="{BB962C8B-B14F-4D97-AF65-F5344CB8AC3E}">
        <p14:creationId xmlns:p14="http://schemas.microsoft.com/office/powerpoint/2010/main" val="3562405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095A0E-BA70-409D-A543-E4BBEE030A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A2738D-EFED-4035-9A9D-C845CBF136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2A53F4-0802-4530-AE5D-79CB92F33063}"/>
              </a:ext>
            </a:extLst>
          </p:cNvPr>
          <p:cNvSpPr>
            <a:spLocks noGrp="1"/>
          </p:cNvSpPr>
          <p:nvPr>
            <p:ph type="dt" sz="half" idx="10"/>
          </p:nvPr>
        </p:nvSpPr>
        <p:spPr/>
        <p:txBody>
          <a:bodyPr/>
          <a:lstStyle/>
          <a:p>
            <a:fld id="{9A043955-170A-4D86-A28D-C740690301FD}" type="datetimeFigureOut">
              <a:rPr lang="en-US" smtClean="0"/>
              <a:t>2/18/2021</a:t>
            </a:fld>
            <a:endParaRPr lang="en-US"/>
          </a:p>
        </p:txBody>
      </p:sp>
      <p:sp>
        <p:nvSpPr>
          <p:cNvPr id="5" name="Footer Placeholder 4">
            <a:extLst>
              <a:ext uri="{FF2B5EF4-FFF2-40B4-BE49-F238E27FC236}">
                <a16:creationId xmlns:a16="http://schemas.microsoft.com/office/drawing/2014/main" id="{D1BA3A26-5137-4B60-9E34-034AD420D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50A56-3CAE-488A-B397-CF73AAD39D98}"/>
              </a:ext>
            </a:extLst>
          </p:cNvPr>
          <p:cNvSpPr>
            <a:spLocks noGrp="1"/>
          </p:cNvSpPr>
          <p:nvPr>
            <p:ph type="sldNum" sz="quarter" idx="12"/>
          </p:nvPr>
        </p:nvSpPr>
        <p:spPr/>
        <p:txBody>
          <a:bodyPr/>
          <a:lstStyle/>
          <a:p>
            <a:fld id="{42C6B0FF-C378-4203-B532-6AD632507C43}" type="slidenum">
              <a:rPr lang="en-US" smtClean="0"/>
              <a:t>‹#›</a:t>
            </a:fld>
            <a:endParaRPr lang="en-US"/>
          </a:p>
        </p:txBody>
      </p:sp>
    </p:spTree>
    <p:extLst>
      <p:ext uri="{BB962C8B-B14F-4D97-AF65-F5344CB8AC3E}">
        <p14:creationId xmlns:p14="http://schemas.microsoft.com/office/powerpoint/2010/main" val="24665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47B0-C1A2-4104-8A2F-934A2CC723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00518D-BA7E-4465-A61A-D7297E83FA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7231DA-3599-4EFA-8521-46537DA382EB}"/>
              </a:ext>
            </a:extLst>
          </p:cNvPr>
          <p:cNvSpPr>
            <a:spLocks noGrp="1"/>
          </p:cNvSpPr>
          <p:nvPr>
            <p:ph type="dt" sz="half" idx="10"/>
          </p:nvPr>
        </p:nvSpPr>
        <p:spPr/>
        <p:txBody>
          <a:bodyPr/>
          <a:lstStyle/>
          <a:p>
            <a:fld id="{9A043955-170A-4D86-A28D-C740690301FD}" type="datetimeFigureOut">
              <a:rPr lang="en-US" smtClean="0"/>
              <a:t>2/18/2021</a:t>
            </a:fld>
            <a:endParaRPr lang="en-US"/>
          </a:p>
        </p:txBody>
      </p:sp>
      <p:sp>
        <p:nvSpPr>
          <p:cNvPr id="5" name="Footer Placeholder 4">
            <a:extLst>
              <a:ext uri="{FF2B5EF4-FFF2-40B4-BE49-F238E27FC236}">
                <a16:creationId xmlns:a16="http://schemas.microsoft.com/office/drawing/2014/main" id="{707A3322-1F1D-4B60-8DBF-4F23915FB2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561BD-3C50-436C-A932-FCE4234AEA4B}"/>
              </a:ext>
            </a:extLst>
          </p:cNvPr>
          <p:cNvSpPr>
            <a:spLocks noGrp="1"/>
          </p:cNvSpPr>
          <p:nvPr>
            <p:ph type="sldNum" sz="quarter" idx="12"/>
          </p:nvPr>
        </p:nvSpPr>
        <p:spPr/>
        <p:txBody>
          <a:bodyPr/>
          <a:lstStyle/>
          <a:p>
            <a:fld id="{42C6B0FF-C378-4203-B532-6AD632507C43}" type="slidenum">
              <a:rPr lang="en-US" smtClean="0"/>
              <a:t>‹#›</a:t>
            </a:fld>
            <a:endParaRPr lang="en-US"/>
          </a:p>
        </p:txBody>
      </p:sp>
    </p:spTree>
    <p:extLst>
      <p:ext uri="{BB962C8B-B14F-4D97-AF65-F5344CB8AC3E}">
        <p14:creationId xmlns:p14="http://schemas.microsoft.com/office/powerpoint/2010/main" val="1358146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EBCE-C66C-4D57-8EA2-FD40C79F07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C0F322-0640-49F7-AA60-4D719E5F88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01BA4A-206F-4C5F-BF9F-397BC625A623}"/>
              </a:ext>
            </a:extLst>
          </p:cNvPr>
          <p:cNvSpPr>
            <a:spLocks noGrp="1"/>
          </p:cNvSpPr>
          <p:nvPr>
            <p:ph type="dt" sz="half" idx="10"/>
          </p:nvPr>
        </p:nvSpPr>
        <p:spPr/>
        <p:txBody>
          <a:bodyPr/>
          <a:lstStyle/>
          <a:p>
            <a:fld id="{9A043955-170A-4D86-A28D-C740690301FD}" type="datetimeFigureOut">
              <a:rPr lang="en-US" smtClean="0"/>
              <a:t>2/18/2021</a:t>
            </a:fld>
            <a:endParaRPr lang="en-US"/>
          </a:p>
        </p:txBody>
      </p:sp>
      <p:sp>
        <p:nvSpPr>
          <p:cNvPr id="5" name="Footer Placeholder 4">
            <a:extLst>
              <a:ext uri="{FF2B5EF4-FFF2-40B4-BE49-F238E27FC236}">
                <a16:creationId xmlns:a16="http://schemas.microsoft.com/office/drawing/2014/main" id="{B112B257-8EA9-40A4-8FC1-39935B287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CE67B-84C0-4DCD-968F-1EA43CBAB362}"/>
              </a:ext>
            </a:extLst>
          </p:cNvPr>
          <p:cNvSpPr>
            <a:spLocks noGrp="1"/>
          </p:cNvSpPr>
          <p:nvPr>
            <p:ph type="sldNum" sz="quarter" idx="12"/>
          </p:nvPr>
        </p:nvSpPr>
        <p:spPr/>
        <p:txBody>
          <a:bodyPr/>
          <a:lstStyle/>
          <a:p>
            <a:fld id="{42C6B0FF-C378-4203-B532-6AD632507C43}" type="slidenum">
              <a:rPr lang="en-US" smtClean="0"/>
              <a:t>‹#›</a:t>
            </a:fld>
            <a:endParaRPr lang="en-US"/>
          </a:p>
        </p:txBody>
      </p:sp>
    </p:spTree>
    <p:extLst>
      <p:ext uri="{BB962C8B-B14F-4D97-AF65-F5344CB8AC3E}">
        <p14:creationId xmlns:p14="http://schemas.microsoft.com/office/powerpoint/2010/main" val="3112732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8229-9FA7-4ED9-989C-8F47A16EDF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C5372D-959E-408B-9B54-963257DCB4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85AD50-C684-4EAA-9864-F30D315387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1564F8-87C8-4957-ADB3-23304134C0FF}"/>
              </a:ext>
            </a:extLst>
          </p:cNvPr>
          <p:cNvSpPr>
            <a:spLocks noGrp="1"/>
          </p:cNvSpPr>
          <p:nvPr>
            <p:ph type="dt" sz="half" idx="10"/>
          </p:nvPr>
        </p:nvSpPr>
        <p:spPr/>
        <p:txBody>
          <a:bodyPr/>
          <a:lstStyle/>
          <a:p>
            <a:fld id="{9A043955-170A-4D86-A28D-C740690301FD}" type="datetimeFigureOut">
              <a:rPr lang="en-US" smtClean="0"/>
              <a:t>2/18/2021</a:t>
            </a:fld>
            <a:endParaRPr lang="en-US"/>
          </a:p>
        </p:txBody>
      </p:sp>
      <p:sp>
        <p:nvSpPr>
          <p:cNvPr id="6" name="Footer Placeholder 5">
            <a:extLst>
              <a:ext uri="{FF2B5EF4-FFF2-40B4-BE49-F238E27FC236}">
                <a16:creationId xmlns:a16="http://schemas.microsoft.com/office/drawing/2014/main" id="{F15A447E-B1FA-4143-808E-E18EF4A5A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DF376E-606D-459C-9D87-4AE4A31D0E05}"/>
              </a:ext>
            </a:extLst>
          </p:cNvPr>
          <p:cNvSpPr>
            <a:spLocks noGrp="1"/>
          </p:cNvSpPr>
          <p:nvPr>
            <p:ph type="sldNum" sz="quarter" idx="12"/>
          </p:nvPr>
        </p:nvSpPr>
        <p:spPr/>
        <p:txBody>
          <a:bodyPr/>
          <a:lstStyle/>
          <a:p>
            <a:fld id="{42C6B0FF-C378-4203-B532-6AD632507C43}" type="slidenum">
              <a:rPr lang="en-US" smtClean="0"/>
              <a:t>‹#›</a:t>
            </a:fld>
            <a:endParaRPr lang="en-US"/>
          </a:p>
        </p:txBody>
      </p:sp>
    </p:spTree>
    <p:extLst>
      <p:ext uri="{BB962C8B-B14F-4D97-AF65-F5344CB8AC3E}">
        <p14:creationId xmlns:p14="http://schemas.microsoft.com/office/powerpoint/2010/main" val="159359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EED4-7BB4-4986-9563-E36C4FCA34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E97CE9-B206-481B-81D9-4F955F3BBC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A873E8-A8EC-455E-B299-89AE7BE5B1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48028F-DCEE-4B3C-9A8C-B4A9FAFA91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F2CA40-378F-42F2-8039-29E4AD1C27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C667C1-6CB1-40A8-BCB7-385F76F46AC1}"/>
              </a:ext>
            </a:extLst>
          </p:cNvPr>
          <p:cNvSpPr>
            <a:spLocks noGrp="1"/>
          </p:cNvSpPr>
          <p:nvPr>
            <p:ph type="dt" sz="half" idx="10"/>
          </p:nvPr>
        </p:nvSpPr>
        <p:spPr/>
        <p:txBody>
          <a:bodyPr/>
          <a:lstStyle/>
          <a:p>
            <a:fld id="{9A043955-170A-4D86-A28D-C740690301FD}" type="datetimeFigureOut">
              <a:rPr lang="en-US" smtClean="0"/>
              <a:t>2/18/2021</a:t>
            </a:fld>
            <a:endParaRPr lang="en-US"/>
          </a:p>
        </p:txBody>
      </p:sp>
      <p:sp>
        <p:nvSpPr>
          <p:cNvPr id="8" name="Footer Placeholder 7">
            <a:extLst>
              <a:ext uri="{FF2B5EF4-FFF2-40B4-BE49-F238E27FC236}">
                <a16:creationId xmlns:a16="http://schemas.microsoft.com/office/drawing/2014/main" id="{9A0F46F7-0569-46B9-99CB-31FF423B9F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7F3F9D-1E02-483B-88FA-37F7D2C3E4CC}"/>
              </a:ext>
            </a:extLst>
          </p:cNvPr>
          <p:cNvSpPr>
            <a:spLocks noGrp="1"/>
          </p:cNvSpPr>
          <p:nvPr>
            <p:ph type="sldNum" sz="quarter" idx="12"/>
          </p:nvPr>
        </p:nvSpPr>
        <p:spPr/>
        <p:txBody>
          <a:bodyPr/>
          <a:lstStyle/>
          <a:p>
            <a:fld id="{42C6B0FF-C378-4203-B532-6AD632507C43}" type="slidenum">
              <a:rPr lang="en-US" smtClean="0"/>
              <a:t>‹#›</a:t>
            </a:fld>
            <a:endParaRPr lang="en-US"/>
          </a:p>
        </p:txBody>
      </p:sp>
    </p:spTree>
    <p:extLst>
      <p:ext uri="{BB962C8B-B14F-4D97-AF65-F5344CB8AC3E}">
        <p14:creationId xmlns:p14="http://schemas.microsoft.com/office/powerpoint/2010/main" val="2812193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7AEDE-6157-41A9-9C49-5C2ECDD5D9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5AA5A8-4C3F-4510-9FF2-89055DB0B17C}"/>
              </a:ext>
            </a:extLst>
          </p:cNvPr>
          <p:cNvSpPr>
            <a:spLocks noGrp="1"/>
          </p:cNvSpPr>
          <p:nvPr>
            <p:ph type="dt" sz="half" idx="10"/>
          </p:nvPr>
        </p:nvSpPr>
        <p:spPr/>
        <p:txBody>
          <a:bodyPr/>
          <a:lstStyle/>
          <a:p>
            <a:fld id="{9A043955-170A-4D86-A28D-C740690301FD}" type="datetimeFigureOut">
              <a:rPr lang="en-US" smtClean="0"/>
              <a:t>2/18/2021</a:t>
            </a:fld>
            <a:endParaRPr lang="en-US"/>
          </a:p>
        </p:txBody>
      </p:sp>
      <p:sp>
        <p:nvSpPr>
          <p:cNvPr id="4" name="Footer Placeholder 3">
            <a:extLst>
              <a:ext uri="{FF2B5EF4-FFF2-40B4-BE49-F238E27FC236}">
                <a16:creationId xmlns:a16="http://schemas.microsoft.com/office/drawing/2014/main" id="{F0846BE5-B5A6-436F-8B54-EDCCBD9923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59295A-D9B7-4E3A-8888-4F7F2135EE52}"/>
              </a:ext>
            </a:extLst>
          </p:cNvPr>
          <p:cNvSpPr>
            <a:spLocks noGrp="1"/>
          </p:cNvSpPr>
          <p:nvPr>
            <p:ph type="sldNum" sz="quarter" idx="12"/>
          </p:nvPr>
        </p:nvSpPr>
        <p:spPr/>
        <p:txBody>
          <a:bodyPr/>
          <a:lstStyle/>
          <a:p>
            <a:fld id="{42C6B0FF-C378-4203-B532-6AD632507C43}" type="slidenum">
              <a:rPr lang="en-US" smtClean="0"/>
              <a:t>‹#›</a:t>
            </a:fld>
            <a:endParaRPr lang="en-US"/>
          </a:p>
        </p:txBody>
      </p:sp>
    </p:spTree>
    <p:extLst>
      <p:ext uri="{BB962C8B-B14F-4D97-AF65-F5344CB8AC3E}">
        <p14:creationId xmlns:p14="http://schemas.microsoft.com/office/powerpoint/2010/main" val="3940652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B91B91-4287-43A9-8BC2-B8E9E0B5D7AC}"/>
              </a:ext>
            </a:extLst>
          </p:cNvPr>
          <p:cNvSpPr>
            <a:spLocks noGrp="1"/>
          </p:cNvSpPr>
          <p:nvPr>
            <p:ph type="dt" sz="half" idx="10"/>
          </p:nvPr>
        </p:nvSpPr>
        <p:spPr/>
        <p:txBody>
          <a:bodyPr/>
          <a:lstStyle/>
          <a:p>
            <a:fld id="{9A043955-170A-4D86-A28D-C740690301FD}" type="datetimeFigureOut">
              <a:rPr lang="en-US" smtClean="0"/>
              <a:t>2/18/2021</a:t>
            </a:fld>
            <a:endParaRPr lang="en-US"/>
          </a:p>
        </p:txBody>
      </p:sp>
      <p:sp>
        <p:nvSpPr>
          <p:cNvPr id="3" name="Footer Placeholder 2">
            <a:extLst>
              <a:ext uri="{FF2B5EF4-FFF2-40B4-BE49-F238E27FC236}">
                <a16:creationId xmlns:a16="http://schemas.microsoft.com/office/drawing/2014/main" id="{02B26934-96A8-4C46-A75A-529370A059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96322E-D8A5-4CF0-AB24-A4FE23F37FD3}"/>
              </a:ext>
            </a:extLst>
          </p:cNvPr>
          <p:cNvSpPr>
            <a:spLocks noGrp="1"/>
          </p:cNvSpPr>
          <p:nvPr>
            <p:ph type="sldNum" sz="quarter" idx="12"/>
          </p:nvPr>
        </p:nvSpPr>
        <p:spPr/>
        <p:txBody>
          <a:bodyPr/>
          <a:lstStyle/>
          <a:p>
            <a:fld id="{42C6B0FF-C378-4203-B532-6AD632507C43}" type="slidenum">
              <a:rPr lang="en-US" smtClean="0"/>
              <a:t>‹#›</a:t>
            </a:fld>
            <a:endParaRPr lang="en-US"/>
          </a:p>
        </p:txBody>
      </p:sp>
    </p:spTree>
    <p:extLst>
      <p:ext uri="{BB962C8B-B14F-4D97-AF65-F5344CB8AC3E}">
        <p14:creationId xmlns:p14="http://schemas.microsoft.com/office/powerpoint/2010/main" val="3979957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678F-B471-4EB9-91ED-DA23C09B33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0FA0ED-8EFC-4F09-A276-739BC6231C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1C3A52-EE14-4DD9-9AE6-17E5359291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F1FEBC-A632-4AC3-95FE-0E3FDE87EB73}"/>
              </a:ext>
            </a:extLst>
          </p:cNvPr>
          <p:cNvSpPr>
            <a:spLocks noGrp="1"/>
          </p:cNvSpPr>
          <p:nvPr>
            <p:ph type="dt" sz="half" idx="10"/>
          </p:nvPr>
        </p:nvSpPr>
        <p:spPr/>
        <p:txBody>
          <a:bodyPr/>
          <a:lstStyle/>
          <a:p>
            <a:fld id="{9A043955-170A-4D86-A28D-C740690301FD}" type="datetimeFigureOut">
              <a:rPr lang="en-US" smtClean="0"/>
              <a:t>2/18/2021</a:t>
            </a:fld>
            <a:endParaRPr lang="en-US"/>
          </a:p>
        </p:txBody>
      </p:sp>
      <p:sp>
        <p:nvSpPr>
          <p:cNvPr id="6" name="Footer Placeholder 5">
            <a:extLst>
              <a:ext uri="{FF2B5EF4-FFF2-40B4-BE49-F238E27FC236}">
                <a16:creationId xmlns:a16="http://schemas.microsoft.com/office/drawing/2014/main" id="{71D114A0-2488-41A4-9842-C01E105B7E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E9F782-9DEA-40D4-8F03-1DE02B36164C}"/>
              </a:ext>
            </a:extLst>
          </p:cNvPr>
          <p:cNvSpPr>
            <a:spLocks noGrp="1"/>
          </p:cNvSpPr>
          <p:nvPr>
            <p:ph type="sldNum" sz="quarter" idx="12"/>
          </p:nvPr>
        </p:nvSpPr>
        <p:spPr/>
        <p:txBody>
          <a:bodyPr/>
          <a:lstStyle/>
          <a:p>
            <a:fld id="{42C6B0FF-C378-4203-B532-6AD632507C43}" type="slidenum">
              <a:rPr lang="en-US" smtClean="0"/>
              <a:t>‹#›</a:t>
            </a:fld>
            <a:endParaRPr lang="en-US"/>
          </a:p>
        </p:txBody>
      </p:sp>
    </p:spTree>
    <p:extLst>
      <p:ext uri="{BB962C8B-B14F-4D97-AF65-F5344CB8AC3E}">
        <p14:creationId xmlns:p14="http://schemas.microsoft.com/office/powerpoint/2010/main" val="214356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646A6-E07B-4772-BEC4-B259B759E4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8E3D6B-7CD5-4EB2-9712-0151C7B409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D6D467-84DF-4474-BD7E-F5E1BE8E95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D5AE06-2222-4AB5-9FD1-63D206F58B5A}"/>
              </a:ext>
            </a:extLst>
          </p:cNvPr>
          <p:cNvSpPr>
            <a:spLocks noGrp="1"/>
          </p:cNvSpPr>
          <p:nvPr>
            <p:ph type="dt" sz="half" idx="10"/>
          </p:nvPr>
        </p:nvSpPr>
        <p:spPr/>
        <p:txBody>
          <a:bodyPr/>
          <a:lstStyle/>
          <a:p>
            <a:fld id="{9A043955-170A-4D86-A28D-C740690301FD}" type="datetimeFigureOut">
              <a:rPr lang="en-US" smtClean="0"/>
              <a:t>2/18/2021</a:t>
            </a:fld>
            <a:endParaRPr lang="en-US"/>
          </a:p>
        </p:txBody>
      </p:sp>
      <p:sp>
        <p:nvSpPr>
          <p:cNvPr id="6" name="Footer Placeholder 5">
            <a:extLst>
              <a:ext uri="{FF2B5EF4-FFF2-40B4-BE49-F238E27FC236}">
                <a16:creationId xmlns:a16="http://schemas.microsoft.com/office/drawing/2014/main" id="{89B44B88-D8DD-4D4C-A065-7EECFC85C9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3AFA1B-A798-435A-B8D0-C8EECDE8CAAE}"/>
              </a:ext>
            </a:extLst>
          </p:cNvPr>
          <p:cNvSpPr>
            <a:spLocks noGrp="1"/>
          </p:cNvSpPr>
          <p:nvPr>
            <p:ph type="sldNum" sz="quarter" idx="12"/>
          </p:nvPr>
        </p:nvSpPr>
        <p:spPr/>
        <p:txBody>
          <a:bodyPr/>
          <a:lstStyle/>
          <a:p>
            <a:fld id="{42C6B0FF-C378-4203-B532-6AD632507C43}" type="slidenum">
              <a:rPr lang="en-US" smtClean="0"/>
              <a:t>‹#›</a:t>
            </a:fld>
            <a:endParaRPr lang="en-US"/>
          </a:p>
        </p:txBody>
      </p:sp>
    </p:spTree>
    <p:extLst>
      <p:ext uri="{BB962C8B-B14F-4D97-AF65-F5344CB8AC3E}">
        <p14:creationId xmlns:p14="http://schemas.microsoft.com/office/powerpoint/2010/main" val="398630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FCA1D1-9C35-4ED6-9349-C8C86FF46E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D83D94-A991-4A08-AA09-37BA853045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EBAA7-D913-4E83-911C-A3F9806AC6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43955-170A-4D86-A28D-C740690301FD}" type="datetimeFigureOut">
              <a:rPr lang="en-US" smtClean="0"/>
              <a:t>2/18/2021</a:t>
            </a:fld>
            <a:endParaRPr lang="en-US"/>
          </a:p>
        </p:txBody>
      </p:sp>
      <p:sp>
        <p:nvSpPr>
          <p:cNvPr id="5" name="Footer Placeholder 4">
            <a:extLst>
              <a:ext uri="{FF2B5EF4-FFF2-40B4-BE49-F238E27FC236}">
                <a16:creationId xmlns:a16="http://schemas.microsoft.com/office/drawing/2014/main" id="{29ECDB70-C6C9-4972-91AF-13E6AFD520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A7C5DC-8484-45F9-989A-04FED24077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C6B0FF-C378-4203-B532-6AD632507C43}" type="slidenum">
              <a:rPr lang="en-US" smtClean="0"/>
              <a:t>‹#›</a:t>
            </a:fld>
            <a:endParaRPr lang="en-US"/>
          </a:p>
        </p:txBody>
      </p:sp>
    </p:spTree>
    <p:extLst>
      <p:ext uri="{BB962C8B-B14F-4D97-AF65-F5344CB8AC3E}">
        <p14:creationId xmlns:p14="http://schemas.microsoft.com/office/powerpoint/2010/main" val="2908171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7" name="Picture 6" descr="Graphical user interface&#10;&#10;Description automatically generated">
            <a:extLst>
              <a:ext uri="{FF2B5EF4-FFF2-40B4-BE49-F238E27FC236}">
                <a16:creationId xmlns:a16="http://schemas.microsoft.com/office/drawing/2014/main" id="{A20FC675-E827-49AB-91BE-42C64C836A5B}"/>
              </a:ext>
            </a:extLst>
          </p:cNvPr>
          <p:cNvPicPr>
            <a:picLocks noChangeAspect="1"/>
          </p:cNvPicPr>
          <p:nvPr/>
        </p:nvPicPr>
        <p:blipFill rotWithShape="1">
          <a:blip r:embed="rId2">
            <a:extLst>
              <a:ext uri="{28A0092B-C50C-407E-A947-70E740481C1C}">
                <a14:useLocalDpi xmlns:a14="http://schemas.microsoft.com/office/drawing/2010/main" val="0"/>
              </a:ext>
            </a:extLst>
          </a:blip>
          <a:srcRect t="30166" r="1" b="1718"/>
          <a:stretch/>
        </p:blipFill>
        <p:spPr>
          <a:xfrm>
            <a:off x="643467" y="643467"/>
            <a:ext cx="10905066" cy="5571066"/>
          </a:xfrm>
          <a:prstGeom prst="rect">
            <a:avLst/>
          </a:prstGeom>
        </p:spPr>
      </p:pic>
    </p:spTree>
    <p:extLst>
      <p:ext uri="{BB962C8B-B14F-4D97-AF65-F5344CB8AC3E}">
        <p14:creationId xmlns:p14="http://schemas.microsoft.com/office/powerpoint/2010/main" val="328933501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D2F6E188-C397-4D0C-8D59-E9AF8B531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823" y="952285"/>
            <a:ext cx="6622354" cy="4953429"/>
          </a:xfrm>
          <a:prstGeom prst="rect">
            <a:avLst/>
          </a:prstGeom>
        </p:spPr>
      </p:pic>
    </p:spTree>
    <p:extLst>
      <p:ext uri="{BB962C8B-B14F-4D97-AF65-F5344CB8AC3E}">
        <p14:creationId xmlns:p14="http://schemas.microsoft.com/office/powerpoint/2010/main" val="112078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BEF2A009-8691-404F-93C9-FB8579913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581" y="956095"/>
            <a:ext cx="6652837" cy="4945809"/>
          </a:xfrm>
          <a:prstGeom prst="rect">
            <a:avLst/>
          </a:prstGeom>
        </p:spPr>
      </p:pic>
    </p:spTree>
    <p:extLst>
      <p:ext uri="{BB962C8B-B14F-4D97-AF65-F5344CB8AC3E}">
        <p14:creationId xmlns:p14="http://schemas.microsoft.com/office/powerpoint/2010/main" val="241733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B3392ED9-FE32-4CFE-AE1D-DCD1FC57E3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7202" y="971337"/>
            <a:ext cx="6637595" cy="4915326"/>
          </a:xfrm>
          <a:prstGeom prst="rect">
            <a:avLst/>
          </a:prstGeom>
        </p:spPr>
      </p:pic>
    </p:spTree>
    <p:extLst>
      <p:ext uri="{BB962C8B-B14F-4D97-AF65-F5344CB8AC3E}">
        <p14:creationId xmlns:p14="http://schemas.microsoft.com/office/powerpoint/2010/main" val="2729065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application&#10;&#10;Description automatically generated">
            <a:extLst>
              <a:ext uri="{FF2B5EF4-FFF2-40B4-BE49-F238E27FC236}">
                <a16:creationId xmlns:a16="http://schemas.microsoft.com/office/drawing/2014/main" id="{D65AF0E9-CD1F-4E81-A6D1-E14FE9F52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3874" y="948475"/>
            <a:ext cx="6584251" cy="4961050"/>
          </a:xfrm>
          <a:prstGeom prst="rect">
            <a:avLst/>
          </a:prstGeom>
        </p:spPr>
      </p:pic>
    </p:spTree>
    <p:extLst>
      <p:ext uri="{BB962C8B-B14F-4D97-AF65-F5344CB8AC3E}">
        <p14:creationId xmlns:p14="http://schemas.microsoft.com/office/powerpoint/2010/main" val="4188674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with medium confidence">
            <a:extLst>
              <a:ext uri="{FF2B5EF4-FFF2-40B4-BE49-F238E27FC236}">
                <a16:creationId xmlns:a16="http://schemas.microsoft.com/office/drawing/2014/main" id="{C8EB844E-8A04-4C5E-84D0-E6D3DDAC4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495" y="963716"/>
            <a:ext cx="6569009" cy="4930567"/>
          </a:xfrm>
          <a:prstGeom prst="rect">
            <a:avLst/>
          </a:prstGeom>
        </p:spPr>
      </p:pic>
    </p:spTree>
    <p:extLst>
      <p:ext uri="{BB962C8B-B14F-4D97-AF65-F5344CB8AC3E}">
        <p14:creationId xmlns:p14="http://schemas.microsoft.com/office/powerpoint/2010/main" val="1289315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engineering drawing&#10;&#10;Description automatically generated">
            <a:extLst>
              <a:ext uri="{FF2B5EF4-FFF2-40B4-BE49-F238E27FC236}">
                <a16:creationId xmlns:a16="http://schemas.microsoft.com/office/drawing/2014/main" id="{107D41DB-DFA8-44D3-89CC-CA826DF677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547" y="986578"/>
            <a:ext cx="6530906" cy="4884843"/>
          </a:xfrm>
          <a:prstGeom prst="rect">
            <a:avLst/>
          </a:prstGeom>
        </p:spPr>
      </p:pic>
    </p:spTree>
    <p:extLst>
      <p:ext uri="{BB962C8B-B14F-4D97-AF65-F5344CB8AC3E}">
        <p14:creationId xmlns:p14="http://schemas.microsoft.com/office/powerpoint/2010/main" val="1917148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line chart&#10;&#10;Description automatically generated">
            <a:extLst>
              <a:ext uri="{FF2B5EF4-FFF2-40B4-BE49-F238E27FC236}">
                <a16:creationId xmlns:a16="http://schemas.microsoft.com/office/drawing/2014/main" id="{CABFF0CE-274D-4DFB-B578-6BBC2C363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823" y="971337"/>
            <a:ext cx="6622354" cy="4915326"/>
          </a:xfrm>
          <a:prstGeom prst="rect">
            <a:avLst/>
          </a:prstGeom>
        </p:spPr>
      </p:pic>
    </p:spTree>
    <p:extLst>
      <p:ext uri="{BB962C8B-B14F-4D97-AF65-F5344CB8AC3E}">
        <p14:creationId xmlns:p14="http://schemas.microsoft.com/office/powerpoint/2010/main" val="2256429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with medium confidence">
            <a:extLst>
              <a:ext uri="{FF2B5EF4-FFF2-40B4-BE49-F238E27FC236}">
                <a16:creationId xmlns:a16="http://schemas.microsoft.com/office/drawing/2014/main" id="{55FBC087-6A39-42C1-8C88-0CCC50F41C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443" y="975147"/>
            <a:ext cx="6607113" cy="4907705"/>
          </a:xfrm>
          <a:prstGeom prst="rect">
            <a:avLst/>
          </a:prstGeom>
        </p:spPr>
      </p:pic>
    </p:spTree>
    <p:extLst>
      <p:ext uri="{BB962C8B-B14F-4D97-AF65-F5344CB8AC3E}">
        <p14:creationId xmlns:p14="http://schemas.microsoft.com/office/powerpoint/2010/main" val="2586813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D62A99CF-7A0F-4486-9114-BD3950732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495" y="978957"/>
            <a:ext cx="6569009" cy="4900085"/>
          </a:xfrm>
          <a:prstGeom prst="rect">
            <a:avLst/>
          </a:prstGeom>
        </p:spPr>
      </p:pic>
    </p:spTree>
    <p:extLst>
      <p:ext uri="{BB962C8B-B14F-4D97-AF65-F5344CB8AC3E}">
        <p14:creationId xmlns:p14="http://schemas.microsoft.com/office/powerpoint/2010/main" val="2082128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C4342C3E-E37B-4F88-B02D-247A2F133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357" y="982768"/>
            <a:ext cx="6523285" cy="4892464"/>
          </a:xfrm>
          <a:prstGeom prst="rect">
            <a:avLst/>
          </a:prstGeom>
        </p:spPr>
      </p:pic>
    </p:spTree>
    <p:extLst>
      <p:ext uri="{BB962C8B-B14F-4D97-AF65-F5344CB8AC3E}">
        <p14:creationId xmlns:p14="http://schemas.microsoft.com/office/powerpoint/2010/main" val="662323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Text, letter, email&#10;&#10;Description automatically generated">
            <a:extLst>
              <a:ext uri="{FF2B5EF4-FFF2-40B4-BE49-F238E27FC236}">
                <a16:creationId xmlns:a16="http://schemas.microsoft.com/office/drawing/2014/main" id="{42C74709-303D-4401-B48B-E071D89D5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202" y="956095"/>
            <a:ext cx="6637595" cy="4945809"/>
          </a:xfrm>
          <a:prstGeom prst="rect">
            <a:avLst/>
          </a:prstGeom>
        </p:spPr>
      </p:pic>
    </p:spTree>
    <p:extLst>
      <p:ext uri="{BB962C8B-B14F-4D97-AF65-F5344CB8AC3E}">
        <p14:creationId xmlns:p14="http://schemas.microsoft.com/office/powerpoint/2010/main" val="3903718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38E2EFCE-CA59-4247-BEC3-E9BA45A86E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116" y="971337"/>
            <a:ext cx="6553768" cy="4915326"/>
          </a:xfrm>
          <a:prstGeom prst="rect">
            <a:avLst/>
          </a:prstGeom>
        </p:spPr>
      </p:pic>
    </p:spTree>
    <p:extLst>
      <p:ext uri="{BB962C8B-B14F-4D97-AF65-F5344CB8AC3E}">
        <p14:creationId xmlns:p14="http://schemas.microsoft.com/office/powerpoint/2010/main" val="3084700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F4DABBE9-B229-4C22-8B83-5076CDE9C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874" y="975147"/>
            <a:ext cx="6584251" cy="4907705"/>
          </a:xfrm>
          <a:prstGeom prst="rect">
            <a:avLst/>
          </a:prstGeom>
        </p:spPr>
      </p:pic>
    </p:spTree>
    <p:extLst>
      <p:ext uri="{BB962C8B-B14F-4D97-AF65-F5344CB8AC3E}">
        <p14:creationId xmlns:p14="http://schemas.microsoft.com/office/powerpoint/2010/main" val="1065374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D05C02B5-8A03-4DF9-86D6-63A6D2020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5305" y="975147"/>
            <a:ext cx="6561389" cy="4907705"/>
          </a:xfrm>
          <a:prstGeom prst="rect">
            <a:avLst/>
          </a:prstGeom>
        </p:spPr>
      </p:pic>
    </p:spTree>
    <p:extLst>
      <p:ext uri="{BB962C8B-B14F-4D97-AF65-F5344CB8AC3E}">
        <p14:creationId xmlns:p14="http://schemas.microsoft.com/office/powerpoint/2010/main" val="4244509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1C54EA33-E283-4818-B325-AFBC02A95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860" y="959906"/>
            <a:ext cx="8070279" cy="4938188"/>
          </a:xfrm>
          <a:prstGeom prst="rect">
            <a:avLst/>
          </a:prstGeom>
        </p:spPr>
      </p:pic>
    </p:spTree>
    <p:extLst>
      <p:ext uri="{BB962C8B-B14F-4D97-AF65-F5344CB8AC3E}">
        <p14:creationId xmlns:p14="http://schemas.microsoft.com/office/powerpoint/2010/main" val="2328102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D3EE1B22-32F8-45AD-AEDC-58F59BA46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619" y="940854"/>
            <a:ext cx="8100762" cy="4976291"/>
          </a:xfrm>
          <a:prstGeom prst="rect">
            <a:avLst/>
          </a:prstGeom>
        </p:spPr>
      </p:pic>
    </p:spTree>
    <p:extLst>
      <p:ext uri="{BB962C8B-B14F-4D97-AF65-F5344CB8AC3E}">
        <p14:creationId xmlns:p14="http://schemas.microsoft.com/office/powerpoint/2010/main" val="1077711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10;&#10;Description automatically generated">
            <a:extLst>
              <a:ext uri="{FF2B5EF4-FFF2-40B4-BE49-F238E27FC236}">
                <a16:creationId xmlns:a16="http://schemas.microsoft.com/office/drawing/2014/main" id="{904793C0-3FEA-4D44-A9AD-1B22B9C4D5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9429" y="956095"/>
            <a:ext cx="8093141" cy="4945809"/>
          </a:xfrm>
          <a:prstGeom prst="rect">
            <a:avLst/>
          </a:prstGeom>
        </p:spPr>
      </p:pic>
    </p:spTree>
    <p:extLst>
      <p:ext uri="{BB962C8B-B14F-4D97-AF65-F5344CB8AC3E}">
        <p14:creationId xmlns:p14="http://schemas.microsoft.com/office/powerpoint/2010/main" val="1575240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10;&#10;Description automatically generated">
            <a:extLst>
              <a:ext uri="{FF2B5EF4-FFF2-40B4-BE49-F238E27FC236}">
                <a16:creationId xmlns:a16="http://schemas.microsoft.com/office/drawing/2014/main" id="{E4517CD1-2485-434D-A70E-9C85DCD2B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050" y="925613"/>
            <a:ext cx="8077900" cy="5006774"/>
          </a:xfrm>
          <a:prstGeom prst="rect">
            <a:avLst/>
          </a:prstGeom>
        </p:spPr>
      </p:pic>
    </p:spTree>
    <p:extLst>
      <p:ext uri="{BB962C8B-B14F-4D97-AF65-F5344CB8AC3E}">
        <p14:creationId xmlns:p14="http://schemas.microsoft.com/office/powerpoint/2010/main" val="109835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id="{D6479967-E789-4D8F-A768-0D8379A8E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6584" y="1253301"/>
            <a:ext cx="7978831" cy="4351397"/>
          </a:xfrm>
          <a:prstGeom prst="rect">
            <a:avLst/>
          </a:prstGeom>
        </p:spPr>
      </p:pic>
    </p:spTree>
    <p:extLst>
      <p:ext uri="{BB962C8B-B14F-4D97-AF65-F5344CB8AC3E}">
        <p14:creationId xmlns:p14="http://schemas.microsoft.com/office/powerpoint/2010/main" val="433527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with low confidence">
            <a:extLst>
              <a:ext uri="{FF2B5EF4-FFF2-40B4-BE49-F238E27FC236}">
                <a16:creationId xmlns:a16="http://schemas.microsoft.com/office/drawing/2014/main" id="{0B8547C8-CE67-4F31-9853-BF7F180CB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188" y="921802"/>
            <a:ext cx="8123624" cy="5014395"/>
          </a:xfrm>
          <a:prstGeom prst="rect">
            <a:avLst/>
          </a:prstGeom>
        </p:spPr>
      </p:pic>
    </p:spTree>
    <p:extLst>
      <p:ext uri="{BB962C8B-B14F-4D97-AF65-F5344CB8AC3E}">
        <p14:creationId xmlns:p14="http://schemas.microsoft.com/office/powerpoint/2010/main" val="3839305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4387D638-9B1B-4CCC-9F05-4C0F6E785C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567" y="906561"/>
            <a:ext cx="8138865" cy="5044877"/>
          </a:xfrm>
          <a:prstGeom prst="rect">
            <a:avLst/>
          </a:prstGeom>
        </p:spPr>
      </p:pic>
    </p:spTree>
    <p:extLst>
      <p:ext uri="{BB962C8B-B14F-4D97-AF65-F5344CB8AC3E}">
        <p14:creationId xmlns:p14="http://schemas.microsoft.com/office/powerpoint/2010/main" val="329334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7F8B1EA5-A596-458F-B3C6-75B8FECCA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443" y="940854"/>
            <a:ext cx="6607113" cy="4976291"/>
          </a:xfrm>
          <a:prstGeom prst="rect">
            <a:avLst/>
          </a:prstGeom>
        </p:spPr>
      </p:pic>
    </p:spTree>
    <p:extLst>
      <p:ext uri="{BB962C8B-B14F-4D97-AF65-F5344CB8AC3E}">
        <p14:creationId xmlns:p14="http://schemas.microsoft.com/office/powerpoint/2010/main" val="1717258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D098060A-7CA0-4DE1-B960-C744F79C8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619" y="929423"/>
            <a:ext cx="8100762" cy="4999153"/>
          </a:xfrm>
          <a:prstGeom prst="rect">
            <a:avLst/>
          </a:prstGeom>
        </p:spPr>
      </p:pic>
      <p:pic>
        <p:nvPicPr>
          <p:cNvPr id="4" name="Picture 3" descr="Shape&#10;&#10;Description automatically generated with low confidence">
            <a:extLst>
              <a:ext uri="{FF2B5EF4-FFF2-40B4-BE49-F238E27FC236}">
                <a16:creationId xmlns:a16="http://schemas.microsoft.com/office/drawing/2014/main" id="{A0D026BA-1C24-47F1-A1A8-1558D1A1D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5619" y="3299448"/>
            <a:ext cx="7788315" cy="2629128"/>
          </a:xfrm>
          <a:prstGeom prst="rect">
            <a:avLst/>
          </a:prstGeom>
        </p:spPr>
      </p:pic>
    </p:spTree>
    <p:extLst>
      <p:ext uri="{BB962C8B-B14F-4D97-AF65-F5344CB8AC3E}">
        <p14:creationId xmlns:p14="http://schemas.microsoft.com/office/powerpoint/2010/main" val="386069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10;&#10;Description automatically generated">
            <a:extLst>
              <a:ext uri="{FF2B5EF4-FFF2-40B4-BE49-F238E27FC236}">
                <a16:creationId xmlns:a16="http://schemas.microsoft.com/office/drawing/2014/main" id="{F817DCB2-44AA-49FC-BA5F-226E38FB2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291" y="1158043"/>
            <a:ext cx="8047417" cy="4541914"/>
          </a:xfrm>
          <a:prstGeom prst="rect">
            <a:avLst/>
          </a:prstGeom>
        </p:spPr>
      </p:pic>
    </p:spTree>
    <p:extLst>
      <p:ext uri="{BB962C8B-B14F-4D97-AF65-F5344CB8AC3E}">
        <p14:creationId xmlns:p14="http://schemas.microsoft.com/office/powerpoint/2010/main" val="2970039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917DE78C-0917-40BA-95A5-AAE4EBC91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800" y="1816222"/>
            <a:ext cx="8268417" cy="3543607"/>
          </a:xfrm>
          <a:prstGeom prst="rect">
            <a:avLst/>
          </a:prstGeom>
        </p:spPr>
      </p:pic>
    </p:spTree>
    <p:extLst>
      <p:ext uri="{BB962C8B-B14F-4D97-AF65-F5344CB8AC3E}">
        <p14:creationId xmlns:p14="http://schemas.microsoft.com/office/powerpoint/2010/main" val="1293860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17434EFB-0770-4515-9A89-CE8328066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7685" y="975147"/>
            <a:ext cx="6576630" cy="4907705"/>
          </a:xfrm>
          <a:prstGeom prst="rect">
            <a:avLst/>
          </a:prstGeom>
        </p:spPr>
      </p:pic>
    </p:spTree>
    <p:extLst>
      <p:ext uri="{BB962C8B-B14F-4D97-AF65-F5344CB8AC3E}">
        <p14:creationId xmlns:p14="http://schemas.microsoft.com/office/powerpoint/2010/main" val="2169767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8912567C-46F6-4D22-888F-3EC87996A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6254" y="948475"/>
            <a:ext cx="6599492" cy="4961050"/>
          </a:xfrm>
          <a:prstGeom prst="rect">
            <a:avLst/>
          </a:prstGeom>
        </p:spPr>
      </p:pic>
    </p:spTree>
    <p:extLst>
      <p:ext uri="{BB962C8B-B14F-4D97-AF65-F5344CB8AC3E}">
        <p14:creationId xmlns:p14="http://schemas.microsoft.com/office/powerpoint/2010/main" val="4799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letter, email&#10;&#10;Description automatically generated">
            <a:extLst>
              <a:ext uri="{FF2B5EF4-FFF2-40B4-BE49-F238E27FC236}">
                <a16:creationId xmlns:a16="http://schemas.microsoft.com/office/drawing/2014/main" id="{338CBDBA-62B6-4850-9843-567333D6F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7202" y="959906"/>
            <a:ext cx="6637595" cy="4938188"/>
          </a:xfrm>
          <a:prstGeom prst="rect">
            <a:avLst/>
          </a:prstGeom>
        </p:spPr>
      </p:pic>
    </p:spTree>
    <p:extLst>
      <p:ext uri="{BB962C8B-B14F-4D97-AF65-F5344CB8AC3E}">
        <p14:creationId xmlns:p14="http://schemas.microsoft.com/office/powerpoint/2010/main" val="383444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50B35222-9AEE-4300-B17D-41FC9D967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823" y="956095"/>
            <a:ext cx="6622354" cy="4945809"/>
          </a:xfrm>
          <a:prstGeom prst="rect">
            <a:avLst/>
          </a:prstGeom>
        </p:spPr>
      </p:pic>
    </p:spTree>
    <p:extLst>
      <p:ext uri="{BB962C8B-B14F-4D97-AF65-F5344CB8AC3E}">
        <p14:creationId xmlns:p14="http://schemas.microsoft.com/office/powerpoint/2010/main" val="1210487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0EFF49CB-7BAA-4CBD-AC2E-BED801AD5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633" y="952285"/>
            <a:ext cx="6614733" cy="4953429"/>
          </a:xfrm>
          <a:prstGeom prst="rect">
            <a:avLst/>
          </a:prstGeom>
        </p:spPr>
      </p:pic>
    </p:spTree>
    <p:extLst>
      <p:ext uri="{BB962C8B-B14F-4D97-AF65-F5344CB8AC3E}">
        <p14:creationId xmlns:p14="http://schemas.microsoft.com/office/powerpoint/2010/main" val="3825804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adar chart&#10;&#10;Description automatically generated with low confidence">
            <a:extLst>
              <a:ext uri="{FF2B5EF4-FFF2-40B4-BE49-F238E27FC236}">
                <a16:creationId xmlns:a16="http://schemas.microsoft.com/office/drawing/2014/main" id="{8A0033D1-53C3-405D-A27F-D4EEE072E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633" y="952285"/>
            <a:ext cx="6614733" cy="4953429"/>
          </a:xfrm>
          <a:prstGeom prst="rect">
            <a:avLst/>
          </a:prstGeom>
        </p:spPr>
      </p:pic>
    </p:spTree>
    <p:extLst>
      <p:ext uri="{BB962C8B-B14F-4D97-AF65-F5344CB8AC3E}">
        <p14:creationId xmlns:p14="http://schemas.microsoft.com/office/powerpoint/2010/main" val="877486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1500</Words>
  <Application>Microsoft Office PowerPoint</Application>
  <PresentationFormat>Widescreen</PresentationFormat>
  <Paragraphs>75</Paragraphs>
  <Slides>32</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Times New Roman</vt:lpstr>
      <vt:lpstr>Walbaum Display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Abdelazeem</dc:creator>
  <cp:lastModifiedBy>Ahmed Abdelazeem</cp:lastModifiedBy>
  <cp:revision>10</cp:revision>
  <dcterms:created xsi:type="dcterms:W3CDTF">2021-01-18T19:28:27Z</dcterms:created>
  <dcterms:modified xsi:type="dcterms:W3CDTF">2021-02-18T12:40:56Z</dcterms:modified>
</cp:coreProperties>
</file>