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55" autoAdjust="0"/>
  </p:normalViewPr>
  <p:slideViewPr>
    <p:cSldViewPr snapToGrid="0">
      <p:cViewPr varScale="1">
        <p:scale>
          <a:sx n="69" d="100"/>
          <a:sy n="69" d="100"/>
        </p:scale>
        <p:origin x="12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0092E-8902-42B1-A79F-8C7FC5783390}"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5E89F-E769-458E-AD3C-987C61BEE74F}" type="slidenum">
              <a:rPr lang="en-US" smtClean="0"/>
              <a:t>‹#›</a:t>
            </a:fld>
            <a:endParaRPr lang="en-US"/>
          </a:p>
        </p:txBody>
      </p:sp>
    </p:spTree>
    <p:extLst>
      <p:ext uri="{BB962C8B-B14F-4D97-AF65-F5344CB8AC3E}">
        <p14:creationId xmlns:p14="http://schemas.microsoft.com/office/powerpoint/2010/main" val="350108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A clock port is not considered a start point.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Pin: A pin is an input or an output of a cell or a block in a design. A pin is also known as</a:t>
            </a:r>
          </a:p>
          <a:p>
            <a:r>
              <a:rPr lang="en-US" sz="1800" i="1" dirty="0">
                <a:latin typeface="Times New Roman" panose="02020603050405020304" pitchFamily="18" charset="0"/>
                <a:cs typeface="Times New Roman" panose="02020603050405020304" pitchFamily="18" charset="0"/>
              </a:rPr>
              <a:t>a hierarchical port of a design.</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Port: A port is an input or an output of a chip or a design.</a:t>
            </a:r>
          </a:p>
        </p:txBody>
      </p:sp>
      <p:sp>
        <p:nvSpPr>
          <p:cNvPr id="4" name="Slide Number Placeholder 3"/>
          <p:cNvSpPr>
            <a:spLocks noGrp="1"/>
          </p:cNvSpPr>
          <p:nvPr>
            <p:ph type="sldNum" sz="quarter" idx="5"/>
          </p:nvPr>
        </p:nvSpPr>
        <p:spPr/>
        <p:txBody>
          <a:bodyPr/>
          <a:lstStyle/>
          <a:p>
            <a:fld id="{3875E89F-E769-458E-AD3C-987C61BEE74F}" type="slidenum">
              <a:rPr lang="en-US" smtClean="0"/>
              <a:t>4</a:t>
            </a:fld>
            <a:endParaRPr lang="en-US"/>
          </a:p>
        </p:txBody>
      </p:sp>
    </p:spTree>
    <p:extLst>
      <p:ext uri="{BB962C8B-B14F-4D97-AF65-F5344CB8AC3E}">
        <p14:creationId xmlns:p14="http://schemas.microsoft.com/office/powerpoint/2010/main" val="183740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Understanding Timing Paths: Input to Output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Virtual clocks are clocks that do not have a port in the design and are primarily created to set input and output constraints on the combinational path.</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can create as many virtual clocks as required. Use the </a:t>
            </a:r>
            <a:r>
              <a:rPr lang="en-US" sz="1800" i="1" dirty="0" err="1">
                <a:latin typeface="Times New Roman" panose="02020603050405020304" pitchFamily="18" charset="0"/>
                <a:cs typeface="Times New Roman" panose="02020603050405020304" pitchFamily="18" charset="0"/>
              </a:rPr>
              <a:t>create_clock</a:t>
            </a:r>
            <a:r>
              <a:rPr lang="en-US" sz="1800" i="1" dirty="0">
                <a:latin typeface="Times New Roman" panose="02020603050405020304" pitchFamily="18" charset="0"/>
                <a:cs typeface="Times New Roman" panose="02020603050405020304" pitchFamily="18" charset="0"/>
              </a:rPr>
              <a:t> command and specify a name for each virtual clock. Use these clocks in the design to specify the timing for a combinational logic block.</a:t>
            </a:r>
          </a:p>
        </p:txBody>
      </p:sp>
      <p:sp>
        <p:nvSpPr>
          <p:cNvPr id="4" name="Slide Number Placeholder 3"/>
          <p:cNvSpPr>
            <a:spLocks noGrp="1"/>
          </p:cNvSpPr>
          <p:nvPr>
            <p:ph type="sldNum" sz="quarter" idx="5"/>
          </p:nvPr>
        </p:nvSpPr>
        <p:spPr/>
        <p:txBody>
          <a:bodyPr/>
          <a:lstStyle/>
          <a:p>
            <a:fld id="{3875E89F-E769-458E-AD3C-987C61BEE74F}" type="slidenum">
              <a:rPr lang="en-US" smtClean="0"/>
              <a:t>14</a:t>
            </a:fld>
            <a:endParaRPr lang="en-US"/>
          </a:p>
        </p:txBody>
      </p:sp>
    </p:spTree>
    <p:extLst>
      <p:ext uri="{BB962C8B-B14F-4D97-AF65-F5344CB8AC3E}">
        <p14:creationId xmlns:p14="http://schemas.microsoft.com/office/powerpoint/2010/main" val="263353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For timing analysis, the start-point to end-point combinations are classified into path types. Each of these path types have different requirements and different analysis styles for STA.</a:t>
            </a:r>
          </a:p>
          <a:p>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The following are the requirements of an STA tool for each path type:</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1- Register-to-register paths require the clock definitions.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2- Input-to-register paths require the data arrival time at the 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3- Register-to-output paths require the external port delay.</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4- Input-to-output paths require properly budgeted timing using input and output delays, and if necessary, virtual clocks. Otherwise, you can set path delay restrictions.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There might be multiple paths between the same starting and endpoints. Each path is timed separately by the STA tool to determine the worst path and is used to verify the setup and hold requirements.</a:t>
            </a:r>
          </a:p>
        </p:txBody>
      </p:sp>
      <p:sp>
        <p:nvSpPr>
          <p:cNvPr id="4" name="Slide Number Placeholder 3"/>
          <p:cNvSpPr>
            <a:spLocks noGrp="1"/>
          </p:cNvSpPr>
          <p:nvPr>
            <p:ph type="sldNum" sz="quarter" idx="5"/>
          </p:nvPr>
        </p:nvSpPr>
        <p:spPr/>
        <p:txBody>
          <a:bodyPr/>
          <a:lstStyle/>
          <a:p>
            <a:fld id="{3875E89F-E769-458E-AD3C-987C61BEE74F}" type="slidenum">
              <a:rPr lang="en-US" smtClean="0"/>
              <a:t>6</a:t>
            </a:fld>
            <a:endParaRPr lang="en-US"/>
          </a:p>
        </p:txBody>
      </p:sp>
    </p:spTree>
    <p:extLst>
      <p:ext uri="{BB962C8B-B14F-4D97-AF65-F5344CB8AC3E}">
        <p14:creationId xmlns:p14="http://schemas.microsoft.com/office/powerpoint/2010/main" val="323811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How Do You Time Timing Paths?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STA tool and the synthesis tool take into consideration the effect of unateness on timing arcs.</a:t>
            </a: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libraries contain the information for both rising and falling arcs.</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worst of both the paths between rising/falling input and output rising/falling is also determined.</a:t>
            </a:r>
          </a:p>
          <a:p>
            <a:pPr marL="285750" indent="-2857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Therefore, to simplify the discussions in this course. the effect of unateness on the timing paths is ignored.</a:t>
            </a:r>
          </a:p>
        </p:txBody>
      </p:sp>
      <p:sp>
        <p:nvSpPr>
          <p:cNvPr id="4" name="Slide Number Placeholder 3"/>
          <p:cNvSpPr>
            <a:spLocks noGrp="1"/>
          </p:cNvSpPr>
          <p:nvPr>
            <p:ph type="sldNum" sz="quarter" idx="5"/>
          </p:nvPr>
        </p:nvSpPr>
        <p:spPr/>
        <p:txBody>
          <a:bodyPr/>
          <a:lstStyle/>
          <a:p>
            <a:fld id="{3875E89F-E769-458E-AD3C-987C61BEE74F}" type="slidenum">
              <a:rPr lang="en-US" smtClean="0"/>
              <a:t>7</a:t>
            </a:fld>
            <a:endParaRPr lang="en-US"/>
          </a:p>
        </p:txBody>
      </p:sp>
    </p:spTree>
    <p:extLst>
      <p:ext uri="{BB962C8B-B14F-4D97-AF65-F5344CB8AC3E}">
        <p14:creationId xmlns:p14="http://schemas.microsoft.com/office/powerpoint/2010/main" val="35348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75E89F-E769-458E-AD3C-987C61BEE74F}" type="slidenum">
              <a:rPr lang="en-US" smtClean="0"/>
              <a:t>8</a:t>
            </a:fld>
            <a:endParaRPr lang="en-US"/>
          </a:p>
        </p:txBody>
      </p:sp>
    </p:spTree>
    <p:extLst>
      <p:ext uri="{BB962C8B-B14F-4D97-AF65-F5344CB8AC3E}">
        <p14:creationId xmlns:p14="http://schemas.microsoft.com/office/powerpoint/2010/main" val="135145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Register-to-Register Setup Requirement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following equation is the setup requirement for the register-to-register path:</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clk_to_q</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combo_delay</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clock_period</a:t>
            </a:r>
            <a:r>
              <a:rPr lang="en-US" sz="1800" i="1" dirty="0">
                <a:latin typeface="Times New Roman" panose="02020603050405020304" pitchFamily="18" charset="0"/>
                <a:cs typeface="Times New Roman" panose="02020603050405020304" pitchFamily="18" charset="0"/>
              </a:rPr>
              <a:t> - reg setup</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Examples and equations throughout this module assume that you are using the same clock with zero insertion delay for the start and end points.</a:t>
            </a:r>
          </a:p>
        </p:txBody>
      </p:sp>
      <p:sp>
        <p:nvSpPr>
          <p:cNvPr id="4" name="Slide Number Placeholder 3"/>
          <p:cNvSpPr>
            <a:spLocks noGrp="1"/>
          </p:cNvSpPr>
          <p:nvPr>
            <p:ph type="sldNum" sz="quarter" idx="5"/>
          </p:nvPr>
        </p:nvSpPr>
        <p:spPr/>
        <p:txBody>
          <a:bodyPr/>
          <a:lstStyle/>
          <a:p>
            <a:fld id="{3875E89F-E769-458E-AD3C-987C61BEE74F}" type="slidenum">
              <a:rPr lang="en-US" smtClean="0"/>
              <a:t>9</a:t>
            </a:fld>
            <a:endParaRPr lang="en-US"/>
          </a:p>
        </p:txBody>
      </p:sp>
    </p:spTree>
    <p:extLst>
      <p:ext uri="{BB962C8B-B14F-4D97-AF65-F5344CB8AC3E}">
        <p14:creationId xmlns:p14="http://schemas.microsoft.com/office/powerpoint/2010/main" val="176410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Register-to-Register Hold Requirement</a:t>
            </a:r>
          </a:p>
          <a:p>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The following equation is the hold requirement for the register-to-register path:</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clk_to_q</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combo_delay</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hold_check</a:t>
            </a:r>
            <a:r>
              <a:rPr lang="en-US" sz="1800" i="1" dirty="0">
                <a:latin typeface="Times New Roman" panose="02020603050405020304" pitchFamily="18" charset="0"/>
                <a:cs typeface="Times New Roman" panose="02020603050405020304" pitchFamily="18" charset="0"/>
              </a:rPr>
              <a:t>(0) + reg setup</a:t>
            </a:r>
          </a:p>
        </p:txBody>
      </p:sp>
      <p:sp>
        <p:nvSpPr>
          <p:cNvPr id="4" name="Slide Number Placeholder 3"/>
          <p:cNvSpPr>
            <a:spLocks noGrp="1"/>
          </p:cNvSpPr>
          <p:nvPr>
            <p:ph type="sldNum" sz="quarter" idx="5"/>
          </p:nvPr>
        </p:nvSpPr>
        <p:spPr/>
        <p:txBody>
          <a:bodyPr/>
          <a:lstStyle/>
          <a:p>
            <a:fld id="{3875E89F-E769-458E-AD3C-987C61BEE74F}" type="slidenum">
              <a:rPr lang="en-US" smtClean="0"/>
              <a:t>10</a:t>
            </a:fld>
            <a:endParaRPr lang="en-US"/>
          </a:p>
        </p:txBody>
      </p:sp>
    </p:spTree>
    <p:extLst>
      <p:ext uri="{BB962C8B-B14F-4D97-AF65-F5344CB8AC3E}">
        <p14:creationId xmlns:p14="http://schemas.microsoft.com/office/powerpoint/2010/main" val="300908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Input-to-Register Setup Requirement</a:t>
            </a:r>
          </a:p>
          <a:p>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The following equation is the setup requirement for the input-to-register path:</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Input_delay</a:t>
            </a:r>
            <a:r>
              <a:rPr lang="en-US" sz="1800" i="1" dirty="0">
                <a:latin typeface="Times New Roman" panose="02020603050405020304" pitchFamily="18" charset="0"/>
                <a:cs typeface="Times New Roman" panose="02020603050405020304" pitchFamily="18" charset="0"/>
              </a:rPr>
              <a:t> + combo2 ≤ </a:t>
            </a:r>
            <a:r>
              <a:rPr lang="en-US" sz="1800" i="1" dirty="0" err="1">
                <a:latin typeface="Times New Roman" panose="02020603050405020304" pitchFamily="18" charset="0"/>
                <a:cs typeface="Times New Roman" panose="02020603050405020304" pitchFamily="18" charset="0"/>
              </a:rPr>
              <a:t>clock_period</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reg_setup</a:t>
            </a:r>
            <a:endParaRPr lang="en-US" sz="1800" i="1" dirty="0">
              <a:latin typeface="Times New Roman" panose="02020603050405020304" pitchFamily="18" charset="0"/>
              <a:cs typeface="Times New Roman" panose="02020603050405020304" pitchFamily="18" charset="0"/>
            </a:endParaRP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where </a:t>
            </a:r>
            <a:r>
              <a:rPr lang="en-US" sz="1800" i="1" dirty="0" err="1">
                <a:latin typeface="Times New Roman" panose="02020603050405020304" pitchFamily="18" charset="0"/>
                <a:cs typeface="Times New Roman" panose="02020603050405020304" pitchFamily="18" charset="0"/>
              </a:rPr>
              <a:t>Input_Delay</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clk_to_q</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combol</a:t>
            </a:r>
            <a:endParaRPr lang="en-US" sz="1800" i="1" dirty="0">
              <a:latin typeface="Times New Roman" panose="02020603050405020304" pitchFamily="18" charset="0"/>
              <a:cs typeface="Times New Roman" panose="02020603050405020304" pitchFamily="18" charset="0"/>
            </a:endParaRP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All external delays are measured relative to a clock.</a:t>
            </a:r>
          </a:p>
        </p:txBody>
      </p:sp>
      <p:sp>
        <p:nvSpPr>
          <p:cNvPr id="4" name="Slide Number Placeholder 3"/>
          <p:cNvSpPr>
            <a:spLocks noGrp="1"/>
          </p:cNvSpPr>
          <p:nvPr>
            <p:ph type="sldNum" sz="quarter" idx="5"/>
          </p:nvPr>
        </p:nvSpPr>
        <p:spPr/>
        <p:txBody>
          <a:bodyPr/>
          <a:lstStyle/>
          <a:p>
            <a:fld id="{3875E89F-E769-458E-AD3C-987C61BEE74F}" type="slidenum">
              <a:rPr lang="en-US" smtClean="0"/>
              <a:t>11</a:t>
            </a:fld>
            <a:endParaRPr lang="en-US"/>
          </a:p>
        </p:txBody>
      </p:sp>
    </p:spTree>
    <p:extLst>
      <p:ext uri="{BB962C8B-B14F-4D97-AF65-F5344CB8AC3E}">
        <p14:creationId xmlns:p14="http://schemas.microsoft.com/office/powerpoint/2010/main" val="331090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latin typeface="Times New Roman" panose="02020603050405020304" pitchFamily="18" charset="0"/>
                <a:cs typeface="Times New Roman" panose="02020603050405020304" pitchFamily="18" charset="0"/>
              </a:rPr>
              <a:t>Input-to-Register Hold Requirement</a:t>
            </a:r>
          </a:p>
          <a:p>
            <a:br>
              <a:rPr lang="en-US" sz="1800" i="0" dirty="0">
                <a:latin typeface="Times New Roman" panose="02020603050405020304" pitchFamily="18" charset="0"/>
                <a:cs typeface="Times New Roman" panose="02020603050405020304" pitchFamily="18" charset="0"/>
              </a:rPr>
            </a:br>
            <a:r>
              <a:rPr lang="en-US" sz="1800" i="0" dirty="0">
                <a:latin typeface="Times New Roman" panose="02020603050405020304" pitchFamily="18" charset="0"/>
                <a:cs typeface="Times New Roman" panose="02020603050405020304" pitchFamily="18" charset="0"/>
              </a:rPr>
              <a:t>The following equation is the hold requirement for the input- to-register path:</a:t>
            </a:r>
          </a:p>
          <a:p>
            <a:endParaRPr lang="en-US" sz="1800" i="0" dirty="0">
              <a:latin typeface="Times New Roman" panose="02020603050405020304" pitchFamily="18" charset="0"/>
              <a:cs typeface="Times New Roman" panose="02020603050405020304" pitchFamily="18" charset="0"/>
            </a:endParaRPr>
          </a:p>
          <a:p>
            <a:r>
              <a:rPr lang="en-US" sz="1800" i="0" dirty="0" err="1">
                <a:latin typeface="Times New Roman" panose="02020603050405020304" pitchFamily="18" charset="0"/>
                <a:cs typeface="Times New Roman" panose="02020603050405020304" pitchFamily="18" charset="0"/>
              </a:rPr>
              <a:t>Input_delay</a:t>
            </a:r>
            <a:r>
              <a:rPr lang="en-US" sz="1800" i="0" dirty="0">
                <a:latin typeface="Times New Roman" panose="02020603050405020304" pitchFamily="18" charset="0"/>
                <a:cs typeface="Times New Roman" panose="02020603050405020304" pitchFamily="18" charset="0"/>
              </a:rPr>
              <a:t> + combo2  ≥ </a:t>
            </a:r>
            <a:r>
              <a:rPr lang="en-US" sz="1800" i="0" dirty="0" err="1">
                <a:latin typeface="Times New Roman" panose="02020603050405020304" pitchFamily="18" charset="0"/>
                <a:cs typeface="Times New Roman" panose="02020603050405020304" pitchFamily="18" charset="0"/>
              </a:rPr>
              <a:t>hold_check</a:t>
            </a:r>
            <a:r>
              <a:rPr lang="en-US" sz="1800" i="0" dirty="0">
                <a:latin typeface="Times New Roman" panose="02020603050405020304" pitchFamily="18" charset="0"/>
                <a:cs typeface="Times New Roman" panose="02020603050405020304" pitchFamily="18" charset="0"/>
              </a:rPr>
              <a:t>(0) - </a:t>
            </a:r>
            <a:r>
              <a:rPr lang="en-US" sz="1800" i="0" dirty="0" err="1">
                <a:latin typeface="Times New Roman" panose="02020603050405020304" pitchFamily="18" charset="0"/>
                <a:cs typeface="Times New Roman" panose="02020603050405020304" pitchFamily="18" charset="0"/>
              </a:rPr>
              <a:t>reg_hold</a:t>
            </a:r>
            <a:endParaRPr lang="en-US" sz="1800" i="0" dirty="0">
              <a:latin typeface="Times New Roman" panose="02020603050405020304" pitchFamily="18" charset="0"/>
              <a:cs typeface="Times New Roman" panose="02020603050405020304" pitchFamily="18" charset="0"/>
            </a:endParaRPr>
          </a:p>
          <a:p>
            <a:endParaRPr lang="en-US" sz="1800" i="0" dirty="0">
              <a:latin typeface="Times New Roman" panose="02020603050405020304" pitchFamily="18" charset="0"/>
              <a:cs typeface="Times New Roman" panose="02020603050405020304" pitchFamily="18" charset="0"/>
            </a:endParaRPr>
          </a:p>
          <a:p>
            <a:r>
              <a:rPr lang="en-US" sz="1800" i="0" dirty="0">
                <a:latin typeface="Times New Roman" panose="02020603050405020304" pitchFamily="18" charset="0"/>
                <a:cs typeface="Times New Roman" panose="02020603050405020304" pitchFamily="18" charset="0"/>
              </a:rPr>
              <a:t>where</a:t>
            </a:r>
          </a:p>
          <a:p>
            <a:r>
              <a:rPr lang="en-US" sz="1800" i="0" dirty="0" err="1">
                <a:latin typeface="Times New Roman" panose="02020603050405020304" pitchFamily="18" charset="0"/>
                <a:cs typeface="Times New Roman" panose="02020603050405020304" pitchFamily="18" charset="0"/>
              </a:rPr>
              <a:t>Input_Delay</a:t>
            </a:r>
            <a:r>
              <a:rPr lang="en-US" sz="1800" i="0" dirty="0">
                <a:latin typeface="Times New Roman" panose="02020603050405020304" pitchFamily="18" charset="0"/>
                <a:cs typeface="Times New Roman" panose="02020603050405020304" pitchFamily="18" charset="0"/>
              </a:rPr>
              <a:t> = </a:t>
            </a:r>
            <a:r>
              <a:rPr lang="en-US" sz="1800" i="0" dirty="0" err="1">
                <a:latin typeface="Times New Roman" panose="02020603050405020304" pitchFamily="18" charset="0"/>
                <a:cs typeface="Times New Roman" panose="02020603050405020304" pitchFamily="18" charset="0"/>
              </a:rPr>
              <a:t>clk_to_q</a:t>
            </a:r>
            <a:r>
              <a:rPr lang="en-US" sz="1800" i="0" dirty="0">
                <a:latin typeface="Times New Roman" panose="02020603050405020304" pitchFamily="18" charset="0"/>
                <a:cs typeface="Times New Roman" panose="02020603050405020304" pitchFamily="18" charset="0"/>
              </a:rPr>
              <a:t> + </a:t>
            </a:r>
            <a:r>
              <a:rPr lang="en-US" sz="1800" i="0" dirty="0" err="1">
                <a:latin typeface="Times New Roman" panose="02020603050405020304" pitchFamily="18" charset="0"/>
                <a:cs typeface="Times New Roman" panose="02020603050405020304" pitchFamily="18" charset="0"/>
              </a:rPr>
              <a:t>combol</a:t>
            </a:r>
            <a:endParaRPr lang="en-US" sz="1800" i="0" dirty="0">
              <a:latin typeface="Times New Roman" panose="02020603050405020304" pitchFamily="18" charset="0"/>
              <a:cs typeface="Times New Roman" panose="02020603050405020304" pitchFamily="18" charset="0"/>
            </a:endParaRPr>
          </a:p>
          <a:p>
            <a:endParaRPr lang="en-US" sz="1800" i="0" dirty="0">
              <a:latin typeface="Times New Roman" panose="02020603050405020304" pitchFamily="18" charset="0"/>
              <a:cs typeface="Times New Roman" panose="02020603050405020304" pitchFamily="18" charset="0"/>
            </a:endParaRPr>
          </a:p>
          <a:p>
            <a:r>
              <a:rPr lang="en-US" sz="1800" i="0" dirty="0">
                <a:latin typeface="Times New Roman" panose="02020603050405020304" pitchFamily="18" charset="0"/>
                <a:cs typeface="Times New Roman" panose="02020603050405020304" pitchFamily="18" charset="0"/>
              </a:rPr>
              <a:t>By default, the hold check is performed at the edge preceding the setup check.</a:t>
            </a:r>
          </a:p>
          <a:p>
            <a:endParaRPr lang="en-US" sz="1800" i="0" dirty="0">
              <a:latin typeface="Times New Roman" panose="02020603050405020304" pitchFamily="18" charset="0"/>
              <a:cs typeface="Times New Roman" panose="02020603050405020304" pitchFamily="18" charset="0"/>
            </a:endParaRPr>
          </a:p>
          <a:p>
            <a:r>
              <a:rPr lang="en-US" sz="1800" i="0" dirty="0">
                <a:latin typeface="Times New Roman" panose="02020603050405020304" pitchFamily="18" charset="0"/>
                <a:cs typeface="Times New Roman" panose="02020603050405020304" pitchFamily="18" charset="0"/>
              </a:rPr>
              <a:t>Therefore, in paths where the launch clock and capture clock are the same, the preceding edge would be edge 0 or the launch clock edge.</a:t>
            </a:r>
          </a:p>
          <a:p>
            <a:endParaRPr lang="en-US" sz="1800" i="0" dirty="0">
              <a:latin typeface="Times New Roman" panose="02020603050405020304" pitchFamily="18" charset="0"/>
              <a:cs typeface="Times New Roman" panose="02020603050405020304" pitchFamily="18" charset="0"/>
            </a:endParaRPr>
          </a:p>
          <a:p>
            <a:r>
              <a:rPr lang="en-US" sz="1800" i="0" dirty="0">
                <a:latin typeface="Times New Roman" panose="02020603050405020304" pitchFamily="18" charset="0"/>
                <a:cs typeface="Times New Roman" panose="02020603050405020304" pitchFamily="18" charset="0"/>
              </a:rPr>
              <a:t>All external delays are measured relative to a clock.</a:t>
            </a:r>
          </a:p>
        </p:txBody>
      </p:sp>
      <p:sp>
        <p:nvSpPr>
          <p:cNvPr id="4" name="Slide Number Placeholder 3"/>
          <p:cNvSpPr>
            <a:spLocks noGrp="1"/>
          </p:cNvSpPr>
          <p:nvPr>
            <p:ph type="sldNum" sz="quarter" idx="5"/>
          </p:nvPr>
        </p:nvSpPr>
        <p:spPr/>
        <p:txBody>
          <a:bodyPr/>
          <a:lstStyle/>
          <a:p>
            <a:fld id="{3875E89F-E769-458E-AD3C-987C61BEE74F}" type="slidenum">
              <a:rPr lang="en-US" smtClean="0"/>
              <a:t>12</a:t>
            </a:fld>
            <a:endParaRPr lang="en-US"/>
          </a:p>
        </p:txBody>
      </p:sp>
    </p:spTree>
    <p:extLst>
      <p:ext uri="{BB962C8B-B14F-4D97-AF65-F5344CB8AC3E}">
        <p14:creationId xmlns:p14="http://schemas.microsoft.com/office/powerpoint/2010/main" val="3680851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Register-to-Output Path Timing Requirements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following equations are the setup and hold requirements for the register- to-output path:</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Setup</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Clk_to_q+combol</a:t>
            </a:r>
            <a:r>
              <a:rPr lang="en-US" sz="1800" i="1" dirty="0">
                <a:latin typeface="Times New Roman" panose="02020603050405020304" pitchFamily="18" charset="0"/>
                <a:cs typeface="Times New Roman" panose="02020603050405020304" pitchFamily="18" charset="0"/>
              </a:rPr>
              <a:t> &lt; </a:t>
            </a:r>
            <a:r>
              <a:rPr lang="en-US" sz="1800" i="1" dirty="0" err="1">
                <a:latin typeface="Times New Roman" panose="02020603050405020304" pitchFamily="18" charset="0"/>
                <a:cs typeface="Times New Roman" panose="02020603050405020304" pitchFamily="18" charset="0"/>
              </a:rPr>
              <a:t>clock_period</a:t>
            </a:r>
            <a:r>
              <a:rPr lang="en-US" sz="1800" i="1" dirty="0">
                <a:latin typeface="Times New Roman" panose="02020603050405020304" pitchFamily="18" charset="0"/>
                <a:cs typeface="Times New Roman" panose="02020603050405020304" pitchFamily="18" charset="0"/>
              </a:rPr>
              <a:t> - external_delay1</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Hold</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Clk_to_q+combol</a:t>
            </a:r>
            <a:r>
              <a:rPr lang="en-US" sz="1800" i="1" dirty="0">
                <a:latin typeface="Times New Roman" panose="02020603050405020304" pitchFamily="18" charset="0"/>
                <a:cs typeface="Times New Roman" panose="02020603050405020304" pitchFamily="18" charset="0"/>
              </a:rPr>
              <a:t> &gt; </a:t>
            </a:r>
            <a:r>
              <a:rPr lang="en-US" sz="1800" i="1" dirty="0" err="1">
                <a:latin typeface="Times New Roman" panose="02020603050405020304" pitchFamily="18" charset="0"/>
                <a:cs typeface="Times New Roman" panose="02020603050405020304" pitchFamily="18" charset="0"/>
              </a:rPr>
              <a:t>hold_check</a:t>
            </a:r>
            <a:r>
              <a:rPr lang="en-US" sz="1800" i="1" dirty="0">
                <a:latin typeface="Times New Roman" panose="02020603050405020304" pitchFamily="18" charset="0"/>
                <a:cs typeface="Times New Roman" panose="02020603050405020304" pitchFamily="18" charset="0"/>
              </a:rPr>
              <a:t>(0) - external_delay2</a:t>
            </a:r>
          </a:p>
        </p:txBody>
      </p:sp>
      <p:sp>
        <p:nvSpPr>
          <p:cNvPr id="4" name="Slide Number Placeholder 3"/>
          <p:cNvSpPr>
            <a:spLocks noGrp="1"/>
          </p:cNvSpPr>
          <p:nvPr>
            <p:ph type="sldNum" sz="quarter" idx="5"/>
          </p:nvPr>
        </p:nvSpPr>
        <p:spPr/>
        <p:txBody>
          <a:bodyPr/>
          <a:lstStyle/>
          <a:p>
            <a:fld id="{3875E89F-E769-458E-AD3C-987C61BEE74F}" type="slidenum">
              <a:rPr lang="en-US" smtClean="0"/>
              <a:t>13</a:t>
            </a:fld>
            <a:endParaRPr lang="en-US"/>
          </a:p>
        </p:txBody>
      </p:sp>
    </p:spTree>
    <p:extLst>
      <p:ext uri="{BB962C8B-B14F-4D97-AF65-F5344CB8AC3E}">
        <p14:creationId xmlns:p14="http://schemas.microsoft.com/office/powerpoint/2010/main" val="1151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CF11-4C85-443A-B207-FBC1AEA0E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31800A-4086-435F-B912-BDBC68283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68FE2-2FD5-437D-A2B0-027954121AE4}"/>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DF233856-E6BF-4C2D-8D87-6E4F04559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7E273-B9F7-4F51-8639-BF88526465C9}"/>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331269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FCE7-0E37-4490-9A91-3D1165F6D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15FB6-31EE-44C6-BBA0-CC4051634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6EE8C-56ED-45E0-9ABA-6EDDF0F6CA61}"/>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FDE71903-0DAB-47C1-B3FC-20C80BEB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BEF57-7553-4152-A7EF-565E6903E6CD}"/>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38136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DBE95-589F-4F47-AAF4-59C825B4D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636E3-81DD-4D06-965C-854333D32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6062A-E2AE-4271-8B4E-A2358D511BBE}"/>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BE2754DE-378B-415B-95FC-9499973D1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DA286-92F7-4389-A7A0-152F1D7639FB}"/>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37374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93A8-D594-4F02-A9A7-BBDD1EA66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EA268-33C0-43EF-8600-515298B43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FF4B7-6A4A-478A-8739-35867F144854}"/>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DCDA8DB8-DF0C-4A71-BADD-BF84D1FEC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2BA00-0175-44D5-9939-4DD50129F77E}"/>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135584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BA62-71E6-49E8-9EF1-019A886F0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C256AC-9CCA-4906-A9E7-16A6D08F4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F3609-0B22-4446-B307-748D4999DBC3}"/>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D79CFCF1-51ED-42BE-AD63-6A45B1D7C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B49BA-70F9-4A0E-B736-91140EEA61AF}"/>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328066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D826-443E-4F8A-AA52-A5C04A3117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F8A0F-CD00-49B4-8AED-457BE1D23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EBE39-A306-4DBE-9214-EFA2396E6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ECA448-FE36-4968-97D3-A4F81F904FF6}"/>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6" name="Footer Placeholder 5">
            <a:extLst>
              <a:ext uri="{FF2B5EF4-FFF2-40B4-BE49-F238E27FC236}">
                <a16:creationId xmlns:a16="http://schemas.microsoft.com/office/drawing/2014/main" id="{F8B85A63-432B-45E7-BB4F-E50361BA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A503D-B850-403D-A082-D818E2025EB9}"/>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9928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5402-E86C-4F14-9C6C-E216519275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7B0573-1685-4AE5-BA59-5876A57E49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E47D8-16B8-43BE-915A-04FC0AD4C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CF761B-455B-4AFD-8A1C-C49248D9C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E1A19-A679-4E10-ABFD-B8641E7A6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15D3F4-C9B2-44B2-9212-0F8AECA33285}"/>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8" name="Footer Placeholder 7">
            <a:extLst>
              <a:ext uri="{FF2B5EF4-FFF2-40B4-BE49-F238E27FC236}">
                <a16:creationId xmlns:a16="http://schemas.microsoft.com/office/drawing/2014/main" id="{96C0634A-D4E2-4825-8F20-C4F5B6014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650C-21E7-461B-9862-14B31AC313FC}"/>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170116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FA28-E810-4E3A-93C6-DBE817D70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40876E-4BD9-4680-AF13-0869A24E1B20}"/>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4" name="Footer Placeholder 3">
            <a:extLst>
              <a:ext uri="{FF2B5EF4-FFF2-40B4-BE49-F238E27FC236}">
                <a16:creationId xmlns:a16="http://schemas.microsoft.com/office/drawing/2014/main" id="{4577DCDA-50C5-48CC-A08E-CE8C1D1614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8D0ED-174F-4749-A7F1-F0C7D0E4B799}"/>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193103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6459A-3384-456B-BDD4-970EB15C618E}"/>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3" name="Footer Placeholder 2">
            <a:extLst>
              <a:ext uri="{FF2B5EF4-FFF2-40B4-BE49-F238E27FC236}">
                <a16:creationId xmlns:a16="http://schemas.microsoft.com/office/drawing/2014/main" id="{BBCA2CEF-8259-46E3-B8C0-2D9F3AAE8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B2ABC8-42B3-4FDA-989F-C910117DAEC2}"/>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422028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C6B8-1B07-48EE-8341-D6AF0EB7F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776DB-B26C-4E01-BDA0-AC1633878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7679FB-2404-4718-899F-2B208EA87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7AD3A-C714-419B-877E-E87AB35CDB69}"/>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6" name="Footer Placeholder 5">
            <a:extLst>
              <a:ext uri="{FF2B5EF4-FFF2-40B4-BE49-F238E27FC236}">
                <a16:creationId xmlns:a16="http://schemas.microsoft.com/office/drawing/2014/main" id="{81781788-1B28-4A2C-A738-448E4581C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5A0A7-1A4F-4C92-BBB0-72B836F18F75}"/>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12531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0978-877A-40ED-8E51-EEEBDC112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73F6A-9B93-40F7-822F-5D797A43C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574D52-0DD9-4546-831C-F6B0813EB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968FD-CE79-44BB-841D-4E9D691B053C}"/>
              </a:ext>
            </a:extLst>
          </p:cNvPr>
          <p:cNvSpPr>
            <a:spLocks noGrp="1"/>
          </p:cNvSpPr>
          <p:nvPr>
            <p:ph type="dt" sz="half" idx="10"/>
          </p:nvPr>
        </p:nvSpPr>
        <p:spPr/>
        <p:txBody>
          <a:bodyPr/>
          <a:lstStyle/>
          <a:p>
            <a:fld id="{F27C34B4-1C80-4F98-A333-CCC42F783F3B}" type="datetimeFigureOut">
              <a:rPr lang="en-US" smtClean="0"/>
              <a:t>2/21/2021</a:t>
            </a:fld>
            <a:endParaRPr lang="en-US"/>
          </a:p>
        </p:txBody>
      </p:sp>
      <p:sp>
        <p:nvSpPr>
          <p:cNvPr id="6" name="Footer Placeholder 5">
            <a:extLst>
              <a:ext uri="{FF2B5EF4-FFF2-40B4-BE49-F238E27FC236}">
                <a16:creationId xmlns:a16="http://schemas.microsoft.com/office/drawing/2014/main" id="{A26F8A46-433C-4E64-9F53-946B29115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71CCA-88D7-46DA-B347-A90AB5D119A3}"/>
              </a:ext>
            </a:extLst>
          </p:cNvPr>
          <p:cNvSpPr>
            <a:spLocks noGrp="1"/>
          </p:cNvSpPr>
          <p:nvPr>
            <p:ph type="sldNum" sz="quarter" idx="12"/>
          </p:nvPr>
        </p:nvSpPr>
        <p:spPr/>
        <p:txBody>
          <a:bodyPr/>
          <a:lstStyle/>
          <a:p>
            <a:fld id="{C6E53E66-C454-45B8-AC1D-5619106EC98C}" type="slidenum">
              <a:rPr lang="en-US" smtClean="0"/>
              <a:t>‹#›</a:t>
            </a:fld>
            <a:endParaRPr lang="en-US"/>
          </a:p>
        </p:txBody>
      </p:sp>
    </p:spTree>
    <p:extLst>
      <p:ext uri="{BB962C8B-B14F-4D97-AF65-F5344CB8AC3E}">
        <p14:creationId xmlns:p14="http://schemas.microsoft.com/office/powerpoint/2010/main" val="389160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5089D-97BF-4AF0-8CB7-B588D7CFD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953B77-8A92-4841-B0BF-89D225C39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27963-0AF5-4794-A761-A2BF4EED1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C34B4-1C80-4F98-A333-CCC42F783F3B}" type="datetimeFigureOut">
              <a:rPr lang="en-US" smtClean="0"/>
              <a:t>2/21/2021</a:t>
            </a:fld>
            <a:endParaRPr lang="en-US"/>
          </a:p>
        </p:txBody>
      </p:sp>
      <p:sp>
        <p:nvSpPr>
          <p:cNvPr id="5" name="Footer Placeholder 4">
            <a:extLst>
              <a:ext uri="{FF2B5EF4-FFF2-40B4-BE49-F238E27FC236}">
                <a16:creationId xmlns:a16="http://schemas.microsoft.com/office/drawing/2014/main" id="{3399464F-98AD-49A8-ABDB-F28E2EB33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B55B9A-A380-4C9C-BB5D-F7B11D366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53E66-C454-45B8-AC1D-5619106EC98C}" type="slidenum">
              <a:rPr lang="en-US" smtClean="0"/>
              <a:t>‹#›</a:t>
            </a:fld>
            <a:endParaRPr lang="en-US"/>
          </a:p>
        </p:txBody>
      </p:sp>
    </p:spTree>
    <p:extLst>
      <p:ext uri="{BB962C8B-B14F-4D97-AF65-F5344CB8AC3E}">
        <p14:creationId xmlns:p14="http://schemas.microsoft.com/office/powerpoint/2010/main" val="290240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Graphical user interface, background pattern&#10;&#10;Description automatically generated with medium confidence">
            <a:extLst>
              <a:ext uri="{FF2B5EF4-FFF2-40B4-BE49-F238E27FC236}">
                <a16:creationId xmlns:a16="http://schemas.microsoft.com/office/drawing/2014/main" id="{E0FC6E22-875B-40DE-8859-F46417D3C6A9}"/>
              </a:ext>
            </a:extLst>
          </p:cNvPr>
          <p:cNvPicPr>
            <a:picLocks noChangeAspect="1"/>
          </p:cNvPicPr>
          <p:nvPr/>
        </p:nvPicPr>
        <p:blipFill rotWithShape="1">
          <a:blip r:embed="rId2">
            <a:extLst>
              <a:ext uri="{28A0092B-C50C-407E-A947-70E740481C1C}">
                <a14:useLocalDpi xmlns:a14="http://schemas.microsoft.com/office/drawing/2010/main" val="0"/>
              </a:ext>
            </a:extLst>
          </a:blip>
          <a:srcRect t="27053" r="-1" b="1435"/>
          <a:stretch/>
        </p:blipFill>
        <p:spPr>
          <a:xfrm>
            <a:off x="321733" y="321733"/>
            <a:ext cx="11548534" cy="6214534"/>
          </a:xfrm>
          <a:prstGeom prst="rect">
            <a:avLst/>
          </a:prstGeom>
        </p:spPr>
      </p:pic>
    </p:spTree>
    <p:extLst>
      <p:ext uri="{BB962C8B-B14F-4D97-AF65-F5344CB8AC3E}">
        <p14:creationId xmlns:p14="http://schemas.microsoft.com/office/powerpoint/2010/main" val="10857436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9F5E342-39D0-4815-9617-7D25A5C8E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67526"/>
            <a:ext cx="6599492" cy="4922947"/>
          </a:xfrm>
          <a:prstGeom prst="rect">
            <a:avLst/>
          </a:prstGeom>
        </p:spPr>
      </p:pic>
    </p:spTree>
    <p:extLst>
      <p:ext uri="{BB962C8B-B14F-4D97-AF65-F5344CB8AC3E}">
        <p14:creationId xmlns:p14="http://schemas.microsoft.com/office/powerpoint/2010/main" val="126301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3CAF803E-E872-40AF-8B96-A9CB276D1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2285"/>
            <a:ext cx="6622354" cy="4953429"/>
          </a:xfrm>
          <a:prstGeom prst="rect">
            <a:avLst/>
          </a:prstGeom>
        </p:spPr>
      </p:pic>
    </p:spTree>
    <p:extLst>
      <p:ext uri="{BB962C8B-B14F-4D97-AF65-F5344CB8AC3E}">
        <p14:creationId xmlns:p14="http://schemas.microsoft.com/office/powerpoint/2010/main" val="69143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2776F47-2BAC-47CE-A9C1-D6139933F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064" y="959906"/>
            <a:ext cx="6591871" cy="4938188"/>
          </a:xfrm>
          <a:prstGeom prst="rect">
            <a:avLst/>
          </a:prstGeom>
        </p:spPr>
      </p:pic>
    </p:spTree>
    <p:extLst>
      <p:ext uri="{BB962C8B-B14F-4D97-AF65-F5344CB8AC3E}">
        <p14:creationId xmlns:p14="http://schemas.microsoft.com/office/powerpoint/2010/main" val="262574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20BEBA8-AD5C-45D2-A770-6A9B7CDBB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064" y="952285"/>
            <a:ext cx="6591871" cy="4953429"/>
          </a:xfrm>
          <a:prstGeom prst="rect">
            <a:avLst/>
          </a:prstGeom>
        </p:spPr>
      </p:pic>
    </p:spTree>
    <p:extLst>
      <p:ext uri="{BB962C8B-B14F-4D97-AF65-F5344CB8AC3E}">
        <p14:creationId xmlns:p14="http://schemas.microsoft.com/office/powerpoint/2010/main" val="254373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A7DAF23E-4FA9-4255-9D6D-952FD845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52285"/>
            <a:ext cx="6599492" cy="4953429"/>
          </a:xfrm>
          <a:prstGeom prst="rect">
            <a:avLst/>
          </a:prstGeom>
        </p:spPr>
      </p:pic>
    </p:spTree>
    <p:extLst>
      <p:ext uri="{BB962C8B-B14F-4D97-AF65-F5344CB8AC3E}">
        <p14:creationId xmlns:p14="http://schemas.microsoft.com/office/powerpoint/2010/main" val="208716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AF5C14C-038B-45FA-A2A0-6DACB0227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67526"/>
            <a:ext cx="6622354" cy="4922947"/>
          </a:xfrm>
          <a:prstGeom prst="rect">
            <a:avLst/>
          </a:prstGeom>
        </p:spPr>
      </p:pic>
    </p:spTree>
    <p:extLst>
      <p:ext uri="{BB962C8B-B14F-4D97-AF65-F5344CB8AC3E}">
        <p14:creationId xmlns:p14="http://schemas.microsoft.com/office/powerpoint/2010/main" val="3337841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AB9011F-3D89-448B-B12F-247ED8008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44664"/>
            <a:ext cx="6614733" cy="4968671"/>
          </a:xfrm>
          <a:prstGeom prst="rect">
            <a:avLst/>
          </a:prstGeom>
        </p:spPr>
      </p:pic>
    </p:spTree>
    <p:extLst>
      <p:ext uri="{BB962C8B-B14F-4D97-AF65-F5344CB8AC3E}">
        <p14:creationId xmlns:p14="http://schemas.microsoft.com/office/powerpoint/2010/main" val="346600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0812168-9FEB-4BB6-90E6-D96A3B760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75147"/>
            <a:ext cx="6614733" cy="4907705"/>
          </a:xfrm>
          <a:prstGeom prst="rect">
            <a:avLst/>
          </a:prstGeom>
        </p:spPr>
      </p:pic>
    </p:spTree>
    <p:extLst>
      <p:ext uri="{BB962C8B-B14F-4D97-AF65-F5344CB8AC3E}">
        <p14:creationId xmlns:p14="http://schemas.microsoft.com/office/powerpoint/2010/main" val="264997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61ED8C4-232B-4872-AA86-16BA951FD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6095"/>
            <a:ext cx="6607113" cy="4945809"/>
          </a:xfrm>
          <a:prstGeom prst="rect">
            <a:avLst/>
          </a:prstGeom>
        </p:spPr>
      </p:pic>
    </p:spTree>
    <p:extLst>
      <p:ext uri="{BB962C8B-B14F-4D97-AF65-F5344CB8AC3E}">
        <p14:creationId xmlns:p14="http://schemas.microsoft.com/office/powerpoint/2010/main" val="343100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B56F14F4-A124-4839-8FD5-A1A8B9745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1386663"/>
            <a:ext cx="6637595" cy="4084674"/>
          </a:xfrm>
          <a:prstGeom prst="rect">
            <a:avLst/>
          </a:prstGeom>
        </p:spPr>
      </p:pic>
    </p:spTree>
    <p:extLst>
      <p:ext uri="{BB962C8B-B14F-4D97-AF65-F5344CB8AC3E}">
        <p14:creationId xmlns:p14="http://schemas.microsoft.com/office/powerpoint/2010/main" val="273129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4C79523F-7580-452D-A689-4F9079CF8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40854"/>
            <a:ext cx="6607113" cy="4976291"/>
          </a:xfrm>
          <a:prstGeom prst="rect">
            <a:avLst/>
          </a:prstGeom>
        </p:spPr>
      </p:pic>
    </p:spTree>
    <p:extLst>
      <p:ext uri="{BB962C8B-B14F-4D97-AF65-F5344CB8AC3E}">
        <p14:creationId xmlns:p14="http://schemas.microsoft.com/office/powerpoint/2010/main" val="102654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email&#10;&#10;Description automatically generated">
            <a:extLst>
              <a:ext uri="{FF2B5EF4-FFF2-40B4-BE49-F238E27FC236}">
                <a16:creationId xmlns:a16="http://schemas.microsoft.com/office/drawing/2014/main" id="{86A8F17C-6E15-42B5-90E7-23186BAEE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1386663"/>
            <a:ext cx="6607113" cy="4084674"/>
          </a:xfrm>
          <a:prstGeom prst="rect">
            <a:avLst/>
          </a:prstGeom>
        </p:spPr>
      </p:pic>
    </p:spTree>
    <p:extLst>
      <p:ext uri="{BB962C8B-B14F-4D97-AF65-F5344CB8AC3E}">
        <p14:creationId xmlns:p14="http://schemas.microsoft.com/office/powerpoint/2010/main" val="189422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2B2D32F3-8546-4149-B627-97FE6FC5F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1386663"/>
            <a:ext cx="6637595" cy="4084674"/>
          </a:xfrm>
          <a:prstGeom prst="rect">
            <a:avLst/>
          </a:prstGeom>
        </p:spPr>
      </p:pic>
      <p:pic>
        <p:nvPicPr>
          <p:cNvPr id="7" name="Picture 6" descr="Diagram&#10;&#10;Description automatically generated">
            <a:extLst>
              <a:ext uri="{FF2B5EF4-FFF2-40B4-BE49-F238E27FC236}">
                <a16:creationId xmlns:a16="http://schemas.microsoft.com/office/drawing/2014/main" id="{CDB34702-415E-477A-888C-DE5C284B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202" y="3647872"/>
            <a:ext cx="6637595" cy="1823465"/>
          </a:xfrm>
          <a:prstGeom prst="rect">
            <a:avLst/>
          </a:prstGeom>
        </p:spPr>
      </p:pic>
    </p:spTree>
    <p:extLst>
      <p:ext uri="{BB962C8B-B14F-4D97-AF65-F5344CB8AC3E}">
        <p14:creationId xmlns:p14="http://schemas.microsoft.com/office/powerpoint/2010/main" val="283582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57E41925-568F-45AC-8836-F993FFF4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1409525"/>
            <a:ext cx="6607113" cy="4038950"/>
          </a:xfrm>
          <a:prstGeom prst="rect">
            <a:avLst/>
          </a:prstGeom>
        </p:spPr>
      </p:pic>
    </p:spTree>
    <p:extLst>
      <p:ext uri="{BB962C8B-B14F-4D97-AF65-F5344CB8AC3E}">
        <p14:creationId xmlns:p14="http://schemas.microsoft.com/office/powerpoint/2010/main" val="170226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518EFD6-20C9-4333-AA72-D33168E73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1379042"/>
            <a:ext cx="6614733" cy="4099915"/>
          </a:xfrm>
          <a:prstGeom prst="rect">
            <a:avLst/>
          </a:prstGeom>
        </p:spPr>
      </p:pic>
      <p:pic>
        <p:nvPicPr>
          <p:cNvPr id="7" name="Picture 6" descr="Diagram&#10;&#10;Description automatically generated">
            <a:extLst>
              <a:ext uri="{FF2B5EF4-FFF2-40B4-BE49-F238E27FC236}">
                <a16:creationId xmlns:a16="http://schemas.microsoft.com/office/drawing/2014/main" id="{7082C2CB-B887-47FC-AE7A-C8492E0D9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381" y="2072247"/>
            <a:ext cx="2829985" cy="1585097"/>
          </a:xfrm>
          <a:prstGeom prst="rect">
            <a:avLst/>
          </a:prstGeom>
        </p:spPr>
      </p:pic>
    </p:spTree>
    <p:extLst>
      <p:ext uri="{BB962C8B-B14F-4D97-AF65-F5344CB8AC3E}">
        <p14:creationId xmlns:p14="http://schemas.microsoft.com/office/powerpoint/2010/main" val="386559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letter, email&#10;&#10;Description automatically generated">
            <a:extLst>
              <a:ext uri="{FF2B5EF4-FFF2-40B4-BE49-F238E27FC236}">
                <a16:creationId xmlns:a16="http://schemas.microsoft.com/office/drawing/2014/main" id="{58B74C68-806D-4FAD-9D9E-9B56B13B9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12" y="952285"/>
            <a:ext cx="6629975" cy="4953429"/>
          </a:xfrm>
          <a:prstGeom prst="rect">
            <a:avLst/>
          </a:prstGeom>
        </p:spPr>
      </p:pic>
    </p:spTree>
    <p:extLst>
      <p:ext uri="{BB962C8B-B14F-4D97-AF65-F5344CB8AC3E}">
        <p14:creationId xmlns:p14="http://schemas.microsoft.com/office/powerpoint/2010/main" val="279742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35D4361-E0A6-408F-9B35-86A0A9CF1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9906"/>
            <a:ext cx="6614733" cy="4938188"/>
          </a:xfrm>
          <a:prstGeom prst="rect">
            <a:avLst/>
          </a:prstGeom>
        </p:spPr>
      </p:pic>
    </p:spTree>
    <p:extLst>
      <p:ext uri="{BB962C8B-B14F-4D97-AF65-F5344CB8AC3E}">
        <p14:creationId xmlns:p14="http://schemas.microsoft.com/office/powerpoint/2010/main" val="41248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engineering drawing&#10;&#10;Description automatically generated">
            <a:extLst>
              <a:ext uri="{FF2B5EF4-FFF2-40B4-BE49-F238E27FC236}">
                <a16:creationId xmlns:a16="http://schemas.microsoft.com/office/drawing/2014/main" id="{30B717FE-E1B3-4835-B6B6-6F53C6F8B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44664"/>
            <a:ext cx="6614733" cy="4968671"/>
          </a:xfrm>
          <a:prstGeom prst="rect">
            <a:avLst/>
          </a:prstGeom>
        </p:spPr>
      </p:pic>
    </p:spTree>
    <p:extLst>
      <p:ext uri="{BB962C8B-B14F-4D97-AF65-F5344CB8AC3E}">
        <p14:creationId xmlns:p14="http://schemas.microsoft.com/office/powerpoint/2010/main" val="341080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3B7A01A-2235-469A-9AD1-FE5A59CA2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392" y="933233"/>
            <a:ext cx="6645216" cy="4991533"/>
          </a:xfrm>
          <a:prstGeom prst="rect">
            <a:avLst/>
          </a:prstGeom>
        </p:spPr>
      </p:pic>
    </p:spTree>
    <p:extLst>
      <p:ext uri="{BB962C8B-B14F-4D97-AF65-F5344CB8AC3E}">
        <p14:creationId xmlns:p14="http://schemas.microsoft.com/office/powerpoint/2010/main" val="2992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0ED672A-9439-44BF-98C7-59955F36E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87572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0A5A9428-F6E4-4A43-876D-D9A0041F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2285"/>
            <a:ext cx="6622354" cy="4953429"/>
          </a:xfrm>
          <a:prstGeom prst="rect">
            <a:avLst/>
          </a:prstGeom>
        </p:spPr>
      </p:pic>
    </p:spTree>
    <p:extLst>
      <p:ext uri="{BB962C8B-B14F-4D97-AF65-F5344CB8AC3E}">
        <p14:creationId xmlns:p14="http://schemas.microsoft.com/office/powerpoint/2010/main" val="176616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FFC65669-45C1-40CD-AF5E-95F065D94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253768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661</Words>
  <Application>Microsoft Office PowerPoint</Application>
  <PresentationFormat>Widescreen</PresentationFormat>
  <Paragraphs>83</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5</cp:revision>
  <dcterms:created xsi:type="dcterms:W3CDTF">2021-02-21T18:16:55Z</dcterms:created>
  <dcterms:modified xsi:type="dcterms:W3CDTF">2021-02-21T21:02:34Z</dcterms:modified>
</cp:coreProperties>
</file>