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546" autoAdjust="0"/>
  </p:normalViewPr>
  <p:slideViewPr>
    <p:cSldViewPr snapToGrid="0">
      <p:cViewPr varScale="1">
        <p:scale>
          <a:sx n="59" d="100"/>
          <a:sy n="59" d="100"/>
        </p:scale>
        <p:origin x="158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52F8A0-9A93-42E7-8A4C-56AE96324471}" type="datetimeFigureOut">
              <a:rPr lang="en-US" smtClean="0"/>
              <a:t>2/22/2021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A3945-C66F-43AF-A5AF-A1E8C137155F}" type="slidenum">
              <a:rPr lang="en-US" smtClean="0"/>
              <a:t>‹#›</a:t>
            </a:fld>
            <a:endParaRPr lang="en-US"/>
          </a:p>
        </p:txBody>
      </p:sp>
    </p:spTree>
    <p:extLst>
      <p:ext uri="{BB962C8B-B14F-4D97-AF65-F5344CB8AC3E}">
        <p14:creationId xmlns:p14="http://schemas.microsoft.com/office/powerpoint/2010/main" val="3245190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1" dirty="0">
                <a:latin typeface="Times New Roman" panose="02020603050405020304" pitchFamily="18" charset="0"/>
                <a:cs typeface="Times New Roman" panose="02020603050405020304" pitchFamily="18" charset="0"/>
              </a:rPr>
              <a:t>Multi-Mode, Multi-Corner Analysis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Today’s chips include:</a:t>
            </a:r>
          </a:p>
          <a:p>
            <a:endParaRPr lang="en-US" sz="1800"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Multiple standards support</a:t>
            </a:r>
          </a:p>
          <a:p>
            <a:pPr marL="285750" indent="-285750">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Multiple functionalities</a:t>
            </a:r>
          </a:p>
          <a:p>
            <a:pPr marL="285750" indent="-285750">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Multiple power profiles</a:t>
            </a:r>
          </a:p>
          <a:p>
            <a:pPr marL="285750" indent="-285750">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Multiple test modes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These conditions result in multiple constraint sets.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MMMC analysis needs to understand the conditions under which to run and the design mode to execute in. </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In the slide, the conditions are named “Delay Corner” and the design mode is named “Constraint Mode”.</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The multiple MMMC analyses use combinations of Delay Corners and Constraint Modes to comprehensively evaluate the performance of the design.</a:t>
            </a:r>
          </a:p>
        </p:txBody>
      </p:sp>
      <p:sp>
        <p:nvSpPr>
          <p:cNvPr id="4" name="Slide Number Placeholder 3"/>
          <p:cNvSpPr>
            <a:spLocks noGrp="1"/>
          </p:cNvSpPr>
          <p:nvPr>
            <p:ph type="sldNum" sz="quarter" idx="5"/>
          </p:nvPr>
        </p:nvSpPr>
        <p:spPr/>
        <p:txBody>
          <a:bodyPr/>
          <a:lstStyle/>
          <a:p>
            <a:fld id="{003A3945-C66F-43AF-A5AF-A1E8C137155F}" type="slidenum">
              <a:rPr lang="en-US" smtClean="0"/>
              <a:t>3</a:t>
            </a:fld>
            <a:endParaRPr lang="en-US"/>
          </a:p>
        </p:txBody>
      </p:sp>
    </p:spTree>
    <p:extLst>
      <p:ext uri="{BB962C8B-B14F-4D97-AF65-F5344CB8AC3E}">
        <p14:creationId xmlns:p14="http://schemas.microsoft.com/office/powerpoint/2010/main" val="1046329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1" dirty="0">
                <a:latin typeface="Times New Roman" panose="02020603050405020304" pitchFamily="18" charset="0"/>
                <a:cs typeface="Times New Roman" panose="02020603050405020304" pitchFamily="18" charset="0"/>
              </a:rPr>
              <a:t>Single Analysis Mode</a:t>
            </a:r>
          </a:p>
          <a:p>
            <a:endParaRPr lang="en-US" sz="1800" i="1"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800" i="1" dirty="0">
                <a:latin typeface="Times New Roman" panose="02020603050405020304" pitchFamily="18" charset="0"/>
                <a:cs typeface="Times New Roman" panose="02020603050405020304" pitchFamily="18" charset="0"/>
              </a:rPr>
              <a:t>Single setup mode:</a:t>
            </a:r>
          </a:p>
          <a:p>
            <a:pPr marL="285750" indent="-285750">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Launch clock + data path: Late path (Or longest path) &lt;= Capture clock path: Early path (Or shortest path) + Clock Period - Setup</a:t>
            </a:r>
          </a:p>
          <a:p>
            <a:pPr marL="285750" indent="-285750">
              <a:buFont typeface="Arial" panose="020B0604020202020204" pitchFamily="34" charset="0"/>
              <a:buChar char="•"/>
            </a:pPr>
            <a:endParaRPr lang="en-US" sz="1800" i="1"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800" i="1" dirty="0">
                <a:latin typeface="Times New Roman" panose="02020603050405020304" pitchFamily="18" charset="0"/>
                <a:cs typeface="Times New Roman" panose="02020603050405020304" pitchFamily="18" charset="0"/>
              </a:rPr>
              <a:t>Single hold mode:</a:t>
            </a:r>
          </a:p>
          <a:p>
            <a:pPr marL="285750" indent="-285750">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Launch clock + data path: Early path (Or shortest path) &gt;= Capture clock path: Late path (Or longest path) + Hold</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By default, Synopsys® PrimeTime® performs early/late analysis with a single library. You can </a:t>
            </a:r>
            <a:r>
              <a:rPr lang="en-US" sz="1800" i="1" dirty="0" err="1">
                <a:latin typeface="Times New Roman" panose="02020603050405020304" pitchFamily="18" charset="0"/>
                <a:cs typeface="Times New Roman" panose="02020603050405020304" pitchFamily="18" charset="0"/>
              </a:rPr>
              <a:t>nin</a:t>
            </a:r>
            <a:r>
              <a:rPr lang="en-US" sz="1800" i="1" dirty="0">
                <a:latin typeface="Times New Roman" panose="02020603050405020304" pitchFamily="18" charset="0"/>
                <a:cs typeface="Times New Roman" panose="02020603050405020304" pitchFamily="18" charset="0"/>
              </a:rPr>
              <a:t> Cadence® Encounter® Timing System in on-chip variation (OCV) mode to get similar early/late analysis with a single library.</a:t>
            </a:r>
          </a:p>
        </p:txBody>
      </p:sp>
      <p:sp>
        <p:nvSpPr>
          <p:cNvPr id="4" name="Slide Number Placeholder 3"/>
          <p:cNvSpPr>
            <a:spLocks noGrp="1"/>
          </p:cNvSpPr>
          <p:nvPr>
            <p:ph type="sldNum" sz="quarter" idx="5"/>
          </p:nvPr>
        </p:nvSpPr>
        <p:spPr/>
        <p:txBody>
          <a:bodyPr/>
          <a:lstStyle/>
          <a:p>
            <a:fld id="{003A3945-C66F-43AF-A5AF-A1E8C137155F}" type="slidenum">
              <a:rPr lang="en-US" smtClean="0"/>
              <a:t>5</a:t>
            </a:fld>
            <a:endParaRPr lang="en-US"/>
          </a:p>
        </p:txBody>
      </p:sp>
    </p:spTree>
    <p:extLst>
      <p:ext uri="{BB962C8B-B14F-4D97-AF65-F5344CB8AC3E}">
        <p14:creationId xmlns:p14="http://schemas.microsoft.com/office/powerpoint/2010/main" val="2854445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1" dirty="0">
                <a:latin typeface="Times New Roman" panose="02020603050405020304" pitchFamily="18" charset="0"/>
                <a:cs typeface="Times New Roman" panose="02020603050405020304" pitchFamily="18" charset="0"/>
              </a:rPr>
              <a:t>Best-Case Worst-Case Analysis Mode</a:t>
            </a:r>
          </a:p>
          <a:p>
            <a:endParaRPr lang="en-US" sz="1800"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BC/WC Setup Mode:</a:t>
            </a:r>
          </a:p>
          <a:p>
            <a:r>
              <a:rPr lang="en-US" sz="1800" i="1" dirty="0">
                <a:latin typeface="Times New Roman" panose="02020603050405020304" pitchFamily="18" charset="0"/>
                <a:cs typeface="Times New Roman" panose="02020603050405020304" pitchFamily="18" charset="0"/>
              </a:rPr>
              <a:t>Launch Clock + Data path: Max delays + Late path Capture clock path: Max delays + Early path</a:t>
            </a:r>
          </a:p>
          <a:p>
            <a:endParaRPr lang="en-US" sz="1800"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BC/WC Hold Mode:</a:t>
            </a:r>
          </a:p>
          <a:p>
            <a:r>
              <a:rPr lang="en-US" sz="1800" i="1" dirty="0">
                <a:latin typeface="Times New Roman" panose="02020603050405020304" pitchFamily="18" charset="0"/>
                <a:cs typeface="Times New Roman" panose="02020603050405020304" pitchFamily="18" charset="0"/>
              </a:rPr>
              <a:t>Launch Clock + Data path: Min delays + Early path Capture clock path: Min delays + Late path</a:t>
            </a:r>
          </a:p>
        </p:txBody>
      </p:sp>
      <p:sp>
        <p:nvSpPr>
          <p:cNvPr id="4" name="Slide Number Placeholder 3"/>
          <p:cNvSpPr>
            <a:spLocks noGrp="1"/>
          </p:cNvSpPr>
          <p:nvPr>
            <p:ph type="sldNum" sz="quarter" idx="5"/>
          </p:nvPr>
        </p:nvSpPr>
        <p:spPr/>
        <p:txBody>
          <a:bodyPr/>
          <a:lstStyle/>
          <a:p>
            <a:fld id="{003A3945-C66F-43AF-A5AF-A1E8C137155F}" type="slidenum">
              <a:rPr lang="en-US" smtClean="0"/>
              <a:t>6</a:t>
            </a:fld>
            <a:endParaRPr lang="en-US"/>
          </a:p>
        </p:txBody>
      </p:sp>
    </p:spTree>
    <p:extLst>
      <p:ext uri="{BB962C8B-B14F-4D97-AF65-F5344CB8AC3E}">
        <p14:creationId xmlns:p14="http://schemas.microsoft.com/office/powerpoint/2010/main" val="1532126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1" dirty="0">
                <a:latin typeface="Times New Roman" panose="02020603050405020304" pitchFamily="18" charset="0"/>
                <a:cs typeface="Times New Roman" panose="02020603050405020304" pitchFamily="18" charset="0"/>
              </a:rPr>
              <a:t>On-Chip Variation (OCV)/ Min-Max Analysis Mode</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In this mode, the software analyzes variations across a chip during operation. This method is also known as min-max analysis.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On-chip variation (OCV) for pessimistic setup checks would speed up the clock to FF2 and slow it down for FF1. </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This could effectively make the data from FF 1 late to FF2 D-input causing a setup time violation. Using the mixed libraries models a worst case OCV situation. </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On-chip variation for hold checks does the opposite of the setup checks. </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The data from FF 1 arrives sooner due to the fast or min library being applied to that clock path. </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The slow or max delay library is applied to the clock path to FF2. </a:t>
            </a:r>
            <a:br>
              <a:rPr lang="en-US" sz="1800" i="1" dirty="0">
                <a:latin typeface="Times New Roman" panose="02020603050405020304" pitchFamily="18" charset="0"/>
                <a:cs typeface="Times New Roman" panose="02020603050405020304" pitchFamily="18" charset="0"/>
              </a:rPr>
            </a:br>
            <a:br>
              <a:rPr lang="en-US" sz="1800" i="1" dirty="0">
                <a:latin typeface="Times New Roman" panose="02020603050405020304" pitchFamily="18" charset="0"/>
                <a:cs typeface="Times New Roman" panose="02020603050405020304" pitchFamily="18" charset="0"/>
              </a:rPr>
            </a:br>
            <a:r>
              <a:rPr lang="en-US" sz="1800" i="1" dirty="0">
                <a:latin typeface="Times New Roman" panose="02020603050405020304" pitchFamily="18" charset="0"/>
                <a:cs typeface="Times New Roman" panose="02020603050405020304" pitchFamily="18" charset="0"/>
              </a:rPr>
              <a:t>This shifts the clock edge closer to the data edge possibly revealing a hold time violation. </a:t>
            </a:r>
            <a:br>
              <a:rPr lang="en-US" sz="1800" i="1" dirty="0">
                <a:latin typeface="Times New Roman" panose="02020603050405020304" pitchFamily="18" charset="0"/>
                <a:cs typeface="Times New Roman" panose="02020603050405020304" pitchFamily="18" charset="0"/>
              </a:rPr>
            </a:br>
            <a:br>
              <a:rPr lang="en-US" sz="1800" i="1" dirty="0">
                <a:latin typeface="Times New Roman" panose="02020603050405020304" pitchFamily="18" charset="0"/>
                <a:cs typeface="Times New Roman" panose="02020603050405020304" pitchFamily="18" charset="0"/>
              </a:rPr>
            </a:br>
            <a:r>
              <a:rPr lang="en-US" sz="1800" i="1" dirty="0">
                <a:latin typeface="Times New Roman" panose="02020603050405020304" pitchFamily="18" charset="0"/>
                <a:cs typeface="Times New Roman" panose="02020603050405020304" pitchFamily="18" charset="0"/>
              </a:rPr>
              <a:t>The data edge is shifted towards the FF2 clock edge and the FF2 clock edge towards the data edge.</a:t>
            </a:r>
            <a:br>
              <a:rPr lang="en-US" sz="1800" i="1" dirty="0">
                <a:latin typeface="Times New Roman" panose="02020603050405020304" pitchFamily="18" charset="0"/>
                <a:cs typeface="Times New Roman" panose="02020603050405020304" pitchFamily="18" charset="0"/>
              </a:rPr>
            </a:br>
            <a:endParaRPr lang="en-US" sz="1800"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OCV Setup Mode</a:t>
            </a:r>
          </a:p>
          <a:p>
            <a:pPr marL="0" indent="0">
              <a:buFont typeface="Arial" panose="020B0604020202020204" pitchFamily="34" charset="0"/>
              <a:buNone/>
            </a:pPr>
            <a:r>
              <a:rPr lang="en-US" sz="1800" i="1" dirty="0">
                <a:latin typeface="Times New Roman" panose="02020603050405020304" pitchFamily="18" charset="0"/>
                <a:cs typeface="Times New Roman" panose="02020603050405020304" pitchFamily="18" charset="0"/>
              </a:rPr>
              <a:t>Launch Clock + Data path: Max Delays + Late path Capture clock path: Min Delays + Early path</a:t>
            </a:r>
          </a:p>
          <a:p>
            <a:pPr marL="285750" indent="-285750">
              <a:buFont typeface="Arial" panose="020B0604020202020204" pitchFamily="34" charset="0"/>
              <a:buChar char="•"/>
            </a:pPr>
            <a:endParaRPr lang="en-US" sz="1800"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OCV Hold Mode</a:t>
            </a:r>
          </a:p>
          <a:p>
            <a:pPr marL="0" indent="0">
              <a:buFont typeface="Arial" panose="020B0604020202020204" pitchFamily="34" charset="0"/>
              <a:buNone/>
            </a:pPr>
            <a:r>
              <a:rPr lang="en-US" sz="1800" i="1" dirty="0">
                <a:latin typeface="Times New Roman" panose="02020603050405020304" pitchFamily="18" charset="0"/>
                <a:cs typeface="Times New Roman" panose="02020603050405020304" pitchFamily="18" charset="0"/>
              </a:rPr>
              <a:t>Launch Clock + Data path: Min Delays + Early Path Capture clock path: Max Delays + Late </a:t>
            </a:r>
            <a:r>
              <a:rPr lang="en-US" sz="1800" i="1" dirty="0" err="1">
                <a:latin typeface="Times New Roman" panose="02020603050405020304" pitchFamily="18" charset="0"/>
                <a:cs typeface="Times New Roman" panose="02020603050405020304" pitchFamily="18" charset="0"/>
              </a:rPr>
              <a:t>Pathnch</a:t>
            </a:r>
            <a:r>
              <a:rPr lang="en-US" sz="1800" i="1" dirty="0">
                <a:latin typeface="Times New Roman" panose="02020603050405020304" pitchFamily="18" charset="0"/>
                <a:cs typeface="Times New Roman" panose="02020603050405020304" pitchFamily="18" charset="0"/>
              </a:rPr>
              <a:t> Clock + Data path: Min Delays + Early Path Capture clock path: Max Delays + Late Path</a:t>
            </a:r>
          </a:p>
        </p:txBody>
      </p:sp>
      <p:sp>
        <p:nvSpPr>
          <p:cNvPr id="4" name="Slide Number Placeholder 3"/>
          <p:cNvSpPr>
            <a:spLocks noGrp="1"/>
          </p:cNvSpPr>
          <p:nvPr>
            <p:ph type="sldNum" sz="quarter" idx="5"/>
          </p:nvPr>
        </p:nvSpPr>
        <p:spPr/>
        <p:txBody>
          <a:bodyPr/>
          <a:lstStyle/>
          <a:p>
            <a:fld id="{003A3945-C66F-43AF-A5AF-A1E8C137155F}" type="slidenum">
              <a:rPr lang="en-US" smtClean="0"/>
              <a:t>7</a:t>
            </a:fld>
            <a:endParaRPr lang="en-US"/>
          </a:p>
        </p:txBody>
      </p:sp>
    </p:spTree>
    <p:extLst>
      <p:ext uri="{BB962C8B-B14F-4D97-AF65-F5344CB8AC3E}">
        <p14:creationId xmlns:p14="http://schemas.microsoft.com/office/powerpoint/2010/main" val="3153395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1" dirty="0">
                <a:latin typeface="Times New Roman" panose="02020603050405020304" pitchFamily="18" charset="0"/>
                <a:cs typeface="Times New Roman" panose="02020603050405020304" pitchFamily="18" charset="0"/>
              </a:rPr>
              <a:t>Innovus: Setup Check Report</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The example report shows a setup timing check created in the Innovus® Implementation System. The calculation of required time includes setup. The report also shows the calculation of the arrival time along the timing path.</a:t>
            </a:r>
          </a:p>
        </p:txBody>
      </p:sp>
      <p:sp>
        <p:nvSpPr>
          <p:cNvPr id="4" name="Slide Number Placeholder 3"/>
          <p:cNvSpPr>
            <a:spLocks noGrp="1"/>
          </p:cNvSpPr>
          <p:nvPr>
            <p:ph type="sldNum" sz="quarter" idx="5"/>
          </p:nvPr>
        </p:nvSpPr>
        <p:spPr/>
        <p:txBody>
          <a:bodyPr/>
          <a:lstStyle/>
          <a:p>
            <a:fld id="{003A3945-C66F-43AF-A5AF-A1E8C137155F}" type="slidenum">
              <a:rPr lang="en-US" smtClean="0"/>
              <a:t>9</a:t>
            </a:fld>
            <a:endParaRPr lang="en-US"/>
          </a:p>
        </p:txBody>
      </p:sp>
    </p:spTree>
    <p:extLst>
      <p:ext uri="{BB962C8B-B14F-4D97-AF65-F5344CB8AC3E}">
        <p14:creationId xmlns:p14="http://schemas.microsoft.com/office/powerpoint/2010/main" val="738633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1" dirty="0">
                <a:latin typeface="Times New Roman" panose="02020603050405020304" pitchFamily="18" charset="0"/>
                <a:cs typeface="Times New Roman" panose="02020603050405020304" pitchFamily="18" charset="0"/>
              </a:rPr>
              <a:t>Innovus: Hold Check Report</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This report shows a hold check in the Innovus® Implementation System.</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The report also includes the other end arrival time calculated as the time that the clock signal arrives at the capture clock.</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The hold is shown in the required time section and is added to the required time. The other end arrival time is mainly helpful when the capture clock is different from the launch clock.</a:t>
            </a:r>
          </a:p>
        </p:txBody>
      </p:sp>
      <p:sp>
        <p:nvSpPr>
          <p:cNvPr id="4" name="Slide Number Placeholder 3"/>
          <p:cNvSpPr>
            <a:spLocks noGrp="1"/>
          </p:cNvSpPr>
          <p:nvPr>
            <p:ph type="sldNum" sz="quarter" idx="5"/>
          </p:nvPr>
        </p:nvSpPr>
        <p:spPr/>
        <p:txBody>
          <a:bodyPr/>
          <a:lstStyle/>
          <a:p>
            <a:fld id="{003A3945-C66F-43AF-A5AF-A1E8C137155F}" type="slidenum">
              <a:rPr lang="en-US" smtClean="0"/>
              <a:t>10</a:t>
            </a:fld>
            <a:endParaRPr lang="en-US"/>
          </a:p>
        </p:txBody>
      </p:sp>
    </p:spTree>
    <p:extLst>
      <p:ext uri="{BB962C8B-B14F-4D97-AF65-F5344CB8AC3E}">
        <p14:creationId xmlns:p14="http://schemas.microsoft.com/office/powerpoint/2010/main" val="2506013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1" dirty="0">
                <a:latin typeface="Times New Roman" panose="02020603050405020304" pitchFamily="18" charset="0"/>
                <a:cs typeface="Times New Roman" panose="02020603050405020304" pitchFamily="18" charset="0"/>
              </a:rPr>
              <a:t>PrimeTime: Timing Report</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The shown report is a PrimeTime report. The report shows the arrival time. the required time and the slack calculations in separate sections.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The report type and the start and end points are given at the beginning of the report.</a:t>
            </a:r>
          </a:p>
        </p:txBody>
      </p:sp>
      <p:sp>
        <p:nvSpPr>
          <p:cNvPr id="4" name="Slide Number Placeholder 3"/>
          <p:cNvSpPr>
            <a:spLocks noGrp="1"/>
          </p:cNvSpPr>
          <p:nvPr>
            <p:ph type="sldNum" sz="quarter" idx="5"/>
          </p:nvPr>
        </p:nvSpPr>
        <p:spPr/>
        <p:txBody>
          <a:bodyPr/>
          <a:lstStyle/>
          <a:p>
            <a:fld id="{003A3945-C66F-43AF-A5AF-A1E8C137155F}" type="slidenum">
              <a:rPr lang="en-US" smtClean="0"/>
              <a:t>11</a:t>
            </a:fld>
            <a:endParaRPr lang="en-US"/>
          </a:p>
        </p:txBody>
      </p:sp>
    </p:spTree>
    <p:extLst>
      <p:ext uri="{BB962C8B-B14F-4D97-AF65-F5344CB8AC3E}">
        <p14:creationId xmlns:p14="http://schemas.microsoft.com/office/powerpoint/2010/main" val="2772658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1" dirty="0">
                <a:latin typeface="Times New Roman" panose="02020603050405020304" pitchFamily="18" charset="0"/>
                <a:cs typeface="Times New Roman" panose="02020603050405020304" pitchFamily="18" charset="0"/>
              </a:rPr>
              <a:t>Tempus: Timing Report</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In this example report, notice the following:</a:t>
            </a:r>
          </a:p>
          <a:p>
            <a:endParaRPr lang="en-US" sz="1800" i="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The start point and the end points</a:t>
            </a:r>
          </a:p>
          <a:p>
            <a:pPr marL="171450" indent="-171450">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The timing path is shown from the start point to the end point.</a:t>
            </a:r>
          </a:p>
          <a:p>
            <a:pPr marL="171450" indent="-171450">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The slack. the required. and arrival times</a:t>
            </a:r>
          </a:p>
          <a:p>
            <a:pPr marL="171450" indent="-171450">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The clock uncertainty</a:t>
            </a:r>
          </a:p>
          <a:p>
            <a:pPr marL="171450" indent="-171450">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The instance arcs</a:t>
            </a:r>
          </a:p>
          <a:p>
            <a:pPr marL="171450" indent="-171450">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The delay through the cell for each arc.</a:t>
            </a:r>
          </a:p>
        </p:txBody>
      </p:sp>
      <p:sp>
        <p:nvSpPr>
          <p:cNvPr id="4" name="Slide Number Placeholder 3"/>
          <p:cNvSpPr>
            <a:spLocks noGrp="1"/>
          </p:cNvSpPr>
          <p:nvPr>
            <p:ph type="sldNum" sz="quarter" idx="5"/>
          </p:nvPr>
        </p:nvSpPr>
        <p:spPr/>
        <p:txBody>
          <a:bodyPr/>
          <a:lstStyle/>
          <a:p>
            <a:fld id="{003A3945-C66F-43AF-A5AF-A1E8C137155F}" type="slidenum">
              <a:rPr lang="en-US" smtClean="0"/>
              <a:t>12</a:t>
            </a:fld>
            <a:endParaRPr lang="en-US"/>
          </a:p>
        </p:txBody>
      </p:sp>
    </p:spTree>
    <p:extLst>
      <p:ext uri="{BB962C8B-B14F-4D97-AF65-F5344CB8AC3E}">
        <p14:creationId xmlns:p14="http://schemas.microsoft.com/office/powerpoint/2010/main" val="1594464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1" dirty="0">
                <a:latin typeface="Times New Roman" panose="02020603050405020304" pitchFamily="18" charset="0"/>
                <a:cs typeface="Times New Roman" panose="02020603050405020304" pitchFamily="18" charset="0"/>
              </a:rPr>
              <a:t>Tempus Report: Effect of Constraints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The values in the SDC affect the delays on your report. You must always check for a corresponding constraint in your SDC file, and whether it was intended.</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Constraints that are similar to the following must be present in your SDC file for the above report.</a:t>
            </a:r>
          </a:p>
          <a:p>
            <a:endParaRPr lang="en-US" sz="1800" i="1" dirty="0">
              <a:latin typeface="Times New Roman" panose="02020603050405020304" pitchFamily="18" charset="0"/>
              <a:cs typeface="Times New Roman" panose="02020603050405020304" pitchFamily="18" charset="0"/>
            </a:endParaRPr>
          </a:p>
          <a:p>
            <a:r>
              <a:rPr lang="en-US" sz="1800" i="1" dirty="0" err="1">
                <a:latin typeface="Times New Roman" panose="02020603050405020304" pitchFamily="18" charset="0"/>
                <a:cs typeface="Times New Roman" panose="02020603050405020304" pitchFamily="18" charset="0"/>
              </a:rPr>
              <a:t>create_clock</a:t>
            </a:r>
            <a:r>
              <a:rPr lang="en-US" sz="1800" i="1" dirty="0">
                <a:latin typeface="Times New Roman" panose="02020603050405020304" pitchFamily="18" charset="0"/>
                <a:cs typeface="Times New Roman" panose="02020603050405020304" pitchFamily="18" charset="0"/>
              </a:rPr>
              <a:t> -name "m </a:t>
            </a:r>
            <a:r>
              <a:rPr lang="en-US" sz="1800" i="1" dirty="0" err="1">
                <a:latin typeface="Times New Roman" panose="02020603050405020304" pitchFamily="18" charset="0"/>
                <a:cs typeface="Times New Roman" panose="02020603050405020304" pitchFamily="18" charset="0"/>
              </a:rPr>
              <a:t>clk</a:t>
            </a:r>
            <a:r>
              <a:rPr lang="en-US" sz="1800" i="1" dirty="0">
                <a:latin typeface="Times New Roman" panose="02020603050405020304" pitchFamily="18" charset="0"/>
                <a:cs typeface="Times New Roman" panose="02020603050405020304" pitchFamily="18" charset="0"/>
              </a:rPr>
              <a:t>" -add - period 5.5 -wave {0.0 2.75}  [</a:t>
            </a:r>
            <a:r>
              <a:rPr lang="en-US" sz="1800" i="1" dirty="0" err="1">
                <a:latin typeface="Times New Roman" panose="02020603050405020304" pitchFamily="18" charset="0"/>
                <a:cs typeface="Times New Roman" panose="02020603050405020304" pitchFamily="18" charset="0"/>
              </a:rPr>
              <a:t>get_pins</a:t>
            </a:r>
            <a:r>
              <a:rPr lang="en-US" sz="1800" i="1" dirty="0">
                <a:latin typeface="Times New Roman" panose="02020603050405020304" pitchFamily="18" charset="0"/>
                <a:cs typeface="Times New Roman" panose="02020603050405020304" pitchFamily="18" charset="0"/>
              </a:rPr>
              <a:t> DTIMF_INST/TEST_CONT ROL_INST/</a:t>
            </a:r>
            <a:r>
              <a:rPr lang="en-US" sz="1800" i="1" dirty="0" err="1">
                <a:latin typeface="Times New Roman" panose="02020603050405020304" pitchFamily="18" charset="0"/>
                <a:cs typeface="Times New Roman" panose="02020603050405020304" pitchFamily="18" charset="0"/>
              </a:rPr>
              <a:t>m_clk</a:t>
            </a:r>
            <a:r>
              <a:rPr lang="en-US" sz="1800" i="1" dirty="0">
                <a:latin typeface="Times New Roman" panose="02020603050405020304" pitchFamily="18" charset="0"/>
                <a:cs typeface="Times New Roman" panose="02020603050405020304" pitchFamily="18" charset="0"/>
              </a:rPr>
              <a:t>]</a:t>
            </a:r>
          </a:p>
          <a:p>
            <a:endParaRPr lang="en-US" sz="1800" i="1" dirty="0">
              <a:latin typeface="Times New Roman" panose="02020603050405020304" pitchFamily="18" charset="0"/>
              <a:cs typeface="Times New Roman" panose="02020603050405020304" pitchFamily="18" charset="0"/>
            </a:endParaRPr>
          </a:p>
          <a:p>
            <a:r>
              <a:rPr lang="en-US" sz="1800" i="1" dirty="0" err="1">
                <a:latin typeface="Times New Roman" panose="02020603050405020304" pitchFamily="18" charset="0"/>
                <a:cs typeface="Times New Roman" panose="02020603050405020304" pitchFamily="18" charset="0"/>
              </a:rPr>
              <a:t>set_multicycle</a:t>
            </a:r>
            <a:r>
              <a:rPr lang="en-US" sz="1800" i="1" dirty="0">
                <a:latin typeface="Times New Roman" panose="02020603050405020304" pitchFamily="18" charset="0"/>
                <a:cs typeface="Times New Roman" panose="02020603050405020304" pitchFamily="18" charset="0"/>
              </a:rPr>
              <a:t> path -to [list [</a:t>
            </a:r>
            <a:r>
              <a:rPr lang="en-US" sz="1800" i="1" dirty="0" err="1">
                <a:latin typeface="Times New Roman" panose="02020603050405020304" pitchFamily="18" charset="0"/>
                <a:cs typeface="Times New Roman" panose="02020603050405020304" pitchFamily="18" charset="0"/>
              </a:rPr>
              <a:t>get_cells</a:t>
            </a:r>
            <a:r>
              <a:rPr lang="en-US" sz="1800" i="1" dirty="0">
                <a:latin typeface="Times New Roman" panose="02020603050405020304" pitchFamily="18" charset="0"/>
                <a:cs typeface="Times New Roman" panose="02020603050405020304" pitchFamily="18" charset="0"/>
              </a:rPr>
              <a:t> {DTMF_INST/TDSP_CORE_INST/EXECUTE_INST/</a:t>
            </a:r>
            <a:r>
              <a:rPr lang="en-US" sz="1800" i="1" dirty="0" err="1">
                <a:latin typeface="Times New Roman" panose="02020603050405020304" pitchFamily="18" charset="0"/>
                <a:cs typeface="Times New Roman" panose="02020603050405020304" pitchFamily="18" charset="0"/>
              </a:rPr>
              <a:t>p_reg</a:t>
            </a:r>
            <a:r>
              <a:rPr lang="en-US" sz="1800" i="1" dirty="0">
                <a:latin typeface="Times New Roman" panose="02020603050405020304" pitchFamily="18" charset="0"/>
                <a:cs typeface="Times New Roman" panose="02020603050405020304" pitchFamily="18" charset="0"/>
              </a:rPr>
              <a:t>*}] -setup -end 2</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The report shows a multicycle path of one cycle. You have a corresponding cycle </a:t>
            </a:r>
            <a:r>
              <a:rPr lang="en-US" dirty="0"/>
              <a:t>of one additional cycle for the setup check. Thus. the constraints match with the report. </a:t>
            </a:r>
          </a:p>
        </p:txBody>
      </p:sp>
      <p:sp>
        <p:nvSpPr>
          <p:cNvPr id="4" name="Slide Number Placeholder 3"/>
          <p:cNvSpPr>
            <a:spLocks noGrp="1"/>
          </p:cNvSpPr>
          <p:nvPr>
            <p:ph type="sldNum" sz="quarter" idx="5"/>
          </p:nvPr>
        </p:nvSpPr>
        <p:spPr/>
        <p:txBody>
          <a:bodyPr/>
          <a:lstStyle/>
          <a:p>
            <a:fld id="{003A3945-C66F-43AF-A5AF-A1E8C137155F}" type="slidenum">
              <a:rPr lang="en-US" smtClean="0"/>
              <a:t>13</a:t>
            </a:fld>
            <a:endParaRPr lang="en-US"/>
          </a:p>
        </p:txBody>
      </p:sp>
    </p:spTree>
    <p:extLst>
      <p:ext uri="{BB962C8B-B14F-4D97-AF65-F5344CB8AC3E}">
        <p14:creationId xmlns:p14="http://schemas.microsoft.com/office/powerpoint/2010/main" val="863571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EAE3-EE61-4824-874A-A4881149A6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D86BDA-674C-48C2-AFBF-C25D003148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C85AD6-8A2E-4EDB-807A-32BF44AC4CEB}"/>
              </a:ext>
            </a:extLst>
          </p:cNvPr>
          <p:cNvSpPr>
            <a:spLocks noGrp="1"/>
          </p:cNvSpPr>
          <p:nvPr>
            <p:ph type="dt" sz="half" idx="10"/>
          </p:nvPr>
        </p:nvSpPr>
        <p:spPr/>
        <p:txBody>
          <a:bodyPr/>
          <a:lstStyle/>
          <a:p>
            <a:fld id="{8AC40E24-FFE1-458D-A30A-CC84E18CDA08}" type="datetimeFigureOut">
              <a:rPr lang="en-US" smtClean="0"/>
              <a:t>2/22/2021</a:t>
            </a:fld>
            <a:endParaRPr lang="en-US"/>
          </a:p>
        </p:txBody>
      </p:sp>
      <p:sp>
        <p:nvSpPr>
          <p:cNvPr id="5" name="Footer Placeholder 4">
            <a:extLst>
              <a:ext uri="{FF2B5EF4-FFF2-40B4-BE49-F238E27FC236}">
                <a16:creationId xmlns:a16="http://schemas.microsoft.com/office/drawing/2014/main" id="{AB043A93-79A0-419A-8A78-D4AE1F3B03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48C45-F0BA-4E71-9113-4A6B3D292A1F}"/>
              </a:ext>
            </a:extLst>
          </p:cNvPr>
          <p:cNvSpPr>
            <a:spLocks noGrp="1"/>
          </p:cNvSpPr>
          <p:nvPr>
            <p:ph type="sldNum" sz="quarter" idx="12"/>
          </p:nvPr>
        </p:nvSpPr>
        <p:spPr/>
        <p:txBody>
          <a:bodyPr/>
          <a:lstStyle/>
          <a:p>
            <a:fld id="{C52E1116-36B1-4701-8179-20E94CF13755}" type="slidenum">
              <a:rPr lang="en-US" smtClean="0"/>
              <a:t>‹#›</a:t>
            </a:fld>
            <a:endParaRPr lang="en-US"/>
          </a:p>
        </p:txBody>
      </p:sp>
    </p:spTree>
    <p:extLst>
      <p:ext uri="{BB962C8B-B14F-4D97-AF65-F5344CB8AC3E}">
        <p14:creationId xmlns:p14="http://schemas.microsoft.com/office/powerpoint/2010/main" val="76575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5BE4F-5EF7-4B41-A2AF-389F93DFE0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6DDDD6-32AD-410B-8B4C-8192ADA3C8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7F232-3906-46F4-AEBA-973BEB056C14}"/>
              </a:ext>
            </a:extLst>
          </p:cNvPr>
          <p:cNvSpPr>
            <a:spLocks noGrp="1"/>
          </p:cNvSpPr>
          <p:nvPr>
            <p:ph type="dt" sz="half" idx="10"/>
          </p:nvPr>
        </p:nvSpPr>
        <p:spPr/>
        <p:txBody>
          <a:bodyPr/>
          <a:lstStyle/>
          <a:p>
            <a:fld id="{8AC40E24-FFE1-458D-A30A-CC84E18CDA08}" type="datetimeFigureOut">
              <a:rPr lang="en-US" smtClean="0"/>
              <a:t>2/22/2021</a:t>
            </a:fld>
            <a:endParaRPr lang="en-US"/>
          </a:p>
        </p:txBody>
      </p:sp>
      <p:sp>
        <p:nvSpPr>
          <p:cNvPr id="5" name="Footer Placeholder 4">
            <a:extLst>
              <a:ext uri="{FF2B5EF4-FFF2-40B4-BE49-F238E27FC236}">
                <a16:creationId xmlns:a16="http://schemas.microsoft.com/office/drawing/2014/main" id="{72B01ADC-B532-4999-80DC-4FB48A1A7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BC113-3E8C-4E82-8789-03F7DE6028AC}"/>
              </a:ext>
            </a:extLst>
          </p:cNvPr>
          <p:cNvSpPr>
            <a:spLocks noGrp="1"/>
          </p:cNvSpPr>
          <p:nvPr>
            <p:ph type="sldNum" sz="quarter" idx="12"/>
          </p:nvPr>
        </p:nvSpPr>
        <p:spPr/>
        <p:txBody>
          <a:bodyPr/>
          <a:lstStyle/>
          <a:p>
            <a:fld id="{C52E1116-36B1-4701-8179-20E94CF13755}" type="slidenum">
              <a:rPr lang="en-US" smtClean="0"/>
              <a:t>‹#›</a:t>
            </a:fld>
            <a:endParaRPr lang="en-US"/>
          </a:p>
        </p:txBody>
      </p:sp>
    </p:spTree>
    <p:extLst>
      <p:ext uri="{BB962C8B-B14F-4D97-AF65-F5344CB8AC3E}">
        <p14:creationId xmlns:p14="http://schemas.microsoft.com/office/powerpoint/2010/main" val="1904994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54B938-1790-4B15-9DA2-C0A5E9099B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BFB14C-95B9-4A86-91EC-015A7CFC4E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7A870-1BA4-4ABE-A863-80D2AD7BE0A3}"/>
              </a:ext>
            </a:extLst>
          </p:cNvPr>
          <p:cNvSpPr>
            <a:spLocks noGrp="1"/>
          </p:cNvSpPr>
          <p:nvPr>
            <p:ph type="dt" sz="half" idx="10"/>
          </p:nvPr>
        </p:nvSpPr>
        <p:spPr/>
        <p:txBody>
          <a:bodyPr/>
          <a:lstStyle/>
          <a:p>
            <a:fld id="{8AC40E24-FFE1-458D-A30A-CC84E18CDA08}" type="datetimeFigureOut">
              <a:rPr lang="en-US" smtClean="0"/>
              <a:t>2/22/2021</a:t>
            </a:fld>
            <a:endParaRPr lang="en-US"/>
          </a:p>
        </p:txBody>
      </p:sp>
      <p:sp>
        <p:nvSpPr>
          <p:cNvPr id="5" name="Footer Placeholder 4">
            <a:extLst>
              <a:ext uri="{FF2B5EF4-FFF2-40B4-BE49-F238E27FC236}">
                <a16:creationId xmlns:a16="http://schemas.microsoft.com/office/drawing/2014/main" id="{E4CC129E-49B5-49FB-9662-A29D47E4C4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9A7129-4C4F-4716-A216-0F477A0C7EB3}"/>
              </a:ext>
            </a:extLst>
          </p:cNvPr>
          <p:cNvSpPr>
            <a:spLocks noGrp="1"/>
          </p:cNvSpPr>
          <p:nvPr>
            <p:ph type="sldNum" sz="quarter" idx="12"/>
          </p:nvPr>
        </p:nvSpPr>
        <p:spPr/>
        <p:txBody>
          <a:bodyPr/>
          <a:lstStyle/>
          <a:p>
            <a:fld id="{C52E1116-36B1-4701-8179-20E94CF13755}" type="slidenum">
              <a:rPr lang="en-US" smtClean="0"/>
              <a:t>‹#›</a:t>
            </a:fld>
            <a:endParaRPr lang="en-US"/>
          </a:p>
        </p:txBody>
      </p:sp>
    </p:spTree>
    <p:extLst>
      <p:ext uri="{BB962C8B-B14F-4D97-AF65-F5344CB8AC3E}">
        <p14:creationId xmlns:p14="http://schemas.microsoft.com/office/powerpoint/2010/main" val="34549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0F0A4-DE43-4A08-8F88-33F1462D5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308625-E5C9-4DC6-A9AC-5486238640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69F3A3-3659-41F4-9461-1961094455DE}"/>
              </a:ext>
            </a:extLst>
          </p:cNvPr>
          <p:cNvSpPr>
            <a:spLocks noGrp="1"/>
          </p:cNvSpPr>
          <p:nvPr>
            <p:ph type="dt" sz="half" idx="10"/>
          </p:nvPr>
        </p:nvSpPr>
        <p:spPr/>
        <p:txBody>
          <a:bodyPr/>
          <a:lstStyle/>
          <a:p>
            <a:fld id="{8AC40E24-FFE1-458D-A30A-CC84E18CDA08}" type="datetimeFigureOut">
              <a:rPr lang="en-US" smtClean="0"/>
              <a:t>2/22/2021</a:t>
            </a:fld>
            <a:endParaRPr lang="en-US"/>
          </a:p>
        </p:txBody>
      </p:sp>
      <p:sp>
        <p:nvSpPr>
          <p:cNvPr id="5" name="Footer Placeholder 4">
            <a:extLst>
              <a:ext uri="{FF2B5EF4-FFF2-40B4-BE49-F238E27FC236}">
                <a16:creationId xmlns:a16="http://schemas.microsoft.com/office/drawing/2014/main" id="{F2E39137-0E66-4516-A278-45FFB7C6D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5BD4E-2E3B-4F39-A2AD-4BBEDD187CF9}"/>
              </a:ext>
            </a:extLst>
          </p:cNvPr>
          <p:cNvSpPr>
            <a:spLocks noGrp="1"/>
          </p:cNvSpPr>
          <p:nvPr>
            <p:ph type="sldNum" sz="quarter" idx="12"/>
          </p:nvPr>
        </p:nvSpPr>
        <p:spPr/>
        <p:txBody>
          <a:bodyPr/>
          <a:lstStyle/>
          <a:p>
            <a:fld id="{C52E1116-36B1-4701-8179-20E94CF13755}" type="slidenum">
              <a:rPr lang="en-US" smtClean="0"/>
              <a:t>‹#›</a:t>
            </a:fld>
            <a:endParaRPr lang="en-US"/>
          </a:p>
        </p:txBody>
      </p:sp>
    </p:spTree>
    <p:extLst>
      <p:ext uri="{BB962C8B-B14F-4D97-AF65-F5344CB8AC3E}">
        <p14:creationId xmlns:p14="http://schemas.microsoft.com/office/powerpoint/2010/main" val="29038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08D8-4818-4A2F-9C6B-117A82F6EC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35823E-84B1-43C9-B40D-23DFEF5BDC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DB530F-D2B6-454F-B93A-D53C2891C8E0}"/>
              </a:ext>
            </a:extLst>
          </p:cNvPr>
          <p:cNvSpPr>
            <a:spLocks noGrp="1"/>
          </p:cNvSpPr>
          <p:nvPr>
            <p:ph type="dt" sz="half" idx="10"/>
          </p:nvPr>
        </p:nvSpPr>
        <p:spPr/>
        <p:txBody>
          <a:bodyPr/>
          <a:lstStyle/>
          <a:p>
            <a:fld id="{8AC40E24-FFE1-458D-A30A-CC84E18CDA08}" type="datetimeFigureOut">
              <a:rPr lang="en-US" smtClean="0"/>
              <a:t>2/22/2021</a:t>
            </a:fld>
            <a:endParaRPr lang="en-US"/>
          </a:p>
        </p:txBody>
      </p:sp>
      <p:sp>
        <p:nvSpPr>
          <p:cNvPr id="5" name="Footer Placeholder 4">
            <a:extLst>
              <a:ext uri="{FF2B5EF4-FFF2-40B4-BE49-F238E27FC236}">
                <a16:creationId xmlns:a16="http://schemas.microsoft.com/office/drawing/2014/main" id="{CE74B0CB-01C3-4E82-B3A1-C8F554868A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09908-FFC9-43F4-A108-D41ABA469365}"/>
              </a:ext>
            </a:extLst>
          </p:cNvPr>
          <p:cNvSpPr>
            <a:spLocks noGrp="1"/>
          </p:cNvSpPr>
          <p:nvPr>
            <p:ph type="sldNum" sz="quarter" idx="12"/>
          </p:nvPr>
        </p:nvSpPr>
        <p:spPr/>
        <p:txBody>
          <a:bodyPr/>
          <a:lstStyle/>
          <a:p>
            <a:fld id="{C52E1116-36B1-4701-8179-20E94CF13755}" type="slidenum">
              <a:rPr lang="en-US" smtClean="0"/>
              <a:t>‹#›</a:t>
            </a:fld>
            <a:endParaRPr lang="en-US"/>
          </a:p>
        </p:txBody>
      </p:sp>
    </p:spTree>
    <p:extLst>
      <p:ext uri="{BB962C8B-B14F-4D97-AF65-F5344CB8AC3E}">
        <p14:creationId xmlns:p14="http://schemas.microsoft.com/office/powerpoint/2010/main" val="3409743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EFC06-3B7A-4D5A-BA4A-FF83A072B3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5798F5-0E0D-48C5-A849-CBEF238E2F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11F2E3-2EFA-48A5-9795-5F344D0A62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2C27E-5EF7-49F3-AF3E-792B0E4A60F8}"/>
              </a:ext>
            </a:extLst>
          </p:cNvPr>
          <p:cNvSpPr>
            <a:spLocks noGrp="1"/>
          </p:cNvSpPr>
          <p:nvPr>
            <p:ph type="dt" sz="half" idx="10"/>
          </p:nvPr>
        </p:nvSpPr>
        <p:spPr/>
        <p:txBody>
          <a:bodyPr/>
          <a:lstStyle/>
          <a:p>
            <a:fld id="{8AC40E24-FFE1-458D-A30A-CC84E18CDA08}" type="datetimeFigureOut">
              <a:rPr lang="en-US" smtClean="0"/>
              <a:t>2/22/2021</a:t>
            </a:fld>
            <a:endParaRPr lang="en-US"/>
          </a:p>
        </p:txBody>
      </p:sp>
      <p:sp>
        <p:nvSpPr>
          <p:cNvPr id="6" name="Footer Placeholder 5">
            <a:extLst>
              <a:ext uri="{FF2B5EF4-FFF2-40B4-BE49-F238E27FC236}">
                <a16:creationId xmlns:a16="http://schemas.microsoft.com/office/drawing/2014/main" id="{D2B3A116-2249-4312-8A55-6995BEC7A9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978A33-C916-4894-A321-484034B1DAA7}"/>
              </a:ext>
            </a:extLst>
          </p:cNvPr>
          <p:cNvSpPr>
            <a:spLocks noGrp="1"/>
          </p:cNvSpPr>
          <p:nvPr>
            <p:ph type="sldNum" sz="quarter" idx="12"/>
          </p:nvPr>
        </p:nvSpPr>
        <p:spPr/>
        <p:txBody>
          <a:bodyPr/>
          <a:lstStyle/>
          <a:p>
            <a:fld id="{C52E1116-36B1-4701-8179-20E94CF13755}" type="slidenum">
              <a:rPr lang="en-US" smtClean="0"/>
              <a:t>‹#›</a:t>
            </a:fld>
            <a:endParaRPr lang="en-US"/>
          </a:p>
        </p:txBody>
      </p:sp>
    </p:spTree>
    <p:extLst>
      <p:ext uri="{BB962C8B-B14F-4D97-AF65-F5344CB8AC3E}">
        <p14:creationId xmlns:p14="http://schemas.microsoft.com/office/powerpoint/2010/main" val="4001077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E285D-5F4E-4990-9BA8-9FA62B9BFD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64B4BD-332D-4FF7-9980-E55199E6E9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AD5039-F7AF-4DBC-8867-69328A5585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151FCD-8286-433E-8977-641FE7C37E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357E66-DCDE-45DA-9D2A-0DFFFAFDC4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1EB3D5-2C27-4E4C-A6C8-5A7D2C58415C}"/>
              </a:ext>
            </a:extLst>
          </p:cNvPr>
          <p:cNvSpPr>
            <a:spLocks noGrp="1"/>
          </p:cNvSpPr>
          <p:nvPr>
            <p:ph type="dt" sz="half" idx="10"/>
          </p:nvPr>
        </p:nvSpPr>
        <p:spPr/>
        <p:txBody>
          <a:bodyPr/>
          <a:lstStyle/>
          <a:p>
            <a:fld id="{8AC40E24-FFE1-458D-A30A-CC84E18CDA08}" type="datetimeFigureOut">
              <a:rPr lang="en-US" smtClean="0"/>
              <a:t>2/22/2021</a:t>
            </a:fld>
            <a:endParaRPr lang="en-US"/>
          </a:p>
        </p:txBody>
      </p:sp>
      <p:sp>
        <p:nvSpPr>
          <p:cNvPr id="8" name="Footer Placeholder 7">
            <a:extLst>
              <a:ext uri="{FF2B5EF4-FFF2-40B4-BE49-F238E27FC236}">
                <a16:creationId xmlns:a16="http://schemas.microsoft.com/office/drawing/2014/main" id="{A62F4BFF-D43F-489C-825E-31F73E60DE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B9DE17-0D07-4627-9993-894CA2CA7302}"/>
              </a:ext>
            </a:extLst>
          </p:cNvPr>
          <p:cNvSpPr>
            <a:spLocks noGrp="1"/>
          </p:cNvSpPr>
          <p:nvPr>
            <p:ph type="sldNum" sz="quarter" idx="12"/>
          </p:nvPr>
        </p:nvSpPr>
        <p:spPr/>
        <p:txBody>
          <a:bodyPr/>
          <a:lstStyle/>
          <a:p>
            <a:fld id="{C52E1116-36B1-4701-8179-20E94CF13755}" type="slidenum">
              <a:rPr lang="en-US" smtClean="0"/>
              <a:t>‹#›</a:t>
            </a:fld>
            <a:endParaRPr lang="en-US"/>
          </a:p>
        </p:txBody>
      </p:sp>
    </p:spTree>
    <p:extLst>
      <p:ext uri="{BB962C8B-B14F-4D97-AF65-F5344CB8AC3E}">
        <p14:creationId xmlns:p14="http://schemas.microsoft.com/office/powerpoint/2010/main" val="2524884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6598-FE92-4B56-808B-A425CB40EC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5D8342-D71C-4BB0-A076-2D2A285CB7AD}"/>
              </a:ext>
            </a:extLst>
          </p:cNvPr>
          <p:cNvSpPr>
            <a:spLocks noGrp="1"/>
          </p:cNvSpPr>
          <p:nvPr>
            <p:ph type="dt" sz="half" idx="10"/>
          </p:nvPr>
        </p:nvSpPr>
        <p:spPr/>
        <p:txBody>
          <a:bodyPr/>
          <a:lstStyle/>
          <a:p>
            <a:fld id="{8AC40E24-FFE1-458D-A30A-CC84E18CDA08}" type="datetimeFigureOut">
              <a:rPr lang="en-US" smtClean="0"/>
              <a:t>2/22/2021</a:t>
            </a:fld>
            <a:endParaRPr lang="en-US"/>
          </a:p>
        </p:txBody>
      </p:sp>
      <p:sp>
        <p:nvSpPr>
          <p:cNvPr id="4" name="Footer Placeholder 3">
            <a:extLst>
              <a:ext uri="{FF2B5EF4-FFF2-40B4-BE49-F238E27FC236}">
                <a16:creationId xmlns:a16="http://schemas.microsoft.com/office/drawing/2014/main" id="{92554E23-C3E0-4DD2-B531-FAE741BE03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0E713B-71DA-473C-90CE-3C28A11D3748}"/>
              </a:ext>
            </a:extLst>
          </p:cNvPr>
          <p:cNvSpPr>
            <a:spLocks noGrp="1"/>
          </p:cNvSpPr>
          <p:nvPr>
            <p:ph type="sldNum" sz="quarter" idx="12"/>
          </p:nvPr>
        </p:nvSpPr>
        <p:spPr/>
        <p:txBody>
          <a:bodyPr/>
          <a:lstStyle/>
          <a:p>
            <a:fld id="{C52E1116-36B1-4701-8179-20E94CF13755}" type="slidenum">
              <a:rPr lang="en-US" smtClean="0"/>
              <a:t>‹#›</a:t>
            </a:fld>
            <a:endParaRPr lang="en-US"/>
          </a:p>
        </p:txBody>
      </p:sp>
    </p:spTree>
    <p:extLst>
      <p:ext uri="{BB962C8B-B14F-4D97-AF65-F5344CB8AC3E}">
        <p14:creationId xmlns:p14="http://schemas.microsoft.com/office/powerpoint/2010/main" val="2245512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F69D89-03F0-47C1-B8D4-E3A8AFAB462D}"/>
              </a:ext>
            </a:extLst>
          </p:cNvPr>
          <p:cNvSpPr>
            <a:spLocks noGrp="1"/>
          </p:cNvSpPr>
          <p:nvPr>
            <p:ph type="dt" sz="half" idx="10"/>
          </p:nvPr>
        </p:nvSpPr>
        <p:spPr/>
        <p:txBody>
          <a:bodyPr/>
          <a:lstStyle/>
          <a:p>
            <a:fld id="{8AC40E24-FFE1-458D-A30A-CC84E18CDA08}" type="datetimeFigureOut">
              <a:rPr lang="en-US" smtClean="0"/>
              <a:t>2/22/2021</a:t>
            </a:fld>
            <a:endParaRPr lang="en-US"/>
          </a:p>
        </p:txBody>
      </p:sp>
      <p:sp>
        <p:nvSpPr>
          <p:cNvPr id="3" name="Footer Placeholder 2">
            <a:extLst>
              <a:ext uri="{FF2B5EF4-FFF2-40B4-BE49-F238E27FC236}">
                <a16:creationId xmlns:a16="http://schemas.microsoft.com/office/drawing/2014/main" id="{48BEF10F-3284-41C2-B7A3-6AB625FA6F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951572-4C38-4700-A4FE-5B31E700F801}"/>
              </a:ext>
            </a:extLst>
          </p:cNvPr>
          <p:cNvSpPr>
            <a:spLocks noGrp="1"/>
          </p:cNvSpPr>
          <p:nvPr>
            <p:ph type="sldNum" sz="quarter" idx="12"/>
          </p:nvPr>
        </p:nvSpPr>
        <p:spPr/>
        <p:txBody>
          <a:bodyPr/>
          <a:lstStyle/>
          <a:p>
            <a:fld id="{C52E1116-36B1-4701-8179-20E94CF13755}" type="slidenum">
              <a:rPr lang="en-US" smtClean="0"/>
              <a:t>‹#›</a:t>
            </a:fld>
            <a:endParaRPr lang="en-US"/>
          </a:p>
        </p:txBody>
      </p:sp>
    </p:spTree>
    <p:extLst>
      <p:ext uri="{BB962C8B-B14F-4D97-AF65-F5344CB8AC3E}">
        <p14:creationId xmlns:p14="http://schemas.microsoft.com/office/powerpoint/2010/main" val="46404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292E-C13F-4719-8ECD-D1F4D2D3E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2AE19C-5821-4F42-A869-A6FD27BEA5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3217F2-3C57-4ED9-BF09-444473891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A099FE-660E-4269-8105-9521422BA308}"/>
              </a:ext>
            </a:extLst>
          </p:cNvPr>
          <p:cNvSpPr>
            <a:spLocks noGrp="1"/>
          </p:cNvSpPr>
          <p:nvPr>
            <p:ph type="dt" sz="half" idx="10"/>
          </p:nvPr>
        </p:nvSpPr>
        <p:spPr/>
        <p:txBody>
          <a:bodyPr/>
          <a:lstStyle/>
          <a:p>
            <a:fld id="{8AC40E24-FFE1-458D-A30A-CC84E18CDA08}" type="datetimeFigureOut">
              <a:rPr lang="en-US" smtClean="0"/>
              <a:t>2/22/2021</a:t>
            </a:fld>
            <a:endParaRPr lang="en-US"/>
          </a:p>
        </p:txBody>
      </p:sp>
      <p:sp>
        <p:nvSpPr>
          <p:cNvPr id="6" name="Footer Placeholder 5">
            <a:extLst>
              <a:ext uri="{FF2B5EF4-FFF2-40B4-BE49-F238E27FC236}">
                <a16:creationId xmlns:a16="http://schemas.microsoft.com/office/drawing/2014/main" id="{46A59039-8F21-4DD1-9154-7BDA50AF68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B6620-9700-4C35-AA64-2D6EC0E312CB}"/>
              </a:ext>
            </a:extLst>
          </p:cNvPr>
          <p:cNvSpPr>
            <a:spLocks noGrp="1"/>
          </p:cNvSpPr>
          <p:nvPr>
            <p:ph type="sldNum" sz="quarter" idx="12"/>
          </p:nvPr>
        </p:nvSpPr>
        <p:spPr/>
        <p:txBody>
          <a:bodyPr/>
          <a:lstStyle/>
          <a:p>
            <a:fld id="{C52E1116-36B1-4701-8179-20E94CF13755}" type="slidenum">
              <a:rPr lang="en-US" smtClean="0"/>
              <a:t>‹#›</a:t>
            </a:fld>
            <a:endParaRPr lang="en-US"/>
          </a:p>
        </p:txBody>
      </p:sp>
    </p:spTree>
    <p:extLst>
      <p:ext uri="{BB962C8B-B14F-4D97-AF65-F5344CB8AC3E}">
        <p14:creationId xmlns:p14="http://schemas.microsoft.com/office/powerpoint/2010/main" val="2814686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E956E-A5E4-4BDA-947A-B47F4431A1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9CD2F7-93FA-42C5-9540-3F221F29A0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125D19-922B-4E1C-94C7-34634A9E77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1634EF-9086-43B6-9579-0012C20EF38B}"/>
              </a:ext>
            </a:extLst>
          </p:cNvPr>
          <p:cNvSpPr>
            <a:spLocks noGrp="1"/>
          </p:cNvSpPr>
          <p:nvPr>
            <p:ph type="dt" sz="half" idx="10"/>
          </p:nvPr>
        </p:nvSpPr>
        <p:spPr/>
        <p:txBody>
          <a:bodyPr/>
          <a:lstStyle/>
          <a:p>
            <a:fld id="{8AC40E24-FFE1-458D-A30A-CC84E18CDA08}" type="datetimeFigureOut">
              <a:rPr lang="en-US" smtClean="0"/>
              <a:t>2/22/2021</a:t>
            </a:fld>
            <a:endParaRPr lang="en-US"/>
          </a:p>
        </p:txBody>
      </p:sp>
      <p:sp>
        <p:nvSpPr>
          <p:cNvPr id="6" name="Footer Placeholder 5">
            <a:extLst>
              <a:ext uri="{FF2B5EF4-FFF2-40B4-BE49-F238E27FC236}">
                <a16:creationId xmlns:a16="http://schemas.microsoft.com/office/drawing/2014/main" id="{BC12F28B-D09D-48B8-A0B6-007AE0D615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129476-AB2E-45FC-90E2-9FE320CA2106}"/>
              </a:ext>
            </a:extLst>
          </p:cNvPr>
          <p:cNvSpPr>
            <a:spLocks noGrp="1"/>
          </p:cNvSpPr>
          <p:nvPr>
            <p:ph type="sldNum" sz="quarter" idx="12"/>
          </p:nvPr>
        </p:nvSpPr>
        <p:spPr/>
        <p:txBody>
          <a:bodyPr/>
          <a:lstStyle/>
          <a:p>
            <a:fld id="{C52E1116-36B1-4701-8179-20E94CF13755}" type="slidenum">
              <a:rPr lang="en-US" smtClean="0"/>
              <a:t>‹#›</a:t>
            </a:fld>
            <a:endParaRPr lang="en-US"/>
          </a:p>
        </p:txBody>
      </p:sp>
    </p:spTree>
    <p:extLst>
      <p:ext uri="{BB962C8B-B14F-4D97-AF65-F5344CB8AC3E}">
        <p14:creationId xmlns:p14="http://schemas.microsoft.com/office/powerpoint/2010/main" val="10914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D70C94-B21B-471D-8E60-7C94577C1A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3E1BF2-B3B4-458C-969F-AFC8CDA428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619C56-7010-45B0-8260-BEDEC70BC3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40E24-FFE1-458D-A30A-CC84E18CDA08}" type="datetimeFigureOut">
              <a:rPr lang="en-US" smtClean="0"/>
              <a:t>2/22/2021</a:t>
            </a:fld>
            <a:endParaRPr lang="en-US"/>
          </a:p>
        </p:txBody>
      </p:sp>
      <p:sp>
        <p:nvSpPr>
          <p:cNvPr id="5" name="Footer Placeholder 4">
            <a:extLst>
              <a:ext uri="{FF2B5EF4-FFF2-40B4-BE49-F238E27FC236}">
                <a16:creationId xmlns:a16="http://schemas.microsoft.com/office/drawing/2014/main" id="{8642FDFA-8EE5-47C5-9A3A-EF461C19C9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7A12EF-64B0-4F96-B375-AD67A7DD06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2E1116-36B1-4701-8179-20E94CF13755}" type="slidenum">
              <a:rPr lang="en-US" smtClean="0"/>
              <a:t>‹#›</a:t>
            </a:fld>
            <a:endParaRPr lang="en-US"/>
          </a:p>
        </p:txBody>
      </p:sp>
    </p:spTree>
    <p:extLst>
      <p:ext uri="{BB962C8B-B14F-4D97-AF65-F5344CB8AC3E}">
        <p14:creationId xmlns:p14="http://schemas.microsoft.com/office/powerpoint/2010/main" val="2599421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descr="Graphical user interface&#10;&#10;Description automatically generated with medium confidence">
            <a:extLst>
              <a:ext uri="{FF2B5EF4-FFF2-40B4-BE49-F238E27FC236}">
                <a16:creationId xmlns:a16="http://schemas.microsoft.com/office/drawing/2014/main" id="{1F84A5AB-E440-4845-974F-5EDA098171C6}"/>
              </a:ext>
            </a:extLst>
          </p:cNvPr>
          <p:cNvPicPr>
            <a:picLocks noChangeAspect="1"/>
          </p:cNvPicPr>
          <p:nvPr/>
        </p:nvPicPr>
        <p:blipFill rotWithShape="1">
          <a:blip r:embed="rId2">
            <a:extLst>
              <a:ext uri="{28A0092B-C50C-407E-A947-70E740481C1C}">
                <a14:useLocalDpi xmlns:a14="http://schemas.microsoft.com/office/drawing/2010/main" val="0"/>
              </a:ext>
            </a:extLst>
          </a:blip>
          <a:srcRect t="27769" r="-1" b="-1"/>
          <a:stretch/>
        </p:blipFill>
        <p:spPr>
          <a:xfrm>
            <a:off x="321733" y="321733"/>
            <a:ext cx="11548534" cy="6214534"/>
          </a:xfrm>
          <a:prstGeom prst="rect">
            <a:avLst/>
          </a:prstGeom>
        </p:spPr>
      </p:pic>
    </p:spTree>
    <p:extLst>
      <p:ext uri="{BB962C8B-B14F-4D97-AF65-F5344CB8AC3E}">
        <p14:creationId xmlns:p14="http://schemas.microsoft.com/office/powerpoint/2010/main" val="20358749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imeline&#10;&#10;Description automatically generated">
            <a:extLst>
              <a:ext uri="{FF2B5EF4-FFF2-40B4-BE49-F238E27FC236}">
                <a16:creationId xmlns:a16="http://schemas.microsoft.com/office/drawing/2014/main" id="{22F77898-84A4-4250-BB27-642D3D1E6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9082" y="860837"/>
            <a:ext cx="6873836" cy="5136325"/>
          </a:xfrm>
          <a:prstGeom prst="rect">
            <a:avLst/>
          </a:prstGeom>
        </p:spPr>
      </p:pic>
    </p:spTree>
    <p:extLst>
      <p:ext uri="{BB962C8B-B14F-4D97-AF65-F5344CB8AC3E}">
        <p14:creationId xmlns:p14="http://schemas.microsoft.com/office/powerpoint/2010/main" val="86308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CFE13EF2-FA87-4031-92C8-193B459994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7651" y="860837"/>
            <a:ext cx="6896698" cy="5136325"/>
          </a:xfrm>
          <a:prstGeom prst="rect">
            <a:avLst/>
          </a:prstGeom>
        </p:spPr>
      </p:pic>
    </p:spTree>
    <p:extLst>
      <p:ext uri="{BB962C8B-B14F-4D97-AF65-F5344CB8AC3E}">
        <p14:creationId xmlns:p14="http://schemas.microsoft.com/office/powerpoint/2010/main" val="3220694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with medium confidence">
            <a:extLst>
              <a:ext uri="{FF2B5EF4-FFF2-40B4-BE49-F238E27FC236}">
                <a16:creationId xmlns:a16="http://schemas.microsoft.com/office/drawing/2014/main" id="{76C31C5D-463A-47E4-A436-4C68F901AF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4323" y="857027"/>
            <a:ext cx="6843353" cy="5143946"/>
          </a:xfrm>
          <a:prstGeom prst="rect">
            <a:avLst/>
          </a:prstGeom>
        </p:spPr>
      </p:pic>
    </p:spTree>
    <p:extLst>
      <p:ext uri="{BB962C8B-B14F-4D97-AF65-F5344CB8AC3E}">
        <p14:creationId xmlns:p14="http://schemas.microsoft.com/office/powerpoint/2010/main" val="1350138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F0001BBB-1A5B-4C4E-A740-B541DD5A87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1944" y="883699"/>
            <a:ext cx="6828112" cy="5090601"/>
          </a:xfrm>
          <a:prstGeom prst="rect">
            <a:avLst/>
          </a:prstGeom>
        </p:spPr>
      </p:pic>
    </p:spTree>
    <p:extLst>
      <p:ext uri="{BB962C8B-B14F-4D97-AF65-F5344CB8AC3E}">
        <p14:creationId xmlns:p14="http://schemas.microsoft.com/office/powerpoint/2010/main" val="3906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with medium confidence">
            <a:extLst>
              <a:ext uri="{FF2B5EF4-FFF2-40B4-BE49-F238E27FC236}">
                <a16:creationId xmlns:a16="http://schemas.microsoft.com/office/drawing/2014/main" id="{06B00772-2E45-4303-A67B-0FB633461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5272" y="864648"/>
            <a:ext cx="6881456" cy="5128704"/>
          </a:xfrm>
          <a:prstGeom prst="rect">
            <a:avLst/>
          </a:prstGeom>
        </p:spPr>
      </p:pic>
    </p:spTree>
    <p:extLst>
      <p:ext uri="{BB962C8B-B14F-4D97-AF65-F5344CB8AC3E}">
        <p14:creationId xmlns:p14="http://schemas.microsoft.com/office/powerpoint/2010/main" val="730572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letter&#10;&#10;Description automatically generated">
            <a:extLst>
              <a:ext uri="{FF2B5EF4-FFF2-40B4-BE49-F238E27FC236}">
                <a16:creationId xmlns:a16="http://schemas.microsoft.com/office/drawing/2014/main" id="{E46CC614-A168-4A22-9B78-93F8233AE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5272" y="841786"/>
            <a:ext cx="6881456" cy="5174428"/>
          </a:xfrm>
          <a:prstGeom prst="rect">
            <a:avLst/>
          </a:prstGeom>
        </p:spPr>
      </p:pic>
    </p:spTree>
    <p:extLst>
      <p:ext uri="{BB962C8B-B14F-4D97-AF65-F5344CB8AC3E}">
        <p14:creationId xmlns:p14="http://schemas.microsoft.com/office/powerpoint/2010/main" val="2710503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DE52D67E-E401-44E4-8C1B-7D15B1B8AB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7651" y="849406"/>
            <a:ext cx="6896698" cy="5159187"/>
          </a:xfrm>
          <a:prstGeom prst="rect">
            <a:avLst/>
          </a:prstGeom>
        </p:spPr>
      </p:pic>
    </p:spTree>
    <p:extLst>
      <p:ext uri="{BB962C8B-B14F-4D97-AF65-F5344CB8AC3E}">
        <p14:creationId xmlns:p14="http://schemas.microsoft.com/office/powerpoint/2010/main" val="1962091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B97E3C25-A606-4C5C-A783-B4D7B65A79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892" y="864648"/>
            <a:ext cx="6866215" cy="5128704"/>
          </a:xfrm>
          <a:prstGeom prst="rect">
            <a:avLst/>
          </a:prstGeom>
        </p:spPr>
      </p:pic>
    </p:spTree>
    <p:extLst>
      <p:ext uri="{BB962C8B-B14F-4D97-AF65-F5344CB8AC3E}">
        <p14:creationId xmlns:p14="http://schemas.microsoft.com/office/powerpoint/2010/main" val="3392391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10E2A66-A2DF-46D7-B571-D368386BF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5272" y="864648"/>
            <a:ext cx="6881456" cy="5128704"/>
          </a:xfrm>
          <a:prstGeom prst="rect">
            <a:avLst/>
          </a:prstGeom>
        </p:spPr>
      </p:pic>
    </p:spTree>
    <p:extLst>
      <p:ext uri="{BB962C8B-B14F-4D97-AF65-F5344CB8AC3E}">
        <p14:creationId xmlns:p14="http://schemas.microsoft.com/office/powerpoint/2010/main" val="3349395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111130FC-1DFC-4D21-B097-DCF303B37D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5754" y="864648"/>
            <a:ext cx="6820491" cy="5128704"/>
          </a:xfrm>
          <a:prstGeom prst="rect">
            <a:avLst/>
          </a:prstGeom>
        </p:spPr>
      </p:pic>
    </p:spTree>
    <p:extLst>
      <p:ext uri="{BB962C8B-B14F-4D97-AF65-F5344CB8AC3E}">
        <p14:creationId xmlns:p14="http://schemas.microsoft.com/office/powerpoint/2010/main" val="1813063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31D6E33A-ED6B-4BCF-90B6-ABED7D23B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6703" y="857027"/>
            <a:ext cx="6858594" cy="5143946"/>
          </a:xfrm>
          <a:prstGeom prst="rect">
            <a:avLst/>
          </a:prstGeom>
        </p:spPr>
      </p:pic>
    </p:spTree>
    <p:extLst>
      <p:ext uri="{BB962C8B-B14F-4D97-AF65-F5344CB8AC3E}">
        <p14:creationId xmlns:p14="http://schemas.microsoft.com/office/powerpoint/2010/main" val="391814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AFCF3A9A-9E7C-42F0-925D-5FD35E207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082" y="868458"/>
            <a:ext cx="6873836" cy="5121084"/>
          </a:xfrm>
          <a:prstGeom prst="rect">
            <a:avLst/>
          </a:prstGeom>
        </p:spPr>
      </p:pic>
    </p:spTree>
    <p:extLst>
      <p:ext uri="{BB962C8B-B14F-4D97-AF65-F5344CB8AC3E}">
        <p14:creationId xmlns:p14="http://schemas.microsoft.com/office/powerpoint/2010/main" val="2670010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able&#10;&#10;Description automatically generated">
            <a:extLst>
              <a:ext uri="{FF2B5EF4-FFF2-40B4-BE49-F238E27FC236}">
                <a16:creationId xmlns:a16="http://schemas.microsoft.com/office/drawing/2014/main" id="{DBC952F0-48FF-46A0-8ED6-F148BE237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5272" y="857027"/>
            <a:ext cx="6881456" cy="5143946"/>
          </a:xfrm>
          <a:prstGeom prst="rect">
            <a:avLst/>
          </a:prstGeom>
        </p:spPr>
      </p:pic>
    </p:spTree>
    <p:extLst>
      <p:ext uri="{BB962C8B-B14F-4D97-AF65-F5344CB8AC3E}">
        <p14:creationId xmlns:p14="http://schemas.microsoft.com/office/powerpoint/2010/main" val="91503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898</Words>
  <Application>Microsoft Office PowerPoint</Application>
  <PresentationFormat>Widescreen</PresentationFormat>
  <Paragraphs>95</Paragraphs>
  <Slides>14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Abdelazeem</dc:creator>
  <cp:lastModifiedBy>Ahmed Abdelazeem</cp:lastModifiedBy>
  <cp:revision>6</cp:revision>
  <dcterms:created xsi:type="dcterms:W3CDTF">2021-02-21T18:57:31Z</dcterms:created>
  <dcterms:modified xsi:type="dcterms:W3CDTF">2021-02-21T22:36:50Z</dcterms:modified>
</cp:coreProperties>
</file>