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861" autoAdjust="0"/>
  </p:normalViewPr>
  <p:slideViewPr>
    <p:cSldViewPr snapToGrid="0">
      <p:cViewPr varScale="1">
        <p:scale>
          <a:sx n="65" d="100"/>
          <a:sy n="65" d="100"/>
        </p:scale>
        <p:origin x="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089DE-9D44-4110-96CC-6D9CEBBBBE6A}"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B0CD1-895C-497B-ACBE-3D05C5E20A0F}" type="slidenum">
              <a:rPr lang="en-US" smtClean="0"/>
              <a:t>‹#›</a:t>
            </a:fld>
            <a:endParaRPr lang="en-US"/>
          </a:p>
        </p:txBody>
      </p:sp>
    </p:spTree>
    <p:extLst>
      <p:ext uri="{BB962C8B-B14F-4D97-AF65-F5344CB8AC3E}">
        <p14:creationId xmlns:p14="http://schemas.microsoft.com/office/powerpoint/2010/main" val="391851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B0CD1-895C-497B-ACBE-3D05C5E20A0F}" type="slidenum">
              <a:rPr lang="en-US" smtClean="0"/>
              <a:t>2</a:t>
            </a:fld>
            <a:endParaRPr lang="en-US"/>
          </a:p>
        </p:txBody>
      </p:sp>
    </p:spTree>
    <p:extLst>
      <p:ext uri="{BB962C8B-B14F-4D97-AF65-F5344CB8AC3E}">
        <p14:creationId xmlns:p14="http://schemas.microsoft.com/office/powerpoint/2010/main" val="243223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In the illustration on the top-right. even though a falling transition on input will eventually cause a falling transition on output, there are no explicit timing arcs connecting them.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The timing arc of the net connects the pin-to-pin timing arcs of the cells.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To get from input to output, you need to traverse several timing arcs. This combination of timing arcs defines a path. Most timing tools use both the rise and fall transitions. and calculate the worst-case delay for the path. </a:t>
            </a:r>
          </a:p>
          <a:p>
            <a:pPr marL="285750" indent="-285750">
              <a:buFont typeface="Arial" panose="020B0604020202020204" pitchFamily="34" charset="0"/>
              <a:buChar char="•"/>
            </a:pPr>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EB0CD1-895C-497B-ACBE-3D05C5E20A0F}" type="slidenum">
              <a:rPr lang="en-US" smtClean="0"/>
              <a:t>3</a:t>
            </a:fld>
            <a:endParaRPr lang="en-US"/>
          </a:p>
        </p:txBody>
      </p:sp>
    </p:spTree>
    <p:extLst>
      <p:ext uri="{BB962C8B-B14F-4D97-AF65-F5344CB8AC3E}">
        <p14:creationId xmlns:p14="http://schemas.microsoft.com/office/powerpoint/2010/main" val="333606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t>PLE is a physical modeling technique that bypasses wire loads for RTL synthesis optimization. In place of wire loads, the synthesis tool uses an equation to model the wire delay. </a:t>
            </a:r>
            <a:br>
              <a:rPr lang="en-US" sz="1400" i="1" dirty="0"/>
            </a:br>
            <a:r>
              <a:rPr lang="en-US" sz="1400" i="1" dirty="0"/>
              <a:t>1- PLE removes the reliance on user-supplied WLMs. </a:t>
            </a:r>
            <a:br>
              <a:rPr lang="en-US" sz="1400" i="1" dirty="0"/>
            </a:br>
            <a:r>
              <a:rPr lang="en-US" sz="1400" i="1" dirty="0"/>
              <a:t>2- PLE is neither too optimistic or too pessimistic. </a:t>
            </a:r>
          </a:p>
          <a:p>
            <a:pPr marL="285750" indent="-285750">
              <a:buFont typeface="Arial" panose="020B0604020202020204" pitchFamily="34" charset="0"/>
              <a:buChar char="•"/>
            </a:pPr>
            <a:endParaRPr lang="en-US" sz="1400" i="1" dirty="0"/>
          </a:p>
        </p:txBody>
      </p:sp>
      <p:sp>
        <p:nvSpPr>
          <p:cNvPr id="4" name="Slide Number Placeholder 3"/>
          <p:cNvSpPr>
            <a:spLocks noGrp="1"/>
          </p:cNvSpPr>
          <p:nvPr>
            <p:ph type="sldNum" sz="quarter" idx="5"/>
          </p:nvPr>
        </p:nvSpPr>
        <p:spPr/>
        <p:txBody>
          <a:bodyPr/>
          <a:lstStyle/>
          <a:p>
            <a:fld id="{4AEB0CD1-895C-497B-ACBE-3D05C5E20A0F}" type="slidenum">
              <a:rPr lang="en-US" smtClean="0"/>
              <a:t>4</a:t>
            </a:fld>
            <a:endParaRPr lang="en-US"/>
          </a:p>
        </p:txBody>
      </p:sp>
    </p:spTree>
    <p:extLst>
      <p:ext uri="{BB962C8B-B14F-4D97-AF65-F5344CB8AC3E}">
        <p14:creationId xmlns:p14="http://schemas.microsoft.com/office/powerpoint/2010/main" val="140001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i="1" dirty="0">
                <a:latin typeface="Times New Roman" panose="02020603050405020304" pitchFamily="18" charset="0"/>
                <a:cs typeface="Times New Roman" panose="02020603050405020304" pitchFamily="18" charset="0"/>
              </a:rPr>
              <a:t>However, even with the best WLM estimates, you cannot get the accuracy of physical data.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Based on many designs, the average statistical net length, representing 90% of the nets, is determined using a Poisson distribution. This average length is used to calculate the WLMs.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WLMs are usually statistically weighted so that the value reported by the WLM for capacitance and resistance is pessimistic.</a:t>
            </a:r>
          </a:p>
          <a:p>
            <a:pPr marL="285750" indent="-285750">
              <a:buFont typeface="Arial" panose="020B0604020202020204" pitchFamily="34" charset="0"/>
              <a:buChar char="•"/>
            </a:pPr>
            <a:r>
              <a:rPr lang="en-US" sz="2000" dirty="0"/>
              <a:t>Because these wire loads are statistical and pessimistic, they might be unreliable for some designs. However, because they provide an estimate, they are widely used for critical path analysis, and also as a stating point for synthesis. </a:t>
            </a:r>
            <a:br>
              <a:rPr lang="en-US" sz="2000" dirty="0"/>
            </a:br>
            <a:r>
              <a:rPr lang="en-US" sz="1400" i="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EB0CD1-895C-497B-ACBE-3D05C5E20A0F}" type="slidenum">
              <a:rPr lang="en-US" smtClean="0"/>
              <a:t>5</a:t>
            </a:fld>
            <a:endParaRPr lang="en-US"/>
          </a:p>
        </p:txBody>
      </p:sp>
    </p:spTree>
    <p:extLst>
      <p:ext uri="{BB962C8B-B14F-4D97-AF65-F5344CB8AC3E}">
        <p14:creationId xmlns:p14="http://schemas.microsoft.com/office/powerpoint/2010/main" val="2490719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How does an STA tool calculate net delay from a WLM? </a:t>
            </a:r>
          </a:p>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Determine the area that a net ﬁts in. </a:t>
            </a:r>
          </a:p>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From the wire-load selection table, select the WLM with a block area that just encloses the area of the net. </a:t>
            </a:r>
          </a:p>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Use the WLM to estimate the wire length based on the fanout of the net or use the wire-load table to model capacitance and resistance more accurately. </a:t>
            </a:r>
          </a:p>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The capacitance multiplier (CM) and resistance Multiplier (RM) are used to determine the actual RCs of the net, using the following: </a:t>
            </a:r>
            <a:r>
              <a:rPr lang="en-US" sz="1400" i="1" dirty="0" err="1">
                <a:latin typeface="Times New Roman" panose="02020603050405020304" pitchFamily="18" charset="0"/>
                <a:cs typeface="Times New Roman" panose="02020603050405020304" pitchFamily="18" charset="0"/>
              </a:rPr>
              <a:t>Cnet</a:t>
            </a:r>
            <a:r>
              <a:rPr lang="en-US" sz="1400" i="1" dirty="0">
                <a:latin typeface="Times New Roman" panose="02020603050405020304" pitchFamily="18" charset="0"/>
                <a:cs typeface="Times New Roman" panose="02020603050405020304" pitchFamily="18" charset="0"/>
              </a:rPr>
              <a:t> = CM* length , </a:t>
            </a:r>
            <a:r>
              <a:rPr lang="en-US" sz="1400" i="1" dirty="0" err="1">
                <a:latin typeface="Times New Roman" panose="02020603050405020304" pitchFamily="18" charset="0"/>
                <a:cs typeface="Times New Roman" panose="02020603050405020304" pitchFamily="18" charset="0"/>
              </a:rPr>
              <a:t>Rnet</a:t>
            </a:r>
            <a:r>
              <a:rPr lang="en-US" sz="1400" i="1" dirty="0">
                <a:latin typeface="Times New Roman" panose="02020603050405020304" pitchFamily="18" charset="0"/>
                <a:cs typeface="Times New Roman" panose="02020603050405020304" pitchFamily="18" charset="0"/>
              </a:rPr>
              <a:t> = RM </a:t>
            </a:r>
          </a:p>
          <a:p>
            <a:pPr marL="171450" indent="-171450">
              <a:buFont typeface="Arial" panose="020B0604020202020204" pitchFamily="34" charset="0"/>
              <a:buChar char="•"/>
            </a:pPr>
            <a:r>
              <a:rPr lang="en-US" sz="2000" dirty="0"/>
              <a:t>The delay of the net is calculated using: Delay = </a:t>
            </a:r>
            <a:r>
              <a:rPr lang="en-US" sz="2000" dirty="0" err="1"/>
              <a:t>Rnet</a:t>
            </a:r>
            <a:r>
              <a:rPr lang="en-US" sz="2000" dirty="0"/>
              <a:t>* </a:t>
            </a:r>
            <a:r>
              <a:rPr lang="en-US" sz="2000" dirty="0" err="1"/>
              <a:t>Cnet</a:t>
            </a:r>
            <a:r>
              <a:rPr lang="en-US" sz="2000" dirty="0"/>
              <a:t> </a:t>
            </a:r>
          </a:p>
          <a:p>
            <a:pPr marL="171450" indent="-171450">
              <a:buFont typeface="Arial" panose="020B0604020202020204" pitchFamily="34" charset="0"/>
              <a:buChar char="•"/>
            </a:pPr>
            <a:r>
              <a:rPr lang="en-US" sz="2000" dirty="0"/>
              <a:t>You can use custom wire-load models generated from the place and route tools, or use the statistical wire-load models in the library provided by the vendor, to calculate net delays. </a:t>
            </a:r>
            <a:br>
              <a:rPr lang="en-US" sz="2000" dirty="0"/>
            </a:br>
            <a:br>
              <a:rPr lang="en-US" sz="1400" i="1" dirty="0">
                <a:latin typeface="Times New Roman" panose="02020603050405020304" pitchFamily="18" charset="0"/>
                <a:cs typeface="Times New Roman" panose="02020603050405020304" pitchFamily="18" charset="0"/>
              </a:rPr>
            </a:br>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EB0CD1-895C-497B-ACBE-3D05C5E20A0F}" type="slidenum">
              <a:rPr lang="en-US" smtClean="0"/>
              <a:t>6</a:t>
            </a:fld>
            <a:endParaRPr lang="en-US"/>
          </a:p>
        </p:txBody>
      </p:sp>
    </p:spTree>
    <p:extLst>
      <p:ext uri="{BB962C8B-B14F-4D97-AF65-F5344CB8AC3E}">
        <p14:creationId xmlns:p14="http://schemas.microsoft.com/office/powerpoint/2010/main" val="3236239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Times New Roman" panose="02020603050405020304" pitchFamily="18" charset="0"/>
                <a:cs typeface="Times New Roman" panose="02020603050405020304" pitchFamily="18" charset="0"/>
              </a:rPr>
              <a:t>For fanouts larger than those listed in the table, the STA tool uses the slope value to calculate the corresponding length of the wire. </a:t>
            </a:r>
          </a:p>
          <a:p>
            <a:br>
              <a:rPr lang="en-US" sz="1200" i="1" dirty="0">
                <a:latin typeface="Times New Roman" panose="02020603050405020304" pitchFamily="18" charset="0"/>
                <a:cs typeface="Times New Roman" panose="02020603050405020304" pitchFamily="18" charset="0"/>
              </a:rPr>
            </a:br>
            <a:r>
              <a:rPr lang="en-US" sz="1200" b="1" i="1" dirty="0">
                <a:latin typeface="Times New Roman" panose="02020603050405020304" pitchFamily="18" charset="0"/>
                <a:cs typeface="Times New Roman" panose="02020603050405020304" pitchFamily="18" charset="0"/>
              </a:rPr>
              <a:t>Wire-Load Tables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Wire-load tables are another form of wire-load models.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 advantage of wire-load tables is their accuracy.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Use wire-load tables to model more accurate wire capacitance and resistance based on fanout.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 disadvantage of these tables is that the libraries are larger, and the characterization of these tables takes longer.</a:t>
            </a:r>
          </a:p>
          <a:p>
            <a:pPr marL="171450" indent="-171450">
              <a:buFont typeface="Arial" panose="020B0604020202020204" pitchFamily="34" charset="0"/>
              <a:buChar char="•"/>
            </a:pP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 /*Example .lib more accurate wire-load table*/ </a:t>
            </a:r>
            <a:br>
              <a:rPr lang="en-US" sz="1200" i="1" dirty="0">
                <a:latin typeface="Times New Roman" panose="02020603050405020304" pitchFamily="18" charset="0"/>
                <a:cs typeface="Times New Roman" panose="02020603050405020304" pitchFamily="18" charset="0"/>
              </a:rPr>
            </a:br>
            <a:r>
              <a:rPr lang="en-US" sz="1200" i="1" dirty="0" err="1">
                <a:latin typeface="Times New Roman" panose="02020603050405020304" pitchFamily="18" charset="0"/>
                <a:cs typeface="Times New Roman" panose="02020603050405020304" pitchFamily="18" charset="0"/>
              </a:rPr>
              <a:t>wire_load_table</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wlmode</a:t>
            </a:r>
            <a:r>
              <a:rPr lang="en-US" sz="1200" i="1" dirty="0">
                <a:latin typeface="Times New Roman" panose="02020603050405020304" pitchFamily="18" charset="0"/>
                <a:cs typeface="Times New Roman" panose="02020603050405020304" pitchFamily="18" charset="0"/>
              </a:rPr>
              <a:t> 10) {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fanout length ( 5 , 0.08 );</a:t>
            </a:r>
            <a:br>
              <a:rPr lang="en-US" sz="1200" i="1" dirty="0">
                <a:latin typeface="Times New Roman" panose="02020603050405020304" pitchFamily="18" charset="0"/>
                <a:cs typeface="Times New Roman" panose="02020603050405020304" pitchFamily="18" charset="0"/>
              </a:rPr>
            </a:br>
            <a:r>
              <a:rPr lang="en-US" sz="1200" i="1" dirty="0" err="1">
                <a:latin typeface="Times New Roman" panose="02020603050405020304" pitchFamily="18" charset="0"/>
                <a:cs typeface="Times New Roman" panose="02020603050405020304" pitchFamily="18" charset="0"/>
              </a:rPr>
              <a:t>fanout_capacitance</a:t>
            </a:r>
            <a:r>
              <a:rPr lang="en-US" sz="1200" i="1" dirty="0">
                <a:latin typeface="Times New Roman" panose="02020603050405020304" pitchFamily="18" charset="0"/>
                <a:cs typeface="Times New Roman" panose="02020603050405020304" pitchFamily="18" charset="0"/>
              </a:rPr>
              <a:t>( 5 , 0.13 ) ;</a:t>
            </a:r>
            <a:br>
              <a:rPr lang="en-US" sz="1200" i="1" dirty="0">
                <a:latin typeface="Times New Roman" panose="02020603050405020304" pitchFamily="18" charset="0"/>
                <a:cs typeface="Times New Roman" panose="02020603050405020304" pitchFamily="18" charset="0"/>
              </a:rPr>
            </a:br>
            <a:r>
              <a:rPr lang="en-US" sz="1200" i="1" dirty="0" err="1">
                <a:latin typeface="Times New Roman" panose="02020603050405020304" pitchFamily="18" charset="0"/>
                <a:cs typeface="Times New Roman" panose="02020603050405020304" pitchFamily="18" charset="0"/>
              </a:rPr>
              <a:t>fanout_resistance</a:t>
            </a:r>
            <a:r>
              <a:rPr lang="en-US" sz="1200" i="1" dirty="0">
                <a:latin typeface="Times New Roman" panose="02020603050405020304" pitchFamily="18" charset="0"/>
                <a:cs typeface="Times New Roman" panose="02020603050405020304" pitchFamily="18" charset="0"/>
              </a:rPr>
              <a:t>( 5 , 0.03) ,’ </a:t>
            </a:r>
            <a:br>
              <a:rPr lang="en-US" sz="1200" i="1" dirty="0">
                <a:latin typeface="Times New Roman" panose="02020603050405020304" pitchFamily="18" charset="0"/>
                <a:cs typeface="Times New Roman" panose="02020603050405020304" pitchFamily="18" charset="0"/>
              </a:rPr>
            </a:br>
            <a:r>
              <a:rPr lang="en-US" sz="1200" i="1" dirty="0" err="1">
                <a:latin typeface="Times New Roman" panose="02020603050405020304" pitchFamily="18" charset="0"/>
                <a:cs typeface="Times New Roman" panose="02020603050405020304" pitchFamily="18" charset="0"/>
              </a:rPr>
              <a:t>fanout_area</a:t>
            </a:r>
            <a:r>
              <a:rPr lang="en-US" sz="1200" i="1" dirty="0">
                <a:latin typeface="Times New Roman" panose="02020603050405020304" pitchFamily="18" charset="0"/>
                <a:cs typeface="Times New Roman" panose="02020603050405020304" pitchFamily="18" charset="0"/>
              </a:rPr>
              <a:t>( 5 , 0.02) ;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 </a:t>
            </a:r>
            <a:br>
              <a:rPr lang="en-US" sz="1200" i="1" dirty="0">
                <a:latin typeface="Times New Roman" panose="02020603050405020304" pitchFamily="18" charset="0"/>
                <a:cs typeface="Times New Roman" panose="02020603050405020304" pitchFamily="18" charset="0"/>
              </a:rPr>
            </a:br>
            <a:endParaRPr lang="en-US" sz="12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EB0CD1-895C-497B-ACBE-3D05C5E20A0F}" type="slidenum">
              <a:rPr lang="en-US" smtClean="0"/>
              <a:t>8</a:t>
            </a:fld>
            <a:endParaRPr lang="en-US"/>
          </a:p>
        </p:txBody>
      </p:sp>
    </p:spTree>
    <p:extLst>
      <p:ext uri="{BB962C8B-B14F-4D97-AF65-F5344CB8AC3E}">
        <p14:creationId xmlns:p14="http://schemas.microsoft.com/office/powerpoint/2010/main" val="1430246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1" u="sng" dirty="0">
                <a:latin typeface="Times New Roman" panose="02020603050405020304" pitchFamily="18" charset="0"/>
                <a:cs typeface="Times New Roman" panose="02020603050405020304" pitchFamily="18" charset="0"/>
              </a:rPr>
              <a:t>Solution</a:t>
            </a:r>
            <a:r>
              <a:rPr lang="en-US" sz="1200" i="1" dirty="0">
                <a:latin typeface="Times New Roman" panose="02020603050405020304" pitchFamily="18" charset="0"/>
                <a:cs typeface="Times New Roman" panose="02020603050405020304" pitchFamily="18" charset="0"/>
              </a:rPr>
              <a:t>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In the test.lib ﬁle, you ﬁnd: </a:t>
            </a:r>
            <a:r>
              <a:rPr lang="en-US" sz="1200" i="1" dirty="0" err="1">
                <a:latin typeface="Times New Roman" panose="02020603050405020304" pitchFamily="18" charset="0"/>
                <a:cs typeface="Times New Roman" panose="02020603050405020304" pitchFamily="18" charset="0"/>
              </a:rPr>
              <a:t>default_wire_load</a:t>
            </a:r>
            <a:r>
              <a:rPr lang="en-US" sz="1200" i="1" dirty="0">
                <a:latin typeface="Times New Roman" panose="02020603050405020304" pitchFamily="18" charset="0"/>
                <a:cs typeface="Times New Roman" panose="02020603050405020304" pitchFamily="18" charset="0"/>
              </a:rPr>
              <a:t>: "TSMC13_Conservative“;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In the TSMC13_Conservative wire-load, for an area of 1 unit: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The capacitance multiplier is 0.002993.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The capacitance for a fanout length of 5 is 0.01007*0.002993.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The resistance multiplier is 0. </a:t>
            </a:r>
            <a:br>
              <a:rPr lang="en-US" sz="1200"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Therefore, the delay of the net is R*C = 0. </a:t>
            </a:r>
            <a:br>
              <a:rPr lang="en-US" sz="1200" i="1" dirty="0">
                <a:latin typeface="Times New Roman" panose="02020603050405020304" pitchFamily="18" charset="0"/>
                <a:cs typeface="Times New Roman" panose="02020603050405020304" pitchFamily="18" charset="0"/>
              </a:rPr>
            </a:br>
            <a:endParaRPr lang="en-US" sz="12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EB0CD1-895C-497B-ACBE-3D05C5E20A0F}" type="slidenum">
              <a:rPr lang="en-US" smtClean="0"/>
              <a:t>9</a:t>
            </a:fld>
            <a:endParaRPr lang="en-US"/>
          </a:p>
        </p:txBody>
      </p:sp>
    </p:spTree>
    <p:extLst>
      <p:ext uri="{BB962C8B-B14F-4D97-AF65-F5344CB8AC3E}">
        <p14:creationId xmlns:p14="http://schemas.microsoft.com/office/powerpoint/2010/main" val="213489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Tools such as Cadence Quantus QRC extract the RC values from the layout using RC models. These values are backannotated to the STA tools in one of the SPEF formats.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 layout in this illustration is place-and-route data. From this layout, you extract the resistance and capacitance of the nets and cells within the design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 extracted RC data is fed back to the STA tool in one of the three formats. Each of these formats uses different extraction compression based on the different models. </a:t>
            </a:r>
            <a:br>
              <a:rPr lang="en-US" sz="1200" i="1" dirty="0">
                <a:latin typeface="Times New Roman" panose="02020603050405020304" pitchFamily="18" charset="0"/>
                <a:cs typeface="Times New Roman" panose="02020603050405020304" pitchFamily="18" charset="0"/>
              </a:rPr>
            </a:br>
            <a:endParaRPr lang="en-US" sz="12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EB0CD1-895C-497B-ACBE-3D05C5E20A0F}" type="slidenum">
              <a:rPr lang="en-US" smtClean="0"/>
              <a:t>12</a:t>
            </a:fld>
            <a:endParaRPr lang="en-US"/>
          </a:p>
        </p:txBody>
      </p:sp>
    </p:spTree>
    <p:extLst>
      <p:ext uri="{BB962C8B-B14F-4D97-AF65-F5344CB8AC3E}">
        <p14:creationId xmlns:p14="http://schemas.microsoft.com/office/powerpoint/2010/main" val="1180326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In this illustration, the delay calculator converts the extracted RC values to cell and net delays in the form of an SDF file for Static Time Analysis</a:t>
            </a:r>
          </a:p>
          <a:p>
            <a:pPr marL="285750" indent="-285750">
              <a:buFont typeface="Arial" panose="020B0604020202020204" pitchFamily="34" charset="0"/>
              <a:buChar char="•"/>
            </a:pPr>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EB0CD1-895C-497B-ACBE-3D05C5E20A0F}" type="slidenum">
              <a:rPr lang="en-US" smtClean="0"/>
              <a:t>13</a:t>
            </a:fld>
            <a:endParaRPr lang="en-US"/>
          </a:p>
        </p:txBody>
      </p:sp>
    </p:spTree>
    <p:extLst>
      <p:ext uri="{BB962C8B-B14F-4D97-AF65-F5344CB8AC3E}">
        <p14:creationId xmlns:p14="http://schemas.microsoft.com/office/powerpoint/2010/main" val="95693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88B0-83F9-43E1-9462-04AFAE6A3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381165-3F37-4B0A-8078-23E74E46A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9F3A44-82D0-4520-B217-22EB68C36E72}"/>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5" name="Footer Placeholder 4">
            <a:extLst>
              <a:ext uri="{FF2B5EF4-FFF2-40B4-BE49-F238E27FC236}">
                <a16:creationId xmlns:a16="http://schemas.microsoft.com/office/drawing/2014/main" id="{E82F0D71-9BE4-4B10-B9A4-87EFEB565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FA679-F85A-4E87-83B2-EBB2F529C3EA}"/>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357924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A10C-7389-42AE-AD07-C0BE527B2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44A529-30AB-495E-A38C-92E2BF2BDC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A6DBA-2FEE-46CA-97EE-135A3C8014D7}"/>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5" name="Footer Placeholder 4">
            <a:extLst>
              <a:ext uri="{FF2B5EF4-FFF2-40B4-BE49-F238E27FC236}">
                <a16:creationId xmlns:a16="http://schemas.microsoft.com/office/drawing/2014/main" id="{048A6F63-041A-4968-9C8B-7E0D16F47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86156-4996-491B-BAF1-4752EBD3346C}"/>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2972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089A3-717C-4EFB-81A8-7C95E9CE97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AF58B0-7C47-4BE1-99FC-CC9400F4A1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87869-5BDD-4F93-800B-5563929AB9F6}"/>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5" name="Footer Placeholder 4">
            <a:extLst>
              <a:ext uri="{FF2B5EF4-FFF2-40B4-BE49-F238E27FC236}">
                <a16:creationId xmlns:a16="http://schemas.microsoft.com/office/drawing/2014/main" id="{0BA93325-3637-4EBA-88AD-B13DCFE80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1E97B-8599-44EB-A5E8-E9ED9874C4A1}"/>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24899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D5DE-31FC-4E34-BA41-69ABF46ED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26FAD3-9D56-4F58-B841-D6252CC7A7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72510-954D-4441-8C25-05CA77F04CA3}"/>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5" name="Footer Placeholder 4">
            <a:extLst>
              <a:ext uri="{FF2B5EF4-FFF2-40B4-BE49-F238E27FC236}">
                <a16:creationId xmlns:a16="http://schemas.microsoft.com/office/drawing/2014/main" id="{5396A187-1187-4E9C-B36F-BE5B95B19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A1C6B-1D35-4644-9827-F12322FF578B}"/>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388176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D819-E9B1-4472-8D0A-A7E1BE69A8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21B673-F06D-48D8-AC28-8E4D61E00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0D642-4950-4063-BAA6-C67B29368859}"/>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5" name="Footer Placeholder 4">
            <a:extLst>
              <a:ext uri="{FF2B5EF4-FFF2-40B4-BE49-F238E27FC236}">
                <a16:creationId xmlns:a16="http://schemas.microsoft.com/office/drawing/2014/main" id="{FE0CD77C-C33E-4252-B30D-494AC75CE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A4EF-4022-48B4-9DB9-4569D19ECCDD}"/>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336227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374E-8757-4A18-BB39-C5BB542AB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1474F-B2D5-47C3-90CA-5BD7784A7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48A5E-E90D-4CB9-8833-9BB4C06742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DEB7E7-ACB7-42AC-A2FF-50A8C5B3078C}"/>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6" name="Footer Placeholder 5">
            <a:extLst>
              <a:ext uri="{FF2B5EF4-FFF2-40B4-BE49-F238E27FC236}">
                <a16:creationId xmlns:a16="http://schemas.microsoft.com/office/drawing/2014/main" id="{B2BB982A-50B9-49AC-B1C6-5538B6D7C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8E7D5-31DD-4A24-8F11-B70879F459C8}"/>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394809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C1EE-187B-42B2-A316-6D22B423B5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FBB131-DAEE-4FE7-B468-431BEBE76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F6CD09-AE5D-437A-A05F-94335ECC5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53146F-3341-4A91-86B2-DE1FDB3C7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83F4DE-78F4-4A30-8A4C-D7B2D0B92E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20F94-1CA8-46B7-8A36-DE2AAB377C3B}"/>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8" name="Footer Placeholder 7">
            <a:extLst>
              <a:ext uri="{FF2B5EF4-FFF2-40B4-BE49-F238E27FC236}">
                <a16:creationId xmlns:a16="http://schemas.microsoft.com/office/drawing/2014/main" id="{FCBFFD46-F780-4F23-AB67-0B2AFD3AB7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AD529-AF9D-4E45-988C-6FC5255723D8}"/>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419255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511F-4A91-44F2-BF19-3E9CD91F4A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6F71B4-3B36-48A5-AFBF-BE48B7E86F89}"/>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4" name="Footer Placeholder 3">
            <a:extLst>
              <a:ext uri="{FF2B5EF4-FFF2-40B4-BE49-F238E27FC236}">
                <a16:creationId xmlns:a16="http://schemas.microsoft.com/office/drawing/2014/main" id="{4FE32AFB-0436-455D-86D9-1472312239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EB112-A8D1-4226-850E-D4AA3A671074}"/>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332397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8A712-B35E-44D1-96C6-C5BFC3A082DF}"/>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3" name="Footer Placeholder 2">
            <a:extLst>
              <a:ext uri="{FF2B5EF4-FFF2-40B4-BE49-F238E27FC236}">
                <a16:creationId xmlns:a16="http://schemas.microsoft.com/office/drawing/2014/main" id="{CDD3AC45-4EDE-48A0-9BF9-28FF20011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03209-47E7-4ADF-9B86-A2F9FA467EEF}"/>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156510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35A7-2CDD-462E-B39A-01E2B98CC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E25F5-D0C9-4AAE-A2B2-29DCA52E7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738B7-DA23-478A-9D69-D1C1C29A5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0D8BF-8E17-4AC9-B15B-97271E6A439C}"/>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6" name="Footer Placeholder 5">
            <a:extLst>
              <a:ext uri="{FF2B5EF4-FFF2-40B4-BE49-F238E27FC236}">
                <a16:creationId xmlns:a16="http://schemas.microsoft.com/office/drawing/2014/main" id="{2502ACC0-4D08-480D-8CE4-42D174786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D002A-CDB4-4B2A-A7E7-EF0D724FA579}"/>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88327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DCE0-2107-47E6-83C0-2E181096E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CA90A-403B-4688-8600-E440CF40E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FF0E44-E191-465F-BB87-7174F917B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16133-D203-498F-AD44-8E20B77D3A83}"/>
              </a:ext>
            </a:extLst>
          </p:cNvPr>
          <p:cNvSpPr>
            <a:spLocks noGrp="1"/>
          </p:cNvSpPr>
          <p:nvPr>
            <p:ph type="dt" sz="half" idx="10"/>
          </p:nvPr>
        </p:nvSpPr>
        <p:spPr/>
        <p:txBody>
          <a:bodyPr/>
          <a:lstStyle/>
          <a:p>
            <a:fld id="{435DA8F2-3689-41D2-A279-79A9B2D07924}" type="datetimeFigureOut">
              <a:rPr lang="en-US" smtClean="0"/>
              <a:t>2/18/2021</a:t>
            </a:fld>
            <a:endParaRPr lang="en-US"/>
          </a:p>
        </p:txBody>
      </p:sp>
      <p:sp>
        <p:nvSpPr>
          <p:cNvPr id="6" name="Footer Placeholder 5">
            <a:extLst>
              <a:ext uri="{FF2B5EF4-FFF2-40B4-BE49-F238E27FC236}">
                <a16:creationId xmlns:a16="http://schemas.microsoft.com/office/drawing/2014/main" id="{161F4F8A-3811-496A-AE99-1F46C9548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9890E-42D7-4C20-8C0B-32C69455887A}"/>
              </a:ext>
            </a:extLst>
          </p:cNvPr>
          <p:cNvSpPr>
            <a:spLocks noGrp="1"/>
          </p:cNvSpPr>
          <p:nvPr>
            <p:ph type="sldNum" sz="quarter" idx="12"/>
          </p:nvPr>
        </p:nvSpPr>
        <p:spPr/>
        <p:txBody>
          <a:bodyPr/>
          <a:lstStyle/>
          <a:p>
            <a:fld id="{50C477E4-E89B-430A-9576-1ADF7B285FB2}" type="slidenum">
              <a:rPr lang="en-US" smtClean="0"/>
              <a:t>‹#›</a:t>
            </a:fld>
            <a:endParaRPr lang="en-US"/>
          </a:p>
        </p:txBody>
      </p:sp>
    </p:spTree>
    <p:extLst>
      <p:ext uri="{BB962C8B-B14F-4D97-AF65-F5344CB8AC3E}">
        <p14:creationId xmlns:p14="http://schemas.microsoft.com/office/powerpoint/2010/main" val="97558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56F0A-37BE-44EF-8171-E00728A00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707CE6-EFB4-4BE7-8440-ECAE4EFE1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FB1B9-CFA4-4D4D-B969-0FF70B9BC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DA8F2-3689-41D2-A279-79A9B2D07924}" type="datetimeFigureOut">
              <a:rPr lang="en-US" smtClean="0"/>
              <a:t>2/18/2021</a:t>
            </a:fld>
            <a:endParaRPr lang="en-US"/>
          </a:p>
        </p:txBody>
      </p:sp>
      <p:sp>
        <p:nvSpPr>
          <p:cNvPr id="5" name="Footer Placeholder 4">
            <a:extLst>
              <a:ext uri="{FF2B5EF4-FFF2-40B4-BE49-F238E27FC236}">
                <a16:creationId xmlns:a16="http://schemas.microsoft.com/office/drawing/2014/main" id="{280D9422-D091-4D1B-803E-002E10716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35922-0405-485E-A4B1-F049F3CAF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477E4-E89B-430A-9576-1ADF7B285FB2}" type="slidenum">
              <a:rPr lang="en-US" smtClean="0"/>
              <a:t>‹#›</a:t>
            </a:fld>
            <a:endParaRPr lang="en-US"/>
          </a:p>
        </p:txBody>
      </p:sp>
    </p:spTree>
    <p:extLst>
      <p:ext uri="{BB962C8B-B14F-4D97-AF65-F5344CB8AC3E}">
        <p14:creationId xmlns:p14="http://schemas.microsoft.com/office/powerpoint/2010/main" val="1753028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2FAA448D-15ED-481C-ADEF-49743829AA45}"/>
              </a:ext>
            </a:extLst>
          </p:cNvPr>
          <p:cNvPicPr>
            <a:picLocks noChangeAspect="1"/>
          </p:cNvPicPr>
          <p:nvPr/>
        </p:nvPicPr>
        <p:blipFill rotWithShape="1">
          <a:blip r:embed="rId2">
            <a:extLst>
              <a:ext uri="{28A0092B-C50C-407E-A947-70E740481C1C}">
                <a14:useLocalDpi xmlns:a14="http://schemas.microsoft.com/office/drawing/2010/main" val="0"/>
              </a:ext>
            </a:extLst>
          </a:blip>
          <a:srcRect t="23136" r="-1" b="5352"/>
          <a:stretch/>
        </p:blipFill>
        <p:spPr>
          <a:xfrm>
            <a:off x="321733" y="321733"/>
            <a:ext cx="11548534" cy="6214534"/>
          </a:xfrm>
          <a:prstGeom prst="rect">
            <a:avLst/>
          </a:prstGeom>
        </p:spPr>
      </p:pic>
    </p:spTree>
    <p:extLst>
      <p:ext uri="{BB962C8B-B14F-4D97-AF65-F5344CB8AC3E}">
        <p14:creationId xmlns:p14="http://schemas.microsoft.com/office/powerpoint/2010/main" val="24730164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63E86200-3A43-486C-A402-F0A6BE741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254" y="994199"/>
            <a:ext cx="6599492" cy="4869602"/>
          </a:xfrm>
          <a:prstGeom prst="rect">
            <a:avLst/>
          </a:prstGeom>
        </p:spPr>
      </p:pic>
    </p:spTree>
    <p:extLst>
      <p:ext uri="{BB962C8B-B14F-4D97-AF65-F5344CB8AC3E}">
        <p14:creationId xmlns:p14="http://schemas.microsoft.com/office/powerpoint/2010/main" val="163090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table&#10;&#10;Description automatically generated">
            <a:extLst>
              <a:ext uri="{FF2B5EF4-FFF2-40B4-BE49-F238E27FC236}">
                <a16:creationId xmlns:a16="http://schemas.microsoft.com/office/drawing/2014/main" id="{D40F801B-70C5-430F-A9CE-81D08AA3A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44664"/>
            <a:ext cx="6614733" cy="4968671"/>
          </a:xfrm>
          <a:prstGeom prst="rect">
            <a:avLst/>
          </a:prstGeom>
        </p:spPr>
      </p:pic>
    </p:spTree>
    <p:extLst>
      <p:ext uri="{BB962C8B-B14F-4D97-AF65-F5344CB8AC3E}">
        <p14:creationId xmlns:p14="http://schemas.microsoft.com/office/powerpoint/2010/main" val="118836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3CDD123-4593-47A9-A018-A8F6CCCF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48475"/>
            <a:ext cx="6614733" cy="4961050"/>
          </a:xfrm>
          <a:prstGeom prst="rect">
            <a:avLst/>
          </a:prstGeom>
        </p:spPr>
      </p:pic>
    </p:spTree>
    <p:extLst>
      <p:ext uri="{BB962C8B-B14F-4D97-AF65-F5344CB8AC3E}">
        <p14:creationId xmlns:p14="http://schemas.microsoft.com/office/powerpoint/2010/main" val="176933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2F316615-BD1E-498D-872D-180AB5B83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254" y="944664"/>
            <a:ext cx="6599492" cy="4968671"/>
          </a:xfrm>
          <a:prstGeom prst="rect">
            <a:avLst/>
          </a:prstGeom>
        </p:spPr>
      </p:pic>
    </p:spTree>
    <p:extLst>
      <p:ext uri="{BB962C8B-B14F-4D97-AF65-F5344CB8AC3E}">
        <p14:creationId xmlns:p14="http://schemas.microsoft.com/office/powerpoint/2010/main" val="408399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607611C-46FB-44B0-B56D-9453540E3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44664"/>
            <a:ext cx="6622354" cy="4968671"/>
          </a:xfrm>
          <a:prstGeom prst="rect">
            <a:avLst/>
          </a:prstGeom>
        </p:spPr>
      </p:pic>
    </p:spTree>
    <p:extLst>
      <p:ext uri="{BB962C8B-B14F-4D97-AF65-F5344CB8AC3E}">
        <p14:creationId xmlns:p14="http://schemas.microsoft.com/office/powerpoint/2010/main" val="129202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CF10CFA1-3976-40A0-A2C1-620630741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02" y="1394283"/>
            <a:ext cx="6637595" cy="4069433"/>
          </a:xfrm>
          <a:prstGeom prst="rect">
            <a:avLst/>
          </a:prstGeom>
        </p:spPr>
      </p:pic>
    </p:spTree>
    <p:extLst>
      <p:ext uri="{BB962C8B-B14F-4D97-AF65-F5344CB8AC3E}">
        <p14:creationId xmlns:p14="http://schemas.microsoft.com/office/powerpoint/2010/main" val="59629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BDF1F037-6B5B-4193-AFD3-F6174F679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392" y="1401904"/>
            <a:ext cx="6645216" cy="4054191"/>
          </a:xfrm>
          <a:prstGeom prst="rect">
            <a:avLst/>
          </a:prstGeom>
        </p:spPr>
      </p:pic>
    </p:spTree>
    <p:extLst>
      <p:ext uri="{BB962C8B-B14F-4D97-AF65-F5344CB8AC3E}">
        <p14:creationId xmlns:p14="http://schemas.microsoft.com/office/powerpoint/2010/main" val="2719186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3D638B1D-B3B8-4638-A97D-7D4121AB8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85" y="1424766"/>
            <a:ext cx="6576630" cy="4008467"/>
          </a:xfrm>
          <a:prstGeom prst="rect">
            <a:avLst/>
          </a:prstGeom>
        </p:spPr>
      </p:pic>
    </p:spTree>
    <p:extLst>
      <p:ext uri="{BB962C8B-B14F-4D97-AF65-F5344CB8AC3E}">
        <p14:creationId xmlns:p14="http://schemas.microsoft.com/office/powerpoint/2010/main" val="307264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66EE23E7-0078-487F-AC47-CFC9602B8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1379042"/>
            <a:ext cx="6622354" cy="4099915"/>
          </a:xfrm>
          <a:prstGeom prst="rect">
            <a:avLst/>
          </a:prstGeom>
        </p:spPr>
      </p:pic>
    </p:spTree>
    <p:extLst>
      <p:ext uri="{BB962C8B-B14F-4D97-AF65-F5344CB8AC3E}">
        <p14:creationId xmlns:p14="http://schemas.microsoft.com/office/powerpoint/2010/main" val="340363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86A02F4D-0A24-4C5E-9B86-DE134B8A3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1390473"/>
            <a:ext cx="6614733" cy="4077053"/>
          </a:xfrm>
          <a:prstGeom prst="rect">
            <a:avLst/>
          </a:prstGeom>
        </p:spPr>
      </p:pic>
    </p:spTree>
    <p:extLst>
      <p:ext uri="{BB962C8B-B14F-4D97-AF65-F5344CB8AC3E}">
        <p14:creationId xmlns:p14="http://schemas.microsoft.com/office/powerpoint/2010/main" val="167547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D6859-65DC-4F46-AB72-DC8722A21E60}"/>
              </a:ext>
            </a:extLst>
          </p:cNvPr>
          <p:cNvPicPr>
            <a:picLocks noChangeAspect="1"/>
          </p:cNvPicPr>
          <p:nvPr/>
        </p:nvPicPr>
        <p:blipFill>
          <a:blip r:embed="rId3"/>
          <a:stretch>
            <a:fillRect/>
          </a:stretch>
        </p:blipFill>
        <p:spPr>
          <a:xfrm>
            <a:off x="1943100" y="328612"/>
            <a:ext cx="8305800" cy="6200775"/>
          </a:xfrm>
          <a:prstGeom prst="rect">
            <a:avLst/>
          </a:prstGeom>
        </p:spPr>
      </p:pic>
    </p:spTree>
    <p:extLst>
      <p:ext uri="{BB962C8B-B14F-4D97-AF65-F5344CB8AC3E}">
        <p14:creationId xmlns:p14="http://schemas.microsoft.com/office/powerpoint/2010/main" val="1275717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333E6829-D59B-40DC-8B04-61DC1C8F1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064" y="1375232"/>
            <a:ext cx="6591871" cy="4107536"/>
          </a:xfrm>
          <a:prstGeom prst="rect">
            <a:avLst/>
          </a:prstGeom>
        </p:spPr>
      </p:pic>
      <p:pic>
        <p:nvPicPr>
          <p:cNvPr id="6" name="Picture 5" descr="Text&#10;&#10;Description automatically generated">
            <a:extLst>
              <a:ext uri="{FF2B5EF4-FFF2-40B4-BE49-F238E27FC236}">
                <a16:creationId xmlns:a16="http://schemas.microsoft.com/office/drawing/2014/main" id="{353D539C-DB75-4BCC-97E8-47C3BAD2B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538" y="3251926"/>
            <a:ext cx="3627434" cy="3033023"/>
          </a:xfrm>
          <a:prstGeom prst="rect">
            <a:avLst/>
          </a:prstGeom>
        </p:spPr>
      </p:pic>
    </p:spTree>
    <p:extLst>
      <p:ext uri="{BB962C8B-B14F-4D97-AF65-F5344CB8AC3E}">
        <p14:creationId xmlns:p14="http://schemas.microsoft.com/office/powerpoint/2010/main" val="313548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28CEDBDE-D59A-4580-9306-AB0B3E732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56095"/>
            <a:ext cx="6614733" cy="4945809"/>
          </a:xfrm>
          <a:prstGeom prst="rect">
            <a:avLst/>
          </a:prstGeom>
        </p:spPr>
      </p:pic>
    </p:spTree>
    <p:extLst>
      <p:ext uri="{BB962C8B-B14F-4D97-AF65-F5344CB8AC3E}">
        <p14:creationId xmlns:p14="http://schemas.microsoft.com/office/powerpoint/2010/main" val="257751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41F2B9-E46B-4003-9DBC-39576AD79300}"/>
              </a:ext>
            </a:extLst>
          </p:cNvPr>
          <p:cNvPicPr>
            <a:picLocks noChangeAspect="1"/>
          </p:cNvPicPr>
          <p:nvPr/>
        </p:nvPicPr>
        <p:blipFill>
          <a:blip r:embed="rId3"/>
          <a:stretch>
            <a:fillRect/>
          </a:stretch>
        </p:blipFill>
        <p:spPr>
          <a:xfrm>
            <a:off x="1981200" y="333375"/>
            <a:ext cx="8229600" cy="6191250"/>
          </a:xfrm>
          <a:prstGeom prst="rect">
            <a:avLst/>
          </a:prstGeom>
        </p:spPr>
      </p:pic>
    </p:spTree>
    <p:extLst>
      <p:ext uri="{BB962C8B-B14F-4D97-AF65-F5344CB8AC3E}">
        <p14:creationId xmlns:p14="http://schemas.microsoft.com/office/powerpoint/2010/main" val="213089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text&#10;&#10;Description automatically generated">
            <a:extLst>
              <a:ext uri="{FF2B5EF4-FFF2-40B4-BE49-F238E27FC236}">
                <a16:creationId xmlns:a16="http://schemas.microsoft.com/office/drawing/2014/main" id="{AABF806E-F188-486C-8929-119826760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52285"/>
            <a:ext cx="6622354" cy="4953429"/>
          </a:xfrm>
          <a:prstGeom prst="rect">
            <a:avLst/>
          </a:prstGeom>
        </p:spPr>
      </p:pic>
    </p:spTree>
    <p:extLst>
      <p:ext uri="{BB962C8B-B14F-4D97-AF65-F5344CB8AC3E}">
        <p14:creationId xmlns:p14="http://schemas.microsoft.com/office/powerpoint/2010/main" val="62955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B1108049-C607-40B7-8DC0-0ECB0B34E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48475"/>
            <a:ext cx="6607113" cy="4961050"/>
          </a:xfrm>
          <a:prstGeom prst="rect">
            <a:avLst/>
          </a:prstGeom>
        </p:spPr>
      </p:pic>
    </p:spTree>
    <p:extLst>
      <p:ext uri="{BB962C8B-B14F-4D97-AF65-F5344CB8AC3E}">
        <p14:creationId xmlns:p14="http://schemas.microsoft.com/office/powerpoint/2010/main" val="387851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D013AE3-FE4B-4539-A0DF-0A858C4FD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12" y="937044"/>
            <a:ext cx="6629975" cy="4983912"/>
          </a:xfrm>
          <a:prstGeom prst="rect">
            <a:avLst/>
          </a:prstGeom>
        </p:spPr>
      </p:pic>
    </p:spTree>
    <p:extLst>
      <p:ext uri="{BB962C8B-B14F-4D97-AF65-F5344CB8AC3E}">
        <p14:creationId xmlns:p14="http://schemas.microsoft.com/office/powerpoint/2010/main" val="330526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CDA8AD85-4B5F-4633-BD12-EFCA9B5B9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56095"/>
            <a:ext cx="6607113" cy="4945809"/>
          </a:xfrm>
          <a:prstGeom prst="rect">
            <a:avLst/>
          </a:prstGeom>
        </p:spPr>
      </p:pic>
    </p:spTree>
    <p:extLst>
      <p:ext uri="{BB962C8B-B14F-4D97-AF65-F5344CB8AC3E}">
        <p14:creationId xmlns:p14="http://schemas.microsoft.com/office/powerpoint/2010/main" val="334184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780A4CB9-ABA4-4441-8802-944C66624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67526"/>
            <a:ext cx="6607113" cy="4922947"/>
          </a:xfrm>
          <a:prstGeom prst="rect">
            <a:avLst/>
          </a:prstGeom>
        </p:spPr>
      </p:pic>
    </p:spTree>
    <p:extLst>
      <p:ext uri="{BB962C8B-B14F-4D97-AF65-F5344CB8AC3E}">
        <p14:creationId xmlns:p14="http://schemas.microsoft.com/office/powerpoint/2010/main" val="2776578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775</Words>
  <Application>Microsoft Office PowerPoint</Application>
  <PresentationFormat>Widescreen</PresentationFormat>
  <Paragraphs>36</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9</cp:revision>
  <dcterms:created xsi:type="dcterms:W3CDTF">2021-02-18T12:42:31Z</dcterms:created>
  <dcterms:modified xsi:type="dcterms:W3CDTF">2021-02-18T14:35:08Z</dcterms:modified>
</cp:coreProperties>
</file>