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798" autoAdjust="0"/>
  </p:normalViewPr>
  <p:slideViewPr>
    <p:cSldViewPr snapToGrid="0">
      <p:cViewPr varScale="1">
        <p:scale>
          <a:sx n="58" d="100"/>
          <a:sy n="58" d="100"/>
        </p:scale>
        <p:origin x="16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31352-1DF5-4D85-A3E3-1617900C24A3}"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EDFA3-AC44-4278-BA2B-6D56551EC18D}" type="slidenum">
              <a:rPr lang="en-US" smtClean="0"/>
              <a:t>‹#›</a:t>
            </a:fld>
            <a:endParaRPr lang="en-US"/>
          </a:p>
        </p:txBody>
      </p:sp>
    </p:spTree>
    <p:extLst>
      <p:ext uri="{BB962C8B-B14F-4D97-AF65-F5344CB8AC3E}">
        <p14:creationId xmlns:p14="http://schemas.microsoft.com/office/powerpoint/2010/main" val="156899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In multisupply voltage (MSV)designs, operating conditions can </a:t>
            </a:r>
            <a:r>
              <a:rPr lang="en-US" sz="1800" i="1" dirty="0" err="1">
                <a:latin typeface="Times New Roman" panose="02020603050405020304" pitchFamily="18" charset="0"/>
                <a:cs typeface="Times New Roman" panose="02020603050405020304" pitchFamily="18" charset="0"/>
              </a:rPr>
              <a:t>ce</a:t>
            </a:r>
            <a:r>
              <a:rPr lang="en-US" sz="1800" i="1" dirty="0">
                <a:latin typeface="Times New Roman" panose="02020603050405020304" pitchFamily="18" charset="0"/>
                <a:cs typeface="Times New Roman" panose="02020603050405020304" pitchFamily="18" charset="0"/>
              </a:rPr>
              <a:t> ser on a block</a:t>
            </a:r>
          </a:p>
        </p:txBody>
      </p:sp>
      <p:sp>
        <p:nvSpPr>
          <p:cNvPr id="4" name="Slide Number Placeholder 3"/>
          <p:cNvSpPr>
            <a:spLocks noGrp="1"/>
          </p:cNvSpPr>
          <p:nvPr>
            <p:ph type="sldNum" sz="quarter" idx="5"/>
          </p:nvPr>
        </p:nvSpPr>
        <p:spPr/>
        <p:txBody>
          <a:bodyPr/>
          <a:lstStyle/>
          <a:p>
            <a:fld id="{66BEDFA3-AC44-4278-BA2B-6D56551EC18D}" type="slidenum">
              <a:rPr lang="en-US" smtClean="0"/>
              <a:t>7</a:t>
            </a:fld>
            <a:endParaRPr lang="en-US"/>
          </a:p>
        </p:txBody>
      </p:sp>
    </p:spTree>
    <p:extLst>
      <p:ext uri="{BB962C8B-B14F-4D97-AF65-F5344CB8AC3E}">
        <p14:creationId xmlns:p14="http://schemas.microsoft.com/office/powerpoint/2010/main" val="95517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Operating Conditions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Process, temperature, and voltage define the operating conditions of a chip or design.</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After a chip or design is manufactured, the operating conditions under which it will likely work is important for calibrating the chip characteristics.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Each design is tested for the set of operating conditions it will work under, and beyond which it might fail.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operating conditions are usually specified for the entire design. You might have multisupply and </a:t>
            </a:r>
            <a:r>
              <a:rPr lang="en-US" sz="1800" i="1" dirty="0" err="1">
                <a:latin typeface="Times New Roman" panose="02020603050405020304" pitchFamily="18" charset="0"/>
                <a:cs typeface="Times New Roman" panose="02020603050405020304" pitchFamily="18" charset="0"/>
              </a:rPr>
              <a:t>multivoltage</a:t>
            </a:r>
            <a:r>
              <a:rPr lang="en-US" sz="1800" i="1" dirty="0">
                <a:latin typeface="Times New Roman" panose="02020603050405020304" pitchFamily="18" charset="0"/>
                <a:cs typeface="Times New Roman" panose="02020603050405020304" pitchFamily="18" charset="0"/>
              </a:rPr>
              <a:t> in different areas of a design.</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For this course, assume that the design is tested for one operating condition at a time.</a:t>
            </a:r>
          </a:p>
        </p:txBody>
      </p:sp>
      <p:sp>
        <p:nvSpPr>
          <p:cNvPr id="4" name="Slide Number Placeholder 3"/>
          <p:cNvSpPr>
            <a:spLocks noGrp="1"/>
          </p:cNvSpPr>
          <p:nvPr>
            <p:ph type="sldNum" sz="quarter" idx="5"/>
          </p:nvPr>
        </p:nvSpPr>
        <p:spPr/>
        <p:txBody>
          <a:bodyPr/>
          <a:lstStyle/>
          <a:p>
            <a:fld id="{66BEDFA3-AC44-4278-BA2B-6D56551EC18D}" type="slidenum">
              <a:rPr lang="en-US" smtClean="0"/>
              <a:t>16</a:t>
            </a:fld>
            <a:endParaRPr lang="en-US"/>
          </a:p>
        </p:txBody>
      </p:sp>
    </p:spTree>
    <p:extLst>
      <p:ext uri="{BB962C8B-B14F-4D97-AF65-F5344CB8AC3E}">
        <p14:creationId xmlns:p14="http://schemas.microsoft.com/office/powerpoint/2010/main" val="378938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Think of environmental constraints as attributes that are applied to ports</a:t>
            </a:r>
          </a:p>
        </p:txBody>
      </p:sp>
      <p:sp>
        <p:nvSpPr>
          <p:cNvPr id="4" name="Slide Number Placeholder 3"/>
          <p:cNvSpPr>
            <a:spLocks noGrp="1"/>
          </p:cNvSpPr>
          <p:nvPr>
            <p:ph type="sldNum" sz="quarter" idx="5"/>
          </p:nvPr>
        </p:nvSpPr>
        <p:spPr/>
        <p:txBody>
          <a:bodyPr/>
          <a:lstStyle/>
          <a:p>
            <a:fld id="{66BEDFA3-AC44-4278-BA2B-6D56551EC18D}" type="slidenum">
              <a:rPr lang="en-US" smtClean="0"/>
              <a:t>18</a:t>
            </a:fld>
            <a:endParaRPr lang="en-US"/>
          </a:p>
        </p:txBody>
      </p:sp>
    </p:spTree>
    <p:extLst>
      <p:ext uri="{BB962C8B-B14F-4D97-AF65-F5344CB8AC3E}">
        <p14:creationId xmlns:p14="http://schemas.microsoft.com/office/powerpoint/2010/main" val="1535516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You can also use the </a:t>
            </a:r>
            <a:r>
              <a:rPr lang="en-US" sz="1800" i="1" dirty="0" err="1">
                <a:latin typeface="Times New Roman" panose="02020603050405020304" pitchFamily="18" charset="0"/>
                <a:cs typeface="Times New Roman" panose="02020603050405020304" pitchFamily="18" charset="0"/>
              </a:rPr>
              <a:t>set_drive</a:t>
            </a:r>
            <a:r>
              <a:rPr lang="en-US" sz="1800" i="1" dirty="0">
                <a:latin typeface="Times New Roman" panose="02020603050405020304" pitchFamily="18" charset="0"/>
                <a:cs typeface="Times New Roman" panose="02020603050405020304" pitchFamily="18" charset="0"/>
              </a:rPr>
              <a:t> command to set the driving capability of the input port.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set_driving_cell</a:t>
            </a:r>
            <a:r>
              <a:rPr lang="en-US" sz="1800" i="1" dirty="0">
                <a:latin typeface="Times New Roman" panose="02020603050405020304" pitchFamily="18" charset="0"/>
                <a:cs typeface="Times New Roman" panose="02020603050405020304" pitchFamily="18" charset="0"/>
              </a:rPr>
              <a:t> command is also used as a design rule constraints for the ports</a:t>
            </a:r>
          </a:p>
        </p:txBody>
      </p:sp>
      <p:sp>
        <p:nvSpPr>
          <p:cNvPr id="4" name="Slide Number Placeholder 3"/>
          <p:cNvSpPr>
            <a:spLocks noGrp="1"/>
          </p:cNvSpPr>
          <p:nvPr>
            <p:ph type="sldNum" sz="quarter" idx="5"/>
          </p:nvPr>
        </p:nvSpPr>
        <p:spPr/>
        <p:txBody>
          <a:bodyPr/>
          <a:lstStyle/>
          <a:p>
            <a:fld id="{66BEDFA3-AC44-4278-BA2B-6D56551EC18D}" type="slidenum">
              <a:rPr lang="en-US" smtClean="0"/>
              <a:t>19</a:t>
            </a:fld>
            <a:endParaRPr lang="en-US"/>
          </a:p>
        </p:txBody>
      </p:sp>
    </p:spTree>
    <p:extLst>
      <p:ext uri="{BB962C8B-B14F-4D97-AF65-F5344CB8AC3E}">
        <p14:creationId xmlns:p14="http://schemas.microsoft.com/office/powerpoint/2010/main" val="365303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Output Load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You can specify the same information as shown above using the following commands together:</a:t>
            </a:r>
          </a:p>
          <a:p>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set_port_fanout_number</a:t>
            </a:r>
            <a:r>
              <a:rPr lang="en-US" sz="1800" i="1" dirty="0">
                <a:latin typeface="Times New Roman" panose="02020603050405020304" pitchFamily="18" charset="0"/>
                <a:cs typeface="Times New Roman" panose="02020603050405020304" pitchFamily="18" charset="0"/>
              </a:rPr>
              <a:t> command lets you specify the fanout of the output port. This command is used in conjunction with the </a:t>
            </a:r>
            <a:r>
              <a:rPr lang="en-US" sz="1800" i="1" dirty="0" err="1">
                <a:latin typeface="Times New Roman" panose="02020603050405020304" pitchFamily="18" charset="0"/>
                <a:cs typeface="Times New Roman" panose="02020603050405020304" pitchFamily="18" charset="0"/>
              </a:rPr>
              <a:t>set_fanout_load</a:t>
            </a:r>
            <a:r>
              <a:rPr lang="en-US" sz="1800" i="1" dirty="0">
                <a:latin typeface="Times New Roman" panose="02020603050405020304" pitchFamily="18" charset="0"/>
                <a:cs typeface="Times New Roman" panose="02020603050405020304" pitchFamily="18" charset="0"/>
              </a:rPr>
              <a:t> command.</a:t>
            </a:r>
          </a:p>
          <a:p>
            <a:endParaRPr lang="en-US" sz="1800" i="1" dirty="0">
              <a:latin typeface="Times New Roman" panose="02020603050405020304" pitchFamily="18" charset="0"/>
              <a:cs typeface="Times New Roman" panose="02020603050405020304" pitchFamily="18" charset="0"/>
            </a:endParaRPr>
          </a:p>
          <a:p>
            <a:r>
              <a:rPr lang="en-US" sz="1800" i="1" dirty="0" err="1">
                <a:latin typeface="Times New Roman" panose="02020603050405020304" pitchFamily="18" charset="0"/>
                <a:cs typeface="Times New Roman" panose="02020603050405020304" pitchFamily="18" charset="0"/>
              </a:rPr>
              <a:t>set_port_fanout_number</a:t>
            </a:r>
            <a:r>
              <a:rPr lang="en-US" sz="1800" i="1" dirty="0">
                <a:latin typeface="Times New Roman" panose="02020603050405020304" pitchFamily="18" charset="0"/>
                <a:cs typeface="Times New Roman" panose="02020603050405020304" pitchFamily="18" charset="0"/>
              </a:rPr>
              <a:t> 5 [</a:t>
            </a:r>
            <a:r>
              <a:rPr lang="en-US" sz="1800" i="1" dirty="0" err="1">
                <a:latin typeface="Times New Roman" panose="02020603050405020304" pitchFamily="18" charset="0"/>
                <a:cs typeface="Times New Roman" panose="02020603050405020304" pitchFamily="18" charset="0"/>
              </a:rPr>
              <a:t>all_outputs</a:t>
            </a:r>
            <a:r>
              <a:rPr lang="en-US" sz="1800" i="1" dirty="0">
                <a:latin typeface="Times New Roman" panose="02020603050405020304" pitchFamily="18" charset="0"/>
                <a:cs typeface="Times New Roman" panose="02020603050405020304" pitchFamily="18" charset="0"/>
              </a:rPr>
              <a:t>]</a:t>
            </a:r>
          </a:p>
          <a:p>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set_fanout_load</a:t>
            </a:r>
            <a:r>
              <a:rPr lang="en-US" sz="1800" i="1" dirty="0">
                <a:latin typeface="Times New Roman" panose="02020603050405020304" pitchFamily="18" charset="0"/>
                <a:cs typeface="Times New Roman" panose="02020603050405020304" pitchFamily="18" charset="0"/>
              </a:rPr>
              <a:t> command lets you specify the value of the input capacitance of a cell driven by the output port.</a:t>
            </a:r>
          </a:p>
          <a:p>
            <a:endParaRPr lang="en-US" sz="1800" i="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i="1" dirty="0" err="1">
                <a:latin typeface="Times New Roman" panose="02020603050405020304" pitchFamily="18" charset="0"/>
                <a:cs typeface="Times New Roman" panose="02020603050405020304" pitchFamily="18" charset="0"/>
              </a:rPr>
              <a:t>set_fanout_load</a:t>
            </a:r>
            <a:r>
              <a:rPr lang="en-US" sz="1800" i="1" dirty="0">
                <a:latin typeface="Times New Roman" panose="02020603050405020304" pitchFamily="18" charset="0"/>
                <a:cs typeface="Times New Roman" panose="02020603050405020304" pitchFamily="18" charset="0"/>
              </a:rPr>
              <a:t> 100x100 -library slow [</a:t>
            </a:r>
            <a:r>
              <a:rPr lang="en-US" sz="1800" i="1" dirty="0" err="1">
                <a:latin typeface="Times New Roman" panose="02020603050405020304" pitchFamily="18" charset="0"/>
                <a:cs typeface="Times New Roman" panose="02020603050405020304" pitchFamily="18" charset="0"/>
              </a:rPr>
              <a:t>get_ports</a:t>
            </a:r>
            <a:r>
              <a:rPr lang="en-US" sz="1800" i="1" dirty="0">
                <a:latin typeface="Times New Roman" panose="02020603050405020304" pitchFamily="18" charset="0"/>
                <a:cs typeface="Times New Roman" panose="02020603050405020304" pitchFamily="18" charset="0"/>
              </a:rPr>
              <a:t> CELLX1/A*]</a:t>
            </a:r>
            <a:br>
              <a:rPr lang="en-US" sz="1800" i="1" dirty="0">
                <a:latin typeface="Times New Roman" panose="02020603050405020304" pitchFamily="18" charset="0"/>
                <a:cs typeface="Times New Roman" panose="02020603050405020304" pitchFamily="18" charset="0"/>
              </a:rPr>
            </a:b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The </a:t>
            </a:r>
            <a:r>
              <a:rPr lang="en-US" sz="1800" i="1" dirty="0" err="1">
                <a:latin typeface="Times New Roman" panose="02020603050405020304" pitchFamily="18" charset="0"/>
                <a:cs typeface="Times New Roman" panose="02020603050405020304" pitchFamily="18" charset="0"/>
              </a:rPr>
              <a:t>set_port_fanout_number</a:t>
            </a:r>
            <a:r>
              <a:rPr lang="en-US" sz="1800" i="1"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set_fanout_load</a:t>
            </a:r>
            <a:r>
              <a:rPr lang="en-US" sz="1800" i="1" dirty="0">
                <a:latin typeface="Times New Roman" panose="02020603050405020304" pitchFamily="18" charset="0"/>
                <a:cs typeface="Times New Roman" panose="02020603050405020304" pitchFamily="18" charset="0"/>
              </a:rPr>
              <a:t> commands are also used as design rule constraints for the ports.</a:t>
            </a:r>
          </a:p>
        </p:txBody>
      </p:sp>
      <p:sp>
        <p:nvSpPr>
          <p:cNvPr id="4" name="Slide Number Placeholder 3"/>
          <p:cNvSpPr>
            <a:spLocks noGrp="1"/>
          </p:cNvSpPr>
          <p:nvPr>
            <p:ph type="sldNum" sz="quarter" idx="5"/>
          </p:nvPr>
        </p:nvSpPr>
        <p:spPr/>
        <p:txBody>
          <a:bodyPr/>
          <a:lstStyle/>
          <a:p>
            <a:fld id="{66BEDFA3-AC44-4278-BA2B-6D56551EC18D}" type="slidenum">
              <a:rPr lang="en-US" smtClean="0"/>
              <a:t>20</a:t>
            </a:fld>
            <a:endParaRPr lang="en-US"/>
          </a:p>
        </p:txBody>
      </p:sp>
    </p:spTree>
    <p:extLst>
      <p:ext uri="{BB962C8B-B14F-4D97-AF65-F5344CB8AC3E}">
        <p14:creationId xmlns:p14="http://schemas.microsoft.com/office/powerpoint/2010/main" val="14676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Wire-Load Models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The STA tool uses a wire-load mode specified in the library to calculate the net delays.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When you do not specify a wire-load mode, the tool automatically selects the default from the library.</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Wire-load models are applied during synthesis to determine the interconnect delays.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Wire-load models are characterized based on area.</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When no wire-load model is specified, the STA tool automatically selects the default from the library.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 modify the model for a block, or a set of blocks, use the </a:t>
            </a:r>
            <a:r>
              <a:rPr lang="en-US" sz="1800" i="1" dirty="0" err="1">
                <a:latin typeface="Times New Roman" panose="02020603050405020304" pitchFamily="18" charset="0"/>
                <a:cs typeface="Times New Roman" panose="02020603050405020304" pitchFamily="18" charset="0"/>
              </a:rPr>
              <a:t>set_wire_load_model</a:t>
            </a:r>
            <a:r>
              <a:rPr lang="en-US" sz="1800" i="1" dirty="0">
                <a:latin typeface="Times New Roman" panose="02020603050405020304" pitchFamily="18" charset="0"/>
                <a:cs typeface="Times New Roman" panose="02020603050405020304" pitchFamily="18" charset="0"/>
              </a:rPr>
              <a:t> command.</a:t>
            </a:r>
          </a:p>
        </p:txBody>
      </p:sp>
      <p:sp>
        <p:nvSpPr>
          <p:cNvPr id="4" name="Slide Number Placeholder 3"/>
          <p:cNvSpPr>
            <a:spLocks noGrp="1"/>
          </p:cNvSpPr>
          <p:nvPr>
            <p:ph type="sldNum" sz="quarter" idx="5"/>
          </p:nvPr>
        </p:nvSpPr>
        <p:spPr/>
        <p:txBody>
          <a:bodyPr/>
          <a:lstStyle/>
          <a:p>
            <a:fld id="{66BEDFA3-AC44-4278-BA2B-6D56551EC18D}" type="slidenum">
              <a:rPr lang="en-US" smtClean="0"/>
              <a:t>21</a:t>
            </a:fld>
            <a:endParaRPr lang="en-US"/>
          </a:p>
        </p:txBody>
      </p:sp>
    </p:spTree>
    <p:extLst>
      <p:ext uri="{BB962C8B-B14F-4D97-AF65-F5344CB8AC3E}">
        <p14:creationId xmlns:p14="http://schemas.microsoft.com/office/powerpoint/2010/main" val="311823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Wire-Load Mode: Top</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To modify the mode, use the </a:t>
            </a:r>
            <a:r>
              <a:rPr lang="en-US" sz="1800" i="1" dirty="0" err="1">
                <a:latin typeface="Times New Roman" panose="02020603050405020304" pitchFamily="18" charset="0"/>
                <a:cs typeface="Times New Roman" panose="02020603050405020304" pitchFamily="18" charset="0"/>
              </a:rPr>
              <a:t>set_wire_load_mode</a:t>
            </a:r>
            <a:r>
              <a:rPr lang="en-US" sz="1800" i="1" dirty="0">
                <a:latin typeface="Times New Roman" panose="02020603050405020304" pitchFamily="18" charset="0"/>
                <a:cs typeface="Times New Roman" panose="02020603050405020304" pitchFamily="18" charset="0"/>
              </a:rPr>
              <a:t> command.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top mode, the design level wire-load is applied to all nets.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can be very pessimistic because you are implying that all nets have delays of the average largest net in the design.</a:t>
            </a:r>
          </a:p>
        </p:txBody>
      </p:sp>
      <p:sp>
        <p:nvSpPr>
          <p:cNvPr id="4" name="Slide Number Placeholder 3"/>
          <p:cNvSpPr>
            <a:spLocks noGrp="1"/>
          </p:cNvSpPr>
          <p:nvPr>
            <p:ph type="sldNum" sz="quarter" idx="5"/>
          </p:nvPr>
        </p:nvSpPr>
        <p:spPr/>
        <p:txBody>
          <a:bodyPr/>
          <a:lstStyle/>
          <a:p>
            <a:fld id="{66BEDFA3-AC44-4278-BA2B-6D56551EC18D}" type="slidenum">
              <a:rPr lang="en-US" smtClean="0"/>
              <a:t>22</a:t>
            </a:fld>
            <a:endParaRPr lang="en-US"/>
          </a:p>
        </p:txBody>
      </p:sp>
    </p:spTree>
    <p:extLst>
      <p:ext uri="{BB962C8B-B14F-4D97-AF65-F5344CB8AC3E}">
        <p14:creationId xmlns:p14="http://schemas.microsoft.com/office/powerpoint/2010/main" val="90267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Wire-Load Mode: Enclosed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enclosed mode, the area that encloses the entire net is the model for that net.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Example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Here are the wire-load models available from a library:</a:t>
            </a:r>
          </a:p>
          <a:p>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err="1">
                <a:latin typeface="Times New Roman" panose="02020603050405020304" pitchFamily="18" charset="0"/>
                <a:cs typeface="Times New Roman" panose="02020603050405020304" pitchFamily="18" charset="0"/>
              </a:rPr>
              <a:t>Large_wlm</a:t>
            </a:r>
            <a:r>
              <a:rPr lang="en-US" sz="1800" i="1" dirty="0">
                <a:latin typeface="Times New Roman" panose="02020603050405020304" pitchFamily="18" charset="0"/>
                <a:cs typeface="Times New Roman" panose="02020603050405020304" pitchFamily="18" charset="0"/>
              </a:rPr>
              <a:t> is based on an area of 8000 units.</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err="1">
                <a:latin typeface="Times New Roman" panose="02020603050405020304" pitchFamily="18" charset="0"/>
                <a:cs typeface="Times New Roman" panose="02020603050405020304" pitchFamily="18" charset="0"/>
              </a:rPr>
              <a:t>Avg_wlm</a:t>
            </a:r>
            <a:r>
              <a:rPr lang="en-US" sz="1800" i="1" dirty="0">
                <a:latin typeface="Times New Roman" panose="02020603050405020304" pitchFamily="18" charset="0"/>
                <a:cs typeface="Times New Roman" panose="02020603050405020304" pitchFamily="18" charset="0"/>
              </a:rPr>
              <a:t> is based on an area of 4000 units.</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err="1">
                <a:latin typeface="Times New Roman" panose="02020603050405020304" pitchFamily="18" charset="0"/>
                <a:cs typeface="Times New Roman" panose="02020603050405020304" pitchFamily="18" charset="0"/>
              </a:rPr>
              <a:t>Small_wlm</a:t>
            </a:r>
            <a:r>
              <a:rPr lang="en-US" sz="1800" i="1" dirty="0">
                <a:latin typeface="Times New Roman" panose="02020603050405020304" pitchFamily="18" charset="0"/>
                <a:cs typeface="Times New Roman" panose="02020603050405020304" pitchFamily="18" charset="0"/>
              </a:rPr>
              <a:t> is based on an area of 1000 units.</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Here are the block areas for a design example.</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err="1">
                <a:latin typeface="Times New Roman" panose="02020603050405020304" pitchFamily="18" charset="0"/>
                <a:cs typeface="Times New Roman" panose="02020603050405020304" pitchFamily="18" charset="0"/>
              </a:rPr>
              <a:t>BlockA</a:t>
            </a:r>
            <a:r>
              <a:rPr lang="en-US" sz="1800" i="1" dirty="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BlockC</a:t>
            </a:r>
            <a:r>
              <a:rPr lang="en-US" sz="1800" i="1" dirty="0">
                <a:latin typeface="Times New Roman" panose="02020603050405020304" pitchFamily="18" charset="0"/>
                <a:cs typeface="Times New Roman" panose="02020603050405020304" pitchFamily="18" charset="0"/>
              </a:rPr>
              <a:t> are each 950 units in area.</a:t>
            </a:r>
          </a:p>
          <a:p>
            <a:pPr marL="171450" indent="-171450">
              <a:buFont typeface="Arial" panose="020B0604020202020204" pitchFamily="34" charset="0"/>
              <a:buChar char="•"/>
            </a:pPr>
            <a:endParaRPr lang="en-US" sz="180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i="1" dirty="0" err="1">
                <a:latin typeface="Times New Roman" panose="02020603050405020304" pitchFamily="18" charset="0"/>
                <a:cs typeface="Times New Roman" panose="02020603050405020304" pitchFamily="18" charset="0"/>
              </a:rPr>
              <a:t>BlockB</a:t>
            </a:r>
            <a:r>
              <a:rPr lang="en-US" sz="1800" i="1" dirty="0">
                <a:latin typeface="Times New Roman" panose="02020603050405020304" pitchFamily="18" charset="0"/>
                <a:cs typeface="Times New Roman" panose="02020603050405020304" pitchFamily="18" charset="0"/>
              </a:rPr>
              <a:t> is 3000 units in area and the entire design area is 6000 units.</a:t>
            </a:r>
            <a:br>
              <a:rPr lang="en-US" sz="1800" i="1" dirty="0">
                <a:latin typeface="Times New Roman" panose="02020603050405020304" pitchFamily="18" charset="0"/>
                <a:cs typeface="Times New Roman" panose="02020603050405020304" pitchFamily="18" charset="0"/>
              </a:rPr>
            </a:br>
            <a:br>
              <a:rPr lang="en-US" sz="1800" i="1"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In enclosed mode, the tool calculates the delay of Net1 automatically in the following way:</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1. Determines which block area encloses the net. It is </a:t>
            </a:r>
            <a:r>
              <a:rPr lang="en-US" sz="1800" i="1" dirty="0" err="1">
                <a:latin typeface="Times New Roman" panose="02020603050405020304" pitchFamily="18" charset="0"/>
                <a:cs typeface="Times New Roman" panose="02020603050405020304" pitchFamily="18" charset="0"/>
              </a:rPr>
              <a:t>BlockB</a:t>
            </a:r>
            <a:r>
              <a:rPr lang="en-US" sz="1800" i="1" dirty="0">
                <a:latin typeface="Times New Roman" panose="02020603050405020304" pitchFamily="18" charset="0"/>
                <a:cs typeface="Times New Roman" panose="02020603050405020304" pitchFamily="18" charset="0"/>
              </a:rPr>
              <a:t>. If the wire-load model is set for that block area, the tool goes to Step 4.</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2. Computes the block area. In this case for </a:t>
            </a:r>
            <a:r>
              <a:rPr lang="en-US" sz="1800" i="1" dirty="0" err="1">
                <a:latin typeface="Times New Roman" panose="02020603050405020304" pitchFamily="18" charset="0"/>
                <a:cs typeface="Times New Roman" panose="02020603050405020304" pitchFamily="18" charset="0"/>
              </a:rPr>
              <a:t>BlockB</a:t>
            </a:r>
            <a:r>
              <a:rPr lang="en-US" sz="1800" i="1" dirty="0">
                <a:latin typeface="Times New Roman" panose="02020603050405020304" pitchFamily="18" charset="0"/>
                <a:cs typeface="Times New Roman" panose="02020603050405020304" pitchFamily="18" charset="0"/>
              </a:rPr>
              <a:t>, it is 3000 units.</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3. Chooses the next larger area-based WLM (40003000, so it is </a:t>
            </a:r>
            <a:r>
              <a:rPr lang="en-US" sz="1800" i="1" dirty="0" err="1">
                <a:latin typeface="Times New Roman" panose="02020603050405020304" pitchFamily="18" charset="0"/>
                <a:cs typeface="Times New Roman" panose="02020603050405020304" pitchFamily="18" charset="0"/>
              </a:rPr>
              <a:t>Avg_wlm</a:t>
            </a:r>
            <a:r>
              <a:rPr lang="en-US" sz="1800" i="1" dirty="0">
                <a:latin typeface="Times New Roman" panose="02020603050405020304" pitchFamily="18" charset="0"/>
                <a:cs typeface="Times New Roman" panose="02020603050405020304" pitchFamily="18" charset="0"/>
              </a:rPr>
              <a:t>).</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4. Calculates the delay of Net1 from the wire-load model (</a:t>
            </a:r>
            <a:r>
              <a:rPr lang="en-US" sz="1800" i="1" dirty="0" err="1">
                <a:latin typeface="Times New Roman" panose="02020603050405020304" pitchFamily="18" charset="0"/>
                <a:cs typeface="Times New Roman" panose="02020603050405020304" pitchFamily="18" charset="0"/>
              </a:rPr>
              <a:t>Avg_wlm</a:t>
            </a:r>
            <a:r>
              <a:rPr lang="en-US" sz="1800" i="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6BEDFA3-AC44-4278-BA2B-6D56551EC18D}" type="slidenum">
              <a:rPr lang="en-US" smtClean="0"/>
              <a:t>23</a:t>
            </a:fld>
            <a:endParaRPr lang="en-US"/>
          </a:p>
        </p:txBody>
      </p:sp>
    </p:spTree>
    <p:extLst>
      <p:ext uri="{BB962C8B-B14F-4D97-AF65-F5344CB8AC3E}">
        <p14:creationId xmlns:p14="http://schemas.microsoft.com/office/powerpoint/2010/main" val="97485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latin typeface="Times New Roman" panose="02020603050405020304" pitchFamily="18" charset="0"/>
                <a:cs typeface="Times New Roman" panose="02020603050405020304" pitchFamily="18" charset="0"/>
              </a:rPr>
              <a:t>Setting Wire-Load Mode: Segmented</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In segmented mode, all the net segments in the design use the wire-load model of the block they reside in.</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This might sound like the most logical choice, because each segment in that block will not have delays bigger than the size of the block. However, for the tool, this is computation intensive and it runs more slowly. </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Another problem with the segmented mode is that if the nets fall under critical paths, the wire-load model of the block often switches between two wire-load models, and the results of each synthesis run can become unreliable.</a:t>
            </a:r>
          </a:p>
          <a:p>
            <a:endParaRPr lang="en-US"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Also, remember that the wire-load models are statistical values: they might not be as reliable for all types of designs.</a:t>
            </a:r>
          </a:p>
        </p:txBody>
      </p:sp>
      <p:sp>
        <p:nvSpPr>
          <p:cNvPr id="4" name="Slide Number Placeholder 3"/>
          <p:cNvSpPr>
            <a:spLocks noGrp="1"/>
          </p:cNvSpPr>
          <p:nvPr>
            <p:ph type="sldNum" sz="quarter" idx="5"/>
          </p:nvPr>
        </p:nvSpPr>
        <p:spPr/>
        <p:txBody>
          <a:bodyPr/>
          <a:lstStyle/>
          <a:p>
            <a:fld id="{66BEDFA3-AC44-4278-BA2B-6D56551EC18D}" type="slidenum">
              <a:rPr lang="en-US" smtClean="0"/>
              <a:t>24</a:t>
            </a:fld>
            <a:endParaRPr lang="en-US"/>
          </a:p>
        </p:txBody>
      </p:sp>
    </p:spTree>
    <p:extLst>
      <p:ext uri="{BB962C8B-B14F-4D97-AF65-F5344CB8AC3E}">
        <p14:creationId xmlns:p14="http://schemas.microsoft.com/office/powerpoint/2010/main" val="234486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985-28D8-417D-83E2-18A82B579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2BB00-CD84-43A0-A291-AB0AEC88D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E25A9-3D98-4C81-9B31-6AB8EF63BC50}"/>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027F8328-6C18-4380-A88F-8C0444979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2FC16-DC62-4DCD-808B-BB1B9F5BC908}"/>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3133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56E1-7CCF-48D3-9DD1-98FD98337B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8E917-9075-435A-B235-3F08746E54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1CCBA-6BD3-4FE2-8BA9-A84783BFEF92}"/>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7D2AE6A8-0313-4C68-AA6E-73FFD1E1C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89340-ECCB-49F1-8697-25AD6032230E}"/>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222793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25EE4-DEAF-484E-807A-2445CA57F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8AD82-4528-46A3-AAEA-19C7AA86E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89D84-76FE-420B-8C1D-3B040C3F9DC8}"/>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A3ED3BF5-D8E7-4CE5-9D91-A85454721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726BA-822A-4641-8397-CFC8C6181F9A}"/>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210599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FC18-7632-478F-BB35-062E02D4F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1D3FF-6510-4663-8F5A-6DAA52F8F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025F-4D6C-4E9E-B1FD-BABC034D08A4}"/>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833A3074-B041-42E2-9DB3-983724FF7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F61E5-00BB-47BD-A373-52EE67EE2E7A}"/>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38811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3076-C63A-4D0E-93DF-E481402D3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A8087E-F551-4EA7-8DD2-2108F350B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0E70C-DEAB-4475-83DD-CA4B27BF9D2C}"/>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DC18CCE5-5181-4C90-BA0B-C09C4095B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ABC5F-7ABE-42C4-99A3-113C6F93E613}"/>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385781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7272-D08C-4207-86A5-0E97AB12D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2A399-4C5F-46BF-ACEC-E02715262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0B054-F0CA-4B16-A6A3-3FCC7A957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B6E1E-BDEC-4C7E-BD0C-DE16C551A9E7}"/>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6" name="Footer Placeholder 5">
            <a:extLst>
              <a:ext uri="{FF2B5EF4-FFF2-40B4-BE49-F238E27FC236}">
                <a16:creationId xmlns:a16="http://schemas.microsoft.com/office/drawing/2014/main" id="{88C754EA-BDA5-4725-9182-C8B7FEFE3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5267F-BE38-4C30-8D60-662A4B8FB8FB}"/>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115685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2D1A-7D1B-42C1-A48E-716B0923E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EAC6D5-EAA8-4BA0-97FE-5A37C8DC8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659A8-5FA3-473F-8987-9219A0C5B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716288-0E1E-4C6D-9C94-9EFB8D2C6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441546-5E5E-4755-B327-6316148E3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9959A-14A2-423F-B524-29D844DAEF25}"/>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8" name="Footer Placeholder 7">
            <a:extLst>
              <a:ext uri="{FF2B5EF4-FFF2-40B4-BE49-F238E27FC236}">
                <a16:creationId xmlns:a16="http://schemas.microsoft.com/office/drawing/2014/main" id="{14886F75-62B8-4C2D-A569-02D9204CA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64645-60D9-476B-8406-F139D1AAF867}"/>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194237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C137-601B-4287-8C45-E1ADB0115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84BA5-AAFB-47FE-BDEA-5EF400C1CAED}"/>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4" name="Footer Placeholder 3">
            <a:extLst>
              <a:ext uri="{FF2B5EF4-FFF2-40B4-BE49-F238E27FC236}">
                <a16:creationId xmlns:a16="http://schemas.microsoft.com/office/drawing/2014/main" id="{869EEEEE-E858-4478-946D-EFB0E7F064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2609F3-8F5E-471B-825E-3D38E8650F7E}"/>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72258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B82D6-00CD-40FD-9981-A6662A903CF4}"/>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3" name="Footer Placeholder 2">
            <a:extLst>
              <a:ext uri="{FF2B5EF4-FFF2-40B4-BE49-F238E27FC236}">
                <a16:creationId xmlns:a16="http://schemas.microsoft.com/office/drawing/2014/main" id="{9963638E-1D6C-44A2-8577-146AFF73CE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1C16F-350F-4756-90A8-D1C6F4F97560}"/>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269854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0CDD-D360-47C4-AF2C-5C6431964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8081F-9645-4ACA-8BC4-36A191F15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68C04-13E6-4162-8F79-EE9AE5191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A9F1-CAA9-4703-9A3D-79B9E4DB848E}"/>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6" name="Footer Placeholder 5">
            <a:extLst>
              <a:ext uri="{FF2B5EF4-FFF2-40B4-BE49-F238E27FC236}">
                <a16:creationId xmlns:a16="http://schemas.microsoft.com/office/drawing/2014/main" id="{D89685EF-0933-4C39-90EC-A3A212690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524E8-4E70-4672-903D-C95BAADF44E0}"/>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349551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8F64-5502-426F-86EC-E64D1B525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CFE5FF-633E-47DA-AE2B-C851E2509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A5F7C0-8F8E-40C4-948F-88A6A6625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3066-2752-4C34-95A0-A5774516832C}"/>
              </a:ext>
            </a:extLst>
          </p:cNvPr>
          <p:cNvSpPr>
            <a:spLocks noGrp="1"/>
          </p:cNvSpPr>
          <p:nvPr>
            <p:ph type="dt" sz="half" idx="10"/>
          </p:nvPr>
        </p:nvSpPr>
        <p:spPr/>
        <p:txBody>
          <a:bodyPr/>
          <a:lstStyle/>
          <a:p>
            <a:fld id="{EAFE9F95-0E3A-4381-8834-50DBB7B4C645}" type="datetimeFigureOut">
              <a:rPr lang="en-US" smtClean="0"/>
              <a:t>2/21/2021</a:t>
            </a:fld>
            <a:endParaRPr lang="en-US"/>
          </a:p>
        </p:txBody>
      </p:sp>
      <p:sp>
        <p:nvSpPr>
          <p:cNvPr id="6" name="Footer Placeholder 5">
            <a:extLst>
              <a:ext uri="{FF2B5EF4-FFF2-40B4-BE49-F238E27FC236}">
                <a16:creationId xmlns:a16="http://schemas.microsoft.com/office/drawing/2014/main" id="{8A463828-560E-4DCB-AF5D-E5CD6DCFE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46FB5-4317-4FC3-9534-B227941E743D}"/>
              </a:ext>
            </a:extLst>
          </p:cNvPr>
          <p:cNvSpPr>
            <a:spLocks noGrp="1"/>
          </p:cNvSpPr>
          <p:nvPr>
            <p:ph type="sldNum" sz="quarter" idx="12"/>
          </p:nvPr>
        </p:nvSpPr>
        <p:spPr/>
        <p:txBody>
          <a:bodyPr/>
          <a:lstStyle/>
          <a:p>
            <a:fld id="{59879B7C-B5FE-424E-A924-20FED629C06B}" type="slidenum">
              <a:rPr lang="en-US" smtClean="0"/>
              <a:t>‹#›</a:t>
            </a:fld>
            <a:endParaRPr lang="en-US"/>
          </a:p>
        </p:txBody>
      </p:sp>
    </p:spTree>
    <p:extLst>
      <p:ext uri="{BB962C8B-B14F-4D97-AF65-F5344CB8AC3E}">
        <p14:creationId xmlns:p14="http://schemas.microsoft.com/office/powerpoint/2010/main" val="281608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2BEFF-C7DC-43B5-9D4C-5CBEF5056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D9E207-DFEF-4E30-A2F9-C11421975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B71FF-63C7-461A-A699-7F1174877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E9F95-0E3A-4381-8834-50DBB7B4C645}" type="datetimeFigureOut">
              <a:rPr lang="en-US" smtClean="0"/>
              <a:t>2/21/2021</a:t>
            </a:fld>
            <a:endParaRPr lang="en-US"/>
          </a:p>
        </p:txBody>
      </p:sp>
      <p:sp>
        <p:nvSpPr>
          <p:cNvPr id="5" name="Footer Placeholder 4">
            <a:extLst>
              <a:ext uri="{FF2B5EF4-FFF2-40B4-BE49-F238E27FC236}">
                <a16:creationId xmlns:a16="http://schemas.microsoft.com/office/drawing/2014/main" id="{34CCDF5C-DD35-4EAD-B646-C9DFC4A53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9ECCA4-3D90-490E-A9CF-E0A2F88E6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79B7C-B5FE-424E-A924-20FED629C06B}" type="slidenum">
              <a:rPr lang="en-US" smtClean="0"/>
              <a:t>‹#›</a:t>
            </a:fld>
            <a:endParaRPr lang="en-US"/>
          </a:p>
        </p:txBody>
      </p:sp>
    </p:spTree>
    <p:extLst>
      <p:ext uri="{BB962C8B-B14F-4D97-AF65-F5344CB8AC3E}">
        <p14:creationId xmlns:p14="http://schemas.microsoft.com/office/powerpoint/2010/main" val="313581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BD7BCC85-440A-4510-8997-1163F6B56BFD}"/>
              </a:ext>
            </a:extLst>
          </p:cNvPr>
          <p:cNvPicPr>
            <a:picLocks noChangeAspect="1"/>
          </p:cNvPicPr>
          <p:nvPr/>
        </p:nvPicPr>
        <p:blipFill rotWithShape="1">
          <a:blip r:embed="rId2">
            <a:extLst>
              <a:ext uri="{28A0092B-C50C-407E-A947-70E740481C1C}">
                <a14:useLocalDpi xmlns:a14="http://schemas.microsoft.com/office/drawing/2010/main" val="0"/>
              </a:ext>
            </a:extLst>
          </a:blip>
          <a:srcRect t="27021" r="-1" b="1228"/>
          <a:stretch/>
        </p:blipFill>
        <p:spPr>
          <a:xfrm>
            <a:off x="321733" y="321733"/>
            <a:ext cx="11548534" cy="6214534"/>
          </a:xfrm>
          <a:prstGeom prst="rect">
            <a:avLst/>
          </a:prstGeom>
        </p:spPr>
      </p:pic>
    </p:spTree>
    <p:extLst>
      <p:ext uri="{BB962C8B-B14F-4D97-AF65-F5344CB8AC3E}">
        <p14:creationId xmlns:p14="http://schemas.microsoft.com/office/powerpoint/2010/main" val="594821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23F798E6-E012-4C4C-AAE8-9F173BFA6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6095"/>
            <a:ext cx="6607113" cy="4945809"/>
          </a:xfrm>
          <a:prstGeom prst="rect">
            <a:avLst/>
          </a:prstGeom>
        </p:spPr>
      </p:pic>
    </p:spTree>
    <p:extLst>
      <p:ext uri="{BB962C8B-B14F-4D97-AF65-F5344CB8AC3E}">
        <p14:creationId xmlns:p14="http://schemas.microsoft.com/office/powerpoint/2010/main" val="325328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table&#10;&#10;Description automatically generated">
            <a:extLst>
              <a:ext uri="{FF2B5EF4-FFF2-40B4-BE49-F238E27FC236}">
                <a16:creationId xmlns:a16="http://schemas.microsoft.com/office/drawing/2014/main" id="{2DF01829-7DB3-4805-AA4C-C264C11CB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2285"/>
            <a:ext cx="6607113" cy="4953429"/>
          </a:xfrm>
          <a:prstGeom prst="rect">
            <a:avLst/>
          </a:prstGeom>
        </p:spPr>
      </p:pic>
    </p:spTree>
    <p:extLst>
      <p:ext uri="{BB962C8B-B14F-4D97-AF65-F5344CB8AC3E}">
        <p14:creationId xmlns:p14="http://schemas.microsoft.com/office/powerpoint/2010/main" val="333663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4F24644C-3239-4FD7-9B79-1B82F8329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54" y="940854"/>
            <a:ext cx="6599492" cy="4976291"/>
          </a:xfrm>
          <a:prstGeom prst="rect">
            <a:avLst/>
          </a:prstGeom>
        </p:spPr>
      </p:pic>
    </p:spTree>
    <p:extLst>
      <p:ext uri="{BB962C8B-B14F-4D97-AF65-F5344CB8AC3E}">
        <p14:creationId xmlns:p14="http://schemas.microsoft.com/office/powerpoint/2010/main" val="307637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81B00C6A-259E-4679-8FC1-FF08DE4D6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952285"/>
            <a:ext cx="6637595" cy="4953429"/>
          </a:xfrm>
          <a:prstGeom prst="rect">
            <a:avLst/>
          </a:prstGeom>
        </p:spPr>
      </p:pic>
    </p:spTree>
    <p:extLst>
      <p:ext uri="{BB962C8B-B14F-4D97-AF65-F5344CB8AC3E}">
        <p14:creationId xmlns:p14="http://schemas.microsoft.com/office/powerpoint/2010/main" val="328454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B06C634-B88B-4824-8864-7A988F38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495" y="959906"/>
            <a:ext cx="6569009" cy="4938188"/>
          </a:xfrm>
          <a:prstGeom prst="rect">
            <a:avLst/>
          </a:prstGeom>
        </p:spPr>
      </p:pic>
    </p:spTree>
    <p:extLst>
      <p:ext uri="{BB962C8B-B14F-4D97-AF65-F5344CB8AC3E}">
        <p14:creationId xmlns:p14="http://schemas.microsoft.com/office/powerpoint/2010/main" val="397478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9AB6ADDB-9DD1-42BF-A4A2-157C25A34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116" y="978957"/>
            <a:ext cx="6553768" cy="4900085"/>
          </a:xfrm>
          <a:prstGeom prst="rect">
            <a:avLst/>
          </a:prstGeom>
        </p:spPr>
      </p:pic>
    </p:spTree>
    <p:extLst>
      <p:ext uri="{BB962C8B-B14F-4D97-AF65-F5344CB8AC3E}">
        <p14:creationId xmlns:p14="http://schemas.microsoft.com/office/powerpoint/2010/main" val="85412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0660771F-72F2-4C9F-9EC7-83BC3790C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63716"/>
            <a:ext cx="6622354" cy="4930567"/>
          </a:xfrm>
          <a:prstGeom prst="rect">
            <a:avLst/>
          </a:prstGeom>
        </p:spPr>
      </p:pic>
    </p:spTree>
    <p:extLst>
      <p:ext uri="{BB962C8B-B14F-4D97-AF65-F5344CB8AC3E}">
        <p14:creationId xmlns:p14="http://schemas.microsoft.com/office/powerpoint/2010/main" val="284592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pplication, letter, email&#10;&#10;Description automatically generated">
            <a:extLst>
              <a:ext uri="{FF2B5EF4-FFF2-40B4-BE49-F238E27FC236}">
                <a16:creationId xmlns:a16="http://schemas.microsoft.com/office/drawing/2014/main" id="{95D51487-60D0-4F48-AA22-68A834A98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85" y="963716"/>
            <a:ext cx="6576630" cy="4930567"/>
          </a:xfrm>
          <a:prstGeom prst="rect">
            <a:avLst/>
          </a:prstGeom>
        </p:spPr>
      </p:pic>
    </p:spTree>
    <p:extLst>
      <p:ext uri="{BB962C8B-B14F-4D97-AF65-F5344CB8AC3E}">
        <p14:creationId xmlns:p14="http://schemas.microsoft.com/office/powerpoint/2010/main" val="9702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box and whisker chart&#10;&#10;Description automatically generated">
            <a:extLst>
              <a:ext uri="{FF2B5EF4-FFF2-40B4-BE49-F238E27FC236}">
                <a16:creationId xmlns:a16="http://schemas.microsoft.com/office/drawing/2014/main" id="{B62193A1-BD13-423C-89F9-F3D8E6E52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9906"/>
            <a:ext cx="6622354" cy="4938188"/>
          </a:xfrm>
          <a:prstGeom prst="rect">
            <a:avLst/>
          </a:prstGeom>
        </p:spPr>
      </p:pic>
    </p:spTree>
    <p:extLst>
      <p:ext uri="{BB962C8B-B14F-4D97-AF65-F5344CB8AC3E}">
        <p14:creationId xmlns:p14="http://schemas.microsoft.com/office/powerpoint/2010/main" val="108213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4AE678C7-3B8D-4CD2-94FD-F678F5929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67526"/>
            <a:ext cx="6614733" cy="4922947"/>
          </a:xfrm>
          <a:prstGeom prst="rect">
            <a:avLst/>
          </a:prstGeom>
        </p:spPr>
      </p:pic>
    </p:spTree>
    <p:extLst>
      <p:ext uri="{BB962C8B-B14F-4D97-AF65-F5344CB8AC3E}">
        <p14:creationId xmlns:p14="http://schemas.microsoft.com/office/powerpoint/2010/main" val="3762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E02D0E37-DA25-4F06-9BDF-0E0B86048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12" y="952285"/>
            <a:ext cx="6629975" cy="4953429"/>
          </a:xfrm>
          <a:prstGeom prst="rect">
            <a:avLst/>
          </a:prstGeom>
        </p:spPr>
      </p:pic>
    </p:spTree>
    <p:extLst>
      <p:ext uri="{BB962C8B-B14F-4D97-AF65-F5344CB8AC3E}">
        <p14:creationId xmlns:p14="http://schemas.microsoft.com/office/powerpoint/2010/main" val="249322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low confidence">
            <a:extLst>
              <a:ext uri="{FF2B5EF4-FFF2-40B4-BE49-F238E27FC236}">
                <a16:creationId xmlns:a16="http://schemas.microsoft.com/office/drawing/2014/main" id="{348DD289-B31D-46A5-B243-4A9FE690D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12" y="952285"/>
            <a:ext cx="6629975" cy="4953429"/>
          </a:xfrm>
          <a:prstGeom prst="rect">
            <a:avLst/>
          </a:prstGeom>
        </p:spPr>
      </p:pic>
    </p:spTree>
    <p:extLst>
      <p:ext uri="{BB962C8B-B14F-4D97-AF65-F5344CB8AC3E}">
        <p14:creationId xmlns:p14="http://schemas.microsoft.com/office/powerpoint/2010/main" val="34815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654901BC-A034-4383-BD3F-CBA6901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297187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AA2C053C-019F-4550-85AE-CCC1C05CC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52285"/>
            <a:ext cx="6607113" cy="4953429"/>
          </a:xfrm>
          <a:prstGeom prst="rect">
            <a:avLst/>
          </a:prstGeom>
        </p:spPr>
      </p:pic>
    </p:spTree>
    <p:extLst>
      <p:ext uri="{BB962C8B-B14F-4D97-AF65-F5344CB8AC3E}">
        <p14:creationId xmlns:p14="http://schemas.microsoft.com/office/powerpoint/2010/main" val="242809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D0D26F9-FB0F-49F5-9A82-5FE1B7C04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064" y="963716"/>
            <a:ext cx="6591871" cy="4930567"/>
          </a:xfrm>
          <a:prstGeom prst="rect">
            <a:avLst/>
          </a:prstGeom>
        </p:spPr>
      </p:pic>
    </p:spTree>
    <p:extLst>
      <p:ext uri="{BB962C8B-B14F-4D97-AF65-F5344CB8AC3E}">
        <p14:creationId xmlns:p14="http://schemas.microsoft.com/office/powerpoint/2010/main" val="2007759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B3D4D2B6-9952-49A5-88A0-8920C25A4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9906"/>
            <a:ext cx="6622354" cy="4938188"/>
          </a:xfrm>
          <a:prstGeom prst="rect">
            <a:avLst/>
          </a:prstGeom>
        </p:spPr>
      </p:pic>
    </p:spTree>
    <p:extLst>
      <p:ext uri="{BB962C8B-B14F-4D97-AF65-F5344CB8AC3E}">
        <p14:creationId xmlns:p14="http://schemas.microsoft.com/office/powerpoint/2010/main" val="324614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AF5C742E-ED73-4442-8791-D4E3CA779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08" y="925613"/>
            <a:ext cx="8108383" cy="5006774"/>
          </a:xfrm>
          <a:prstGeom prst="rect">
            <a:avLst/>
          </a:prstGeom>
        </p:spPr>
      </p:pic>
    </p:spTree>
    <p:extLst>
      <p:ext uri="{BB962C8B-B14F-4D97-AF65-F5344CB8AC3E}">
        <p14:creationId xmlns:p14="http://schemas.microsoft.com/office/powerpoint/2010/main" val="256398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10E7AE7-9428-4FC3-9019-F7AF15326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08" y="917992"/>
            <a:ext cx="8108383" cy="5022015"/>
          </a:xfrm>
          <a:prstGeom prst="rect">
            <a:avLst/>
          </a:prstGeom>
        </p:spPr>
      </p:pic>
    </p:spTree>
    <p:extLst>
      <p:ext uri="{BB962C8B-B14F-4D97-AF65-F5344CB8AC3E}">
        <p14:creationId xmlns:p14="http://schemas.microsoft.com/office/powerpoint/2010/main" val="319454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E18741E4-BD53-4D65-919C-AA228BDEE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57" y="917992"/>
            <a:ext cx="8146486" cy="5022015"/>
          </a:xfrm>
          <a:prstGeom prst="rect">
            <a:avLst/>
          </a:prstGeom>
        </p:spPr>
      </p:pic>
    </p:spTree>
    <p:extLst>
      <p:ext uri="{BB962C8B-B14F-4D97-AF65-F5344CB8AC3E}">
        <p14:creationId xmlns:p14="http://schemas.microsoft.com/office/powerpoint/2010/main" val="114215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0107A81A-C8A2-4F0F-913D-6BB999D08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377" y="910371"/>
            <a:ext cx="8131245" cy="5037257"/>
          </a:xfrm>
          <a:prstGeom prst="rect">
            <a:avLst/>
          </a:prstGeom>
        </p:spPr>
      </p:pic>
    </p:spTree>
    <p:extLst>
      <p:ext uri="{BB962C8B-B14F-4D97-AF65-F5344CB8AC3E}">
        <p14:creationId xmlns:p14="http://schemas.microsoft.com/office/powerpoint/2010/main" val="49065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1890C5E6-BE2A-4260-984F-CAA2CC6E6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292460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65D28DA7-E2A0-44BF-8FC7-4B196B37F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48475"/>
            <a:ext cx="6614733" cy="4961050"/>
          </a:xfrm>
          <a:prstGeom prst="rect">
            <a:avLst/>
          </a:prstGeom>
        </p:spPr>
      </p:pic>
    </p:spTree>
    <p:extLst>
      <p:ext uri="{BB962C8B-B14F-4D97-AF65-F5344CB8AC3E}">
        <p14:creationId xmlns:p14="http://schemas.microsoft.com/office/powerpoint/2010/main" val="188945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959BC2D2-AE71-48BE-ADB2-1F509D70E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6095"/>
            <a:ext cx="6607113" cy="4945809"/>
          </a:xfrm>
          <a:prstGeom prst="rect">
            <a:avLst/>
          </a:prstGeom>
        </p:spPr>
      </p:pic>
    </p:spTree>
    <p:extLst>
      <p:ext uri="{BB962C8B-B14F-4D97-AF65-F5344CB8AC3E}">
        <p14:creationId xmlns:p14="http://schemas.microsoft.com/office/powerpoint/2010/main" val="42623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BCABB2E6-DE83-4C57-8F25-973361BBF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74" y="963716"/>
            <a:ext cx="6584251" cy="4930567"/>
          </a:xfrm>
          <a:prstGeom prst="rect">
            <a:avLst/>
          </a:prstGeom>
        </p:spPr>
      </p:pic>
    </p:spTree>
    <p:extLst>
      <p:ext uri="{BB962C8B-B14F-4D97-AF65-F5344CB8AC3E}">
        <p14:creationId xmlns:p14="http://schemas.microsoft.com/office/powerpoint/2010/main" val="396972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235D6E3-B7FF-416D-BAAA-49D0205D6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874" y="963716"/>
            <a:ext cx="6584251" cy="4930567"/>
          </a:xfrm>
          <a:prstGeom prst="rect">
            <a:avLst/>
          </a:prstGeom>
        </p:spPr>
      </p:pic>
    </p:spTree>
    <p:extLst>
      <p:ext uri="{BB962C8B-B14F-4D97-AF65-F5344CB8AC3E}">
        <p14:creationId xmlns:p14="http://schemas.microsoft.com/office/powerpoint/2010/main" val="404633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CF06BC-149E-4040-9EB6-9F6D04A0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54" y="948475"/>
            <a:ext cx="6599492" cy="4961050"/>
          </a:xfrm>
          <a:prstGeom prst="rect">
            <a:avLst/>
          </a:prstGeom>
        </p:spPr>
      </p:pic>
    </p:spTree>
    <p:extLst>
      <p:ext uri="{BB962C8B-B14F-4D97-AF65-F5344CB8AC3E}">
        <p14:creationId xmlns:p14="http://schemas.microsoft.com/office/powerpoint/2010/main" val="319879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table&#10;&#10;Description automatically generated">
            <a:extLst>
              <a:ext uri="{FF2B5EF4-FFF2-40B4-BE49-F238E27FC236}">
                <a16:creationId xmlns:a16="http://schemas.microsoft.com/office/drawing/2014/main" id="{6BD746AC-20F4-4A56-81BE-4A05CD14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353395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816</Words>
  <Application>Microsoft Office PowerPoint</Application>
  <PresentationFormat>Widescreen</PresentationFormat>
  <Paragraphs>93</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5</cp:revision>
  <dcterms:created xsi:type="dcterms:W3CDTF">2021-02-21T18:31:08Z</dcterms:created>
  <dcterms:modified xsi:type="dcterms:W3CDTF">2021-02-21T21:27:50Z</dcterms:modified>
</cp:coreProperties>
</file>