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546" autoAdjust="0"/>
  </p:normalViewPr>
  <p:slideViewPr>
    <p:cSldViewPr snapToGrid="0">
      <p:cViewPr varScale="1">
        <p:scale>
          <a:sx n="59" d="100"/>
          <a:sy n="59" d="100"/>
        </p:scale>
        <p:origin x="158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03B5B-7C38-4D96-884A-5839A6C6CD4D}"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1C9E4B-A430-4F29-9935-047399F52BCC}" type="slidenum">
              <a:rPr lang="en-US" smtClean="0"/>
              <a:t>‹#›</a:t>
            </a:fld>
            <a:endParaRPr lang="en-US"/>
          </a:p>
        </p:txBody>
      </p:sp>
    </p:spTree>
    <p:extLst>
      <p:ext uri="{BB962C8B-B14F-4D97-AF65-F5344CB8AC3E}">
        <p14:creationId xmlns:p14="http://schemas.microsoft.com/office/powerpoint/2010/main" val="112755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1C9E4B-A430-4F29-9935-047399F52BCC}" type="slidenum">
              <a:rPr lang="en-US" smtClean="0"/>
              <a:t>3</a:t>
            </a:fld>
            <a:endParaRPr lang="en-US"/>
          </a:p>
        </p:txBody>
      </p:sp>
    </p:spTree>
    <p:extLst>
      <p:ext uri="{BB962C8B-B14F-4D97-AF65-F5344CB8AC3E}">
        <p14:creationId xmlns:p14="http://schemas.microsoft.com/office/powerpoint/2010/main" val="2469269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Setting Case Analysis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You can use the </a:t>
            </a:r>
            <a:r>
              <a:rPr lang="en-US" sz="1800" i="1" dirty="0" err="1">
                <a:latin typeface="Times New Roman" panose="02020603050405020304" pitchFamily="18" charset="0"/>
                <a:cs typeface="Times New Roman" panose="02020603050405020304" pitchFamily="18" charset="0"/>
              </a:rPr>
              <a:t>set_case_analysis</a:t>
            </a:r>
            <a:r>
              <a:rPr lang="en-US" sz="1800" i="1" dirty="0">
                <a:latin typeface="Times New Roman" panose="02020603050405020304" pitchFamily="18" charset="0"/>
                <a:cs typeface="Times New Roman" panose="02020603050405020304" pitchFamily="18" charset="0"/>
              </a:rPr>
              <a:t> command on a port or a pin to set a constant logic value of 1 or 0. You can use this command to propagate constants on a path.</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Example</a:t>
            </a:r>
          </a:p>
          <a:p>
            <a:r>
              <a:rPr lang="en-US" sz="1800" i="1" dirty="0" err="1">
                <a:latin typeface="Times New Roman" panose="02020603050405020304" pitchFamily="18" charset="0"/>
                <a:cs typeface="Times New Roman" panose="02020603050405020304" pitchFamily="18" charset="0"/>
              </a:rPr>
              <a:t>set_case_analys</a:t>
            </a:r>
            <a:r>
              <a:rPr lang="en-US" sz="1800" i="1" dirty="0">
                <a:latin typeface="Times New Roman" panose="02020603050405020304" pitchFamily="18" charset="0"/>
                <a:cs typeface="Times New Roman" panose="02020603050405020304" pitchFamily="18" charset="0"/>
              </a:rPr>
              <a:t> is rising {ul/u2/a u1/u3/ci}</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This command tells the STA tool to analyze timing when the U1/U2/A and U1/U3/CI pins have a rising transition. A falling transition on these pins is ignored.</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You can use case analysis to prevent large transition times from propagating. whereas you cannot set a false path to prevent transition times from propagating.</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 good use of case analysis is to prevent large transition times on a high fanout synchronous reset.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You can set a constant on:</a:t>
            </a:r>
          </a:p>
          <a:p>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A pin or a port to enable or disable sections of logic.</a:t>
            </a:r>
          </a:p>
          <a:p>
            <a:pPr marL="285750" indent="-2857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sequential output, but the constant cannot propagate through sequential logic.</a:t>
            </a:r>
          </a:p>
          <a:p>
            <a:pPr marL="285750" indent="-2857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input pin of a cell. but the constant does not propagate when a timing arc is disabled using </a:t>
            </a:r>
            <a:r>
              <a:rPr lang="en-US" sz="1800" i="1" dirty="0" err="1">
                <a:latin typeface="Times New Roman" panose="02020603050405020304" pitchFamily="18" charset="0"/>
                <a:cs typeface="Times New Roman" panose="02020603050405020304" pitchFamily="18" charset="0"/>
              </a:rPr>
              <a:t>set_disable_timing</a:t>
            </a:r>
            <a:r>
              <a:rPr lang="en-US" sz="1800" i="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EE1C9E4B-A430-4F29-9935-047399F52BCC}" type="slidenum">
              <a:rPr lang="en-US" smtClean="0"/>
              <a:t>20</a:t>
            </a:fld>
            <a:endParaRPr lang="en-US"/>
          </a:p>
        </p:txBody>
      </p:sp>
    </p:spTree>
    <p:extLst>
      <p:ext uri="{BB962C8B-B14F-4D97-AF65-F5344CB8AC3E}">
        <p14:creationId xmlns:p14="http://schemas.microsoft.com/office/powerpoint/2010/main" val="100411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Setting Maximum Delay for Paths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example command on the left forces all paths from </a:t>
            </a:r>
            <a:r>
              <a:rPr lang="en-US" sz="1800" i="1" dirty="0" err="1">
                <a:latin typeface="Times New Roman" panose="02020603050405020304" pitchFamily="18" charset="0"/>
                <a:cs typeface="Times New Roman" panose="02020603050405020304" pitchFamily="18" charset="0"/>
              </a:rPr>
              <a:t>ffa</a:t>
            </a:r>
            <a:r>
              <a:rPr lang="en-US" sz="1800" i="1" dirty="0">
                <a:latin typeface="Times New Roman" panose="02020603050405020304" pitchFamily="18" charset="0"/>
                <a:cs typeface="Times New Roman" panose="02020603050405020304" pitchFamily="18" charset="0"/>
              </a:rPr>
              <a:t> or </a:t>
            </a:r>
            <a:r>
              <a:rPr lang="en-US" sz="1800" i="1" dirty="0" err="1">
                <a:latin typeface="Times New Roman" panose="02020603050405020304" pitchFamily="18" charset="0"/>
                <a:cs typeface="Times New Roman" panose="02020603050405020304" pitchFamily="18" charset="0"/>
              </a:rPr>
              <a:t>ffb</a:t>
            </a:r>
            <a:r>
              <a:rPr lang="en-US" sz="1800" i="1" dirty="0">
                <a:latin typeface="Times New Roman" panose="02020603050405020304" pitchFamily="18" charset="0"/>
                <a:cs typeface="Times New Roman" panose="02020603050405020304" pitchFamily="18" charset="0"/>
              </a:rPr>
              <a:t> to </a:t>
            </a:r>
            <a:r>
              <a:rPr lang="en-US" sz="1800" i="1" dirty="0" err="1">
                <a:latin typeface="Times New Roman" panose="02020603050405020304" pitchFamily="18" charset="0"/>
                <a:cs typeface="Times New Roman" panose="02020603050405020304" pitchFamily="18" charset="0"/>
              </a:rPr>
              <a:t>ffe</a:t>
            </a:r>
            <a:r>
              <a:rPr lang="en-US" sz="1800" i="1" dirty="0">
                <a:latin typeface="Times New Roman" panose="02020603050405020304" pitchFamily="18" charset="0"/>
                <a:cs typeface="Times New Roman" panose="02020603050405020304" pitchFamily="18" charset="0"/>
              </a:rPr>
              <a:t> 15 ns to have a path delay less than 15 ns for the purpose of timing analysis.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other command forces all paths to the endpoints clocked by CK2 to have a path delay less than 8.5 ns for the purpose of timing analysis.</a:t>
            </a:r>
          </a:p>
        </p:txBody>
      </p:sp>
      <p:sp>
        <p:nvSpPr>
          <p:cNvPr id="4" name="Slide Number Placeholder 3"/>
          <p:cNvSpPr>
            <a:spLocks noGrp="1"/>
          </p:cNvSpPr>
          <p:nvPr>
            <p:ph type="sldNum" sz="quarter" idx="5"/>
          </p:nvPr>
        </p:nvSpPr>
        <p:spPr/>
        <p:txBody>
          <a:bodyPr/>
          <a:lstStyle/>
          <a:p>
            <a:fld id="{EE1C9E4B-A430-4F29-9935-047399F52BCC}" type="slidenum">
              <a:rPr lang="en-US" smtClean="0"/>
              <a:t>23</a:t>
            </a:fld>
            <a:endParaRPr lang="en-US"/>
          </a:p>
        </p:txBody>
      </p:sp>
    </p:spTree>
    <p:extLst>
      <p:ext uri="{BB962C8B-B14F-4D97-AF65-F5344CB8AC3E}">
        <p14:creationId xmlns:p14="http://schemas.microsoft.com/office/powerpoint/2010/main" val="1138770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1C9E4B-A430-4F29-9935-047399F52BCC}" type="slidenum">
              <a:rPr lang="en-US" smtClean="0"/>
              <a:t>24</a:t>
            </a:fld>
            <a:endParaRPr lang="en-US"/>
          </a:p>
        </p:txBody>
      </p:sp>
    </p:spTree>
    <p:extLst>
      <p:ext uri="{BB962C8B-B14F-4D97-AF65-F5344CB8AC3E}">
        <p14:creationId xmlns:p14="http://schemas.microsoft.com/office/powerpoint/2010/main" val="350256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Example SDC File</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This example SDC file shows a few path exceptions in blue.</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a:t>
            </a:r>
            <a:r>
              <a:rPr lang="en-US" sz="1800" i="1" dirty="0" err="1">
                <a:latin typeface="Times New Roman" panose="02020603050405020304" pitchFamily="18" charset="0"/>
                <a:cs typeface="Times New Roman" panose="02020603050405020304" pitchFamily="18" charset="0"/>
              </a:rPr>
              <a:t>set_case_analysis</a:t>
            </a:r>
            <a:r>
              <a:rPr lang="en-US" sz="1800" i="1" dirty="0">
                <a:latin typeface="Times New Roman" panose="02020603050405020304" pitchFamily="18" charset="0"/>
                <a:cs typeface="Times New Roman" panose="02020603050405020304" pitchFamily="18" charset="0"/>
              </a:rPr>
              <a:t> command sets the TE1 port to 0. In other words. the paths are timed only when TE1 is 0.</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first </a:t>
            </a:r>
            <a:r>
              <a:rPr lang="en-US" sz="1800" i="1" dirty="0" err="1">
                <a:latin typeface="Times New Roman" panose="02020603050405020304" pitchFamily="18" charset="0"/>
                <a:cs typeface="Times New Roman" panose="02020603050405020304" pitchFamily="18" charset="0"/>
              </a:rPr>
              <a:t>set_multievele_path</a:t>
            </a:r>
            <a:r>
              <a:rPr lang="en-US" sz="1800" i="1" dirty="0">
                <a:latin typeface="Times New Roman" panose="02020603050405020304" pitchFamily="18" charset="0"/>
                <a:cs typeface="Times New Roman" panose="02020603050405020304" pitchFamily="18" charset="0"/>
              </a:rPr>
              <a:t> command sets a hold multicycle of 1 on all paths from data to reg in </a:t>
            </a:r>
            <a:r>
              <a:rPr lang="en-US" sz="1800" i="1" dirty="0" err="1">
                <a:latin typeface="Times New Roman" panose="02020603050405020304" pitchFamily="18" charset="0"/>
                <a:cs typeface="Times New Roman" panose="02020603050405020304" pitchFamily="18" charset="0"/>
              </a:rPr>
              <a:t>subblk</a:t>
            </a:r>
            <a:r>
              <a:rPr lang="en-US" sz="1800" i="1" dirty="0">
                <a:latin typeface="Times New Roman" panose="02020603050405020304" pitchFamily="18" charset="0"/>
                <a:cs typeface="Times New Roman" panose="02020603050405020304" pitchFamily="18" charset="0"/>
              </a:rPr>
              <a: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second </a:t>
            </a:r>
            <a:r>
              <a:rPr lang="en-US" sz="1800" i="1" dirty="0" err="1">
                <a:latin typeface="Times New Roman" panose="02020603050405020304" pitchFamily="18" charset="0"/>
                <a:cs typeface="Times New Roman" panose="02020603050405020304" pitchFamily="18" charset="0"/>
              </a:rPr>
              <a:t>set_multicyele_path</a:t>
            </a:r>
            <a:r>
              <a:rPr lang="en-US" sz="1800" i="1" dirty="0">
                <a:latin typeface="Times New Roman" panose="02020603050405020304" pitchFamily="18" charset="0"/>
                <a:cs typeface="Times New Roman" panose="02020603050405020304" pitchFamily="18" charset="0"/>
              </a:rPr>
              <a:t> command creates a setup multicycle of 2. and a hold multicycle of 1 on all paths through the a/ net in the </a:t>
            </a:r>
            <a:r>
              <a:rPr lang="en-US" sz="1800" i="1" dirty="0" err="1">
                <a:latin typeface="Times New Roman" panose="02020603050405020304" pitchFamily="18" charset="0"/>
                <a:cs typeface="Times New Roman" panose="02020603050405020304" pitchFamily="18" charset="0"/>
              </a:rPr>
              <a:t>pci_am</a:t>
            </a:r>
            <a:r>
              <a:rPr lang="en-US" sz="1800" i="1" dirty="0">
                <a:latin typeface="Times New Roman" panose="02020603050405020304" pitchFamily="18" charset="0"/>
                <a:cs typeface="Times New Roman" panose="02020603050405020304" pitchFamily="18" charset="0"/>
              </a:rPr>
              <a:t> instance.</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a:t>
            </a:r>
            <a:r>
              <a:rPr lang="en-US" sz="1800" i="1" dirty="0" err="1">
                <a:latin typeface="Times New Roman" panose="02020603050405020304" pitchFamily="18" charset="0"/>
                <a:cs typeface="Times New Roman" panose="02020603050405020304" pitchFamily="18" charset="0"/>
              </a:rPr>
              <a:t>set_false_path</a:t>
            </a:r>
            <a:r>
              <a:rPr lang="en-US" sz="1800" i="1" dirty="0">
                <a:latin typeface="Times New Roman" panose="02020603050405020304" pitchFamily="18" charset="0"/>
                <a:cs typeface="Times New Roman" panose="02020603050405020304" pitchFamily="18" charset="0"/>
              </a:rPr>
              <a:t> command tells the STA tool NOT to time paths from </a:t>
            </a:r>
            <a:r>
              <a:rPr lang="en-US" sz="1800" i="1" dirty="0" err="1">
                <a:latin typeface="Times New Roman" panose="02020603050405020304" pitchFamily="18" charset="0"/>
                <a:cs typeface="Times New Roman" panose="02020603050405020304" pitchFamily="18" charset="0"/>
              </a:rPr>
              <a:t>gpc_reg</a:t>
            </a:r>
            <a:r>
              <a:rPr lang="en-US" sz="1800" i="1" dirty="0">
                <a:latin typeface="Times New Roman" panose="02020603050405020304" pitchFamily="18" charset="0"/>
                <a:cs typeface="Times New Roman" panose="02020603050405020304" pitchFamily="18" charset="0"/>
              </a:rPr>
              <a:t> to </a:t>
            </a:r>
            <a:r>
              <a:rPr lang="en-US" sz="1800" i="1" dirty="0" err="1">
                <a:latin typeface="Times New Roman" panose="02020603050405020304" pitchFamily="18" charset="0"/>
                <a:cs typeface="Times New Roman" panose="02020603050405020304" pitchFamily="18" charset="0"/>
              </a:rPr>
              <a:t>gpx_reg</a:t>
            </a:r>
            <a:r>
              <a:rPr lang="en-US" sz="1800" i="1" dirty="0">
                <a:latin typeface="Times New Roman" panose="02020603050405020304" pitchFamily="18" charset="0"/>
                <a:cs typeface="Times New Roman" panose="02020603050405020304" pitchFamily="18" charset="0"/>
              </a:rPr>
              <a:t> in the </a:t>
            </a:r>
            <a:r>
              <a:rPr lang="en-US" sz="1800" i="1" dirty="0" err="1">
                <a:latin typeface="Times New Roman" panose="02020603050405020304" pitchFamily="18" charset="0"/>
                <a:cs typeface="Times New Roman" panose="02020603050405020304" pitchFamily="18" charset="0"/>
              </a:rPr>
              <a:t>pci_am</a:t>
            </a:r>
            <a:r>
              <a:rPr lang="en-US" sz="1800" i="1" dirty="0">
                <a:latin typeface="Times New Roman" panose="02020603050405020304" pitchFamily="18" charset="0"/>
                <a:cs typeface="Times New Roman" panose="02020603050405020304" pitchFamily="18" charset="0"/>
              </a:rPr>
              <a:t> instance.</a:t>
            </a:r>
          </a:p>
        </p:txBody>
      </p:sp>
      <p:sp>
        <p:nvSpPr>
          <p:cNvPr id="4" name="Slide Number Placeholder 3"/>
          <p:cNvSpPr>
            <a:spLocks noGrp="1"/>
          </p:cNvSpPr>
          <p:nvPr>
            <p:ph type="sldNum" sz="quarter" idx="5"/>
          </p:nvPr>
        </p:nvSpPr>
        <p:spPr/>
        <p:txBody>
          <a:bodyPr/>
          <a:lstStyle/>
          <a:p>
            <a:fld id="{EE1C9E4B-A430-4F29-9935-047399F52BCC}" type="slidenum">
              <a:rPr lang="en-US" smtClean="0"/>
              <a:t>25</a:t>
            </a:fld>
            <a:endParaRPr lang="en-US"/>
          </a:p>
        </p:txBody>
      </p:sp>
    </p:spTree>
    <p:extLst>
      <p:ext uri="{BB962C8B-B14F-4D97-AF65-F5344CB8AC3E}">
        <p14:creationId xmlns:p14="http://schemas.microsoft.com/office/powerpoint/2010/main" val="157669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Setting Multicycle Paths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In PrimeTime. because the </a:t>
            </a:r>
            <a:r>
              <a:rPr lang="en-US" sz="1800" i="1" dirty="0" err="1">
                <a:latin typeface="Times New Roman" panose="02020603050405020304" pitchFamily="18" charset="0"/>
                <a:cs typeface="Times New Roman" panose="02020603050405020304" pitchFamily="18" charset="0"/>
              </a:rPr>
              <a:t>set_multicvele_path</a:t>
            </a:r>
            <a:r>
              <a:rPr lang="en-US" sz="1800" i="1" dirty="0">
                <a:latin typeface="Times New Roman" panose="02020603050405020304" pitchFamily="18" charset="0"/>
                <a:cs typeface="Times New Roman" panose="02020603050405020304" pitchFamily="18" charset="0"/>
              </a:rPr>
              <a:t> -setup command sets hold as well, the </a:t>
            </a:r>
            <a:r>
              <a:rPr lang="en-US" sz="1800" i="1" dirty="0" err="1">
                <a:latin typeface="Times New Roman" panose="02020603050405020304" pitchFamily="18" charset="0"/>
                <a:cs typeface="Times New Roman" panose="02020603050405020304" pitchFamily="18" charset="0"/>
              </a:rPr>
              <a:t>set_multicvele_path</a:t>
            </a:r>
            <a:r>
              <a:rPr lang="en-US" sz="1800" i="1" dirty="0">
                <a:latin typeface="Times New Roman" panose="02020603050405020304" pitchFamily="18" charset="0"/>
                <a:cs typeface="Times New Roman" panose="02020603050405020304" pitchFamily="18" charset="0"/>
              </a:rPr>
              <a:t> -setup</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example above increases setup by 2 more cycles. but also moves the hold check by -2 cycles.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Thus, this command sets a hold multicycle constraint on the path. Therefore, in paths that do not have a hold </a:t>
            </a:r>
            <a:r>
              <a:rPr lang="en-US" sz="1800" i="1" dirty="0" err="1">
                <a:latin typeface="Times New Roman" panose="02020603050405020304" pitchFamily="18" charset="0"/>
                <a:cs typeface="Times New Roman" panose="02020603050405020304" pitchFamily="18" charset="0"/>
              </a:rPr>
              <a:t>multicyle</a:t>
            </a:r>
            <a:r>
              <a:rPr lang="en-US" sz="1800" i="1" dirty="0">
                <a:latin typeface="Times New Roman" panose="02020603050405020304" pitchFamily="18" charset="0"/>
                <a:cs typeface="Times New Roman" panose="02020603050405020304" pitchFamily="18" charset="0"/>
              </a:rPr>
              <a:t>, such as paths in a multiplier, you need to reset the hold.</a:t>
            </a:r>
          </a:p>
        </p:txBody>
      </p:sp>
      <p:sp>
        <p:nvSpPr>
          <p:cNvPr id="4" name="Slide Number Placeholder 3"/>
          <p:cNvSpPr>
            <a:spLocks noGrp="1"/>
          </p:cNvSpPr>
          <p:nvPr>
            <p:ph type="sldNum" sz="quarter" idx="5"/>
          </p:nvPr>
        </p:nvSpPr>
        <p:spPr/>
        <p:txBody>
          <a:bodyPr/>
          <a:lstStyle/>
          <a:p>
            <a:fld id="{EE1C9E4B-A430-4F29-9935-047399F52BCC}" type="slidenum">
              <a:rPr lang="en-US" smtClean="0"/>
              <a:t>6</a:t>
            </a:fld>
            <a:endParaRPr lang="en-US"/>
          </a:p>
        </p:txBody>
      </p:sp>
    </p:spTree>
    <p:extLst>
      <p:ext uri="{BB962C8B-B14F-4D97-AF65-F5344CB8AC3E}">
        <p14:creationId xmlns:p14="http://schemas.microsoft.com/office/powerpoint/2010/main" val="237955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Setting a Multicycle Path: Resetting Hold</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According to PrimeTime behavior, the second </a:t>
            </a:r>
            <a:r>
              <a:rPr lang="en-US" sz="1800" i="1" dirty="0" err="1">
                <a:latin typeface="Times New Roman" panose="02020603050405020304" pitchFamily="18" charset="0"/>
                <a:cs typeface="Times New Roman" panose="02020603050405020304" pitchFamily="18" charset="0"/>
              </a:rPr>
              <a:t>set_multicvele_path</a:t>
            </a:r>
            <a:r>
              <a:rPr lang="en-US" sz="1800" i="1" dirty="0">
                <a:latin typeface="Times New Roman" panose="02020603050405020304" pitchFamily="18" charset="0"/>
                <a:cs typeface="Times New Roman" panose="02020603050405020304" pitchFamily="18" charset="0"/>
              </a:rPr>
              <a:t> -hold command adds back the cycles taken away by the </a:t>
            </a:r>
            <a:r>
              <a:rPr lang="en-US" sz="1800" i="1" dirty="0" err="1">
                <a:latin typeface="Times New Roman" panose="02020603050405020304" pitchFamily="18" charset="0"/>
                <a:cs typeface="Times New Roman" panose="02020603050405020304" pitchFamily="18" charset="0"/>
              </a:rPr>
              <a:t>set_multicvele_path</a:t>
            </a:r>
            <a:r>
              <a:rPr lang="en-US" sz="1800" i="1" dirty="0">
                <a:latin typeface="Times New Roman" panose="02020603050405020304" pitchFamily="18" charset="0"/>
                <a:cs typeface="Times New Roman" panose="02020603050405020304" pitchFamily="18" charset="0"/>
              </a:rPr>
              <a:t> -setup command.</a:t>
            </a:r>
          </a:p>
        </p:txBody>
      </p:sp>
      <p:sp>
        <p:nvSpPr>
          <p:cNvPr id="4" name="Slide Number Placeholder 3"/>
          <p:cNvSpPr>
            <a:spLocks noGrp="1"/>
          </p:cNvSpPr>
          <p:nvPr>
            <p:ph type="sldNum" sz="quarter" idx="5"/>
          </p:nvPr>
        </p:nvSpPr>
        <p:spPr/>
        <p:txBody>
          <a:bodyPr/>
          <a:lstStyle/>
          <a:p>
            <a:fld id="{EE1C9E4B-A430-4F29-9935-047399F52BCC}" type="slidenum">
              <a:rPr lang="en-US" smtClean="0"/>
              <a:t>7</a:t>
            </a:fld>
            <a:endParaRPr lang="en-US"/>
          </a:p>
        </p:txBody>
      </p:sp>
    </p:spTree>
    <p:extLst>
      <p:ext uri="{BB962C8B-B14F-4D97-AF65-F5344CB8AC3E}">
        <p14:creationId xmlns:p14="http://schemas.microsoft.com/office/powerpoint/2010/main" val="132555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Setting Multicycle Paths for Multiple Clocks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By default, the setup checks are relative to the clock at the end point, and hold checks are relative to the clock at the start point.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In this example. the launch edge and capture edge of the multicycle path are in two different clocks. Thus. the constraints shown in this example are not applied relative to the same clock. and you might not get the expected results.</a:t>
            </a:r>
          </a:p>
        </p:txBody>
      </p:sp>
      <p:sp>
        <p:nvSpPr>
          <p:cNvPr id="4" name="Slide Number Placeholder 3"/>
          <p:cNvSpPr>
            <a:spLocks noGrp="1"/>
          </p:cNvSpPr>
          <p:nvPr>
            <p:ph type="sldNum" sz="quarter" idx="5"/>
          </p:nvPr>
        </p:nvSpPr>
        <p:spPr/>
        <p:txBody>
          <a:bodyPr/>
          <a:lstStyle/>
          <a:p>
            <a:fld id="{EE1C9E4B-A430-4F29-9935-047399F52BCC}" type="slidenum">
              <a:rPr lang="en-US" smtClean="0"/>
              <a:t>8</a:t>
            </a:fld>
            <a:endParaRPr lang="en-US"/>
          </a:p>
        </p:txBody>
      </p:sp>
    </p:spTree>
    <p:extLst>
      <p:ext uri="{BB962C8B-B14F-4D97-AF65-F5344CB8AC3E}">
        <p14:creationId xmlns:p14="http://schemas.microsoft.com/office/powerpoint/2010/main" val="361333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Understanding False Paths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You must tell the STA tool which paths are false. eliminating the need for the tool to spend cycles analyzing these paths. Some Cadence® software automatically flags these paths as false, removing the need for an in-depth analysis of such paths by the logic designer.</a:t>
            </a:r>
          </a:p>
        </p:txBody>
      </p:sp>
      <p:sp>
        <p:nvSpPr>
          <p:cNvPr id="4" name="Slide Number Placeholder 3"/>
          <p:cNvSpPr>
            <a:spLocks noGrp="1"/>
          </p:cNvSpPr>
          <p:nvPr>
            <p:ph type="sldNum" sz="quarter" idx="5"/>
          </p:nvPr>
        </p:nvSpPr>
        <p:spPr/>
        <p:txBody>
          <a:bodyPr/>
          <a:lstStyle/>
          <a:p>
            <a:fld id="{EE1C9E4B-A430-4F29-9935-047399F52BCC}" type="slidenum">
              <a:rPr lang="en-US" smtClean="0"/>
              <a:t>11</a:t>
            </a:fld>
            <a:endParaRPr lang="en-US"/>
          </a:p>
        </p:txBody>
      </p:sp>
    </p:spTree>
    <p:extLst>
      <p:ext uri="{BB962C8B-B14F-4D97-AF65-F5344CB8AC3E}">
        <p14:creationId xmlns:p14="http://schemas.microsoft.com/office/powerpoint/2010/main" val="2971221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False Paths</a:t>
            </a:r>
          </a:p>
          <a:p>
            <a:endParaRPr lang="en-US" dirty="0"/>
          </a:p>
          <a:p>
            <a:r>
              <a:rPr lang="en-US" dirty="0"/>
              <a:t>You can analyze the logic assuming C (C rising). and use all possible combinations of the other inputs. But C does not propagate to the output. Similarly. analyze the logic assuming </a:t>
            </a:r>
            <a:r>
              <a:rPr lang="en-US" dirty="0" err="1"/>
              <a:t>Cv</a:t>
            </a:r>
            <a:r>
              <a:rPr lang="en-US" dirty="0"/>
              <a:t> (C falling). and use all possible combinations of the other inputs. But </a:t>
            </a:r>
            <a:r>
              <a:rPr lang="en-US" dirty="0" err="1"/>
              <a:t>Cv</a:t>
            </a:r>
            <a:r>
              <a:rPr lang="en-US" dirty="0"/>
              <a:t> does not propagate to the output.</a:t>
            </a:r>
          </a:p>
        </p:txBody>
      </p:sp>
      <p:sp>
        <p:nvSpPr>
          <p:cNvPr id="4" name="Slide Number Placeholder 3"/>
          <p:cNvSpPr>
            <a:spLocks noGrp="1"/>
          </p:cNvSpPr>
          <p:nvPr>
            <p:ph type="sldNum" sz="quarter" idx="5"/>
          </p:nvPr>
        </p:nvSpPr>
        <p:spPr/>
        <p:txBody>
          <a:bodyPr/>
          <a:lstStyle/>
          <a:p>
            <a:fld id="{EE1C9E4B-A430-4F29-9935-047399F52BCC}" type="slidenum">
              <a:rPr lang="en-US" smtClean="0"/>
              <a:t>12</a:t>
            </a:fld>
            <a:endParaRPr lang="en-US"/>
          </a:p>
        </p:txBody>
      </p:sp>
    </p:spTree>
    <p:extLst>
      <p:ext uri="{BB962C8B-B14F-4D97-AF65-F5344CB8AC3E}">
        <p14:creationId xmlns:p14="http://schemas.microsoft.com/office/powerpoint/2010/main" val="254832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Setting False Paths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Essentially disables max delay (setup) and min delay (hold) checks.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False path takes precedence over multicycle path.</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Specific </a:t>
            </a:r>
            <a:r>
              <a:rPr lang="en-US" sz="1800" i="1" dirty="0" err="1">
                <a:latin typeface="Times New Roman" panose="02020603050405020304" pitchFamily="18" charset="0"/>
                <a:cs typeface="Times New Roman" panose="02020603050405020304" pitchFamily="18" charset="0"/>
              </a:rPr>
              <a:t>set_max_delay</a:t>
            </a:r>
            <a:r>
              <a:rPr lang="en-US" sz="1800" i="1" dirty="0">
                <a:latin typeface="Times New Roman" panose="02020603050405020304" pitchFamily="18" charset="0"/>
                <a:cs typeface="Times New Roman" panose="02020603050405020304" pitchFamily="18" charset="0"/>
              </a:rPr>
              <a:t> or </a:t>
            </a:r>
            <a:r>
              <a:rPr lang="en-US" sz="1800" i="1" dirty="0" err="1">
                <a:latin typeface="Times New Roman" panose="02020603050405020304" pitchFamily="18" charset="0"/>
                <a:cs typeface="Times New Roman" panose="02020603050405020304" pitchFamily="18" charset="0"/>
              </a:rPr>
              <a:t>set_min_delay</a:t>
            </a:r>
            <a:r>
              <a:rPr lang="en-US" sz="1800" i="1" dirty="0">
                <a:latin typeface="Times New Roman" panose="02020603050405020304" pitchFamily="18" charset="0"/>
                <a:cs typeface="Times New Roman" panose="02020603050405020304" pitchFamily="18" charset="0"/>
              </a:rPr>
              <a:t> command overrides a general </a:t>
            </a:r>
            <a:r>
              <a:rPr lang="en-US" sz="1800" i="1" dirty="0" err="1">
                <a:latin typeface="Times New Roman" panose="02020603050405020304" pitchFamily="18" charset="0"/>
                <a:cs typeface="Times New Roman" panose="02020603050405020304" pitchFamily="18" charset="0"/>
              </a:rPr>
              <a:t>set_false_path</a:t>
            </a:r>
            <a:r>
              <a:rPr lang="en-US" sz="1800" i="1" dirty="0">
                <a:latin typeface="Times New Roman" panose="02020603050405020304" pitchFamily="18" charset="0"/>
                <a:cs typeface="Times New Roman" panose="02020603050405020304" pitchFamily="18" charset="0"/>
              </a:rPr>
              <a:t> command.</a:t>
            </a:r>
          </a:p>
        </p:txBody>
      </p:sp>
      <p:sp>
        <p:nvSpPr>
          <p:cNvPr id="4" name="Slide Number Placeholder 3"/>
          <p:cNvSpPr>
            <a:spLocks noGrp="1"/>
          </p:cNvSpPr>
          <p:nvPr>
            <p:ph type="sldNum" sz="quarter" idx="5"/>
          </p:nvPr>
        </p:nvSpPr>
        <p:spPr/>
        <p:txBody>
          <a:bodyPr/>
          <a:lstStyle/>
          <a:p>
            <a:fld id="{EE1C9E4B-A430-4F29-9935-047399F52BCC}" type="slidenum">
              <a:rPr lang="en-US" smtClean="0"/>
              <a:t>15</a:t>
            </a:fld>
            <a:endParaRPr lang="en-US"/>
          </a:p>
        </p:txBody>
      </p:sp>
    </p:spTree>
    <p:extLst>
      <p:ext uri="{BB962C8B-B14F-4D97-AF65-F5344CB8AC3E}">
        <p14:creationId xmlns:p14="http://schemas.microsoft.com/office/powerpoint/2010/main" val="1175096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Disabling Timing Arcs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In this illustration, the cells form a timing loop. STA tools cannot understand loops. If you disable the timing arcs from the input to the output of the bottom NAND, the STA tool times the delays along the arcs shown in red.</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In some design scenarios. a timing arc of a cell might not be used because of a design choice you make, or because you want to improve the timing. In either case. the preference is to disable the timing arc instead of setting a false path.</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Setting a false path tells the STA tool that this are still exists but not to time it. Disabling the arc tells the STA tool that this are does not exist in the design even if the library cell contains the timing arc.</a:t>
            </a:r>
          </a:p>
        </p:txBody>
      </p:sp>
      <p:sp>
        <p:nvSpPr>
          <p:cNvPr id="4" name="Slide Number Placeholder 3"/>
          <p:cNvSpPr>
            <a:spLocks noGrp="1"/>
          </p:cNvSpPr>
          <p:nvPr>
            <p:ph type="sldNum" sz="quarter" idx="5"/>
          </p:nvPr>
        </p:nvSpPr>
        <p:spPr/>
        <p:txBody>
          <a:bodyPr/>
          <a:lstStyle/>
          <a:p>
            <a:fld id="{EE1C9E4B-A430-4F29-9935-047399F52BCC}" type="slidenum">
              <a:rPr lang="en-US" smtClean="0"/>
              <a:t>17</a:t>
            </a:fld>
            <a:endParaRPr lang="en-US"/>
          </a:p>
        </p:txBody>
      </p:sp>
    </p:spTree>
    <p:extLst>
      <p:ext uri="{BB962C8B-B14F-4D97-AF65-F5344CB8AC3E}">
        <p14:creationId xmlns:p14="http://schemas.microsoft.com/office/powerpoint/2010/main" val="272725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latin typeface="Times New Roman" panose="02020603050405020304" pitchFamily="18" charset="0"/>
                <a:cs typeface="Times New Roman" panose="02020603050405020304" pitchFamily="18" charset="0"/>
              </a:rPr>
              <a:t>Example of Disabling Timing Arcs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 latch is said to be transparent when the input value is allowed to pass through to the output.</a:t>
            </a:r>
          </a:p>
          <a:p>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Behaves like a combinatorial gate.</a:t>
            </a:r>
          </a:p>
          <a:p>
            <a:pPr marL="171450" indent="-1714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Passes constants through the gate.</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 latch is opaque when nothing can propagate through the latch.</a:t>
            </a:r>
          </a:p>
        </p:txBody>
      </p:sp>
      <p:sp>
        <p:nvSpPr>
          <p:cNvPr id="4" name="Slide Number Placeholder 3"/>
          <p:cNvSpPr>
            <a:spLocks noGrp="1"/>
          </p:cNvSpPr>
          <p:nvPr>
            <p:ph type="sldNum" sz="quarter" idx="5"/>
          </p:nvPr>
        </p:nvSpPr>
        <p:spPr/>
        <p:txBody>
          <a:bodyPr/>
          <a:lstStyle/>
          <a:p>
            <a:fld id="{EE1C9E4B-A430-4F29-9935-047399F52BCC}" type="slidenum">
              <a:rPr lang="en-US" smtClean="0"/>
              <a:t>18</a:t>
            </a:fld>
            <a:endParaRPr lang="en-US"/>
          </a:p>
        </p:txBody>
      </p:sp>
    </p:spTree>
    <p:extLst>
      <p:ext uri="{BB962C8B-B14F-4D97-AF65-F5344CB8AC3E}">
        <p14:creationId xmlns:p14="http://schemas.microsoft.com/office/powerpoint/2010/main" val="113634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FDF8-A347-437E-9A85-741EE695EB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99AFEC-78D0-4285-A238-1AF0AC79F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CFCDB8-3B53-4AEB-9E6C-B7687548D117}"/>
              </a:ext>
            </a:extLst>
          </p:cNvPr>
          <p:cNvSpPr>
            <a:spLocks noGrp="1"/>
          </p:cNvSpPr>
          <p:nvPr>
            <p:ph type="dt" sz="half" idx="10"/>
          </p:nvPr>
        </p:nvSpPr>
        <p:spPr/>
        <p:txBody>
          <a:bodyPr/>
          <a:lstStyle/>
          <a:p>
            <a:fld id="{B8D63758-8724-478A-A571-56C873D07795}" type="datetimeFigureOut">
              <a:rPr lang="en-US" smtClean="0"/>
              <a:t>2/21/2021</a:t>
            </a:fld>
            <a:endParaRPr lang="en-US"/>
          </a:p>
        </p:txBody>
      </p:sp>
      <p:sp>
        <p:nvSpPr>
          <p:cNvPr id="5" name="Footer Placeholder 4">
            <a:extLst>
              <a:ext uri="{FF2B5EF4-FFF2-40B4-BE49-F238E27FC236}">
                <a16:creationId xmlns:a16="http://schemas.microsoft.com/office/drawing/2014/main" id="{C17FE1EB-32A0-4990-99AB-54FD8AF97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B9CAE-B13D-498C-A39C-43853363873C}"/>
              </a:ext>
            </a:extLst>
          </p:cNvPr>
          <p:cNvSpPr>
            <a:spLocks noGrp="1"/>
          </p:cNvSpPr>
          <p:nvPr>
            <p:ph type="sldNum" sz="quarter" idx="12"/>
          </p:nvPr>
        </p:nvSpPr>
        <p:spPr/>
        <p:txBody>
          <a:bodyPr/>
          <a:lstStyle/>
          <a:p>
            <a:fld id="{5280A912-3C1F-408F-81F4-8ED8BEC7E6E9}" type="slidenum">
              <a:rPr lang="en-US" smtClean="0"/>
              <a:t>‹#›</a:t>
            </a:fld>
            <a:endParaRPr lang="en-US"/>
          </a:p>
        </p:txBody>
      </p:sp>
    </p:spTree>
    <p:extLst>
      <p:ext uri="{BB962C8B-B14F-4D97-AF65-F5344CB8AC3E}">
        <p14:creationId xmlns:p14="http://schemas.microsoft.com/office/powerpoint/2010/main" val="22363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AF79-C9EB-40C8-A1A3-F5277C6865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C2F2A5-940B-4B50-BB2D-28EC5927BC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3004F-A860-40B1-AB59-411F17DE2DDB}"/>
              </a:ext>
            </a:extLst>
          </p:cNvPr>
          <p:cNvSpPr>
            <a:spLocks noGrp="1"/>
          </p:cNvSpPr>
          <p:nvPr>
            <p:ph type="dt" sz="half" idx="10"/>
          </p:nvPr>
        </p:nvSpPr>
        <p:spPr/>
        <p:txBody>
          <a:bodyPr/>
          <a:lstStyle/>
          <a:p>
            <a:fld id="{B8D63758-8724-478A-A571-56C873D07795}" type="datetimeFigureOut">
              <a:rPr lang="en-US" smtClean="0"/>
              <a:t>2/21/2021</a:t>
            </a:fld>
            <a:endParaRPr lang="en-US"/>
          </a:p>
        </p:txBody>
      </p:sp>
      <p:sp>
        <p:nvSpPr>
          <p:cNvPr id="5" name="Footer Placeholder 4">
            <a:extLst>
              <a:ext uri="{FF2B5EF4-FFF2-40B4-BE49-F238E27FC236}">
                <a16:creationId xmlns:a16="http://schemas.microsoft.com/office/drawing/2014/main" id="{C37C3A2C-6731-4CDF-97C2-CDD6A1733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02A5A-1B1E-402B-8AA2-AD9CEC5C46D6}"/>
              </a:ext>
            </a:extLst>
          </p:cNvPr>
          <p:cNvSpPr>
            <a:spLocks noGrp="1"/>
          </p:cNvSpPr>
          <p:nvPr>
            <p:ph type="sldNum" sz="quarter" idx="12"/>
          </p:nvPr>
        </p:nvSpPr>
        <p:spPr/>
        <p:txBody>
          <a:bodyPr/>
          <a:lstStyle/>
          <a:p>
            <a:fld id="{5280A912-3C1F-408F-81F4-8ED8BEC7E6E9}" type="slidenum">
              <a:rPr lang="en-US" smtClean="0"/>
              <a:t>‹#›</a:t>
            </a:fld>
            <a:endParaRPr lang="en-US"/>
          </a:p>
        </p:txBody>
      </p:sp>
    </p:spTree>
    <p:extLst>
      <p:ext uri="{BB962C8B-B14F-4D97-AF65-F5344CB8AC3E}">
        <p14:creationId xmlns:p14="http://schemas.microsoft.com/office/powerpoint/2010/main" val="270525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170D8-3C43-49A5-B5E4-D49A9E9D64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507990-97D7-40C5-BB7E-1BB2793559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03EE7-508B-4300-83C6-562DC7FDBDC1}"/>
              </a:ext>
            </a:extLst>
          </p:cNvPr>
          <p:cNvSpPr>
            <a:spLocks noGrp="1"/>
          </p:cNvSpPr>
          <p:nvPr>
            <p:ph type="dt" sz="half" idx="10"/>
          </p:nvPr>
        </p:nvSpPr>
        <p:spPr/>
        <p:txBody>
          <a:bodyPr/>
          <a:lstStyle/>
          <a:p>
            <a:fld id="{B8D63758-8724-478A-A571-56C873D07795}" type="datetimeFigureOut">
              <a:rPr lang="en-US" smtClean="0"/>
              <a:t>2/21/2021</a:t>
            </a:fld>
            <a:endParaRPr lang="en-US"/>
          </a:p>
        </p:txBody>
      </p:sp>
      <p:sp>
        <p:nvSpPr>
          <p:cNvPr id="5" name="Footer Placeholder 4">
            <a:extLst>
              <a:ext uri="{FF2B5EF4-FFF2-40B4-BE49-F238E27FC236}">
                <a16:creationId xmlns:a16="http://schemas.microsoft.com/office/drawing/2014/main" id="{D268FDED-FB62-4350-8A98-8F4E3E999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03D16-F976-434C-8DC3-E1C59E535EDF}"/>
              </a:ext>
            </a:extLst>
          </p:cNvPr>
          <p:cNvSpPr>
            <a:spLocks noGrp="1"/>
          </p:cNvSpPr>
          <p:nvPr>
            <p:ph type="sldNum" sz="quarter" idx="12"/>
          </p:nvPr>
        </p:nvSpPr>
        <p:spPr/>
        <p:txBody>
          <a:bodyPr/>
          <a:lstStyle/>
          <a:p>
            <a:fld id="{5280A912-3C1F-408F-81F4-8ED8BEC7E6E9}" type="slidenum">
              <a:rPr lang="en-US" smtClean="0"/>
              <a:t>‹#›</a:t>
            </a:fld>
            <a:endParaRPr lang="en-US"/>
          </a:p>
        </p:txBody>
      </p:sp>
    </p:spTree>
    <p:extLst>
      <p:ext uri="{BB962C8B-B14F-4D97-AF65-F5344CB8AC3E}">
        <p14:creationId xmlns:p14="http://schemas.microsoft.com/office/powerpoint/2010/main" val="42882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E10E-2957-4AEB-92C3-1F8F7A8F8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CEF87-3FF5-4516-A4BC-F2A85DB2C6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A24B4-50F0-4389-AE50-6B8633EFA8B5}"/>
              </a:ext>
            </a:extLst>
          </p:cNvPr>
          <p:cNvSpPr>
            <a:spLocks noGrp="1"/>
          </p:cNvSpPr>
          <p:nvPr>
            <p:ph type="dt" sz="half" idx="10"/>
          </p:nvPr>
        </p:nvSpPr>
        <p:spPr/>
        <p:txBody>
          <a:bodyPr/>
          <a:lstStyle/>
          <a:p>
            <a:fld id="{B8D63758-8724-478A-A571-56C873D07795}" type="datetimeFigureOut">
              <a:rPr lang="en-US" smtClean="0"/>
              <a:t>2/21/2021</a:t>
            </a:fld>
            <a:endParaRPr lang="en-US"/>
          </a:p>
        </p:txBody>
      </p:sp>
      <p:sp>
        <p:nvSpPr>
          <p:cNvPr id="5" name="Footer Placeholder 4">
            <a:extLst>
              <a:ext uri="{FF2B5EF4-FFF2-40B4-BE49-F238E27FC236}">
                <a16:creationId xmlns:a16="http://schemas.microsoft.com/office/drawing/2014/main" id="{F39BABD3-8CA4-43F0-B169-3A1B188DE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D0006-3A55-4741-B49B-7B0007701B15}"/>
              </a:ext>
            </a:extLst>
          </p:cNvPr>
          <p:cNvSpPr>
            <a:spLocks noGrp="1"/>
          </p:cNvSpPr>
          <p:nvPr>
            <p:ph type="sldNum" sz="quarter" idx="12"/>
          </p:nvPr>
        </p:nvSpPr>
        <p:spPr/>
        <p:txBody>
          <a:bodyPr/>
          <a:lstStyle/>
          <a:p>
            <a:fld id="{5280A912-3C1F-408F-81F4-8ED8BEC7E6E9}" type="slidenum">
              <a:rPr lang="en-US" smtClean="0"/>
              <a:t>‹#›</a:t>
            </a:fld>
            <a:endParaRPr lang="en-US"/>
          </a:p>
        </p:txBody>
      </p:sp>
    </p:spTree>
    <p:extLst>
      <p:ext uri="{BB962C8B-B14F-4D97-AF65-F5344CB8AC3E}">
        <p14:creationId xmlns:p14="http://schemas.microsoft.com/office/powerpoint/2010/main" val="406228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FD37-564B-4629-A0F0-C0991BD889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47BB9-77F0-42D2-BFBE-392274877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F0322-FC96-4E2F-8FF5-AD50B4C80D5D}"/>
              </a:ext>
            </a:extLst>
          </p:cNvPr>
          <p:cNvSpPr>
            <a:spLocks noGrp="1"/>
          </p:cNvSpPr>
          <p:nvPr>
            <p:ph type="dt" sz="half" idx="10"/>
          </p:nvPr>
        </p:nvSpPr>
        <p:spPr/>
        <p:txBody>
          <a:bodyPr/>
          <a:lstStyle/>
          <a:p>
            <a:fld id="{B8D63758-8724-478A-A571-56C873D07795}" type="datetimeFigureOut">
              <a:rPr lang="en-US" smtClean="0"/>
              <a:t>2/21/2021</a:t>
            </a:fld>
            <a:endParaRPr lang="en-US"/>
          </a:p>
        </p:txBody>
      </p:sp>
      <p:sp>
        <p:nvSpPr>
          <p:cNvPr id="5" name="Footer Placeholder 4">
            <a:extLst>
              <a:ext uri="{FF2B5EF4-FFF2-40B4-BE49-F238E27FC236}">
                <a16:creationId xmlns:a16="http://schemas.microsoft.com/office/drawing/2014/main" id="{19CA72C7-7A6D-4789-BDDC-65D55A6DE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611D9-D907-4E54-8597-E95E0AA2E745}"/>
              </a:ext>
            </a:extLst>
          </p:cNvPr>
          <p:cNvSpPr>
            <a:spLocks noGrp="1"/>
          </p:cNvSpPr>
          <p:nvPr>
            <p:ph type="sldNum" sz="quarter" idx="12"/>
          </p:nvPr>
        </p:nvSpPr>
        <p:spPr/>
        <p:txBody>
          <a:bodyPr/>
          <a:lstStyle/>
          <a:p>
            <a:fld id="{5280A912-3C1F-408F-81F4-8ED8BEC7E6E9}" type="slidenum">
              <a:rPr lang="en-US" smtClean="0"/>
              <a:t>‹#›</a:t>
            </a:fld>
            <a:endParaRPr lang="en-US"/>
          </a:p>
        </p:txBody>
      </p:sp>
    </p:spTree>
    <p:extLst>
      <p:ext uri="{BB962C8B-B14F-4D97-AF65-F5344CB8AC3E}">
        <p14:creationId xmlns:p14="http://schemas.microsoft.com/office/powerpoint/2010/main" val="1184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5B9A-E879-42C3-BEAF-A8E224FFAE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5EF1D6-D158-4C6E-A165-956AB44BBC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369AB9-250D-4521-9BA1-C3376CB1D7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881870-7F39-4C18-A561-49DD70A1B99E}"/>
              </a:ext>
            </a:extLst>
          </p:cNvPr>
          <p:cNvSpPr>
            <a:spLocks noGrp="1"/>
          </p:cNvSpPr>
          <p:nvPr>
            <p:ph type="dt" sz="half" idx="10"/>
          </p:nvPr>
        </p:nvSpPr>
        <p:spPr/>
        <p:txBody>
          <a:bodyPr/>
          <a:lstStyle/>
          <a:p>
            <a:fld id="{B8D63758-8724-478A-A571-56C873D07795}" type="datetimeFigureOut">
              <a:rPr lang="en-US" smtClean="0"/>
              <a:t>2/21/2021</a:t>
            </a:fld>
            <a:endParaRPr lang="en-US"/>
          </a:p>
        </p:txBody>
      </p:sp>
      <p:sp>
        <p:nvSpPr>
          <p:cNvPr id="6" name="Footer Placeholder 5">
            <a:extLst>
              <a:ext uri="{FF2B5EF4-FFF2-40B4-BE49-F238E27FC236}">
                <a16:creationId xmlns:a16="http://schemas.microsoft.com/office/drawing/2014/main" id="{644DEBE5-0A4A-4F2B-AF32-4DB3C8659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FFE2B-5076-458F-BE74-469E9F34FB4E}"/>
              </a:ext>
            </a:extLst>
          </p:cNvPr>
          <p:cNvSpPr>
            <a:spLocks noGrp="1"/>
          </p:cNvSpPr>
          <p:nvPr>
            <p:ph type="sldNum" sz="quarter" idx="12"/>
          </p:nvPr>
        </p:nvSpPr>
        <p:spPr/>
        <p:txBody>
          <a:bodyPr/>
          <a:lstStyle/>
          <a:p>
            <a:fld id="{5280A912-3C1F-408F-81F4-8ED8BEC7E6E9}" type="slidenum">
              <a:rPr lang="en-US" smtClean="0"/>
              <a:t>‹#›</a:t>
            </a:fld>
            <a:endParaRPr lang="en-US"/>
          </a:p>
        </p:txBody>
      </p:sp>
    </p:spTree>
    <p:extLst>
      <p:ext uri="{BB962C8B-B14F-4D97-AF65-F5344CB8AC3E}">
        <p14:creationId xmlns:p14="http://schemas.microsoft.com/office/powerpoint/2010/main" val="193324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DBAC-3A95-4146-B824-C9606F6BDF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84B835-A3D1-428C-BD4B-4BED96E24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3D0D9-9071-48BD-8146-ABCE4018E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07DD5C-18DB-42F7-A949-1A09C319C3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7B2DB3-2129-4404-896C-38C2084E1A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049D2B-4CA5-4B06-A301-AF7CCD49ADE1}"/>
              </a:ext>
            </a:extLst>
          </p:cNvPr>
          <p:cNvSpPr>
            <a:spLocks noGrp="1"/>
          </p:cNvSpPr>
          <p:nvPr>
            <p:ph type="dt" sz="half" idx="10"/>
          </p:nvPr>
        </p:nvSpPr>
        <p:spPr/>
        <p:txBody>
          <a:bodyPr/>
          <a:lstStyle/>
          <a:p>
            <a:fld id="{B8D63758-8724-478A-A571-56C873D07795}" type="datetimeFigureOut">
              <a:rPr lang="en-US" smtClean="0"/>
              <a:t>2/21/2021</a:t>
            </a:fld>
            <a:endParaRPr lang="en-US"/>
          </a:p>
        </p:txBody>
      </p:sp>
      <p:sp>
        <p:nvSpPr>
          <p:cNvPr id="8" name="Footer Placeholder 7">
            <a:extLst>
              <a:ext uri="{FF2B5EF4-FFF2-40B4-BE49-F238E27FC236}">
                <a16:creationId xmlns:a16="http://schemas.microsoft.com/office/drawing/2014/main" id="{6CE9A9FC-8D22-430F-8030-934BF08A18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1A8CCA-4CD1-444B-8EAC-F9542178B3F0}"/>
              </a:ext>
            </a:extLst>
          </p:cNvPr>
          <p:cNvSpPr>
            <a:spLocks noGrp="1"/>
          </p:cNvSpPr>
          <p:nvPr>
            <p:ph type="sldNum" sz="quarter" idx="12"/>
          </p:nvPr>
        </p:nvSpPr>
        <p:spPr/>
        <p:txBody>
          <a:bodyPr/>
          <a:lstStyle/>
          <a:p>
            <a:fld id="{5280A912-3C1F-408F-81F4-8ED8BEC7E6E9}" type="slidenum">
              <a:rPr lang="en-US" smtClean="0"/>
              <a:t>‹#›</a:t>
            </a:fld>
            <a:endParaRPr lang="en-US"/>
          </a:p>
        </p:txBody>
      </p:sp>
    </p:spTree>
    <p:extLst>
      <p:ext uri="{BB962C8B-B14F-4D97-AF65-F5344CB8AC3E}">
        <p14:creationId xmlns:p14="http://schemas.microsoft.com/office/powerpoint/2010/main" val="168662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480B-ACA5-4A5A-9A6E-786B65D9B2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C68AB9-3BD7-4B80-B8A7-7EF2F157052C}"/>
              </a:ext>
            </a:extLst>
          </p:cNvPr>
          <p:cNvSpPr>
            <a:spLocks noGrp="1"/>
          </p:cNvSpPr>
          <p:nvPr>
            <p:ph type="dt" sz="half" idx="10"/>
          </p:nvPr>
        </p:nvSpPr>
        <p:spPr/>
        <p:txBody>
          <a:bodyPr/>
          <a:lstStyle/>
          <a:p>
            <a:fld id="{B8D63758-8724-478A-A571-56C873D07795}" type="datetimeFigureOut">
              <a:rPr lang="en-US" smtClean="0"/>
              <a:t>2/21/2021</a:t>
            </a:fld>
            <a:endParaRPr lang="en-US"/>
          </a:p>
        </p:txBody>
      </p:sp>
      <p:sp>
        <p:nvSpPr>
          <p:cNvPr id="4" name="Footer Placeholder 3">
            <a:extLst>
              <a:ext uri="{FF2B5EF4-FFF2-40B4-BE49-F238E27FC236}">
                <a16:creationId xmlns:a16="http://schemas.microsoft.com/office/drawing/2014/main" id="{035BA606-5A34-477D-9E2B-D7E866878B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7B7628-0624-42E8-8BFB-27F4ED48A130}"/>
              </a:ext>
            </a:extLst>
          </p:cNvPr>
          <p:cNvSpPr>
            <a:spLocks noGrp="1"/>
          </p:cNvSpPr>
          <p:nvPr>
            <p:ph type="sldNum" sz="quarter" idx="12"/>
          </p:nvPr>
        </p:nvSpPr>
        <p:spPr/>
        <p:txBody>
          <a:bodyPr/>
          <a:lstStyle/>
          <a:p>
            <a:fld id="{5280A912-3C1F-408F-81F4-8ED8BEC7E6E9}" type="slidenum">
              <a:rPr lang="en-US" smtClean="0"/>
              <a:t>‹#›</a:t>
            </a:fld>
            <a:endParaRPr lang="en-US"/>
          </a:p>
        </p:txBody>
      </p:sp>
    </p:spTree>
    <p:extLst>
      <p:ext uri="{BB962C8B-B14F-4D97-AF65-F5344CB8AC3E}">
        <p14:creationId xmlns:p14="http://schemas.microsoft.com/office/powerpoint/2010/main" val="1157897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EDF8D-4F03-4AFE-A358-5CC4D07B7E44}"/>
              </a:ext>
            </a:extLst>
          </p:cNvPr>
          <p:cNvSpPr>
            <a:spLocks noGrp="1"/>
          </p:cNvSpPr>
          <p:nvPr>
            <p:ph type="dt" sz="half" idx="10"/>
          </p:nvPr>
        </p:nvSpPr>
        <p:spPr/>
        <p:txBody>
          <a:bodyPr/>
          <a:lstStyle/>
          <a:p>
            <a:fld id="{B8D63758-8724-478A-A571-56C873D07795}" type="datetimeFigureOut">
              <a:rPr lang="en-US" smtClean="0"/>
              <a:t>2/21/2021</a:t>
            </a:fld>
            <a:endParaRPr lang="en-US"/>
          </a:p>
        </p:txBody>
      </p:sp>
      <p:sp>
        <p:nvSpPr>
          <p:cNvPr id="3" name="Footer Placeholder 2">
            <a:extLst>
              <a:ext uri="{FF2B5EF4-FFF2-40B4-BE49-F238E27FC236}">
                <a16:creationId xmlns:a16="http://schemas.microsoft.com/office/drawing/2014/main" id="{5E77F645-860B-4506-8203-73C293EDFD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986217-184C-41C4-8A81-4FD2ECC4CE74}"/>
              </a:ext>
            </a:extLst>
          </p:cNvPr>
          <p:cNvSpPr>
            <a:spLocks noGrp="1"/>
          </p:cNvSpPr>
          <p:nvPr>
            <p:ph type="sldNum" sz="quarter" idx="12"/>
          </p:nvPr>
        </p:nvSpPr>
        <p:spPr/>
        <p:txBody>
          <a:bodyPr/>
          <a:lstStyle/>
          <a:p>
            <a:fld id="{5280A912-3C1F-408F-81F4-8ED8BEC7E6E9}" type="slidenum">
              <a:rPr lang="en-US" smtClean="0"/>
              <a:t>‹#›</a:t>
            </a:fld>
            <a:endParaRPr lang="en-US"/>
          </a:p>
        </p:txBody>
      </p:sp>
    </p:spTree>
    <p:extLst>
      <p:ext uri="{BB962C8B-B14F-4D97-AF65-F5344CB8AC3E}">
        <p14:creationId xmlns:p14="http://schemas.microsoft.com/office/powerpoint/2010/main" val="287718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41DF-3834-4BC1-BE9D-FCCB68D50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33EDE6-A9F6-49C4-BCED-AD0C3EFF88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0C7F06-4D85-42ED-A475-984B743E1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4E796-6C00-4827-B621-FF267A144DBB}"/>
              </a:ext>
            </a:extLst>
          </p:cNvPr>
          <p:cNvSpPr>
            <a:spLocks noGrp="1"/>
          </p:cNvSpPr>
          <p:nvPr>
            <p:ph type="dt" sz="half" idx="10"/>
          </p:nvPr>
        </p:nvSpPr>
        <p:spPr/>
        <p:txBody>
          <a:bodyPr/>
          <a:lstStyle/>
          <a:p>
            <a:fld id="{B8D63758-8724-478A-A571-56C873D07795}" type="datetimeFigureOut">
              <a:rPr lang="en-US" smtClean="0"/>
              <a:t>2/21/2021</a:t>
            </a:fld>
            <a:endParaRPr lang="en-US"/>
          </a:p>
        </p:txBody>
      </p:sp>
      <p:sp>
        <p:nvSpPr>
          <p:cNvPr id="6" name="Footer Placeholder 5">
            <a:extLst>
              <a:ext uri="{FF2B5EF4-FFF2-40B4-BE49-F238E27FC236}">
                <a16:creationId xmlns:a16="http://schemas.microsoft.com/office/drawing/2014/main" id="{76BBC9D1-04E4-4CA2-8D0D-A6CF86E4D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CE5B7E-E8AB-426C-8C0A-A7C2D1CBBF41}"/>
              </a:ext>
            </a:extLst>
          </p:cNvPr>
          <p:cNvSpPr>
            <a:spLocks noGrp="1"/>
          </p:cNvSpPr>
          <p:nvPr>
            <p:ph type="sldNum" sz="quarter" idx="12"/>
          </p:nvPr>
        </p:nvSpPr>
        <p:spPr/>
        <p:txBody>
          <a:bodyPr/>
          <a:lstStyle/>
          <a:p>
            <a:fld id="{5280A912-3C1F-408F-81F4-8ED8BEC7E6E9}" type="slidenum">
              <a:rPr lang="en-US" smtClean="0"/>
              <a:t>‹#›</a:t>
            </a:fld>
            <a:endParaRPr lang="en-US"/>
          </a:p>
        </p:txBody>
      </p:sp>
    </p:spTree>
    <p:extLst>
      <p:ext uri="{BB962C8B-B14F-4D97-AF65-F5344CB8AC3E}">
        <p14:creationId xmlns:p14="http://schemas.microsoft.com/office/powerpoint/2010/main" val="299623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AE13-D00F-466C-8997-C9D316177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0CBFA4-6BC2-4C94-B05E-1D7E41F16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87A32C-6372-4872-8492-98C7B813E6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15F47-987C-4084-8399-919F7F831ACA}"/>
              </a:ext>
            </a:extLst>
          </p:cNvPr>
          <p:cNvSpPr>
            <a:spLocks noGrp="1"/>
          </p:cNvSpPr>
          <p:nvPr>
            <p:ph type="dt" sz="half" idx="10"/>
          </p:nvPr>
        </p:nvSpPr>
        <p:spPr/>
        <p:txBody>
          <a:bodyPr/>
          <a:lstStyle/>
          <a:p>
            <a:fld id="{B8D63758-8724-478A-A571-56C873D07795}" type="datetimeFigureOut">
              <a:rPr lang="en-US" smtClean="0"/>
              <a:t>2/21/2021</a:t>
            </a:fld>
            <a:endParaRPr lang="en-US"/>
          </a:p>
        </p:txBody>
      </p:sp>
      <p:sp>
        <p:nvSpPr>
          <p:cNvPr id="6" name="Footer Placeholder 5">
            <a:extLst>
              <a:ext uri="{FF2B5EF4-FFF2-40B4-BE49-F238E27FC236}">
                <a16:creationId xmlns:a16="http://schemas.microsoft.com/office/drawing/2014/main" id="{EC3736DB-0811-4327-9C6D-37FCCA6E0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FAEEDF-D93C-4EDF-A8F2-424207B57019}"/>
              </a:ext>
            </a:extLst>
          </p:cNvPr>
          <p:cNvSpPr>
            <a:spLocks noGrp="1"/>
          </p:cNvSpPr>
          <p:nvPr>
            <p:ph type="sldNum" sz="quarter" idx="12"/>
          </p:nvPr>
        </p:nvSpPr>
        <p:spPr/>
        <p:txBody>
          <a:bodyPr/>
          <a:lstStyle/>
          <a:p>
            <a:fld id="{5280A912-3C1F-408F-81F4-8ED8BEC7E6E9}" type="slidenum">
              <a:rPr lang="en-US" smtClean="0"/>
              <a:t>‹#›</a:t>
            </a:fld>
            <a:endParaRPr lang="en-US"/>
          </a:p>
        </p:txBody>
      </p:sp>
    </p:spTree>
    <p:extLst>
      <p:ext uri="{BB962C8B-B14F-4D97-AF65-F5344CB8AC3E}">
        <p14:creationId xmlns:p14="http://schemas.microsoft.com/office/powerpoint/2010/main" val="107128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8188E-90E8-448A-97E8-39E3CF592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0E9FA1-E969-4BAF-92EF-27673E5F1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75F55-B9E7-448E-817B-692EC2A10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63758-8724-478A-A571-56C873D07795}" type="datetimeFigureOut">
              <a:rPr lang="en-US" smtClean="0"/>
              <a:t>2/21/2021</a:t>
            </a:fld>
            <a:endParaRPr lang="en-US"/>
          </a:p>
        </p:txBody>
      </p:sp>
      <p:sp>
        <p:nvSpPr>
          <p:cNvPr id="5" name="Footer Placeholder 4">
            <a:extLst>
              <a:ext uri="{FF2B5EF4-FFF2-40B4-BE49-F238E27FC236}">
                <a16:creationId xmlns:a16="http://schemas.microsoft.com/office/drawing/2014/main" id="{6F400D20-9291-431D-A8CB-29D38CCCA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1C9C1A-A40A-4702-B728-2D1F503CA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0A912-3C1F-408F-81F4-8ED8BEC7E6E9}" type="slidenum">
              <a:rPr lang="en-US" smtClean="0"/>
              <a:t>‹#›</a:t>
            </a:fld>
            <a:endParaRPr lang="en-US"/>
          </a:p>
        </p:txBody>
      </p:sp>
    </p:spTree>
    <p:extLst>
      <p:ext uri="{BB962C8B-B14F-4D97-AF65-F5344CB8AC3E}">
        <p14:creationId xmlns:p14="http://schemas.microsoft.com/office/powerpoint/2010/main" val="125327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B4693138-1990-472A-81AD-E5B972F418D5}"/>
              </a:ext>
            </a:extLst>
          </p:cNvPr>
          <p:cNvPicPr>
            <a:picLocks noChangeAspect="1"/>
          </p:cNvPicPr>
          <p:nvPr/>
        </p:nvPicPr>
        <p:blipFill rotWithShape="1">
          <a:blip r:embed="rId2">
            <a:extLst>
              <a:ext uri="{28A0092B-C50C-407E-A947-70E740481C1C}">
                <a14:useLocalDpi xmlns:a14="http://schemas.microsoft.com/office/drawing/2010/main" val="0"/>
              </a:ext>
            </a:extLst>
          </a:blip>
          <a:srcRect t="27237" r="-1" b="531"/>
          <a:stretch/>
        </p:blipFill>
        <p:spPr>
          <a:xfrm>
            <a:off x="321733" y="321733"/>
            <a:ext cx="11548534" cy="6214534"/>
          </a:xfrm>
          <a:prstGeom prst="rect">
            <a:avLst/>
          </a:prstGeom>
        </p:spPr>
      </p:pic>
    </p:spTree>
    <p:extLst>
      <p:ext uri="{BB962C8B-B14F-4D97-AF65-F5344CB8AC3E}">
        <p14:creationId xmlns:p14="http://schemas.microsoft.com/office/powerpoint/2010/main" val="21902921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6F056958-571F-462D-AD24-C23FDB373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082" y="864648"/>
            <a:ext cx="6873836" cy="5128704"/>
          </a:xfrm>
          <a:prstGeom prst="rect">
            <a:avLst/>
          </a:prstGeom>
        </p:spPr>
      </p:pic>
    </p:spTree>
    <p:extLst>
      <p:ext uri="{BB962C8B-B14F-4D97-AF65-F5344CB8AC3E}">
        <p14:creationId xmlns:p14="http://schemas.microsoft.com/office/powerpoint/2010/main" val="289909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7CB9DE2A-B497-4939-8E6D-8EE946100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082" y="853217"/>
            <a:ext cx="6873836" cy="5151566"/>
          </a:xfrm>
          <a:prstGeom prst="rect">
            <a:avLst/>
          </a:prstGeom>
        </p:spPr>
      </p:pic>
    </p:spTree>
    <p:extLst>
      <p:ext uri="{BB962C8B-B14F-4D97-AF65-F5344CB8AC3E}">
        <p14:creationId xmlns:p14="http://schemas.microsoft.com/office/powerpoint/2010/main" val="241302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engineering drawing&#10;&#10;Description automatically generated">
            <a:extLst>
              <a:ext uri="{FF2B5EF4-FFF2-40B4-BE49-F238E27FC236}">
                <a16:creationId xmlns:a16="http://schemas.microsoft.com/office/drawing/2014/main" id="{033E64E8-E066-43E5-81CB-BB2C9AB95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461" y="864648"/>
            <a:ext cx="6889077" cy="5128704"/>
          </a:xfrm>
          <a:prstGeom prst="rect">
            <a:avLst/>
          </a:prstGeom>
        </p:spPr>
      </p:pic>
    </p:spTree>
    <p:extLst>
      <p:ext uri="{BB962C8B-B14F-4D97-AF65-F5344CB8AC3E}">
        <p14:creationId xmlns:p14="http://schemas.microsoft.com/office/powerpoint/2010/main" val="216840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1B289A-FBE7-4092-9FD8-C4923C8D2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651" y="872268"/>
            <a:ext cx="6896698" cy="5113463"/>
          </a:xfrm>
          <a:prstGeom prst="rect">
            <a:avLst/>
          </a:prstGeom>
        </p:spPr>
      </p:pic>
    </p:spTree>
    <p:extLst>
      <p:ext uri="{BB962C8B-B14F-4D97-AF65-F5344CB8AC3E}">
        <p14:creationId xmlns:p14="http://schemas.microsoft.com/office/powerpoint/2010/main" val="3762436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C55D3CC-35CB-45C6-91B7-33C3DDF09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461" y="857027"/>
            <a:ext cx="6889077" cy="5143946"/>
          </a:xfrm>
          <a:prstGeom prst="rect">
            <a:avLst/>
          </a:prstGeom>
        </p:spPr>
      </p:pic>
    </p:spTree>
    <p:extLst>
      <p:ext uri="{BB962C8B-B14F-4D97-AF65-F5344CB8AC3E}">
        <p14:creationId xmlns:p14="http://schemas.microsoft.com/office/powerpoint/2010/main" val="327162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003005E-23E6-4DED-BEAB-4948100C1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841" y="849406"/>
            <a:ext cx="6904318" cy="5159187"/>
          </a:xfrm>
          <a:prstGeom prst="rect">
            <a:avLst/>
          </a:prstGeom>
        </p:spPr>
      </p:pic>
    </p:spTree>
    <p:extLst>
      <p:ext uri="{BB962C8B-B14F-4D97-AF65-F5344CB8AC3E}">
        <p14:creationId xmlns:p14="http://schemas.microsoft.com/office/powerpoint/2010/main" val="1051723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1CB6CD3-5FFD-4A48-8AAB-E40517901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841" y="841786"/>
            <a:ext cx="6904318" cy="5174428"/>
          </a:xfrm>
          <a:prstGeom prst="rect">
            <a:avLst/>
          </a:prstGeom>
        </p:spPr>
      </p:pic>
    </p:spTree>
    <p:extLst>
      <p:ext uri="{BB962C8B-B14F-4D97-AF65-F5344CB8AC3E}">
        <p14:creationId xmlns:p14="http://schemas.microsoft.com/office/powerpoint/2010/main" val="55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7C1A5F5-1B0A-4544-8079-4BEACC5CA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461" y="857027"/>
            <a:ext cx="6889077" cy="5143946"/>
          </a:xfrm>
          <a:prstGeom prst="rect">
            <a:avLst/>
          </a:prstGeom>
        </p:spPr>
      </p:pic>
    </p:spTree>
    <p:extLst>
      <p:ext uri="{BB962C8B-B14F-4D97-AF65-F5344CB8AC3E}">
        <p14:creationId xmlns:p14="http://schemas.microsoft.com/office/powerpoint/2010/main" val="1990496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CA30DB01-D58C-43DD-AEB7-B60C7D69E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461" y="849406"/>
            <a:ext cx="6889077" cy="5159187"/>
          </a:xfrm>
          <a:prstGeom prst="rect">
            <a:avLst/>
          </a:prstGeom>
        </p:spPr>
      </p:pic>
    </p:spTree>
    <p:extLst>
      <p:ext uri="{BB962C8B-B14F-4D97-AF65-F5344CB8AC3E}">
        <p14:creationId xmlns:p14="http://schemas.microsoft.com/office/powerpoint/2010/main" val="663114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text&#10;&#10;Description automatically generated with medium confidence">
            <a:extLst>
              <a:ext uri="{FF2B5EF4-FFF2-40B4-BE49-F238E27FC236}">
                <a16:creationId xmlns:a16="http://schemas.microsoft.com/office/drawing/2014/main" id="{C1CC5A5B-D02C-4CF8-B995-2D64116E2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461" y="860837"/>
            <a:ext cx="6889077" cy="5136325"/>
          </a:xfrm>
          <a:prstGeom prst="rect">
            <a:avLst/>
          </a:prstGeom>
        </p:spPr>
      </p:pic>
    </p:spTree>
    <p:extLst>
      <p:ext uri="{BB962C8B-B14F-4D97-AF65-F5344CB8AC3E}">
        <p14:creationId xmlns:p14="http://schemas.microsoft.com/office/powerpoint/2010/main" val="132125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13CE99D0-35DB-46E5-99A2-EA0F21D4F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082" y="864648"/>
            <a:ext cx="6873836" cy="5128704"/>
          </a:xfrm>
          <a:prstGeom prst="rect">
            <a:avLst/>
          </a:prstGeom>
        </p:spPr>
      </p:pic>
    </p:spTree>
    <p:extLst>
      <p:ext uri="{BB962C8B-B14F-4D97-AF65-F5344CB8AC3E}">
        <p14:creationId xmlns:p14="http://schemas.microsoft.com/office/powerpoint/2010/main" val="15359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4DB357E-CFB1-481C-AF06-FD8D772FF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272" y="845596"/>
            <a:ext cx="6881456" cy="5166808"/>
          </a:xfrm>
          <a:prstGeom prst="rect">
            <a:avLst/>
          </a:prstGeom>
        </p:spPr>
      </p:pic>
    </p:spTree>
    <p:extLst>
      <p:ext uri="{BB962C8B-B14F-4D97-AF65-F5344CB8AC3E}">
        <p14:creationId xmlns:p14="http://schemas.microsoft.com/office/powerpoint/2010/main" val="7398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diagram, application&#10;&#10;Description automatically generated">
            <a:extLst>
              <a:ext uri="{FF2B5EF4-FFF2-40B4-BE49-F238E27FC236}">
                <a16:creationId xmlns:a16="http://schemas.microsoft.com/office/drawing/2014/main" id="{C2A1B4BB-BEBA-48F6-AB41-A9B441790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082" y="853217"/>
            <a:ext cx="6873836" cy="5151566"/>
          </a:xfrm>
          <a:prstGeom prst="rect">
            <a:avLst/>
          </a:prstGeom>
        </p:spPr>
      </p:pic>
    </p:spTree>
    <p:extLst>
      <p:ext uri="{BB962C8B-B14F-4D97-AF65-F5344CB8AC3E}">
        <p14:creationId xmlns:p14="http://schemas.microsoft.com/office/powerpoint/2010/main" val="3664329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DF151C12-D935-440E-B6E5-47FFE7528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082" y="853217"/>
            <a:ext cx="6873836" cy="5151566"/>
          </a:xfrm>
          <a:prstGeom prst="rect">
            <a:avLst/>
          </a:prstGeom>
        </p:spPr>
      </p:pic>
    </p:spTree>
    <p:extLst>
      <p:ext uri="{BB962C8B-B14F-4D97-AF65-F5344CB8AC3E}">
        <p14:creationId xmlns:p14="http://schemas.microsoft.com/office/powerpoint/2010/main" val="299771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70B1513-AF15-4775-B77A-5B42CD23C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272" y="860837"/>
            <a:ext cx="6881456" cy="5136325"/>
          </a:xfrm>
          <a:prstGeom prst="rect">
            <a:avLst/>
          </a:prstGeom>
        </p:spPr>
      </p:pic>
    </p:spTree>
    <p:extLst>
      <p:ext uri="{BB962C8B-B14F-4D97-AF65-F5344CB8AC3E}">
        <p14:creationId xmlns:p14="http://schemas.microsoft.com/office/powerpoint/2010/main" val="2230571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38D4782-EC50-4FC5-8932-FD634BCF0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461" y="845596"/>
            <a:ext cx="6889077" cy="5166808"/>
          </a:xfrm>
          <a:prstGeom prst="rect">
            <a:avLst/>
          </a:prstGeom>
        </p:spPr>
      </p:pic>
    </p:spTree>
    <p:extLst>
      <p:ext uri="{BB962C8B-B14F-4D97-AF65-F5344CB8AC3E}">
        <p14:creationId xmlns:p14="http://schemas.microsoft.com/office/powerpoint/2010/main" val="2195195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66C7A5F0-DBF1-4D90-B342-DF3F9A275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272" y="853217"/>
            <a:ext cx="6881456" cy="5151566"/>
          </a:xfrm>
          <a:prstGeom prst="rect">
            <a:avLst/>
          </a:prstGeom>
        </p:spPr>
      </p:pic>
    </p:spTree>
    <p:extLst>
      <p:ext uri="{BB962C8B-B14F-4D97-AF65-F5344CB8AC3E}">
        <p14:creationId xmlns:p14="http://schemas.microsoft.com/office/powerpoint/2010/main" val="34968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EC1912D4-4A2F-41CA-BED5-9A5C29A89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461" y="860837"/>
            <a:ext cx="6889077" cy="5136325"/>
          </a:xfrm>
          <a:prstGeom prst="rect">
            <a:avLst/>
          </a:prstGeom>
        </p:spPr>
      </p:pic>
    </p:spTree>
    <p:extLst>
      <p:ext uri="{BB962C8B-B14F-4D97-AF65-F5344CB8AC3E}">
        <p14:creationId xmlns:p14="http://schemas.microsoft.com/office/powerpoint/2010/main" val="291623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63381B64-6C7A-4F3D-B0D5-84267D089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513" y="864648"/>
            <a:ext cx="6850974" cy="5128704"/>
          </a:xfrm>
          <a:prstGeom prst="rect">
            <a:avLst/>
          </a:prstGeom>
        </p:spPr>
      </p:pic>
    </p:spTree>
    <p:extLst>
      <p:ext uri="{BB962C8B-B14F-4D97-AF65-F5344CB8AC3E}">
        <p14:creationId xmlns:p14="http://schemas.microsoft.com/office/powerpoint/2010/main" val="177711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box and whisker chart&#10;&#10;Description automatically generated">
            <a:extLst>
              <a:ext uri="{FF2B5EF4-FFF2-40B4-BE49-F238E27FC236}">
                <a16:creationId xmlns:a16="http://schemas.microsoft.com/office/drawing/2014/main" id="{A0EC6C8C-3BF2-4940-8B5A-C18F3747D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082" y="845596"/>
            <a:ext cx="6873836" cy="5166808"/>
          </a:xfrm>
          <a:prstGeom prst="rect">
            <a:avLst/>
          </a:prstGeom>
        </p:spPr>
      </p:pic>
    </p:spTree>
    <p:extLst>
      <p:ext uri="{BB962C8B-B14F-4D97-AF65-F5344CB8AC3E}">
        <p14:creationId xmlns:p14="http://schemas.microsoft.com/office/powerpoint/2010/main" val="40443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06EC5A86-0CDD-4F3F-9C69-00F3D49DF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841" y="845596"/>
            <a:ext cx="6904318" cy="5166808"/>
          </a:xfrm>
          <a:prstGeom prst="rect">
            <a:avLst/>
          </a:prstGeom>
        </p:spPr>
      </p:pic>
    </p:spTree>
    <p:extLst>
      <p:ext uri="{BB962C8B-B14F-4D97-AF65-F5344CB8AC3E}">
        <p14:creationId xmlns:p14="http://schemas.microsoft.com/office/powerpoint/2010/main" val="174586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with medium confidence">
            <a:extLst>
              <a:ext uri="{FF2B5EF4-FFF2-40B4-BE49-F238E27FC236}">
                <a16:creationId xmlns:a16="http://schemas.microsoft.com/office/drawing/2014/main" id="{EC4ECF7D-3FC1-4316-BB28-6B42F7AE5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272" y="837975"/>
            <a:ext cx="6881456" cy="5182049"/>
          </a:xfrm>
          <a:prstGeom prst="rect">
            <a:avLst/>
          </a:prstGeom>
        </p:spPr>
      </p:pic>
    </p:spTree>
    <p:extLst>
      <p:ext uri="{BB962C8B-B14F-4D97-AF65-F5344CB8AC3E}">
        <p14:creationId xmlns:p14="http://schemas.microsoft.com/office/powerpoint/2010/main" val="133949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EEF6647E-09F8-41DC-8CF3-4B97D4EF3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651" y="841786"/>
            <a:ext cx="6896698" cy="5174428"/>
          </a:xfrm>
          <a:prstGeom prst="rect">
            <a:avLst/>
          </a:prstGeom>
        </p:spPr>
      </p:pic>
    </p:spTree>
    <p:extLst>
      <p:ext uri="{BB962C8B-B14F-4D97-AF65-F5344CB8AC3E}">
        <p14:creationId xmlns:p14="http://schemas.microsoft.com/office/powerpoint/2010/main" val="271400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D78E4928-AFFF-4548-8740-36F100DF7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461" y="872268"/>
            <a:ext cx="6889077" cy="5113463"/>
          </a:xfrm>
          <a:prstGeom prst="rect">
            <a:avLst/>
          </a:prstGeom>
        </p:spPr>
      </p:pic>
    </p:spTree>
    <p:extLst>
      <p:ext uri="{BB962C8B-B14F-4D97-AF65-F5344CB8AC3E}">
        <p14:creationId xmlns:p14="http://schemas.microsoft.com/office/powerpoint/2010/main" val="2511596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985</Words>
  <Application>Microsoft Office PowerPoint</Application>
  <PresentationFormat>Widescreen</PresentationFormat>
  <Paragraphs>93</Paragraphs>
  <Slides>25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Abdelazeem</dc:creator>
  <cp:lastModifiedBy>Ahmed Abdelazeem</cp:lastModifiedBy>
  <cp:revision>4</cp:revision>
  <dcterms:created xsi:type="dcterms:W3CDTF">2021-02-21T19:25:41Z</dcterms:created>
  <dcterms:modified xsi:type="dcterms:W3CDTF">2021-02-21T22:13:44Z</dcterms:modified>
</cp:coreProperties>
</file>