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70" r:id="rId8"/>
    <p:sldId id="271" r:id="rId9"/>
    <p:sldId id="267" r:id="rId10"/>
    <p:sldId id="272" r:id="rId11"/>
    <p:sldId id="268" r:id="rId12"/>
    <p:sldId id="261" r:id="rId13"/>
    <p:sldId id="269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 autoAdjust="0"/>
    <p:restoredTop sz="94545" autoAdjust="0"/>
  </p:normalViewPr>
  <p:slideViewPr>
    <p:cSldViewPr>
      <p:cViewPr varScale="1">
        <p:scale>
          <a:sx n="81" d="100"/>
          <a:sy n="81" d="100"/>
        </p:scale>
        <p:origin x="-3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A3BAD3-F6FA-44D8-96AE-247DB10EC45C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002313-6F54-44EF-ABF3-212BC0BD767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>
          <a:scene3d>
            <a:camera prst="perspectiveFront"/>
            <a:lightRig rig="threePt" dir="t"/>
          </a:scene3d>
        </a:bodyPr>
        <a:lstStyle/>
        <a:p>
          <a:r>
            <a:rPr lang="en-US" sz="20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Define the </a:t>
          </a:r>
          <a:r>
            <a:rPr lang="en-US" sz="20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objectives</a:t>
          </a:r>
        </a:p>
        <a:p>
          <a:r>
            <a:rPr lang="en-US" sz="20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Identify  </a:t>
          </a:r>
          <a:r>
            <a:rPr lang="en-US" sz="20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and weight the criteria</a:t>
          </a:r>
          <a:endParaRPr lang="en-US" sz="2000" b="1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B939DF8-CAC1-4A18-B3B8-009F9EC2CB41}" type="parTrans" cxnId="{8A8D77FD-273B-47B9-86AF-B8524255F9C1}">
      <dgm:prSet/>
      <dgm:spPr/>
      <dgm:t>
        <a:bodyPr/>
        <a:lstStyle/>
        <a:p>
          <a:endParaRPr lang="en-US"/>
        </a:p>
      </dgm:t>
    </dgm:pt>
    <dgm:pt modelId="{C4451020-B9D3-4E52-BAD1-EFF352D2F8EE}" type="sibTrans" cxnId="{8A8D77FD-273B-47B9-86AF-B8524255F9C1}">
      <dgm:prSet/>
      <dgm:spPr/>
      <dgm:t>
        <a:bodyPr/>
        <a:lstStyle/>
        <a:p>
          <a:endParaRPr lang="en-US"/>
        </a:p>
      </dgm:t>
    </dgm:pt>
    <dgm:pt modelId="{DD0D3275-218F-4FE1-91D0-32B8426D14A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Demographics Data Analysis</a:t>
          </a:r>
        </a:p>
        <a:p>
          <a:r>
            <a:rPr lang="en-US" sz="16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Profile the best Nominated Neighborhoods</a:t>
          </a:r>
          <a:endParaRPr lang="en-US" sz="1600" b="1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869C98B-9FA3-468A-8C70-8254EACC57B4}" type="parTrans" cxnId="{492A0690-A921-4B5F-8B3E-7AAA9E5CCB85}">
      <dgm:prSet/>
      <dgm:spPr/>
      <dgm:t>
        <a:bodyPr/>
        <a:lstStyle/>
        <a:p>
          <a:endParaRPr lang="en-US"/>
        </a:p>
      </dgm:t>
    </dgm:pt>
    <dgm:pt modelId="{9780B17D-2823-4958-8658-2BD72FA6EC83}" type="sibTrans" cxnId="{492A0690-A921-4B5F-8B3E-7AAA9E5CCB85}">
      <dgm:prSet/>
      <dgm:spPr/>
      <dgm:t>
        <a:bodyPr/>
        <a:lstStyle/>
        <a:p>
          <a:endParaRPr lang="en-US"/>
        </a:p>
      </dgm:t>
    </dgm:pt>
    <dgm:pt modelId="{28614CED-4EBD-4C2D-A4F6-EEF065660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cap="none" spc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Implementing Foursquare API on Nominations</a:t>
          </a:r>
          <a:endParaRPr lang="en-US" sz="1800" b="1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9517308-3D73-4B13-B796-A1970E34448F}" type="parTrans" cxnId="{DAA93630-E7B8-4BBD-AAD3-596B603CF8F5}">
      <dgm:prSet/>
      <dgm:spPr/>
      <dgm:t>
        <a:bodyPr/>
        <a:lstStyle/>
        <a:p>
          <a:endParaRPr lang="en-US"/>
        </a:p>
      </dgm:t>
    </dgm:pt>
    <dgm:pt modelId="{6A87BF2D-8DE8-4187-8C10-BA37B4C21909}" type="sibTrans" cxnId="{DAA93630-E7B8-4BBD-AAD3-596B603CF8F5}">
      <dgm:prSet/>
      <dgm:spPr/>
      <dgm:t>
        <a:bodyPr/>
        <a:lstStyle/>
        <a:p>
          <a:endParaRPr lang="en-US"/>
        </a:p>
      </dgm:t>
    </dgm:pt>
    <dgm:pt modelId="{50177106-CE93-4DB4-B108-A71CF56DA28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Mapping The best </a:t>
          </a:r>
          <a:r>
            <a:rPr lang="en-US" sz="18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two </a:t>
          </a:r>
          <a:r>
            <a:rPr lang="en-US" sz="1800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nominations</a:t>
          </a:r>
          <a:endParaRPr lang="en-US" sz="1800" b="1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012BF1C-23DA-4894-8706-7E8D2159B525}" type="parTrans" cxnId="{900BD18A-58CE-4C56-9E5F-7CBE9BDF2DF0}">
      <dgm:prSet/>
      <dgm:spPr/>
      <dgm:t>
        <a:bodyPr/>
        <a:lstStyle/>
        <a:p>
          <a:endParaRPr lang="en-US"/>
        </a:p>
      </dgm:t>
    </dgm:pt>
    <dgm:pt modelId="{8FC434E5-957D-42AE-9CCD-B9A142E78C6C}" type="sibTrans" cxnId="{900BD18A-58CE-4C56-9E5F-7CBE9BDF2DF0}">
      <dgm:prSet/>
      <dgm:spPr/>
      <dgm:t>
        <a:bodyPr/>
        <a:lstStyle/>
        <a:p>
          <a:endParaRPr lang="en-US"/>
        </a:p>
      </dgm:t>
    </dgm:pt>
    <dgm:pt modelId="{47B0D3CA-865A-480B-9170-3DB5B75FD59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Building and evaluating the best classification model by machine Learning </a:t>
          </a:r>
          <a:endParaRPr lang="en-US" b="1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F4478027-7D9C-4929-85C9-62BEEE4D0AF1}" type="parTrans" cxnId="{ECA120DB-4C48-422B-95FC-7D836C92C688}">
      <dgm:prSet/>
      <dgm:spPr/>
      <dgm:t>
        <a:bodyPr/>
        <a:lstStyle/>
        <a:p>
          <a:endParaRPr lang="en-US"/>
        </a:p>
      </dgm:t>
    </dgm:pt>
    <dgm:pt modelId="{925DB2AE-EA30-45B4-B309-E6DB67ACB241}" type="sibTrans" cxnId="{ECA120DB-4C48-422B-95FC-7D836C92C688}">
      <dgm:prSet/>
      <dgm:spPr/>
      <dgm:t>
        <a:bodyPr/>
        <a:lstStyle/>
        <a:p>
          <a:endParaRPr lang="en-US"/>
        </a:p>
      </dgm:t>
    </dgm:pt>
    <dgm:pt modelId="{6C4C2619-78AF-4C65-A962-CF64C1F2C73D}" type="pres">
      <dgm:prSet presAssocID="{15A3BAD3-F6FA-44D8-96AE-247DB10EC45C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B44FB4-1E83-4A57-AC3C-AADC55AF33C4}" type="pres">
      <dgm:prSet presAssocID="{50177106-CE93-4DB4-B108-A71CF56DA282}" presName="boxAndChildren" presStyleCnt="0"/>
      <dgm:spPr/>
    </dgm:pt>
    <dgm:pt modelId="{DFA95AA4-813F-4AB4-A4DA-8475A392D587}" type="pres">
      <dgm:prSet presAssocID="{50177106-CE93-4DB4-B108-A71CF56DA282}" presName="parentTextBox" presStyleLbl="node1" presStyleIdx="0" presStyleCnt="5" custScaleX="51852" custScaleY="88261"/>
      <dgm:spPr/>
      <dgm:t>
        <a:bodyPr/>
        <a:lstStyle/>
        <a:p>
          <a:endParaRPr lang="en-US"/>
        </a:p>
      </dgm:t>
    </dgm:pt>
    <dgm:pt modelId="{9D9B2961-8D1D-48C1-8434-DF044945AFD4}" type="pres">
      <dgm:prSet presAssocID="{6A87BF2D-8DE8-4187-8C10-BA37B4C21909}" presName="sp" presStyleCnt="0"/>
      <dgm:spPr/>
    </dgm:pt>
    <dgm:pt modelId="{830D9135-D908-4622-B982-5F84C8C45B29}" type="pres">
      <dgm:prSet presAssocID="{28614CED-4EBD-4C2D-A4F6-EEF0656600B0}" presName="arrowAndChildren" presStyleCnt="0"/>
      <dgm:spPr/>
    </dgm:pt>
    <dgm:pt modelId="{6B813AF4-2C87-4A02-94B1-1EF8212A53BD}" type="pres">
      <dgm:prSet presAssocID="{28614CED-4EBD-4C2D-A4F6-EEF0656600B0}" presName="parentTextArrow" presStyleLbl="node1" presStyleIdx="1" presStyleCnt="5" custScaleX="59259" custLinFactNeighborX="926" custLinFactNeighborY="2626"/>
      <dgm:spPr/>
      <dgm:t>
        <a:bodyPr/>
        <a:lstStyle/>
        <a:p>
          <a:endParaRPr lang="en-US"/>
        </a:p>
      </dgm:t>
    </dgm:pt>
    <dgm:pt modelId="{D4D1B031-4735-4728-8638-45D591056940}" type="pres">
      <dgm:prSet presAssocID="{925DB2AE-EA30-45B4-B309-E6DB67ACB241}" presName="sp" presStyleCnt="0"/>
      <dgm:spPr/>
    </dgm:pt>
    <dgm:pt modelId="{AEEFD147-57EC-4B82-B99C-F2C354468743}" type="pres">
      <dgm:prSet presAssocID="{47B0D3CA-865A-480B-9170-3DB5B75FD59B}" presName="arrowAndChildren" presStyleCnt="0"/>
      <dgm:spPr/>
    </dgm:pt>
    <dgm:pt modelId="{619EB12A-E30B-4A9B-B9C4-B264115D10E0}" type="pres">
      <dgm:prSet presAssocID="{47B0D3CA-865A-480B-9170-3DB5B75FD59B}" presName="parentTextArrow" presStyleLbl="node1" presStyleIdx="2" presStyleCnt="5" custScaleX="100000" custLinFactNeighborX="0" custLinFactNeighborY="1417"/>
      <dgm:spPr/>
      <dgm:t>
        <a:bodyPr/>
        <a:lstStyle/>
        <a:p>
          <a:endParaRPr lang="en-US"/>
        </a:p>
      </dgm:t>
    </dgm:pt>
    <dgm:pt modelId="{1CBB0BAB-4BA6-4B13-A504-5145A6240950}" type="pres">
      <dgm:prSet presAssocID="{9780B17D-2823-4958-8658-2BD72FA6EC83}" presName="sp" presStyleCnt="0"/>
      <dgm:spPr/>
    </dgm:pt>
    <dgm:pt modelId="{5FDCA63D-DBA7-41B8-8D56-0550329939F5}" type="pres">
      <dgm:prSet presAssocID="{DD0D3275-218F-4FE1-91D0-32B8426D14A2}" presName="arrowAndChildren" presStyleCnt="0"/>
      <dgm:spPr/>
    </dgm:pt>
    <dgm:pt modelId="{BD73AAD3-C796-4546-80B7-43F9355F0627}" type="pres">
      <dgm:prSet presAssocID="{DD0D3275-218F-4FE1-91D0-32B8426D14A2}" presName="parentTextArrow" presStyleLbl="node1" presStyleIdx="3" presStyleCnt="5" custScaleX="57407" custScaleY="113901" custLinFactNeighborY="18587"/>
      <dgm:spPr/>
      <dgm:t>
        <a:bodyPr/>
        <a:lstStyle/>
        <a:p>
          <a:endParaRPr lang="en-US"/>
        </a:p>
      </dgm:t>
    </dgm:pt>
    <dgm:pt modelId="{CC78C282-A763-4A0E-B571-FDA04CD3FBF7}" type="pres">
      <dgm:prSet presAssocID="{C4451020-B9D3-4E52-BAD1-EFF352D2F8EE}" presName="sp" presStyleCnt="0"/>
      <dgm:spPr/>
    </dgm:pt>
    <dgm:pt modelId="{4F849012-9217-4BA7-8EE5-37A8D9DB1378}" type="pres">
      <dgm:prSet presAssocID="{5A002313-6F54-44EF-ABF3-212BC0BD767E}" presName="arrowAndChildren" presStyleCnt="0"/>
      <dgm:spPr/>
    </dgm:pt>
    <dgm:pt modelId="{2A2F1C85-3D49-49BA-9AF7-799866D65E9E}" type="pres">
      <dgm:prSet presAssocID="{5A002313-6F54-44EF-ABF3-212BC0BD767E}" presName="parentTextArrow" presStyleLbl="node1" presStyleIdx="4" presStyleCnt="5" custScaleX="57407" custScaleY="119982" custLinFactNeighborX="0" custLinFactNeighborY="9918"/>
      <dgm:spPr/>
      <dgm:t>
        <a:bodyPr/>
        <a:lstStyle/>
        <a:p>
          <a:endParaRPr lang="en-US"/>
        </a:p>
      </dgm:t>
    </dgm:pt>
  </dgm:ptLst>
  <dgm:cxnLst>
    <dgm:cxn modelId="{D65863E9-98E2-4E72-9B35-92607BF763D2}" type="presOf" srcId="{50177106-CE93-4DB4-B108-A71CF56DA282}" destId="{DFA95AA4-813F-4AB4-A4DA-8475A392D587}" srcOrd="0" destOrd="0" presId="urn:microsoft.com/office/officeart/2005/8/layout/process4"/>
    <dgm:cxn modelId="{C093290D-DDFD-4BE7-B078-7B0A8449F059}" type="presOf" srcId="{DD0D3275-218F-4FE1-91D0-32B8426D14A2}" destId="{BD73AAD3-C796-4546-80B7-43F9355F0627}" srcOrd="0" destOrd="0" presId="urn:microsoft.com/office/officeart/2005/8/layout/process4"/>
    <dgm:cxn modelId="{492A0690-A921-4B5F-8B3E-7AAA9E5CCB85}" srcId="{15A3BAD3-F6FA-44D8-96AE-247DB10EC45C}" destId="{DD0D3275-218F-4FE1-91D0-32B8426D14A2}" srcOrd="1" destOrd="0" parTransId="{9869C98B-9FA3-468A-8C70-8254EACC57B4}" sibTransId="{9780B17D-2823-4958-8658-2BD72FA6EC83}"/>
    <dgm:cxn modelId="{EAB2CF04-F663-47B6-86AF-8A5A3975EF30}" type="presOf" srcId="{47B0D3CA-865A-480B-9170-3DB5B75FD59B}" destId="{619EB12A-E30B-4A9B-B9C4-B264115D10E0}" srcOrd="0" destOrd="0" presId="urn:microsoft.com/office/officeart/2005/8/layout/process4"/>
    <dgm:cxn modelId="{0065F5F0-0BA9-4CE3-AA99-01D8B347F377}" type="presOf" srcId="{28614CED-4EBD-4C2D-A4F6-EEF0656600B0}" destId="{6B813AF4-2C87-4A02-94B1-1EF8212A53BD}" srcOrd="0" destOrd="0" presId="urn:microsoft.com/office/officeart/2005/8/layout/process4"/>
    <dgm:cxn modelId="{ECA120DB-4C48-422B-95FC-7D836C92C688}" srcId="{15A3BAD3-F6FA-44D8-96AE-247DB10EC45C}" destId="{47B0D3CA-865A-480B-9170-3DB5B75FD59B}" srcOrd="2" destOrd="0" parTransId="{F4478027-7D9C-4929-85C9-62BEEE4D0AF1}" sibTransId="{925DB2AE-EA30-45B4-B309-E6DB67ACB241}"/>
    <dgm:cxn modelId="{900BD18A-58CE-4C56-9E5F-7CBE9BDF2DF0}" srcId="{15A3BAD3-F6FA-44D8-96AE-247DB10EC45C}" destId="{50177106-CE93-4DB4-B108-A71CF56DA282}" srcOrd="4" destOrd="0" parTransId="{0012BF1C-23DA-4894-8706-7E8D2159B525}" sibTransId="{8FC434E5-957D-42AE-9CCD-B9A142E78C6C}"/>
    <dgm:cxn modelId="{696DF110-6F6B-4184-877F-CD535593D48C}" type="presOf" srcId="{15A3BAD3-F6FA-44D8-96AE-247DB10EC45C}" destId="{6C4C2619-78AF-4C65-A962-CF64C1F2C73D}" srcOrd="0" destOrd="0" presId="urn:microsoft.com/office/officeart/2005/8/layout/process4"/>
    <dgm:cxn modelId="{EECFFB6A-6F69-4AF8-A609-639951A2A2AD}" type="presOf" srcId="{5A002313-6F54-44EF-ABF3-212BC0BD767E}" destId="{2A2F1C85-3D49-49BA-9AF7-799866D65E9E}" srcOrd="0" destOrd="0" presId="urn:microsoft.com/office/officeart/2005/8/layout/process4"/>
    <dgm:cxn modelId="{DAA93630-E7B8-4BBD-AAD3-596B603CF8F5}" srcId="{15A3BAD3-F6FA-44D8-96AE-247DB10EC45C}" destId="{28614CED-4EBD-4C2D-A4F6-EEF0656600B0}" srcOrd="3" destOrd="0" parTransId="{39517308-3D73-4B13-B796-A1970E34448F}" sibTransId="{6A87BF2D-8DE8-4187-8C10-BA37B4C21909}"/>
    <dgm:cxn modelId="{8A8D77FD-273B-47B9-86AF-B8524255F9C1}" srcId="{15A3BAD3-F6FA-44D8-96AE-247DB10EC45C}" destId="{5A002313-6F54-44EF-ABF3-212BC0BD767E}" srcOrd="0" destOrd="0" parTransId="{7B939DF8-CAC1-4A18-B3B8-009F9EC2CB41}" sibTransId="{C4451020-B9D3-4E52-BAD1-EFF352D2F8EE}"/>
    <dgm:cxn modelId="{06DE6E36-9E6D-4046-B240-597A886C6FCA}" type="presParOf" srcId="{6C4C2619-78AF-4C65-A962-CF64C1F2C73D}" destId="{ACB44FB4-1E83-4A57-AC3C-AADC55AF33C4}" srcOrd="0" destOrd="0" presId="urn:microsoft.com/office/officeart/2005/8/layout/process4"/>
    <dgm:cxn modelId="{F3218A26-6854-4622-BAD4-BA6A9FDD314B}" type="presParOf" srcId="{ACB44FB4-1E83-4A57-AC3C-AADC55AF33C4}" destId="{DFA95AA4-813F-4AB4-A4DA-8475A392D587}" srcOrd="0" destOrd="0" presId="urn:microsoft.com/office/officeart/2005/8/layout/process4"/>
    <dgm:cxn modelId="{37603C7B-5498-4F39-81DF-76EF19309595}" type="presParOf" srcId="{6C4C2619-78AF-4C65-A962-CF64C1F2C73D}" destId="{9D9B2961-8D1D-48C1-8434-DF044945AFD4}" srcOrd="1" destOrd="0" presId="urn:microsoft.com/office/officeart/2005/8/layout/process4"/>
    <dgm:cxn modelId="{C8AB9C04-2FF2-45E6-A477-90681FC827C4}" type="presParOf" srcId="{6C4C2619-78AF-4C65-A962-CF64C1F2C73D}" destId="{830D9135-D908-4622-B982-5F84C8C45B29}" srcOrd="2" destOrd="0" presId="urn:microsoft.com/office/officeart/2005/8/layout/process4"/>
    <dgm:cxn modelId="{F2CC1A9F-8BC5-47B5-9C07-67084D5A3B58}" type="presParOf" srcId="{830D9135-D908-4622-B982-5F84C8C45B29}" destId="{6B813AF4-2C87-4A02-94B1-1EF8212A53BD}" srcOrd="0" destOrd="0" presId="urn:microsoft.com/office/officeart/2005/8/layout/process4"/>
    <dgm:cxn modelId="{0B581A31-3CA1-462C-A19C-F58BA97F7642}" type="presParOf" srcId="{6C4C2619-78AF-4C65-A962-CF64C1F2C73D}" destId="{D4D1B031-4735-4728-8638-45D591056940}" srcOrd="3" destOrd="0" presId="urn:microsoft.com/office/officeart/2005/8/layout/process4"/>
    <dgm:cxn modelId="{DA0880C1-949C-4474-B002-A8FE9596F75F}" type="presParOf" srcId="{6C4C2619-78AF-4C65-A962-CF64C1F2C73D}" destId="{AEEFD147-57EC-4B82-B99C-F2C354468743}" srcOrd="4" destOrd="0" presId="urn:microsoft.com/office/officeart/2005/8/layout/process4"/>
    <dgm:cxn modelId="{0EFFEB8B-796C-4DFD-AB4E-82474CB25476}" type="presParOf" srcId="{AEEFD147-57EC-4B82-B99C-F2C354468743}" destId="{619EB12A-E30B-4A9B-B9C4-B264115D10E0}" srcOrd="0" destOrd="0" presId="urn:microsoft.com/office/officeart/2005/8/layout/process4"/>
    <dgm:cxn modelId="{A0ECF476-2B12-4081-91D8-C4A0D228FCCC}" type="presParOf" srcId="{6C4C2619-78AF-4C65-A962-CF64C1F2C73D}" destId="{1CBB0BAB-4BA6-4B13-A504-5145A6240950}" srcOrd="5" destOrd="0" presId="urn:microsoft.com/office/officeart/2005/8/layout/process4"/>
    <dgm:cxn modelId="{C4604D4A-FC7A-4E4C-8D90-DA53DA0782F5}" type="presParOf" srcId="{6C4C2619-78AF-4C65-A962-CF64C1F2C73D}" destId="{5FDCA63D-DBA7-41B8-8D56-0550329939F5}" srcOrd="6" destOrd="0" presId="urn:microsoft.com/office/officeart/2005/8/layout/process4"/>
    <dgm:cxn modelId="{294E30FB-E2B0-4FB7-B0D8-33B2EF7F9008}" type="presParOf" srcId="{5FDCA63D-DBA7-41B8-8D56-0550329939F5}" destId="{BD73AAD3-C796-4546-80B7-43F9355F0627}" srcOrd="0" destOrd="0" presId="urn:microsoft.com/office/officeart/2005/8/layout/process4"/>
    <dgm:cxn modelId="{1B7A9CAB-B9AB-49AE-BB6F-4EB815F74A17}" type="presParOf" srcId="{6C4C2619-78AF-4C65-A962-CF64C1F2C73D}" destId="{CC78C282-A763-4A0E-B571-FDA04CD3FBF7}" srcOrd="7" destOrd="0" presId="urn:microsoft.com/office/officeart/2005/8/layout/process4"/>
    <dgm:cxn modelId="{ACBBBD66-AF2D-4F36-B430-C40E3DE2826A}" type="presParOf" srcId="{6C4C2619-78AF-4C65-A962-CF64C1F2C73D}" destId="{4F849012-9217-4BA7-8EE5-37A8D9DB1378}" srcOrd="8" destOrd="0" presId="urn:microsoft.com/office/officeart/2005/8/layout/process4"/>
    <dgm:cxn modelId="{B66D4500-638D-4EAC-B000-65B65CE461C3}" type="presParOf" srcId="{4F849012-9217-4BA7-8EE5-37A8D9DB1378}" destId="{2A2F1C85-3D49-49BA-9AF7-799866D65E9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5D304-7436-4C3C-B6C9-39F84FC5214A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850ACB-1696-44FA-977C-201234F6E5B7}">
      <dgm:prSet/>
      <dgm:spPr/>
      <dgm:t>
        <a:bodyPr anchor="ctr"/>
        <a:lstStyle/>
        <a:p>
          <a:pPr algn="just" rtl="0"/>
          <a:r>
            <a:rPr lang="en-US" dirty="0" smtClean="0"/>
            <a:t>All </a:t>
          </a:r>
          <a:r>
            <a:rPr lang="en-US" dirty="0" smtClean="0"/>
            <a:t> continuous variables </a:t>
          </a:r>
          <a:r>
            <a:rPr lang="en-US" dirty="0" smtClean="0"/>
            <a:t>have positive relationships and  significance correlation except income level has a weak one and not seem a good predictor .</a:t>
          </a:r>
          <a:endParaRPr lang="en-US" dirty="0"/>
        </a:p>
      </dgm:t>
    </dgm:pt>
    <dgm:pt modelId="{9197DB7B-E1BB-4341-8754-81A8421DB468}" type="parTrans" cxnId="{6FF397C3-704F-4521-ACAE-DC2481FB5DBB}">
      <dgm:prSet/>
      <dgm:spPr/>
      <dgm:t>
        <a:bodyPr/>
        <a:lstStyle/>
        <a:p>
          <a:endParaRPr lang="en-US"/>
        </a:p>
      </dgm:t>
    </dgm:pt>
    <dgm:pt modelId="{3343E81F-580B-4C0D-8875-F593AAB641E7}" type="sibTrans" cxnId="{6FF397C3-704F-4521-ACAE-DC2481FB5DBB}">
      <dgm:prSet/>
      <dgm:spPr/>
      <dgm:t>
        <a:bodyPr/>
        <a:lstStyle/>
        <a:p>
          <a:endParaRPr lang="en-US"/>
        </a:p>
      </dgm:t>
    </dgm:pt>
    <dgm:pt modelId="{BB47CF10-3A8F-4286-BFA6-ADFB13CEF438}">
      <dgm:prSet/>
      <dgm:spPr/>
      <dgm:t>
        <a:bodyPr/>
        <a:lstStyle/>
        <a:p>
          <a:pPr algn="just" rtl="0"/>
          <a:r>
            <a:rPr lang="en-US" dirty="0" smtClean="0"/>
            <a:t>  Data Categorized by Binning as high ,medium, low for classification  models  assessment                </a:t>
          </a:r>
          <a:endParaRPr lang="en-US" dirty="0"/>
        </a:p>
      </dgm:t>
    </dgm:pt>
    <dgm:pt modelId="{88B7CA0D-CAFC-4CE3-8EEA-93A9CB5BEF2F}" type="parTrans" cxnId="{A31C977E-2B03-41DD-9084-2A9EABBD145E}">
      <dgm:prSet/>
      <dgm:spPr/>
      <dgm:t>
        <a:bodyPr/>
        <a:lstStyle/>
        <a:p>
          <a:endParaRPr lang="en-US"/>
        </a:p>
      </dgm:t>
    </dgm:pt>
    <dgm:pt modelId="{CF369BB3-47FF-4D8A-A683-0279C6CA9017}" type="sibTrans" cxnId="{A31C977E-2B03-41DD-9084-2A9EABBD145E}">
      <dgm:prSet/>
      <dgm:spPr/>
      <dgm:t>
        <a:bodyPr/>
        <a:lstStyle/>
        <a:p>
          <a:endParaRPr lang="en-US"/>
        </a:p>
      </dgm:t>
    </dgm:pt>
    <dgm:pt modelId="{4F78AE71-BFD9-40D5-AB9D-BC491BE90DC0}" type="pres">
      <dgm:prSet presAssocID="{2865D304-7436-4C3C-B6C9-39F84FC5214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070829-1A4C-4564-BF40-2F85FA8CD744}" type="pres">
      <dgm:prSet presAssocID="{AB850ACB-1696-44FA-977C-201234F6E5B7}" presName="composite" presStyleCnt="0"/>
      <dgm:spPr/>
    </dgm:pt>
    <dgm:pt modelId="{5FCCAACD-A6C8-4437-AFFE-A0E8B59B0D15}" type="pres">
      <dgm:prSet presAssocID="{AB850ACB-1696-44FA-977C-201234F6E5B7}" presName="imgShp" presStyleLbl="fgImgPlace1" presStyleIdx="0" presStyleCnt="2" custScaleX="62256" custScaleY="72100" custLinFactX="-15158" custLinFactNeighborX="-100000" custLinFactNeighborY="6592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50000"/>
          </a:schemeClr>
        </a:solidFill>
      </dgm:spPr>
    </dgm:pt>
    <dgm:pt modelId="{6BC6C33F-77C1-42D7-9455-D57C11684659}" type="pres">
      <dgm:prSet presAssocID="{AB850ACB-1696-44FA-977C-201234F6E5B7}" presName="txShp" presStyleLbl="node1" presStyleIdx="0" presStyleCnt="2" custScaleX="150376" custLinFactNeighborX="-44459" custLinFactNeighborY="-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BB0EE-8B57-4682-858A-30621D9276F0}" type="pres">
      <dgm:prSet presAssocID="{3343E81F-580B-4C0D-8875-F593AAB641E7}" presName="spacing" presStyleCnt="0"/>
      <dgm:spPr/>
    </dgm:pt>
    <dgm:pt modelId="{684DC2B5-33E6-4F29-B390-4A93A6D29A66}" type="pres">
      <dgm:prSet presAssocID="{BB47CF10-3A8F-4286-BFA6-ADFB13CEF438}" presName="composite" presStyleCnt="0"/>
      <dgm:spPr/>
    </dgm:pt>
    <dgm:pt modelId="{710EAFBA-9E1C-492E-922F-5BB75BC5CF7C}" type="pres">
      <dgm:prSet presAssocID="{BB47CF10-3A8F-4286-BFA6-ADFB13CEF438}" presName="imgShp" presStyleLbl="fgImgPlace1" presStyleIdx="1" presStyleCnt="2" custScaleX="72101" custScaleY="80048" custLinFactX="-98094" custLinFactNeighborX="-100000" custLinFactNeighborY="-323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50000"/>
          </a:schemeClr>
        </a:solidFill>
      </dgm:spPr>
    </dgm:pt>
    <dgm:pt modelId="{7FCF6A28-9BB8-431D-8B73-DB431E288159}" type="pres">
      <dgm:prSet presAssocID="{BB47CF10-3A8F-4286-BFA6-ADFB13CEF438}" presName="txShp" presStyleLbl="node1" presStyleIdx="1" presStyleCnt="2" custScaleX="150376" custLinFactNeighborX="-18763" custLinFactNeighborY="5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93E8DA-7E57-461A-80CD-3703404F5DAF}" type="presOf" srcId="{BB47CF10-3A8F-4286-BFA6-ADFB13CEF438}" destId="{7FCF6A28-9BB8-431D-8B73-DB431E288159}" srcOrd="0" destOrd="0" presId="urn:microsoft.com/office/officeart/2005/8/layout/vList3"/>
    <dgm:cxn modelId="{6FF397C3-704F-4521-ACAE-DC2481FB5DBB}" srcId="{2865D304-7436-4C3C-B6C9-39F84FC5214A}" destId="{AB850ACB-1696-44FA-977C-201234F6E5B7}" srcOrd="0" destOrd="0" parTransId="{9197DB7B-E1BB-4341-8754-81A8421DB468}" sibTransId="{3343E81F-580B-4C0D-8875-F593AAB641E7}"/>
    <dgm:cxn modelId="{A31C977E-2B03-41DD-9084-2A9EABBD145E}" srcId="{2865D304-7436-4C3C-B6C9-39F84FC5214A}" destId="{BB47CF10-3A8F-4286-BFA6-ADFB13CEF438}" srcOrd="1" destOrd="0" parTransId="{88B7CA0D-CAFC-4CE3-8EEA-93A9CB5BEF2F}" sibTransId="{CF369BB3-47FF-4D8A-A683-0279C6CA9017}"/>
    <dgm:cxn modelId="{D27742D1-7ECD-4CD0-896E-AB6F0F0D8B1F}" type="presOf" srcId="{2865D304-7436-4C3C-B6C9-39F84FC5214A}" destId="{4F78AE71-BFD9-40D5-AB9D-BC491BE90DC0}" srcOrd="0" destOrd="0" presId="urn:microsoft.com/office/officeart/2005/8/layout/vList3"/>
    <dgm:cxn modelId="{D88936A8-1C5C-4F5D-81E4-0D4B7D3A0F83}" type="presOf" srcId="{AB850ACB-1696-44FA-977C-201234F6E5B7}" destId="{6BC6C33F-77C1-42D7-9455-D57C11684659}" srcOrd="0" destOrd="0" presId="urn:microsoft.com/office/officeart/2005/8/layout/vList3"/>
    <dgm:cxn modelId="{71178F51-0152-4F29-8073-4DA158D5471C}" type="presParOf" srcId="{4F78AE71-BFD9-40D5-AB9D-BC491BE90DC0}" destId="{A2070829-1A4C-4564-BF40-2F85FA8CD744}" srcOrd="0" destOrd="0" presId="urn:microsoft.com/office/officeart/2005/8/layout/vList3"/>
    <dgm:cxn modelId="{0136AD64-8F16-4256-9F24-101648488416}" type="presParOf" srcId="{A2070829-1A4C-4564-BF40-2F85FA8CD744}" destId="{5FCCAACD-A6C8-4437-AFFE-A0E8B59B0D15}" srcOrd="0" destOrd="0" presId="urn:microsoft.com/office/officeart/2005/8/layout/vList3"/>
    <dgm:cxn modelId="{67C937F7-F5CA-4FB4-A8B2-F3BE030D613C}" type="presParOf" srcId="{A2070829-1A4C-4564-BF40-2F85FA8CD744}" destId="{6BC6C33F-77C1-42D7-9455-D57C11684659}" srcOrd="1" destOrd="0" presId="urn:microsoft.com/office/officeart/2005/8/layout/vList3"/>
    <dgm:cxn modelId="{62AA4EC3-75A7-46EA-BBE1-BE3AA909EA6B}" type="presParOf" srcId="{4F78AE71-BFD9-40D5-AB9D-BC491BE90DC0}" destId="{AC2BB0EE-8B57-4682-858A-30621D9276F0}" srcOrd="1" destOrd="0" presId="urn:microsoft.com/office/officeart/2005/8/layout/vList3"/>
    <dgm:cxn modelId="{FA0946C6-DF63-41BF-BD21-59DD71F99BA6}" type="presParOf" srcId="{4F78AE71-BFD9-40D5-AB9D-BC491BE90DC0}" destId="{684DC2B5-33E6-4F29-B390-4A93A6D29A66}" srcOrd="2" destOrd="0" presId="urn:microsoft.com/office/officeart/2005/8/layout/vList3"/>
    <dgm:cxn modelId="{17367BBE-C4FC-48D7-85B2-57D9576E53AC}" type="presParOf" srcId="{684DC2B5-33E6-4F29-B390-4A93A6D29A66}" destId="{710EAFBA-9E1C-492E-922F-5BB75BC5CF7C}" srcOrd="0" destOrd="0" presId="urn:microsoft.com/office/officeart/2005/8/layout/vList3"/>
    <dgm:cxn modelId="{19C13E27-EA66-4AC9-8DE3-288AD962A7B0}" type="presParOf" srcId="{684DC2B5-33E6-4F29-B390-4A93A6D29A66}" destId="{7FCF6A28-9BB8-431D-8B73-DB431E28815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65D304-7436-4C3C-B6C9-39F84FC5214A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A5F22B-4B3E-4DBE-A6DF-078C53AEA563}">
      <dgm:prSet/>
      <dgm:spPr/>
      <dgm:t>
        <a:bodyPr/>
        <a:lstStyle/>
        <a:p>
          <a:pPr algn="just" rtl="0"/>
          <a:r>
            <a:rPr lang="en-US" dirty="0" smtClean="0"/>
            <a:t>ANOVA analysis of variance shows a great result with large F- score showing strong correlation and a P-value </a:t>
          </a:r>
          <a:r>
            <a:rPr lang="en-US" dirty="0" smtClean="0"/>
            <a:t> less than 0.05 imply statistical </a:t>
          </a:r>
          <a:r>
            <a:rPr lang="en-US" dirty="0" smtClean="0"/>
            <a:t>significance.</a:t>
          </a:r>
          <a:endParaRPr lang="en-US" dirty="0"/>
        </a:p>
      </dgm:t>
    </dgm:pt>
    <dgm:pt modelId="{96B8FA8C-8800-445A-BA26-C34BD1B1A6BE}" type="parTrans" cxnId="{2CECA584-CAE0-4185-B30B-FB801A77D8A0}">
      <dgm:prSet/>
      <dgm:spPr/>
      <dgm:t>
        <a:bodyPr/>
        <a:lstStyle/>
        <a:p>
          <a:endParaRPr lang="en-US"/>
        </a:p>
      </dgm:t>
    </dgm:pt>
    <dgm:pt modelId="{E079D1FB-4642-4BA9-ABD2-DCD72CE53AA8}" type="sibTrans" cxnId="{2CECA584-CAE0-4185-B30B-FB801A77D8A0}">
      <dgm:prSet/>
      <dgm:spPr/>
      <dgm:t>
        <a:bodyPr/>
        <a:lstStyle/>
        <a:p>
          <a:endParaRPr lang="en-US"/>
        </a:p>
      </dgm:t>
    </dgm:pt>
    <dgm:pt modelId="{68A8921E-A656-4253-A5FB-105267E8F4F3}">
      <dgm:prSet/>
      <dgm:spPr/>
      <dgm:t>
        <a:bodyPr/>
        <a:lstStyle/>
        <a:p>
          <a:pPr algn="just" rtl="0"/>
          <a:r>
            <a:rPr lang="en-US" dirty="0" smtClean="0"/>
            <a:t>Heat </a:t>
          </a:r>
          <a:r>
            <a:rPr lang="en-US" dirty="0" smtClean="0"/>
            <a:t>map shows the main variables that have the most important impact on total prospected clients number.</a:t>
          </a:r>
          <a:endParaRPr lang="en-US" dirty="0"/>
        </a:p>
      </dgm:t>
    </dgm:pt>
    <dgm:pt modelId="{7435A836-5974-47AB-8F26-7A25847899FE}" type="sibTrans" cxnId="{1124C57C-D4B2-45BA-9245-492C023A9036}">
      <dgm:prSet/>
      <dgm:spPr/>
      <dgm:t>
        <a:bodyPr/>
        <a:lstStyle/>
        <a:p>
          <a:endParaRPr lang="en-US"/>
        </a:p>
      </dgm:t>
    </dgm:pt>
    <dgm:pt modelId="{C6A53A44-058D-40AB-A176-D6BAA2F8BE03}" type="parTrans" cxnId="{1124C57C-D4B2-45BA-9245-492C023A9036}">
      <dgm:prSet/>
      <dgm:spPr/>
      <dgm:t>
        <a:bodyPr/>
        <a:lstStyle/>
        <a:p>
          <a:endParaRPr lang="en-US"/>
        </a:p>
      </dgm:t>
    </dgm:pt>
    <dgm:pt modelId="{4F78AE71-BFD9-40D5-AB9D-BC491BE90DC0}" type="pres">
      <dgm:prSet presAssocID="{2865D304-7436-4C3C-B6C9-39F84FC5214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00D6FA-FA3F-4BC6-810E-B4221458E010}" type="pres">
      <dgm:prSet presAssocID="{D0A5F22B-4B3E-4DBE-A6DF-078C53AEA563}" presName="composite" presStyleCnt="0"/>
      <dgm:spPr/>
    </dgm:pt>
    <dgm:pt modelId="{E5E84E7E-5282-4334-9C83-994F5B1E0828}" type="pres">
      <dgm:prSet presAssocID="{D0A5F22B-4B3E-4DBE-A6DF-078C53AEA563}" presName="imgShp" presStyleLbl="fgImgPlace1" presStyleIdx="0" presStyleCnt="2" custScaleX="43923" custScaleY="44604" custLinFactNeighborX="-31317" custLinFactNeighborY="7942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50000"/>
          </a:schemeClr>
        </a:solidFill>
      </dgm:spPr>
    </dgm:pt>
    <dgm:pt modelId="{25209386-9759-4150-BCD4-2D2E32957D99}" type="pres">
      <dgm:prSet presAssocID="{D0A5F22B-4B3E-4DBE-A6DF-078C53AEA563}" presName="txShp" presStyleLbl="node1" presStyleIdx="0" presStyleCnt="2" custScaleX="115521" custScaleY="36033" custLinFactNeighborX="-9680" custLinFactNeighborY="77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4ECA9-0B32-4C44-935B-27250BA5891D}" type="pres">
      <dgm:prSet presAssocID="{E079D1FB-4642-4BA9-ABD2-DCD72CE53AA8}" presName="spacing" presStyleCnt="0"/>
      <dgm:spPr/>
    </dgm:pt>
    <dgm:pt modelId="{7464A288-BABB-4454-AAEC-EBAE62D84FC1}" type="pres">
      <dgm:prSet presAssocID="{68A8921E-A656-4253-A5FB-105267E8F4F3}" presName="composite" presStyleCnt="0"/>
      <dgm:spPr/>
    </dgm:pt>
    <dgm:pt modelId="{0BE9ED74-3088-4924-9505-4945841F79E7}" type="pres">
      <dgm:prSet presAssocID="{68A8921E-A656-4253-A5FB-105267E8F4F3}" presName="imgShp" presStyleLbl="fgImgPlace1" presStyleIdx="1" presStyleCnt="2" custScaleX="43896" custScaleY="44417" custLinFactNeighborX="-34804" custLinFactNeighborY="3518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50000"/>
          </a:schemeClr>
        </a:solidFill>
      </dgm:spPr>
    </dgm:pt>
    <dgm:pt modelId="{2D71F1A5-BAFE-4BE6-9A5B-D334F82DF4C1}" type="pres">
      <dgm:prSet presAssocID="{68A8921E-A656-4253-A5FB-105267E8F4F3}" presName="txShp" presStyleLbl="node1" presStyleIdx="1" presStyleCnt="2" custAng="0" custScaleX="119248" custScaleY="29279" custLinFactNeighborX="-10910" custLinFactNeighborY="37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24C57C-D4B2-45BA-9245-492C023A9036}" srcId="{2865D304-7436-4C3C-B6C9-39F84FC5214A}" destId="{68A8921E-A656-4253-A5FB-105267E8F4F3}" srcOrd="1" destOrd="0" parTransId="{C6A53A44-058D-40AB-A176-D6BAA2F8BE03}" sibTransId="{7435A836-5974-47AB-8F26-7A25847899FE}"/>
    <dgm:cxn modelId="{717DAE9C-2BEB-4DF5-B820-45F502B96BF4}" type="presOf" srcId="{68A8921E-A656-4253-A5FB-105267E8F4F3}" destId="{2D71F1A5-BAFE-4BE6-9A5B-D334F82DF4C1}" srcOrd="0" destOrd="0" presId="urn:microsoft.com/office/officeart/2005/8/layout/vList3"/>
    <dgm:cxn modelId="{A46E4BBF-DD8B-448E-91F1-5E01475B474B}" type="presOf" srcId="{2865D304-7436-4C3C-B6C9-39F84FC5214A}" destId="{4F78AE71-BFD9-40D5-AB9D-BC491BE90DC0}" srcOrd="0" destOrd="0" presId="urn:microsoft.com/office/officeart/2005/8/layout/vList3"/>
    <dgm:cxn modelId="{ACCF80FD-2CB8-4C95-A33D-F4BF8DB7683F}" type="presOf" srcId="{D0A5F22B-4B3E-4DBE-A6DF-078C53AEA563}" destId="{25209386-9759-4150-BCD4-2D2E32957D99}" srcOrd="0" destOrd="0" presId="urn:microsoft.com/office/officeart/2005/8/layout/vList3"/>
    <dgm:cxn modelId="{2CECA584-CAE0-4185-B30B-FB801A77D8A0}" srcId="{2865D304-7436-4C3C-B6C9-39F84FC5214A}" destId="{D0A5F22B-4B3E-4DBE-A6DF-078C53AEA563}" srcOrd="0" destOrd="0" parTransId="{96B8FA8C-8800-445A-BA26-C34BD1B1A6BE}" sibTransId="{E079D1FB-4642-4BA9-ABD2-DCD72CE53AA8}"/>
    <dgm:cxn modelId="{AF4FF624-9745-47E5-8500-7F141D3A876C}" type="presParOf" srcId="{4F78AE71-BFD9-40D5-AB9D-BC491BE90DC0}" destId="{AB00D6FA-FA3F-4BC6-810E-B4221458E010}" srcOrd="0" destOrd="0" presId="urn:microsoft.com/office/officeart/2005/8/layout/vList3"/>
    <dgm:cxn modelId="{AE7AB10A-6DFF-4EDF-BB73-FD29E4323A79}" type="presParOf" srcId="{AB00D6FA-FA3F-4BC6-810E-B4221458E010}" destId="{E5E84E7E-5282-4334-9C83-994F5B1E0828}" srcOrd="0" destOrd="0" presId="urn:microsoft.com/office/officeart/2005/8/layout/vList3"/>
    <dgm:cxn modelId="{AC6E96FF-4F42-4D27-857E-AA419D63EABF}" type="presParOf" srcId="{AB00D6FA-FA3F-4BC6-810E-B4221458E010}" destId="{25209386-9759-4150-BCD4-2D2E32957D99}" srcOrd="1" destOrd="0" presId="urn:microsoft.com/office/officeart/2005/8/layout/vList3"/>
    <dgm:cxn modelId="{98E85A46-A29C-43BC-8A45-496D882FACA2}" type="presParOf" srcId="{4F78AE71-BFD9-40D5-AB9D-BC491BE90DC0}" destId="{67F4ECA9-0B32-4C44-935B-27250BA5891D}" srcOrd="1" destOrd="0" presId="urn:microsoft.com/office/officeart/2005/8/layout/vList3"/>
    <dgm:cxn modelId="{714AC897-B4D4-476B-B2E1-3BFBB4DC95BB}" type="presParOf" srcId="{4F78AE71-BFD9-40D5-AB9D-BC491BE90DC0}" destId="{7464A288-BABB-4454-AAEC-EBAE62D84FC1}" srcOrd="2" destOrd="0" presId="urn:microsoft.com/office/officeart/2005/8/layout/vList3"/>
    <dgm:cxn modelId="{ACFF5328-3BDB-437A-9203-D32AB0464923}" type="presParOf" srcId="{7464A288-BABB-4454-AAEC-EBAE62D84FC1}" destId="{0BE9ED74-3088-4924-9505-4945841F79E7}" srcOrd="0" destOrd="0" presId="urn:microsoft.com/office/officeart/2005/8/layout/vList3"/>
    <dgm:cxn modelId="{FDFD1409-7AC5-4853-8959-3297AAF2CCE2}" type="presParOf" srcId="{7464A288-BABB-4454-AAEC-EBAE62D84FC1}" destId="{2D71F1A5-BAFE-4BE6-9A5B-D334F82DF4C1}" srcOrd="1" destOrd="0" presId="urn:microsoft.com/office/officeart/2005/8/layout/vList3"/>
  </dgm:cxnLst>
  <dgm:bg/>
  <dgm:whole>
    <a:ln>
      <a:solidFill>
        <a:schemeClr val="tx2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65D304-7436-4C3C-B6C9-39F84FC5214A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78AE71-BFD9-40D5-AB9D-BC491BE90DC0}" type="pres">
      <dgm:prSet presAssocID="{2865D304-7436-4C3C-B6C9-39F84FC5214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E94F332-7A55-49C1-B30E-F86CB67C285B}" type="presOf" srcId="{2865D304-7436-4C3C-B6C9-39F84FC5214A}" destId="{4F78AE71-BFD9-40D5-AB9D-BC491BE90DC0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BF0814-96D0-41D2-AF3A-B1209113927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4EAA86C-82E1-438E-80F2-8127679474BC}">
      <dgm:prSet phldrT="[Text]"/>
      <dgm:spPr/>
      <dgm:t>
        <a:bodyPr/>
        <a:lstStyle/>
        <a:p>
          <a:pPr algn="just"/>
          <a:r>
            <a:rPr lang="en-US" dirty="0" smtClean="0"/>
            <a:t>Despite of the best results for the first three models we will use the Logistic regression model as our variables are categorized </a:t>
          </a:r>
          <a:r>
            <a:rPr lang="en-US" dirty="0" smtClean="0"/>
            <a:t>and </a:t>
          </a:r>
          <a:r>
            <a:rPr lang="en-US" dirty="0" smtClean="0"/>
            <a:t>Logistic regression can also help us understand the contributing factors behind the prediction, and is not just a black box method Logistic regression is recommended in cases  for Predicting the Customer Churn.</a:t>
          </a:r>
          <a:endParaRPr lang="en-US" dirty="0"/>
        </a:p>
      </dgm:t>
    </dgm:pt>
    <dgm:pt modelId="{AE4F4EC2-5717-46A4-932B-053F08327B4F}" type="parTrans" cxnId="{E72AB544-BD1E-4762-BC73-DDF87457D9F1}">
      <dgm:prSet/>
      <dgm:spPr/>
      <dgm:t>
        <a:bodyPr/>
        <a:lstStyle/>
        <a:p>
          <a:endParaRPr lang="en-US"/>
        </a:p>
      </dgm:t>
    </dgm:pt>
    <dgm:pt modelId="{E8906F67-C0D8-4B48-B1EA-9CA0DA60DD53}" type="sibTrans" cxnId="{E72AB544-BD1E-4762-BC73-DDF87457D9F1}">
      <dgm:prSet/>
      <dgm:spPr/>
      <dgm:t>
        <a:bodyPr/>
        <a:lstStyle/>
        <a:p>
          <a:endParaRPr lang="en-US"/>
        </a:p>
      </dgm:t>
    </dgm:pt>
    <dgm:pt modelId="{C0C54B22-84B9-42D0-86B9-BCA41E42282A}" type="pres">
      <dgm:prSet presAssocID="{8DBF0814-96D0-41D2-AF3A-B12091139271}" presName="linearFlow" presStyleCnt="0">
        <dgm:presLayoutVars>
          <dgm:dir/>
          <dgm:resizeHandles val="exact"/>
        </dgm:presLayoutVars>
      </dgm:prSet>
      <dgm:spPr/>
    </dgm:pt>
    <dgm:pt modelId="{6BD7F150-27BB-41E6-BD1C-9A9601ED649D}" type="pres">
      <dgm:prSet presAssocID="{54EAA86C-82E1-438E-80F2-8127679474BC}" presName="composite" presStyleCnt="0"/>
      <dgm:spPr/>
    </dgm:pt>
    <dgm:pt modelId="{953B59EE-4B2F-4782-BAAF-51D824B8FE49}" type="pres">
      <dgm:prSet presAssocID="{54EAA86C-82E1-438E-80F2-8127679474BC}" presName="imgShp" presStyleLbl="fgImgPlace1" presStyleIdx="0" presStyleCnt="1" custScaleX="47132" custScaleY="43990" custLinFactNeighborX="-41468" custLinFactNeighborY="-4501"/>
      <dgm:spPr>
        <a:solidFill>
          <a:schemeClr val="tx2">
            <a:lumMod val="50000"/>
          </a:schemeClr>
        </a:solidFill>
      </dgm:spPr>
    </dgm:pt>
    <dgm:pt modelId="{6909A1D6-120F-4A18-8F47-C1AA0CE94561}" type="pres">
      <dgm:prSet presAssocID="{54EAA86C-82E1-438E-80F2-8127679474BC}" presName="txShp" presStyleLbl="node1" presStyleIdx="0" presStyleCnt="1" custFlipVert="1" custScaleX="150376" custScaleY="81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2AB544-BD1E-4762-BC73-DDF87457D9F1}" srcId="{8DBF0814-96D0-41D2-AF3A-B12091139271}" destId="{54EAA86C-82E1-438E-80F2-8127679474BC}" srcOrd="0" destOrd="0" parTransId="{AE4F4EC2-5717-46A4-932B-053F08327B4F}" sibTransId="{E8906F67-C0D8-4B48-B1EA-9CA0DA60DD53}"/>
    <dgm:cxn modelId="{AFD7C002-1C94-40CC-8F4D-264CFC31E181}" type="presOf" srcId="{54EAA86C-82E1-438E-80F2-8127679474BC}" destId="{6909A1D6-120F-4A18-8F47-C1AA0CE94561}" srcOrd="0" destOrd="0" presId="urn:microsoft.com/office/officeart/2005/8/layout/vList3"/>
    <dgm:cxn modelId="{298D6996-1304-480D-8D25-321CB4E8761B}" type="presOf" srcId="{8DBF0814-96D0-41D2-AF3A-B12091139271}" destId="{C0C54B22-84B9-42D0-86B9-BCA41E42282A}" srcOrd="0" destOrd="0" presId="urn:microsoft.com/office/officeart/2005/8/layout/vList3"/>
    <dgm:cxn modelId="{5FEC94CA-2FB8-4B4B-85B5-EE20CF38AA75}" type="presParOf" srcId="{C0C54B22-84B9-42D0-86B9-BCA41E42282A}" destId="{6BD7F150-27BB-41E6-BD1C-9A9601ED649D}" srcOrd="0" destOrd="0" presId="urn:microsoft.com/office/officeart/2005/8/layout/vList3"/>
    <dgm:cxn modelId="{E5C6F530-DCD5-4125-B9EC-258354115020}" type="presParOf" srcId="{6BD7F150-27BB-41E6-BD1C-9A9601ED649D}" destId="{953B59EE-4B2F-4782-BAAF-51D824B8FE49}" srcOrd="0" destOrd="0" presId="urn:microsoft.com/office/officeart/2005/8/layout/vList3"/>
    <dgm:cxn modelId="{3327138C-34F6-4CF6-A08C-A76064AECE1D}" type="presParOf" srcId="{6BD7F150-27BB-41E6-BD1C-9A9601ED649D}" destId="{6909A1D6-120F-4A18-8F47-C1AA0CE945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640BFD-129B-4FF5-9C62-46374EFA536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CBBD0-D410-490E-836B-4E1A19F86510}">
      <dgm:prSet phldrT="[Text]" custT="1"/>
      <dgm:spPr/>
      <dgm:t>
        <a:bodyPr/>
        <a:lstStyle/>
        <a:p>
          <a:endParaRPr lang="en-US" sz="1600" u="sng" dirty="0" smtClean="0"/>
        </a:p>
        <a:p>
          <a:endParaRPr lang="en-US" sz="1600" u="sng" dirty="0" smtClean="0"/>
        </a:p>
        <a:p>
          <a:r>
            <a:rPr lang="en-US" sz="1600" u="sng" dirty="0" err="1" smtClean="0"/>
            <a:t>Willowdale</a:t>
          </a:r>
          <a:r>
            <a:rPr lang="en-US" sz="1600" u="sng" dirty="0" smtClean="0"/>
            <a:t> East </a:t>
          </a:r>
        </a:p>
        <a:p>
          <a:r>
            <a:rPr lang="en-US" sz="1600" dirty="0" smtClean="0"/>
            <a:t>Expected clients Population </a:t>
          </a:r>
        </a:p>
        <a:p>
          <a:r>
            <a:rPr lang="en-US" sz="1600" dirty="0" smtClean="0"/>
            <a:t>43710</a:t>
          </a:r>
        </a:p>
        <a:p>
          <a:r>
            <a:rPr lang="en-US" sz="1600" dirty="0" smtClean="0"/>
            <a:t>No competitive banks in the region</a:t>
          </a:r>
        </a:p>
        <a:p>
          <a:r>
            <a:rPr lang="en-US" sz="1600" dirty="0" smtClean="0"/>
            <a:t>A region for entertainment</a:t>
          </a:r>
        </a:p>
        <a:p>
          <a:r>
            <a:rPr lang="en-US" sz="1600" dirty="0" smtClean="0"/>
            <a:t>Place in a main square</a:t>
          </a:r>
        </a:p>
        <a:p>
          <a:r>
            <a:rPr lang="en-US" sz="1600" dirty="0" smtClean="0"/>
            <a:t>Easy to reach the branch by bus </a:t>
          </a:r>
        </a:p>
        <a:p>
          <a:r>
            <a:rPr lang="en-US" sz="1600" dirty="0" smtClean="0"/>
            <a:t>No retails   venues concentration </a:t>
          </a:r>
        </a:p>
        <a:p>
          <a:r>
            <a:rPr lang="en-US" sz="1600" dirty="0" smtClean="0"/>
            <a:t>  </a:t>
          </a:r>
        </a:p>
        <a:p>
          <a:endParaRPr lang="en-US" sz="1000" dirty="0" smtClean="0"/>
        </a:p>
        <a:p>
          <a:endParaRPr lang="en-US" sz="1000" dirty="0"/>
        </a:p>
      </dgm:t>
    </dgm:pt>
    <dgm:pt modelId="{411222D9-49CC-47A1-A3ED-D2A8F4314ECD}" type="parTrans" cxnId="{364F0D4F-3028-457A-AF3C-4123930EDE60}">
      <dgm:prSet/>
      <dgm:spPr/>
      <dgm:t>
        <a:bodyPr/>
        <a:lstStyle/>
        <a:p>
          <a:endParaRPr lang="en-US"/>
        </a:p>
      </dgm:t>
    </dgm:pt>
    <dgm:pt modelId="{A5110605-DADF-4113-BE87-4E320DCC03C2}" type="sibTrans" cxnId="{364F0D4F-3028-457A-AF3C-4123930EDE60}">
      <dgm:prSet/>
      <dgm:spPr/>
      <dgm:t>
        <a:bodyPr/>
        <a:lstStyle/>
        <a:p>
          <a:endParaRPr lang="en-US"/>
        </a:p>
      </dgm:t>
    </dgm:pt>
    <dgm:pt modelId="{33672980-8300-4A05-B55E-550B3E7313D0}">
      <dgm:prSet phldrT="[Text]" custT="1"/>
      <dgm:spPr/>
      <dgm:t>
        <a:bodyPr/>
        <a:lstStyle/>
        <a:p>
          <a:r>
            <a:rPr lang="en-US" sz="1600" u="sng" dirty="0" smtClean="0"/>
            <a:t>Waterfront Communities-The Island </a:t>
          </a:r>
        </a:p>
        <a:p>
          <a:r>
            <a:rPr lang="en-US" sz="1600" dirty="0" smtClean="0"/>
            <a:t>Expected Clients population </a:t>
          </a:r>
        </a:p>
        <a:p>
          <a:r>
            <a:rPr lang="en-US" sz="1600" dirty="0" smtClean="0"/>
            <a:t>62585</a:t>
          </a:r>
        </a:p>
        <a:p>
          <a:r>
            <a:rPr lang="en-US" sz="1600" dirty="0" smtClean="0"/>
            <a:t> Retails  Venues Concentration</a:t>
          </a:r>
        </a:p>
        <a:p>
          <a:r>
            <a:rPr lang="en-US" sz="1600" dirty="0" smtClean="0"/>
            <a:t>Competitive Bank branch exists </a:t>
          </a:r>
        </a:p>
        <a:p>
          <a:r>
            <a:rPr lang="en-US" sz="1600" dirty="0" smtClean="0"/>
            <a:t>Place near shopping areas</a:t>
          </a:r>
        </a:p>
        <a:p>
          <a:endParaRPr lang="en-US" sz="1600" dirty="0" smtClean="0"/>
        </a:p>
        <a:p>
          <a:endParaRPr lang="en-US" sz="1000" dirty="0"/>
        </a:p>
      </dgm:t>
    </dgm:pt>
    <dgm:pt modelId="{2DB6CFB1-C877-4FEA-AF44-8191B8FF13C2}" type="parTrans" cxnId="{825F081B-74C9-43F7-888F-32CE34FA6689}">
      <dgm:prSet/>
      <dgm:spPr/>
      <dgm:t>
        <a:bodyPr/>
        <a:lstStyle/>
        <a:p>
          <a:endParaRPr lang="en-US"/>
        </a:p>
      </dgm:t>
    </dgm:pt>
    <dgm:pt modelId="{AED683A4-980D-400D-BC60-1A27EC193332}" type="sibTrans" cxnId="{825F081B-74C9-43F7-888F-32CE34FA6689}">
      <dgm:prSet/>
      <dgm:spPr/>
      <dgm:t>
        <a:bodyPr/>
        <a:lstStyle/>
        <a:p>
          <a:endParaRPr lang="en-US"/>
        </a:p>
      </dgm:t>
    </dgm:pt>
    <dgm:pt modelId="{EF004CAA-E06A-413B-B51E-E60D24D858E4}" type="pres">
      <dgm:prSet presAssocID="{20640BFD-129B-4FF5-9C62-46374EFA536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DAE9DD-2AE3-4DE0-95EA-4B7044A4289C}" type="pres">
      <dgm:prSet presAssocID="{A3BCBBD0-D410-490E-836B-4E1A19F86510}" presName="node" presStyleLbl="node1" presStyleIdx="0" presStyleCnt="2" custScaleY="138899" custLinFactNeighborX="-1971" custLinFactNeighborY="-8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3358E-3711-49AD-A7C9-BE86B148248C}" type="pres">
      <dgm:prSet presAssocID="{A5110605-DADF-4113-BE87-4E320DCC03C2}" presName="sibTrans" presStyleCnt="0"/>
      <dgm:spPr/>
    </dgm:pt>
    <dgm:pt modelId="{A8497DA1-5834-40C6-90E6-FCAE53283468}" type="pres">
      <dgm:prSet presAssocID="{33672980-8300-4A05-B55E-550B3E7313D0}" presName="node" presStyleLbl="node1" presStyleIdx="1" presStyleCnt="2" custScaleY="164830" custLinFactNeighborX="835" custLinFactNeighborY="23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B26D48-ADB4-4759-AD56-E1A2B2FEAD87}" type="presOf" srcId="{A3BCBBD0-D410-490E-836B-4E1A19F86510}" destId="{F1DAE9DD-2AE3-4DE0-95EA-4B7044A4289C}" srcOrd="0" destOrd="0" presId="urn:microsoft.com/office/officeart/2005/8/layout/default"/>
    <dgm:cxn modelId="{825F081B-74C9-43F7-888F-32CE34FA6689}" srcId="{20640BFD-129B-4FF5-9C62-46374EFA5366}" destId="{33672980-8300-4A05-B55E-550B3E7313D0}" srcOrd="1" destOrd="0" parTransId="{2DB6CFB1-C877-4FEA-AF44-8191B8FF13C2}" sibTransId="{AED683A4-980D-400D-BC60-1A27EC193332}"/>
    <dgm:cxn modelId="{9278FA18-84EF-497B-8604-2DACCF3CF418}" type="presOf" srcId="{20640BFD-129B-4FF5-9C62-46374EFA5366}" destId="{EF004CAA-E06A-413B-B51E-E60D24D858E4}" srcOrd="0" destOrd="0" presId="urn:microsoft.com/office/officeart/2005/8/layout/default"/>
    <dgm:cxn modelId="{7292756B-49A5-4330-A9E6-1515E8232544}" type="presOf" srcId="{33672980-8300-4A05-B55E-550B3E7313D0}" destId="{A8497DA1-5834-40C6-90E6-FCAE53283468}" srcOrd="0" destOrd="0" presId="urn:microsoft.com/office/officeart/2005/8/layout/default"/>
    <dgm:cxn modelId="{364F0D4F-3028-457A-AF3C-4123930EDE60}" srcId="{20640BFD-129B-4FF5-9C62-46374EFA5366}" destId="{A3BCBBD0-D410-490E-836B-4E1A19F86510}" srcOrd="0" destOrd="0" parTransId="{411222D9-49CC-47A1-A3ED-D2A8F4314ECD}" sibTransId="{A5110605-DADF-4113-BE87-4E320DCC03C2}"/>
    <dgm:cxn modelId="{F0646B18-627E-4D11-986A-F832F54CE029}" type="presParOf" srcId="{EF004CAA-E06A-413B-B51E-E60D24D858E4}" destId="{F1DAE9DD-2AE3-4DE0-95EA-4B7044A4289C}" srcOrd="0" destOrd="0" presId="urn:microsoft.com/office/officeart/2005/8/layout/default"/>
    <dgm:cxn modelId="{1EF64D08-D498-4EB8-A956-64164123025C}" type="presParOf" srcId="{EF004CAA-E06A-413B-B51E-E60D24D858E4}" destId="{5FA3358E-3711-49AD-A7C9-BE86B148248C}" srcOrd="1" destOrd="0" presId="urn:microsoft.com/office/officeart/2005/8/layout/default"/>
    <dgm:cxn modelId="{343EB74A-A56B-4212-BB99-C9345CB25041}" type="presParOf" srcId="{EF004CAA-E06A-413B-B51E-E60D24D858E4}" destId="{A8497DA1-5834-40C6-90E6-FCAE5328346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BF0814-96D0-41D2-AF3A-B1209113927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CFDF915-C9DB-4364-8003-432D3CC18B27}">
      <dgm:prSet/>
      <dgm:spPr/>
      <dgm:t>
        <a:bodyPr/>
        <a:lstStyle/>
        <a:p>
          <a:pPr algn="just"/>
          <a:r>
            <a:rPr lang="en-US" dirty="0" smtClean="0"/>
            <a:t>Upon Foursquare API </a:t>
          </a:r>
          <a:r>
            <a:rPr lang="en-US" dirty="0" smtClean="0"/>
            <a:t>analysis and data analysis  </a:t>
          </a:r>
          <a:r>
            <a:rPr lang="en-US" dirty="0" smtClean="0"/>
            <a:t>the highest venues </a:t>
          </a:r>
          <a:r>
            <a:rPr lang="en-US" dirty="0" smtClean="0"/>
            <a:t>concentration which means more purchasing pattern and customers churn for our retails branch is found in Neighborhood waterfront-communities-The island </a:t>
          </a:r>
          <a:r>
            <a:rPr lang="en-US" dirty="0" smtClean="0"/>
            <a:t>which will support our final decision as the best locations for new </a:t>
          </a:r>
          <a:r>
            <a:rPr lang="en-US" dirty="0" smtClean="0"/>
            <a:t>branch.  </a:t>
          </a:r>
          <a:endParaRPr lang="en-US" dirty="0"/>
        </a:p>
      </dgm:t>
    </dgm:pt>
    <dgm:pt modelId="{93113623-51FD-4D81-A40F-CF74D426F425}" type="parTrans" cxnId="{E3B37714-86A4-46A8-BF08-A7D0E4753B52}">
      <dgm:prSet/>
      <dgm:spPr/>
      <dgm:t>
        <a:bodyPr/>
        <a:lstStyle/>
        <a:p>
          <a:endParaRPr lang="en-US"/>
        </a:p>
      </dgm:t>
    </dgm:pt>
    <dgm:pt modelId="{6F346C12-0510-4201-81F4-62A76AFF957C}" type="sibTrans" cxnId="{E3B37714-86A4-46A8-BF08-A7D0E4753B52}">
      <dgm:prSet/>
      <dgm:spPr/>
      <dgm:t>
        <a:bodyPr/>
        <a:lstStyle/>
        <a:p>
          <a:endParaRPr lang="en-US"/>
        </a:p>
      </dgm:t>
    </dgm:pt>
    <dgm:pt modelId="{C0C54B22-84B9-42D0-86B9-BCA41E42282A}" type="pres">
      <dgm:prSet presAssocID="{8DBF0814-96D0-41D2-AF3A-B12091139271}" presName="linearFlow" presStyleCnt="0">
        <dgm:presLayoutVars>
          <dgm:dir/>
          <dgm:resizeHandles val="exact"/>
        </dgm:presLayoutVars>
      </dgm:prSet>
      <dgm:spPr/>
    </dgm:pt>
    <dgm:pt modelId="{9ED2FF98-2735-4FB6-B2DD-76C161F34C3D}" type="pres">
      <dgm:prSet presAssocID="{CCFDF915-C9DB-4364-8003-432D3CC18B27}" presName="composite" presStyleCnt="0"/>
      <dgm:spPr/>
    </dgm:pt>
    <dgm:pt modelId="{F78B9369-4ADF-4FF2-8149-6995934C8812}" type="pres">
      <dgm:prSet presAssocID="{CCFDF915-C9DB-4364-8003-432D3CC18B27}" presName="imgShp" presStyleLbl="fgImgPlace1" presStyleIdx="0" presStyleCnt="1" custScaleX="50000" custScaleY="64706" custLinFactNeighborX="-31147" custLinFactNeighborY="2941"/>
      <dgm:spPr>
        <a:solidFill>
          <a:schemeClr val="tx2">
            <a:lumMod val="50000"/>
          </a:schemeClr>
        </a:solidFill>
      </dgm:spPr>
    </dgm:pt>
    <dgm:pt modelId="{41A62389-2570-484B-BC1F-65E502B715BA}" type="pres">
      <dgm:prSet presAssocID="{CCFDF915-C9DB-4364-8003-432D3CC18B27}" presName="txShp" presStyleLbl="node1" presStyleIdx="0" presStyleCnt="1" custScaleX="150376" custLinFactNeighborX="-17182" custLinFactNeighborY="4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B37714-86A4-46A8-BF08-A7D0E4753B52}" srcId="{8DBF0814-96D0-41D2-AF3A-B12091139271}" destId="{CCFDF915-C9DB-4364-8003-432D3CC18B27}" srcOrd="0" destOrd="0" parTransId="{93113623-51FD-4D81-A40F-CF74D426F425}" sibTransId="{6F346C12-0510-4201-81F4-62A76AFF957C}"/>
    <dgm:cxn modelId="{0CB73683-F621-4525-BF58-AA785A77CE21}" type="presOf" srcId="{8DBF0814-96D0-41D2-AF3A-B12091139271}" destId="{C0C54B22-84B9-42D0-86B9-BCA41E42282A}" srcOrd="0" destOrd="0" presId="urn:microsoft.com/office/officeart/2005/8/layout/vList3"/>
    <dgm:cxn modelId="{F12CC531-B754-4F17-AE55-D7051DCCB165}" type="presOf" srcId="{CCFDF915-C9DB-4364-8003-432D3CC18B27}" destId="{41A62389-2570-484B-BC1F-65E502B715BA}" srcOrd="0" destOrd="0" presId="urn:microsoft.com/office/officeart/2005/8/layout/vList3"/>
    <dgm:cxn modelId="{580550CF-D2EC-45D3-8FF9-14611B728D15}" type="presParOf" srcId="{C0C54B22-84B9-42D0-86B9-BCA41E42282A}" destId="{9ED2FF98-2735-4FB6-B2DD-76C161F34C3D}" srcOrd="0" destOrd="0" presId="urn:microsoft.com/office/officeart/2005/8/layout/vList3"/>
    <dgm:cxn modelId="{A1326365-4471-46D2-8B82-E8DB45F59398}" type="presParOf" srcId="{9ED2FF98-2735-4FB6-B2DD-76C161F34C3D}" destId="{F78B9369-4ADF-4FF2-8149-6995934C8812}" srcOrd="0" destOrd="0" presId="urn:microsoft.com/office/officeart/2005/8/layout/vList3"/>
    <dgm:cxn modelId="{6B8C6DDF-9CBB-4D7B-8CAC-A26BF79E0573}" type="presParOf" srcId="{9ED2FF98-2735-4FB6-B2DD-76C161F34C3D}" destId="{41A62389-2570-484B-BC1F-65E502B715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95AA4-813F-4AB4-A4DA-8475A392D587}">
      <dsp:nvSpPr>
        <dsp:cNvPr id="0" name=""/>
        <dsp:cNvSpPr/>
      </dsp:nvSpPr>
      <dsp:spPr>
        <a:xfrm>
          <a:off x="1981193" y="3991630"/>
          <a:ext cx="4267212" cy="532491"/>
        </a:xfrm>
        <a:prstGeom prst="rect">
          <a:avLst/>
        </a:prstGeom>
        <a:solidFill>
          <a:schemeClr val="lt1"/>
        </a:solidFill>
        <a:ln w="55000" cap="flat" cmpd="thickThin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Mapping The best </a:t>
          </a:r>
          <a:r>
            <a:rPr lang="en-US" sz="18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two </a:t>
          </a:r>
          <a:r>
            <a:rPr lang="en-US" sz="18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nominations</a:t>
          </a:r>
          <a:endParaRPr lang="en-US" sz="1800" b="1" kern="1200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981193" y="3991630"/>
        <a:ext cx="4267212" cy="532491"/>
      </dsp:txXfrm>
    </dsp:sp>
    <dsp:sp modelId="{6B813AF4-2C87-4A02-94B1-1EF8212A53BD}">
      <dsp:nvSpPr>
        <dsp:cNvPr id="0" name=""/>
        <dsp:cNvSpPr/>
      </dsp:nvSpPr>
      <dsp:spPr>
        <a:xfrm rot="10800000">
          <a:off x="1752616" y="3097149"/>
          <a:ext cx="4876778" cy="927897"/>
        </a:xfrm>
        <a:prstGeom prst="upArrowCallout">
          <a:avLst/>
        </a:prstGeom>
        <a:solidFill>
          <a:schemeClr val="lt1"/>
        </a:solidFill>
        <a:ln w="55000" cap="flat" cmpd="thickThin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Implementing Foursquare API on Nominations</a:t>
          </a:r>
          <a:endParaRPr lang="en-US" sz="1800" b="1" kern="1200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752616" y="3097149"/>
        <a:ext cx="4876778" cy="602920"/>
      </dsp:txXfrm>
    </dsp:sp>
    <dsp:sp modelId="{619EB12A-E30B-4A9B-B9C4-B264115D10E0}">
      <dsp:nvSpPr>
        <dsp:cNvPr id="0" name=""/>
        <dsp:cNvSpPr/>
      </dsp:nvSpPr>
      <dsp:spPr>
        <a:xfrm rot="10800000">
          <a:off x="0" y="2167083"/>
          <a:ext cx="8229600" cy="927897"/>
        </a:xfrm>
        <a:prstGeom prst="upArrowCallout">
          <a:avLst/>
        </a:prstGeom>
        <a:solidFill>
          <a:schemeClr val="lt1"/>
        </a:solidFill>
        <a:ln w="55000" cap="flat" cmpd="thickThin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Building and evaluating the best classification model by machine Learning </a:t>
          </a:r>
          <a:endParaRPr lang="en-US" sz="1700" b="1" kern="1200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0" y="2167083"/>
        <a:ext cx="8229600" cy="602920"/>
      </dsp:txXfrm>
    </dsp:sp>
    <dsp:sp modelId="{BD73AAD3-C796-4546-80B7-43F9355F0627}">
      <dsp:nvSpPr>
        <dsp:cNvPr id="0" name=""/>
        <dsp:cNvSpPr/>
      </dsp:nvSpPr>
      <dsp:spPr>
        <a:xfrm rot="10800000">
          <a:off x="1752616" y="1278568"/>
          <a:ext cx="4724366" cy="1056884"/>
        </a:xfrm>
        <a:prstGeom prst="upArrowCallout">
          <a:avLst/>
        </a:prstGeom>
        <a:solidFill>
          <a:schemeClr val="lt1"/>
        </a:solidFill>
        <a:ln w="55000" cap="flat" cmpd="thickThin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Demographics Data Analysis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Profile the best Nominated Neighborhoods</a:t>
          </a:r>
          <a:endParaRPr lang="en-US" sz="1600" b="1" kern="1200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752616" y="1278568"/>
        <a:ext cx="4724366" cy="686732"/>
      </dsp:txXfrm>
    </dsp:sp>
    <dsp:sp modelId="{2A2F1C85-3D49-49BA-9AF7-799866D65E9E}">
      <dsp:nvSpPr>
        <dsp:cNvPr id="0" name=""/>
        <dsp:cNvSpPr/>
      </dsp:nvSpPr>
      <dsp:spPr>
        <a:xfrm rot="10800000">
          <a:off x="1752616" y="93869"/>
          <a:ext cx="4724366" cy="1113309"/>
        </a:xfrm>
        <a:prstGeom prst="upArrowCallout">
          <a:avLst/>
        </a:prstGeom>
        <a:solidFill>
          <a:schemeClr val="lt1"/>
        </a:solidFill>
        <a:ln w="55000" cap="flat" cmpd="thickThin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  <a:scene3d>
            <a:camera prst="perspectiveFront"/>
            <a:lightRig rig="threePt" dir="t"/>
          </a:scene3d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Define the </a:t>
          </a:r>
          <a:r>
            <a:rPr lang="en-US" sz="20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objectives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Identify  </a:t>
          </a:r>
          <a:r>
            <a:rPr lang="en-US" sz="2000" b="1" kern="1200" cap="none" spc="0" dirty="0" smtClean="0">
              <a:ln w="12700"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and weight the criteria</a:t>
          </a:r>
          <a:endParaRPr lang="en-US" sz="2000" b="1" kern="1200" cap="none" spc="0" dirty="0">
            <a:ln w="12700">
              <a:prstDash val="solid"/>
            </a:ln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752616" y="93869"/>
        <a:ext cx="4724366" cy="723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6C33F-77C1-42D7-9455-D57C11684659}">
      <dsp:nvSpPr>
        <dsp:cNvPr id="0" name=""/>
        <dsp:cNvSpPr/>
      </dsp:nvSpPr>
      <dsp:spPr>
        <a:xfrm rot="10800000">
          <a:off x="-1" y="5"/>
          <a:ext cx="9144003" cy="11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641" tIns="68580" rIns="128016" bIns="68580" numCol="1" spcCol="1270" anchor="ctr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 </a:t>
          </a:r>
          <a:r>
            <a:rPr lang="en-US" sz="1800" kern="1200" dirty="0" smtClean="0"/>
            <a:t> continuous variables </a:t>
          </a:r>
          <a:r>
            <a:rPr lang="en-US" sz="1800" kern="1200" dirty="0" smtClean="0"/>
            <a:t>have positive relationships and  significance correlation except income level has a weak one and not seem a good predictor .</a:t>
          </a:r>
          <a:endParaRPr lang="en-US" sz="1800" kern="1200" dirty="0"/>
        </a:p>
      </dsp:txBody>
      <dsp:txXfrm rot="10800000">
        <a:off x="287795" y="5"/>
        <a:ext cx="8856207" cy="1151185"/>
      </dsp:txXfrm>
    </dsp:sp>
    <dsp:sp modelId="{5FCCAACD-A6C8-4437-AFFE-A0E8B59B0D15}">
      <dsp:nvSpPr>
        <dsp:cNvPr id="0" name=""/>
        <dsp:cNvSpPr/>
      </dsp:nvSpPr>
      <dsp:spPr>
        <a:xfrm>
          <a:off x="0" y="236792"/>
          <a:ext cx="716682" cy="830004"/>
        </a:xfrm>
        <a:prstGeom prst="ellipse">
          <a:avLst/>
        </a:prstGeom>
        <a:solidFill>
          <a:schemeClr val="tx2">
            <a:lumMod val="50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7FCF6A28-9BB8-431D-8B73-DB431E288159}">
      <dsp:nvSpPr>
        <dsp:cNvPr id="0" name=""/>
        <dsp:cNvSpPr/>
      </dsp:nvSpPr>
      <dsp:spPr>
        <a:xfrm rot="10800000">
          <a:off x="-1" y="1439614"/>
          <a:ext cx="9144003" cy="11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641" tIns="68580" rIns="128016" bIns="68580" numCol="1" spcCol="1270" anchor="ctr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Data Categorized by Binning as high ,medium, low for classification  models  assessment                </a:t>
          </a:r>
          <a:endParaRPr lang="en-US" sz="1800" kern="1200" dirty="0"/>
        </a:p>
      </dsp:txBody>
      <dsp:txXfrm rot="10800000">
        <a:off x="287795" y="1439614"/>
        <a:ext cx="8856207" cy="1151185"/>
      </dsp:txXfrm>
    </dsp:sp>
    <dsp:sp modelId="{710EAFBA-9E1C-492E-922F-5BB75BC5CF7C}">
      <dsp:nvSpPr>
        <dsp:cNvPr id="0" name=""/>
        <dsp:cNvSpPr/>
      </dsp:nvSpPr>
      <dsp:spPr>
        <a:xfrm>
          <a:off x="0" y="1516899"/>
          <a:ext cx="830016" cy="921501"/>
        </a:xfrm>
        <a:prstGeom prst="ellipse">
          <a:avLst/>
        </a:prstGeom>
        <a:solidFill>
          <a:schemeClr val="tx2">
            <a:lumMod val="50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09386-9759-4150-BCD4-2D2E32957D99}">
      <dsp:nvSpPr>
        <dsp:cNvPr id="0" name=""/>
        <dsp:cNvSpPr/>
      </dsp:nvSpPr>
      <dsp:spPr>
        <a:xfrm rot="10800000">
          <a:off x="533421" y="3429001"/>
          <a:ext cx="6556251" cy="103019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0750" tIns="57150" rIns="106680" bIns="571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ANOVA analysis of variance shows a great result with large F- score showing strong correlation and a P-value </a:t>
          </a:r>
          <a:r>
            <a:rPr lang="en-US" sz="1500" kern="1200" dirty="0" smtClean="0"/>
            <a:t> less than 0.05 imply statistical </a:t>
          </a:r>
          <a:r>
            <a:rPr lang="en-US" sz="1500" kern="1200" dirty="0" smtClean="0"/>
            <a:t>significance.</a:t>
          </a:r>
          <a:endParaRPr lang="en-US" sz="1500" kern="1200" dirty="0"/>
        </a:p>
      </dsp:txBody>
      <dsp:txXfrm rot="10800000">
        <a:off x="790969" y="3429001"/>
        <a:ext cx="6298703" cy="1030192"/>
      </dsp:txXfrm>
    </dsp:sp>
    <dsp:sp modelId="{E5E84E7E-5282-4334-9C83-994F5B1E0828}">
      <dsp:nvSpPr>
        <dsp:cNvPr id="0" name=""/>
        <dsp:cNvSpPr/>
      </dsp:nvSpPr>
      <dsp:spPr>
        <a:xfrm>
          <a:off x="0" y="3352793"/>
          <a:ext cx="1255769" cy="1275239"/>
        </a:xfrm>
        <a:prstGeom prst="ellipse">
          <a:avLst/>
        </a:prstGeom>
        <a:solidFill>
          <a:schemeClr val="tx2">
            <a:lumMod val="50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2D71F1A5-BAFE-4BE6-9A5B-D334F82DF4C1}">
      <dsp:nvSpPr>
        <dsp:cNvPr id="0" name=""/>
        <dsp:cNvSpPr/>
      </dsp:nvSpPr>
      <dsp:spPr>
        <a:xfrm rot="10800000">
          <a:off x="304780" y="4507517"/>
          <a:ext cx="6767772" cy="83709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0750" tIns="57150" rIns="106680" bIns="571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Heat </a:t>
          </a:r>
          <a:r>
            <a:rPr lang="en-US" sz="1500" kern="1200" dirty="0" smtClean="0"/>
            <a:t>map shows the main variables that have the most important impact on total prospected clients number.</a:t>
          </a:r>
          <a:endParaRPr lang="en-US" sz="1500" kern="1200" dirty="0"/>
        </a:p>
      </dsp:txBody>
      <dsp:txXfrm rot="10800000">
        <a:off x="514053" y="4507517"/>
        <a:ext cx="6558499" cy="837093"/>
      </dsp:txXfrm>
    </dsp:sp>
    <dsp:sp modelId="{0BE9ED74-3088-4924-9505-4945841F79E7}">
      <dsp:nvSpPr>
        <dsp:cNvPr id="0" name=""/>
        <dsp:cNvSpPr/>
      </dsp:nvSpPr>
      <dsp:spPr>
        <a:xfrm>
          <a:off x="0" y="4216497"/>
          <a:ext cx="1254997" cy="1269892"/>
        </a:xfrm>
        <a:prstGeom prst="ellipse">
          <a:avLst/>
        </a:prstGeom>
        <a:solidFill>
          <a:schemeClr val="tx2">
            <a:lumMod val="50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9A1D6-120F-4A18-8F47-C1AA0CE94561}">
      <dsp:nvSpPr>
        <dsp:cNvPr id="0" name=""/>
        <dsp:cNvSpPr/>
      </dsp:nvSpPr>
      <dsp:spPr>
        <a:xfrm rot="10800000" flipV="1">
          <a:off x="-1" y="238130"/>
          <a:ext cx="8229603" cy="21145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355" tIns="60960" rIns="113792" bIns="609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Despite of the best results for the first three models we will use the Logistic regression model as our variables are categorized </a:t>
          </a:r>
          <a:r>
            <a:rPr lang="en-US" sz="1600" kern="1200" dirty="0" smtClean="0"/>
            <a:t>and </a:t>
          </a:r>
          <a:r>
            <a:rPr lang="en-US" sz="1600" kern="1200" dirty="0" smtClean="0"/>
            <a:t>Logistic regression can also help us understand the contributing factors behind the prediction, and is not just a black box method Logistic regression is recommended in cases  for Predicting the Customer Churn.</a:t>
          </a:r>
          <a:endParaRPr lang="en-US" sz="1600" kern="1200" dirty="0"/>
        </a:p>
      </dsp:txBody>
      <dsp:txXfrm rot="10800000">
        <a:off x="528633" y="238130"/>
        <a:ext cx="7700969" cy="2114538"/>
      </dsp:txXfrm>
    </dsp:sp>
    <dsp:sp modelId="{953B59EE-4B2F-4782-BAAF-51D824B8FE49}">
      <dsp:nvSpPr>
        <dsp:cNvPr id="0" name=""/>
        <dsp:cNvSpPr/>
      </dsp:nvSpPr>
      <dsp:spPr>
        <a:xfrm>
          <a:off x="0" y="609612"/>
          <a:ext cx="1219903" cy="1138579"/>
        </a:xfrm>
        <a:prstGeom prst="ellipse">
          <a:avLst/>
        </a:prstGeom>
        <a:solidFill>
          <a:schemeClr val="tx2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AE9DD-2AE3-4DE0-95EA-4B7044A4289C}">
      <dsp:nvSpPr>
        <dsp:cNvPr id="0" name=""/>
        <dsp:cNvSpPr/>
      </dsp:nvSpPr>
      <dsp:spPr>
        <a:xfrm>
          <a:off x="0" y="609599"/>
          <a:ext cx="3917900" cy="3265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u="sng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u="sng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err="1" smtClean="0"/>
            <a:t>Willowdale</a:t>
          </a:r>
          <a:r>
            <a:rPr lang="en-US" sz="1600" u="sng" kern="1200" dirty="0" smtClean="0"/>
            <a:t> East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Expected clients Population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43710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competitive banks in the region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region for entertainment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Place in a main square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Easy to reach the branch by bus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retails   venues concentration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609599"/>
        <a:ext cx="3917900" cy="3265154"/>
      </dsp:txXfrm>
    </dsp:sp>
    <dsp:sp modelId="{A8497DA1-5834-40C6-90E6-FCAE53283468}">
      <dsp:nvSpPr>
        <dsp:cNvPr id="0" name=""/>
        <dsp:cNvSpPr/>
      </dsp:nvSpPr>
      <dsp:spPr>
        <a:xfrm>
          <a:off x="4311699" y="381001"/>
          <a:ext cx="3917900" cy="3874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smtClean="0"/>
            <a:t>Waterfront Communities-The Island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Expected Clients population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62585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Retails  Venues Concentration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Competitive Bank branch exists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Place near shopping areas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4311699" y="381001"/>
        <a:ext cx="3917900" cy="38747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62389-2570-484B-BC1F-65E502B715BA}">
      <dsp:nvSpPr>
        <dsp:cNvPr id="0" name=""/>
        <dsp:cNvSpPr/>
      </dsp:nvSpPr>
      <dsp:spPr>
        <a:xfrm rot="10800000">
          <a:off x="-1" y="2158"/>
          <a:ext cx="8229603" cy="2207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509" tIns="68580" rIns="128016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Upon Foursquare API </a:t>
          </a:r>
          <a:r>
            <a:rPr lang="en-US" sz="1800" kern="1200" dirty="0" smtClean="0"/>
            <a:t>analysis and data analysis  </a:t>
          </a:r>
          <a:r>
            <a:rPr lang="en-US" sz="1800" kern="1200" dirty="0" smtClean="0"/>
            <a:t>the highest venues </a:t>
          </a:r>
          <a:r>
            <a:rPr lang="en-US" sz="1800" kern="1200" dirty="0" smtClean="0"/>
            <a:t>concentration which means more purchasing pattern and customers churn for our retails branch is found in Neighborhood waterfront-communities-The island </a:t>
          </a:r>
          <a:r>
            <a:rPr lang="en-US" sz="1800" kern="1200" dirty="0" smtClean="0"/>
            <a:t>which will support our final decision as the best locations for new </a:t>
          </a:r>
          <a:r>
            <a:rPr lang="en-US" sz="1800" kern="1200" dirty="0" smtClean="0"/>
            <a:t>branch.  </a:t>
          </a:r>
          <a:endParaRPr lang="en-US" sz="1800" kern="1200" dirty="0"/>
        </a:p>
      </dsp:txBody>
      <dsp:txXfrm rot="10800000">
        <a:off x="551909" y="2158"/>
        <a:ext cx="7677693" cy="2207641"/>
      </dsp:txXfrm>
    </dsp:sp>
    <dsp:sp modelId="{F78B9369-4ADF-4FF2-8149-6995934C8812}">
      <dsp:nvSpPr>
        <dsp:cNvPr id="0" name=""/>
        <dsp:cNvSpPr/>
      </dsp:nvSpPr>
      <dsp:spPr>
        <a:xfrm>
          <a:off x="138933" y="455588"/>
          <a:ext cx="1103820" cy="1428476"/>
        </a:xfrm>
        <a:prstGeom prst="ellipse">
          <a:avLst/>
        </a:prstGeom>
        <a:solidFill>
          <a:schemeClr val="tx2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D6B50-3364-4C93-B026-2F76D7B85C8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7804F-9015-46E5-ABCE-694F6CD8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804F-9015-46E5-ABCE-694F6CD8F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2BEB84-5008-47EF-BD3C-D2FB272EA925}" type="datetime1">
              <a:rPr lang="en-US" smtClean="0"/>
              <a:t>3/22/2020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6B026-8AC7-44EC-B0C2-4EDAD1AF0523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F0715B-B6ED-423F-A424-3F6F2ABA2B5C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645D4-1629-481C-A1D9-E8721CA7B1DF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24532-1C9E-43BD-BC13-47BEB31D5C34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1FFC9-EF68-41AF-947A-D718A7C8B48B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07D25-C560-46F7-9387-4D13D2207D85}" type="datetime1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61FE6C-6AB4-4BF8-B00C-BA20032FDD20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46F706-6157-4474-83F1-F63BD0EBE49B}" type="datetime1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E7DD2B-6845-4EE2-950D-1A582BD01D53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1A42DC-868A-4818-AC60-317F36EC1D7D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7B5801-C8DD-430C-A6D2-3E8B7EADCF98}" type="datetime1">
              <a:rPr lang="en-US" smtClean="0"/>
              <a:t>3/22/2020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462" y="2528500"/>
            <a:ext cx="7772400" cy="1524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648200"/>
            <a:ext cx="6400800" cy="99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57200"/>
            <a:ext cx="7848600" cy="1600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967335"/>
            <a:ext cx="7848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Low"/>
            <a:r>
              <a:rPr lang="en-US" sz="3600" dirty="0"/>
              <a:t> </a:t>
            </a:r>
            <a:r>
              <a:rPr lang="en-US" sz="3600" dirty="0" smtClean="0"/>
              <a:t> 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572000"/>
            <a:ext cx="7848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519545" y="2285999"/>
            <a:ext cx="7848600" cy="175432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best 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branch </a:t>
            </a:r>
            <a:r>
              <a:rPr lang="en-US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Locations in Toronto 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Neighborhoods</a:t>
            </a:r>
          </a:p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</a:t>
            </a:r>
            <a:r>
              <a:rPr lang="en-U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Abdelaziz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lila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15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Ordinary Least Squares (OLS) Linear Regression analysis  is the best fit for </a:t>
            </a:r>
            <a:r>
              <a:rPr lang="en-US" dirty="0" smtClean="0"/>
              <a:t>Data modeling  </a:t>
            </a:r>
            <a:r>
              <a:rPr lang="en-US" dirty="0"/>
              <a:t>shows R2=0.858 imply good  accuracy to predict values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 err="1" smtClean="0"/>
              <a:t>Prob</a:t>
            </a:r>
            <a:r>
              <a:rPr lang="en-US" dirty="0" smtClean="0"/>
              <a:t>(F-statistic)per </a:t>
            </a:r>
            <a:r>
              <a:rPr lang="en-US" dirty="0"/>
              <a:t>the above results, probability is close to zero. This implies that overall the regressions is </a:t>
            </a:r>
            <a:r>
              <a:rPr lang="en-US" dirty="0" smtClean="0"/>
              <a:t>meaningful.</a:t>
            </a:r>
            <a:endParaRPr lang="en-US" dirty="0"/>
          </a:p>
          <a:p>
            <a:pPr lvl="0" algn="just"/>
            <a:r>
              <a:rPr lang="en-US" dirty="0" smtClean="0"/>
              <a:t>P –values is close to zero we could reject the null hypotheses and all variables are reliable.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OLS regression analysis findings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862" y="16608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862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0" y="44351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48816"/>
              </p:ext>
            </p:extLst>
          </p:nvPr>
        </p:nvGraphicFramePr>
        <p:xfrm>
          <a:off x="457200" y="1481138"/>
          <a:ext cx="848391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143000"/>
                <a:gridCol w="1066800"/>
                <a:gridCol w="1321118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</a:p>
                    <a:p>
                      <a:r>
                        <a:rPr lang="en-US" dirty="0" smtClean="0"/>
                        <a:t>K=3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Jaccard</a:t>
                      </a:r>
                      <a:r>
                        <a:rPr lang="en-US" dirty="0" smtClean="0"/>
                        <a:t>-similarity-score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r>
                        <a:rPr lang="en-US" baseline="0" dirty="0" smtClean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Classification Model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50546332"/>
              </p:ext>
            </p:extLst>
          </p:nvPr>
        </p:nvGraphicFramePr>
        <p:xfrm>
          <a:off x="381000" y="4114800"/>
          <a:ext cx="8229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4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42173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Nominated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3048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92456243"/>
              </p:ext>
            </p:extLst>
          </p:nvPr>
        </p:nvGraphicFramePr>
        <p:xfrm>
          <a:off x="381000" y="4495800"/>
          <a:ext cx="8229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169"/>
            <a:ext cx="8458200" cy="44958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-11723" y="1"/>
            <a:ext cx="914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Foursquare API &amp; Final Decision</a:t>
            </a:r>
          </a:p>
          <a:p>
            <a:pPr algn="ctr"/>
            <a:r>
              <a:rPr lang="en-US" sz="3200" dirty="0" smtClean="0"/>
              <a:t>Waterfront-communities </a:t>
            </a:r>
            <a:endParaRPr lang="en-US" sz="3200" dirty="0"/>
          </a:p>
        </p:txBody>
      </p:sp>
      <p:sp>
        <p:nvSpPr>
          <p:cNvPr id="11" name="Down Arrow 10"/>
          <p:cNvSpPr/>
          <p:nvPr/>
        </p:nvSpPr>
        <p:spPr>
          <a:xfrm>
            <a:off x="3581400" y="1066800"/>
            <a:ext cx="1371600" cy="609599"/>
          </a:xfrm>
          <a:prstGeom prst="downArrow">
            <a:avLst>
              <a:gd name="adj1" fmla="val 50000"/>
              <a:gd name="adj2" fmla="val 5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305800" cy="357984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 FOR WATCHING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23923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36576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dirty="0" smtClean="0"/>
              <a:t>Determination of  the </a:t>
            </a:r>
            <a:r>
              <a:rPr lang="en-US" sz="2000" b="1" dirty="0" smtClean="0"/>
              <a:t>best </a:t>
            </a:r>
            <a:r>
              <a:rPr lang="en-US" sz="2000" b="1" dirty="0" smtClean="0"/>
              <a:t>bank </a:t>
            </a:r>
            <a:r>
              <a:rPr lang="en-US" sz="2000" b="1" dirty="0" smtClean="0"/>
              <a:t>branch location </a:t>
            </a:r>
            <a:r>
              <a:rPr lang="en-US" sz="2000" b="1" dirty="0"/>
              <a:t>in Toronto </a:t>
            </a:r>
            <a:r>
              <a:rPr lang="en-US" sz="2000" b="1" dirty="0" smtClean="0"/>
              <a:t>neighborhoods  </a:t>
            </a:r>
            <a:r>
              <a:rPr lang="en-US" sz="2000" b="1" dirty="0"/>
              <a:t>Depending on our distinctive </a:t>
            </a:r>
            <a:r>
              <a:rPr lang="en-US" sz="2000" b="1" dirty="0" smtClean="0"/>
              <a:t>approaches: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 - Building demographics  datasets for prospected clients Data Analysis 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- </a:t>
            </a:r>
            <a:r>
              <a:rPr lang="en-US" sz="2000" b="1" dirty="0"/>
              <a:t>Building  a Decision making Model to predict the best locations for </a:t>
            </a:r>
            <a:r>
              <a:rPr lang="en-US" sz="2000" b="1" dirty="0" smtClean="0"/>
              <a:t>new branches </a:t>
            </a:r>
            <a:r>
              <a:rPr lang="en-US" sz="2000" b="1" dirty="0"/>
              <a:t>in Toronto </a:t>
            </a:r>
            <a:r>
              <a:rPr lang="en-US" sz="2000" b="1" dirty="0" smtClean="0"/>
              <a:t>neighborhoods   by Machine Learning.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-</a:t>
            </a:r>
            <a:r>
              <a:rPr lang="en-US" sz="2000" b="1" dirty="0"/>
              <a:t>Mapping customers , competitors segmentation &amp; clustering in neighborhoods  by using Foursquare API  </a:t>
            </a:r>
          </a:p>
          <a:p>
            <a:pPr algn="just"/>
            <a:endParaRPr lang="en-US" sz="2000" dirty="0"/>
          </a:p>
          <a:p>
            <a:pPr algn="just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14300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Objectives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160818"/>
            <a:ext cx="8458200" cy="1219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-260604" y="2424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-260604" y="43336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-260604" y="3276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600200"/>
            <a:ext cx="8271164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Bank branches perform well when aligned with retail centers visited at similar frequency to bank visits on that way you are convenient to your customer’s existing shopping patterns and not a stand-alone destination </a:t>
            </a:r>
          </a:p>
          <a:p>
            <a:pPr algn="just"/>
            <a:r>
              <a:rPr lang="en-US" b="1" dirty="0"/>
              <a:t>Locations lack significant retail focal point underperforms due to lack of convenience and draw impacting sales by as much as 20-30% .</a:t>
            </a:r>
            <a:endParaRPr lang="en-US" dirty="0"/>
          </a:p>
          <a:p>
            <a:pPr algn="just"/>
            <a:r>
              <a:rPr lang="en-US" b="1" dirty="0"/>
              <a:t>Data will be plotted in a map and  we will be able to  describe the advantages and disadvantage for each particular location and </a:t>
            </a:r>
            <a:r>
              <a:rPr lang="en-US" b="1" dirty="0" smtClean="0"/>
              <a:t>to </a:t>
            </a:r>
            <a:r>
              <a:rPr lang="en-US" b="1" dirty="0"/>
              <a:t>determine the feasibility of our expansion plan or transformation plan.</a:t>
            </a:r>
          </a:p>
          <a:p>
            <a:pPr algn="just"/>
            <a:r>
              <a:rPr lang="en-US" b="1" dirty="0"/>
              <a:t>Consist Locational profiles of the existing customer base in the area under consideration determine the likelihood of financial success of branch and equipment under various scenarios.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Why this project is important for a bank</a:t>
            </a:r>
          </a:p>
        </p:txBody>
      </p:sp>
      <p:sp>
        <p:nvSpPr>
          <p:cNvPr id="5" name="Right Arrow 4"/>
          <p:cNvSpPr/>
          <p:nvPr/>
        </p:nvSpPr>
        <p:spPr>
          <a:xfrm>
            <a:off x="-101277" y="2667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-73568" y="1600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-101277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-52786" y="4724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47214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92189" y="6286500"/>
            <a:ext cx="2133600" cy="365125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Model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-48492" y="1999814"/>
            <a:ext cx="2105892" cy="479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Total population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3294" y="2479096"/>
            <a:ext cx="205740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Households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88321" y="2860096"/>
            <a:ext cx="2012374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education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45026" y="3216851"/>
            <a:ext cx="2057401" cy="3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Employment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-40633" y="1524000"/>
            <a:ext cx="201237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High,medium,low</a:t>
            </a:r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>
            <a:off x="88321" y="4800600"/>
            <a:ext cx="212147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Data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86600" y="4648200"/>
            <a:ext cx="190499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classifier</a:t>
            </a:r>
            <a:endParaRPr lang="en-US" dirty="0"/>
          </a:p>
        </p:txBody>
      </p:sp>
      <p:sp>
        <p:nvSpPr>
          <p:cNvPr id="45" name="Flowchart: Document 44"/>
          <p:cNvSpPr/>
          <p:nvPr/>
        </p:nvSpPr>
        <p:spPr>
          <a:xfrm>
            <a:off x="7086600" y="5257800"/>
            <a:ext cx="1904999" cy="1447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u="sng" dirty="0" smtClean="0"/>
              <a:t>Best Location</a:t>
            </a:r>
            <a:endParaRPr lang="en-US" u="sng" dirty="0"/>
          </a:p>
          <a:p>
            <a:pPr algn="ctr"/>
            <a:r>
              <a:rPr lang="en-US" dirty="0" smtClean="0"/>
              <a:t>Waterfront Communities-The Island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6934200" y="1714500"/>
            <a:ext cx="2362200" cy="1857373"/>
          </a:xfrm>
          <a:prstGeom prst="rightArrow">
            <a:avLst>
              <a:gd name="adj1" fmla="val 7387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Highest prospected </a:t>
            </a:r>
            <a:r>
              <a:rPr lang="en-US" sz="1600" dirty="0" smtClean="0"/>
              <a:t>clients</a:t>
            </a:r>
          </a:p>
          <a:p>
            <a:pPr algn="ctr"/>
            <a:r>
              <a:rPr lang="en-US" sz="1600" dirty="0" smtClean="0"/>
              <a:t>Neighborhood</a:t>
            </a:r>
            <a:endParaRPr lang="en-US" sz="1600" dirty="0"/>
          </a:p>
        </p:txBody>
      </p:sp>
      <p:sp>
        <p:nvSpPr>
          <p:cNvPr id="51" name="Down Arrow 50"/>
          <p:cNvSpPr/>
          <p:nvPr/>
        </p:nvSpPr>
        <p:spPr>
          <a:xfrm>
            <a:off x="7914407" y="4343400"/>
            <a:ext cx="26669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444996" y="55237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996020"/>
              </p:ext>
            </p:extLst>
          </p:nvPr>
        </p:nvGraphicFramePr>
        <p:xfrm>
          <a:off x="0" y="4114800"/>
          <a:ext cx="9144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362200"/>
            <a:ext cx="8001000" cy="236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" y="914400"/>
            <a:ext cx="8458200" cy="292330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1" y="609600"/>
            <a:ext cx="914399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Data 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008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43980"/>
              </p:ext>
            </p:extLst>
          </p:nvPr>
        </p:nvGraphicFramePr>
        <p:xfrm>
          <a:off x="152400" y="1295400"/>
          <a:ext cx="8534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Heat</a:t>
            </a:r>
            <a:r>
              <a:rPr lang="en-US" dirty="0" smtClean="0"/>
              <a:t> </a:t>
            </a:r>
            <a:r>
              <a:rPr lang="en-US" dirty="0" smtClean="0"/>
              <a:t>M</a:t>
            </a:r>
            <a:r>
              <a:rPr lang="en-US" dirty="0" smtClean="0"/>
              <a:t>ap&amp;ANOVA</a:t>
            </a:r>
            <a:endParaRPr lang="en-US" dirty="0"/>
          </a:p>
        </p:txBody>
      </p:sp>
      <p:sp>
        <p:nvSpPr>
          <p:cNvPr id="3" name="AutoShape 2" descr="data:image/png;base64,iVBORw0KGgoAAAANSUhEUgAAAWMAAAEvCAYAAACQWKD2AAAABHNCSVQICAgIfAhkiAAAAAlwSFlzAAALEgAACxIB0t1+/AAAADl0RVh0U29mdHdhcmUAbWF0cGxvdGxpYiB2ZXJzaW9uIDMuMC4yLCBodHRwOi8vbWF0cGxvdGxpYi5vcmcvOIA7rQAAIABJREFUeJzt3XeYXVX1xvHvEDokhCIioIKURQ0BjJQQCIpISUCqVEFAUGpASoj0ZgTEgMiPXgWlWVCMUpRQBASkg68FUBSkh17D/P5Ye8jNcCeZSWZyziTv53nyMPfcc8/duUzW3WftvdduaW1txczMqjVL1Q0wMzMHYzOzWnAwNjOrAQdjM7MacDA2M6sBB2MzsxpwMDYzqwEHYzOzGpi16gaYmc2IIuIp4J3yB+AwSb/v6HwHYzOznrO1pEc6c6KDsZlZJ0VEf6B/k6fGSxo/Ldd2MO5Bj50ystcU/nj5ntuqbsIMa4FBQ6puwgxrhUNGt0zrNY64cmxX/p0eCxzdwfFjmhy/PCJagNuBUZML2B7AMzPrvDHAkk3+jGly7hBJqwCDgBbgzMld2D1jM7NOKj3bTqUjJD1d/vtuRJwFXDe5890zNjPrZhExT0TMV35uAbYDHpjca9wzNjPrfp8Ero2IPkAf4DFg78m9wMHYzKybSXoCWLUrr3GawsysBhyMzcxqwMHYzKwGHIzNzGrAwdjMrAYcjM3MasDB2MysBhyMzcxqwMHYzKwGHIzNzGrAwdjMrAYcjM3MasDB2MysBnptMI6IXSPimk6cNzQiNmx4vGhE/LFnW2dm1jUzQwnNocC8wA0Akp4B1q+yQWZm7XVrMI6IVnJjvg2BBckN+K4tz20EfI8stPwCsJekf0TEUOB04C/AKsAHwK6SHouIXYFhkrYu15jkccP7LgL8FOgHzAlcL+nQiFgZ+BYwS0RsAPys/LlX0kKdaNcY4G5gLaAV2E7S4935mZmZQc+kKT6UtDawGXBuRCwcEQsDlwE7ShoAXAFc3vCaAcDFklYDfgxc2sX3HA8Ml7Q6MBD4fERsJOlh4GzgUkkDJY1ufFEn2rUicHZ57irgiC62y8ysU3oiGF8AIElkb3dNYA3gQUmPlXMuAgZGRN/y+B+SxpWfLwNWjoh+XXjPPsApEfEgcB+wEhmUp2RK7ZKk+8vPdwFLdaFNZmad1tMDeC3k7X3bf7vqAyZt45wdnHcQMD+wRunF/nIy5zZrX0feafh5AjNHjt3MKtATwfgbABGxDNk7vRu4k+xxLlfO2QW4X9Lr5fHSETGk/LwD8LCk14B/AgMiYo6ImB2YJFfcoD/wrKR3ImIxYPOG514D5uvgdVNql5nZdNETPb13I+IOYCFyMOx5gIjYGbgiImYlB8p2anjNA8D2ETGG7IF+HUDSnRFxE/AI8CTwOPCpJu95BnB1RNwPPA3c3PDcL4CdI+IBJg7gUa7/whTaZWY2XbS0tk5N9qC5Mpuir6Q3uvCaocCpkj7fbQ2picdOGdl9H24Pe/me26puwgxrgUFDpnySTZUVDhndMq3XOOLKsZ3+d3rC1zae5vfrSK9d9GFmNiPp1jSFpC5/a0i6BZjhesVmZl3hnrGZWQ04GJuZ1YDnzZrZTG3d5euxlss9YzOzGnAwNjOrAQdjM7MacDA2M6sBB2MzsxpwMDYzqwEHYzOzGnAwNjOrAQdjM7MeFBFHR0RrRKw0ufMcjM3MekhErEZuPffvKZ3r5dA9qDfVCO5NNXd70+cKva+91rGI6E/uLNTeeEnj2507B7nB8g7AH6d0bfeMzcw6bwS561D7PyOanHsc8BNJT3bmwu4Zm5l13hjg4ibH2/eK1wIGASM7e2EHYzOzTiqpiPFTPBHWA5YDnowIgMWB30fENyTd0OwFDsZmZt1M0mhgdNvjiHgKGCbpkY5e45yxmVkNuGdsZtbDJC0xpXPcMzYzqwEHYzOzGnAwNjOrAQdjM7MacDA2M6sBB2MzsxpwMDYzqwEHYzOzGnAwNjOrAQdjM7MacDA2M6sBB2MzsxqYpmBcNtmbt7saM5VtuCUihk3F6zpse0Q8NaXNA83MupN7xmZmNdAdJTT3j4gtgAWBQyRdCxARGwHfA/oALwB7SfpHROxKFlneupz30eOIWBs4k/ySmA04QdJPI6IfcBowAJiT3NzvIEkTShvWi4iRwKLAVZJGlmsvDZwDfAL4ABgl6Xft/wIRMQQ4C3gbuAtoKcdnKe35IvAu8Iakwd3wmZmZTaI7esavSRoE7AycARARCwOXATtKGgBcAVzeiWsdBvxQ0kBgJWBsOX4aME7SF4CBwMLAbg2v+wywLrAqsEdELFOOXw5cUdqwE/CTiPhE4xuWHVx/BuxXrn97uR7AKsAGwAqSVgG6nA4xM+uM7gjGPyv/vQtYNCLmBNYAHpT0WHnuImBgRPSdwrX+CBweEUcAX2jY+noz4JCIeAD4C7A6sGzD666W9KGkV4HHgaXKew0s701pywPAmu3eM4C3JN1SzrsKeLU89wTZs78gInae8kdhZjZ1uiMYvwPQkDKYlbzNb+3g/A/ave+cbT9IGgMMJ9MaP4qIE8pTLcBXJQ0sf5aVdEj7NhQTGtrQTPt2dXQeJbivCFxJpkgejYhFOjrfzGxq9dQA3p1kT3i58ngX4H5JrwP/BAZExBwRMTuwdduLImJZSf+UdA5wOvCF8tR1wMiI6FPOWygilpxcAyS9RvaEdymvWY5MO9zd7tS/AnNFxLrlvK2B+crPnwDmKnnmkWSP+XNd/jTMzKagR/bAk/RCua2/IiJmJXu6O5Xn7oyIm4BHgCfJtMKnykv3j4j1gffIAbP9yvERwMnAgxHRWp4bUV4/OTsC50TEgWSPfGdJL7Rr67sRsT1wVkS8DfwB+Hd5+tPAeeXvMCuZw76ryx+ImdkUtLS2dpRNsGl1+7aDe82Hu8CgIVU3odNevue2qptgNbHOVXd0mGbsrNdff73T/0779u07ze/XEc8zNjOrAQdjM7MacDA2M6sBB2MzsxpwMDYzqwEHYzOzGnAwNjOrAQdjM7MacDA2M6sBB2MzsxpwMDYzqwEHYzOzGnAwNjOrgR4poWlmNrOLiF8CSwIfAm+QW7s90NH5DsZmZj1jl7JbEBGxOXAhsFpHJzsYm5l1UkT0B/o3eWp8w56dwEfbtrWZj+whd8jB2IDeVbC9NxXCh9712doUjQCObnL8WOCY9gcj4nxgQ3KvzY0md2EHYzOzzhsDXNzk+Pgmx5C0B0DZhu4UYJOOLuxgbGbWSSUV0TTwTuF1l0XEuRGxoKSXmp3jqW1mZt0sIuaNiE83PB4OvFz+NOWesZlZ95sHuDoi5gEmkEF4uKQONz91MDYz62aSngPW7MprnKYwM6sBB2MzsxpwMDYzqwEHYzOzGnAwNjOrAQdjM7MacDA2M6sBB2MzsxpwMDYzqwEHYzOzGnAwNjOrAQdjM7MacDA2M6uBWlRti4glgHslLdQD1x4ILCvpqoZjDwBrSXq7u9/PzHqXt/9ye6fP7bvexj3WjloE4x42EBgGfBSMJQ2srjlmZh/X48E4ItYARgP9yqGjJF0fEfsABwLPArc0nD8UOFXS5zt4vBtwQDn9PTLQvgRcDywIzAX8GdgL6AscB/QrveFbJe0fEa1AX0lvRMQg4AyyGPSbwP6S7mnrrQPnkPtWzQ3sLqnzX6NmZp3Uoznjsq312cAOklYnA+c5EbEu8F1gsKQhZBDtzPWGAqOAr0haBVgfeJWspL9DCdgrAX2A3cpeU0cBN0kaKGn/dtebHbgWOFLSAOAI4NpynNKuOyWtSgb170/lR2FmNlk9PYC3NrAkMLb0TMcCrcBQ4PpSDR/g3E5eb1PgUkn/A5D0hqR3yL/HweU9HgK+SKYnpiSA9yTdVK53M9nbjvL8G5J+U36+C1iqk+00M+uSnk5TtAAPSVq38WBEHAB8uvlL+IBJvyTmbHe9ZnYA1gGGSHo9IkYBy3ayfc32pGo79m7DsQnMHDl2M6tAT/eM/wQsExHrtx0oOdpbgE0iYuFyePeG1zwJfC4i5o+IFmD7hud+DXw9Ij5ZrjVvRMwB9AdeLIF4PjI4t3kNmK+D9v0VmKOtfeW/swF/m6q/rZnZVOrRYCzpFWAz4OiIeDAiHgeOAR4GTgLuiIjbgP82vOa/wA+A+4CbyAG+tufGAd8DboqIB4E/kIH4UqBvRDwKXA3c1tCMm4F5yvuf0a597wFbASdFxEOlTVuX42Zm001La2uHO0fbNLp928H+cHvAAoOGVN2ELnn5ntumfJJNlXWuuqOj1GWnPT9ubKf/nS683sbT/H4d8Qo8M7MacDA2M6sBB2MzsxpwMDYzqwEHYzOzGnAwNjOrAQdjM7MacDA2M6sBB2MzsxpwMDYzqwEHYzOzGnAwNjOrAQdjM7MacLF0M7NuFhELApeRuwO9C/wD2EvSCx29xj1jM7Pu1wqcLCnK/pr/JDdm7pB7xj2oN9Xd7U01d3tTW6F3/R7Y5JVNlvs3eWq8pPFtDyS9TMOu9+Qemt+e3LXdMzYz67wR5NZw7f+M6OgFETELGYivm9yF3TM2M+u8McDFTY6Pb3KszY+AN4AzJ3dhB2Mzs04qqYjJBd5JRMSpwDLAcEkfTu5cB2Mzsx4QEScCqwObSnp3Suc7GJuZdbOIWBEYBfwN+FNEADwpaYuOXuNgbGbWzSQ9CnRpJ2nPpjAzqwEHYzOzGnAwNjOrAQdjM7MacDA2M6sBB2Mzsxrw1DYzm6m9+OdxnT534fU27rF2uGdsZlYDDsZmZjXgYGxmVgMOxmZmNeBgbGZWAzNdMI6IERGx8FS+9uKI2Le722RmNt2CcUTUZRrdCGCqgrGZWU+Z5gAZEa3AscCGwILAKEnXNjx3KLApcFtEHAN8H9iovPx3wGGSJkTEnsCB5LbWswDbSvprRDwF/BQYDCwKjJF0Zrl+kNugLATMXp67qDy3FnAK0Le81yHAoHKNayLiHWAHcgvtE4H1yjUeBr4t6Y2IWAy4tFz/ye74vMzMmumunvGHktYGNgPObZcGmEXSUElHAnsCA4HVyp9VyzHIwLmhpIFk0Px3wzU+KWldMiCPiogBpad9BXCgpEHAOsDIiFguIhYAfgEcKmmV8l73SDoReAbYWtJASY+RXxavSvpCee9ngMPL+54B3FqucRAZsM3Mul13BeMLACQJ+AuwZsNzlzT8vAFwsaT3JL0HXFSOAfwBuCgi9gMWk/RWk+s/B1wPDAWWBZYHfhYRDwC3AXOUY2sBj0n6U3ndBEmvdND2zYCdIuKBcp3NgKXKc+sD55drPAHc3OlPxMysC3ritrsFaG14/MZknqPh8ZZkj/iLwB8j4luSxk7m+i3Ai6U3O4mIGNbF9u4t6Q9deI2ZWbfqrp7xNwAiYhkyDXF3B+fdCOwaEbNFxGzALsBNJeXwOUl/ljQauIFMYbTZtVz/E8DGwC2AgLciYue2k0qKoh/wJ2CFkjcmIvpExPzltNeA+RqufR1wUETMVc7tGxHLl+f+0PB3WxL4Upc+FTOzTuqunvG7EXEHOdC1l6TnOzjvXGBp4P7y+PfAeaUdF0dEf+BD4GlgZMPr/h0RtwGfAr4n6WGAiBgOjImIQ4A+wHPkwN+LEbElcFpEzFOueTBwE5kHvigi3iIH8EYDxwD3RMSHZK/7WOBx4ADg0ojYhgz+N07DZ2Rm1qGW1tb2WYOuKTMm+kp6Y4onT931nwKGSXqkJ67fkx47ZeS0fbjT0cv33FZ1E2ZYCwwaUnUTZlgrHDK6S5t+NtOVf6fd8X4dmekWfZiZ1dE0pykk9dg3Rbn+Ej15fTOzOnDP2MysBhyMzcxqwMHYzKwGHIzNzGrAwdjMrAYcjM3MasDB2MysBhyMzcxqwMHYzKwGHIzNzGrAwdjMrAa8p5uZWTeLiFOBrYAlgJU7U3XSPWMzs+73S2Bd4F+dfYF7xmZmnVQ2wOjf5Knxksa3PZB0ezm/09d2z9jMrPNGAE82+TNiWi/snrGZWeeNAS5ucnx8k2Nd4mBsZtZJJRUxzYG3GacpzMxqwMHYzKybRcQZEfEfYHHgpoh4dEqvcZrCzKybSdof2L8rr3HP2MysBtwzNrOZ2sv33FZ1EwD3jM3MasHB2MysBhyMzcxqwMHYzKwGHIzNzGrAwdjMrAYcjM3MasDB2MysBhyMzcxqwMHYzKwGHIzNzGqg8mAcEbtGxDVVt2NyImJgRGxbdTvMbMZVeTDuJQYCDsZm1mM6VbUtItYARgP9yqGjgEeBe4HzgI2AuYAdgW8BawBvA5tL+l9E7Fqeew1YGngJ2FnSf5u812HAzuXhPcB+wATgCWA1Sc+W884A/ifppIhoBY4AvgosCHwT2KC0azZgG0mPl9ftAuxd/u6vAt+WpNLGHYBXgJXIrVW2At4HjgP6RcQDwK2lVqmZWbeZYs+4bE19NrCDpNWBYcA55HbVCwK3S1oVuAC4GfixpAHAfcC+DZdaBxglaRVgHHB6k/famAzEawMrA32AIyW9DVwC7FnOmwfYDji/4eXjJQ0CDgN+1dCuS4HvltcNIXu465a/yynAhQ3XGAQcLGlF4DFgP0kvkV8+N0ka6EBsZj2hMz3jtYElgbER0Xastbz2DUnXl2N/Af4j6YHy+D7gyw3XuV2Sys/nAw83ea8NgJ9Jeg0gIs5lYtD+MXB7RJxIBuwbJD3f8NorG9rR2tCu+4Aty8/DgVWAu8vfpQWYv+Ead0h6uvx8V7v2m5n1mM4E4xbgIUnrNh6MiCWAdxsOTQDeafe4o+u3kAG9M8dbASQ9HRH3AJuTaYa92p3X9t4TmrSrrR0twIWSjuqgXZ1tv5lZt+rMAN6fgGUiYv22AxExiAxsXTE4IpYpP+8K/LHJOTcC20VE34hoAfYAbmp4/kfAGOADSXd28f0Bfg18PSIWB4iIPhGxeide9xow31S8n5lZp0wxGEt6BdgMODoiHoyIx4Fj6HowHgccGxEPAl8EDmjyXmOBnwB3MjGNcULD8+PI3utZXXzvttffSuaPryvteITsaU/JzcA85e9/xtS8t5nZ5LS0tjbLFnSvMlNhmKStp/E6SwJ3AEtLeqs72taTHjtlZM9/uN2kLvuAzYgWGDSk6ibMsFY4ZHRXO4Ufc/u2gzv973Sdq+6Y5vfrSK+ZZxwRxwG3Ad/pDYHYzKwrpssAlaSLgYun8RpHkVPMzMxmOL2mZ2xmNiNzMDYzqwEHYzOzGnAwNjOrAQdjM7MacDA2M6sBB2MzsxpwMDYzqwEHYzOzGnAwNjOrAQdjM7MacPF0M7MeEBHLktvFLUju+/l1SX/v6Hz3jM3MesbZ5J6gy5Lbxp0zuZPdMzYz66SyQXP/Jk+NlzS+4byFgdWYuI/mT4EzI+ITkl5odm0H4x7UHYWvzaxndalgfMQxwNFNnjmW3AGpzaeB/0qaACBpQkQ8U447GJuZTaMxNK/NPr7JsS5xMDYz66SSiuhM4H0aWCwi+pRecR9g0XK8KQ/gmZl1M0nPAw8A25dD2wP3d5Qvhum0IamZ2cwmIpYjp7bND7xCTm1TR+c7GJuZ1YDTFGZmNeBgbGZWAw7GZmY14GBsZlYDDsZmZjXgYGzdIiK89LsbRcTCEbFu1e2w6cfB2KZK++AryXMku0lEzAocDOwZEV+suj1TUlaXtf08R5Vt6c0cjGukt/QuI6KlLfhGxP4R8b2q2zQ5EdH097yOn3f5bD8gi868Bnw1IgZX26qOleC7UUQsEhGfB46MiNmrbldv5NoUNSKpNSI2Ab4K/Bu4StLfKm7WxzQE4oOALYB9yuOWOvaQJX0IEBE7AXMDr0i6unzetWwzsDLwKeALwBIRMUbSHypuUzPzAAsDvwb6AVtKeq/aJvVO7hnXQFsPrfQsjgeeBRYBzo+IFatsW6OIWLLcQhMRAWwDrAs8FxE7Az+PiNXK85X3OhvbEBFfA04kSxiOjogj4KMvwMrb2qa0ZzBwEfBdYEOy5OJ2EbF2pY1rQtLLwIvAAPL39k34WOqiNp9vnXk5dE2UIPY94GhJd0XE4sC3gCHAvpIerrBtLcB8wF+AyyQdHRH9gN+R//j+BTxD9ubelLRTVW1tpvSIVwJOl/RsRKwBXA2cI+nEalv3cRGxNbCxpN3L40WB68mgd4qkG6psH3z8LigihgBrkz35kyXdXbYdelnSi1W1szdxz7gGSm9zSWAdMkWBpP8AZwH3kD3keSvsYbSU0oFfBbaJiO8AbwB7Aw8Cp0o6itxWZs6ImLuidn5MyV/uSLa1FUDS3cC2wOERcUiFzevIu8CKbYNhkp4BLgTeAZ6qsF0fKT34L0XEURGxJXAfcBnwN/Jz3Q84D1isynb2Ju4ZV6RZrjIitgMOBc6T9H/l2GLAPHXIHZfezwFknvh4Scc0PLc3sDuwa9W9+Caf65zAr4C5JQ1pOD6I3C6nw00ie1pbe0tvfRHgVUm3RMQvybuRI4EFyLz8kZL+XFVbG5Xfhf8jOwtzkxtuHg7MSX75bQWcJOn6yhrZyzgYV6DhH+AGwJbAHMA1ksZGxLbACOBKSafXoI1t/90H2JUMuCsDPyD/MY4GlgKOA46tSyCOiB3IINZf0gkRMS/wMzIg12q6WEQMI7ft+TX5+zBG0oURcQH5u/E5MrD9psJmfiQiBpD/vw+X9HhEDCXr9X4AHCXppYiYV9IbNR4grR2nKaazhuC2MXAaWYBawC8jYntJV5E7yX49Ij5TYWpiKZhk/vDSwDGSHpJ0OZmyGFn+/Ius1VpZIIZJZnnsC3yHvK3fLiKuIGcObUWmUWoR1OCjmrffAb5I/h68CdwAIGn3kn/fVNJv6jAQFhHzAJuQ7V29HB4HXA70BU4tqaG3wPPPu8I94+kkIvpJeq3h8Q+AcZKuK483IQtRrwX8h+zR/a+CdrYw8bbzDEmHluNXAn0kbd1w7hXAisBQSa9M77Y2U3blvRrYXdI/yt/nRuA/knYtwWQBSR1ufzM9RcQy5KyUl4FvANtLeiIihgP/k3RP1b3LJoN1/YDDyBkUp0u6qRwfCrwo6ZFKGtrLORhPB+UW+RfAzpL+VwLEz8ndY/dt6C1fApxYk/zwSsDtwI8lfbfkrq8iB2pGADsAnwe+L+nZCtu5Dtkr37M8/jRwHbBZW8Ato/o/ALaW9G6FbZ0X+Iykx0rgep8cCB1DfgG2BeKhZApoR0l/qaq9MMmd3FfIaXazkQO1T5N57NWBCyX9tsJmzhCcppgOJL1BDmrMHxG7l17G94HPRcSe5Zd9ELAqFS7EaZjvPGvp3QwGRkTEiZL+C3ybnPHxGzI9cX6VgRhA0u3ACWVAiRKAHwHOK71gyL/H7EDVt/mLAKdHxOnkTIN3JD0I3EzmW7csKZYfA4dUHYjho1kTw4ATgN8Cq5G94dfIHPyjwLcjYqE6pFF6MwfjHhQRszU8fI8ciDkrInaUdBfwE+CgiPgVmaIYJemxCpra/lZ0johYQNKjZO/3gIg4vuSLVwN2AYZUeTvauKhA0r+BcyLirnJoX3JO7iMlHTQCOEjSO9O/pRNJ+geZMvk2cLWk+8rxE8hpYfMBiwP71yhH3BfYGhhG9t4/JAdxIRd5nAUcKOlF54enjdMUPaTMEV0XeJX8Jd6M7E0OA84G9pN0ZUQsCHwWeF3S32uQHzwAGErmgs8gb5eXAv4MXCLpgKra1iYi5ie/DK4rs0/el/SLiLiXnBr2pXLeTuTqtX9I+meF7W271W9b3rw4+QVxEnCFpHcjYm5Jb1XVxo6UwbgzyDu2FcjUyZMRsQWwLDnHfEKVbZxROBj3kJIf3ALYE/gMsE3bHNGI2Ir8BT9O0jnVtXJSEbEruepvW2ANYCfgTkmjI2IguQpsIDlIU+UXxmfJaXabkHd3X1EuyyUi7gdekrRBVe1r1BCIhwN7kb3Iv0eusjuFnJv7Ftlb/jrVf7Zt7Z0FaC0/HwbsDBwq6bclJXQe2aG4saq2zmgcjHtQZK2JX5I5zFPbRp3Lc9uQPeRVgGdUitlUKSKOJ3uRl5THQ4FrgI0k3RsRs6smRWAia0scSc7P3rHdc38H/iZp00oa105kGczTgAMkjWs4vhWZUpkd+KGkaypq4iQiYlPyi+Hv5KDti2TNlKWBJ8je/aFe0NG9nDPuZo15Pkn3AhsBY4GdI4vVEBFLAQ8BIek/VQTiaFdWsrR7YeCjHqWkW8iZCW3eny6Na6JJ/vQccoHEixFxXkQsVM5bXNIylEpyNbEqOeg1LiLmiIg+ETGLpGvJfOyWkq6pSY54FeAIcmVdH+BcYEGyV38kOW1wBwfi7ueecTdquMVbl+w9PAzcQfZ89iZzbC+SBVX2aRvAqaCds2hiWcmBZM710ciCNPeTE/hPItMAI4ENlbUyKhGTrqzbmBxEekbSwxGxJrBHOfVBMje/bV3mPQNExNnAJyRt1XBsMLlC8DdVD3w1/N72J2fLzCXp6pLj/jqwObnabtxkL2TTxD3jblICXNvKurOACWRe+HhgfuBMcmXVgsAJFQbiAcCg8vOBwKXAjRFxLFnMfE1gvdLePcm5uZUFYphkZd0BZO9sC+C0iNitzEo5ixwo3REYUWUgbpgeuGhELFEOn1aOjSz/bSuR+UbVgRg+mr62OXAXcBRltkSZtngReWf3w4iYv/0dlXUf94ynUUT0lfR6+XkVcoralpRpbOQiiRfJegP/bOuVVjVrIiIuJHtkVzCxoMsqZPnOu8ke8fvkF/XcymptlYuI3chFM+tHxInkAoSngV9LuqicM2+Z012pMlg3kvxyexk4Hfgkefv/Gvn5H1WXW/2SNhtJLkR6hZxy+VtJ+5fnFwbmlfREda2c8flbbhpExHzkvOHdyqG/kwFuMbKAzupMDHr7lPPbyjhW9S34TeB5Mgf4jKQPSi99FDmD4gRgEUnvVRmIm+RPnwS+WRZFfJ6cIvgOcGg5BqWweZUiYj0y6G5J3gktBzws6dfk4pM9yNWB19ckR7w0WfZyvKSx5U5jGLB+RJwPIOl5B+Ke52A8beYgC/1sGhE7SXqrYaHEuNJj/g/wB7Is5qsV9YYbBxUnkNOoHgQGRMSgiJitDDYeRY6YV7o4ol2OeMuIWEzSH4GAc1sZAAANAklEQVT/kimUoyU9R372vwKuhdoUpVmYLPyzJrAdmeZ5OyLWKl98/yqrGStvb0QsVRainE1ufrp4addfybYPjYgV6/ClMTNwmmIqNQx6LECWD/wKuWfdTyK3INqOHMDbgJwGVMn+Ze0C2/pkz/zfyhoIZ5OrvsYA90t6LyLmrHqlWpvIGsl7A18tQYOI+DGZg3+QrBy3g6Qnq2vlpEoe/iByCtgWkl6OiA3JLZ+2KqsFK1dSD2cAIyU9VdJXGwOfb/uyiIh5JFV+tzGzcM94KpVAPJDcU+1s4PfAtmVl0tXk/OK5yYLglW0k2RCIDwSOJgv8XB5ZC2MfcuDraLICF+QuE5UrM1J2B76sidXXIOti/JMs4bhHlYG4YbBuicjCSpDjBHeSdxfvlDm7J5O1nisPxG1tlvQ8uZnokeXxbuRdxt8ii0LhQDx9ORhPpcgiNFuTBX9WIOe93kCuDBsu6TxJ+ysLxld6m1cGlL4iaShZGvN/wIMlZbEPmet+Fqq7dW4IbG2/k5/M5ujZ8lxbLYo/SToS2LykhCrTsLJuLPCTiPg5OdPjCHJV3a+A/cmaI7WoNQHM1fDzgWR9588CSPoWcCWwfBUNm9k5TTENyjSxrcjNLo8FHgf2I1MT3yQHyCrJETe+b2St5HmBZYD1yc0u349ckvtb1agmQkQsK+lvEbE6OQh6hHLPOiLiW2Qudg9gQg1yrp8j7ypOJgvDHwIsAZwmSZFL4lskvV7V7JmGts5C/v//HZmeeJJc3v5HcgPR69qd7x06pjMH4y4qqYl1JJ1ZHq9I5oeXJwfA/g4sKulfFbWvMUe8mKT/RhbMOQ64V9K25blvkjMqNim3rJWLiCC3HjpG0hURcSZ59/Y8OY1tb2AX1aB4eWRR+JvIHbN3lPRWRMxFLh9/XNLBlTawaPLFPJyc7XMIWapzG+B14GvkjAoHhIo4TdFJEdESWRJzVWDzMrhEuVW+i6xy9j1gzpoE4hHAqMgdRn5CrqxbJCK2jdwReR8ysFUWiJssIHieTPscUBbPHE6uYFyavPuoNBA3pFJmU25iejn5+7ByZA3ot4GfAi3RUOKzKg2DzGtHxEER8XXgUUlnk5X5XiLrEX+W3FnGgbhC7hlPQcMv9EdFcspsiS2BmyWdGRHLkyPop0l6vMr2AkRuk/41clnwMw3HjwQ+QX4J/7gObYUcrJN0a/m5PzCczGeOkvS7cryPKizV2PB7MBz4MjlD5p3IeskbkAV1HiErsY1QxTtfNLR3GJnuuYlcbLISsK+kPzWcez7wpmpQHnVm5mDcCSXnujc5Qn6jpHNKL2MfcuBrebIg+O8rat9HOzmTI+RXkCvpniPrCmxM9oC+U86rOrCtB3xJ0lGR9Zx/TfbYvlmeX5BctfZFsobHL6pqa6OI2Aw4hgzEjRX4RgEHAz8CrpN0X1U514iYQ1kfuQXoTy5nPlG5l15fcixj7fLf1yV9UGbaLEN+1g4IFXGaYgoiYlWy1/tTcpuZkyPicEmXkjMnbiY3v6wkEMMkMyAWVy4HfpMcUDwLmJO8nZ6f7BlBFtqp0tvA3hExStJL5IyDxUuOmHLsfrJuxgPVNXOiEsj2JFdT3hMRwyPisshdW04ipzcOI7dPqmRWSvkSOyciBpf3f4ucRx6lTa+TaZ9ZgHdLIF6ALGB1tgNxtdwznowyd/Ristbs5eVYkL/QW7bdWtdBRKxG3iKPBP5FLm3+SxnA24qJ1dcqLaLTkNPehizPeIyk08vsiZPIec7XA7uRiyae6fCC01GZGXEL+dnOQs6c+RS5r95uynoj/0eOHWxYxcKZMqj4LXInkTGS7owsTtSfss1T+ZxPIzc/faa8rjYLfWZm7hk3UQbr2m75+zGxRCOSRC6/rbR32WTO6ptksBgFrKishfBcmQ52JLBrlYEYJlmAMgL4EjAOODoijlTWx9iFLKzzBXJBR2WBuGGw7rMR8elyx/FVclXlyZJGAT8kg+9nACR9m1z+XElgK4OK55PT7A6OiJXJO7oFgFMj4jzyLulUSc80LABxIK4B94wbNORe51DZ0r1MZTuD/AUfQebWfgF8TWUbpSpFxGoquwhHFn3ZgqxJewq5b933yboYlWx02l5ErAFcQAbcVmBlslrYGEmnlnNqsaNIyREfRpZD/R9wraQry3NfJb/kji4LOirLwzeZvvZpcowjyBkp/yY/78+S0+7u8Tzi+nEwLhoC8YbkL/IHwCOSjikpgJ+QmzLeSG4ieUeFzQU+Cr4/IlelHV+OLUcOfvUjBxgfUIVbOjUJFEPItM/nG46dSublD5N0SgXN/JjIBT2XkbNS3ieD2XZkbvgO8vfh/PaLJaoSubXTYHLO8E/JvPwospTracpqbFZjTlMUJRB/iSyacwWZz9wzIn5Uep47kcVp5moLxE1SBT2qyfs9Q+a0B5TcYFvFrXuBPwEv1CUQR8QGEbER8B7weNs87eJxMqf9ywqa2ZF5gacl/VW5s/QN5DzoZSW9RuZcr5vevwPNlC+404C+ZNnWe8k88ffJXvHIiOjfZF631Yh7xg0i4iByFdKF5fECZI5wN3Ke5mpkT/T26b3Cql1gG07WaviwBIStyV7bc2SB+G8C26lU36paROxDzkL4I1le8mQyzzo/mefegxz0qry9EfFlMg98J1lj4niyot37EXEwsJCkkVVPD2xT8sKjyWL195VjJ5DL3r8ELAl8UPLJVmP+ppzUJ8npagAot3+/lpwGNIHctWNvMg0wXTUE4v3Jua5rAOdGxBjlrsI/JAdqtgb2rkNgg49un7ckF0o8R36pnUp+hveR9X+3rUN7I+Iz5B3QDcp6GM+Rvw/7RsRXyC+538NHdaErFVmsamNyPvYXyrE+ZNGqZ4HZJT3uQNw7zLQ944Yc8afI1MMTEbEIuaT5FXLtfts2SrvXZLBuaTKFsomkFyOiHzmweLqk0eWcuVWvwj9Dyd0u5gA2JautvV3SFJeoBmUaS6phZeB2cmXi4eV4f3Ju8bJkCuCSuqysa3i8EFmcak1yEHRsRKxNzqrYRNJT1bTUumqmDcbw0e3+aHJu61Nk4ZQ+5CKEBYHZgONqNEgzgMwRr97QU94c2FTSnlW2rSOR+wL+AXhCUttGqDuRsxQ2VsWbnTaKiGvI2/ul26YBxsQ9C+eR9GYdZiGUQeZNyTuLG8hpjQeQd22/Ie+QLlJN9tizzplp0xSRmzAOI29D1yIHw7Yj84PDyN07hlUxSFPmOfdpeNwHQNJD5K3z6IbTPwfMEzUoTNOBh8i7jXciYv/IIkUjyAGwygJxwzziT5XFEkjamgxubUuHYeK/kbfKOVUH4sHk//9WMj1xMrnK7lRyyuCiwO9V9tirwwCjdc5M2TMut3bPAxcrdzggImYFbiX3rju84vbNpawARkTsRVYte1tZy2Edsuf+GbJ4+Q7knOdazCNupuQ2NyTz2f8CLlMNihS1uzN6hpwzfF9EXEnutbdMWUJcqYaU2uxkrZEXJN0SEWuSU+8WIMu3jicHQ4cDx0u6ubJGW5fNlMEYILJE47XAymXqEpG7PC8q6YQK2/UJcqrX8mSFrbPJ/dNOBG6VtGNZmrs/uRDhjrIq0Lqg3BkdSuZWHyIXySwE7KUsBn8dOT/3lupaOVFJRx1Ops5ulXRgOT6I3J6qP/nFvBSZwrimTikgm7KZNhgDRO5PdhE5Of4pMvDtJ2lsxe3aghwRv4gcNHosIuYgg/Q9kr5WZft6u8ncGY0jv9wObTi3Djni5YATyJWf/ciplpdo4gYHa5AV2B4rj2eV9EFV7bWpM9PmjAHKAMfO5AKPweSAUuV71ilLRu7MxG18KMuzlwc2jIjLqmtd7yfpRbL3uF3pIVOC1wXAa+3OrToQr0RWBrxZWazqp2RBpe0i4jsAku4uX9httSYciHuhmToYAyhLX24MfJvcKbkWSrs2BS4qtQbaAvInyfKYNg3K3c82wJ0RsUdEbEDeId1XbcsmGVzsQ+ay7ya/mJE0npyr/SNg+8hCRm1BeOa9zZ0BzNRpikYRsSU5mLNCnXoWkTs1nAMM9pzR7lcWc4wlv+CukPT3KlMTDYN1w8mBuAXIBTIjyC/idctUu77A3JKeq6Kd1v0cjBtExLzKUom1UtcvihlFCciXAAMkPV91njhyZ5ljyQG5C8mB2j3Kz0sDA90LnvHM9GmKRnUMxACSfg6s5kDcM0pKaG/g9jL4VWUgbgG+QqZQlicXIR0s6VVgX+Axcl68zWDcMzYr6nBnVPLEF5NBeFFyKf4/I2JHsk71QW1z0G3G4p6xWVF1IC5tmEAu5hkMXFAC8RByjvFvHIhnXO4Zm9VMWdTzTXLQ7lZgADCqbYmz88UzJgdjs5qKiBXJ3WXeVW4aYDMwB2MzsxpwztjMrAYcjM3MasDB2MysBhyMzcxqwMHYzKwGHIzNzGrAwdjMrAb+H2XEusdc8ur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WMAAAEvCAYAAACQWKD2AAAABHNCSVQICAgIfAhkiAAAAAlwSFlzAAALEgAACxIB0t1+/AAAADl0RVh0U29mdHdhcmUAbWF0cGxvdGxpYiB2ZXJzaW9uIDMuMC4yLCBodHRwOi8vbWF0cGxvdGxpYi5vcmcvOIA7rQAAIABJREFUeJzt3XeYXVX1xvHvEDokhCIioIKURQ0BjJQQCIpISUCqVEFAUGpASoj0ZgTEgMiPXgWlWVCMUpRQBASkg68FUBSkh17D/P5Ye8jNcCeZSWZyziTv53nyMPfcc8/duUzW3WftvdduaW1txczMqjVL1Q0wMzMHYzOzWnAwNjOrAQdjM7MacDA2M6sBB2MzsxpwMDYzqwEHYzOzGpi16gaYmc2IIuIp4J3yB+AwSb/v6HwHYzOznrO1pEc6c6KDsZlZJ0VEf6B/k6fGSxo/Ldd2MO5Bj50ystcU/nj5ntuqbsIMa4FBQ6puwgxrhUNGt0zrNY64cmxX/p0eCxzdwfFjmhy/PCJagNuBUZML2B7AMzPrvDHAkk3+jGly7hBJqwCDgBbgzMld2D1jM7NOKj3bTqUjJD1d/vtuRJwFXDe5890zNjPrZhExT0TMV35uAbYDHpjca9wzNjPrfp8Ero2IPkAf4DFg78m9wMHYzKybSXoCWLUrr3GawsysBhyMzcxqwMHYzKwGHIzNzGrAwdjMrAYcjM3MasDB2MysBhyMzcxqwMHYzKwGHIzNzGrAwdjMrAYcjM3MasDB2MysBnptMI6IXSPimk6cNzQiNmx4vGhE/LFnW2dm1jUzQwnNocC8wA0Akp4B1q+yQWZm7XVrMI6IVnJjvg2BBckN+K4tz20EfI8stPwCsJekf0TEUOB04C/AKsAHwK6SHouIXYFhkrYu15jkccP7LgL8FOgHzAlcL+nQiFgZ+BYwS0RsAPys/LlX0kKdaNcY4G5gLaAV2E7S4935mZmZQc+kKT6UtDawGXBuRCwcEQsDlwE7ShoAXAFc3vCaAcDFklYDfgxc2sX3HA8Ml7Q6MBD4fERsJOlh4GzgUkkDJY1ufFEn2rUicHZ57irgiC62y8ysU3oiGF8AIElkb3dNYA3gQUmPlXMuAgZGRN/y+B+SxpWfLwNWjoh+XXjPPsApEfEgcB+wEhmUp2RK7ZKk+8vPdwFLdaFNZmad1tMDeC3k7X3bf7vqAyZt45wdnHcQMD+wRunF/nIy5zZrX0feafh5AjNHjt3MKtATwfgbABGxDNk7vRu4k+xxLlfO2QW4X9Lr5fHSETGk/LwD8LCk14B/AgMiYo6ImB2YJFfcoD/wrKR3ImIxYPOG514D5uvgdVNql5nZdNETPb13I+IOYCFyMOx5gIjYGbgiImYlB8p2anjNA8D2ETGG7IF+HUDSnRFxE/AI8CTwOPCpJu95BnB1RNwPPA3c3PDcL4CdI+IBJg7gUa7/whTaZWY2XbS0tk5N9qC5Mpuir6Q3uvCaocCpkj7fbQ2picdOGdl9H24Pe/me26puwgxrgUFDpnySTZUVDhndMq3XOOLKsZ3+d3rC1zae5vfrSK9d9GFmNiPp1jSFpC5/a0i6BZjhesVmZl3hnrGZWQ04GJuZ1YDnzZrZTG3d5euxlss9YzOzGnAwNjOrAQdjM7MacDA2M6sBB2MzsxpwMDYzqwEHYzOzGnAwNjOrAQdjM7MeFBFHR0RrRKw0ufMcjM3MekhErEZuPffvKZ3r5dA9qDfVCO5NNXd70+cKva+91rGI6E/uLNTeeEnj2507B7nB8g7AH6d0bfeMzcw6bwS561D7PyOanHsc8BNJT3bmwu4Zm5l13hjg4ibH2/eK1wIGASM7e2EHYzOzTiqpiPFTPBHWA5YDnowIgMWB30fENyTd0OwFDsZmZt1M0mhgdNvjiHgKGCbpkY5e45yxmVkNuGdsZtbDJC0xpXPcMzYzqwEHYzOzGnAwNjOrAQdjM7MacDA2M6sBB2MzsxpwMDYzqwEHYzOzGnAwNjOrAQdjM7MacDA2M6sBB2MzsxqYpmBcNtmbt7saM5VtuCUihk3F6zpse0Q8NaXNA83MupN7xmZmNdAdJTT3j4gtgAWBQyRdCxARGwHfA/oALwB7SfpHROxKFlneupz30eOIWBs4k/ySmA04QdJPI6IfcBowAJiT3NzvIEkTShvWi4iRwKLAVZJGlmsvDZwDfAL4ABgl6Xft/wIRMQQ4C3gbuAtoKcdnKe35IvAu8Iakwd3wmZmZTaI7esavSRoE7AycARARCwOXATtKGgBcAVzeiWsdBvxQ0kBgJWBsOX4aME7SF4CBwMLAbg2v+wywLrAqsEdELFOOXw5cUdqwE/CTiPhE4xuWHVx/BuxXrn97uR7AKsAGwAqSVgG6nA4xM+uM7gjGPyv/vQtYNCLmBNYAHpT0WHnuImBgRPSdwrX+CBweEUcAX2jY+noz4JCIeAD4C7A6sGzD666W9KGkV4HHgaXKew0s701pywPAmu3eM4C3JN1SzrsKeLU89wTZs78gInae8kdhZjZ1uiMYvwPQkDKYlbzNb+3g/A/ave+cbT9IGgMMJ9MaP4qIE8pTLcBXJQ0sf5aVdEj7NhQTGtrQTPt2dXQeJbivCFxJpkgejYhFOjrfzGxq9dQA3p1kT3i58ngX4H5JrwP/BAZExBwRMTuwdduLImJZSf+UdA5wOvCF8tR1wMiI6FPOWygilpxcAyS9RvaEdymvWY5MO9zd7tS/AnNFxLrlvK2B+crPnwDmKnnmkWSP+XNd/jTMzKagR/bAk/RCua2/IiJmJXu6O5Xn7oyIm4BHgCfJtMKnykv3j4j1gffIAbP9yvERwMnAgxHRWp4bUV4/OTsC50TEgWSPfGdJL7Rr67sRsT1wVkS8DfwB+Hd5+tPAeeXvMCuZw76ryx+ImdkUtLS2dpRNsGl1+7aDe82Hu8CgIVU3odNevue2qptgNbHOVXd0mGbsrNdff73T/0779u07ze/XEc8zNjOrAQdjM7MacDA2M6sBB2MzsxpwMDYzqwEHYzOzGnAwNjOrAQdjM7MacDA2M6sBB2MzsxpwMDYzqwEHYzOzGnAwNjOrgR4poWlmNrOLiF8CSwIfAm+QW7s90NH5DsZmZj1jl7JbEBGxOXAhsFpHJzsYm5l1UkT0B/o3eWp8w56dwEfbtrWZj+whd8jB2IDeVbC9NxXCh9712doUjQCObnL8WOCY9gcj4nxgQ3KvzY0md2EHYzOzzhsDXNzk+Pgmx5C0B0DZhu4UYJOOLuxgbGbWSSUV0TTwTuF1l0XEuRGxoKSXmp3jqW1mZt0sIuaNiE83PB4OvFz+NOWesZlZ95sHuDoi5gEmkEF4uKQONz91MDYz62aSngPW7MprnKYwM6sBB2MzsxpwMDYzqwEHYzOzGnAwNjOrAQdjM7MacDA2M6sBB2MzsxpwMDYzqwEHYzOzGnAwNjOrAQdjM7MacDA2M6uBWlRti4glgHslLdQD1x4ILCvpqoZjDwBrSXq7u9/PzHqXt/9ye6fP7bvexj3WjloE4x42EBgGfBSMJQ2srjlmZh/X48E4ItYARgP9yqGjJF0fEfsABwLPArc0nD8UOFXS5zt4vBtwQDn9PTLQvgRcDywIzAX8GdgL6AscB/QrveFbJe0fEa1AX0lvRMQg4AyyGPSbwP6S7mnrrQPnkPtWzQ3sLqnzX6NmZp3Uoznjsq312cAOklYnA+c5EbEu8F1gsKQhZBDtzPWGAqOAr0haBVgfeJWspL9DCdgrAX2A3cpeU0cBN0kaKGn/dtebHbgWOFLSAOAI4NpynNKuOyWtSgb170/lR2FmNlk9PYC3NrAkMLb0TMcCrcBQ4PpSDR/g3E5eb1PgUkn/A5D0hqR3yL/HweU9HgK+SKYnpiSA9yTdVK53M9nbjvL8G5J+U36+C1iqk+00M+uSnk5TtAAPSVq38WBEHAB8uvlL+IBJvyTmbHe9ZnYA1gGGSHo9IkYBy3ayfc32pGo79m7DsQnMHDl2M6tAT/eM/wQsExHrtx0oOdpbgE0iYuFyePeG1zwJfC4i5o+IFmD7hud+DXw9Ij5ZrjVvRMwB9AdeLIF4PjI4t3kNmK+D9v0VmKOtfeW/swF/m6q/rZnZVOrRYCzpFWAz4OiIeDAiHgeOAR4GTgLuiIjbgP82vOa/wA+A+4CbyAG+tufGAd8DboqIB4E/kIH4UqBvRDwKXA3c1tCMm4F5yvuf0a597wFbASdFxEOlTVuX42Zm001La2uHO0fbNLp928H+cHvAAoOGVN2ELnn5ntumfJJNlXWuuqOj1GWnPT9ubKf/nS683sbT/H4d8Qo8M7MacDA2M6sBB2MzsxpwMDYzqwEHYzOzGnAwNjOrAQdjM7MacDA2M6sBB2MzsxpwMDYzqwEHYzOzGnAwNjOrAQdjM7MacLF0M7NuFhELApeRuwO9C/wD2EvSCx29xj1jM7Pu1wqcLCnK/pr/JDdm7pB7xj2oN9Xd7U01d3tTW6F3/R7Y5JVNlvs3eWq8pPFtDyS9TMOu9+Qemt+e3LXdMzYz67wR5NZw7f+M6OgFETELGYivm9yF3TM2M+u8McDFTY6Pb3KszY+AN4AzJ3dhB2Mzs04qqYjJBd5JRMSpwDLAcEkfTu5cB2Mzsx4QEScCqwObSnp3Suc7GJuZdbOIWBEYBfwN+FNEADwpaYuOXuNgbGbWzSQ9CnRpJ2nPpjAzqwEHYzOzGnAwNjOrAQdjM7MacDA2M6sBB2Mzsxrw1DYzm6m9+OdxnT534fU27rF2uGdsZlYDDsZmZjXgYGxmVgMOxmZmNeBgbGZWAzNdMI6IERGx8FS+9uKI2Le722RmNt2CcUTUZRrdCGCqgrGZWU+Z5gAZEa3AscCGwILAKEnXNjx3KLApcFtEHAN8H9iovPx3wGGSJkTEnsCB5LbWswDbSvprRDwF/BQYDCwKjJF0Zrl+kNugLATMXp67qDy3FnAK0Le81yHAoHKNayLiHWAHcgvtE4H1yjUeBr4t6Y2IWAy4tFz/ye74vMzMmumunvGHktYGNgPObZcGmEXSUElHAnsCA4HVyp9VyzHIwLmhpIFk0Px3wzU+KWldMiCPiogBpad9BXCgpEHAOsDIiFguIhYAfgEcKmmV8l73SDoReAbYWtJASY+RXxavSvpCee9ngMPL+54B3FqucRAZsM3Mul13BeMLACQJ+AuwZsNzlzT8vAFwsaT3JL0HXFSOAfwBuCgi9gMWk/RWk+s/B1wPDAWWBZYHfhYRDwC3AXOUY2sBj0n6U3ndBEmvdND2zYCdIuKBcp3NgKXKc+sD55drPAHc3OlPxMysC3ritrsFaG14/MZknqPh8ZZkj/iLwB8j4luSxk7m+i3Ai6U3O4mIGNbF9u4t6Q9deI2ZWbfqrp7xNwAiYhkyDXF3B+fdCOwaEbNFxGzALsBNJeXwOUl/ljQauIFMYbTZtVz/E8DGwC2AgLciYue2k0qKoh/wJ2CFkjcmIvpExPzltNeA+RqufR1wUETMVc7tGxHLl+f+0PB3WxL4Upc+FTOzTuqunvG7EXEHOdC1l6TnOzjvXGBp4P7y+PfAeaUdF0dEf+BD4GlgZMPr/h0RtwGfAr4n6WGAiBgOjImIQ4A+wHPkwN+LEbElcFpEzFOueTBwE5kHvigi3iIH8EYDxwD3RMSHZK/7WOBx4ADg0ojYhgz+N07DZ2Rm1qGW1tb2WYOuKTMm+kp6Y4onT931nwKGSXqkJ67fkx47ZeS0fbjT0cv33FZ1E2ZYCwwaUnUTZlgrHDK6S5t+NtOVf6fd8X4dmekWfZiZ1dE0pykk9dg3Rbn+Ej15fTOzOnDP2MysBhyMzcxqwMHYzKwGHIzNzGrAwdjMrAYcjM3MasDB2MysBhyMzcxqwMHYzKwGHIzNzGrAwdjMrAa8p5uZWTeLiFOBrYAlgJU7U3XSPWMzs+73S2Bd4F+dfYF7xmZmnVQ2wOjf5Knxksa3PZB0ezm/09d2z9jMrPNGAE82+TNiWi/snrGZWeeNAS5ucnx8k2Nd4mBsZtZJJRUxzYG3GacpzMxqwMHYzKybRcQZEfEfYHHgpoh4dEqvcZrCzKybSdof2L8rr3HP2MysBtwzNrOZ2sv33FZ1EwD3jM3MasHB2MysBhyMzcxqwMHYzKwGHIzNzGrAwdjMrAYcjM3MasDB2MysBhyMzcxqwMHYzKwGHIzNzGqg8mAcEbtGxDVVt2NyImJgRGxbdTvMbMZVeTDuJQYCDsZm1mM6VbUtItYARgP9yqGjgEeBe4HzgI2AuYAdgW8BawBvA5tL+l9E7Fqeew1YGngJ2FnSf5u812HAzuXhPcB+wATgCWA1Sc+W884A/ifppIhoBY4AvgosCHwT2KC0azZgG0mPl9ftAuxd/u6vAt+WpNLGHYBXgJXIrVW2At4HjgP6RcQDwK2lVqmZWbeZYs+4bE19NrCDpNWBYcA55HbVCwK3S1oVuAC4GfixpAHAfcC+DZdaBxglaRVgHHB6k/famAzEawMrA32AIyW9DVwC7FnOmwfYDji/4eXjJQ0CDgN+1dCuS4HvltcNIXu465a/yynAhQ3XGAQcLGlF4DFgP0kvkV8+N0ka6EBsZj2hMz3jtYElgbER0Xastbz2DUnXl2N/Af4j6YHy+D7gyw3XuV2Sys/nAw83ea8NgJ9Jeg0gIs5lYtD+MXB7RJxIBuwbJD3f8NorG9rR2tCu+4Aty8/DgVWAu8vfpQWYv+Ead0h6uvx8V7v2m5n1mM4E4xbgIUnrNh6MiCWAdxsOTQDeafe4o+u3kAG9M8dbASQ9HRH3AJuTaYa92p3X9t4TmrSrrR0twIWSjuqgXZ1tv5lZt+rMAN6fgGUiYv22AxExiAxsXTE4IpYpP+8K/LHJOTcC20VE34hoAfYAbmp4/kfAGOADSXd28f0Bfg18PSIWB4iIPhGxeide9xow31S8n5lZp0wxGEt6BdgMODoiHoyIx4Fj6HowHgccGxEPAl8EDmjyXmOBnwB3MjGNcULD8+PI3utZXXzvttffSuaPryvteITsaU/JzcA85e9/xtS8t5nZ5LS0tjbLFnSvMlNhmKStp/E6SwJ3AEtLeqs72taTHjtlZM9/uN2kLvuAzYgWGDSk6ibMsFY4ZHRXO4Ufc/u2gzv973Sdq+6Y5vfrSK+ZZxwRxwG3Ad/pDYHYzKwrpssAlaSLgYun8RpHkVPMzMxmOL2mZ2xmNiNzMDYzqwEHYzOzGnAwNjOrAQdjM7MacDA2M6sBB2MzsxpwMDYzqwEHYzOzGnAwNjOrAQdjM7MacPF0M7MeEBHLktvFLUju+/l1SX/v6Hz3jM3MesbZ5J6gy5Lbxp0zuZPdMzYz66SyQXP/Jk+NlzS+4byFgdWYuI/mT4EzI+ITkl5odm0H4x7UHYWvzaxndalgfMQxwNFNnjmW3AGpzaeB/0qaACBpQkQ8U447GJuZTaMxNK/NPr7JsS5xMDYz66SSiuhM4H0aWCwi+pRecR9g0XK8KQ/gmZl1M0nPAw8A25dD2wP3d5Qvhum0IamZ2cwmIpYjp7bND7xCTm1TR+c7GJuZ1YDTFGZmNeBgbGZWAw7GZmY14GBsZlYDDsZmZjXgYGzdIiK89LsbRcTCEbFu1e2w6cfB2KZK++AryXMku0lEzAocDOwZEV+suj1TUlaXtf08R5Vt6c0cjGukt/QuI6KlLfhGxP4R8b2q2zQ5EdH097yOn3f5bD8gi868Bnw1IgZX26qOleC7UUQsEhGfB46MiNmrbldv5NoUNSKpNSI2Ab4K/Bu4StLfKm7WxzQE4oOALYB9yuOWOvaQJX0IEBE7AXMDr0i6unzetWwzsDLwKeALwBIRMUbSHypuUzPzAAsDvwb6AVtKeq/aJvVO7hnXQFsPrfQsjgeeBRYBzo+IFatsW6OIWLLcQhMRAWwDrAs8FxE7Az+PiNXK85X3OhvbEBFfA04kSxiOjogj4KMvwMrb2qa0ZzBwEfBdYEOy5OJ2EbF2pY1rQtLLwIvAAPL39k34WOqiNp9vnXk5dE2UIPY94GhJd0XE4sC3gCHAvpIerrBtLcB8wF+AyyQdHRH9gN+R//j+BTxD9ubelLRTVW1tpvSIVwJOl/RsRKwBXA2cI+nEalv3cRGxNbCxpN3L40WB68mgd4qkG6psH3z8LigihgBrkz35kyXdXbYdelnSi1W1szdxz7gGSm9zSWAdMkWBpP8AZwH3kD3keSvsYbSU0oFfBbaJiO8AbwB7Aw8Cp0o6itxWZs6ImLuidn5MyV/uSLa1FUDS3cC2wOERcUiFzevIu8CKbYNhkp4BLgTeAZ6qsF0fKT34L0XEURGxJXAfcBnwN/Jz3Q84D1isynb2Ju4ZV6RZrjIitgMOBc6T9H/l2GLAPHXIHZfezwFknvh4Scc0PLc3sDuwa9W9+Caf65zAr4C5JQ1pOD6I3C6nw00ie1pbe0tvfRHgVUm3RMQvybuRI4EFyLz8kZL+XFVbG5Xfhf8jOwtzkxtuHg7MSX75bQWcJOn6yhrZyzgYV6DhH+AGwJbAHMA1ksZGxLbACOBKSafXoI1t/90H2JUMuCsDPyD/MY4GlgKOA46tSyCOiB3IINZf0gkRMS/wMzIg12q6WEQMI7ft+TX5+zBG0oURcQH5u/E5MrD9psJmfiQiBpD/vw+X9HhEDCXr9X4AHCXppYiYV9IbNR4grR2nKaazhuC2MXAaWYBawC8jYntJV5E7yX49Ij5TYWpiKZhk/vDSwDGSHpJ0OZmyGFn+/Ius1VpZIIZJZnnsC3yHvK3fLiKuIGcObUWmUWoR1OCjmrffAb5I/h68CdwAIGn3kn/fVNJv6jAQFhHzAJuQ7V29HB4HXA70BU4tqaG3wPPPu8I94+kkIvpJeq3h8Q+AcZKuK483IQtRrwX8h+zR/a+CdrYw8bbzDEmHluNXAn0kbd1w7hXAisBQSa9M77Y2U3blvRrYXdI/yt/nRuA/knYtwWQBSR1ufzM9RcQy5KyUl4FvANtLeiIihgP/k3RP1b3LJoN1/YDDyBkUp0u6qRwfCrwo6ZFKGtrLORhPB+UW+RfAzpL+VwLEz8ndY/dt6C1fApxYk/zwSsDtwI8lfbfkrq8iB2pGADsAnwe+L+nZCtu5Dtkr37M8/jRwHbBZW8Ato/o/ALaW9G6FbZ0X+Iykx0rgep8cCB1DfgG2BeKhZApoR0l/qaq9MMmd3FfIaXazkQO1T5N57NWBCyX9tsJmzhCcppgOJL1BDmrMHxG7l17G94HPRcSe5Zd9ELAqFS7EaZjvPGvp3QwGRkTEiZL+C3ybnPHxGzI9cX6VgRhA0u3ACWVAiRKAHwHOK71gyL/H7EDVt/mLAKdHxOnkTIN3JD0I3EzmW7csKZYfA4dUHYjho1kTw4ATgN8Cq5G94dfIHPyjwLcjYqE6pFF6MwfjHhQRszU8fI8ciDkrInaUdBfwE+CgiPgVmaIYJemxCpra/lZ0johYQNKjZO/3gIg4vuSLVwN2AYZUeTvauKhA0r+BcyLirnJoX3JO7iMlHTQCOEjSO9O/pRNJ+geZMvk2cLWk+8rxE8hpYfMBiwP71yhH3BfYGhhG9t4/JAdxIRd5nAUcKOlF54enjdMUPaTMEV0XeJX8Jd6M7E0OA84G9pN0ZUQsCHwWeF3S32uQHzwAGErmgs8gb5eXAv4MXCLpgKra1iYi5ie/DK4rs0/el/SLiLiXnBr2pXLeTuTqtX9I+meF7W271W9b3rw4+QVxEnCFpHcjYm5Jb1XVxo6UwbgzyDu2FcjUyZMRsQWwLDnHfEKVbZxROBj3kJIf3ALYE/gMsE3bHNGI2Ir8BT9O0jnVtXJSEbEruepvW2ANYCfgTkmjI2IguQpsIDlIU+UXxmfJaXabkHd3X1EuyyUi7gdekrRBVe1r1BCIhwN7kb3Iv0eusjuFnJv7Ftlb/jrVf7Zt7Z0FaC0/HwbsDBwq6bclJXQe2aG4saq2zmgcjHtQZK2JX5I5zFPbRp3Lc9uQPeRVgGdUitlUKSKOJ3uRl5THQ4FrgI0k3RsRs6smRWAia0scSc7P3rHdc38H/iZp00oa105kGczTgAMkjWs4vhWZUpkd+KGkaypq4iQiYlPyi+Hv5KDti2TNlKWBJ8je/aFe0NG9nDPuZo15Pkn3AhsBY4GdI4vVEBFLAQ8BIek/VQTiaFdWsrR7YeCjHqWkW8iZCW3eny6Na6JJ/vQccoHEixFxXkQsVM5bXNIylEpyNbEqOeg1LiLmiIg+ETGLpGvJfOyWkq6pSY54FeAIcmVdH+BcYEGyV38kOW1wBwfi7ueecTdquMVbl+w9PAzcQfZ89iZzbC+SBVX2aRvAqaCds2hiWcmBZM710ciCNPeTE/hPItMAI4ENlbUyKhGTrqzbmBxEekbSwxGxJrBHOfVBMje/bV3mPQNExNnAJyRt1XBsMLlC8DdVD3w1/N72J2fLzCXp6pLj/jqwObnabtxkL2TTxD3jblICXNvKurOACWRe+HhgfuBMcmXVgsAJFQbiAcCg8vOBwKXAjRFxLFnMfE1gvdLePcm5uZUFYphkZd0BZO9sC+C0iNitzEo5ixwo3REYUWUgbpgeuGhELFEOn1aOjSz/bSuR+UbVgRg+mr62OXAXcBRltkSZtngReWf3w4iYv/0dlXUf94ynUUT0lfR6+XkVcoralpRpbOQiiRfJegP/bOuVVjVrIiIuJHtkVzCxoMsqZPnOu8ke8fvkF/XcymptlYuI3chFM+tHxInkAoSngV9LuqicM2+Z012pMlg3kvxyexk4Hfgkefv/Gvn5H1WXW/2SNhtJLkR6hZxy+VtJ+5fnFwbmlfREda2c8flbbhpExHzkvOHdyqG/kwFuMbKAzupMDHr7lPPbyjhW9S34TeB5Mgf4jKQPSi99FDmD4gRgEUnvVRmIm+RPnwS+WRZFfJ6cIvgOcGg5BqWweZUiYj0y6G5J3gktBzws6dfk4pM9yNWB19ckR7w0WfZyvKSx5U5jGLB+RJwPIOl5B+Ke52A8beYgC/1sGhE7SXqrYaHEuNJj/g/wB7Is5qsV9YYbBxUnkNOoHgQGRMSgiJitDDYeRY6YV7o4ol2OeMuIWEzSH4GAc1sZAAANAklEQVT/kimUoyU9R372vwKuhdoUpVmYLPyzJrAdmeZ5OyLWKl98/yqrGStvb0QsVRainE1ufrp4addfybYPjYgV6/ClMTNwmmIqNQx6LECWD/wKuWfdTyK3INqOHMDbgJwGVMn+Ze0C2/pkz/zfyhoIZ5OrvsYA90t6LyLmrHqlWpvIGsl7A18tQYOI+DGZg3+QrBy3g6Qnq2vlpEoe/iByCtgWkl6OiA3JLZ+2KqsFK1dSD2cAIyU9VdJXGwOfb/uyiIh5JFV+tzGzcM94KpVAPJDcU+1s4PfAtmVl0tXk/OK5yYLglW0k2RCIDwSOJgv8XB5ZC2MfcuDraLICF+QuE5UrM1J2B76sidXXIOti/JMs4bhHlYG4YbBuicjCSpDjBHeSdxfvlDm7J5O1nisPxG1tlvQ8uZnokeXxbuRdxt8ii0LhQDx9ORhPpcgiNFuTBX9WIOe93kCuDBsu6TxJ+ysLxld6m1cGlL4iaShZGvN/wIMlZbEPmet+Fqq7dW4IbG2/k5/M5ujZ8lxbLYo/SToS2LykhCrTsLJuLPCTiPg5OdPjCHJV3a+A/cmaI7WoNQHM1fDzgWR9588CSPoWcCWwfBUNm9k5TTENyjSxrcjNLo8FHgf2I1MT3yQHyCrJETe+b2St5HmBZYD1yc0u349ckvtb1agmQkQsK+lvEbE6OQh6hHLPOiLiW2Qudg9gQg1yrp8j7ypOJgvDHwIsAZwmSZFL4lskvV7V7JmGts5C/v//HZmeeJJc3v5HcgPR69qd7x06pjMH4y4qqYl1JJ1ZHq9I5oeXJwfA/g4sKulfFbWvMUe8mKT/RhbMOQ64V9K25blvkjMqNim3rJWLiCC3HjpG0hURcSZ59/Y8OY1tb2AX1aB4eWRR+JvIHbN3lPRWRMxFLh9/XNLBlTawaPLFPJyc7XMIWapzG+B14GvkjAoHhIo4TdFJEdESWRJzVWDzMrhEuVW+i6xy9j1gzpoE4hHAqMgdRn5CrqxbJCK2jdwReR8ysFUWiJssIHieTPscUBbPHE6uYFyavPuoNBA3pFJmU25iejn5+7ByZA3ot4GfAi3RUOKzKg2DzGtHxEER8XXgUUlnk5X5XiLrEX+W3FnGgbhC7hlPQcMv9EdFcspsiS2BmyWdGRHLkyPop0l6vMr2AkRuk/41clnwMw3HjwQ+QX4J/7gObYUcrJN0a/m5PzCczGeOkvS7cryPKizV2PB7MBz4MjlD5p3IeskbkAV1HiErsY1QxTtfNLR3GJnuuYlcbLISsK+kPzWcez7wpmpQHnVm5mDcCSXnujc5Qn6jpHNKL2MfcuBrebIg+O8rat9HOzmTI+RXkCvpniPrCmxM9oC+U86rOrCtB3xJ0lGR9Zx/TfbYvlmeX5BctfZFsobHL6pqa6OI2Aw4hgzEjRX4RgEHAz8CrpN0X1U514iYQ1kfuQXoTy5nPlG5l15fcixj7fLf1yV9UGbaLEN+1g4IFXGaYgoiYlWy1/tTcpuZkyPicEmXkjMnbiY3v6wkEMMkMyAWVy4HfpMcUDwLmJO8nZ6f7BlBFtqp0tvA3hExStJL5IyDxUuOmHLsfrJuxgPVNXOiEsj2JFdT3hMRwyPisshdW04ipzcOI7dPqmRWSvkSOyciBpf3f4ucRx6lTa+TaZ9ZgHdLIF6ALGB1tgNxtdwznowyd/Ristbs5eVYkL/QW7bdWtdBRKxG3iKPBP5FLm3+SxnA24qJ1dcqLaLTkNPehizPeIyk08vsiZPIec7XA7uRiyae6fCC01GZGXEL+dnOQs6c+RS5r95uynoj/0eOHWxYxcKZMqj4LXInkTGS7owsTtSfss1T+ZxPIzc/faa8rjYLfWZm7hk3UQbr2m75+zGxRCOSRC6/rbR32WTO6ptksBgFrKishfBcmQ52JLBrlYEYJlmAMgL4EjAOODoijlTWx9iFLKzzBXJBR2WBuGGw7rMR8elyx/FVclXlyZJGAT8kg+9nACR9m1z+XElgK4OK55PT7A6OiJXJO7oFgFMj4jzyLulUSc80LABxIK4B94wbNORe51DZ0r1MZTuD/AUfQebWfgF8TWUbpSpFxGoquwhHFn3ZgqxJewq5b933yboYlWx02l5ErAFcQAbcVmBlslrYGEmnlnNqsaNIyREfRpZD/R9wraQry3NfJb/kji4LOirLwzeZvvZpcowjyBkp/yY/78+S0+7u8Tzi+nEwLhoC8YbkL/IHwCOSjikpgJ+QmzLeSG4ieUeFzQU+Cr4/IlelHV+OLUcOfvUjBxgfUIVbOjUJFEPItM/nG46dSublD5N0SgXN/JjIBT2XkbNS3ieD2XZkbvgO8vfh/PaLJaoSubXTYHLO8E/JvPwospTracpqbFZjTlMUJRB/iSyacwWZz9wzIn5Uep47kcVp5moLxE1SBT2qyfs9Q+a0B5TcYFvFrXuBPwEv1CUQR8QGEbER8B7weNs87eJxMqf9ywqa2ZF5gacl/VW5s/QN5DzoZSW9RuZcr5vevwPNlC+404C+ZNnWe8k88ffJXvHIiOjfZF631Yh7xg0i4iByFdKF5fECZI5wN3Ke5mpkT/T26b3Cql1gG07WaviwBIStyV7bc2SB+G8C26lU36paROxDzkL4I1le8mQyzzo/mefegxz0qry9EfFlMg98J1lj4niyot37EXEwsJCkkVVPD2xT8sKjyWL195VjJ5DL3r8ELAl8UPLJVmP+ppzUJ8npagAot3+/lpwGNIHctWNvMg0wXTUE4v3Jua5rAOdGxBjlrsI/JAdqtgb2rkNgg49un7ckF0o8R36pnUp+hveR9X+3rUN7I+Iz5B3QDcp6GM+Rvw/7RsRXyC+538NHdaErFVmsamNyPvYXyrE+ZNGqZ4HZJT3uQNw7zLQ944Yc8afI1MMTEbEIuaT5FXLtfts2SrvXZLBuaTKFsomkFyOiHzmweLqk0eWcuVWvwj9Dyd0u5gA2JautvV3SFJeoBmUaS6phZeB2cmXi4eV4f3Ju8bJkCuCSuqysa3i8EFmcak1yEHRsRKxNzqrYRNJT1bTUumqmDcbw0e3+aHJu61Nk4ZQ+5CKEBYHZgONqNEgzgMwRr97QU94c2FTSnlW2rSOR+wL+AXhCUttGqDuRsxQ2VsWbnTaKiGvI2/ul26YBxsQ9C+eR9GYdZiGUQeZNyTuLG8hpjQeQd22/Ie+QLlJN9tizzplp0xSRmzAOI29D1yIHw7Yj84PDyN07hlUxSFPmOfdpeNwHQNJD5K3z6IbTPwfMEzUoTNOBh8i7jXciYv/IIkUjyAGwygJxwzziT5XFEkjamgxubUuHYeK/kbfKOVUH4sHk//9WMj1xMrnK7lRyyuCiwO9V9tirwwCjdc5M2TMut3bPAxcrdzggImYFbiX3rju84vbNpawARkTsRVYte1tZy2Edsuf+GbJ4+Q7knOdazCNupuQ2NyTz2f8CLlMNihS1uzN6hpwzfF9EXEnutbdMWUJcqYaU2uxkrZEXJN0SEWuSU+8WIMu3jicHQ4cDx0u6ubJGW5fNlMEYILJE47XAymXqEpG7PC8q6YQK2/UJcqrX8mSFrbPJ/dNOBG6VtGNZmrs/uRDhjrIq0Lqg3BkdSuZWHyIXySwE7KUsBn8dOT/3lupaOVFJRx1Ops5ulXRgOT6I3J6qP/nFvBSZwrimTikgm7KZNhgDRO5PdhE5Of4pMvDtJ2lsxe3aghwRv4gcNHosIuYgg/Q9kr5WZft6u8ncGY0jv9wObTi3Djni5YATyJWf/ciplpdo4gYHa5AV2B4rj2eV9EFV7bWpM9PmjAHKAMfO5AKPweSAUuV71ilLRu7MxG18KMuzlwc2jIjLqmtd7yfpRbL3uF3pIVOC1wXAa+3OrToQr0RWBrxZWazqp2RBpe0i4jsAku4uX9httSYciHuhmToYAyhLX24MfJvcKbkWSrs2BS4qtQbaAvInyfKYNg3K3c82wJ0RsUdEbEDeId1XbcsmGVzsQ+ay7ya/mJE0npyr/SNg+8hCRm1BeOa9zZ0BzNRpikYRsSU5mLNCnXoWkTs1nAMM9pzR7lcWc4wlv+CukPT3KlMTDYN1w8mBuAXIBTIjyC/idctUu77A3JKeq6Kd1v0cjBtExLzKUom1UtcvihlFCciXAAMkPV91njhyZ5ljyQG5C8mB2j3Kz0sDA90LnvHM9GmKRnUMxACSfg6s5kDcM0pKaG/g9jL4VWUgbgG+QqZQlicXIR0s6VVgX+Axcl68zWDcMzYr6nBnVPLEF5NBeFFyKf4/I2JHsk71QW1z0G3G4p6xWVF1IC5tmEAu5hkMXFAC8RByjvFvHIhnXO4Zm9VMWdTzTXLQ7lZgADCqbYmz88UzJgdjs5qKiBXJ3WXeVW4aYDMwB2MzsxpwztjMrAYcjM3MasDB2MysBhyMzcxqwMHYzKwGHIzNzGrAwdjMrAb+H2XEusdc8ur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WMAAAEvCAYAAACQWKD2AAAABHNCSVQICAgIfAhkiAAAAAlwSFlzAAALEgAACxIB0t1+/AAAADl0RVh0U29mdHdhcmUAbWF0cGxvdGxpYiB2ZXJzaW9uIDMuMC4yLCBodHRwOi8vbWF0cGxvdGxpYi5vcmcvOIA7rQAAIABJREFUeJzt3XeYXVX1xvHvEDokhCIioIKURQ0BjJQQCIpISUCqVEFAUGpASoj0ZgTEgMiPXgWlWVCMUpRQBASkg68FUBSkh17D/P5Ye8jNcCeZSWZyziTv53nyMPfcc8/duUzW3WftvdduaW1txczMqjVL1Q0wMzMHYzOzWnAwNjOrAQdjM7MacDA2M6sBB2MzsxpwMDYzqwEHYzOzGpi16gaYmc2IIuIp4J3yB+AwSb/v6HwHYzOznrO1pEc6c6KDsZlZJ0VEf6B/k6fGSxo/Ldd2MO5Bj50ystcU/nj5ntuqbsIMa4FBQ6puwgxrhUNGt0zrNY64cmxX/p0eCxzdwfFjmhy/PCJagNuBUZML2B7AMzPrvDHAkk3+jGly7hBJqwCDgBbgzMld2D1jM7NOKj3bTqUjJD1d/vtuRJwFXDe5890zNjPrZhExT0TMV35uAbYDHpjca9wzNjPrfp8Ero2IPkAf4DFg78m9wMHYzKybSXoCWLUrr3GawsysBhyMzcxqwMHYzKwGHIzNzGrAwdjMrAYcjM3MasDB2MysBhyMzcxqwMHYzKwGHIzNzGrAwdjMrAYcjM3MasDB2MysBnptMI6IXSPimk6cNzQiNmx4vGhE/LFnW2dm1jUzQwnNocC8wA0Akp4B1q+yQWZm7XVrMI6IVnJjvg2BBckN+K4tz20EfI8stPwCsJekf0TEUOB04C/AKsAHwK6SHouIXYFhkrYu15jkccP7LgL8FOgHzAlcL+nQiFgZ+BYwS0RsAPys/LlX0kKdaNcY4G5gLaAV2E7S4935mZmZQc+kKT6UtDawGXBuRCwcEQsDlwE7ShoAXAFc3vCaAcDFklYDfgxc2sX3HA8Ml7Q6MBD4fERsJOlh4GzgUkkDJY1ufFEn2rUicHZ57irgiC62y8ysU3oiGF8AIElkb3dNYA3gQUmPlXMuAgZGRN/y+B+SxpWfLwNWjoh+XXjPPsApEfEgcB+wEhmUp2RK7ZKk+8vPdwFLdaFNZmad1tMDeC3k7X3bf7vqAyZt45wdnHcQMD+wRunF/nIy5zZrX0feafh5AjNHjt3MKtATwfgbABGxDNk7vRu4k+xxLlfO2QW4X9Lr5fHSETGk/LwD8LCk14B/AgMiYo6ImB2YJFfcoD/wrKR3ImIxYPOG514D5uvgdVNql5nZdNETPb13I+IOYCFyMOx5gIjYGbgiImYlB8p2anjNA8D2ETGG7IF+HUDSnRFxE/AI8CTwOPCpJu95BnB1RNwPPA3c3PDcL4CdI+IBJg7gUa7/whTaZWY2XbS0tk5N9qC5Mpuir6Q3uvCaocCpkj7fbQ2picdOGdl9H24Pe/me26puwgxrgUFDpnySTZUVDhndMq3XOOLKsZ3+d3rC1zae5vfrSK9d9GFmNiPp1jSFpC5/a0i6BZjhesVmZl3hnrGZWQ04GJuZ1YDnzZrZTG3d5euxlss9YzOzGnAwNjOrAQdjM7MacDA2M6sBB2MzsxpwMDYzqwEHYzOzGnAwNjOrAQdjM7MeFBFHR0RrRKw0ufMcjM3MekhErEZuPffvKZ3r5dA9qDfVCO5NNXd70+cKva+91rGI6E/uLNTeeEnj2507B7nB8g7AH6d0bfeMzcw6bwS561D7PyOanHsc8BNJT3bmwu4Zm5l13hjg4ibH2/eK1wIGASM7e2EHYzOzTiqpiPFTPBHWA5YDnowIgMWB30fENyTd0OwFDsZmZt1M0mhgdNvjiHgKGCbpkY5e45yxmVkNuGdsZtbDJC0xpXPcMzYzqwEHYzOzGnAwNjOrAQdjM7MacDA2M6sBB2MzsxpwMDYzqwEHYzOzGnAwNjOrAQdjM7MacDA2M6sBB2MzsxqYpmBcNtmbt7saM5VtuCUihk3F6zpse0Q8NaXNA83MupN7xmZmNdAdJTT3j4gtgAWBQyRdCxARGwHfA/oALwB7SfpHROxKFlneupz30eOIWBs4k/ySmA04QdJPI6IfcBowAJiT3NzvIEkTShvWi4iRwKLAVZJGlmsvDZwDfAL4ABgl6Xft/wIRMQQ4C3gbuAtoKcdnKe35IvAu8Iakwd3wmZmZTaI7esavSRoE7AycARARCwOXATtKGgBcAVzeiWsdBvxQ0kBgJWBsOX4aME7SF4CBwMLAbg2v+wywLrAqsEdELFOOXw5cUdqwE/CTiPhE4xuWHVx/BuxXrn97uR7AKsAGwAqSVgG6nA4xM+uM7gjGPyv/vQtYNCLmBNYAHpT0WHnuImBgRPSdwrX+CBweEUcAX2jY+noz4JCIeAD4C7A6sGzD666W9KGkV4HHgaXKew0s701pywPAmu3eM4C3JN1SzrsKeLU89wTZs78gInae8kdhZjZ1uiMYvwPQkDKYlbzNb+3g/A/ave+cbT9IGgMMJ9MaP4qIE8pTLcBXJQ0sf5aVdEj7NhQTGtrQTPt2dXQeJbivCFxJpkgejYhFOjrfzGxq9dQA3p1kT3i58ngX4H5JrwP/BAZExBwRMTuwdduLImJZSf+UdA5wOvCF8tR1wMiI6FPOWygilpxcAyS9RvaEdymvWY5MO9zd7tS/AnNFxLrlvK2B+crPnwDmKnnmkWSP+XNd/jTMzKagR/bAk/RCua2/IiJmJXu6O5Xn7oyIm4BHgCfJtMKnykv3j4j1gffIAbP9yvERwMnAgxHRWp4bUV4/OTsC50TEgWSPfGdJL7Rr67sRsT1wVkS8DfwB+Hd5+tPAeeXvMCuZw76ryx+ImdkUtLS2dpRNsGl1+7aDe82Hu8CgIVU3odNevue2qptgNbHOVXd0mGbsrNdff73T/0779u07ze/XEc8zNjOrAQdjM7MacDA2M6sBB2MzsxpwMDYzqwEHYzOzGnAwNjOrAQdjM7MacDA2M6sBB2MzsxpwMDYzqwEHYzOzGnAwNjOrgR4poWlmNrOLiF8CSwIfAm+QW7s90NH5DsZmZj1jl7JbEBGxOXAhsFpHJzsYm5l1UkT0B/o3eWp8w56dwEfbtrWZj+whd8jB2IDeVbC9NxXCh9712doUjQCObnL8WOCY9gcj4nxgQ3KvzY0md2EHYzOzzhsDXNzk+Pgmx5C0B0DZhu4UYJOOLuxgbGbWSSUV0TTwTuF1l0XEuRGxoKSXmp3jqW1mZt0sIuaNiE83PB4OvFz+NOWesZlZ95sHuDoi5gEmkEF4uKQONz91MDYz62aSngPW7MprnKYwM6sBB2MzsxpwMDYzqwEHYzOzGnAwNjOrAQdjM7MacDA2M6sBB2MzsxpwMDYzqwEHYzOzGnAwNjOrAQdjM7MacDA2M6uBWlRti4glgHslLdQD1x4ILCvpqoZjDwBrSXq7u9/PzHqXt/9ye6fP7bvexj3WjloE4x42EBgGfBSMJQ2srjlmZh/X48E4ItYARgP9yqGjJF0fEfsABwLPArc0nD8UOFXS5zt4vBtwQDn9PTLQvgRcDywIzAX8GdgL6AscB/QrveFbJe0fEa1AX0lvRMQg4AyyGPSbwP6S7mnrrQPnkPtWzQ3sLqnzX6NmZp3Uoznjsq312cAOklYnA+c5EbEu8F1gsKQhZBDtzPWGAqOAr0haBVgfeJWspL9DCdgrAX2A3cpeU0cBN0kaKGn/dtebHbgWOFLSAOAI4NpynNKuOyWtSgb170/lR2FmNlk9PYC3NrAkMLb0TMcCrcBQ4PpSDR/g3E5eb1PgUkn/A5D0hqR3yL/HweU9HgK+SKYnpiSA9yTdVK53M9nbjvL8G5J+U36+C1iqk+00M+uSnk5TtAAPSVq38WBEHAB8uvlL+IBJvyTmbHe9ZnYA1gGGSHo9IkYBy3ayfc32pGo79m7DsQnMHDl2M6tAT/eM/wQsExHrtx0oOdpbgE0iYuFyePeG1zwJfC4i5o+IFmD7hud+DXw9Ij5ZrjVvRMwB9AdeLIF4PjI4t3kNmK+D9v0VmKOtfeW/swF/m6q/rZnZVOrRYCzpFWAz4OiIeDAiHgeOAR4GTgLuiIjbgP82vOa/wA+A+4CbyAG+tufGAd8DboqIB4E/kIH4UqBvRDwKXA3c1tCMm4F5yvuf0a597wFbASdFxEOlTVuX42Zm001La2uHO0fbNLp928H+cHvAAoOGVN2ELnn5ntumfJJNlXWuuqOj1GWnPT9ubKf/nS683sbT/H4d8Qo8M7MacDA2M6sBB2MzsxpwMDYzqwEHYzOzGnAwNjOrAQdjM7MacDA2M6sBB2MzsxpwMDYzqwEHYzOzGnAwNjOrAQdjM7MacLF0M7NuFhELApeRuwO9C/wD2EvSCx29xj1jM7Pu1wqcLCnK/pr/JDdm7pB7xj2oN9Xd7U01d3tTW6F3/R7Y5JVNlvs3eWq8pPFtDyS9TMOu9+Qemt+e3LXdMzYz67wR5NZw7f+M6OgFETELGYivm9yF3TM2M+u8McDFTY6Pb3KszY+AN4AzJ3dhB2Mzs04qqYjJBd5JRMSpwDLAcEkfTu5cB2Mzsx4QEScCqwObSnp3Suc7GJuZdbOIWBEYBfwN+FNEADwpaYuOXuNgbGbWzSQ9CnRpJ2nPpjAzqwEHYzOzGnAwNjOrAQdjM7MacDA2M6sBB2Mzsxrw1DYzm6m9+OdxnT534fU27rF2uGdsZlYDDsZmZjXgYGxmVgMOxmZmNeBgbGZWAzNdMI6IERGx8FS+9uKI2Le722RmNt2CcUTUZRrdCGCqgrGZWU+Z5gAZEa3AscCGwILAKEnXNjx3KLApcFtEHAN8H9iovPx3wGGSJkTEnsCB5LbWswDbSvprRDwF/BQYDCwKjJF0Zrl+kNugLATMXp67qDy3FnAK0Le81yHAoHKNayLiHWAHcgvtE4H1yjUeBr4t6Y2IWAy4tFz/ye74vMzMmumunvGHktYGNgPObZcGmEXSUElHAnsCA4HVyp9VyzHIwLmhpIFk0Px3wzU+KWldMiCPiogBpad9BXCgpEHAOsDIiFguIhYAfgEcKmmV8l73SDoReAbYWtJASY+RXxavSvpCee9ngMPL+54B3FqucRAZsM3Mul13BeMLACQJ+AuwZsNzlzT8vAFwsaT3JL0HXFSOAfwBuCgi9gMWk/RWk+s/B1wPDAWWBZYHfhYRDwC3AXOUY2sBj0n6U3ndBEmvdND2zYCdIuKBcp3NgKXKc+sD55drPAHc3OlPxMysC3ritrsFaG14/MZknqPh8ZZkj/iLwB8j4luSxk7m+i3Ai6U3O4mIGNbF9u4t6Q9deI2ZWbfqrp7xNwAiYhkyDXF3B+fdCOwaEbNFxGzALsBNJeXwOUl/ljQauIFMYbTZtVz/E8DGwC2AgLciYue2k0qKoh/wJ2CFkjcmIvpExPzltNeA+RqufR1wUETMVc7tGxHLl+f+0PB3WxL4Upc+FTOzTuqunvG7EXEHOdC1l6TnOzjvXGBp4P7y+PfAeaUdF0dEf+BD4GlgZMPr/h0RtwGfAr4n6WGAiBgOjImIQ4A+wHPkwN+LEbElcFpEzFOueTBwE5kHvigi3iIH8EYDxwD3RMSHZK/7WOBx4ADg0ojYhgz+N07DZ2Rm1qGW1tb2WYOuKTMm+kp6Y4onT931nwKGSXqkJ67fkx47ZeS0fbjT0cv33FZ1E2ZYCwwaUnUTZlgrHDK6S5t+NtOVf6fd8X4dmekWfZiZ1dE0pykk9dg3Rbn+Ej15fTOzOnDP2MysBhyMzcxqwMHYzKwGHIzNzGrAwdjMrAYcjM3MasDB2MysBhyMzcxqwMHYzKwGHIzNzGrAwdjMrAa8p5uZWTeLiFOBrYAlgJU7U3XSPWMzs+73S2Bd4F+dfYF7xmZmnVQ2wOjf5Knxksa3PZB0ezm/09d2z9jMrPNGAE82+TNiWi/snrGZWeeNAS5ucnx8k2Nd4mBsZtZJJRUxzYG3GacpzMxqwMHYzKybRcQZEfEfYHHgpoh4dEqvcZrCzKybSdof2L8rr3HP2MysBtwzNrOZ2sv33FZ1EwD3jM3MasHB2MysBhyMzcxqwMHYzKwGHIzNzGrAwdjMrAYcjM3MasDB2MysBhyMzcxqwMHYzKwGHIzNzGqg8mAcEbtGxDVVt2NyImJgRGxbdTvMbMZVeTDuJQYCDsZm1mM6VbUtItYARgP9yqGjgEeBe4HzgI2AuYAdgW8BawBvA5tL+l9E7Fqeew1YGngJ2FnSf5u812HAzuXhPcB+wATgCWA1Sc+W884A/ifppIhoBY4AvgosCHwT2KC0azZgG0mPl9ftAuxd/u6vAt+WpNLGHYBXgJXIrVW2At4HjgP6RcQDwK2lVqmZWbeZYs+4bE19NrCDpNWBYcA55HbVCwK3S1oVuAC4GfixpAHAfcC+DZdaBxglaRVgHHB6k/famAzEawMrA32AIyW9DVwC7FnOmwfYDji/4eXjJQ0CDgN+1dCuS4HvltcNIXu465a/yynAhQ3XGAQcLGlF4DFgP0kvkV8+N0ka6EBsZj2hMz3jtYElgbER0Xastbz2DUnXl2N/Af4j6YHy+D7gyw3XuV2Sys/nAw83ea8NgJ9Jeg0gIs5lYtD+MXB7RJxIBuwbJD3f8NorG9rR2tCu+4Aty8/DgVWAu8vfpQWYv+Ead0h6uvx8V7v2m5n1mM4E4xbgIUnrNh6MiCWAdxsOTQDeafe4o+u3kAG9M8dbASQ9HRH3AJuTaYa92p3X9t4TmrSrrR0twIWSjuqgXZ1tv5lZt+rMAN6fgGUiYv22AxExiAxsXTE4IpYpP+8K/LHJOTcC20VE34hoAfYAbmp4/kfAGOADSXd28f0Bfg18PSIWB4iIPhGxeide9xow31S8n5lZp0wxGEt6BdgMODoiHoyIx4Fj6HowHgccGxEPAl8EDmjyXmOBnwB3MjGNcULD8+PI3utZXXzvttffSuaPryvteITsaU/JzcA85e9/xtS8t5nZ5LS0tjbLFnSvMlNhmKStp/E6SwJ3AEtLeqs72taTHjtlZM9/uN2kLvuAzYgWGDSk6ibMsFY4ZHRXO4Ufc/u2gzv973Sdq+6Y5vfrSK+ZZxwRxwG3Ad/pDYHYzKwrpssAlaSLgYun8RpHkVPMzMxmOL2mZ2xmNiNzMDYzqwEHYzOzGnAwNjOrAQdjM7MacDA2M6sBB2MzsxpwMDYzqwEHYzOzGnAwNjOrAQdjM7MacPF0M7MeEBHLktvFLUju+/l1SX/v6Hz3jM3MesbZ5J6gy5Lbxp0zuZPdMzYz66SyQXP/Jk+NlzS+4byFgdWYuI/mT4EzI+ITkl5odm0H4x7UHYWvzaxndalgfMQxwNFNnjmW3AGpzaeB/0qaACBpQkQ8U447GJuZTaMxNK/NPr7JsS5xMDYz66SSiuhM4H0aWCwi+pRecR9g0XK8KQ/gmZl1M0nPAw8A25dD2wP3d5Qvhum0IamZ2cwmIpYjp7bND7xCTm1TR+c7GJuZ1YDTFGZmNeBgbGZWAw7GZmY14GBsZlYDDsZmZjXgYGzdIiK89LsbRcTCEbFu1e2w6cfB2KZK++AryXMku0lEzAocDOwZEV+suj1TUlaXtf08R5Vt6c0cjGukt/QuI6KlLfhGxP4R8b2q2zQ5EdH097yOn3f5bD8gi868Bnw1IgZX26qOleC7UUQsEhGfB46MiNmrbldv5NoUNSKpNSI2Ab4K/Bu4StLfKm7WxzQE4oOALYB9yuOWOvaQJX0IEBE7AXMDr0i6unzetWwzsDLwKeALwBIRMUbSHypuUzPzAAsDvwb6AVtKeq/aJvVO7hnXQFsPrfQsjgeeBRYBzo+IFatsW6OIWLLcQhMRAWwDrAs8FxE7Az+PiNXK85X3OhvbEBFfA04kSxiOjogj4KMvwMrb2qa0ZzBwEfBdYEOy5OJ2EbF2pY1rQtLLwIvAAPL39k34WOqiNp9vnXk5dE2UIPY94GhJd0XE4sC3gCHAvpIerrBtLcB8wF+AyyQdHRH9gN+R//j+BTxD9ubelLRTVW1tpvSIVwJOl/RsRKwBXA2cI+nEalv3cRGxNbCxpN3L40WB68mgd4qkG6psH3z8LigihgBrkz35kyXdXbYdelnSi1W1szdxz7gGSm9zSWAdMkWBpP8AZwH3kD3keSvsYbSU0oFfBbaJiO8AbwB7Aw8Cp0o6itxWZs6ImLuidn5MyV/uSLa1FUDS3cC2wOERcUiFzevIu8CKbYNhkp4BLgTeAZ6qsF0fKT34L0XEURGxJXAfcBnwN/Jz3Q84D1isynb2Ju4ZV6RZrjIitgMOBc6T9H/l2GLAPHXIHZfezwFknvh4Scc0PLc3sDuwa9W9+Caf65zAr4C5JQ1pOD6I3C6nw00ie1pbe0tvfRHgVUm3RMQvybuRI4EFyLz8kZL+XFVbG5Xfhf8jOwtzkxtuHg7MSX75bQWcJOn6yhrZyzgYV6DhH+AGwJbAHMA1ksZGxLbACOBKSafXoI1t/90H2JUMuCsDPyD/MY4GlgKOA46tSyCOiB3IINZf0gkRMS/wMzIg12q6WEQMI7ft+TX5+zBG0oURcQH5u/E5MrD9psJmfiQiBpD/vw+X9HhEDCXr9X4AHCXppYiYV9IbNR4grR2nKaazhuC2MXAaWYBawC8jYntJV5E7yX49Ij5TYWpiKZhk/vDSwDGSHpJ0OZmyGFn+/Ius1VpZIIZJZnnsC3yHvK3fLiKuIGcObUWmUWoR1OCjmrffAb5I/h68CdwAIGn3kn/fVNJv6jAQFhHzAJuQ7V29HB4HXA70BU4tqaG3wPPPu8I94+kkIvpJeq3h8Q+AcZKuK483IQtRrwX8h+zR/a+CdrYw8bbzDEmHluNXAn0kbd1w7hXAisBQSa9M77Y2U3blvRrYXdI/yt/nRuA/knYtwWQBSR1ufzM9RcQy5KyUl4FvANtLeiIihgP/k3RP1b3LJoN1/YDDyBkUp0u6qRwfCrwo6ZFKGtrLORhPB+UW+RfAzpL+VwLEz8ndY/dt6C1fApxYk/zwSsDtwI8lfbfkrq8iB2pGADsAnwe+L+nZCtu5Dtkr37M8/jRwHbBZW8Ato/o/ALaW9G6FbZ0X+Iykx0rgep8cCB1DfgG2BeKhZApoR0l/qaq9MMmd3FfIaXazkQO1T5N57NWBCyX9tsJmzhCcppgOJL1BDmrMHxG7l17G94HPRcSe5Zd9ELAqFS7EaZjvPGvp3QwGRkTEiZL+C3ybnPHxGzI9cX6VgRhA0u3ACWVAiRKAHwHOK71gyL/H7EDVt/mLAKdHxOnkTIN3JD0I3EzmW7csKZYfA4dUHYjho1kTw4ATgN8Cq5G94dfIHPyjwLcjYqE6pFF6MwfjHhQRszU8fI8ciDkrInaUdBfwE+CgiPgVmaIYJemxCpra/lZ0johYQNKjZO/3gIg4vuSLVwN2AYZUeTvauKhA0r+BcyLirnJoX3JO7iMlHTQCOEjSO9O/pRNJ+geZMvk2cLWk+8rxE8hpYfMBiwP71yhH3BfYGhhG9t4/JAdxIRd5nAUcKOlF54enjdMUPaTMEV0XeJX8Jd6M7E0OA84G9pN0ZUQsCHwWeF3S32uQHzwAGErmgs8gb5eXAv4MXCLpgKra1iYi5ie/DK4rs0/el/SLiLiXnBr2pXLeTuTqtX9I+meF7W271W9b3rw4+QVxEnCFpHcjYm5Jb1XVxo6UwbgzyDu2FcjUyZMRsQWwLDnHfEKVbZxROBj3kJIf3ALYE/gMsE3bHNGI2Ir8BT9O0jnVtXJSEbEruepvW2ANYCfgTkmjI2IguQpsIDlIU+UXxmfJaXabkHd3X1EuyyUi7gdekrRBVe1r1BCIhwN7kb3Iv0eusjuFnJv7Ftlb/jrVf7Zt7Z0FaC0/HwbsDBwq6bclJXQe2aG4saq2zmgcjHtQZK2JX5I5zFPbRp3Lc9uQPeRVgGdUitlUKSKOJ3uRl5THQ4FrgI0k3RsRs6smRWAia0scSc7P3rHdc38H/iZp00oa105kGczTgAMkjWs4vhWZUpkd+KGkaypq4iQiYlPyi+Hv5KDti2TNlKWBJ8je/aFe0NG9nDPuZo15Pkn3AhsBY4GdI4vVEBFLAQ8BIek/VQTiaFdWsrR7YeCjHqWkW8iZCW3eny6Na6JJ/vQccoHEixFxXkQsVM5bXNIylEpyNbEqOeg1LiLmiIg+ETGLpGvJfOyWkq6pSY54FeAIcmVdH+BcYEGyV38kOW1wBwfi7ueecTdquMVbl+w9PAzcQfZ89iZzbC+SBVX2aRvAqaCds2hiWcmBZM710ciCNPeTE/hPItMAI4ENlbUyKhGTrqzbmBxEekbSwxGxJrBHOfVBMje/bV3mPQNExNnAJyRt1XBsMLlC8DdVD3w1/N72J2fLzCXp6pLj/jqwObnabtxkL2TTxD3jblICXNvKurOACWRe+HhgfuBMcmXVgsAJFQbiAcCg8vOBwKXAjRFxLFnMfE1gvdLePcm5uZUFYphkZd0BZO9sC+C0iNitzEo5ixwo3REYUWUgbpgeuGhELFEOn1aOjSz/bSuR+UbVgRg+mr62OXAXcBRltkSZtngReWf3w4iYv/0dlXUf94ynUUT0lfR6+XkVcoralpRpbOQiiRfJegP/bOuVVjVrIiIuJHtkVzCxoMsqZPnOu8ke8fvkF/XcymptlYuI3chFM+tHxInkAoSngV9LuqicM2+Z012pMlg3kvxyexk4Hfgkefv/Gvn5H1WXW/2SNhtJLkR6hZxy+VtJ+5fnFwbmlfREda2c8flbbhpExHzkvOHdyqG/kwFuMbKAzupMDHr7lPPbyjhW9S34TeB5Mgf4jKQPSi99FDmD4gRgEUnvVRmIm+RPnwS+WRZFfJ6cIvgOcGg5BqWweZUiYj0y6G5J3gktBzws6dfk4pM9yNWB19ckR7w0WfZyvKSx5U5jGLB+RJwPIOl5B+Ke52A8beYgC/1sGhE7SXqrYaHEuNJj/g/wB7Is5qsV9YYbBxUnkNOoHgQGRMSgiJitDDYeRY6YV7o4ol2OeMuIWEzSH4GAc1sZAAANAklEQVT/kimUoyU9R372vwKuhdoUpVmYLPyzJrAdmeZ5OyLWKl98/yqrGStvb0QsVRainE1ufrp4addfybYPjYgV6/ClMTNwmmIqNQx6LECWD/wKuWfdTyK3INqOHMDbgJwGVMn+Ze0C2/pkz/zfyhoIZ5OrvsYA90t6LyLmrHqlWpvIGsl7A18tQYOI+DGZg3+QrBy3g6Qnq2vlpEoe/iByCtgWkl6OiA3JLZ+2KqsFK1dSD2cAIyU9VdJXGwOfb/uyiIh5JFV+tzGzcM94KpVAPJDcU+1s4PfAtmVl0tXk/OK5yYLglW0k2RCIDwSOJgv8XB5ZC2MfcuDraLICF+QuE5UrM1J2B76sidXXIOti/JMs4bhHlYG4YbBuicjCSpDjBHeSdxfvlDm7J5O1nisPxG1tlvQ8uZnokeXxbuRdxt8ii0LhQDx9ORhPpcgiNFuTBX9WIOe93kCuDBsu6TxJ+ysLxld6m1cGlL4iaShZGvN/wIMlZbEPmet+Fqq7dW4IbG2/k5/M5ujZ8lxbLYo/SToS2LykhCrTsLJuLPCTiPg5OdPjCHJV3a+A/cmaI7WoNQHM1fDzgWR9588CSPoWcCWwfBUNm9k5TTENyjSxrcjNLo8FHgf2I1MT3yQHyCrJETe+b2St5HmBZYD1yc0u349ckvtb1agmQkQsK+lvEbE6OQh6hHLPOiLiW2Qudg9gQg1yrp8j7ypOJgvDHwIsAZwmSZFL4lskvV7V7JmGts5C/v//HZmeeJJc3v5HcgPR69qd7x06pjMH4y4qqYl1JJ1ZHq9I5oeXJwfA/g4sKulfFbWvMUe8mKT/RhbMOQ64V9K25blvkjMqNim3rJWLiCC3HjpG0hURcSZ59/Y8OY1tb2AX1aB4eWRR+JvIHbN3lPRWRMxFLh9/XNLBlTawaPLFPJyc7XMIWapzG+B14GvkjAoHhIo4TdFJEdESWRJzVWDzMrhEuVW+i6xy9j1gzpoE4hHAqMgdRn5CrqxbJCK2jdwReR8ysFUWiJssIHieTPscUBbPHE6uYFyavPuoNBA3pFJmU25iejn5+7ByZA3ot4GfAi3RUOKzKg2DzGtHxEER8XXgUUlnk5X5XiLrEX+W3FnGgbhC7hlPQcMv9EdFcspsiS2BmyWdGRHLkyPop0l6vMr2AkRuk/41clnwMw3HjwQ+QX4J/7gObYUcrJN0a/m5PzCczGeOkvS7cryPKizV2PB7MBz4MjlD5p3IeskbkAV1HiErsY1QxTtfNLR3GJnuuYlcbLISsK+kPzWcez7wpmpQHnVm5mDcCSXnujc5Qn6jpHNKL2MfcuBrebIg+O8rat9HOzmTI+RXkCvpniPrCmxM9oC+U86rOrCtB3xJ0lGR9Zx/TfbYvlmeX5BctfZFsobHL6pqa6OI2Aw4hgzEjRX4RgEHAz8CrpN0X1U514iYQ1kfuQXoTy5nPlG5l15fcixj7fLf1yV9UGbaLEN+1g4IFXGaYgoiYlWy1/tTcpuZkyPicEmXkjMnbiY3v6wkEMMkMyAWVy4HfpMcUDwLmJO8nZ6f7BlBFtqp0tvA3hExStJL5IyDxUuOmHLsfrJuxgPVNXOiEsj2JFdT3hMRwyPisshdW04ipzcOI7dPqmRWSvkSOyciBpf3f4ucRx6lTa+TaZ9ZgHdLIF6ALGB1tgNxtdwznowyd/Ristbs5eVYkL/QW7bdWtdBRKxG3iKPBP5FLm3+SxnA24qJ1dcqLaLTkNPehizPeIyk08vsiZPIec7XA7uRiyae6fCC01GZGXEL+dnOQs6c+RS5r95uynoj/0eOHWxYxcKZMqj4LXInkTGS7owsTtSfss1T+ZxPIzc/faa8rjYLfWZm7hk3UQbr2m75+zGxRCOSRC6/rbR32WTO6ptksBgFrKishfBcmQ52JLBrlYEYJlmAMgL4EjAOODoijlTWx9iFLKzzBXJBR2WBuGGw7rMR8elyx/FVclXlyZJGAT8kg+9nACR9m1z+XElgK4OK55PT7A6OiJXJO7oFgFMj4jzyLulUSc80LABxIK4B94wbNORe51DZ0r1MZTuD/AUfQebWfgF8TWUbpSpFxGoquwhHFn3ZgqxJewq5b933yboYlWx02l5ErAFcQAbcVmBlslrYGEmnlnNqsaNIyREfRpZD/R9wraQry3NfJb/kji4LOirLwzeZvvZpcowjyBkp/yY/78+S0+7u8Tzi+nEwLhoC8YbkL/IHwCOSjikpgJ+QmzLeSG4ieUeFzQU+Cr4/IlelHV+OLUcOfvUjBxgfUIVbOjUJFEPItM/nG46dSublD5N0SgXN/JjIBT2XkbNS3ieD2XZkbvgO8vfh/PaLJaoSubXTYHLO8E/JvPwospTracpqbFZjTlMUJRB/iSyacwWZz9wzIn5Uep47kcVp5moLxE1SBT2qyfs9Q+a0B5TcYFvFrXuBPwEv1CUQR8QGEbER8B7weNs87eJxMqf9ywqa2ZF5gacl/VW5s/QN5DzoZSW9RuZcr5vevwPNlC+404C+ZNnWe8k88ffJXvHIiOjfZF631Yh7xg0i4iByFdKF5fECZI5wN3Ke5mpkT/T26b3Cql1gG07WaviwBIStyV7bc2SB+G8C26lU36paROxDzkL4I1le8mQyzzo/mefegxz0qry9EfFlMg98J1lj4niyot37EXEwsJCkkVVPD2xT8sKjyWL195VjJ5DL3r8ELAl8UPLJVmP+ppzUJ8npagAot3+/lpwGNIHctWNvMg0wXTUE4v3Jua5rAOdGxBjlrsI/JAdqtgb2rkNgg49un7ckF0o8R36pnUp+hveR9X+3rUN7I+Iz5B3QDcp6GM+Rvw/7RsRXyC+538NHdaErFVmsamNyPvYXyrE+ZNGqZ4HZJT3uQNw7zLQ944Yc8afI1MMTEbEIuaT5FXLtfts2SrvXZLBuaTKFsomkFyOiHzmweLqk0eWcuVWvwj9Dyd0u5gA2JautvV3SFJeoBmUaS6phZeB2cmXi4eV4f3Ju8bJkCuCSuqysa3i8EFmcak1yEHRsRKxNzqrYRNJT1bTUumqmDcbw0e3+aHJu61Nk4ZQ+5CKEBYHZgONqNEgzgMwRr97QU94c2FTSnlW2rSOR+wL+AXhCUttGqDuRsxQ2VsWbnTaKiGvI2/ul26YBxsQ9C+eR9GYdZiGUQeZNyTuLG8hpjQeQd22/Ie+QLlJN9tizzplp0xSRmzAOI29D1yIHw7Yj84PDyN07hlUxSFPmOfdpeNwHQNJD5K3z6IbTPwfMEzUoTNOBh8i7jXciYv/IIkUjyAGwygJxwzziT5XFEkjamgxubUuHYeK/kbfKOVUH4sHk//9WMj1xMrnK7lRyyuCiwO9V9tirwwCjdc5M2TMut3bPAxcrdzggImYFbiX3rju84vbNpawARkTsRVYte1tZy2Edsuf+GbJ4+Q7knOdazCNupuQ2NyTz2f8CLlMNihS1uzN6hpwzfF9EXEnutbdMWUJcqYaU2uxkrZEXJN0SEWuSU+8WIMu3jicHQ4cDx0u6ubJGW5fNlMEYILJE47XAymXqEpG7PC8q6YQK2/UJcqrX8mSFrbPJ/dNOBG6VtGNZmrs/uRDhjrIq0Lqg3BkdSuZWHyIXySwE7KUsBn8dOT/3lupaOVFJRx1Ops5ulXRgOT6I3J6qP/nFvBSZwrimTikgm7KZNhgDRO5PdhE5Of4pMvDtJ2lsxe3aghwRv4gcNHosIuYgg/Q9kr5WZft6u8ncGY0jv9wObTi3Djni5YATyJWf/ciplpdo4gYHa5AV2B4rj2eV9EFV7bWpM9PmjAHKAMfO5AKPweSAUuV71ilLRu7MxG18KMuzlwc2jIjLqmtd7yfpRbL3uF3pIVOC1wXAa+3OrToQr0RWBrxZWazqp2RBpe0i4jsAku4uX9httSYciHuhmToYAyhLX24MfJvcKbkWSrs2BS4qtQbaAvInyfKYNg3K3c82wJ0RsUdEbEDeId1XbcsmGVzsQ+ay7ya/mJE0npyr/SNg+8hCRm1BeOa9zZ0BzNRpikYRsSU5mLNCnXoWkTs1nAMM9pzR7lcWc4wlv+CukPT3KlMTDYN1w8mBuAXIBTIjyC/idctUu77A3JKeq6Kd1v0cjBtExLzKUom1UtcvihlFCciXAAMkPV91njhyZ5ljyQG5C8mB2j3Kz0sDA90LnvHM9GmKRnUMxACSfg6s5kDcM0pKaG/g9jL4VWUgbgG+QqZQlicXIR0s6VVgX+Axcl68zWDcMzYr6nBnVPLEF5NBeFFyKf4/I2JHsk71QW1z0G3G4p6xWVF1IC5tmEAu5hkMXFAC8RByjvFvHIhnXO4Zm9VMWdTzTXLQ7lZgADCqbYmz88UzJgdjs5qKiBXJ3WXeVW4aYDMwB2MzsxpwztjMrAYcjM3MasDB2MysBhyMzcxqwMHYzKwGHIzNzGrAwdjMrAb+H2XEusdc8urG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43000"/>
            <a:ext cx="8683625" cy="3429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0313" b="89974" l="9883" r="467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05200"/>
            <a:ext cx="3505200" cy="2286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95763"/>
              </p:ext>
            </p:extLst>
          </p:nvPr>
        </p:nvGraphicFramePr>
        <p:xfrm>
          <a:off x="3657600" y="1447801"/>
          <a:ext cx="5181600" cy="129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533400"/>
                <a:gridCol w="914400"/>
                <a:gridCol w="1371600"/>
              </a:tblGrid>
              <a:tr h="705889">
                <a:tc>
                  <a:txBody>
                    <a:bodyPr/>
                    <a:lstStyle/>
                    <a:p>
                      <a:r>
                        <a:rPr lang="en-US" dirty="0" smtClean="0"/>
                        <a:t>ANOVA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sum_sq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PR&gt;(F)</a:t>
                      </a:r>
                      <a:endParaRPr lang="en-US" dirty="0"/>
                    </a:p>
                  </a:txBody>
                  <a:tcPr/>
                </a:tc>
              </a:tr>
              <a:tr h="125307">
                <a:tc>
                  <a:txBody>
                    <a:bodyPr/>
                    <a:lstStyle/>
                    <a:p>
                      <a:pPr algn="l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C(treatments)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Arial"/>
                        </a:rPr>
                        <a:t>3.103437e+10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176.65211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2.415009e-104</a:t>
                      </a:r>
                      <a:endParaRPr lang="en-US" sz="1050" b="1" dirty="0"/>
                    </a:p>
                  </a:txBody>
                  <a:tcPr/>
                </a:tc>
              </a:tr>
              <a:tr h="125307">
                <a:tc>
                  <a:txBody>
                    <a:bodyPr/>
                    <a:lstStyle/>
                    <a:p>
                      <a:pPr algn="l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3.052452e+1</a:t>
                      </a:r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/>
                        <a:t>695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 smtClean="0"/>
                        <a:t>NAN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 smtClean="0"/>
                        <a:t>NAN</a:t>
                      </a:r>
                      <a:endParaRPr lang="en-US" sz="105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4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Tukey HSD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068" b="91016" l="0" r="99561">
                        <a14:foregroundMark x1="6223" y1="49089" x2="96193" y2="50130"/>
                        <a14:foregroundMark x1="95461" y1="50260" x2="95315" y2="89453"/>
                        <a14:foregroundMark x1="95461" y1="88542" x2="5930" y2="90104"/>
                        <a14:foregroundMark x1="5930" y1="88542" x2="5637" y2="48958"/>
                        <a14:backgroundMark x1="3148" y1="47656" x2="97584" y2="49089"/>
                        <a14:backgroundMark x1="97584" y1="49089" x2="97584" y2="49089"/>
                        <a14:backgroundMark x1="97584" y1="49089" x2="98975" y2="48958"/>
                        <a14:backgroundMark x1="96047" y1="48958" x2="96852" y2="0"/>
                        <a14:backgroundMark x1="2855" y1="47656" x2="0" y2="46484"/>
                        <a14:backgroundMark x1="878" y1="46745" x2="732" y2="1042"/>
                        <a14:backgroundMark x1="1391" y1="391" x2="97584" y2="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144000" cy="699702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0" y="2286000"/>
            <a:ext cx="9144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Above results from Tukey HSD suggests that , all </a:t>
            </a:r>
            <a:r>
              <a:rPr lang="en-US" b="1" dirty="0" smtClean="0"/>
              <a:t> pairwise</a:t>
            </a:r>
            <a:r>
              <a:rPr lang="en-US" dirty="0"/>
              <a:t> </a:t>
            </a:r>
            <a:r>
              <a:rPr lang="en-US" b="1" dirty="0" smtClean="0"/>
              <a:t>comparisons </a:t>
            </a:r>
            <a:r>
              <a:rPr lang="en-US" b="1" dirty="0"/>
              <a:t>for treatments rejects null hypothesis and  indicates statistical significant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 ANOVA assumptions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1600200"/>
            <a:ext cx="929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u="sng" dirty="0"/>
              <a:t>The Shapiro-</a:t>
            </a:r>
            <a:r>
              <a:rPr lang="en-US" sz="3200" b="1" u="sng" dirty="0" err="1"/>
              <a:t>Wilk</a:t>
            </a:r>
            <a:r>
              <a:rPr lang="en-US" sz="3200" b="1" u="sng" dirty="0"/>
              <a:t> test </a:t>
            </a:r>
            <a:r>
              <a:rPr lang="en-US" sz="3200" b="1" u="sng" dirty="0" smtClean="0"/>
              <a:t>:</a:t>
            </a:r>
          </a:p>
          <a:p>
            <a:r>
              <a:rPr lang="en-US" b="1" dirty="0" smtClean="0"/>
              <a:t>can </a:t>
            </a:r>
            <a:r>
              <a:rPr lang="en-US" b="1" dirty="0"/>
              <a:t>be used to check the normal distribution of </a:t>
            </a:r>
            <a:r>
              <a:rPr lang="en-US" b="1" dirty="0" smtClean="0"/>
              <a:t>residuals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Null </a:t>
            </a:r>
            <a:r>
              <a:rPr lang="en-US" b="1" dirty="0"/>
              <a:t>hypothesis: data is drawn from normal </a:t>
            </a:r>
            <a:r>
              <a:rPr lang="en-US" b="1" dirty="0" smtClean="0"/>
              <a:t>distribution. As </a:t>
            </a:r>
            <a:r>
              <a:rPr lang="en-US" b="1" dirty="0"/>
              <a:t>the P-value </a:t>
            </a:r>
            <a:r>
              <a:rPr lang="en-US" b="1" dirty="0" smtClean="0"/>
              <a:t> less than 0.05 imply  </a:t>
            </a:r>
            <a:r>
              <a:rPr lang="en-US" b="1" dirty="0"/>
              <a:t>significant, we </a:t>
            </a:r>
            <a:r>
              <a:rPr lang="en-US" b="1" dirty="0" smtClean="0"/>
              <a:t>succeeded </a:t>
            </a:r>
            <a:r>
              <a:rPr lang="en-US" b="1" dirty="0"/>
              <a:t>to reject null hypothesis and conclude that </a:t>
            </a:r>
            <a:r>
              <a:rPr lang="en-US" b="1" dirty="0" smtClean="0"/>
              <a:t>data </a:t>
            </a:r>
            <a:r>
              <a:rPr lang="en-US" b="1" dirty="0"/>
              <a:t>is drawn from normal distribution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3505200"/>
            <a:ext cx="9144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u="sng" dirty="0"/>
              <a:t>Bartlett’s </a:t>
            </a:r>
            <a:r>
              <a:rPr lang="en-US" sz="3200" b="1" u="sng" dirty="0" smtClean="0"/>
              <a:t>test:</a:t>
            </a:r>
          </a:p>
          <a:p>
            <a:r>
              <a:rPr lang="en-US" b="1" dirty="0" smtClean="0"/>
              <a:t>As </a:t>
            </a:r>
            <a:r>
              <a:rPr lang="en-US" b="1" dirty="0"/>
              <a:t>the data is drawn from normal distribution, use Bartlett’s test to check the Homogeneity of variances</a:t>
            </a:r>
            <a:r>
              <a:rPr lang="en-US" b="1" dirty="0" smtClean="0"/>
              <a:t>.</a:t>
            </a:r>
            <a:r>
              <a:rPr lang="en-US" b="1" dirty="0"/>
              <a:t> As the P-value  less than 0.05 imply  significant, we succeeded to reject null hypothesis </a:t>
            </a:r>
            <a:r>
              <a:rPr lang="en-US" b="1" dirty="0" smtClean="0"/>
              <a:t>and variance between variables is not equal 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0" y="5410200"/>
            <a:ext cx="9144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u="sng" dirty="0" smtClean="0"/>
              <a:t>Validity end result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Model assumption  is valid there is a strong relation between dependent and independents variables as demographics variables increase  the expectation of increase in prospected clients is certain </a:t>
            </a:r>
            <a:endParaRPr lang="en-US" sz="2000" b="1" dirty="0"/>
          </a:p>
        </p:txBody>
      </p:sp>
      <p:sp>
        <p:nvSpPr>
          <p:cNvPr id="8" name="Down Arrow 7"/>
          <p:cNvSpPr/>
          <p:nvPr/>
        </p:nvSpPr>
        <p:spPr>
          <a:xfrm>
            <a:off x="4191000" y="29718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04855" y="48768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71260"/>
              </p:ext>
            </p:extLst>
          </p:nvPr>
        </p:nvGraphicFramePr>
        <p:xfrm>
          <a:off x="228600" y="1433807"/>
          <a:ext cx="8458200" cy="534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regression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33" y="1828800"/>
            <a:ext cx="9144000" cy="50291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141742" y="381000"/>
            <a:ext cx="9199418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Ordinary Least Squares (OLS)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2646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827</TotalTime>
  <Words>798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 Project Objectives </vt:lpstr>
      <vt:lpstr>Why this project is important for a bank</vt:lpstr>
      <vt:lpstr>Project Model </vt:lpstr>
      <vt:lpstr>PowerPoint Presentation</vt:lpstr>
      <vt:lpstr>Heat Map&amp;ANOVA</vt:lpstr>
      <vt:lpstr>Validity Test</vt:lpstr>
      <vt:lpstr>Test ANOVA assumptions</vt:lpstr>
      <vt:lpstr>regression analysis</vt:lpstr>
      <vt:lpstr>OLS regression analysis findings</vt:lpstr>
      <vt:lpstr>The Best Classification Model</vt:lpstr>
      <vt:lpstr>Nominated Neighborhoods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73</cp:revision>
  <dcterms:created xsi:type="dcterms:W3CDTF">2006-08-16T00:00:00Z</dcterms:created>
  <dcterms:modified xsi:type="dcterms:W3CDTF">2020-03-22T21:15:55Z</dcterms:modified>
</cp:coreProperties>
</file>