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23F7ADA-8816-491B-9AD3-08F8988378F4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20"/>
          </p:nvPr>
        </p:nvSpPr>
        <p:spPr>
          <a:xfrm>
            <a:off x="5180040" y="6513480"/>
            <a:ext cx="3961440" cy="341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i="1" strike="noStrike" spc="-1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C9E481E-3AC0-45C5-9F00-C4FE29D7DCB7}" type="slidenum">
              <a:rPr lang="en-US" sz="18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0920" cy="25707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4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2286000" y="514440"/>
            <a:ext cx="4570920" cy="25707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120" cy="3084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p>
            <a:pPr marL="342900" indent="-7620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Synthesis:</a:t>
            </a:r>
            <a:endParaRPr lang="en-US" sz="1200" b="0" strike="noStrike" spc="-1">
              <a:latin typeface="Arial"/>
            </a:endParaRPr>
          </a:p>
          <a:p>
            <a:pPr marL="639445" lvl="1" indent="-233045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Translating the HDL code into a circuit, which is then optimized</a:t>
            </a:r>
            <a:endParaRPr lang="en-US" sz="1200" b="0" strike="noStrike" spc="-1">
              <a:latin typeface="Arial"/>
            </a:endParaRPr>
          </a:p>
          <a:p>
            <a:pPr marL="342900" indent="-76200">
              <a:lnSpc>
                <a:spcPct val="8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Register Transfer Level (RTL):</a:t>
            </a:r>
            <a:endParaRPr lang="en-US" sz="1200" b="0" strike="noStrike" spc="-1">
              <a:latin typeface="Arial"/>
            </a:endParaRPr>
          </a:p>
          <a:p>
            <a:pPr marL="639445" lvl="1" indent="-233045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Type of behavioral model used for instance for synthesis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1"/>
          </p:nvPr>
        </p:nvSpPr>
        <p:spPr>
          <a:xfrm>
            <a:off x="5180040" y="6513480"/>
            <a:ext cx="3961440" cy="341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4572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9144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13716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18288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22860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32004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45720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  <a:p>
            <a:pPr marL="640080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body"/>
          </p:nvPr>
        </p:nvSpPr>
        <p:spPr>
          <a:xfrm>
            <a:off x="1008000" y="3808800"/>
            <a:ext cx="8062920" cy="36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http://www.asic-world.com/tidbits/wire_reg.html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Wire:-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Wires are used for connecting different elements. They can be treated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as physical wires. They can be read or assigned. No values get stored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in them. They need to be driven by either continuous assign statement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or from a port of a module.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Reg:-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Contrary to their name, regs don't necessarily correspond to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physical registers. They represent data storage elements in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Verilog/SystemVerilog. They retain their value till next value is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assigned to them (not through assign statement). They can be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synthesized to FF, latch or combinatorial circuit. (They might not be</a:t>
            </a:r>
            <a:endParaRPr lang="en-US" sz="15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>
                <a:latin typeface="Arial"/>
                <a:ea typeface="Arial"/>
              </a:rPr>
              <a:t>&gt; synthesizable !!!)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ldImg"/>
          </p:nvPr>
        </p:nvSpPr>
        <p:spPr>
          <a:xfrm>
            <a:off x="1524240" y="514440"/>
            <a:ext cx="6095520" cy="25711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body"/>
          </p:nvPr>
        </p:nvSpPr>
        <p:spPr>
          <a:xfrm>
            <a:off x="1008000" y="3808800"/>
            <a:ext cx="8062920" cy="36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Arial"/>
              </a:rPr>
              <a:t>conditional operator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Img"/>
          </p:nvPr>
        </p:nvSpPr>
        <p:spPr>
          <a:xfrm>
            <a:off x="1524240" y="514440"/>
            <a:ext cx="6095520" cy="25711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body"/>
          </p:nvPr>
        </p:nvSpPr>
        <p:spPr>
          <a:xfrm>
            <a:off x="1008000" y="3808800"/>
            <a:ext cx="8062920" cy="36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Arial"/>
              </a:rPr>
              <a:t>conditional operator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1524240" y="514440"/>
            <a:ext cx="6095520" cy="25711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body"/>
          </p:nvPr>
        </p:nvSpPr>
        <p:spPr>
          <a:xfrm>
            <a:off x="1008000" y="3808800"/>
            <a:ext cx="8062920" cy="36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Arial"/>
              </a:rPr>
              <a:t>conditional operator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Img"/>
          </p:nvPr>
        </p:nvSpPr>
        <p:spPr>
          <a:xfrm>
            <a:off x="1524240" y="514440"/>
            <a:ext cx="6095520" cy="25711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body"/>
          </p:nvPr>
        </p:nvSpPr>
        <p:spPr>
          <a:xfrm>
            <a:off x="1008000" y="3808800"/>
            <a:ext cx="8062920" cy="36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  <a:ea typeface="Arial"/>
              </a:rPr>
              <a:t>conditional operator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ldImg"/>
          </p:nvPr>
        </p:nvSpPr>
        <p:spPr>
          <a:xfrm>
            <a:off x="1524240" y="514440"/>
            <a:ext cx="6095520" cy="25711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7224A0-854C-4B4B-BF31-4D3B92994C0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3B69C6-82EA-4593-94C2-3F7552B245B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1B039-BD6A-40A8-A462-5532B188A59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8A90DE-BF6F-433B-99B1-B5CB9F9F805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6B503D-E448-431F-A1E4-70F21EDD403E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B74349-8B1D-49C1-B5D7-950D7CD5E402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70666-3890-4363-9947-70637FE84D5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81567-4135-45E0-B1E2-7F7EA37B73E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F50DF0-E471-48B2-ABF7-0FA3DB2F534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F0516-2DB1-49E7-B39D-09479246CFC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1072A6-04EE-45ED-8AA6-9AF88610EE9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08416-CF38-4DB2-92B7-24BDD3ACFDE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42D1DF-2DA1-4851-931A-E21D40DBE4C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DAB08-6514-4ECC-A654-970C0A5BB2B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F20CA3-7F09-42FC-A179-E749AB95929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C7FC56-5CCB-404D-A4EC-BC9873F1A8E6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F69E8-6093-41C7-89F3-98840EC075FE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6AC83-D2C6-46B1-8B2C-FD132741E435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CF1BDE-FBDA-4025-AD5A-633037DA5A9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35FAA3-5A00-4DEF-92FF-7069B7553EF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751887-88E5-4032-BB4D-519F8022147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B3FB50-B31F-44CA-B895-F222A41805C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A5D00E-59F2-41CF-9741-9619F2358CA6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8C9BF1-BB92-4AA9-8C42-A8ED3EC2FA6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050691-8A29-4CDB-96DF-1CD21C8AB3B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59FB8B-4E51-47C1-88B6-95B7B1B8315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456DAA-60A7-4ED9-A73C-A06506459B5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F3C9F0-9162-46F2-9FCE-7BAE0F673F0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0B8975-A103-4600-A967-4CD26009C565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4E0434-932B-4BF5-A9DE-88DC3CCA8F8C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3031E-CC65-4714-B719-FFCBA95E97C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CE9F6F-1D9A-4E62-8762-ECD4AB13BA0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9E71A-078F-4C56-BE68-45DC4C5E17F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E534D-8B5B-4CC3-89FC-93C9DBED309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5A52F-E400-49BA-AEE8-9F58D2D3036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4A1BAB-0214-4926-B5D6-B80023F4F9F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\\DROBO-FS\QuickDrops\JB\PPTX NG\Droplets\LightingOverlay.png"/>
          <p:cNvPicPr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1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3" name="Google Shape;12;p1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4" name="Google Shape;13;p1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" name="Google Shape;14;p1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6" name="Google Shape;15;p1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" name="Google Shape;16;p1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" name="Google Shape;17;p1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9" name="Google Shape;18;p1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0" name="Google Shape;19;p1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1" name="Google Shape;20;p1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" name="Google Shape;21;p1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3" name="Google Shape;22;p1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" name="Google Shape;23;p1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" name="Google Shape;24;p1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9525">
                <a:solidFill>
                  <a:srgbClr val="FFFFFF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" name="Google Shape;25;p1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" name="Google Shape;26;p1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8" name="Google Shape;27;p1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9" name="Google Shape;28;p1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0" name="Google Shape;29;p1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1" name="Google Shape;30;p1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" name="Google Shape;31;p1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" name="Google Shape;32;p1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" name="Google Shape;33;p1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" name="Google Shape;34;p1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6" name="Google Shape;35;p1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7" name="Google Shape;36;p1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8" name="Google Shape;37;p1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9" name="Google Shape;38;p1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0" name="Google Shape;39;p1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31" name="Google Shape;40;p1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32" name="Google Shape;41;p1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" name="Google Shape;42;p1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" name="Google Shape;43;p1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" name="Google Shape;44;p1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" name="Google Shape;45;p1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" name="Google Shape;46;p1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8" name="Google Shape;47;p1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9" name="Google Shape;48;p1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0" name="Google Shape;49;p1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1" name="Google Shape;50;p1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pic>
        <p:nvPicPr>
          <p:cNvPr id="42" name="Google Shape;51;p1" descr="\\DROBO-FS\QuickDrops\JB\PPTX NG\Droplets\LightingOverlay.png"/>
          <p:cNvPicPr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43" name="Google Shape;52;p1"/>
          <p:cNvGrpSpPr/>
          <p:nvPr/>
        </p:nvGrpSpPr>
        <p:grpSpPr>
          <a:xfrm>
            <a:off x="0" y="0"/>
            <a:ext cx="2304000" cy="6856920"/>
            <a:chOff x="0" y="0"/>
            <a:chExt cx="2304000" cy="6856920"/>
          </a:xfrm>
        </p:grpSpPr>
        <p:sp>
          <p:nvSpPr>
            <p:cNvPr id="44" name="Google Shape;53;p1"/>
            <p:cNvSpPr/>
            <p:nvPr/>
          </p:nvSpPr>
          <p:spPr>
            <a:xfrm>
              <a:off x="1209600" y="468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" name="Google Shape;54;p1"/>
            <p:cNvSpPr/>
            <p:nvPr/>
          </p:nvSpPr>
          <p:spPr>
            <a:xfrm>
              <a:off x="1128600" y="217656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" name="Google Shape;55;p1"/>
            <p:cNvSpPr/>
            <p:nvPr/>
          </p:nvSpPr>
          <p:spPr>
            <a:xfrm>
              <a:off x="1123920" y="402120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" name="Google Shape;56;p1"/>
            <p:cNvSpPr/>
            <p:nvPr/>
          </p:nvSpPr>
          <p:spPr>
            <a:xfrm>
              <a:off x="414360" y="9360"/>
              <a:ext cx="27360" cy="448056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" name="Google Shape;57;p1"/>
            <p:cNvSpPr/>
            <p:nvPr/>
          </p:nvSpPr>
          <p:spPr>
            <a:xfrm>
              <a:off x="333360" y="44816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" name="Google Shape;58;p1"/>
            <p:cNvSpPr/>
            <p:nvPr/>
          </p:nvSpPr>
          <p:spPr>
            <a:xfrm>
              <a:off x="190440" y="9360"/>
              <a:ext cx="151200" cy="906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" name="Google Shape;59;p1"/>
            <p:cNvSpPr/>
            <p:nvPr/>
          </p:nvSpPr>
          <p:spPr>
            <a:xfrm>
              <a:off x="1290600" y="14400"/>
              <a:ext cx="375120" cy="18007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" name="Google Shape;60;p1"/>
            <p:cNvSpPr/>
            <p:nvPr/>
          </p:nvSpPr>
          <p:spPr>
            <a:xfrm>
              <a:off x="1600200" y="180180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" name="Google Shape;61;p1"/>
            <p:cNvSpPr/>
            <p:nvPr/>
          </p:nvSpPr>
          <p:spPr>
            <a:xfrm>
              <a:off x="1380960" y="9360"/>
              <a:ext cx="370440" cy="14245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" name="Google Shape;62;p1"/>
            <p:cNvSpPr/>
            <p:nvPr/>
          </p:nvSpPr>
          <p:spPr>
            <a:xfrm>
              <a:off x="1643040" y="0"/>
              <a:ext cx="151200" cy="9118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" name="Google Shape;63;p1"/>
            <p:cNvSpPr/>
            <p:nvPr/>
          </p:nvSpPr>
          <p:spPr>
            <a:xfrm>
              <a:off x="1685880" y="142092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" name="Google Shape;64;p1"/>
            <p:cNvSpPr/>
            <p:nvPr/>
          </p:nvSpPr>
          <p:spPr>
            <a:xfrm>
              <a:off x="1685880" y="9032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" name="Google Shape;65;p1"/>
            <p:cNvSpPr/>
            <p:nvPr/>
          </p:nvSpPr>
          <p:spPr>
            <a:xfrm>
              <a:off x="1743120" y="4680"/>
              <a:ext cx="417960" cy="5212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" name="Google Shape;66;p1"/>
            <p:cNvSpPr/>
            <p:nvPr/>
          </p:nvSpPr>
          <p:spPr>
            <a:xfrm>
              <a:off x="2119320" y="488880"/>
              <a:ext cx="160920" cy="1465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" name="Google Shape;67;p1"/>
            <p:cNvSpPr/>
            <p:nvPr/>
          </p:nvSpPr>
          <p:spPr>
            <a:xfrm>
              <a:off x="952560" y="4680"/>
              <a:ext cx="151200" cy="9068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" name="Google Shape;68;p1"/>
            <p:cNvSpPr/>
            <p:nvPr/>
          </p:nvSpPr>
          <p:spPr>
            <a:xfrm>
              <a:off x="866880" y="9032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" name="Google Shape;69;p1"/>
            <p:cNvSpPr/>
            <p:nvPr/>
          </p:nvSpPr>
          <p:spPr>
            <a:xfrm>
              <a:off x="890640" y="155412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" name="Google Shape;70;p1"/>
            <p:cNvSpPr/>
            <p:nvPr/>
          </p:nvSpPr>
          <p:spPr>
            <a:xfrm>
              <a:off x="738360" y="5622840"/>
              <a:ext cx="336960" cy="12150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" name="Google Shape;71;p1"/>
            <p:cNvSpPr/>
            <p:nvPr/>
          </p:nvSpPr>
          <p:spPr>
            <a:xfrm>
              <a:off x="647640" y="5479920"/>
              <a:ext cx="156240" cy="1562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" name="Google Shape;72;p1"/>
            <p:cNvSpPr/>
            <p:nvPr/>
          </p:nvSpPr>
          <p:spPr>
            <a:xfrm>
              <a:off x="66600" y="9032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" name="Google Shape;73;p1"/>
            <p:cNvSpPr/>
            <p:nvPr/>
          </p:nvSpPr>
          <p:spPr>
            <a:xfrm>
              <a:off x="0" y="3897360"/>
              <a:ext cx="132120" cy="2656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" name="Google Shape;74;p1"/>
            <p:cNvSpPr/>
            <p:nvPr/>
          </p:nvSpPr>
          <p:spPr>
            <a:xfrm>
              <a:off x="66600" y="414972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" name="Google Shape;75;p1"/>
            <p:cNvSpPr/>
            <p:nvPr/>
          </p:nvSpPr>
          <p:spPr>
            <a:xfrm>
              <a:off x="0" y="1644480"/>
              <a:ext cx="132120" cy="268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" name="Google Shape;76;p1"/>
            <p:cNvSpPr/>
            <p:nvPr/>
          </p:nvSpPr>
          <p:spPr>
            <a:xfrm>
              <a:off x="66600" y="14684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" name="Google Shape;77;p1"/>
            <p:cNvSpPr/>
            <p:nvPr/>
          </p:nvSpPr>
          <p:spPr>
            <a:xfrm>
              <a:off x="695160" y="4680"/>
              <a:ext cx="308520" cy="15577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" name="Google Shape;78;p1"/>
            <p:cNvSpPr/>
            <p:nvPr/>
          </p:nvSpPr>
          <p:spPr>
            <a:xfrm>
              <a:off x="57240" y="488160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" name="Google Shape;79;p1"/>
            <p:cNvSpPr/>
            <p:nvPr/>
          </p:nvSpPr>
          <p:spPr>
            <a:xfrm>
              <a:off x="138240" y="5060880"/>
              <a:ext cx="303840" cy="17769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" name="Google Shape;80;p1"/>
            <p:cNvSpPr/>
            <p:nvPr/>
          </p:nvSpPr>
          <p:spPr>
            <a:xfrm>
              <a:off x="561960" y="643104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" name="Google Shape;81;p1"/>
            <p:cNvSpPr/>
            <p:nvPr/>
          </p:nvSpPr>
          <p:spPr>
            <a:xfrm>
              <a:off x="642960" y="6610320"/>
              <a:ext cx="22680" cy="24192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" name="Google Shape;82;p1"/>
            <p:cNvSpPr/>
            <p:nvPr/>
          </p:nvSpPr>
          <p:spPr>
            <a:xfrm>
              <a:off x="76320" y="643104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4" name="Google Shape;83;p1"/>
            <p:cNvSpPr/>
            <p:nvPr/>
          </p:nvSpPr>
          <p:spPr>
            <a:xfrm>
              <a:off x="0" y="5978520"/>
              <a:ext cx="189360" cy="4608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5" name="Google Shape;84;p1"/>
            <p:cNvSpPr/>
            <p:nvPr/>
          </p:nvSpPr>
          <p:spPr>
            <a:xfrm>
              <a:off x="1014480" y="1801800"/>
              <a:ext cx="213120" cy="7545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6" name="Google Shape;85;p1"/>
            <p:cNvSpPr/>
            <p:nvPr/>
          </p:nvSpPr>
          <p:spPr>
            <a:xfrm>
              <a:off x="938160" y="2548080"/>
              <a:ext cx="165600" cy="1591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7" name="Google Shape;86;p1"/>
            <p:cNvSpPr/>
            <p:nvPr/>
          </p:nvSpPr>
          <p:spPr>
            <a:xfrm>
              <a:off x="595440" y="4680"/>
              <a:ext cx="637200" cy="40248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8" name="Google Shape;87;p1"/>
            <p:cNvSpPr/>
            <p:nvPr/>
          </p:nvSpPr>
          <p:spPr>
            <a:xfrm>
              <a:off x="1224000" y="1382760"/>
              <a:ext cx="141840" cy="47520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9" name="Google Shape;88;p1"/>
            <p:cNvSpPr/>
            <p:nvPr/>
          </p:nvSpPr>
          <p:spPr>
            <a:xfrm>
              <a:off x="1300320" y="1849320"/>
              <a:ext cx="108360" cy="106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0" name="Google Shape;89;p1"/>
            <p:cNvSpPr/>
            <p:nvPr/>
          </p:nvSpPr>
          <p:spPr>
            <a:xfrm>
              <a:off x="281160" y="3417840"/>
              <a:ext cx="141840" cy="4737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1" name="Google Shape;90;p1"/>
            <p:cNvSpPr/>
            <p:nvPr/>
          </p:nvSpPr>
          <p:spPr>
            <a:xfrm>
              <a:off x="237960" y="3882960"/>
              <a:ext cx="108360" cy="108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2" name="Google Shape;91;p1"/>
            <p:cNvSpPr/>
            <p:nvPr/>
          </p:nvSpPr>
          <p:spPr>
            <a:xfrm>
              <a:off x="4680" y="2166840"/>
              <a:ext cx="113400" cy="4514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3" name="Google Shape;92;p1"/>
            <p:cNvSpPr/>
            <p:nvPr/>
          </p:nvSpPr>
          <p:spPr>
            <a:xfrm>
              <a:off x="52560" y="2066760"/>
              <a:ext cx="108360" cy="108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" name="Google Shape;93;p1"/>
            <p:cNvSpPr/>
            <p:nvPr/>
          </p:nvSpPr>
          <p:spPr>
            <a:xfrm>
              <a:off x="1228680" y="4662360"/>
              <a:ext cx="22680" cy="2180160"/>
            </a:xfrm>
            <a:prstGeom prst="rect">
              <a:avLst/>
            </a:pr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5" name="Google Shape;94;p1"/>
            <p:cNvSpPr/>
            <p:nvPr/>
          </p:nvSpPr>
          <p:spPr>
            <a:xfrm>
              <a:off x="1319040" y="5041800"/>
              <a:ext cx="370440" cy="18007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6" name="Google Shape;95;p1"/>
            <p:cNvSpPr/>
            <p:nvPr/>
          </p:nvSpPr>
          <p:spPr>
            <a:xfrm>
              <a:off x="1147680" y="44816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7" name="Google Shape;96;p1"/>
            <p:cNvSpPr/>
            <p:nvPr/>
          </p:nvSpPr>
          <p:spPr>
            <a:xfrm>
              <a:off x="819000" y="3983040"/>
              <a:ext cx="346680" cy="28594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8" name="Google Shape;97;p1"/>
            <p:cNvSpPr/>
            <p:nvPr/>
          </p:nvSpPr>
          <p:spPr>
            <a:xfrm>
              <a:off x="728640" y="380700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9" name="Google Shape;98;p1"/>
            <p:cNvSpPr/>
            <p:nvPr/>
          </p:nvSpPr>
          <p:spPr>
            <a:xfrm>
              <a:off x="1623960" y="4867200"/>
              <a:ext cx="189360" cy="1879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0" name="Google Shape;99;p1"/>
            <p:cNvSpPr/>
            <p:nvPr/>
          </p:nvSpPr>
          <p:spPr>
            <a:xfrm>
              <a:off x="1405080" y="5423040"/>
              <a:ext cx="370440" cy="14245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1" name="Google Shape;100;p1"/>
            <p:cNvSpPr/>
            <p:nvPr/>
          </p:nvSpPr>
          <p:spPr>
            <a:xfrm>
              <a:off x="1666800" y="5945040"/>
              <a:ext cx="151200" cy="9118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2" name="Google Shape;101;p1"/>
            <p:cNvSpPr/>
            <p:nvPr/>
          </p:nvSpPr>
          <p:spPr>
            <a:xfrm>
              <a:off x="1709640" y="524664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3" name="Google Shape;102;p1"/>
            <p:cNvSpPr/>
            <p:nvPr/>
          </p:nvSpPr>
          <p:spPr>
            <a:xfrm>
              <a:off x="1709640" y="5764320"/>
              <a:ext cx="189360" cy="1893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4" name="Google Shape;103;p1"/>
            <p:cNvSpPr/>
            <p:nvPr/>
          </p:nvSpPr>
          <p:spPr>
            <a:xfrm>
              <a:off x="1766880" y="6330960"/>
              <a:ext cx="417960" cy="5259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" name="Google Shape;104;p1"/>
            <p:cNvSpPr/>
            <p:nvPr/>
          </p:nvSpPr>
          <p:spPr>
            <a:xfrm>
              <a:off x="2147760" y="6221520"/>
              <a:ext cx="156240" cy="1465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" name="Google Shape;105;p1"/>
            <p:cNvSpPr/>
            <p:nvPr/>
          </p:nvSpPr>
          <p:spPr>
            <a:xfrm>
              <a:off x="504720" y="9360"/>
              <a:ext cx="232200" cy="51026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" name="Google Shape;106;p1"/>
            <p:cNvSpPr/>
            <p:nvPr/>
          </p:nvSpPr>
          <p:spPr>
            <a:xfrm>
              <a:off x="633240" y="5103720"/>
              <a:ext cx="184680" cy="1846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 rotWithShape="0">
              <a:gsLst>
                <a:gs pos="0">
                  <a:srgbClr val="252C36"/>
                </a:gs>
                <a:gs pos="100000">
                  <a:srgbClr val="12161A"/>
                </a:gs>
              </a:gsLst>
              <a:lin ang="54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latin typeface="Arial"/>
              </a:rPr>
              <a:t>Click to edit the </a:t>
            </a:r>
            <a:r>
              <a:rPr lang="en-US" sz="1800" b="0" strike="noStrike" spc="-1">
                <a:latin typeface="Arial"/>
              </a:rPr>
              <a:t>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38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4440B17-FB3D-4580-B1D4-70148B83A0E6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97;p14" descr="\\DROBO-FS\QuickDrops\JB\PPTX NG\Droplets\LightingOverlay.png"/>
          <p:cNvPicPr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139" name="Google Shape;198;p14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140" name="Google Shape;199;p14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141" name="Google Shape;200;p14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2" name="Google Shape;201;p14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3" name="Google Shape;202;p14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4" name="Google Shape;203;p14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5" name="Google Shape;204;p14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6" name="Google Shape;205;p14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7" name="Google Shape;206;p14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8" name="Google Shape;207;p14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49" name="Google Shape;208;p14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0" name="Google Shape;209;p14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1" name="Google Shape;210;p14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2" name="Google Shape;211;p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9525">
                <a:solidFill>
                  <a:srgbClr val="FFFFFF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3" name="Google Shape;212;p14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4" name="Google Shape;213;p14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5" name="Google Shape;214;p14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6" name="Google Shape;215;p14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7" name="Google Shape;216;p14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8" name="Google Shape;217;p14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9" name="Google Shape;218;p14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0" name="Google Shape;219;p14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1" name="Google Shape;220;p14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2" name="Google Shape;221;p14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3" name="Google Shape;222;p14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4" name="Google Shape;223;p14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5" name="Google Shape;224;p14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6" name="Google Shape;225;p14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67" name="Google Shape;226;p14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68" name="Google Shape;227;p14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169" name="Google Shape;228;p14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0" name="Google Shape;229;p14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1" name="Google Shape;230;p14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2" name="Google Shape;231;p14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3" name="Google Shape;232;p14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4" name="Google Shape;233;p14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5" name="Google Shape;234;p14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6" name="Google Shape;235;p14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7" name="Google Shape;236;p14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78" name="Google Shape;237;p14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sp>
        <p:nvSpPr>
          <p:cNvPr id="179" name="PlaceHolder 1"/>
          <p:cNvSpPr>
            <a:spLocks noGrp="1"/>
          </p:cNvSpPr>
          <p:nvPr>
            <p:ph type="ftr" idx="4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5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51BAFDF-0EC2-4529-B1C3-FB24AD36ECC5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6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328;p27" descr="\\DROBO-FS\QuickDrops\JB\PPTX NG\Droplets\LightingOverlay.png"/>
          <p:cNvPicPr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grpSp>
        <p:nvGrpSpPr>
          <p:cNvPr id="221" name="Google Shape;329;p27"/>
          <p:cNvGrpSpPr/>
          <p:nvPr/>
        </p:nvGrpSpPr>
        <p:grpSpPr>
          <a:xfrm>
            <a:off x="-14400" y="0"/>
            <a:ext cx="12052800" cy="6856920"/>
            <a:chOff x="-14400" y="0"/>
            <a:chExt cx="12052800" cy="6856920"/>
          </a:xfrm>
        </p:grpSpPr>
        <p:grpSp>
          <p:nvGrpSpPr>
            <p:cNvPr id="222" name="Google Shape;330;p27"/>
            <p:cNvGrpSpPr/>
            <p:nvPr/>
          </p:nvGrpSpPr>
          <p:grpSpPr>
            <a:xfrm>
              <a:off x="-14400" y="0"/>
              <a:ext cx="1220040" cy="6856920"/>
              <a:chOff x="-14400" y="0"/>
              <a:chExt cx="1220040" cy="6856920"/>
            </a:xfrm>
          </p:grpSpPr>
          <p:sp>
            <p:nvSpPr>
              <p:cNvPr id="223" name="Google Shape;331;p27"/>
              <p:cNvSpPr/>
              <p:nvPr/>
            </p:nvSpPr>
            <p:spPr>
              <a:xfrm>
                <a:off x="114480" y="468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4" name="Google Shape;332;p27"/>
              <p:cNvSpPr/>
              <p:nvPr/>
            </p:nvSpPr>
            <p:spPr>
              <a:xfrm>
                <a:off x="33480" y="217656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5" name="Google Shape;333;p27"/>
              <p:cNvSpPr/>
              <p:nvPr/>
            </p:nvSpPr>
            <p:spPr>
              <a:xfrm>
                <a:off x="28440" y="4021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6" name="Google Shape;334;p27"/>
              <p:cNvSpPr/>
              <p:nvPr/>
            </p:nvSpPr>
            <p:spPr>
              <a:xfrm>
                <a:off x="200160" y="4680"/>
                <a:ext cx="368640" cy="1810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7" name="Google Shape;335;p27"/>
              <p:cNvSpPr/>
              <p:nvPr/>
            </p:nvSpPr>
            <p:spPr>
              <a:xfrm>
                <a:off x="503280" y="18018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8" name="Google Shape;336;p27"/>
              <p:cNvSpPr/>
              <p:nvPr/>
            </p:nvSpPr>
            <p:spPr>
              <a:xfrm>
                <a:off x="285840" y="4680"/>
                <a:ext cx="368640" cy="1429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29" name="Google Shape;337;p27"/>
              <p:cNvSpPr/>
              <p:nvPr/>
            </p:nvSpPr>
            <p:spPr>
              <a:xfrm>
                <a:off x="546120" y="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0" name="Google Shape;338;p27"/>
              <p:cNvSpPr/>
              <p:nvPr/>
            </p:nvSpPr>
            <p:spPr>
              <a:xfrm>
                <a:off x="588960" y="14209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1" name="Google Shape;339;p27"/>
              <p:cNvSpPr/>
              <p:nvPr/>
            </p:nvSpPr>
            <p:spPr>
              <a:xfrm>
                <a:off x="588960" y="9032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2" name="Google Shape;340;p27"/>
              <p:cNvSpPr/>
              <p:nvPr/>
            </p:nvSpPr>
            <p:spPr>
              <a:xfrm>
                <a:off x="641520" y="0"/>
                <a:ext cx="421200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3" name="Google Shape;341;p27"/>
              <p:cNvSpPr/>
              <p:nvPr/>
            </p:nvSpPr>
            <p:spPr>
              <a:xfrm>
                <a:off x="1020600" y="488880"/>
                <a:ext cx="16092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4" name="Google Shape;342;p27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9525">
                <a:solidFill>
                  <a:srgbClr val="FFFFFF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5" name="Google Shape;343;p27"/>
              <p:cNvSpPr/>
              <p:nvPr/>
            </p:nvSpPr>
            <p:spPr>
              <a:xfrm>
                <a:off x="9360" y="1801800"/>
                <a:ext cx="12276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6" name="Google Shape;344;p27"/>
              <p:cNvSpPr/>
              <p:nvPr/>
            </p:nvSpPr>
            <p:spPr>
              <a:xfrm>
                <a:off x="-9360" y="3549600"/>
                <a:ext cx="14652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7" name="Google Shape;345;p27"/>
              <p:cNvSpPr/>
              <p:nvPr/>
            </p:nvSpPr>
            <p:spPr>
              <a:xfrm>
                <a:off x="128520" y="1382760"/>
                <a:ext cx="141840" cy="475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8" name="Google Shape;346;p27"/>
              <p:cNvSpPr/>
              <p:nvPr/>
            </p:nvSpPr>
            <p:spPr>
              <a:xfrm>
                <a:off x="204840" y="1849320"/>
                <a:ext cx="1134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39" name="Google Shape;347;p27"/>
              <p:cNvSpPr/>
              <p:nvPr/>
            </p:nvSpPr>
            <p:spPr>
              <a:xfrm>
                <a:off x="133200" y="4662360"/>
                <a:ext cx="22680" cy="218016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0" name="Google Shape;348;p27"/>
              <p:cNvSpPr/>
              <p:nvPr/>
            </p:nvSpPr>
            <p:spPr>
              <a:xfrm>
                <a:off x="223920" y="5041800"/>
                <a:ext cx="36864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1" name="Google Shape;349;p27"/>
              <p:cNvSpPr/>
              <p:nvPr/>
            </p:nvSpPr>
            <p:spPr>
              <a:xfrm>
                <a:off x="52560" y="4481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2" name="Google Shape;350;p27"/>
              <p:cNvSpPr/>
              <p:nvPr/>
            </p:nvSpPr>
            <p:spPr>
              <a:xfrm>
                <a:off x="-14400" y="5627520"/>
                <a:ext cx="84600" cy="1215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3" name="Google Shape;351;p27"/>
              <p:cNvSpPr/>
              <p:nvPr/>
            </p:nvSpPr>
            <p:spPr>
              <a:xfrm>
                <a:off x="527040" y="486720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4" name="Google Shape;352;p27"/>
              <p:cNvSpPr/>
              <p:nvPr/>
            </p:nvSpPr>
            <p:spPr>
              <a:xfrm>
                <a:off x="309600" y="5423040"/>
                <a:ext cx="373680" cy="1424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5" name="Google Shape;353;p27"/>
              <p:cNvSpPr/>
              <p:nvPr/>
            </p:nvSpPr>
            <p:spPr>
              <a:xfrm>
                <a:off x="569880" y="5945040"/>
                <a:ext cx="151200" cy="9118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6" name="Google Shape;354;p27"/>
              <p:cNvSpPr/>
              <p:nvPr/>
            </p:nvSpPr>
            <p:spPr>
              <a:xfrm>
                <a:off x="612720" y="524664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7" name="Google Shape;355;p27"/>
              <p:cNvSpPr/>
              <p:nvPr/>
            </p:nvSpPr>
            <p:spPr>
              <a:xfrm>
                <a:off x="612720" y="5764320"/>
                <a:ext cx="18936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8" name="Google Shape;356;p27"/>
              <p:cNvSpPr/>
              <p:nvPr/>
            </p:nvSpPr>
            <p:spPr>
              <a:xfrm>
                <a:off x="669960" y="6330960"/>
                <a:ext cx="416520" cy="516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49" name="Google Shape;357;p27"/>
              <p:cNvSpPr/>
              <p:nvPr/>
            </p:nvSpPr>
            <p:spPr>
              <a:xfrm>
                <a:off x="1049400" y="6221520"/>
                <a:ext cx="156240" cy="1465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250" name="Google Shape;358;p27"/>
            <p:cNvGrpSpPr/>
            <p:nvPr/>
          </p:nvGrpSpPr>
          <p:grpSpPr>
            <a:xfrm>
              <a:off x="11364840" y="0"/>
              <a:ext cx="673560" cy="6847560"/>
              <a:chOff x="11364840" y="0"/>
              <a:chExt cx="673560" cy="6847560"/>
            </a:xfrm>
          </p:grpSpPr>
          <p:sp>
            <p:nvSpPr>
              <p:cNvPr id="251" name="Google Shape;359;p27"/>
              <p:cNvSpPr/>
              <p:nvPr/>
            </p:nvSpPr>
            <p:spPr>
              <a:xfrm>
                <a:off x="11484000" y="0"/>
                <a:ext cx="416520" cy="5115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2" name="Google Shape;360;p27"/>
              <p:cNvSpPr/>
              <p:nvPr/>
            </p:nvSpPr>
            <p:spPr>
              <a:xfrm>
                <a:off x="11364840" y="474840"/>
                <a:ext cx="156240" cy="15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3" name="Google Shape;361;p27"/>
              <p:cNvSpPr/>
              <p:nvPr/>
            </p:nvSpPr>
            <p:spPr>
              <a:xfrm>
                <a:off x="11631600" y="1539720"/>
                <a:ext cx="187920" cy="189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4" name="Google Shape;362;p27"/>
              <p:cNvSpPr/>
              <p:nvPr/>
            </p:nvSpPr>
            <p:spPr>
              <a:xfrm>
                <a:off x="11531520" y="5694480"/>
                <a:ext cx="297360" cy="11530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5" name="Google Shape;363;p27"/>
              <p:cNvSpPr/>
              <p:nvPr/>
            </p:nvSpPr>
            <p:spPr>
              <a:xfrm>
                <a:off x="11773080" y="5551560"/>
                <a:ext cx="15624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6" name="Google Shape;364;p27"/>
              <p:cNvSpPr/>
              <p:nvPr/>
            </p:nvSpPr>
            <p:spPr>
              <a:xfrm>
                <a:off x="11711160" y="4680"/>
                <a:ext cx="303840" cy="15436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7" name="Google Shape;365;p27"/>
              <p:cNvSpPr/>
              <p:nvPr/>
            </p:nvSpPr>
            <p:spPr>
              <a:xfrm>
                <a:off x="11636280" y="4867200"/>
                <a:ext cx="18792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8" name="Google Shape;366;p27"/>
              <p:cNvSpPr/>
              <p:nvPr/>
            </p:nvSpPr>
            <p:spPr>
              <a:xfrm>
                <a:off x="11441160" y="5046840"/>
                <a:ext cx="306720" cy="1800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59" name="Google Shape;367;p27"/>
              <p:cNvSpPr/>
              <p:nvPr/>
            </p:nvSpPr>
            <p:spPr>
              <a:xfrm>
                <a:off x="11849040" y="6416640"/>
                <a:ext cx="189360" cy="1879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60" name="Google Shape;368;p27"/>
              <p:cNvSpPr/>
              <p:nvPr/>
            </p:nvSpPr>
            <p:spPr>
              <a:xfrm>
                <a:off x="11939760" y="6595920"/>
                <a:ext cx="22680" cy="251280"/>
              </a:xfrm>
              <a:prstGeom prst="rect">
                <a:avLst/>
              </a:prstGeom>
              <a:gradFill rotWithShape="0">
                <a:gsLst>
                  <a:gs pos="0">
                    <a:srgbClr val="252C36"/>
                  </a:gs>
                  <a:gs pos="100000">
                    <a:srgbClr val="12161A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sp>
        <p:nvSpPr>
          <p:cNvPr id="261" name="PlaceHolder 1"/>
          <p:cNvSpPr>
            <a:spLocks noGrp="1"/>
          </p:cNvSpPr>
          <p:nvPr>
            <p:ph type="ftr" idx="7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8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EA20620-AEF3-49B1-9A45-A48DEF691E4F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dt" idx="9"/>
          </p:nvPr>
        </p:nvSpPr>
        <p:spPr>
          <a:xfrm>
            <a:off x="7457040" y="58831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048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LAB 1</a:t>
            </a:r>
            <a:br>
              <a:rPr sz="4400"/>
            </a:b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INTRODUCTION TO Verilog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3617280" y="5791320"/>
            <a:ext cx="704988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endParaRPr lang="en-US" sz="1360" b="0" strike="noStrike" spc="-1">
              <a:latin typeface="Arial"/>
            </a:endParaRPr>
          </a:p>
        </p:txBody>
      </p:sp>
      <p:sp>
        <p:nvSpPr>
          <p:cNvPr id="310" name="Google Shape;465;p40"/>
          <p:cNvSpPr/>
          <p:nvPr/>
        </p:nvSpPr>
        <p:spPr>
          <a:xfrm>
            <a:off x="8763120" y="200160"/>
            <a:ext cx="312300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FACULTY OF ENGINEERING </a:t>
            </a:r>
            <a:endParaRPr lang="en-US" sz="1660" b="0" strike="noStrike" spc="-1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CAIRO UNIVERSITY</a:t>
            </a:r>
            <a:endParaRPr lang="en-US" sz="1660" b="0" strike="noStrike" spc="-1">
              <a:latin typeface="Arial"/>
            </a:endParaRPr>
          </a:p>
        </p:txBody>
      </p:sp>
      <p:sp>
        <p:nvSpPr>
          <p:cNvPr id="311" name="Google Shape;466;p40"/>
          <p:cNvSpPr/>
          <p:nvPr/>
        </p:nvSpPr>
        <p:spPr>
          <a:xfrm>
            <a:off x="3424320" y="3615480"/>
            <a:ext cx="6399720" cy="42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CMP3010: COMPUTER ARCHITECTURE COURSE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579;p49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Program Structure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88" name="Google Shape;580;p49"/>
          <p:cNvSpPr/>
          <p:nvPr/>
        </p:nvSpPr>
        <p:spPr>
          <a:xfrm>
            <a:off x="1097280" y="1845720"/>
            <a:ext cx="10055520" cy="4371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    </a:t>
            </a: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module  </a:t>
            </a:r>
            <a:r>
              <a:rPr lang="en-US" sz="2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&lt;module name&gt; (&lt; port list&gt;);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</a:t>
            </a:r>
            <a:r>
              <a:rPr lang="en-US" sz="2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&lt; declares&gt;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       </a:t>
            </a:r>
            <a:r>
              <a:rPr lang="en-US" sz="28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&lt;module items&gt;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   </a:t>
            </a: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endmodule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   </a:t>
            </a: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.</a:t>
            </a:r>
            <a:r>
              <a:rPr lang="en-US" sz="2800" b="0" strike="noStrike" spc="-1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Module name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 </a:t>
            </a:r>
            <a:r>
              <a:rPr lang="en-US" sz="22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an identifier that uniquely names the module.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   </a:t>
            </a: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.  Port list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 </a:t>
            </a:r>
            <a:r>
              <a:rPr lang="en-US" sz="22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a list of input, inout and output ports which are used to other modules.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9" name="Google Shape;581;p49"/>
          <p:cNvSpPr/>
          <p:nvPr/>
        </p:nvSpPr>
        <p:spPr>
          <a:xfrm>
            <a:off x="1271160" y="2202120"/>
            <a:ext cx="8602560" cy="2093760"/>
          </a:xfrm>
          <a:prstGeom prst="rect">
            <a:avLst/>
          </a:prstGeom>
          <a:noFill/>
          <a:ln w="38150">
            <a:solidFill>
              <a:srgbClr val="147FA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586;p50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Program Structure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91" name="Google Shape;587;p50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524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latin typeface="Calibri"/>
                <a:ea typeface="Calibri"/>
              </a:rPr>
              <a:t>Example 1: 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Behavioral model</a:t>
            </a:r>
            <a:endParaRPr lang="en-US" sz="2400" b="0" strike="noStrike" spc="-1">
              <a:latin typeface="Arial"/>
            </a:endParaRPr>
          </a:p>
          <a:p>
            <a:pPr marL="215900" indent="-1524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// Behavioral model of a Nand gate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 </a:t>
            </a: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module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NAND(in1, in2, out);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  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//  </a:t>
            </a:r>
            <a:r>
              <a:rPr lang="en-US" sz="2400" b="0" i="1" strike="noStrike" spc="-1">
                <a:solidFill>
                  <a:srgbClr val="404040"/>
                </a:solidFill>
                <a:latin typeface="Calibri"/>
                <a:ea typeface="Calibri"/>
              </a:rPr>
              <a:t>&lt; declares&gt;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 </a:t>
            </a: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input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in1,in2;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 </a:t>
            </a: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output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out;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</a:t>
            </a: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assign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 out=~(in1&amp;in2);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 </a:t>
            </a: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endmodule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92;p51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Data Types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93" name="Google Shape;593;p51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52400">
              <a:lnSpc>
                <a:spcPct val="90000"/>
              </a:lnSpc>
              <a:buClr>
                <a:srgbClr val="2683C6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Nets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Nets are physical connections between structural entities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net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must be driven by a driver, such as a gate or a continuous assignment.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Many types of nets, but all we care about is wire</a:t>
            </a:r>
            <a:endParaRPr lang="en-US" sz="2400" b="0" strike="noStrike" spc="-1">
              <a:latin typeface="Arial"/>
            </a:endParaRPr>
          </a:p>
          <a:p>
            <a:pPr marL="215900" indent="-152400">
              <a:lnSpc>
                <a:spcPct val="90000"/>
              </a:lnSpc>
              <a:buClr>
                <a:srgbClr val="2683C6"/>
              </a:buClr>
              <a:buFont typeface="Calibri"/>
              <a:buChar char=" "/>
            </a:pPr>
            <a:r>
              <a:rPr lang="en-US" sz="2400" b="0" strike="noStrike" spc="-1">
                <a:solidFill>
                  <a:srgbClr val="2683C6"/>
                </a:solidFill>
                <a:latin typeface="Calibri"/>
                <a:ea typeface="Calibri"/>
              </a:rPr>
              <a:t>Registers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Implicit storage – unless variable of this type is modified it retains previously assigned value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Does not necessarily imply a hardware register</a:t>
            </a:r>
            <a:endParaRPr lang="en-US" sz="2400" b="0" strike="noStrike" spc="-1">
              <a:latin typeface="Arial"/>
            </a:endParaRPr>
          </a:p>
          <a:p>
            <a:pPr marL="457200" lvl="1" indent="-152400">
              <a:lnSpc>
                <a:spcPct val="100000"/>
              </a:lnSpc>
              <a:buClr>
                <a:srgbClr val="000000"/>
              </a:buClr>
              <a:buFont typeface="Calibri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Register type is denoted by reg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598;p52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Variable Declaration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95" name="Google Shape;599;p52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52400">
              <a:lnSpc>
                <a:spcPct val="80000"/>
              </a:lnSpc>
              <a:buClr>
                <a:srgbClr val="2683C6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2683C6"/>
                </a:solidFill>
                <a:latin typeface="Calibri"/>
                <a:ea typeface="Calibri"/>
              </a:rPr>
              <a:t>Declaring a net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wire [&lt;range&gt;] &lt;net_name&gt;;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    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Range is specified as </a:t>
            </a:r>
            <a:r>
              <a:rPr lang="en-US" sz="2000" b="0" strike="noStrike" spc="-1">
                <a:solidFill>
                  <a:srgbClr val="404040"/>
                </a:solidFill>
                <a:latin typeface="Courier New"/>
                <a:ea typeface="Courier New"/>
              </a:rPr>
              <a:t>[MSb:LSb].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 Default is one bit wide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52400">
              <a:lnSpc>
                <a:spcPct val="80000"/>
              </a:lnSpc>
              <a:buClr>
                <a:srgbClr val="2683C6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400" b="1" strike="noStrike" spc="-1">
                <a:solidFill>
                  <a:srgbClr val="2683C6"/>
                </a:solidFill>
                <a:latin typeface="Calibri"/>
                <a:ea typeface="Calibri"/>
              </a:rPr>
              <a:t>Declaring a register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reg [&lt;range&gt;] &lt;reg_name&gt;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Calibri"/>
              </a:rPr>
              <a:t>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52400">
              <a:lnSpc>
                <a:spcPct val="80000"/>
              </a:lnSpc>
              <a:buClr>
                <a:srgbClr val="2683C6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400" b="1" strike="noStrike" spc="-1">
                <a:solidFill>
                  <a:srgbClr val="2683C6"/>
                </a:solidFill>
                <a:latin typeface="Calibri"/>
                <a:ea typeface="Calibri"/>
              </a:rPr>
              <a:t>Declaring memory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reg [&lt;range&gt;] &lt;memory_name&gt; [&lt;start_addr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Calibri"/>
              </a:rPr>
              <a:t>&gt; : &lt;end_addr&gt;];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52400">
              <a:lnSpc>
                <a:spcPct val="80000"/>
              </a:lnSpc>
              <a:buClr>
                <a:srgbClr val="2683C6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400" b="1" strike="noStrike" spc="-1">
                <a:solidFill>
                  <a:srgbClr val="2683C6"/>
                </a:solidFill>
                <a:latin typeface="Calibri"/>
                <a:ea typeface="Calibri"/>
              </a:rPr>
              <a:t>Examples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reg r; // 1-bit reg variable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wire w1, w2; // 2 1-bit wire variable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reg [7:0] vreg; // 8-bit register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reg [7:0] memory [0:1023]; a 1 KB memory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604;p53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83C6"/>
                </a:solidFill>
                <a:latin typeface="Arial"/>
                <a:ea typeface="Arial"/>
              </a:rPr>
              <a:t>Combinational vs. sequential circuit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7" name="Google Shape;605;p53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270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Combinational circuit: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No latches/FFs or closed feedback loop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Output is a function of inputs only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Sequential Circuit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With internal state (memory implemented by FF)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Output is a function of inputs and internal state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606;p53"/>
          <p:cNvPicPr/>
          <p:nvPr/>
        </p:nvPicPr>
        <p:blipFill>
          <a:blip r:embed="rId1"/>
          <a:stretch>
            <a:fillRect/>
          </a:stretch>
        </p:blipFill>
        <p:spPr>
          <a:xfrm>
            <a:off x="7957800" y="1845720"/>
            <a:ext cx="2854080" cy="219528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607;p53"/>
          <p:cNvPicPr/>
          <p:nvPr/>
        </p:nvPicPr>
        <p:blipFill>
          <a:blip r:embed="rId2"/>
          <a:stretch>
            <a:fillRect/>
          </a:stretch>
        </p:blipFill>
        <p:spPr>
          <a:xfrm>
            <a:off x="7062480" y="4369680"/>
            <a:ext cx="4645080" cy="160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612;p54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RTL Modeling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01" name="Google Shape;613;p54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203200">
              <a:lnSpc>
                <a:spcPct val="100000"/>
              </a:lnSpc>
              <a:buClr>
                <a:srgbClr val="404040"/>
              </a:buClr>
              <a:buFont typeface="Noto Sans Symbols" panose="020B0502040504020204"/>
              <a:buChar char="▪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  <a:ea typeface="Calibri"/>
              </a:rPr>
              <a:t>Behavioral Modeling.</a:t>
            </a:r>
            <a:endParaRPr lang="en-US" sz="3200" b="0" strike="noStrike" spc="-1">
              <a:latin typeface="Arial"/>
            </a:endParaRPr>
          </a:p>
          <a:p>
            <a:pPr marL="215900" indent="-203200">
              <a:lnSpc>
                <a:spcPct val="100000"/>
              </a:lnSpc>
              <a:buClr>
                <a:srgbClr val="404040"/>
              </a:buClr>
              <a:buFont typeface="Noto Sans Symbols" panose="020B0502040504020204"/>
              <a:buChar char="▪"/>
            </a:pPr>
            <a:r>
              <a:rPr lang="en-US" sz="3200" b="0" strike="noStrike" spc="-1">
                <a:solidFill>
                  <a:srgbClr val="404040"/>
                </a:solidFill>
                <a:latin typeface="Calibri"/>
                <a:ea typeface="Calibri"/>
              </a:rPr>
              <a:t>Structural Modeling.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618;p55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Structural Modeling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03" name="Google Shape;619;p55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524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404040"/>
                </a:solidFill>
                <a:latin typeface="Calibri"/>
                <a:ea typeface="Calibri"/>
              </a:rPr>
              <a:t>Example: </a:t>
            </a:r>
            <a:r>
              <a:rPr lang="en-US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//structural model of 3 input and gate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  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module </a:t>
            </a: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AND(in1, in2, out2);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        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input</a:t>
            </a: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in1,in2;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	</a:t>
            </a: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       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output</a:t>
            </a: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out2;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        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and </a:t>
            </a: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and2(out2,in1,in2);// first port must be output.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 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endmodule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04" name="Google Shape;620;p55"/>
          <p:cNvSpPr/>
          <p:nvPr/>
        </p:nvSpPr>
        <p:spPr>
          <a:xfrm>
            <a:off x="7832520" y="4127400"/>
            <a:ext cx="2892600" cy="1521000"/>
          </a:xfrm>
          <a:prstGeom prst="rect">
            <a:avLst/>
          </a:prstGeom>
          <a:solidFill>
            <a:srgbClr val="FFFFFF"/>
          </a:solidFill>
          <a:ln w="19075">
            <a:solidFill>
              <a:srgbClr val="00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5" name="Google Shape;621;p55"/>
          <p:cNvSpPr/>
          <p:nvPr/>
        </p:nvSpPr>
        <p:spPr>
          <a:xfrm>
            <a:off x="7894440" y="3857400"/>
            <a:ext cx="925920" cy="30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AND3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6" name="Google Shape;622;p55"/>
          <p:cNvSpPr/>
          <p:nvPr/>
        </p:nvSpPr>
        <p:spPr>
          <a:xfrm>
            <a:off x="8366040" y="4279680"/>
            <a:ext cx="454320" cy="606600"/>
          </a:xfrm>
          <a:prstGeom prst="rightBracket">
            <a:avLst>
              <a:gd name="adj" fmla="val 66667"/>
            </a:avLst>
          </a:prstGeom>
          <a:solidFill>
            <a:srgbClr val="1CADE4"/>
          </a:solidFill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7" name="Google Shape;623;p55"/>
          <p:cNvSpPr/>
          <p:nvPr/>
        </p:nvSpPr>
        <p:spPr>
          <a:xfrm>
            <a:off x="8365680" y="4279680"/>
            <a:ext cx="36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8" name="Google Shape;624;p55"/>
          <p:cNvSpPr/>
          <p:nvPr/>
        </p:nvSpPr>
        <p:spPr>
          <a:xfrm>
            <a:off x="9509040" y="4736880"/>
            <a:ext cx="454320" cy="606600"/>
          </a:xfrm>
          <a:prstGeom prst="rightBracket">
            <a:avLst>
              <a:gd name="adj" fmla="val 66667"/>
            </a:avLst>
          </a:prstGeom>
          <a:solidFill>
            <a:srgbClr val="1CADE4"/>
          </a:solidFill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9" name="Google Shape;625;p55"/>
          <p:cNvSpPr/>
          <p:nvPr/>
        </p:nvSpPr>
        <p:spPr>
          <a:xfrm>
            <a:off x="9508680" y="4736880"/>
            <a:ext cx="360" cy="60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0" name="Google Shape;626;p55"/>
          <p:cNvSpPr/>
          <p:nvPr/>
        </p:nvSpPr>
        <p:spPr>
          <a:xfrm>
            <a:off x="7603560" y="4431960"/>
            <a:ext cx="76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1" name="Google Shape;627;p55"/>
          <p:cNvSpPr/>
          <p:nvPr/>
        </p:nvSpPr>
        <p:spPr>
          <a:xfrm>
            <a:off x="7603560" y="4812840"/>
            <a:ext cx="76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2" name="Google Shape;628;p55"/>
          <p:cNvSpPr/>
          <p:nvPr/>
        </p:nvSpPr>
        <p:spPr>
          <a:xfrm>
            <a:off x="7603560" y="5194080"/>
            <a:ext cx="190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3" name="Google Shape;629;p55"/>
          <p:cNvSpPr/>
          <p:nvPr/>
        </p:nvSpPr>
        <p:spPr>
          <a:xfrm>
            <a:off x="9965880" y="5041440"/>
            <a:ext cx="1142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4" name="Google Shape;630;p55"/>
          <p:cNvSpPr/>
          <p:nvPr/>
        </p:nvSpPr>
        <p:spPr>
          <a:xfrm>
            <a:off x="8641080" y="4812480"/>
            <a:ext cx="865080" cy="31680"/>
          </a:xfrm>
          <a:prstGeom prst="rect">
            <a:avLst/>
          </a:prstGeom>
          <a:noFill/>
          <a:ln w="25550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5" name="Google Shape;631;p55"/>
          <p:cNvSpPr/>
          <p:nvPr/>
        </p:nvSpPr>
        <p:spPr>
          <a:xfrm>
            <a:off x="7144920" y="4279680"/>
            <a:ext cx="383040" cy="30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6" name="Google Shape;632;p55"/>
          <p:cNvSpPr/>
          <p:nvPr/>
        </p:nvSpPr>
        <p:spPr>
          <a:xfrm>
            <a:off x="7181640" y="4660920"/>
            <a:ext cx="383040" cy="30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7" name="Google Shape;633;p55"/>
          <p:cNvSpPr/>
          <p:nvPr/>
        </p:nvSpPr>
        <p:spPr>
          <a:xfrm>
            <a:off x="7162920" y="5041800"/>
            <a:ext cx="454320" cy="30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8" name="Google Shape;634;p55"/>
          <p:cNvSpPr/>
          <p:nvPr/>
        </p:nvSpPr>
        <p:spPr>
          <a:xfrm>
            <a:off x="11110320" y="4889160"/>
            <a:ext cx="536040" cy="30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9" name="Google Shape;635;p55"/>
          <p:cNvSpPr/>
          <p:nvPr/>
        </p:nvSpPr>
        <p:spPr>
          <a:xfrm>
            <a:off x="1212840" y="2366640"/>
            <a:ext cx="6905520" cy="1366920"/>
          </a:xfrm>
          <a:prstGeom prst="rect">
            <a:avLst/>
          </a:prstGeom>
          <a:noFill/>
          <a:ln w="38150">
            <a:solidFill>
              <a:srgbClr val="147FA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0" name="Google Shape;636;p55"/>
          <p:cNvSpPr/>
          <p:nvPr/>
        </p:nvSpPr>
        <p:spPr>
          <a:xfrm>
            <a:off x="1257840" y="4023000"/>
            <a:ext cx="5178600" cy="1833120"/>
          </a:xfrm>
          <a:prstGeom prst="rect">
            <a:avLst/>
          </a:prstGeom>
          <a:noFill/>
          <a:ln w="25550">
            <a:solidFill>
              <a:srgbClr val="1CADE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module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AND3 (i0, i1, i2, op);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	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input 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i0, i1, i2;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	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output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op;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	</a:t>
            </a: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wire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temp;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AND a0 (.in1(i0), .in2(i1), .out2(temp));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AND a1 (.in1(i2), .in2(temp), .out2(op));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endmodule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641;p56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Behavioral Modeling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22" name="Google Shape;642;p56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270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Continuous assignment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Starts with reserve word ‘assign’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Continuous execution 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Models combinational circuits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Procedural blocks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Initial blocks: executed once, used in tesbenches only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l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Always block: always executed, can model both combinational and sequential ciruicts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647;p57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Arial"/>
                <a:ea typeface="Arial"/>
              </a:rPr>
              <a:t>Continuous assignment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24" name="Google Shape;648;p57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270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▪"/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Continuous assignment statements drive nets (e.g.; wire data type). 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 left-hand side of a continuous assignment must be net data type.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They are outside the procedural blocks (always and initial blocks).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They can be used for modeling combinational logic and tri-state buffers.</a:t>
            </a:r>
            <a:endParaRPr lang="en-US" sz="2000" b="0" strike="noStrike" spc="-1">
              <a:latin typeface="Arial"/>
            </a:endParaRPr>
          </a:p>
          <a:p>
            <a:pPr marL="457200" lvl="1" indent="-127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The continuous assign overrides any procedural assignments.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003399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003399"/>
                </a:solidFill>
                <a:latin typeface="Arial"/>
                <a:ea typeface="Arial"/>
              </a:rPr>
              <a:t>Examples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: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//Explicit continuous assignment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2683C6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wire 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[31:0] maxout;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2683C6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assign</a:t>
            </a:r>
            <a:r>
              <a:rPr lang="en-US" sz="2000" b="1" strike="noStrike" spc="-1">
                <a:solidFill>
                  <a:srgbClr val="6EAC1C"/>
                </a:solidFill>
                <a:latin typeface="Courier New"/>
                <a:ea typeface="Courier New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maxout=</a:t>
            </a: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in</a:t>
            </a: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//Implicit continuous assignment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2683C6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wire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[31:0] x1=in;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653;p58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Example 1: Half adder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26" name="Google Shape;654;p58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270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module half_adder(x, y, s, c)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	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input x, y;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	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output s, c;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FF330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FF3300"/>
                </a:solidFill>
                <a:latin typeface="Courier New"/>
                <a:ea typeface="Courier New"/>
              </a:rPr>
              <a:t>	</a:t>
            </a:r>
            <a:r>
              <a:rPr lang="en-US" sz="2000" b="1" strike="noStrike" spc="-1">
                <a:solidFill>
                  <a:srgbClr val="FF3300"/>
                </a:solidFill>
                <a:latin typeface="Courier New"/>
                <a:ea typeface="Courier New"/>
              </a:rPr>
              <a:t>assign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s = x ^ y;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FF330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FF3300"/>
                </a:solidFill>
                <a:latin typeface="Courier New"/>
                <a:ea typeface="Courier New"/>
              </a:rPr>
              <a:t>	</a:t>
            </a:r>
            <a:r>
              <a:rPr lang="en-US" sz="2000" b="1" strike="noStrike" spc="-1">
                <a:solidFill>
                  <a:srgbClr val="FF3300"/>
                </a:solidFill>
                <a:latin typeface="Courier New"/>
                <a:ea typeface="Courier New"/>
              </a:rPr>
              <a:t>assign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 c = x &amp; y;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90000"/>
              </a:lnSpc>
              <a:buClr>
                <a:srgbClr val="404040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endmodule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2683C6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83C6"/>
                </a:solidFill>
                <a:latin typeface="Courier New"/>
                <a:ea typeface="Courier New"/>
              </a:rPr>
              <a:t>can we make a fulladder using half_adder 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252C36"/>
                </a:solidFill>
                <a:latin typeface="Times New Roman"/>
                <a:ea typeface="Times New Roman"/>
              </a:rPr>
              <a:t>DESIGN FLOW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313" name="Google Shape;473;p41"/>
          <p:cNvGrpSpPr/>
          <p:nvPr/>
        </p:nvGrpSpPr>
        <p:grpSpPr>
          <a:xfrm>
            <a:off x="4885920" y="1604520"/>
            <a:ext cx="2417040" cy="5019480"/>
            <a:chOff x="4885920" y="1604520"/>
            <a:chExt cx="2417040" cy="5019480"/>
          </a:xfrm>
        </p:grpSpPr>
        <p:sp>
          <p:nvSpPr>
            <p:cNvPr id="314" name="Google Shape;474;p41"/>
            <p:cNvSpPr/>
            <p:nvPr/>
          </p:nvSpPr>
          <p:spPr>
            <a:xfrm>
              <a:off x="4918680" y="1604520"/>
              <a:ext cx="2351160" cy="34524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5" name="Google Shape;475;p41"/>
            <p:cNvSpPr/>
            <p:nvPr/>
          </p:nvSpPr>
          <p:spPr>
            <a:xfrm>
              <a:off x="4928760" y="1614600"/>
              <a:ext cx="233064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HDL Design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16" name="Google Shape;476;p41"/>
            <p:cNvSpPr/>
            <p:nvPr/>
          </p:nvSpPr>
          <p:spPr>
            <a:xfrm rot="5400000">
              <a:off x="6030720" y="195948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Google Shape;477;p41"/>
            <p:cNvSpPr/>
            <p:nvPr/>
          </p:nvSpPr>
          <p:spPr>
            <a:xfrm>
              <a:off x="6048000" y="197244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Google Shape;478;p41"/>
            <p:cNvSpPr/>
            <p:nvPr/>
          </p:nvSpPr>
          <p:spPr>
            <a:xfrm>
              <a:off x="4918680" y="2124000"/>
              <a:ext cx="2351160" cy="34524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2225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Google Shape;479;p41"/>
            <p:cNvSpPr/>
            <p:nvPr/>
          </p:nvSpPr>
          <p:spPr>
            <a:xfrm>
              <a:off x="4928760" y="2134080"/>
              <a:ext cx="233064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Behavioral Simulation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20" name="Google Shape;480;p41"/>
            <p:cNvSpPr/>
            <p:nvPr/>
          </p:nvSpPr>
          <p:spPr>
            <a:xfrm rot="5400000">
              <a:off x="6030720" y="247896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1" name="Google Shape;481;p41"/>
            <p:cNvSpPr/>
            <p:nvPr/>
          </p:nvSpPr>
          <p:spPr>
            <a:xfrm>
              <a:off x="6048000" y="249192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2" name="Google Shape;482;p41"/>
            <p:cNvSpPr/>
            <p:nvPr/>
          </p:nvSpPr>
          <p:spPr>
            <a:xfrm>
              <a:off x="4918680" y="2643120"/>
              <a:ext cx="235116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Google Shape;483;p41"/>
            <p:cNvSpPr/>
            <p:nvPr/>
          </p:nvSpPr>
          <p:spPr>
            <a:xfrm>
              <a:off x="4928760" y="2653560"/>
              <a:ext cx="233064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Synthesis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24" name="Google Shape;484;p41"/>
            <p:cNvSpPr/>
            <p:nvPr/>
          </p:nvSpPr>
          <p:spPr>
            <a:xfrm rot="5400000">
              <a:off x="6030720" y="299808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Google Shape;485;p41"/>
            <p:cNvSpPr/>
            <p:nvPr/>
          </p:nvSpPr>
          <p:spPr>
            <a:xfrm>
              <a:off x="6048000" y="301104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6" name="Google Shape;486;p41"/>
            <p:cNvSpPr/>
            <p:nvPr/>
          </p:nvSpPr>
          <p:spPr>
            <a:xfrm>
              <a:off x="4929120" y="3162600"/>
              <a:ext cx="232992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Google Shape;487;p41"/>
            <p:cNvSpPr/>
            <p:nvPr/>
          </p:nvSpPr>
          <p:spPr>
            <a:xfrm>
              <a:off x="4939560" y="3172680"/>
              <a:ext cx="230976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Post-Synthesis Simulation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28" name="Google Shape;488;p41"/>
            <p:cNvSpPr/>
            <p:nvPr/>
          </p:nvSpPr>
          <p:spPr>
            <a:xfrm rot="5400000">
              <a:off x="6030720" y="351756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Google Shape;489;p41"/>
            <p:cNvSpPr/>
            <p:nvPr/>
          </p:nvSpPr>
          <p:spPr>
            <a:xfrm>
              <a:off x="6048000" y="353052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Google Shape;490;p41"/>
            <p:cNvSpPr/>
            <p:nvPr/>
          </p:nvSpPr>
          <p:spPr>
            <a:xfrm>
              <a:off x="4944240" y="3682080"/>
              <a:ext cx="230040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Google Shape;491;p41"/>
            <p:cNvSpPr/>
            <p:nvPr/>
          </p:nvSpPr>
          <p:spPr>
            <a:xfrm>
              <a:off x="4954320" y="3692160"/>
              <a:ext cx="227988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Floor Planning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32" name="Google Shape;492;p41"/>
            <p:cNvSpPr/>
            <p:nvPr/>
          </p:nvSpPr>
          <p:spPr>
            <a:xfrm rot="5400000">
              <a:off x="6030720" y="403704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Google Shape;493;p41"/>
            <p:cNvSpPr/>
            <p:nvPr/>
          </p:nvSpPr>
          <p:spPr>
            <a:xfrm>
              <a:off x="6048000" y="405000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Google Shape;494;p41"/>
            <p:cNvSpPr/>
            <p:nvPr/>
          </p:nvSpPr>
          <p:spPr>
            <a:xfrm>
              <a:off x="4889880" y="4201200"/>
              <a:ext cx="240876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5" name="Google Shape;495;p41"/>
            <p:cNvSpPr/>
            <p:nvPr/>
          </p:nvSpPr>
          <p:spPr>
            <a:xfrm>
              <a:off x="4899960" y="4211640"/>
              <a:ext cx="238860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Placement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36" name="Google Shape;496;p41"/>
            <p:cNvSpPr/>
            <p:nvPr/>
          </p:nvSpPr>
          <p:spPr>
            <a:xfrm rot="5400000">
              <a:off x="6030720" y="455616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7" name="Google Shape;497;p41"/>
            <p:cNvSpPr/>
            <p:nvPr/>
          </p:nvSpPr>
          <p:spPr>
            <a:xfrm>
              <a:off x="6048000" y="456912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Google Shape;498;p41"/>
            <p:cNvSpPr/>
            <p:nvPr/>
          </p:nvSpPr>
          <p:spPr>
            <a:xfrm>
              <a:off x="4918680" y="4720680"/>
              <a:ext cx="235116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9" name="Google Shape;499;p41"/>
            <p:cNvSpPr/>
            <p:nvPr/>
          </p:nvSpPr>
          <p:spPr>
            <a:xfrm>
              <a:off x="4928760" y="4730760"/>
              <a:ext cx="233064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Routing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40" name="Google Shape;500;p41"/>
            <p:cNvSpPr/>
            <p:nvPr/>
          </p:nvSpPr>
          <p:spPr>
            <a:xfrm rot="5400000">
              <a:off x="6030720" y="507564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1" name="Google Shape;501;p41"/>
            <p:cNvSpPr/>
            <p:nvPr/>
          </p:nvSpPr>
          <p:spPr>
            <a:xfrm>
              <a:off x="6048000" y="508860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Google Shape;502;p41"/>
            <p:cNvSpPr/>
            <p:nvPr/>
          </p:nvSpPr>
          <p:spPr>
            <a:xfrm>
              <a:off x="4918680" y="5240160"/>
              <a:ext cx="235116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3" name="Google Shape;503;p41"/>
            <p:cNvSpPr/>
            <p:nvPr/>
          </p:nvSpPr>
          <p:spPr>
            <a:xfrm>
              <a:off x="4928760" y="5250240"/>
              <a:ext cx="233064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DRC / LVS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44" name="Google Shape;504;p41"/>
            <p:cNvSpPr/>
            <p:nvPr/>
          </p:nvSpPr>
          <p:spPr>
            <a:xfrm rot="5400000">
              <a:off x="6030720" y="559512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5" name="Google Shape;505;p41"/>
            <p:cNvSpPr/>
            <p:nvPr/>
          </p:nvSpPr>
          <p:spPr>
            <a:xfrm>
              <a:off x="6048000" y="560808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Google Shape;506;p41"/>
            <p:cNvSpPr/>
            <p:nvPr/>
          </p:nvSpPr>
          <p:spPr>
            <a:xfrm>
              <a:off x="4885920" y="5759640"/>
              <a:ext cx="241704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7" name="Google Shape;507;p41"/>
            <p:cNvSpPr/>
            <p:nvPr/>
          </p:nvSpPr>
          <p:spPr>
            <a:xfrm>
              <a:off x="4896000" y="5769720"/>
              <a:ext cx="239688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Post- Route Simulation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348" name="Google Shape;508;p41"/>
            <p:cNvSpPr/>
            <p:nvPr/>
          </p:nvSpPr>
          <p:spPr>
            <a:xfrm rot="5400000">
              <a:off x="6030720" y="6114240"/>
              <a:ext cx="128880" cy="1548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AABA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9" name="Google Shape;509;p41"/>
            <p:cNvSpPr/>
            <p:nvPr/>
          </p:nvSpPr>
          <p:spPr>
            <a:xfrm>
              <a:off x="6048000" y="6127200"/>
              <a:ext cx="92520" cy="8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Google Shape;510;p41"/>
            <p:cNvSpPr/>
            <p:nvPr/>
          </p:nvSpPr>
          <p:spPr>
            <a:xfrm>
              <a:off x="4885920" y="6278760"/>
              <a:ext cx="2417040" cy="345240"/>
            </a:xfrm>
            <a:prstGeom prst="roundRect">
              <a:avLst>
                <a:gd name="adj" fmla="val 10000"/>
              </a:avLst>
            </a:prstGeom>
            <a:solidFill>
              <a:srgbClr val="252C35"/>
            </a:solidFill>
            <a:ln w="15875">
              <a:solidFill>
                <a:srgbClr val="7B96A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1" name="Google Shape;511;p41"/>
            <p:cNvSpPr/>
            <p:nvPr/>
          </p:nvSpPr>
          <p:spPr>
            <a:xfrm>
              <a:off x="4896000" y="6288840"/>
              <a:ext cx="2396880" cy="32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49680" tIns="49680" rIns="49680" bIns="49680" anchor="ctr">
              <a:noAutofit/>
            </a:bodyPr>
            <a:p>
              <a:pPr algn="ctr">
                <a:lnSpc>
                  <a:spcPct val="90000"/>
                </a:lnSpc>
                <a:buNone/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FFFFFF"/>
                  </a:solidFill>
                  <a:latin typeface="Times New Roman"/>
                  <a:ea typeface="Times New Roman"/>
                </a:rPr>
                <a:t>Fabrication</a:t>
              </a:r>
              <a:endParaRPr lang="en-US" sz="1300" b="0" strike="noStrike" spc="-1">
                <a:latin typeface="Arial"/>
              </a:endParaRPr>
            </a:p>
          </p:txBody>
        </p:sp>
      </p:grpSp>
      <p:sp>
        <p:nvSpPr>
          <p:cNvPr id="352" name="Google Shape;512;p41"/>
          <p:cNvSpPr/>
          <p:nvPr/>
        </p:nvSpPr>
        <p:spPr>
          <a:xfrm>
            <a:off x="2438280" y="2771640"/>
            <a:ext cx="1522800" cy="303840"/>
          </a:xfrm>
          <a:prstGeom prst="rect">
            <a:avLst/>
          </a:prstGeom>
          <a:gradFill rotWithShape="0">
            <a:gsLst>
              <a:gs pos="0">
                <a:srgbClr val="BDBDBD"/>
              </a:gs>
              <a:gs pos="100000">
                <a:srgbClr val="7D7D7D"/>
              </a:gs>
            </a:gsLst>
            <a:lin ang="5040000"/>
          </a:gradFill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Oasys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3" name="Google Shape;513;p41"/>
          <p:cNvSpPr/>
          <p:nvPr/>
        </p:nvSpPr>
        <p:spPr>
          <a:xfrm rot="10800000">
            <a:off x="7240320" y="1829880"/>
            <a:ext cx="1065600" cy="159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4" name="Google Shape;514;p41"/>
          <p:cNvSpPr/>
          <p:nvPr/>
        </p:nvSpPr>
        <p:spPr>
          <a:xfrm>
            <a:off x="8305920" y="3276720"/>
            <a:ext cx="1522800" cy="303840"/>
          </a:xfrm>
          <a:prstGeom prst="rect">
            <a:avLst/>
          </a:prstGeom>
          <a:gradFill rotWithShape="0">
            <a:gsLst>
              <a:gs pos="0">
                <a:srgbClr val="BDBDBD"/>
              </a:gs>
              <a:gs pos="100000">
                <a:srgbClr val="7D7D7D"/>
              </a:gs>
            </a:gsLst>
            <a:lin ang="5040000"/>
          </a:gradFill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Modelsim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Google Shape;515;p41"/>
          <p:cNvSpPr/>
          <p:nvPr/>
        </p:nvSpPr>
        <p:spPr>
          <a:xfrm rot="10800000">
            <a:off x="7240320" y="343008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6" name="Google Shape;516;p41"/>
          <p:cNvSpPr/>
          <p:nvPr/>
        </p:nvSpPr>
        <p:spPr>
          <a:xfrm flipH="1">
            <a:off x="7313760" y="3429000"/>
            <a:ext cx="989640" cy="258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7" name="Google Shape;517;p41"/>
          <p:cNvSpPr/>
          <p:nvPr/>
        </p:nvSpPr>
        <p:spPr>
          <a:xfrm rot="10800000">
            <a:off x="7240320" y="2363400"/>
            <a:ext cx="1065600" cy="106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8" name="Google Shape;518;p41"/>
          <p:cNvSpPr/>
          <p:nvPr/>
        </p:nvSpPr>
        <p:spPr>
          <a:xfrm>
            <a:off x="3962520" y="2924280"/>
            <a:ext cx="98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9" name="Google Shape;519;p41"/>
          <p:cNvSpPr/>
          <p:nvPr/>
        </p:nvSpPr>
        <p:spPr>
          <a:xfrm rot="10800000" flipH="1">
            <a:off x="3961800" y="3963600"/>
            <a:ext cx="989640" cy="2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0" name="Google Shape;520;p41"/>
          <p:cNvSpPr/>
          <p:nvPr/>
        </p:nvSpPr>
        <p:spPr>
          <a:xfrm>
            <a:off x="3962520" y="4219560"/>
            <a:ext cx="913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1" name="Google Shape;521;p41"/>
          <p:cNvSpPr/>
          <p:nvPr/>
        </p:nvSpPr>
        <p:spPr>
          <a:xfrm>
            <a:off x="3962520" y="4219560"/>
            <a:ext cx="989640" cy="73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2" name="Google Shape;522;p41"/>
          <p:cNvSpPr/>
          <p:nvPr/>
        </p:nvSpPr>
        <p:spPr>
          <a:xfrm>
            <a:off x="3962520" y="5486400"/>
            <a:ext cx="98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3" name="Google Shape;523;p41"/>
          <p:cNvSpPr/>
          <p:nvPr/>
        </p:nvSpPr>
        <p:spPr>
          <a:xfrm>
            <a:off x="4419720" y="1676520"/>
            <a:ext cx="379800" cy="9133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4" name="Google Shape;524;p41"/>
          <p:cNvSpPr/>
          <p:nvPr/>
        </p:nvSpPr>
        <p:spPr>
          <a:xfrm>
            <a:off x="1926720" y="1944360"/>
            <a:ext cx="2318760" cy="36828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Computer Architecture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Google Shape;525;p41"/>
          <p:cNvSpPr/>
          <p:nvPr/>
        </p:nvSpPr>
        <p:spPr>
          <a:xfrm>
            <a:off x="2438280" y="4067280"/>
            <a:ext cx="1522800" cy="303840"/>
          </a:xfrm>
          <a:prstGeom prst="rect">
            <a:avLst/>
          </a:prstGeom>
          <a:gradFill rotWithShape="0">
            <a:gsLst>
              <a:gs pos="0">
                <a:srgbClr val="BDBDBD"/>
              </a:gs>
              <a:gs pos="100000">
                <a:srgbClr val="7D7D7D"/>
              </a:gs>
            </a:gsLst>
            <a:lin ang="5040000"/>
          </a:gradFill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Nitro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6" name="Google Shape;526;p41"/>
          <p:cNvSpPr/>
          <p:nvPr/>
        </p:nvSpPr>
        <p:spPr>
          <a:xfrm>
            <a:off x="2438280" y="5334120"/>
            <a:ext cx="1522800" cy="303840"/>
          </a:xfrm>
          <a:prstGeom prst="rect">
            <a:avLst/>
          </a:prstGeom>
          <a:gradFill rotWithShape="0">
            <a:gsLst>
              <a:gs pos="0">
                <a:srgbClr val="BDBDBD"/>
              </a:gs>
              <a:gs pos="100000">
                <a:srgbClr val="7D7D7D"/>
              </a:gs>
            </a:gsLst>
            <a:lin ang="5040000"/>
          </a:gradFill>
          <a:ln w="9525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Calibre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Num" idx="13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821B4D8-31A2-4E41-90F5-EE6236F3964C}" type="slidenum">
              <a:rPr lang="en-US" sz="1050" b="0" strike="noStrike" spc="-1">
                <a:solidFill>
                  <a:srgbClr val="888888"/>
                </a:solidFill>
                <a:latin typeface="Times New Roman"/>
                <a:ea typeface="Times New Roman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659;p59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83C6"/>
                </a:solidFill>
                <a:latin typeface="Arial"/>
                <a:ea typeface="Arial"/>
              </a:rPr>
              <a:t>Compile and simulate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28" name="Google Shape;660;p59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Compile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vlog &lt;filenames separated by space&gt;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Simulate (do file)</a:t>
            </a:r>
            <a:endParaRPr lang="en-US" sz="2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vsim &lt;toplevel component&gt;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add wave [componentName]/&lt;signalName&gt;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[componentName]/&lt;signalName&gt; &lt;value&gt;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run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Run</a:t>
            </a:r>
            <a:endParaRPr lang="en-US" sz="2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do &lt;dofilename&gt;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29" name="Google Shape;661;p59"/>
          <p:cNvSpPr/>
          <p:nvPr/>
        </p:nvSpPr>
        <p:spPr>
          <a:xfrm>
            <a:off x="10424160" y="1480320"/>
            <a:ext cx="542880" cy="1353240"/>
          </a:xfrm>
          <a:prstGeom prst="rect">
            <a:avLst/>
          </a:prstGeom>
          <a:noFill/>
          <a:ln w="25550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Google Shape;662;p59"/>
          <p:cNvSpPr/>
          <p:nvPr/>
        </p:nvSpPr>
        <p:spPr>
          <a:xfrm rot="10800000">
            <a:off x="10698120" y="2868480"/>
            <a:ext cx="360" cy="62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1" name="Google Shape;663;p59"/>
          <p:cNvSpPr/>
          <p:nvPr/>
        </p:nvSpPr>
        <p:spPr>
          <a:xfrm>
            <a:off x="10324800" y="2970000"/>
            <a:ext cx="9129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sel[1:0]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2" name="Google Shape;664;p59"/>
          <p:cNvSpPr/>
          <p:nvPr/>
        </p:nvSpPr>
        <p:spPr>
          <a:xfrm>
            <a:off x="9956160" y="177840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Google Shape;665;p59"/>
          <p:cNvSpPr/>
          <p:nvPr/>
        </p:nvSpPr>
        <p:spPr>
          <a:xfrm>
            <a:off x="9967680" y="209016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Google Shape;666;p59"/>
          <p:cNvSpPr/>
          <p:nvPr/>
        </p:nvSpPr>
        <p:spPr>
          <a:xfrm>
            <a:off x="9956160" y="2335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5" name="Google Shape;667;p59"/>
          <p:cNvSpPr/>
          <p:nvPr/>
        </p:nvSpPr>
        <p:spPr>
          <a:xfrm>
            <a:off x="9956160" y="2686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6" name="Google Shape;668;p59"/>
          <p:cNvSpPr/>
          <p:nvPr/>
        </p:nvSpPr>
        <p:spPr>
          <a:xfrm>
            <a:off x="10946880" y="2286000"/>
            <a:ext cx="48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7" name="Google Shape;669;p59"/>
          <p:cNvSpPr/>
          <p:nvPr/>
        </p:nvSpPr>
        <p:spPr>
          <a:xfrm>
            <a:off x="8942400" y="1199880"/>
            <a:ext cx="20671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8" name="Google Shape;670;p59"/>
          <p:cNvSpPr/>
          <p:nvPr/>
        </p:nvSpPr>
        <p:spPr>
          <a:xfrm>
            <a:off x="11453040" y="1715760"/>
            <a:ext cx="7362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y[3:0]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9" name="Google Shape;671;p59"/>
          <p:cNvSpPr/>
          <p:nvPr/>
        </p:nvSpPr>
        <p:spPr>
          <a:xfrm>
            <a:off x="8825040" y="1480320"/>
            <a:ext cx="10609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Google Shape;672;p59"/>
          <p:cNvSpPr/>
          <p:nvPr/>
        </p:nvSpPr>
        <p:spPr>
          <a:xfrm>
            <a:off x="8935920" y="2137680"/>
            <a:ext cx="14155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Google Shape;673;p59"/>
          <p:cNvSpPr/>
          <p:nvPr/>
        </p:nvSpPr>
        <p:spPr>
          <a:xfrm>
            <a:off x="8971200" y="2468880"/>
            <a:ext cx="10098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d[3:0]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2" name="Google Shape;674;p59"/>
          <p:cNvPicPr/>
          <p:nvPr/>
        </p:nvPicPr>
        <p:blipFill>
          <a:blip r:embed="rId1"/>
          <a:stretch>
            <a:fillRect/>
          </a:stretch>
        </p:blipFill>
        <p:spPr>
          <a:xfrm>
            <a:off x="8321040" y="3931920"/>
            <a:ext cx="3146400" cy="23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679;p60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83C6"/>
                </a:solidFill>
                <a:latin typeface="Arial"/>
                <a:ea typeface="Arial"/>
              </a:rPr>
              <a:t>Compile and simulate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44" name="Google Shape;680;p60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Compile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vlog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.v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Simulate</a:t>
            </a:r>
            <a:endParaRPr lang="en-US" sz="2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vsim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add wave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x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y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s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add wave c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x 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y 1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run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x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</a:t>
            </a:r>
            <a:r>
              <a:rPr lang="en-US" sz="2000" b="1" strike="noStrike" spc="-1">
                <a:solidFill>
                  <a:srgbClr val="404040"/>
                </a:solidFill>
                <a:latin typeface="Courier New"/>
                <a:ea typeface="Courier New"/>
              </a:rPr>
              <a:t>half_adder/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y 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run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5" name="Google Shape;681;p60"/>
          <p:cNvSpPr/>
          <p:nvPr/>
        </p:nvSpPr>
        <p:spPr>
          <a:xfrm>
            <a:off x="10424160" y="1480320"/>
            <a:ext cx="542880" cy="1353240"/>
          </a:xfrm>
          <a:prstGeom prst="rect">
            <a:avLst/>
          </a:prstGeom>
          <a:noFill/>
          <a:ln w="25550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6" name="Google Shape;682;p60"/>
          <p:cNvSpPr/>
          <p:nvPr/>
        </p:nvSpPr>
        <p:spPr>
          <a:xfrm rot="10800000">
            <a:off x="10698120" y="2868480"/>
            <a:ext cx="360" cy="62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7" name="Google Shape;683;p60"/>
          <p:cNvSpPr/>
          <p:nvPr/>
        </p:nvSpPr>
        <p:spPr>
          <a:xfrm>
            <a:off x="10324800" y="2970000"/>
            <a:ext cx="9129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sel[1:0]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Google Shape;684;p60"/>
          <p:cNvSpPr/>
          <p:nvPr/>
        </p:nvSpPr>
        <p:spPr>
          <a:xfrm>
            <a:off x="9956160" y="177840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9" name="Google Shape;685;p60"/>
          <p:cNvSpPr/>
          <p:nvPr/>
        </p:nvSpPr>
        <p:spPr>
          <a:xfrm>
            <a:off x="9967680" y="209016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0" name="Google Shape;686;p60"/>
          <p:cNvSpPr/>
          <p:nvPr/>
        </p:nvSpPr>
        <p:spPr>
          <a:xfrm>
            <a:off x="9956160" y="2335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1" name="Google Shape;687;p60"/>
          <p:cNvSpPr/>
          <p:nvPr/>
        </p:nvSpPr>
        <p:spPr>
          <a:xfrm>
            <a:off x="9956160" y="2686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2" name="Google Shape;688;p60"/>
          <p:cNvSpPr/>
          <p:nvPr/>
        </p:nvSpPr>
        <p:spPr>
          <a:xfrm>
            <a:off x="10946880" y="2286000"/>
            <a:ext cx="48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3" name="Google Shape;689;p60"/>
          <p:cNvSpPr/>
          <p:nvPr/>
        </p:nvSpPr>
        <p:spPr>
          <a:xfrm>
            <a:off x="8942400" y="1199880"/>
            <a:ext cx="20671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Google Shape;690;p60"/>
          <p:cNvSpPr/>
          <p:nvPr/>
        </p:nvSpPr>
        <p:spPr>
          <a:xfrm>
            <a:off x="11453040" y="1715760"/>
            <a:ext cx="7362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y[3:0]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Google Shape;691;p60"/>
          <p:cNvSpPr/>
          <p:nvPr/>
        </p:nvSpPr>
        <p:spPr>
          <a:xfrm>
            <a:off x="8825040" y="1480320"/>
            <a:ext cx="10609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" name="Google Shape;692;p60"/>
          <p:cNvSpPr/>
          <p:nvPr/>
        </p:nvSpPr>
        <p:spPr>
          <a:xfrm>
            <a:off x="8935920" y="2137680"/>
            <a:ext cx="14155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Google Shape;693;p60"/>
          <p:cNvSpPr/>
          <p:nvPr/>
        </p:nvSpPr>
        <p:spPr>
          <a:xfrm>
            <a:off x="8971200" y="2468880"/>
            <a:ext cx="10098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d[3:0]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8" name="Google Shape;694;p60"/>
          <p:cNvPicPr/>
          <p:nvPr/>
        </p:nvPicPr>
        <p:blipFill>
          <a:blip r:embed="rId1"/>
          <a:stretch>
            <a:fillRect/>
          </a:stretch>
        </p:blipFill>
        <p:spPr>
          <a:xfrm>
            <a:off x="8915400" y="4100040"/>
            <a:ext cx="3146400" cy="23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699;p61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83C6"/>
                </a:solidFill>
                <a:latin typeface="Arial"/>
                <a:ea typeface="Arial"/>
              </a:rPr>
              <a:t>Example2 : 4x1 Multiplexer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60" name="Google Shape;700;p61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Conditional Operator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module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mux_4bits(y, a, b, c, d, sel);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3333CC"/>
                </a:solidFill>
                <a:latin typeface="Courier New"/>
                <a:ea typeface="Courier New"/>
              </a:rPr>
              <a:t>input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[3:0] a, b, c, d;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3333CC"/>
                </a:solidFill>
                <a:latin typeface="Courier New"/>
                <a:ea typeface="Courier New"/>
              </a:rPr>
              <a:t>input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[1:0] sel;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3333CC"/>
                </a:solidFill>
                <a:latin typeface="Courier New"/>
                <a:ea typeface="Courier New"/>
              </a:rPr>
              <a:t>output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[3:0] y;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  </a:t>
            </a:r>
            <a:r>
              <a:rPr lang="en-US" sz="2000" b="1" strike="noStrike" spc="-1">
                <a:solidFill>
                  <a:srgbClr val="FF3300"/>
                </a:solidFill>
                <a:latin typeface="Courier New"/>
                <a:ea typeface="Courier New"/>
              </a:rPr>
              <a:t>assign</a:t>
            </a: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y =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(sel == 0) ? a :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(sel == 1) ? b :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(sel == 2) ? c :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0000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(sel == 3) ? d : 4'bx;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endmodule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61" name="Google Shape;701;p61"/>
          <p:cNvSpPr/>
          <p:nvPr/>
        </p:nvSpPr>
        <p:spPr>
          <a:xfrm>
            <a:off x="10424160" y="1480320"/>
            <a:ext cx="542880" cy="1353240"/>
          </a:xfrm>
          <a:prstGeom prst="rect">
            <a:avLst/>
          </a:prstGeom>
          <a:noFill/>
          <a:ln w="25550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2" name="Google Shape;702;p61"/>
          <p:cNvSpPr/>
          <p:nvPr/>
        </p:nvSpPr>
        <p:spPr>
          <a:xfrm rot="10800000">
            <a:off x="10698120" y="2868480"/>
            <a:ext cx="360" cy="62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3" name="Google Shape;703;p61"/>
          <p:cNvSpPr/>
          <p:nvPr/>
        </p:nvSpPr>
        <p:spPr>
          <a:xfrm>
            <a:off x="10324800" y="2970000"/>
            <a:ext cx="9129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sel[1:0]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Google Shape;704;p61"/>
          <p:cNvSpPr/>
          <p:nvPr/>
        </p:nvSpPr>
        <p:spPr>
          <a:xfrm>
            <a:off x="9956160" y="177840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5" name="Google Shape;705;p61"/>
          <p:cNvSpPr/>
          <p:nvPr/>
        </p:nvSpPr>
        <p:spPr>
          <a:xfrm>
            <a:off x="9967680" y="209016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6" name="Google Shape;706;p61"/>
          <p:cNvSpPr/>
          <p:nvPr/>
        </p:nvSpPr>
        <p:spPr>
          <a:xfrm>
            <a:off x="9956160" y="2335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7" name="Google Shape;707;p61"/>
          <p:cNvSpPr/>
          <p:nvPr/>
        </p:nvSpPr>
        <p:spPr>
          <a:xfrm>
            <a:off x="9956160" y="2686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8" name="Google Shape;708;p61"/>
          <p:cNvSpPr/>
          <p:nvPr/>
        </p:nvSpPr>
        <p:spPr>
          <a:xfrm>
            <a:off x="10946880" y="2286000"/>
            <a:ext cx="48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9" name="Google Shape;709;p61"/>
          <p:cNvSpPr/>
          <p:nvPr/>
        </p:nvSpPr>
        <p:spPr>
          <a:xfrm>
            <a:off x="8942400" y="1199880"/>
            <a:ext cx="20671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" name="Google Shape;710;p61"/>
          <p:cNvSpPr/>
          <p:nvPr/>
        </p:nvSpPr>
        <p:spPr>
          <a:xfrm>
            <a:off x="11453040" y="1715760"/>
            <a:ext cx="7362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y[3:0]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1" name="Google Shape;711;p61"/>
          <p:cNvSpPr/>
          <p:nvPr/>
        </p:nvSpPr>
        <p:spPr>
          <a:xfrm>
            <a:off x="8825040" y="1480320"/>
            <a:ext cx="10609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Google Shape;712;p61"/>
          <p:cNvSpPr/>
          <p:nvPr/>
        </p:nvSpPr>
        <p:spPr>
          <a:xfrm>
            <a:off x="8935920" y="2137680"/>
            <a:ext cx="14155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3" name="Google Shape;713;p61"/>
          <p:cNvSpPr/>
          <p:nvPr/>
        </p:nvSpPr>
        <p:spPr>
          <a:xfrm>
            <a:off x="8971200" y="2468880"/>
            <a:ext cx="10098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d[3:0]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4" name="Google Shape;714;p61"/>
          <p:cNvPicPr/>
          <p:nvPr/>
        </p:nvPicPr>
        <p:blipFill>
          <a:blip r:embed="rId1"/>
          <a:stretch>
            <a:fillRect/>
          </a:stretch>
        </p:blipFill>
        <p:spPr>
          <a:xfrm>
            <a:off x="8321040" y="3931920"/>
            <a:ext cx="3146400" cy="23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719;p62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83C6"/>
                </a:solidFill>
                <a:latin typeface="Arial"/>
                <a:ea typeface="Arial"/>
              </a:rPr>
              <a:t>Compile and simulate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76" name="Google Shape;720;p62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Compile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vlog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mux_4bits.v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3399"/>
              </a:buClr>
              <a:buFont typeface="Noto Sans Symbols" panose="020B0502040504020204"/>
              <a:buChar char="l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3399"/>
                </a:solidFill>
                <a:latin typeface="Arial"/>
                <a:ea typeface="Arial"/>
              </a:rPr>
              <a:t>Simulate</a:t>
            </a:r>
            <a:endParaRPr lang="en-US" sz="28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vsim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add wave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b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c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add wave d sel y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force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mux_4bits/</a:t>
            </a: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a 1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run</a:t>
            </a:r>
            <a:endParaRPr lang="en-US" sz="2000" b="0" strike="noStrike" spc="-1">
              <a:latin typeface="Arial"/>
            </a:endParaRPr>
          </a:p>
          <a:p>
            <a:pPr marL="215900" indent="-127000">
              <a:lnSpc>
                <a:spcPct val="100000"/>
              </a:lnSpc>
              <a:buClr>
                <a:srgbClr val="0066CC"/>
              </a:buClr>
              <a:buFont typeface="Courier New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66CC"/>
                </a:solidFill>
                <a:latin typeface="Courier New"/>
                <a:ea typeface="Courier New"/>
              </a:rPr>
              <a:t>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77" name="Google Shape;721;p62"/>
          <p:cNvSpPr/>
          <p:nvPr/>
        </p:nvSpPr>
        <p:spPr>
          <a:xfrm>
            <a:off x="10424160" y="1480320"/>
            <a:ext cx="542880" cy="1353240"/>
          </a:xfrm>
          <a:prstGeom prst="rect">
            <a:avLst/>
          </a:prstGeom>
          <a:noFill/>
          <a:ln w="25550">
            <a:solidFill>
              <a:srgbClr val="0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Google Shape;722;p62"/>
          <p:cNvSpPr/>
          <p:nvPr/>
        </p:nvSpPr>
        <p:spPr>
          <a:xfrm rot="10800000">
            <a:off x="10698120" y="2868480"/>
            <a:ext cx="360" cy="62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Google Shape;723;p62"/>
          <p:cNvSpPr/>
          <p:nvPr/>
        </p:nvSpPr>
        <p:spPr>
          <a:xfrm>
            <a:off x="10324800" y="2970000"/>
            <a:ext cx="9129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sel[1:0]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Google Shape;724;p62"/>
          <p:cNvSpPr/>
          <p:nvPr/>
        </p:nvSpPr>
        <p:spPr>
          <a:xfrm>
            <a:off x="9956160" y="177840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1" name="Google Shape;725;p62"/>
          <p:cNvSpPr/>
          <p:nvPr/>
        </p:nvSpPr>
        <p:spPr>
          <a:xfrm>
            <a:off x="9967680" y="209016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2" name="Google Shape;726;p62"/>
          <p:cNvSpPr/>
          <p:nvPr/>
        </p:nvSpPr>
        <p:spPr>
          <a:xfrm>
            <a:off x="9956160" y="2335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3" name="Google Shape;727;p62"/>
          <p:cNvSpPr/>
          <p:nvPr/>
        </p:nvSpPr>
        <p:spPr>
          <a:xfrm>
            <a:off x="9956160" y="2686680"/>
            <a:ext cx="48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4" name="Google Shape;728;p62"/>
          <p:cNvSpPr/>
          <p:nvPr/>
        </p:nvSpPr>
        <p:spPr>
          <a:xfrm>
            <a:off x="10946880" y="2286000"/>
            <a:ext cx="482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5" name="Google Shape;729;p62"/>
          <p:cNvSpPr/>
          <p:nvPr/>
        </p:nvSpPr>
        <p:spPr>
          <a:xfrm>
            <a:off x="8942400" y="1199880"/>
            <a:ext cx="20671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" name="Google Shape;730;p62"/>
          <p:cNvSpPr/>
          <p:nvPr/>
        </p:nvSpPr>
        <p:spPr>
          <a:xfrm>
            <a:off x="11453040" y="1715760"/>
            <a:ext cx="7362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y[3:0]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7" name="Google Shape;731;p62"/>
          <p:cNvSpPr/>
          <p:nvPr/>
        </p:nvSpPr>
        <p:spPr>
          <a:xfrm>
            <a:off x="8825040" y="1480320"/>
            <a:ext cx="10609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8" name="Google Shape;732;p62"/>
          <p:cNvSpPr/>
          <p:nvPr/>
        </p:nvSpPr>
        <p:spPr>
          <a:xfrm>
            <a:off x="8935920" y="2137680"/>
            <a:ext cx="14155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c[3:0]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Google Shape;733;p62"/>
          <p:cNvSpPr/>
          <p:nvPr/>
        </p:nvSpPr>
        <p:spPr>
          <a:xfrm>
            <a:off x="8971200" y="2468880"/>
            <a:ext cx="100980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d[3:0]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0" name="Google Shape;734;p62"/>
          <p:cNvPicPr/>
          <p:nvPr/>
        </p:nvPicPr>
        <p:blipFill>
          <a:blip r:embed="rId1"/>
          <a:stretch>
            <a:fillRect/>
          </a:stretch>
        </p:blipFill>
        <p:spPr>
          <a:xfrm>
            <a:off x="8321040" y="3931920"/>
            <a:ext cx="3146400" cy="230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739;p63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83C6"/>
                </a:solidFill>
                <a:latin typeface="Calibri"/>
                <a:ea typeface="Calibri"/>
              </a:rPr>
              <a:t>Example3: 3-to-8 decoder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2" name="Google Shape;740;p63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14300">
              <a:lnSpc>
                <a:spcPct val="100000"/>
              </a:lnSpc>
              <a:buClr>
                <a:srgbClr val="0000FF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module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decoder (in,out);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input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[2:0] in;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output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[7:0] out;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wire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[7:0] out;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assign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out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=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3'b000 )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8'b0000_0001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3'b001 )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8'b0000_0010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3'b010 )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8'b0000_0100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3'b011 )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8'b0000_1000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3'b100 )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8'b0001_0000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3'b101 )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8'b0010_0000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3'b110 )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8'b0100_0000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(in 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==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3'b111 )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?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8'b1000_0000</a:t>
            </a:r>
            <a:r>
              <a:rPr lang="en-US" sz="1800" b="1" strike="noStrike" spc="-1">
                <a:solidFill>
                  <a:srgbClr val="FB0007"/>
                </a:solidFill>
                <a:latin typeface="Calibri"/>
                <a:ea typeface="Calibri"/>
              </a:rPr>
              <a:t> :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8'h00;</a:t>
            </a:r>
            <a:endParaRPr lang="en-US" sz="1800" b="0" strike="noStrike" spc="-1">
              <a:latin typeface="Arial"/>
            </a:endParaRPr>
          </a:p>
          <a:p>
            <a:pPr marL="215900" indent="-114300">
              <a:lnSpc>
                <a:spcPct val="10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endmodule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3" name="Google Shape;741;p63"/>
          <p:cNvPicPr/>
          <p:nvPr/>
        </p:nvPicPr>
        <p:blipFill>
          <a:blip r:embed="rId1"/>
          <a:stretch>
            <a:fillRect/>
          </a:stretch>
        </p:blipFill>
        <p:spPr>
          <a:xfrm>
            <a:off x="7353720" y="2002680"/>
            <a:ext cx="4020840" cy="269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746;p64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0066CC"/>
                </a:solidFill>
                <a:latin typeface="Calibri"/>
                <a:ea typeface="Calibri"/>
              </a:rPr>
              <a:t>Exercise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95" name="Google Shape;747;p64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457200" indent="-355600">
              <a:lnSpc>
                <a:spcPct val="90000"/>
              </a:lnSpc>
              <a:buClr>
                <a:srgbClr val="404040"/>
              </a:buClr>
              <a:buFont typeface="Calibri"/>
              <a:buChar char="●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Implement 8*3 Encoder </a:t>
            </a:r>
            <a:endParaRPr lang="en-US" sz="2000" b="0" strike="noStrike" spc="-1">
              <a:latin typeface="Arial"/>
            </a:endParaRPr>
          </a:p>
          <a:p>
            <a:pPr marL="914400" lvl="1" indent="-355600">
              <a:lnSpc>
                <a:spcPct val="90000"/>
              </a:lnSpc>
              <a:buClr>
                <a:srgbClr val="404040"/>
              </a:buClr>
              <a:buFont typeface="Calibri"/>
              <a:buChar char="○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The Encoder has 8 bits input, 3 bits output, and enable signal</a:t>
            </a:r>
            <a:endParaRPr lang="en-US" sz="2000" b="0" strike="noStrike" spc="-1">
              <a:latin typeface="Arial"/>
            </a:endParaRPr>
          </a:p>
          <a:p>
            <a:pPr marL="457200" indent="-355600">
              <a:lnSpc>
                <a:spcPct val="90000"/>
              </a:lnSpc>
              <a:buClr>
                <a:srgbClr val="404040"/>
              </a:buClr>
              <a:buFont typeface="Calibri"/>
              <a:buChar char="●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Write do file to compile &amp; run simulation covering all cases.</a:t>
            </a:r>
            <a:endParaRPr lang="en-US" sz="2000" b="0" strike="noStrike" spc="-1">
              <a:latin typeface="Arial"/>
            </a:endParaRPr>
          </a:p>
          <a:p>
            <a:pPr marL="457200" indent="-355600">
              <a:lnSpc>
                <a:spcPct val="90000"/>
              </a:lnSpc>
              <a:buClr>
                <a:srgbClr val="404040"/>
              </a:buClr>
              <a:buFont typeface="Calibri"/>
              <a:buChar char="●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Calibri"/>
              </a:rPr>
              <a:t>Bonus:  In do files 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use loop to create simulation scenario [do files are TCL scripts]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Questrial"/>
                <a:ea typeface="Questrial"/>
              </a:rPr>
              <a:t>TIPS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Always Save &amp; Compile before simulation.</a:t>
            </a:r>
            <a:endParaRPr lang="en-US" sz="2220" b="0" strike="noStrike" spc="-1">
              <a:latin typeface="Arial"/>
            </a:endParaRPr>
          </a:p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Read the Error/Warning messages in “Transcript” tap.</a:t>
            </a:r>
            <a:endParaRPr lang="en-US" sz="2220" b="0" strike="noStrike" spc="-1">
              <a:latin typeface="Arial"/>
            </a:endParaRPr>
          </a:p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Change the “Radix” to make the simulation easier (right click on signal name in simulation).</a:t>
            </a:r>
            <a:endParaRPr lang="en-US" sz="2220" b="0" strike="noStrike" spc="-1">
              <a:latin typeface="Arial"/>
            </a:endParaRPr>
          </a:p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Re-writing your code all over again will </a:t>
            </a:r>
            <a:r>
              <a:rPr lang="en-US" sz="222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NOT</a:t>
            </a: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 solve your problems.</a:t>
            </a:r>
            <a:endParaRPr lang="en-US" sz="2220" b="0" strike="noStrike" spc="-1">
              <a:latin typeface="Arial"/>
            </a:endParaRPr>
          </a:p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For any Error, check the few lines before the line with error message.</a:t>
            </a:r>
            <a:endParaRPr lang="en-US" sz="2220" b="0" strike="noStrike" spc="-1">
              <a:latin typeface="Arial"/>
            </a:endParaRPr>
          </a:p>
          <a:p>
            <a:pPr marL="571500" indent="-457200">
              <a:lnSpc>
                <a:spcPct val="140000"/>
              </a:lnSpc>
              <a:buClr>
                <a:srgbClr val="000000"/>
              </a:buClr>
              <a:buFont typeface="Questrial"/>
              <a:buAutoNum type="arabicPeriod"/>
            </a:pPr>
            <a:r>
              <a:rPr lang="en-US" sz="2220" b="0" strike="noStrike" spc="-1">
                <a:solidFill>
                  <a:srgbClr val="000000"/>
                </a:solidFill>
                <a:latin typeface="Calibri"/>
                <a:ea typeface="Calibri"/>
              </a:rPr>
              <a:t>Always use Do files instead of Changing the inputs every time.</a:t>
            </a:r>
            <a:endParaRPr lang="en-US" sz="2220" b="0" strike="noStrike" spc="-1">
              <a:latin typeface="Arial"/>
            </a:endParaRPr>
          </a:p>
          <a:p>
            <a:pPr marL="571500" indent="-316230">
              <a:lnSpc>
                <a:spcPct val="140000"/>
              </a:lnSpc>
              <a:buNone/>
              <a:tabLst>
                <a:tab pos="0" algn="l"/>
              </a:tabLst>
            </a:pPr>
            <a:endParaRPr lang="en-US" sz="2220" b="0" strike="noStrike" spc="-1">
              <a:latin typeface="Arial"/>
            </a:endParaRPr>
          </a:p>
          <a:p>
            <a:pPr marL="228600" indent="-52705">
              <a:lnSpc>
                <a:spcPct val="11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22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9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81AFB79-959F-4217-BDAE-D0D4453BD15F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219320" y="1905120"/>
            <a:ext cx="10209600" cy="35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28600" indent="-228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Define HDL and its usage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Understand different modeling techniques in designing digital circuits  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Understand the Hardware created from the Verilog code 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Understand Concurrent statement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Reuse previously created entity (component instantiation a.k.a port mapping)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Practice designing with Verilog</a:t>
            </a:r>
            <a:endParaRPr lang="en-US" sz="2400" b="0" strike="noStrike" spc="-1">
              <a:latin typeface="Arial"/>
            </a:endParaRPr>
          </a:p>
          <a:p>
            <a:pPr marL="228600" indent="-38100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4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390D5B-E64A-49C3-A4A5-EDE524A67CEF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WHAT IS Verilog?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28600" indent="-228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Verilog is a Hardware Description Language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It is a programming language that allows one to model and develop complex digital systems.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Verilog is C-like</a:t>
            </a:r>
            <a:endParaRPr lang="en-US" sz="2400" b="0" strike="noStrike" spc="-1">
              <a:latin typeface="Arial"/>
            </a:endParaRPr>
          </a:p>
          <a:p>
            <a:pPr marL="228600" indent="-38100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5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7A160D6-E443-4ED8-9AC0-35EF388E4F07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HW DESIGNER GOAL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040" cy="35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28600" indent="-228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Most ‘reliable’ design process, with minimum cost and time.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Avoid design errors!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6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FC892E-D493-4518-BDFD-D2F1179E8457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141560" y="1419120"/>
            <a:ext cx="9905040" cy="285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Verilog is </a:t>
            </a:r>
            <a:r>
              <a:rPr lang="en-US" sz="3600" b="1" i="1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Describing Hardware</a:t>
            </a:r>
            <a:r>
              <a:rPr lang="en-US" sz="3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so every line counts and cost a lot in real world  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1141560" y="4424400"/>
            <a:ext cx="990504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ftr" idx="17"/>
          </p:nvPr>
        </p:nvSpPr>
        <p:spPr>
          <a:xfrm>
            <a:off x="1141560" y="5883120"/>
            <a:ext cx="6238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DFDCB7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strike="noStrike" spc="-1">
                <a:solidFill>
                  <a:srgbClr val="DFDCB7"/>
                </a:solidFill>
                <a:latin typeface="Arial"/>
                <a:ea typeface="Arial"/>
              </a:rPr>
              <a:t>INTRO TO VHDL</a:t>
            </a:r>
            <a:endParaRPr lang="en-US" sz="1050" b="0" strike="noStrike" spc="-1"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sldNum" idx="18"/>
          </p:nvPr>
        </p:nvSpPr>
        <p:spPr>
          <a:xfrm>
            <a:off x="10276200" y="5883120"/>
            <a:ext cx="77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050" b="0" strike="noStrike" spc="-1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9AEDD9D-379A-4DA0-BC5F-2F90DB8653F3}" type="slidenum">
              <a:rPr lang="en-US" sz="1050" b="0" strike="noStrike" spc="-1">
                <a:solidFill>
                  <a:srgbClr val="888888"/>
                </a:solidFill>
                <a:latin typeface="Arial"/>
                <a:ea typeface="Arial"/>
              </a:rPr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561;p46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Lexical Convention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82" name="Google Shape;562;p46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The language is case sensitive.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Keywords are lower case letter.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Lexical convention are close to C++.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Comment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//   to the end of the line.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/* to */ across several lines.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        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567;p47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Lexical Convention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84" name="Google Shape;568;p47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Numbers are specified in the traditional form or below 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&lt;size&gt;&lt;base format&gt;&lt;number&gt;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Size: contains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decimal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digitals that specify the size of the constant in the number of bits.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Base format: is the single character ‘ followed by one of the following characters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b(binary),d(decimal),o(octal),h(hex).</a:t>
            </a:r>
            <a:endParaRPr lang="en-US" sz="2800" b="0" strike="noStrike" spc="-1">
              <a:latin typeface="Arial"/>
            </a:endParaRPr>
          </a:p>
          <a:p>
            <a:pPr marL="215900" indent="-177800">
              <a:lnSpc>
                <a:spcPct val="100000"/>
              </a:lnSpc>
              <a:buClr>
                <a:srgbClr val="000000"/>
              </a:buClr>
              <a:buFont typeface="Noto Sans Symbols" panose="020B0502040504020204"/>
              <a:buChar char="▪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Number: legal digital.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573;p48"/>
          <p:cNvSpPr/>
          <p:nvPr/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83C6"/>
                </a:solidFill>
                <a:latin typeface="Calibri"/>
                <a:ea typeface="Calibri"/>
              </a:rPr>
              <a:t>Lexical Convention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86" name="Google Shape;574;p48"/>
          <p:cNvSpPr/>
          <p:nvPr/>
        </p:nvSpPr>
        <p:spPr>
          <a:xfrm>
            <a:off x="1097280" y="1845720"/>
            <a:ext cx="10055520" cy="4020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5000" rIns="0" bIns="45000" anchor="t">
            <a:noAutofit/>
          </a:bodyPr>
          <a:p>
            <a:pPr marL="215900" indent="-152400">
              <a:lnSpc>
                <a:spcPct val="90000"/>
              </a:lnSpc>
              <a:buClr>
                <a:srgbClr val="000000"/>
              </a:buClr>
              <a:buFont typeface="Calibri"/>
              <a:buChar char=" 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Example :</a:t>
            </a:r>
            <a:endParaRPr lang="en-US" sz="2400" b="0" strike="noStrike" spc="-1">
              <a:latin typeface="Arial"/>
            </a:endParaRPr>
          </a:p>
          <a:p>
            <a:pPr marL="457200" lvl="1" indent="-1778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347   // decimal number</a:t>
            </a:r>
            <a:endParaRPr lang="en-US" sz="2800" b="0" strike="noStrike" spc="-1">
              <a:latin typeface="Arial"/>
            </a:endParaRPr>
          </a:p>
          <a:p>
            <a:pPr marL="457200" lvl="1" indent="-1778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b101  //  4- bit binary number 0101</a:t>
            </a:r>
            <a:endParaRPr lang="en-US" sz="2800" b="0" strike="noStrike" spc="-1">
              <a:latin typeface="Arial"/>
            </a:endParaRPr>
          </a:p>
          <a:p>
            <a:pPr marL="457200" lvl="1" indent="-1778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o12  //  octal number</a:t>
            </a:r>
            <a:endParaRPr lang="en-US" sz="2800" b="0" strike="noStrike" spc="-1">
              <a:latin typeface="Arial"/>
            </a:endParaRPr>
          </a:p>
          <a:p>
            <a:pPr marL="457200" lvl="1" indent="-1778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12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h7f7   // 12-bit hex number 7f7</a:t>
            </a:r>
            <a:endParaRPr lang="en-US" sz="2800" b="0" strike="noStrike" spc="-1">
              <a:latin typeface="Arial"/>
            </a:endParaRPr>
          </a:p>
          <a:p>
            <a:pPr marL="457200" lvl="1" indent="-1778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’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d3  // 2-bit decimal number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6615</Words>
  <Application>WPS Presentation</Application>
  <PresentationFormat/>
  <Paragraphs>416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SimSun</vt:lpstr>
      <vt:lpstr>Wingdings</vt:lpstr>
      <vt:lpstr>Arial</vt:lpstr>
      <vt:lpstr>Nimbus Roman No9 L</vt:lpstr>
      <vt:lpstr>Symbol</vt:lpstr>
      <vt:lpstr>Times New Roman</vt:lpstr>
      <vt:lpstr>Calibri</vt:lpstr>
      <vt:lpstr>Microsoft YaHei</vt:lpstr>
      <vt:lpstr>Droid Sans Fallback</vt:lpstr>
      <vt:lpstr>Arial Unicode MS</vt:lpstr>
      <vt:lpstr>OpenSymbol</vt:lpstr>
      <vt:lpstr>Comfortaa Light</vt:lpstr>
      <vt:lpstr>DejaVu Sans</vt:lpstr>
      <vt:lpstr>Noto Sans Symbols</vt:lpstr>
      <vt:lpstr>Courier New</vt:lpstr>
      <vt:lpstr>Tahoma</vt:lpstr>
      <vt:lpstr>Questrial</vt:lpstr>
      <vt:lpstr>Office Theme</vt:lpstr>
      <vt:lpstr>Office Theme</vt:lpstr>
      <vt:lpstr>Office Theme</vt:lpstr>
      <vt:lpstr>LAB 1 INTRODUCTION TO Verilog</vt:lpstr>
      <vt:lpstr>DESIGN FLOW</vt:lpstr>
      <vt:lpstr>OBJECTIVES</vt:lpstr>
      <vt:lpstr>WHAT IS Verilog?</vt:lpstr>
      <vt:lpstr>HW DESIGNER GOAL</vt:lpstr>
      <vt:lpstr>Verilog is Describing Hardware so every line counts and cost a lot in real world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dina</cp:lastModifiedBy>
  <cp:revision>5</cp:revision>
  <dcterms:created xsi:type="dcterms:W3CDTF">2022-10-02T22:10:41Z</dcterms:created>
  <dcterms:modified xsi:type="dcterms:W3CDTF">2022-10-02T22:10:41Z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