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5180040" y="6513480"/>
            <a:ext cx="3962160" cy="34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2286000" y="514440"/>
            <a:ext cx="4571640" cy="25714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914400" y="3257640"/>
            <a:ext cx="731484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39b930580_0_464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639b930580_0_464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39b930580_0_470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639b930580_0_470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39b930580_0_479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g1639b930580_0_479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(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constant_expression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genvar_value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generate_item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generate_item_group genvar_value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generate_item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generate_item_group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b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default: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generate_item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generate_item_group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endcase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639b930580_0_479:notes"/>
          <p:cNvSpPr txBox="1"/>
          <p:nvPr>
            <p:ph idx="12" type="sldNum"/>
          </p:nvPr>
        </p:nvSpPr>
        <p:spPr>
          <a:xfrm>
            <a:off x="5181600" y="6514620"/>
            <a:ext cx="3962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39b930580_0_486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639b930580_0_486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39d4aff36_0_164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39d4aff36_0_164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639d4aff36_0_164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39d4aff36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639d4aff36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39d4aff36_0_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639d4aff36_0_1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9d4aff36_0_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639d4aff36_0_2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39d4aff36_0_6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639d4aff36_0_6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39d4aff36_0_7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639d4aff36_0_7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39b930580_0_630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639b930580_0_630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39d4aff36_0_7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639d4aff36_0_7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39b930580_0_382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639b930580_0_382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39b930580_0_389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639b930580_0_389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39b930580_0_394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639b930580_0_394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39b930580_0_399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639b930580_0_399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39b930580_0_418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639b930580_0_418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39b930580_0_438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639b930580_0_438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39b930580_0_457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g1639b930580_0_457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639b930580_0_457:notes"/>
          <p:cNvSpPr txBox="1"/>
          <p:nvPr>
            <p:ph idx="12" type="sldNum"/>
          </p:nvPr>
        </p:nvSpPr>
        <p:spPr>
          <a:xfrm>
            <a:off x="5181600" y="6514620"/>
            <a:ext cx="3962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141560" y="618480"/>
            <a:ext cx="99057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141560" y="2249640"/>
            <a:ext cx="9905700" cy="3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1876320" y="5410080"/>
            <a:ext cx="5124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9896760" y="5410080"/>
            <a:ext cx="770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7077600" y="541008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Spring 2011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1" lang="en-US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</a:t>
            </a: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br>
              <a:rPr lang="en-US" sz="4400"/>
            </a:b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r>
              <a:rPr b="0" lang="en-US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8763120" y="200160"/>
            <a:ext cx="3123720" cy="9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Times New Roman"/>
              <a:buNone/>
            </a:pPr>
            <a:r>
              <a:rPr b="0" i="0" lang="en-US" sz="166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OF ENGINEERING </a:t>
            </a:r>
            <a:endParaRPr b="0" i="0" sz="16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Times New Roman"/>
              <a:buNone/>
            </a:pPr>
            <a:r>
              <a:rPr b="0" i="0" lang="en-US" sz="166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CAIRO UNIVERSITY</a:t>
            </a:r>
            <a:endParaRPr b="0" i="0" sz="16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424320" y="3615480"/>
            <a:ext cx="6400440" cy="42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CMP3010: COMPUTER ARCHITECTURE COURSE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Unwanted Latches (cont.)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Example: if .. else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2400"/>
              <a:buFont typeface="Noto Sans Symbols"/>
              <a:buNone/>
            </a:pPr>
            <a:r>
              <a:rPr b="1" lang="en-US">
                <a:solidFill>
                  <a:srgbClr val="0099CC"/>
                </a:solidFill>
                <a:latin typeface="Courier"/>
                <a:ea typeface="Courier"/>
                <a:cs typeface="Courier"/>
                <a:sym typeface="Courier"/>
              </a:rPr>
              <a:t>always @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sel_a </a:t>
            </a:r>
            <a:r>
              <a:rPr b="1" lang="en-US">
                <a:solidFill>
                  <a:srgbClr val="CC9900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sel_b </a:t>
            </a:r>
            <a:r>
              <a:rPr b="1" lang="en-US">
                <a:solidFill>
                  <a:srgbClr val="CC9900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data_a </a:t>
            </a:r>
            <a:r>
              <a:rPr b="1" lang="en-US">
                <a:solidFill>
                  <a:srgbClr val="CC9900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data_b)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-US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({sel_a, sel_b} == 2’b10)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       y_out = data_a;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-US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else if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({sel_a, sel_b} == 2’b01)</a:t>
            </a:r>
            <a:endParaRPr b="1">
              <a:solidFill>
                <a:srgbClr val="00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       y_out = data_b;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4257675"/>
            <a:ext cx="3933825" cy="1914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84" name="Google Shape;184;p24"/>
          <p:cNvSpPr/>
          <p:nvPr/>
        </p:nvSpPr>
        <p:spPr>
          <a:xfrm>
            <a:off x="7364650" y="577825"/>
            <a:ext cx="1791300" cy="1113000"/>
          </a:xfrm>
          <a:prstGeom prst="noSmoking">
            <a:avLst>
              <a:gd fmla="val 18750" name="adj"/>
            </a:avLst>
          </a:prstGeom>
          <a:solidFill>
            <a:srgbClr val="FF33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Ways to avoid Latches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1981200" y="1600201"/>
            <a:ext cx="35814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avoid_latch_else 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3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4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enable, 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6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always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(enable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7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(enable)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8   q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9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10   q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11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2133601" y="1219200"/>
            <a:ext cx="214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 all conditions</a:t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6477000" y="1524000"/>
            <a:ext cx="36576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avoid_latch_init 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3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4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enable, 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6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always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(enable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7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8   q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9 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(enable)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10     q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11 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12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6769761" y="1219200"/>
            <a:ext cx="181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default value</a:t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752600" y="4529518"/>
            <a:ext cx="87630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There is one important rule that needs to be followed while modeling combinational logic.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If you use conditional checking using "if", then you need to mention the "else" part. Missing the else part results in a latch. If you don't like typing the else part, then you must initialize all the variables of that combo block as soon as it enters.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3 to 8 decoder using always	</a:t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1752600" y="1216998"/>
            <a:ext cx="4572000" cy="4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decoder_always (in,out);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2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[2:0] in;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3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output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[7:0] out;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4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[7:0] out;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5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6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always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(in)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7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8   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9 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(in)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10     3'b001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8'b0000_0001;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11     3'b010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8'b0000_0010;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12     3'b011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8'b0000_0100;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13     3'b100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8'b0000_1000;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14     3'b101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8'b0001_0000;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15     3'b110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8'b0100_0000;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16     3'b111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8'b1000_0000;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17 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endcase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18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19   	  	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20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endmodule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2171700"/>
            <a:ext cx="32385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838200" y="23204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Mix assignments</a:t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82700"/>
            <a:ext cx="9144000" cy="428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N-BIT ADDER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5187290" y="3399722"/>
            <a:ext cx="1851300" cy="16860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N-Bit Adder</a:t>
            </a:r>
            <a:endParaRPr/>
          </a:p>
        </p:txBody>
      </p:sp>
      <p:cxnSp>
        <p:nvCxnSpPr>
          <p:cNvPr id="221" name="Google Shape;221;p29"/>
          <p:cNvCxnSpPr>
            <a:endCxn id="220" idx="1"/>
          </p:cNvCxnSpPr>
          <p:nvPr/>
        </p:nvCxnSpPr>
        <p:spPr>
          <a:xfrm flipH="1" rot="10800000">
            <a:off x="4404890" y="4242722"/>
            <a:ext cx="782400" cy="9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cxnSp>
        <p:nvCxnSpPr>
          <p:cNvPr id="222" name="Google Shape;222;p29"/>
          <p:cNvCxnSpPr/>
          <p:nvPr/>
        </p:nvCxnSpPr>
        <p:spPr>
          <a:xfrm>
            <a:off x="5664407" y="2732786"/>
            <a:ext cx="0" cy="666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29"/>
          <p:cNvCxnSpPr/>
          <p:nvPr/>
        </p:nvCxnSpPr>
        <p:spPr>
          <a:xfrm>
            <a:off x="6513676" y="2742047"/>
            <a:ext cx="0" cy="666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29"/>
          <p:cNvCxnSpPr/>
          <p:nvPr/>
        </p:nvCxnSpPr>
        <p:spPr>
          <a:xfrm>
            <a:off x="6112900" y="5057801"/>
            <a:ext cx="0" cy="666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25" name="Google Shape;225;p29"/>
          <p:cNvSpPr txBox="1"/>
          <p:nvPr/>
        </p:nvSpPr>
        <p:spPr>
          <a:xfrm>
            <a:off x="5023901" y="2332864"/>
            <a:ext cx="135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A[N-1:0]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107471" y="2332864"/>
            <a:ext cx="15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B[N-1:0]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823774" y="4051067"/>
            <a:ext cx="7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5592888" y="5694298"/>
            <a:ext cx="13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S[N-1:0]</a:t>
            </a:r>
            <a:endParaRPr/>
          </a:p>
        </p:txBody>
      </p:sp>
      <p:cxnSp>
        <p:nvCxnSpPr>
          <p:cNvPr id="229" name="Google Shape;229;p29"/>
          <p:cNvCxnSpPr/>
          <p:nvPr/>
        </p:nvCxnSpPr>
        <p:spPr>
          <a:xfrm flipH="1" rot="10800000">
            <a:off x="7042100" y="4214832"/>
            <a:ext cx="782400" cy="9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30" name="Google Shape;230;p29"/>
          <p:cNvSpPr txBox="1"/>
          <p:nvPr/>
        </p:nvSpPr>
        <p:spPr>
          <a:xfrm>
            <a:off x="7854844" y="4036596"/>
            <a:ext cx="83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610653" y="3075515"/>
            <a:ext cx="3630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 many bits do we need?</a:t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1852952" y="3399722"/>
            <a:ext cx="1154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N=?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PARAMETERS</a:t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353" y="2648555"/>
            <a:ext cx="5848908" cy="264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792" y="3978113"/>
            <a:ext cx="4308098" cy="32121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2232719" y="2084832"/>
            <a:ext cx="2698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Module Definition</a:t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8116621" y="3448302"/>
            <a:ext cx="3052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Module Instantiation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N-BIT ADDER</a:t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2132858" y="3314328"/>
            <a:ext cx="1348800" cy="1265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Full Adder</a:t>
            </a:r>
            <a:endParaRPr/>
          </a:p>
        </p:txBody>
      </p:sp>
      <p:cxnSp>
        <p:nvCxnSpPr>
          <p:cNvPr id="248" name="Google Shape;248;p31"/>
          <p:cNvCxnSpPr>
            <a:endCxn id="247" idx="1"/>
          </p:cNvCxnSpPr>
          <p:nvPr/>
        </p:nvCxnSpPr>
        <p:spPr>
          <a:xfrm flipH="1" rot="10800000">
            <a:off x="1562558" y="3947028"/>
            <a:ext cx="570300" cy="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cxnSp>
        <p:nvCxnSpPr>
          <p:cNvPr id="249" name="Google Shape;249;p31"/>
          <p:cNvCxnSpPr/>
          <p:nvPr/>
        </p:nvCxnSpPr>
        <p:spPr>
          <a:xfrm>
            <a:off x="2480523" y="2813690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3099367" y="2820642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2807330" y="4558971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52" name="Google Shape;252;p31"/>
          <p:cNvSpPr txBox="1"/>
          <p:nvPr/>
        </p:nvSpPr>
        <p:spPr>
          <a:xfrm>
            <a:off x="2038263" y="2513487"/>
            <a:ext cx="82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A[N-1]</a:t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>
            <a:off x="2663532" y="2513487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B[N-1]</a:t>
            </a:r>
            <a:endParaRPr/>
          </a:p>
        </p:txBody>
      </p:sp>
      <p:sp>
        <p:nvSpPr>
          <p:cNvPr id="254" name="Google Shape;254;p31"/>
          <p:cNvSpPr txBox="1"/>
          <p:nvPr/>
        </p:nvSpPr>
        <p:spPr>
          <a:xfrm>
            <a:off x="1024128" y="3769366"/>
            <a:ext cx="5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2395505" y="5011338"/>
            <a:ext cx="82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S[N-1]</a:t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4054588" y="3293470"/>
            <a:ext cx="1348800" cy="1265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Full Adder</a:t>
            </a:r>
            <a:endParaRPr/>
          </a:p>
        </p:txBody>
      </p:sp>
      <p:cxnSp>
        <p:nvCxnSpPr>
          <p:cNvPr id="257" name="Google Shape;257;p31"/>
          <p:cNvCxnSpPr>
            <a:endCxn id="256" idx="1"/>
          </p:cNvCxnSpPr>
          <p:nvPr/>
        </p:nvCxnSpPr>
        <p:spPr>
          <a:xfrm flipH="1" rot="10800000">
            <a:off x="3484288" y="3926170"/>
            <a:ext cx="570300" cy="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cxnSp>
        <p:nvCxnSpPr>
          <p:cNvPr id="258" name="Google Shape;258;p31"/>
          <p:cNvCxnSpPr/>
          <p:nvPr/>
        </p:nvCxnSpPr>
        <p:spPr>
          <a:xfrm>
            <a:off x="4402253" y="2792832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5021097" y="2799784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31"/>
          <p:cNvCxnSpPr/>
          <p:nvPr/>
        </p:nvCxnSpPr>
        <p:spPr>
          <a:xfrm>
            <a:off x="4729060" y="4538113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61" name="Google Shape;261;p31"/>
          <p:cNvSpPr txBox="1"/>
          <p:nvPr/>
        </p:nvSpPr>
        <p:spPr>
          <a:xfrm>
            <a:off x="3959993" y="2492629"/>
            <a:ext cx="82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A[N-2]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4585262" y="2492629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B[N-2]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4317235" y="4990480"/>
            <a:ext cx="82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S[N-2]</a:t>
            </a:r>
            <a:endParaRPr/>
          </a:p>
        </p:txBody>
      </p:sp>
      <p:cxnSp>
        <p:nvCxnSpPr>
          <p:cNvPr id="264" name="Google Shape;264;p31"/>
          <p:cNvCxnSpPr/>
          <p:nvPr/>
        </p:nvCxnSpPr>
        <p:spPr>
          <a:xfrm flipH="1" rot="10800000">
            <a:off x="5417437" y="3933227"/>
            <a:ext cx="570300" cy="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65" name="Google Shape;265;p31"/>
          <p:cNvSpPr/>
          <p:nvPr/>
        </p:nvSpPr>
        <p:spPr>
          <a:xfrm>
            <a:off x="7008449" y="3293470"/>
            <a:ext cx="1348800" cy="1265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Full Adder</a:t>
            </a:r>
            <a:endParaRPr/>
          </a:p>
        </p:txBody>
      </p:sp>
      <p:cxnSp>
        <p:nvCxnSpPr>
          <p:cNvPr id="266" name="Google Shape;266;p31"/>
          <p:cNvCxnSpPr>
            <a:endCxn id="265" idx="1"/>
          </p:cNvCxnSpPr>
          <p:nvPr/>
        </p:nvCxnSpPr>
        <p:spPr>
          <a:xfrm flipH="1" rot="10800000">
            <a:off x="6438149" y="3926170"/>
            <a:ext cx="570300" cy="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cxnSp>
        <p:nvCxnSpPr>
          <p:cNvPr id="267" name="Google Shape;267;p31"/>
          <p:cNvCxnSpPr/>
          <p:nvPr/>
        </p:nvCxnSpPr>
        <p:spPr>
          <a:xfrm>
            <a:off x="7356114" y="2792832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p31"/>
          <p:cNvCxnSpPr/>
          <p:nvPr/>
        </p:nvCxnSpPr>
        <p:spPr>
          <a:xfrm>
            <a:off x="7974958" y="2799784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31"/>
          <p:cNvCxnSpPr/>
          <p:nvPr/>
        </p:nvCxnSpPr>
        <p:spPr>
          <a:xfrm>
            <a:off x="7682921" y="4538113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70" name="Google Shape;270;p31"/>
          <p:cNvSpPr txBox="1"/>
          <p:nvPr/>
        </p:nvSpPr>
        <p:spPr>
          <a:xfrm>
            <a:off x="7071900" y="2492629"/>
            <a:ext cx="8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A[1]</a:t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7697169" y="2492629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B[1]</a:t>
            </a:r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7429142" y="4990480"/>
            <a:ext cx="8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S[1]</a:t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8930179" y="3272612"/>
            <a:ext cx="1348800" cy="1265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Full Adder</a:t>
            </a:r>
            <a:endParaRPr/>
          </a:p>
        </p:txBody>
      </p:sp>
      <p:cxnSp>
        <p:nvCxnSpPr>
          <p:cNvPr id="274" name="Google Shape;274;p31"/>
          <p:cNvCxnSpPr>
            <a:endCxn id="273" idx="1"/>
          </p:cNvCxnSpPr>
          <p:nvPr/>
        </p:nvCxnSpPr>
        <p:spPr>
          <a:xfrm flipH="1" rot="10800000">
            <a:off x="8359879" y="3905312"/>
            <a:ext cx="570300" cy="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cxnSp>
        <p:nvCxnSpPr>
          <p:cNvPr id="275" name="Google Shape;275;p31"/>
          <p:cNvCxnSpPr/>
          <p:nvPr/>
        </p:nvCxnSpPr>
        <p:spPr>
          <a:xfrm>
            <a:off x="9277844" y="2771974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" name="Google Shape;276;p31"/>
          <p:cNvCxnSpPr/>
          <p:nvPr/>
        </p:nvCxnSpPr>
        <p:spPr>
          <a:xfrm>
            <a:off x="9896688" y="2778926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31"/>
          <p:cNvCxnSpPr/>
          <p:nvPr/>
        </p:nvCxnSpPr>
        <p:spPr>
          <a:xfrm>
            <a:off x="9604651" y="4517255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78" name="Google Shape;278;p31"/>
          <p:cNvSpPr txBox="1"/>
          <p:nvPr/>
        </p:nvSpPr>
        <p:spPr>
          <a:xfrm>
            <a:off x="8993630" y="2471771"/>
            <a:ext cx="8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A[0]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9618899" y="2471771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B[0]</a:t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9350872" y="4969622"/>
            <a:ext cx="8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S[0]</a:t>
            </a:r>
            <a:endParaRPr/>
          </a:p>
        </p:txBody>
      </p:sp>
      <p:cxnSp>
        <p:nvCxnSpPr>
          <p:cNvPr id="281" name="Google Shape;281;p31"/>
          <p:cNvCxnSpPr/>
          <p:nvPr/>
        </p:nvCxnSpPr>
        <p:spPr>
          <a:xfrm flipH="1" rot="10800000">
            <a:off x="10293028" y="3912369"/>
            <a:ext cx="570300" cy="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82" name="Google Shape;282;p31"/>
          <p:cNvSpPr txBox="1"/>
          <p:nvPr/>
        </p:nvSpPr>
        <p:spPr>
          <a:xfrm>
            <a:off x="10966369" y="3720696"/>
            <a:ext cx="6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5987607" y="3762412"/>
            <a:ext cx="5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….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FULL ADDER</a:t>
            </a:r>
            <a:endParaRPr/>
          </a:p>
        </p:txBody>
      </p:sp>
      <p:pic>
        <p:nvPicPr>
          <p:cNvPr id="289" name="Google Shape;2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28" y="2683470"/>
            <a:ext cx="3584236" cy="26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2"/>
          <p:cNvSpPr txBox="1"/>
          <p:nvPr/>
        </p:nvSpPr>
        <p:spPr>
          <a:xfrm>
            <a:off x="6265333" y="2984267"/>
            <a:ext cx="438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 to Instantiate this module “N” times in the Adder?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GENERATE</a:t>
            </a:r>
            <a:endParaRPr/>
          </a:p>
        </p:txBody>
      </p:sp>
      <p:pic>
        <p:nvPicPr>
          <p:cNvPr id="296" name="Google Shape;2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28" y="1822093"/>
            <a:ext cx="5591927" cy="452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097280" y="286560"/>
            <a:ext cx="100563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Combinational vs. sequential 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097280" y="1845720"/>
            <a:ext cx="100563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l"/>
            </a:pPr>
            <a:r>
              <a:rPr b="1" i="0" lang="en-US" sz="2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Combinational circuit: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latches/FFs or closed feedback loop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is a function of inputs only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l"/>
            </a:pPr>
            <a:r>
              <a:rPr b="1" i="0" lang="en-US" sz="2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Sequential Circuit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internal state (memory implemented by FF)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is a function of inputs and internal state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7800" y="1845720"/>
            <a:ext cx="28548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4965840"/>
            <a:ext cx="4645799" cy="16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46" y="351263"/>
            <a:ext cx="3431834" cy="6309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4978" y="351262"/>
            <a:ext cx="9481739" cy="101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Procedural Blocks</a:t>
            </a:r>
            <a:r>
              <a:rPr b="0" lang="en-US"/>
              <a:t>	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838200" y="1321460"/>
            <a:ext cx="868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There are two types of procedural blocks:		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/>
              <a:t>initial : </a:t>
            </a:r>
            <a:r>
              <a:rPr b="0" lang="en-US" sz="2220"/>
              <a:t>initial blocks execute only once at time zero (start execution at time zero).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220"/>
              <a:buChar char="○"/>
            </a:pPr>
            <a:r>
              <a:rPr lang="en-US" sz="2220"/>
              <a:t>always : </a:t>
            </a:r>
            <a:r>
              <a:rPr b="0" lang="en-US" sz="2220"/>
              <a:t>always blocks loop to execute over and over again; in other words, as the name suggests, it executes always.	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143000" y="3058938"/>
            <a:ext cx="45720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initial_example();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2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clk,reset,enable,data;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4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initial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5  clk</a:t>
            </a:r>
            <a:r>
              <a:rPr b="1" i="0" lang="en-US" sz="14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6  reset</a:t>
            </a:r>
            <a:r>
              <a:rPr b="1" i="0" lang="en-US" sz="14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7  enable</a:t>
            </a:r>
            <a:r>
              <a:rPr b="1" i="0" lang="en-US" sz="14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8  data</a:t>
            </a:r>
            <a:r>
              <a:rPr b="1" i="0" lang="en-US" sz="14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9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11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endmodule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5683469" y="3058938"/>
            <a:ext cx="45720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always_example();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2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clk,reset,enable,q_in,data;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4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always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4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posedge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clk)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5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(reset)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6    data </a:t>
            </a:r>
            <a:r>
              <a:rPr b="1" i="0" lang="en-US" sz="14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&lt;=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7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(enable)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8    data </a:t>
            </a:r>
            <a:r>
              <a:rPr b="1" i="0" lang="en-US" sz="14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&lt;=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q_in;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9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11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endmodule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0" name="Google Shape;90;p17"/>
          <p:cNvSpPr txBox="1"/>
          <p:nvPr/>
        </p:nvSpPr>
        <p:spPr>
          <a:xfrm rot="-5400000">
            <a:off x="-428075" y="4097700"/>
            <a:ext cx="30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3300"/>
                </a:solidFill>
              </a:rPr>
              <a:t>Doesn’t synthesize for testing only</a:t>
            </a:r>
            <a:endParaRPr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Sensitivity List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sensitivity list is used at the beginning of an always procedure to infer combinational logic or sequential logic behavior in simulation and synthesis. 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always @(</a:t>
            </a:r>
            <a:r>
              <a:rPr i="1" lang="en-US"/>
              <a:t>signal</a:t>
            </a:r>
            <a:r>
              <a:rPr b="1" lang="en-US"/>
              <a:t>, </a:t>
            </a:r>
            <a:r>
              <a:rPr i="1" lang="en-US"/>
              <a:t>signal</a:t>
            </a:r>
            <a:r>
              <a:rPr b="1" lang="en-US"/>
              <a:t>, </a:t>
            </a:r>
            <a:r>
              <a:rPr i="1" lang="en-US"/>
              <a:t>... </a:t>
            </a:r>
            <a:r>
              <a:rPr b="1" lang="en-US"/>
              <a:t>) </a:t>
            </a:r>
            <a:r>
              <a:rPr lang="en-US"/>
              <a:t>infers combinational logic if the list of signals contains all signals read within the procedure. </a:t>
            </a:r>
            <a:endParaRPr/>
          </a:p>
          <a:p>
            <a:pPr indent="-158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always @* </a:t>
            </a:r>
            <a:r>
              <a:rPr lang="en-US"/>
              <a:t>infers combinational logic. Simulation and synthesis will automatically be sensitive to all signals read within the procedure. </a:t>
            </a:r>
            <a:r>
              <a:rPr b="1" lang="en-US"/>
              <a:t>@* </a:t>
            </a:r>
            <a:r>
              <a:rPr lang="en-US"/>
              <a:t>was added in Verilog-2001. </a:t>
            </a:r>
            <a:endParaRPr/>
          </a:p>
          <a:p>
            <a:pPr indent="-158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always @(posedge </a:t>
            </a:r>
            <a:r>
              <a:rPr i="1" lang="en-US"/>
              <a:t>signal</a:t>
            </a:r>
            <a:r>
              <a:rPr b="1" lang="en-US"/>
              <a:t>, negedge </a:t>
            </a:r>
            <a:r>
              <a:rPr i="1" lang="en-US"/>
              <a:t>signal</a:t>
            </a:r>
            <a:r>
              <a:rPr b="1" lang="en-US"/>
              <a:t>, </a:t>
            </a:r>
            <a:r>
              <a:rPr i="1" lang="en-US"/>
              <a:t>... </a:t>
            </a:r>
            <a:r>
              <a:rPr b="1" lang="en-US"/>
              <a:t>) </a:t>
            </a:r>
            <a:r>
              <a:rPr lang="en-US"/>
              <a:t>infers sequential logic. Either the positive or negative edge can be specified for each signal in the list. A specific edge should be specified for each signal in the list. 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284200" y="2884950"/>
            <a:ext cx="1271700" cy="722700"/>
          </a:xfrm>
          <a:prstGeom prst="noSmoking">
            <a:avLst>
              <a:gd fmla="val 18750" name="adj"/>
            </a:avLst>
          </a:prstGeom>
          <a:solidFill>
            <a:srgbClr val="FF33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59840" y="3483325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Don’t recommend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Types of Procedural Statements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Procedural assignments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Conditional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If-else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case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Looping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for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while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repeat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Procedural assignments</a:t>
            </a:r>
            <a:endParaRPr/>
          </a:p>
        </p:txBody>
      </p:sp>
      <p:grpSp>
        <p:nvGrpSpPr>
          <p:cNvPr id="110" name="Google Shape;110;p20"/>
          <p:cNvGrpSpPr/>
          <p:nvPr/>
        </p:nvGrpSpPr>
        <p:grpSpPr>
          <a:xfrm>
            <a:off x="1064260" y="1900873"/>
            <a:ext cx="10063480" cy="4276090"/>
            <a:chOff x="0" y="0"/>
            <a:chExt cx="10063480" cy="4276090"/>
          </a:xfrm>
        </p:grpSpPr>
        <p:sp>
          <p:nvSpPr>
            <p:cNvPr id="111" name="Google Shape;111;p20"/>
            <p:cNvSpPr/>
            <p:nvPr/>
          </p:nvSpPr>
          <p:spPr>
            <a:xfrm>
              <a:off x="96520" y="36830"/>
              <a:ext cx="9966960" cy="0"/>
            </a:xfrm>
            <a:custGeom>
              <a:rect b="b" l="l" r="r" t="t"/>
              <a:pathLst>
                <a:path extrusionOk="0" h="120000" w="9966960">
                  <a:moveTo>
                    <a:pt x="0" y="0"/>
                  </a:moveTo>
                  <a:lnTo>
                    <a:pt x="9966960" y="0"/>
                  </a:lnTo>
                </a:path>
              </a:pathLst>
            </a:custGeom>
            <a:noFill/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0" y="200590"/>
              <a:ext cx="1182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2683C6"/>
                  </a:solidFill>
                  <a:latin typeface="Calibri"/>
                  <a:ea typeface="Calibri"/>
                  <a:cs typeface="Calibri"/>
                  <a:sym typeface="Calibri"/>
                </a:rPr>
                <a:t>•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215900" y="208731"/>
              <a:ext cx="42792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2683C6"/>
                  </a:solidFill>
                  <a:latin typeface="Calibri"/>
                  <a:ea typeface="Calibri"/>
                  <a:cs typeface="Calibri"/>
                  <a:sym typeface="Calibri"/>
                </a:rPr>
                <a:t>Blocking assignments 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0" y="517178"/>
              <a:ext cx="59325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always @(posedge clk) begin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0" y="879292"/>
              <a:ext cx="22401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rega = data ;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0" y="1184092"/>
              <a:ext cx="22500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regb = rega ;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0" y="1492538"/>
              <a:ext cx="7632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215900" y="2220411"/>
              <a:ext cx="50433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2683C6"/>
                  </a:solidFill>
                  <a:latin typeface="Calibri"/>
                  <a:ea typeface="Calibri"/>
                  <a:cs typeface="Calibri"/>
                  <a:sym typeface="Calibri"/>
                </a:rPr>
                <a:t>Non-blocking assignments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0" y="2528858"/>
              <a:ext cx="59325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always @(posedge clk) begin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0" y="2890972"/>
              <a:ext cx="25026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regc &lt;= data ;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0" y="3195772"/>
              <a:ext cx="25125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regd &lt;= regc ;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0" y="3504218"/>
              <a:ext cx="8913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end 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58000" y="0"/>
              <a:ext cx="3067050" cy="2639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58890" y="2639060"/>
              <a:ext cx="3698240" cy="16370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20"/>
          <p:cNvSpPr/>
          <p:nvPr/>
        </p:nvSpPr>
        <p:spPr>
          <a:xfrm>
            <a:off x="4921825" y="4596125"/>
            <a:ext cx="1791300" cy="1113000"/>
          </a:xfrm>
          <a:prstGeom prst="noSmoking">
            <a:avLst>
              <a:gd fmla="val 18750" name="adj"/>
            </a:avLst>
          </a:prstGeom>
          <a:solidFill>
            <a:srgbClr val="FF33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5102775" y="5772300"/>
            <a:ext cx="21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Don’t recommend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4x1 Multiplexer: using case statement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1828800" y="1235076"/>
            <a:ext cx="5486400" cy="4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CASE Statement</a:t>
            </a:r>
            <a:endParaRPr sz="1800"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module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mux_4bits (y, a, b, c, d, sel);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60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[3:0] a, b, c, d;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60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[1:0] sel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60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output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[3:0] y;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600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[3:0] y;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600">
                <a:solidFill>
                  <a:srgbClr val="0099CC"/>
                </a:solidFill>
                <a:latin typeface="Courier"/>
                <a:ea typeface="Courier"/>
                <a:cs typeface="Courier"/>
                <a:sym typeface="Courier"/>
              </a:rPr>
              <a:t>always @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(a 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or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b 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or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c 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or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d 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or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sel)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-US" sz="160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(sel)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 0: y = a;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 1: y = b;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 2: y = c;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 3: y = d;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default: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y = 4'bx;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-US" sz="160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endcase</a:t>
            </a:r>
            <a:endParaRPr b="1" sz="1600">
              <a:solidFill>
                <a:srgbClr val="00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endmodule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33" name="Google Shape;133;p21"/>
          <p:cNvGrpSpPr/>
          <p:nvPr/>
        </p:nvGrpSpPr>
        <p:grpSpPr>
          <a:xfrm>
            <a:off x="7162801" y="1600201"/>
            <a:ext cx="3334347" cy="2748986"/>
            <a:chOff x="2983" y="1641"/>
            <a:chExt cx="2343" cy="1932"/>
          </a:xfrm>
        </p:grpSpPr>
        <p:sp>
          <p:nvSpPr>
            <p:cNvPr descr="Dark vertical" id="134" name="Google Shape;134;p21"/>
            <p:cNvSpPr/>
            <p:nvPr/>
          </p:nvSpPr>
          <p:spPr>
            <a:xfrm>
              <a:off x="3909" y="1641"/>
              <a:ext cx="434" cy="1246"/>
            </a:xfrm>
            <a:custGeom>
              <a:rect b="b" l="l" r="r" t="t"/>
              <a:pathLst>
                <a:path extrusionOk="0" h="1246" w="434">
                  <a:moveTo>
                    <a:pt x="0" y="0"/>
                  </a:moveTo>
                  <a:lnTo>
                    <a:pt x="434" y="310"/>
                  </a:lnTo>
                  <a:lnTo>
                    <a:pt x="434" y="886"/>
                  </a:lnTo>
                  <a:lnTo>
                    <a:pt x="0" y="1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21"/>
            <p:cNvCxnSpPr/>
            <p:nvPr/>
          </p:nvCxnSpPr>
          <p:spPr>
            <a:xfrm rot="10800000">
              <a:off x="4149" y="2673"/>
              <a:ext cx="0" cy="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6" name="Google Shape;136;p21"/>
            <p:cNvSpPr txBox="1"/>
            <p:nvPr/>
          </p:nvSpPr>
          <p:spPr>
            <a:xfrm>
              <a:off x="3843" y="327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sel[1:0]</a:t>
              </a:r>
              <a:endParaRPr/>
            </a:p>
          </p:txBody>
        </p:sp>
        <p:cxnSp>
          <p:nvCxnSpPr>
            <p:cNvPr id="137" name="Google Shape;137;p21"/>
            <p:cNvCxnSpPr/>
            <p:nvPr/>
          </p:nvCxnSpPr>
          <p:spPr>
            <a:xfrm>
              <a:off x="3525" y="1881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" name="Google Shape;138;p21"/>
            <p:cNvCxnSpPr/>
            <p:nvPr/>
          </p:nvCxnSpPr>
          <p:spPr>
            <a:xfrm>
              <a:off x="3525" y="2137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" name="Google Shape;139;p21"/>
            <p:cNvCxnSpPr/>
            <p:nvPr/>
          </p:nvCxnSpPr>
          <p:spPr>
            <a:xfrm>
              <a:off x="3525" y="2393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21"/>
            <p:cNvCxnSpPr/>
            <p:nvPr/>
          </p:nvCxnSpPr>
          <p:spPr>
            <a:xfrm>
              <a:off x="3525" y="2649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21"/>
            <p:cNvCxnSpPr/>
            <p:nvPr/>
          </p:nvCxnSpPr>
          <p:spPr>
            <a:xfrm>
              <a:off x="4341" y="2229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2" name="Google Shape;142;p21"/>
            <p:cNvSpPr txBox="1"/>
            <p:nvPr/>
          </p:nvSpPr>
          <p:spPr>
            <a:xfrm>
              <a:off x="2987" y="176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a[3:0]</a:t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4726" y="212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y[3:0]</a:t>
              </a:r>
              <a:endParaRPr/>
            </a:p>
          </p:txBody>
        </p:sp>
        <p:sp>
          <p:nvSpPr>
            <p:cNvPr id="144" name="Google Shape;144;p21"/>
            <p:cNvSpPr txBox="1"/>
            <p:nvPr/>
          </p:nvSpPr>
          <p:spPr>
            <a:xfrm>
              <a:off x="2983" y="201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b[3:0]</a:t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>
              <a:off x="2998" y="227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c[3:0]</a:t>
              </a:r>
              <a:endParaRPr/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2983" y="253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d[3:0]</a:t>
              </a:r>
              <a:endParaRPr/>
            </a:p>
          </p:txBody>
        </p:sp>
      </p:grpSp>
      <p:sp>
        <p:nvSpPr>
          <p:cNvPr id="147" name="Google Shape;147;p21"/>
          <p:cNvSpPr/>
          <p:nvPr/>
        </p:nvSpPr>
        <p:spPr>
          <a:xfrm>
            <a:off x="1905000" y="5616714"/>
            <a:ext cx="845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To model combinational logic, all inputs must be listed in the sensitivity list of the procedural block.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4x1 Multiplexer: if else statement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184772" y="1305879"/>
            <a:ext cx="6477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b="1" lang="en-US" sz="2590"/>
              <a:t>if .. else Statement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module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mux_4bits (y, a, b, c, d, sel);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222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[3:0] a, b, c, d;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222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[1:0] sel</a:t>
            </a:r>
            <a:endParaRPr sz="2220">
              <a:latin typeface="Courier"/>
              <a:ea typeface="Courier"/>
              <a:cs typeface="Courier"/>
              <a:sym typeface="Courier"/>
            </a:endParaRPr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222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output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[3:0] y;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2220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[3:0] y;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2220">
                <a:solidFill>
                  <a:srgbClr val="0099CC"/>
                </a:solidFill>
                <a:latin typeface="Courier"/>
                <a:ea typeface="Courier"/>
                <a:cs typeface="Courier"/>
                <a:sym typeface="Courier"/>
              </a:rPr>
              <a:t>always @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*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(sel == 0) y = a;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(sel == 1) y = b;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(sel == 2) y = c;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(sel == 3) y = d;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y = 4'bx;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endmodule</a:t>
            </a:r>
            <a:endParaRPr b="1" sz="2220"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54" name="Google Shape;154;p22"/>
          <p:cNvGrpSpPr/>
          <p:nvPr/>
        </p:nvGrpSpPr>
        <p:grpSpPr>
          <a:xfrm>
            <a:off x="7231063" y="2286001"/>
            <a:ext cx="3334347" cy="2748986"/>
            <a:chOff x="2983" y="1641"/>
            <a:chExt cx="2343" cy="1932"/>
          </a:xfrm>
        </p:grpSpPr>
        <p:sp>
          <p:nvSpPr>
            <p:cNvPr descr="Dark vertical" id="155" name="Google Shape;155;p22"/>
            <p:cNvSpPr/>
            <p:nvPr/>
          </p:nvSpPr>
          <p:spPr>
            <a:xfrm>
              <a:off x="3909" y="1641"/>
              <a:ext cx="434" cy="1246"/>
            </a:xfrm>
            <a:custGeom>
              <a:rect b="b" l="l" r="r" t="t"/>
              <a:pathLst>
                <a:path extrusionOk="0" h="1246" w="434">
                  <a:moveTo>
                    <a:pt x="0" y="0"/>
                  </a:moveTo>
                  <a:lnTo>
                    <a:pt x="434" y="310"/>
                  </a:lnTo>
                  <a:lnTo>
                    <a:pt x="434" y="886"/>
                  </a:lnTo>
                  <a:lnTo>
                    <a:pt x="0" y="1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" name="Google Shape;156;p22"/>
            <p:cNvCxnSpPr/>
            <p:nvPr/>
          </p:nvCxnSpPr>
          <p:spPr>
            <a:xfrm rot="10800000">
              <a:off x="4149" y="2673"/>
              <a:ext cx="0" cy="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" name="Google Shape;157;p22"/>
            <p:cNvSpPr txBox="1"/>
            <p:nvPr/>
          </p:nvSpPr>
          <p:spPr>
            <a:xfrm>
              <a:off x="3843" y="327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sel[1:0]</a:t>
              </a:r>
              <a:endParaRPr/>
            </a:p>
          </p:txBody>
        </p:sp>
        <p:cxnSp>
          <p:nvCxnSpPr>
            <p:cNvPr id="158" name="Google Shape;158;p22"/>
            <p:cNvCxnSpPr/>
            <p:nvPr/>
          </p:nvCxnSpPr>
          <p:spPr>
            <a:xfrm>
              <a:off x="3525" y="1881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22"/>
            <p:cNvCxnSpPr/>
            <p:nvPr/>
          </p:nvCxnSpPr>
          <p:spPr>
            <a:xfrm>
              <a:off x="3525" y="2137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p22"/>
            <p:cNvCxnSpPr/>
            <p:nvPr/>
          </p:nvCxnSpPr>
          <p:spPr>
            <a:xfrm>
              <a:off x="3525" y="2393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22"/>
            <p:cNvCxnSpPr/>
            <p:nvPr/>
          </p:nvCxnSpPr>
          <p:spPr>
            <a:xfrm>
              <a:off x="3525" y="2649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2"/>
            <p:cNvCxnSpPr/>
            <p:nvPr/>
          </p:nvCxnSpPr>
          <p:spPr>
            <a:xfrm>
              <a:off x="4341" y="2229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3" name="Google Shape;163;p22"/>
            <p:cNvSpPr txBox="1"/>
            <p:nvPr/>
          </p:nvSpPr>
          <p:spPr>
            <a:xfrm>
              <a:off x="2987" y="176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a[3:0]</a:t>
              </a:r>
              <a:endParaRPr/>
            </a:p>
          </p:txBody>
        </p:sp>
        <p:sp>
          <p:nvSpPr>
            <p:cNvPr id="164" name="Google Shape;164;p22"/>
            <p:cNvSpPr txBox="1"/>
            <p:nvPr/>
          </p:nvSpPr>
          <p:spPr>
            <a:xfrm>
              <a:off x="4726" y="212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y[3:0]</a:t>
              </a:r>
              <a:endParaRPr/>
            </a:p>
          </p:txBody>
        </p:sp>
        <p:sp>
          <p:nvSpPr>
            <p:cNvPr id="165" name="Google Shape;165;p22"/>
            <p:cNvSpPr txBox="1"/>
            <p:nvPr/>
          </p:nvSpPr>
          <p:spPr>
            <a:xfrm>
              <a:off x="2983" y="201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b[3:0]</a:t>
              </a:r>
              <a:endParaRPr/>
            </a:p>
          </p:txBody>
        </p:sp>
        <p:sp>
          <p:nvSpPr>
            <p:cNvPr id="166" name="Google Shape;166;p22"/>
            <p:cNvSpPr txBox="1"/>
            <p:nvPr/>
          </p:nvSpPr>
          <p:spPr>
            <a:xfrm>
              <a:off x="2998" y="227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c[3:0]</a:t>
              </a:r>
              <a:endParaRPr/>
            </a:p>
          </p:txBody>
        </p:sp>
        <p:sp>
          <p:nvSpPr>
            <p:cNvPr id="167" name="Google Shape;167;p22"/>
            <p:cNvSpPr txBox="1"/>
            <p:nvPr/>
          </p:nvSpPr>
          <p:spPr>
            <a:xfrm>
              <a:off x="2983" y="253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d[3:0]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Unwanted Latches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●"/>
            </a:pPr>
            <a:r>
              <a:rPr lang="en-US" sz="2380"/>
              <a:t>Unintentional latches generally result from incomplete case statement or conditional branch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●"/>
            </a:pPr>
            <a:r>
              <a:rPr lang="en-US" sz="2380"/>
              <a:t>Example: case statement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2040"/>
              <a:buFont typeface="Noto Sans Symbols"/>
              <a:buNone/>
            </a:pPr>
            <a:r>
              <a:rPr b="1" lang="en-US" sz="2040">
                <a:solidFill>
                  <a:srgbClr val="0099CC"/>
                </a:solidFill>
                <a:latin typeface="Courier"/>
                <a:ea typeface="Courier"/>
                <a:cs typeface="Courier"/>
                <a:sym typeface="Courier"/>
              </a:rPr>
              <a:t>always @</a:t>
            </a:r>
            <a:r>
              <a:rPr b="1" lang="en-US" sz="2040"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-US" sz="2040">
                <a:latin typeface="Courier"/>
                <a:ea typeface="Courier"/>
                <a:cs typeface="Courier"/>
                <a:sym typeface="Courier"/>
              </a:rPr>
              <a:t>sel_a </a:t>
            </a:r>
            <a:r>
              <a:rPr b="1" lang="en-US" sz="2040">
                <a:solidFill>
                  <a:srgbClr val="CC9900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lang="en-US" sz="204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40">
                <a:latin typeface="Courier"/>
                <a:ea typeface="Courier"/>
                <a:cs typeface="Courier"/>
                <a:sym typeface="Courier"/>
              </a:rPr>
              <a:t>sel_b </a:t>
            </a:r>
            <a:r>
              <a:rPr b="1" lang="en-US" sz="2040">
                <a:solidFill>
                  <a:srgbClr val="CC9900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lang="en-US" sz="204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40">
                <a:latin typeface="Courier"/>
                <a:ea typeface="Courier"/>
                <a:cs typeface="Courier"/>
                <a:sym typeface="Courier"/>
              </a:rPr>
              <a:t>data_a </a:t>
            </a:r>
            <a:r>
              <a:rPr b="1" lang="en-US" sz="2040">
                <a:solidFill>
                  <a:srgbClr val="CC9900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lang="en-US" sz="204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40">
                <a:latin typeface="Courier"/>
                <a:ea typeface="Courier"/>
                <a:cs typeface="Courier"/>
                <a:sym typeface="Courier"/>
              </a:rPr>
              <a:t>data_b)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rPr b="1" lang="en-US" sz="204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-US" sz="204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b="1" lang="en-US" sz="204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40">
                <a:latin typeface="Courier"/>
                <a:ea typeface="Courier"/>
                <a:cs typeface="Courier"/>
                <a:sym typeface="Courier"/>
              </a:rPr>
              <a:t>({sel_a, sel_b})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rPr lang="en-US" sz="2040">
                <a:latin typeface="Courier"/>
                <a:ea typeface="Courier"/>
                <a:cs typeface="Courier"/>
                <a:sym typeface="Courier"/>
              </a:rPr>
              <a:t>     2'b10: y_out = data_a;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rPr lang="en-US" sz="2040">
                <a:latin typeface="Courier"/>
                <a:ea typeface="Courier"/>
                <a:cs typeface="Courier"/>
                <a:sym typeface="Courier"/>
              </a:rPr>
              <a:t>     2'b01: y_out = data_b;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rPr b="1" lang="en-US" sz="204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-US" sz="204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endcase</a:t>
            </a:r>
            <a:endParaRPr sz="2040">
              <a:solidFill>
                <a:srgbClr val="00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rPr lang="en-US" sz="238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1" lang="en-US" sz="238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The latch is enabled by the "event or" of the cases under which assignment is explicitly made. e.g. ({sel_a, sel_b} == 2'b10) or ({sel_a, sel_b} == 2'b01</a:t>
            </a:r>
            <a:r>
              <a:rPr lang="en-US" sz="238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80">
              <a:solidFill>
                <a:srgbClr val="006600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6" y="3124201"/>
            <a:ext cx="3933825" cy="1914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6" name="Google Shape;176;p23"/>
          <p:cNvSpPr/>
          <p:nvPr/>
        </p:nvSpPr>
        <p:spPr>
          <a:xfrm>
            <a:off x="6007525" y="577825"/>
            <a:ext cx="1791300" cy="1113000"/>
          </a:xfrm>
          <a:prstGeom prst="noSmoking">
            <a:avLst>
              <a:gd fmla="val 18750" name="adj"/>
            </a:avLst>
          </a:prstGeom>
          <a:solidFill>
            <a:srgbClr val="FF33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