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48" autoAdjust="0"/>
  </p:normalViewPr>
  <p:slideViewPr>
    <p:cSldViewPr snapToGrid="0">
      <p:cViewPr varScale="1">
        <p:scale>
          <a:sx n="58" d="100"/>
          <a:sy n="58" d="100"/>
        </p:scale>
        <p:origin x="17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52D9C06-EBCC-4614-A080-116F6663EC9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0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2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0E8F8BB-7C6B-43F6-9D02-0D789575071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0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rmAutofit fontScale="53000" lnSpcReduction="10000"/>
          </a:bodyPr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Single cycle:</a:t>
            </a: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40 ns cycle time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Total time = 1000x 40=40000ns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Multi cycle: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Cycle time=10ns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Add/sub:4 cycles</a:t>
            </a: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Load:5 cycles</a:t>
            </a: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Store:4 cycles</a:t>
            </a: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Branch:3 cycles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Total time=600x40+100x50+300x30=24000+5000+9000=38000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Pipeline: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Cycle time= 10 ns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Total time= 1000x10+40=10040ns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Speed up single=4</a:t>
            </a: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Speed up multi = 3.8</a:t>
            </a:r>
          </a:p>
        </p:txBody>
      </p:sp>
      <p:sp>
        <p:nvSpPr>
          <p:cNvPr id="102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25AFCCA-9063-417C-8971-5045DF95838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A2886E1-BC4E-4DA2-B704-411EC7361026}" type="slidenum">
              <a:rPr lang="en-US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02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028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90360" tIns="44280" rIns="90360" bIns="442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5C20ADB-1E15-41AC-83AC-320164961C6A}" type="slidenum">
              <a:rPr lang="en-US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03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031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90360" tIns="44280" rIns="90360" bIns="442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0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rmAutofit fontScale="78000" lnSpcReduction="10000"/>
          </a:bodyPr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1.   EX hazard:</a:t>
            </a: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(EX/MEM.RegWrite and (EX/MEM.RegisterRd   0)</a:t>
            </a: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and (EX/MEM.RegisterRd = ID/EX.RegisterRs)) ForwardA = 10</a:t>
            </a: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(EX/MEM.RegWrite and (EX/MEM.RegisterRd   0)</a:t>
            </a: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and (EX/MEM.RegisterRd = ID/EX.RegisterRt)) ForwardB = 10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2.   MEM hazard:</a:t>
            </a: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(MEM/WB.RegWrite and (MEM/WB.RegisterRd   0)</a:t>
            </a: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and (MEM/WB.RegisterRd = ID/EX.RegisterRs)) ForwardA = 01</a:t>
            </a: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(MEM/WB.RegWrite and (MEM/WB.RegisterRd   0)</a:t>
            </a: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and (MEM/WB.RegisterRd = ID/EX.RegisterRt)) ForwardB = 01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(MEM/WB.RegWrite and (MEM/WB.RegisterRd   0) and (EX/MEM.RegisterRd   ID/EX.RegisterRs)</a:t>
            </a: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and (MEM/WB.RegisterRd = ID/EX.RegisterRs)) ForwardA = 01</a:t>
            </a: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(MEM/WB.RegWrite and (MEM/WB.RegisterRd   0) and (EX/MEM.RegisterRd   ID/EX.RegisterRt)</a:t>
            </a: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and (MEM/WB.RegisterRd = ID/EX.RegisterRt)) ForwardB = 01</a:t>
            </a:r>
          </a:p>
        </p:txBody>
      </p:sp>
      <p:sp>
        <p:nvSpPr>
          <p:cNvPr id="103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CB7213E-D83D-4A9B-AD9B-DAAACA9C079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0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NOP: changing the EX, MEM, and WB control fields of the ID/EX pipeline register to 0. an it will propagate to the next registers </a:t>
            </a:r>
          </a:p>
        </p:txBody>
      </p:sp>
      <p:sp>
        <p:nvSpPr>
          <p:cNvPr id="103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B640F09-350B-4C79-8D36-4EBDDCCE40D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304920" y="-235440"/>
            <a:ext cx="9440280" cy="123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</a:rPr>
              <a:t>CMP3010: Computer Architecture</a:t>
            </a:r>
            <a:endParaRPr lang="en-US" sz="3200" b="1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-98280" y="3755880"/>
            <a:ext cx="9072000" cy="406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en-US" sz="3600" b="0" strike="noStrike" spc="-1">
                <a:solidFill>
                  <a:srgbClr val="008080"/>
                </a:solidFill>
                <a:latin typeface="Arial"/>
              </a:rPr>
              <a:t>Pipelining Hazards  </a:t>
            </a:r>
            <a:endParaRPr lang="en-US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endParaRPr lang="en-US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8B8B8B"/>
                </a:solidFill>
                <a:latin typeface="Arial"/>
              </a:rPr>
              <a:t>Mayada Hadhoud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8B8B8B"/>
                </a:solidFill>
                <a:latin typeface="Arial"/>
              </a:rPr>
              <a:t>Computer Engineering Department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8B8B8B"/>
                </a:solidFill>
                <a:latin typeface="Arial"/>
              </a:rPr>
              <a:t>Cairo University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84" name="Placeholder 3" descr="1000000000000096000000D7AA43697D.png"/>
          <p:cNvPicPr/>
          <p:nvPr/>
        </p:nvPicPr>
        <p:blipFill>
          <a:blip r:embed="rId3"/>
          <a:stretch/>
        </p:blipFill>
        <p:spPr>
          <a:xfrm>
            <a:off x="3724200" y="1668600"/>
            <a:ext cx="1428120" cy="2047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Data Hazards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6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Data hazards arise from the dependence of one instruction on an earlier one that is still in the pipeline.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Example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: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465" name="Picture 2"/>
          <p:cNvPicPr/>
          <p:nvPr/>
        </p:nvPicPr>
        <p:blipFill>
          <a:blip r:embed="rId2"/>
          <a:stretch/>
        </p:blipFill>
        <p:spPr>
          <a:xfrm>
            <a:off x="1676520" y="3886200"/>
            <a:ext cx="5333400" cy="1118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Example</a:t>
            </a:r>
            <a:endParaRPr lang="en-US" sz="4400" b="0" strike="noStrike" spc="-1">
              <a:latin typeface="Arial"/>
            </a:endParaRPr>
          </a:p>
        </p:txBody>
      </p:sp>
      <p:grpSp>
        <p:nvGrpSpPr>
          <p:cNvPr id="467" name="Group 2"/>
          <p:cNvGrpSpPr/>
          <p:nvPr/>
        </p:nvGrpSpPr>
        <p:grpSpPr>
          <a:xfrm>
            <a:off x="448560" y="1523880"/>
            <a:ext cx="8355240" cy="5104800"/>
            <a:chOff x="448560" y="1523880"/>
            <a:chExt cx="8355240" cy="5104800"/>
          </a:xfrm>
        </p:grpSpPr>
        <p:grpSp>
          <p:nvGrpSpPr>
            <p:cNvPr id="468" name="Group 3"/>
            <p:cNvGrpSpPr/>
            <p:nvPr/>
          </p:nvGrpSpPr>
          <p:grpSpPr>
            <a:xfrm>
              <a:off x="448560" y="2535480"/>
              <a:ext cx="3257640" cy="4006440"/>
              <a:chOff x="448560" y="2535480"/>
              <a:chExt cx="3257640" cy="4006440"/>
            </a:xfrm>
          </p:grpSpPr>
          <p:sp>
            <p:nvSpPr>
              <p:cNvPr id="469" name="CustomShape 4"/>
              <p:cNvSpPr/>
              <p:nvPr/>
            </p:nvSpPr>
            <p:spPr>
              <a:xfrm>
                <a:off x="2262960" y="2535480"/>
                <a:ext cx="1049400" cy="4006440"/>
              </a:xfrm>
              <a:prstGeom prst="rect">
                <a:avLst/>
              </a:prstGeom>
              <a:solidFill>
                <a:schemeClr val="bg1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0" name="CustomShape 5"/>
              <p:cNvSpPr/>
              <p:nvPr/>
            </p:nvSpPr>
            <p:spPr>
              <a:xfrm>
                <a:off x="448560" y="2612520"/>
                <a:ext cx="396720" cy="34426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1" i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I</a:t>
                </a:r>
                <a:endParaRPr lang="en-US" sz="2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2000" b="1" i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n</a:t>
                </a:r>
                <a:endParaRPr lang="en-US" sz="2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2000" b="1" i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s</a:t>
                </a:r>
                <a:endParaRPr lang="en-US" sz="2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2000" b="1" i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t</a:t>
                </a:r>
                <a:endParaRPr lang="en-US" sz="2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2000" b="1" i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r.</a:t>
                </a:r>
                <a:endParaRPr lang="en-US" sz="2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lang="en-US" sz="2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2000" b="1" i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O</a:t>
                </a:r>
                <a:endParaRPr lang="en-US" sz="2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2000" b="1" i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r</a:t>
                </a:r>
                <a:endParaRPr lang="en-US" sz="2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2000" b="1" i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d</a:t>
                </a:r>
                <a:endParaRPr lang="en-US" sz="2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2000" b="1" i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e</a:t>
                </a:r>
                <a:endParaRPr lang="en-US" sz="2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2000" b="1" i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r</a:t>
                </a:r>
                <a:endParaRPr lang="en-US" sz="2000" b="0" strike="noStrike" spc="-1">
                  <a:latin typeface="Arial"/>
                </a:endParaRPr>
              </a:p>
            </p:txBody>
          </p:sp>
          <p:sp>
            <p:nvSpPr>
              <p:cNvPr id="471" name="Line 6"/>
              <p:cNvSpPr/>
              <p:nvPr/>
            </p:nvSpPr>
            <p:spPr>
              <a:xfrm>
                <a:off x="926640" y="2631600"/>
                <a:ext cx="0" cy="384012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2" name="CustomShape 7"/>
              <p:cNvSpPr/>
              <p:nvPr/>
            </p:nvSpPr>
            <p:spPr>
              <a:xfrm>
                <a:off x="974880" y="2689560"/>
                <a:ext cx="2374920" cy="8200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Courier New"/>
                    <a:ea typeface="DejaVu Sans"/>
                  </a:rPr>
                  <a:t>add </a:t>
                </a:r>
                <a:r>
                  <a:rPr lang="en-US" sz="2400" b="1" strike="noStrike" spc="-1">
                    <a:solidFill>
                      <a:srgbClr val="0000FF"/>
                    </a:solidFill>
                    <a:latin typeface="Courier New"/>
                    <a:ea typeface="DejaVu Sans"/>
                  </a:rPr>
                  <a:t>r1</a:t>
                </a:r>
                <a:r>
                  <a:rPr lang="en-US" sz="2400" b="1" strike="noStrike" spc="-1">
                    <a:solidFill>
                      <a:srgbClr val="000000"/>
                    </a:solidFill>
                    <a:latin typeface="Courier New"/>
                    <a:ea typeface="DejaVu Sans"/>
                  </a:rPr>
                  <a:t>,r2,r3</a:t>
                </a:r>
                <a:endParaRPr lang="en-US" sz="24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en-US" sz="2400" b="0" strike="noStrike" spc="-1">
                  <a:latin typeface="Arial"/>
                </a:endParaRPr>
              </a:p>
            </p:txBody>
          </p:sp>
          <p:sp>
            <p:nvSpPr>
              <p:cNvPr id="473" name="CustomShape 8"/>
              <p:cNvSpPr/>
              <p:nvPr/>
            </p:nvSpPr>
            <p:spPr>
              <a:xfrm>
                <a:off x="974880" y="3575880"/>
                <a:ext cx="2374920" cy="820080"/>
              </a:xfrm>
              <a:prstGeom prst="rect">
                <a:avLst/>
              </a:prstGeom>
              <a:solidFill>
                <a:schemeClr val="bg1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Courier New"/>
                    <a:ea typeface="DejaVu Sans"/>
                  </a:rPr>
                  <a:t>sub r4,</a:t>
                </a:r>
                <a:r>
                  <a:rPr lang="en-US" sz="2400" b="1" strike="noStrike" spc="-1">
                    <a:solidFill>
                      <a:srgbClr val="0000FF"/>
                    </a:solidFill>
                    <a:latin typeface="Courier New"/>
                    <a:ea typeface="DejaVu Sans"/>
                  </a:rPr>
                  <a:t>r1</a:t>
                </a:r>
                <a:r>
                  <a:rPr lang="en-US" sz="2400" b="1" strike="noStrike" spc="-1">
                    <a:solidFill>
                      <a:srgbClr val="000000"/>
                    </a:solidFill>
                    <a:latin typeface="Courier New"/>
                    <a:ea typeface="DejaVu Sans"/>
                  </a:rPr>
                  <a:t>,r3</a:t>
                </a:r>
                <a:endParaRPr lang="en-US" sz="24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en-US" sz="2400" b="0" strike="noStrike" spc="-1">
                  <a:latin typeface="Arial"/>
                </a:endParaRPr>
              </a:p>
            </p:txBody>
          </p:sp>
          <p:sp>
            <p:nvSpPr>
              <p:cNvPr id="474" name="CustomShape 9"/>
              <p:cNvSpPr/>
              <p:nvPr/>
            </p:nvSpPr>
            <p:spPr>
              <a:xfrm>
                <a:off x="974880" y="4423320"/>
                <a:ext cx="2374920" cy="820080"/>
              </a:xfrm>
              <a:prstGeom prst="rect">
                <a:avLst/>
              </a:prstGeom>
              <a:solidFill>
                <a:schemeClr val="bg1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Courier New"/>
                    <a:ea typeface="DejaVu Sans"/>
                  </a:rPr>
                  <a:t>and r6,</a:t>
                </a:r>
                <a:r>
                  <a:rPr lang="en-US" sz="2400" b="1" strike="noStrike" spc="-1">
                    <a:solidFill>
                      <a:srgbClr val="0000FF"/>
                    </a:solidFill>
                    <a:latin typeface="Courier New"/>
                    <a:ea typeface="DejaVu Sans"/>
                  </a:rPr>
                  <a:t>r1</a:t>
                </a:r>
                <a:r>
                  <a:rPr lang="en-US" sz="2400" b="1" strike="noStrike" spc="-1">
                    <a:solidFill>
                      <a:srgbClr val="000000"/>
                    </a:solidFill>
                    <a:latin typeface="Courier New"/>
                    <a:ea typeface="DejaVu Sans"/>
                  </a:rPr>
                  <a:t>,r7</a:t>
                </a:r>
                <a:endParaRPr lang="en-US" sz="24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en-US" sz="2400" b="0" strike="noStrike" spc="-1">
                  <a:latin typeface="Arial"/>
                </a:endParaRPr>
              </a:p>
            </p:txBody>
          </p:sp>
          <p:sp>
            <p:nvSpPr>
              <p:cNvPr id="475" name="CustomShape 10"/>
              <p:cNvSpPr/>
              <p:nvPr/>
            </p:nvSpPr>
            <p:spPr>
              <a:xfrm>
                <a:off x="967320" y="5290560"/>
                <a:ext cx="2557800" cy="820080"/>
              </a:xfrm>
              <a:prstGeom prst="rect">
                <a:avLst/>
              </a:prstGeom>
              <a:solidFill>
                <a:schemeClr val="bg1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Courier New"/>
                    <a:ea typeface="DejaVu Sans"/>
                  </a:rPr>
                  <a:t>or   r8,</a:t>
                </a:r>
                <a:r>
                  <a:rPr lang="en-US" sz="2400" b="1" strike="noStrike" spc="-1">
                    <a:solidFill>
                      <a:srgbClr val="0000FF"/>
                    </a:solidFill>
                    <a:latin typeface="Courier New"/>
                    <a:ea typeface="DejaVu Sans"/>
                  </a:rPr>
                  <a:t>r1</a:t>
                </a:r>
                <a:r>
                  <a:rPr lang="en-US" sz="2400" b="1" strike="noStrike" spc="-1">
                    <a:solidFill>
                      <a:srgbClr val="000000"/>
                    </a:solidFill>
                    <a:latin typeface="Courier New"/>
                    <a:ea typeface="DejaVu Sans"/>
                  </a:rPr>
                  <a:t>,r9</a:t>
                </a:r>
                <a:endParaRPr lang="en-US" sz="24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en-US" sz="2400" b="0" strike="noStrike" spc="-1">
                  <a:latin typeface="Arial"/>
                </a:endParaRPr>
              </a:p>
            </p:txBody>
          </p:sp>
          <p:sp>
            <p:nvSpPr>
              <p:cNvPr id="476" name="CustomShape 11"/>
              <p:cNvSpPr/>
              <p:nvPr/>
            </p:nvSpPr>
            <p:spPr>
              <a:xfrm>
                <a:off x="965520" y="6070680"/>
                <a:ext cx="2740680" cy="454320"/>
              </a:xfrm>
              <a:prstGeom prst="rect">
                <a:avLst/>
              </a:prstGeom>
              <a:solidFill>
                <a:schemeClr val="bg1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Courier New"/>
                    <a:ea typeface="DejaVu Sans"/>
                  </a:rPr>
                  <a:t>xor r10,</a:t>
                </a:r>
                <a:r>
                  <a:rPr lang="en-US" sz="2400" b="1" strike="noStrike" spc="-1">
                    <a:solidFill>
                      <a:srgbClr val="C0504D"/>
                    </a:solidFill>
                    <a:latin typeface="Courier New"/>
                    <a:ea typeface="DejaVu Sans"/>
                  </a:rPr>
                  <a:t>r1</a:t>
                </a:r>
                <a:r>
                  <a:rPr lang="en-US" sz="2400" b="1" strike="noStrike" spc="-1">
                    <a:solidFill>
                      <a:srgbClr val="000000"/>
                    </a:solidFill>
                    <a:latin typeface="Courier New"/>
                    <a:ea typeface="DejaVu Sans"/>
                  </a:rPr>
                  <a:t>,r11</a:t>
                </a:r>
                <a:endParaRPr lang="en-US" sz="2400" b="0" strike="noStrike" spc="-1">
                  <a:latin typeface="Arial"/>
                </a:endParaRPr>
              </a:p>
            </p:txBody>
          </p:sp>
        </p:grpSp>
        <p:grpSp>
          <p:nvGrpSpPr>
            <p:cNvPr id="477" name="Group 12"/>
            <p:cNvGrpSpPr/>
            <p:nvPr/>
          </p:nvGrpSpPr>
          <p:grpSpPr>
            <a:xfrm>
              <a:off x="3803400" y="3391200"/>
              <a:ext cx="3066120" cy="707400"/>
              <a:chOff x="3803400" y="3391200"/>
              <a:chExt cx="3066120" cy="707400"/>
            </a:xfrm>
          </p:grpSpPr>
          <p:grpSp>
            <p:nvGrpSpPr>
              <p:cNvPr id="478" name="Group 13"/>
              <p:cNvGrpSpPr/>
              <p:nvPr/>
            </p:nvGrpSpPr>
            <p:grpSpPr>
              <a:xfrm>
                <a:off x="4536360" y="3558240"/>
                <a:ext cx="452520" cy="373320"/>
                <a:chOff x="4536360" y="3558240"/>
                <a:chExt cx="452520" cy="373320"/>
              </a:xfrm>
            </p:grpSpPr>
            <p:grpSp>
              <p:nvGrpSpPr>
                <p:cNvPr id="479" name="Group 14"/>
                <p:cNvGrpSpPr/>
                <p:nvPr/>
              </p:nvGrpSpPr>
              <p:grpSpPr>
                <a:xfrm>
                  <a:off x="4589280" y="3558240"/>
                  <a:ext cx="340200" cy="373320"/>
                  <a:chOff x="4589280" y="3558240"/>
                  <a:chExt cx="340200" cy="373320"/>
                </a:xfrm>
              </p:grpSpPr>
              <p:sp>
                <p:nvSpPr>
                  <p:cNvPr id="480" name="CustomShape 15"/>
                  <p:cNvSpPr/>
                  <p:nvPr/>
                </p:nvSpPr>
                <p:spPr>
                  <a:xfrm>
                    <a:off x="4759920" y="3558240"/>
                    <a:ext cx="169560" cy="369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81" name="CustomShape 16"/>
                  <p:cNvSpPr/>
                  <p:nvPr/>
                </p:nvSpPr>
                <p:spPr>
                  <a:xfrm>
                    <a:off x="4589280" y="3558240"/>
                    <a:ext cx="340200" cy="373320"/>
                  </a:xfrm>
                  <a:prstGeom prst="rect">
                    <a:avLst/>
                  </a:prstGeom>
                  <a:noFill/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482" name="CustomShape 17"/>
                <p:cNvSpPr/>
                <p:nvPr/>
              </p:nvSpPr>
              <p:spPr>
                <a:xfrm>
                  <a:off x="4536360" y="3600000"/>
                  <a:ext cx="45252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Reg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483" name="Line 18"/>
              <p:cNvSpPr/>
              <p:nvPr/>
            </p:nvSpPr>
            <p:spPr>
              <a:xfrm>
                <a:off x="4930920" y="3633480"/>
                <a:ext cx="37512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4" name="Line 19"/>
              <p:cNvSpPr/>
              <p:nvPr/>
            </p:nvSpPr>
            <p:spPr>
              <a:xfrm>
                <a:off x="4930920" y="3856680"/>
                <a:ext cx="37512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485" name="Group 20"/>
              <p:cNvGrpSpPr/>
              <p:nvPr/>
            </p:nvGrpSpPr>
            <p:grpSpPr>
              <a:xfrm>
                <a:off x="5239440" y="3447360"/>
                <a:ext cx="325080" cy="595080"/>
                <a:chOff x="5239440" y="3447360"/>
                <a:chExt cx="325080" cy="595080"/>
              </a:xfrm>
            </p:grpSpPr>
            <p:sp>
              <p:nvSpPr>
                <p:cNvPr id="486" name="CustomShape 21"/>
                <p:cNvSpPr/>
                <p:nvPr/>
              </p:nvSpPr>
              <p:spPr>
                <a:xfrm rot="16200000">
                  <a:off x="5103720" y="3601440"/>
                  <a:ext cx="595080" cy="286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87" name="CustomShape 22"/>
                <p:cNvSpPr/>
                <p:nvPr/>
              </p:nvSpPr>
              <p:spPr>
                <a:xfrm rot="5400000">
                  <a:off x="5220000" y="3667680"/>
                  <a:ext cx="191520" cy="153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88" name="CustomShape 23"/>
                <p:cNvSpPr/>
                <p:nvPr/>
              </p:nvSpPr>
              <p:spPr>
                <a:xfrm rot="5400000">
                  <a:off x="5233320" y="3685320"/>
                  <a:ext cx="168480" cy="118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89" name="CustomShape 24"/>
                <p:cNvSpPr/>
                <p:nvPr/>
              </p:nvSpPr>
              <p:spPr>
                <a:xfrm rot="16200000">
                  <a:off x="5215320" y="3590280"/>
                  <a:ext cx="455760" cy="24228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ALU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490" name="Line 25"/>
              <p:cNvSpPr/>
              <p:nvPr/>
            </p:nvSpPr>
            <p:spPr>
              <a:xfrm>
                <a:off x="5547600" y="3745800"/>
                <a:ext cx="3765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1" name="Line 26"/>
              <p:cNvSpPr/>
              <p:nvPr/>
            </p:nvSpPr>
            <p:spPr>
              <a:xfrm>
                <a:off x="6198120" y="3745800"/>
                <a:ext cx="3765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492" name="Group 27"/>
              <p:cNvGrpSpPr/>
              <p:nvPr/>
            </p:nvGrpSpPr>
            <p:grpSpPr>
              <a:xfrm>
                <a:off x="5688720" y="3559680"/>
                <a:ext cx="627840" cy="371880"/>
                <a:chOff x="5688720" y="3559680"/>
                <a:chExt cx="627840" cy="371880"/>
              </a:xfrm>
            </p:grpSpPr>
            <p:sp>
              <p:nvSpPr>
                <p:cNvPr id="493" name="CustomShape 28"/>
                <p:cNvSpPr/>
                <p:nvPr/>
              </p:nvSpPr>
              <p:spPr>
                <a:xfrm>
                  <a:off x="5833440" y="3559680"/>
                  <a:ext cx="340200" cy="371880"/>
                </a:xfrm>
                <a:prstGeom prst="rect">
                  <a:avLst/>
                </a:pr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94" name="CustomShape 29"/>
                <p:cNvSpPr/>
                <p:nvPr/>
              </p:nvSpPr>
              <p:spPr>
                <a:xfrm>
                  <a:off x="5688720" y="3601440"/>
                  <a:ext cx="62784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DMem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495" name="CustomShape 30"/>
              <p:cNvSpPr/>
              <p:nvPr/>
            </p:nvSpPr>
            <p:spPr>
              <a:xfrm>
                <a:off x="5787720" y="3745800"/>
                <a:ext cx="509760" cy="296280"/>
              </a:xfrm>
              <a:custGeom>
                <a:avLst/>
                <a:gdLst/>
                <a:ahLst/>
                <a:cxnLst/>
                <a:rect l="l" t="t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6" name="Line 31"/>
              <p:cNvSpPr/>
              <p:nvPr/>
            </p:nvSpPr>
            <p:spPr>
              <a:xfrm>
                <a:off x="4235760" y="3858120"/>
                <a:ext cx="35352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7" name="Line 32"/>
              <p:cNvSpPr/>
              <p:nvPr/>
            </p:nvSpPr>
            <p:spPr>
              <a:xfrm>
                <a:off x="4189680" y="3633480"/>
                <a:ext cx="3981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498" name="Group 33"/>
              <p:cNvGrpSpPr/>
              <p:nvPr/>
            </p:nvGrpSpPr>
            <p:grpSpPr>
              <a:xfrm>
                <a:off x="3803400" y="3559680"/>
                <a:ext cx="592560" cy="371880"/>
                <a:chOff x="3803400" y="3559680"/>
                <a:chExt cx="592560" cy="371880"/>
              </a:xfrm>
            </p:grpSpPr>
            <p:sp>
              <p:nvSpPr>
                <p:cNvPr id="499" name="CustomShape 34"/>
                <p:cNvSpPr/>
                <p:nvPr/>
              </p:nvSpPr>
              <p:spPr>
                <a:xfrm>
                  <a:off x="3925440" y="3559680"/>
                  <a:ext cx="342720" cy="371880"/>
                </a:xfrm>
                <a:prstGeom prst="rect">
                  <a:avLst/>
                </a:pr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00" name="CustomShape 35"/>
                <p:cNvSpPr/>
                <p:nvPr/>
              </p:nvSpPr>
              <p:spPr>
                <a:xfrm>
                  <a:off x="3803400" y="3601440"/>
                  <a:ext cx="59256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Ifetch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grpSp>
            <p:nvGrpSpPr>
              <p:cNvPr id="501" name="Group 36"/>
              <p:cNvGrpSpPr/>
              <p:nvPr/>
            </p:nvGrpSpPr>
            <p:grpSpPr>
              <a:xfrm>
                <a:off x="4385160" y="3391200"/>
                <a:ext cx="2005920" cy="707400"/>
                <a:chOff x="4385160" y="3391200"/>
                <a:chExt cx="2005920" cy="707400"/>
              </a:xfrm>
            </p:grpSpPr>
            <p:sp>
              <p:nvSpPr>
                <p:cNvPr id="502" name="CustomShape 37"/>
                <p:cNvSpPr/>
                <p:nvPr/>
              </p:nvSpPr>
              <p:spPr>
                <a:xfrm>
                  <a:off x="5031000" y="3391200"/>
                  <a:ext cx="68400" cy="70740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03" name="CustomShape 38"/>
                <p:cNvSpPr/>
                <p:nvPr/>
              </p:nvSpPr>
              <p:spPr>
                <a:xfrm>
                  <a:off x="6322680" y="3391200"/>
                  <a:ext cx="68400" cy="70740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04" name="CustomShape 39"/>
                <p:cNvSpPr/>
                <p:nvPr/>
              </p:nvSpPr>
              <p:spPr>
                <a:xfrm>
                  <a:off x="4385160" y="3391200"/>
                  <a:ext cx="68400" cy="70740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05" name="CustomShape 40"/>
                <p:cNvSpPr/>
                <p:nvPr/>
              </p:nvSpPr>
              <p:spPr>
                <a:xfrm>
                  <a:off x="5676840" y="3395160"/>
                  <a:ext cx="67680" cy="69804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506" name="Group 41"/>
              <p:cNvGrpSpPr/>
              <p:nvPr/>
            </p:nvGrpSpPr>
            <p:grpSpPr>
              <a:xfrm>
                <a:off x="6415920" y="3545280"/>
                <a:ext cx="453600" cy="373320"/>
                <a:chOff x="6415920" y="3545280"/>
                <a:chExt cx="453600" cy="373320"/>
              </a:xfrm>
            </p:grpSpPr>
            <p:grpSp>
              <p:nvGrpSpPr>
                <p:cNvPr id="507" name="Group 42"/>
                <p:cNvGrpSpPr/>
                <p:nvPr/>
              </p:nvGrpSpPr>
              <p:grpSpPr>
                <a:xfrm>
                  <a:off x="6477480" y="3545280"/>
                  <a:ext cx="342720" cy="373320"/>
                  <a:chOff x="6477480" y="3545280"/>
                  <a:chExt cx="342720" cy="373320"/>
                </a:xfrm>
              </p:grpSpPr>
              <p:sp>
                <p:nvSpPr>
                  <p:cNvPr id="508" name="CustomShape 43"/>
                  <p:cNvSpPr/>
                  <p:nvPr/>
                </p:nvSpPr>
                <p:spPr>
                  <a:xfrm flipH="1">
                    <a:off x="6477480" y="3545280"/>
                    <a:ext cx="171000" cy="369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09" name="CustomShape 44"/>
                  <p:cNvSpPr/>
                  <p:nvPr/>
                </p:nvSpPr>
                <p:spPr>
                  <a:xfrm flipH="1">
                    <a:off x="6477480" y="3545280"/>
                    <a:ext cx="342720" cy="373320"/>
                  </a:xfrm>
                  <a:prstGeom prst="rect">
                    <a:avLst/>
                  </a:prstGeom>
                  <a:noFill/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510" name="CustomShape 45"/>
                <p:cNvSpPr/>
                <p:nvPr/>
              </p:nvSpPr>
              <p:spPr>
                <a:xfrm flipH="1">
                  <a:off x="6415920" y="3587400"/>
                  <a:ext cx="45360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Reg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</p:grpSp>
        <p:grpSp>
          <p:nvGrpSpPr>
            <p:cNvPr id="511" name="Group 46"/>
            <p:cNvGrpSpPr/>
            <p:nvPr/>
          </p:nvGrpSpPr>
          <p:grpSpPr>
            <a:xfrm>
              <a:off x="3163680" y="2556360"/>
              <a:ext cx="3067200" cy="707400"/>
              <a:chOff x="3163680" y="2556360"/>
              <a:chExt cx="3067200" cy="707400"/>
            </a:xfrm>
          </p:grpSpPr>
          <p:grpSp>
            <p:nvGrpSpPr>
              <p:cNvPr id="512" name="Group 47"/>
              <p:cNvGrpSpPr/>
              <p:nvPr/>
            </p:nvGrpSpPr>
            <p:grpSpPr>
              <a:xfrm>
                <a:off x="3898800" y="2723400"/>
                <a:ext cx="452520" cy="373320"/>
                <a:chOff x="3898800" y="2723400"/>
                <a:chExt cx="452520" cy="373320"/>
              </a:xfrm>
            </p:grpSpPr>
            <p:grpSp>
              <p:nvGrpSpPr>
                <p:cNvPr id="513" name="Group 48"/>
                <p:cNvGrpSpPr/>
                <p:nvPr/>
              </p:nvGrpSpPr>
              <p:grpSpPr>
                <a:xfrm>
                  <a:off x="3953520" y="2723400"/>
                  <a:ext cx="340200" cy="373320"/>
                  <a:chOff x="3953520" y="2723400"/>
                  <a:chExt cx="340200" cy="373320"/>
                </a:xfrm>
              </p:grpSpPr>
              <p:sp>
                <p:nvSpPr>
                  <p:cNvPr id="514" name="CustomShape 49"/>
                  <p:cNvSpPr/>
                  <p:nvPr/>
                </p:nvSpPr>
                <p:spPr>
                  <a:xfrm>
                    <a:off x="4123800" y="2723400"/>
                    <a:ext cx="169560" cy="369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15" name="CustomShape 50"/>
                  <p:cNvSpPr/>
                  <p:nvPr/>
                </p:nvSpPr>
                <p:spPr>
                  <a:xfrm>
                    <a:off x="3953520" y="2723400"/>
                    <a:ext cx="340200" cy="373320"/>
                  </a:xfrm>
                  <a:prstGeom prst="rect">
                    <a:avLst/>
                  </a:prstGeom>
                  <a:noFill/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516" name="CustomShape 51"/>
                <p:cNvSpPr/>
                <p:nvPr/>
              </p:nvSpPr>
              <p:spPr>
                <a:xfrm>
                  <a:off x="3898800" y="2765160"/>
                  <a:ext cx="45252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Reg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517" name="Line 52"/>
              <p:cNvSpPr/>
              <p:nvPr/>
            </p:nvSpPr>
            <p:spPr>
              <a:xfrm>
                <a:off x="4294800" y="2798640"/>
                <a:ext cx="37548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8" name="Line 53"/>
              <p:cNvSpPr/>
              <p:nvPr/>
            </p:nvSpPr>
            <p:spPr>
              <a:xfrm>
                <a:off x="4294800" y="3021840"/>
                <a:ext cx="37548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519" name="Group 54"/>
              <p:cNvGrpSpPr/>
              <p:nvPr/>
            </p:nvGrpSpPr>
            <p:grpSpPr>
              <a:xfrm>
                <a:off x="4603320" y="2612520"/>
                <a:ext cx="325080" cy="595080"/>
                <a:chOff x="4603320" y="2612520"/>
                <a:chExt cx="325080" cy="595080"/>
              </a:xfrm>
            </p:grpSpPr>
            <p:sp>
              <p:nvSpPr>
                <p:cNvPr id="520" name="CustomShape 55"/>
                <p:cNvSpPr/>
                <p:nvPr/>
              </p:nvSpPr>
              <p:spPr>
                <a:xfrm rot="16200000">
                  <a:off x="4467960" y="2766600"/>
                  <a:ext cx="595080" cy="286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1" name="CustomShape 56"/>
                <p:cNvSpPr/>
                <p:nvPr/>
              </p:nvSpPr>
              <p:spPr>
                <a:xfrm rot="5400000">
                  <a:off x="4583880" y="2832840"/>
                  <a:ext cx="191520" cy="153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2" name="CustomShape 57"/>
                <p:cNvSpPr/>
                <p:nvPr/>
              </p:nvSpPr>
              <p:spPr>
                <a:xfrm rot="5400000">
                  <a:off x="4597200" y="2850480"/>
                  <a:ext cx="168480" cy="118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3" name="CustomShape 58"/>
                <p:cNvSpPr/>
                <p:nvPr/>
              </p:nvSpPr>
              <p:spPr>
                <a:xfrm rot="16200000">
                  <a:off x="4579200" y="2755440"/>
                  <a:ext cx="455760" cy="24228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ALU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524" name="Line 59"/>
              <p:cNvSpPr/>
              <p:nvPr/>
            </p:nvSpPr>
            <p:spPr>
              <a:xfrm>
                <a:off x="4911480" y="2910960"/>
                <a:ext cx="37692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25" name="Line 60"/>
              <p:cNvSpPr/>
              <p:nvPr/>
            </p:nvSpPr>
            <p:spPr>
              <a:xfrm>
                <a:off x="5562360" y="2910960"/>
                <a:ext cx="3765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526" name="Group 61"/>
              <p:cNvGrpSpPr/>
              <p:nvPr/>
            </p:nvGrpSpPr>
            <p:grpSpPr>
              <a:xfrm>
                <a:off x="5051520" y="2724840"/>
                <a:ext cx="627840" cy="371880"/>
                <a:chOff x="5051520" y="2724840"/>
                <a:chExt cx="627840" cy="371880"/>
              </a:xfrm>
            </p:grpSpPr>
            <p:sp>
              <p:nvSpPr>
                <p:cNvPr id="527" name="CustomShape 62"/>
                <p:cNvSpPr/>
                <p:nvPr/>
              </p:nvSpPr>
              <p:spPr>
                <a:xfrm>
                  <a:off x="5197680" y="2724840"/>
                  <a:ext cx="340920" cy="371880"/>
                </a:xfrm>
                <a:prstGeom prst="rect">
                  <a:avLst/>
                </a:pr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8" name="CustomShape 63"/>
                <p:cNvSpPr/>
                <p:nvPr/>
              </p:nvSpPr>
              <p:spPr>
                <a:xfrm>
                  <a:off x="5051520" y="2766600"/>
                  <a:ext cx="62784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DMem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529" name="CustomShape 64"/>
              <p:cNvSpPr/>
              <p:nvPr/>
            </p:nvSpPr>
            <p:spPr>
              <a:xfrm>
                <a:off x="5151600" y="2910960"/>
                <a:ext cx="509760" cy="296280"/>
              </a:xfrm>
              <a:custGeom>
                <a:avLst/>
                <a:gdLst/>
                <a:ahLst/>
                <a:cxnLst/>
                <a:rect l="l" t="t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0" name="Line 65"/>
              <p:cNvSpPr/>
              <p:nvPr/>
            </p:nvSpPr>
            <p:spPr>
              <a:xfrm>
                <a:off x="3599640" y="3023280"/>
                <a:ext cx="35388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1" name="Line 66"/>
              <p:cNvSpPr/>
              <p:nvPr/>
            </p:nvSpPr>
            <p:spPr>
              <a:xfrm>
                <a:off x="3553560" y="2798640"/>
                <a:ext cx="39852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532" name="Group 67"/>
              <p:cNvGrpSpPr/>
              <p:nvPr/>
            </p:nvGrpSpPr>
            <p:grpSpPr>
              <a:xfrm>
                <a:off x="3163680" y="2724840"/>
                <a:ext cx="592560" cy="371880"/>
                <a:chOff x="3163680" y="2724840"/>
                <a:chExt cx="592560" cy="371880"/>
              </a:xfrm>
            </p:grpSpPr>
            <p:sp>
              <p:nvSpPr>
                <p:cNvPr id="533" name="CustomShape 68"/>
                <p:cNvSpPr/>
                <p:nvPr/>
              </p:nvSpPr>
              <p:spPr>
                <a:xfrm>
                  <a:off x="3288240" y="2724840"/>
                  <a:ext cx="341280" cy="371880"/>
                </a:xfrm>
                <a:prstGeom prst="rect">
                  <a:avLst/>
                </a:pr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34" name="CustomShape 69"/>
                <p:cNvSpPr/>
                <p:nvPr/>
              </p:nvSpPr>
              <p:spPr>
                <a:xfrm>
                  <a:off x="3163680" y="2766600"/>
                  <a:ext cx="59256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Ifetch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grpSp>
            <p:nvGrpSpPr>
              <p:cNvPr id="535" name="Group 70"/>
              <p:cNvGrpSpPr/>
              <p:nvPr/>
            </p:nvGrpSpPr>
            <p:grpSpPr>
              <a:xfrm>
                <a:off x="3749040" y="2556360"/>
                <a:ext cx="2006280" cy="707400"/>
                <a:chOff x="3749040" y="2556360"/>
                <a:chExt cx="2006280" cy="707400"/>
              </a:xfrm>
            </p:grpSpPr>
            <p:sp>
              <p:nvSpPr>
                <p:cNvPr id="536" name="CustomShape 71"/>
                <p:cNvSpPr/>
                <p:nvPr/>
              </p:nvSpPr>
              <p:spPr>
                <a:xfrm>
                  <a:off x="4395240" y="2556360"/>
                  <a:ext cx="68400" cy="70740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37" name="CustomShape 72"/>
                <p:cNvSpPr/>
                <p:nvPr/>
              </p:nvSpPr>
              <p:spPr>
                <a:xfrm>
                  <a:off x="5686920" y="2556360"/>
                  <a:ext cx="68400" cy="70740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38" name="CustomShape 73"/>
                <p:cNvSpPr/>
                <p:nvPr/>
              </p:nvSpPr>
              <p:spPr>
                <a:xfrm>
                  <a:off x="3749040" y="2556360"/>
                  <a:ext cx="68400" cy="70740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39" name="CustomShape 74"/>
                <p:cNvSpPr/>
                <p:nvPr/>
              </p:nvSpPr>
              <p:spPr>
                <a:xfrm>
                  <a:off x="5041080" y="2560320"/>
                  <a:ext cx="67680" cy="69804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540" name="Group 75"/>
              <p:cNvGrpSpPr/>
              <p:nvPr/>
            </p:nvGrpSpPr>
            <p:grpSpPr>
              <a:xfrm>
                <a:off x="5777280" y="2710440"/>
                <a:ext cx="453600" cy="373320"/>
                <a:chOff x="5777280" y="2710440"/>
                <a:chExt cx="453600" cy="373320"/>
              </a:xfrm>
            </p:grpSpPr>
            <p:grpSp>
              <p:nvGrpSpPr>
                <p:cNvPr id="541" name="Group 76"/>
                <p:cNvGrpSpPr/>
                <p:nvPr/>
              </p:nvGrpSpPr>
              <p:grpSpPr>
                <a:xfrm>
                  <a:off x="5835600" y="2710440"/>
                  <a:ext cx="342720" cy="373320"/>
                  <a:chOff x="5835600" y="2710440"/>
                  <a:chExt cx="342720" cy="373320"/>
                </a:xfrm>
              </p:grpSpPr>
              <p:sp>
                <p:nvSpPr>
                  <p:cNvPr id="542" name="CustomShape 77"/>
                  <p:cNvSpPr/>
                  <p:nvPr/>
                </p:nvSpPr>
                <p:spPr>
                  <a:xfrm flipH="1">
                    <a:off x="5835600" y="2710440"/>
                    <a:ext cx="171000" cy="369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43" name="CustomShape 78"/>
                  <p:cNvSpPr/>
                  <p:nvPr/>
                </p:nvSpPr>
                <p:spPr>
                  <a:xfrm flipH="1">
                    <a:off x="5835600" y="2710440"/>
                    <a:ext cx="342720" cy="373320"/>
                  </a:xfrm>
                  <a:prstGeom prst="rect">
                    <a:avLst/>
                  </a:prstGeom>
                  <a:noFill/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544" name="CustomShape 79"/>
                <p:cNvSpPr/>
                <p:nvPr/>
              </p:nvSpPr>
              <p:spPr>
                <a:xfrm flipH="1">
                  <a:off x="5777280" y="2752560"/>
                  <a:ext cx="45360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Reg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545" name="Line 80"/>
            <p:cNvSpPr/>
            <p:nvPr/>
          </p:nvSpPr>
          <p:spPr>
            <a:xfrm>
              <a:off x="1362960" y="1986120"/>
              <a:ext cx="6978240" cy="648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CustomShape 81"/>
            <p:cNvSpPr/>
            <p:nvPr/>
          </p:nvSpPr>
          <p:spPr>
            <a:xfrm>
              <a:off x="996480" y="1523880"/>
              <a:ext cx="2897640" cy="393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Time (clock cycles)</a:t>
              </a:r>
              <a:endParaRPr lang="en-US" sz="2000" b="0" strike="noStrike" spc="-1">
                <a:latin typeface="Arial"/>
              </a:endParaRPr>
            </a:p>
          </p:txBody>
        </p:sp>
        <p:grpSp>
          <p:nvGrpSpPr>
            <p:cNvPr id="547" name="Group 82"/>
            <p:cNvGrpSpPr/>
            <p:nvPr/>
          </p:nvGrpSpPr>
          <p:grpSpPr>
            <a:xfrm>
              <a:off x="3247200" y="2140560"/>
              <a:ext cx="3021480" cy="369360"/>
              <a:chOff x="3247200" y="2140560"/>
              <a:chExt cx="3021480" cy="369360"/>
            </a:xfrm>
          </p:grpSpPr>
          <p:sp>
            <p:nvSpPr>
              <p:cNvPr id="548" name="CustomShape 83"/>
              <p:cNvSpPr/>
              <p:nvPr/>
            </p:nvSpPr>
            <p:spPr>
              <a:xfrm>
                <a:off x="3247200" y="2147040"/>
                <a:ext cx="421200" cy="362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IF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549" name="CustomShape 84"/>
              <p:cNvSpPr/>
              <p:nvPr/>
            </p:nvSpPr>
            <p:spPr>
              <a:xfrm>
                <a:off x="3638520" y="2147040"/>
                <a:ext cx="872280" cy="362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ID/RF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550" name="CustomShape 85"/>
              <p:cNvSpPr/>
              <p:nvPr/>
            </p:nvSpPr>
            <p:spPr>
              <a:xfrm>
                <a:off x="4372920" y="2140560"/>
                <a:ext cx="512640" cy="362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EX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551" name="CustomShape 86"/>
              <p:cNvSpPr/>
              <p:nvPr/>
            </p:nvSpPr>
            <p:spPr>
              <a:xfrm>
                <a:off x="4919760" y="2143800"/>
                <a:ext cx="789840" cy="362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MEM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552" name="CustomShape 87"/>
              <p:cNvSpPr/>
              <p:nvPr/>
            </p:nvSpPr>
            <p:spPr>
              <a:xfrm>
                <a:off x="5663160" y="2142000"/>
                <a:ext cx="605520" cy="3628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WB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sp>
          <p:nvSpPr>
            <p:cNvPr id="553" name="Line 88"/>
            <p:cNvSpPr/>
            <p:nvPr/>
          </p:nvSpPr>
          <p:spPr>
            <a:xfrm flipH="1">
              <a:off x="4793760" y="2910960"/>
              <a:ext cx="1260360" cy="616320"/>
            </a:xfrm>
            <a:prstGeom prst="line">
              <a:avLst/>
            </a:prstGeom>
            <a:ln w="76320">
              <a:solidFill>
                <a:schemeClr val="hlink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54" name="Group 89"/>
            <p:cNvGrpSpPr/>
            <p:nvPr/>
          </p:nvGrpSpPr>
          <p:grpSpPr>
            <a:xfrm>
              <a:off x="4447440" y="2910960"/>
              <a:ext cx="3068280" cy="2048040"/>
              <a:chOff x="4447440" y="2910960"/>
              <a:chExt cx="3068280" cy="2048040"/>
            </a:xfrm>
          </p:grpSpPr>
          <p:grpSp>
            <p:nvGrpSpPr>
              <p:cNvPr id="555" name="Group 90"/>
              <p:cNvGrpSpPr/>
              <p:nvPr/>
            </p:nvGrpSpPr>
            <p:grpSpPr>
              <a:xfrm>
                <a:off x="4447440" y="4251600"/>
                <a:ext cx="3068280" cy="707400"/>
                <a:chOff x="4447440" y="4251600"/>
                <a:chExt cx="3068280" cy="707400"/>
              </a:xfrm>
            </p:grpSpPr>
            <p:grpSp>
              <p:nvGrpSpPr>
                <p:cNvPr id="556" name="Group 91"/>
                <p:cNvGrpSpPr/>
                <p:nvPr/>
              </p:nvGrpSpPr>
              <p:grpSpPr>
                <a:xfrm>
                  <a:off x="5182920" y="4418640"/>
                  <a:ext cx="452520" cy="373320"/>
                  <a:chOff x="5182920" y="4418640"/>
                  <a:chExt cx="452520" cy="373320"/>
                </a:xfrm>
              </p:grpSpPr>
              <p:grpSp>
                <p:nvGrpSpPr>
                  <p:cNvPr id="557" name="Group 92"/>
                  <p:cNvGrpSpPr/>
                  <p:nvPr/>
                </p:nvGrpSpPr>
                <p:grpSpPr>
                  <a:xfrm>
                    <a:off x="5235840" y="4418640"/>
                    <a:ext cx="340560" cy="373320"/>
                    <a:chOff x="5235840" y="4418640"/>
                    <a:chExt cx="340560" cy="373320"/>
                  </a:xfrm>
                </p:grpSpPr>
                <p:sp>
                  <p:nvSpPr>
                    <p:cNvPr id="558" name="CustomShape 93"/>
                    <p:cNvSpPr/>
                    <p:nvPr/>
                  </p:nvSpPr>
                  <p:spPr>
                    <a:xfrm>
                      <a:off x="5406480" y="4418640"/>
                      <a:ext cx="169920" cy="3690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2844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559" name="CustomShape 94"/>
                    <p:cNvSpPr/>
                    <p:nvPr/>
                  </p:nvSpPr>
                  <p:spPr>
                    <a:xfrm>
                      <a:off x="5235840" y="4418640"/>
                      <a:ext cx="340200" cy="373320"/>
                    </a:xfrm>
                    <a:prstGeom prst="rect">
                      <a:avLst/>
                    </a:prstGeom>
                    <a:noFill/>
                    <a:ln w="28440">
                      <a:solidFill>
                        <a:schemeClr val="tx1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</p:grpSp>
              <p:sp>
                <p:nvSpPr>
                  <p:cNvPr id="560" name="CustomShape 95"/>
                  <p:cNvSpPr/>
                  <p:nvPr/>
                </p:nvSpPr>
                <p:spPr>
                  <a:xfrm>
                    <a:off x="5182920" y="4460760"/>
                    <a:ext cx="452520" cy="242640"/>
                  </a:xfrm>
                  <a:prstGeom prst="rect">
                    <a:avLst/>
                  </a:prstGeom>
                  <a:noFill/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 anchor="ctr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000" b="1" strike="noStrike" spc="-1">
                        <a:solidFill>
                          <a:srgbClr val="000000"/>
                        </a:solidFill>
                        <a:latin typeface="Comic Sans MS"/>
                        <a:ea typeface="DejaVu Sans"/>
                      </a:rPr>
                      <a:t>Reg</a:t>
                    </a:r>
                    <a:endParaRPr lang="en-US" sz="1000" b="0" strike="noStrike" spc="-1">
                      <a:latin typeface="Arial"/>
                    </a:endParaRPr>
                  </a:p>
                </p:txBody>
              </p:sp>
            </p:grpSp>
            <p:sp>
              <p:nvSpPr>
                <p:cNvPr id="561" name="Line 96"/>
                <p:cNvSpPr/>
                <p:nvPr/>
              </p:nvSpPr>
              <p:spPr>
                <a:xfrm>
                  <a:off x="5577480" y="4493880"/>
                  <a:ext cx="37548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62" name="Line 97"/>
                <p:cNvSpPr/>
                <p:nvPr/>
              </p:nvSpPr>
              <p:spPr>
                <a:xfrm>
                  <a:off x="5577480" y="4717080"/>
                  <a:ext cx="37548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563" name="Group 98"/>
                <p:cNvGrpSpPr/>
                <p:nvPr/>
              </p:nvGrpSpPr>
              <p:grpSpPr>
                <a:xfrm>
                  <a:off x="5886000" y="4308120"/>
                  <a:ext cx="325080" cy="595080"/>
                  <a:chOff x="5886000" y="4308120"/>
                  <a:chExt cx="325080" cy="595080"/>
                </a:xfrm>
              </p:grpSpPr>
              <p:sp>
                <p:nvSpPr>
                  <p:cNvPr id="564" name="CustomShape 99"/>
                  <p:cNvSpPr/>
                  <p:nvPr/>
                </p:nvSpPr>
                <p:spPr>
                  <a:xfrm rot="16200000">
                    <a:off x="5750280" y="4461840"/>
                    <a:ext cx="595080" cy="287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65" name="CustomShape 100"/>
                  <p:cNvSpPr/>
                  <p:nvPr/>
                </p:nvSpPr>
                <p:spPr>
                  <a:xfrm rot="5400000">
                    <a:off x="5866560" y="4528440"/>
                    <a:ext cx="191520" cy="1530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66" name="CustomShape 101"/>
                  <p:cNvSpPr/>
                  <p:nvPr/>
                </p:nvSpPr>
                <p:spPr>
                  <a:xfrm rot="5400000">
                    <a:off x="5880240" y="4546080"/>
                    <a:ext cx="168480" cy="1180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440">
                    <a:solidFill>
                      <a:schemeClr val="tx1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67" name="CustomShape 102"/>
                  <p:cNvSpPr/>
                  <p:nvPr/>
                </p:nvSpPr>
                <p:spPr>
                  <a:xfrm rot="16200000">
                    <a:off x="5861880" y="4449600"/>
                    <a:ext cx="455760" cy="242280"/>
                  </a:xfrm>
                  <a:prstGeom prst="rect">
                    <a:avLst/>
                  </a:prstGeom>
                  <a:noFill/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 anchor="ctr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000" b="1" strike="noStrike" spc="-1">
                        <a:solidFill>
                          <a:srgbClr val="000000"/>
                        </a:solidFill>
                        <a:latin typeface="Comic Sans MS"/>
                        <a:ea typeface="DejaVu Sans"/>
                      </a:rPr>
                      <a:t>ALU</a:t>
                    </a:r>
                    <a:endParaRPr lang="en-US" sz="1000" b="0" strike="noStrike" spc="-1">
                      <a:latin typeface="Arial"/>
                    </a:endParaRPr>
                  </a:p>
                </p:txBody>
              </p:sp>
            </p:grpSp>
            <p:sp>
              <p:nvSpPr>
                <p:cNvPr id="568" name="Line 103"/>
                <p:cNvSpPr/>
                <p:nvPr/>
              </p:nvSpPr>
              <p:spPr>
                <a:xfrm>
                  <a:off x="6194520" y="4606200"/>
                  <a:ext cx="37692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69" name="Line 104"/>
                <p:cNvSpPr/>
                <p:nvPr/>
              </p:nvSpPr>
              <p:spPr>
                <a:xfrm>
                  <a:off x="6845400" y="4606200"/>
                  <a:ext cx="37692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570" name="Group 105"/>
                <p:cNvGrpSpPr/>
                <p:nvPr/>
              </p:nvGrpSpPr>
              <p:grpSpPr>
                <a:xfrm>
                  <a:off x="6336360" y="4420440"/>
                  <a:ext cx="627840" cy="371880"/>
                  <a:chOff x="6336360" y="4420440"/>
                  <a:chExt cx="627840" cy="371880"/>
                </a:xfrm>
              </p:grpSpPr>
              <p:sp>
                <p:nvSpPr>
                  <p:cNvPr id="571" name="CustomShape 106"/>
                  <p:cNvSpPr/>
                  <p:nvPr/>
                </p:nvSpPr>
                <p:spPr>
                  <a:xfrm>
                    <a:off x="6480720" y="4420440"/>
                    <a:ext cx="340560" cy="371880"/>
                  </a:xfrm>
                  <a:prstGeom prst="rect">
                    <a:avLst/>
                  </a:prstGeom>
                  <a:solidFill>
                    <a:schemeClr val="bg1"/>
                  </a:solidFill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72" name="CustomShape 107"/>
                  <p:cNvSpPr/>
                  <p:nvPr/>
                </p:nvSpPr>
                <p:spPr>
                  <a:xfrm>
                    <a:off x="6336360" y="4462200"/>
                    <a:ext cx="627840" cy="242640"/>
                  </a:xfrm>
                  <a:prstGeom prst="rect">
                    <a:avLst/>
                  </a:prstGeom>
                  <a:noFill/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 anchor="ctr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000" b="1" strike="noStrike" spc="-1">
                        <a:solidFill>
                          <a:srgbClr val="000000"/>
                        </a:solidFill>
                        <a:latin typeface="Comic Sans MS"/>
                        <a:ea typeface="DejaVu Sans"/>
                      </a:rPr>
                      <a:t>DMem</a:t>
                    </a:r>
                    <a:endParaRPr lang="en-US" sz="1000" b="0" strike="noStrike" spc="-1">
                      <a:latin typeface="Arial"/>
                    </a:endParaRPr>
                  </a:p>
                </p:txBody>
              </p:sp>
            </p:grpSp>
            <p:sp>
              <p:nvSpPr>
                <p:cNvPr id="573" name="CustomShape 108"/>
                <p:cNvSpPr/>
                <p:nvPr/>
              </p:nvSpPr>
              <p:spPr>
                <a:xfrm>
                  <a:off x="6434640" y="4606560"/>
                  <a:ext cx="510120" cy="296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74" name="Line 109"/>
                <p:cNvSpPr/>
                <p:nvPr/>
              </p:nvSpPr>
              <p:spPr>
                <a:xfrm>
                  <a:off x="4881960" y="4718880"/>
                  <a:ext cx="35388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75" name="Line 110"/>
                <p:cNvSpPr/>
                <p:nvPr/>
              </p:nvSpPr>
              <p:spPr>
                <a:xfrm>
                  <a:off x="4835880" y="4493880"/>
                  <a:ext cx="39852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576" name="Group 111"/>
                <p:cNvGrpSpPr/>
                <p:nvPr/>
              </p:nvGrpSpPr>
              <p:grpSpPr>
                <a:xfrm>
                  <a:off x="4447440" y="4420440"/>
                  <a:ext cx="592560" cy="371880"/>
                  <a:chOff x="4447440" y="4420440"/>
                  <a:chExt cx="592560" cy="371880"/>
                </a:xfrm>
              </p:grpSpPr>
              <p:sp>
                <p:nvSpPr>
                  <p:cNvPr id="577" name="CustomShape 112"/>
                  <p:cNvSpPr/>
                  <p:nvPr/>
                </p:nvSpPr>
                <p:spPr>
                  <a:xfrm>
                    <a:off x="4569840" y="4420440"/>
                    <a:ext cx="341280" cy="371880"/>
                  </a:xfrm>
                  <a:prstGeom prst="rect">
                    <a:avLst/>
                  </a:prstGeom>
                  <a:solidFill>
                    <a:schemeClr val="bg1"/>
                  </a:solidFill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78" name="CustomShape 113"/>
                  <p:cNvSpPr/>
                  <p:nvPr/>
                </p:nvSpPr>
                <p:spPr>
                  <a:xfrm>
                    <a:off x="4447440" y="4462200"/>
                    <a:ext cx="592560" cy="242640"/>
                  </a:xfrm>
                  <a:prstGeom prst="rect">
                    <a:avLst/>
                  </a:prstGeom>
                  <a:noFill/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 anchor="ctr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000" b="1" strike="noStrike" spc="-1">
                        <a:solidFill>
                          <a:srgbClr val="000000"/>
                        </a:solidFill>
                        <a:latin typeface="Comic Sans MS"/>
                        <a:ea typeface="DejaVu Sans"/>
                      </a:rPr>
                      <a:t>Ifetch</a:t>
                    </a:r>
                    <a:endParaRPr lang="en-US" sz="1000" b="0" strike="noStrike" spc="-1">
                      <a:latin typeface="Arial"/>
                    </a:endParaRPr>
                  </a:p>
                </p:txBody>
              </p:sp>
            </p:grpSp>
            <p:grpSp>
              <p:nvGrpSpPr>
                <p:cNvPr id="579" name="Group 114"/>
                <p:cNvGrpSpPr/>
                <p:nvPr/>
              </p:nvGrpSpPr>
              <p:grpSpPr>
                <a:xfrm>
                  <a:off x="5031360" y="4251600"/>
                  <a:ext cx="2007360" cy="707400"/>
                  <a:chOff x="5031360" y="4251600"/>
                  <a:chExt cx="2007360" cy="707400"/>
                </a:xfrm>
              </p:grpSpPr>
              <p:sp>
                <p:nvSpPr>
                  <p:cNvPr id="580" name="CustomShape 115"/>
                  <p:cNvSpPr/>
                  <p:nvPr/>
                </p:nvSpPr>
                <p:spPr>
                  <a:xfrm>
                    <a:off x="5677920" y="4251600"/>
                    <a:ext cx="68400" cy="7074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81" name="CustomShape 116"/>
                  <p:cNvSpPr/>
                  <p:nvPr/>
                </p:nvSpPr>
                <p:spPr>
                  <a:xfrm>
                    <a:off x="6970320" y="4251600"/>
                    <a:ext cx="68400" cy="7074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82" name="CustomShape 117"/>
                  <p:cNvSpPr/>
                  <p:nvPr/>
                </p:nvSpPr>
                <p:spPr>
                  <a:xfrm>
                    <a:off x="5031360" y="4251600"/>
                    <a:ext cx="68400" cy="7074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83" name="CustomShape 118"/>
                  <p:cNvSpPr/>
                  <p:nvPr/>
                </p:nvSpPr>
                <p:spPr>
                  <a:xfrm>
                    <a:off x="6324120" y="4255920"/>
                    <a:ext cx="67680" cy="69804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grpSp>
              <p:nvGrpSpPr>
                <p:cNvPr id="584" name="Group 119"/>
                <p:cNvGrpSpPr/>
                <p:nvPr/>
              </p:nvGrpSpPr>
              <p:grpSpPr>
                <a:xfrm>
                  <a:off x="7062120" y="4405680"/>
                  <a:ext cx="453600" cy="373320"/>
                  <a:chOff x="7062120" y="4405680"/>
                  <a:chExt cx="453600" cy="373320"/>
                </a:xfrm>
              </p:grpSpPr>
              <p:grpSp>
                <p:nvGrpSpPr>
                  <p:cNvPr id="585" name="Group 120"/>
                  <p:cNvGrpSpPr/>
                  <p:nvPr/>
                </p:nvGrpSpPr>
                <p:grpSpPr>
                  <a:xfrm>
                    <a:off x="7122240" y="4405680"/>
                    <a:ext cx="343080" cy="373320"/>
                    <a:chOff x="7122240" y="4405680"/>
                    <a:chExt cx="343080" cy="373320"/>
                  </a:xfrm>
                </p:grpSpPr>
                <p:sp>
                  <p:nvSpPr>
                    <p:cNvPr id="586" name="CustomShape 121"/>
                    <p:cNvSpPr/>
                    <p:nvPr/>
                  </p:nvSpPr>
                  <p:spPr>
                    <a:xfrm flipH="1">
                      <a:off x="7121880" y="4405680"/>
                      <a:ext cx="171000" cy="3690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2844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587" name="CustomShape 122"/>
                    <p:cNvSpPr/>
                    <p:nvPr/>
                  </p:nvSpPr>
                  <p:spPr>
                    <a:xfrm flipH="1">
                      <a:off x="7121880" y="4405680"/>
                      <a:ext cx="343080" cy="373320"/>
                    </a:xfrm>
                    <a:prstGeom prst="rect">
                      <a:avLst/>
                    </a:prstGeom>
                    <a:noFill/>
                    <a:ln w="28440">
                      <a:solidFill>
                        <a:schemeClr val="tx1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</p:grpSp>
              <p:sp>
                <p:nvSpPr>
                  <p:cNvPr id="588" name="CustomShape 123"/>
                  <p:cNvSpPr/>
                  <p:nvPr/>
                </p:nvSpPr>
                <p:spPr>
                  <a:xfrm flipH="1">
                    <a:off x="7062120" y="4447800"/>
                    <a:ext cx="453600" cy="242640"/>
                  </a:xfrm>
                  <a:prstGeom prst="rect">
                    <a:avLst/>
                  </a:prstGeom>
                  <a:noFill/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 anchor="ctr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000" b="1" strike="noStrike" spc="-1">
                        <a:solidFill>
                          <a:srgbClr val="000000"/>
                        </a:solidFill>
                        <a:latin typeface="Comic Sans MS"/>
                        <a:ea typeface="DejaVu Sans"/>
                      </a:rPr>
                      <a:t>Reg</a:t>
                    </a:r>
                    <a:endParaRPr lang="en-US" sz="1000" b="0" strike="noStrike" spc="-1">
                      <a:latin typeface="Arial"/>
                    </a:endParaRPr>
                  </a:p>
                </p:txBody>
              </p:sp>
            </p:grpSp>
          </p:grpSp>
          <p:sp>
            <p:nvSpPr>
              <p:cNvPr id="589" name="Line 124"/>
              <p:cNvSpPr/>
              <p:nvPr/>
            </p:nvSpPr>
            <p:spPr>
              <a:xfrm flipH="1">
                <a:off x="5423760" y="2910960"/>
                <a:ext cx="630360" cy="1541160"/>
              </a:xfrm>
              <a:prstGeom prst="line">
                <a:avLst/>
              </a:prstGeom>
              <a:ln w="76320">
                <a:solidFill>
                  <a:schemeClr val="hlink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90" name="Group 125"/>
            <p:cNvGrpSpPr/>
            <p:nvPr/>
          </p:nvGrpSpPr>
          <p:grpSpPr>
            <a:xfrm>
              <a:off x="5738400" y="2910960"/>
              <a:ext cx="3065400" cy="3717720"/>
              <a:chOff x="5738400" y="2910960"/>
              <a:chExt cx="3065400" cy="3717720"/>
            </a:xfrm>
          </p:grpSpPr>
          <p:grpSp>
            <p:nvGrpSpPr>
              <p:cNvPr id="591" name="Group 126"/>
              <p:cNvGrpSpPr/>
              <p:nvPr/>
            </p:nvGrpSpPr>
            <p:grpSpPr>
              <a:xfrm>
                <a:off x="5738400" y="5921280"/>
                <a:ext cx="3065400" cy="707400"/>
                <a:chOff x="5738400" y="5921280"/>
                <a:chExt cx="3065400" cy="707400"/>
              </a:xfrm>
            </p:grpSpPr>
            <p:grpSp>
              <p:nvGrpSpPr>
                <p:cNvPr id="592" name="Group 127"/>
                <p:cNvGrpSpPr/>
                <p:nvPr/>
              </p:nvGrpSpPr>
              <p:grpSpPr>
                <a:xfrm>
                  <a:off x="6476400" y="6088320"/>
                  <a:ext cx="452520" cy="373320"/>
                  <a:chOff x="6476400" y="6088320"/>
                  <a:chExt cx="452520" cy="373320"/>
                </a:xfrm>
              </p:grpSpPr>
              <p:grpSp>
                <p:nvGrpSpPr>
                  <p:cNvPr id="593" name="Group 128"/>
                  <p:cNvGrpSpPr/>
                  <p:nvPr/>
                </p:nvGrpSpPr>
                <p:grpSpPr>
                  <a:xfrm>
                    <a:off x="6531120" y="6088320"/>
                    <a:ext cx="341280" cy="373320"/>
                    <a:chOff x="6531120" y="6088320"/>
                    <a:chExt cx="341280" cy="373320"/>
                  </a:xfrm>
                </p:grpSpPr>
                <p:sp>
                  <p:nvSpPr>
                    <p:cNvPr id="594" name="CustomShape 129"/>
                    <p:cNvSpPr/>
                    <p:nvPr/>
                  </p:nvSpPr>
                  <p:spPr>
                    <a:xfrm>
                      <a:off x="6702120" y="6088320"/>
                      <a:ext cx="170280" cy="3690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2844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595" name="CustomShape 130"/>
                    <p:cNvSpPr/>
                    <p:nvPr/>
                  </p:nvSpPr>
                  <p:spPr>
                    <a:xfrm>
                      <a:off x="6531120" y="6088320"/>
                      <a:ext cx="341280" cy="373320"/>
                    </a:xfrm>
                    <a:prstGeom prst="rect">
                      <a:avLst/>
                    </a:prstGeom>
                    <a:noFill/>
                    <a:ln w="28440">
                      <a:solidFill>
                        <a:schemeClr val="tx1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</p:grpSp>
              <p:sp>
                <p:nvSpPr>
                  <p:cNvPr id="596" name="CustomShape 131"/>
                  <p:cNvSpPr/>
                  <p:nvPr/>
                </p:nvSpPr>
                <p:spPr>
                  <a:xfrm>
                    <a:off x="6476400" y="6130440"/>
                    <a:ext cx="452520" cy="242640"/>
                  </a:xfrm>
                  <a:prstGeom prst="rect">
                    <a:avLst/>
                  </a:prstGeom>
                  <a:noFill/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 anchor="ctr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000" b="1" strike="noStrike" spc="-1">
                        <a:solidFill>
                          <a:srgbClr val="000000"/>
                        </a:solidFill>
                        <a:latin typeface="Comic Sans MS"/>
                        <a:ea typeface="DejaVu Sans"/>
                      </a:rPr>
                      <a:t>Reg</a:t>
                    </a:r>
                    <a:endParaRPr lang="en-US" sz="1000" b="0" strike="noStrike" spc="-1">
                      <a:latin typeface="Arial"/>
                    </a:endParaRPr>
                  </a:p>
                </p:txBody>
              </p:sp>
            </p:grpSp>
            <p:sp>
              <p:nvSpPr>
                <p:cNvPr id="597" name="Line 132"/>
                <p:cNvSpPr/>
                <p:nvPr/>
              </p:nvSpPr>
              <p:spPr>
                <a:xfrm>
                  <a:off x="6867720" y="6163560"/>
                  <a:ext cx="37512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98" name="Line 133"/>
                <p:cNvSpPr/>
                <p:nvPr/>
              </p:nvSpPr>
              <p:spPr>
                <a:xfrm>
                  <a:off x="6867720" y="6386760"/>
                  <a:ext cx="37512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599" name="Group 134"/>
                <p:cNvGrpSpPr/>
                <p:nvPr/>
              </p:nvGrpSpPr>
              <p:grpSpPr>
                <a:xfrm>
                  <a:off x="7176240" y="5977800"/>
                  <a:ext cx="325080" cy="595080"/>
                  <a:chOff x="7176240" y="5977800"/>
                  <a:chExt cx="325080" cy="595080"/>
                </a:xfrm>
              </p:grpSpPr>
              <p:sp>
                <p:nvSpPr>
                  <p:cNvPr id="600" name="CustomShape 135"/>
                  <p:cNvSpPr/>
                  <p:nvPr/>
                </p:nvSpPr>
                <p:spPr>
                  <a:xfrm rot="16200000">
                    <a:off x="7040880" y="6131880"/>
                    <a:ext cx="595080" cy="286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01" name="CustomShape 136"/>
                  <p:cNvSpPr/>
                  <p:nvPr/>
                </p:nvSpPr>
                <p:spPr>
                  <a:xfrm rot="5400000">
                    <a:off x="7156800" y="6198480"/>
                    <a:ext cx="191520" cy="1530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02" name="CustomShape 137"/>
                  <p:cNvSpPr/>
                  <p:nvPr/>
                </p:nvSpPr>
                <p:spPr>
                  <a:xfrm rot="5400000">
                    <a:off x="7170480" y="6215760"/>
                    <a:ext cx="168480" cy="1180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440">
                    <a:solidFill>
                      <a:schemeClr val="tx1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03" name="CustomShape 138"/>
                  <p:cNvSpPr/>
                  <p:nvPr/>
                </p:nvSpPr>
                <p:spPr>
                  <a:xfrm rot="16200000">
                    <a:off x="7152120" y="6120720"/>
                    <a:ext cx="455760" cy="242280"/>
                  </a:xfrm>
                  <a:prstGeom prst="rect">
                    <a:avLst/>
                  </a:prstGeom>
                  <a:noFill/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 anchor="ctr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000" b="1" strike="noStrike" spc="-1">
                        <a:solidFill>
                          <a:srgbClr val="000000"/>
                        </a:solidFill>
                        <a:latin typeface="Comic Sans MS"/>
                        <a:ea typeface="DejaVu Sans"/>
                      </a:rPr>
                      <a:t>ALU</a:t>
                    </a:r>
                    <a:endParaRPr lang="en-US" sz="1000" b="0" strike="noStrike" spc="-1">
                      <a:latin typeface="Arial"/>
                    </a:endParaRPr>
                  </a:p>
                </p:txBody>
              </p:sp>
            </p:grpSp>
            <p:sp>
              <p:nvSpPr>
                <p:cNvPr id="604" name="Line 139"/>
                <p:cNvSpPr/>
                <p:nvPr/>
              </p:nvSpPr>
              <p:spPr>
                <a:xfrm>
                  <a:off x="7484400" y="6275880"/>
                  <a:ext cx="37692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05" name="Line 140"/>
                <p:cNvSpPr/>
                <p:nvPr/>
              </p:nvSpPr>
              <p:spPr>
                <a:xfrm>
                  <a:off x="8134920" y="6275880"/>
                  <a:ext cx="37692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606" name="Group 141"/>
                <p:cNvGrpSpPr/>
                <p:nvPr/>
              </p:nvGrpSpPr>
              <p:grpSpPr>
                <a:xfrm>
                  <a:off x="7624440" y="6090120"/>
                  <a:ext cx="627840" cy="371880"/>
                  <a:chOff x="7624440" y="6090120"/>
                  <a:chExt cx="627840" cy="371880"/>
                </a:xfrm>
              </p:grpSpPr>
              <p:sp>
                <p:nvSpPr>
                  <p:cNvPr id="607" name="CustomShape 142"/>
                  <p:cNvSpPr/>
                  <p:nvPr/>
                </p:nvSpPr>
                <p:spPr>
                  <a:xfrm>
                    <a:off x="7770600" y="6090120"/>
                    <a:ext cx="340920" cy="371880"/>
                  </a:xfrm>
                  <a:prstGeom prst="rect">
                    <a:avLst/>
                  </a:prstGeom>
                  <a:solidFill>
                    <a:schemeClr val="bg1"/>
                  </a:solidFill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08" name="CustomShape 143"/>
                  <p:cNvSpPr/>
                  <p:nvPr/>
                </p:nvSpPr>
                <p:spPr>
                  <a:xfrm>
                    <a:off x="7624440" y="6131880"/>
                    <a:ext cx="627840" cy="242640"/>
                  </a:xfrm>
                  <a:prstGeom prst="rect">
                    <a:avLst/>
                  </a:prstGeom>
                  <a:noFill/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 anchor="ctr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000" b="1" strike="noStrike" spc="-1">
                        <a:solidFill>
                          <a:srgbClr val="000000"/>
                        </a:solidFill>
                        <a:latin typeface="Comic Sans MS"/>
                        <a:ea typeface="DejaVu Sans"/>
                      </a:rPr>
                      <a:t>DMem</a:t>
                    </a:r>
                    <a:endParaRPr lang="en-US" sz="1000" b="0" strike="noStrike" spc="-1">
                      <a:latin typeface="Arial"/>
                    </a:endParaRPr>
                  </a:p>
                </p:txBody>
              </p:sp>
            </p:grpSp>
            <p:sp>
              <p:nvSpPr>
                <p:cNvPr id="609" name="CustomShape 144"/>
                <p:cNvSpPr/>
                <p:nvPr/>
              </p:nvSpPr>
              <p:spPr>
                <a:xfrm>
                  <a:off x="7724880" y="6276240"/>
                  <a:ext cx="509760" cy="296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10" name="Line 145"/>
                <p:cNvSpPr/>
                <p:nvPr/>
              </p:nvSpPr>
              <p:spPr>
                <a:xfrm>
                  <a:off x="6172560" y="6388560"/>
                  <a:ext cx="35352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11" name="Line 146"/>
                <p:cNvSpPr/>
                <p:nvPr/>
              </p:nvSpPr>
              <p:spPr>
                <a:xfrm>
                  <a:off x="6126480" y="6163560"/>
                  <a:ext cx="39816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612" name="Group 147"/>
                <p:cNvGrpSpPr/>
                <p:nvPr/>
              </p:nvGrpSpPr>
              <p:grpSpPr>
                <a:xfrm>
                  <a:off x="5738400" y="6090120"/>
                  <a:ext cx="592560" cy="371880"/>
                  <a:chOff x="5738400" y="6090120"/>
                  <a:chExt cx="592560" cy="371880"/>
                </a:xfrm>
              </p:grpSpPr>
              <p:sp>
                <p:nvSpPr>
                  <p:cNvPr id="613" name="CustomShape 148"/>
                  <p:cNvSpPr/>
                  <p:nvPr/>
                </p:nvSpPr>
                <p:spPr>
                  <a:xfrm>
                    <a:off x="5860800" y="6090120"/>
                    <a:ext cx="341280" cy="371880"/>
                  </a:xfrm>
                  <a:prstGeom prst="rect">
                    <a:avLst/>
                  </a:prstGeom>
                  <a:solidFill>
                    <a:schemeClr val="bg1"/>
                  </a:solidFill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14" name="CustomShape 149"/>
                  <p:cNvSpPr/>
                  <p:nvPr/>
                </p:nvSpPr>
                <p:spPr>
                  <a:xfrm>
                    <a:off x="5738400" y="6131880"/>
                    <a:ext cx="592560" cy="242640"/>
                  </a:xfrm>
                  <a:prstGeom prst="rect">
                    <a:avLst/>
                  </a:prstGeom>
                  <a:noFill/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 anchor="ctr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000" b="1" strike="noStrike" spc="-1">
                        <a:solidFill>
                          <a:srgbClr val="000000"/>
                        </a:solidFill>
                        <a:latin typeface="Comic Sans MS"/>
                        <a:ea typeface="DejaVu Sans"/>
                      </a:rPr>
                      <a:t>Ifetch</a:t>
                    </a:r>
                    <a:endParaRPr lang="en-US" sz="1000" b="0" strike="noStrike" spc="-1">
                      <a:latin typeface="Arial"/>
                    </a:endParaRPr>
                  </a:p>
                </p:txBody>
              </p:sp>
            </p:grpSp>
            <p:grpSp>
              <p:nvGrpSpPr>
                <p:cNvPr id="615" name="Group 150"/>
                <p:cNvGrpSpPr/>
                <p:nvPr/>
              </p:nvGrpSpPr>
              <p:grpSpPr>
                <a:xfrm>
                  <a:off x="6322320" y="5921280"/>
                  <a:ext cx="2006280" cy="707400"/>
                  <a:chOff x="6322320" y="5921280"/>
                  <a:chExt cx="2006280" cy="707400"/>
                </a:xfrm>
              </p:grpSpPr>
              <p:sp>
                <p:nvSpPr>
                  <p:cNvPr id="616" name="CustomShape 151"/>
                  <p:cNvSpPr/>
                  <p:nvPr/>
                </p:nvSpPr>
                <p:spPr>
                  <a:xfrm>
                    <a:off x="6968160" y="5921280"/>
                    <a:ext cx="68400" cy="7074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17" name="CustomShape 152"/>
                  <p:cNvSpPr/>
                  <p:nvPr/>
                </p:nvSpPr>
                <p:spPr>
                  <a:xfrm>
                    <a:off x="8260200" y="5921280"/>
                    <a:ext cx="68400" cy="7074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18" name="CustomShape 153"/>
                  <p:cNvSpPr/>
                  <p:nvPr/>
                </p:nvSpPr>
                <p:spPr>
                  <a:xfrm>
                    <a:off x="6322320" y="5921280"/>
                    <a:ext cx="68400" cy="7074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19" name="CustomShape 154"/>
                  <p:cNvSpPr/>
                  <p:nvPr/>
                </p:nvSpPr>
                <p:spPr>
                  <a:xfrm>
                    <a:off x="7614000" y="5925600"/>
                    <a:ext cx="67680" cy="69804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grpSp>
              <p:nvGrpSpPr>
                <p:cNvPr id="620" name="Group 155"/>
                <p:cNvGrpSpPr/>
                <p:nvPr/>
              </p:nvGrpSpPr>
              <p:grpSpPr>
                <a:xfrm>
                  <a:off x="8350200" y="6075360"/>
                  <a:ext cx="453600" cy="373320"/>
                  <a:chOff x="8350200" y="6075360"/>
                  <a:chExt cx="453600" cy="373320"/>
                </a:xfrm>
              </p:grpSpPr>
              <p:grpSp>
                <p:nvGrpSpPr>
                  <p:cNvPr id="621" name="Group 156"/>
                  <p:cNvGrpSpPr/>
                  <p:nvPr/>
                </p:nvGrpSpPr>
                <p:grpSpPr>
                  <a:xfrm>
                    <a:off x="8408880" y="6075360"/>
                    <a:ext cx="342720" cy="373320"/>
                    <a:chOff x="8408880" y="6075360"/>
                    <a:chExt cx="342720" cy="373320"/>
                  </a:xfrm>
                </p:grpSpPr>
                <p:sp>
                  <p:nvSpPr>
                    <p:cNvPr id="622" name="CustomShape 157"/>
                    <p:cNvSpPr/>
                    <p:nvPr/>
                  </p:nvSpPr>
                  <p:spPr>
                    <a:xfrm flipH="1">
                      <a:off x="8408880" y="6075360"/>
                      <a:ext cx="171000" cy="3690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2844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623" name="CustomShape 158"/>
                    <p:cNvSpPr/>
                    <p:nvPr/>
                  </p:nvSpPr>
                  <p:spPr>
                    <a:xfrm flipH="1">
                      <a:off x="8408880" y="6075360"/>
                      <a:ext cx="342720" cy="373320"/>
                    </a:xfrm>
                    <a:prstGeom prst="rect">
                      <a:avLst/>
                    </a:prstGeom>
                    <a:noFill/>
                    <a:ln w="28440">
                      <a:solidFill>
                        <a:schemeClr val="tx1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</p:grpSp>
              <p:sp>
                <p:nvSpPr>
                  <p:cNvPr id="624" name="CustomShape 159"/>
                  <p:cNvSpPr/>
                  <p:nvPr/>
                </p:nvSpPr>
                <p:spPr>
                  <a:xfrm flipH="1">
                    <a:off x="8350200" y="6117480"/>
                    <a:ext cx="453600" cy="242640"/>
                  </a:xfrm>
                  <a:prstGeom prst="rect">
                    <a:avLst/>
                  </a:prstGeom>
                  <a:noFill/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 anchor="ctr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000" b="1" strike="noStrike" spc="-1">
                        <a:solidFill>
                          <a:srgbClr val="000000"/>
                        </a:solidFill>
                        <a:latin typeface="Comic Sans MS"/>
                        <a:ea typeface="DejaVu Sans"/>
                      </a:rPr>
                      <a:t>Reg</a:t>
                    </a:r>
                    <a:endParaRPr lang="en-US" sz="1000" b="0" strike="noStrike" spc="-1">
                      <a:latin typeface="Arial"/>
                    </a:endParaRPr>
                  </a:p>
                </p:txBody>
              </p:sp>
            </p:grpSp>
          </p:grpSp>
          <p:sp>
            <p:nvSpPr>
              <p:cNvPr id="625" name="Line 160"/>
              <p:cNvSpPr/>
              <p:nvPr/>
            </p:nvSpPr>
            <p:spPr>
              <a:xfrm>
                <a:off x="6123600" y="2910960"/>
                <a:ext cx="560160" cy="3159720"/>
              </a:xfrm>
              <a:prstGeom prst="line">
                <a:avLst/>
              </a:prstGeom>
              <a:ln w="76320">
                <a:solidFill>
                  <a:srgbClr val="00CC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26" name="Group 161"/>
            <p:cNvGrpSpPr/>
            <p:nvPr/>
          </p:nvGrpSpPr>
          <p:grpSpPr>
            <a:xfrm>
              <a:off x="5095800" y="2891520"/>
              <a:ext cx="3064680" cy="2915280"/>
              <a:chOff x="5095800" y="2891520"/>
              <a:chExt cx="3064680" cy="2915280"/>
            </a:xfrm>
          </p:grpSpPr>
          <p:grpSp>
            <p:nvGrpSpPr>
              <p:cNvPr id="627" name="Group 162"/>
              <p:cNvGrpSpPr/>
              <p:nvPr/>
            </p:nvGrpSpPr>
            <p:grpSpPr>
              <a:xfrm>
                <a:off x="5095800" y="5099400"/>
                <a:ext cx="3064680" cy="707400"/>
                <a:chOff x="5095800" y="5099400"/>
                <a:chExt cx="3064680" cy="707400"/>
              </a:xfrm>
            </p:grpSpPr>
            <p:grpSp>
              <p:nvGrpSpPr>
                <p:cNvPr id="628" name="Group 163"/>
                <p:cNvGrpSpPr/>
                <p:nvPr/>
              </p:nvGrpSpPr>
              <p:grpSpPr>
                <a:xfrm>
                  <a:off x="5824440" y="5266440"/>
                  <a:ext cx="452520" cy="373320"/>
                  <a:chOff x="5824440" y="5266440"/>
                  <a:chExt cx="452520" cy="373320"/>
                </a:xfrm>
              </p:grpSpPr>
              <p:grpSp>
                <p:nvGrpSpPr>
                  <p:cNvPr id="629" name="Group 164"/>
                  <p:cNvGrpSpPr/>
                  <p:nvPr/>
                </p:nvGrpSpPr>
                <p:grpSpPr>
                  <a:xfrm>
                    <a:off x="5881680" y="5266440"/>
                    <a:ext cx="340560" cy="373320"/>
                    <a:chOff x="5881680" y="5266440"/>
                    <a:chExt cx="340560" cy="373320"/>
                  </a:xfrm>
                </p:grpSpPr>
                <p:sp>
                  <p:nvSpPr>
                    <p:cNvPr id="630" name="CustomShape 165"/>
                    <p:cNvSpPr/>
                    <p:nvPr/>
                  </p:nvSpPr>
                  <p:spPr>
                    <a:xfrm>
                      <a:off x="6052320" y="5266440"/>
                      <a:ext cx="169920" cy="3690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2844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631" name="CustomShape 166"/>
                    <p:cNvSpPr/>
                    <p:nvPr/>
                  </p:nvSpPr>
                  <p:spPr>
                    <a:xfrm>
                      <a:off x="5881680" y="5266440"/>
                      <a:ext cx="340200" cy="373320"/>
                    </a:xfrm>
                    <a:prstGeom prst="rect">
                      <a:avLst/>
                    </a:prstGeom>
                    <a:noFill/>
                    <a:ln w="28440">
                      <a:solidFill>
                        <a:schemeClr val="tx1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</p:grpSp>
              <p:sp>
                <p:nvSpPr>
                  <p:cNvPr id="632" name="CustomShape 167"/>
                  <p:cNvSpPr/>
                  <p:nvPr/>
                </p:nvSpPr>
                <p:spPr>
                  <a:xfrm>
                    <a:off x="5824440" y="5308200"/>
                    <a:ext cx="452520" cy="242640"/>
                  </a:xfrm>
                  <a:prstGeom prst="rect">
                    <a:avLst/>
                  </a:prstGeom>
                  <a:noFill/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 anchor="ctr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000" b="1" strike="noStrike" spc="-1">
                        <a:solidFill>
                          <a:srgbClr val="000000"/>
                        </a:solidFill>
                        <a:latin typeface="Comic Sans MS"/>
                        <a:ea typeface="DejaVu Sans"/>
                      </a:rPr>
                      <a:t>Reg</a:t>
                    </a:r>
                    <a:endParaRPr lang="en-US" sz="1000" b="0" strike="noStrike" spc="-1">
                      <a:latin typeface="Arial"/>
                    </a:endParaRPr>
                  </a:p>
                </p:txBody>
              </p:sp>
            </p:grpSp>
            <p:sp>
              <p:nvSpPr>
                <p:cNvPr id="633" name="Line 168"/>
                <p:cNvSpPr/>
                <p:nvPr/>
              </p:nvSpPr>
              <p:spPr>
                <a:xfrm>
                  <a:off x="6223680" y="5341680"/>
                  <a:ext cx="37548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34" name="Line 169"/>
                <p:cNvSpPr/>
                <p:nvPr/>
              </p:nvSpPr>
              <p:spPr>
                <a:xfrm>
                  <a:off x="6223680" y="5564880"/>
                  <a:ext cx="37548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635" name="Group 170"/>
                <p:cNvGrpSpPr/>
                <p:nvPr/>
              </p:nvGrpSpPr>
              <p:grpSpPr>
                <a:xfrm>
                  <a:off x="6532200" y="5155920"/>
                  <a:ext cx="325080" cy="595080"/>
                  <a:chOff x="6532200" y="5155920"/>
                  <a:chExt cx="325080" cy="595080"/>
                </a:xfrm>
              </p:grpSpPr>
              <p:sp>
                <p:nvSpPr>
                  <p:cNvPr id="636" name="CustomShape 171"/>
                  <p:cNvSpPr/>
                  <p:nvPr/>
                </p:nvSpPr>
                <p:spPr>
                  <a:xfrm rot="16200000">
                    <a:off x="6396480" y="5309640"/>
                    <a:ext cx="595080" cy="287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7" name="CustomShape 172"/>
                  <p:cNvSpPr/>
                  <p:nvPr/>
                </p:nvSpPr>
                <p:spPr>
                  <a:xfrm rot="5400000">
                    <a:off x="6512760" y="5376240"/>
                    <a:ext cx="191520" cy="1530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8" name="CustomShape 173"/>
                  <p:cNvSpPr/>
                  <p:nvPr/>
                </p:nvSpPr>
                <p:spPr>
                  <a:xfrm rot="5400000">
                    <a:off x="6526440" y="5393520"/>
                    <a:ext cx="168480" cy="1180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440">
                    <a:solidFill>
                      <a:schemeClr val="tx1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9" name="CustomShape 174"/>
                  <p:cNvSpPr/>
                  <p:nvPr/>
                </p:nvSpPr>
                <p:spPr>
                  <a:xfrm rot="16200000">
                    <a:off x="6508080" y="5298840"/>
                    <a:ext cx="455760" cy="242280"/>
                  </a:xfrm>
                  <a:prstGeom prst="rect">
                    <a:avLst/>
                  </a:prstGeom>
                  <a:noFill/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 anchor="ctr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000" b="1" strike="noStrike" spc="-1">
                        <a:solidFill>
                          <a:srgbClr val="000000"/>
                        </a:solidFill>
                        <a:latin typeface="Comic Sans MS"/>
                        <a:ea typeface="DejaVu Sans"/>
                      </a:rPr>
                      <a:t>ALU</a:t>
                    </a:r>
                    <a:endParaRPr lang="en-US" sz="1000" b="0" strike="noStrike" spc="-1">
                      <a:latin typeface="Arial"/>
                    </a:endParaRPr>
                  </a:p>
                </p:txBody>
              </p:sp>
            </p:grpSp>
            <p:sp>
              <p:nvSpPr>
                <p:cNvPr id="640" name="Line 175"/>
                <p:cNvSpPr/>
                <p:nvPr/>
              </p:nvSpPr>
              <p:spPr>
                <a:xfrm>
                  <a:off x="6840720" y="5454000"/>
                  <a:ext cx="37692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41" name="Line 176"/>
                <p:cNvSpPr/>
                <p:nvPr/>
              </p:nvSpPr>
              <p:spPr>
                <a:xfrm>
                  <a:off x="7491600" y="5454000"/>
                  <a:ext cx="37728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642" name="Group 177"/>
                <p:cNvGrpSpPr/>
                <p:nvPr/>
              </p:nvGrpSpPr>
              <p:grpSpPr>
                <a:xfrm>
                  <a:off x="6981120" y="5267880"/>
                  <a:ext cx="627840" cy="371880"/>
                  <a:chOff x="6981120" y="5267880"/>
                  <a:chExt cx="627840" cy="371880"/>
                </a:xfrm>
              </p:grpSpPr>
              <p:sp>
                <p:nvSpPr>
                  <p:cNvPr id="643" name="CustomShape 178"/>
                  <p:cNvSpPr/>
                  <p:nvPr/>
                </p:nvSpPr>
                <p:spPr>
                  <a:xfrm>
                    <a:off x="7126920" y="5267880"/>
                    <a:ext cx="340920" cy="371880"/>
                  </a:xfrm>
                  <a:prstGeom prst="rect">
                    <a:avLst/>
                  </a:prstGeom>
                  <a:solidFill>
                    <a:schemeClr val="bg1"/>
                  </a:solidFill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4" name="CustomShape 179"/>
                  <p:cNvSpPr/>
                  <p:nvPr/>
                </p:nvSpPr>
                <p:spPr>
                  <a:xfrm>
                    <a:off x="6981120" y="5309640"/>
                    <a:ext cx="627840" cy="242640"/>
                  </a:xfrm>
                  <a:prstGeom prst="rect">
                    <a:avLst/>
                  </a:prstGeom>
                  <a:noFill/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 anchor="ctr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000" b="1" strike="noStrike" spc="-1">
                        <a:solidFill>
                          <a:srgbClr val="000000"/>
                        </a:solidFill>
                        <a:latin typeface="Comic Sans MS"/>
                        <a:ea typeface="DejaVu Sans"/>
                      </a:rPr>
                      <a:t>DMem</a:t>
                    </a:r>
                    <a:endParaRPr lang="en-US" sz="1000" b="0" strike="noStrike" spc="-1">
                      <a:latin typeface="Arial"/>
                    </a:endParaRPr>
                  </a:p>
                </p:txBody>
              </p:sp>
            </p:grpSp>
            <p:sp>
              <p:nvSpPr>
                <p:cNvPr id="645" name="CustomShape 180"/>
                <p:cNvSpPr/>
                <p:nvPr/>
              </p:nvSpPr>
              <p:spPr>
                <a:xfrm>
                  <a:off x="7081200" y="5454360"/>
                  <a:ext cx="510120" cy="296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46" name="Line 181"/>
                <p:cNvSpPr/>
                <p:nvPr/>
              </p:nvSpPr>
              <p:spPr>
                <a:xfrm>
                  <a:off x="5528160" y="5566320"/>
                  <a:ext cx="35388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47" name="Line 182"/>
                <p:cNvSpPr/>
                <p:nvPr/>
              </p:nvSpPr>
              <p:spPr>
                <a:xfrm>
                  <a:off x="5482080" y="5341680"/>
                  <a:ext cx="39852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648" name="Group 183"/>
                <p:cNvGrpSpPr/>
                <p:nvPr/>
              </p:nvGrpSpPr>
              <p:grpSpPr>
                <a:xfrm>
                  <a:off x="5095800" y="5267880"/>
                  <a:ext cx="592560" cy="371880"/>
                  <a:chOff x="5095800" y="5267880"/>
                  <a:chExt cx="592560" cy="371880"/>
                </a:xfrm>
              </p:grpSpPr>
              <p:sp>
                <p:nvSpPr>
                  <p:cNvPr id="649" name="CustomShape 184"/>
                  <p:cNvSpPr/>
                  <p:nvPr/>
                </p:nvSpPr>
                <p:spPr>
                  <a:xfrm>
                    <a:off x="5217840" y="5267880"/>
                    <a:ext cx="342720" cy="371880"/>
                  </a:xfrm>
                  <a:prstGeom prst="rect">
                    <a:avLst/>
                  </a:prstGeom>
                  <a:solidFill>
                    <a:schemeClr val="bg1"/>
                  </a:solidFill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50" name="CustomShape 185"/>
                  <p:cNvSpPr/>
                  <p:nvPr/>
                </p:nvSpPr>
                <p:spPr>
                  <a:xfrm>
                    <a:off x="5095800" y="5309640"/>
                    <a:ext cx="592560" cy="242640"/>
                  </a:xfrm>
                  <a:prstGeom prst="rect">
                    <a:avLst/>
                  </a:prstGeom>
                  <a:noFill/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 anchor="ctr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000" b="1" strike="noStrike" spc="-1">
                        <a:solidFill>
                          <a:srgbClr val="000000"/>
                        </a:solidFill>
                        <a:latin typeface="Comic Sans MS"/>
                        <a:ea typeface="DejaVu Sans"/>
                      </a:rPr>
                      <a:t>Ifetch</a:t>
                    </a:r>
                    <a:endParaRPr lang="en-US" sz="1000" b="0" strike="noStrike" spc="-1">
                      <a:latin typeface="Arial"/>
                    </a:endParaRPr>
                  </a:p>
                </p:txBody>
              </p:sp>
            </p:grpSp>
            <p:grpSp>
              <p:nvGrpSpPr>
                <p:cNvPr id="651" name="Group 186"/>
                <p:cNvGrpSpPr/>
                <p:nvPr/>
              </p:nvGrpSpPr>
              <p:grpSpPr>
                <a:xfrm>
                  <a:off x="5677560" y="5099400"/>
                  <a:ext cx="2007360" cy="707400"/>
                  <a:chOff x="5677560" y="5099400"/>
                  <a:chExt cx="2007360" cy="707400"/>
                </a:xfrm>
              </p:grpSpPr>
              <p:sp>
                <p:nvSpPr>
                  <p:cNvPr id="652" name="CustomShape 187"/>
                  <p:cNvSpPr/>
                  <p:nvPr/>
                </p:nvSpPr>
                <p:spPr>
                  <a:xfrm>
                    <a:off x="6324120" y="5099400"/>
                    <a:ext cx="68400" cy="7074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53" name="CustomShape 188"/>
                  <p:cNvSpPr/>
                  <p:nvPr/>
                </p:nvSpPr>
                <p:spPr>
                  <a:xfrm>
                    <a:off x="7616520" y="5099400"/>
                    <a:ext cx="68400" cy="7074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54" name="CustomShape 189"/>
                  <p:cNvSpPr/>
                  <p:nvPr/>
                </p:nvSpPr>
                <p:spPr>
                  <a:xfrm>
                    <a:off x="5677560" y="5099400"/>
                    <a:ext cx="68400" cy="7074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55" name="CustomShape 190"/>
                  <p:cNvSpPr/>
                  <p:nvPr/>
                </p:nvSpPr>
                <p:spPr>
                  <a:xfrm>
                    <a:off x="6970320" y="5103720"/>
                    <a:ext cx="67680" cy="69804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grpSp>
              <p:nvGrpSpPr>
                <p:cNvPr id="656" name="Group 191"/>
                <p:cNvGrpSpPr/>
                <p:nvPr/>
              </p:nvGrpSpPr>
              <p:grpSpPr>
                <a:xfrm>
                  <a:off x="7706880" y="5253480"/>
                  <a:ext cx="453600" cy="373320"/>
                  <a:chOff x="7706880" y="5253480"/>
                  <a:chExt cx="453600" cy="373320"/>
                </a:xfrm>
              </p:grpSpPr>
              <p:grpSp>
                <p:nvGrpSpPr>
                  <p:cNvPr id="657" name="Group 192"/>
                  <p:cNvGrpSpPr/>
                  <p:nvPr/>
                </p:nvGrpSpPr>
                <p:grpSpPr>
                  <a:xfrm>
                    <a:off x="7765560" y="5253480"/>
                    <a:ext cx="343080" cy="373320"/>
                    <a:chOff x="7765560" y="5253480"/>
                    <a:chExt cx="343080" cy="373320"/>
                  </a:xfrm>
                </p:grpSpPr>
                <p:sp>
                  <p:nvSpPr>
                    <p:cNvPr id="658" name="CustomShape 193"/>
                    <p:cNvSpPr/>
                    <p:nvPr/>
                  </p:nvSpPr>
                  <p:spPr>
                    <a:xfrm flipH="1">
                      <a:off x="7765200" y="5253480"/>
                      <a:ext cx="171000" cy="3690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2844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659" name="CustomShape 194"/>
                    <p:cNvSpPr/>
                    <p:nvPr/>
                  </p:nvSpPr>
                  <p:spPr>
                    <a:xfrm flipH="1">
                      <a:off x="7765200" y="5253480"/>
                      <a:ext cx="343080" cy="373320"/>
                    </a:xfrm>
                    <a:prstGeom prst="rect">
                      <a:avLst/>
                    </a:prstGeom>
                    <a:noFill/>
                    <a:ln w="28440">
                      <a:solidFill>
                        <a:schemeClr val="tx1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</p:grpSp>
              <p:sp>
                <p:nvSpPr>
                  <p:cNvPr id="660" name="CustomShape 195"/>
                  <p:cNvSpPr/>
                  <p:nvPr/>
                </p:nvSpPr>
                <p:spPr>
                  <a:xfrm flipH="1">
                    <a:off x="7706880" y="5295600"/>
                    <a:ext cx="453600" cy="242640"/>
                  </a:xfrm>
                  <a:prstGeom prst="rect">
                    <a:avLst/>
                  </a:prstGeom>
                  <a:noFill/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 anchor="ctr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000" b="1" strike="noStrike" spc="-1">
                        <a:solidFill>
                          <a:srgbClr val="000000"/>
                        </a:solidFill>
                        <a:latin typeface="Comic Sans MS"/>
                        <a:ea typeface="DejaVu Sans"/>
                      </a:rPr>
                      <a:t>Reg</a:t>
                    </a:r>
                    <a:endParaRPr lang="en-US" sz="1000" b="0" strike="noStrike" spc="-1">
                      <a:latin typeface="Arial"/>
                    </a:endParaRPr>
                  </a:p>
                </p:txBody>
              </p:sp>
            </p:grpSp>
          </p:grpSp>
          <p:sp>
            <p:nvSpPr>
              <p:cNvPr id="661" name="Line 196"/>
              <p:cNvSpPr/>
              <p:nvPr/>
            </p:nvSpPr>
            <p:spPr>
              <a:xfrm flipH="1">
                <a:off x="6054120" y="2891520"/>
                <a:ext cx="21960" cy="2408400"/>
              </a:xfrm>
              <a:prstGeom prst="line">
                <a:avLst/>
              </a:prstGeom>
              <a:ln w="76320">
                <a:solidFill>
                  <a:schemeClr val="hlink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Data Hazards- Solutions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6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Solution (1)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3200" b="1" strike="noStrike" spc="-1">
                <a:solidFill>
                  <a:srgbClr val="FF0000"/>
                </a:solidFill>
                <a:latin typeface="Calibri"/>
              </a:rPr>
              <a:t>Software-solution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: Compiler arranges instructions to avoid data dependencies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Solution (2)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3200" b="1" strike="noStrike" spc="-1">
                <a:solidFill>
                  <a:srgbClr val="FF0000"/>
                </a:solidFill>
                <a:latin typeface="Calibri"/>
              </a:rPr>
              <a:t>Data Forwarding “or bypassing”: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forward the data back to the requesting stage “immediately when it is available”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Solution (3)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3200" b="1" strike="noStrike" spc="-1">
                <a:solidFill>
                  <a:srgbClr val="FF0000"/>
                </a:solidFill>
                <a:latin typeface="Calibri"/>
              </a:rPr>
              <a:t>Stalling the pipeline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: inserting bubbles and stall the instruction till the data is written back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Picture 2"/>
          <p:cNvPicPr/>
          <p:nvPr/>
        </p:nvPicPr>
        <p:blipFill>
          <a:blip r:embed="rId2"/>
          <a:stretch/>
        </p:blipFill>
        <p:spPr>
          <a:xfrm>
            <a:off x="0" y="1066680"/>
            <a:ext cx="9181440" cy="5790600"/>
          </a:xfrm>
          <a:prstGeom prst="rect">
            <a:avLst/>
          </a:prstGeom>
          <a:ln w="9360">
            <a:noFill/>
          </a:ln>
        </p:spPr>
      </p:pic>
      <p:sp>
        <p:nvSpPr>
          <p:cNvPr id="665" name="CustomShape 1"/>
          <p:cNvSpPr/>
          <p:nvPr/>
        </p:nvSpPr>
        <p:spPr>
          <a:xfrm>
            <a:off x="457200" y="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Data Forwarding 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Data Forwarding 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667" name="Picture 2"/>
          <p:cNvPicPr/>
          <p:nvPr/>
        </p:nvPicPr>
        <p:blipFill>
          <a:blip r:embed="rId2"/>
          <a:stretch/>
        </p:blipFill>
        <p:spPr>
          <a:xfrm>
            <a:off x="113040" y="1600200"/>
            <a:ext cx="8801640" cy="39618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Picture 2"/>
          <p:cNvPicPr/>
          <p:nvPr/>
        </p:nvPicPr>
        <p:blipFill>
          <a:blip r:embed="rId2"/>
          <a:stretch/>
        </p:blipFill>
        <p:spPr>
          <a:xfrm>
            <a:off x="0" y="0"/>
            <a:ext cx="9059040" cy="68572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CustomShape 1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64A6482-C367-45B8-BA72-3B6E76133A3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670" name="CustomShape 2"/>
          <p:cNvSpPr/>
          <p:nvPr/>
        </p:nvSpPr>
        <p:spPr>
          <a:xfrm>
            <a:off x="533520" y="380880"/>
            <a:ext cx="7771680" cy="68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ctr">
            <a:normAutofit fontScale="45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HW Change for Forwarding</a:t>
            </a:r>
            <a:br/>
            <a:endParaRPr lang="en-US" sz="4400" b="0" strike="noStrike" spc="-1">
              <a:latin typeface="Arial"/>
            </a:endParaRPr>
          </a:p>
        </p:txBody>
      </p:sp>
      <p:sp>
        <p:nvSpPr>
          <p:cNvPr id="671" name="CustomShape 3"/>
          <p:cNvSpPr/>
          <p:nvPr/>
        </p:nvSpPr>
        <p:spPr>
          <a:xfrm>
            <a:off x="174600" y="1746360"/>
            <a:ext cx="7663680" cy="4510800"/>
          </a:xfrm>
          <a:prstGeom prst="rect">
            <a:avLst/>
          </a:prstGeom>
          <a:noFill/>
          <a:ln>
            <a:solidFill>
              <a:srgbClr val="FFFFF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4"/>
          <p:cNvSpPr/>
          <p:nvPr/>
        </p:nvSpPr>
        <p:spPr>
          <a:xfrm>
            <a:off x="7032600" y="2203560"/>
            <a:ext cx="380160" cy="3351960"/>
          </a:xfrm>
          <a:prstGeom prst="rect">
            <a:avLst/>
          </a:prstGeom>
          <a:solidFill>
            <a:srgbClr val="00CC00"/>
          </a:solidFill>
          <a:ln w="2844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wrap="none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MEM/WR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73" name="CustomShape 5"/>
          <p:cNvSpPr/>
          <p:nvPr/>
        </p:nvSpPr>
        <p:spPr>
          <a:xfrm>
            <a:off x="1766880" y="2203560"/>
            <a:ext cx="380160" cy="3351960"/>
          </a:xfrm>
          <a:prstGeom prst="rect">
            <a:avLst/>
          </a:prstGeom>
          <a:solidFill>
            <a:srgbClr val="00CC00"/>
          </a:solidFill>
          <a:ln w="2844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wrap="none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ID/EX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74" name="CustomShape 6"/>
          <p:cNvSpPr/>
          <p:nvPr/>
        </p:nvSpPr>
        <p:spPr>
          <a:xfrm>
            <a:off x="4510080" y="2203560"/>
            <a:ext cx="380160" cy="3351960"/>
          </a:xfrm>
          <a:prstGeom prst="rect">
            <a:avLst/>
          </a:prstGeom>
          <a:solidFill>
            <a:srgbClr val="00CC00"/>
          </a:solidFill>
          <a:ln w="2844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wrap="none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EX/MEM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75" name="CustomShape 7"/>
          <p:cNvSpPr/>
          <p:nvPr/>
        </p:nvSpPr>
        <p:spPr>
          <a:xfrm>
            <a:off x="5576760" y="3422520"/>
            <a:ext cx="913680" cy="1599480"/>
          </a:xfrm>
          <a:prstGeom prst="rec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Data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Memory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676" name="Group 8"/>
          <p:cNvGrpSpPr/>
          <p:nvPr/>
        </p:nvGrpSpPr>
        <p:grpSpPr>
          <a:xfrm>
            <a:off x="3409920" y="2943360"/>
            <a:ext cx="634320" cy="1469160"/>
            <a:chOff x="3409920" y="2943360"/>
            <a:chExt cx="634320" cy="1469160"/>
          </a:xfrm>
        </p:grpSpPr>
        <p:sp>
          <p:nvSpPr>
            <p:cNvPr id="677" name="CustomShape 9"/>
            <p:cNvSpPr/>
            <p:nvPr/>
          </p:nvSpPr>
          <p:spPr>
            <a:xfrm>
              <a:off x="3409920" y="2943360"/>
              <a:ext cx="634320" cy="1469160"/>
            </a:xfrm>
            <a:custGeom>
              <a:avLst/>
              <a:gdLst/>
              <a:ahLst/>
              <a:cxnLst/>
              <a:rect l="l" t="t" r="r" b="b"/>
              <a:pathLst>
                <a:path w="468" h="816">
                  <a:moveTo>
                    <a:pt x="0" y="0"/>
                  </a:moveTo>
                  <a:lnTo>
                    <a:pt x="468" y="252"/>
                  </a:lnTo>
                  <a:lnTo>
                    <a:pt x="468" y="588"/>
                  </a:lnTo>
                  <a:lnTo>
                    <a:pt x="0" y="816"/>
                  </a:lnTo>
                  <a:lnTo>
                    <a:pt x="0" y="576"/>
                  </a:lnTo>
                  <a:lnTo>
                    <a:pt x="168" y="420"/>
                  </a:lnTo>
                  <a:lnTo>
                    <a:pt x="0" y="2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8" name="CustomShape 10"/>
            <p:cNvSpPr/>
            <p:nvPr/>
          </p:nvSpPr>
          <p:spPr>
            <a:xfrm rot="5400000">
              <a:off x="3529800" y="3526920"/>
              <a:ext cx="568800" cy="33300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ALU</a:t>
              </a:r>
              <a:endParaRPr lang="en-US" sz="1600" b="0" strike="noStrike" spc="-1">
                <a:latin typeface="Arial"/>
              </a:endParaRPr>
            </a:p>
          </p:txBody>
        </p:sp>
      </p:grpSp>
      <p:sp>
        <p:nvSpPr>
          <p:cNvPr id="679" name="CustomShape 11"/>
          <p:cNvSpPr/>
          <p:nvPr/>
        </p:nvSpPr>
        <p:spPr>
          <a:xfrm>
            <a:off x="2749680" y="2724840"/>
            <a:ext cx="380160" cy="76140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wrap="none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mux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80" name="CustomShape 12"/>
          <p:cNvSpPr/>
          <p:nvPr/>
        </p:nvSpPr>
        <p:spPr>
          <a:xfrm>
            <a:off x="2749680" y="3924360"/>
            <a:ext cx="380160" cy="76140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wrap="none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mux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81" name="Line 13"/>
          <p:cNvSpPr/>
          <p:nvPr/>
        </p:nvSpPr>
        <p:spPr>
          <a:xfrm>
            <a:off x="3130200" y="3117600"/>
            <a:ext cx="304920" cy="0"/>
          </a:xfrm>
          <a:prstGeom prst="line">
            <a:avLst/>
          </a:prstGeom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2" name="Line 14"/>
          <p:cNvSpPr/>
          <p:nvPr/>
        </p:nvSpPr>
        <p:spPr>
          <a:xfrm>
            <a:off x="3130200" y="4184640"/>
            <a:ext cx="304920" cy="0"/>
          </a:xfrm>
          <a:prstGeom prst="line">
            <a:avLst/>
          </a:prstGeom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3" name="CustomShape 15"/>
          <p:cNvSpPr/>
          <p:nvPr/>
        </p:nvSpPr>
        <p:spPr>
          <a:xfrm rot="10800000">
            <a:off x="616680" y="2889360"/>
            <a:ext cx="685080" cy="1523160"/>
          </a:xfrm>
          <a:prstGeom prst="rec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wrap="none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Registers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84" name="Line 16"/>
          <p:cNvSpPr/>
          <p:nvPr/>
        </p:nvSpPr>
        <p:spPr>
          <a:xfrm>
            <a:off x="1301400" y="3346200"/>
            <a:ext cx="457200" cy="0"/>
          </a:xfrm>
          <a:prstGeom prst="line">
            <a:avLst/>
          </a:prstGeom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5" name="Line 17"/>
          <p:cNvSpPr/>
          <p:nvPr/>
        </p:nvSpPr>
        <p:spPr>
          <a:xfrm>
            <a:off x="1301400" y="4032000"/>
            <a:ext cx="457200" cy="0"/>
          </a:xfrm>
          <a:prstGeom prst="line">
            <a:avLst/>
          </a:prstGeom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6" name="Line 18"/>
          <p:cNvSpPr/>
          <p:nvPr/>
        </p:nvSpPr>
        <p:spPr>
          <a:xfrm>
            <a:off x="2139840" y="3346200"/>
            <a:ext cx="609480" cy="0"/>
          </a:xfrm>
          <a:prstGeom prst="line">
            <a:avLst/>
          </a:prstGeom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7" name="Line 19"/>
          <p:cNvSpPr/>
          <p:nvPr/>
        </p:nvSpPr>
        <p:spPr>
          <a:xfrm>
            <a:off x="2139840" y="4032000"/>
            <a:ext cx="609480" cy="0"/>
          </a:xfrm>
          <a:prstGeom prst="line">
            <a:avLst/>
          </a:prstGeom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8" name="CustomShape 20"/>
          <p:cNvSpPr/>
          <p:nvPr/>
        </p:nvSpPr>
        <p:spPr>
          <a:xfrm>
            <a:off x="457560" y="2280600"/>
            <a:ext cx="914040" cy="3337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NextPC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89" name="Line 21"/>
          <p:cNvSpPr/>
          <p:nvPr/>
        </p:nvSpPr>
        <p:spPr>
          <a:xfrm>
            <a:off x="1301400" y="2431800"/>
            <a:ext cx="457200" cy="0"/>
          </a:xfrm>
          <a:prstGeom prst="line">
            <a:avLst/>
          </a:prstGeom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0" name="CustomShape 22"/>
          <p:cNvSpPr/>
          <p:nvPr/>
        </p:nvSpPr>
        <p:spPr>
          <a:xfrm>
            <a:off x="2139840" y="2432160"/>
            <a:ext cx="608760" cy="761400"/>
          </a:xfrm>
          <a:custGeom>
            <a:avLst/>
            <a:gdLst/>
            <a:ahLst/>
            <a:cxnLst/>
            <a:rect l="l" t="t" r="r" b="b"/>
            <a:pathLst>
              <a:path w="384" h="480">
                <a:moveTo>
                  <a:pt x="0" y="0"/>
                </a:moveTo>
                <a:lnTo>
                  <a:pt x="144" y="0"/>
                </a:lnTo>
                <a:lnTo>
                  <a:pt x="144" y="480"/>
                </a:lnTo>
                <a:lnTo>
                  <a:pt x="384" y="48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23"/>
          <p:cNvSpPr/>
          <p:nvPr/>
        </p:nvSpPr>
        <p:spPr>
          <a:xfrm>
            <a:off x="209880" y="4604760"/>
            <a:ext cx="1274040" cy="3337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Immediate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92" name="Line 24"/>
          <p:cNvSpPr/>
          <p:nvPr/>
        </p:nvSpPr>
        <p:spPr>
          <a:xfrm>
            <a:off x="1377720" y="4794120"/>
            <a:ext cx="380880" cy="0"/>
          </a:xfrm>
          <a:prstGeom prst="line">
            <a:avLst/>
          </a:prstGeom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25"/>
          <p:cNvSpPr/>
          <p:nvPr/>
        </p:nvSpPr>
        <p:spPr>
          <a:xfrm>
            <a:off x="2139840" y="4178160"/>
            <a:ext cx="608760" cy="615240"/>
          </a:xfrm>
          <a:custGeom>
            <a:avLst/>
            <a:gdLst/>
            <a:ahLst/>
            <a:cxnLst/>
            <a:rect l="l" t="t" r="r" b="b"/>
            <a:pathLst>
              <a:path w="384" h="388">
                <a:moveTo>
                  <a:pt x="0" y="388"/>
                </a:moveTo>
                <a:lnTo>
                  <a:pt x="76" y="384"/>
                </a:lnTo>
                <a:lnTo>
                  <a:pt x="76" y="0"/>
                </a:lnTo>
                <a:lnTo>
                  <a:pt x="384" y="4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4" name="CustomShape 26"/>
          <p:cNvSpPr/>
          <p:nvPr/>
        </p:nvSpPr>
        <p:spPr>
          <a:xfrm>
            <a:off x="2368440" y="4032360"/>
            <a:ext cx="2133000" cy="761400"/>
          </a:xfrm>
          <a:custGeom>
            <a:avLst/>
            <a:gdLst/>
            <a:ahLst/>
            <a:cxnLst/>
            <a:rect l="l" t="t" r="r" b="b"/>
            <a:pathLst>
              <a:path w="1344" h="624">
                <a:moveTo>
                  <a:pt x="0" y="0"/>
                </a:moveTo>
                <a:lnTo>
                  <a:pt x="0" y="624"/>
                </a:lnTo>
                <a:lnTo>
                  <a:pt x="1344" y="624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5" name="Line 27"/>
          <p:cNvSpPr/>
          <p:nvPr/>
        </p:nvSpPr>
        <p:spPr>
          <a:xfrm>
            <a:off x="4883040" y="4794120"/>
            <a:ext cx="693720" cy="0"/>
          </a:xfrm>
          <a:prstGeom prst="line">
            <a:avLst/>
          </a:prstGeom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6" name="Line 28"/>
          <p:cNvSpPr/>
          <p:nvPr/>
        </p:nvSpPr>
        <p:spPr>
          <a:xfrm>
            <a:off x="4044600" y="3727440"/>
            <a:ext cx="457200" cy="0"/>
          </a:xfrm>
          <a:prstGeom prst="line">
            <a:avLst/>
          </a:prstGeom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7" name="Line 29"/>
          <p:cNvSpPr/>
          <p:nvPr/>
        </p:nvSpPr>
        <p:spPr>
          <a:xfrm>
            <a:off x="4883040" y="3727440"/>
            <a:ext cx="693720" cy="0"/>
          </a:xfrm>
          <a:prstGeom prst="line">
            <a:avLst/>
          </a:prstGeom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8" name="Line 30"/>
          <p:cNvSpPr/>
          <p:nvPr/>
        </p:nvSpPr>
        <p:spPr>
          <a:xfrm>
            <a:off x="6491160" y="4260600"/>
            <a:ext cx="533520" cy="0"/>
          </a:xfrm>
          <a:prstGeom prst="line">
            <a:avLst/>
          </a:prstGeom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9" name="CustomShape 31"/>
          <p:cNvSpPr/>
          <p:nvPr/>
        </p:nvSpPr>
        <p:spPr>
          <a:xfrm>
            <a:off x="5195880" y="3727440"/>
            <a:ext cx="1828080" cy="1599480"/>
          </a:xfrm>
          <a:custGeom>
            <a:avLst/>
            <a:gdLst/>
            <a:ahLst/>
            <a:cxnLst/>
            <a:rect l="l" t="t" r="r" b="b"/>
            <a:pathLst>
              <a:path w="1152" h="1008">
                <a:moveTo>
                  <a:pt x="0" y="0"/>
                </a:moveTo>
                <a:lnTo>
                  <a:pt x="0" y="1008"/>
                </a:lnTo>
                <a:lnTo>
                  <a:pt x="1152" y="1008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0" name="CustomShape 32"/>
          <p:cNvSpPr/>
          <p:nvPr/>
        </p:nvSpPr>
        <p:spPr>
          <a:xfrm>
            <a:off x="5159520" y="3695760"/>
            <a:ext cx="75600" cy="75600"/>
          </a:xfrm>
          <a:prstGeom prst="ellipse">
            <a:avLst/>
          </a:prstGeom>
          <a:solidFill>
            <a:schemeClr val="tx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1" name="CustomShape 33"/>
          <p:cNvSpPr/>
          <p:nvPr/>
        </p:nvSpPr>
        <p:spPr>
          <a:xfrm>
            <a:off x="2327400" y="3994200"/>
            <a:ext cx="75600" cy="75600"/>
          </a:xfrm>
          <a:prstGeom prst="ellipse">
            <a:avLst/>
          </a:prstGeom>
          <a:solidFill>
            <a:schemeClr val="tx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2" name="Line 34"/>
          <p:cNvSpPr/>
          <p:nvPr/>
        </p:nvSpPr>
        <p:spPr>
          <a:xfrm>
            <a:off x="7432560" y="5308560"/>
            <a:ext cx="1035000" cy="0"/>
          </a:xfrm>
          <a:prstGeom prst="line">
            <a:avLst/>
          </a:prstGeom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3" name="Line 35"/>
          <p:cNvSpPr/>
          <p:nvPr/>
        </p:nvSpPr>
        <p:spPr>
          <a:xfrm flipV="1">
            <a:off x="7413480" y="4254480"/>
            <a:ext cx="1041480" cy="6120"/>
          </a:xfrm>
          <a:prstGeom prst="line">
            <a:avLst/>
          </a:prstGeom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04" name="Group 36"/>
          <p:cNvGrpSpPr/>
          <p:nvPr/>
        </p:nvGrpSpPr>
        <p:grpSpPr>
          <a:xfrm>
            <a:off x="2448000" y="1822320"/>
            <a:ext cx="5574600" cy="4266720"/>
            <a:chOff x="2448000" y="1822320"/>
            <a:chExt cx="5574600" cy="4266720"/>
          </a:xfrm>
        </p:grpSpPr>
        <p:sp>
          <p:nvSpPr>
            <p:cNvPr id="705" name="CustomShape 37"/>
            <p:cNvSpPr/>
            <p:nvPr/>
          </p:nvSpPr>
          <p:spPr>
            <a:xfrm>
              <a:off x="2460600" y="1822320"/>
              <a:ext cx="5562000" cy="2437560"/>
            </a:xfrm>
            <a:custGeom>
              <a:avLst/>
              <a:gdLst/>
              <a:ahLst/>
              <a:cxnLst/>
              <a:rect l="l" t="t" r="r" b="b"/>
              <a:pathLst>
                <a:path w="3504" h="1536">
                  <a:moveTo>
                    <a:pt x="3504" y="1536"/>
                  </a:moveTo>
                  <a:lnTo>
                    <a:pt x="3504" y="0"/>
                  </a:lnTo>
                  <a:lnTo>
                    <a:pt x="0" y="0"/>
                  </a:lnTo>
                  <a:lnTo>
                    <a:pt x="3" y="798"/>
                  </a:lnTo>
                  <a:lnTo>
                    <a:pt x="186" y="795"/>
                  </a:lnTo>
                </a:path>
              </a:pathLst>
            </a:custGeom>
            <a:noFill/>
            <a:ln w="28440">
              <a:solidFill>
                <a:schemeClr val="hlink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6" name="CustomShape 38"/>
            <p:cNvSpPr/>
            <p:nvPr/>
          </p:nvSpPr>
          <p:spPr>
            <a:xfrm>
              <a:off x="2448000" y="4260960"/>
              <a:ext cx="5574600" cy="1828080"/>
            </a:xfrm>
            <a:custGeom>
              <a:avLst/>
              <a:gdLst/>
              <a:ahLst/>
              <a:cxnLst/>
              <a:rect l="l" t="t" r="r" b="b"/>
              <a:pathLst>
                <a:path w="3512" h="1152">
                  <a:moveTo>
                    <a:pt x="3128" y="0"/>
                  </a:moveTo>
                  <a:lnTo>
                    <a:pt x="3512" y="0"/>
                  </a:lnTo>
                  <a:lnTo>
                    <a:pt x="3512" y="1152"/>
                  </a:lnTo>
                  <a:lnTo>
                    <a:pt x="0" y="1152"/>
                  </a:lnTo>
                  <a:lnTo>
                    <a:pt x="2" y="33"/>
                  </a:lnTo>
                  <a:lnTo>
                    <a:pt x="191" y="36"/>
                  </a:lnTo>
                </a:path>
              </a:pathLst>
            </a:custGeom>
            <a:noFill/>
            <a:ln w="28440">
              <a:solidFill>
                <a:schemeClr val="hlink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07" name="CustomShape 39"/>
          <p:cNvSpPr/>
          <p:nvPr/>
        </p:nvSpPr>
        <p:spPr>
          <a:xfrm>
            <a:off x="7985160" y="4222800"/>
            <a:ext cx="75600" cy="75600"/>
          </a:xfrm>
          <a:prstGeom prst="ellipse">
            <a:avLst/>
          </a:prstGeom>
          <a:solidFill>
            <a:schemeClr val="tx1"/>
          </a:solidFill>
          <a:ln w="2844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8" name="CustomShape 40"/>
          <p:cNvSpPr/>
          <p:nvPr/>
        </p:nvSpPr>
        <p:spPr>
          <a:xfrm>
            <a:off x="8396280" y="3956040"/>
            <a:ext cx="380160" cy="159948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wrap="none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mux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09" name="CustomShape 41"/>
          <p:cNvSpPr/>
          <p:nvPr/>
        </p:nvSpPr>
        <p:spPr>
          <a:xfrm>
            <a:off x="152280" y="3651120"/>
            <a:ext cx="8762400" cy="2590200"/>
          </a:xfrm>
          <a:custGeom>
            <a:avLst/>
            <a:gdLst/>
            <a:ahLst/>
            <a:cxnLst/>
            <a:rect l="l" t="t" r="r" b="b"/>
            <a:pathLst>
              <a:path w="5520" h="1632">
                <a:moveTo>
                  <a:pt x="5424" y="720"/>
                </a:moveTo>
                <a:lnTo>
                  <a:pt x="5520" y="720"/>
                </a:lnTo>
                <a:lnTo>
                  <a:pt x="5520" y="1632"/>
                </a:lnTo>
                <a:lnTo>
                  <a:pt x="0" y="1632"/>
                </a:ln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10" name="Group 42"/>
          <p:cNvGrpSpPr/>
          <p:nvPr/>
        </p:nvGrpSpPr>
        <p:grpSpPr>
          <a:xfrm>
            <a:off x="2570040" y="2133720"/>
            <a:ext cx="2687040" cy="3497760"/>
            <a:chOff x="2570040" y="2133720"/>
            <a:chExt cx="2687040" cy="3497760"/>
          </a:xfrm>
        </p:grpSpPr>
        <p:sp>
          <p:nvSpPr>
            <p:cNvPr id="711" name="CustomShape 43"/>
            <p:cNvSpPr/>
            <p:nvPr/>
          </p:nvSpPr>
          <p:spPr>
            <a:xfrm>
              <a:off x="2570040" y="4565520"/>
              <a:ext cx="2633040" cy="1065960"/>
            </a:xfrm>
            <a:custGeom>
              <a:avLst/>
              <a:gdLst/>
              <a:ahLst/>
              <a:cxnLst/>
              <a:rect l="l" t="t" r="r" b="b"/>
              <a:pathLst>
                <a:path w="1659" h="672">
                  <a:moveTo>
                    <a:pt x="1659" y="480"/>
                  </a:moveTo>
                  <a:lnTo>
                    <a:pt x="1659" y="672"/>
                  </a:lnTo>
                  <a:lnTo>
                    <a:pt x="0" y="666"/>
                  </a:lnTo>
                  <a:lnTo>
                    <a:pt x="0" y="0"/>
                  </a:lnTo>
                  <a:lnTo>
                    <a:pt x="114" y="0"/>
                  </a:lnTo>
                </a:path>
              </a:pathLst>
            </a:custGeom>
            <a:noFill/>
            <a:ln w="28440">
              <a:solidFill>
                <a:schemeClr val="hlink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44"/>
            <p:cNvSpPr/>
            <p:nvPr/>
          </p:nvSpPr>
          <p:spPr>
            <a:xfrm>
              <a:off x="5105520" y="3657600"/>
              <a:ext cx="151560" cy="75600"/>
            </a:xfrm>
            <a:prstGeom prst="ellipse">
              <a:avLst/>
            </a:prstGeom>
            <a:solidFill>
              <a:schemeClr val="tx1"/>
            </a:solidFill>
            <a:ln w="28440">
              <a:solidFill>
                <a:schemeClr val="hlink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3" name="CustomShape 45"/>
            <p:cNvSpPr/>
            <p:nvPr/>
          </p:nvSpPr>
          <p:spPr>
            <a:xfrm>
              <a:off x="2590920" y="2133720"/>
              <a:ext cx="2623320" cy="1599480"/>
            </a:xfrm>
            <a:custGeom>
              <a:avLst/>
              <a:gdLst/>
              <a:ahLst/>
              <a:cxnLst/>
              <a:rect l="l" t="t" r="r" b="b"/>
              <a:pathLst>
                <a:path w="1653" h="1008">
                  <a:moveTo>
                    <a:pt x="1653" y="1008"/>
                  </a:moveTo>
                  <a:lnTo>
                    <a:pt x="1653" y="0"/>
                  </a:lnTo>
                  <a:lnTo>
                    <a:pt x="0" y="0"/>
                  </a:lnTo>
                  <a:lnTo>
                    <a:pt x="0" y="432"/>
                  </a:lnTo>
                  <a:lnTo>
                    <a:pt x="117" y="432"/>
                  </a:lnTo>
                </a:path>
              </a:pathLst>
            </a:custGeom>
            <a:noFill/>
            <a:ln w="28440">
              <a:solidFill>
                <a:schemeClr val="hlink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4" name="Line 46"/>
            <p:cNvSpPr/>
            <p:nvPr/>
          </p:nvSpPr>
          <p:spPr>
            <a:xfrm flipV="1">
              <a:off x="5181480" y="3733560"/>
              <a:ext cx="0" cy="1600200"/>
            </a:xfrm>
            <a:prstGeom prst="line">
              <a:avLst/>
            </a:prstGeom>
            <a:ln w="28440">
              <a:solidFill>
                <a:schemeClr val="hlink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7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12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CustomShape 1"/>
          <p:cNvSpPr/>
          <p:nvPr/>
        </p:nvSpPr>
        <p:spPr>
          <a:xfrm>
            <a:off x="2209680" y="912960"/>
            <a:ext cx="83736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6" name="Picture 2"/>
          <p:cNvPicPr/>
          <p:nvPr/>
        </p:nvPicPr>
        <p:blipFill>
          <a:blip r:embed="rId3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9360">
            <a:noFill/>
          </a:ln>
        </p:spPr>
      </p:pic>
      <p:sp>
        <p:nvSpPr>
          <p:cNvPr id="717" name="CustomShape 2"/>
          <p:cNvSpPr/>
          <p:nvPr/>
        </p:nvSpPr>
        <p:spPr>
          <a:xfrm>
            <a:off x="4267080" y="1828800"/>
            <a:ext cx="68508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Load-Use Data Hazard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1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 specific form of data hazard in which the data requested by a load instruction has not yet become available when it is requested.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Line 1"/>
          <p:cNvSpPr/>
          <p:nvPr/>
        </p:nvSpPr>
        <p:spPr>
          <a:xfrm>
            <a:off x="1054080" y="1530000"/>
            <a:ext cx="7486560" cy="0"/>
          </a:xfrm>
          <a:prstGeom prst="line">
            <a:avLst/>
          </a:prstGeom>
          <a:ln w="255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16320" y="1117440"/>
            <a:ext cx="2897640" cy="39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360" tIns="44280" rIns="90360" bIns="4428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omic Sans MS"/>
                <a:ea typeface="DejaVu Sans"/>
              </a:rPr>
              <a:t>Time (clock cycles)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722" name="Group 3"/>
          <p:cNvGrpSpPr/>
          <p:nvPr/>
        </p:nvGrpSpPr>
        <p:grpSpPr>
          <a:xfrm>
            <a:off x="88200" y="1941480"/>
            <a:ext cx="3180600" cy="3734280"/>
            <a:chOff x="88200" y="1941480"/>
            <a:chExt cx="3180600" cy="3734280"/>
          </a:xfrm>
        </p:grpSpPr>
        <p:sp>
          <p:nvSpPr>
            <p:cNvPr id="723" name="CustomShape 4"/>
            <p:cNvSpPr/>
            <p:nvPr/>
          </p:nvSpPr>
          <p:spPr>
            <a:xfrm>
              <a:off x="88200" y="1979640"/>
              <a:ext cx="397800" cy="34423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I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n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s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t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r.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O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r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d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e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r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724" name="Line 5"/>
            <p:cNvSpPr/>
            <p:nvPr/>
          </p:nvSpPr>
          <p:spPr>
            <a:xfrm>
              <a:off x="591840" y="1998360"/>
              <a:ext cx="0" cy="366408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725" name="Group 6"/>
            <p:cNvGrpSpPr/>
            <p:nvPr/>
          </p:nvGrpSpPr>
          <p:grpSpPr>
            <a:xfrm>
              <a:off x="711000" y="1941480"/>
              <a:ext cx="2557800" cy="3734280"/>
              <a:chOff x="711000" y="1941480"/>
              <a:chExt cx="2557800" cy="3734280"/>
            </a:xfrm>
          </p:grpSpPr>
          <p:sp>
            <p:nvSpPr>
              <p:cNvPr id="726" name="CustomShape 7"/>
              <p:cNvSpPr/>
              <p:nvPr/>
            </p:nvSpPr>
            <p:spPr>
              <a:xfrm>
                <a:off x="711000" y="1941480"/>
                <a:ext cx="2374920" cy="819720"/>
              </a:xfrm>
              <a:prstGeom prst="rect">
                <a:avLst/>
              </a:prstGeom>
              <a:solidFill>
                <a:schemeClr val="bg1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1" strike="noStrike" spc="-1">
                    <a:solidFill>
                      <a:srgbClr val="0000FF"/>
                    </a:solidFill>
                    <a:latin typeface="Courier New"/>
                    <a:ea typeface="DejaVu Sans"/>
                  </a:rPr>
                  <a:t>lw</a:t>
                </a:r>
                <a:r>
                  <a:rPr lang="en-US" sz="2400" b="1" strike="noStrike" spc="-1">
                    <a:solidFill>
                      <a:srgbClr val="000000"/>
                    </a:solidFill>
                    <a:latin typeface="Courier New"/>
                    <a:ea typeface="DejaVu Sans"/>
                  </a:rPr>
                  <a:t> </a:t>
                </a:r>
                <a:r>
                  <a:rPr lang="en-US" sz="2400" b="1" strike="noStrike" spc="-1">
                    <a:solidFill>
                      <a:srgbClr val="0000FF"/>
                    </a:solidFill>
                    <a:latin typeface="Courier New"/>
                    <a:ea typeface="DejaVu Sans"/>
                  </a:rPr>
                  <a:t>r1, 0</a:t>
                </a:r>
                <a:r>
                  <a:rPr lang="en-US" sz="2400" b="1" strike="noStrike" spc="-1">
                    <a:solidFill>
                      <a:srgbClr val="000000"/>
                    </a:solidFill>
                    <a:latin typeface="Courier New"/>
                    <a:ea typeface="DejaVu Sans"/>
                  </a:rPr>
                  <a:t>(r2)</a:t>
                </a:r>
                <a:endParaRPr lang="en-US" sz="24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en-US" sz="2400" b="0" strike="noStrike" spc="-1">
                  <a:latin typeface="Arial"/>
                </a:endParaRPr>
              </a:p>
            </p:txBody>
          </p:sp>
          <p:sp>
            <p:nvSpPr>
              <p:cNvPr id="727" name="CustomShape 8"/>
              <p:cNvSpPr/>
              <p:nvPr/>
            </p:nvSpPr>
            <p:spPr>
              <a:xfrm>
                <a:off x="711000" y="2913120"/>
                <a:ext cx="2374920" cy="819720"/>
              </a:xfrm>
              <a:prstGeom prst="rect">
                <a:avLst/>
              </a:prstGeom>
              <a:solidFill>
                <a:schemeClr val="bg1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Courier New"/>
                    <a:ea typeface="DejaVu Sans"/>
                  </a:rPr>
                  <a:t>sub r4,</a:t>
                </a:r>
                <a:r>
                  <a:rPr lang="en-US" sz="2400" b="1" strike="noStrike" spc="-1">
                    <a:solidFill>
                      <a:srgbClr val="0000FF"/>
                    </a:solidFill>
                    <a:latin typeface="Courier New"/>
                    <a:ea typeface="DejaVu Sans"/>
                  </a:rPr>
                  <a:t>r1</a:t>
                </a:r>
                <a:r>
                  <a:rPr lang="en-US" sz="2400" b="1" strike="noStrike" spc="-1">
                    <a:solidFill>
                      <a:srgbClr val="000000"/>
                    </a:solidFill>
                    <a:latin typeface="Courier New"/>
                    <a:ea typeface="DejaVu Sans"/>
                  </a:rPr>
                  <a:t>,r6</a:t>
                </a:r>
                <a:endParaRPr lang="en-US" sz="24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en-US" sz="2400" b="0" strike="noStrike" spc="-1">
                  <a:latin typeface="Arial"/>
                </a:endParaRPr>
              </a:p>
            </p:txBody>
          </p:sp>
          <p:sp>
            <p:nvSpPr>
              <p:cNvPr id="728" name="CustomShape 9"/>
              <p:cNvSpPr/>
              <p:nvPr/>
            </p:nvSpPr>
            <p:spPr>
              <a:xfrm>
                <a:off x="711000" y="3865680"/>
                <a:ext cx="2374920" cy="819720"/>
              </a:xfrm>
              <a:prstGeom prst="rect">
                <a:avLst/>
              </a:prstGeom>
              <a:solidFill>
                <a:schemeClr val="bg1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Courier New"/>
                    <a:ea typeface="DejaVu Sans"/>
                  </a:rPr>
                  <a:t>and r6,</a:t>
                </a:r>
                <a:r>
                  <a:rPr lang="en-US" sz="2400" b="1" strike="noStrike" spc="-1">
                    <a:solidFill>
                      <a:srgbClr val="C0504D"/>
                    </a:solidFill>
                    <a:latin typeface="Courier New"/>
                    <a:ea typeface="DejaVu Sans"/>
                  </a:rPr>
                  <a:t>r1</a:t>
                </a:r>
                <a:r>
                  <a:rPr lang="en-US" sz="2400" b="1" strike="noStrike" spc="-1">
                    <a:solidFill>
                      <a:srgbClr val="000000"/>
                    </a:solidFill>
                    <a:latin typeface="Courier New"/>
                    <a:ea typeface="DejaVu Sans"/>
                  </a:rPr>
                  <a:t>,r7</a:t>
                </a:r>
                <a:endParaRPr lang="en-US" sz="24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en-US" sz="2400" b="0" strike="noStrike" spc="-1">
                  <a:latin typeface="Arial"/>
                </a:endParaRPr>
              </a:p>
            </p:txBody>
          </p:sp>
          <p:sp>
            <p:nvSpPr>
              <p:cNvPr id="729" name="CustomShape 10"/>
              <p:cNvSpPr/>
              <p:nvPr/>
            </p:nvSpPr>
            <p:spPr>
              <a:xfrm>
                <a:off x="711000" y="4856040"/>
                <a:ext cx="2557800" cy="819720"/>
              </a:xfrm>
              <a:prstGeom prst="rect">
                <a:avLst/>
              </a:prstGeom>
              <a:solidFill>
                <a:schemeClr val="bg1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Courier New"/>
                    <a:ea typeface="DejaVu Sans"/>
                  </a:rPr>
                  <a:t>or   r8,</a:t>
                </a:r>
                <a:r>
                  <a:rPr lang="en-US" sz="2400" b="1" strike="noStrike" spc="-1">
                    <a:solidFill>
                      <a:srgbClr val="C0504D"/>
                    </a:solidFill>
                    <a:latin typeface="Courier New"/>
                    <a:ea typeface="DejaVu Sans"/>
                  </a:rPr>
                  <a:t>r1</a:t>
                </a:r>
                <a:r>
                  <a:rPr lang="en-US" sz="2400" b="1" strike="noStrike" spc="-1">
                    <a:solidFill>
                      <a:srgbClr val="000000"/>
                    </a:solidFill>
                    <a:latin typeface="Courier New"/>
                    <a:ea typeface="DejaVu Sans"/>
                  </a:rPr>
                  <a:t>,r9</a:t>
                </a:r>
                <a:endParaRPr lang="en-US" sz="24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en-US" sz="2400" b="0" strike="noStrike" spc="-1">
                  <a:latin typeface="Arial"/>
                </a:endParaRPr>
              </a:p>
            </p:txBody>
          </p:sp>
        </p:grpSp>
      </p:grpSp>
      <p:grpSp>
        <p:nvGrpSpPr>
          <p:cNvPr id="730" name="Group 11"/>
          <p:cNvGrpSpPr/>
          <p:nvPr/>
        </p:nvGrpSpPr>
        <p:grpSpPr>
          <a:xfrm>
            <a:off x="2968560" y="1832040"/>
            <a:ext cx="6056640" cy="3518640"/>
            <a:chOff x="2968560" y="1832040"/>
            <a:chExt cx="6056640" cy="3518640"/>
          </a:xfrm>
        </p:grpSpPr>
        <p:grpSp>
          <p:nvGrpSpPr>
            <p:cNvPr id="731" name="Group 12"/>
            <p:cNvGrpSpPr/>
            <p:nvPr/>
          </p:nvGrpSpPr>
          <p:grpSpPr>
            <a:xfrm>
              <a:off x="2968560" y="1832040"/>
              <a:ext cx="3677040" cy="699480"/>
              <a:chOff x="2968560" y="1832040"/>
              <a:chExt cx="3677040" cy="699480"/>
            </a:xfrm>
          </p:grpSpPr>
          <p:grpSp>
            <p:nvGrpSpPr>
              <p:cNvPr id="732" name="Group 13"/>
              <p:cNvGrpSpPr/>
              <p:nvPr/>
            </p:nvGrpSpPr>
            <p:grpSpPr>
              <a:xfrm>
                <a:off x="3867120" y="1996920"/>
                <a:ext cx="452520" cy="369000"/>
                <a:chOff x="3867120" y="1996920"/>
                <a:chExt cx="452520" cy="369000"/>
              </a:xfrm>
            </p:grpSpPr>
            <p:grpSp>
              <p:nvGrpSpPr>
                <p:cNvPr id="733" name="Group 14"/>
                <p:cNvGrpSpPr/>
                <p:nvPr/>
              </p:nvGrpSpPr>
              <p:grpSpPr>
                <a:xfrm>
                  <a:off x="3880440" y="1996920"/>
                  <a:ext cx="422280" cy="369000"/>
                  <a:chOff x="3880440" y="1996920"/>
                  <a:chExt cx="422280" cy="369000"/>
                </a:xfrm>
              </p:grpSpPr>
              <p:sp>
                <p:nvSpPr>
                  <p:cNvPr id="734" name="CustomShape 15"/>
                  <p:cNvSpPr/>
                  <p:nvPr/>
                </p:nvSpPr>
                <p:spPr>
                  <a:xfrm>
                    <a:off x="4092120" y="1996920"/>
                    <a:ext cx="210600" cy="3650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35" name="CustomShape 16"/>
                  <p:cNvSpPr/>
                  <p:nvPr/>
                </p:nvSpPr>
                <p:spPr>
                  <a:xfrm>
                    <a:off x="3880440" y="1996920"/>
                    <a:ext cx="421920" cy="369000"/>
                  </a:xfrm>
                  <a:prstGeom prst="rect">
                    <a:avLst/>
                  </a:prstGeom>
                  <a:noFill/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736" name="CustomShape 17"/>
                <p:cNvSpPr/>
                <p:nvPr/>
              </p:nvSpPr>
              <p:spPr>
                <a:xfrm>
                  <a:off x="3867120" y="2037240"/>
                  <a:ext cx="45252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Reg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737" name="Line 18"/>
              <p:cNvSpPr/>
              <p:nvPr/>
            </p:nvSpPr>
            <p:spPr>
              <a:xfrm>
                <a:off x="4304880" y="2071440"/>
                <a:ext cx="46692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8" name="Line 19"/>
              <p:cNvSpPr/>
              <p:nvPr/>
            </p:nvSpPr>
            <p:spPr>
              <a:xfrm>
                <a:off x="4304880" y="2292120"/>
                <a:ext cx="46692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739" name="Group 20"/>
              <p:cNvGrpSpPr/>
              <p:nvPr/>
            </p:nvGrpSpPr>
            <p:grpSpPr>
              <a:xfrm>
                <a:off x="4688640" y="1887840"/>
                <a:ext cx="379440" cy="588240"/>
                <a:chOff x="4688640" y="1887840"/>
                <a:chExt cx="379440" cy="588240"/>
              </a:xfrm>
            </p:grpSpPr>
            <p:sp>
              <p:nvSpPr>
                <p:cNvPr id="740" name="CustomShape 21"/>
                <p:cNvSpPr/>
                <p:nvPr/>
              </p:nvSpPr>
              <p:spPr>
                <a:xfrm rot="16200000">
                  <a:off x="4595760" y="2003760"/>
                  <a:ext cx="588240" cy="3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41" name="CustomShape 22"/>
                <p:cNvSpPr/>
                <p:nvPr/>
              </p:nvSpPr>
              <p:spPr>
                <a:xfrm rot="5400000">
                  <a:off x="4689000" y="2086560"/>
                  <a:ext cx="189360" cy="1900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42" name="CustomShape 23"/>
                <p:cNvSpPr/>
                <p:nvPr/>
              </p:nvSpPr>
              <p:spPr>
                <a:xfrm rot="5400000">
                  <a:off x="4701960" y="2107800"/>
                  <a:ext cx="166320" cy="14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43" name="CustomShape 24"/>
                <p:cNvSpPr/>
                <p:nvPr/>
              </p:nvSpPr>
              <p:spPr>
                <a:xfrm rot="16200000">
                  <a:off x="4711680" y="2025720"/>
                  <a:ext cx="455760" cy="24192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ALU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744" name="Line 25"/>
              <p:cNvSpPr/>
              <p:nvPr/>
            </p:nvSpPr>
            <p:spPr>
              <a:xfrm>
                <a:off x="5072040" y="2182680"/>
                <a:ext cx="46872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5" name="Line 26"/>
              <p:cNvSpPr/>
              <p:nvPr/>
            </p:nvSpPr>
            <p:spPr>
              <a:xfrm>
                <a:off x="5880960" y="2182680"/>
                <a:ext cx="46872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746" name="Group 27"/>
              <p:cNvGrpSpPr/>
              <p:nvPr/>
            </p:nvGrpSpPr>
            <p:grpSpPr>
              <a:xfrm>
                <a:off x="5310000" y="1998720"/>
                <a:ext cx="627840" cy="367560"/>
                <a:chOff x="5310000" y="1998720"/>
                <a:chExt cx="627840" cy="367560"/>
              </a:xfrm>
            </p:grpSpPr>
            <p:sp>
              <p:nvSpPr>
                <p:cNvPr id="747" name="CustomShape 28"/>
                <p:cNvSpPr/>
                <p:nvPr/>
              </p:nvSpPr>
              <p:spPr>
                <a:xfrm>
                  <a:off x="5415480" y="1998720"/>
                  <a:ext cx="423360" cy="367560"/>
                </a:xfrm>
                <a:prstGeom prst="rect">
                  <a:avLst/>
                </a:pr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48" name="CustomShape 29"/>
                <p:cNvSpPr/>
                <p:nvPr/>
              </p:nvSpPr>
              <p:spPr>
                <a:xfrm>
                  <a:off x="5310000" y="2039040"/>
                  <a:ext cx="62784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DMem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749" name="CustomShape 30"/>
              <p:cNvSpPr/>
              <p:nvPr/>
            </p:nvSpPr>
            <p:spPr>
              <a:xfrm>
                <a:off x="5370480" y="2182680"/>
                <a:ext cx="634320" cy="293040"/>
              </a:xfrm>
              <a:custGeom>
                <a:avLst/>
                <a:gdLst/>
                <a:ahLst/>
                <a:cxnLst/>
                <a:rect l="l" t="t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0" name="Line 31"/>
              <p:cNvSpPr/>
              <p:nvPr/>
            </p:nvSpPr>
            <p:spPr>
              <a:xfrm>
                <a:off x="3440520" y="2293920"/>
                <a:ext cx="43992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1" name="Line 32"/>
              <p:cNvSpPr/>
              <p:nvPr/>
            </p:nvSpPr>
            <p:spPr>
              <a:xfrm>
                <a:off x="3383280" y="2071440"/>
                <a:ext cx="4953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752" name="Group 33"/>
              <p:cNvGrpSpPr/>
              <p:nvPr/>
            </p:nvGrpSpPr>
            <p:grpSpPr>
              <a:xfrm>
                <a:off x="2968560" y="1998720"/>
                <a:ext cx="592560" cy="367560"/>
                <a:chOff x="2968560" y="1998720"/>
                <a:chExt cx="592560" cy="367560"/>
              </a:xfrm>
            </p:grpSpPr>
            <p:sp>
              <p:nvSpPr>
                <p:cNvPr id="753" name="CustomShape 34"/>
                <p:cNvSpPr/>
                <p:nvPr/>
              </p:nvSpPr>
              <p:spPr>
                <a:xfrm>
                  <a:off x="3052800" y="1998720"/>
                  <a:ext cx="425160" cy="367560"/>
                </a:xfrm>
                <a:prstGeom prst="rect">
                  <a:avLst/>
                </a:pr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54" name="CustomShape 35"/>
                <p:cNvSpPr/>
                <p:nvPr/>
              </p:nvSpPr>
              <p:spPr>
                <a:xfrm>
                  <a:off x="2968560" y="2039040"/>
                  <a:ext cx="59256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Ifetch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grpSp>
            <p:nvGrpSpPr>
              <p:cNvPr id="755" name="Group 36"/>
              <p:cNvGrpSpPr/>
              <p:nvPr/>
            </p:nvGrpSpPr>
            <p:grpSpPr>
              <a:xfrm>
                <a:off x="3626280" y="1832040"/>
                <a:ext cx="2495160" cy="699480"/>
                <a:chOff x="3626280" y="1832040"/>
                <a:chExt cx="2495160" cy="699480"/>
              </a:xfrm>
            </p:grpSpPr>
            <p:sp>
              <p:nvSpPr>
                <p:cNvPr id="756" name="CustomShape 37"/>
                <p:cNvSpPr/>
                <p:nvPr/>
              </p:nvSpPr>
              <p:spPr>
                <a:xfrm>
                  <a:off x="4429440" y="1832040"/>
                  <a:ext cx="85320" cy="6994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57" name="CustomShape 38"/>
                <p:cNvSpPr/>
                <p:nvPr/>
              </p:nvSpPr>
              <p:spPr>
                <a:xfrm>
                  <a:off x="6036120" y="1832040"/>
                  <a:ext cx="85320" cy="6994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58" name="CustomShape 39"/>
                <p:cNvSpPr/>
                <p:nvPr/>
              </p:nvSpPr>
              <p:spPr>
                <a:xfrm>
                  <a:off x="3626280" y="1832040"/>
                  <a:ext cx="85320" cy="6994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59" name="CustomShape 40"/>
                <p:cNvSpPr/>
                <p:nvPr/>
              </p:nvSpPr>
              <p:spPr>
                <a:xfrm>
                  <a:off x="5232960" y="1836000"/>
                  <a:ext cx="84240" cy="69012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760" name="Group 41"/>
              <p:cNvGrpSpPr/>
              <p:nvPr/>
            </p:nvGrpSpPr>
            <p:grpSpPr>
              <a:xfrm>
                <a:off x="6192000" y="1984320"/>
                <a:ext cx="453600" cy="369000"/>
                <a:chOff x="6192000" y="1984320"/>
                <a:chExt cx="453600" cy="369000"/>
              </a:xfrm>
            </p:grpSpPr>
            <p:grpSp>
              <p:nvGrpSpPr>
                <p:cNvPr id="761" name="Group 42"/>
                <p:cNvGrpSpPr/>
                <p:nvPr/>
              </p:nvGrpSpPr>
              <p:grpSpPr>
                <a:xfrm>
                  <a:off x="6213240" y="1984320"/>
                  <a:ext cx="426240" cy="369000"/>
                  <a:chOff x="6213240" y="1984320"/>
                  <a:chExt cx="426240" cy="369000"/>
                </a:xfrm>
              </p:grpSpPr>
              <p:sp>
                <p:nvSpPr>
                  <p:cNvPr id="762" name="CustomShape 43"/>
                  <p:cNvSpPr/>
                  <p:nvPr/>
                </p:nvSpPr>
                <p:spPr>
                  <a:xfrm flipH="1">
                    <a:off x="6213240" y="1984320"/>
                    <a:ext cx="212400" cy="3650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63" name="CustomShape 44"/>
                  <p:cNvSpPr/>
                  <p:nvPr/>
                </p:nvSpPr>
                <p:spPr>
                  <a:xfrm flipH="1">
                    <a:off x="6213240" y="1984320"/>
                    <a:ext cx="425880" cy="369000"/>
                  </a:xfrm>
                  <a:prstGeom prst="rect">
                    <a:avLst/>
                  </a:prstGeom>
                  <a:noFill/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764" name="CustomShape 45"/>
                <p:cNvSpPr/>
                <p:nvPr/>
              </p:nvSpPr>
              <p:spPr>
                <a:xfrm flipH="1">
                  <a:off x="6192000" y="2024640"/>
                  <a:ext cx="45360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Reg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</p:grpSp>
        <p:grpSp>
          <p:nvGrpSpPr>
            <p:cNvPr id="765" name="Group 46"/>
            <p:cNvGrpSpPr/>
            <p:nvPr/>
          </p:nvGrpSpPr>
          <p:grpSpPr>
            <a:xfrm>
              <a:off x="3787560" y="2762280"/>
              <a:ext cx="3677040" cy="699480"/>
              <a:chOff x="3787560" y="2762280"/>
              <a:chExt cx="3677040" cy="699480"/>
            </a:xfrm>
          </p:grpSpPr>
          <p:grpSp>
            <p:nvGrpSpPr>
              <p:cNvPr id="766" name="Group 47"/>
              <p:cNvGrpSpPr/>
              <p:nvPr/>
            </p:nvGrpSpPr>
            <p:grpSpPr>
              <a:xfrm>
                <a:off x="4686480" y="2927520"/>
                <a:ext cx="452520" cy="369000"/>
                <a:chOff x="4686480" y="2927520"/>
                <a:chExt cx="452520" cy="369000"/>
              </a:xfrm>
            </p:grpSpPr>
            <p:grpSp>
              <p:nvGrpSpPr>
                <p:cNvPr id="767" name="Group 48"/>
                <p:cNvGrpSpPr/>
                <p:nvPr/>
              </p:nvGrpSpPr>
              <p:grpSpPr>
                <a:xfrm>
                  <a:off x="4699800" y="2927520"/>
                  <a:ext cx="421920" cy="369000"/>
                  <a:chOff x="4699800" y="2927520"/>
                  <a:chExt cx="421920" cy="369000"/>
                </a:xfrm>
              </p:grpSpPr>
              <p:sp>
                <p:nvSpPr>
                  <p:cNvPr id="768" name="CustomShape 49"/>
                  <p:cNvSpPr/>
                  <p:nvPr/>
                </p:nvSpPr>
                <p:spPr>
                  <a:xfrm>
                    <a:off x="4911120" y="2927520"/>
                    <a:ext cx="210600" cy="3650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69" name="CustomShape 50"/>
                  <p:cNvSpPr/>
                  <p:nvPr/>
                </p:nvSpPr>
                <p:spPr>
                  <a:xfrm>
                    <a:off x="4699800" y="2927520"/>
                    <a:ext cx="421920" cy="369000"/>
                  </a:xfrm>
                  <a:prstGeom prst="rect">
                    <a:avLst/>
                  </a:prstGeom>
                  <a:noFill/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770" name="CustomShape 51"/>
                <p:cNvSpPr/>
                <p:nvPr/>
              </p:nvSpPr>
              <p:spPr>
                <a:xfrm>
                  <a:off x="4686480" y="2967480"/>
                  <a:ext cx="45252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Reg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771" name="Line 52"/>
              <p:cNvSpPr/>
              <p:nvPr/>
            </p:nvSpPr>
            <p:spPr>
              <a:xfrm>
                <a:off x="5124240" y="3001680"/>
                <a:ext cx="4665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72" name="Line 53"/>
              <p:cNvSpPr/>
              <p:nvPr/>
            </p:nvSpPr>
            <p:spPr>
              <a:xfrm>
                <a:off x="5124240" y="3222360"/>
                <a:ext cx="4665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773" name="Group 54"/>
              <p:cNvGrpSpPr/>
              <p:nvPr/>
            </p:nvGrpSpPr>
            <p:grpSpPr>
              <a:xfrm>
                <a:off x="5507640" y="2818080"/>
                <a:ext cx="379440" cy="588240"/>
                <a:chOff x="5507640" y="2818080"/>
                <a:chExt cx="379440" cy="588240"/>
              </a:xfrm>
            </p:grpSpPr>
            <p:sp>
              <p:nvSpPr>
                <p:cNvPr id="774" name="CustomShape 55"/>
                <p:cNvSpPr/>
                <p:nvPr/>
              </p:nvSpPr>
              <p:spPr>
                <a:xfrm rot="16200000">
                  <a:off x="5414760" y="2934000"/>
                  <a:ext cx="588240" cy="3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75" name="CustomShape 56"/>
                <p:cNvSpPr/>
                <p:nvPr/>
              </p:nvSpPr>
              <p:spPr>
                <a:xfrm rot="5400000">
                  <a:off x="5508000" y="3016800"/>
                  <a:ext cx="189360" cy="1900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76" name="CustomShape 57"/>
                <p:cNvSpPr/>
                <p:nvPr/>
              </p:nvSpPr>
              <p:spPr>
                <a:xfrm rot="5400000">
                  <a:off x="5521320" y="3038040"/>
                  <a:ext cx="166320" cy="14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77" name="CustomShape 58"/>
                <p:cNvSpPr/>
                <p:nvPr/>
              </p:nvSpPr>
              <p:spPr>
                <a:xfrm rot="16200000">
                  <a:off x="5532120" y="2955600"/>
                  <a:ext cx="455760" cy="24192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ALU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778" name="Line 59"/>
              <p:cNvSpPr/>
              <p:nvPr/>
            </p:nvSpPr>
            <p:spPr>
              <a:xfrm>
                <a:off x="5891040" y="3112920"/>
                <a:ext cx="46872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79" name="Line 60"/>
              <p:cNvSpPr/>
              <p:nvPr/>
            </p:nvSpPr>
            <p:spPr>
              <a:xfrm>
                <a:off x="6700320" y="3112920"/>
                <a:ext cx="4683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780" name="Group 61"/>
              <p:cNvGrpSpPr/>
              <p:nvPr/>
            </p:nvGrpSpPr>
            <p:grpSpPr>
              <a:xfrm>
                <a:off x="6129360" y="2928960"/>
                <a:ext cx="627840" cy="367560"/>
                <a:chOff x="6129360" y="2928960"/>
                <a:chExt cx="627840" cy="367560"/>
              </a:xfrm>
            </p:grpSpPr>
            <p:sp>
              <p:nvSpPr>
                <p:cNvPr id="781" name="CustomShape 62"/>
                <p:cNvSpPr/>
                <p:nvPr/>
              </p:nvSpPr>
              <p:spPr>
                <a:xfrm>
                  <a:off x="6234480" y="2928960"/>
                  <a:ext cx="423360" cy="367560"/>
                </a:xfrm>
                <a:prstGeom prst="rect">
                  <a:avLst/>
                </a:pr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82" name="CustomShape 63"/>
                <p:cNvSpPr/>
                <p:nvPr/>
              </p:nvSpPr>
              <p:spPr>
                <a:xfrm>
                  <a:off x="6129360" y="2969280"/>
                  <a:ext cx="62784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DMem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783" name="CustomShape 64"/>
              <p:cNvSpPr/>
              <p:nvPr/>
            </p:nvSpPr>
            <p:spPr>
              <a:xfrm>
                <a:off x="6189840" y="3112920"/>
                <a:ext cx="634320" cy="293040"/>
              </a:xfrm>
              <a:custGeom>
                <a:avLst/>
                <a:gdLst/>
                <a:ahLst/>
                <a:cxnLst/>
                <a:rect l="l" t="t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4" name="Line 65"/>
              <p:cNvSpPr/>
              <p:nvPr/>
            </p:nvSpPr>
            <p:spPr>
              <a:xfrm>
                <a:off x="4259520" y="3224160"/>
                <a:ext cx="43992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5" name="Line 66"/>
              <p:cNvSpPr/>
              <p:nvPr/>
            </p:nvSpPr>
            <p:spPr>
              <a:xfrm>
                <a:off x="4202280" y="3001680"/>
                <a:ext cx="4953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786" name="Group 67"/>
              <p:cNvGrpSpPr/>
              <p:nvPr/>
            </p:nvGrpSpPr>
            <p:grpSpPr>
              <a:xfrm>
                <a:off x="3787560" y="2928960"/>
                <a:ext cx="592560" cy="367560"/>
                <a:chOff x="3787560" y="2928960"/>
                <a:chExt cx="592560" cy="367560"/>
              </a:xfrm>
            </p:grpSpPr>
            <p:sp>
              <p:nvSpPr>
                <p:cNvPr id="787" name="CustomShape 68"/>
                <p:cNvSpPr/>
                <p:nvPr/>
              </p:nvSpPr>
              <p:spPr>
                <a:xfrm>
                  <a:off x="3871800" y="2928960"/>
                  <a:ext cx="425160" cy="367560"/>
                </a:xfrm>
                <a:prstGeom prst="rect">
                  <a:avLst/>
                </a:pr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88" name="CustomShape 69"/>
                <p:cNvSpPr/>
                <p:nvPr/>
              </p:nvSpPr>
              <p:spPr>
                <a:xfrm>
                  <a:off x="3787560" y="2969280"/>
                  <a:ext cx="59256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Ifetch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grpSp>
            <p:nvGrpSpPr>
              <p:cNvPr id="789" name="Group 70"/>
              <p:cNvGrpSpPr/>
              <p:nvPr/>
            </p:nvGrpSpPr>
            <p:grpSpPr>
              <a:xfrm>
                <a:off x="4445280" y="2762280"/>
                <a:ext cx="2495160" cy="699480"/>
                <a:chOff x="4445280" y="2762280"/>
                <a:chExt cx="2495160" cy="699480"/>
              </a:xfrm>
            </p:grpSpPr>
            <p:sp>
              <p:nvSpPr>
                <p:cNvPr id="790" name="CustomShape 71"/>
                <p:cNvSpPr/>
                <p:nvPr/>
              </p:nvSpPr>
              <p:spPr>
                <a:xfrm>
                  <a:off x="5248800" y="2762280"/>
                  <a:ext cx="85320" cy="6994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91" name="CustomShape 72"/>
                <p:cNvSpPr/>
                <p:nvPr/>
              </p:nvSpPr>
              <p:spPr>
                <a:xfrm>
                  <a:off x="6855120" y="2762280"/>
                  <a:ext cx="85320" cy="6994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92" name="CustomShape 73"/>
                <p:cNvSpPr/>
                <p:nvPr/>
              </p:nvSpPr>
              <p:spPr>
                <a:xfrm>
                  <a:off x="4445280" y="2762280"/>
                  <a:ext cx="85320" cy="6994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93" name="CustomShape 74"/>
                <p:cNvSpPr/>
                <p:nvPr/>
              </p:nvSpPr>
              <p:spPr>
                <a:xfrm>
                  <a:off x="6051960" y="2766240"/>
                  <a:ext cx="84240" cy="69012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794" name="Group 75"/>
              <p:cNvGrpSpPr/>
              <p:nvPr/>
            </p:nvGrpSpPr>
            <p:grpSpPr>
              <a:xfrm>
                <a:off x="7011000" y="2914560"/>
                <a:ext cx="453600" cy="369000"/>
                <a:chOff x="7011000" y="2914560"/>
                <a:chExt cx="453600" cy="369000"/>
              </a:xfrm>
            </p:grpSpPr>
            <p:grpSp>
              <p:nvGrpSpPr>
                <p:cNvPr id="795" name="Group 76"/>
                <p:cNvGrpSpPr/>
                <p:nvPr/>
              </p:nvGrpSpPr>
              <p:grpSpPr>
                <a:xfrm>
                  <a:off x="7032600" y="2914560"/>
                  <a:ext cx="426240" cy="369000"/>
                  <a:chOff x="7032600" y="2914560"/>
                  <a:chExt cx="426240" cy="369000"/>
                </a:xfrm>
              </p:grpSpPr>
              <p:sp>
                <p:nvSpPr>
                  <p:cNvPr id="796" name="CustomShape 77"/>
                  <p:cNvSpPr/>
                  <p:nvPr/>
                </p:nvSpPr>
                <p:spPr>
                  <a:xfrm flipH="1">
                    <a:off x="7032600" y="2914560"/>
                    <a:ext cx="212400" cy="3650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97" name="CustomShape 78"/>
                  <p:cNvSpPr/>
                  <p:nvPr/>
                </p:nvSpPr>
                <p:spPr>
                  <a:xfrm flipH="1">
                    <a:off x="7032600" y="2914560"/>
                    <a:ext cx="425880" cy="369000"/>
                  </a:xfrm>
                  <a:prstGeom prst="rect">
                    <a:avLst/>
                  </a:prstGeom>
                  <a:noFill/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798" name="CustomShape 79"/>
                <p:cNvSpPr/>
                <p:nvPr/>
              </p:nvSpPr>
              <p:spPr>
                <a:xfrm flipH="1">
                  <a:off x="7011000" y="2954880"/>
                  <a:ext cx="45360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Reg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</p:grpSp>
        <p:grpSp>
          <p:nvGrpSpPr>
            <p:cNvPr id="799" name="Group 80"/>
            <p:cNvGrpSpPr/>
            <p:nvPr/>
          </p:nvGrpSpPr>
          <p:grpSpPr>
            <a:xfrm>
              <a:off x="4581360" y="3678120"/>
              <a:ext cx="3679200" cy="699480"/>
              <a:chOff x="4581360" y="3678120"/>
              <a:chExt cx="3679200" cy="699480"/>
            </a:xfrm>
          </p:grpSpPr>
          <p:grpSp>
            <p:nvGrpSpPr>
              <p:cNvPr id="800" name="Group 81"/>
              <p:cNvGrpSpPr/>
              <p:nvPr/>
            </p:nvGrpSpPr>
            <p:grpSpPr>
              <a:xfrm>
                <a:off x="5480280" y="3843360"/>
                <a:ext cx="452520" cy="369000"/>
                <a:chOff x="5480280" y="3843360"/>
                <a:chExt cx="452520" cy="369000"/>
              </a:xfrm>
            </p:grpSpPr>
            <p:grpSp>
              <p:nvGrpSpPr>
                <p:cNvPr id="801" name="Group 82"/>
                <p:cNvGrpSpPr/>
                <p:nvPr/>
              </p:nvGrpSpPr>
              <p:grpSpPr>
                <a:xfrm>
                  <a:off x="5493600" y="3843360"/>
                  <a:ext cx="421920" cy="369000"/>
                  <a:chOff x="5493600" y="3843360"/>
                  <a:chExt cx="421920" cy="369000"/>
                </a:xfrm>
              </p:grpSpPr>
              <p:sp>
                <p:nvSpPr>
                  <p:cNvPr id="802" name="CustomShape 83"/>
                  <p:cNvSpPr/>
                  <p:nvPr/>
                </p:nvSpPr>
                <p:spPr>
                  <a:xfrm>
                    <a:off x="5704920" y="3843360"/>
                    <a:ext cx="210600" cy="3650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03" name="CustomShape 84"/>
                  <p:cNvSpPr/>
                  <p:nvPr/>
                </p:nvSpPr>
                <p:spPr>
                  <a:xfrm>
                    <a:off x="5493600" y="3843360"/>
                    <a:ext cx="421920" cy="369000"/>
                  </a:xfrm>
                  <a:prstGeom prst="rect">
                    <a:avLst/>
                  </a:prstGeom>
                  <a:noFill/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804" name="CustomShape 85"/>
                <p:cNvSpPr/>
                <p:nvPr/>
              </p:nvSpPr>
              <p:spPr>
                <a:xfrm>
                  <a:off x="5480280" y="3883320"/>
                  <a:ext cx="45252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Reg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805" name="Line 86"/>
              <p:cNvSpPr/>
              <p:nvPr/>
            </p:nvSpPr>
            <p:spPr>
              <a:xfrm>
                <a:off x="5918040" y="3917880"/>
                <a:ext cx="4665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06" name="Line 87"/>
              <p:cNvSpPr/>
              <p:nvPr/>
            </p:nvSpPr>
            <p:spPr>
              <a:xfrm>
                <a:off x="5918040" y="4138560"/>
                <a:ext cx="4665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807" name="Group 88"/>
              <p:cNvGrpSpPr/>
              <p:nvPr/>
            </p:nvGrpSpPr>
            <p:grpSpPr>
              <a:xfrm>
                <a:off x="6301440" y="3734280"/>
                <a:ext cx="379440" cy="588240"/>
                <a:chOff x="6301440" y="3734280"/>
                <a:chExt cx="379440" cy="588240"/>
              </a:xfrm>
            </p:grpSpPr>
            <p:sp>
              <p:nvSpPr>
                <p:cNvPr id="808" name="CustomShape 89"/>
                <p:cNvSpPr/>
                <p:nvPr/>
              </p:nvSpPr>
              <p:spPr>
                <a:xfrm rot="16200000">
                  <a:off x="6208560" y="3850200"/>
                  <a:ext cx="588240" cy="3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09" name="CustomShape 90"/>
                <p:cNvSpPr/>
                <p:nvPr/>
              </p:nvSpPr>
              <p:spPr>
                <a:xfrm rot="5400000">
                  <a:off x="6301800" y="3933000"/>
                  <a:ext cx="189360" cy="1900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10" name="CustomShape 91"/>
                <p:cNvSpPr/>
                <p:nvPr/>
              </p:nvSpPr>
              <p:spPr>
                <a:xfrm rot="5400000">
                  <a:off x="6315120" y="3953880"/>
                  <a:ext cx="166320" cy="14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11" name="CustomShape 92"/>
                <p:cNvSpPr/>
                <p:nvPr/>
              </p:nvSpPr>
              <p:spPr>
                <a:xfrm rot="16200000">
                  <a:off x="6325920" y="3853800"/>
                  <a:ext cx="455760" cy="24192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ALU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812" name="Line 93"/>
              <p:cNvSpPr/>
              <p:nvPr/>
            </p:nvSpPr>
            <p:spPr>
              <a:xfrm>
                <a:off x="6684840" y="4028760"/>
                <a:ext cx="46872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13" name="Line 94"/>
              <p:cNvSpPr/>
              <p:nvPr/>
            </p:nvSpPr>
            <p:spPr>
              <a:xfrm>
                <a:off x="7493760" y="4028760"/>
                <a:ext cx="46872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814" name="Group 95"/>
              <p:cNvGrpSpPr/>
              <p:nvPr/>
            </p:nvGrpSpPr>
            <p:grpSpPr>
              <a:xfrm>
                <a:off x="6948720" y="3844800"/>
                <a:ext cx="627840" cy="367560"/>
                <a:chOff x="6948720" y="3844800"/>
                <a:chExt cx="627840" cy="367560"/>
              </a:xfrm>
            </p:grpSpPr>
            <p:sp>
              <p:nvSpPr>
                <p:cNvPr id="815" name="CustomShape 96"/>
                <p:cNvSpPr/>
                <p:nvPr/>
              </p:nvSpPr>
              <p:spPr>
                <a:xfrm>
                  <a:off x="7051680" y="3844800"/>
                  <a:ext cx="426240" cy="367560"/>
                </a:xfrm>
                <a:prstGeom prst="rect">
                  <a:avLst/>
                </a:pr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16" name="CustomShape 97"/>
                <p:cNvSpPr/>
                <p:nvPr/>
              </p:nvSpPr>
              <p:spPr>
                <a:xfrm>
                  <a:off x="6948720" y="3885120"/>
                  <a:ext cx="62784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DMem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817" name="CustomShape 98"/>
              <p:cNvSpPr/>
              <p:nvPr/>
            </p:nvSpPr>
            <p:spPr>
              <a:xfrm>
                <a:off x="6983280" y="4029120"/>
                <a:ext cx="634320" cy="293040"/>
              </a:xfrm>
              <a:custGeom>
                <a:avLst/>
                <a:gdLst/>
                <a:ahLst/>
                <a:cxnLst/>
                <a:rect l="l" t="t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18" name="Line 99"/>
              <p:cNvSpPr/>
              <p:nvPr/>
            </p:nvSpPr>
            <p:spPr>
              <a:xfrm>
                <a:off x="5053320" y="4140000"/>
                <a:ext cx="43992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19" name="Line 100"/>
              <p:cNvSpPr/>
              <p:nvPr/>
            </p:nvSpPr>
            <p:spPr>
              <a:xfrm>
                <a:off x="4996080" y="3917880"/>
                <a:ext cx="4953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820" name="Group 101"/>
              <p:cNvGrpSpPr/>
              <p:nvPr/>
            </p:nvGrpSpPr>
            <p:grpSpPr>
              <a:xfrm>
                <a:off x="4581360" y="3844800"/>
                <a:ext cx="592560" cy="367560"/>
                <a:chOff x="4581360" y="3844800"/>
                <a:chExt cx="592560" cy="367560"/>
              </a:xfrm>
            </p:grpSpPr>
            <p:sp>
              <p:nvSpPr>
                <p:cNvPr id="821" name="CustomShape 102"/>
                <p:cNvSpPr/>
                <p:nvPr/>
              </p:nvSpPr>
              <p:spPr>
                <a:xfrm>
                  <a:off x="4665600" y="3844800"/>
                  <a:ext cx="425160" cy="367560"/>
                </a:xfrm>
                <a:prstGeom prst="rect">
                  <a:avLst/>
                </a:pr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2" name="CustomShape 103"/>
                <p:cNvSpPr/>
                <p:nvPr/>
              </p:nvSpPr>
              <p:spPr>
                <a:xfrm>
                  <a:off x="4581360" y="3885120"/>
                  <a:ext cx="59256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Ifetch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grpSp>
            <p:nvGrpSpPr>
              <p:cNvPr id="823" name="Group 104"/>
              <p:cNvGrpSpPr/>
              <p:nvPr/>
            </p:nvGrpSpPr>
            <p:grpSpPr>
              <a:xfrm>
                <a:off x="5239080" y="3678120"/>
                <a:ext cx="2495160" cy="699480"/>
                <a:chOff x="5239080" y="3678120"/>
                <a:chExt cx="2495160" cy="699480"/>
              </a:xfrm>
            </p:grpSpPr>
            <p:sp>
              <p:nvSpPr>
                <p:cNvPr id="824" name="CustomShape 105"/>
                <p:cNvSpPr/>
                <p:nvPr/>
              </p:nvSpPr>
              <p:spPr>
                <a:xfrm>
                  <a:off x="6042600" y="3678120"/>
                  <a:ext cx="85320" cy="6994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5" name="CustomShape 106"/>
                <p:cNvSpPr/>
                <p:nvPr/>
              </p:nvSpPr>
              <p:spPr>
                <a:xfrm>
                  <a:off x="7648920" y="3678120"/>
                  <a:ext cx="85320" cy="6994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6" name="CustomShape 107"/>
                <p:cNvSpPr/>
                <p:nvPr/>
              </p:nvSpPr>
              <p:spPr>
                <a:xfrm>
                  <a:off x="5239080" y="3678120"/>
                  <a:ext cx="85320" cy="6994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7" name="CustomShape 108"/>
                <p:cNvSpPr/>
                <p:nvPr/>
              </p:nvSpPr>
              <p:spPr>
                <a:xfrm>
                  <a:off x="6845760" y="3682440"/>
                  <a:ext cx="84240" cy="69012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828" name="Group 109"/>
              <p:cNvGrpSpPr/>
              <p:nvPr/>
            </p:nvGrpSpPr>
            <p:grpSpPr>
              <a:xfrm>
                <a:off x="7806960" y="3830760"/>
                <a:ext cx="453600" cy="369000"/>
                <a:chOff x="7806960" y="3830760"/>
                <a:chExt cx="453600" cy="369000"/>
              </a:xfrm>
            </p:grpSpPr>
            <p:grpSp>
              <p:nvGrpSpPr>
                <p:cNvPr id="829" name="Group 110"/>
                <p:cNvGrpSpPr/>
                <p:nvPr/>
              </p:nvGrpSpPr>
              <p:grpSpPr>
                <a:xfrm>
                  <a:off x="7826040" y="3830760"/>
                  <a:ext cx="426240" cy="369000"/>
                  <a:chOff x="7826040" y="3830760"/>
                  <a:chExt cx="426240" cy="369000"/>
                </a:xfrm>
              </p:grpSpPr>
              <p:sp>
                <p:nvSpPr>
                  <p:cNvPr id="830" name="CustomShape 111"/>
                  <p:cNvSpPr/>
                  <p:nvPr/>
                </p:nvSpPr>
                <p:spPr>
                  <a:xfrm flipH="1">
                    <a:off x="7826040" y="3830760"/>
                    <a:ext cx="212400" cy="3650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31" name="CustomShape 112"/>
                  <p:cNvSpPr/>
                  <p:nvPr/>
                </p:nvSpPr>
                <p:spPr>
                  <a:xfrm flipH="1">
                    <a:off x="7826040" y="3830760"/>
                    <a:ext cx="425880" cy="369000"/>
                  </a:xfrm>
                  <a:prstGeom prst="rect">
                    <a:avLst/>
                  </a:prstGeom>
                  <a:noFill/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832" name="CustomShape 113"/>
                <p:cNvSpPr/>
                <p:nvPr/>
              </p:nvSpPr>
              <p:spPr>
                <a:xfrm flipH="1">
                  <a:off x="7806960" y="3870720"/>
                  <a:ext cx="45360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Reg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</p:grpSp>
        <p:grpSp>
          <p:nvGrpSpPr>
            <p:cNvPr id="833" name="Group 114"/>
            <p:cNvGrpSpPr/>
            <p:nvPr/>
          </p:nvGrpSpPr>
          <p:grpSpPr>
            <a:xfrm>
              <a:off x="5348160" y="4651200"/>
              <a:ext cx="3677040" cy="699480"/>
              <a:chOff x="5348160" y="4651200"/>
              <a:chExt cx="3677040" cy="699480"/>
            </a:xfrm>
          </p:grpSpPr>
          <p:grpSp>
            <p:nvGrpSpPr>
              <p:cNvPr id="834" name="Group 115"/>
              <p:cNvGrpSpPr/>
              <p:nvPr/>
            </p:nvGrpSpPr>
            <p:grpSpPr>
              <a:xfrm>
                <a:off x="6246720" y="4816440"/>
                <a:ext cx="452520" cy="369000"/>
                <a:chOff x="6246720" y="4816440"/>
                <a:chExt cx="452520" cy="369000"/>
              </a:xfrm>
            </p:grpSpPr>
            <p:grpSp>
              <p:nvGrpSpPr>
                <p:cNvPr id="835" name="Group 116"/>
                <p:cNvGrpSpPr/>
                <p:nvPr/>
              </p:nvGrpSpPr>
              <p:grpSpPr>
                <a:xfrm>
                  <a:off x="6260400" y="4816440"/>
                  <a:ext cx="421920" cy="369000"/>
                  <a:chOff x="6260400" y="4816440"/>
                  <a:chExt cx="421920" cy="369000"/>
                </a:xfrm>
              </p:grpSpPr>
              <p:sp>
                <p:nvSpPr>
                  <p:cNvPr id="836" name="CustomShape 117"/>
                  <p:cNvSpPr/>
                  <p:nvPr/>
                </p:nvSpPr>
                <p:spPr>
                  <a:xfrm>
                    <a:off x="6471720" y="4816440"/>
                    <a:ext cx="210600" cy="3650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37" name="CustomShape 118"/>
                  <p:cNvSpPr/>
                  <p:nvPr/>
                </p:nvSpPr>
                <p:spPr>
                  <a:xfrm>
                    <a:off x="6260400" y="4816440"/>
                    <a:ext cx="421920" cy="369000"/>
                  </a:xfrm>
                  <a:prstGeom prst="rect">
                    <a:avLst/>
                  </a:prstGeom>
                  <a:noFill/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838" name="CustomShape 119"/>
                <p:cNvSpPr/>
                <p:nvPr/>
              </p:nvSpPr>
              <p:spPr>
                <a:xfrm>
                  <a:off x="6246720" y="4856760"/>
                  <a:ext cx="45252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Reg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839" name="Line 120"/>
              <p:cNvSpPr/>
              <p:nvPr/>
            </p:nvSpPr>
            <p:spPr>
              <a:xfrm>
                <a:off x="6684840" y="4890960"/>
                <a:ext cx="4665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40" name="Line 121"/>
              <p:cNvSpPr/>
              <p:nvPr/>
            </p:nvSpPr>
            <p:spPr>
              <a:xfrm>
                <a:off x="6684840" y="5111640"/>
                <a:ext cx="4665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841" name="Group 122"/>
              <p:cNvGrpSpPr/>
              <p:nvPr/>
            </p:nvGrpSpPr>
            <p:grpSpPr>
              <a:xfrm>
                <a:off x="7068240" y="4707360"/>
                <a:ext cx="379440" cy="588240"/>
                <a:chOff x="7068240" y="4707360"/>
                <a:chExt cx="379440" cy="588240"/>
              </a:xfrm>
            </p:grpSpPr>
            <p:sp>
              <p:nvSpPr>
                <p:cNvPr id="842" name="CustomShape 123"/>
                <p:cNvSpPr/>
                <p:nvPr/>
              </p:nvSpPr>
              <p:spPr>
                <a:xfrm rot="16200000">
                  <a:off x="6975360" y="4823280"/>
                  <a:ext cx="588240" cy="3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43" name="CustomShape 124"/>
                <p:cNvSpPr/>
                <p:nvPr/>
              </p:nvSpPr>
              <p:spPr>
                <a:xfrm rot="5400000">
                  <a:off x="7068600" y="4906080"/>
                  <a:ext cx="189360" cy="1900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44" name="CustomShape 125"/>
                <p:cNvSpPr/>
                <p:nvPr/>
              </p:nvSpPr>
              <p:spPr>
                <a:xfrm rot="5400000">
                  <a:off x="7081560" y="4927320"/>
                  <a:ext cx="166320" cy="14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45" name="CustomShape 126"/>
                <p:cNvSpPr/>
                <p:nvPr/>
              </p:nvSpPr>
              <p:spPr>
                <a:xfrm rot="16200000">
                  <a:off x="7091280" y="4844880"/>
                  <a:ext cx="455760" cy="24192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ALU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846" name="Line 127"/>
              <p:cNvSpPr/>
              <p:nvPr/>
            </p:nvSpPr>
            <p:spPr>
              <a:xfrm>
                <a:off x="7451640" y="5002200"/>
                <a:ext cx="46872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47" name="Line 128"/>
              <p:cNvSpPr/>
              <p:nvPr/>
            </p:nvSpPr>
            <p:spPr>
              <a:xfrm>
                <a:off x="8260560" y="5002200"/>
                <a:ext cx="46872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848" name="Group 129"/>
              <p:cNvGrpSpPr/>
              <p:nvPr/>
            </p:nvGrpSpPr>
            <p:grpSpPr>
              <a:xfrm>
                <a:off x="7689600" y="4818240"/>
                <a:ext cx="627840" cy="367560"/>
                <a:chOff x="7689600" y="4818240"/>
                <a:chExt cx="627840" cy="367560"/>
              </a:xfrm>
            </p:grpSpPr>
            <p:sp>
              <p:nvSpPr>
                <p:cNvPr id="849" name="CustomShape 130"/>
                <p:cNvSpPr/>
                <p:nvPr/>
              </p:nvSpPr>
              <p:spPr>
                <a:xfrm>
                  <a:off x="7795080" y="4818240"/>
                  <a:ext cx="423360" cy="367560"/>
                </a:xfrm>
                <a:prstGeom prst="rect">
                  <a:avLst/>
                </a:pr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50" name="CustomShape 131"/>
                <p:cNvSpPr/>
                <p:nvPr/>
              </p:nvSpPr>
              <p:spPr>
                <a:xfrm>
                  <a:off x="7689600" y="4858200"/>
                  <a:ext cx="62784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DMem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851" name="CustomShape 132"/>
              <p:cNvSpPr/>
              <p:nvPr/>
            </p:nvSpPr>
            <p:spPr>
              <a:xfrm>
                <a:off x="7750080" y="5002200"/>
                <a:ext cx="634320" cy="293040"/>
              </a:xfrm>
              <a:custGeom>
                <a:avLst/>
                <a:gdLst/>
                <a:ahLst/>
                <a:cxnLst/>
                <a:rect l="l" t="t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52" name="Line 133"/>
              <p:cNvSpPr/>
              <p:nvPr/>
            </p:nvSpPr>
            <p:spPr>
              <a:xfrm>
                <a:off x="5820120" y="5113080"/>
                <a:ext cx="43992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53" name="Line 134"/>
              <p:cNvSpPr/>
              <p:nvPr/>
            </p:nvSpPr>
            <p:spPr>
              <a:xfrm>
                <a:off x="5762880" y="4890960"/>
                <a:ext cx="4953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854" name="Group 135"/>
              <p:cNvGrpSpPr/>
              <p:nvPr/>
            </p:nvGrpSpPr>
            <p:grpSpPr>
              <a:xfrm>
                <a:off x="5348160" y="4818240"/>
                <a:ext cx="592560" cy="367560"/>
                <a:chOff x="5348160" y="4818240"/>
                <a:chExt cx="592560" cy="367560"/>
              </a:xfrm>
            </p:grpSpPr>
            <p:sp>
              <p:nvSpPr>
                <p:cNvPr id="855" name="CustomShape 136"/>
                <p:cNvSpPr/>
                <p:nvPr/>
              </p:nvSpPr>
              <p:spPr>
                <a:xfrm>
                  <a:off x="5432400" y="4818240"/>
                  <a:ext cx="425160" cy="367560"/>
                </a:xfrm>
                <a:prstGeom prst="rect">
                  <a:avLst/>
                </a:pr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56" name="CustomShape 137"/>
                <p:cNvSpPr/>
                <p:nvPr/>
              </p:nvSpPr>
              <p:spPr>
                <a:xfrm>
                  <a:off x="5348160" y="4858200"/>
                  <a:ext cx="59256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Ifetch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grpSp>
            <p:nvGrpSpPr>
              <p:cNvPr id="857" name="Group 138"/>
              <p:cNvGrpSpPr/>
              <p:nvPr/>
            </p:nvGrpSpPr>
            <p:grpSpPr>
              <a:xfrm>
                <a:off x="6005880" y="4651200"/>
                <a:ext cx="2495160" cy="699480"/>
                <a:chOff x="6005880" y="4651200"/>
                <a:chExt cx="2495160" cy="699480"/>
              </a:xfrm>
            </p:grpSpPr>
            <p:sp>
              <p:nvSpPr>
                <p:cNvPr id="858" name="CustomShape 139"/>
                <p:cNvSpPr/>
                <p:nvPr/>
              </p:nvSpPr>
              <p:spPr>
                <a:xfrm>
                  <a:off x="6809040" y="4651200"/>
                  <a:ext cx="85320" cy="6994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59" name="CustomShape 140"/>
                <p:cNvSpPr/>
                <p:nvPr/>
              </p:nvSpPr>
              <p:spPr>
                <a:xfrm>
                  <a:off x="8415720" y="4651200"/>
                  <a:ext cx="85320" cy="6994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60" name="CustomShape 141"/>
                <p:cNvSpPr/>
                <p:nvPr/>
              </p:nvSpPr>
              <p:spPr>
                <a:xfrm>
                  <a:off x="6005880" y="4651200"/>
                  <a:ext cx="85320" cy="6994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61" name="CustomShape 142"/>
                <p:cNvSpPr/>
                <p:nvPr/>
              </p:nvSpPr>
              <p:spPr>
                <a:xfrm>
                  <a:off x="7612560" y="4655520"/>
                  <a:ext cx="84240" cy="69012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862" name="Group 143"/>
              <p:cNvGrpSpPr/>
              <p:nvPr/>
            </p:nvGrpSpPr>
            <p:grpSpPr>
              <a:xfrm>
                <a:off x="8571600" y="4803840"/>
                <a:ext cx="453600" cy="369000"/>
                <a:chOff x="8571600" y="4803840"/>
                <a:chExt cx="453600" cy="369000"/>
              </a:xfrm>
            </p:grpSpPr>
            <p:grpSp>
              <p:nvGrpSpPr>
                <p:cNvPr id="863" name="Group 144"/>
                <p:cNvGrpSpPr/>
                <p:nvPr/>
              </p:nvGrpSpPr>
              <p:grpSpPr>
                <a:xfrm>
                  <a:off x="8592840" y="4803840"/>
                  <a:ext cx="426240" cy="369000"/>
                  <a:chOff x="8592840" y="4803840"/>
                  <a:chExt cx="426240" cy="369000"/>
                </a:xfrm>
              </p:grpSpPr>
              <p:sp>
                <p:nvSpPr>
                  <p:cNvPr id="864" name="CustomShape 145"/>
                  <p:cNvSpPr/>
                  <p:nvPr/>
                </p:nvSpPr>
                <p:spPr>
                  <a:xfrm flipH="1">
                    <a:off x="8592840" y="4803840"/>
                    <a:ext cx="212400" cy="3650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65" name="CustomShape 146"/>
                  <p:cNvSpPr/>
                  <p:nvPr/>
                </p:nvSpPr>
                <p:spPr>
                  <a:xfrm flipH="1">
                    <a:off x="8592840" y="4803840"/>
                    <a:ext cx="425880" cy="369000"/>
                  </a:xfrm>
                  <a:prstGeom prst="rect">
                    <a:avLst/>
                  </a:prstGeom>
                  <a:noFill/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866" name="CustomShape 147"/>
                <p:cNvSpPr/>
                <p:nvPr/>
              </p:nvSpPr>
              <p:spPr>
                <a:xfrm flipH="1">
                  <a:off x="8571600" y="4843800"/>
                  <a:ext cx="45360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Reg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</p:grpSp>
      </p:grpSp>
      <p:sp>
        <p:nvSpPr>
          <p:cNvPr id="867" name="Line 148"/>
          <p:cNvSpPr/>
          <p:nvPr/>
        </p:nvSpPr>
        <p:spPr>
          <a:xfrm flipH="1">
            <a:off x="5486400" y="2152440"/>
            <a:ext cx="533160" cy="838080"/>
          </a:xfrm>
          <a:prstGeom prst="line">
            <a:avLst/>
          </a:prstGeom>
          <a:ln w="76320">
            <a:solidFill>
              <a:schemeClr val="hlink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8" name="Line 149"/>
          <p:cNvSpPr/>
          <p:nvPr/>
        </p:nvSpPr>
        <p:spPr>
          <a:xfrm>
            <a:off x="6019560" y="2152440"/>
            <a:ext cx="304920" cy="1752480"/>
          </a:xfrm>
          <a:prstGeom prst="line">
            <a:avLst/>
          </a:prstGeom>
          <a:ln w="76320">
            <a:solidFill>
              <a:schemeClr val="hlink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9" name="Line 150"/>
          <p:cNvSpPr/>
          <p:nvPr/>
        </p:nvSpPr>
        <p:spPr>
          <a:xfrm>
            <a:off x="6400800" y="2152440"/>
            <a:ext cx="75960" cy="2743200"/>
          </a:xfrm>
          <a:prstGeom prst="line">
            <a:avLst/>
          </a:prstGeom>
          <a:ln w="76320">
            <a:solidFill>
              <a:srgbClr val="00CC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Agenda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09480" y="175248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Pipelining Hazards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Structural Hazards</a:t>
            </a:r>
            <a:endParaRPr lang="en-US" sz="32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Structural Hazards Solutions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Hazards</a:t>
            </a:r>
            <a:endParaRPr lang="en-US" sz="32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Hazards Solutions 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Control Hazards</a:t>
            </a:r>
            <a:endParaRPr lang="en-US" sz="32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Control Hazards Solutions 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Exceptions 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CustomShape 1"/>
          <p:cNvSpPr/>
          <p:nvPr/>
        </p:nvSpPr>
        <p:spPr>
          <a:xfrm>
            <a:off x="1409760" y="1447920"/>
            <a:ext cx="6285960" cy="464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>
            <a:noAutofit/>
          </a:bodyPr>
          <a:lstStyle/>
          <a:p>
            <a:pPr marL="285840" indent="-285120">
              <a:lnSpc>
                <a:spcPct val="90000"/>
              </a:lnSpc>
              <a:spcBef>
                <a:spcPts val="720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Try producing fast code for</a:t>
            </a:r>
            <a:endParaRPr lang="en-US" sz="24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720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		a = b + c;</a:t>
            </a:r>
            <a:endParaRPr lang="en-US" sz="24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720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		d = e – f;</a:t>
            </a:r>
            <a:endParaRPr lang="en-US" sz="24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720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assuming a, b, c, d ,e, and f in memory. </a:t>
            </a:r>
            <a:endParaRPr lang="en-US" sz="24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54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Slow code:</a:t>
            </a: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54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		LW 	Rb,b</a:t>
            </a: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54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		LW 	Rc,c</a:t>
            </a: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54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		ADD 	Ra,Rb,Rc</a:t>
            </a: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54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		SW  	a,Ra </a:t>
            </a: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54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		LW 	Re,e </a:t>
            </a: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54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		LW 	Rf,f</a:t>
            </a: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54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		SUB 	Rd,Re,Rf</a:t>
            </a: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54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		SW	d,Rd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71" name="CustomShape 2"/>
          <p:cNvSpPr/>
          <p:nvPr/>
        </p:nvSpPr>
        <p:spPr>
          <a:xfrm>
            <a:off x="76320" y="228600"/>
            <a:ext cx="9066960" cy="68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Software Scheduling to Avoid Load Hazards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72" name="CustomShape 3"/>
          <p:cNvSpPr/>
          <p:nvPr/>
        </p:nvSpPr>
        <p:spPr>
          <a:xfrm>
            <a:off x="5181480" y="3657600"/>
            <a:ext cx="3580560" cy="297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281"/>
              </a:spcBef>
            </a:pPr>
            <a:r>
              <a:rPr lang="en-US" sz="1400" b="1" strike="noStrike" spc="-1">
                <a:solidFill>
                  <a:srgbClr val="0000FF"/>
                </a:solidFill>
                <a:latin typeface="Arial"/>
              </a:rPr>
              <a:t>Fast code:</a:t>
            </a:r>
            <a:endParaRPr lang="en-US" sz="1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281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</a:rPr>
              <a:t>		LW 	Rb,b</a:t>
            </a:r>
            <a:endParaRPr lang="en-US" sz="1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281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</a:rPr>
              <a:t>		LW 	Rc,c</a:t>
            </a:r>
            <a:endParaRPr lang="en-US" sz="1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281"/>
              </a:spcBef>
            </a:pPr>
            <a:r>
              <a:rPr lang="en-US" sz="1400" b="1" strike="noStrike" spc="-1">
                <a:solidFill>
                  <a:srgbClr val="0000FF"/>
                </a:solidFill>
                <a:latin typeface="Arial"/>
              </a:rPr>
              <a:t>		LW 	Re,e </a:t>
            </a:r>
            <a:endParaRPr lang="en-US" sz="1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281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</a:rPr>
              <a:t>		ADD 	Ra,Rb,Rc</a:t>
            </a:r>
            <a:endParaRPr lang="en-US" sz="1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281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</a:rPr>
              <a:t>		LW 	Rf,f</a:t>
            </a:r>
            <a:endParaRPr lang="en-US" sz="1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281"/>
              </a:spcBef>
            </a:pPr>
            <a:r>
              <a:rPr lang="en-US" sz="1400" b="1" strike="noStrike" spc="-1">
                <a:solidFill>
                  <a:srgbClr val="0000FF"/>
                </a:solidFill>
                <a:latin typeface="Arial"/>
              </a:rPr>
              <a:t>		SW  	a,Ra </a:t>
            </a:r>
            <a:endParaRPr lang="en-US" sz="1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281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</a:rPr>
              <a:t>		SUB 	Rd,Re,Rf</a:t>
            </a:r>
            <a:endParaRPr lang="en-US" sz="1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281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</a:rPr>
              <a:t>		SW	d,Rd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73" name="Line 4"/>
          <p:cNvSpPr/>
          <p:nvPr/>
        </p:nvSpPr>
        <p:spPr>
          <a:xfrm flipV="1">
            <a:off x="3962160" y="4572000"/>
            <a:ext cx="2133720" cy="456840"/>
          </a:xfrm>
          <a:prstGeom prst="line">
            <a:avLst/>
          </a:prstGeom>
          <a:ln w="255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4" name="Line 5"/>
          <p:cNvSpPr/>
          <p:nvPr/>
        </p:nvSpPr>
        <p:spPr>
          <a:xfrm>
            <a:off x="4038480" y="4647960"/>
            <a:ext cx="2133360" cy="624240"/>
          </a:xfrm>
          <a:prstGeom prst="line">
            <a:avLst/>
          </a:prstGeom>
          <a:ln w="255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8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8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8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8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8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CustomShape 1"/>
          <p:cNvSpPr/>
          <p:nvPr/>
        </p:nvSpPr>
        <p:spPr>
          <a:xfrm>
            <a:off x="1280160" y="1066680"/>
            <a:ext cx="2368800" cy="36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360" tIns="44280" rIns="90360" bIns="4428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omic Sans MS"/>
                <a:ea typeface="DejaVu Sans"/>
              </a:rPr>
              <a:t>Time (clock cycles)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76" name="CustomShape 2"/>
          <p:cNvSpPr/>
          <p:nvPr/>
        </p:nvSpPr>
        <p:spPr>
          <a:xfrm>
            <a:off x="273600" y="1495440"/>
            <a:ext cx="361440" cy="3106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omic Sans MS"/>
                <a:ea typeface="DejaVu Sans"/>
              </a:rPr>
              <a:t>I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omic Sans MS"/>
                <a:ea typeface="DejaVu Sans"/>
              </a:rPr>
              <a:t>n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omic Sans MS"/>
                <a:ea typeface="DejaVu Sans"/>
              </a:rPr>
              <a:t>s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omic Sans MS"/>
                <a:ea typeface="DejaVu Sans"/>
              </a:rPr>
              <a:t>t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omic Sans MS"/>
                <a:ea typeface="DejaVu Sans"/>
              </a:rPr>
              <a:t>r.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omic Sans MS"/>
                <a:ea typeface="DejaVu Sans"/>
              </a:rPr>
              <a:t>O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omic Sans MS"/>
                <a:ea typeface="DejaVu Sans"/>
              </a:rPr>
              <a:t>r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omic Sans MS"/>
                <a:ea typeface="DejaVu Sans"/>
              </a:rPr>
              <a:t>d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omic Sans MS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omic Sans MS"/>
                <a:ea typeface="DejaVu Sans"/>
              </a:rPr>
              <a:t>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77" name="Line 3"/>
          <p:cNvSpPr/>
          <p:nvPr/>
        </p:nvSpPr>
        <p:spPr>
          <a:xfrm>
            <a:off x="758520" y="1485720"/>
            <a:ext cx="0" cy="436248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8" name="Line 4"/>
          <p:cNvSpPr/>
          <p:nvPr/>
        </p:nvSpPr>
        <p:spPr>
          <a:xfrm>
            <a:off x="1336320" y="1441440"/>
            <a:ext cx="7061400" cy="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9" name="CustomShape 5"/>
          <p:cNvSpPr/>
          <p:nvPr/>
        </p:nvSpPr>
        <p:spPr>
          <a:xfrm>
            <a:off x="806400" y="1895400"/>
            <a:ext cx="1708560" cy="8197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360" tIns="44280" rIns="90360" bIns="4428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FF"/>
                </a:solidFill>
                <a:latin typeface="Arial"/>
                <a:ea typeface="DejaVu Sans"/>
              </a:rPr>
              <a:t>lw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1" strike="noStrike" spc="-1">
                <a:solidFill>
                  <a:srgbClr val="0000FF"/>
                </a:solidFill>
                <a:latin typeface="Arial"/>
                <a:ea typeface="DejaVu Sans"/>
              </a:rPr>
              <a:t>r1, 0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(r2)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80" name="CustomShape 6"/>
          <p:cNvSpPr/>
          <p:nvPr/>
        </p:nvSpPr>
        <p:spPr>
          <a:xfrm>
            <a:off x="808200" y="2886120"/>
            <a:ext cx="1841400" cy="8197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360" tIns="44280" rIns="90360" bIns="4428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sub r4,</a:t>
            </a:r>
            <a:r>
              <a:rPr lang="en-US" sz="2400" b="1" strike="noStrike" spc="-1">
                <a:solidFill>
                  <a:srgbClr val="0000FF"/>
                </a:solidFill>
                <a:latin typeface="Arial"/>
                <a:ea typeface="DejaVu Sans"/>
              </a:rPr>
              <a:t>r1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,r6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81" name="CustomShape 7"/>
          <p:cNvSpPr/>
          <p:nvPr/>
        </p:nvSpPr>
        <p:spPr>
          <a:xfrm>
            <a:off x="808200" y="3819600"/>
            <a:ext cx="1841400" cy="8197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360" tIns="44280" rIns="90360" bIns="4428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and r6,</a:t>
            </a:r>
            <a:r>
              <a:rPr lang="en-US" sz="2400" b="1" strike="noStrike" spc="-1">
                <a:solidFill>
                  <a:srgbClr val="C0504D"/>
                </a:solidFill>
                <a:latin typeface="Arial"/>
                <a:ea typeface="DejaVu Sans"/>
              </a:rPr>
              <a:t>r1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,r7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grpSp>
        <p:nvGrpSpPr>
          <p:cNvPr id="882" name="Group 8"/>
          <p:cNvGrpSpPr/>
          <p:nvPr/>
        </p:nvGrpSpPr>
        <p:grpSpPr>
          <a:xfrm>
            <a:off x="2715480" y="1792440"/>
            <a:ext cx="3674520" cy="699480"/>
            <a:chOff x="2715480" y="1792440"/>
            <a:chExt cx="3674520" cy="699480"/>
          </a:xfrm>
        </p:grpSpPr>
        <p:grpSp>
          <p:nvGrpSpPr>
            <p:cNvPr id="883" name="Group 9"/>
            <p:cNvGrpSpPr/>
            <p:nvPr/>
          </p:nvGrpSpPr>
          <p:grpSpPr>
            <a:xfrm>
              <a:off x="3614040" y="1957320"/>
              <a:ext cx="452520" cy="369000"/>
              <a:chOff x="3614040" y="1957320"/>
              <a:chExt cx="452520" cy="369000"/>
            </a:xfrm>
          </p:grpSpPr>
          <p:grpSp>
            <p:nvGrpSpPr>
              <p:cNvPr id="884" name="Group 10"/>
              <p:cNvGrpSpPr/>
              <p:nvPr/>
            </p:nvGrpSpPr>
            <p:grpSpPr>
              <a:xfrm>
                <a:off x="3627360" y="1957320"/>
                <a:ext cx="421920" cy="369000"/>
                <a:chOff x="3627360" y="1957320"/>
                <a:chExt cx="421920" cy="369000"/>
              </a:xfrm>
            </p:grpSpPr>
            <p:sp>
              <p:nvSpPr>
                <p:cNvPr id="885" name="CustomShape 11"/>
                <p:cNvSpPr/>
                <p:nvPr/>
              </p:nvSpPr>
              <p:spPr>
                <a:xfrm>
                  <a:off x="3838680" y="1957320"/>
                  <a:ext cx="210600" cy="365040"/>
                </a:xfrm>
                <a:prstGeom prst="rect">
                  <a:avLst/>
                </a:prstGeom>
                <a:solidFill>
                  <a:schemeClr val="accent1"/>
                </a:solidFill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86" name="CustomShape 12"/>
                <p:cNvSpPr/>
                <p:nvPr/>
              </p:nvSpPr>
              <p:spPr>
                <a:xfrm>
                  <a:off x="3627360" y="1957320"/>
                  <a:ext cx="421560" cy="369000"/>
                </a:xfrm>
                <a:prstGeom prst="rect">
                  <a:avLst/>
                </a:prstGeom>
                <a:noFill/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887" name="CustomShape 13"/>
              <p:cNvSpPr/>
              <p:nvPr/>
            </p:nvSpPr>
            <p:spPr>
              <a:xfrm>
                <a:off x="3614040" y="1997640"/>
                <a:ext cx="452520" cy="242640"/>
              </a:xfrm>
              <a:prstGeom prst="rect">
                <a:avLst/>
              </a:prstGeom>
              <a:noFill/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Reg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sp>
          <p:nvSpPr>
            <p:cNvPr id="888" name="Line 14"/>
            <p:cNvSpPr/>
            <p:nvPr/>
          </p:nvSpPr>
          <p:spPr>
            <a:xfrm>
              <a:off x="4051440" y="2031840"/>
              <a:ext cx="46620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9" name="Line 15"/>
            <p:cNvSpPr/>
            <p:nvPr/>
          </p:nvSpPr>
          <p:spPr>
            <a:xfrm>
              <a:off x="4051440" y="2252520"/>
              <a:ext cx="46620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890" name="Group 16"/>
            <p:cNvGrpSpPr/>
            <p:nvPr/>
          </p:nvGrpSpPr>
          <p:grpSpPr>
            <a:xfrm>
              <a:off x="4434480" y="1848240"/>
              <a:ext cx="379440" cy="588240"/>
              <a:chOff x="4434480" y="1848240"/>
              <a:chExt cx="379440" cy="588240"/>
            </a:xfrm>
          </p:grpSpPr>
          <p:sp>
            <p:nvSpPr>
              <p:cNvPr id="891" name="CustomShape 17"/>
              <p:cNvSpPr/>
              <p:nvPr/>
            </p:nvSpPr>
            <p:spPr>
              <a:xfrm rot="16200000">
                <a:off x="4341600" y="1964160"/>
                <a:ext cx="588240" cy="356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2" name="CustomShape 18"/>
              <p:cNvSpPr/>
              <p:nvPr/>
            </p:nvSpPr>
            <p:spPr>
              <a:xfrm rot="5400000">
                <a:off x="4434840" y="2046960"/>
                <a:ext cx="189360" cy="1900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3" name="CustomShape 19"/>
              <p:cNvSpPr/>
              <p:nvPr/>
            </p:nvSpPr>
            <p:spPr>
              <a:xfrm rot="5400000">
                <a:off x="4448160" y="2068200"/>
                <a:ext cx="166320" cy="14652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4" name="CustomShape 20"/>
              <p:cNvSpPr/>
              <p:nvPr/>
            </p:nvSpPr>
            <p:spPr>
              <a:xfrm rot="16200000">
                <a:off x="4457880" y="1985760"/>
                <a:ext cx="455760" cy="241920"/>
              </a:xfrm>
              <a:prstGeom prst="rect">
                <a:avLst/>
              </a:prstGeom>
              <a:noFill/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ALU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sp>
          <p:nvSpPr>
            <p:cNvPr id="895" name="Line 21"/>
            <p:cNvSpPr/>
            <p:nvPr/>
          </p:nvSpPr>
          <p:spPr>
            <a:xfrm>
              <a:off x="4817880" y="2143080"/>
              <a:ext cx="46800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6" name="Line 22"/>
            <p:cNvSpPr/>
            <p:nvPr/>
          </p:nvSpPr>
          <p:spPr>
            <a:xfrm>
              <a:off x="5626080" y="2143080"/>
              <a:ext cx="46836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897" name="Group 23"/>
            <p:cNvGrpSpPr/>
            <p:nvPr/>
          </p:nvGrpSpPr>
          <p:grpSpPr>
            <a:xfrm>
              <a:off x="5055120" y="1959120"/>
              <a:ext cx="627840" cy="367560"/>
              <a:chOff x="5055120" y="1959120"/>
              <a:chExt cx="627840" cy="367560"/>
            </a:xfrm>
          </p:grpSpPr>
          <p:sp>
            <p:nvSpPr>
              <p:cNvPr id="898" name="CustomShape 24"/>
              <p:cNvSpPr/>
              <p:nvPr/>
            </p:nvSpPr>
            <p:spPr>
              <a:xfrm>
                <a:off x="5160960" y="1959120"/>
                <a:ext cx="423000" cy="367560"/>
              </a:xfrm>
              <a:prstGeom prst="rect">
                <a:avLst/>
              </a:prstGeom>
              <a:solidFill>
                <a:schemeClr val="bg1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9" name="CustomShape 25"/>
              <p:cNvSpPr/>
              <p:nvPr/>
            </p:nvSpPr>
            <p:spPr>
              <a:xfrm>
                <a:off x="5055120" y="1999080"/>
                <a:ext cx="627840" cy="242640"/>
              </a:xfrm>
              <a:prstGeom prst="rect">
                <a:avLst/>
              </a:prstGeom>
              <a:noFill/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DMem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sp>
          <p:nvSpPr>
            <p:cNvPr id="900" name="CustomShape 26"/>
            <p:cNvSpPr/>
            <p:nvPr/>
          </p:nvSpPr>
          <p:spPr>
            <a:xfrm>
              <a:off x="5115960" y="2143080"/>
              <a:ext cx="633600" cy="293040"/>
            </a:xfrm>
            <a:custGeom>
              <a:avLst/>
              <a:gdLst/>
              <a:ahLst/>
              <a:cxnLst/>
              <a:rect l="l" t="t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1" name="Line 27"/>
            <p:cNvSpPr/>
            <p:nvPr/>
          </p:nvSpPr>
          <p:spPr>
            <a:xfrm>
              <a:off x="3187800" y="2253960"/>
              <a:ext cx="43956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2" name="Line 28"/>
            <p:cNvSpPr/>
            <p:nvPr/>
          </p:nvSpPr>
          <p:spPr>
            <a:xfrm>
              <a:off x="3130560" y="2031840"/>
              <a:ext cx="49464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903" name="Group 29"/>
            <p:cNvGrpSpPr/>
            <p:nvPr/>
          </p:nvGrpSpPr>
          <p:grpSpPr>
            <a:xfrm>
              <a:off x="2715480" y="1959120"/>
              <a:ext cx="592560" cy="367560"/>
              <a:chOff x="2715480" y="1959120"/>
              <a:chExt cx="592560" cy="367560"/>
            </a:xfrm>
          </p:grpSpPr>
          <p:sp>
            <p:nvSpPr>
              <p:cNvPr id="904" name="CustomShape 30"/>
              <p:cNvSpPr/>
              <p:nvPr/>
            </p:nvSpPr>
            <p:spPr>
              <a:xfrm>
                <a:off x="2800080" y="1959120"/>
                <a:ext cx="424800" cy="367560"/>
              </a:xfrm>
              <a:prstGeom prst="rect">
                <a:avLst/>
              </a:prstGeom>
              <a:solidFill>
                <a:schemeClr val="bg1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05" name="CustomShape 31"/>
              <p:cNvSpPr/>
              <p:nvPr/>
            </p:nvSpPr>
            <p:spPr>
              <a:xfrm>
                <a:off x="2715480" y="1999080"/>
                <a:ext cx="592560" cy="242640"/>
              </a:xfrm>
              <a:prstGeom prst="rect">
                <a:avLst/>
              </a:prstGeom>
              <a:noFill/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Ifetch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grpSp>
          <p:nvGrpSpPr>
            <p:cNvPr id="906" name="Group 32"/>
            <p:cNvGrpSpPr/>
            <p:nvPr/>
          </p:nvGrpSpPr>
          <p:grpSpPr>
            <a:xfrm>
              <a:off x="3373200" y="1792440"/>
              <a:ext cx="2493360" cy="699480"/>
              <a:chOff x="3373200" y="1792440"/>
              <a:chExt cx="2493360" cy="699480"/>
            </a:xfrm>
          </p:grpSpPr>
          <p:sp>
            <p:nvSpPr>
              <p:cNvPr id="907" name="CustomShape 33"/>
              <p:cNvSpPr/>
              <p:nvPr/>
            </p:nvSpPr>
            <p:spPr>
              <a:xfrm>
                <a:off x="4176000" y="1792440"/>
                <a:ext cx="85320" cy="699480"/>
              </a:xfrm>
              <a:prstGeom prst="rect">
                <a:avLst/>
              </a:prstGeom>
              <a:solidFill>
                <a:schemeClr val="accent2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08" name="CustomShape 34"/>
              <p:cNvSpPr/>
              <p:nvPr/>
            </p:nvSpPr>
            <p:spPr>
              <a:xfrm>
                <a:off x="5781240" y="1792440"/>
                <a:ext cx="85320" cy="699480"/>
              </a:xfrm>
              <a:prstGeom prst="rect">
                <a:avLst/>
              </a:prstGeom>
              <a:solidFill>
                <a:schemeClr val="accent2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09" name="CustomShape 35"/>
              <p:cNvSpPr/>
              <p:nvPr/>
            </p:nvSpPr>
            <p:spPr>
              <a:xfrm>
                <a:off x="3373200" y="1792440"/>
                <a:ext cx="85320" cy="699480"/>
              </a:xfrm>
              <a:prstGeom prst="rect">
                <a:avLst/>
              </a:prstGeom>
              <a:solidFill>
                <a:schemeClr val="accent2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10" name="CustomShape 36"/>
              <p:cNvSpPr/>
              <p:nvPr/>
            </p:nvSpPr>
            <p:spPr>
              <a:xfrm>
                <a:off x="4978440" y="1796400"/>
                <a:ext cx="84240" cy="690120"/>
              </a:xfrm>
              <a:prstGeom prst="rect">
                <a:avLst/>
              </a:prstGeom>
              <a:solidFill>
                <a:schemeClr val="accent2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911" name="Group 37"/>
            <p:cNvGrpSpPr/>
            <p:nvPr/>
          </p:nvGrpSpPr>
          <p:grpSpPr>
            <a:xfrm>
              <a:off x="5936400" y="1944720"/>
              <a:ext cx="453600" cy="369000"/>
              <a:chOff x="5936400" y="1944720"/>
              <a:chExt cx="453600" cy="369000"/>
            </a:xfrm>
          </p:grpSpPr>
          <p:grpSp>
            <p:nvGrpSpPr>
              <p:cNvPr id="912" name="Group 38"/>
              <p:cNvGrpSpPr/>
              <p:nvPr/>
            </p:nvGrpSpPr>
            <p:grpSpPr>
              <a:xfrm>
                <a:off x="5958000" y="1944720"/>
                <a:ext cx="425520" cy="369000"/>
                <a:chOff x="5958000" y="1944720"/>
                <a:chExt cx="425520" cy="369000"/>
              </a:xfrm>
            </p:grpSpPr>
            <p:sp>
              <p:nvSpPr>
                <p:cNvPr id="913" name="CustomShape 39"/>
                <p:cNvSpPr/>
                <p:nvPr/>
              </p:nvSpPr>
              <p:spPr>
                <a:xfrm flipH="1">
                  <a:off x="5958000" y="1944720"/>
                  <a:ext cx="212400" cy="365040"/>
                </a:xfrm>
                <a:prstGeom prst="rect">
                  <a:avLst/>
                </a:prstGeom>
                <a:solidFill>
                  <a:schemeClr val="accent1"/>
                </a:solidFill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14" name="CustomShape 40"/>
                <p:cNvSpPr/>
                <p:nvPr/>
              </p:nvSpPr>
              <p:spPr>
                <a:xfrm flipH="1">
                  <a:off x="5958000" y="1944720"/>
                  <a:ext cx="425520" cy="369000"/>
                </a:xfrm>
                <a:prstGeom prst="rect">
                  <a:avLst/>
                </a:prstGeom>
                <a:noFill/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915" name="CustomShape 41"/>
              <p:cNvSpPr/>
              <p:nvPr/>
            </p:nvSpPr>
            <p:spPr>
              <a:xfrm flipH="1">
                <a:off x="5936400" y="1984680"/>
                <a:ext cx="453600" cy="242640"/>
              </a:xfrm>
              <a:prstGeom prst="rect">
                <a:avLst/>
              </a:prstGeom>
              <a:noFill/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Reg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</p:grpSp>
      <p:grpSp>
        <p:nvGrpSpPr>
          <p:cNvPr id="916" name="Group 42"/>
          <p:cNvGrpSpPr/>
          <p:nvPr/>
        </p:nvGrpSpPr>
        <p:grpSpPr>
          <a:xfrm>
            <a:off x="3535200" y="2725560"/>
            <a:ext cx="4463280" cy="701280"/>
            <a:chOff x="3535200" y="2725560"/>
            <a:chExt cx="4463280" cy="701280"/>
          </a:xfrm>
        </p:grpSpPr>
        <p:grpSp>
          <p:nvGrpSpPr>
            <p:cNvPr id="917" name="Group 43"/>
            <p:cNvGrpSpPr/>
            <p:nvPr/>
          </p:nvGrpSpPr>
          <p:grpSpPr>
            <a:xfrm>
              <a:off x="4433040" y="2887560"/>
              <a:ext cx="452520" cy="369000"/>
              <a:chOff x="4433040" y="2887560"/>
              <a:chExt cx="452520" cy="369000"/>
            </a:xfrm>
          </p:grpSpPr>
          <p:grpSp>
            <p:nvGrpSpPr>
              <p:cNvPr id="918" name="Group 44"/>
              <p:cNvGrpSpPr/>
              <p:nvPr/>
            </p:nvGrpSpPr>
            <p:grpSpPr>
              <a:xfrm>
                <a:off x="4446720" y="2887560"/>
                <a:ext cx="421560" cy="369000"/>
                <a:chOff x="4446720" y="2887560"/>
                <a:chExt cx="421560" cy="369000"/>
              </a:xfrm>
            </p:grpSpPr>
            <p:sp>
              <p:nvSpPr>
                <p:cNvPr id="919" name="CustomShape 45"/>
                <p:cNvSpPr/>
                <p:nvPr/>
              </p:nvSpPr>
              <p:spPr>
                <a:xfrm>
                  <a:off x="4657680" y="2887560"/>
                  <a:ext cx="210240" cy="365040"/>
                </a:xfrm>
                <a:prstGeom prst="rect">
                  <a:avLst/>
                </a:prstGeom>
                <a:solidFill>
                  <a:schemeClr val="accent1"/>
                </a:solidFill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20" name="CustomShape 46"/>
                <p:cNvSpPr/>
                <p:nvPr/>
              </p:nvSpPr>
              <p:spPr>
                <a:xfrm>
                  <a:off x="4446720" y="2887560"/>
                  <a:ext cx="421560" cy="369000"/>
                </a:xfrm>
                <a:prstGeom prst="rect">
                  <a:avLst/>
                </a:prstGeom>
                <a:noFill/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921" name="CustomShape 47"/>
              <p:cNvSpPr/>
              <p:nvPr/>
            </p:nvSpPr>
            <p:spPr>
              <a:xfrm>
                <a:off x="4433040" y="2927880"/>
                <a:ext cx="452520" cy="242640"/>
              </a:xfrm>
              <a:prstGeom prst="rect">
                <a:avLst/>
              </a:prstGeom>
              <a:noFill/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Reg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sp>
          <p:nvSpPr>
            <p:cNvPr id="922" name="Line 48"/>
            <p:cNvSpPr/>
            <p:nvPr/>
          </p:nvSpPr>
          <p:spPr>
            <a:xfrm>
              <a:off x="4870440" y="2962080"/>
              <a:ext cx="126648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3" name="Line 49"/>
            <p:cNvSpPr/>
            <p:nvPr/>
          </p:nvSpPr>
          <p:spPr>
            <a:xfrm>
              <a:off x="4841640" y="3187440"/>
              <a:ext cx="121932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4" name="Line 50"/>
            <p:cNvSpPr/>
            <p:nvPr/>
          </p:nvSpPr>
          <p:spPr>
            <a:xfrm>
              <a:off x="4006800" y="3184200"/>
              <a:ext cx="43956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5" name="Line 51"/>
            <p:cNvSpPr/>
            <p:nvPr/>
          </p:nvSpPr>
          <p:spPr>
            <a:xfrm>
              <a:off x="3949560" y="2962080"/>
              <a:ext cx="49536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926" name="Group 52"/>
            <p:cNvGrpSpPr/>
            <p:nvPr/>
          </p:nvGrpSpPr>
          <p:grpSpPr>
            <a:xfrm>
              <a:off x="3535200" y="2889360"/>
              <a:ext cx="592560" cy="367560"/>
              <a:chOff x="3535200" y="2889360"/>
              <a:chExt cx="592560" cy="367560"/>
            </a:xfrm>
          </p:grpSpPr>
          <p:sp>
            <p:nvSpPr>
              <p:cNvPr id="927" name="CustomShape 53"/>
              <p:cNvSpPr/>
              <p:nvPr/>
            </p:nvSpPr>
            <p:spPr>
              <a:xfrm>
                <a:off x="3619440" y="2889360"/>
                <a:ext cx="425160" cy="367560"/>
              </a:xfrm>
              <a:prstGeom prst="rect">
                <a:avLst/>
              </a:prstGeom>
              <a:solidFill>
                <a:schemeClr val="bg1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28" name="CustomShape 54"/>
              <p:cNvSpPr/>
              <p:nvPr/>
            </p:nvSpPr>
            <p:spPr>
              <a:xfrm>
                <a:off x="3535200" y="2929680"/>
                <a:ext cx="592560" cy="242640"/>
              </a:xfrm>
              <a:prstGeom prst="rect">
                <a:avLst/>
              </a:prstGeom>
              <a:noFill/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Ifetch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sp>
          <p:nvSpPr>
            <p:cNvPr id="929" name="CustomShape 55"/>
            <p:cNvSpPr/>
            <p:nvPr/>
          </p:nvSpPr>
          <p:spPr>
            <a:xfrm>
              <a:off x="4975200" y="2725560"/>
              <a:ext cx="84960" cy="699480"/>
            </a:xfrm>
            <a:prstGeom prst="rect">
              <a:avLst/>
            </a:prstGeom>
            <a:solidFill>
              <a:schemeClr val="accent2"/>
            </a:solidFill>
            <a:ln w="2844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0" name="CustomShape 56"/>
            <p:cNvSpPr/>
            <p:nvPr/>
          </p:nvSpPr>
          <p:spPr>
            <a:xfrm>
              <a:off x="4176720" y="2725560"/>
              <a:ext cx="84960" cy="699480"/>
            </a:xfrm>
            <a:prstGeom prst="rect">
              <a:avLst/>
            </a:prstGeom>
            <a:solidFill>
              <a:schemeClr val="accent2"/>
            </a:solidFill>
            <a:ln w="2844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931" name="Group 57"/>
            <p:cNvGrpSpPr/>
            <p:nvPr/>
          </p:nvGrpSpPr>
          <p:grpSpPr>
            <a:xfrm>
              <a:off x="6041880" y="2725560"/>
              <a:ext cx="1956600" cy="699480"/>
              <a:chOff x="6041880" y="2725560"/>
              <a:chExt cx="1956600" cy="699480"/>
            </a:xfrm>
          </p:grpSpPr>
          <p:sp>
            <p:nvSpPr>
              <p:cNvPr id="932" name="CustomShape 58"/>
              <p:cNvSpPr/>
              <p:nvPr/>
            </p:nvSpPr>
            <p:spPr>
              <a:xfrm rot="16200000">
                <a:off x="5950080" y="2898000"/>
                <a:ext cx="588240" cy="356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3" name="CustomShape 59"/>
              <p:cNvSpPr/>
              <p:nvPr/>
            </p:nvSpPr>
            <p:spPr>
              <a:xfrm rot="5400000">
                <a:off x="6042600" y="2981520"/>
                <a:ext cx="188280" cy="18972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4" name="CustomShape 60"/>
              <p:cNvSpPr/>
              <p:nvPr/>
            </p:nvSpPr>
            <p:spPr>
              <a:xfrm rot="5400000">
                <a:off x="6057000" y="3001680"/>
                <a:ext cx="165960" cy="14688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5" name="CustomShape 61"/>
              <p:cNvSpPr/>
              <p:nvPr/>
            </p:nvSpPr>
            <p:spPr>
              <a:xfrm rot="16200000">
                <a:off x="6067080" y="2919240"/>
                <a:ext cx="455760" cy="241920"/>
              </a:xfrm>
              <a:prstGeom prst="rect">
                <a:avLst/>
              </a:prstGeom>
              <a:noFill/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ALU</a:t>
                </a:r>
                <a:endParaRPr lang="en-US" sz="1000" b="0" strike="noStrike" spc="-1">
                  <a:latin typeface="Arial"/>
                </a:endParaRPr>
              </a:p>
            </p:txBody>
          </p:sp>
          <p:sp>
            <p:nvSpPr>
              <p:cNvPr id="936" name="Line 62"/>
              <p:cNvSpPr/>
              <p:nvPr/>
            </p:nvSpPr>
            <p:spPr>
              <a:xfrm>
                <a:off x="6426000" y="3076560"/>
                <a:ext cx="4683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7" name="Line 63"/>
              <p:cNvSpPr/>
              <p:nvPr/>
            </p:nvSpPr>
            <p:spPr>
              <a:xfrm>
                <a:off x="7234200" y="3076560"/>
                <a:ext cx="46800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8" name="CustomShape 64"/>
              <p:cNvSpPr/>
              <p:nvPr/>
            </p:nvSpPr>
            <p:spPr>
              <a:xfrm>
                <a:off x="6780240" y="2892600"/>
                <a:ext cx="424800" cy="367560"/>
              </a:xfrm>
              <a:prstGeom prst="rect">
                <a:avLst/>
              </a:prstGeom>
              <a:solidFill>
                <a:schemeClr val="bg1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9" name="CustomShape 65"/>
              <p:cNvSpPr/>
              <p:nvPr/>
            </p:nvSpPr>
            <p:spPr>
              <a:xfrm>
                <a:off x="6675840" y="2932560"/>
                <a:ext cx="627840" cy="242640"/>
              </a:xfrm>
              <a:prstGeom prst="rect">
                <a:avLst/>
              </a:prstGeom>
              <a:noFill/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DMem</a:t>
                </a:r>
                <a:endParaRPr lang="en-US" sz="1000" b="0" strike="noStrike" spc="-1">
                  <a:latin typeface="Arial"/>
                </a:endParaRPr>
              </a:p>
            </p:txBody>
          </p:sp>
          <p:sp>
            <p:nvSpPr>
              <p:cNvPr id="940" name="CustomShape 66"/>
              <p:cNvSpPr/>
              <p:nvPr/>
            </p:nvSpPr>
            <p:spPr>
              <a:xfrm>
                <a:off x="6724800" y="3076560"/>
                <a:ext cx="632520" cy="293040"/>
              </a:xfrm>
              <a:custGeom>
                <a:avLst/>
                <a:gdLst/>
                <a:ahLst/>
                <a:cxnLst/>
                <a:rect l="l" t="t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1" name="CustomShape 67"/>
              <p:cNvSpPr/>
              <p:nvPr/>
            </p:nvSpPr>
            <p:spPr>
              <a:xfrm>
                <a:off x="7359480" y="2725560"/>
                <a:ext cx="84960" cy="699480"/>
              </a:xfrm>
              <a:prstGeom prst="rect">
                <a:avLst/>
              </a:prstGeom>
              <a:solidFill>
                <a:schemeClr val="accent2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2" name="CustomShape 68"/>
              <p:cNvSpPr/>
              <p:nvPr/>
            </p:nvSpPr>
            <p:spPr>
              <a:xfrm>
                <a:off x="6561000" y="2730600"/>
                <a:ext cx="84960" cy="689760"/>
              </a:xfrm>
              <a:prstGeom prst="rect">
                <a:avLst/>
              </a:prstGeom>
              <a:solidFill>
                <a:schemeClr val="accent2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943" name="Group 69"/>
              <p:cNvGrpSpPr/>
              <p:nvPr/>
            </p:nvGrpSpPr>
            <p:grpSpPr>
              <a:xfrm>
                <a:off x="7566840" y="2878200"/>
                <a:ext cx="424800" cy="369000"/>
                <a:chOff x="7566840" y="2878200"/>
                <a:chExt cx="424800" cy="369000"/>
              </a:xfrm>
            </p:grpSpPr>
            <p:sp>
              <p:nvSpPr>
                <p:cNvPr id="944" name="CustomShape 70"/>
                <p:cNvSpPr/>
                <p:nvPr/>
              </p:nvSpPr>
              <p:spPr>
                <a:xfrm flipH="1">
                  <a:off x="7566840" y="2878200"/>
                  <a:ext cx="212040" cy="365040"/>
                </a:xfrm>
                <a:prstGeom prst="rect">
                  <a:avLst/>
                </a:prstGeom>
                <a:solidFill>
                  <a:schemeClr val="accent1"/>
                </a:solidFill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45" name="CustomShape 71"/>
                <p:cNvSpPr/>
                <p:nvPr/>
              </p:nvSpPr>
              <p:spPr>
                <a:xfrm flipH="1">
                  <a:off x="7566840" y="2878200"/>
                  <a:ext cx="424800" cy="369000"/>
                </a:xfrm>
                <a:prstGeom prst="rect">
                  <a:avLst/>
                </a:prstGeom>
                <a:noFill/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946" name="CustomShape 72"/>
              <p:cNvSpPr/>
              <p:nvPr/>
            </p:nvSpPr>
            <p:spPr>
              <a:xfrm flipH="1">
                <a:off x="7544880" y="2918520"/>
                <a:ext cx="453600" cy="242640"/>
              </a:xfrm>
              <a:prstGeom prst="rect">
                <a:avLst/>
              </a:prstGeom>
              <a:noFill/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Reg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sp>
          <p:nvSpPr>
            <p:cNvPr id="947" name="CustomShape 73"/>
            <p:cNvSpPr/>
            <p:nvPr/>
          </p:nvSpPr>
          <p:spPr>
            <a:xfrm>
              <a:off x="5756400" y="2727360"/>
              <a:ext cx="84960" cy="699480"/>
            </a:xfrm>
            <a:prstGeom prst="rect">
              <a:avLst/>
            </a:prstGeom>
            <a:solidFill>
              <a:schemeClr val="accent2"/>
            </a:solidFill>
            <a:ln w="2844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8" name="CustomShape 74"/>
            <p:cNvSpPr/>
            <p:nvPr/>
          </p:nvSpPr>
          <p:spPr>
            <a:xfrm>
              <a:off x="5102280" y="2747880"/>
              <a:ext cx="577080" cy="669240"/>
            </a:xfrm>
            <a:prstGeom prst="cloudCallout">
              <a:avLst>
                <a:gd name="adj1" fmla="val 39287"/>
                <a:gd name="adj2" fmla="val 38153"/>
              </a:avLst>
            </a:prstGeom>
            <a:solidFill>
              <a:srgbClr val="0FEFEA"/>
            </a:solidFill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500" b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Bubble</a:t>
              </a:r>
              <a:endParaRPr lang="en-US" sz="1500" b="0" strike="noStrike" spc="-1">
                <a:latin typeface="Arial"/>
              </a:endParaRPr>
            </a:p>
          </p:txBody>
        </p:sp>
      </p:grpSp>
      <p:grpSp>
        <p:nvGrpSpPr>
          <p:cNvPr id="949" name="Group 75"/>
          <p:cNvGrpSpPr/>
          <p:nvPr/>
        </p:nvGrpSpPr>
        <p:grpSpPr>
          <a:xfrm>
            <a:off x="4329000" y="3618000"/>
            <a:ext cx="4463280" cy="712080"/>
            <a:chOff x="4329000" y="3618000"/>
            <a:chExt cx="4463280" cy="712080"/>
          </a:xfrm>
        </p:grpSpPr>
        <p:sp>
          <p:nvSpPr>
            <p:cNvPr id="950" name="Line 76"/>
            <p:cNvSpPr/>
            <p:nvPr/>
          </p:nvSpPr>
          <p:spPr>
            <a:xfrm>
              <a:off x="5663880" y="3865320"/>
              <a:ext cx="126684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1" name="Line 77"/>
            <p:cNvSpPr/>
            <p:nvPr/>
          </p:nvSpPr>
          <p:spPr>
            <a:xfrm>
              <a:off x="5635440" y="4090680"/>
              <a:ext cx="121932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2" name="Line 78"/>
            <p:cNvSpPr/>
            <p:nvPr/>
          </p:nvSpPr>
          <p:spPr>
            <a:xfrm>
              <a:off x="4800600" y="4087800"/>
              <a:ext cx="43956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3" name="Line 79"/>
            <p:cNvSpPr/>
            <p:nvPr/>
          </p:nvSpPr>
          <p:spPr>
            <a:xfrm>
              <a:off x="4743360" y="3865320"/>
              <a:ext cx="49536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954" name="Group 80"/>
            <p:cNvGrpSpPr/>
            <p:nvPr/>
          </p:nvGrpSpPr>
          <p:grpSpPr>
            <a:xfrm>
              <a:off x="4329000" y="3792600"/>
              <a:ext cx="592560" cy="367560"/>
              <a:chOff x="4329000" y="3792600"/>
              <a:chExt cx="592560" cy="367560"/>
            </a:xfrm>
          </p:grpSpPr>
          <p:sp>
            <p:nvSpPr>
              <p:cNvPr id="955" name="CustomShape 81"/>
              <p:cNvSpPr/>
              <p:nvPr/>
            </p:nvSpPr>
            <p:spPr>
              <a:xfrm>
                <a:off x="4413240" y="3792600"/>
                <a:ext cx="425160" cy="367560"/>
              </a:xfrm>
              <a:prstGeom prst="rect">
                <a:avLst/>
              </a:prstGeom>
              <a:solidFill>
                <a:schemeClr val="bg1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56" name="CustomShape 82"/>
              <p:cNvSpPr/>
              <p:nvPr/>
            </p:nvSpPr>
            <p:spPr>
              <a:xfrm>
                <a:off x="4329000" y="3832920"/>
                <a:ext cx="592560" cy="242640"/>
              </a:xfrm>
              <a:prstGeom prst="rect">
                <a:avLst/>
              </a:prstGeom>
              <a:noFill/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Ifetch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sp>
          <p:nvSpPr>
            <p:cNvPr id="957" name="CustomShape 83"/>
            <p:cNvSpPr/>
            <p:nvPr/>
          </p:nvSpPr>
          <p:spPr>
            <a:xfrm>
              <a:off x="5769000" y="3629160"/>
              <a:ext cx="84960" cy="699480"/>
            </a:xfrm>
            <a:prstGeom prst="rect">
              <a:avLst/>
            </a:prstGeom>
            <a:solidFill>
              <a:schemeClr val="accent2"/>
            </a:solidFill>
            <a:ln w="2844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8" name="CustomShape 84"/>
            <p:cNvSpPr/>
            <p:nvPr/>
          </p:nvSpPr>
          <p:spPr>
            <a:xfrm>
              <a:off x="4970520" y="3629160"/>
              <a:ext cx="84960" cy="699480"/>
            </a:xfrm>
            <a:prstGeom prst="rect">
              <a:avLst/>
            </a:prstGeom>
            <a:solidFill>
              <a:schemeClr val="accent2"/>
            </a:solidFill>
            <a:ln w="2844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959" name="Group 85"/>
            <p:cNvGrpSpPr/>
            <p:nvPr/>
          </p:nvGrpSpPr>
          <p:grpSpPr>
            <a:xfrm>
              <a:off x="6835680" y="3629160"/>
              <a:ext cx="1956600" cy="699480"/>
              <a:chOff x="6835680" y="3629160"/>
              <a:chExt cx="1956600" cy="699480"/>
            </a:xfrm>
          </p:grpSpPr>
          <p:sp>
            <p:nvSpPr>
              <p:cNvPr id="960" name="CustomShape 86"/>
              <p:cNvSpPr/>
              <p:nvPr/>
            </p:nvSpPr>
            <p:spPr>
              <a:xfrm rot="16200000">
                <a:off x="6743520" y="3801240"/>
                <a:ext cx="588240" cy="356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61" name="CustomShape 87"/>
              <p:cNvSpPr/>
              <p:nvPr/>
            </p:nvSpPr>
            <p:spPr>
              <a:xfrm rot="5400000">
                <a:off x="6836400" y="3884760"/>
                <a:ext cx="188280" cy="18972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62" name="CustomShape 88"/>
              <p:cNvSpPr/>
              <p:nvPr/>
            </p:nvSpPr>
            <p:spPr>
              <a:xfrm rot="5400000">
                <a:off x="6850440" y="3904920"/>
                <a:ext cx="165960" cy="14688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63" name="CustomShape 89"/>
              <p:cNvSpPr/>
              <p:nvPr/>
            </p:nvSpPr>
            <p:spPr>
              <a:xfrm rot="16200000">
                <a:off x="6860880" y="3822480"/>
                <a:ext cx="455760" cy="241920"/>
              </a:xfrm>
              <a:prstGeom prst="rect">
                <a:avLst/>
              </a:prstGeom>
              <a:noFill/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ALU</a:t>
                </a:r>
                <a:endParaRPr lang="en-US" sz="1000" b="0" strike="noStrike" spc="-1">
                  <a:latin typeface="Arial"/>
                </a:endParaRPr>
              </a:p>
            </p:txBody>
          </p:sp>
          <p:sp>
            <p:nvSpPr>
              <p:cNvPr id="964" name="Line 90"/>
              <p:cNvSpPr/>
              <p:nvPr/>
            </p:nvSpPr>
            <p:spPr>
              <a:xfrm>
                <a:off x="7219440" y="3979800"/>
                <a:ext cx="4683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65" name="Line 91"/>
              <p:cNvSpPr/>
              <p:nvPr/>
            </p:nvSpPr>
            <p:spPr>
              <a:xfrm>
                <a:off x="8027640" y="3979800"/>
                <a:ext cx="4683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66" name="CustomShape 92"/>
              <p:cNvSpPr/>
              <p:nvPr/>
            </p:nvSpPr>
            <p:spPr>
              <a:xfrm>
                <a:off x="7574040" y="3795840"/>
                <a:ext cx="424800" cy="367560"/>
              </a:xfrm>
              <a:prstGeom prst="rect">
                <a:avLst/>
              </a:prstGeom>
              <a:solidFill>
                <a:schemeClr val="bg1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67" name="CustomShape 93"/>
              <p:cNvSpPr/>
              <p:nvPr/>
            </p:nvSpPr>
            <p:spPr>
              <a:xfrm>
                <a:off x="7469640" y="3835800"/>
                <a:ext cx="627840" cy="242640"/>
              </a:xfrm>
              <a:prstGeom prst="rect">
                <a:avLst/>
              </a:prstGeom>
              <a:noFill/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DMem</a:t>
                </a:r>
                <a:endParaRPr lang="en-US" sz="1000" b="0" strike="noStrike" spc="-1">
                  <a:latin typeface="Arial"/>
                </a:endParaRPr>
              </a:p>
            </p:txBody>
          </p:sp>
          <p:sp>
            <p:nvSpPr>
              <p:cNvPr id="968" name="CustomShape 94"/>
              <p:cNvSpPr/>
              <p:nvPr/>
            </p:nvSpPr>
            <p:spPr>
              <a:xfrm>
                <a:off x="7518240" y="3979800"/>
                <a:ext cx="632520" cy="293040"/>
              </a:xfrm>
              <a:custGeom>
                <a:avLst/>
                <a:gdLst/>
                <a:ahLst/>
                <a:cxnLst/>
                <a:rect l="l" t="t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69" name="CustomShape 95"/>
              <p:cNvSpPr/>
              <p:nvPr/>
            </p:nvSpPr>
            <p:spPr>
              <a:xfrm>
                <a:off x="8153280" y="3629160"/>
                <a:ext cx="84960" cy="699480"/>
              </a:xfrm>
              <a:prstGeom prst="rect">
                <a:avLst/>
              </a:prstGeom>
              <a:solidFill>
                <a:schemeClr val="accent2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70" name="CustomShape 96"/>
              <p:cNvSpPr/>
              <p:nvPr/>
            </p:nvSpPr>
            <p:spPr>
              <a:xfrm>
                <a:off x="7354800" y="3633840"/>
                <a:ext cx="84960" cy="689760"/>
              </a:xfrm>
              <a:prstGeom prst="rect">
                <a:avLst/>
              </a:prstGeom>
              <a:solidFill>
                <a:schemeClr val="accent2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971" name="Group 97"/>
              <p:cNvGrpSpPr/>
              <p:nvPr/>
            </p:nvGrpSpPr>
            <p:grpSpPr>
              <a:xfrm>
                <a:off x="8360640" y="3781440"/>
                <a:ext cx="424800" cy="369000"/>
                <a:chOff x="8360640" y="3781440"/>
                <a:chExt cx="424800" cy="369000"/>
              </a:xfrm>
            </p:grpSpPr>
            <p:sp>
              <p:nvSpPr>
                <p:cNvPr id="972" name="CustomShape 98"/>
                <p:cNvSpPr/>
                <p:nvPr/>
              </p:nvSpPr>
              <p:spPr>
                <a:xfrm flipH="1">
                  <a:off x="8360640" y="3781440"/>
                  <a:ext cx="212040" cy="365040"/>
                </a:xfrm>
                <a:prstGeom prst="rect">
                  <a:avLst/>
                </a:prstGeom>
                <a:solidFill>
                  <a:schemeClr val="accent1"/>
                </a:solidFill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3" name="CustomShape 99"/>
                <p:cNvSpPr/>
                <p:nvPr/>
              </p:nvSpPr>
              <p:spPr>
                <a:xfrm flipH="1">
                  <a:off x="8360640" y="3781440"/>
                  <a:ext cx="424800" cy="369000"/>
                </a:xfrm>
                <a:prstGeom prst="rect">
                  <a:avLst/>
                </a:prstGeom>
                <a:noFill/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974" name="CustomShape 100"/>
              <p:cNvSpPr/>
              <p:nvPr/>
            </p:nvSpPr>
            <p:spPr>
              <a:xfrm flipH="1">
                <a:off x="8338680" y="3821760"/>
                <a:ext cx="453600" cy="242640"/>
              </a:xfrm>
              <a:prstGeom prst="rect">
                <a:avLst/>
              </a:prstGeom>
              <a:noFill/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Reg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sp>
          <p:nvSpPr>
            <p:cNvPr id="975" name="CustomShape 101"/>
            <p:cNvSpPr/>
            <p:nvPr/>
          </p:nvSpPr>
          <p:spPr>
            <a:xfrm>
              <a:off x="6550200" y="3630600"/>
              <a:ext cx="84960" cy="699480"/>
            </a:xfrm>
            <a:prstGeom prst="rect">
              <a:avLst/>
            </a:prstGeom>
            <a:solidFill>
              <a:schemeClr val="accent2"/>
            </a:solidFill>
            <a:ln w="2844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6" name="CustomShape 102"/>
            <p:cNvSpPr/>
            <p:nvPr/>
          </p:nvSpPr>
          <p:spPr>
            <a:xfrm>
              <a:off x="5122800" y="3618000"/>
              <a:ext cx="577080" cy="669240"/>
            </a:xfrm>
            <a:prstGeom prst="cloudCallout">
              <a:avLst>
                <a:gd name="adj1" fmla="val 39287"/>
                <a:gd name="adj2" fmla="val 38153"/>
              </a:avLst>
            </a:prstGeom>
            <a:solidFill>
              <a:srgbClr val="0FEFEA"/>
            </a:solidFill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500" b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Bubble</a:t>
              </a:r>
              <a:endParaRPr lang="en-US" sz="1500" b="0" strike="noStrike" spc="-1">
                <a:latin typeface="Arial"/>
              </a:endParaRPr>
            </a:p>
          </p:txBody>
        </p:sp>
        <p:grpSp>
          <p:nvGrpSpPr>
            <p:cNvPr id="977" name="Group 103"/>
            <p:cNvGrpSpPr/>
            <p:nvPr/>
          </p:nvGrpSpPr>
          <p:grpSpPr>
            <a:xfrm>
              <a:off x="5985360" y="3787920"/>
              <a:ext cx="452520" cy="369000"/>
              <a:chOff x="5985360" y="3787920"/>
              <a:chExt cx="452520" cy="369000"/>
            </a:xfrm>
          </p:grpSpPr>
          <p:sp>
            <p:nvSpPr>
              <p:cNvPr id="978" name="CustomShape 104"/>
              <p:cNvSpPr/>
              <p:nvPr/>
            </p:nvSpPr>
            <p:spPr>
              <a:xfrm>
                <a:off x="5999040" y="3787920"/>
                <a:ext cx="428040" cy="361080"/>
              </a:xfrm>
              <a:prstGeom prst="rect">
                <a:avLst/>
              </a:prstGeom>
              <a:solidFill>
                <a:schemeClr val="bg1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79" name="CustomShape 105"/>
              <p:cNvSpPr/>
              <p:nvPr/>
            </p:nvSpPr>
            <p:spPr>
              <a:xfrm>
                <a:off x="6210360" y="3787920"/>
                <a:ext cx="210240" cy="364320"/>
              </a:xfrm>
              <a:prstGeom prst="rect">
                <a:avLst/>
              </a:prstGeom>
              <a:solidFill>
                <a:schemeClr val="accent1"/>
              </a:solidFill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80" name="CustomShape 106"/>
              <p:cNvSpPr/>
              <p:nvPr/>
            </p:nvSpPr>
            <p:spPr>
              <a:xfrm>
                <a:off x="5999040" y="3787920"/>
                <a:ext cx="421560" cy="369000"/>
              </a:xfrm>
              <a:prstGeom prst="rect">
                <a:avLst/>
              </a:prstGeom>
              <a:noFill/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81" name="CustomShape 107"/>
              <p:cNvSpPr/>
              <p:nvPr/>
            </p:nvSpPr>
            <p:spPr>
              <a:xfrm>
                <a:off x="5985360" y="3827880"/>
                <a:ext cx="452520" cy="242640"/>
              </a:xfrm>
              <a:prstGeom prst="rect">
                <a:avLst/>
              </a:prstGeom>
              <a:noFill/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Reg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</p:grpSp>
      <p:sp>
        <p:nvSpPr>
          <p:cNvPr id="982" name="Line 108"/>
          <p:cNvSpPr/>
          <p:nvPr/>
        </p:nvSpPr>
        <p:spPr>
          <a:xfrm>
            <a:off x="6449760" y="4719600"/>
            <a:ext cx="12668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3" name="Line 109"/>
          <p:cNvSpPr/>
          <p:nvPr/>
        </p:nvSpPr>
        <p:spPr>
          <a:xfrm>
            <a:off x="6421320" y="4944960"/>
            <a:ext cx="12189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4" name="Line 110"/>
          <p:cNvSpPr/>
          <p:nvPr/>
        </p:nvSpPr>
        <p:spPr>
          <a:xfrm>
            <a:off x="5586120" y="4941720"/>
            <a:ext cx="43992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5" name="Line 111"/>
          <p:cNvSpPr/>
          <p:nvPr/>
        </p:nvSpPr>
        <p:spPr>
          <a:xfrm>
            <a:off x="5529240" y="4719600"/>
            <a:ext cx="4950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86" name="Group 112"/>
          <p:cNvGrpSpPr/>
          <p:nvPr/>
        </p:nvGrpSpPr>
        <p:grpSpPr>
          <a:xfrm>
            <a:off x="5919480" y="4630680"/>
            <a:ext cx="592560" cy="367560"/>
            <a:chOff x="5919480" y="4630680"/>
            <a:chExt cx="592560" cy="367560"/>
          </a:xfrm>
        </p:grpSpPr>
        <p:sp>
          <p:nvSpPr>
            <p:cNvPr id="987" name="CustomShape 113"/>
            <p:cNvSpPr/>
            <p:nvPr/>
          </p:nvSpPr>
          <p:spPr>
            <a:xfrm>
              <a:off x="6003720" y="4630680"/>
              <a:ext cx="425160" cy="367560"/>
            </a:xfrm>
            <a:prstGeom prst="rect">
              <a:avLst/>
            </a:prstGeom>
            <a:solidFill>
              <a:schemeClr val="bg1"/>
            </a:solidFill>
            <a:ln w="2844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8" name="CustomShape 114"/>
            <p:cNvSpPr/>
            <p:nvPr/>
          </p:nvSpPr>
          <p:spPr>
            <a:xfrm>
              <a:off x="5919480" y="4671000"/>
              <a:ext cx="592560" cy="24264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Ifetch</a:t>
              </a:r>
              <a:endParaRPr lang="en-US" sz="1000" b="0" strike="noStrike" spc="-1">
                <a:latin typeface="Arial"/>
              </a:endParaRPr>
            </a:p>
          </p:txBody>
        </p:sp>
      </p:grpSp>
      <p:sp>
        <p:nvSpPr>
          <p:cNvPr id="989" name="CustomShape 115"/>
          <p:cNvSpPr/>
          <p:nvPr/>
        </p:nvSpPr>
        <p:spPr>
          <a:xfrm>
            <a:off x="6554880" y="4483080"/>
            <a:ext cx="84960" cy="699480"/>
          </a:xfrm>
          <a:prstGeom prst="rect">
            <a:avLst/>
          </a:prstGeom>
          <a:solidFill>
            <a:schemeClr val="accent2"/>
          </a:solidFill>
          <a:ln w="2844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0" name="CustomShape 116"/>
          <p:cNvSpPr/>
          <p:nvPr/>
        </p:nvSpPr>
        <p:spPr>
          <a:xfrm>
            <a:off x="5756400" y="4483080"/>
            <a:ext cx="84960" cy="699480"/>
          </a:xfrm>
          <a:prstGeom prst="rect">
            <a:avLst/>
          </a:prstGeom>
          <a:solidFill>
            <a:schemeClr val="accent2"/>
          </a:solidFill>
          <a:ln w="2844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1" name="CustomShape 117"/>
          <p:cNvSpPr/>
          <p:nvPr/>
        </p:nvSpPr>
        <p:spPr>
          <a:xfrm rot="16200000">
            <a:off x="7529400" y="4655160"/>
            <a:ext cx="588240" cy="35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2844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2" name="CustomShape 118"/>
          <p:cNvSpPr/>
          <p:nvPr/>
        </p:nvSpPr>
        <p:spPr>
          <a:xfrm rot="5400000">
            <a:off x="7623000" y="4737960"/>
            <a:ext cx="188280" cy="1897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3" name="CustomShape 119"/>
          <p:cNvSpPr/>
          <p:nvPr/>
        </p:nvSpPr>
        <p:spPr>
          <a:xfrm rot="5400000">
            <a:off x="7636320" y="4759200"/>
            <a:ext cx="165960" cy="146880"/>
          </a:xfrm>
          <a:custGeom>
            <a:avLst/>
            <a:gdLst/>
            <a:ahLst/>
            <a:cxnLst/>
            <a:rect l="l" t="t" r="r" b="b"/>
            <a:pathLst>
              <a:path w="384" h="288">
                <a:moveTo>
                  <a:pt x="0" y="288"/>
                </a:moveTo>
                <a:lnTo>
                  <a:pt x="192" y="0"/>
                </a:lnTo>
                <a:lnTo>
                  <a:pt x="384" y="288"/>
                </a:lnTo>
              </a:path>
            </a:pathLst>
          </a:custGeom>
          <a:noFill/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4" name="CustomShape 120"/>
          <p:cNvSpPr/>
          <p:nvPr/>
        </p:nvSpPr>
        <p:spPr>
          <a:xfrm rot="16200000">
            <a:off x="7646760" y="4676400"/>
            <a:ext cx="455760" cy="2419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omic Sans MS"/>
                <a:ea typeface="DejaVu Sans"/>
              </a:rPr>
              <a:t>ALU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995" name="Line 121"/>
          <p:cNvSpPr/>
          <p:nvPr/>
        </p:nvSpPr>
        <p:spPr>
          <a:xfrm>
            <a:off x="8005680" y="4833720"/>
            <a:ext cx="4683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6" name="Line 122"/>
          <p:cNvSpPr/>
          <p:nvPr/>
        </p:nvSpPr>
        <p:spPr>
          <a:xfrm>
            <a:off x="8469000" y="4852800"/>
            <a:ext cx="3351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7" name="CustomShape 123"/>
          <p:cNvSpPr/>
          <p:nvPr/>
        </p:nvSpPr>
        <p:spPr>
          <a:xfrm>
            <a:off x="8359920" y="4649760"/>
            <a:ext cx="424800" cy="36756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8" name="CustomShape 124"/>
          <p:cNvSpPr/>
          <p:nvPr/>
        </p:nvSpPr>
        <p:spPr>
          <a:xfrm>
            <a:off x="8255520" y="4689720"/>
            <a:ext cx="627840" cy="24264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omic Sans MS"/>
                <a:ea typeface="DejaVu Sans"/>
              </a:rPr>
              <a:t>DMem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999" name="CustomShape 125"/>
          <p:cNvSpPr/>
          <p:nvPr/>
        </p:nvSpPr>
        <p:spPr>
          <a:xfrm>
            <a:off x="8140680" y="4487760"/>
            <a:ext cx="84960" cy="689760"/>
          </a:xfrm>
          <a:prstGeom prst="rect">
            <a:avLst/>
          </a:prstGeom>
          <a:solidFill>
            <a:schemeClr val="accent2"/>
          </a:solidFill>
          <a:ln w="2844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0" name="CustomShape 126"/>
          <p:cNvSpPr/>
          <p:nvPr/>
        </p:nvSpPr>
        <p:spPr>
          <a:xfrm>
            <a:off x="7335720" y="4484520"/>
            <a:ext cx="84960" cy="699480"/>
          </a:xfrm>
          <a:prstGeom prst="rect">
            <a:avLst/>
          </a:prstGeom>
          <a:solidFill>
            <a:schemeClr val="accent2"/>
          </a:solidFill>
          <a:ln w="2844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1" name="CustomShape 127"/>
          <p:cNvSpPr/>
          <p:nvPr/>
        </p:nvSpPr>
        <p:spPr>
          <a:xfrm>
            <a:off x="5113440" y="4483080"/>
            <a:ext cx="577080" cy="669240"/>
          </a:xfrm>
          <a:prstGeom prst="cloudCallout">
            <a:avLst>
              <a:gd name="adj1" fmla="val 39287"/>
              <a:gd name="adj2" fmla="val 38153"/>
            </a:avLst>
          </a:prstGeom>
          <a:solidFill>
            <a:srgbClr val="0FEFEA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500" b="1" strike="noStrike" spc="-1">
                <a:solidFill>
                  <a:srgbClr val="000000"/>
                </a:solidFill>
                <a:latin typeface="Comic Sans MS"/>
                <a:ea typeface="DejaVu Sans"/>
              </a:rPr>
              <a:t>Bubble</a:t>
            </a:r>
            <a:endParaRPr lang="en-US" sz="1500" b="0" strike="noStrike" spc="-1">
              <a:latin typeface="Arial"/>
            </a:endParaRPr>
          </a:p>
        </p:txBody>
      </p:sp>
      <p:grpSp>
        <p:nvGrpSpPr>
          <p:cNvPr id="1002" name="Group 128"/>
          <p:cNvGrpSpPr/>
          <p:nvPr/>
        </p:nvGrpSpPr>
        <p:grpSpPr>
          <a:xfrm>
            <a:off x="6771240" y="4641840"/>
            <a:ext cx="452520" cy="369000"/>
            <a:chOff x="6771240" y="4641840"/>
            <a:chExt cx="452520" cy="369000"/>
          </a:xfrm>
        </p:grpSpPr>
        <p:sp>
          <p:nvSpPr>
            <p:cNvPr id="1003" name="CustomShape 129"/>
            <p:cNvSpPr/>
            <p:nvPr/>
          </p:nvSpPr>
          <p:spPr>
            <a:xfrm>
              <a:off x="6784920" y="4641840"/>
              <a:ext cx="428040" cy="361080"/>
            </a:xfrm>
            <a:prstGeom prst="rect">
              <a:avLst/>
            </a:prstGeom>
            <a:solidFill>
              <a:schemeClr val="bg1"/>
            </a:solidFill>
            <a:ln w="2844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4" name="CustomShape 130"/>
            <p:cNvSpPr/>
            <p:nvPr/>
          </p:nvSpPr>
          <p:spPr>
            <a:xfrm>
              <a:off x="6996240" y="4641840"/>
              <a:ext cx="210240" cy="364320"/>
            </a:xfrm>
            <a:prstGeom prst="rect">
              <a:avLst/>
            </a:prstGeom>
            <a:solidFill>
              <a:schemeClr val="accent1"/>
            </a:solidFill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5" name="CustomShape 131"/>
            <p:cNvSpPr/>
            <p:nvPr/>
          </p:nvSpPr>
          <p:spPr>
            <a:xfrm>
              <a:off x="6784920" y="4641840"/>
              <a:ext cx="421560" cy="369000"/>
            </a:xfrm>
            <a:prstGeom prst="rect">
              <a:avLst/>
            </a:prstGeom>
            <a:noFill/>
            <a:ln w="2844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6" name="CustomShape 132"/>
            <p:cNvSpPr/>
            <p:nvPr/>
          </p:nvSpPr>
          <p:spPr>
            <a:xfrm>
              <a:off x="6771240" y="4681800"/>
              <a:ext cx="452520" cy="24264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Reg</a:t>
              </a:r>
              <a:endParaRPr lang="en-US" sz="1000" b="0" strike="noStrike" spc="-1">
                <a:latin typeface="Arial"/>
              </a:endParaRPr>
            </a:p>
          </p:txBody>
        </p:sp>
      </p:grpSp>
      <p:sp>
        <p:nvSpPr>
          <p:cNvPr id="1007" name="Line 133"/>
          <p:cNvSpPr/>
          <p:nvPr/>
        </p:nvSpPr>
        <p:spPr>
          <a:xfrm>
            <a:off x="5832360" y="2120760"/>
            <a:ext cx="228600" cy="838080"/>
          </a:xfrm>
          <a:prstGeom prst="line">
            <a:avLst/>
          </a:prstGeom>
          <a:ln w="76320">
            <a:solidFill>
              <a:schemeClr val="hlink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8" name="Line 134"/>
          <p:cNvSpPr/>
          <p:nvPr/>
        </p:nvSpPr>
        <p:spPr>
          <a:xfrm>
            <a:off x="6136920" y="2120760"/>
            <a:ext cx="76320" cy="1828800"/>
          </a:xfrm>
          <a:prstGeom prst="line">
            <a:avLst/>
          </a:prstGeom>
          <a:ln w="76320">
            <a:solidFill>
              <a:schemeClr val="hlink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9" name="CustomShape 135"/>
          <p:cNvSpPr/>
          <p:nvPr/>
        </p:nvSpPr>
        <p:spPr>
          <a:xfrm>
            <a:off x="939240" y="5389560"/>
            <a:ext cx="7424640" cy="3949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FF"/>
                </a:solidFill>
                <a:latin typeface="Comic Sans MS"/>
                <a:ea typeface="DejaVu Sans"/>
              </a:rPr>
              <a:t>Pipeline should be stalled till the data becomes available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Load-Use Data Hazard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011" name="Picture 2"/>
          <p:cNvPicPr/>
          <p:nvPr/>
        </p:nvPicPr>
        <p:blipFill>
          <a:blip r:embed="rId2"/>
          <a:stretch/>
        </p:blipFill>
        <p:spPr>
          <a:xfrm>
            <a:off x="0" y="1600200"/>
            <a:ext cx="9143280" cy="48427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Load-Use Data Hazard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1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Load-Use Hazard check 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014" name="Picture 2"/>
          <p:cNvPicPr/>
          <p:nvPr/>
        </p:nvPicPr>
        <p:blipFill>
          <a:blip r:embed="rId3"/>
          <a:stretch/>
        </p:blipFill>
        <p:spPr>
          <a:xfrm>
            <a:off x="1066680" y="2209680"/>
            <a:ext cx="6804720" cy="1910520"/>
          </a:xfrm>
          <a:prstGeom prst="rect">
            <a:avLst/>
          </a:prstGeom>
          <a:ln w="9360">
            <a:noFill/>
          </a:ln>
        </p:spPr>
      </p:pic>
      <p:sp>
        <p:nvSpPr>
          <p:cNvPr id="1015" name="CustomShape 3"/>
          <p:cNvSpPr/>
          <p:nvPr/>
        </p:nvSpPr>
        <p:spPr>
          <a:xfrm rot="5400000" flipH="1" flipV="1">
            <a:off x="647280" y="3008880"/>
            <a:ext cx="1447200" cy="76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6" name="CustomShape 4"/>
          <p:cNvSpPr/>
          <p:nvPr/>
        </p:nvSpPr>
        <p:spPr>
          <a:xfrm>
            <a:off x="19080" y="4191120"/>
            <a:ext cx="35488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0000"/>
                </a:solidFill>
                <a:latin typeface="Calibri"/>
                <a:ea typeface="DejaVu Sans"/>
              </a:rPr>
              <a:t>Is the instruction is load ??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17" name="CustomShape 5"/>
          <p:cNvSpPr/>
          <p:nvPr/>
        </p:nvSpPr>
        <p:spPr>
          <a:xfrm>
            <a:off x="1102320" y="5253480"/>
            <a:ext cx="72046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0000"/>
                </a:solidFill>
                <a:latin typeface="Calibri"/>
                <a:ea typeface="DejaVu Sans"/>
              </a:rPr>
              <a:t>How can we insert NOP in the pipe??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8" name="Picture 2"/>
          <p:cNvPicPr/>
          <p:nvPr/>
        </p:nvPicPr>
        <p:blipFill>
          <a:blip r:embed="rId2"/>
          <a:stretch/>
        </p:blipFill>
        <p:spPr>
          <a:xfrm>
            <a:off x="0" y="981000"/>
            <a:ext cx="9143280" cy="5876280"/>
          </a:xfrm>
          <a:prstGeom prst="rect">
            <a:avLst/>
          </a:prstGeom>
          <a:ln w="9360">
            <a:noFill/>
          </a:ln>
        </p:spPr>
      </p:pic>
      <p:sp>
        <p:nvSpPr>
          <p:cNvPr id="1019" name="CustomShape 1"/>
          <p:cNvSpPr/>
          <p:nvPr/>
        </p:nvSpPr>
        <p:spPr>
          <a:xfrm>
            <a:off x="457200" y="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Data Hazard Detection H/W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Question??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9500"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Assume </a:t>
            </a:r>
            <a:endParaRPr lang="en-US" sz="32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Fetch = 10 ns </a:t>
            </a:r>
            <a:endParaRPr lang="en-US" sz="2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Decode = 6 ns </a:t>
            </a:r>
            <a:endParaRPr lang="en-US" sz="2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Execute = 8 ns </a:t>
            </a:r>
            <a:endParaRPr lang="en-US" sz="2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Memory = 10 ns </a:t>
            </a:r>
            <a:endParaRPr lang="en-US" sz="2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Write back = 6 ns</a:t>
            </a:r>
            <a:endParaRPr lang="en-US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What is the speedup of a pipelined processor Vs. Single cycle processor and Multi cycle processor ?</a:t>
            </a:r>
            <a:endParaRPr lang="en-US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r>
              <a:rPr lang="en-US" sz="2800" b="1" u="sng" strike="noStrike" spc="-1">
                <a:solidFill>
                  <a:srgbClr val="000000"/>
                </a:solidFill>
                <a:uFillTx/>
                <a:latin typeface="Calibri"/>
              </a:rPr>
              <a:t>Given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: Number of instructions is 1000 instruction (50% add and sub instructions, 10% load , 10% store, 30% branch)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Pipeline Hazards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57200" y="1371600"/>
            <a:ext cx="822888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8000"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000" b="1" strike="noStrike" spc="-1">
                <a:solidFill>
                  <a:srgbClr val="000000"/>
                </a:solidFill>
                <a:latin typeface="Calibri"/>
              </a:rPr>
              <a:t>Hazards</a:t>
            </a:r>
            <a:r>
              <a:rPr lang="en-US" sz="3000" b="0" strike="noStrike" spc="-1">
                <a:solidFill>
                  <a:srgbClr val="000000"/>
                </a:solidFill>
                <a:latin typeface="Calibri"/>
              </a:rPr>
              <a:t>: Situations that prevent an instruction from being executed in its designated clock cycle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000" b="1" strike="noStrike" spc="-1">
                <a:solidFill>
                  <a:srgbClr val="000000"/>
                </a:solidFill>
                <a:latin typeface="Calibri"/>
              </a:rPr>
              <a:t>Types of Hazards</a:t>
            </a:r>
            <a:endParaRPr lang="en-US" sz="30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3000" b="1" strike="noStrike" spc="-1">
                <a:solidFill>
                  <a:srgbClr val="000000"/>
                </a:solidFill>
                <a:latin typeface="Calibri"/>
              </a:rPr>
              <a:t>Structural Hazards</a:t>
            </a:r>
            <a:r>
              <a:rPr lang="en-US" sz="3000" b="0" strike="noStrike" spc="-1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two different instructions use same h/w in same cycle </a:t>
            </a:r>
            <a:endParaRPr lang="en-US" sz="32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3000" b="1" strike="noStrike" spc="-1">
                <a:solidFill>
                  <a:srgbClr val="000000"/>
                </a:solidFill>
                <a:latin typeface="Calibri"/>
              </a:rPr>
              <a:t>Data Hazards</a:t>
            </a:r>
            <a:r>
              <a:rPr lang="en-US" sz="3000" b="0" strike="noStrike" spc="-1">
                <a:solidFill>
                  <a:srgbClr val="000000"/>
                </a:solidFill>
                <a:latin typeface="Calibri"/>
              </a:rPr>
              <a:t>: An instruction depends on the results of previous instruction</a:t>
            </a:r>
            <a:endParaRPr lang="en-US" sz="30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3000" b="1" strike="noStrike" spc="-1">
                <a:solidFill>
                  <a:srgbClr val="000000"/>
                </a:solidFill>
                <a:latin typeface="Calibri"/>
              </a:rPr>
              <a:t>Control Hazards</a:t>
            </a:r>
            <a:r>
              <a:rPr lang="en-US" sz="3000" b="0" strike="noStrike" spc="-1">
                <a:solidFill>
                  <a:srgbClr val="000000"/>
                </a:solidFill>
                <a:latin typeface="Calibri"/>
              </a:rPr>
              <a:t>: When an instruction changes PC, like branches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latin typeface="Calibri"/>
              </a:rPr>
              <a:t>The simplest hazards solution is to </a:t>
            </a:r>
            <a:r>
              <a:rPr lang="en-US" sz="3000" b="1" strike="noStrike" spc="-1">
                <a:solidFill>
                  <a:srgbClr val="FF0000"/>
                </a:solidFill>
                <a:latin typeface="Calibri"/>
              </a:rPr>
              <a:t>stall the pipeline </a:t>
            </a:r>
            <a:r>
              <a:rPr lang="en-US" sz="3000" b="0" strike="noStrike" spc="-1">
                <a:solidFill>
                  <a:srgbClr val="000000"/>
                </a:solidFill>
                <a:latin typeface="Calibri"/>
              </a:rPr>
              <a:t>(some instructions are allowed to proceed, while other are delayed)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Structural hazards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04920" y="1295280"/>
            <a:ext cx="8686080" cy="533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No two instructions are processed by the same module at the same time. </a:t>
            </a: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Solutions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: </a:t>
            </a:r>
            <a:endParaRPr lang="en-US" sz="32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Stalling the pipeline (inserting bubbles) </a:t>
            </a:r>
            <a:endParaRPr lang="en-US" sz="2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Hardware Duplication 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Structural hazards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04920" y="1295280"/>
            <a:ext cx="8686080" cy="533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Examples</a:t>
            </a:r>
            <a:endParaRPr lang="en-US" sz="32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Instruction fetch is conflicting with data memory access</a:t>
            </a:r>
            <a:endParaRPr lang="en-US" sz="2800" b="0" strike="noStrike" spc="-1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Use two separate caches one for instructions and one for the data.</a:t>
            </a:r>
            <a:endParaRPr lang="en-US" sz="2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Register file is accessed by the instruction in the decode (reading) and the instruction in the write-back (writing)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</a:t>
            </a:r>
            <a:endParaRPr lang="en-US" sz="2800" b="0" strike="noStrike" spc="-1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Ensure that writing is done in the first half of the clock and reading is done at the second half of the clock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Appendix A - Pipelining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29FCB4F-9564-436E-B8B7-97E2FA617A4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0" y="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Structural Hazards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7162920" y="990720"/>
            <a:ext cx="1828080" cy="3010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When two or more different instructions want to use same hardware resource in same cycle </a:t>
            </a:r>
            <a:endParaRPr lang="en-US" sz="16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600" b="0" strike="noStrike" spc="-1">
                <a:solidFill>
                  <a:srgbClr val="FF0000"/>
                </a:solidFill>
                <a:latin typeface="Calibri"/>
                <a:ea typeface="DejaVu Sans"/>
              </a:rPr>
              <a:t>e.g., MEM  uses the same memory port as IF as shown in this slide.</a:t>
            </a:r>
            <a:endParaRPr lang="en-US" sz="16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grpSp>
        <p:nvGrpSpPr>
          <p:cNvPr id="99" name="Group 5"/>
          <p:cNvGrpSpPr/>
          <p:nvPr/>
        </p:nvGrpSpPr>
        <p:grpSpPr>
          <a:xfrm>
            <a:off x="159840" y="1219320"/>
            <a:ext cx="8165520" cy="4724280"/>
            <a:chOff x="159840" y="1219320"/>
            <a:chExt cx="8165520" cy="4724280"/>
          </a:xfrm>
        </p:grpSpPr>
        <p:sp>
          <p:nvSpPr>
            <p:cNvPr id="100" name="CustomShape 6"/>
            <p:cNvSpPr/>
            <p:nvPr/>
          </p:nvSpPr>
          <p:spPr>
            <a:xfrm>
              <a:off x="159840" y="2206440"/>
              <a:ext cx="397800" cy="34423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I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n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s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t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r.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O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r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d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e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r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01" name="Line 7"/>
            <p:cNvSpPr/>
            <p:nvPr/>
          </p:nvSpPr>
          <p:spPr>
            <a:xfrm>
              <a:off x="595800" y="1853640"/>
              <a:ext cx="0" cy="366660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8"/>
            <p:cNvSpPr/>
            <p:nvPr/>
          </p:nvSpPr>
          <p:spPr>
            <a:xfrm>
              <a:off x="757080" y="1219320"/>
              <a:ext cx="2897640" cy="393120"/>
            </a:xfrm>
            <a:prstGeom prst="rect">
              <a:avLst/>
            </a:prstGeom>
            <a:solidFill>
              <a:schemeClr val="bg1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Time (clock cycles)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03" name="CustomShape 9"/>
            <p:cNvSpPr/>
            <p:nvPr/>
          </p:nvSpPr>
          <p:spPr>
            <a:xfrm>
              <a:off x="684720" y="2206440"/>
              <a:ext cx="730080" cy="362880"/>
            </a:xfrm>
            <a:prstGeom prst="rect">
              <a:avLst/>
            </a:prstGeom>
            <a:solidFill>
              <a:schemeClr val="bg1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Load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04" name="CustomShape 10"/>
            <p:cNvSpPr/>
            <p:nvPr/>
          </p:nvSpPr>
          <p:spPr>
            <a:xfrm>
              <a:off x="752400" y="2896920"/>
              <a:ext cx="1141560" cy="362880"/>
            </a:xfrm>
            <a:prstGeom prst="rect">
              <a:avLst/>
            </a:prstGeom>
            <a:solidFill>
              <a:schemeClr val="bg1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Instr 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05" name="CustomShape 11"/>
            <p:cNvSpPr/>
            <p:nvPr/>
          </p:nvSpPr>
          <p:spPr>
            <a:xfrm>
              <a:off x="799920" y="3631320"/>
              <a:ext cx="1141560" cy="362880"/>
            </a:xfrm>
            <a:prstGeom prst="rect">
              <a:avLst/>
            </a:prstGeom>
            <a:solidFill>
              <a:schemeClr val="bg1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Instr 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06" name="CustomShape 12"/>
            <p:cNvSpPr/>
            <p:nvPr/>
          </p:nvSpPr>
          <p:spPr>
            <a:xfrm>
              <a:off x="809640" y="4326120"/>
              <a:ext cx="1141560" cy="362880"/>
            </a:xfrm>
            <a:prstGeom prst="rect">
              <a:avLst/>
            </a:prstGeom>
            <a:solidFill>
              <a:schemeClr val="bg1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Instr 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07" name="CustomShape 13"/>
            <p:cNvSpPr/>
            <p:nvPr/>
          </p:nvSpPr>
          <p:spPr>
            <a:xfrm>
              <a:off x="844560" y="5049000"/>
              <a:ext cx="1141560" cy="362880"/>
            </a:xfrm>
            <a:prstGeom prst="rect">
              <a:avLst/>
            </a:prstGeom>
            <a:solidFill>
              <a:schemeClr val="bg1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Instr 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08" name="Line 14"/>
            <p:cNvSpPr/>
            <p:nvPr/>
          </p:nvSpPr>
          <p:spPr>
            <a:xfrm>
              <a:off x="1094760" y="1641960"/>
              <a:ext cx="6147000" cy="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09" name="Group 15"/>
            <p:cNvGrpSpPr/>
            <p:nvPr/>
          </p:nvGrpSpPr>
          <p:grpSpPr>
            <a:xfrm>
              <a:off x="2385000" y="2218320"/>
              <a:ext cx="452520" cy="341640"/>
              <a:chOff x="2385000" y="2218320"/>
              <a:chExt cx="452520" cy="341640"/>
            </a:xfrm>
          </p:grpSpPr>
          <p:grpSp>
            <p:nvGrpSpPr>
              <p:cNvPr id="110" name="Group 16"/>
              <p:cNvGrpSpPr/>
              <p:nvPr/>
            </p:nvGrpSpPr>
            <p:grpSpPr>
              <a:xfrm>
                <a:off x="2399400" y="2218320"/>
                <a:ext cx="419040" cy="341640"/>
                <a:chOff x="2399400" y="2218320"/>
                <a:chExt cx="419040" cy="341640"/>
              </a:xfrm>
            </p:grpSpPr>
            <p:sp>
              <p:nvSpPr>
                <p:cNvPr id="111" name="CustomShape 17"/>
                <p:cNvSpPr/>
                <p:nvPr/>
              </p:nvSpPr>
              <p:spPr>
                <a:xfrm>
                  <a:off x="2609280" y="2218320"/>
                  <a:ext cx="209160" cy="337680"/>
                </a:xfrm>
                <a:prstGeom prst="rect">
                  <a:avLst/>
                </a:prstGeom>
                <a:solidFill>
                  <a:schemeClr val="accent1"/>
                </a:solidFill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2" name="CustomShape 18"/>
                <p:cNvSpPr/>
                <p:nvPr/>
              </p:nvSpPr>
              <p:spPr>
                <a:xfrm>
                  <a:off x="2399400" y="2218320"/>
                  <a:ext cx="419040" cy="341640"/>
                </a:xfrm>
                <a:prstGeom prst="rect">
                  <a:avLst/>
                </a:prstGeom>
                <a:noFill/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113" name="CustomShape 19"/>
              <p:cNvSpPr/>
              <p:nvPr/>
            </p:nvSpPr>
            <p:spPr>
              <a:xfrm>
                <a:off x="2385000" y="2247120"/>
                <a:ext cx="452520" cy="242640"/>
              </a:xfrm>
              <a:prstGeom prst="rect">
                <a:avLst/>
              </a:prstGeom>
              <a:noFill/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Reg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sp>
          <p:nvSpPr>
            <p:cNvPr id="114" name="Line 20"/>
            <p:cNvSpPr/>
            <p:nvPr/>
          </p:nvSpPr>
          <p:spPr>
            <a:xfrm>
              <a:off x="2822040" y="2287080"/>
              <a:ext cx="46476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Line 21"/>
            <p:cNvSpPr/>
            <p:nvPr/>
          </p:nvSpPr>
          <p:spPr>
            <a:xfrm>
              <a:off x="2822040" y="2491200"/>
              <a:ext cx="46476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16" name="Group 22"/>
            <p:cNvGrpSpPr/>
            <p:nvPr/>
          </p:nvGrpSpPr>
          <p:grpSpPr>
            <a:xfrm>
              <a:off x="3204000" y="2117160"/>
              <a:ext cx="377640" cy="544320"/>
              <a:chOff x="3204000" y="2117160"/>
              <a:chExt cx="377640" cy="544320"/>
            </a:xfrm>
          </p:grpSpPr>
          <p:sp>
            <p:nvSpPr>
              <p:cNvPr id="117" name="CustomShape 23"/>
              <p:cNvSpPr/>
              <p:nvPr/>
            </p:nvSpPr>
            <p:spPr>
              <a:xfrm rot="16200000">
                <a:off x="3132360" y="2212200"/>
                <a:ext cx="544320" cy="3542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" name="CustomShape 24"/>
              <p:cNvSpPr/>
              <p:nvPr/>
            </p:nvSpPr>
            <p:spPr>
              <a:xfrm rot="5400000">
                <a:off x="3210840" y="2294280"/>
                <a:ext cx="175320" cy="18900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9" name="CustomShape 25"/>
              <p:cNvSpPr/>
              <p:nvPr/>
            </p:nvSpPr>
            <p:spPr>
              <a:xfrm rot="5400000">
                <a:off x="3223440" y="2315520"/>
                <a:ext cx="154080" cy="1458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0" name="CustomShape 26"/>
              <p:cNvSpPr/>
              <p:nvPr/>
            </p:nvSpPr>
            <p:spPr>
              <a:xfrm rot="16200000">
                <a:off x="3227040" y="2235600"/>
                <a:ext cx="455760" cy="241920"/>
              </a:xfrm>
              <a:prstGeom prst="rect">
                <a:avLst/>
              </a:prstGeom>
              <a:noFill/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ALU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sp>
          <p:nvSpPr>
            <p:cNvPr id="121" name="Line 27"/>
            <p:cNvSpPr/>
            <p:nvPr/>
          </p:nvSpPr>
          <p:spPr>
            <a:xfrm>
              <a:off x="3585960" y="2389680"/>
              <a:ext cx="46620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Line 28"/>
            <p:cNvSpPr/>
            <p:nvPr/>
          </p:nvSpPr>
          <p:spPr>
            <a:xfrm>
              <a:off x="4391640" y="2389680"/>
              <a:ext cx="46764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CustomShape 29"/>
            <p:cNvSpPr/>
            <p:nvPr/>
          </p:nvSpPr>
          <p:spPr>
            <a:xfrm>
              <a:off x="3940560" y="2219760"/>
              <a:ext cx="422280" cy="340200"/>
            </a:xfrm>
            <a:prstGeom prst="rect">
              <a:avLst/>
            </a:prstGeom>
            <a:solidFill>
              <a:schemeClr val="hlink"/>
            </a:solidFill>
            <a:ln w="2844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CustomShape 30"/>
            <p:cNvSpPr/>
            <p:nvPr/>
          </p:nvSpPr>
          <p:spPr>
            <a:xfrm>
              <a:off x="3834360" y="2248200"/>
              <a:ext cx="627840" cy="24264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DMem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125" name="CustomShape 31"/>
            <p:cNvSpPr/>
            <p:nvPr/>
          </p:nvSpPr>
          <p:spPr>
            <a:xfrm>
              <a:off x="3882600" y="2390040"/>
              <a:ext cx="632160" cy="271080"/>
            </a:xfrm>
            <a:custGeom>
              <a:avLst/>
              <a:gdLst/>
              <a:ahLst/>
              <a:cxnLst/>
              <a:rect l="l" t="t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Line 32"/>
            <p:cNvSpPr/>
            <p:nvPr/>
          </p:nvSpPr>
          <p:spPr>
            <a:xfrm>
              <a:off x="1959840" y="2492640"/>
              <a:ext cx="43956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Line 33"/>
            <p:cNvSpPr/>
            <p:nvPr/>
          </p:nvSpPr>
          <p:spPr>
            <a:xfrm>
              <a:off x="1903320" y="2287080"/>
              <a:ext cx="49284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28" name="Group 34"/>
            <p:cNvGrpSpPr/>
            <p:nvPr/>
          </p:nvGrpSpPr>
          <p:grpSpPr>
            <a:xfrm>
              <a:off x="1489680" y="2219760"/>
              <a:ext cx="592560" cy="340200"/>
              <a:chOff x="1489680" y="2219760"/>
              <a:chExt cx="592560" cy="340200"/>
            </a:xfrm>
          </p:grpSpPr>
          <p:sp>
            <p:nvSpPr>
              <p:cNvPr id="129" name="CustomShape 35"/>
              <p:cNvSpPr/>
              <p:nvPr/>
            </p:nvSpPr>
            <p:spPr>
              <a:xfrm>
                <a:off x="1573920" y="2219760"/>
                <a:ext cx="423000" cy="340200"/>
              </a:xfrm>
              <a:prstGeom prst="rect">
                <a:avLst/>
              </a:prstGeom>
              <a:solidFill>
                <a:schemeClr val="bg1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0" name="CustomShape 36"/>
              <p:cNvSpPr/>
              <p:nvPr/>
            </p:nvSpPr>
            <p:spPr>
              <a:xfrm>
                <a:off x="1489680" y="2248560"/>
                <a:ext cx="592560" cy="242640"/>
              </a:xfrm>
              <a:prstGeom prst="rect">
                <a:avLst/>
              </a:prstGeom>
              <a:noFill/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Ifetch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grpSp>
          <p:nvGrpSpPr>
            <p:cNvPr id="131" name="Group 37"/>
            <p:cNvGrpSpPr/>
            <p:nvPr/>
          </p:nvGrpSpPr>
          <p:grpSpPr>
            <a:xfrm>
              <a:off x="2129760" y="2065320"/>
              <a:ext cx="2471400" cy="647280"/>
              <a:chOff x="2129760" y="2065320"/>
              <a:chExt cx="2471400" cy="647280"/>
            </a:xfrm>
          </p:grpSpPr>
          <p:sp>
            <p:nvSpPr>
              <p:cNvPr id="132" name="CustomShape 38"/>
              <p:cNvSpPr/>
              <p:nvPr/>
            </p:nvSpPr>
            <p:spPr>
              <a:xfrm>
                <a:off x="2925360" y="2065320"/>
                <a:ext cx="84600" cy="647280"/>
              </a:xfrm>
              <a:prstGeom prst="rect">
                <a:avLst/>
              </a:prstGeom>
              <a:solidFill>
                <a:schemeClr val="accent2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3" name="CustomShape 39"/>
              <p:cNvSpPr/>
              <p:nvPr/>
            </p:nvSpPr>
            <p:spPr>
              <a:xfrm>
                <a:off x="4516560" y="2065320"/>
                <a:ext cx="84600" cy="647280"/>
              </a:xfrm>
              <a:prstGeom prst="rect">
                <a:avLst/>
              </a:prstGeom>
              <a:solidFill>
                <a:schemeClr val="accent2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4" name="CustomShape 40"/>
              <p:cNvSpPr/>
              <p:nvPr/>
            </p:nvSpPr>
            <p:spPr>
              <a:xfrm>
                <a:off x="2129760" y="2065320"/>
                <a:ext cx="84600" cy="647280"/>
              </a:xfrm>
              <a:prstGeom prst="rect">
                <a:avLst/>
              </a:prstGeom>
              <a:solidFill>
                <a:schemeClr val="accent2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5" name="CustomShape 41"/>
              <p:cNvSpPr/>
              <p:nvPr/>
            </p:nvSpPr>
            <p:spPr>
              <a:xfrm>
                <a:off x="3720960" y="2069280"/>
                <a:ext cx="83160" cy="638640"/>
              </a:xfrm>
              <a:prstGeom prst="rect">
                <a:avLst/>
              </a:prstGeom>
              <a:solidFill>
                <a:schemeClr val="accent2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36" name="Group 42"/>
            <p:cNvGrpSpPr/>
            <p:nvPr/>
          </p:nvGrpSpPr>
          <p:grpSpPr>
            <a:xfrm>
              <a:off x="4702320" y="2206440"/>
              <a:ext cx="453600" cy="341640"/>
              <a:chOff x="4702320" y="2206440"/>
              <a:chExt cx="453600" cy="341640"/>
            </a:xfrm>
          </p:grpSpPr>
          <p:grpSp>
            <p:nvGrpSpPr>
              <p:cNvPr id="137" name="Group 43"/>
              <p:cNvGrpSpPr/>
              <p:nvPr/>
            </p:nvGrpSpPr>
            <p:grpSpPr>
              <a:xfrm>
                <a:off x="4723560" y="2206440"/>
                <a:ext cx="423720" cy="341640"/>
                <a:chOff x="4723560" y="2206440"/>
                <a:chExt cx="423720" cy="341640"/>
              </a:xfrm>
            </p:grpSpPr>
            <p:sp>
              <p:nvSpPr>
                <p:cNvPr id="138" name="CustomShape 44"/>
                <p:cNvSpPr/>
                <p:nvPr/>
              </p:nvSpPr>
              <p:spPr>
                <a:xfrm flipH="1">
                  <a:off x="4723200" y="2206440"/>
                  <a:ext cx="211320" cy="337680"/>
                </a:xfrm>
                <a:prstGeom prst="rect">
                  <a:avLst/>
                </a:prstGeom>
                <a:solidFill>
                  <a:schemeClr val="accent1"/>
                </a:solidFill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9" name="CustomShape 45"/>
                <p:cNvSpPr/>
                <p:nvPr/>
              </p:nvSpPr>
              <p:spPr>
                <a:xfrm flipH="1">
                  <a:off x="4723200" y="2206440"/>
                  <a:ext cx="423720" cy="341640"/>
                </a:xfrm>
                <a:prstGeom prst="rect">
                  <a:avLst/>
                </a:prstGeom>
                <a:noFill/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140" name="CustomShape 46"/>
              <p:cNvSpPr/>
              <p:nvPr/>
            </p:nvSpPr>
            <p:spPr>
              <a:xfrm flipH="1">
                <a:off x="4702320" y="2234520"/>
                <a:ext cx="453600" cy="242640"/>
              </a:xfrm>
              <a:prstGeom prst="rect">
                <a:avLst/>
              </a:prstGeom>
              <a:noFill/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Reg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grpSp>
          <p:nvGrpSpPr>
            <p:cNvPr id="141" name="Group 47"/>
            <p:cNvGrpSpPr/>
            <p:nvPr/>
          </p:nvGrpSpPr>
          <p:grpSpPr>
            <a:xfrm>
              <a:off x="2290320" y="2770560"/>
              <a:ext cx="3664800" cy="647280"/>
              <a:chOff x="2290320" y="2770560"/>
              <a:chExt cx="3664800" cy="647280"/>
            </a:xfrm>
          </p:grpSpPr>
          <p:grpSp>
            <p:nvGrpSpPr>
              <p:cNvPr id="142" name="Group 48"/>
              <p:cNvGrpSpPr/>
              <p:nvPr/>
            </p:nvGrpSpPr>
            <p:grpSpPr>
              <a:xfrm>
                <a:off x="3185280" y="2923200"/>
                <a:ext cx="452520" cy="341640"/>
                <a:chOff x="3185280" y="2923200"/>
                <a:chExt cx="452520" cy="341640"/>
              </a:xfrm>
            </p:grpSpPr>
            <p:grpSp>
              <p:nvGrpSpPr>
                <p:cNvPr id="143" name="Group 49"/>
                <p:cNvGrpSpPr/>
                <p:nvPr/>
              </p:nvGrpSpPr>
              <p:grpSpPr>
                <a:xfrm>
                  <a:off x="3199320" y="2923200"/>
                  <a:ext cx="420480" cy="341640"/>
                  <a:chOff x="3199320" y="2923200"/>
                  <a:chExt cx="420480" cy="341640"/>
                </a:xfrm>
              </p:grpSpPr>
              <p:sp>
                <p:nvSpPr>
                  <p:cNvPr id="144" name="CustomShape 50"/>
                  <p:cNvSpPr/>
                  <p:nvPr/>
                </p:nvSpPr>
                <p:spPr>
                  <a:xfrm>
                    <a:off x="3409920" y="2923200"/>
                    <a:ext cx="209880" cy="33768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45" name="CustomShape 51"/>
                  <p:cNvSpPr/>
                  <p:nvPr/>
                </p:nvSpPr>
                <p:spPr>
                  <a:xfrm>
                    <a:off x="3199320" y="2923200"/>
                    <a:ext cx="420480" cy="341640"/>
                  </a:xfrm>
                  <a:prstGeom prst="rect">
                    <a:avLst/>
                  </a:prstGeom>
                  <a:noFill/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146" name="CustomShape 52"/>
                <p:cNvSpPr/>
                <p:nvPr/>
              </p:nvSpPr>
              <p:spPr>
                <a:xfrm>
                  <a:off x="3185280" y="2951280"/>
                  <a:ext cx="45252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Reg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147" name="Line 53"/>
              <p:cNvSpPr/>
              <p:nvPr/>
            </p:nvSpPr>
            <p:spPr>
              <a:xfrm>
                <a:off x="3622320" y="2991960"/>
                <a:ext cx="46512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8" name="Line 54"/>
              <p:cNvSpPr/>
              <p:nvPr/>
            </p:nvSpPr>
            <p:spPr>
              <a:xfrm>
                <a:off x="3622320" y="3196440"/>
                <a:ext cx="46512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49" name="Group 55"/>
              <p:cNvGrpSpPr/>
              <p:nvPr/>
            </p:nvGrpSpPr>
            <p:grpSpPr>
              <a:xfrm>
                <a:off x="4004280" y="2822400"/>
                <a:ext cx="378360" cy="544320"/>
                <a:chOff x="4004280" y="2822400"/>
                <a:chExt cx="378360" cy="544320"/>
              </a:xfrm>
            </p:grpSpPr>
            <p:sp>
              <p:nvSpPr>
                <p:cNvPr id="150" name="CustomShape 56"/>
                <p:cNvSpPr/>
                <p:nvPr/>
              </p:nvSpPr>
              <p:spPr>
                <a:xfrm rot="16200000">
                  <a:off x="3932640" y="2916720"/>
                  <a:ext cx="544320" cy="355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51" name="CustomShape 57"/>
                <p:cNvSpPr/>
                <p:nvPr/>
              </p:nvSpPr>
              <p:spPr>
                <a:xfrm rot="5400000">
                  <a:off x="4011120" y="2999160"/>
                  <a:ext cx="175320" cy="18936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52" name="CustomShape 58"/>
                <p:cNvSpPr/>
                <p:nvPr/>
              </p:nvSpPr>
              <p:spPr>
                <a:xfrm rot="5400000">
                  <a:off x="4024080" y="3020760"/>
                  <a:ext cx="154080" cy="146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53" name="CustomShape 59"/>
                <p:cNvSpPr/>
                <p:nvPr/>
              </p:nvSpPr>
              <p:spPr>
                <a:xfrm rot="16200000">
                  <a:off x="4028040" y="2939760"/>
                  <a:ext cx="455760" cy="24192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ALU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154" name="Line 60"/>
              <p:cNvSpPr/>
              <p:nvPr/>
            </p:nvSpPr>
            <p:spPr>
              <a:xfrm>
                <a:off x="4386600" y="3094920"/>
                <a:ext cx="46692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5" name="Line 61"/>
              <p:cNvSpPr/>
              <p:nvPr/>
            </p:nvSpPr>
            <p:spPr>
              <a:xfrm>
                <a:off x="5192640" y="3094920"/>
                <a:ext cx="46692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56" name="Group 62"/>
              <p:cNvGrpSpPr/>
              <p:nvPr/>
            </p:nvGrpSpPr>
            <p:grpSpPr>
              <a:xfrm>
                <a:off x="4633920" y="2924640"/>
                <a:ext cx="627840" cy="340200"/>
                <a:chOff x="4633920" y="2924640"/>
                <a:chExt cx="627840" cy="340200"/>
              </a:xfrm>
            </p:grpSpPr>
            <p:sp>
              <p:nvSpPr>
                <p:cNvPr id="157" name="CustomShape 63"/>
                <p:cNvSpPr/>
                <p:nvPr/>
              </p:nvSpPr>
              <p:spPr>
                <a:xfrm>
                  <a:off x="4740120" y="2924640"/>
                  <a:ext cx="423360" cy="340200"/>
                </a:xfrm>
                <a:prstGeom prst="rect">
                  <a:avLst/>
                </a:pr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58" name="CustomShape 64"/>
                <p:cNvSpPr/>
                <p:nvPr/>
              </p:nvSpPr>
              <p:spPr>
                <a:xfrm>
                  <a:off x="4633920" y="2952720"/>
                  <a:ext cx="62784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DMem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159" name="CustomShape 65"/>
              <p:cNvSpPr/>
              <p:nvPr/>
            </p:nvSpPr>
            <p:spPr>
              <a:xfrm>
                <a:off x="4683960" y="3095280"/>
                <a:ext cx="632160" cy="271080"/>
              </a:xfrm>
              <a:custGeom>
                <a:avLst/>
                <a:gdLst/>
                <a:ahLst/>
                <a:cxnLst/>
                <a:rect l="l" t="t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0" name="Line 66"/>
              <p:cNvSpPr/>
              <p:nvPr/>
            </p:nvSpPr>
            <p:spPr>
              <a:xfrm>
                <a:off x="2760840" y="3197880"/>
                <a:ext cx="43848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1" name="Line 67"/>
              <p:cNvSpPr/>
              <p:nvPr/>
            </p:nvSpPr>
            <p:spPr>
              <a:xfrm>
                <a:off x="2703600" y="2991960"/>
                <a:ext cx="4935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62" name="Group 68"/>
              <p:cNvGrpSpPr/>
              <p:nvPr/>
            </p:nvGrpSpPr>
            <p:grpSpPr>
              <a:xfrm>
                <a:off x="2290320" y="2924640"/>
                <a:ext cx="592560" cy="340200"/>
                <a:chOff x="2290320" y="2924640"/>
                <a:chExt cx="592560" cy="340200"/>
              </a:xfrm>
            </p:grpSpPr>
            <p:sp>
              <p:nvSpPr>
                <p:cNvPr id="163" name="CustomShape 69"/>
                <p:cNvSpPr/>
                <p:nvPr/>
              </p:nvSpPr>
              <p:spPr>
                <a:xfrm>
                  <a:off x="2374200" y="2924640"/>
                  <a:ext cx="423000" cy="340200"/>
                </a:xfrm>
                <a:prstGeom prst="rect">
                  <a:avLst/>
                </a:pr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4" name="CustomShape 70"/>
                <p:cNvSpPr/>
                <p:nvPr/>
              </p:nvSpPr>
              <p:spPr>
                <a:xfrm>
                  <a:off x="2290320" y="2952720"/>
                  <a:ext cx="59256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Ifetch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grpSp>
            <p:nvGrpSpPr>
              <p:cNvPr id="165" name="Group 71"/>
              <p:cNvGrpSpPr/>
              <p:nvPr/>
            </p:nvGrpSpPr>
            <p:grpSpPr>
              <a:xfrm>
                <a:off x="2930760" y="2770560"/>
                <a:ext cx="2471040" cy="647280"/>
                <a:chOff x="2930760" y="2770560"/>
                <a:chExt cx="2471040" cy="647280"/>
              </a:xfrm>
            </p:grpSpPr>
            <p:sp>
              <p:nvSpPr>
                <p:cNvPr id="166" name="CustomShape 72"/>
                <p:cNvSpPr/>
                <p:nvPr/>
              </p:nvSpPr>
              <p:spPr>
                <a:xfrm>
                  <a:off x="3726000" y="2770560"/>
                  <a:ext cx="84600" cy="6472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7" name="CustomShape 73"/>
                <p:cNvSpPr/>
                <p:nvPr/>
              </p:nvSpPr>
              <p:spPr>
                <a:xfrm>
                  <a:off x="5317200" y="2770560"/>
                  <a:ext cx="84600" cy="6472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8" name="CustomShape 74"/>
                <p:cNvSpPr/>
                <p:nvPr/>
              </p:nvSpPr>
              <p:spPr>
                <a:xfrm>
                  <a:off x="2930760" y="2770560"/>
                  <a:ext cx="84600" cy="6472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9" name="CustomShape 75"/>
                <p:cNvSpPr/>
                <p:nvPr/>
              </p:nvSpPr>
              <p:spPr>
                <a:xfrm>
                  <a:off x="4521600" y="2774160"/>
                  <a:ext cx="83160" cy="63864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70" name="Group 76"/>
              <p:cNvGrpSpPr/>
              <p:nvPr/>
            </p:nvGrpSpPr>
            <p:grpSpPr>
              <a:xfrm>
                <a:off x="5501520" y="2911680"/>
                <a:ext cx="453600" cy="341640"/>
                <a:chOff x="5501520" y="2911680"/>
                <a:chExt cx="453600" cy="341640"/>
              </a:xfrm>
            </p:grpSpPr>
            <p:grpSp>
              <p:nvGrpSpPr>
                <p:cNvPr id="171" name="Group 77"/>
                <p:cNvGrpSpPr/>
                <p:nvPr/>
              </p:nvGrpSpPr>
              <p:grpSpPr>
                <a:xfrm>
                  <a:off x="5523840" y="2911680"/>
                  <a:ext cx="424800" cy="341640"/>
                  <a:chOff x="5523840" y="2911680"/>
                  <a:chExt cx="424800" cy="341640"/>
                </a:xfrm>
              </p:grpSpPr>
              <p:sp>
                <p:nvSpPr>
                  <p:cNvPr id="172" name="CustomShape 78"/>
                  <p:cNvSpPr/>
                  <p:nvPr/>
                </p:nvSpPr>
                <p:spPr>
                  <a:xfrm flipH="1">
                    <a:off x="5523840" y="2911680"/>
                    <a:ext cx="211680" cy="33768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3" name="CustomShape 79"/>
                  <p:cNvSpPr/>
                  <p:nvPr/>
                </p:nvSpPr>
                <p:spPr>
                  <a:xfrm flipH="1">
                    <a:off x="5523840" y="2911680"/>
                    <a:ext cx="424440" cy="341640"/>
                  </a:xfrm>
                  <a:prstGeom prst="rect">
                    <a:avLst/>
                  </a:prstGeom>
                  <a:noFill/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174" name="CustomShape 80"/>
                <p:cNvSpPr/>
                <p:nvPr/>
              </p:nvSpPr>
              <p:spPr>
                <a:xfrm flipH="1">
                  <a:off x="5501520" y="2938680"/>
                  <a:ext cx="45360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Reg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</p:grpSp>
        <p:grpSp>
          <p:nvGrpSpPr>
            <p:cNvPr id="175" name="Group 81"/>
            <p:cNvGrpSpPr/>
            <p:nvPr/>
          </p:nvGrpSpPr>
          <p:grpSpPr>
            <a:xfrm>
              <a:off x="3076560" y="3475800"/>
              <a:ext cx="3665880" cy="647280"/>
              <a:chOff x="3076560" y="3475800"/>
              <a:chExt cx="3665880" cy="647280"/>
            </a:xfrm>
          </p:grpSpPr>
          <p:grpSp>
            <p:nvGrpSpPr>
              <p:cNvPr id="176" name="Group 82"/>
              <p:cNvGrpSpPr/>
              <p:nvPr/>
            </p:nvGrpSpPr>
            <p:grpSpPr>
              <a:xfrm>
                <a:off x="3970800" y="3628440"/>
                <a:ext cx="452520" cy="341640"/>
                <a:chOff x="3970800" y="3628440"/>
                <a:chExt cx="452520" cy="341640"/>
              </a:xfrm>
            </p:grpSpPr>
            <p:grpSp>
              <p:nvGrpSpPr>
                <p:cNvPr id="177" name="Group 83"/>
                <p:cNvGrpSpPr/>
                <p:nvPr/>
              </p:nvGrpSpPr>
              <p:grpSpPr>
                <a:xfrm>
                  <a:off x="3985560" y="3628440"/>
                  <a:ext cx="420480" cy="341640"/>
                  <a:chOff x="3985560" y="3628440"/>
                  <a:chExt cx="420480" cy="341640"/>
                </a:xfrm>
              </p:grpSpPr>
              <p:sp>
                <p:nvSpPr>
                  <p:cNvPr id="178" name="CustomShape 84"/>
                  <p:cNvSpPr/>
                  <p:nvPr/>
                </p:nvSpPr>
                <p:spPr>
                  <a:xfrm>
                    <a:off x="4196160" y="3628440"/>
                    <a:ext cx="209880" cy="33768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9" name="CustomShape 85"/>
                  <p:cNvSpPr/>
                  <p:nvPr/>
                </p:nvSpPr>
                <p:spPr>
                  <a:xfrm>
                    <a:off x="3985560" y="3628440"/>
                    <a:ext cx="420480" cy="341640"/>
                  </a:xfrm>
                  <a:prstGeom prst="rect">
                    <a:avLst/>
                  </a:prstGeom>
                  <a:noFill/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180" name="CustomShape 86"/>
                <p:cNvSpPr/>
                <p:nvPr/>
              </p:nvSpPr>
              <p:spPr>
                <a:xfrm>
                  <a:off x="3970800" y="3656520"/>
                  <a:ext cx="45252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Reg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181" name="Line 87"/>
              <p:cNvSpPr/>
              <p:nvPr/>
            </p:nvSpPr>
            <p:spPr>
              <a:xfrm>
                <a:off x="4408560" y="3697200"/>
                <a:ext cx="4647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2" name="Line 88"/>
              <p:cNvSpPr/>
              <p:nvPr/>
            </p:nvSpPr>
            <p:spPr>
              <a:xfrm>
                <a:off x="4408560" y="3901320"/>
                <a:ext cx="4647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83" name="Group 89"/>
              <p:cNvGrpSpPr/>
              <p:nvPr/>
            </p:nvGrpSpPr>
            <p:grpSpPr>
              <a:xfrm>
                <a:off x="4790520" y="3527280"/>
                <a:ext cx="378360" cy="544320"/>
                <a:chOff x="4790520" y="3527280"/>
                <a:chExt cx="378360" cy="544320"/>
              </a:xfrm>
            </p:grpSpPr>
            <p:sp>
              <p:nvSpPr>
                <p:cNvPr id="184" name="CustomShape 90"/>
                <p:cNvSpPr/>
                <p:nvPr/>
              </p:nvSpPr>
              <p:spPr>
                <a:xfrm rot="16200000">
                  <a:off x="4718880" y="3621600"/>
                  <a:ext cx="544320" cy="355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5" name="CustomShape 91"/>
                <p:cNvSpPr/>
                <p:nvPr/>
              </p:nvSpPr>
              <p:spPr>
                <a:xfrm rot="5400000">
                  <a:off x="4797360" y="3704400"/>
                  <a:ext cx="175320" cy="18936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6" name="CustomShape 92"/>
                <p:cNvSpPr/>
                <p:nvPr/>
              </p:nvSpPr>
              <p:spPr>
                <a:xfrm rot="5400000">
                  <a:off x="4810320" y="3725640"/>
                  <a:ext cx="154080" cy="146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7" name="CustomShape 93"/>
                <p:cNvSpPr/>
                <p:nvPr/>
              </p:nvSpPr>
              <p:spPr>
                <a:xfrm rot="16200000">
                  <a:off x="4814280" y="3645000"/>
                  <a:ext cx="455760" cy="24192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ALU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188" name="Line 94"/>
              <p:cNvSpPr/>
              <p:nvPr/>
            </p:nvSpPr>
            <p:spPr>
              <a:xfrm>
                <a:off x="5172840" y="3800160"/>
                <a:ext cx="46692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9" name="Line 95"/>
              <p:cNvSpPr/>
              <p:nvPr/>
            </p:nvSpPr>
            <p:spPr>
              <a:xfrm>
                <a:off x="5978880" y="3800160"/>
                <a:ext cx="46692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90" name="Group 96"/>
              <p:cNvGrpSpPr/>
              <p:nvPr/>
            </p:nvGrpSpPr>
            <p:grpSpPr>
              <a:xfrm>
                <a:off x="5420160" y="3629880"/>
                <a:ext cx="627840" cy="340200"/>
                <a:chOff x="5420160" y="3629880"/>
                <a:chExt cx="627840" cy="340200"/>
              </a:xfrm>
            </p:grpSpPr>
            <p:sp>
              <p:nvSpPr>
                <p:cNvPr id="191" name="CustomShape 97"/>
                <p:cNvSpPr/>
                <p:nvPr/>
              </p:nvSpPr>
              <p:spPr>
                <a:xfrm>
                  <a:off x="5526360" y="3629880"/>
                  <a:ext cx="423360" cy="340200"/>
                </a:xfrm>
                <a:prstGeom prst="rect">
                  <a:avLst/>
                </a:pr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2" name="CustomShape 98"/>
                <p:cNvSpPr/>
                <p:nvPr/>
              </p:nvSpPr>
              <p:spPr>
                <a:xfrm>
                  <a:off x="5420160" y="3657960"/>
                  <a:ext cx="62784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DMem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193" name="CustomShape 99"/>
              <p:cNvSpPr/>
              <p:nvPr/>
            </p:nvSpPr>
            <p:spPr>
              <a:xfrm>
                <a:off x="5470200" y="3800160"/>
                <a:ext cx="632160" cy="271080"/>
              </a:xfrm>
              <a:custGeom>
                <a:avLst/>
                <a:gdLst/>
                <a:ahLst/>
                <a:cxnLst/>
                <a:rect l="l" t="t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4" name="Line 100"/>
              <p:cNvSpPr/>
              <p:nvPr/>
            </p:nvSpPr>
            <p:spPr>
              <a:xfrm>
                <a:off x="3547080" y="3902760"/>
                <a:ext cx="43848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5" name="Line 101"/>
              <p:cNvSpPr/>
              <p:nvPr/>
            </p:nvSpPr>
            <p:spPr>
              <a:xfrm>
                <a:off x="3489840" y="3697200"/>
                <a:ext cx="4935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96" name="Group 102"/>
              <p:cNvGrpSpPr/>
              <p:nvPr/>
            </p:nvGrpSpPr>
            <p:grpSpPr>
              <a:xfrm>
                <a:off x="3076560" y="3629880"/>
                <a:ext cx="592560" cy="340200"/>
                <a:chOff x="3076560" y="3629880"/>
                <a:chExt cx="592560" cy="340200"/>
              </a:xfrm>
            </p:grpSpPr>
            <p:sp>
              <p:nvSpPr>
                <p:cNvPr id="197" name="CustomShape 103"/>
                <p:cNvSpPr/>
                <p:nvPr/>
              </p:nvSpPr>
              <p:spPr>
                <a:xfrm>
                  <a:off x="3160440" y="3629880"/>
                  <a:ext cx="423000" cy="340200"/>
                </a:xfrm>
                <a:prstGeom prst="rect">
                  <a:avLst/>
                </a:pr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8" name="CustomShape 104"/>
                <p:cNvSpPr/>
                <p:nvPr/>
              </p:nvSpPr>
              <p:spPr>
                <a:xfrm>
                  <a:off x="3076560" y="3657960"/>
                  <a:ext cx="59256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Ifetch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grpSp>
            <p:nvGrpSpPr>
              <p:cNvPr id="199" name="Group 105"/>
              <p:cNvGrpSpPr/>
              <p:nvPr/>
            </p:nvGrpSpPr>
            <p:grpSpPr>
              <a:xfrm>
                <a:off x="3717000" y="3475800"/>
                <a:ext cx="2471040" cy="647280"/>
                <a:chOff x="3717000" y="3475800"/>
                <a:chExt cx="2471040" cy="647280"/>
              </a:xfrm>
            </p:grpSpPr>
            <p:sp>
              <p:nvSpPr>
                <p:cNvPr id="200" name="CustomShape 106"/>
                <p:cNvSpPr/>
                <p:nvPr/>
              </p:nvSpPr>
              <p:spPr>
                <a:xfrm>
                  <a:off x="4512240" y="3475800"/>
                  <a:ext cx="84600" cy="6472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1" name="CustomShape 107"/>
                <p:cNvSpPr/>
                <p:nvPr/>
              </p:nvSpPr>
              <p:spPr>
                <a:xfrm>
                  <a:off x="6103440" y="3475800"/>
                  <a:ext cx="84600" cy="6472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2" name="CustomShape 108"/>
                <p:cNvSpPr/>
                <p:nvPr/>
              </p:nvSpPr>
              <p:spPr>
                <a:xfrm>
                  <a:off x="3717000" y="3475800"/>
                  <a:ext cx="84600" cy="6472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3" name="CustomShape 109"/>
                <p:cNvSpPr/>
                <p:nvPr/>
              </p:nvSpPr>
              <p:spPr>
                <a:xfrm>
                  <a:off x="5307840" y="3479400"/>
                  <a:ext cx="83160" cy="63864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204" name="Group 110"/>
              <p:cNvGrpSpPr/>
              <p:nvPr/>
            </p:nvGrpSpPr>
            <p:grpSpPr>
              <a:xfrm>
                <a:off x="6288840" y="3616560"/>
                <a:ext cx="453600" cy="341640"/>
                <a:chOff x="6288840" y="3616560"/>
                <a:chExt cx="453600" cy="341640"/>
              </a:xfrm>
            </p:grpSpPr>
            <p:grpSp>
              <p:nvGrpSpPr>
                <p:cNvPr id="205" name="Group 111"/>
                <p:cNvGrpSpPr/>
                <p:nvPr/>
              </p:nvGrpSpPr>
              <p:grpSpPr>
                <a:xfrm>
                  <a:off x="6310080" y="3616560"/>
                  <a:ext cx="424800" cy="341640"/>
                  <a:chOff x="6310080" y="3616560"/>
                  <a:chExt cx="424800" cy="341640"/>
                </a:xfrm>
              </p:grpSpPr>
              <p:sp>
                <p:nvSpPr>
                  <p:cNvPr id="206" name="CustomShape 112"/>
                  <p:cNvSpPr/>
                  <p:nvPr/>
                </p:nvSpPr>
                <p:spPr>
                  <a:xfrm flipH="1">
                    <a:off x="6310080" y="3616560"/>
                    <a:ext cx="211680" cy="33768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07" name="CustomShape 113"/>
                  <p:cNvSpPr/>
                  <p:nvPr/>
                </p:nvSpPr>
                <p:spPr>
                  <a:xfrm flipH="1">
                    <a:off x="6310080" y="3616560"/>
                    <a:ext cx="424440" cy="341640"/>
                  </a:xfrm>
                  <a:prstGeom prst="rect">
                    <a:avLst/>
                  </a:prstGeom>
                  <a:noFill/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208" name="CustomShape 114"/>
                <p:cNvSpPr/>
                <p:nvPr/>
              </p:nvSpPr>
              <p:spPr>
                <a:xfrm flipH="1">
                  <a:off x="6288840" y="3643920"/>
                  <a:ext cx="45360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Reg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</p:grpSp>
        <p:grpSp>
          <p:nvGrpSpPr>
            <p:cNvPr id="209" name="Group 115"/>
            <p:cNvGrpSpPr/>
            <p:nvPr/>
          </p:nvGrpSpPr>
          <p:grpSpPr>
            <a:xfrm>
              <a:off x="4758840" y="4333680"/>
              <a:ext cx="452520" cy="341640"/>
              <a:chOff x="4758840" y="4333680"/>
              <a:chExt cx="452520" cy="341640"/>
            </a:xfrm>
          </p:grpSpPr>
          <p:grpSp>
            <p:nvGrpSpPr>
              <p:cNvPr id="210" name="Group 116"/>
              <p:cNvGrpSpPr/>
              <p:nvPr/>
            </p:nvGrpSpPr>
            <p:grpSpPr>
              <a:xfrm>
                <a:off x="4772880" y="4333680"/>
                <a:ext cx="419400" cy="341640"/>
                <a:chOff x="4772880" y="4333680"/>
                <a:chExt cx="419400" cy="341640"/>
              </a:xfrm>
            </p:grpSpPr>
            <p:sp>
              <p:nvSpPr>
                <p:cNvPr id="211" name="CustomShape 117"/>
                <p:cNvSpPr/>
                <p:nvPr/>
              </p:nvSpPr>
              <p:spPr>
                <a:xfrm>
                  <a:off x="4983120" y="4333680"/>
                  <a:ext cx="209160" cy="337680"/>
                </a:xfrm>
                <a:prstGeom prst="rect">
                  <a:avLst/>
                </a:prstGeom>
                <a:solidFill>
                  <a:schemeClr val="accent1"/>
                </a:solidFill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2" name="CustomShape 118"/>
                <p:cNvSpPr/>
                <p:nvPr/>
              </p:nvSpPr>
              <p:spPr>
                <a:xfrm>
                  <a:off x="4772880" y="4333680"/>
                  <a:ext cx="419040" cy="341640"/>
                </a:xfrm>
                <a:prstGeom prst="rect">
                  <a:avLst/>
                </a:prstGeom>
                <a:noFill/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213" name="CustomShape 119"/>
              <p:cNvSpPr/>
              <p:nvPr/>
            </p:nvSpPr>
            <p:spPr>
              <a:xfrm>
                <a:off x="4758840" y="4361760"/>
                <a:ext cx="452520" cy="242640"/>
              </a:xfrm>
              <a:prstGeom prst="rect">
                <a:avLst/>
              </a:prstGeom>
              <a:noFill/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Reg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sp>
          <p:nvSpPr>
            <p:cNvPr id="214" name="Line 120"/>
            <p:cNvSpPr/>
            <p:nvPr/>
          </p:nvSpPr>
          <p:spPr>
            <a:xfrm>
              <a:off x="5195880" y="4402440"/>
              <a:ext cx="46440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Line 121"/>
            <p:cNvSpPr/>
            <p:nvPr/>
          </p:nvSpPr>
          <p:spPr>
            <a:xfrm>
              <a:off x="5195880" y="4606560"/>
              <a:ext cx="46440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16" name="Group 122"/>
            <p:cNvGrpSpPr/>
            <p:nvPr/>
          </p:nvGrpSpPr>
          <p:grpSpPr>
            <a:xfrm>
              <a:off x="5577840" y="4232520"/>
              <a:ext cx="377280" cy="544320"/>
              <a:chOff x="5577840" y="4232520"/>
              <a:chExt cx="377280" cy="544320"/>
            </a:xfrm>
          </p:grpSpPr>
          <p:sp>
            <p:nvSpPr>
              <p:cNvPr id="217" name="CustomShape 123"/>
              <p:cNvSpPr/>
              <p:nvPr/>
            </p:nvSpPr>
            <p:spPr>
              <a:xfrm rot="16200000">
                <a:off x="5505840" y="4327560"/>
                <a:ext cx="544320" cy="3542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8" name="CustomShape 124"/>
              <p:cNvSpPr/>
              <p:nvPr/>
            </p:nvSpPr>
            <p:spPr>
              <a:xfrm rot="5400000">
                <a:off x="5584680" y="4410000"/>
                <a:ext cx="175320" cy="18900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9" name="CustomShape 125"/>
              <p:cNvSpPr/>
              <p:nvPr/>
            </p:nvSpPr>
            <p:spPr>
              <a:xfrm rot="5400000">
                <a:off x="5597280" y="4430880"/>
                <a:ext cx="154080" cy="1458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0" name="CustomShape 126"/>
              <p:cNvSpPr/>
              <p:nvPr/>
            </p:nvSpPr>
            <p:spPr>
              <a:xfrm rot="16200000">
                <a:off x="5600880" y="4349160"/>
                <a:ext cx="455760" cy="241920"/>
              </a:xfrm>
              <a:prstGeom prst="rect">
                <a:avLst/>
              </a:prstGeom>
              <a:noFill/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ALU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sp>
          <p:nvSpPr>
            <p:cNvPr id="221" name="Line 127"/>
            <p:cNvSpPr/>
            <p:nvPr/>
          </p:nvSpPr>
          <p:spPr>
            <a:xfrm>
              <a:off x="5959800" y="4505400"/>
              <a:ext cx="46584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Line 128"/>
            <p:cNvSpPr/>
            <p:nvPr/>
          </p:nvSpPr>
          <p:spPr>
            <a:xfrm>
              <a:off x="6765120" y="4505400"/>
              <a:ext cx="46764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23" name="Group 129"/>
            <p:cNvGrpSpPr/>
            <p:nvPr/>
          </p:nvGrpSpPr>
          <p:grpSpPr>
            <a:xfrm>
              <a:off x="6207840" y="4335120"/>
              <a:ext cx="627840" cy="340200"/>
              <a:chOff x="6207840" y="4335120"/>
              <a:chExt cx="627840" cy="340200"/>
            </a:xfrm>
          </p:grpSpPr>
          <p:sp>
            <p:nvSpPr>
              <p:cNvPr id="224" name="CustomShape 130"/>
              <p:cNvSpPr/>
              <p:nvPr/>
            </p:nvSpPr>
            <p:spPr>
              <a:xfrm>
                <a:off x="6314040" y="4335120"/>
                <a:ext cx="422640" cy="340200"/>
              </a:xfrm>
              <a:prstGeom prst="rect">
                <a:avLst/>
              </a:prstGeom>
              <a:solidFill>
                <a:schemeClr val="bg1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5" name="CustomShape 131"/>
              <p:cNvSpPr/>
              <p:nvPr/>
            </p:nvSpPr>
            <p:spPr>
              <a:xfrm>
                <a:off x="6207840" y="4363200"/>
                <a:ext cx="627840" cy="242640"/>
              </a:xfrm>
              <a:prstGeom prst="rect">
                <a:avLst/>
              </a:prstGeom>
              <a:noFill/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DMem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sp>
          <p:nvSpPr>
            <p:cNvPr id="226" name="CustomShape 132"/>
            <p:cNvSpPr/>
            <p:nvPr/>
          </p:nvSpPr>
          <p:spPr>
            <a:xfrm>
              <a:off x="6256080" y="4505400"/>
              <a:ext cx="632160" cy="271080"/>
            </a:xfrm>
            <a:custGeom>
              <a:avLst/>
              <a:gdLst/>
              <a:ahLst/>
              <a:cxnLst/>
              <a:rect l="l" t="t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Line 133"/>
            <p:cNvSpPr/>
            <p:nvPr/>
          </p:nvSpPr>
          <p:spPr>
            <a:xfrm>
              <a:off x="4333680" y="4608000"/>
              <a:ext cx="43920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Line 134"/>
            <p:cNvSpPr/>
            <p:nvPr/>
          </p:nvSpPr>
          <p:spPr>
            <a:xfrm>
              <a:off x="4276800" y="4402440"/>
              <a:ext cx="49320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CustomShape 135"/>
            <p:cNvSpPr/>
            <p:nvPr/>
          </p:nvSpPr>
          <p:spPr>
            <a:xfrm>
              <a:off x="3948120" y="4335120"/>
              <a:ext cx="422280" cy="340200"/>
            </a:xfrm>
            <a:prstGeom prst="rect">
              <a:avLst/>
            </a:prstGeom>
            <a:solidFill>
              <a:schemeClr val="hlink"/>
            </a:solidFill>
            <a:ln w="2844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136"/>
            <p:cNvSpPr/>
            <p:nvPr/>
          </p:nvSpPr>
          <p:spPr>
            <a:xfrm>
              <a:off x="3862440" y="4362840"/>
              <a:ext cx="592560" cy="24264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Ifetch</a:t>
              </a:r>
              <a:endParaRPr lang="en-US" sz="1000" b="0" strike="noStrike" spc="-1">
                <a:latin typeface="Arial"/>
              </a:endParaRPr>
            </a:p>
          </p:txBody>
        </p:sp>
        <p:grpSp>
          <p:nvGrpSpPr>
            <p:cNvPr id="231" name="Group 137"/>
            <p:cNvGrpSpPr/>
            <p:nvPr/>
          </p:nvGrpSpPr>
          <p:grpSpPr>
            <a:xfrm>
              <a:off x="4503600" y="4180680"/>
              <a:ext cx="2471040" cy="647280"/>
              <a:chOff x="4503600" y="4180680"/>
              <a:chExt cx="2471040" cy="647280"/>
            </a:xfrm>
          </p:grpSpPr>
          <p:sp>
            <p:nvSpPr>
              <p:cNvPr id="232" name="CustomShape 138"/>
              <p:cNvSpPr/>
              <p:nvPr/>
            </p:nvSpPr>
            <p:spPr>
              <a:xfrm>
                <a:off x="5299200" y="4180680"/>
                <a:ext cx="84600" cy="647280"/>
              </a:xfrm>
              <a:prstGeom prst="rect">
                <a:avLst/>
              </a:prstGeom>
              <a:solidFill>
                <a:schemeClr val="accent2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3" name="CustomShape 139"/>
              <p:cNvSpPr/>
              <p:nvPr/>
            </p:nvSpPr>
            <p:spPr>
              <a:xfrm>
                <a:off x="6890040" y="4180680"/>
                <a:ext cx="84600" cy="647280"/>
              </a:xfrm>
              <a:prstGeom prst="rect">
                <a:avLst/>
              </a:prstGeom>
              <a:solidFill>
                <a:schemeClr val="accent2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4" name="CustomShape 140"/>
              <p:cNvSpPr/>
              <p:nvPr/>
            </p:nvSpPr>
            <p:spPr>
              <a:xfrm>
                <a:off x="4503600" y="4180680"/>
                <a:ext cx="84600" cy="647280"/>
              </a:xfrm>
              <a:prstGeom prst="rect">
                <a:avLst/>
              </a:prstGeom>
              <a:solidFill>
                <a:schemeClr val="accent2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5" name="CustomShape 141"/>
              <p:cNvSpPr/>
              <p:nvPr/>
            </p:nvSpPr>
            <p:spPr>
              <a:xfrm>
                <a:off x="6094440" y="4184640"/>
                <a:ext cx="83160" cy="638640"/>
              </a:xfrm>
              <a:prstGeom prst="rect">
                <a:avLst/>
              </a:prstGeom>
              <a:solidFill>
                <a:schemeClr val="accent2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36" name="Group 142"/>
            <p:cNvGrpSpPr/>
            <p:nvPr/>
          </p:nvGrpSpPr>
          <p:grpSpPr>
            <a:xfrm>
              <a:off x="7077600" y="4321800"/>
              <a:ext cx="453600" cy="341640"/>
              <a:chOff x="7077600" y="4321800"/>
              <a:chExt cx="453600" cy="341640"/>
            </a:xfrm>
          </p:grpSpPr>
          <p:grpSp>
            <p:nvGrpSpPr>
              <p:cNvPr id="237" name="Group 143"/>
              <p:cNvGrpSpPr/>
              <p:nvPr/>
            </p:nvGrpSpPr>
            <p:grpSpPr>
              <a:xfrm>
                <a:off x="7097040" y="4321800"/>
                <a:ext cx="423720" cy="341640"/>
                <a:chOff x="7097040" y="4321800"/>
                <a:chExt cx="423720" cy="341640"/>
              </a:xfrm>
            </p:grpSpPr>
            <p:sp>
              <p:nvSpPr>
                <p:cNvPr id="238" name="CustomShape 144"/>
                <p:cNvSpPr/>
                <p:nvPr/>
              </p:nvSpPr>
              <p:spPr>
                <a:xfrm flipH="1">
                  <a:off x="7096680" y="4321800"/>
                  <a:ext cx="211320" cy="337680"/>
                </a:xfrm>
                <a:prstGeom prst="rect">
                  <a:avLst/>
                </a:prstGeom>
                <a:solidFill>
                  <a:schemeClr val="accent1"/>
                </a:solidFill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9" name="CustomShape 145"/>
                <p:cNvSpPr/>
                <p:nvPr/>
              </p:nvSpPr>
              <p:spPr>
                <a:xfrm flipH="1">
                  <a:off x="7096680" y="4321800"/>
                  <a:ext cx="423720" cy="341640"/>
                </a:xfrm>
                <a:prstGeom prst="rect">
                  <a:avLst/>
                </a:prstGeom>
                <a:noFill/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240" name="CustomShape 146"/>
              <p:cNvSpPr/>
              <p:nvPr/>
            </p:nvSpPr>
            <p:spPr>
              <a:xfrm flipH="1">
                <a:off x="7077600" y="4349880"/>
                <a:ext cx="453600" cy="242640"/>
              </a:xfrm>
              <a:prstGeom prst="rect">
                <a:avLst/>
              </a:prstGeom>
              <a:noFill/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Reg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sp>
          <p:nvSpPr>
            <p:cNvPr id="241" name="CustomShape 147"/>
            <p:cNvSpPr/>
            <p:nvPr/>
          </p:nvSpPr>
          <p:spPr>
            <a:xfrm>
              <a:off x="1275480" y="1653120"/>
              <a:ext cx="1001160" cy="33372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Cycle 1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42" name="CustomShape 148"/>
            <p:cNvSpPr/>
            <p:nvPr/>
          </p:nvSpPr>
          <p:spPr>
            <a:xfrm>
              <a:off x="2040840" y="1653120"/>
              <a:ext cx="1001160" cy="33372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Cycle 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43" name="CustomShape 149"/>
            <p:cNvSpPr/>
            <p:nvPr/>
          </p:nvSpPr>
          <p:spPr>
            <a:xfrm>
              <a:off x="2853360" y="1653120"/>
              <a:ext cx="1001160" cy="33372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Cycle 3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44" name="CustomShape 150"/>
            <p:cNvSpPr/>
            <p:nvPr/>
          </p:nvSpPr>
          <p:spPr>
            <a:xfrm>
              <a:off x="3650760" y="1653120"/>
              <a:ext cx="1001160" cy="33372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Cycle 4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45" name="CustomShape 151"/>
            <p:cNvSpPr/>
            <p:nvPr/>
          </p:nvSpPr>
          <p:spPr>
            <a:xfrm>
              <a:off x="5275440" y="1653120"/>
              <a:ext cx="1001160" cy="33372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Cycle 6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46" name="CustomShape 152"/>
            <p:cNvSpPr/>
            <p:nvPr/>
          </p:nvSpPr>
          <p:spPr>
            <a:xfrm>
              <a:off x="6061680" y="1653120"/>
              <a:ext cx="1001160" cy="33372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Cycle 7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47" name="CustomShape 153"/>
            <p:cNvSpPr/>
            <p:nvPr/>
          </p:nvSpPr>
          <p:spPr>
            <a:xfrm>
              <a:off x="4419000" y="1653120"/>
              <a:ext cx="1001160" cy="33372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Cycle 5</a:t>
              </a:r>
              <a:endParaRPr lang="en-US" sz="1600" b="0" strike="noStrike" spc="-1">
                <a:latin typeface="Arial"/>
              </a:endParaRPr>
            </a:p>
          </p:txBody>
        </p:sp>
        <p:grpSp>
          <p:nvGrpSpPr>
            <p:cNvPr id="248" name="Group 154"/>
            <p:cNvGrpSpPr/>
            <p:nvPr/>
          </p:nvGrpSpPr>
          <p:grpSpPr>
            <a:xfrm>
              <a:off x="4658400" y="4902120"/>
              <a:ext cx="3666960" cy="647280"/>
              <a:chOff x="4658400" y="4902120"/>
              <a:chExt cx="3666960" cy="647280"/>
            </a:xfrm>
          </p:grpSpPr>
          <p:grpSp>
            <p:nvGrpSpPr>
              <p:cNvPr id="249" name="Group 155"/>
              <p:cNvGrpSpPr/>
              <p:nvPr/>
            </p:nvGrpSpPr>
            <p:grpSpPr>
              <a:xfrm>
                <a:off x="5553720" y="5054760"/>
                <a:ext cx="452520" cy="341640"/>
                <a:chOff x="5553720" y="5054760"/>
                <a:chExt cx="452520" cy="341640"/>
              </a:xfrm>
            </p:grpSpPr>
            <p:grpSp>
              <p:nvGrpSpPr>
                <p:cNvPr id="250" name="Group 156"/>
                <p:cNvGrpSpPr/>
                <p:nvPr/>
              </p:nvGrpSpPr>
              <p:grpSpPr>
                <a:xfrm>
                  <a:off x="5568480" y="5054760"/>
                  <a:ext cx="420480" cy="341640"/>
                  <a:chOff x="5568480" y="5054760"/>
                  <a:chExt cx="420480" cy="341640"/>
                </a:xfrm>
              </p:grpSpPr>
              <p:sp>
                <p:nvSpPr>
                  <p:cNvPr id="251" name="CustomShape 157"/>
                  <p:cNvSpPr/>
                  <p:nvPr/>
                </p:nvSpPr>
                <p:spPr>
                  <a:xfrm>
                    <a:off x="5779080" y="5054760"/>
                    <a:ext cx="209880" cy="33768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52" name="CustomShape 158"/>
                  <p:cNvSpPr/>
                  <p:nvPr/>
                </p:nvSpPr>
                <p:spPr>
                  <a:xfrm>
                    <a:off x="5568480" y="5054760"/>
                    <a:ext cx="420480" cy="341640"/>
                  </a:xfrm>
                  <a:prstGeom prst="rect">
                    <a:avLst/>
                  </a:prstGeom>
                  <a:noFill/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253" name="CustomShape 159"/>
                <p:cNvSpPr/>
                <p:nvPr/>
              </p:nvSpPr>
              <p:spPr>
                <a:xfrm>
                  <a:off x="5553720" y="5083560"/>
                  <a:ext cx="45252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Reg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254" name="Line 160"/>
              <p:cNvSpPr/>
              <p:nvPr/>
            </p:nvSpPr>
            <p:spPr>
              <a:xfrm>
                <a:off x="5991480" y="5123880"/>
                <a:ext cx="4647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5" name="Line 161"/>
              <p:cNvSpPr/>
              <p:nvPr/>
            </p:nvSpPr>
            <p:spPr>
              <a:xfrm>
                <a:off x="5991480" y="5328000"/>
                <a:ext cx="4647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56" name="Group 162"/>
              <p:cNvGrpSpPr/>
              <p:nvPr/>
            </p:nvGrpSpPr>
            <p:grpSpPr>
              <a:xfrm>
                <a:off x="6373440" y="4953960"/>
                <a:ext cx="378360" cy="544320"/>
                <a:chOff x="6373440" y="4953960"/>
                <a:chExt cx="378360" cy="544320"/>
              </a:xfrm>
            </p:grpSpPr>
            <p:sp>
              <p:nvSpPr>
                <p:cNvPr id="257" name="CustomShape 163"/>
                <p:cNvSpPr/>
                <p:nvPr/>
              </p:nvSpPr>
              <p:spPr>
                <a:xfrm rot="16200000">
                  <a:off x="6301800" y="5048280"/>
                  <a:ext cx="544320" cy="355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8" name="CustomShape 164"/>
                <p:cNvSpPr/>
                <p:nvPr/>
              </p:nvSpPr>
              <p:spPr>
                <a:xfrm rot="5400000">
                  <a:off x="6380280" y="5130720"/>
                  <a:ext cx="175320" cy="18936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9" name="CustomShape 165"/>
                <p:cNvSpPr/>
                <p:nvPr/>
              </p:nvSpPr>
              <p:spPr>
                <a:xfrm rot="5400000">
                  <a:off x="6393240" y="5152320"/>
                  <a:ext cx="154080" cy="146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60" name="CustomShape 166"/>
                <p:cNvSpPr/>
                <p:nvPr/>
              </p:nvSpPr>
              <p:spPr>
                <a:xfrm rot="16200000">
                  <a:off x="6397200" y="5072040"/>
                  <a:ext cx="455760" cy="24192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ALU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261" name="Line 167"/>
              <p:cNvSpPr/>
              <p:nvPr/>
            </p:nvSpPr>
            <p:spPr>
              <a:xfrm>
                <a:off x="6755760" y="5226480"/>
                <a:ext cx="46692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2" name="Line 168"/>
              <p:cNvSpPr/>
              <p:nvPr/>
            </p:nvSpPr>
            <p:spPr>
              <a:xfrm>
                <a:off x="7561800" y="5226480"/>
                <a:ext cx="46692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63" name="Group 169"/>
              <p:cNvGrpSpPr/>
              <p:nvPr/>
            </p:nvGrpSpPr>
            <p:grpSpPr>
              <a:xfrm>
                <a:off x="7003080" y="5056200"/>
                <a:ext cx="627840" cy="340200"/>
                <a:chOff x="7003080" y="5056200"/>
                <a:chExt cx="627840" cy="340200"/>
              </a:xfrm>
            </p:grpSpPr>
            <p:sp>
              <p:nvSpPr>
                <p:cNvPr id="264" name="CustomShape 170"/>
                <p:cNvSpPr/>
                <p:nvPr/>
              </p:nvSpPr>
              <p:spPr>
                <a:xfrm>
                  <a:off x="7109280" y="5056200"/>
                  <a:ext cx="423360" cy="340200"/>
                </a:xfrm>
                <a:prstGeom prst="rect">
                  <a:avLst/>
                </a:pr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65" name="CustomShape 171"/>
                <p:cNvSpPr/>
                <p:nvPr/>
              </p:nvSpPr>
              <p:spPr>
                <a:xfrm>
                  <a:off x="7003080" y="5085000"/>
                  <a:ext cx="62784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DMem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266" name="CustomShape 172"/>
              <p:cNvSpPr/>
              <p:nvPr/>
            </p:nvSpPr>
            <p:spPr>
              <a:xfrm>
                <a:off x="7053120" y="5226840"/>
                <a:ext cx="632160" cy="271080"/>
              </a:xfrm>
              <a:custGeom>
                <a:avLst/>
                <a:gdLst/>
                <a:ahLst/>
                <a:cxnLst/>
                <a:rect l="l" t="t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7" name="Line 173"/>
              <p:cNvSpPr/>
              <p:nvPr/>
            </p:nvSpPr>
            <p:spPr>
              <a:xfrm>
                <a:off x="5130000" y="5329440"/>
                <a:ext cx="43812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8" name="Line 174"/>
              <p:cNvSpPr/>
              <p:nvPr/>
            </p:nvSpPr>
            <p:spPr>
              <a:xfrm>
                <a:off x="5072760" y="5123880"/>
                <a:ext cx="4935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69" name="Group 175"/>
              <p:cNvGrpSpPr/>
              <p:nvPr/>
            </p:nvGrpSpPr>
            <p:grpSpPr>
              <a:xfrm>
                <a:off x="4658400" y="5056200"/>
                <a:ext cx="592560" cy="340200"/>
                <a:chOff x="4658400" y="5056200"/>
                <a:chExt cx="592560" cy="340200"/>
              </a:xfrm>
            </p:grpSpPr>
            <p:sp>
              <p:nvSpPr>
                <p:cNvPr id="270" name="CustomShape 176"/>
                <p:cNvSpPr/>
                <p:nvPr/>
              </p:nvSpPr>
              <p:spPr>
                <a:xfrm>
                  <a:off x="4743360" y="5056200"/>
                  <a:ext cx="423720" cy="340200"/>
                </a:xfrm>
                <a:prstGeom prst="rect">
                  <a:avLst/>
                </a:pr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1" name="CustomShape 177"/>
                <p:cNvSpPr/>
                <p:nvPr/>
              </p:nvSpPr>
              <p:spPr>
                <a:xfrm>
                  <a:off x="4658400" y="5085000"/>
                  <a:ext cx="59256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Ifetch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grpSp>
            <p:nvGrpSpPr>
              <p:cNvPr id="272" name="Group 178"/>
              <p:cNvGrpSpPr/>
              <p:nvPr/>
            </p:nvGrpSpPr>
            <p:grpSpPr>
              <a:xfrm>
                <a:off x="5299920" y="4902120"/>
                <a:ext cx="2471040" cy="647280"/>
                <a:chOff x="5299920" y="4902120"/>
                <a:chExt cx="2471040" cy="647280"/>
              </a:xfrm>
            </p:grpSpPr>
            <p:sp>
              <p:nvSpPr>
                <p:cNvPr id="273" name="CustomShape 179"/>
                <p:cNvSpPr/>
                <p:nvPr/>
              </p:nvSpPr>
              <p:spPr>
                <a:xfrm>
                  <a:off x="6095160" y="4902120"/>
                  <a:ext cx="84600" cy="6472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4" name="CustomShape 180"/>
                <p:cNvSpPr/>
                <p:nvPr/>
              </p:nvSpPr>
              <p:spPr>
                <a:xfrm>
                  <a:off x="7686360" y="4902120"/>
                  <a:ext cx="84600" cy="6472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5" name="CustomShape 181"/>
                <p:cNvSpPr/>
                <p:nvPr/>
              </p:nvSpPr>
              <p:spPr>
                <a:xfrm>
                  <a:off x="5299920" y="4902120"/>
                  <a:ext cx="84600" cy="6472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6" name="CustomShape 182"/>
                <p:cNvSpPr/>
                <p:nvPr/>
              </p:nvSpPr>
              <p:spPr>
                <a:xfrm>
                  <a:off x="6890760" y="4905720"/>
                  <a:ext cx="83160" cy="63864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277" name="Group 183"/>
              <p:cNvGrpSpPr/>
              <p:nvPr/>
            </p:nvGrpSpPr>
            <p:grpSpPr>
              <a:xfrm>
                <a:off x="7871760" y="5043240"/>
                <a:ext cx="453600" cy="341640"/>
                <a:chOff x="7871760" y="5043240"/>
                <a:chExt cx="453600" cy="341640"/>
              </a:xfrm>
            </p:grpSpPr>
            <p:grpSp>
              <p:nvGrpSpPr>
                <p:cNvPr id="278" name="Group 184"/>
                <p:cNvGrpSpPr/>
                <p:nvPr/>
              </p:nvGrpSpPr>
              <p:grpSpPr>
                <a:xfrm>
                  <a:off x="7892640" y="5043240"/>
                  <a:ext cx="424800" cy="341640"/>
                  <a:chOff x="7892640" y="5043240"/>
                  <a:chExt cx="424800" cy="341640"/>
                </a:xfrm>
              </p:grpSpPr>
              <p:sp>
                <p:nvSpPr>
                  <p:cNvPr id="279" name="CustomShape 185"/>
                  <p:cNvSpPr/>
                  <p:nvPr/>
                </p:nvSpPr>
                <p:spPr>
                  <a:xfrm flipH="1">
                    <a:off x="7892640" y="5043240"/>
                    <a:ext cx="211680" cy="33768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80" name="CustomShape 186"/>
                  <p:cNvSpPr/>
                  <p:nvPr/>
                </p:nvSpPr>
                <p:spPr>
                  <a:xfrm flipH="1">
                    <a:off x="7892640" y="5043240"/>
                    <a:ext cx="424440" cy="341640"/>
                  </a:xfrm>
                  <a:prstGeom prst="rect">
                    <a:avLst/>
                  </a:prstGeom>
                  <a:noFill/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281" name="CustomShape 187"/>
                <p:cNvSpPr/>
                <p:nvPr/>
              </p:nvSpPr>
              <p:spPr>
                <a:xfrm flipH="1">
                  <a:off x="7871760" y="5071320"/>
                  <a:ext cx="45360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Reg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282" name="Line 188"/>
            <p:cNvSpPr/>
            <p:nvPr/>
          </p:nvSpPr>
          <p:spPr>
            <a:xfrm>
              <a:off x="2166840" y="1641960"/>
              <a:ext cx="0" cy="4301640"/>
            </a:xfrm>
            <a:prstGeom prst="line">
              <a:avLst/>
            </a:prstGeom>
            <a:ln w="28440" cap="rnd">
              <a:solidFill>
                <a:schemeClr val="tx1"/>
              </a:solidFill>
              <a:prstDash val="sysDot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Line 189"/>
            <p:cNvSpPr/>
            <p:nvPr/>
          </p:nvSpPr>
          <p:spPr>
            <a:xfrm>
              <a:off x="4525560" y="1641960"/>
              <a:ext cx="0" cy="4301640"/>
            </a:xfrm>
            <a:prstGeom prst="line">
              <a:avLst/>
            </a:prstGeom>
            <a:ln w="28440" cap="rnd">
              <a:solidFill>
                <a:schemeClr val="tx1"/>
              </a:solidFill>
              <a:prstDash val="sysDot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Line 190"/>
            <p:cNvSpPr/>
            <p:nvPr/>
          </p:nvSpPr>
          <p:spPr>
            <a:xfrm>
              <a:off x="3739320" y="1641960"/>
              <a:ext cx="0" cy="4301640"/>
            </a:xfrm>
            <a:prstGeom prst="line">
              <a:avLst/>
            </a:prstGeom>
            <a:ln w="28440" cap="rnd">
              <a:solidFill>
                <a:schemeClr val="tx1"/>
              </a:solidFill>
              <a:prstDash val="sysDot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Line 191"/>
            <p:cNvSpPr/>
            <p:nvPr/>
          </p:nvSpPr>
          <p:spPr>
            <a:xfrm>
              <a:off x="2953080" y="1641960"/>
              <a:ext cx="0" cy="4301640"/>
            </a:xfrm>
            <a:prstGeom prst="line">
              <a:avLst/>
            </a:prstGeom>
            <a:ln w="28440" cap="rnd">
              <a:solidFill>
                <a:schemeClr val="tx1"/>
              </a:solidFill>
              <a:prstDash val="sysDot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Line 192"/>
            <p:cNvSpPr/>
            <p:nvPr/>
          </p:nvSpPr>
          <p:spPr>
            <a:xfrm>
              <a:off x="6169680" y="1641960"/>
              <a:ext cx="0" cy="4301640"/>
            </a:xfrm>
            <a:prstGeom prst="line">
              <a:avLst/>
            </a:prstGeom>
            <a:ln w="28440" cap="rnd">
              <a:solidFill>
                <a:schemeClr val="tx1"/>
              </a:solidFill>
              <a:prstDash val="sysDot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Line 193"/>
            <p:cNvSpPr/>
            <p:nvPr/>
          </p:nvSpPr>
          <p:spPr>
            <a:xfrm>
              <a:off x="5326920" y="1641960"/>
              <a:ext cx="0" cy="4301640"/>
            </a:xfrm>
            <a:prstGeom prst="line">
              <a:avLst/>
            </a:prstGeom>
            <a:ln w="28440" cap="rnd">
              <a:solidFill>
                <a:schemeClr val="tx1"/>
              </a:solidFill>
              <a:prstDash val="sysDot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Line 194"/>
            <p:cNvSpPr/>
            <p:nvPr/>
          </p:nvSpPr>
          <p:spPr>
            <a:xfrm>
              <a:off x="6955920" y="1641960"/>
              <a:ext cx="0" cy="4301640"/>
            </a:xfrm>
            <a:prstGeom prst="line">
              <a:avLst/>
            </a:prstGeom>
            <a:ln w="28440" cap="rnd">
              <a:solidFill>
                <a:schemeClr val="tx1"/>
              </a:solidFill>
              <a:prstDash val="sysDot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5A0E279-B26A-4EDF-8E41-569179B0CB1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914400" y="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Structural Hazards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7604280" y="1447920"/>
            <a:ext cx="1539000" cy="1063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is another way of looking at the effect of a stall.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292" name="Group 4"/>
          <p:cNvGrpSpPr/>
          <p:nvPr/>
        </p:nvGrpSpPr>
        <p:grpSpPr>
          <a:xfrm>
            <a:off x="159480" y="990720"/>
            <a:ext cx="8687880" cy="5105160"/>
            <a:chOff x="159480" y="990720"/>
            <a:chExt cx="8687880" cy="5105160"/>
          </a:xfrm>
        </p:grpSpPr>
        <p:sp>
          <p:nvSpPr>
            <p:cNvPr id="293" name="CustomShape 5"/>
            <p:cNvSpPr/>
            <p:nvPr/>
          </p:nvSpPr>
          <p:spPr>
            <a:xfrm>
              <a:off x="159480" y="2057400"/>
              <a:ext cx="397800" cy="34423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I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n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s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t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r.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O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r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d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e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r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294" name="Line 6"/>
            <p:cNvSpPr/>
            <p:nvPr/>
          </p:nvSpPr>
          <p:spPr>
            <a:xfrm>
              <a:off x="610920" y="1676160"/>
              <a:ext cx="0" cy="396252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7"/>
            <p:cNvSpPr/>
            <p:nvPr/>
          </p:nvSpPr>
          <p:spPr>
            <a:xfrm>
              <a:off x="795960" y="990720"/>
              <a:ext cx="2897640" cy="393120"/>
            </a:xfrm>
            <a:prstGeom prst="rect">
              <a:avLst/>
            </a:prstGeom>
            <a:solidFill>
              <a:schemeClr val="bg1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1" i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Time (clock cycles)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296" name="CustomShape 8"/>
            <p:cNvSpPr/>
            <p:nvPr/>
          </p:nvSpPr>
          <p:spPr>
            <a:xfrm>
              <a:off x="699480" y="2057400"/>
              <a:ext cx="730080" cy="362880"/>
            </a:xfrm>
            <a:prstGeom prst="rect">
              <a:avLst/>
            </a:prstGeom>
            <a:solidFill>
              <a:schemeClr val="bg1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Load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97" name="CustomShape 9"/>
            <p:cNvSpPr/>
            <p:nvPr/>
          </p:nvSpPr>
          <p:spPr>
            <a:xfrm>
              <a:off x="767880" y="2803680"/>
              <a:ext cx="1141560" cy="362880"/>
            </a:xfrm>
            <a:prstGeom prst="rect">
              <a:avLst/>
            </a:prstGeom>
            <a:solidFill>
              <a:schemeClr val="bg1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Instr 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98" name="CustomShape 10"/>
            <p:cNvSpPr/>
            <p:nvPr/>
          </p:nvSpPr>
          <p:spPr>
            <a:xfrm>
              <a:off x="818640" y="3597120"/>
              <a:ext cx="1141560" cy="362880"/>
            </a:xfrm>
            <a:prstGeom prst="rect">
              <a:avLst/>
            </a:prstGeom>
            <a:solidFill>
              <a:schemeClr val="bg1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Instr 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99" name="CustomShape 11"/>
            <p:cNvSpPr/>
            <p:nvPr/>
          </p:nvSpPr>
          <p:spPr>
            <a:xfrm>
              <a:off x="782640" y="4348080"/>
              <a:ext cx="867240" cy="362880"/>
            </a:xfrm>
            <a:prstGeom prst="rect">
              <a:avLst/>
            </a:prstGeom>
            <a:solidFill>
              <a:schemeClr val="bg1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Stall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0" name="CustomShape 12"/>
            <p:cNvSpPr/>
            <p:nvPr/>
          </p:nvSpPr>
          <p:spPr>
            <a:xfrm>
              <a:off x="866520" y="5129280"/>
              <a:ext cx="1141560" cy="362880"/>
            </a:xfrm>
            <a:prstGeom prst="rect">
              <a:avLst/>
            </a:prstGeom>
            <a:solidFill>
              <a:schemeClr val="bg1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Instr 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1" name="Line 13"/>
            <p:cNvSpPr/>
            <p:nvPr/>
          </p:nvSpPr>
          <p:spPr>
            <a:xfrm>
              <a:off x="1143000" y="1447560"/>
              <a:ext cx="6553080" cy="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02" name="Group 14"/>
            <p:cNvGrpSpPr/>
            <p:nvPr/>
          </p:nvGrpSpPr>
          <p:grpSpPr>
            <a:xfrm>
              <a:off x="2532960" y="2070000"/>
              <a:ext cx="452520" cy="369000"/>
              <a:chOff x="2532960" y="2070000"/>
              <a:chExt cx="452520" cy="369000"/>
            </a:xfrm>
          </p:grpSpPr>
          <p:grpSp>
            <p:nvGrpSpPr>
              <p:cNvPr id="303" name="Group 15"/>
              <p:cNvGrpSpPr/>
              <p:nvPr/>
            </p:nvGrpSpPr>
            <p:grpSpPr>
              <a:xfrm>
                <a:off x="2533680" y="2070000"/>
                <a:ext cx="447120" cy="369000"/>
                <a:chOff x="2533680" y="2070000"/>
                <a:chExt cx="447120" cy="369000"/>
              </a:xfrm>
            </p:grpSpPr>
            <p:sp>
              <p:nvSpPr>
                <p:cNvPr id="304" name="CustomShape 16"/>
                <p:cNvSpPr/>
                <p:nvPr/>
              </p:nvSpPr>
              <p:spPr>
                <a:xfrm>
                  <a:off x="2757600" y="2070000"/>
                  <a:ext cx="223200" cy="365040"/>
                </a:xfrm>
                <a:prstGeom prst="rect">
                  <a:avLst/>
                </a:prstGeom>
                <a:solidFill>
                  <a:schemeClr val="accent1"/>
                </a:solidFill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05" name="CustomShape 17"/>
                <p:cNvSpPr/>
                <p:nvPr/>
              </p:nvSpPr>
              <p:spPr>
                <a:xfrm>
                  <a:off x="2533680" y="2070000"/>
                  <a:ext cx="447120" cy="369000"/>
                </a:xfrm>
                <a:prstGeom prst="rect">
                  <a:avLst/>
                </a:prstGeom>
                <a:noFill/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306" name="CustomShape 18"/>
              <p:cNvSpPr/>
              <p:nvPr/>
            </p:nvSpPr>
            <p:spPr>
              <a:xfrm>
                <a:off x="2532960" y="2110320"/>
                <a:ext cx="452520" cy="242640"/>
              </a:xfrm>
              <a:prstGeom prst="rect">
                <a:avLst/>
              </a:prstGeom>
              <a:noFill/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Reg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sp>
          <p:nvSpPr>
            <p:cNvPr id="307" name="Line 19"/>
            <p:cNvSpPr/>
            <p:nvPr/>
          </p:nvSpPr>
          <p:spPr>
            <a:xfrm>
              <a:off x="2984400" y="2144520"/>
              <a:ext cx="49536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Line 20"/>
            <p:cNvSpPr/>
            <p:nvPr/>
          </p:nvSpPr>
          <p:spPr>
            <a:xfrm>
              <a:off x="2984400" y="2365200"/>
              <a:ext cx="49536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09" name="Group 21"/>
            <p:cNvGrpSpPr/>
            <p:nvPr/>
          </p:nvGrpSpPr>
          <p:grpSpPr>
            <a:xfrm>
              <a:off x="3391560" y="1960920"/>
              <a:ext cx="402120" cy="588240"/>
              <a:chOff x="3391560" y="1960920"/>
              <a:chExt cx="402120" cy="588240"/>
            </a:xfrm>
          </p:grpSpPr>
          <p:sp>
            <p:nvSpPr>
              <p:cNvPr id="310" name="CustomShape 22"/>
              <p:cNvSpPr/>
              <p:nvPr/>
            </p:nvSpPr>
            <p:spPr>
              <a:xfrm rot="16200000">
                <a:off x="3310560" y="2066040"/>
                <a:ext cx="588240" cy="3776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1" name="CustomShape 23"/>
              <p:cNvSpPr/>
              <p:nvPr/>
            </p:nvSpPr>
            <p:spPr>
              <a:xfrm rot="5400000">
                <a:off x="3397680" y="2153880"/>
                <a:ext cx="189360" cy="20160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2" name="CustomShape 24"/>
              <p:cNvSpPr/>
              <p:nvPr/>
            </p:nvSpPr>
            <p:spPr>
              <a:xfrm rot="5400000">
                <a:off x="3411360" y="2176560"/>
                <a:ext cx="166320" cy="15552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3" name="CustomShape 25"/>
              <p:cNvSpPr/>
              <p:nvPr/>
            </p:nvSpPr>
            <p:spPr>
              <a:xfrm rot="16200000">
                <a:off x="3430080" y="2100240"/>
                <a:ext cx="455760" cy="241920"/>
              </a:xfrm>
              <a:prstGeom prst="rect">
                <a:avLst/>
              </a:prstGeom>
              <a:noFill/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ALU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sp>
          <p:nvSpPr>
            <p:cNvPr id="314" name="Line 26"/>
            <p:cNvSpPr/>
            <p:nvPr/>
          </p:nvSpPr>
          <p:spPr>
            <a:xfrm>
              <a:off x="3798720" y="2255760"/>
              <a:ext cx="49680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Line 27"/>
            <p:cNvSpPr/>
            <p:nvPr/>
          </p:nvSpPr>
          <p:spPr>
            <a:xfrm>
              <a:off x="4657680" y="2255760"/>
              <a:ext cx="49824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28"/>
            <p:cNvSpPr/>
            <p:nvPr/>
          </p:nvSpPr>
          <p:spPr>
            <a:xfrm>
              <a:off x="4176720" y="2071800"/>
              <a:ext cx="450000" cy="367560"/>
            </a:xfrm>
            <a:prstGeom prst="rect">
              <a:avLst/>
            </a:prstGeom>
            <a:noFill/>
            <a:ln w="2844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CustomShape 29"/>
            <p:cNvSpPr/>
            <p:nvPr/>
          </p:nvSpPr>
          <p:spPr>
            <a:xfrm>
              <a:off x="4083480" y="2111760"/>
              <a:ext cx="627840" cy="24264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DMem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18" name="CustomShape 30"/>
            <p:cNvSpPr/>
            <p:nvPr/>
          </p:nvSpPr>
          <p:spPr>
            <a:xfrm>
              <a:off x="4114800" y="2255760"/>
              <a:ext cx="673920" cy="293040"/>
            </a:xfrm>
            <a:custGeom>
              <a:avLst/>
              <a:gdLst/>
              <a:ahLst/>
              <a:cxnLst/>
              <a:rect l="l" t="t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Line 31"/>
            <p:cNvSpPr/>
            <p:nvPr/>
          </p:nvSpPr>
          <p:spPr>
            <a:xfrm>
              <a:off x="2065320" y="2366640"/>
              <a:ext cx="46800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Line 32"/>
            <p:cNvSpPr/>
            <p:nvPr/>
          </p:nvSpPr>
          <p:spPr>
            <a:xfrm>
              <a:off x="2004840" y="2144520"/>
              <a:ext cx="52560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21" name="Group 33"/>
            <p:cNvGrpSpPr/>
            <p:nvPr/>
          </p:nvGrpSpPr>
          <p:grpSpPr>
            <a:xfrm>
              <a:off x="1582560" y="2071800"/>
              <a:ext cx="592560" cy="367560"/>
              <a:chOff x="1582560" y="2071800"/>
              <a:chExt cx="592560" cy="367560"/>
            </a:xfrm>
          </p:grpSpPr>
          <p:sp>
            <p:nvSpPr>
              <p:cNvPr id="322" name="CustomShape 34"/>
              <p:cNvSpPr/>
              <p:nvPr/>
            </p:nvSpPr>
            <p:spPr>
              <a:xfrm>
                <a:off x="1653840" y="2071800"/>
                <a:ext cx="450720" cy="367560"/>
              </a:xfrm>
              <a:prstGeom prst="rect">
                <a:avLst/>
              </a:prstGeom>
              <a:solidFill>
                <a:schemeClr val="bg1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3" name="CustomShape 35"/>
              <p:cNvSpPr/>
              <p:nvPr/>
            </p:nvSpPr>
            <p:spPr>
              <a:xfrm>
                <a:off x="1582560" y="2112120"/>
                <a:ext cx="592560" cy="242640"/>
              </a:xfrm>
              <a:prstGeom prst="rect">
                <a:avLst/>
              </a:prstGeom>
              <a:noFill/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Ifetch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grpSp>
          <p:nvGrpSpPr>
            <p:cNvPr id="324" name="Group 36"/>
            <p:cNvGrpSpPr/>
            <p:nvPr/>
          </p:nvGrpSpPr>
          <p:grpSpPr>
            <a:xfrm>
              <a:off x="2246400" y="1905120"/>
              <a:ext cx="2634120" cy="699480"/>
              <a:chOff x="2246400" y="1905120"/>
              <a:chExt cx="2634120" cy="699480"/>
            </a:xfrm>
          </p:grpSpPr>
          <p:sp>
            <p:nvSpPr>
              <p:cNvPr id="325" name="CustomShape 37"/>
              <p:cNvSpPr/>
              <p:nvPr/>
            </p:nvSpPr>
            <p:spPr>
              <a:xfrm>
                <a:off x="3094560" y="1905120"/>
                <a:ext cx="90000" cy="699480"/>
              </a:xfrm>
              <a:prstGeom prst="rect">
                <a:avLst/>
              </a:prstGeom>
              <a:solidFill>
                <a:schemeClr val="accent2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6" name="CustomShape 38"/>
              <p:cNvSpPr/>
              <p:nvPr/>
            </p:nvSpPr>
            <p:spPr>
              <a:xfrm>
                <a:off x="4790520" y="1905120"/>
                <a:ext cx="90000" cy="699480"/>
              </a:xfrm>
              <a:prstGeom prst="rect">
                <a:avLst/>
              </a:prstGeom>
              <a:solidFill>
                <a:schemeClr val="accent2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7" name="CustomShape 39"/>
              <p:cNvSpPr/>
              <p:nvPr/>
            </p:nvSpPr>
            <p:spPr>
              <a:xfrm>
                <a:off x="2246400" y="1905120"/>
                <a:ext cx="90000" cy="699480"/>
              </a:xfrm>
              <a:prstGeom prst="rect">
                <a:avLst/>
              </a:prstGeom>
              <a:solidFill>
                <a:schemeClr val="accent2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8" name="CustomShape 40"/>
              <p:cNvSpPr/>
              <p:nvPr/>
            </p:nvSpPr>
            <p:spPr>
              <a:xfrm>
                <a:off x="3942720" y="1909080"/>
                <a:ext cx="88920" cy="690120"/>
              </a:xfrm>
              <a:prstGeom prst="rect">
                <a:avLst/>
              </a:prstGeom>
              <a:solidFill>
                <a:schemeClr val="accent2"/>
              </a:solidFill>
              <a:ln w="2844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29" name="Group 41"/>
            <p:cNvGrpSpPr/>
            <p:nvPr/>
          </p:nvGrpSpPr>
          <p:grpSpPr>
            <a:xfrm>
              <a:off x="5010840" y="2057400"/>
              <a:ext cx="457200" cy="369000"/>
              <a:chOff x="5010840" y="2057400"/>
              <a:chExt cx="457200" cy="369000"/>
            </a:xfrm>
          </p:grpSpPr>
          <p:grpSp>
            <p:nvGrpSpPr>
              <p:cNvPr id="330" name="Group 42"/>
              <p:cNvGrpSpPr/>
              <p:nvPr/>
            </p:nvGrpSpPr>
            <p:grpSpPr>
              <a:xfrm>
                <a:off x="5010840" y="2057400"/>
                <a:ext cx="452160" cy="369000"/>
                <a:chOff x="5010840" y="2057400"/>
                <a:chExt cx="452160" cy="369000"/>
              </a:xfrm>
            </p:grpSpPr>
            <p:sp>
              <p:nvSpPr>
                <p:cNvPr id="331" name="CustomShape 43"/>
                <p:cNvSpPr/>
                <p:nvPr/>
              </p:nvSpPr>
              <p:spPr>
                <a:xfrm flipH="1">
                  <a:off x="5010840" y="2057400"/>
                  <a:ext cx="225360" cy="365040"/>
                </a:xfrm>
                <a:prstGeom prst="rect">
                  <a:avLst/>
                </a:prstGeom>
                <a:solidFill>
                  <a:schemeClr val="accent1"/>
                </a:solidFill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2" name="CustomShape 44"/>
                <p:cNvSpPr/>
                <p:nvPr/>
              </p:nvSpPr>
              <p:spPr>
                <a:xfrm flipH="1">
                  <a:off x="5010840" y="2057400"/>
                  <a:ext cx="451800" cy="369000"/>
                </a:xfrm>
                <a:prstGeom prst="rect">
                  <a:avLst/>
                </a:prstGeom>
                <a:noFill/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333" name="CustomShape 45"/>
              <p:cNvSpPr/>
              <p:nvPr/>
            </p:nvSpPr>
            <p:spPr>
              <a:xfrm flipH="1">
                <a:off x="5014440" y="2097360"/>
                <a:ext cx="453600" cy="242640"/>
              </a:xfrm>
              <a:prstGeom prst="rect">
                <a:avLst/>
              </a:prstGeom>
              <a:noFill/>
              <a:ln w="284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Reg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grpSp>
          <p:nvGrpSpPr>
            <p:cNvPr id="334" name="Group 46"/>
            <p:cNvGrpSpPr/>
            <p:nvPr/>
          </p:nvGrpSpPr>
          <p:grpSpPr>
            <a:xfrm>
              <a:off x="2436480" y="2666880"/>
              <a:ext cx="3885120" cy="699480"/>
              <a:chOff x="2436480" y="2666880"/>
              <a:chExt cx="3885120" cy="699480"/>
            </a:xfrm>
          </p:grpSpPr>
          <p:grpSp>
            <p:nvGrpSpPr>
              <p:cNvPr id="335" name="Group 47"/>
              <p:cNvGrpSpPr/>
              <p:nvPr/>
            </p:nvGrpSpPr>
            <p:grpSpPr>
              <a:xfrm>
                <a:off x="3386880" y="2832120"/>
                <a:ext cx="452520" cy="369000"/>
                <a:chOff x="3386880" y="2832120"/>
                <a:chExt cx="452520" cy="369000"/>
              </a:xfrm>
            </p:grpSpPr>
            <p:grpSp>
              <p:nvGrpSpPr>
                <p:cNvPr id="336" name="Group 48"/>
                <p:cNvGrpSpPr/>
                <p:nvPr/>
              </p:nvGrpSpPr>
              <p:grpSpPr>
                <a:xfrm>
                  <a:off x="3386880" y="2832120"/>
                  <a:ext cx="448560" cy="369000"/>
                  <a:chOff x="3386880" y="2832120"/>
                  <a:chExt cx="448560" cy="369000"/>
                </a:xfrm>
              </p:grpSpPr>
              <p:sp>
                <p:nvSpPr>
                  <p:cNvPr id="337" name="CustomShape 49"/>
                  <p:cNvSpPr/>
                  <p:nvPr/>
                </p:nvSpPr>
                <p:spPr>
                  <a:xfrm>
                    <a:off x="3611520" y="2832120"/>
                    <a:ext cx="223920" cy="3650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38" name="CustomShape 50"/>
                  <p:cNvSpPr/>
                  <p:nvPr/>
                </p:nvSpPr>
                <p:spPr>
                  <a:xfrm>
                    <a:off x="3386880" y="2832120"/>
                    <a:ext cx="448200" cy="369000"/>
                  </a:xfrm>
                  <a:prstGeom prst="rect">
                    <a:avLst/>
                  </a:prstGeom>
                  <a:noFill/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339" name="CustomShape 51"/>
                <p:cNvSpPr/>
                <p:nvPr/>
              </p:nvSpPr>
              <p:spPr>
                <a:xfrm>
                  <a:off x="3386880" y="2872080"/>
                  <a:ext cx="45252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Reg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340" name="Line 52"/>
              <p:cNvSpPr/>
              <p:nvPr/>
            </p:nvSpPr>
            <p:spPr>
              <a:xfrm>
                <a:off x="3837960" y="2906640"/>
                <a:ext cx="4953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1" name="Line 53"/>
              <p:cNvSpPr/>
              <p:nvPr/>
            </p:nvSpPr>
            <p:spPr>
              <a:xfrm>
                <a:off x="3837960" y="3127320"/>
                <a:ext cx="4953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342" name="Group 54"/>
              <p:cNvGrpSpPr/>
              <p:nvPr/>
            </p:nvGrpSpPr>
            <p:grpSpPr>
              <a:xfrm>
                <a:off x="4245120" y="2723040"/>
                <a:ext cx="403200" cy="588240"/>
                <a:chOff x="4245120" y="2723040"/>
                <a:chExt cx="403200" cy="588240"/>
              </a:xfrm>
            </p:grpSpPr>
            <p:sp>
              <p:nvSpPr>
                <p:cNvPr id="343" name="CustomShape 55"/>
                <p:cNvSpPr/>
                <p:nvPr/>
              </p:nvSpPr>
              <p:spPr>
                <a:xfrm rot="16200000">
                  <a:off x="4164840" y="2827800"/>
                  <a:ext cx="588240" cy="37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44" name="CustomShape 56"/>
                <p:cNvSpPr/>
                <p:nvPr/>
              </p:nvSpPr>
              <p:spPr>
                <a:xfrm rot="5400000">
                  <a:off x="4251240" y="2915640"/>
                  <a:ext cx="189360" cy="20196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45" name="CustomShape 57"/>
                <p:cNvSpPr/>
                <p:nvPr/>
              </p:nvSpPr>
              <p:spPr>
                <a:xfrm rot="5400000">
                  <a:off x="4264920" y="2937960"/>
                  <a:ext cx="166320" cy="155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46" name="CustomShape 58"/>
                <p:cNvSpPr/>
                <p:nvPr/>
              </p:nvSpPr>
              <p:spPr>
                <a:xfrm rot="16200000">
                  <a:off x="4284360" y="2862000"/>
                  <a:ext cx="455760" cy="24192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ALU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347" name="Line 59"/>
              <p:cNvSpPr/>
              <p:nvPr/>
            </p:nvSpPr>
            <p:spPr>
              <a:xfrm>
                <a:off x="4652280" y="3017520"/>
                <a:ext cx="49788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8" name="Line 60"/>
              <p:cNvSpPr/>
              <p:nvPr/>
            </p:nvSpPr>
            <p:spPr>
              <a:xfrm>
                <a:off x="5511600" y="3017520"/>
                <a:ext cx="49788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349" name="Group 61"/>
              <p:cNvGrpSpPr/>
              <p:nvPr/>
            </p:nvGrpSpPr>
            <p:grpSpPr>
              <a:xfrm>
                <a:off x="4937040" y="2833560"/>
                <a:ext cx="627840" cy="367560"/>
                <a:chOff x="4937040" y="2833560"/>
                <a:chExt cx="627840" cy="367560"/>
              </a:xfrm>
            </p:grpSpPr>
            <p:sp>
              <p:nvSpPr>
                <p:cNvPr id="350" name="CustomShape 62"/>
                <p:cNvSpPr/>
                <p:nvPr/>
              </p:nvSpPr>
              <p:spPr>
                <a:xfrm>
                  <a:off x="5029920" y="2833560"/>
                  <a:ext cx="450720" cy="367560"/>
                </a:xfrm>
                <a:prstGeom prst="rect">
                  <a:avLst/>
                </a:pr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51" name="CustomShape 63"/>
                <p:cNvSpPr/>
                <p:nvPr/>
              </p:nvSpPr>
              <p:spPr>
                <a:xfrm>
                  <a:off x="4937040" y="2873880"/>
                  <a:ext cx="62784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DMem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352" name="CustomShape 64"/>
              <p:cNvSpPr/>
              <p:nvPr/>
            </p:nvSpPr>
            <p:spPr>
              <a:xfrm>
                <a:off x="4969440" y="3017880"/>
                <a:ext cx="673560" cy="293040"/>
              </a:xfrm>
              <a:custGeom>
                <a:avLst/>
                <a:gdLst/>
                <a:ahLst/>
                <a:cxnLst/>
                <a:rect l="l" t="t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3" name="Line 65"/>
              <p:cNvSpPr/>
              <p:nvPr/>
            </p:nvSpPr>
            <p:spPr>
              <a:xfrm>
                <a:off x="2919600" y="3128760"/>
                <a:ext cx="46728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4" name="Line 66"/>
              <p:cNvSpPr/>
              <p:nvPr/>
            </p:nvSpPr>
            <p:spPr>
              <a:xfrm>
                <a:off x="2858760" y="2906640"/>
                <a:ext cx="5259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355" name="Group 67"/>
              <p:cNvGrpSpPr/>
              <p:nvPr/>
            </p:nvGrpSpPr>
            <p:grpSpPr>
              <a:xfrm>
                <a:off x="2436480" y="2833560"/>
                <a:ext cx="592560" cy="367560"/>
                <a:chOff x="2436480" y="2833560"/>
                <a:chExt cx="592560" cy="367560"/>
              </a:xfrm>
            </p:grpSpPr>
            <p:sp>
              <p:nvSpPr>
                <p:cNvPr id="356" name="CustomShape 68"/>
                <p:cNvSpPr/>
                <p:nvPr/>
              </p:nvSpPr>
              <p:spPr>
                <a:xfrm>
                  <a:off x="2508120" y="2833560"/>
                  <a:ext cx="451080" cy="367560"/>
                </a:xfrm>
                <a:prstGeom prst="rect">
                  <a:avLst/>
                </a:pr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57" name="CustomShape 69"/>
                <p:cNvSpPr/>
                <p:nvPr/>
              </p:nvSpPr>
              <p:spPr>
                <a:xfrm>
                  <a:off x="2436480" y="2873880"/>
                  <a:ext cx="59256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Ifetch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grpSp>
            <p:nvGrpSpPr>
              <p:cNvPr id="358" name="Group 70"/>
              <p:cNvGrpSpPr/>
              <p:nvPr/>
            </p:nvGrpSpPr>
            <p:grpSpPr>
              <a:xfrm>
                <a:off x="3100680" y="2666880"/>
                <a:ext cx="2633760" cy="699480"/>
                <a:chOff x="3100680" y="2666880"/>
                <a:chExt cx="2633760" cy="699480"/>
              </a:xfrm>
            </p:grpSpPr>
            <p:sp>
              <p:nvSpPr>
                <p:cNvPr id="359" name="CustomShape 71"/>
                <p:cNvSpPr/>
                <p:nvPr/>
              </p:nvSpPr>
              <p:spPr>
                <a:xfrm>
                  <a:off x="3948480" y="2666880"/>
                  <a:ext cx="90000" cy="6994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60" name="CustomShape 72"/>
                <p:cNvSpPr/>
                <p:nvPr/>
              </p:nvSpPr>
              <p:spPr>
                <a:xfrm>
                  <a:off x="5644440" y="2666880"/>
                  <a:ext cx="90000" cy="6994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61" name="CustomShape 73"/>
                <p:cNvSpPr/>
                <p:nvPr/>
              </p:nvSpPr>
              <p:spPr>
                <a:xfrm>
                  <a:off x="3100680" y="2666880"/>
                  <a:ext cx="90000" cy="6994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62" name="CustomShape 74"/>
                <p:cNvSpPr/>
                <p:nvPr/>
              </p:nvSpPr>
              <p:spPr>
                <a:xfrm>
                  <a:off x="4796640" y="2671200"/>
                  <a:ext cx="88920" cy="69012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363" name="Group 75"/>
              <p:cNvGrpSpPr/>
              <p:nvPr/>
            </p:nvGrpSpPr>
            <p:grpSpPr>
              <a:xfrm>
                <a:off x="5864400" y="2819520"/>
                <a:ext cx="457200" cy="369000"/>
                <a:chOff x="5864400" y="2819520"/>
                <a:chExt cx="457200" cy="369000"/>
              </a:xfrm>
            </p:grpSpPr>
            <p:grpSp>
              <p:nvGrpSpPr>
                <p:cNvPr id="364" name="Group 76"/>
                <p:cNvGrpSpPr/>
                <p:nvPr/>
              </p:nvGrpSpPr>
              <p:grpSpPr>
                <a:xfrm>
                  <a:off x="5864400" y="2819520"/>
                  <a:ext cx="452160" cy="369000"/>
                  <a:chOff x="5864400" y="2819520"/>
                  <a:chExt cx="452160" cy="369000"/>
                </a:xfrm>
              </p:grpSpPr>
              <p:sp>
                <p:nvSpPr>
                  <p:cNvPr id="365" name="CustomShape 77"/>
                  <p:cNvSpPr/>
                  <p:nvPr/>
                </p:nvSpPr>
                <p:spPr>
                  <a:xfrm flipH="1">
                    <a:off x="5864400" y="2819520"/>
                    <a:ext cx="225720" cy="3650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66" name="CustomShape 78"/>
                  <p:cNvSpPr/>
                  <p:nvPr/>
                </p:nvSpPr>
                <p:spPr>
                  <a:xfrm flipH="1">
                    <a:off x="5864400" y="2819520"/>
                    <a:ext cx="452160" cy="369000"/>
                  </a:xfrm>
                  <a:prstGeom prst="rect">
                    <a:avLst/>
                  </a:prstGeom>
                  <a:noFill/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367" name="CustomShape 79"/>
                <p:cNvSpPr/>
                <p:nvPr/>
              </p:nvSpPr>
              <p:spPr>
                <a:xfrm flipH="1">
                  <a:off x="5868000" y="2859480"/>
                  <a:ext cx="45360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Reg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</p:grpSp>
        <p:grpSp>
          <p:nvGrpSpPr>
            <p:cNvPr id="368" name="Group 80"/>
            <p:cNvGrpSpPr/>
            <p:nvPr/>
          </p:nvGrpSpPr>
          <p:grpSpPr>
            <a:xfrm>
              <a:off x="3274920" y="3429000"/>
              <a:ext cx="3885480" cy="699480"/>
              <a:chOff x="3274920" y="3429000"/>
              <a:chExt cx="3885480" cy="699480"/>
            </a:xfrm>
          </p:grpSpPr>
          <p:grpSp>
            <p:nvGrpSpPr>
              <p:cNvPr id="369" name="Group 81"/>
              <p:cNvGrpSpPr/>
              <p:nvPr/>
            </p:nvGrpSpPr>
            <p:grpSpPr>
              <a:xfrm>
                <a:off x="4225320" y="3594240"/>
                <a:ext cx="452520" cy="369000"/>
                <a:chOff x="4225320" y="3594240"/>
                <a:chExt cx="452520" cy="369000"/>
              </a:xfrm>
            </p:grpSpPr>
            <p:grpSp>
              <p:nvGrpSpPr>
                <p:cNvPr id="370" name="Group 82"/>
                <p:cNvGrpSpPr/>
                <p:nvPr/>
              </p:nvGrpSpPr>
              <p:grpSpPr>
                <a:xfrm>
                  <a:off x="4226040" y="3594240"/>
                  <a:ext cx="447120" cy="369000"/>
                  <a:chOff x="4226040" y="3594240"/>
                  <a:chExt cx="447120" cy="369000"/>
                </a:xfrm>
              </p:grpSpPr>
              <p:sp>
                <p:nvSpPr>
                  <p:cNvPr id="371" name="CustomShape 83"/>
                  <p:cNvSpPr/>
                  <p:nvPr/>
                </p:nvSpPr>
                <p:spPr>
                  <a:xfrm>
                    <a:off x="4449600" y="3594240"/>
                    <a:ext cx="223200" cy="3650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72" name="CustomShape 84"/>
                  <p:cNvSpPr/>
                  <p:nvPr/>
                </p:nvSpPr>
                <p:spPr>
                  <a:xfrm>
                    <a:off x="4226040" y="3594240"/>
                    <a:ext cx="447120" cy="369000"/>
                  </a:xfrm>
                  <a:prstGeom prst="rect">
                    <a:avLst/>
                  </a:prstGeom>
                  <a:noFill/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373" name="CustomShape 85"/>
                <p:cNvSpPr/>
                <p:nvPr/>
              </p:nvSpPr>
              <p:spPr>
                <a:xfrm>
                  <a:off x="4225320" y="3634200"/>
                  <a:ext cx="45252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Reg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374" name="Line 86"/>
              <p:cNvSpPr/>
              <p:nvPr/>
            </p:nvSpPr>
            <p:spPr>
              <a:xfrm>
                <a:off x="4676760" y="3668400"/>
                <a:ext cx="49500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5" name="Line 87"/>
              <p:cNvSpPr/>
              <p:nvPr/>
            </p:nvSpPr>
            <p:spPr>
              <a:xfrm>
                <a:off x="4676760" y="3889080"/>
                <a:ext cx="49500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376" name="Group 88"/>
              <p:cNvGrpSpPr/>
              <p:nvPr/>
            </p:nvGrpSpPr>
            <p:grpSpPr>
              <a:xfrm>
                <a:off x="5083920" y="3484800"/>
                <a:ext cx="402120" cy="588240"/>
                <a:chOff x="5083920" y="3484800"/>
                <a:chExt cx="402120" cy="588240"/>
              </a:xfrm>
            </p:grpSpPr>
            <p:sp>
              <p:nvSpPr>
                <p:cNvPr id="377" name="CustomShape 89"/>
                <p:cNvSpPr/>
                <p:nvPr/>
              </p:nvSpPr>
              <p:spPr>
                <a:xfrm rot="16200000">
                  <a:off x="5002920" y="3589920"/>
                  <a:ext cx="588240" cy="377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78" name="CustomShape 90"/>
                <p:cNvSpPr/>
                <p:nvPr/>
              </p:nvSpPr>
              <p:spPr>
                <a:xfrm rot="5400000">
                  <a:off x="5090040" y="3677760"/>
                  <a:ext cx="189360" cy="201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79" name="CustomShape 91"/>
                <p:cNvSpPr/>
                <p:nvPr/>
              </p:nvSpPr>
              <p:spPr>
                <a:xfrm rot="5400000">
                  <a:off x="5103720" y="3700440"/>
                  <a:ext cx="166320" cy="15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80" name="CustomShape 92"/>
                <p:cNvSpPr/>
                <p:nvPr/>
              </p:nvSpPr>
              <p:spPr>
                <a:xfrm rot="16200000">
                  <a:off x="5122440" y="3624120"/>
                  <a:ext cx="455760" cy="24192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ALU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381" name="Line 93"/>
              <p:cNvSpPr/>
              <p:nvPr/>
            </p:nvSpPr>
            <p:spPr>
              <a:xfrm>
                <a:off x="5491080" y="3779640"/>
                <a:ext cx="49680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2" name="Line 94"/>
              <p:cNvSpPr/>
              <p:nvPr/>
            </p:nvSpPr>
            <p:spPr>
              <a:xfrm>
                <a:off x="6349680" y="3779640"/>
                <a:ext cx="49860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383" name="Group 95"/>
              <p:cNvGrpSpPr/>
              <p:nvPr/>
            </p:nvGrpSpPr>
            <p:grpSpPr>
              <a:xfrm>
                <a:off x="5775840" y="3595680"/>
                <a:ext cx="627840" cy="367560"/>
                <a:chOff x="5775840" y="3595680"/>
                <a:chExt cx="627840" cy="367560"/>
              </a:xfrm>
            </p:grpSpPr>
            <p:sp>
              <p:nvSpPr>
                <p:cNvPr id="384" name="CustomShape 96"/>
                <p:cNvSpPr/>
                <p:nvPr/>
              </p:nvSpPr>
              <p:spPr>
                <a:xfrm>
                  <a:off x="5868720" y="3595680"/>
                  <a:ext cx="450720" cy="367560"/>
                </a:xfrm>
                <a:prstGeom prst="rect">
                  <a:avLst/>
                </a:pr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85" name="CustomShape 97"/>
                <p:cNvSpPr/>
                <p:nvPr/>
              </p:nvSpPr>
              <p:spPr>
                <a:xfrm>
                  <a:off x="5775840" y="3636000"/>
                  <a:ext cx="62784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DMem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386" name="CustomShape 98"/>
              <p:cNvSpPr/>
              <p:nvPr/>
            </p:nvSpPr>
            <p:spPr>
              <a:xfrm>
                <a:off x="5807160" y="3780000"/>
                <a:ext cx="673920" cy="293040"/>
              </a:xfrm>
              <a:custGeom>
                <a:avLst/>
                <a:gdLst/>
                <a:ahLst/>
                <a:cxnLst/>
                <a:rect l="l" t="t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7" name="Line 99"/>
              <p:cNvSpPr/>
              <p:nvPr/>
            </p:nvSpPr>
            <p:spPr>
              <a:xfrm>
                <a:off x="3757320" y="3890880"/>
                <a:ext cx="4683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8" name="Line 100"/>
              <p:cNvSpPr/>
              <p:nvPr/>
            </p:nvSpPr>
            <p:spPr>
              <a:xfrm>
                <a:off x="3697200" y="3668400"/>
                <a:ext cx="52524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389" name="Group 101"/>
              <p:cNvGrpSpPr/>
              <p:nvPr/>
            </p:nvGrpSpPr>
            <p:grpSpPr>
              <a:xfrm>
                <a:off x="3274920" y="3595680"/>
                <a:ext cx="592560" cy="367560"/>
                <a:chOff x="3274920" y="3595680"/>
                <a:chExt cx="592560" cy="367560"/>
              </a:xfrm>
            </p:grpSpPr>
            <p:sp>
              <p:nvSpPr>
                <p:cNvPr id="390" name="CustomShape 102"/>
                <p:cNvSpPr/>
                <p:nvPr/>
              </p:nvSpPr>
              <p:spPr>
                <a:xfrm>
                  <a:off x="3346200" y="3595680"/>
                  <a:ext cx="450720" cy="367560"/>
                </a:xfrm>
                <a:prstGeom prst="rect">
                  <a:avLst/>
                </a:pr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91" name="CustomShape 103"/>
                <p:cNvSpPr/>
                <p:nvPr/>
              </p:nvSpPr>
              <p:spPr>
                <a:xfrm>
                  <a:off x="3274920" y="3636000"/>
                  <a:ext cx="59256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Ifetch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grpSp>
            <p:nvGrpSpPr>
              <p:cNvPr id="392" name="Group 104"/>
              <p:cNvGrpSpPr/>
              <p:nvPr/>
            </p:nvGrpSpPr>
            <p:grpSpPr>
              <a:xfrm>
                <a:off x="3938760" y="3429000"/>
                <a:ext cx="2634120" cy="699480"/>
                <a:chOff x="3938760" y="3429000"/>
                <a:chExt cx="2634120" cy="699480"/>
              </a:xfrm>
            </p:grpSpPr>
            <p:sp>
              <p:nvSpPr>
                <p:cNvPr id="393" name="CustomShape 105"/>
                <p:cNvSpPr/>
                <p:nvPr/>
              </p:nvSpPr>
              <p:spPr>
                <a:xfrm>
                  <a:off x="4786560" y="3429000"/>
                  <a:ext cx="90000" cy="6994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94" name="CustomShape 106"/>
                <p:cNvSpPr/>
                <p:nvPr/>
              </p:nvSpPr>
              <p:spPr>
                <a:xfrm>
                  <a:off x="6482880" y="3429000"/>
                  <a:ext cx="90000" cy="6994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95" name="CustomShape 107"/>
                <p:cNvSpPr/>
                <p:nvPr/>
              </p:nvSpPr>
              <p:spPr>
                <a:xfrm>
                  <a:off x="3938760" y="3429000"/>
                  <a:ext cx="90000" cy="6994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96" name="CustomShape 108"/>
                <p:cNvSpPr/>
                <p:nvPr/>
              </p:nvSpPr>
              <p:spPr>
                <a:xfrm>
                  <a:off x="5634720" y="3432960"/>
                  <a:ext cx="88920" cy="69012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397" name="Group 109"/>
              <p:cNvGrpSpPr/>
              <p:nvPr/>
            </p:nvGrpSpPr>
            <p:grpSpPr>
              <a:xfrm>
                <a:off x="6703200" y="3581280"/>
                <a:ext cx="457200" cy="369000"/>
                <a:chOff x="6703200" y="3581280"/>
                <a:chExt cx="457200" cy="369000"/>
              </a:xfrm>
            </p:grpSpPr>
            <p:grpSp>
              <p:nvGrpSpPr>
                <p:cNvPr id="398" name="Group 110"/>
                <p:cNvGrpSpPr/>
                <p:nvPr/>
              </p:nvGrpSpPr>
              <p:grpSpPr>
                <a:xfrm>
                  <a:off x="6703200" y="3581280"/>
                  <a:ext cx="452160" cy="369000"/>
                  <a:chOff x="6703200" y="3581280"/>
                  <a:chExt cx="452160" cy="369000"/>
                </a:xfrm>
              </p:grpSpPr>
              <p:sp>
                <p:nvSpPr>
                  <p:cNvPr id="399" name="CustomShape 111"/>
                  <p:cNvSpPr/>
                  <p:nvPr/>
                </p:nvSpPr>
                <p:spPr>
                  <a:xfrm flipH="1">
                    <a:off x="6703200" y="3581280"/>
                    <a:ext cx="225360" cy="3650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00" name="CustomShape 112"/>
                  <p:cNvSpPr/>
                  <p:nvPr/>
                </p:nvSpPr>
                <p:spPr>
                  <a:xfrm flipH="1">
                    <a:off x="6703200" y="3581280"/>
                    <a:ext cx="451800" cy="369000"/>
                  </a:xfrm>
                  <a:prstGeom prst="rect">
                    <a:avLst/>
                  </a:prstGeom>
                  <a:noFill/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401" name="CustomShape 113"/>
                <p:cNvSpPr/>
                <p:nvPr/>
              </p:nvSpPr>
              <p:spPr>
                <a:xfrm flipH="1">
                  <a:off x="6706800" y="3621600"/>
                  <a:ext cx="45360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Reg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402" name="CustomShape 114"/>
            <p:cNvSpPr/>
            <p:nvPr/>
          </p:nvSpPr>
          <p:spPr>
            <a:xfrm>
              <a:off x="1368720" y="1474200"/>
              <a:ext cx="1001160" cy="33372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Cycle 1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03" name="CustomShape 115"/>
            <p:cNvSpPr/>
            <p:nvPr/>
          </p:nvSpPr>
          <p:spPr>
            <a:xfrm>
              <a:off x="2184840" y="1474200"/>
              <a:ext cx="1001160" cy="33372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Cycle 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04" name="CustomShape 116"/>
            <p:cNvSpPr/>
            <p:nvPr/>
          </p:nvSpPr>
          <p:spPr>
            <a:xfrm>
              <a:off x="3049920" y="1474200"/>
              <a:ext cx="1001160" cy="33372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Cycle 3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05" name="CustomShape 117"/>
            <p:cNvSpPr/>
            <p:nvPr/>
          </p:nvSpPr>
          <p:spPr>
            <a:xfrm>
              <a:off x="3899160" y="1474200"/>
              <a:ext cx="1001160" cy="33372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Cycle 4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06" name="CustomShape 118"/>
            <p:cNvSpPr/>
            <p:nvPr/>
          </p:nvSpPr>
          <p:spPr>
            <a:xfrm>
              <a:off x="5632920" y="1474200"/>
              <a:ext cx="1001160" cy="33372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Cycle 6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07" name="CustomShape 119"/>
            <p:cNvSpPr/>
            <p:nvPr/>
          </p:nvSpPr>
          <p:spPr>
            <a:xfrm>
              <a:off x="6471000" y="1474200"/>
              <a:ext cx="1001160" cy="33372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Cycle 7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08" name="CustomShape 120"/>
            <p:cNvSpPr/>
            <p:nvPr/>
          </p:nvSpPr>
          <p:spPr>
            <a:xfrm>
              <a:off x="4718520" y="1474200"/>
              <a:ext cx="1001160" cy="33372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Comic Sans MS"/>
                  <a:ea typeface="DejaVu Sans"/>
                </a:rPr>
                <a:t>Cycle 5</a:t>
              </a:r>
              <a:endParaRPr lang="en-US" sz="1600" b="0" strike="noStrike" spc="-1">
                <a:latin typeface="Arial"/>
              </a:endParaRPr>
            </a:p>
          </p:txBody>
        </p:sp>
        <p:grpSp>
          <p:nvGrpSpPr>
            <p:cNvPr id="409" name="Group 121"/>
            <p:cNvGrpSpPr/>
            <p:nvPr/>
          </p:nvGrpSpPr>
          <p:grpSpPr>
            <a:xfrm>
              <a:off x="4962240" y="4970520"/>
              <a:ext cx="3885120" cy="699480"/>
              <a:chOff x="4962240" y="4970520"/>
              <a:chExt cx="3885120" cy="699480"/>
            </a:xfrm>
          </p:grpSpPr>
          <p:grpSp>
            <p:nvGrpSpPr>
              <p:cNvPr id="410" name="Group 122"/>
              <p:cNvGrpSpPr/>
              <p:nvPr/>
            </p:nvGrpSpPr>
            <p:grpSpPr>
              <a:xfrm>
                <a:off x="5912640" y="5135400"/>
                <a:ext cx="452520" cy="369000"/>
                <a:chOff x="5912640" y="5135400"/>
                <a:chExt cx="452520" cy="369000"/>
              </a:xfrm>
            </p:grpSpPr>
            <p:grpSp>
              <p:nvGrpSpPr>
                <p:cNvPr id="411" name="Group 123"/>
                <p:cNvGrpSpPr/>
                <p:nvPr/>
              </p:nvGrpSpPr>
              <p:grpSpPr>
                <a:xfrm>
                  <a:off x="5912640" y="5135400"/>
                  <a:ext cx="448560" cy="369000"/>
                  <a:chOff x="5912640" y="5135400"/>
                  <a:chExt cx="448560" cy="369000"/>
                </a:xfrm>
              </p:grpSpPr>
              <p:sp>
                <p:nvSpPr>
                  <p:cNvPr id="412" name="CustomShape 124"/>
                  <p:cNvSpPr/>
                  <p:nvPr/>
                </p:nvSpPr>
                <p:spPr>
                  <a:xfrm>
                    <a:off x="6137280" y="5135400"/>
                    <a:ext cx="223920" cy="3650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13" name="CustomShape 125"/>
                  <p:cNvSpPr/>
                  <p:nvPr/>
                </p:nvSpPr>
                <p:spPr>
                  <a:xfrm>
                    <a:off x="5912640" y="5135400"/>
                    <a:ext cx="448200" cy="369000"/>
                  </a:xfrm>
                  <a:prstGeom prst="rect">
                    <a:avLst/>
                  </a:prstGeom>
                  <a:noFill/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414" name="CustomShape 126"/>
                <p:cNvSpPr/>
                <p:nvPr/>
              </p:nvSpPr>
              <p:spPr>
                <a:xfrm>
                  <a:off x="5912640" y="5175720"/>
                  <a:ext cx="45252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Reg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415" name="Line 127"/>
              <p:cNvSpPr/>
              <p:nvPr/>
            </p:nvSpPr>
            <p:spPr>
              <a:xfrm>
                <a:off x="6363360" y="5209920"/>
                <a:ext cx="49572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6" name="Line 128"/>
              <p:cNvSpPr/>
              <p:nvPr/>
            </p:nvSpPr>
            <p:spPr>
              <a:xfrm>
                <a:off x="6363360" y="5430600"/>
                <a:ext cx="49572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417" name="Group 129"/>
              <p:cNvGrpSpPr/>
              <p:nvPr/>
            </p:nvGrpSpPr>
            <p:grpSpPr>
              <a:xfrm>
                <a:off x="6770520" y="5026320"/>
                <a:ext cx="403560" cy="588240"/>
                <a:chOff x="6770520" y="5026320"/>
                <a:chExt cx="403560" cy="588240"/>
              </a:xfrm>
            </p:grpSpPr>
            <p:sp>
              <p:nvSpPr>
                <p:cNvPr id="418" name="CustomShape 130"/>
                <p:cNvSpPr/>
                <p:nvPr/>
              </p:nvSpPr>
              <p:spPr>
                <a:xfrm rot="16200000">
                  <a:off x="6690600" y="5131080"/>
                  <a:ext cx="588240" cy="37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19" name="CustomShape 131"/>
                <p:cNvSpPr/>
                <p:nvPr/>
              </p:nvSpPr>
              <p:spPr>
                <a:xfrm rot="5400000">
                  <a:off x="6776640" y="5218920"/>
                  <a:ext cx="189360" cy="20196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20" name="CustomShape 132"/>
                <p:cNvSpPr/>
                <p:nvPr/>
              </p:nvSpPr>
              <p:spPr>
                <a:xfrm rot="5400000">
                  <a:off x="6790680" y="5241600"/>
                  <a:ext cx="166320" cy="155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21" name="CustomShape 133"/>
                <p:cNvSpPr/>
                <p:nvPr/>
              </p:nvSpPr>
              <p:spPr>
                <a:xfrm rot="16200000">
                  <a:off x="6810120" y="5165640"/>
                  <a:ext cx="455760" cy="24192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ALU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422" name="Line 134"/>
              <p:cNvSpPr/>
              <p:nvPr/>
            </p:nvSpPr>
            <p:spPr>
              <a:xfrm>
                <a:off x="7178040" y="5321160"/>
                <a:ext cx="49788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3" name="Line 135"/>
              <p:cNvSpPr/>
              <p:nvPr/>
            </p:nvSpPr>
            <p:spPr>
              <a:xfrm>
                <a:off x="8037360" y="5321160"/>
                <a:ext cx="49752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424" name="Group 136"/>
              <p:cNvGrpSpPr/>
              <p:nvPr/>
            </p:nvGrpSpPr>
            <p:grpSpPr>
              <a:xfrm>
                <a:off x="7462800" y="5137200"/>
                <a:ext cx="627840" cy="367560"/>
                <a:chOff x="7462800" y="5137200"/>
                <a:chExt cx="627840" cy="367560"/>
              </a:xfrm>
            </p:grpSpPr>
            <p:sp>
              <p:nvSpPr>
                <p:cNvPr id="425" name="CustomShape 137"/>
                <p:cNvSpPr/>
                <p:nvPr/>
              </p:nvSpPr>
              <p:spPr>
                <a:xfrm>
                  <a:off x="7555320" y="5137200"/>
                  <a:ext cx="450720" cy="367560"/>
                </a:xfrm>
                <a:prstGeom prst="rect">
                  <a:avLst/>
                </a:pr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26" name="CustomShape 138"/>
                <p:cNvSpPr/>
                <p:nvPr/>
              </p:nvSpPr>
              <p:spPr>
                <a:xfrm>
                  <a:off x="7462800" y="5177520"/>
                  <a:ext cx="62784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DMem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sp>
            <p:nvSpPr>
              <p:cNvPr id="427" name="CustomShape 139"/>
              <p:cNvSpPr/>
              <p:nvPr/>
            </p:nvSpPr>
            <p:spPr>
              <a:xfrm>
                <a:off x="7495200" y="5321160"/>
                <a:ext cx="673560" cy="293040"/>
              </a:xfrm>
              <a:custGeom>
                <a:avLst/>
                <a:gdLst/>
                <a:ahLst/>
                <a:cxnLst/>
                <a:rect l="l" t="t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8" name="Line 140"/>
              <p:cNvSpPr/>
              <p:nvPr/>
            </p:nvSpPr>
            <p:spPr>
              <a:xfrm>
                <a:off x="5445360" y="5432400"/>
                <a:ext cx="46728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9" name="Line 141"/>
              <p:cNvSpPr/>
              <p:nvPr/>
            </p:nvSpPr>
            <p:spPr>
              <a:xfrm>
                <a:off x="5384520" y="5209920"/>
                <a:ext cx="5259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430" name="Group 142"/>
              <p:cNvGrpSpPr/>
              <p:nvPr/>
            </p:nvGrpSpPr>
            <p:grpSpPr>
              <a:xfrm>
                <a:off x="4962240" y="5137200"/>
                <a:ext cx="592560" cy="367560"/>
                <a:chOff x="4962240" y="5137200"/>
                <a:chExt cx="592560" cy="367560"/>
              </a:xfrm>
            </p:grpSpPr>
            <p:sp>
              <p:nvSpPr>
                <p:cNvPr id="431" name="CustomShape 143"/>
                <p:cNvSpPr/>
                <p:nvPr/>
              </p:nvSpPr>
              <p:spPr>
                <a:xfrm>
                  <a:off x="5033880" y="5137200"/>
                  <a:ext cx="451080" cy="367560"/>
                </a:xfrm>
                <a:prstGeom prst="rect">
                  <a:avLst/>
                </a:prstGeom>
                <a:solidFill>
                  <a:schemeClr val="bg1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32" name="CustomShape 144"/>
                <p:cNvSpPr/>
                <p:nvPr/>
              </p:nvSpPr>
              <p:spPr>
                <a:xfrm>
                  <a:off x="4962240" y="5177520"/>
                  <a:ext cx="59256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Ifetch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  <p:grpSp>
            <p:nvGrpSpPr>
              <p:cNvPr id="433" name="Group 145"/>
              <p:cNvGrpSpPr/>
              <p:nvPr/>
            </p:nvGrpSpPr>
            <p:grpSpPr>
              <a:xfrm>
                <a:off x="5626440" y="4970520"/>
                <a:ext cx="2633760" cy="699480"/>
                <a:chOff x="5626440" y="4970520"/>
                <a:chExt cx="2633760" cy="699480"/>
              </a:xfrm>
            </p:grpSpPr>
            <p:sp>
              <p:nvSpPr>
                <p:cNvPr id="434" name="CustomShape 146"/>
                <p:cNvSpPr/>
                <p:nvPr/>
              </p:nvSpPr>
              <p:spPr>
                <a:xfrm>
                  <a:off x="6474240" y="4970520"/>
                  <a:ext cx="90000" cy="6994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35" name="CustomShape 147"/>
                <p:cNvSpPr/>
                <p:nvPr/>
              </p:nvSpPr>
              <p:spPr>
                <a:xfrm>
                  <a:off x="8170200" y="4970520"/>
                  <a:ext cx="90000" cy="6994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36" name="CustomShape 148"/>
                <p:cNvSpPr/>
                <p:nvPr/>
              </p:nvSpPr>
              <p:spPr>
                <a:xfrm>
                  <a:off x="5626440" y="4970520"/>
                  <a:ext cx="90000" cy="6994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37" name="CustomShape 149"/>
                <p:cNvSpPr/>
                <p:nvPr/>
              </p:nvSpPr>
              <p:spPr>
                <a:xfrm>
                  <a:off x="7322040" y="4974480"/>
                  <a:ext cx="88920" cy="69012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438" name="Group 150"/>
              <p:cNvGrpSpPr/>
              <p:nvPr/>
            </p:nvGrpSpPr>
            <p:grpSpPr>
              <a:xfrm>
                <a:off x="8390160" y="5122800"/>
                <a:ext cx="457200" cy="369000"/>
                <a:chOff x="8390160" y="5122800"/>
                <a:chExt cx="457200" cy="369000"/>
              </a:xfrm>
            </p:grpSpPr>
            <p:grpSp>
              <p:nvGrpSpPr>
                <p:cNvPr id="439" name="Group 151"/>
                <p:cNvGrpSpPr/>
                <p:nvPr/>
              </p:nvGrpSpPr>
              <p:grpSpPr>
                <a:xfrm>
                  <a:off x="8390160" y="5122800"/>
                  <a:ext cx="452160" cy="369000"/>
                  <a:chOff x="8390160" y="5122800"/>
                  <a:chExt cx="452160" cy="369000"/>
                </a:xfrm>
              </p:grpSpPr>
              <p:sp>
                <p:nvSpPr>
                  <p:cNvPr id="440" name="CustomShape 152"/>
                  <p:cNvSpPr/>
                  <p:nvPr/>
                </p:nvSpPr>
                <p:spPr>
                  <a:xfrm flipH="1">
                    <a:off x="8390160" y="5122800"/>
                    <a:ext cx="225720" cy="3650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44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41" name="CustomShape 153"/>
                  <p:cNvSpPr/>
                  <p:nvPr/>
                </p:nvSpPr>
                <p:spPr>
                  <a:xfrm flipH="1">
                    <a:off x="8390160" y="5122800"/>
                    <a:ext cx="452160" cy="369000"/>
                  </a:xfrm>
                  <a:prstGeom prst="rect">
                    <a:avLst/>
                  </a:prstGeom>
                  <a:noFill/>
                  <a:ln w="28440">
                    <a:solidFill>
                      <a:schemeClr val="tx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442" name="CustomShape 154"/>
                <p:cNvSpPr/>
                <p:nvPr/>
              </p:nvSpPr>
              <p:spPr>
                <a:xfrm flipH="1">
                  <a:off x="8393760" y="5163120"/>
                  <a:ext cx="453600" cy="242640"/>
                </a:xfrm>
                <a:prstGeom prst="rect">
                  <a:avLst/>
                </a:prstGeom>
                <a:noFill/>
                <a:ln w="2844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00" b="1" strike="noStrike" spc="-1">
                      <a:solidFill>
                        <a:srgbClr val="000000"/>
                      </a:solidFill>
                      <a:latin typeface="Comic Sans MS"/>
                      <a:ea typeface="DejaVu Sans"/>
                    </a:rPr>
                    <a:t>Reg</a:t>
                  </a:r>
                  <a:endParaRPr lang="en-US" sz="100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443" name="Line 155"/>
            <p:cNvSpPr/>
            <p:nvPr/>
          </p:nvSpPr>
          <p:spPr>
            <a:xfrm>
              <a:off x="2286000" y="1447560"/>
              <a:ext cx="0" cy="4648320"/>
            </a:xfrm>
            <a:prstGeom prst="line">
              <a:avLst/>
            </a:prstGeom>
            <a:ln w="28440" cap="rnd">
              <a:solidFill>
                <a:schemeClr val="tx1"/>
              </a:solidFill>
              <a:prstDash val="sysDot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Line 156"/>
            <p:cNvSpPr/>
            <p:nvPr/>
          </p:nvSpPr>
          <p:spPr>
            <a:xfrm>
              <a:off x="4800600" y="1447560"/>
              <a:ext cx="0" cy="4648320"/>
            </a:xfrm>
            <a:prstGeom prst="line">
              <a:avLst/>
            </a:prstGeom>
            <a:ln w="28440" cap="rnd">
              <a:solidFill>
                <a:schemeClr val="tx1"/>
              </a:solidFill>
              <a:prstDash val="sysDot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Line 157"/>
            <p:cNvSpPr/>
            <p:nvPr/>
          </p:nvSpPr>
          <p:spPr>
            <a:xfrm>
              <a:off x="3962160" y="1447560"/>
              <a:ext cx="0" cy="4648320"/>
            </a:xfrm>
            <a:prstGeom prst="line">
              <a:avLst/>
            </a:prstGeom>
            <a:ln w="28440" cap="rnd">
              <a:solidFill>
                <a:schemeClr val="tx1"/>
              </a:solidFill>
              <a:prstDash val="sysDot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Line 158"/>
            <p:cNvSpPr/>
            <p:nvPr/>
          </p:nvSpPr>
          <p:spPr>
            <a:xfrm>
              <a:off x="3124080" y="1447560"/>
              <a:ext cx="0" cy="4648320"/>
            </a:xfrm>
            <a:prstGeom prst="line">
              <a:avLst/>
            </a:prstGeom>
            <a:ln w="28440" cap="rnd">
              <a:solidFill>
                <a:schemeClr val="tx1"/>
              </a:solidFill>
              <a:prstDash val="sysDot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Line 159"/>
            <p:cNvSpPr/>
            <p:nvPr/>
          </p:nvSpPr>
          <p:spPr>
            <a:xfrm>
              <a:off x="6553080" y="1447560"/>
              <a:ext cx="0" cy="4648320"/>
            </a:xfrm>
            <a:prstGeom prst="line">
              <a:avLst/>
            </a:prstGeom>
            <a:ln w="28440" cap="rnd">
              <a:solidFill>
                <a:schemeClr val="tx1"/>
              </a:solidFill>
              <a:prstDash val="sysDot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Line 160"/>
            <p:cNvSpPr/>
            <p:nvPr/>
          </p:nvSpPr>
          <p:spPr>
            <a:xfrm>
              <a:off x="5654520" y="1447560"/>
              <a:ext cx="0" cy="4648320"/>
            </a:xfrm>
            <a:prstGeom prst="line">
              <a:avLst/>
            </a:prstGeom>
            <a:ln w="28440" cap="rnd">
              <a:solidFill>
                <a:schemeClr val="tx1"/>
              </a:solidFill>
              <a:prstDash val="sysDot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Line 161"/>
            <p:cNvSpPr/>
            <p:nvPr/>
          </p:nvSpPr>
          <p:spPr>
            <a:xfrm>
              <a:off x="7391160" y="1447560"/>
              <a:ext cx="0" cy="4648320"/>
            </a:xfrm>
            <a:prstGeom prst="line">
              <a:avLst/>
            </a:prstGeom>
            <a:ln w="28440" cap="rnd">
              <a:solidFill>
                <a:schemeClr val="tx1"/>
              </a:solidFill>
              <a:prstDash val="sysDot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50" name="Group 162"/>
            <p:cNvGrpSpPr/>
            <p:nvPr/>
          </p:nvGrpSpPr>
          <p:grpSpPr>
            <a:xfrm>
              <a:off x="3962520" y="4191120"/>
              <a:ext cx="4342320" cy="699480"/>
              <a:chOff x="3962520" y="4191120"/>
              <a:chExt cx="4342320" cy="699480"/>
            </a:xfrm>
          </p:grpSpPr>
          <p:sp>
            <p:nvSpPr>
              <p:cNvPr id="451" name="CustomShape 163"/>
              <p:cNvSpPr/>
              <p:nvPr/>
            </p:nvSpPr>
            <p:spPr>
              <a:xfrm>
                <a:off x="3962520" y="4267080"/>
                <a:ext cx="761400" cy="608760"/>
              </a:xfrm>
              <a:prstGeom prst="cloudCallout">
                <a:avLst>
                  <a:gd name="adj1" fmla="val 21875"/>
                  <a:gd name="adj2" fmla="val 36981"/>
                </a:avLst>
              </a:prstGeom>
              <a:solidFill>
                <a:srgbClr val="0FEFEA"/>
              </a:solidFill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Bubble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452" name="CustomShape 164"/>
              <p:cNvSpPr/>
              <p:nvPr/>
            </p:nvSpPr>
            <p:spPr>
              <a:xfrm>
                <a:off x="5638680" y="4267080"/>
                <a:ext cx="837360" cy="608760"/>
              </a:xfrm>
              <a:prstGeom prst="cloudCallout">
                <a:avLst>
                  <a:gd name="adj1" fmla="val 15343"/>
                  <a:gd name="adj2" fmla="val 36981"/>
                </a:avLst>
              </a:prstGeom>
              <a:solidFill>
                <a:srgbClr val="0FEFEA"/>
              </a:solidFill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Bubble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453" name="CustomShape 165"/>
              <p:cNvSpPr/>
              <p:nvPr/>
            </p:nvSpPr>
            <p:spPr>
              <a:xfrm>
                <a:off x="6553080" y="4267080"/>
                <a:ext cx="837360" cy="608760"/>
              </a:xfrm>
              <a:prstGeom prst="cloudCallout">
                <a:avLst>
                  <a:gd name="adj1" fmla="val 15343"/>
                  <a:gd name="adj2" fmla="val 36981"/>
                </a:avLst>
              </a:prstGeom>
              <a:solidFill>
                <a:srgbClr val="0FEFEA"/>
              </a:solidFill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Bubble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454" name="CustomShape 166"/>
              <p:cNvSpPr/>
              <p:nvPr/>
            </p:nvSpPr>
            <p:spPr>
              <a:xfrm>
                <a:off x="7467480" y="4267080"/>
                <a:ext cx="837360" cy="608760"/>
              </a:xfrm>
              <a:prstGeom prst="cloudCallout">
                <a:avLst>
                  <a:gd name="adj1" fmla="val 15343"/>
                  <a:gd name="adj2" fmla="val 36981"/>
                </a:avLst>
              </a:prstGeom>
              <a:solidFill>
                <a:srgbClr val="0FEFEA"/>
              </a:solidFill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Bubble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455" name="CustomShape 167"/>
              <p:cNvSpPr/>
              <p:nvPr/>
            </p:nvSpPr>
            <p:spPr>
              <a:xfrm>
                <a:off x="4800600" y="4267080"/>
                <a:ext cx="837360" cy="608760"/>
              </a:xfrm>
              <a:prstGeom prst="cloudCallout">
                <a:avLst>
                  <a:gd name="adj1" fmla="val 15343"/>
                  <a:gd name="adj2" fmla="val 36981"/>
                </a:avLst>
              </a:prstGeom>
              <a:solidFill>
                <a:srgbClr val="0FEFEA"/>
              </a:solidFill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1" strike="noStrike" spc="-1">
                    <a:solidFill>
                      <a:srgbClr val="000000"/>
                    </a:solidFill>
                    <a:latin typeface="Comic Sans MS"/>
                    <a:ea typeface="DejaVu Sans"/>
                  </a:rPr>
                  <a:t>Bubble</a:t>
                </a:r>
                <a:endParaRPr lang="en-US" sz="1600" b="0" strike="noStrike" spc="-1">
                  <a:latin typeface="Arial"/>
                </a:endParaRPr>
              </a:p>
            </p:txBody>
          </p:sp>
          <p:grpSp>
            <p:nvGrpSpPr>
              <p:cNvPr id="456" name="Group 168"/>
              <p:cNvGrpSpPr/>
              <p:nvPr/>
            </p:nvGrpSpPr>
            <p:grpSpPr>
              <a:xfrm>
                <a:off x="4767120" y="4191120"/>
                <a:ext cx="2634480" cy="699480"/>
                <a:chOff x="4767120" y="4191120"/>
                <a:chExt cx="2634480" cy="699480"/>
              </a:xfrm>
            </p:grpSpPr>
            <p:sp>
              <p:nvSpPr>
                <p:cNvPr id="457" name="CustomShape 169"/>
                <p:cNvSpPr/>
                <p:nvPr/>
              </p:nvSpPr>
              <p:spPr>
                <a:xfrm>
                  <a:off x="5615280" y="4191120"/>
                  <a:ext cx="90000" cy="6994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58" name="CustomShape 170"/>
                <p:cNvSpPr/>
                <p:nvPr/>
              </p:nvSpPr>
              <p:spPr>
                <a:xfrm>
                  <a:off x="7311600" y="4191120"/>
                  <a:ext cx="90000" cy="6994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59" name="CustomShape 171"/>
                <p:cNvSpPr/>
                <p:nvPr/>
              </p:nvSpPr>
              <p:spPr>
                <a:xfrm>
                  <a:off x="4767120" y="4191120"/>
                  <a:ext cx="90000" cy="69948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60" name="CustomShape 172"/>
                <p:cNvSpPr/>
                <p:nvPr/>
              </p:nvSpPr>
              <p:spPr>
                <a:xfrm>
                  <a:off x="6463440" y="4195080"/>
                  <a:ext cx="88920" cy="690120"/>
                </a:xfrm>
                <a:prstGeom prst="rect">
                  <a:avLst/>
                </a:prstGeom>
                <a:solidFill>
                  <a:schemeClr val="accent2"/>
                </a:solidFill>
                <a:ln w="2844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Data Hazards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6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FF0000"/>
                </a:solidFill>
                <a:latin typeface="Calibri"/>
              </a:rPr>
              <a:t>An occurrence in which a planned instruction cannot execute in the proper clock cycle because data that is needed to execute the instruction is not yet available.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20616</TotalTime>
  <Words>1369</Words>
  <Application>Microsoft Office PowerPoint</Application>
  <PresentationFormat>On-screen Show (4:3)</PresentationFormat>
  <Paragraphs>377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Comic Sans MS</vt:lpstr>
      <vt:lpstr>Courier New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CMPN301: Computer Architecture</dc:title>
  <dc:subject/>
  <dc:creator>user</dc:creator>
  <dc:description/>
  <cp:lastModifiedBy>Mayada Mansour Ali Hadhoud</cp:lastModifiedBy>
  <cp:revision>207</cp:revision>
  <dcterms:created xsi:type="dcterms:W3CDTF">2006-08-16T00:00:00Z</dcterms:created>
  <dcterms:modified xsi:type="dcterms:W3CDTF">2021-11-01T18:47:22Z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49</vt:i4>
  </property>
</Properties>
</file>