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64"/>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25" autoAdjust="0"/>
  </p:normalViewPr>
  <p:slideViewPr>
    <p:cSldViewPr snapToGrid="0">
      <p:cViewPr varScale="1">
        <p:scale>
          <a:sx n="48" d="100"/>
          <a:sy n="48" d="100"/>
        </p:scale>
        <p:origin x="187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268"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269"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27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27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27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2DE3ECD-B1C3-49F8-8689-A557A915273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rogramming_mode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omplex_instruction_set_computer"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en.wikipedia.org/wiki/Reduced_instruction_set_comput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401720" y="9553680"/>
            <a:ext cx="3367080" cy="5011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73B96B50-0C9D-4395-A458-B0CFCBF58976}" type="slidenum">
              <a:rPr lang="en-US" sz="1400" b="0" strike="noStrike" spc="-1">
                <a:solidFill>
                  <a:srgbClr val="000000"/>
                </a:solidFill>
                <a:latin typeface="Arial"/>
                <a:ea typeface="+mn-ea"/>
              </a:rPr>
              <a:t>4</a:t>
            </a:fld>
            <a:endParaRPr lang="en-US" sz="1400" b="0" strike="noStrike" spc="-1">
              <a:latin typeface="Arial"/>
            </a:endParaRPr>
          </a:p>
        </p:txBody>
      </p:sp>
      <p:sp>
        <p:nvSpPr>
          <p:cNvPr id="629" name="PlaceHolder 2"/>
          <p:cNvSpPr>
            <a:spLocks noGrp="1" noRot="1" noChangeAspect="1"/>
          </p:cNvSpPr>
          <p:nvPr>
            <p:ph type="sldImg"/>
          </p:nvPr>
        </p:nvSpPr>
        <p:spPr>
          <a:xfrm>
            <a:off x="1371600" y="763560"/>
            <a:ext cx="5027400" cy="3770280"/>
          </a:xfrm>
          <a:prstGeom prst="rect">
            <a:avLst/>
          </a:prstGeom>
        </p:spPr>
      </p:sp>
      <p:sp>
        <p:nvSpPr>
          <p:cNvPr id="630" name="PlaceHolder 3"/>
          <p:cNvSpPr>
            <a:spLocks noGrp="1"/>
          </p:cNvSpPr>
          <p:nvPr>
            <p:ph type="body"/>
          </p:nvPr>
        </p:nvSpPr>
        <p:spPr>
          <a:xfrm>
            <a:off x="777960" y="4776840"/>
            <a:ext cx="6214680" cy="4524120"/>
          </a:xfrm>
          <a:prstGeom prst="rect">
            <a:avLst/>
          </a:prstGeom>
        </p:spPr>
        <p:txBody>
          <a:bodyPr lIns="0" tIns="0" rIns="0" bIns="0">
            <a:noAutofit/>
          </a:bodyPr>
          <a:lstStyle/>
          <a:p>
            <a:pPr marL="343080" indent="-341280">
              <a:lnSpc>
                <a:spcPct val="100000"/>
              </a:lnSpc>
              <a:spcBef>
                <a:spcPts val="400"/>
              </a:spcBef>
              <a:buClr>
                <a:srgbClr val="000000"/>
              </a:buClr>
              <a:buFont typeface="Wingdings" charset="2"/>
              <a:buChar char=""/>
            </a:pPr>
            <a:r>
              <a:rPr lang="en-US" sz="1500" b="0" strike="noStrike" spc="-1" dirty="0">
                <a:solidFill>
                  <a:srgbClr val="000000"/>
                </a:solidFill>
                <a:latin typeface="Arial"/>
                <a:ea typeface="+mn-ea"/>
              </a:rPr>
              <a:t>At the start processor performance INCREASE WAS RELATED TO technology mainly (25%)</a:t>
            </a:r>
            <a:endParaRPr lang="en-US" sz="1500" b="0" strike="noStrike" spc="-1" dirty="0">
              <a:latin typeface="Arial"/>
            </a:endParaRPr>
          </a:p>
          <a:p>
            <a:pPr marL="343080" indent="-341280">
              <a:lnSpc>
                <a:spcPct val="100000"/>
              </a:lnSpc>
              <a:spcBef>
                <a:spcPts val="400"/>
              </a:spcBef>
              <a:buClr>
                <a:srgbClr val="000000"/>
              </a:buClr>
              <a:buFont typeface="Wingdings" charset="2"/>
              <a:buChar char=""/>
            </a:pPr>
            <a:r>
              <a:rPr lang="en-US" sz="1500" b="0" strike="noStrike" spc="-1" dirty="0">
                <a:solidFill>
                  <a:srgbClr val="000000"/>
                </a:solidFill>
                <a:latin typeface="Arial"/>
                <a:ea typeface="+mn-ea"/>
              </a:rPr>
              <a:t>The 52% growth was related to more architectural and organizational ideas </a:t>
            </a:r>
            <a:endParaRPr lang="en-US" sz="1500" b="0" strike="noStrike" spc="-1" dirty="0">
              <a:latin typeface="Arial"/>
            </a:endParaRPr>
          </a:p>
          <a:p>
            <a:pPr marL="343080" indent="-341280">
              <a:lnSpc>
                <a:spcPct val="100000"/>
              </a:lnSpc>
              <a:spcBef>
                <a:spcPts val="400"/>
              </a:spcBef>
              <a:buClr>
                <a:srgbClr val="000000"/>
              </a:buClr>
              <a:buFont typeface="Wingdings" charset="2"/>
              <a:buChar char=""/>
            </a:pPr>
            <a:r>
              <a:rPr lang="en-US" sz="1500" b="0" strike="noStrike" spc="-1" dirty="0">
                <a:solidFill>
                  <a:srgbClr val="000000"/>
                </a:solidFill>
                <a:latin typeface="Arial"/>
                <a:ea typeface="+mn-ea"/>
              </a:rPr>
              <a:t>Sine 2002 the performance rate is slowed because of power limits problems, (moving to multi processors)</a:t>
            </a:r>
            <a:endParaRPr lang="en-US" sz="1500" b="0" strike="noStrike" spc="-1" dirty="0">
              <a:latin typeface="Arial"/>
            </a:endParaRPr>
          </a:p>
          <a:p>
            <a:pPr marL="343080" indent="-341280">
              <a:lnSpc>
                <a:spcPct val="100000"/>
              </a:lnSpc>
              <a:spcBef>
                <a:spcPts val="479"/>
              </a:spcBef>
              <a:buClr>
                <a:srgbClr val="000000"/>
              </a:buClr>
              <a:buFont typeface="Wingdings" charset="2"/>
              <a:buChar char=""/>
            </a:pPr>
            <a:r>
              <a:rPr lang="en-US" sz="1500" b="0" strike="noStrike" spc="-1" dirty="0">
                <a:solidFill>
                  <a:srgbClr val="000000"/>
                </a:solidFill>
                <a:latin typeface="Arial"/>
                <a:ea typeface="+mn-ea"/>
              </a:rPr>
              <a:t>Growth of Processor Performance:</a:t>
            </a:r>
            <a:r>
              <a:rPr lang="en-US" sz="1800" b="0" strike="noStrike" spc="-1" dirty="0">
                <a:solidFill>
                  <a:srgbClr val="000000"/>
                </a:solidFill>
                <a:latin typeface="Arial"/>
                <a:ea typeface="+mn-ea"/>
              </a:rPr>
              <a:t> </a:t>
            </a:r>
            <a:endParaRPr lang="en-US" sz="1800" b="0" strike="noStrike" spc="-1" dirty="0">
              <a:latin typeface="Arial"/>
            </a:endParaRPr>
          </a:p>
          <a:p>
            <a:pPr marL="800280" lvl="1" indent="-341280">
              <a:lnSpc>
                <a:spcPct val="100000"/>
              </a:lnSpc>
              <a:spcBef>
                <a:spcPts val="360"/>
              </a:spcBef>
              <a:buClr>
                <a:srgbClr val="000000"/>
              </a:buClr>
              <a:buFont typeface="Wingdings" charset="2"/>
              <a:buChar char=""/>
            </a:pPr>
            <a:r>
              <a:rPr lang="en-US" sz="1400" b="0" strike="noStrike" spc="-1" dirty="0">
                <a:solidFill>
                  <a:srgbClr val="000000"/>
                </a:solidFill>
                <a:latin typeface="+mn-lt"/>
                <a:ea typeface="+mn-ea"/>
              </a:rPr>
              <a:t>Technology improvement </a:t>
            </a:r>
            <a:endParaRPr lang="en-US" sz="1400" b="0" strike="noStrike" spc="-1" dirty="0">
              <a:latin typeface="Arial"/>
            </a:endParaRPr>
          </a:p>
          <a:p>
            <a:pPr marL="800280" lvl="1" indent="-341280">
              <a:lnSpc>
                <a:spcPct val="100000"/>
              </a:lnSpc>
              <a:spcBef>
                <a:spcPts val="360"/>
              </a:spcBef>
              <a:buClr>
                <a:srgbClr val="000000"/>
              </a:buClr>
              <a:buFont typeface="Wingdings" charset="2"/>
              <a:buChar char=""/>
            </a:pPr>
            <a:r>
              <a:rPr lang="en-US" sz="1400" b="0" strike="noStrike" spc="-1" dirty="0">
                <a:solidFill>
                  <a:srgbClr val="000000"/>
                </a:solidFill>
                <a:latin typeface="+mn-lt"/>
                <a:ea typeface="+mn-ea"/>
              </a:rPr>
              <a:t>Innovations in computer design</a:t>
            </a:r>
            <a:endParaRPr lang="en-US" sz="1400" b="0" strike="noStrike" spc="-1" dirty="0">
              <a:latin typeface="Arial"/>
            </a:endParaRPr>
          </a:p>
          <a:p>
            <a:pPr>
              <a:lnSpc>
                <a:spcPct val="100000"/>
              </a:lnSpc>
            </a:pPr>
            <a:endParaRPr lang="en-US" sz="1400" b="0" strike="noStrike" spc="-1" dirty="0">
              <a:latin typeface="Arial"/>
            </a:endParaRPr>
          </a:p>
          <a:p>
            <a:pPr marL="343080" indent="-341280">
              <a:lnSpc>
                <a:spcPct val="100000"/>
              </a:lnSpc>
              <a:spcBef>
                <a:spcPts val="479"/>
              </a:spcBef>
              <a:buClr>
                <a:srgbClr val="000000"/>
              </a:buClr>
              <a:buFont typeface="Wingdings" charset="2"/>
              <a:buChar char=""/>
            </a:pPr>
            <a:r>
              <a:rPr lang="en-US" sz="1800" b="0" strike="noStrike" spc="-1" dirty="0">
                <a:solidFill>
                  <a:srgbClr val="000000"/>
                </a:solidFill>
                <a:latin typeface="Arial"/>
                <a:ea typeface="+mn-ea"/>
              </a:rPr>
              <a:t>Challenges at the end of the uniprocessor period</a:t>
            </a:r>
            <a:endParaRPr lang="en-US" sz="1800" b="0" strike="noStrike" spc="-1" dirty="0">
              <a:latin typeface="Arial"/>
            </a:endParaRPr>
          </a:p>
          <a:p>
            <a:pPr marL="800280" lvl="1" indent="-341280">
              <a:lnSpc>
                <a:spcPct val="100000"/>
              </a:lnSpc>
              <a:spcBef>
                <a:spcPts val="360"/>
              </a:spcBef>
              <a:buClr>
                <a:srgbClr val="000000"/>
              </a:buClr>
              <a:buFont typeface="Wingdings" charset="2"/>
              <a:buChar char=""/>
            </a:pPr>
            <a:r>
              <a:rPr lang="en-US" sz="1400" b="0" strike="noStrike" spc="-1" dirty="0">
                <a:solidFill>
                  <a:srgbClr val="000000"/>
                </a:solidFill>
                <a:latin typeface="+mn-lt"/>
                <a:ea typeface="+mn-ea"/>
              </a:rPr>
              <a:t>Power consumption problem</a:t>
            </a:r>
            <a:endParaRPr lang="en-US" sz="1400" b="0" strike="noStrike" spc="-1" dirty="0">
              <a:latin typeface="Arial"/>
            </a:endParaRPr>
          </a:p>
          <a:p>
            <a:pPr marL="800280" lvl="1" indent="-341280">
              <a:lnSpc>
                <a:spcPct val="100000"/>
              </a:lnSpc>
              <a:spcBef>
                <a:spcPts val="360"/>
              </a:spcBef>
              <a:buClr>
                <a:srgbClr val="000000"/>
              </a:buClr>
              <a:buFont typeface="Wingdings" charset="2"/>
              <a:buChar char=""/>
            </a:pPr>
            <a:r>
              <a:rPr lang="en-US" sz="1400" b="0" strike="noStrike" spc="-1" dirty="0">
                <a:solidFill>
                  <a:srgbClr val="000000"/>
                </a:solidFill>
                <a:latin typeface="+mn-lt"/>
                <a:ea typeface="+mn-ea"/>
              </a:rPr>
              <a:t>Difficulty to exploit more ILP</a:t>
            </a:r>
            <a:endParaRPr lang="en-US" sz="1400" b="0" strike="noStrike" spc="-1" dirty="0">
              <a:latin typeface="Arial"/>
            </a:endParaRPr>
          </a:p>
          <a:p>
            <a:pPr>
              <a:lnSpc>
                <a:spcPct val="100000"/>
              </a:lnSpc>
              <a:spcBef>
                <a:spcPts val="360"/>
              </a:spcBef>
            </a:pPr>
            <a:endParaRPr lang="en-US" sz="1400" b="0" strike="noStrike" spc="-1" dirty="0">
              <a:latin typeface="Arial"/>
            </a:endParaRPr>
          </a:p>
          <a:p>
            <a:pPr marL="343080" indent="-341280">
              <a:lnSpc>
                <a:spcPct val="100000"/>
              </a:lnSpc>
              <a:spcBef>
                <a:spcPts val="479"/>
              </a:spcBef>
              <a:buClr>
                <a:srgbClr val="000000"/>
              </a:buClr>
              <a:buFont typeface="Wingdings" charset="2"/>
              <a:buChar char=""/>
            </a:pPr>
            <a:r>
              <a:rPr lang="en-US" sz="1800" b="0" strike="noStrike" spc="-1" dirty="0">
                <a:solidFill>
                  <a:srgbClr val="000000"/>
                </a:solidFill>
                <a:latin typeface="Arial"/>
                <a:ea typeface="+mn-ea"/>
              </a:rPr>
              <a:t>The move to Thread-level Parallelism and multiprocessors</a:t>
            </a: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noRot="1" noChangeAspect="1"/>
          </p:cNvSpPr>
          <p:nvPr>
            <p:ph type="sldImg"/>
          </p:nvPr>
        </p:nvSpPr>
        <p:spPr>
          <a:xfrm>
            <a:off x="1287463" y="895350"/>
            <a:ext cx="5024437" cy="3768725"/>
          </a:xfrm>
          <a:prstGeom prst="rect">
            <a:avLst/>
          </a:prstGeom>
        </p:spPr>
      </p:sp>
      <p:sp>
        <p:nvSpPr>
          <p:cNvPr id="658" name="PlaceHolder 2"/>
          <p:cNvSpPr>
            <a:spLocks noGrp="1"/>
          </p:cNvSpPr>
          <p:nvPr>
            <p:ph type="body"/>
          </p:nvPr>
        </p:nvSpPr>
        <p:spPr>
          <a:xfrm>
            <a:off x="488520" y="5337720"/>
            <a:ext cx="5986080" cy="919080"/>
          </a:xfrm>
          <a:prstGeom prst="rect">
            <a:avLst/>
          </a:prstGeom>
        </p:spPr>
        <p:txBody>
          <a:bodyPr lIns="21240" tIns="30240" rIns="21240" bIns="30240">
            <a:noAutofit/>
          </a:bodyPr>
          <a:lstStyle/>
          <a:p>
            <a:pPr marL="216000" indent="-214560">
              <a:lnSpc>
                <a:spcPts val="3073"/>
              </a:lnSpc>
            </a:pPr>
            <a:r>
              <a:rPr lang="en-US" sz="2600" b="1" strike="noStrike" spc="-1" dirty="0">
                <a:latin typeface="Arial"/>
              </a:rPr>
              <a:t>Bandwidth : number of tasks finished per unit time </a:t>
            </a:r>
            <a:endParaRPr lang="en-US" sz="2600" b="0" strike="noStrike" spc="-1" dirty="0">
              <a:latin typeface="Arial"/>
            </a:endParaRPr>
          </a:p>
          <a:p>
            <a:pPr marL="216000" indent="-214560">
              <a:lnSpc>
                <a:spcPts val="3073"/>
              </a:lnSpc>
            </a:pPr>
            <a:r>
              <a:rPr lang="en-US" sz="2600" b="1" strike="noStrike" spc="-1" dirty="0">
                <a:latin typeface="Arial"/>
              </a:rPr>
              <a:t>Execution time :total time required to complete a task </a:t>
            </a:r>
            <a:endParaRPr lang="en-US" sz="2600" b="0" strike="noStrike" spc="-1" dirty="0">
              <a:latin typeface="Arial"/>
            </a:endParaRPr>
          </a:p>
          <a:p>
            <a:pPr marL="216000" indent="-214560">
              <a:lnSpc>
                <a:spcPts val="3073"/>
              </a:lnSpc>
            </a:pPr>
            <a:endParaRPr lang="en-US" sz="2600" b="0" strike="noStrike" spc="-1" dirty="0">
              <a:latin typeface="Arial"/>
            </a:endParaRPr>
          </a:p>
          <a:p>
            <a:pPr marL="216000" indent="-214560">
              <a:lnSpc>
                <a:spcPts val="3073"/>
              </a:lnSpc>
            </a:pPr>
            <a:r>
              <a:rPr lang="en-US" sz="2600" b="1" strike="noStrike" spc="-1" dirty="0">
                <a:latin typeface="Arial"/>
              </a:rPr>
              <a:t>Q1 sol: both are increased because they are related </a:t>
            </a:r>
            <a:endParaRPr lang="en-US" sz="2600" b="0" strike="noStrike" spc="-1" dirty="0">
              <a:latin typeface="Arial"/>
            </a:endParaRPr>
          </a:p>
          <a:p>
            <a:pPr marL="216000" indent="-214560">
              <a:lnSpc>
                <a:spcPts val="3073"/>
              </a:lnSpc>
            </a:pPr>
            <a:r>
              <a:rPr lang="en-US" sz="2600" b="1" strike="noStrike" spc="-1" dirty="0">
                <a:latin typeface="Arial"/>
              </a:rPr>
              <a:t>Q2 sol : increases only throughput </a:t>
            </a:r>
            <a:endParaRPr lang="en-US" sz="2600" b="0" strike="noStrike" spc="-1" dirty="0">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noRot="1" noChangeAspect="1"/>
          </p:cNvSpPr>
          <p:nvPr>
            <p:ph type="sldImg"/>
          </p:nvPr>
        </p:nvSpPr>
        <p:spPr>
          <a:xfrm>
            <a:off x="1371600" y="763560"/>
            <a:ext cx="5027400" cy="3770280"/>
          </a:xfrm>
          <a:prstGeom prst="rect">
            <a:avLst/>
          </a:prstGeom>
        </p:spPr>
      </p:sp>
      <p:sp>
        <p:nvSpPr>
          <p:cNvPr id="660" name="PlaceHolder 2"/>
          <p:cNvSpPr>
            <a:spLocks noGrp="1"/>
          </p:cNvSpPr>
          <p:nvPr>
            <p:ph type="body"/>
          </p:nvPr>
        </p:nvSpPr>
        <p:spPr>
          <a:xfrm>
            <a:off x="777960" y="4776840"/>
            <a:ext cx="6214680" cy="4524120"/>
          </a:xfrm>
          <a:prstGeom prst="rect">
            <a:avLst/>
          </a:prstGeom>
        </p:spPr>
        <p:txBody>
          <a:bodyPr lIns="0" tIns="0" rIns="0" bIns="0">
            <a:noAutofit/>
          </a:bodyPr>
          <a:lstStyle/>
          <a:p>
            <a:pPr marL="216000" indent="-214560">
              <a:lnSpc>
                <a:spcPct val="100000"/>
              </a:lnSpc>
            </a:pPr>
            <a:r>
              <a:rPr lang="en-US" sz="2000" b="0" strike="noStrike" spc="-1">
                <a:latin typeface="Arial"/>
              </a:rPr>
              <a:t>A clock cycle is the basic unit of time to execute one operation/pipeline stage/etc.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0" strike="noStrike" spc="-1">
                <a:solidFill>
                  <a:srgbClr val="000000"/>
                </a:solidFill>
                <a:latin typeface="Times New Roman"/>
                <a:ea typeface="ＭＳ Ｐゴシック"/>
              </a:rPr>
              <a:t>Morgan Kaufmann Publishers</a:t>
            </a:r>
            <a:endParaRPr lang="en-US" sz="1400" b="0" strike="noStrike" spc="-1">
              <a:latin typeface="Arial"/>
            </a:endParaRPr>
          </a:p>
        </p:txBody>
      </p:sp>
      <p:sp>
        <p:nvSpPr>
          <p:cNvPr id="662" name="CustomShape 2"/>
          <p:cNvSpPr/>
          <p:nvPr/>
        </p:nvSpPr>
        <p:spPr>
          <a:xfrm>
            <a:off x="439884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fld id="{FBDD00FC-7D6F-4CED-9A22-96D885610AC5}" type="datetime">
              <a:rPr lang="en-US" sz="1400" b="0" strike="noStrike" spc="-1">
                <a:solidFill>
                  <a:srgbClr val="000000"/>
                </a:solidFill>
                <a:latin typeface="Times New Roman"/>
              </a:rPr>
              <a:t>2/19/2022</a:t>
            </a:fld>
            <a:endParaRPr lang="en-US" sz="1400" b="0" strike="noStrike" spc="-1">
              <a:latin typeface="Arial"/>
            </a:endParaRPr>
          </a:p>
        </p:txBody>
      </p:sp>
      <p:sp>
        <p:nvSpPr>
          <p:cNvPr id="663" name="CustomShape 3"/>
          <p:cNvSpPr/>
          <p:nvPr/>
        </p:nvSpPr>
        <p:spPr>
          <a:xfrm>
            <a:off x="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1400" b="0" strike="noStrike" spc="-1">
                <a:solidFill>
                  <a:srgbClr val="000000"/>
                </a:solidFill>
                <a:latin typeface="Times New Roman"/>
              </a:rPr>
              <a:t>Chapter 1 — Computer Abstractions and Technology</a:t>
            </a:r>
            <a:endParaRPr lang="en-US" sz="1400" b="0" strike="noStrike" spc="-1">
              <a:latin typeface="Arial"/>
            </a:endParaRPr>
          </a:p>
        </p:txBody>
      </p:sp>
      <p:sp>
        <p:nvSpPr>
          <p:cNvPr id="664" name="CustomShape 4"/>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AB964E23-DF03-4DA2-A712-7B0D5FA58F3B}" type="slidenum">
              <a:rPr lang="en-US" sz="1400" b="0" strike="noStrike" spc="-1">
                <a:solidFill>
                  <a:srgbClr val="000000"/>
                </a:solidFill>
                <a:latin typeface="Times New Roman"/>
              </a:rPr>
              <a:t>38</a:t>
            </a:fld>
            <a:endParaRPr lang="en-US" sz="1400" b="0" strike="noStrike" spc="-1">
              <a:latin typeface="Arial"/>
            </a:endParaRPr>
          </a:p>
        </p:txBody>
      </p:sp>
      <p:sp>
        <p:nvSpPr>
          <p:cNvPr id="665" name="PlaceHolder 5"/>
          <p:cNvSpPr>
            <a:spLocks noGrp="1" noRot="1" noChangeAspect="1"/>
          </p:cNvSpPr>
          <p:nvPr>
            <p:ph type="sldImg"/>
          </p:nvPr>
        </p:nvSpPr>
        <p:spPr>
          <a:xfrm>
            <a:off x="1371600" y="763560"/>
            <a:ext cx="5027400" cy="3770280"/>
          </a:xfrm>
          <a:prstGeom prst="rect">
            <a:avLst/>
          </a:prstGeom>
        </p:spPr>
      </p:sp>
      <p:sp>
        <p:nvSpPr>
          <p:cNvPr id="666" name="PlaceHolder 6"/>
          <p:cNvSpPr>
            <a:spLocks noGrp="1"/>
          </p:cNvSpPr>
          <p:nvPr>
            <p:ph type="body"/>
          </p:nvPr>
        </p:nvSpPr>
        <p:spPr>
          <a:xfrm>
            <a:off x="777960" y="4776840"/>
            <a:ext cx="6214680" cy="4524120"/>
          </a:xfrm>
          <a:prstGeom prst="rect">
            <a:avLst/>
          </a:prstGeom>
        </p:spPr>
        <p:txBody>
          <a:bodyPr lIns="0" tIns="0" rIns="0" bIns="0">
            <a:noAutofit/>
          </a:bodyPr>
          <a:lstStyle/>
          <a:p>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PlaceHolder 1"/>
          <p:cNvSpPr>
            <a:spLocks noGrp="1" noRot="1" noChangeAspect="1"/>
          </p:cNvSpPr>
          <p:nvPr>
            <p:ph type="sldImg"/>
          </p:nvPr>
        </p:nvSpPr>
        <p:spPr>
          <a:xfrm>
            <a:off x="1371600" y="763588"/>
            <a:ext cx="5027613" cy="3770312"/>
          </a:xfrm>
          <a:prstGeom prst="rect">
            <a:avLst/>
          </a:prstGeom>
        </p:spPr>
      </p:sp>
      <p:sp>
        <p:nvSpPr>
          <p:cNvPr id="668" name="PlaceHolder 2"/>
          <p:cNvSpPr>
            <a:spLocks noGrp="1"/>
          </p:cNvSpPr>
          <p:nvPr>
            <p:ph type="body"/>
          </p:nvPr>
        </p:nvSpPr>
        <p:spPr>
          <a:xfrm>
            <a:off x="777960" y="4776840"/>
            <a:ext cx="6214680" cy="4524120"/>
          </a:xfrm>
          <a:prstGeom prst="rect">
            <a:avLst/>
          </a:prstGeom>
        </p:spPr>
        <p:txBody>
          <a:bodyPr lIns="0" tIns="0" rIns="0" bIns="0">
            <a:noAutofit/>
          </a:bodyPr>
          <a:lstStyle/>
          <a:p>
            <a:pPr marL="216000" indent="-214560">
              <a:lnSpc>
                <a:spcPct val="100000"/>
              </a:lnSpc>
            </a:pPr>
            <a:r>
              <a:rPr lang="en-US" sz="2000" b="0" strike="noStrike" spc="-1">
                <a:latin typeface="Arial"/>
                <a:ea typeface="ＭＳ Ｐゴシック"/>
              </a:rPr>
              <a:t>For lecture</a:t>
            </a:r>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PlaceHolder 1"/>
          <p:cNvSpPr>
            <a:spLocks noGrp="1" noRot="1" noChangeAspect="1"/>
          </p:cNvSpPr>
          <p:nvPr>
            <p:ph type="sldImg"/>
          </p:nvPr>
        </p:nvSpPr>
        <p:spPr>
          <a:xfrm>
            <a:off x="1371600" y="763560"/>
            <a:ext cx="5027400" cy="3770280"/>
          </a:xfrm>
          <a:prstGeom prst="rect">
            <a:avLst/>
          </a:prstGeom>
        </p:spPr>
      </p:sp>
      <p:sp>
        <p:nvSpPr>
          <p:cNvPr id="670" name="PlaceHolder 2"/>
          <p:cNvSpPr>
            <a:spLocks noGrp="1"/>
          </p:cNvSpPr>
          <p:nvPr>
            <p:ph type="body"/>
          </p:nvPr>
        </p:nvSpPr>
        <p:spPr>
          <a:xfrm>
            <a:off x="777960" y="4776840"/>
            <a:ext cx="6214680" cy="4524120"/>
          </a:xfrm>
          <a:prstGeom prst="rect">
            <a:avLst/>
          </a:prstGeom>
        </p:spPr>
        <p:txBody>
          <a:bodyPr lIns="0" tIns="0" rIns="0" bIns="0">
            <a:noAutofit/>
          </a:bodyPr>
          <a:lstStyle/>
          <a:p>
            <a:pPr marL="216000" indent="-214560">
              <a:lnSpc>
                <a:spcPct val="100000"/>
              </a:lnSpc>
            </a:pPr>
            <a:r>
              <a:rPr lang="en-US" sz="2000" b="0" strike="noStrike" spc="-1">
                <a:latin typeface="Arial"/>
              </a:rPr>
              <a:t>RISC: increases instructions/program, but decreases CPI &amp; clock cycle time because the instructions are simple • CISC: decreases instructions/program, but increases CPI &amp; clock cycle time because many instructions are more complex</a:t>
            </a:r>
          </a:p>
        </p:txBody>
      </p:sp>
      <p:sp>
        <p:nvSpPr>
          <p:cNvPr id="671"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CustomShape 1"/>
          <p:cNvSpPr/>
          <p:nvPr/>
        </p:nvSpPr>
        <p:spPr>
          <a:xfrm>
            <a:off x="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0" strike="noStrike" spc="-1">
                <a:solidFill>
                  <a:srgbClr val="000000"/>
                </a:solidFill>
                <a:latin typeface="Times New Roman"/>
                <a:ea typeface="ＭＳ Ｐゴシック"/>
              </a:rPr>
              <a:t>Morgan Kaufmann Publishers</a:t>
            </a:r>
            <a:endParaRPr lang="en-US" sz="1400" b="0" strike="noStrike" spc="-1">
              <a:latin typeface="Arial"/>
            </a:endParaRPr>
          </a:p>
        </p:txBody>
      </p:sp>
      <p:sp>
        <p:nvSpPr>
          <p:cNvPr id="673" name="CustomShape 2"/>
          <p:cNvSpPr/>
          <p:nvPr/>
        </p:nvSpPr>
        <p:spPr>
          <a:xfrm>
            <a:off x="439884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fld id="{39B2B816-4AAA-4EA8-B6EB-9DC2DAD7F26B}" type="datetime">
              <a:rPr lang="en-US" sz="1400" b="0" strike="noStrike" spc="-1">
                <a:solidFill>
                  <a:srgbClr val="000000"/>
                </a:solidFill>
                <a:latin typeface="Times New Roman"/>
              </a:rPr>
              <a:t>2/19/2022</a:t>
            </a:fld>
            <a:endParaRPr lang="en-US" sz="1400" b="0" strike="noStrike" spc="-1">
              <a:latin typeface="Arial"/>
            </a:endParaRPr>
          </a:p>
        </p:txBody>
      </p:sp>
      <p:sp>
        <p:nvSpPr>
          <p:cNvPr id="674" name="CustomShape 3"/>
          <p:cNvSpPr/>
          <p:nvPr/>
        </p:nvSpPr>
        <p:spPr>
          <a:xfrm>
            <a:off x="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1400" b="0" strike="noStrike" spc="-1">
                <a:solidFill>
                  <a:srgbClr val="000000"/>
                </a:solidFill>
                <a:latin typeface="Times New Roman"/>
              </a:rPr>
              <a:t>Chapter 1 — Computer Abstractions and Technology</a:t>
            </a:r>
            <a:endParaRPr lang="en-US" sz="1400" b="0" strike="noStrike" spc="-1">
              <a:latin typeface="Arial"/>
            </a:endParaRPr>
          </a:p>
        </p:txBody>
      </p:sp>
      <p:sp>
        <p:nvSpPr>
          <p:cNvPr id="675" name="CustomShape 4"/>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4FC7EFA4-F5BC-4D1B-BFF8-06F386710AE2}" type="slidenum">
              <a:rPr lang="en-US" sz="1400" b="0" strike="noStrike" spc="-1">
                <a:solidFill>
                  <a:srgbClr val="000000"/>
                </a:solidFill>
                <a:latin typeface="Times New Roman"/>
              </a:rPr>
              <a:t>46</a:t>
            </a:fld>
            <a:endParaRPr lang="en-US" sz="1400" b="0" strike="noStrike" spc="-1">
              <a:latin typeface="Arial"/>
            </a:endParaRPr>
          </a:p>
        </p:txBody>
      </p:sp>
      <p:sp>
        <p:nvSpPr>
          <p:cNvPr id="676" name="PlaceHolder 5"/>
          <p:cNvSpPr>
            <a:spLocks noGrp="1" noRot="1" noChangeAspect="1"/>
          </p:cNvSpPr>
          <p:nvPr>
            <p:ph type="sldImg"/>
          </p:nvPr>
        </p:nvSpPr>
        <p:spPr>
          <a:xfrm>
            <a:off x="1371600" y="763588"/>
            <a:ext cx="5027613" cy="3770312"/>
          </a:xfrm>
          <a:prstGeom prst="rect">
            <a:avLst/>
          </a:prstGeom>
        </p:spPr>
      </p:sp>
      <p:sp>
        <p:nvSpPr>
          <p:cNvPr id="677" name="PlaceHolder 6"/>
          <p:cNvSpPr>
            <a:spLocks noGrp="1"/>
          </p:cNvSpPr>
          <p:nvPr>
            <p:ph type="body"/>
          </p:nvPr>
        </p:nvSpPr>
        <p:spPr>
          <a:xfrm>
            <a:off x="777960" y="4776840"/>
            <a:ext cx="6214680" cy="4524120"/>
          </a:xfrm>
          <a:prstGeom prst="rect">
            <a:avLst/>
          </a:prstGeom>
        </p:spPr>
        <p:txBody>
          <a:bodyPr lIns="0" tIns="0" rIns="0" bIns="0">
            <a:noAutofit/>
          </a:bodyPr>
          <a:lstStyle/>
          <a:p>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ceHolder 1"/>
          <p:cNvSpPr>
            <a:spLocks noGrp="1" noRot="1" noChangeAspect="1"/>
          </p:cNvSpPr>
          <p:nvPr>
            <p:ph type="sldImg"/>
          </p:nvPr>
        </p:nvSpPr>
        <p:spPr>
          <a:xfrm>
            <a:off x="1371600" y="763560"/>
            <a:ext cx="5027400" cy="3770280"/>
          </a:xfrm>
          <a:prstGeom prst="rect">
            <a:avLst/>
          </a:prstGeom>
        </p:spPr>
      </p:sp>
      <p:sp>
        <p:nvSpPr>
          <p:cNvPr id="679" name="PlaceHolder 2"/>
          <p:cNvSpPr>
            <a:spLocks noGrp="1"/>
          </p:cNvSpPr>
          <p:nvPr>
            <p:ph type="body"/>
          </p:nvPr>
        </p:nvSpPr>
        <p:spPr>
          <a:xfrm>
            <a:off x="777960" y="4776840"/>
            <a:ext cx="6214680" cy="4524120"/>
          </a:xfrm>
          <a:prstGeom prst="rect">
            <a:avLst/>
          </a:prstGeom>
        </p:spPr>
        <p:txBody>
          <a:bodyPr lIns="0" tIns="0" rIns="0" bIns="0">
            <a:noAutofit/>
          </a:bodyPr>
          <a:lstStyle/>
          <a:p>
            <a:pPr marL="216000" indent="-214560">
              <a:lnSpc>
                <a:spcPct val="100000"/>
              </a:lnSpc>
            </a:pPr>
            <a:r>
              <a:rPr lang="en-US" sz="2000" b="0" strike="noStrike" spc="-1">
                <a:solidFill>
                  <a:srgbClr val="000000"/>
                </a:solidFill>
                <a:latin typeface="Arial"/>
                <a:ea typeface="+mn-ea"/>
              </a:rPr>
              <a:t>MIPS can be useful when comparing performance between processors made with similar architecture</a:t>
            </a:r>
            <a:endParaRPr lang="en-US" sz="2000" b="0" strike="noStrike" spc="-1">
              <a:latin typeface="Arial"/>
            </a:endParaRPr>
          </a:p>
        </p:txBody>
      </p:sp>
      <p:sp>
        <p:nvSpPr>
          <p:cNvPr id="680"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noRot="1" noChangeAspect="1"/>
          </p:cNvSpPr>
          <p:nvPr>
            <p:ph type="sldImg"/>
          </p:nvPr>
        </p:nvSpPr>
        <p:spPr>
          <a:xfrm>
            <a:off x="1371600" y="763560"/>
            <a:ext cx="5027400" cy="3770280"/>
          </a:xfrm>
          <a:prstGeom prst="rect">
            <a:avLst/>
          </a:prstGeom>
        </p:spPr>
      </p:sp>
      <p:sp>
        <p:nvSpPr>
          <p:cNvPr id="682" name="PlaceHolder 2"/>
          <p:cNvSpPr>
            <a:spLocks noGrp="1"/>
          </p:cNvSpPr>
          <p:nvPr>
            <p:ph type="body"/>
          </p:nvPr>
        </p:nvSpPr>
        <p:spPr>
          <a:xfrm>
            <a:off x="777960" y="4776840"/>
            <a:ext cx="6214680" cy="4524120"/>
          </a:xfrm>
          <a:prstGeom prst="rect">
            <a:avLst/>
          </a:prstGeom>
        </p:spPr>
        <p:txBody>
          <a:bodyPr lIns="0" tIns="0" rIns="0" bIns="0">
            <a:noAutofit/>
          </a:bodyPr>
          <a:lstStyle/>
          <a:p>
            <a:pPr marL="216000" indent="-214560">
              <a:lnSpc>
                <a:spcPct val="100000"/>
              </a:lnSpc>
            </a:pPr>
            <a:r>
              <a:rPr lang="en-US" sz="2000" b="0" strike="noStrike" spc="-1">
                <a:solidFill>
                  <a:srgbClr val="000000"/>
                </a:solidFill>
                <a:latin typeface="Arial"/>
                <a:ea typeface="+mn-ea"/>
              </a:rPr>
              <a:t>MIPS has become not a measure of instruction execution speed, but </a:t>
            </a:r>
            <a:r>
              <a:rPr lang="en-US" sz="2000" b="1" strike="noStrike" spc="-1">
                <a:solidFill>
                  <a:srgbClr val="000000"/>
                </a:solidFill>
                <a:latin typeface="Arial"/>
                <a:ea typeface="+mn-ea"/>
              </a:rPr>
              <a:t>task performance speed compared to a reference</a:t>
            </a:r>
            <a:r>
              <a:rPr lang="en-US" sz="2000" b="0" strike="noStrike" spc="-1">
                <a:solidFill>
                  <a:srgbClr val="000000"/>
                </a:solidFill>
                <a:latin typeface="Arial"/>
                <a:ea typeface="+mn-ea"/>
              </a:rPr>
              <a:t>. </a:t>
            </a:r>
            <a:endParaRPr lang="en-US" sz="2000" b="0" strike="noStrike" spc="-1">
              <a:latin typeface="Arial"/>
            </a:endParaRPr>
          </a:p>
        </p:txBody>
      </p:sp>
      <p:sp>
        <p:nvSpPr>
          <p:cNvPr id="683"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noRot="1" noChangeAspect="1"/>
          </p:cNvSpPr>
          <p:nvPr>
            <p:ph type="sldImg"/>
          </p:nvPr>
        </p:nvSpPr>
        <p:spPr>
          <a:xfrm>
            <a:off x="1371600" y="763560"/>
            <a:ext cx="5027400" cy="3770280"/>
          </a:xfrm>
          <a:prstGeom prst="rect">
            <a:avLst/>
          </a:prstGeom>
        </p:spPr>
      </p:sp>
      <p:sp>
        <p:nvSpPr>
          <p:cNvPr id="685" name="PlaceHolder 2"/>
          <p:cNvSpPr>
            <a:spLocks noGrp="1"/>
          </p:cNvSpPr>
          <p:nvPr>
            <p:ph type="body"/>
          </p:nvPr>
        </p:nvSpPr>
        <p:spPr>
          <a:xfrm>
            <a:off x="777960" y="4776840"/>
            <a:ext cx="6214680" cy="4524120"/>
          </a:xfrm>
          <a:prstGeom prst="rect">
            <a:avLst/>
          </a:prstGeom>
        </p:spPr>
        <p:txBody>
          <a:bodyPr lIns="0" tIns="0" rIns="0" bIns="0">
            <a:normAutofit/>
          </a:bodyPr>
          <a:lstStyle/>
          <a:p>
            <a:pPr marL="216000" indent="-214560">
              <a:lnSpc>
                <a:spcPct val="100000"/>
              </a:lnSpc>
            </a:pPr>
            <a:r>
              <a:rPr lang="en-US" sz="2000" b="0" strike="noStrike" spc="-1">
                <a:latin typeface="Arial"/>
              </a:rPr>
              <a:t>Solution on board</a:t>
            </a:r>
          </a:p>
        </p:txBody>
      </p:sp>
      <p:sp>
        <p:nvSpPr>
          <p:cNvPr id="686"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CustomShape 1"/>
          <p:cNvSpPr/>
          <p:nvPr/>
        </p:nvSpPr>
        <p:spPr>
          <a:xfrm>
            <a:off x="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0" strike="noStrike" spc="-1">
                <a:solidFill>
                  <a:srgbClr val="000000"/>
                </a:solidFill>
                <a:latin typeface="Times New Roman"/>
                <a:ea typeface="ＭＳ Ｐゴシック"/>
              </a:rPr>
              <a:t>Morgan Kaufmann Publishers</a:t>
            </a:r>
            <a:endParaRPr lang="en-US" sz="1400" b="0" strike="noStrike" spc="-1">
              <a:latin typeface="Arial"/>
            </a:endParaRPr>
          </a:p>
        </p:txBody>
      </p:sp>
      <p:sp>
        <p:nvSpPr>
          <p:cNvPr id="688" name="CustomShape 2"/>
          <p:cNvSpPr/>
          <p:nvPr/>
        </p:nvSpPr>
        <p:spPr>
          <a:xfrm>
            <a:off x="439884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fld id="{E44A021F-1DAB-4649-8DAC-3D883E45254A}" type="datetime">
              <a:rPr lang="en-US" sz="1400" b="0" strike="noStrike" spc="-1">
                <a:solidFill>
                  <a:srgbClr val="000000"/>
                </a:solidFill>
                <a:latin typeface="Times New Roman"/>
              </a:rPr>
              <a:t>2/19/2022</a:t>
            </a:fld>
            <a:endParaRPr lang="en-US" sz="1400" b="0" strike="noStrike" spc="-1">
              <a:latin typeface="Arial"/>
            </a:endParaRPr>
          </a:p>
        </p:txBody>
      </p:sp>
      <p:sp>
        <p:nvSpPr>
          <p:cNvPr id="689" name="CustomShape 3"/>
          <p:cNvSpPr/>
          <p:nvPr/>
        </p:nvSpPr>
        <p:spPr>
          <a:xfrm>
            <a:off x="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1400" b="0" strike="noStrike" spc="-1">
                <a:solidFill>
                  <a:srgbClr val="000000"/>
                </a:solidFill>
                <a:latin typeface="Times New Roman"/>
              </a:rPr>
              <a:t>Chapter 1 — Computer Abstractions and Technology</a:t>
            </a:r>
            <a:endParaRPr lang="en-US" sz="1400" b="0" strike="noStrike" spc="-1">
              <a:latin typeface="Arial"/>
            </a:endParaRPr>
          </a:p>
        </p:txBody>
      </p:sp>
      <p:sp>
        <p:nvSpPr>
          <p:cNvPr id="690" name="CustomShape 4"/>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33DEA36A-2A3B-4526-8EE6-E31B385097D6}" type="slidenum">
              <a:rPr lang="en-US" sz="1400" b="0" strike="noStrike" spc="-1">
                <a:solidFill>
                  <a:srgbClr val="000000"/>
                </a:solidFill>
                <a:latin typeface="Times New Roman"/>
              </a:rPr>
              <a:t>54</a:t>
            </a:fld>
            <a:endParaRPr lang="en-US" sz="1400" b="0" strike="noStrike" spc="-1">
              <a:latin typeface="Arial"/>
            </a:endParaRPr>
          </a:p>
        </p:txBody>
      </p:sp>
      <p:sp>
        <p:nvSpPr>
          <p:cNvPr id="691" name="PlaceHolder 5"/>
          <p:cNvSpPr>
            <a:spLocks noGrp="1" noRot="1" noChangeAspect="1"/>
          </p:cNvSpPr>
          <p:nvPr>
            <p:ph type="sldImg"/>
          </p:nvPr>
        </p:nvSpPr>
        <p:spPr>
          <a:xfrm>
            <a:off x="1371600" y="763560"/>
            <a:ext cx="5027400" cy="3770280"/>
          </a:xfrm>
          <a:prstGeom prst="rect">
            <a:avLst/>
          </a:prstGeom>
        </p:spPr>
      </p:sp>
      <p:sp>
        <p:nvSpPr>
          <p:cNvPr id="692" name="PlaceHolder 6"/>
          <p:cNvSpPr>
            <a:spLocks noGrp="1"/>
          </p:cNvSpPr>
          <p:nvPr>
            <p:ph type="body"/>
          </p:nvPr>
        </p:nvSpPr>
        <p:spPr>
          <a:xfrm>
            <a:off x="777960" y="4776840"/>
            <a:ext cx="6214680" cy="4524120"/>
          </a:xfrm>
          <a:prstGeom prst="rect">
            <a:avLst/>
          </a:prstGeom>
        </p:spPr>
        <p:txBody>
          <a:bodyPr lIns="0" tIns="0" rIns="0" bIns="0">
            <a:noAutofit/>
          </a:bodyPr>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noRot="1" noChangeAspect="1"/>
          </p:cNvSpPr>
          <p:nvPr>
            <p:ph type="sldImg"/>
          </p:nvPr>
        </p:nvSpPr>
        <p:spPr>
          <a:xfrm>
            <a:off x="1371600" y="763560"/>
            <a:ext cx="5027400" cy="3770280"/>
          </a:xfrm>
          <a:prstGeom prst="rect">
            <a:avLst/>
          </a:prstGeom>
        </p:spPr>
      </p:sp>
      <p:sp>
        <p:nvSpPr>
          <p:cNvPr id="632" name="PlaceHolder 2"/>
          <p:cNvSpPr>
            <a:spLocks noGrp="1"/>
          </p:cNvSpPr>
          <p:nvPr>
            <p:ph type="body"/>
          </p:nvPr>
        </p:nvSpPr>
        <p:spPr>
          <a:xfrm>
            <a:off x="777960" y="4776840"/>
            <a:ext cx="6214680" cy="4524120"/>
          </a:xfrm>
          <a:prstGeom prst="rect">
            <a:avLst/>
          </a:prstGeom>
        </p:spPr>
        <p:txBody>
          <a:bodyPr lIns="0" tIns="0" rIns="0" bIns="0">
            <a:normAutofit/>
          </a:bodyPr>
          <a:lstStyle/>
          <a:p>
            <a:pPr marL="216000" indent="-214560">
              <a:lnSpc>
                <a:spcPct val="100000"/>
              </a:lnSpc>
            </a:pPr>
            <a:r>
              <a:rPr lang="en-US" sz="2000" b="0" strike="noStrike" spc="-1">
                <a:solidFill>
                  <a:srgbClr val="000000"/>
                </a:solidFill>
                <a:latin typeface="Arial"/>
                <a:ea typeface="+mn-ea"/>
              </a:rPr>
              <a:t>Without understanding the answers to these questions, improving the performance</a:t>
            </a:r>
            <a:endParaRPr lang="en-US" sz="2000" b="0" strike="noStrike" spc="-1">
              <a:latin typeface="Arial"/>
            </a:endParaRPr>
          </a:p>
          <a:p>
            <a:pPr marL="216000" indent="-214560">
              <a:lnSpc>
                <a:spcPct val="100000"/>
              </a:lnSpc>
            </a:pPr>
            <a:r>
              <a:rPr lang="en-US" sz="2000" b="0" strike="noStrike" spc="-1">
                <a:solidFill>
                  <a:srgbClr val="000000"/>
                </a:solidFill>
                <a:latin typeface="Arial"/>
                <a:ea typeface="+mn-ea"/>
              </a:rPr>
              <a:t>of your program on a modern computer, or evaluating what features might</a:t>
            </a:r>
            <a:endParaRPr lang="en-US" sz="2000" b="0" strike="noStrike" spc="-1">
              <a:latin typeface="Arial"/>
            </a:endParaRPr>
          </a:p>
          <a:p>
            <a:pPr marL="216000" indent="-214560">
              <a:lnSpc>
                <a:spcPct val="100000"/>
              </a:lnSpc>
            </a:pPr>
            <a:r>
              <a:rPr lang="en-US" sz="2000" b="0" strike="noStrike" spc="-1">
                <a:solidFill>
                  <a:srgbClr val="000000"/>
                </a:solidFill>
                <a:latin typeface="Arial"/>
                <a:ea typeface="+mn-ea"/>
              </a:rPr>
              <a:t>make one computer better than another for a particular application, will be a</a:t>
            </a:r>
            <a:endParaRPr lang="en-US" sz="2000" b="0" strike="noStrike" spc="-1">
              <a:latin typeface="Arial"/>
            </a:endParaRPr>
          </a:p>
          <a:p>
            <a:pPr marL="216000" indent="-214560">
              <a:lnSpc>
                <a:spcPct val="100000"/>
              </a:lnSpc>
            </a:pPr>
            <a:r>
              <a:rPr lang="en-US" sz="2000" b="0" strike="noStrike" spc="-1">
                <a:solidFill>
                  <a:srgbClr val="000000"/>
                </a:solidFill>
                <a:latin typeface="Arial"/>
                <a:ea typeface="+mn-ea"/>
              </a:rPr>
              <a:t>complex process of trial and error, rather than a scientific procedure driven by</a:t>
            </a:r>
            <a:endParaRPr lang="en-US" sz="2000" b="0" strike="noStrike" spc="-1">
              <a:latin typeface="Arial"/>
            </a:endParaRPr>
          </a:p>
          <a:p>
            <a:pPr marL="216000" indent="-214560">
              <a:lnSpc>
                <a:spcPct val="100000"/>
              </a:lnSpc>
            </a:pPr>
            <a:r>
              <a:rPr lang="en-US" sz="2000" b="0" strike="noStrike" spc="-1">
                <a:solidFill>
                  <a:srgbClr val="000000"/>
                </a:solidFill>
                <a:latin typeface="Arial"/>
                <a:ea typeface="+mn-ea"/>
              </a:rPr>
              <a:t>insight and analysis.</a:t>
            </a:r>
            <a:endParaRPr lang="en-US" sz="2000" b="0" strike="noStrike" spc="-1">
              <a:latin typeface="Arial"/>
            </a:endParaRPr>
          </a:p>
        </p:txBody>
      </p:sp>
      <p:sp>
        <p:nvSpPr>
          <p:cNvPr id="633"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CustomShape 1"/>
          <p:cNvSpPr/>
          <p:nvPr/>
        </p:nvSpPr>
        <p:spPr>
          <a:xfrm>
            <a:off x="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0" strike="noStrike" spc="-1">
                <a:solidFill>
                  <a:srgbClr val="000000"/>
                </a:solidFill>
                <a:latin typeface="Times New Roman"/>
                <a:ea typeface="ＭＳ Ｐゴシック"/>
              </a:rPr>
              <a:t>Morgan Kaufmann Publishers</a:t>
            </a:r>
            <a:endParaRPr lang="en-US" sz="1400" b="0" strike="noStrike" spc="-1">
              <a:latin typeface="Arial"/>
            </a:endParaRPr>
          </a:p>
        </p:txBody>
      </p:sp>
      <p:sp>
        <p:nvSpPr>
          <p:cNvPr id="694" name="CustomShape 2"/>
          <p:cNvSpPr/>
          <p:nvPr/>
        </p:nvSpPr>
        <p:spPr>
          <a:xfrm>
            <a:off x="439884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fld id="{5FDA022A-1249-42FE-BC58-A0EAC2F300F5}" type="datetime">
              <a:rPr lang="en-US" sz="1400" b="0" strike="noStrike" spc="-1">
                <a:solidFill>
                  <a:srgbClr val="000000"/>
                </a:solidFill>
                <a:latin typeface="Times New Roman"/>
              </a:rPr>
              <a:t>2/19/2022</a:t>
            </a:fld>
            <a:endParaRPr lang="en-US" sz="1400" b="0" strike="noStrike" spc="-1">
              <a:latin typeface="Arial"/>
            </a:endParaRPr>
          </a:p>
        </p:txBody>
      </p:sp>
      <p:sp>
        <p:nvSpPr>
          <p:cNvPr id="695" name="CustomShape 3"/>
          <p:cNvSpPr/>
          <p:nvPr/>
        </p:nvSpPr>
        <p:spPr>
          <a:xfrm>
            <a:off x="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1400" b="0" strike="noStrike" spc="-1">
                <a:solidFill>
                  <a:srgbClr val="000000"/>
                </a:solidFill>
                <a:latin typeface="Times New Roman"/>
              </a:rPr>
              <a:t>Chapter 1 — Computer Abstractions and Technology</a:t>
            </a:r>
            <a:endParaRPr lang="en-US" sz="1400" b="0" strike="noStrike" spc="-1">
              <a:latin typeface="Arial"/>
            </a:endParaRPr>
          </a:p>
        </p:txBody>
      </p:sp>
      <p:sp>
        <p:nvSpPr>
          <p:cNvPr id="696" name="CustomShape 4"/>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034FF33D-7D5A-4B02-BE13-0D2BF9A8F39F}" type="slidenum">
              <a:rPr lang="en-US" sz="1400" b="0" strike="noStrike" spc="-1">
                <a:solidFill>
                  <a:srgbClr val="000000"/>
                </a:solidFill>
                <a:latin typeface="Times New Roman"/>
              </a:rPr>
              <a:t>55</a:t>
            </a:fld>
            <a:endParaRPr lang="en-US" sz="1400" b="0" strike="noStrike" spc="-1">
              <a:latin typeface="Arial"/>
            </a:endParaRPr>
          </a:p>
        </p:txBody>
      </p:sp>
      <p:sp>
        <p:nvSpPr>
          <p:cNvPr id="697" name="PlaceHolder 5"/>
          <p:cNvSpPr>
            <a:spLocks noGrp="1" noRot="1" noChangeAspect="1"/>
          </p:cNvSpPr>
          <p:nvPr>
            <p:ph type="sldImg"/>
          </p:nvPr>
        </p:nvSpPr>
        <p:spPr>
          <a:xfrm>
            <a:off x="1371600" y="763560"/>
            <a:ext cx="5027400" cy="3770280"/>
          </a:xfrm>
          <a:prstGeom prst="rect">
            <a:avLst/>
          </a:prstGeom>
        </p:spPr>
      </p:sp>
      <p:sp>
        <p:nvSpPr>
          <p:cNvPr id="698" name="PlaceHolder 6"/>
          <p:cNvSpPr>
            <a:spLocks noGrp="1"/>
          </p:cNvSpPr>
          <p:nvPr>
            <p:ph type="body"/>
          </p:nvPr>
        </p:nvSpPr>
        <p:spPr>
          <a:xfrm>
            <a:off x="777960" y="4776840"/>
            <a:ext cx="6214680" cy="4524120"/>
          </a:xfrm>
          <a:prstGeom prst="rect">
            <a:avLst/>
          </a:prstGeom>
        </p:spPr>
        <p:txBody>
          <a:bodyPr lIns="0" tIns="0" rIns="0" bIns="0">
            <a:noAutofit/>
          </a:bodyPr>
          <a:lstStyle/>
          <a:p>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PlaceHolder 1"/>
          <p:cNvSpPr>
            <a:spLocks noGrp="1" noRot="1" noChangeAspect="1"/>
          </p:cNvSpPr>
          <p:nvPr>
            <p:ph type="sldImg"/>
          </p:nvPr>
        </p:nvSpPr>
        <p:spPr>
          <a:xfrm>
            <a:off x="1371600" y="763560"/>
            <a:ext cx="5027400" cy="3770280"/>
          </a:xfrm>
          <a:prstGeom prst="rect">
            <a:avLst/>
          </a:prstGeom>
        </p:spPr>
      </p:sp>
      <p:sp>
        <p:nvSpPr>
          <p:cNvPr id="635" name="PlaceHolder 2"/>
          <p:cNvSpPr>
            <a:spLocks noGrp="1"/>
          </p:cNvSpPr>
          <p:nvPr>
            <p:ph type="body"/>
          </p:nvPr>
        </p:nvSpPr>
        <p:spPr>
          <a:xfrm>
            <a:off x="777960" y="4776840"/>
            <a:ext cx="6214680" cy="4524120"/>
          </a:xfrm>
          <a:prstGeom prst="rect">
            <a:avLst/>
          </a:prstGeom>
        </p:spPr>
        <p:txBody>
          <a:bodyPr lIns="0" tIns="0" rIns="0" bIns="0">
            <a:normAutofit/>
          </a:bodyPr>
          <a:lstStyle/>
          <a:p>
            <a:pPr marL="216000" indent="-214560">
              <a:lnSpc>
                <a:spcPct val="100000"/>
              </a:lnSpc>
            </a:pPr>
            <a:r>
              <a:rPr lang="en-US" sz="2000" b="0" i="1" strike="noStrike" spc="-1">
                <a:solidFill>
                  <a:srgbClr val="000000"/>
                </a:solidFill>
                <a:latin typeface="Arial"/>
                <a:ea typeface="+mn-ea"/>
              </a:rPr>
              <a:t>These are eight great ideas that computer architects have invented in the last 60 years of computer design. They are so powerful they have lasted long after the first computer that used them, with newer architects demonstrating their admiration by imitating their predecessors.</a:t>
            </a:r>
            <a:endParaRPr lang="en-US" sz="2000" b="0" strike="noStrike" spc="-1">
              <a:latin typeface="Arial"/>
            </a:endParaRPr>
          </a:p>
          <a:p>
            <a:pPr marL="216000" indent="-214560">
              <a:lnSpc>
                <a:spcPct val="100000"/>
              </a:lnSpc>
            </a:pPr>
            <a:endParaRPr lang="en-US" sz="2000" b="0" strike="noStrike" spc="-1">
              <a:latin typeface="Arial"/>
            </a:endParaRPr>
          </a:p>
          <a:p>
            <a:pPr marL="216000" indent="-214560">
              <a:lnSpc>
                <a:spcPct val="100000"/>
              </a:lnSpc>
            </a:pPr>
            <a:r>
              <a:rPr lang="en-US" sz="2000" b="1" strike="noStrike" spc="-1">
                <a:solidFill>
                  <a:srgbClr val="000000"/>
                </a:solidFill>
                <a:latin typeface="Arial"/>
                <a:ea typeface="+mn-ea"/>
              </a:rPr>
              <a:t>Moore's law</a:t>
            </a:r>
            <a:r>
              <a:rPr lang="en-US" sz="2000" b="0" strike="noStrike" spc="-1">
                <a:solidFill>
                  <a:srgbClr val="000000"/>
                </a:solidFill>
                <a:latin typeface="Arial"/>
                <a:ea typeface="+mn-ea"/>
              </a:rPr>
              <a:t> is the observation that the number of transistors in a dense integrated circuit doubles about every two years. (Moore one of Intel founder 1965)</a:t>
            </a:r>
            <a:endParaRPr lang="en-US" sz="2000" b="0" strike="noStrike" spc="-1">
              <a:latin typeface="Arial"/>
            </a:endParaRPr>
          </a:p>
        </p:txBody>
      </p:sp>
      <p:sp>
        <p:nvSpPr>
          <p:cNvPr id="636"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PlaceHolder 1"/>
          <p:cNvSpPr>
            <a:spLocks noGrp="1" noRot="1" noChangeAspect="1"/>
          </p:cNvSpPr>
          <p:nvPr>
            <p:ph type="sldImg"/>
          </p:nvPr>
        </p:nvSpPr>
        <p:spPr>
          <a:xfrm>
            <a:off x="1371600" y="763560"/>
            <a:ext cx="5027400" cy="3770280"/>
          </a:xfrm>
          <a:prstGeom prst="rect">
            <a:avLst/>
          </a:prstGeom>
        </p:spPr>
      </p:sp>
      <p:sp>
        <p:nvSpPr>
          <p:cNvPr id="638" name="PlaceHolder 2"/>
          <p:cNvSpPr>
            <a:spLocks noGrp="1"/>
          </p:cNvSpPr>
          <p:nvPr>
            <p:ph type="body"/>
          </p:nvPr>
        </p:nvSpPr>
        <p:spPr>
          <a:xfrm>
            <a:off x="777960" y="4776840"/>
            <a:ext cx="6214680" cy="4524120"/>
          </a:xfrm>
          <a:prstGeom prst="rect">
            <a:avLst/>
          </a:prstGeom>
        </p:spPr>
        <p:txBody>
          <a:bodyPr lIns="0" tIns="0" rIns="0" bIns="0">
            <a:normAutofit/>
          </a:bodyPr>
          <a:lstStyle/>
          <a:p>
            <a:pPr marL="216000" indent="-214560">
              <a:lnSpc>
                <a:spcPct val="100000"/>
              </a:lnSpc>
            </a:pPr>
            <a:r>
              <a:rPr lang="en-US" sz="2000" b="0" strike="noStrike" spc="-1">
                <a:latin typeface="Arial"/>
              </a:rPr>
              <a:t>Performance via parallelism : perform operations in parallel </a:t>
            </a:r>
          </a:p>
          <a:p>
            <a:pPr marL="216000" indent="-214560">
              <a:lnSpc>
                <a:spcPct val="100000"/>
              </a:lnSpc>
            </a:pPr>
            <a:endParaRPr lang="en-US" sz="2000" b="0" strike="noStrike" spc="-1">
              <a:latin typeface="Arial"/>
            </a:endParaRPr>
          </a:p>
          <a:p>
            <a:pPr marL="216000" indent="-214560">
              <a:lnSpc>
                <a:spcPct val="100000"/>
              </a:lnSpc>
            </a:pPr>
            <a:r>
              <a:rPr lang="en-US" sz="2000" b="0" strike="noStrike" spc="-1">
                <a:latin typeface="Arial"/>
              </a:rPr>
              <a:t>It can be better to ask for forgiveness thank to ask for permission  </a:t>
            </a:r>
          </a:p>
        </p:txBody>
      </p:sp>
      <p:sp>
        <p:nvSpPr>
          <p:cNvPr id="639"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PlaceHolder 1"/>
          <p:cNvSpPr>
            <a:spLocks noGrp="1" noRot="1" noChangeAspect="1"/>
          </p:cNvSpPr>
          <p:nvPr>
            <p:ph type="sldImg"/>
          </p:nvPr>
        </p:nvSpPr>
        <p:spPr>
          <a:xfrm>
            <a:off x="1371600" y="763560"/>
            <a:ext cx="5027400" cy="3770280"/>
          </a:xfrm>
          <a:prstGeom prst="rect">
            <a:avLst/>
          </a:prstGeom>
        </p:spPr>
      </p:sp>
      <p:sp>
        <p:nvSpPr>
          <p:cNvPr id="641" name="PlaceHolder 2"/>
          <p:cNvSpPr>
            <a:spLocks noGrp="1"/>
          </p:cNvSpPr>
          <p:nvPr>
            <p:ph type="body"/>
          </p:nvPr>
        </p:nvSpPr>
        <p:spPr>
          <a:xfrm>
            <a:off x="777960" y="4776840"/>
            <a:ext cx="6214680" cy="4524120"/>
          </a:xfrm>
          <a:prstGeom prst="rect">
            <a:avLst/>
          </a:prstGeom>
        </p:spPr>
        <p:txBody>
          <a:bodyPr lIns="0" tIns="0" rIns="0" bIns="0">
            <a:normAutofit/>
          </a:bodyPr>
          <a:lstStyle/>
          <a:p>
            <a:pPr marL="216000" indent="-214560">
              <a:lnSpc>
                <a:spcPct val="100000"/>
              </a:lnSpc>
            </a:pPr>
            <a:r>
              <a:rPr lang="en-US" sz="2000" b="0" strike="noStrike" spc="-1">
                <a:solidFill>
                  <a:srgbClr val="000000"/>
                </a:solidFill>
                <a:latin typeface="Arial"/>
                <a:ea typeface="+mn-ea"/>
              </a:rPr>
              <a:t>Simple datapath components include </a:t>
            </a:r>
            <a:r>
              <a:rPr lang="en-US" sz="2000" b="0" i="1" strike="noStrike" spc="-1">
                <a:solidFill>
                  <a:srgbClr val="000000"/>
                </a:solidFill>
                <a:latin typeface="Arial"/>
                <a:ea typeface="+mn-ea"/>
              </a:rPr>
              <a:t>memory</a:t>
            </a:r>
            <a:r>
              <a:rPr lang="en-US" sz="2000" b="0" strike="noStrike" spc="-1">
                <a:solidFill>
                  <a:srgbClr val="000000"/>
                </a:solidFill>
                <a:latin typeface="Arial"/>
                <a:ea typeface="+mn-ea"/>
              </a:rPr>
              <a:t> (stores the current instruction), </a:t>
            </a:r>
            <a:r>
              <a:rPr lang="en-US" sz="2000" b="0" i="1" strike="noStrike" spc="-1">
                <a:solidFill>
                  <a:srgbClr val="000000"/>
                </a:solidFill>
                <a:latin typeface="Arial"/>
                <a:ea typeface="+mn-ea"/>
              </a:rPr>
              <a:t>PC</a:t>
            </a:r>
            <a:r>
              <a:rPr lang="en-US" sz="2000" b="0" strike="noStrike" spc="-1">
                <a:solidFill>
                  <a:srgbClr val="000000"/>
                </a:solidFill>
                <a:latin typeface="Arial"/>
                <a:ea typeface="+mn-ea"/>
              </a:rPr>
              <a:t> or program counter (stores the address of current instruction), and </a:t>
            </a:r>
            <a:r>
              <a:rPr lang="en-US" sz="2000" b="0" i="1" strike="noStrike" spc="-1">
                <a:solidFill>
                  <a:srgbClr val="000000"/>
                </a:solidFill>
                <a:latin typeface="Arial"/>
                <a:ea typeface="+mn-ea"/>
              </a:rPr>
              <a:t>ALU</a:t>
            </a:r>
            <a:r>
              <a:rPr lang="en-US" sz="2000" b="0" strike="noStrike" spc="-1">
                <a:solidFill>
                  <a:srgbClr val="000000"/>
                </a:solidFill>
                <a:latin typeface="Arial"/>
                <a:ea typeface="+mn-ea"/>
              </a:rPr>
              <a:t> (executes current instruction). The interconnection of these simple components to form a basic datapath</a:t>
            </a:r>
            <a:endParaRPr lang="en-US" sz="2000" b="0" strike="noStrike" spc="-1">
              <a:latin typeface="Arial"/>
            </a:endParaRPr>
          </a:p>
        </p:txBody>
      </p:sp>
      <p:sp>
        <p:nvSpPr>
          <p:cNvPr id="642"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r>
              <a:rPr lang="en-US" sz="1400" b="0" strike="noStrike" spc="-1">
                <a:solidFill>
                  <a:srgbClr val="000000"/>
                </a:solidFill>
                <a:latin typeface="Times New Roman"/>
                <a:ea typeface="+mn-ea"/>
              </a:rPr>
              <a:t>&lt;number&gt;</a:t>
            </a:r>
            <a:endParaRPr lang="en-US"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0" strike="noStrike" spc="-1">
                <a:solidFill>
                  <a:srgbClr val="000000"/>
                </a:solidFill>
                <a:latin typeface="Times New Roman"/>
                <a:ea typeface="MS PGothic"/>
              </a:rPr>
              <a:t>Morgan Kaufmann Publishers</a:t>
            </a:r>
            <a:endParaRPr lang="en-US" sz="1400" b="0" strike="noStrike" spc="-1">
              <a:latin typeface="Arial"/>
            </a:endParaRPr>
          </a:p>
        </p:txBody>
      </p:sp>
      <p:sp>
        <p:nvSpPr>
          <p:cNvPr id="644" name="CustomShape 2"/>
          <p:cNvSpPr/>
          <p:nvPr/>
        </p:nvSpPr>
        <p:spPr>
          <a:xfrm>
            <a:off x="439884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fld id="{D92D2051-B3EC-458D-A9A2-C46E6A9E4F3F}" type="datetime">
              <a:rPr lang="en-US" sz="1400" b="0" strike="noStrike" spc="-1">
                <a:solidFill>
                  <a:srgbClr val="000000"/>
                </a:solidFill>
                <a:latin typeface="Times New Roman"/>
                <a:ea typeface="MS PGothic"/>
              </a:rPr>
              <a:t>2/19/2022</a:t>
            </a:fld>
            <a:endParaRPr lang="en-US" sz="1400" b="0" strike="noStrike" spc="-1">
              <a:latin typeface="Arial"/>
            </a:endParaRPr>
          </a:p>
        </p:txBody>
      </p:sp>
      <p:sp>
        <p:nvSpPr>
          <p:cNvPr id="645" name="CustomShape 3"/>
          <p:cNvSpPr/>
          <p:nvPr/>
        </p:nvSpPr>
        <p:spPr>
          <a:xfrm>
            <a:off x="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1400" b="0" strike="noStrike" spc="-1">
                <a:solidFill>
                  <a:srgbClr val="000000"/>
                </a:solidFill>
                <a:latin typeface="Times New Roman"/>
                <a:ea typeface="MS PGothic"/>
              </a:rPr>
              <a:t>Chapter 1 — Computer Abstractions and Technology</a:t>
            </a:r>
            <a:endParaRPr lang="en-US" sz="1400" b="0" strike="noStrike" spc="-1">
              <a:latin typeface="Arial"/>
            </a:endParaRPr>
          </a:p>
        </p:txBody>
      </p:sp>
      <p:sp>
        <p:nvSpPr>
          <p:cNvPr id="646" name="CustomShape 4"/>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D90D2104-2C01-43BA-999B-75F68BCB5553}" type="slidenum">
              <a:rPr lang="en-US" sz="1400" b="0" strike="noStrike" spc="-1">
                <a:solidFill>
                  <a:srgbClr val="000000"/>
                </a:solidFill>
                <a:latin typeface="Times New Roman"/>
                <a:ea typeface="MS PGothic"/>
              </a:rPr>
              <a:t>20</a:t>
            </a:fld>
            <a:endParaRPr lang="en-US" sz="1400" b="0" strike="noStrike" spc="-1">
              <a:latin typeface="Arial"/>
            </a:endParaRPr>
          </a:p>
        </p:txBody>
      </p:sp>
      <p:sp>
        <p:nvSpPr>
          <p:cNvPr id="647" name="PlaceHolder 5"/>
          <p:cNvSpPr>
            <a:spLocks noGrp="1" noRot="1" noChangeAspect="1"/>
          </p:cNvSpPr>
          <p:nvPr>
            <p:ph type="sldImg"/>
          </p:nvPr>
        </p:nvSpPr>
        <p:spPr>
          <a:xfrm>
            <a:off x="1371600" y="763560"/>
            <a:ext cx="5027400" cy="3770280"/>
          </a:xfrm>
          <a:prstGeom prst="rect">
            <a:avLst/>
          </a:prstGeom>
        </p:spPr>
      </p:sp>
      <p:sp>
        <p:nvSpPr>
          <p:cNvPr id="648" name="PlaceHolder 6"/>
          <p:cNvSpPr>
            <a:spLocks noGrp="1"/>
          </p:cNvSpPr>
          <p:nvPr>
            <p:ph type="body"/>
          </p:nvPr>
        </p:nvSpPr>
        <p:spPr>
          <a:xfrm>
            <a:off x="777960" y="4776840"/>
            <a:ext cx="6214680" cy="4524120"/>
          </a:xfrm>
          <a:prstGeom prst="rect">
            <a:avLst/>
          </a:prstGeom>
        </p:spPr>
        <p:txBody>
          <a:bodyPr lIns="0" tIns="0" rIns="0" bIns="0">
            <a:noAutofit/>
          </a:bodyPr>
          <a:lstStyle/>
          <a:p>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0" strike="noStrike" spc="-1">
                <a:solidFill>
                  <a:srgbClr val="000000"/>
                </a:solidFill>
                <a:latin typeface="Times New Roman"/>
                <a:ea typeface="+mn-ea"/>
              </a:rPr>
              <a:t>CS 136</a:t>
            </a:r>
            <a:endParaRPr lang="en-US" sz="1400" b="0" strike="noStrike" spc="-1">
              <a:latin typeface="Arial"/>
            </a:endParaRPr>
          </a:p>
        </p:txBody>
      </p:sp>
      <p:sp>
        <p:nvSpPr>
          <p:cNvPr id="650" name="CustomShape 2"/>
          <p:cNvSpPr/>
          <p:nvPr/>
        </p:nvSpPr>
        <p:spPr>
          <a:xfrm>
            <a:off x="4398840" y="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fld id="{82E7B7D0-814D-41D0-81CC-E609EAD2D2D2}" type="datetime1">
              <a:rPr lang="en-US" sz="1400" b="0" strike="noStrike" spc="-1">
                <a:solidFill>
                  <a:srgbClr val="000000"/>
                </a:solidFill>
                <a:latin typeface="Times New Roman"/>
              </a:rPr>
              <a:t>2/19/2022</a:t>
            </a:fld>
            <a:endParaRPr lang="en-US" sz="1400" b="0" strike="noStrike" spc="-1">
              <a:latin typeface="Arial"/>
            </a:endParaRPr>
          </a:p>
        </p:txBody>
      </p:sp>
      <p:sp>
        <p:nvSpPr>
          <p:cNvPr id="651" name="CustomShape 3"/>
          <p:cNvSpPr/>
          <p:nvPr/>
        </p:nvSpPr>
        <p:spPr>
          <a:xfrm>
            <a:off x="4398840" y="9555120"/>
            <a:ext cx="3371760" cy="5014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100000"/>
              </a:lnSpc>
            </a:pPr>
            <a:fld id="{ADD3F453-0663-4542-B34C-27C9B40FDCD7}" type="slidenum">
              <a:rPr lang="en-US" sz="1400" b="0" strike="noStrike" spc="-1">
                <a:solidFill>
                  <a:srgbClr val="000000"/>
                </a:solidFill>
                <a:latin typeface="Times New Roman"/>
              </a:rPr>
              <a:t>21</a:t>
            </a:fld>
            <a:endParaRPr lang="en-US" sz="1400" b="0" strike="noStrike" spc="-1">
              <a:latin typeface="Arial"/>
            </a:endParaRPr>
          </a:p>
        </p:txBody>
      </p:sp>
      <p:sp>
        <p:nvSpPr>
          <p:cNvPr id="652" name="PlaceHolder 4"/>
          <p:cNvSpPr>
            <a:spLocks noGrp="1" noRot="1" noChangeAspect="1"/>
          </p:cNvSpPr>
          <p:nvPr>
            <p:ph type="sldImg"/>
          </p:nvPr>
        </p:nvSpPr>
        <p:spPr>
          <a:xfrm>
            <a:off x="1389240" y="646200"/>
            <a:ext cx="5008320" cy="3757320"/>
          </a:xfrm>
          <a:prstGeom prst="rect">
            <a:avLst/>
          </a:pr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PlaceHolder 1"/>
          <p:cNvSpPr>
            <a:spLocks noGrp="1" noRot="1" noChangeAspect="1"/>
          </p:cNvSpPr>
          <p:nvPr>
            <p:ph type="sldImg"/>
          </p:nvPr>
        </p:nvSpPr>
        <p:spPr>
          <a:xfrm>
            <a:off x="1371600" y="763560"/>
            <a:ext cx="5027400" cy="3770280"/>
          </a:xfrm>
          <a:prstGeom prst="rect">
            <a:avLst/>
          </a:prstGeom>
        </p:spPr>
      </p:sp>
      <p:sp>
        <p:nvSpPr>
          <p:cNvPr id="654" name="PlaceHolder 2"/>
          <p:cNvSpPr>
            <a:spLocks noGrp="1"/>
          </p:cNvSpPr>
          <p:nvPr>
            <p:ph type="body"/>
          </p:nvPr>
        </p:nvSpPr>
        <p:spPr>
          <a:xfrm>
            <a:off x="777960" y="4776840"/>
            <a:ext cx="6214680" cy="4524120"/>
          </a:xfrm>
          <a:prstGeom prst="rect">
            <a:avLst/>
          </a:prstGeom>
        </p:spPr>
        <p:txBody>
          <a:bodyPr lIns="0" tIns="0" rIns="0" bIns="0">
            <a:noAutofit/>
          </a:bodyPr>
          <a:lstStyle/>
          <a:p>
            <a:pPr marL="216000" indent="-214560">
              <a:lnSpc>
                <a:spcPct val="100000"/>
              </a:lnSpc>
            </a:pPr>
            <a:r>
              <a:rPr lang="en-US" sz="2000" b="0" strike="noStrike" spc="-1">
                <a:solidFill>
                  <a:srgbClr val="000000"/>
                </a:solidFill>
                <a:latin typeface="Arial"/>
                <a:ea typeface="+mn-ea"/>
              </a:rPr>
              <a:t>Any given instruction set can be implemented in a variety of ways. All ways of implementing a particular instruction set provide the same </a:t>
            </a:r>
            <a:r>
              <a:rPr lang="en-US" sz="2000" b="0" u="sng" strike="noStrike" spc="-1">
                <a:solidFill>
                  <a:srgbClr val="000000"/>
                </a:solidFill>
                <a:uFillTx/>
                <a:latin typeface="Arial"/>
                <a:ea typeface="+mn-ea"/>
                <a:hlinkClick r:id="rId3"/>
              </a:rPr>
              <a:t>programming model</a:t>
            </a:r>
            <a:r>
              <a:rPr lang="en-US" sz="2000" b="0" strike="noStrike" spc="-1">
                <a:solidFill>
                  <a:srgbClr val="000000"/>
                </a:solidFill>
                <a:latin typeface="Arial"/>
                <a:ea typeface="+mn-ea"/>
              </a:rPr>
              <a:t>, and all implementations of that instruction set are able to run the same binary executables. The various ways of implementing an instruction set give different tradeoffs between cost, performance, power consumption, size, etc.</a:t>
            </a:r>
            <a:endParaRPr lang="en-US"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PlaceHolder 1"/>
          <p:cNvSpPr>
            <a:spLocks noGrp="1" noRot="1" noChangeAspect="1"/>
          </p:cNvSpPr>
          <p:nvPr>
            <p:ph type="sldImg"/>
          </p:nvPr>
        </p:nvSpPr>
        <p:spPr>
          <a:xfrm>
            <a:off x="1371600" y="763560"/>
            <a:ext cx="5027400" cy="3770280"/>
          </a:xfrm>
          <a:prstGeom prst="rect">
            <a:avLst/>
          </a:prstGeom>
        </p:spPr>
      </p:sp>
      <p:sp>
        <p:nvSpPr>
          <p:cNvPr id="656" name="PlaceHolder 2"/>
          <p:cNvSpPr>
            <a:spLocks noGrp="1"/>
          </p:cNvSpPr>
          <p:nvPr>
            <p:ph type="body"/>
          </p:nvPr>
        </p:nvSpPr>
        <p:spPr>
          <a:xfrm>
            <a:off x="777960" y="4776840"/>
            <a:ext cx="6214680" cy="4524120"/>
          </a:xfrm>
          <a:prstGeom prst="rect">
            <a:avLst/>
          </a:prstGeom>
        </p:spPr>
        <p:txBody>
          <a:bodyPr lIns="0" tIns="0" rIns="0" bIns="0">
            <a:noAutofit/>
          </a:bodyPr>
          <a:lstStyle/>
          <a:p>
            <a:pPr marL="216000" indent="-214560">
              <a:lnSpc>
                <a:spcPct val="100000"/>
              </a:lnSpc>
            </a:pPr>
            <a:r>
              <a:rPr lang="en-US" sz="2000" b="0" strike="noStrike" spc="-1">
                <a:solidFill>
                  <a:srgbClr val="000000"/>
                </a:solidFill>
                <a:latin typeface="Arial"/>
                <a:ea typeface="+mn-ea"/>
              </a:rPr>
              <a:t>A </a:t>
            </a:r>
            <a:r>
              <a:rPr lang="en-US" sz="2000" b="0" u="sng" strike="noStrike" spc="-1">
                <a:solidFill>
                  <a:srgbClr val="000000"/>
                </a:solidFill>
                <a:uFillTx/>
                <a:latin typeface="Arial"/>
                <a:ea typeface="+mn-ea"/>
                <a:hlinkClick r:id="rId3"/>
              </a:rPr>
              <a:t>complex instruction set computer</a:t>
            </a:r>
            <a:r>
              <a:rPr lang="en-US" sz="2000" b="0" strike="noStrike" spc="-1">
                <a:solidFill>
                  <a:srgbClr val="000000"/>
                </a:solidFill>
                <a:latin typeface="Arial"/>
                <a:ea typeface="+mn-ea"/>
              </a:rPr>
              <a:t> (CISC) has many specialized instructions, some of which may only be rarely used in practical programs. A </a:t>
            </a:r>
            <a:r>
              <a:rPr lang="en-US" sz="2000" b="0" u="sng" strike="noStrike" spc="-1">
                <a:solidFill>
                  <a:srgbClr val="000000"/>
                </a:solidFill>
                <a:uFillTx/>
                <a:latin typeface="Arial"/>
                <a:ea typeface="+mn-ea"/>
                <a:hlinkClick r:id="rId4"/>
              </a:rPr>
              <a:t>reduced instruction set computer</a:t>
            </a:r>
            <a:r>
              <a:rPr lang="en-US" sz="2000" b="0" strike="noStrike" spc="-1">
                <a:solidFill>
                  <a:srgbClr val="000000"/>
                </a:solidFill>
                <a:latin typeface="Arial"/>
                <a:ea typeface="+mn-ea"/>
              </a:rPr>
              <a:t> (RISC) simplifies the processor by efficiently implementing only the instructions that are frequently used in programs, while the less common operations are implemented as subroutines, having their resulting additional processor execution time offset by infrequent use.</a:t>
            </a:r>
            <a:endParaRPr lang="en-US" sz="2000" b="0" strike="noStrike" spc="-1">
              <a:latin typeface="Arial"/>
            </a:endParaRPr>
          </a:p>
          <a:p>
            <a:pPr marL="216000" indent="-214560">
              <a:lnSpc>
                <a:spcPct val="100000"/>
              </a:lnSpc>
            </a:pPr>
            <a:endParaRPr lang="en-US" sz="2000" b="0" strike="noStrike" spc="-1">
              <a:latin typeface="Arial"/>
            </a:endParaRPr>
          </a:p>
          <a:p>
            <a:pPr marL="216000" indent="-214560">
              <a:lnSpc>
                <a:spcPct val="100000"/>
              </a:lnSpc>
            </a:pPr>
            <a:r>
              <a:rPr lang="en-US" sz="2000" b="0" strike="noStrike" spc="-1">
                <a:solidFill>
                  <a:srgbClr val="000000"/>
                </a:solidFill>
                <a:latin typeface="Arial"/>
                <a:ea typeface="+mn-ea"/>
              </a:rPr>
              <a:t>RISC: increases instructions/program, but decreases CPI &amp; clock cycle time because the instructions are simple • CISC: decreases instructions/program, but increases CPI &amp; clock cycle time because many instructions are more complex</a:t>
            </a:r>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55"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57"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5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6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6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6"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84"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94"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9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9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0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0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20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0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1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1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1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1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1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1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1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22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2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22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22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22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22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22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32"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34"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3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23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4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4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24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4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24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47"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4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5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51"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53"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54"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5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5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5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259"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61"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262"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263"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264"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265"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266"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1640" cy="1261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191" name="PlaceHolder 2"/>
          <p:cNvSpPr>
            <a:spLocks noGrp="1"/>
          </p:cNvSpPr>
          <p:nvPr>
            <p:ph type="body"/>
          </p:nvPr>
        </p:nvSpPr>
        <p:spPr>
          <a:xfrm>
            <a:off x="504000" y="1768680"/>
            <a:ext cx="4426560" cy="4383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92" name="PlaceHolder 3"/>
          <p:cNvSpPr>
            <a:spLocks noGrp="1"/>
          </p:cNvSpPr>
          <p:nvPr>
            <p:ph type="body"/>
          </p:nvPr>
        </p:nvSpPr>
        <p:spPr>
          <a:xfrm>
            <a:off x="5152680" y="1768680"/>
            <a:ext cx="4426560" cy="4383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301320"/>
            <a:ext cx="9071640" cy="1261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230"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3.xml"/><Relationship Id="rId5" Type="http://schemas.openxmlformats.org/officeDocument/2006/relationships/image" Target="../media/image23.wmf"/><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9.xml"/><Relationship Id="rId5" Type="http://schemas.openxmlformats.org/officeDocument/2006/relationships/image" Target="../media/image25.wmf"/><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30.png"/><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9.xml"/><Relationship Id="rId5" Type="http://schemas.openxmlformats.org/officeDocument/2006/relationships/image" Target="../media/image25.wmf"/><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9.xml"/><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7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297000" y="127080"/>
            <a:ext cx="9439200" cy="133956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dirty="0">
                <a:solidFill>
                  <a:srgbClr val="000000"/>
                </a:solidFill>
                <a:latin typeface="Arial"/>
                <a:ea typeface="DejaVu Sans"/>
              </a:rPr>
              <a:t>CMPN301: Computer Architecture</a:t>
            </a:r>
            <a:endParaRPr lang="en-US" sz="4400" b="0" strike="noStrike" spc="-1" dirty="0">
              <a:latin typeface="Arial"/>
            </a:endParaRPr>
          </a:p>
        </p:txBody>
      </p:sp>
      <p:sp>
        <p:nvSpPr>
          <p:cNvPr id="274" name="CustomShape 2"/>
          <p:cNvSpPr/>
          <p:nvPr/>
        </p:nvSpPr>
        <p:spPr>
          <a:xfrm>
            <a:off x="503280" y="3503880"/>
            <a:ext cx="90709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spcAft>
                <a:spcPts val="1412"/>
              </a:spcAft>
            </a:pPr>
            <a:r>
              <a:rPr lang="en-US" sz="3600" b="0" strike="noStrike" spc="-1">
                <a:solidFill>
                  <a:srgbClr val="008080"/>
                </a:solidFill>
                <a:latin typeface="Arial"/>
                <a:ea typeface="DejaVu Sans"/>
              </a:rPr>
              <a:t>Computer Abstractions and Technology</a:t>
            </a:r>
            <a:endParaRPr lang="en-US" sz="3600" b="0" strike="noStrike" spc="-1">
              <a:latin typeface="Arial"/>
            </a:endParaRPr>
          </a:p>
          <a:p>
            <a:pPr algn="ctr">
              <a:lnSpc>
                <a:spcPct val="100000"/>
              </a:lnSpc>
              <a:spcAft>
                <a:spcPts val="1412"/>
              </a:spcAft>
            </a:pPr>
            <a:endParaRPr lang="en-US" sz="3600" b="0" strike="noStrike" spc="-1">
              <a:latin typeface="Arial"/>
            </a:endParaRPr>
          </a:p>
          <a:p>
            <a:pPr algn="ctr">
              <a:lnSpc>
                <a:spcPct val="100000"/>
              </a:lnSpc>
              <a:spcAft>
                <a:spcPts val="1412"/>
              </a:spcAft>
            </a:pPr>
            <a:r>
              <a:rPr lang="en-US" sz="2400" b="0" strike="noStrike" spc="-1">
                <a:solidFill>
                  <a:srgbClr val="000000"/>
                </a:solidFill>
                <a:latin typeface="Arial"/>
                <a:ea typeface="DejaVu Sans"/>
              </a:rPr>
              <a:t>Mayada Hadhoud</a:t>
            </a:r>
            <a:endParaRPr lang="en-US" sz="2400" b="0" strike="noStrike" spc="-1">
              <a:latin typeface="Arial"/>
            </a:endParaRPr>
          </a:p>
          <a:p>
            <a:pPr algn="ctr">
              <a:lnSpc>
                <a:spcPct val="100000"/>
              </a:lnSpc>
              <a:spcAft>
                <a:spcPts val="1412"/>
              </a:spcAft>
            </a:pPr>
            <a:r>
              <a:rPr lang="en-US" sz="2400" b="0" strike="noStrike" spc="-1">
                <a:solidFill>
                  <a:srgbClr val="000000"/>
                </a:solidFill>
                <a:latin typeface="Arial"/>
                <a:ea typeface="DejaVu Sans"/>
              </a:rPr>
              <a:t>Computer Engineering Department</a:t>
            </a:r>
            <a:endParaRPr lang="en-US" sz="2400" b="0" strike="noStrike" spc="-1">
              <a:latin typeface="Arial"/>
            </a:endParaRPr>
          </a:p>
          <a:p>
            <a:pPr algn="ctr">
              <a:lnSpc>
                <a:spcPct val="100000"/>
              </a:lnSpc>
              <a:spcAft>
                <a:spcPts val="1412"/>
              </a:spcAft>
            </a:pPr>
            <a:r>
              <a:rPr lang="en-US" sz="2400" b="0" strike="noStrike" spc="-1">
                <a:solidFill>
                  <a:srgbClr val="000000"/>
                </a:solidFill>
                <a:latin typeface="Arial"/>
                <a:ea typeface="DejaVu Sans"/>
              </a:rPr>
              <a:t>Cairo University</a:t>
            </a:r>
            <a:endParaRPr lang="en-US" sz="2400" b="0" strike="noStrike" spc="-1">
              <a:latin typeface="Arial"/>
            </a:endParaRPr>
          </a:p>
          <a:p>
            <a:pPr algn="ctr">
              <a:lnSpc>
                <a:spcPct val="100000"/>
              </a:lnSpc>
              <a:spcAft>
                <a:spcPts val="1412"/>
              </a:spcAft>
            </a:pPr>
            <a:endParaRPr lang="en-US" sz="2400" b="0" strike="noStrike" spc="-1">
              <a:latin typeface="Arial"/>
            </a:endParaRPr>
          </a:p>
        </p:txBody>
      </p:sp>
      <p:pic>
        <p:nvPicPr>
          <p:cNvPr id="275" name="Placeholder 3" descr="1000000000000096000000D7AA43697D.png"/>
          <p:cNvPicPr/>
          <p:nvPr/>
        </p:nvPicPr>
        <p:blipFill>
          <a:blip r:embed="rId2"/>
          <a:stretch/>
        </p:blipFill>
        <p:spPr>
          <a:xfrm>
            <a:off x="4325760" y="1866960"/>
            <a:ext cx="1427040" cy="20462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Eight great ideas in computer architecture</a:t>
            </a:r>
            <a:endParaRPr lang="en-US" sz="4400" b="0" strike="noStrike" spc="-1">
              <a:latin typeface="Arial"/>
            </a:endParaRPr>
          </a:p>
        </p:txBody>
      </p:sp>
      <p:sp>
        <p:nvSpPr>
          <p:cNvPr id="296"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Use abstraction to simplify design</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A major productivity technique for hardware and software is to use </a:t>
            </a:r>
            <a:r>
              <a:rPr lang="en-US" sz="2800" b="1" strike="noStrike" spc="-1">
                <a:solidFill>
                  <a:srgbClr val="000000"/>
                </a:solidFill>
                <a:latin typeface="Arial"/>
                <a:ea typeface="DejaVu Sans"/>
              </a:rPr>
              <a:t>abstraction </a:t>
            </a:r>
            <a:r>
              <a:rPr lang="en-US" sz="2800" b="0" strike="noStrike" spc="-1">
                <a:solidFill>
                  <a:srgbClr val="000000"/>
                </a:solidFill>
                <a:latin typeface="Arial"/>
                <a:ea typeface="DejaVu Sans"/>
              </a:rPr>
              <a:t>to represent the design at different levels of representation. </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Lower level details are hidden to offer a simpler model at higher levels.</a:t>
            </a:r>
            <a:endParaRPr lang="en-US" sz="2800" b="0" strike="noStrike" spc="-1">
              <a:latin typeface="Arial"/>
            </a:endParaRPr>
          </a:p>
          <a:p>
            <a:pPr>
              <a:lnSpc>
                <a:spcPct val="100000"/>
              </a:lnSpc>
            </a:pPr>
            <a:endParaRPr lang="en-US" sz="2800" b="0" strike="noStrike" spc="-1">
              <a:latin typeface="Arial"/>
            </a:endParaRPr>
          </a:p>
        </p:txBody>
      </p:sp>
      <p:pic>
        <p:nvPicPr>
          <p:cNvPr id="297" name="Picture 7"/>
          <p:cNvPicPr/>
          <p:nvPr/>
        </p:nvPicPr>
        <p:blipFill>
          <a:blip r:embed="rId2"/>
          <a:stretch/>
        </p:blipFill>
        <p:spPr>
          <a:xfrm>
            <a:off x="7097760" y="4160880"/>
            <a:ext cx="2172960" cy="2970000"/>
          </a:xfrm>
          <a:prstGeom prst="rect">
            <a:avLst/>
          </a:prstGeom>
          <a:ln w="936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Eight great ideas in computer architecture</a:t>
            </a:r>
            <a:endParaRPr lang="en-US" sz="4400" b="0" strike="noStrike" spc="-1">
              <a:latin typeface="Arial"/>
            </a:endParaRPr>
          </a:p>
        </p:txBody>
      </p:sp>
      <p:sp>
        <p:nvSpPr>
          <p:cNvPr id="299"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Make the common case fast </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Making the common case fast will tend to enhance the performance better than optimizing the rare case </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The common case is often simpler than the rare case and is often easier to enhance.</a:t>
            </a:r>
            <a:endParaRPr lang="en-US" sz="2800" b="0" strike="noStrike" spc="-1">
              <a:latin typeface="Arial"/>
            </a:endParaRPr>
          </a:p>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Performance via parallelism</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Performance via pipelining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Performance via prediction</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In some cases it can be faster on average to guess and </a:t>
            </a:r>
            <a:endParaRPr lang="en-US" sz="2400" b="0" strike="noStrike" spc="-1">
              <a:latin typeface="Arial"/>
            </a:endParaRPr>
          </a:p>
          <a:p>
            <a:pPr marL="743040" indent="-284040">
              <a:lnSpc>
                <a:spcPct val="100000"/>
              </a:lnSpc>
              <a:spcAft>
                <a:spcPts val="1137"/>
              </a:spcAft>
            </a:pPr>
            <a:r>
              <a:rPr lang="en-US" sz="2400" b="0" strike="noStrike" spc="-1">
                <a:solidFill>
                  <a:srgbClr val="000000"/>
                </a:solidFill>
                <a:latin typeface="Arial"/>
                <a:ea typeface="DejaVu Sans"/>
              </a:rPr>
              <a:t>start working rather than wait until you know for sure.</a:t>
            </a:r>
            <a:endParaRPr lang="en-US" sz="2400" b="0" strike="noStrike" spc="-1">
              <a:latin typeface="Arial"/>
            </a:endParaRPr>
          </a:p>
        </p:txBody>
      </p:sp>
      <p:pic>
        <p:nvPicPr>
          <p:cNvPr id="300" name="Picture 8"/>
          <p:cNvPicPr/>
          <p:nvPr/>
        </p:nvPicPr>
        <p:blipFill>
          <a:blip r:embed="rId3"/>
          <a:stretch/>
        </p:blipFill>
        <p:spPr>
          <a:xfrm>
            <a:off x="8378640" y="3551400"/>
            <a:ext cx="1700280" cy="1369800"/>
          </a:xfrm>
          <a:prstGeom prst="rect">
            <a:avLst/>
          </a:prstGeom>
          <a:ln w="9360">
            <a:noFill/>
          </a:ln>
        </p:spPr>
      </p:pic>
      <p:pic>
        <p:nvPicPr>
          <p:cNvPr id="301" name="Picture 9"/>
          <p:cNvPicPr/>
          <p:nvPr/>
        </p:nvPicPr>
        <p:blipFill>
          <a:blip r:embed="rId4"/>
          <a:stretch/>
        </p:blipFill>
        <p:spPr>
          <a:xfrm>
            <a:off x="6335640" y="3932280"/>
            <a:ext cx="717480" cy="766440"/>
          </a:xfrm>
          <a:prstGeom prst="rect">
            <a:avLst/>
          </a:prstGeom>
          <a:ln w="9360">
            <a:noFill/>
          </a:ln>
        </p:spPr>
      </p:pic>
      <p:pic>
        <p:nvPicPr>
          <p:cNvPr id="302" name="Picture 10"/>
          <p:cNvPicPr/>
          <p:nvPr/>
        </p:nvPicPr>
        <p:blipFill>
          <a:blip r:embed="rId5"/>
          <a:stretch/>
        </p:blipFill>
        <p:spPr>
          <a:xfrm>
            <a:off x="6259680" y="4846680"/>
            <a:ext cx="696600" cy="790200"/>
          </a:xfrm>
          <a:prstGeom prst="rect">
            <a:avLst/>
          </a:prstGeom>
          <a:ln w="9360">
            <a:noFill/>
          </a:ln>
        </p:spPr>
      </p:pic>
      <p:pic>
        <p:nvPicPr>
          <p:cNvPr id="303" name="Picture 11"/>
          <p:cNvPicPr/>
          <p:nvPr/>
        </p:nvPicPr>
        <p:blipFill>
          <a:blip r:embed="rId6"/>
          <a:stretch/>
        </p:blipFill>
        <p:spPr>
          <a:xfrm>
            <a:off x="8774280" y="6066000"/>
            <a:ext cx="988920" cy="1291680"/>
          </a:xfrm>
          <a:prstGeom prst="rect">
            <a:avLst/>
          </a:prstGeom>
          <a:ln w="936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Eight great ideas in computer architecture</a:t>
            </a:r>
            <a:endParaRPr lang="en-US" sz="4400" b="0" strike="noStrike" spc="-1">
              <a:latin typeface="Arial"/>
            </a:endParaRPr>
          </a:p>
        </p:txBody>
      </p:sp>
      <p:sp>
        <p:nvSpPr>
          <p:cNvPr id="305"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Hierarchy of memories</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Used to provide the contradicting demands of programmers of wanting fast, large, and cheap memory</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The fastest, smallest and most expensive memory at the top of the hierarchy and the slowest, largest and cheapest at the bottom.</a:t>
            </a:r>
            <a:endParaRPr lang="en-US" sz="2800" b="0" strike="noStrike" spc="-1">
              <a:latin typeface="Arial"/>
            </a:endParaRPr>
          </a:p>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Dependability via redundancy</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we make systems dependable by including redundant components that can take over when a failure occurs and to help detect failure.</a:t>
            </a:r>
            <a:endParaRPr lang="en-US" sz="2800" b="0" strike="noStrike" spc="-1">
              <a:latin typeface="Arial"/>
            </a:endParaRPr>
          </a:p>
        </p:txBody>
      </p:sp>
      <p:pic>
        <p:nvPicPr>
          <p:cNvPr id="306" name="Picture 12"/>
          <p:cNvPicPr/>
          <p:nvPr/>
        </p:nvPicPr>
        <p:blipFill>
          <a:blip r:embed="rId2"/>
          <a:stretch/>
        </p:blipFill>
        <p:spPr>
          <a:xfrm>
            <a:off x="8393040" y="1189080"/>
            <a:ext cx="1315800" cy="1323720"/>
          </a:xfrm>
          <a:prstGeom prst="rect">
            <a:avLst/>
          </a:prstGeom>
          <a:ln w="9360">
            <a:noFill/>
          </a:ln>
        </p:spPr>
      </p:pic>
      <p:pic>
        <p:nvPicPr>
          <p:cNvPr id="307" name="Picture 13"/>
          <p:cNvPicPr/>
          <p:nvPr/>
        </p:nvPicPr>
        <p:blipFill>
          <a:blip r:embed="rId3"/>
          <a:stretch/>
        </p:blipFill>
        <p:spPr>
          <a:xfrm>
            <a:off x="7554960" y="6141960"/>
            <a:ext cx="1987200" cy="1271880"/>
          </a:xfrm>
          <a:prstGeom prst="rect">
            <a:avLst/>
          </a:prstGeom>
          <a:ln w="936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Below your program </a:t>
            </a:r>
            <a:endParaRPr lang="en-US" sz="4400" b="0" strike="noStrike" spc="-1">
              <a:latin typeface="Arial"/>
            </a:endParaRPr>
          </a:p>
        </p:txBody>
      </p:sp>
      <p:sp>
        <p:nvSpPr>
          <p:cNvPr id="309"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The hardware in a computer can only execute extremely simple  low-level  instructions.  To  go  from  a  complex  application  to  the  simple instructions  involves  several  layers  of  software  that  interpret  or  translate  high level operations into simple computer instructions</a:t>
            </a:r>
            <a:r>
              <a:rPr lang="en-US" sz="3200" b="1" i="1" strike="noStrike" spc="-1">
                <a:solidFill>
                  <a:srgbClr val="000000"/>
                </a:solidFill>
                <a:latin typeface="Arial"/>
                <a:ea typeface="DejaVu Sans"/>
              </a:rPr>
              <a:t>.(Abstraction)</a:t>
            </a:r>
            <a:endParaRPr lang="en-US" sz="3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Below your program </a:t>
            </a:r>
            <a:endParaRPr lang="en-US" sz="4400" b="0" strike="noStrike" spc="-1">
              <a:latin typeface="Arial"/>
            </a:endParaRPr>
          </a:p>
        </p:txBody>
      </p:sp>
      <p:sp>
        <p:nvSpPr>
          <p:cNvPr id="311" name="CustomShape 2"/>
          <p:cNvSpPr/>
          <p:nvPr/>
        </p:nvSpPr>
        <p:spPr>
          <a:xfrm>
            <a:off x="3406680" y="1417680"/>
            <a:ext cx="5898960" cy="4875120"/>
          </a:xfrm>
          <a:prstGeom prst="roundRect">
            <a:avLst>
              <a:gd name="adj" fmla="val 12477"/>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Aft>
                <a:spcPts val="1412"/>
              </a:spcAft>
              <a:buClr>
                <a:srgbClr val="000000"/>
              </a:buClr>
              <a:buFont typeface="Symbol"/>
              <a:buChar char=""/>
            </a:pPr>
            <a:r>
              <a:rPr lang="en-US" sz="2000" b="1" strike="noStrike" spc="-1">
                <a:solidFill>
                  <a:srgbClr val="000000"/>
                </a:solidFill>
                <a:latin typeface="Arial"/>
                <a:ea typeface="DejaVu Sans"/>
              </a:rPr>
              <a:t>Application software</a:t>
            </a:r>
            <a:endParaRPr lang="en-US" sz="20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Written in high-level language</a:t>
            </a:r>
            <a:endParaRPr lang="en-US" sz="2000" b="0" strike="noStrike" spc="-1">
              <a:latin typeface="Arial"/>
            </a:endParaRPr>
          </a:p>
          <a:p>
            <a:pPr marL="343080" indent="-341280">
              <a:lnSpc>
                <a:spcPct val="100000"/>
              </a:lnSpc>
              <a:spcAft>
                <a:spcPts val="1412"/>
              </a:spcAft>
              <a:buClr>
                <a:srgbClr val="000000"/>
              </a:buClr>
              <a:buFont typeface="Symbol"/>
              <a:buChar char=""/>
            </a:pPr>
            <a:r>
              <a:rPr lang="en-US" sz="2000" b="1" strike="noStrike" spc="-1">
                <a:solidFill>
                  <a:srgbClr val="000000"/>
                </a:solidFill>
                <a:latin typeface="Arial"/>
                <a:ea typeface="DejaVu Sans"/>
              </a:rPr>
              <a:t>System software</a:t>
            </a:r>
            <a:endParaRPr lang="en-US" sz="20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Compiler: translates HLL code to machine code</a:t>
            </a:r>
            <a:endParaRPr lang="en-US" sz="20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Operating System: service code</a:t>
            </a:r>
            <a:endParaRPr lang="en-US" sz="2000" b="0" strike="noStrike" spc="-1">
              <a:latin typeface="Arial"/>
            </a:endParaRPr>
          </a:p>
          <a:p>
            <a:pPr marL="1143000" lvl="2" indent="-226800">
              <a:lnSpc>
                <a:spcPct val="100000"/>
              </a:lnSpc>
              <a:spcAft>
                <a:spcPts val="850"/>
              </a:spcAft>
              <a:buClr>
                <a:srgbClr val="000000"/>
              </a:buClr>
              <a:buFont typeface="Symbol"/>
              <a:buChar char=""/>
            </a:pPr>
            <a:r>
              <a:rPr lang="en-US" sz="2000" b="0" strike="noStrike" spc="-1">
                <a:solidFill>
                  <a:srgbClr val="000000"/>
                </a:solidFill>
                <a:latin typeface="Arial"/>
                <a:ea typeface="DejaVu Sans"/>
              </a:rPr>
              <a:t>Handling input/output</a:t>
            </a:r>
            <a:endParaRPr lang="en-US" sz="2000" b="0" strike="noStrike" spc="-1">
              <a:latin typeface="Arial"/>
            </a:endParaRPr>
          </a:p>
          <a:p>
            <a:pPr marL="1143000" lvl="2" indent="-226800">
              <a:lnSpc>
                <a:spcPct val="100000"/>
              </a:lnSpc>
              <a:spcAft>
                <a:spcPts val="850"/>
              </a:spcAft>
              <a:buClr>
                <a:srgbClr val="000000"/>
              </a:buClr>
              <a:buFont typeface="Symbol"/>
              <a:buChar char=""/>
            </a:pPr>
            <a:r>
              <a:rPr lang="en-US" sz="2000" b="0" strike="noStrike" spc="-1">
                <a:solidFill>
                  <a:srgbClr val="000000"/>
                </a:solidFill>
                <a:latin typeface="Arial"/>
                <a:ea typeface="DejaVu Sans"/>
              </a:rPr>
              <a:t>Managing memory and storage</a:t>
            </a:r>
            <a:endParaRPr lang="en-US" sz="2000" b="0" strike="noStrike" spc="-1">
              <a:latin typeface="Arial"/>
            </a:endParaRPr>
          </a:p>
          <a:p>
            <a:pPr marL="1143000" lvl="2" indent="-226800">
              <a:lnSpc>
                <a:spcPct val="100000"/>
              </a:lnSpc>
              <a:spcAft>
                <a:spcPts val="850"/>
              </a:spcAft>
              <a:buClr>
                <a:srgbClr val="000000"/>
              </a:buClr>
              <a:buFont typeface="Symbol"/>
              <a:buChar char=""/>
            </a:pPr>
            <a:r>
              <a:rPr lang="en-US" sz="2000" b="0" strike="noStrike" spc="-1">
                <a:solidFill>
                  <a:srgbClr val="000000"/>
                </a:solidFill>
                <a:latin typeface="Arial"/>
                <a:ea typeface="DejaVu Sans"/>
              </a:rPr>
              <a:t>Scheduling tasks &amp; sharing resources</a:t>
            </a:r>
            <a:endParaRPr lang="en-US" sz="2000" b="0" strike="noStrike" spc="-1">
              <a:latin typeface="Arial"/>
            </a:endParaRPr>
          </a:p>
          <a:p>
            <a:pPr marL="343080" indent="-341280">
              <a:lnSpc>
                <a:spcPct val="100000"/>
              </a:lnSpc>
              <a:spcAft>
                <a:spcPts val="1412"/>
              </a:spcAft>
              <a:buClr>
                <a:srgbClr val="000000"/>
              </a:buClr>
              <a:buFont typeface="Symbol"/>
              <a:buChar char=""/>
            </a:pPr>
            <a:r>
              <a:rPr lang="en-US" sz="2000" b="1" strike="noStrike" spc="-1">
                <a:solidFill>
                  <a:srgbClr val="000000"/>
                </a:solidFill>
                <a:latin typeface="Arial"/>
                <a:ea typeface="DejaVu Sans"/>
              </a:rPr>
              <a:t>Hardware</a:t>
            </a:r>
            <a:endParaRPr lang="en-US" sz="20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Processor, memory, I/O controllers</a:t>
            </a:r>
            <a:endParaRPr lang="en-US" sz="2000" b="0" strike="noStrike" spc="-1">
              <a:latin typeface="Arial"/>
            </a:endParaRPr>
          </a:p>
        </p:txBody>
      </p:sp>
      <p:pic>
        <p:nvPicPr>
          <p:cNvPr id="312" name="Picture 5" descr="f01-02-P374493"/>
          <p:cNvPicPr/>
          <p:nvPr/>
        </p:nvPicPr>
        <p:blipFill>
          <a:blip r:embed="rId2"/>
          <a:stretch/>
        </p:blipFill>
        <p:spPr>
          <a:xfrm>
            <a:off x="87480" y="2103480"/>
            <a:ext cx="3579480" cy="3579480"/>
          </a:xfrm>
          <a:prstGeom prst="rect">
            <a:avLst/>
          </a:prstGeom>
          <a:ln w="936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252000" y="168120"/>
            <a:ext cx="839880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Abstraction</a:t>
            </a:r>
            <a:endParaRPr lang="en-US" sz="4400" b="0" strike="noStrike" spc="-1">
              <a:latin typeface="Arial"/>
            </a:endParaRPr>
          </a:p>
        </p:txBody>
      </p:sp>
      <p:sp>
        <p:nvSpPr>
          <p:cNvPr id="314" name="CustomShape 2"/>
          <p:cNvSpPr/>
          <p:nvPr/>
        </p:nvSpPr>
        <p:spPr>
          <a:xfrm>
            <a:off x="252000" y="1260000"/>
            <a:ext cx="4534560" cy="5374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1800" b="0" strike="noStrike" spc="-1">
                <a:solidFill>
                  <a:srgbClr val="000000"/>
                </a:solidFill>
                <a:latin typeface="Arial"/>
                <a:ea typeface="DejaVu Sans"/>
              </a:rPr>
              <a:t>Delving into the depths </a:t>
            </a:r>
            <a:br/>
            <a:r>
              <a:rPr lang="en-US" sz="1800" b="0" strike="noStrike" spc="-1">
                <a:solidFill>
                  <a:srgbClr val="000000"/>
                </a:solidFill>
                <a:latin typeface="Arial"/>
                <a:ea typeface="DejaVu Sans"/>
              </a:rPr>
              <a:t>reveals more information</a:t>
            </a:r>
            <a:br/>
            <a:r>
              <a:rPr lang="en-US" sz="1800" b="0" strike="noStrike" spc="-1">
                <a:solidFill>
                  <a:srgbClr val="000000"/>
                </a:solidFill>
                <a:latin typeface="Arial"/>
                <a:ea typeface="DejaVu Sans"/>
              </a:rPr>
              <a:t> </a:t>
            </a:r>
            <a:endParaRPr lang="en-US" sz="1800" b="0" strike="noStrike" spc="-1">
              <a:latin typeface="Arial"/>
            </a:endParaRPr>
          </a:p>
          <a:p>
            <a:pPr marL="343080" indent="-341280">
              <a:lnSpc>
                <a:spcPct val="100000"/>
              </a:lnSpc>
              <a:spcAft>
                <a:spcPts val="1412"/>
              </a:spcAft>
              <a:buClr>
                <a:srgbClr val="000000"/>
              </a:buClr>
              <a:buFont typeface="Symbol"/>
              <a:buChar char=""/>
            </a:pPr>
            <a:r>
              <a:rPr lang="en-US" sz="1800" b="0" strike="noStrike" spc="-1">
                <a:solidFill>
                  <a:srgbClr val="000000"/>
                </a:solidFill>
                <a:latin typeface="Arial"/>
                <a:ea typeface="DejaVu Sans"/>
              </a:rPr>
              <a:t>An abstraction omits unneeded detail, </a:t>
            </a:r>
            <a:br/>
            <a:r>
              <a:rPr lang="en-US" sz="1800" b="0" strike="noStrike" spc="-1">
                <a:solidFill>
                  <a:srgbClr val="000000"/>
                </a:solidFill>
                <a:latin typeface="Arial"/>
                <a:ea typeface="DejaVu Sans"/>
              </a:rPr>
              <a:t>helps us cope with complexity</a:t>
            </a:r>
            <a:br/>
            <a:br/>
            <a:br/>
            <a:br/>
            <a:br/>
            <a:r>
              <a:rPr lang="en-US" sz="1800" b="0" i="1" strike="noStrike" spc="-1">
                <a:solidFill>
                  <a:srgbClr val="000000"/>
                </a:solidFill>
                <a:latin typeface="Arial"/>
                <a:ea typeface="DejaVu Sans"/>
              </a:rPr>
              <a:t> </a:t>
            </a:r>
            <a:endParaRPr lang="en-US" sz="1800" b="0" strike="noStrike" spc="-1">
              <a:latin typeface="Arial"/>
            </a:endParaRPr>
          </a:p>
        </p:txBody>
      </p:sp>
      <p:sp>
        <p:nvSpPr>
          <p:cNvPr id="315" name="CustomShape 3"/>
          <p:cNvSpPr/>
          <p:nvPr/>
        </p:nvSpPr>
        <p:spPr>
          <a:xfrm>
            <a:off x="4536360" y="1091880"/>
            <a:ext cx="4618440" cy="5878080"/>
          </a:xfrm>
          <a:prstGeom prst="roundRect">
            <a:avLst>
              <a:gd name="adj" fmla="val 299"/>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Under the covers</a:t>
            </a:r>
            <a:endParaRPr lang="en-US" sz="4400" b="0" strike="noStrike" spc="-1">
              <a:latin typeface="Arial"/>
            </a:endParaRPr>
          </a:p>
        </p:txBody>
      </p:sp>
      <p:sp>
        <p:nvSpPr>
          <p:cNvPr id="317"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The five classic components of a computer are </a:t>
            </a:r>
            <a:r>
              <a:rPr lang="en-US" sz="3200" b="1" strike="noStrike" spc="-1">
                <a:solidFill>
                  <a:srgbClr val="000000"/>
                </a:solidFill>
                <a:latin typeface="Arial"/>
                <a:ea typeface="DejaVu Sans"/>
              </a:rPr>
              <a:t>input</a:t>
            </a:r>
            <a:r>
              <a:rPr lang="en-US" sz="3200" b="0" strike="noStrike" spc="-1">
                <a:solidFill>
                  <a:srgbClr val="000000"/>
                </a:solidFill>
                <a:latin typeface="Arial"/>
                <a:ea typeface="DejaVu Sans"/>
              </a:rPr>
              <a:t>, </a:t>
            </a:r>
            <a:r>
              <a:rPr lang="en-US" sz="3200" b="1" strike="noStrike" spc="-1">
                <a:solidFill>
                  <a:srgbClr val="000000"/>
                </a:solidFill>
                <a:latin typeface="Arial"/>
                <a:ea typeface="DejaVu Sans"/>
              </a:rPr>
              <a:t>output</a:t>
            </a:r>
            <a:r>
              <a:rPr lang="en-US" sz="3200" b="0" strike="noStrike" spc="-1">
                <a:solidFill>
                  <a:srgbClr val="000000"/>
                </a:solidFill>
                <a:latin typeface="Arial"/>
                <a:ea typeface="DejaVu Sans"/>
              </a:rPr>
              <a:t>, </a:t>
            </a:r>
            <a:r>
              <a:rPr lang="en-US" sz="3200" b="1" strike="noStrike" spc="-1">
                <a:solidFill>
                  <a:srgbClr val="000000"/>
                </a:solidFill>
                <a:latin typeface="Arial"/>
                <a:ea typeface="DejaVu Sans"/>
              </a:rPr>
              <a:t>memory</a:t>
            </a:r>
            <a:r>
              <a:rPr lang="en-US" sz="3200" b="0" strike="noStrike" spc="-1">
                <a:solidFill>
                  <a:srgbClr val="000000"/>
                </a:solidFill>
                <a:latin typeface="Arial"/>
                <a:ea typeface="DejaVu Sans"/>
              </a:rPr>
              <a:t>, </a:t>
            </a:r>
            <a:r>
              <a:rPr lang="en-US" sz="3200" b="1" u="sng" strike="noStrike" spc="-1">
                <a:solidFill>
                  <a:srgbClr val="000000"/>
                </a:solidFill>
                <a:uFillTx/>
                <a:latin typeface="Arial"/>
                <a:ea typeface="DejaVu Sans"/>
              </a:rPr>
              <a:t>datapath</a:t>
            </a:r>
            <a:r>
              <a:rPr lang="en-US" sz="3200" b="0" strike="noStrike" spc="-1">
                <a:solidFill>
                  <a:srgbClr val="000000"/>
                </a:solidFill>
                <a:latin typeface="Arial"/>
                <a:ea typeface="DejaVu Sans"/>
              </a:rPr>
              <a:t>, and </a:t>
            </a:r>
            <a:r>
              <a:rPr lang="en-US" sz="3200" b="1" u="sng" strike="noStrike" spc="-1">
                <a:solidFill>
                  <a:srgbClr val="000000"/>
                </a:solidFill>
                <a:uFillTx/>
                <a:latin typeface="Arial"/>
                <a:ea typeface="DejaVu Sans"/>
              </a:rPr>
              <a:t>control</a:t>
            </a:r>
            <a:r>
              <a:rPr lang="en-US" sz="3200" b="0" strike="noStrike" spc="-1">
                <a:solidFill>
                  <a:srgbClr val="000000"/>
                </a:solidFill>
                <a:latin typeface="Arial"/>
                <a:ea typeface="DejaVu Sans"/>
              </a:rPr>
              <a:t>, with the last two sometimes combined and called the </a:t>
            </a:r>
            <a:r>
              <a:rPr lang="en-US" sz="3200" b="1" u="sng" strike="noStrike" spc="-1">
                <a:solidFill>
                  <a:srgbClr val="000000"/>
                </a:solidFill>
                <a:uFillTx/>
                <a:latin typeface="Arial"/>
                <a:ea typeface="DejaVu Sans"/>
              </a:rPr>
              <a:t>processor</a:t>
            </a:r>
            <a:r>
              <a:rPr lang="en-US" sz="3200" b="0" strike="noStrike" spc="-1">
                <a:solidFill>
                  <a:srgbClr val="000000"/>
                </a:solidFill>
                <a:latin typeface="Arial"/>
                <a:ea typeface="DejaVu Sans"/>
              </a:rPr>
              <a:t>.</a:t>
            </a:r>
            <a:endParaRPr lang="en-US" sz="3200" b="0" strike="noStrike" spc="-1">
              <a:latin typeface="Arial"/>
            </a:endParaRPr>
          </a:p>
        </p:txBody>
      </p:sp>
      <p:pic>
        <p:nvPicPr>
          <p:cNvPr id="318" name="Picture 3"/>
          <p:cNvPicPr/>
          <p:nvPr/>
        </p:nvPicPr>
        <p:blipFill>
          <a:blip r:embed="rId2"/>
          <a:stretch/>
        </p:blipFill>
        <p:spPr>
          <a:xfrm>
            <a:off x="3516480" y="2941560"/>
            <a:ext cx="5713200" cy="4400640"/>
          </a:xfrm>
          <a:prstGeom prst="rect">
            <a:avLst/>
          </a:prstGeom>
          <a:ln w="936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Under the covers</a:t>
            </a:r>
            <a:endParaRPr lang="en-US" sz="4400" b="0" strike="noStrike" spc="-1">
              <a:latin typeface="Arial"/>
            </a:endParaRPr>
          </a:p>
        </p:txBody>
      </p:sp>
      <p:sp>
        <p:nvSpPr>
          <p:cNvPr id="320"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sp>
      <p:pic>
        <p:nvPicPr>
          <p:cNvPr id="321" name="Picture 2"/>
          <p:cNvPicPr/>
          <p:nvPr/>
        </p:nvPicPr>
        <p:blipFill>
          <a:blip r:embed="rId2"/>
          <a:stretch/>
        </p:blipFill>
        <p:spPr>
          <a:xfrm>
            <a:off x="87480" y="1214280"/>
            <a:ext cx="9980280" cy="6297480"/>
          </a:xfrm>
          <a:prstGeom prst="rect">
            <a:avLst/>
          </a:prstGeom>
          <a:ln w="936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Inside the Processor - Datapath </a:t>
            </a:r>
            <a:endParaRPr lang="en-US" sz="4400" b="0" strike="noStrike" spc="-1">
              <a:latin typeface="Arial"/>
            </a:endParaRPr>
          </a:p>
        </p:txBody>
      </p:sp>
      <p:sp>
        <p:nvSpPr>
          <p:cNvPr id="323"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FF0000"/>
              </a:buClr>
              <a:buFont typeface="Symbol"/>
              <a:buChar char=""/>
            </a:pPr>
            <a:r>
              <a:rPr lang="en-US" sz="3200" b="1" i="1" strike="noStrike" spc="-1">
                <a:solidFill>
                  <a:srgbClr val="FF0000"/>
                </a:solidFill>
                <a:latin typeface="Arial"/>
                <a:ea typeface="DejaVu Sans"/>
              </a:rPr>
              <a:t>Datapath</a:t>
            </a:r>
            <a:r>
              <a:rPr lang="en-US" sz="3200" b="0" strike="noStrike" spc="-1">
                <a:solidFill>
                  <a:srgbClr val="000000"/>
                </a:solidFill>
                <a:latin typeface="Arial"/>
                <a:ea typeface="DejaVu Sans"/>
              </a:rPr>
              <a:t> is the hardware that performs all the required operations.</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The datapath is the "</a:t>
            </a:r>
            <a:r>
              <a:rPr lang="en-US" sz="3200" b="1" strike="noStrike" spc="-1">
                <a:solidFill>
                  <a:srgbClr val="FF0000"/>
                </a:solidFill>
                <a:latin typeface="Arial"/>
                <a:ea typeface="DejaVu Sans"/>
              </a:rPr>
              <a:t>brawn</a:t>
            </a:r>
            <a:r>
              <a:rPr lang="en-US" sz="3200" b="0" strike="noStrike" spc="-1">
                <a:solidFill>
                  <a:srgbClr val="000000"/>
                </a:solidFill>
                <a:latin typeface="Arial"/>
                <a:ea typeface="DejaVu Sans"/>
              </a:rPr>
              <a:t>" of a processor, since it implements the fetch-decode-execute cycle.</a:t>
            </a:r>
            <a:endParaRPr lang="en-US" sz="3200" b="0" strike="noStrike" spc="-1">
              <a:latin typeface="Arial"/>
            </a:endParaRPr>
          </a:p>
        </p:txBody>
      </p:sp>
      <p:pic>
        <p:nvPicPr>
          <p:cNvPr id="324" name="Picture 1"/>
          <p:cNvPicPr/>
          <p:nvPr/>
        </p:nvPicPr>
        <p:blipFill>
          <a:blip r:embed="rId3"/>
          <a:stretch/>
        </p:blipFill>
        <p:spPr>
          <a:xfrm>
            <a:off x="739800" y="3780000"/>
            <a:ext cx="8599320" cy="3198600"/>
          </a:xfrm>
          <a:prstGeom prst="rect">
            <a:avLst/>
          </a:prstGeom>
          <a:ln w="936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Inside the Processor - Control </a:t>
            </a:r>
            <a:endParaRPr lang="en-US" sz="4400" b="0" strike="noStrike" spc="-1">
              <a:latin typeface="Arial"/>
            </a:endParaRPr>
          </a:p>
        </p:txBody>
      </p:sp>
      <p:sp>
        <p:nvSpPr>
          <p:cNvPr id="326"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FF0000"/>
              </a:buClr>
              <a:buFont typeface="Symbol"/>
              <a:buChar char=""/>
            </a:pPr>
            <a:r>
              <a:rPr lang="en-US" sz="3200" b="1" i="1" strike="noStrike" spc="-1">
                <a:solidFill>
                  <a:srgbClr val="FF0000"/>
                </a:solidFill>
                <a:latin typeface="Arial"/>
                <a:ea typeface="DejaVu Sans"/>
              </a:rPr>
              <a:t>Control</a:t>
            </a:r>
            <a:r>
              <a:rPr lang="en-US" sz="3200" b="0" strike="noStrike" spc="-1">
                <a:solidFill>
                  <a:srgbClr val="000000"/>
                </a:solidFill>
                <a:latin typeface="Arial"/>
                <a:ea typeface="DejaVu Sans"/>
              </a:rPr>
              <a:t> is the hardware that tells the datapath what to do, in terms of switching, operation selection, data movement between ALU components.</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The Control is the “</a:t>
            </a:r>
            <a:r>
              <a:rPr lang="en-US" sz="3200" b="1" strike="noStrike" spc="-1">
                <a:solidFill>
                  <a:srgbClr val="C9211E"/>
                </a:solidFill>
                <a:latin typeface="Arial"/>
                <a:ea typeface="DejaVu Sans"/>
              </a:rPr>
              <a:t>Brain</a:t>
            </a:r>
            <a:r>
              <a:rPr lang="en-US" sz="3200" b="0" strike="noStrike" spc="-1">
                <a:solidFill>
                  <a:srgbClr val="000000"/>
                </a:solidFill>
                <a:latin typeface="Arial"/>
                <a:ea typeface="DejaVu Sans"/>
              </a:rPr>
              <a:t>” of the processor.</a:t>
            </a:r>
            <a:endParaRPr lang="en-US"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Agenda</a:t>
            </a:r>
            <a:endParaRPr lang="en-US" sz="4400" b="0" strike="noStrike" spc="-1">
              <a:latin typeface="Arial"/>
            </a:endParaRPr>
          </a:p>
        </p:txBody>
      </p:sp>
      <p:sp>
        <p:nvSpPr>
          <p:cNvPr id="277"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Introduction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Eight great ideas in computer architecture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Below you program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Under the covers</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Performance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Real stuff: Benchmarking the Intel core i7</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Fallacies and pitfalls</a:t>
            </a:r>
            <a:endParaRPr lang="en-US" sz="3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Abstractions</a:t>
            </a:r>
            <a:endParaRPr lang="en-US" sz="4400" b="0" strike="noStrike" spc="-1">
              <a:latin typeface="Arial"/>
            </a:endParaRPr>
          </a:p>
        </p:txBody>
      </p:sp>
      <p:sp>
        <p:nvSpPr>
          <p:cNvPr id="328" name="CustomShape 2"/>
          <p:cNvSpPr/>
          <p:nvPr/>
        </p:nvSpPr>
        <p:spPr>
          <a:xfrm>
            <a:off x="754200" y="1874160"/>
            <a:ext cx="9116280" cy="4999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Abstraction helps us deal with complexity</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Hide lower-level detail</a:t>
            </a:r>
            <a:endParaRPr lang="en-US" sz="2800" b="0" strike="noStrike" spc="-1">
              <a:latin typeface="Arial"/>
            </a:endParaRPr>
          </a:p>
          <a:p>
            <a:pPr marL="343080" indent="-341280">
              <a:lnSpc>
                <a:spcPct val="100000"/>
              </a:lnSpc>
              <a:spcAft>
                <a:spcPts val="1412"/>
              </a:spcAft>
              <a:buClr>
                <a:srgbClr val="FF0000"/>
              </a:buClr>
              <a:buFont typeface="Symbol"/>
              <a:buChar char=""/>
            </a:pPr>
            <a:r>
              <a:rPr lang="en-US" sz="3200" b="1" strike="noStrike" spc="-1">
                <a:solidFill>
                  <a:srgbClr val="FF0000"/>
                </a:solidFill>
                <a:latin typeface="Arial"/>
                <a:ea typeface="DejaVu Sans"/>
              </a:rPr>
              <a:t>Instruction set architecture (ISA)</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The hardware/software interface</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Standardizes instructions, machine language and the native commands executed by the processor.</a:t>
            </a:r>
            <a:endParaRPr lang="en-US" sz="28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Implementation</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The details underlying and interface</a:t>
            </a:r>
            <a:endParaRPr lang="en-US" sz="2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Instruction Set Architecture (ISA)</a:t>
            </a:r>
            <a:endParaRPr lang="en-US" sz="4400" b="0" strike="noStrike" spc="-1">
              <a:latin typeface="Arial"/>
            </a:endParaRPr>
          </a:p>
        </p:txBody>
      </p:sp>
      <p:sp>
        <p:nvSpPr>
          <p:cNvPr id="330" name="CustomShape 2"/>
          <p:cNvSpPr/>
          <p:nvPr/>
        </p:nvSpPr>
        <p:spPr>
          <a:xfrm>
            <a:off x="1434960" y="2853360"/>
            <a:ext cx="7376760" cy="488160"/>
          </a:xfrm>
          <a:prstGeom prst="rect">
            <a:avLst/>
          </a:prstGeom>
          <a:pattFill prst="lgGrid">
            <a:fgClr>
              <a:srgbClr val="4F81BD"/>
            </a:fgClr>
            <a:bgClr>
              <a:srgbClr val="FFFFFF"/>
            </a:bgClr>
          </a:pattFill>
          <a:ln w="12600">
            <a:solidFill>
              <a:schemeClr val="tx1"/>
            </a:solidFill>
            <a:miter/>
          </a:ln>
        </p:spPr>
        <p:style>
          <a:lnRef idx="0">
            <a:scrgbClr r="0" g="0" b="0"/>
          </a:lnRef>
          <a:fillRef idx="0">
            <a:scrgbClr r="0" g="0" b="0"/>
          </a:fillRef>
          <a:effectRef idx="0">
            <a:scrgbClr r="0" g="0" b="0"/>
          </a:effectRef>
          <a:fontRef idx="minor"/>
        </p:style>
      </p:sp>
      <p:sp>
        <p:nvSpPr>
          <p:cNvPr id="331" name="CustomShape 3"/>
          <p:cNvSpPr/>
          <p:nvPr/>
        </p:nvSpPr>
        <p:spPr>
          <a:xfrm>
            <a:off x="4123080" y="1341360"/>
            <a:ext cx="404280" cy="320040"/>
          </a:xfrm>
          <a:prstGeom prst="ellipse">
            <a:avLst/>
          </a:prstGeom>
          <a:noFill/>
          <a:ln w="12600">
            <a:solidFill>
              <a:schemeClr val="tx1"/>
            </a:solidFill>
            <a:round/>
          </a:ln>
        </p:spPr>
        <p:style>
          <a:lnRef idx="0">
            <a:scrgbClr r="0" g="0" b="0"/>
          </a:lnRef>
          <a:fillRef idx="0">
            <a:scrgbClr r="0" g="0" b="0"/>
          </a:fillRef>
          <a:effectRef idx="0">
            <a:scrgbClr r="0" g="0" b="0"/>
          </a:effectRef>
          <a:fontRef idx="minor"/>
        </p:style>
      </p:sp>
      <p:sp>
        <p:nvSpPr>
          <p:cNvPr id="332" name="Line 4"/>
          <p:cNvSpPr/>
          <p:nvPr/>
        </p:nvSpPr>
        <p:spPr>
          <a:xfrm flipH="1">
            <a:off x="4284000" y="1670400"/>
            <a:ext cx="84240" cy="671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33" name="Line 5"/>
          <p:cNvSpPr/>
          <p:nvPr/>
        </p:nvSpPr>
        <p:spPr>
          <a:xfrm>
            <a:off x="4284000" y="2342160"/>
            <a:ext cx="252000" cy="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34" name="Line 6"/>
          <p:cNvSpPr/>
          <p:nvPr/>
        </p:nvSpPr>
        <p:spPr>
          <a:xfrm>
            <a:off x="4536000" y="2342160"/>
            <a:ext cx="0" cy="3358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35" name="Line 7"/>
          <p:cNvSpPr/>
          <p:nvPr/>
        </p:nvSpPr>
        <p:spPr>
          <a:xfrm>
            <a:off x="4536000" y="2678040"/>
            <a:ext cx="84240" cy="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36" name="Line 8"/>
          <p:cNvSpPr/>
          <p:nvPr/>
        </p:nvSpPr>
        <p:spPr>
          <a:xfrm flipH="1">
            <a:off x="4116240" y="2342160"/>
            <a:ext cx="167760" cy="4201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37" name="Line 9"/>
          <p:cNvSpPr/>
          <p:nvPr/>
        </p:nvSpPr>
        <p:spPr>
          <a:xfrm flipH="1">
            <a:off x="3863880" y="2762280"/>
            <a:ext cx="252360" cy="167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38" name="Line 10"/>
          <p:cNvSpPr/>
          <p:nvPr/>
        </p:nvSpPr>
        <p:spPr>
          <a:xfrm>
            <a:off x="4368240" y="1922400"/>
            <a:ext cx="252000" cy="167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39" name="Line 11"/>
          <p:cNvSpPr/>
          <p:nvPr/>
        </p:nvSpPr>
        <p:spPr>
          <a:xfrm flipV="1">
            <a:off x="4620240" y="1922400"/>
            <a:ext cx="167760" cy="167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0" name="Line 12"/>
          <p:cNvSpPr/>
          <p:nvPr/>
        </p:nvSpPr>
        <p:spPr>
          <a:xfrm>
            <a:off x="4284000" y="1838160"/>
            <a:ext cx="252000" cy="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1" name="Line 13"/>
          <p:cNvSpPr/>
          <p:nvPr/>
        </p:nvSpPr>
        <p:spPr>
          <a:xfrm flipV="1">
            <a:off x="4536000" y="1670400"/>
            <a:ext cx="168120" cy="167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2" name="CustomShape 14"/>
          <p:cNvSpPr/>
          <p:nvPr/>
        </p:nvSpPr>
        <p:spPr>
          <a:xfrm>
            <a:off x="5635440" y="1425600"/>
            <a:ext cx="404280" cy="320040"/>
          </a:xfrm>
          <a:prstGeom prst="ellipse">
            <a:avLst/>
          </a:prstGeom>
          <a:noFill/>
          <a:ln w="12600">
            <a:solidFill>
              <a:schemeClr val="tx1"/>
            </a:solidFill>
            <a:round/>
          </a:ln>
        </p:spPr>
        <p:style>
          <a:lnRef idx="0">
            <a:scrgbClr r="0" g="0" b="0"/>
          </a:lnRef>
          <a:fillRef idx="0">
            <a:scrgbClr r="0" g="0" b="0"/>
          </a:fillRef>
          <a:effectRef idx="0">
            <a:scrgbClr r="0" g="0" b="0"/>
          </a:effectRef>
          <a:fontRef idx="minor"/>
        </p:style>
      </p:sp>
      <p:sp>
        <p:nvSpPr>
          <p:cNvPr id="343" name="Line 15"/>
          <p:cNvSpPr/>
          <p:nvPr/>
        </p:nvSpPr>
        <p:spPr>
          <a:xfrm>
            <a:off x="5880240" y="1754280"/>
            <a:ext cx="83880" cy="7560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4" name="Line 16"/>
          <p:cNvSpPr/>
          <p:nvPr/>
        </p:nvSpPr>
        <p:spPr>
          <a:xfrm flipH="1">
            <a:off x="5628240" y="2426040"/>
            <a:ext cx="335880" cy="2520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5" name="Line 17"/>
          <p:cNvSpPr/>
          <p:nvPr/>
        </p:nvSpPr>
        <p:spPr>
          <a:xfrm>
            <a:off x="5628240" y="2678040"/>
            <a:ext cx="167760" cy="3362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6" name="Line 18"/>
          <p:cNvSpPr/>
          <p:nvPr/>
        </p:nvSpPr>
        <p:spPr>
          <a:xfrm>
            <a:off x="5964120" y="2426040"/>
            <a:ext cx="336240" cy="2520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7" name="Line 19"/>
          <p:cNvSpPr/>
          <p:nvPr/>
        </p:nvSpPr>
        <p:spPr>
          <a:xfrm flipV="1">
            <a:off x="6300360" y="2510280"/>
            <a:ext cx="252000" cy="1677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8" name="Line 20"/>
          <p:cNvSpPr/>
          <p:nvPr/>
        </p:nvSpPr>
        <p:spPr>
          <a:xfrm>
            <a:off x="6552360" y="2510280"/>
            <a:ext cx="83880" cy="838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49" name="Line 21"/>
          <p:cNvSpPr/>
          <p:nvPr/>
        </p:nvSpPr>
        <p:spPr>
          <a:xfrm flipH="1">
            <a:off x="5712120" y="2006280"/>
            <a:ext cx="168120" cy="2520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50" name="Line 22"/>
          <p:cNvSpPr/>
          <p:nvPr/>
        </p:nvSpPr>
        <p:spPr>
          <a:xfrm flipH="1" flipV="1">
            <a:off x="5460120" y="2174400"/>
            <a:ext cx="252000" cy="8388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51" name="Line 23"/>
          <p:cNvSpPr/>
          <p:nvPr/>
        </p:nvSpPr>
        <p:spPr>
          <a:xfrm flipH="1">
            <a:off x="5544000" y="1922400"/>
            <a:ext cx="336240" cy="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52" name="Line 24"/>
          <p:cNvSpPr/>
          <p:nvPr/>
        </p:nvSpPr>
        <p:spPr>
          <a:xfrm flipH="1" flipV="1">
            <a:off x="5292000" y="1754280"/>
            <a:ext cx="252000" cy="1681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53" name="Line 25"/>
          <p:cNvSpPr/>
          <p:nvPr/>
        </p:nvSpPr>
        <p:spPr>
          <a:xfrm flipV="1">
            <a:off x="5712120" y="1586160"/>
            <a:ext cx="83880" cy="842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354" name="Line 26"/>
          <p:cNvSpPr/>
          <p:nvPr/>
        </p:nvSpPr>
        <p:spPr>
          <a:xfrm flipH="1" flipV="1">
            <a:off x="4284000" y="1502280"/>
            <a:ext cx="168120" cy="168120"/>
          </a:xfrm>
          <a:prstGeom prst="line">
            <a:avLst/>
          </a:prstGeom>
          <a:ln w="12600">
            <a:solidFill>
              <a:schemeClr val="tx1"/>
            </a:solidFill>
            <a:round/>
          </a:ln>
        </p:spPr>
        <p:style>
          <a:lnRef idx="0">
            <a:scrgbClr r="0" g="0" b="0"/>
          </a:lnRef>
          <a:fillRef idx="0">
            <a:scrgbClr r="0" g="0" b="0"/>
          </a:fillRef>
          <a:effectRef idx="0">
            <a:scrgbClr r="0" g="0" b="0"/>
          </a:effectRef>
          <a:fontRef idx="minor"/>
        </p:style>
      </p:sp>
      <p:grpSp>
        <p:nvGrpSpPr>
          <p:cNvPr id="355" name="Group 27"/>
          <p:cNvGrpSpPr/>
          <p:nvPr/>
        </p:nvGrpSpPr>
        <p:grpSpPr>
          <a:xfrm>
            <a:off x="3696120" y="3350160"/>
            <a:ext cx="2604240" cy="1532880"/>
            <a:chOff x="3696120" y="3350160"/>
            <a:chExt cx="2604240" cy="1532880"/>
          </a:xfrm>
        </p:grpSpPr>
        <p:sp>
          <p:nvSpPr>
            <p:cNvPr id="356" name="CustomShape 28"/>
            <p:cNvSpPr/>
            <p:nvPr/>
          </p:nvSpPr>
          <p:spPr>
            <a:xfrm>
              <a:off x="4648320" y="3439080"/>
              <a:ext cx="698400" cy="420480"/>
            </a:xfrm>
            <a:prstGeom prst="ellipse">
              <a:avLst/>
            </a:prstGeom>
            <a:noFill/>
            <a:ln w="50760">
              <a:solidFill>
                <a:schemeClr val="tx1"/>
              </a:solidFill>
              <a:round/>
            </a:ln>
          </p:spPr>
          <p:style>
            <a:lnRef idx="0">
              <a:scrgbClr r="0" g="0" b="0"/>
            </a:lnRef>
            <a:fillRef idx="0">
              <a:scrgbClr r="0" g="0" b="0"/>
            </a:fillRef>
            <a:effectRef idx="0">
              <a:scrgbClr r="0" g="0" b="0"/>
            </a:effectRef>
            <a:fontRef idx="minor"/>
          </p:style>
        </p:sp>
        <p:sp>
          <p:nvSpPr>
            <p:cNvPr id="357" name="Line 29"/>
            <p:cNvSpPr/>
            <p:nvPr/>
          </p:nvSpPr>
          <p:spPr>
            <a:xfrm flipV="1">
              <a:off x="4872240" y="3683520"/>
              <a:ext cx="83880" cy="6660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58" name="Line 30"/>
            <p:cNvSpPr/>
            <p:nvPr/>
          </p:nvSpPr>
          <p:spPr>
            <a:xfrm>
              <a:off x="4956120" y="3683520"/>
              <a:ext cx="83880" cy="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59" name="Line 31"/>
            <p:cNvSpPr/>
            <p:nvPr/>
          </p:nvSpPr>
          <p:spPr>
            <a:xfrm>
              <a:off x="5040000" y="3683520"/>
              <a:ext cx="84240" cy="6660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0" name="Line 32"/>
            <p:cNvSpPr/>
            <p:nvPr/>
          </p:nvSpPr>
          <p:spPr>
            <a:xfrm>
              <a:off x="5040000" y="3549960"/>
              <a:ext cx="168120" cy="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1" name="Line 33"/>
            <p:cNvSpPr/>
            <p:nvPr/>
          </p:nvSpPr>
          <p:spPr>
            <a:xfrm flipH="1">
              <a:off x="4788000" y="3549960"/>
              <a:ext cx="84240" cy="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2" name="Line 34"/>
            <p:cNvSpPr/>
            <p:nvPr/>
          </p:nvSpPr>
          <p:spPr>
            <a:xfrm flipV="1">
              <a:off x="4284000" y="4816440"/>
              <a:ext cx="0" cy="6660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3" name="Line 35"/>
            <p:cNvSpPr/>
            <p:nvPr/>
          </p:nvSpPr>
          <p:spPr>
            <a:xfrm>
              <a:off x="5040000" y="3883320"/>
              <a:ext cx="0" cy="53316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4" name="Line 36"/>
            <p:cNvSpPr/>
            <p:nvPr/>
          </p:nvSpPr>
          <p:spPr>
            <a:xfrm>
              <a:off x="5040000" y="4416480"/>
              <a:ext cx="420120" cy="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5" name="Line 37"/>
            <p:cNvSpPr/>
            <p:nvPr/>
          </p:nvSpPr>
          <p:spPr>
            <a:xfrm>
              <a:off x="5460120" y="4416480"/>
              <a:ext cx="168120" cy="39996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6" name="Line 38"/>
            <p:cNvSpPr/>
            <p:nvPr/>
          </p:nvSpPr>
          <p:spPr>
            <a:xfrm flipV="1">
              <a:off x="5628240" y="4749840"/>
              <a:ext cx="83880" cy="6660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7" name="Line 39"/>
            <p:cNvSpPr/>
            <p:nvPr/>
          </p:nvSpPr>
          <p:spPr>
            <a:xfrm flipH="1">
              <a:off x="4620240" y="4416480"/>
              <a:ext cx="419760" cy="6660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8" name="Line 40"/>
            <p:cNvSpPr/>
            <p:nvPr/>
          </p:nvSpPr>
          <p:spPr>
            <a:xfrm flipH="1">
              <a:off x="4452120" y="4483080"/>
              <a:ext cx="168120" cy="39996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69" name="Line 41"/>
            <p:cNvSpPr/>
            <p:nvPr/>
          </p:nvSpPr>
          <p:spPr>
            <a:xfrm flipH="1">
              <a:off x="4284000" y="4883040"/>
              <a:ext cx="168120" cy="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70" name="Line 42"/>
            <p:cNvSpPr/>
            <p:nvPr/>
          </p:nvSpPr>
          <p:spPr>
            <a:xfrm>
              <a:off x="5040000" y="3883320"/>
              <a:ext cx="588240" cy="6660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71" name="Line 43"/>
            <p:cNvSpPr/>
            <p:nvPr/>
          </p:nvSpPr>
          <p:spPr>
            <a:xfrm flipV="1">
              <a:off x="5628240" y="3350160"/>
              <a:ext cx="420120" cy="59976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72" name="Line 44"/>
            <p:cNvSpPr/>
            <p:nvPr/>
          </p:nvSpPr>
          <p:spPr>
            <a:xfrm>
              <a:off x="6048360" y="3350160"/>
              <a:ext cx="252000" cy="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73" name="Line 45"/>
            <p:cNvSpPr/>
            <p:nvPr/>
          </p:nvSpPr>
          <p:spPr>
            <a:xfrm flipH="1">
              <a:off x="4536000" y="3949920"/>
              <a:ext cx="504000" cy="6660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74" name="Line 46"/>
            <p:cNvSpPr/>
            <p:nvPr/>
          </p:nvSpPr>
          <p:spPr>
            <a:xfrm flipH="1" flipV="1">
              <a:off x="3948120" y="3350160"/>
              <a:ext cx="587880" cy="666360"/>
            </a:xfrm>
            <a:prstGeom prst="line">
              <a:avLst/>
            </a:prstGeom>
            <a:ln w="50760">
              <a:solidFill>
                <a:schemeClr val="tx1"/>
              </a:solidFill>
              <a:round/>
            </a:ln>
          </p:spPr>
          <p:style>
            <a:lnRef idx="0">
              <a:scrgbClr r="0" g="0" b="0"/>
            </a:lnRef>
            <a:fillRef idx="0">
              <a:scrgbClr r="0" g="0" b="0"/>
            </a:fillRef>
            <a:effectRef idx="0">
              <a:scrgbClr r="0" g="0" b="0"/>
            </a:effectRef>
            <a:fontRef idx="minor"/>
          </p:style>
        </p:sp>
        <p:sp>
          <p:nvSpPr>
            <p:cNvPr id="375" name="Line 47"/>
            <p:cNvSpPr/>
            <p:nvPr/>
          </p:nvSpPr>
          <p:spPr>
            <a:xfrm flipH="1">
              <a:off x="3696120" y="3350160"/>
              <a:ext cx="252000" cy="0"/>
            </a:xfrm>
            <a:prstGeom prst="line">
              <a:avLst/>
            </a:prstGeom>
            <a:ln w="50760">
              <a:solidFill>
                <a:schemeClr val="tx1"/>
              </a:solidFill>
              <a:round/>
            </a:ln>
          </p:spPr>
          <p:style>
            <a:lnRef idx="0">
              <a:scrgbClr r="0" g="0" b="0"/>
            </a:lnRef>
            <a:fillRef idx="0">
              <a:scrgbClr r="0" g="0" b="0"/>
            </a:fillRef>
            <a:effectRef idx="0">
              <a:scrgbClr r="0" g="0" b="0"/>
            </a:effectRef>
            <a:fontRef idx="minor"/>
          </p:style>
        </p:sp>
      </p:grpSp>
      <p:sp>
        <p:nvSpPr>
          <p:cNvPr id="376" name="CustomShape 48"/>
          <p:cNvSpPr/>
          <p:nvPr/>
        </p:nvSpPr>
        <p:spPr>
          <a:xfrm>
            <a:off x="4055400" y="2944440"/>
            <a:ext cx="1620720" cy="336240"/>
          </a:xfrm>
          <a:prstGeom prst="rect">
            <a:avLst/>
          </a:prstGeom>
          <a:solidFill>
            <a:srgbClr val="FFFFFF"/>
          </a:solidFill>
          <a:ln w="12600">
            <a:noFill/>
          </a:ln>
        </p:spPr>
        <p:style>
          <a:lnRef idx="0">
            <a:scrgbClr r="0" g="0" b="0"/>
          </a:lnRef>
          <a:fillRef idx="0">
            <a:scrgbClr r="0" g="0" b="0"/>
          </a:fillRef>
          <a:effectRef idx="0">
            <a:scrgbClr r="0" g="0" b="0"/>
          </a:effectRef>
          <a:fontRef idx="minor"/>
        </p:style>
        <p:txBody>
          <a:bodyPr wrap="none" lIns="69840" tIns="28080" rIns="69840" bIns="28080">
            <a:spAutoFit/>
          </a:bodyPr>
          <a:lstStyle/>
          <a:p>
            <a:pPr>
              <a:lnSpc>
                <a:spcPct val="92000"/>
              </a:lnSpc>
            </a:pPr>
            <a:r>
              <a:rPr lang="en-US" sz="2000" b="0" strike="noStrike" spc="-1">
                <a:solidFill>
                  <a:srgbClr val="000000"/>
                </a:solidFill>
                <a:latin typeface="Calibri"/>
                <a:ea typeface="DejaVu Sans"/>
              </a:rPr>
              <a:t>instruction set</a:t>
            </a:r>
            <a:endParaRPr lang="en-US" sz="2000" b="0" strike="noStrike" spc="-1">
              <a:latin typeface="Arial"/>
            </a:endParaRPr>
          </a:p>
        </p:txBody>
      </p:sp>
      <p:sp>
        <p:nvSpPr>
          <p:cNvPr id="377" name="CustomShape 49"/>
          <p:cNvSpPr/>
          <p:nvPr/>
        </p:nvSpPr>
        <p:spPr>
          <a:xfrm>
            <a:off x="945720" y="1950480"/>
            <a:ext cx="1042920" cy="314640"/>
          </a:xfrm>
          <a:prstGeom prst="rect">
            <a:avLst/>
          </a:prstGeom>
          <a:noFill/>
          <a:ln w="12600">
            <a:noFill/>
          </a:ln>
        </p:spPr>
        <p:style>
          <a:lnRef idx="0">
            <a:scrgbClr r="0" g="0" b="0"/>
          </a:lnRef>
          <a:fillRef idx="0">
            <a:scrgbClr r="0" g="0" b="0"/>
          </a:fillRef>
          <a:effectRef idx="0">
            <a:scrgbClr r="0" g="0" b="0"/>
          </a:effectRef>
          <a:fontRef idx="minor"/>
        </p:style>
        <p:txBody>
          <a:bodyPr wrap="none" lIns="69840" tIns="28080" rIns="69840" bIns="28080">
            <a:spAutoFit/>
          </a:bodyPr>
          <a:lstStyle/>
          <a:p>
            <a:pPr>
              <a:lnSpc>
                <a:spcPct val="85000"/>
              </a:lnSpc>
            </a:pPr>
            <a:r>
              <a:rPr lang="en-US" sz="2000" b="0" strike="noStrike" spc="-1">
                <a:solidFill>
                  <a:srgbClr val="000000"/>
                </a:solidFill>
                <a:latin typeface="Calibri"/>
                <a:ea typeface="DejaVu Sans"/>
              </a:rPr>
              <a:t>software</a:t>
            </a:r>
            <a:endParaRPr lang="en-US" sz="2000" b="0" strike="noStrike" spc="-1">
              <a:latin typeface="Arial"/>
            </a:endParaRPr>
          </a:p>
        </p:txBody>
      </p:sp>
      <p:sp>
        <p:nvSpPr>
          <p:cNvPr id="378" name="CustomShape 50"/>
          <p:cNvSpPr/>
          <p:nvPr/>
        </p:nvSpPr>
        <p:spPr>
          <a:xfrm>
            <a:off x="942120" y="4050360"/>
            <a:ext cx="1128240" cy="314640"/>
          </a:xfrm>
          <a:prstGeom prst="rect">
            <a:avLst/>
          </a:prstGeom>
          <a:noFill/>
          <a:ln w="12600">
            <a:noFill/>
          </a:ln>
        </p:spPr>
        <p:style>
          <a:lnRef idx="0">
            <a:scrgbClr r="0" g="0" b="0"/>
          </a:lnRef>
          <a:fillRef idx="0">
            <a:scrgbClr r="0" g="0" b="0"/>
          </a:fillRef>
          <a:effectRef idx="0">
            <a:scrgbClr r="0" g="0" b="0"/>
          </a:effectRef>
          <a:fontRef idx="minor"/>
        </p:style>
        <p:txBody>
          <a:bodyPr wrap="none" lIns="69840" tIns="28080" rIns="69840" bIns="28080">
            <a:spAutoFit/>
          </a:bodyPr>
          <a:lstStyle/>
          <a:p>
            <a:pPr>
              <a:lnSpc>
                <a:spcPct val="85000"/>
              </a:lnSpc>
            </a:pPr>
            <a:r>
              <a:rPr lang="en-US" sz="2000" b="0" strike="noStrike" spc="-1">
                <a:solidFill>
                  <a:srgbClr val="000000"/>
                </a:solidFill>
                <a:latin typeface="Calibri"/>
                <a:ea typeface="DejaVu Sans"/>
              </a:rPr>
              <a:t>hardware</a:t>
            </a:r>
            <a:endParaRPr lang="en-US" sz="2000" b="0" strike="noStrike" spc="-1">
              <a:latin typeface="Arial"/>
            </a:endParaRPr>
          </a:p>
        </p:txBody>
      </p:sp>
      <p:pic>
        <p:nvPicPr>
          <p:cNvPr id="379" name="Picture 2"/>
          <p:cNvPicPr/>
          <p:nvPr/>
        </p:nvPicPr>
        <p:blipFill>
          <a:blip r:embed="rId3"/>
          <a:stretch/>
        </p:blipFill>
        <p:spPr>
          <a:xfrm>
            <a:off x="544680" y="1341360"/>
            <a:ext cx="9104040" cy="4798800"/>
          </a:xfrm>
          <a:prstGeom prst="rect">
            <a:avLst/>
          </a:prstGeom>
          <a:ln w="936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Instruction Set Architecture (ISA)</a:t>
            </a:r>
            <a:endParaRPr lang="en-US" sz="4400" b="0" strike="noStrike" spc="-1">
              <a:latin typeface="Arial"/>
            </a:endParaRPr>
          </a:p>
        </p:txBody>
      </p:sp>
      <p:sp>
        <p:nvSpPr>
          <p:cNvPr id="381"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The instruction set provides </a:t>
            </a:r>
            <a:r>
              <a:rPr lang="en-US" sz="3200" b="1" strike="noStrike" spc="-1">
                <a:solidFill>
                  <a:srgbClr val="000000"/>
                </a:solidFill>
                <a:latin typeface="Arial"/>
                <a:ea typeface="DejaVu Sans"/>
              </a:rPr>
              <a:t>commands to the processor</a:t>
            </a:r>
            <a:r>
              <a:rPr lang="en-US" sz="3200" b="0" strike="noStrike" spc="-1">
                <a:solidFill>
                  <a:srgbClr val="000000"/>
                </a:solidFill>
                <a:latin typeface="Arial"/>
                <a:ea typeface="DejaVu Sans"/>
              </a:rPr>
              <a:t>, to tell it what it needs to do.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The instruction set consists of </a:t>
            </a:r>
            <a:r>
              <a:rPr lang="en-US" sz="3200" b="0" u="sng" strike="noStrike" spc="-1">
                <a:solidFill>
                  <a:srgbClr val="000000"/>
                </a:solidFill>
                <a:uFillTx/>
                <a:latin typeface="Arial"/>
                <a:ea typeface="DejaVu Sans"/>
              </a:rPr>
              <a:t>addressing modes</a:t>
            </a:r>
            <a:r>
              <a:rPr lang="en-US" sz="3200" b="0" strike="noStrike" spc="-1">
                <a:solidFill>
                  <a:srgbClr val="000000"/>
                </a:solidFill>
                <a:latin typeface="Arial"/>
                <a:ea typeface="DejaVu Sans"/>
              </a:rPr>
              <a:t>, </a:t>
            </a:r>
            <a:r>
              <a:rPr lang="en-US" sz="3200" b="0" u="sng" strike="noStrike" spc="-1">
                <a:solidFill>
                  <a:srgbClr val="000000"/>
                </a:solidFill>
                <a:uFillTx/>
                <a:latin typeface="Arial"/>
                <a:ea typeface="DejaVu Sans"/>
              </a:rPr>
              <a:t>instructions</a:t>
            </a:r>
            <a:r>
              <a:rPr lang="en-US" sz="3200" b="0" strike="noStrike" spc="-1">
                <a:solidFill>
                  <a:srgbClr val="000000"/>
                </a:solidFill>
                <a:latin typeface="Arial"/>
                <a:ea typeface="DejaVu Sans"/>
              </a:rPr>
              <a:t>, </a:t>
            </a:r>
            <a:r>
              <a:rPr lang="en-US" sz="3200" b="0" u="sng" strike="noStrike" spc="-1">
                <a:solidFill>
                  <a:srgbClr val="000000"/>
                </a:solidFill>
                <a:uFillTx/>
                <a:latin typeface="Arial"/>
                <a:ea typeface="DejaVu Sans"/>
              </a:rPr>
              <a:t>native data types</a:t>
            </a:r>
            <a:r>
              <a:rPr lang="en-US" sz="3200" b="0" strike="noStrike" spc="-1">
                <a:solidFill>
                  <a:srgbClr val="000000"/>
                </a:solidFill>
                <a:latin typeface="Arial"/>
                <a:ea typeface="DejaVu Sans"/>
              </a:rPr>
              <a:t>, </a:t>
            </a:r>
            <a:r>
              <a:rPr lang="en-US" sz="3200" b="0" u="sng" strike="noStrike" spc="-1">
                <a:solidFill>
                  <a:srgbClr val="000000"/>
                </a:solidFill>
                <a:uFillTx/>
                <a:latin typeface="Arial"/>
                <a:ea typeface="DejaVu Sans"/>
              </a:rPr>
              <a:t>registers</a:t>
            </a:r>
            <a:r>
              <a:rPr lang="en-US" sz="3200" b="0" strike="noStrike" spc="-1">
                <a:solidFill>
                  <a:srgbClr val="000000"/>
                </a:solidFill>
                <a:latin typeface="Arial"/>
                <a:ea typeface="DejaVu Sans"/>
              </a:rPr>
              <a:t>, </a:t>
            </a:r>
            <a:r>
              <a:rPr lang="en-US" sz="3200" b="0" u="sng" strike="noStrike" spc="-1">
                <a:solidFill>
                  <a:srgbClr val="000000"/>
                </a:solidFill>
                <a:uFillTx/>
                <a:latin typeface="Arial"/>
                <a:ea typeface="DejaVu Sans"/>
              </a:rPr>
              <a:t>memory architecture</a:t>
            </a:r>
            <a:r>
              <a:rPr lang="en-US" sz="3200" b="0" strike="noStrike" spc="-1">
                <a:solidFill>
                  <a:srgbClr val="000000"/>
                </a:solidFill>
                <a:latin typeface="Arial"/>
                <a:ea typeface="DejaVu Sans"/>
              </a:rPr>
              <a:t>, </a:t>
            </a:r>
            <a:r>
              <a:rPr lang="en-US" sz="3200" b="0" u="sng" strike="noStrike" spc="-1">
                <a:solidFill>
                  <a:srgbClr val="000000"/>
                </a:solidFill>
                <a:uFillTx/>
                <a:latin typeface="Arial"/>
                <a:ea typeface="DejaVu Sans"/>
              </a:rPr>
              <a:t>interrupt</a:t>
            </a:r>
            <a:r>
              <a:rPr lang="en-US" sz="3200" b="0" strike="noStrike" spc="-1">
                <a:solidFill>
                  <a:srgbClr val="000000"/>
                </a:solidFill>
                <a:latin typeface="Arial"/>
                <a:ea typeface="DejaVu Sans"/>
              </a:rPr>
              <a:t>, </a:t>
            </a:r>
            <a:r>
              <a:rPr lang="en-US" sz="3200" b="0" u="sng" strike="noStrike" spc="-1">
                <a:solidFill>
                  <a:srgbClr val="000000"/>
                </a:solidFill>
                <a:uFillTx/>
                <a:latin typeface="Arial"/>
                <a:ea typeface="DejaVu Sans"/>
              </a:rPr>
              <a:t>exception handling</a:t>
            </a:r>
            <a:r>
              <a:rPr lang="en-US" sz="3200" b="0" strike="noStrike" spc="-1">
                <a:solidFill>
                  <a:srgbClr val="000000"/>
                </a:solidFill>
                <a:latin typeface="Arial"/>
                <a:ea typeface="DejaVu Sans"/>
              </a:rPr>
              <a:t>, and </a:t>
            </a:r>
            <a:r>
              <a:rPr lang="en-US" sz="3200" b="0" u="sng" strike="noStrike" spc="-1">
                <a:solidFill>
                  <a:srgbClr val="000000"/>
                </a:solidFill>
                <a:uFillTx/>
                <a:latin typeface="Arial"/>
                <a:ea typeface="DejaVu Sans"/>
              </a:rPr>
              <a:t>external I/O</a:t>
            </a:r>
            <a:r>
              <a:rPr lang="en-US" sz="3200" b="0" strike="noStrike" spc="-1">
                <a:solidFill>
                  <a:srgbClr val="000000"/>
                </a:solidFill>
                <a:latin typeface="Arial"/>
                <a:ea typeface="DejaVu Sans"/>
              </a:rPr>
              <a:t>.</a:t>
            </a:r>
            <a:endParaRPr lang="en-US" sz="3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Instruction Set Architecture (ISA)</a:t>
            </a:r>
            <a:endParaRPr lang="en-US" sz="4400" b="0" strike="noStrike" spc="-1">
              <a:latin typeface="Arial"/>
            </a:endParaRPr>
          </a:p>
        </p:txBody>
      </p:sp>
      <p:sp>
        <p:nvSpPr>
          <p:cNvPr id="383"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Modern instruction set architectures:</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IA-32,  PowerPC, MIPS, SPARC, ARM, and others</a:t>
            </a:r>
            <a:endParaRPr lang="en-US" sz="2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448880" y="5132520"/>
            <a:ext cx="2152440" cy="524880"/>
          </a:xfrm>
          <a:prstGeom prst="rect">
            <a:avLst/>
          </a:prstGeom>
          <a:noFill/>
          <a:ln w="9360">
            <a:noFill/>
          </a:ln>
        </p:spPr>
        <p:style>
          <a:lnRef idx="0">
            <a:scrgbClr r="0" g="0" b="0"/>
          </a:lnRef>
          <a:fillRef idx="0">
            <a:scrgbClr r="0" g="0" b="0"/>
          </a:fillRef>
          <a:effectRef idx="0">
            <a:scrgbClr r="0" g="0" b="0"/>
          </a:effectRef>
          <a:fontRef idx="minor"/>
        </p:style>
      </p:sp>
      <p:sp>
        <p:nvSpPr>
          <p:cNvPr id="385"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2400" b="0" strike="noStrike" spc="-1">
                <a:solidFill>
                  <a:srgbClr val="000000"/>
                </a:solidFill>
                <a:latin typeface="Arial"/>
                <a:ea typeface="DejaVu Sans"/>
              </a:rPr>
              <a:t>Measure,  Report, and Summarize</a:t>
            </a:r>
            <a:endParaRPr lang="en-US" sz="2400" b="0" strike="noStrike" spc="-1">
              <a:latin typeface="Arial"/>
            </a:endParaRPr>
          </a:p>
          <a:p>
            <a:pPr marL="343080" indent="-341280">
              <a:lnSpc>
                <a:spcPct val="100000"/>
              </a:lnSpc>
              <a:spcAft>
                <a:spcPts val="1412"/>
              </a:spcAft>
              <a:buClr>
                <a:srgbClr val="000000"/>
              </a:buClr>
              <a:buFont typeface="Symbol"/>
              <a:buChar char=""/>
            </a:pPr>
            <a:r>
              <a:rPr lang="en-US" sz="2400" b="0" strike="noStrike" spc="-1">
                <a:solidFill>
                  <a:srgbClr val="000000"/>
                </a:solidFill>
                <a:latin typeface="Arial"/>
                <a:ea typeface="DejaVu Sans"/>
              </a:rPr>
              <a:t>Make intelligent choices</a:t>
            </a:r>
            <a:endParaRPr lang="en-US" sz="2400" b="0" strike="noStrike" spc="-1">
              <a:latin typeface="Arial"/>
            </a:endParaRPr>
          </a:p>
          <a:p>
            <a:pPr marL="343080" indent="-341280">
              <a:lnSpc>
                <a:spcPct val="100000"/>
              </a:lnSpc>
              <a:spcAft>
                <a:spcPts val="1412"/>
              </a:spcAft>
              <a:buClr>
                <a:srgbClr val="000000"/>
              </a:buClr>
              <a:buFont typeface="Symbol"/>
              <a:buChar char=""/>
            </a:pPr>
            <a:r>
              <a:rPr lang="en-US" sz="2400" b="0" strike="noStrike" spc="-1">
                <a:solidFill>
                  <a:srgbClr val="000000"/>
                </a:solidFill>
                <a:latin typeface="Arial"/>
                <a:ea typeface="DejaVu Sans"/>
              </a:rPr>
              <a:t>See through the marketing hype</a:t>
            </a:r>
            <a:endParaRPr lang="en-US" sz="2400" b="0" strike="noStrike" spc="-1">
              <a:latin typeface="Arial"/>
            </a:endParaRPr>
          </a:p>
          <a:p>
            <a:pPr marL="343080" indent="-341280">
              <a:lnSpc>
                <a:spcPct val="100000"/>
              </a:lnSpc>
              <a:spcAft>
                <a:spcPts val="1412"/>
              </a:spcAft>
              <a:buClr>
                <a:srgbClr val="000000"/>
              </a:buClr>
              <a:buFont typeface="Symbol"/>
              <a:buChar char=""/>
            </a:pPr>
            <a:r>
              <a:rPr lang="en-US" sz="2400" b="0" strike="noStrike" spc="-1">
                <a:solidFill>
                  <a:srgbClr val="000000"/>
                </a:solidFill>
                <a:latin typeface="Arial"/>
                <a:ea typeface="DejaVu Sans"/>
              </a:rPr>
              <a:t>Key to understanding underlying organizational motivation</a:t>
            </a:r>
            <a:br/>
            <a:br/>
            <a:r>
              <a:rPr lang="en-US" sz="2400" b="0" i="1" strike="noStrike" spc="-1">
                <a:solidFill>
                  <a:srgbClr val="000000"/>
                </a:solidFill>
                <a:latin typeface="Times New Roman"/>
                <a:ea typeface="DejaVu Sans"/>
              </a:rPr>
              <a:t> </a:t>
            </a:r>
            <a:endParaRPr lang="en-US" sz="2400" b="0" strike="noStrike" spc="-1">
              <a:latin typeface="Arial"/>
            </a:endParaRPr>
          </a:p>
        </p:txBody>
      </p:sp>
      <p:sp>
        <p:nvSpPr>
          <p:cNvPr id="386" name="CustomShape 3"/>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Performance</a:t>
            </a:r>
            <a:endParaRPr lang="en-US" sz="44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Defining Performance</a:t>
            </a:r>
            <a:endParaRPr lang="en-US" sz="4400" b="0" strike="noStrike" spc="-1">
              <a:latin typeface="Arial"/>
            </a:endParaRPr>
          </a:p>
        </p:txBody>
      </p:sp>
      <p:sp>
        <p:nvSpPr>
          <p:cNvPr id="388" name="CustomShape 2"/>
          <p:cNvSpPr/>
          <p:nvPr/>
        </p:nvSpPr>
        <p:spPr>
          <a:xfrm>
            <a:off x="252000" y="1260000"/>
            <a:ext cx="9238680" cy="5266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90000"/>
              </a:lnSpc>
              <a:spcAft>
                <a:spcPts val="1412"/>
              </a:spcAft>
              <a:buClr>
                <a:srgbClr val="000000"/>
              </a:buClr>
              <a:buFont typeface="Symbol"/>
              <a:buChar char=""/>
            </a:pPr>
            <a:r>
              <a:rPr lang="en-US" sz="1800" b="0" strike="noStrike" spc="-1">
                <a:solidFill>
                  <a:srgbClr val="000000"/>
                </a:solidFill>
                <a:latin typeface="Arial"/>
                <a:ea typeface="DejaVu Sans"/>
              </a:rPr>
              <a:t>Which airplane has the best performance?</a:t>
            </a:r>
            <a:endParaRPr lang="en-US" sz="1800" b="0" strike="noStrike" spc="-1">
              <a:latin typeface="Arial"/>
            </a:endParaRPr>
          </a:p>
        </p:txBody>
      </p:sp>
      <p:pic>
        <p:nvPicPr>
          <p:cNvPr id="389" name="Picture 388"/>
          <p:cNvPicPr/>
          <p:nvPr/>
        </p:nvPicPr>
        <p:blipFill>
          <a:blip r:embed="rId2"/>
          <a:stretch/>
        </p:blipFill>
        <p:spPr>
          <a:xfrm>
            <a:off x="990720" y="2019240"/>
            <a:ext cx="3478320" cy="2310120"/>
          </a:xfrm>
          <a:prstGeom prst="rect">
            <a:avLst/>
          </a:prstGeom>
          <a:ln>
            <a:noFill/>
          </a:ln>
        </p:spPr>
      </p:pic>
      <p:pic>
        <p:nvPicPr>
          <p:cNvPr id="390" name="Picture 389"/>
          <p:cNvPicPr/>
          <p:nvPr/>
        </p:nvPicPr>
        <p:blipFill>
          <a:blip r:embed="rId3"/>
          <a:stretch/>
        </p:blipFill>
        <p:spPr>
          <a:xfrm>
            <a:off x="4800600" y="2019240"/>
            <a:ext cx="3694320" cy="2310120"/>
          </a:xfrm>
          <a:prstGeom prst="rect">
            <a:avLst/>
          </a:prstGeom>
          <a:ln>
            <a:noFill/>
          </a:ln>
        </p:spPr>
      </p:pic>
      <p:pic>
        <p:nvPicPr>
          <p:cNvPr id="391" name="Picture 390"/>
          <p:cNvPicPr/>
          <p:nvPr/>
        </p:nvPicPr>
        <p:blipFill>
          <a:blip r:embed="rId4"/>
          <a:stretch/>
        </p:blipFill>
        <p:spPr>
          <a:xfrm>
            <a:off x="990720" y="4470480"/>
            <a:ext cx="3478320" cy="2310120"/>
          </a:xfrm>
          <a:prstGeom prst="rect">
            <a:avLst/>
          </a:prstGeom>
          <a:ln>
            <a:noFill/>
          </a:ln>
        </p:spPr>
      </p:pic>
      <p:pic>
        <p:nvPicPr>
          <p:cNvPr id="392" name="Picture 391"/>
          <p:cNvPicPr/>
          <p:nvPr/>
        </p:nvPicPr>
        <p:blipFill>
          <a:blip r:embed="rId5"/>
          <a:stretch/>
        </p:blipFill>
        <p:spPr>
          <a:xfrm>
            <a:off x="4800600" y="4470480"/>
            <a:ext cx="3719520" cy="23227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248400" y="344880"/>
            <a:ext cx="5853960" cy="524880"/>
          </a:xfrm>
          <a:prstGeom prst="rect">
            <a:avLst/>
          </a:prstGeom>
          <a:noFill/>
          <a:ln w="9360">
            <a:noFill/>
          </a:ln>
        </p:spPr>
        <p:style>
          <a:lnRef idx="0">
            <a:scrgbClr r="0" g="0" b="0"/>
          </a:lnRef>
          <a:fillRef idx="0">
            <a:scrgbClr r="0" g="0" b="0"/>
          </a:fillRef>
          <a:effectRef idx="0">
            <a:scrgbClr r="0" g="0" b="0"/>
          </a:effectRef>
          <a:fontRef idx="minor"/>
        </p:style>
      </p:sp>
      <p:sp>
        <p:nvSpPr>
          <p:cNvPr id="394" name="CustomShape 2"/>
          <p:cNvSpPr/>
          <p:nvPr/>
        </p:nvSpPr>
        <p:spPr>
          <a:xfrm>
            <a:off x="252000" y="1475280"/>
            <a:ext cx="9322920" cy="5122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20000"/>
              </a:lnSpc>
              <a:spcAft>
                <a:spcPts val="1412"/>
              </a:spcAft>
              <a:buClr>
                <a:srgbClr val="000000"/>
              </a:buClr>
              <a:buFont typeface="Symbol"/>
              <a:buChar char=""/>
            </a:pPr>
            <a:r>
              <a:rPr lang="en-US" sz="2400" b="0" strike="noStrike" spc="-1" dirty="0">
                <a:solidFill>
                  <a:srgbClr val="000000"/>
                </a:solidFill>
                <a:latin typeface="Arial"/>
                <a:ea typeface="DejaVu Sans"/>
              </a:rPr>
              <a:t>Response Time (execution time, latency)</a:t>
            </a:r>
            <a:br>
              <a:rPr dirty="0"/>
            </a:br>
            <a:r>
              <a:rPr lang="en-US" sz="2400" b="0" strike="noStrike" spc="-1" dirty="0">
                <a:solidFill>
                  <a:srgbClr val="000000"/>
                </a:solidFill>
                <a:latin typeface="Arial"/>
                <a:ea typeface="DejaVu Sans"/>
              </a:rPr>
              <a:t>	— How long does it take for my job to run?</a:t>
            </a:r>
            <a:br>
              <a:rPr dirty="0"/>
            </a:br>
            <a:r>
              <a:rPr lang="en-US" sz="2400" b="0" strike="noStrike" spc="-1" dirty="0">
                <a:solidFill>
                  <a:srgbClr val="000000"/>
                </a:solidFill>
                <a:latin typeface="Arial"/>
                <a:ea typeface="DejaVu Sans"/>
              </a:rPr>
              <a:t>	— How long does it take to execute a job?</a:t>
            </a:r>
            <a:br>
              <a:rPr dirty="0"/>
            </a:br>
            <a:r>
              <a:rPr lang="en-US" sz="2400" b="0" strike="noStrike" spc="-1" dirty="0">
                <a:solidFill>
                  <a:srgbClr val="000000"/>
                </a:solidFill>
                <a:latin typeface="Arial"/>
                <a:ea typeface="DejaVu Sans"/>
              </a:rPr>
              <a:t>	— How long must I wait for the database query?</a:t>
            </a:r>
            <a:endParaRPr lang="en-US" sz="2400" b="0" strike="noStrike" spc="-1" dirty="0">
              <a:latin typeface="Arial"/>
            </a:endParaRPr>
          </a:p>
          <a:p>
            <a:pPr marL="343080" indent="-341280">
              <a:lnSpc>
                <a:spcPct val="120000"/>
              </a:lnSpc>
              <a:spcAft>
                <a:spcPts val="1412"/>
              </a:spcAft>
              <a:buClr>
                <a:srgbClr val="000000"/>
              </a:buClr>
              <a:buFont typeface="Symbol"/>
              <a:buChar char=""/>
            </a:pPr>
            <a:r>
              <a:rPr lang="en-US" sz="2400" b="0" strike="noStrike" spc="-1" dirty="0">
                <a:solidFill>
                  <a:srgbClr val="000000"/>
                </a:solidFill>
                <a:latin typeface="Arial"/>
                <a:ea typeface="DejaVu Sans"/>
              </a:rPr>
              <a:t>Throughput (bandwidth)</a:t>
            </a:r>
            <a:br>
              <a:rPr dirty="0"/>
            </a:br>
            <a:r>
              <a:rPr lang="en-US" sz="2400" b="0" strike="noStrike" spc="-1" dirty="0">
                <a:solidFill>
                  <a:srgbClr val="000000"/>
                </a:solidFill>
                <a:latin typeface="Arial"/>
                <a:ea typeface="DejaVu Sans"/>
              </a:rPr>
              <a:t>	— How many jobs can the machine run at once?</a:t>
            </a:r>
            <a:br>
              <a:rPr dirty="0"/>
            </a:br>
            <a:r>
              <a:rPr lang="en-US" sz="2400" b="0" strike="noStrike" spc="-1" dirty="0">
                <a:solidFill>
                  <a:srgbClr val="000000"/>
                </a:solidFill>
                <a:latin typeface="Arial"/>
                <a:ea typeface="DejaVu Sans"/>
              </a:rPr>
              <a:t>	— What is the average execution rate?</a:t>
            </a:r>
            <a:br>
              <a:rPr dirty="0"/>
            </a:br>
            <a:r>
              <a:rPr lang="en-US" sz="2400" b="0" strike="noStrike" spc="-1" dirty="0">
                <a:solidFill>
                  <a:srgbClr val="000000"/>
                </a:solidFill>
                <a:latin typeface="Arial"/>
                <a:ea typeface="DejaVu Sans"/>
              </a:rPr>
              <a:t>	— How much work is getting done?</a:t>
            </a:r>
            <a:br>
              <a:rPr dirty="0"/>
            </a:br>
            <a:r>
              <a:rPr lang="en-US" sz="2400" b="0" strike="noStrike" spc="-1" dirty="0">
                <a:solidFill>
                  <a:srgbClr val="000000"/>
                </a:solidFill>
                <a:latin typeface="Arial"/>
                <a:ea typeface="DejaVu Sans"/>
              </a:rPr>
              <a:t> </a:t>
            </a:r>
            <a:endParaRPr lang="en-US" sz="2400" b="0" strike="noStrike" spc="-1" dirty="0">
              <a:latin typeface="Arial"/>
            </a:endParaRPr>
          </a:p>
          <a:p>
            <a:pPr marL="343080" indent="-341280">
              <a:lnSpc>
                <a:spcPct val="120000"/>
              </a:lnSpc>
              <a:spcAft>
                <a:spcPts val="1412"/>
              </a:spcAft>
              <a:buClr>
                <a:srgbClr val="FF0000"/>
              </a:buClr>
              <a:buFont typeface="Symbol"/>
              <a:buChar char=""/>
            </a:pPr>
            <a:r>
              <a:rPr lang="en-US" sz="2400" b="1" i="1" strike="noStrike" spc="-1" dirty="0">
                <a:solidFill>
                  <a:srgbClr val="FF0000"/>
                </a:solidFill>
                <a:latin typeface="Times New Roman"/>
                <a:ea typeface="DejaVu Sans"/>
              </a:rPr>
              <a:t>If we upgrade a machine with a new processor what do, we increase?</a:t>
            </a:r>
            <a:endParaRPr lang="en-US" sz="2400" b="0" strike="noStrike" spc="-1" dirty="0">
              <a:latin typeface="Arial"/>
            </a:endParaRPr>
          </a:p>
          <a:p>
            <a:pPr marL="1800">
              <a:lnSpc>
                <a:spcPct val="120000"/>
              </a:lnSpc>
              <a:spcAft>
                <a:spcPts val="1412"/>
              </a:spcAft>
              <a:buClr>
                <a:srgbClr val="FF0000"/>
              </a:buClr>
            </a:pPr>
            <a:endParaRPr lang="en-US" sz="2400" b="0" strike="noStrike" spc="-1" dirty="0">
              <a:latin typeface="Arial"/>
            </a:endParaRPr>
          </a:p>
        </p:txBody>
      </p:sp>
      <p:sp>
        <p:nvSpPr>
          <p:cNvPr id="395" name="CustomShape 3"/>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Computer Performance:  TIME, TIME, TIME</a:t>
            </a:r>
            <a:endParaRPr lang="en-US" sz="44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248400" y="344880"/>
            <a:ext cx="3906360" cy="524880"/>
          </a:xfrm>
          <a:prstGeom prst="rect">
            <a:avLst/>
          </a:prstGeom>
          <a:noFill/>
          <a:ln w="9360">
            <a:noFill/>
          </a:ln>
        </p:spPr>
        <p:style>
          <a:lnRef idx="0">
            <a:scrgbClr r="0" g="0" b="0"/>
          </a:lnRef>
          <a:fillRef idx="0">
            <a:scrgbClr r="0" g="0" b="0"/>
          </a:fillRef>
          <a:effectRef idx="0">
            <a:scrgbClr r="0" g="0" b="0"/>
          </a:effectRef>
          <a:fontRef idx="minor"/>
        </p:style>
      </p:sp>
      <p:sp>
        <p:nvSpPr>
          <p:cNvPr id="397"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2800" b="1" strike="noStrike" spc="-1">
                <a:solidFill>
                  <a:srgbClr val="000000"/>
                </a:solidFill>
                <a:latin typeface="Arial"/>
                <a:ea typeface="DejaVu Sans"/>
              </a:rPr>
              <a:t>Elapsed Time</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counts everything  </a:t>
            </a:r>
            <a:r>
              <a:rPr lang="en-US" sz="2400" b="0" i="1" strike="noStrike" spc="-1">
                <a:solidFill>
                  <a:srgbClr val="000000"/>
                </a:solidFill>
                <a:latin typeface="Arial"/>
                <a:ea typeface="DejaVu Sans"/>
              </a:rPr>
              <a:t>(disk and memory accesses, I/O , etc.)</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a useful number, but often not good for comparison purposes</a:t>
            </a:r>
            <a:endParaRPr lang="en-US" sz="2400" b="0" strike="noStrike" spc="-1">
              <a:latin typeface="Arial"/>
            </a:endParaRPr>
          </a:p>
          <a:p>
            <a:pPr marL="343080" indent="-341280">
              <a:lnSpc>
                <a:spcPct val="100000"/>
              </a:lnSpc>
              <a:spcAft>
                <a:spcPts val="1412"/>
              </a:spcAft>
              <a:buClr>
                <a:srgbClr val="000000"/>
              </a:buClr>
              <a:buFont typeface="Symbol"/>
              <a:buChar char=""/>
            </a:pPr>
            <a:r>
              <a:rPr lang="en-US" sz="2800" b="1" strike="noStrike" spc="-1">
                <a:solidFill>
                  <a:srgbClr val="000000"/>
                </a:solidFill>
                <a:latin typeface="Arial"/>
                <a:ea typeface="DejaVu Sans"/>
              </a:rPr>
              <a:t>CPU time</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doesn't count I/O or time spent running other programs</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can be broken up into system time, and user time</a:t>
            </a:r>
            <a:br/>
            <a:r>
              <a:rPr lang="en-US" sz="2400" b="0" strike="noStrike" spc="-1">
                <a:solidFill>
                  <a:srgbClr val="000000"/>
                </a:solidFill>
                <a:latin typeface="Arial"/>
                <a:ea typeface="DejaVu Sans"/>
              </a:rPr>
              <a:t> </a:t>
            </a:r>
            <a:endParaRPr lang="en-US" sz="2400" b="0" strike="noStrike" spc="-1">
              <a:latin typeface="Arial"/>
            </a:endParaRPr>
          </a:p>
          <a:p>
            <a:pPr marL="343080" indent="-341280">
              <a:lnSpc>
                <a:spcPct val="100000"/>
              </a:lnSpc>
              <a:spcAft>
                <a:spcPts val="1412"/>
              </a:spcAft>
              <a:buClr>
                <a:srgbClr val="000000"/>
              </a:buClr>
              <a:buFont typeface="Symbol"/>
              <a:buChar char=""/>
            </a:pPr>
            <a:r>
              <a:rPr lang="en-US" sz="2800" b="0" strike="noStrike" spc="-1">
                <a:solidFill>
                  <a:srgbClr val="000000"/>
                </a:solidFill>
                <a:latin typeface="Arial"/>
                <a:ea typeface="DejaVu Sans"/>
              </a:rPr>
              <a:t>Our focus:  </a:t>
            </a:r>
            <a:r>
              <a:rPr lang="en-US" sz="2800" b="1" strike="noStrike" spc="-1">
                <a:solidFill>
                  <a:srgbClr val="FF0000"/>
                </a:solidFill>
                <a:latin typeface="Arial"/>
                <a:ea typeface="DejaVu Sans"/>
              </a:rPr>
              <a:t>user CPU time </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time spent executing the lines of code that are "in" our program</a:t>
            </a:r>
            <a:endParaRPr lang="en-US" sz="2400" b="0" strike="noStrike" spc="-1">
              <a:latin typeface="Arial"/>
            </a:endParaRPr>
          </a:p>
        </p:txBody>
      </p:sp>
      <p:sp>
        <p:nvSpPr>
          <p:cNvPr id="398" name="CustomShape 3"/>
          <p:cNvSpPr/>
          <p:nvPr/>
        </p:nvSpPr>
        <p:spPr>
          <a:xfrm>
            <a:off x="971280" y="5200920"/>
            <a:ext cx="8808120" cy="426960"/>
          </a:xfrm>
          <a:prstGeom prst="rect">
            <a:avLst/>
          </a:prstGeom>
          <a:noFill/>
          <a:ln w="9360">
            <a:noFill/>
          </a:ln>
        </p:spPr>
        <p:style>
          <a:lnRef idx="0">
            <a:scrgbClr r="0" g="0" b="0"/>
          </a:lnRef>
          <a:fillRef idx="0">
            <a:scrgbClr r="0" g="0" b="0"/>
          </a:fillRef>
          <a:effectRef idx="0">
            <a:scrgbClr r="0" g="0" b="0"/>
          </a:effectRef>
          <a:fontRef idx="minor"/>
        </p:style>
      </p:sp>
      <p:sp>
        <p:nvSpPr>
          <p:cNvPr id="399" name="CustomShape 4"/>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Execution Time</a:t>
            </a:r>
            <a:endParaRPr lang="en-US" sz="44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248400" y="344880"/>
            <a:ext cx="5357160" cy="524880"/>
          </a:xfrm>
          <a:prstGeom prst="rect">
            <a:avLst/>
          </a:prstGeom>
          <a:noFill/>
          <a:ln w="9360">
            <a:noFill/>
          </a:ln>
        </p:spPr>
        <p:style>
          <a:lnRef idx="0">
            <a:scrgbClr r="0" g="0" b="0"/>
          </a:lnRef>
          <a:fillRef idx="0">
            <a:scrgbClr r="0" g="0" b="0"/>
          </a:fillRef>
          <a:effectRef idx="0">
            <a:scrgbClr r="0" g="0" b="0"/>
          </a:effectRef>
          <a:fontRef idx="minor"/>
        </p:style>
      </p:sp>
      <p:sp>
        <p:nvSpPr>
          <p:cNvPr id="401"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For some program running on machine X, </a:t>
            </a:r>
            <a:br/>
            <a:br/>
            <a:r>
              <a:rPr lang="en-US" sz="3200" b="1" strike="noStrike" spc="-1">
                <a:solidFill>
                  <a:srgbClr val="FF0000"/>
                </a:solidFill>
                <a:latin typeface="Arial"/>
                <a:ea typeface="DejaVu Sans"/>
              </a:rPr>
              <a:t>	Performance</a:t>
            </a:r>
            <a:r>
              <a:rPr lang="en-US" sz="3200" b="1" strike="noStrike" spc="-1" baseline="-25000">
                <a:solidFill>
                  <a:srgbClr val="FF0000"/>
                </a:solidFill>
                <a:latin typeface="Arial"/>
                <a:ea typeface="DejaVu Sans"/>
              </a:rPr>
              <a:t>X</a:t>
            </a:r>
            <a:r>
              <a:rPr lang="en-US" sz="3200" b="1" strike="noStrike" spc="-1">
                <a:solidFill>
                  <a:srgbClr val="FF0000"/>
                </a:solidFill>
                <a:latin typeface="Arial"/>
                <a:ea typeface="DejaVu Sans"/>
              </a:rPr>
              <a:t> = 1 / Execution time</a:t>
            </a:r>
            <a:r>
              <a:rPr lang="en-US" sz="3200" b="1" strike="noStrike" spc="-1" baseline="-25000">
                <a:solidFill>
                  <a:srgbClr val="FF0000"/>
                </a:solidFill>
                <a:latin typeface="Arial"/>
                <a:ea typeface="DejaVu Sans"/>
              </a:rPr>
              <a:t>X</a:t>
            </a:r>
            <a:br/>
            <a:r>
              <a:rPr lang="en-US" sz="3200" b="1" strike="noStrike" spc="-1">
                <a:solidFill>
                  <a:srgbClr val="FF0000"/>
                </a:solidFill>
                <a:latin typeface="Arial"/>
                <a:ea typeface="DejaVu Sans"/>
              </a:rPr>
              <a:t>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"X is n times faster than Y"</a:t>
            </a:r>
            <a:br/>
            <a:br/>
            <a:r>
              <a:rPr lang="en-US" sz="3200" b="0" strike="noStrike" spc="-1">
                <a:solidFill>
                  <a:srgbClr val="000000"/>
                </a:solidFill>
                <a:latin typeface="Arial"/>
                <a:ea typeface="DejaVu Sans"/>
              </a:rPr>
              <a:t>	</a:t>
            </a:r>
            <a:r>
              <a:rPr lang="en-US" sz="3200" b="1" strike="noStrike" spc="-1">
                <a:solidFill>
                  <a:srgbClr val="FF0000"/>
                </a:solidFill>
                <a:latin typeface="Arial"/>
                <a:ea typeface="DejaVu Sans"/>
              </a:rPr>
              <a:t>Performance</a:t>
            </a:r>
            <a:r>
              <a:rPr lang="en-US" sz="3200" b="1" strike="noStrike" spc="-1" baseline="-25000">
                <a:solidFill>
                  <a:srgbClr val="FF0000"/>
                </a:solidFill>
                <a:latin typeface="Arial"/>
                <a:ea typeface="DejaVu Sans"/>
              </a:rPr>
              <a:t>X</a:t>
            </a:r>
            <a:r>
              <a:rPr lang="en-US" sz="3200" b="1" strike="noStrike" spc="-1">
                <a:solidFill>
                  <a:srgbClr val="FF0000"/>
                </a:solidFill>
                <a:latin typeface="Arial"/>
                <a:ea typeface="DejaVu Sans"/>
              </a:rPr>
              <a:t>  / Performance</a:t>
            </a:r>
            <a:r>
              <a:rPr lang="en-US" sz="3200" b="1" strike="noStrike" spc="-1" baseline="-25000">
                <a:solidFill>
                  <a:srgbClr val="FF0000"/>
                </a:solidFill>
                <a:latin typeface="Arial"/>
                <a:ea typeface="DejaVu Sans"/>
              </a:rPr>
              <a:t>Y</a:t>
            </a:r>
            <a:r>
              <a:rPr lang="en-US" sz="3200" b="1" strike="noStrike" spc="-1">
                <a:solidFill>
                  <a:srgbClr val="FF0000"/>
                </a:solidFill>
                <a:latin typeface="Arial"/>
                <a:ea typeface="DejaVu Sans"/>
              </a:rPr>
              <a:t> = n</a:t>
            </a:r>
            <a:br/>
            <a:br/>
            <a:r>
              <a:rPr lang="en-US" sz="2800" b="0" strike="noStrike" spc="-1">
                <a:solidFill>
                  <a:srgbClr val="000000"/>
                </a:solidFill>
                <a:latin typeface="Arial"/>
                <a:ea typeface="DejaVu Sans"/>
              </a:rPr>
              <a:t> </a:t>
            </a:r>
            <a:endParaRPr lang="en-US" sz="2800" b="0" strike="noStrike" spc="-1">
              <a:latin typeface="Arial"/>
            </a:endParaRPr>
          </a:p>
        </p:txBody>
      </p:sp>
      <p:sp>
        <p:nvSpPr>
          <p:cNvPr id="402" name="CustomShape 3"/>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Book's Definition of Performance</a:t>
            </a:r>
            <a:endParaRPr lang="en-US" sz="44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Relative Performance </a:t>
            </a:r>
            <a:endParaRPr lang="en-US" sz="4400" b="0" strike="noStrike" spc="-1">
              <a:latin typeface="Arial"/>
            </a:endParaRPr>
          </a:p>
        </p:txBody>
      </p:sp>
      <p:sp>
        <p:nvSpPr>
          <p:cNvPr id="404"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If Computer A runs a program in 10s and computer B runs it in 15s, how much faster is A than B?</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000" b="1" strike="noStrike" spc="-1">
                <a:solidFill>
                  <a:srgbClr val="000000"/>
                </a:solidFill>
                <a:latin typeface="Arial"/>
                <a:ea typeface="DejaVu Sans"/>
              </a:rPr>
              <a:t>Performance A/ Performance B = Execution Time B/ Execution Time A</a:t>
            </a:r>
            <a:endParaRPr lang="en-US" sz="2000" b="0" strike="noStrike" spc="-1">
              <a:latin typeface="Arial"/>
            </a:endParaRPr>
          </a:p>
          <a:p>
            <a:pPr marL="743040" indent="-284040">
              <a:lnSpc>
                <a:spcPct val="100000"/>
              </a:lnSpc>
              <a:spcAft>
                <a:spcPts val="1137"/>
              </a:spcAft>
            </a:pPr>
            <a:r>
              <a:rPr lang="en-US" sz="2000" b="1" strike="noStrike" spc="-1">
                <a:solidFill>
                  <a:srgbClr val="000000"/>
                </a:solidFill>
                <a:latin typeface="Arial"/>
                <a:ea typeface="DejaVu Sans"/>
              </a:rPr>
              <a:t>					          = 15/10 = 1.5</a:t>
            </a:r>
            <a:endParaRPr lang="en-US" sz="2000" b="0" strike="noStrike" spc="-1">
              <a:latin typeface="Arial"/>
            </a:endParaRPr>
          </a:p>
          <a:p>
            <a:pPr marL="743040" indent="-284040">
              <a:lnSpc>
                <a:spcPct val="100000"/>
              </a:lnSpc>
              <a:spcAft>
                <a:spcPts val="1137"/>
              </a:spcAft>
            </a:pPr>
            <a:endParaRPr lang="en-US" sz="2000" b="0" strike="noStrike" spc="-1">
              <a:latin typeface="Arial"/>
            </a:endParaRPr>
          </a:p>
          <a:p>
            <a:pPr marL="743040" indent="-284040">
              <a:lnSpc>
                <a:spcPct val="100000"/>
              </a:lnSpc>
              <a:spcAft>
                <a:spcPts val="1137"/>
              </a:spcAft>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4">
                                            <p:txEl>
                                              <p:pRg st="1" end="1"/>
                                            </p:txEl>
                                          </p:spTgt>
                                        </p:tgtEl>
                                        <p:attrNameLst>
                                          <p:attrName>style.visibility</p:attrName>
                                        </p:attrNameLst>
                                      </p:cBhvr>
                                      <p:to>
                                        <p:strVal val="visible"/>
                                      </p:to>
                                    </p:set>
                                    <p:anim calcmode="lin" valueType="num">
                                      <p:cBhvr additive="repl">
                                        <p:cTn id="7" dur="500" fill="hold"/>
                                        <p:tgtEl>
                                          <p:spTgt spid="404">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0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4">
                                            <p:txEl>
                                              <p:pRg st="2" end="2"/>
                                            </p:txEl>
                                          </p:spTgt>
                                        </p:tgtEl>
                                        <p:attrNameLst>
                                          <p:attrName>style.visibility</p:attrName>
                                        </p:attrNameLst>
                                      </p:cBhvr>
                                      <p:to>
                                        <p:strVal val="visible"/>
                                      </p:to>
                                    </p:set>
                                    <p:anim calcmode="lin" valueType="num">
                                      <p:cBhvr additive="repl">
                                        <p:cTn id="11" dur="500" fill="hold"/>
                                        <p:tgtEl>
                                          <p:spTgt spid="404">
                                            <p:txEl>
                                              <p:pRg st="2" end="2"/>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40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4">
                                            <p:txEl>
                                              <p:pRg st="4" end="4"/>
                                            </p:txEl>
                                          </p:spTgt>
                                        </p:tgtEl>
                                        <p:attrNameLst>
                                          <p:attrName>style.visibility</p:attrName>
                                        </p:attrNameLst>
                                      </p:cBhvr>
                                      <p:to>
                                        <p:strVal val="visible"/>
                                      </p:to>
                                    </p:set>
                                    <p:anim calcmode="lin" valueType="num">
                                      <p:cBhvr additive="repl">
                                        <p:cTn id="15" dur="500" fill="hold"/>
                                        <p:tgtEl>
                                          <p:spTgt spid="404">
                                            <p:txEl>
                                              <p:pRg st="4" end="4"/>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40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Introduction </a:t>
            </a:r>
            <a:endParaRPr lang="en-US" sz="4400" b="0" strike="noStrike" spc="-1">
              <a:latin typeface="Arial"/>
            </a:endParaRPr>
          </a:p>
        </p:txBody>
      </p:sp>
      <p:sp>
        <p:nvSpPr>
          <p:cNvPr id="279"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10000"/>
              </a:lnSpc>
              <a:spcBef>
                <a:spcPts val="961"/>
              </a:spcBef>
              <a:spcAft>
                <a:spcPts val="1412"/>
              </a:spcAft>
              <a:buClr>
                <a:srgbClr val="000000"/>
              </a:buClr>
              <a:buFont typeface="Symbol"/>
              <a:buChar char=""/>
            </a:pPr>
            <a:r>
              <a:rPr lang="en-US" sz="3200" b="0" strike="noStrike" spc="-1">
                <a:solidFill>
                  <a:srgbClr val="000000"/>
                </a:solidFill>
                <a:latin typeface="Arial"/>
                <a:ea typeface="DejaVu Sans"/>
              </a:rPr>
              <a:t>This course is all about how computers work</a:t>
            </a:r>
            <a:endParaRPr lang="en-US" sz="3200" b="0" strike="noStrike" spc="-1">
              <a:latin typeface="Arial"/>
            </a:endParaRPr>
          </a:p>
          <a:p>
            <a:pPr marL="343080" indent="-341280">
              <a:lnSpc>
                <a:spcPct val="110000"/>
              </a:lnSpc>
              <a:spcBef>
                <a:spcPts val="961"/>
              </a:spcBef>
              <a:spcAft>
                <a:spcPts val="1412"/>
              </a:spcAft>
              <a:buClr>
                <a:srgbClr val="000000"/>
              </a:buClr>
              <a:buFont typeface="Symbol"/>
              <a:buChar char=""/>
            </a:pPr>
            <a:r>
              <a:rPr lang="en-US" sz="3200" b="0" strike="noStrike" spc="-1">
                <a:solidFill>
                  <a:srgbClr val="000000"/>
                </a:solidFill>
                <a:latin typeface="Arial"/>
                <a:ea typeface="DejaVu Sans"/>
              </a:rPr>
              <a:t>But what do we mean by a computer?</a:t>
            </a:r>
            <a:endParaRPr lang="en-US" sz="3200" b="0" strike="noStrike" spc="-1">
              <a:latin typeface="Arial"/>
            </a:endParaRPr>
          </a:p>
          <a:p>
            <a:pPr marL="743040" lvl="1" indent="-284040">
              <a:lnSpc>
                <a:spcPct val="110000"/>
              </a:lnSpc>
              <a:spcBef>
                <a:spcPts val="839"/>
              </a:spcBef>
              <a:spcAft>
                <a:spcPts val="1137"/>
              </a:spcAft>
              <a:buClr>
                <a:srgbClr val="000000"/>
              </a:buClr>
              <a:buFont typeface="Symbol"/>
              <a:buChar char=""/>
            </a:pPr>
            <a:r>
              <a:rPr lang="en-US" sz="2800" b="0" strike="noStrike" spc="-1">
                <a:solidFill>
                  <a:srgbClr val="000000"/>
                </a:solidFill>
                <a:latin typeface="Arial"/>
                <a:ea typeface="DejaVu Sans"/>
              </a:rPr>
              <a:t>Different types:  desktop, servers, embedded devices</a:t>
            </a:r>
            <a:endParaRPr lang="en-US" sz="2800" b="0" strike="noStrike" spc="-1">
              <a:latin typeface="Arial"/>
            </a:endParaRPr>
          </a:p>
          <a:p>
            <a:pPr marL="743040" lvl="1" indent="-284040">
              <a:lnSpc>
                <a:spcPct val="110000"/>
              </a:lnSpc>
              <a:spcBef>
                <a:spcPts val="839"/>
              </a:spcBef>
              <a:spcAft>
                <a:spcPts val="1137"/>
              </a:spcAft>
              <a:buClr>
                <a:srgbClr val="000000"/>
              </a:buClr>
              <a:buFont typeface="Symbol"/>
              <a:buChar char=""/>
            </a:pPr>
            <a:r>
              <a:rPr lang="en-US" sz="2800" b="0" strike="noStrike" spc="-1">
                <a:solidFill>
                  <a:srgbClr val="000000"/>
                </a:solidFill>
                <a:latin typeface="Arial"/>
                <a:ea typeface="DejaVu Sans"/>
              </a:rPr>
              <a:t>Different uses:  automobiles, graphics, finance,…</a:t>
            </a:r>
            <a:endParaRPr lang="en-US" sz="2800" b="0" strike="noStrike" spc="-1">
              <a:latin typeface="Arial"/>
            </a:endParaRPr>
          </a:p>
          <a:p>
            <a:pPr marL="743040" lvl="1" indent="-284040">
              <a:lnSpc>
                <a:spcPct val="110000"/>
              </a:lnSpc>
              <a:spcBef>
                <a:spcPts val="839"/>
              </a:spcBef>
              <a:spcAft>
                <a:spcPts val="1137"/>
              </a:spcAft>
              <a:buClr>
                <a:srgbClr val="000000"/>
              </a:buClr>
              <a:buFont typeface="Symbol"/>
              <a:buChar char=""/>
            </a:pPr>
            <a:r>
              <a:rPr lang="en-US" sz="2800" b="0" strike="noStrike" spc="-1">
                <a:solidFill>
                  <a:srgbClr val="000000"/>
                </a:solidFill>
                <a:latin typeface="Arial"/>
                <a:ea typeface="DejaVu Sans"/>
              </a:rPr>
              <a:t>Different manufacturers:  Intel, Apple, IBM, Microsoft, Sun…</a:t>
            </a:r>
            <a:endParaRPr lang="en-US" sz="2800" b="0" strike="noStrike" spc="-1">
              <a:latin typeface="Arial"/>
            </a:endParaRPr>
          </a:p>
          <a:p>
            <a:pPr marL="743040" lvl="1" indent="-284040">
              <a:lnSpc>
                <a:spcPct val="110000"/>
              </a:lnSpc>
              <a:spcBef>
                <a:spcPts val="839"/>
              </a:spcBef>
              <a:spcAft>
                <a:spcPts val="1137"/>
              </a:spcAft>
              <a:buClr>
                <a:srgbClr val="000000"/>
              </a:buClr>
              <a:buFont typeface="Symbol"/>
              <a:buChar char=""/>
            </a:pPr>
            <a:r>
              <a:rPr lang="en-US" sz="2800" b="0" strike="noStrike" spc="-1">
                <a:solidFill>
                  <a:srgbClr val="000000"/>
                </a:solidFill>
                <a:latin typeface="Arial"/>
                <a:ea typeface="DejaVu Sans"/>
              </a:rPr>
              <a:t>Different underlying technologies and different costs!</a:t>
            </a:r>
            <a:endParaRPr lang="en-US" sz="2800" b="0" strike="noStrike" spc="-1">
              <a:latin typeface="Arial"/>
            </a:endParaRPr>
          </a:p>
          <a:p>
            <a:pPr>
              <a:lnSpc>
                <a:spcPct val="100000"/>
              </a:lnSpc>
              <a:spcAft>
                <a:spcPts val="1412"/>
              </a:spcAft>
            </a:pPr>
            <a:endParaRPr lang="en-US" sz="2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Clock Cycles</a:t>
            </a:r>
            <a:endParaRPr lang="en-US" sz="4400" b="0" strike="noStrike" spc="-1">
              <a:latin typeface="Arial"/>
            </a:endParaRPr>
          </a:p>
        </p:txBody>
      </p:sp>
      <p:sp>
        <p:nvSpPr>
          <p:cNvPr id="406" name="CustomShape 2"/>
          <p:cNvSpPr/>
          <p:nvPr/>
        </p:nvSpPr>
        <p:spPr>
          <a:xfrm>
            <a:off x="587880" y="1260000"/>
            <a:ext cx="9238680" cy="5374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90000"/>
              </a:lnSpc>
              <a:spcAft>
                <a:spcPts val="1412"/>
              </a:spcAft>
              <a:buClr>
                <a:srgbClr val="000000"/>
              </a:buClr>
              <a:buFont typeface="Symbol"/>
              <a:buChar char=""/>
            </a:pPr>
            <a:r>
              <a:rPr lang="en-US" sz="2600" b="0" strike="noStrike" spc="-1">
                <a:solidFill>
                  <a:srgbClr val="000000"/>
                </a:solidFill>
                <a:latin typeface="Arial"/>
                <a:ea typeface="DejaVu Sans"/>
              </a:rPr>
              <a:t>Instead of reporting execution time in seconds, we often use cycles</a:t>
            </a:r>
            <a:endParaRPr lang="en-US" sz="2600" b="0" strike="noStrike" spc="-1">
              <a:latin typeface="Arial"/>
            </a:endParaRPr>
          </a:p>
          <a:p>
            <a:pPr marL="343080" indent="-341280">
              <a:lnSpc>
                <a:spcPct val="90000"/>
              </a:lnSpc>
              <a:spcAft>
                <a:spcPts val="1412"/>
              </a:spcAft>
              <a:buClr>
                <a:srgbClr val="000000"/>
              </a:buClr>
              <a:buFont typeface="Symbol"/>
              <a:buChar char=""/>
            </a:pPr>
            <a:r>
              <a:rPr lang="en-US" sz="2600" b="0" strike="noStrike" spc="-1">
                <a:solidFill>
                  <a:srgbClr val="000000"/>
                </a:solidFill>
                <a:latin typeface="Arial"/>
                <a:ea typeface="DejaVu Sans"/>
              </a:rPr>
              <a:t>clock rate (frequency) = cycles per second  (1 Hz. = 1 cycle/sec)</a:t>
            </a:r>
            <a:br/>
            <a:br/>
            <a:r>
              <a:rPr lang="en-US" sz="2600" b="0" strike="noStrike" spc="-1">
                <a:solidFill>
                  <a:srgbClr val="000000"/>
                </a:solidFill>
                <a:latin typeface="Arial"/>
                <a:ea typeface="DejaVu Sans"/>
              </a:rPr>
              <a:t> </a:t>
            </a:r>
            <a:endParaRPr lang="en-US" sz="2600" b="0" strike="noStrike" spc="-1">
              <a:latin typeface="Arial"/>
            </a:endParaRPr>
          </a:p>
        </p:txBody>
      </p:sp>
      <p:sp>
        <p:nvSpPr>
          <p:cNvPr id="407" name="CustomShape 3"/>
          <p:cNvSpPr/>
          <p:nvPr/>
        </p:nvSpPr>
        <p:spPr>
          <a:xfrm>
            <a:off x="3846600" y="6382080"/>
            <a:ext cx="1886400" cy="369360"/>
          </a:xfrm>
          <a:prstGeom prst="rect">
            <a:avLst/>
          </a:prstGeom>
          <a:noFill/>
          <a:ln w="9360">
            <a:noFill/>
          </a:ln>
        </p:spPr>
        <p:style>
          <a:lnRef idx="0">
            <a:scrgbClr r="0" g="0" b="0"/>
          </a:lnRef>
          <a:fillRef idx="0">
            <a:scrgbClr r="0" g="0" b="0"/>
          </a:fillRef>
          <a:effectRef idx="0">
            <a:scrgbClr r="0" g="0" b="0"/>
          </a:effectRef>
          <a:fontRef idx="minor"/>
        </p:style>
      </p:sp>
      <p:grpSp>
        <p:nvGrpSpPr>
          <p:cNvPr id="408" name="Group 4"/>
          <p:cNvGrpSpPr/>
          <p:nvPr/>
        </p:nvGrpSpPr>
        <p:grpSpPr>
          <a:xfrm>
            <a:off x="848520" y="3398760"/>
            <a:ext cx="8325360" cy="2138400"/>
            <a:chOff x="848520" y="3398760"/>
            <a:chExt cx="8325360" cy="2138400"/>
          </a:xfrm>
        </p:grpSpPr>
        <p:sp>
          <p:nvSpPr>
            <p:cNvPr id="409" name="Line 5"/>
            <p:cNvSpPr/>
            <p:nvPr/>
          </p:nvSpPr>
          <p:spPr>
            <a:xfrm>
              <a:off x="2981880" y="3633120"/>
              <a:ext cx="1905840" cy="0"/>
            </a:xfrm>
            <a:prstGeom prst="line">
              <a:avLst/>
            </a:prstGeom>
            <a:ln w="936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410" name="Line 6"/>
            <p:cNvSpPr/>
            <p:nvPr/>
          </p:nvSpPr>
          <p:spPr>
            <a:xfrm>
              <a:off x="2981880" y="3711960"/>
              <a:ext cx="0" cy="1825200"/>
            </a:xfrm>
            <a:prstGeom prst="line">
              <a:avLst/>
            </a:prstGeom>
            <a:ln w="9360" cap="rnd">
              <a:solidFill>
                <a:schemeClr val="tx1"/>
              </a:solidFill>
              <a:prstDash val="dash"/>
              <a:round/>
            </a:ln>
          </p:spPr>
          <p:style>
            <a:lnRef idx="0">
              <a:scrgbClr r="0" g="0" b="0"/>
            </a:lnRef>
            <a:fillRef idx="0">
              <a:scrgbClr r="0" g="0" b="0"/>
            </a:fillRef>
            <a:effectRef idx="0">
              <a:scrgbClr r="0" g="0" b="0"/>
            </a:effectRef>
            <a:fontRef idx="minor"/>
          </p:style>
        </p:sp>
        <p:sp>
          <p:nvSpPr>
            <p:cNvPr id="411" name="Line 7"/>
            <p:cNvSpPr/>
            <p:nvPr/>
          </p:nvSpPr>
          <p:spPr>
            <a:xfrm>
              <a:off x="4887720" y="3711960"/>
              <a:ext cx="0" cy="1825200"/>
            </a:xfrm>
            <a:prstGeom prst="line">
              <a:avLst/>
            </a:prstGeom>
            <a:ln w="9360" cap="rnd">
              <a:solidFill>
                <a:schemeClr val="tx1"/>
              </a:solidFill>
              <a:prstDash val="dash"/>
              <a:round/>
            </a:ln>
          </p:spPr>
          <p:style>
            <a:lnRef idx="0">
              <a:scrgbClr r="0" g="0" b="0"/>
            </a:lnRef>
            <a:fillRef idx="0">
              <a:scrgbClr r="0" g="0" b="0"/>
            </a:fillRef>
            <a:effectRef idx="0">
              <a:scrgbClr r="0" g="0" b="0"/>
            </a:effectRef>
            <a:fontRef idx="minor"/>
          </p:style>
        </p:sp>
        <p:sp>
          <p:nvSpPr>
            <p:cNvPr id="412" name="Line 8"/>
            <p:cNvSpPr/>
            <p:nvPr/>
          </p:nvSpPr>
          <p:spPr>
            <a:xfrm>
              <a:off x="6792120" y="3711960"/>
              <a:ext cx="0" cy="1825200"/>
            </a:xfrm>
            <a:prstGeom prst="line">
              <a:avLst/>
            </a:prstGeom>
            <a:ln w="9360" cap="rnd">
              <a:solidFill>
                <a:schemeClr val="tx1"/>
              </a:solidFill>
              <a:prstDash val="dash"/>
              <a:round/>
            </a:ln>
          </p:spPr>
          <p:style>
            <a:lnRef idx="0">
              <a:scrgbClr r="0" g="0" b="0"/>
            </a:lnRef>
            <a:fillRef idx="0">
              <a:scrgbClr r="0" g="0" b="0"/>
            </a:fillRef>
            <a:effectRef idx="0">
              <a:scrgbClr r="0" g="0" b="0"/>
            </a:effectRef>
            <a:fontRef idx="minor"/>
          </p:style>
        </p:sp>
        <p:sp>
          <p:nvSpPr>
            <p:cNvPr id="413" name="Line 9"/>
            <p:cNvSpPr/>
            <p:nvPr/>
          </p:nvSpPr>
          <p:spPr>
            <a:xfrm>
              <a:off x="8697960" y="3711960"/>
              <a:ext cx="0" cy="1825200"/>
            </a:xfrm>
            <a:prstGeom prst="line">
              <a:avLst/>
            </a:prstGeom>
            <a:ln w="9360" cap="rnd">
              <a:solidFill>
                <a:schemeClr val="tx1"/>
              </a:solidFill>
              <a:prstDash val="dash"/>
              <a:round/>
            </a:ln>
          </p:spPr>
          <p:style>
            <a:lnRef idx="0">
              <a:scrgbClr r="0" g="0" b="0"/>
            </a:lnRef>
            <a:fillRef idx="0">
              <a:scrgbClr r="0" g="0" b="0"/>
            </a:fillRef>
            <a:effectRef idx="0">
              <a:scrgbClr r="0" g="0" b="0"/>
            </a:effectRef>
            <a:fontRef idx="minor"/>
          </p:style>
        </p:sp>
        <p:sp>
          <p:nvSpPr>
            <p:cNvPr id="414" name="Line 10"/>
            <p:cNvSpPr/>
            <p:nvPr/>
          </p:nvSpPr>
          <p:spPr>
            <a:xfrm>
              <a:off x="2981880" y="3871080"/>
              <a:ext cx="9522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15" name="Line 11"/>
            <p:cNvSpPr/>
            <p:nvPr/>
          </p:nvSpPr>
          <p:spPr>
            <a:xfrm>
              <a:off x="2981880" y="3871080"/>
              <a:ext cx="0" cy="31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16" name="Line 12"/>
            <p:cNvSpPr/>
            <p:nvPr/>
          </p:nvSpPr>
          <p:spPr>
            <a:xfrm>
              <a:off x="3934080" y="3871080"/>
              <a:ext cx="0" cy="31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17" name="Line 13"/>
            <p:cNvSpPr/>
            <p:nvPr/>
          </p:nvSpPr>
          <p:spPr>
            <a:xfrm>
              <a:off x="3934080" y="4187880"/>
              <a:ext cx="9522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18" name="Line 14"/>
            <p:cNvSpPr/>
            <p:nvPr/>
          </p:nvSpPr>
          <p:spPr>
            <a:xfrm>
              <a:off x="2665080" y="4187880"/>
              <a:ext cx="3168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19" name="Line 15"/>
            <p:cNvSpPr/>
            <p:nvPr/>
          </p:nvSpPr>
          <p:spPr>
            <a:xfrm>
              <a:off x="4887720" y="3871080"/>
              <a:ext cx="9522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0" name="Line 16"/>
            <p:cNvSpPr/>
            <p:nvPr/>
          </p:nvSpPr>
          <p:spPr>
            <a:xfrm>
              <a:off x="4887720" y="3871080"/>
              <a:ext cx="0" cy="31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1" name="Line 17"/>
            <p:cNvSpPr/>
            <p:nvPr/>
          </p:nvSpPr>
          <p:spPr>
            <a:xfrm>
              <a:off x="5839920" y="3871080"/>
              <a:ext cx="0" cy="31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2" name="Line 18"/>
            <p:cNvSpPr/>
            <p:nvPr/>
          </p:nvSpPr>
          <p:spPr>
            <a:xfrm>
              <a:off x="5839920" y="4187880"/>
              <a:ext cx="9522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3" name="Line 19"/>
            <p:cNvSpPr/>
            <p:nvPr/>
          </p:nvSpPr>
          <p:spPr>
            <a:xfrm>
              <a:off x="6792120" y="3871080"/>
              <a:ext cx="95184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4" name="Line 20"/>
            <p:cNvSpPr/>
            <p:nvPr/>
          </p:nvSpPr>
          <p:spPr>
            <a:xfrm>
              <a:off x="6792120" y="3871080"/>
              <a:ext cx="0" cy="31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5" name="Line 21"/>
            <p:cNvSpPr/>
            <p:nvPr/>
          </p:nvSpPr>
          <p:spPr>
            <a:xfrm>
              <a:off x="7743960" y="3871080"/>
              <a:ext cx="0" cy="31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6" name="Line 22"/>
            <p:cNvSpPr/>
            <p:nvPr/>
          </p:nvSpPr>
          <p:spPr>
            <a:xfrm>
              <a:off x="7743960" y="4187880"/>
              <a:ext cx="9522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7" name="Line 23"/>
            <p:cNvSpPr/>
            <p:nvPr/>
          </p:nvSpPr>
          <p:spPr>
            <a:xfrm>
              <a:off x="8697960" y="3871080"/>
              <a:ext cx="0" cy="3168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8" name="Line 24"/>
            <p:cNvSpPr/>
            <p:nvPr/>
          </p:nvSpPr>
          <p:spPr>
            <a:xfrm>
              <a:off x="8697960" y="3871080"/>
              <a:ext cx="3168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29" name="CustomShape 25"/>
            <p:cNvSpPr/>
            <p:nvPr/>
          </p:nvSpPr>
          <p:spPr>
            <a:xfrm>
              <a:off x="4728960" y="5061240"/>
              <a:ext cx="316800" cy="315000"/>
            </a:xfrm>
            <a:custGeom>
              <a:avLst/>
              <a:gdLst/>
              <a:ahLst/>
              <a:cxnLst/>
              <a:rect l="l" t="t"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30" name="CustomShape 26"/>
            <p:cNvSpPr/>
            <p:nvPr/>
          </p:nvSpPr>
          <p:spPr>
            <a:xfrm>
              <a:off x="6634800" y="5061240"/>
              <a:ext cx="316800" cy="315000"/>
            </a:xfrm>
            <a:custGeom>
              <a:avLst/>
              <a:gdLst/>
              <a:ahLst/>
              <a:cxnLst/>
              <a:rect l="l" t="t"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31" name="CustomShape 27"/>
            <p:cNvSpPr/>
            <p:nvPr/>
          </p:nvSpPr>
          <p:spPr>
            <a:xfrm>
              <a:off x="8538840" y="5061240"/>
              <a:ext cx="316800" cy="315000"/>
            </a:xfrm>
            <a:custGeom>
              <a:avLst/>
              <a:gdLst/>
              <a:ahLst/>
              <a:cxnLst/>
              <a:rect l="l" t="t" r="r" b="b"/>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32" name="Line 28"/>
            <p:cNvSpPr/>
            <p:nvPr/>
          </p:nvSpPr>
          <p:spPr>
            <a:xfrm>
              <a:off x="2665080" y="5537160"/>
              <a:ext cx="6508800" cy="0"/>
            </a:xfrm>
            <a:prstGeom prst="line">
              <a:avLst/>
            </a:prstGeom>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433" name="Line 29"/>
            <p:cNvSpPr/>
            <p:nvPr/>
          </p:nvSpPr>
          <p:spPr>
            <a:xfrm flipV="1">
              <a:off x="2665080" y="3711960"/>
              <a:ext cx="0" cy="18252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4" name="CustomShape 30"/>
            <p:cNvSpPr/>
            <p:nvPr/>
          </p:nvSpPr>
          <p:spPr>
            <a:xfrm>
              <a:off x="849240" y="3876480"/>
              <a:ext cx="1599840" cy="363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Arial"/>
                  <a:ea typeface="DejaVu Sans"/>
                </a:rPr>
                <a:t>Clock (cycles)</a:t>
              </a:r>
              <a:endParaRPr lang="en-US" sz="1800" b="0" strike="noStrike" spc="-1">
                <a:latin typeface="Arial"/>
              </a:endParaRPr>
            </a:p>
          </p:txBody>
        </p:sp>
        <p:sp>
          <p:nvSpPr>
            <p:cNvPr id="435" name="CustomShape 31"/>
            <p:cNvSpPr/>
            <p:nvPr/>
          </p:nvSpPr>
          <p:spPr>
            <a:xfrm>
              <a:off x="851400" y="4352400"/>
              <a:ext cx="1865160" cy="6382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Arial"/>
                  <a:ea typeface="DejaVu Sans"/>
                </a:rPr>
                <a:t>Data transfer</a:t>
              </a:r>
              <a:br/>
              <a:r>
                <a:rPr lang="en-US" sz="1800" b="0" strike="noStrike" spc="-1">
                  <a:solidFill>
                    <a:srgbClr val="000000"/>
                  </a:solidFill>
                  <a:latin typeface="Arial"/>
                  <a:ea typeface="DejaVu Sans"/>
                </a:rPr>
                <a:t>and computation</a:t>
              </a:r>
              <a:endParaRPr lang="en-US" sz="1800" b="0" strike="noStrike" spc="-1">
                <a:latin typeface="Arial"/>
              </a:endParaRPr>
            </a:p>
          </p:txBody>
        </p:sp>
        <p:sp>
          <p:nvSpPr>
            <p:cNvPr id="436" name="CustomShape 32"/>
            <p:cNvSpPr/>
            <p:nvPr/>
          </p:nvSpPr>
          <p:spPr>
            <a:xfrm>
              <a:off x="848520" y="5066640"/>
              <a:ext cx="1473480" cy="363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Arial"/>
                  <a:ea typeface="DejaVu Sans"/>
                </a:rPr>
                <a:t>Update state</a:t>
              </a:r>
              <a:endParaRPr lang="en-US" sz="1800" b="0" strike="noStrike" spc="-1">
                <a:latin typeface="Arial"/>
              </a:endParaRPr>
            </a:p>
          </p:txBody>
        </p:sp>
        <p:sp>
          <p:nvSpPr>
            <p:cNvPr id="437" name="CustomShape 33"/>
            <p:cNvSpPr/>
            <p:nvPr/>
          </p:nvSpPr>
          <p:spPr>
            <a:xfrm>
              <a:off x="3300840" y="3552840"/>
              <a:ext cx="1267200" cy="15732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438" name="CustomShape 34"/>
            <p:cNvSpPr/>
            <p:nvPr/>
          </p:nvSpPr>
          <p:spPr>
            <a:xfrm>
              <a:off x="3229560" y="3398760"/>
              <a:ext cx="1446120" cy="363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800" b="0" strike="noStrike" spc="-1">
                  <a:solidFill>
                    <a:srgbClr val="000000"/>
                  </a:solidFill>
                  <a:latin typeface="Arial"/>
                  <a:ea typeface="DejaVu Sans"/>
                </a:rPr>
                <a:t>Clock period</a:t>
              </a:r>
              <a:endParaRPr lang="en-US" sz="1800" b="0" strike="noStrike" spc="-1">
                <a:latin typeface="Arial"/>
              </a:endParaRPr>
            </a:p>
          </p:txBody>
        </p:sp>
        <p:sp>
          <p:nvSpPr>
            <p:cNvPr id="439" name="CustomShape 35"/>
            <p:cNvSpPr/>
            <p:nvPr/>
          </p:nvSpPr>
          <p:spPr>
            <a:xfrm>
              <a:off x="4888080" y="4504680"/>
              <a:ext cx="1902240" cy="315000"/>
            </a:xfrm>
            <a:custGeom>
              <a:avLst/>
              <a:gdLst/>
              <a:ahLst/>
              <a:cxnLst/>
              <a:rect l="l" t="t"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40" name="CustomShape 36"/>
            <p:cNvSpPr/>
            <p:nvPr/>
          </p:nvSpPr>
          <p:spPr>
            <a:xfrm>
              <a:off x="2982240" y="4504680"/>
              <a:ext cx="1902240" cy="315000"/>
            </a:xfrm>
            <a:custGeom>
              <a:avLst/>
              <a:gdLst/>
              <a:ahLst/>
              <a:cxnLst/>
              <a:rect l="l" t="t"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441" name="CustomShape 37"/>
            <p:cNvSpPr/>
            <p:nvPr/>
          </p:nvSpPr>
          <p:spPr>
            <a:xfrm>
              <a:off x="6792120" y="4504680"/>
              <a:ext cx="1902240" cy="315000"/>
            </a:xfrm>
            <a:custGeom>
              <a:avLst/>
              <a:gdLst/>
              <a:ahLst/>
              <a:cxnLst/>
              <a:rect l="l" t="t" r="r" b="b"/>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grpSp>
      <p:sp>
        <p:nvSpPr>
          <p:cNvPr id="442" name="CustomShape 38"/>
          <p:cNvSpPr/>
          <p:nvPr/>
        </p:nvSpPr>
        <p:spPr>
          <a:xfrm>
            <a:off x="1487520" y="5684760"/>
            <a:ext cx="7132320" cy="1076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800080"/>
              </a:buClr>
              <a:buSzPct val="60000"/>
              <a:buFont typeface="Wingdings" charset="2"/>
              <a:buChar char=""/>
            </a:pPr>
            <a:r>
              <a:rPr lang="en-US" sz="2400" b="0" strike="noStrike" spc="-1">
                <a:solidFill>
                  <a:srgbClr val="000000"/>
                </a:solidFill>
                <a:latin typeface="Calibri"/>
                <a:ea typeface="DejaVu Sans"/>
              </a:rPr>
              <a:t>Clock period: duration of a clock cycle</a:t>
            </a:r>
            <a:endParaRPr lang="en-US" sz="2400" b="0" strike="noStrike" spc="-1">
              <a:latin typeface="Arial"/>
            </a:endParaRPr>
          </a:p>
          <a:p>
            <a:pPr marL="743040" lvl="1" indent="-284040">
              <a:lnSpc>
                <a:spcPct val="100000"/>
              </a:lnSpc>
              <a:spcBef>
                <a:spcPts val="479"/>
              </a:spcBef>
              <a:buClr>
                <a:srgbClr val="0000FF"/>
              </a:buClr>
              <a:buSzPct val="55000"/>
              <a:buFont typeface="Wingdings" charset="2"/>
              <a:buChar char=""/>
            </a:pPr>
            <a:r>
              <a:rPr lang="en-US" sz="2000" b="0" strike="noStrike" spc="-1">
                <a:solidFill>
                  <a:srgbClr val="000000"/>
                </a:solidFill>
                <a:latin typeface="Calibri"/>
                <a:ea typeface="DejaVu Sans"/>
              </a:rPr>
              <a:t>e.g., 250ps = 0.25ns = 250×10</a:t>
            </a:r>
            <a:r>
              <a:rPr lang="en-US" sz="2000" b="0" strike="noStrike" spc="-1" baseline="30000">
                <a:solidFill>
                  <a:srgbClr val="000000"/>
                </a:solidFill>
                <a:latin typeface="Calibri"/>
                <a:ea typeface="DejaVu Sans"/>
              </a:rPr>
              <a:t>–12</a:t>
            </a:r>
            <a:r>
              <a:rPr lang="en-US" sz="2000" b="0" strike="noStrike" spc="-1">
                <a:solidFill>
                  <a:srgbClr val="000000"/>
                </a:solidFill>
                <a:latin typeface="Calibri"/>
                <a:ea typeface="DejaVu Sans"/>
              </a:rPr>
              <a:t>s</a:t>
            </a:r>
            <a:endParaRPr lang="en-US" sz="2000" b="0" strike="noStrike" spc="-1">
              <a:latin typeface="Arial"/>
            </a:endParaRPr>
          </a:p>
          <a:p>
            <a:pPr marL="343080" indent="-341280">
              <a:lnSpc>
                <a:spcPct val="100000"/>
              </a:lnSpc>
              <a:spcBef>
                <a:spcPts val="561"/>
              </a:spcBef>
              <a:buClr>
                <a:srgbClr val="800080"/>
              </a:buClr>
              <a:buSzPct val="60000"/>
              <a:buFont typeface="Wingdings" charset="2"/>
              <a:buChar char=""/>
            </a:pPr>
            <a:r>
              <a:rPr lang="en-US" sz="2400" b="0" strike="noStrike" spc="-1">
                <a:solidFill>
                  <a:srgbClr val="000000"/>
                </a:solidFill>
                <a:latin typeface="Calibri"/>
                <a:ea typeface="DejaVu Sans"/>
              </a:rPr>
              <a:t>Clock frequency (rate): cycles per second</a:t>
            </a:r>
            <a:endParaRPr lang="en-US" sz="2400" b="0" strike="noStrike" spc="-1">
              <a:latin typeface="Arial"/>
            </a:endParaRPr>
          </a:p>
          <a:p>
            <a:pPr marL="743040" lvl="1" indent="-284040">
              <a:lnSpc>
                <a:spcPct val="100000"/>
              </a:lnSpc>
              <a:spcBef>
                <a:spcPts val="479"/>
              </a:spcBef>
              <a:buClr>
                <a:srgbClr val="0000FF"/>
              </a:buClr>
              <a:buSzPct val="55000"/>
              <a:buFont typeface="Wingdings" charset="2"/>
              <a:buChar char=""/>
            </a:pPr>
            <a:r>
              <a:rPr lang="en-US" sz="2000" b="0" strike="noStrike" spc="-1">
                <a:solidFill>
                  <a:srgbClr val="000000"/>
                </a:solidFill>
                <a:latin typeface="Calibri"/>
                <a:ea typeface="DejaVu Sans"/>
              </a:rPr>
              <a:t>e.g., 4.0GHz = 4000MHz = 4.0×10</a:t>
            </a:r>
            <a:r>
              <a:rPr lang="en-US" sz="2000" b="0" strike="noStrike" spc="-1" baseline="30000">
                <a:solidFill>
                  <a:srgbClr val="000000"/>
                </a:solidFill>
                <a:latin typeface="Calibri"/>
                <a:ea typeface="DejaVu Sans"/>
              </a:rPr>
              <a:t>9</a:t>
            </a:r>
            <a:r>
              <a:rPr lang="en-US" sz="2000" b="0" strike="noStrike" spc="-1">
                <a:solidFill>
                  <a:srgbClr val="000000"/>
                </a:solidFill>
                <a:latin typeface="Calibri"/>
                <a:ea typeface="DejaVu Sans"/>
              </a:rPr>
              <a:t>Hz</a:t>
            </a:r>
            <a:endParaRPr lang="en-US" sz="2000" b="0" strike="noStrike" spc="-1">
              <a:latin typeface="Arial"/>
            </a:endParaRPr>
          </a:p>
        </p:txBody>
      </p:sp>
      <p:pic>
        <p:nvPicPr>
          <p:cNvPr id="443" name="Picture 442"/>
          <p:cNvPicPr/>
          <p:nvPr/>
        </p:nvPicPr>
        <p:blipFill>
          <a:blip r:embed="rId2"/>
          <a:stretch/>
        </p:blipFill>
        <p:spPr>
          <a:xfrm>
            <a:off x="4020480" y="2800440"/>
            <a:ext cx="3453120" cy="105264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1154160" y="89280"/>
            <a:ext cx="7222680" cy="7102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000" b="1" strike="noStrike" spc="-1">
                <a:solidFill>
                  <a:srgbClr val="000000"/>
                </a:solidFill>
                <a:latin typeface="Arial"/>
                <a:ea typeface="DejaVu Sans"/>
              </a:rPr>
              <a:t>Machine Clock Rate</a:t>
            </a:r>
            <a:endParaRPr lang="en-US" sz="4000" b="0" strike="noStrike" spc="-1">
              <a:latin typeface="Arial"/>
            </a:endParaRPr>
          </a:p>
        </p:txBody>
      </p:sp>
      <p:sp>
        <p:nvSpPr>
          <p:cNvPr id="445" name="CustomShape 2"/>
          <p:cNvSpPr/>
          <p:nvPr/>
        </p:nvSpPr>
        <p:spPr>
          <a:xfrm>
            <a:off x="587880" y="1008000"/>
            <a:ext cx="8986680" cy="1419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Clock rate (clock cycles per second in MHz or GHz) is inverse of clock cycle time (clock period)</a:t>
            </a:r>
            <a:endParaRPr lang="en-US" sz="3200" b="0" strike="noStrike" spc="-1">
              <a:latin typeface="Arial"/>
            </a:endParaRPr>
          </a:p>
          <a:p>
            <a:pPr marL="343080" indent="-341280" algn="ctr">
              <a:lnSpc>
                <a:spcPct val="100000"/>
              </a:lnSpc>
              <a:spcAft>
                <a:spcPts val="1412"/>
              </a:spcAft>
            </a:pPr>
            <a:r>
              <a:rPr lang="en-US" sz="3200" b="0" strike="noStrike" spc="-1">
                <a:solidFill>
                  <a:srgbClr val="000000"/>
                </a:solidFill>
                <a:latin typeface="Arial"/>
                <a:ea typeface="DejaVu Sans"/>
              </a:rPr>
              <a:t>CC   =  1 / CR</a:t>
            </a:r>
            <a:endParaRPr lang="en-US" sz="3200" b="0" strike="noStrike" spc="-1">
              <a:latin typeface="Arial"/>
            </a:endParaRPr>
          </a:p>
        </p:txBody>
      </p:sp>
      <p:sp>
        <p:nvSpPr>
          <p:cNvPr id="446" name="Line 3"/>
          <p:cNvSpPr/>
          <p:nvPr/>
        </p:nvSpPr>
        <p:spPr>
          <a:xfrm>
            <a:off x="1679760" y="3275640"/>
            <a:ext cx="100836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47" name="Line 4"/>
          <p:cNvSpPr/>
          <p:nvPr/>
        </p:nvSpPr>
        <p:spPr>
          <a:xfrm flipV="1">
            <a:off x="4704120" y="2771640"/>
            <a:ext cx="0" cy="504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48" name="Line 5"/>
          <p:cNvSpPr/>
          <p:nvPr/>
        </p:nvSpPr>
        <p:spPr>
          <a:xfrm>
            <a:off x="2688120" y="2771640"/>
            <a:ext cx="10080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49" name="Line 6"/>
          <p:cNvSpPr/>
          <p:nvPr/>
        </p:nvSpPr>
        <p:spPr>
          <a:xfrm flipV="1">
            <a:off x="2688120" y="2771640"/>
            <a:ext cx="0" cy="504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0" name="Line 7"/>
          <p:cNvSpPr/>
          <p:nvPr/>
        </p:nvSpPr>
        <p:spPr>
          <a:xfrm>
            <a:off x="3696120" y="3275640"/>
            <a:ext cx="10080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1" name="Line 8"/>
          <p:cNvSpPr/>
          <p:nvPr/>
        </p:nvSpPr>
        <p:spPr>
          <a:xfrm flipV="1">
            <a:off x="3696120" y="2771640"/>
            <a:ext cx="0" cy="504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2" name="Line 9"/>
          <p:cNvSpPr/>
          <p:nvPr/>
        </p:nvSpPr>
        <p:spPr>
          <a:xfrm>
            <a:off x="4704120" y="2771640"/>
            <a:ext cx="10080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3" name="Line 10"/>
          <p:cNvSpPr/>
          <p:nvPr/>
        </p:nvSpPr>
        <p:spPr>
          <a:xfrm flipV="1">
            <a:off x="5712120" y="2771640"/>
            <a:ext cx="0" cy="504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4" name="Line 11"/>
          <p:cNvSpPr/>
          <p:nvPr/>
        </p:nvSpPr>
        <p:spPr>
          <a:xfrm>
            <a:off x="5712120" y="3275640"/>
            <a:ext cx="10080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5" name="Line 12"/>
          <p:cNvSpPr/>
          <p:nvPr/>
        </p:nvSpPr>
        <p:spPr>
          <a:xfrm flipV="1">
            <a:off x="6720120" y="2771640"/>
            <a:ext cx="0" cy="504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6" name="Line 13"/>
          <p:cNvSpPr/>
          <p:nvPr/>
        </p:nvSpPr>
        <p:spPr>
          <a:xfrm>
            <a:off x="6720120" y="2771640"/>
            <a:ext cx="100800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7" name="Line 14"/>
          <p:cNvSpPr/>
          <p:nvPr/>
        </p:nvSpPr>
        <p:spPr>
          <a:xfrm flipV="1">
            <a:off x="7728120" y="2771640"/>
            <a:ext cx="0" cy="50400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8" name="Line 15"/>
          <p:cNvSpPr/>
          <p:nvPr/>
        </p:nvSpPr>
        <p:spPr>
          <a:xfrm>
            <a:off x="7728120" y="3246120"/>
            <a:ext cx="1008360" cy="0"/>
          </a:xfrm>
          <a:prstGeom prst="line">
            <a:avLst/>
          </a:prstGeom>
          <a:ln w="19080">
            <a:solidFill>
              <a:schemeClr val="tx1"/>
            </a:solidFill>
            <a:round/>
          </a:ln>
        </p:spPr>
        <p:style>
          <a:lnRef idx="0">
            <a:scrgbClr r="0" g="0" b="0"/>
          </a:lnRef>
          <a:fillRef idx="0">
            <a:scrgbClr r="0" g="0" b="0"/>
          </a:fillRef>
          <a:effectRef idx="0">
            <a:scrgbClr r="0" g="0" b="0"/>
          </a:effectRef>
          <a:fontRef idx="minor"/>
        </p:style>
      </p:sp>
      <p:sp>
        <p:nvSpPr>
          <p:cNvPr id="459" name="Line 16"/>
          <p:cNvSpPr/>
          <p:nvPr/>
        </p:nvSpPr>
        <p:spPr>
          <a:xfrm>
            <a:off x="3696120" y="3443760"/>
            <a:ext cx="0" cy="2520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60" name="Line 17"/>
          <p:cNvSpPr/>
          <p:nvPr/>
        </p:nvSpPr>
        <p:spPr>
          <a:xfrm>
            <a:off x="5712120" y="3443760"/>
            <a:ext cx="0" cy="2520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61" name="CustomShape 18"/>
          <p:cNvSpPr/>
          <p:nvPr/>
        </p:nvSpPr>
        <p:spPr>
          <a:xfrm>
            <a:off x="3864240" y="3443760"/>
            <a:ext cx="1762200" cy="32868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751"/>
              </a:spcBef>
            </a:pPr>
            <a:r>
              <a:rPr lang="en-US" sz="1500" b="1" strike="noStrike" spc="-1">
                <a:solidFill>
                  <a:srgbClr val="000000"/>
                </a:solidFill>
                <a:latin typeface="Calibri"/>
                <a:ea typeface="DejaVu Sans"/>
              </a:rPr>
              <a:t>one clock period</a:t>
            </a:r>
            <a:endParaRPr lang="en-US" sz="1500" b="0" strike="noStrike" spc="-1">
              <a:latin typeface="Arial"/>
            </a:endParaRPr>
          </a:p>
        </p:txBody>
      </p:sp>
      <p:sp>
        <p:nvSpPr>
          <p:cNvPr id="462" name="Line 19"/>
          <p:cNvSpPr/>
          <p:nvPr/>
        </p:nvSpPr>
        <p:spPr>
          <a:xfrm flipH="1">
            <a:off x="3696120" y="3611520"/>
            <a:ext cx="252000" cy="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463" name="Line 20"/>
          <p:cNvSpPr/>
          <p:nvPr/>
        </p:nvSpPr>
        <p:spPr>
          <a:xfrm>
            <a:off x="5460120" y="3611520"/>
            <a:ext cx="252000" cy="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464" name="CustomShape 21"/>
          <p:cNvSpPr/>
          <p:nvPr/>
        </p:nvSpPr>
        <p:spPr>
          <a:xfrm>
            <a:off x="1848240" y="4032000"/>
            <a:ext cx="6550560" cy="299736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gn="ctr">
              <a:lnSpc>
                <a:spcPct val="100000"/>
              </a:lnSpc>
              <a:spcBef>
                <a:spcPts val="1001"/>
              </a:spcBef>
            </a:pPr>
            <a:r>
              <a:rPr lang="en-US" sz="2000" b="1" strike="noStrike" spc="-1">
                <a:solidFill>
                  <a:srgbClr val="000000"/>
                </a:solidFill>
                <a:latin typeface="Calibri"/>
                <a:ea typeface="DejaVu Sans"/>
              </a:rPr>
              <a:t>          10 nsec clock cycle  =&gt;  100 MHz clock rate</a:t>
            </a:r>
            <a:endParaRPr lang="en-US" sz="2000" b="0" strike="noStrike" spc="-1">
              <a:latin typeface="Arial"/>
            </a:endParaRPr>
          </a:p>
          <a:p>
            <a:pPr algn="ctr">
              <a:lnSpc>
                <a:spcPct val="100000"/>
              </a:lnSpc>
              <a:spcBef>
                <a:spcPts val="1001"/>
              </a:spcBef>
            </a:pPr>
            <a:r>
              <a:rPr lang="en-US" sz="2000" b="1" strike="noStrike" spc="-1">
                <a:solidFill>
                  <a:srgbClr val="000000"/>
                </a:solidFill>
                <a:latin typeface="Calibri"/>
                <a:ea typeface="DejaVu Sans"/>
              </a:rPr>
              <a:t>            5 nsec clock cycle  =&gt;  200 MHz clock rate</a:t>
            </a:r>
            <a:endParaRPr lang="en-US" sz="2000" b="0" strike="noStrike" spc="-1">
              <a:latin typeface="Arial"/>
            </a:endParaRPr>
          </a:p>
          <a:p>
            <a:pPr algn="ctr">
              <a:lnSpc>
                <a:spcPct val="100000"/>
              </a:lnSpc>
              <a:spcBef>
                <a:spcPts val="1001"/>
              </a:spcBef>
            </a:pPr>
            <a:r>
              <a:rPr lang="en-US" sz="2000" b="1" strike="noStrike" spc="-1">
                <a:solidFill>
                  <a:srgbClr val="000000"/>
                </a:solidFill>
                <a:latin typeface="Calibri"/>
                <a:ea typeface="DejaVu Sans"/>
              </a:rPr>
              <a:t>            2 nsec clock cycle  =&gt;  500 MHz clock rate</a:t>
            </a:r>
            <a:endParaRPr lang="en-US" sz="2000" b="0" strike="noStrike" spc="-1">
              <a:latin typeface="Arial"/>
            </a:endParaRPr>
          </a:p>
          <a:p>
            <a:pPr algn="ctr">
              <a:lnSpc>
                <a:spcPct val="100000"/>
              </a:lnSpc>
              <a:spcBef>
                <a:spcPts val="1001"/>
              </a:spcBef>
            </a:pPr>
            <a:r>
              <a:rPr lang="en-US" sz="2000" b="1" strike="noStrike" spc="-1">
                <a:solidFill>
                  <a:srgbClr val="000000"/>
                </a:solidFill>
                <a:latin typeface="Calibri"/>
                <a:ea typeface="DejaVu Sans"/>
              </a:rPr>
              <a:t>  1 nsec (10</a:t>
            </a:r>
            <a:r>
              <a:rPr lang="en-US" sz="2000" b="1" strike="noStrike" spc="-1" baseline="30000">
                <a:solidFill>
                  <a:srgbClr val="000000"/>
                </a:solidFill>
                <a:latin typeface="Calibri"/>
                <a:ea typeface="DejaVu Sans"/>
              </a:rPr>
              <a:t>-9</a:t>
            </a:r>
            <a:r>
              <a:rPr lang="en-US" sz="2000" b="1" strike="noStrike" spc="-1">
                <a:solidFill>
                  <a:srgbClr val="000000"/>
                </a:solidFill>
                <a:latin typeface="Calibri"/>
                <a:ea typeface="DejaVu Sans"/>
              </a:rPr>
              <a:t>) clock cycle   =&gt;  1 GHz (10</a:t>
            </a:r>
            <a:r>
              <a:rPr lang="en-US" sz="2000" b="1" strike="noStrike" spc="-1" baseline="30000">
                <a:solidFill>
                  <a:srgbClr val="000000"/>
                </a:solidFill>
                <a:latin typeface="Calibri"/>
                <a:ea typeface="DejaVu Sans"/>
              </a:rPr>
              <a:t>9</a:t>
            </a:r>
            <a:r>
              <a:rPr lang="en-US" sz="2000" b="1" strike="noStrike" spc="-1">
                <a:solidFill>
                  <a:srgbClr val="000000"/>
                </a:solidFill>
                <a:latin typeface="Calibri"/>
                <a:ea typeface="DejaVu Sans"/>
              </a:rPr>
              <a:t>) clock rate</a:t>
            </a:r>
            <a:endParaRPr lang="en-US" sz="2000" b="0" strike="noStrike" spc="-1">
              <a:latin typeface="Arial"/>
            </a:endParaRPr>
          </a:p>
          <a:p>
            <a:pPr algn="ctr">
              <a:lnSpc>
                <a:spcPct val="100000"/>
              </a:lnSpc>
              <a:spcBef>
                <a:spcPts val="1001"/>
              </a:spcBef>
            </a:pPr>
            <a:r>
              <a:rPr lang="en-US" sz="2000" b="1" strike="noStrike" spc="-1">
                <a:solidFill>
                  <a:srgbClr val="000000"/>
                </a:solidFill>
                <a:latin typeface="Calibri"/>
                <a:ea typeface="DejaVu Sans"/>
              </a:rPr>
              <a:t>        500 psec clock cycle  =&gt;   2 GHz clock rate</a:t>
            </a:r>
            <a:endParaRPr lang="en-US" sz="2000" b="0" strike="noStrike" spc="-1">
              <a:latin typeface="Arial"/>
            </a:endParaRPr>
          </a:p>
          <a:p>
            <a:pPr algn="ctr">
              <a:lnSpc>
                <a:spcPct val="100000"/>
              </a:lnSpc>
              <a:spcBef>
                <a:spcPts val="1001"/>
              </a:spcBef>
            </a:pPr>
            <a:r>
              <a:rPr lang="en-US" sz="2000" b="1" strike="noStrike" spc="-1">
                <a:solidFill>
                  <a:srgbClr val="000000"/>
                </a:solidFill>
                <a:latin typeface="Calibri"/>
                <a:ea typeface="DejaVu Sans"/>
              </a:rPr>
              <a:t>        250 psec clock cycle  =&gt;   4 GHz clock rate</a:t>
            </a:r>
            <a:endParaRPr lang="en-US" sz="2000" b="0" strike="noStrike" spc="-1">
              <a:latin typeface="Arial"/>
            </a:endParaRPr>
          </a:p>
          <a:p>
            <a:pPr algn="ctr">
              <a:lnSpc>
                <a:spcPct val="100000"/>
              </a:lnSpc>
              <a:spcBef>
                <a:spcPts val="1001"/>
              </a:spcBef>
            </a:pPr>
            <a:r>
              <a:rPr lang="en-US" sz="2000" b="1" strike="noStrike" spc="-1">
                <a:solidFill>
                  <a:srgbClr val="000000"/>
                </a:solidFill>
                <a:latin typeface="Calibri"/>
                <a:ea typeface="DejaVu Sans"/>
              </a:rPr>
              <a:t>        200 psec clock cycle  =&gt;   5 GHz clock rate</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248400" y="344880"/>
            <a:ext cx="4734000" cy="524880"/>
          </a:xfrm>
          <a:prstGeom prst="rect">
            <a:avLst/>
          </a:prstGeom>
          <a:noFill/>
          <a:ln w="9360">
            <a:noFill/>
          </a:ln>
        </p:spPr>
        <p:style>
          <a:lnRef idx="0">
            <a:scrgbClr r="0" g="0" b="0"/>
          </a:lnRef>
          <a:fillRef idx="0">
            <a:scrgbClr r="0" g="0" b="0"/>
          </a:fillRef>
          <a:effectRef idx="0">
            <a:scrgbClr r="0" g="0" b="0"/>
          </a:effectRef>
          <a:fontRef idx="minor"/>
        </p:style>
      </p:sp>
      <p:sp>
        <p:nvSpPr>
          <p:cNvPr id="466"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pPr>
            <a:br/>
            <a:br/>
            <a:br/>
            <a:endParaRPr lang="en-US" sz="1800" b="0" strike="noStrike" spc="-1">
              <a:latin typeface="Arial"/>
            </a:endParaRPr>
          </a:p>
        </p:txBody>
      </p:sp>
      <p:sp>
        <p:nvSpPr>
          <p:cNvPr id="467" name="CustomShape 3"/>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How to Improve Performance</a:t>
            </a:r>
            <a:endParaRPr lang="en-US" sz="4400" b="0" strike="noStrike" spc="-1">
              <a:latin typeface="Arial"/>
            </a:endParaRPr>
          </a:p>
        </p:txBody>
      </p:sp>
      <p:sp>
        <p:nvSpPr>
          <p:cNvPr id="468" name="CustomShape 4"/>
          <p:cNvSpPr/>
          <p:nvPr/>
        </p:nvSpPr>
        <p:spPr>
          <a:xfrm>
            <a:off x="684360" y="3254400"/>
            <a:ext cx="8269200" cy="3267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ＭＳ Ｐゴシック"/>
              </a:rPr>
              <a:t>Performance improved by</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ＭＳ Ｐゴシック"/>
              </a:rPr>
              <a:t>Reducing number of clock cycles</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ＭＳ Ｐゴシック"/>
              </a:rPr>
              <a:t>Increasing clock rate</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ＭＳ Ｐゴシック"/>
              </a:rPr>
              <a:t>Hardware designer must often trade off clock rate against cycle count</a:t>
            </a:r>
            <a:endParaRPr lang="en-US" sz="2800" b="0" strike="noStrike" spc="-1">
              <a:latin typeface="Arial"/>
            </a:endParaRPr>
          </a:p>
        </p:txBody>
      </p:sp>
      <p:pic>
        <p:nvPicPr>
          <p:cNvPr id="469" name="Picture 468"/>
          <p:cNvPicPr/>
          <p:nvPr/>
        </p:nvPicPr>
        <p:blipFill>
          <a:blip r:embed="rId2"/>
          <a:stretch/>
        </p:blipFill>
        <p:spPr>
          <a:xfrm>
            <a:off x="1168560" y="2019240"/>
            <a:ext cx="6450120" cy="1357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8">
                                            <p:txEl>
                                              <p:pRg st="1" end="1"/>
                                            </p:txEl>
                                          </p:spTgt>
                                        </p:tgtEl>
                                        <p:attrNameLst>
                                          <p:attrName>style.visibility</p:attrName>
                                        </p:attrNameLst>
                                      </p:cBhvr>
                                      <p:to>
                                        <p:strVal val="visible"/>
                                      </p:to>
                                    </p:set>
                                    <p:anim calcmode="lin" valueType="num">
                                      <p:cBhvr additive="repl">
                                        <p:cTn id="7" dur="500" fill="hold"/>
                                        <p:tgtEl>
                                          <p:spTgt spid="468">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6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8">
                                            <p:txEl>
                                              <p:pRg st="2" end="2"/>
                                            </p:txEl>
                                          </p:spTgt>
                                        </p:tgtEl>
                                        <p:attrNameLst>
                                          <p:attrName>style.visibility</p:attrName>
                                        </p:attrNameLst>
                                      </p:cBhvr>
                                      <p:to>
                                        <p:strVal val="visible"/>
                                      </p:to>
                                    </p:set>
                                    <p:anim calcmode="lin" valueType="num">
                                      <p:cBhvr additive="repl">
                                        <p:cTn id="11" dur="500" fill="hold"/>
                                        <p:tgtEl>
                                          <p:spTgt spid="468">
                                            <p:txEl>
                                              <p:pRg st="2" end="2"/>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46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8">
                                            <p:txEl>
                                              <p:pRg st="3" end="3"/>
                                            </p:txEl>
                                          </p:spTgt>
                                        </p:tgtEl>
                                        <p:attrNameLst>
                                          <p:attrName>style.visibility</p:attrName>
                                        </p:attrNameLst>
                                      </p:cBhvr>
                                      <p:to>
                                        <p:strVal val="visible"/>
                                      </p:to>
                                    </p:set>
                                    <p:anim calcmode="lin" valueType="num">
                                      <p:cBhvr additive="repl">
                                        <p:cTn id="15" dur="500" fill="hold"/>
                                        <p:tgtEl>
                                          <p:spTgt spid="468">
                                            <p:txEl>
                                              <p:pRg st="3" end="3"/>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4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248400" y="344880"/>
            <a:ext cx="7345080" cy="524880"/>
          </a:xfrm>
          <a:prstGeom prst="rect">
            <a:avLst/>
          </a:prstGeom>
          <a:noFill/>
          <a:ln w="9360">
            <a:noFill/>
          </a:ln>
        </p:spPr>
        <p:style>
          <a:lnRef idx="0">
            <a:scrgbClr r="0" g="0" b="0"/>
          </a:lnRef>
          <a:fillRef idx="0">
            <a:scrgbClr r="0" g="0" b="0"/>
          </a:fillRef>
          <a:effectRef idx="0">
            <a:scrgbClr r="0" g="0" b="0"/>
          </a:effectRef>
          <a:fontRef idx="minor"/>
        </p:style>
      </p:sp>
      <p:sp>
        <p:nvSpPr>
          <p:cNvPr id="471"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2800" b="0" strike="noStrike" spc="-1">
                <a:solidFill>
                  <a:srgbClr val="000000"/>
                </a:solidFill>
                <a:latin typeface="Arial"/>
                <a:ea typeface="DejaVu Sans"/>
              </a:rPr>
              <a:t>Could assume that number of cycles equals number of instructions</a:t>
            </a:r>
            <a:br/>
            <a:r>
              <a:rPr lang="en-US" sz="2800" b="0" strike="noStrike" spc="-1">
                <a:solidFill>
                  <a:srgbClr val="000000"/>
                </a:solidFill>
                <a:latin typeface="Arial"/>
                <a:ea typeface="DejaVu Sans"/>
              </a:rPr>
              <a:t>	</a:t>
            </a:r>
            <a:endParaRPr lang="en-US" sz="2800" b="0" strike="noStrike" spc="-1">
              <a:latin typeface="Arial"/>
            </a:endParaRPr>
          </a:p>
        </p:txBody>
      </p:sp>
      <p:sp>
        <p:nvSpPr>
          <p:cNvPr id="472" name="CustomShape 3"/>
          <p:cNvSpPr/>
          <p:nvPr/>
        </p:nvSpPr>
        <p:spPr>
          <a:xfrm>
            <a:off x="778680" y="5027400"/>
            <a:ext cx="5743800" cy="2458440"/>
          </a:xfrm>
          <a:prstGeom prst="rect">
            <a:avLst/>
          </a:prstGeom>
          <a:noFill/>
          <a:ln w="9360">
            <a:noFill/>
          </a:ln>
        </p:spPr>
        <p:style>
          <a:lnRef idx="0">
            <a:scrgbClr r="0" g="0" b="0"/>
          </a:lnRef>
          <a:fillRef idx="0">
            <a:scrgbClr r="0" g="0" b="0"/>
          </a:fillRef>
          <a:effectRef idx="0">
            <a:scrgbClr r="0" g="0" b="0"/>
          </a:effectRef>
          <a:fontRef idx="minor"/>
        </p:style>
        <p:txBody>
          <a:bodyPr wrap="none" lIns="20880" tIns="29880" rIns="20880" bIns="29880">
            <a:noAutofit/>
          </a:bodyPr>
          <a:lstStyle/>
          <a:p>
            <a:pPr>
              <a:lnSpc>
                <a:spcPts val="2316"/>
              </a:lnSpc>
            </a:pPr>
            <a:r>
              <a:rPr lang="en-US" sz="2000" b="1" i="1" strike="noStrike" spc="-1">
                <a:solidFill>
                  <a:srgbClr val="FF0000"/>
                </a:solidFill>
                <a:latin typeface="Calibri"/>
                <a:ea typeface="DejaVu Sans"/>
              </a:rPr>
              <a:t>This assumption is incorrect,</a:t>
            </a:r>
            <a:br/>
            <a:br/>
            <a:r>
              <a:rPr lang="en-US" sz="2000" b="1" i="1" strike="noStrike" spc="-1">
                <a:solidFill>
                  <a:srgbClr val="FF0000"/>
                </a:solidFill>
                <a:latin typeface="Calibri"/>
                <a:ea typeface="DejaVu Sans"/>
              </a:rPr>
              <a:t>	different instructions take different amounts of time on different machines.</a:t>
            </a:r>
            <a:br/>
            <a:br/>
            <a:r>
              <a:rPr lang="en-US" sz="2000" b="1" i="1" strike="noStrike" spc="-1">
                <a:solidFill>
                  <a:srgbClr val="FF0000"/>
                </a:solidFill>
                <a:latin typeface="Calibri"/>
                <a:ea typeface="DejaVu Sans"/>
              </a:rPr>
              <a:t>Why?</a:t>
            </a:r>
            <a:r>
              <a:rPr lang="en-US" sz="2000" b="1" i="1" strike="noStrike" spc="-1">
                <a:solidFill>
                  <a:srgbClr val="FF0000"/>
                </a:solidFill>
                <a:latin typeface="Arial"/>
                <a:ea typeface="DejaVu Sans"/>
              </a:rPr>
              <a:t>  </a:t>
            </a:r>
            <a:r>
              <a:rPr lang="en-US" sz="2000" b="1" i="1" strike="noStrike" spc="-1">
                <a:solidFill>
                  <a:srgbClr val="FF0000"/>
                </a:solidFill>
                <a:latin typeface="Calibri"/>
                <a:ea typeface="DejaVu Sans"/>
              </a:rPr>
              <a:t>hint:  remember that these are machine instructions, not lines of C code</a:t>
            </a:r>
            <a:endParaRPr lang="en-US" sz="2000" b="0" strike="noStrike" spc="-1">
              <a:latin typeface="Arial"/>
            </a:endParaRPr>
          </a:p>
        </p:txBody>
      </p:sp>
      <p:sp>
        <p:nvSpPr>
          <p:cNvPr id="473" name="CustomShape 4"/>
          <p:cNvSpPr/>
          <p:nvPr/>
        </p:nvSpPr>
        <p:spPr>
          <a:xfrm>
            <a:off x="5906520" y="4360680"/>
            <a:ext cx="771840" cy="330840"/>
          </a:xfrm>
          <a:prstGeom prst="rect">
            <a:avLst/>
          </a:prstGeom>
          <a:noFill/>
          <a:ln w="9360">
            <a:noFill/>
          </a:ln>
        </p:spPr>
        <p:style>
          <a:lnRef idx="0">
            <a:scrgbClr r="0" g="0" b="0"/>
          </a:lnRef>
          <a:fillRef idx="0">
            <a:scrgbClr r="0" g="0" b="0"/>
          </a:fillRef>
          <a:effectRef idx="0">
            <a:scrgbClr r="0" g="0" b="0"/>
          </a:effectRef>
          <a:fontRef idx="minor"/>
        </p:style>
        <p:txBody>
          <a:bodyPr wrap="none" lIns="20880" tIns="29880" rIns="20880" bIns="29880">
            <a:noAutofit/>
          </a:bodyPr>
          <a:lstStyle/>
          <a:p>
            <a:pPr>
              <a:lnSpc>
                <a:spcPts val="1542"/>
              </a:lnSpc>
            </a:pPr>
            <a:r>
              <a:rPr lang="en-US" sz="1300" b="0" strike="noStrike" spc="-1">
                <a:solidFill>
                  <a:srgbClr val="000000"/>
                </a:solidFill>
                <a:latin typeface="Arial"/>
                <a:ea typeface="DejaVu Sans"/>
              </a:rPr>
              <a:t>time</a:t>
            </a:r>
            <a:endParaRPr lang="en-US" sz="1300" b="0" strike="noStrike" spc="-1">
              <a:latin typeface="Arial"/>
            </a:endParaRPr>
          </a:p>
        </p:txBody>
      </p:sp>
      <p:grpSp>
        <p:nvGrpSpPr>
          <p:cNvPr id="474" name="Group 5"/>
          <p:cNvGrpSpPr/>
          <p:nvPr/>
        </p:nvGrpSpPr>
        <p:grpSpPr>
          <a:xfrm>
            <a:off x="2436120" y="2025720"/>
            <a:ext cx="4585320" cy="2777760"/>
            <a:chOff x="2436120" y="2025720"/>
            <a:chExt cx="4585320" cy="2777760"/>
          </a:xfrm>
        </p:grpSpPr>
        <p:sp>
          <p:nvSpPr>
            <p:cNvPr id="475" name="Line 6"/>
            <p:cNvSpPr/>
            <p:nvPr/>
          </p:nvSpPr>
          <p:spPr>
            <a:xfrm>
              <a:off x="2436120" y="4673880"/>
              <a:ext cx="4585320" cy="0"/>
            </a:xfrm>
            <a:prstGeom prst="line">
              <a:avLst/>
            </a:prstGeom>
            <a:ln w="12600">
              <a:solidFill>
                <a:srgbClr val="000000"/>
              </a:solidFill>
              <a:round/>
              <a:tailEnd type="stealth" w="med" len="med"/>
            </a:ln>
          </p:spPr>
          <p:style>
            <a:lnRef idx="0">
              <a:scrgbClr r="0" g="0" b="0"/>
            </a:lnRef>
            <a:fillRef idx="0">
              <a:scrgbClr r="0" g="0" b="0"/>
            </a:fillRef>
            <a:effectRef idx="0">
              <a:scrgbClr r="0" g="0" b="0"/>
            </a:effectRef>
            <a:fontRef idx="minor"/>
          </p:style>
        </p:sp>
        <p:sp>
          <p:nvSpPr>
            <p:cNvPr id="476" name="Line 7"/>
            <p:cNvSpPr/>
            <p:nvPr/>
          </p:nvSpPr>
          <p:spPr>
            <a:xfrm flipV="1">
              <a:off x="267408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77" name="Line 8"/>
            <p:cNvSpPr/>
            <p:nvPr/>
          </p:nvSpPr>
          <p:spPr>
            <a:xfrm flipV="1">
              <a:off x="317268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78" name="Line 9"/>
            <p:cNvSpPr/>
            <p:nvPr/>
          </p:nvSpPr>
          <p:spPr>
            <a:xfrm flipV="1">
              <a:off x="366984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79" name="Line 10"/>
            <p:cNvSpPr/>
            <p:nvPr/>
          </p:nvSpPr>
          <p:spPr>
            <a:xfrm flipV="1">
              <a:off x="416700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80" name="Line 11"/>
            <p:cNvSpPr/>
            <p:nvPr/>
          </p:nvSpPr>
          <p:spPr>
            <a:xfrm flipV="1">
              <a:off x="466560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81" name="Line 12"/>
            <p:cNvSpPr/>
            <p:nvPr/>
          </p:nvSpPr>
          <p:spPr>
            <a:xfrm flipV="1">
              <a:off x="516276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82" name="Line 13"/>
            <p:cNvSpPr/>
            <p:nvPr/>
          </p:nvSpPr>
          <p:spPr>
            <a:xfrm flipV="1">
              <a:off x="565992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83" name="Line 14"/>
            <p:cNvSpPr/>
            <p:nvPr/>
          </p:nvSpPr>
          <p:spPr>
            <a:xfrm flipV="1">
              <a:off x="6158520" y="4544280"/>
              <a:ext cx="0" cy="259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484" name="CustomShape 15"/>
            <p:cNvSpPr/>
            <p:nvPr/>
          </p:nvSpPr>
          <p:spPr>
            <a:xfrm rot="16200000">
              <a:off x="2066760" y="2715840"/>
              <a:ext cx="1807560" cy="426960"/>
            </a:xfrm>
            <a:prstGeom prst="rect">
              <a:avLst/>
            </a:prstGeom>
            <a:noFill/>
            <a:ln w="9360">
              <a:noFill/>
            </a:ln>
          </p:spPr>
          <p:style>
            <a:lnRef idx="0">
              <a:scrgbClr r="0" g="0" b="0"/>
            </a:lnRef>
            <a:fillRef idx="0">
              <a:scrgbClr r="0" g="0" b="0"/>
            </a:fillRef>
            <a:effectRef idx="0">
              <a:scrgbClr r="0" g="0" b="0"/>
            </a:effectRef>
            <a:fontRef idx="minor"/>
          </p:style>
          <p:txBody>
            <a:bodyPr wrap="none" lIns="19080" tIns="27000" rIns="19080" bIns="27000">
              <a:noAutofit/>
            </a:bodyPr>
            <a:lstStyle/>
            <a:p>
              <a:pPr>
                <a:lnSpc>
                  <a:spcPts val="2316"/>
                </a:lnSpc>
              </a:pPr>
              <a:r>
                <a:rPr lang="en-US" sz="2000" b="0" strike="noStrike" spc="-1">
                  <a:solidFill>
                    <a:srgbClr val="000000"/>
                  </a:solidFill>
                  <a:latin typeface="Arial"/>
                  <a:ea typeface="DejaVu Sans"/>
                </a:rPr>
                <a:t>1st instruction</a:t>
              </a:r>
              <a:endParaRPr lang="en-US" sz="2000" b="0" strike="noStrike" spc="-1">
                <a:latin typeface="Arial"/>
              </a:endParaRPr>
            </a:p>
          </p:txBody>
        </p:sp>
        <p:sp>
          <p:nvSpPr>
            <p:cNvPr id="485" name="CustomShape 16"/>
            <p:cNvSpPr/>
            <p:nvPr/>
          </p:nvSpPr>
          <p:spPr>
            <a:xfrm rot="16200000">
              <a:off x="2563920" y="2715840"/>
              <a:ext cx="1807560" cy="426960"/>
            </a:xfrm>
            <a:prstGeom prst="rect">
              <a:avLst/>
            </a:prstGeom>
            <a:noFill/>
            <a:ln w="9360">
              <a:noFill/>
            </a:ln>
          </p:spPr>
          <p:style>
            <a:lnRef idx="0">
              <a:scrgbClr r="0" g="0" b="0"/>
            </a:lnRef>
            <a:fillRef idx="0">
              <a:scrgbClr r="0" g="0" b="0"/>
            </a:fillRef>
            <a:effectRef idx="0">
              <a:scrgbClr r="0" g="0" b="0"/>
            </a:effectRef>
            <a:fontRef idx="minor"/>
          </p:style>
          <p:txBody>
            <a:bodyPr wrap="none" lIns="19080" tIns="27000" rIns="19080" bIns="27000">
              <a:noAutofit/>
            </a:bodyPr>
            <a:lstStyle/>
            <a:p>
              <a:pPr>
                <a:lnSpc>
                  <a:spcPts val="2316"/>
                </a:lnSpc>
              </a:pPr>
              <a:r>
                <a:rPr lang="en-US" sz="2000" b="0" strike="noStrike" spc="-1">
                  <a:solidFill>
                    <a:srgbClr val="000000"/>
                  </a:solidFill>
                  <a:latin typeface="Arial"/>
                  <a:ea typeface="DejaVu Sans"/>
                </a:rPr>
                <a:t>2nd instruction</a:t>
              </a:r>
              <a:endParaRPr lang="en-US" sz="2000" b="0" strike="noStrike" spc="-1">
                <a:latin typeface="Arial"/>
              </a:endParaRPr>
            </a:p>
          </p:txBody>
        </p:sp>
        <p:sp>
          <p:nvSpPr>
            <p:cNvPr id="486" name="CustomShape 17"/>
            <p:cNvSpPr/>
            <p:nvPr/>
          </p:nvSpPr>
          <p:spPr>
            <a:xfrm rot="16200000">
              <a:off x="3061080" y="2715840"/>
              <a:ext cx="1807560" cy="426960"/>
            </a:xfrm>
            <a:prstGeom prst="rect">
              <a:avLst/>
            </a:prstGeom>
            <a:noFill/>
            <a:ln w="9360">
              <a:noFill/>
            </a:ln>
          </p:spPr>
          <p:style>
            <a:lnRef idx="0">
              <a:scrgbClr r="0" g="0" b="0"/>
            </a:lnRef>
            <a:fillRef idx="0">
              <a:scrgbClr r="0" g="0" b="0"/>
            </a:fillRef>
            <a:effectRef idx="0">
              <a:scrgbClr r="0" g="0" b="0"/>
            </a:effectRef>
            <a:fontRef idx="minor"/>
          </p:style>
          <p:txBody>
            <a:bodyPr wrap="none" lIns="19080" tIns="27000" rIns="19080" bIns="27000">
              <a:noAutofit/>
            </a:bodyPr>
            <a:lstStyle/>
            <a:p>
              <a:pPr>
                <a:lnSpc>
                  <a:spcPts val="2316"/>
                </a:lnSpc>
              </a:pPr>
              <a:r>
                <a:rPr lang="en-US" sz="2000" b="0" strike="noStrike" spc="-1">
                  <a:solidFill>
                    <a:srgbClr val="000000"/>
                  </a:solidFill>
                  <a:latin typeface="Arial"/>
                  <a:ea typeface="DejaVu Sans"/>
                </a:rPr>
                <a:t>3rd instruction</a:t>
              </a:r>
              <a:endParaRPr lang="en-US" sz="2000" b="0" strike="noStrike" spc="-1">
                <a:latin typeface="Arial"/>
              </a:endParaRPr>
            </a:p>
          </p:txBody>
        </p:sp>
        <p:sp>
          <p:nvSpPr>
            <p:cNvPr id="487" name="CustomShape 18"/>
            <p:cNvSpPr/>
            <p:nvPr/>
          </p:nvSpPr>
          <p:spPr>
            <a:xfrm rot="16200000">
              <a:off x="4126680" y="3282840"/>
              <a:ext cx="675360" cy="425160"/>
            </a:xfrm>
            <a:prstGeom prst="rect">
              <a:avLst/>
            </a:prstGeom>
            <a:noFill/>
            <a:ln w="9360">
              <a:noFill/>
            </a:ln>
          </p:spPr>
          <p:style>
            <a:lnRef idx="0">
              <a:scrgbClr r="0" g="0" b="0"/>
            </a:lnRef>
            <a:fillRef idx="0">
              <a:scrgbClr r="0" g="0" b="0"/>
            </a:fillRef>
            <a:effectRef idx="0">
              <a:scrgbClr r="0" g="0" b="0"/>
            </a:effectRef>
            <a:fontRef idx="minor"/>
          </p:style>
          <p:txBody>
            <a:bodyPr wrap="none" lIns="19080" tIns="27000" rIns="19080" bIns="27000">
              <a:noAutofit/>
            </a:bodyPr>
            <a:lstStyle/>
            <a:p>
              <a:pPr>
                <a:lnSpc>
                  <a:spcPts val="2316"/>
                </a:lnSpc>
              </a:pPr>
              <a:r>
                <a:rPr lang="en-US" sz="2000" b="0" strike="noStrike" spc="-1">
                  <a:solidFill>
                    <a:srgbClr val="000000"/>
                  </a:solidFill>
                  <a:latin typeface="Arial"/>
                  <a:ea typeface="DejaVu Sans"/>
                </a:rPr>
                <a:t>4th</a:t>
              </a:r>
              <a:endParaRPr lang="en-US" sz="2000" b="0" strike="noStrike" spc="-1">
                <a:latin typeface="Arial"/>
              </a:endParaRPr>
            </a:p>
          </p:txBody>
        </p:sp>
        <p:sp>
          <p:nvSpPr>
            <p:cNvPr id="488" name="CustomShape 19"/>
            <p:cNvSpPr/>
            <p:nvPr/>
          </p:nvSpPr>
          <p:spPr>
            <a:xfrm rot="16200000">
              <a:off x="4623840" y="3282840"/>
              <a:ext cx="675360" cy="426960"/>
            </a:xfrm>
            <a:prstGeom prst="rect">
              <a:avLst/>
            </a:prstGeom>
            <a:noFill/>
            <a:ln w="9360">
              <a:noFill/>
            </a:ln>
          </p:spPr>
          <p:style>
            <a:lnRef idx="0">
              <a:scrgbClr r="0" g="0" b="0"/>
            </a:lnRef>
            <a:fillRef idx="0">
              <a:scrgbClr r="0" g="0" b="0"/>
            </a:fillRef>
            <a:effectRef idx="0">
              <a:scrgbClr r="0" g="0" b="0"/>
            </a:effectRef>
            <a:fontRef idx="minor"/>
          </p:style>
          <p:txBody>
            <a:bodyPr wrap="none" lIns="19080" tIns="27000" rIns="19080" bIns="27000">
              <a:noAutofit/>
            </a:bodyPr>
            <a:lstStyle/>
            <a:p>
              <a:pPr>
                <a:lnSpc>
                  <a:spcPts val="2316"/>
                </a:lnSpc>
              </a:pPr>
              <a:r>
                <a:rPr lang="en-US" sz="2000" b="0" strike="noStrike" spc="-1">
                  <a:solidFill>
                    <a:srgbClr val="000000"/>
                  </a:solidFill>
                  <a:latin typeface="Arial"/>
                  <a:ea typeface="DejaVu Sans"/>
                </a:rPr>
                <a:t>5th</a:t>
              </a:r>
              <a:endParaRPr lang="en-US" sz="2000" b="0" strike="noStrike" spc="-1">
                <a:latin typeface="Arial"/>
              </a:endParaRPr>
            </a:p>
          </p:txBody>
        </p:sp>
        <p:sp>
          <p:nvSpPr>
            <p:cNvPr id="489" name="CustomShape 20"/>
            <p:cNvSpPr/>
            <p:nvPr/>
          </p:nvSpPr>
          <p:spPr>
            <a:xfrm rot="16200000">
              <a:off x="5121000" y="3282840"/>
              <a:ext cx="675360" cy="426960"/>
            </a:xfrm>
            <a:prstGeom prst="rect">
              <a:avLst/>
            </a:prstGeom>
            <a:noFill/>
            <a:ln w="9360">
              <a:noFill/>
            </a:ln>
          </p:spPr>
          <p:style>
            <a:lnRef idx="0">
              <a:scrgbClr r="0" g="0" b="0"/>
            </a:lnRef>
            <a:fillRef idx="0">
              <a:scrgbClr r="0" g="0" b="0"/>
            </a:fillRef>
            <a:effectRef idx="0">
              <a:scrgbClr r="0" g="0" b="0"/>
            </a:effectRef>
            <a:fontRef idx="minor"/>
          </p:style>
          <p:txBody>
            <a:bodyPr wrap="none" lIns="19080" tIns="27000" rIns="19080" bIns="27000">
              <a:noAutofit/>
            </a:bodyPr>
            <a:lstStyle/>
            <a:p>
              <a:pPr>
                <a:lnSpc>
                  <a:spcPts val="2316"/>
                </a:lnSpc>
              </a:pPr>
              <a:r>
                <a:rPr lang="en-US" sz="2000" b="0" strike="noStrike" spc="-1">
                  <a:solidFill>
                    <a:srgbClr val="000000"/>
                  </a:solidFill>
                  <a:latin typeface="Arial"/>
                  <a:ea typeface="DejaVu Sans"/>
                </a:rPr>
                <a:t>6th</a:t>
              </a:r>
              <a:endParaRPr lang="en-US" sz="2000" b="0" strike="noStrike" spc="-1">
                <a:latin typeface="Arial"/>
              </a:endParaRPr>
            </a:p>
          </p:txBody>
        </p:sp>
        <p:sp>
          <p:nvSpPr>
            <p:cNvPr id="490" name="CustomShape 21"/>
            <p:cNvSpPr/>
            <p:nvPr/>
          </p:nvSpPr>
          <p:spPr>
            <a:xfrm rot="16200000">
              <a:off x="5619600" y="3158640"/>
              <a:ext cx="675360" cy="425160"/>
            </a:xfrm>
            <a:prstGeom prst="rect">
              <a:avLst/>
            </a:prstGeom>
            <a:noFill/>
            <a:ln w="9360">
              <a:noFill/>
            </a:ln>
          </p:spPr>
          <p:style>
            <a:lnRef idx="0">
              <a:scrgbClr r="0" g="0" b="0"/>
            </a:lnRef>
            <a:fillRef idx="0">
              <a:scrgbClr r="0" g="0" b="0"/>
            </a:fillRef>
            <a:effectRef idx="0">
              <a:scrgbClr r="0" g="0" b="0"/>
            </a:effectRef>
            <a:fontRef idx="minor"/>
          </p:style>
          <p:txBody>
            <a:bodyPr wrap="none" lIns="19080" tIns="27000" rIns="19080" bIns="27000">
              <a:noAutofit/>
            </a:bodyPr>
            <a:lstStyle/>
            <a:p>
              <a:pPr>
                <a:lnSpc>
                  <a:spcPts val="2316"/>
                </a:lnSpc>
              </a:pPr>
              <a:r>
                <a:rPr lang="en-US" sz="2000" b="0" strike="noStrike" spc="-1">
                  <a:solidFill>
                    <a:srgbClr val="000000"/>
                  </a:solidFill>
                  <a:latin typeface="Arial"/>
                  <a:ea typeface="DejaVu Sans"/>
                </a:rPr>
                <a:t>...</a:t>
              </a:r>
              <a:endParaRPr lang="en-US" sz="2000" b="0" strike="noStrike" spc="-1">
                <a:latin typeface="Arial"/>
              </a:endParaRPr>
            </a:p>
          </p:txBody>
        </p:sp>
        <p:sp>
          <p:nvSpPr>
            <p:cNvPr id="491" name="CustomShape 22"/>
            <p:cNvSpPr/>
            <p:nvPr/>
          </p:nvSpPr>
          <p:spPr>
            <a:xfrm>
              <a:off x="2681280" y="3921480"/>
              <a:ext cx="497160" cy="2466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492" name="CustomShape 23"/>
            <p:cNvSpPr/>
            <p:nvPr/>
          </p:nvSpPr>
          <p:spPr>
            <a:xfrm>
              <a:off x="3179880" y="3921480"/>
              <a:ext cx="495360" cy="2466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493" name="CustomShape 24"/>
            <p:cNvSpPr/>
            <p:nvPr/>
          </p:nvSpPr>
          <p:spPr>
            <a:xfrm>
              <a:off x="3677040" y="3921480"/>
              <a:ext cx="495360" cy="2466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494" name="CustomShape 25"/>
            <p:cNvSpPr/>
            <p:nvPr/>
          </p:nvSpPr>
          <p:spPr>
            <a:xfrm>
              <a:off x="4174200" y="3921480"/>
              <a:ext cx="495360" cy="2466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495" name="CustomShape 26"/>
            <p:cNvSpPr/>
            <p:nvPr/>
          </p:nvSpPr>
          <p:spPr>
            <a:xfrm>
              <a:off x="4672800" y="3921480"/>
              <a:ext cx="495360" cy="2466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496" name="CustomShape 27"/>
            <p:cNvSpPr/>
            <p:nvPr/>
          </p:nvSpPr>
          <p:spPr>
            <a:xfrm>
              <a:off x="5169960" y="3921480"/>
              <a:ext cx="495360" cy="2466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497" name="CustomShape 28"/>
            <p:cNvSpPr/>
            <p:nvPr/>
          </p:nvSpPr>
          <p:spPr>
            <a:xfrm>
              <a:off x="5666760" y="3921480"/>
              <a:ext cx="495360" cy="2466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grpSp>
      <p:sp>
        <p:nvSpPr>
          <p:cNvPr id="498" name="CustomShape 29"/>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600" b="1" strike="noStrike" spc="-1">
                <a:solidFill>
                  <a:srgbClr val="000000"/>
                </a:solidFill>
                <a:latin typeface="Arial"/>
                <a:ea typeface="DejaVu Sans"/>
              </a:rPr>
              <a:t>How many cycles are required for a program?</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248400" y="344880"/>
            <a:ext cx="8435520" cy="524880"/>
          </a:xfrm>
          <a:prstGeom prst="rect">
            <a:avLst/>
          </a:prstGeom>
          <a:noFill/>
          <a:ln w="9360">
            <a:noFill/>
          </a:ln>
        </p:spPr>
        <p:style>
          <a:lnRef idx="0">
            <a:scrgbClr r="0" g="0" b="0"/>
          </a:lnRef>
          <a:fillRef idx="0">
            <a:scrgbClr r="0" g="0" b="0"/>
          </a:fillRef>
          <a:effectRef idx="0">
            <a:scrgbClr r="0" g="0" b="0"/>
          </a:effectRef>
          <a:fontRef idx="minor"/>
        </p:style>
      </p:sp>
      <p:sp>
        <p:nvSpPr>
          <p:cNvPr id="500" name="CustomShape 2"/>
          <p:cNvSpPr/>
          <p:nvPr/>
        </p:nvSpPr>
        <p:spPr>
          <a:xfrm>
            <a:off x="420120" y="2939760"/>
            <a:ext cx="8482680" cy="4449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200000"/>
              </a:lnSpc>
              <a:spcAft>
                <a:spcPts val="1412"/>
              </a:spcAft>
              <a:buClr>
                <a:srgbClr val="000000"/>
              </a:buClr>
              <a:buFont typeface="Symbol"/>
              <a:buChar char=""/>
            </a:pPr>
            <a:r>
              <a:rPr lang="en-US" sz="2400" b="0" strike="noStrike" spc="-1">
                <a:solidFill>
                  <a:srgbClr val="000000"/>
                </a:solidFill>
                <a:latin typeface="Arial"/>
                <a:ea typeface="DejaVu Sans"/>
              </a:rPr>
              <a:t>Floating point operations take longer than integer ones</a:t>
            </a:r>
            <a:endParaRPr lang="en-US" sz="2400" b="0" strike="noStrike" spc="-1">
              <a:latin typeface="Arial"/>
            </a:endParaRPr>
          </a:p>
          <a:p>
            <a:pPr marL="343080" indent="-341280">
              <a:lnSpc>
                <a:spcPct val="200000"/>
              </a:lnSpc>
              <a:spcAft>
                <a:spcPts val="1412"/>
              </a:spcAft>
              <a:buClr>
                <a:srgbClr val="000000"/>
              </a:buClr>
              <a:buFont typeface="Symbol"/>
              <a:buChar char=""/>
            </a:pPr>
            <a:r>
              <a:rPr lang="en-US" sz="2400" b="0" strike="noStrike" spc="-1">
                <a:solidFill>
                  <a:srgbClr val="000000"/>
                </a:solidFill>
                <a:latin typeface="Arial"/>
                <a:ea typeface="DejaVu Sans"/>
              </a:rPr>
              <a:t>Accessing memory takes more time than accessing registers</a:t>
            </a:r>
            <a:endParaRPr lang="en-US" sz="2400" b="0" strike="noStrike" spc="-1">
              <a:latin typeface="Arial"/>
            </a:endParaRPr>
          </a:p>
          <a:p>
            <a:pPr marL="343080" indent="-341280">
              <a:lnSpc>
                <a:spcPct val="100000"/>
              </a:lnSpc>
              <a:spcAft>
                <a:spcPts val="1412"/>
              </a:spcAft>
              <a:buClr>
                <a:srgbClr val="000000"/>
              </a:buClr>
              <a:buFont typeface="Symbol"/>
              <a:buChar char=""/>
            </a:pPr>
            <a:r>
              <a:rPr lang="en-US" sz="2400" b="0" i="1" strike="noStrike" spc="-1">
                <a:solidFill>
                  <a:srgbClr val="000000"/>
                </a:solidFill>
                <a:latin typeface="Times New Roman"/>
                <a:ea typeface="DejaVu Sans"/>
              </a:rPr>
              <a:t> </a:t>
            </a:r>
            <a:r>
              <a:rPr lang="en-US" sz="2400" b="1" i="1" strike="noStrike" spc="-1">
                <a:solidFill>
                  <a:srgbClr val="FF0000"/>
                </a:solidFill>
                <a:latin typeface="Times New Roman"/>
                <a:ea typeface="DejaVu Sans"/>
              </a:rPr>
              <a:t>Important point:  changing the cycle time often changes the number of cycles required for various instructions (more later</a:t>
            </a:r>
            <a:r>
              <a:rPr lang="en-US" sz="2400" b="0" i="1" strike="noStrike" spc="-1">
                <a:solidFill>
                  <a:srgbClr val="000000"/>
                </a:solidFill>
                <a:latin typeface="Times New Roman"/>
                <a:ea typeface="DejaVu Sans"/>
              </a:rPr>
              <a:t>)</a:t>
            </a:r>
            <a:endParaRPr lang="en-US" sz="2400" b="0" strike="noStrike" spc="-1">
              <a:latin typeface="Arial"/>
            </a:endParaRPr>
          </a:p>
        </p:txBody>
      </p:sp>
      <p:sp>
        <p:nvSpPr>
          <p:cNvPr id="501" name="CustomShape 3"/>
          <p:cNvSpPr/>
          <p:nvPr/>
        </p:nvSpPr>
        <p:spPr>
          <a:xfrm>
            <a:off x="8621640" y="2408400"/>
            <a:ext cx="771840" cy="329040"/>
          </a:xfrm>
          <a:prstGeom prst="rect">
            <a:avLst/>
          </a:prstGeom>
          <a:noFill/>
          <a:ln w="9360">
            <a:noFill/>
          </a:ln>
        </p:spPr>
        <p:style>
          <a:lnRef idx="0">
            <a:scrgbClr r="0" g="0" b="0"/>
          </a:lnRef>
          <a:fillRef idx="0">
            <a:scrgbClr r="0" g="0" b="0"/>
          </a:fillRef>
          <a:effectRef idx="0">
            <a:scrgbClr r="0" g="0" b="0"/>
          </a:effectRef>
          <a:fontRef idx="minor"/>
        </p:style>
        <p:txBody>
          <a:bodyPr wrap="none" lIns="20880" tIns="29880" rIns="20880" bIns="29880">
            <a:noAutofit/>
          </a:bodyPr>
          <a:lstStyle/>
          <a:p>
            <a:pPr>
              <a:lnSpc>
                <a:spcPts val="1542"/>
              </a:lnSpc>
            </a:pPr>
            <a:r>
              <a:rPr lang="en-US" sz="1300" b="0" strike="noStrike" spc="-1">
                <a:solidFill>
                  <a:srgbClr val="000000"/>
                </a:solidFill>
                <a:latin typeface="Arial"/>
                <a:ea typeface="DejaVu Sans"/>
              </a:rPr>
              <a:t>time</a:t>
            </a:r>
            <a:endParaRPr lang="en-US" sz="1300" b="0" strike="noStrike" spc="-1">
              <a:latin typeface="Arial"/>
            </a:endParaRPr>
          </a:p>
        </p:txBody>
      </p:sp>
      <p:sp>
        <p:nvSpPr>
          <p:cNvPr id="502" name="CustomShape 4"/>
          <p:cNvSpPr/>
          <p:nvPr/>
        </p:nvSpPr>
        <p:spPr>
          <a:xfrm>
            <a:off x="2388960" y="1713240"/>
            <a:ext cx="7455240" cy="1589040"/>
          </a:xfrm>
          <a:prstGeom prst="rect">
            <a:avLst/>
          </a:prstGeom>
          <a:noFill/>
          <a:ln w="9360">
            <a:noFill/>
          </a:ln>
        </p:spPr>
        <p:style>
          <a:lnRef idx="0">
            <a:scrgbClr r="0" g="0" b="0"/>
          </a:lnRef>
          <a:fillRef idx="0">
            <a:scrgbClr r="0" g="0" b="0"/>
          </a:fillRef>
          <a:effectRef idx="0">
            <a:scrgbClr r="0" g="0" b="0"/>
          </a:effectRef>
          <a:fontRef idx="minor"/>
        </p:style>
      </p:sp>
      <p:grpSp>
        <p:nvGrpSpPr>
          <p:cNvPr id="503" name="Group 5"/>
          <p:cNvGrpSpPr/>
          <p:nvPr/>
        </p:nvGrpSpPr>
        <p:grpSpPr>
          <a:xfrm>
            <a:off x="1075680" y="1459440"/>
            <a:ext cx="7393320" cy="1329480"/>
            <a:chOff x="1075680" y="1459440"/>
            <a:chExt cx="7393320" cy="1329480"/>
          </a:xfrm>
        </p:grpSpPr>
        <p:sp>
          <p:nvSpPr>
            <p:cNvPr id="504" name="Line 6"/>
            <p:cNvSpPr/>
            <p:nvPr/>
          </p:nvSpPr>
          <p:spPr>
            <a:xfrm>
              <a:off x="1075680" y="2593800"/>
              <a:ext cx="7393320" cy="0"/>
            </a:xfrm>
            <a:prstGeom prst="line">
              <a:avLst/>
            </a:prstGeom>
            <a:ln w="12600">
              <a:solidFill>
                <a:srgbClr val="000000"/>
              </a:solidFill>
              <a:round/>
              <a:tailEnd type="stealth" w="med" len="med"/>
            </a:ln>
          </p:spPr>
          <p:style>
            <a:lnRef idx="0">
              <a:scrgbClr r="0" g="0" b="0"/>
            </a:lnRef>
            <a:fillRef idx="0">
              <a:scrgbClr r="0" g="0" b="0"/>
            </a:fillRef>
            <a:effectRef idx="0">
              <a:scrgbClr r="0" g="0" b="0"/>
            </a:effectRef>
            <a:fontRef idx="minor"/>
          </p:style>
        </p:sp>
        <p:sp>
          <p:nvSpPr>
            <p:cNvPr id="505" name="Line 7"/>
            <p:cNvSpPr/>
            <p:nvPr/>
          </p:nvSpPr>
          <p:spPr>
            <a:xfrm flipV="1">
              <a:off x="145944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06" name="Line 8"/>
            <p:cNvSpPr/>
            <p:nvPr/>
          </p:nvSpPr>
          <p:spPr>
            <a:xfrm flipV="1">
              <a:off x="226404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07" name="Line 9"/>
            <p:cNvSpPr/>
            <p:nvPr/>
          </p:nvSpPr>
          <p:spPr>
            <a:xfrm flipV="1">
              <a:off x="306540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08" name="Line 10"/>
            <p:cNvSpPr/>
            <p:nvPr/>
          </p:nvSpPr>
          <p:spPr>
            <a:xfrm flipV="1">
              <a:off x="386676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09" name="Line 11"/>
            <p:cNvSpPr/>
            <p:nvPr/>
          </p:nvSpPr>
          <p:spPr>
            <a:xfrm flipV="1">
              <a:off x="467100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10" name="Line 12"/>
            <p:cNvSpPr/>
            <p:nvPr/>
          </p:nvSpPr>
          <p:spPr>
            <a:xfrm flipV="1">
              <a:off x="547236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11" name="Line 13"/>
            <p:cNvSpPr/>
            <p:nvPr/>
          </p:nvSpPr>
          <p:spPr>
            <a:xfrm flipV="1">
              <a:off x="627372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12" name="Line 14"/>
            <p:cNvSpPr/>
            <p:nvPr/>
          </p:nvSpPr>
          <p:spPr>
            <a:xfrm flipV="1">
              <a:off x="7077960" y="2398680"/>
              <a:ext cx="0" cy="3902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513" name="CustomShape 15"/>
            <p:cNvSpPr/>
            <p:nvPr/>
          </p:nvSpPr>
          <p:spPr>
            <a:xfrm>
              <a:off x="1471320" y="1459440"/>
              <a:ext cx="802440" cy="37296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514" name="CustomShape 16"/>
            <p:cNvSpPr/>
            <p:nvPr/>
          </p:nvSpPr>
          <p:spPr>
            <a:xfrm>
              <a:off x="2275560" y="1459440"/>
              <a:ext cx="1600920" cy="37296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515" name="CustomShape 17"/>
            <p:cNvSpPr/>
            <p:nvPr/>
          </p:nvSpPr>
          <p:spPr>
            <a:xfrm>
              <a:off x="5483880" y="1459440"/>
              <a:ext cx="1603800" cy="37296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516" name="CustomShape 18"/>
            <p:cNvSpPr/>
            <p:nvPr/>
          </p:nvSpPr>
          <p:spPr>
            <a:xfrm>
              <a:off x="3878280" y="1459440"/>
              <a:ext cx="802440" cy="37296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sp>
          <p:nvSpPr>
            <p:cNvPr id="517" name="CustomShape 19"/>
            <p:cNvSpPr/>
            <p:nvPr/>
          </p:nvSpPr>
          <p:spPr>
            <a:xfrm>
              <a:off x="4682520" y="1459440"/>
              <a:ext cx="799560" cy="37296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sp>
      </p:grpSp>
      <p:sp>
        <p:nvSpPr>
          <p:cNvPr id="518" name="CustomShape 20"/>
          <p:cNvSpPr/>
          <p:nvPr/>
        </p:nvSpPr>
        <p:spPr>
          <a:xfrm>
            <a:off x="252000" y="83880"/>
            <a:ext cx="923868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600" b="1" strike="noStrike" spc="-1">
                <a:solidFill>
                  <a:srgbClr val="000000"/>
                </a:solidFill>
                <a:latin typeface="Arial"/>
                <a:ea typeface="DejaVu Sans"/>
              </a:rPr>
              <a:t>Different numbers of cycles for different instructions</a:t>
            </a:r>
            <a:endParaRPr lang="en-US" sz="2600" b="0" strike="noStrike" spc="-1">
              <a:latin typeface="Arial"/>
            </a:endParaRPr>
          </a:p>
        </p:txBody>
      </p:sp>
      <p:sp>
        <p:nvSpPr>
          <p:cNvPr id="519" name="CustomShape 21"/>
          <p:cNvSpPr/>
          <p:nvPr/>
        </p:nvSpPr>
        <p:spPr>
          <a:xfrm>
            <a:off x="66600" y="5482440"/>
            <a:ext cx="10521720" cy="123372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248400" y="344880"/>
            <a:ext cx="4016520" cy="524880"/>
          </a:xfrm>
          <a:prstGeom prst="rect">
            <a:avLst/>
          </a:prstGeom>
          <a:noFill/>
          <a:ln w="9360">
            <a:noFill/>
          </a:ln>
        </p:spPr>
        <p:style>
          <a:lnRef idx="0">
            <a:scrgbClr r="0" g="0" b="0"/>
          </a:lnRef>
          <a:fillRef idx="0">
            <a:scrgbClr r="0" g="0" b="0"/>
          </a:fillRef>
          <a:effectRef idx="0">
            <a:scrgbClr r="0" g="0" b="0"/>
          </a:effectRef>
          <a:fontRef idx="minor"/>
        </p:style>
      </p:sp>
      <p:sp>
        <p:nvSpPr>
          <p:cNvPr id="521"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2800" b="0" strike="noStrike" spc="-1">
                <a:solidFill>
                  <a:srgbClr val="000000"/>
                </a:solidFill>
                <a:latin typeface="Times New Roman"/>
                <a:ea typeface="DejaVu Sans"/>
              </a:rPr>
              <a:t>Our favorite program runs in 10 seconds on computer A, which has a 4 GHz. clock.  We are trying to help a computer designer build a new machine B, that will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   What clock rate should we tell the designer to target?"</a:t>
            </a:r>
            <a:br/>
            <a:r>
              <a:rPr lang="en-US" sz="3200" b="0" strike="noStrike" spc="-1">
                <a:solidFill>
                  <a:srgbClr val="000000"/>
                </a:solidFill>
                <a:latin typeface="Times New Roman"/>
                <a:ea typeface="DejaVu Sans"/>
              </a:rPr>
              <a:t> </a:t>
            </a:r>
            <a:endParaRPr lang="en-US" sz="3200" b="0" strike="noStrike" spc="-1">
              <a:latin typeface="Arial"/>
            </a:endParaRPr>
          </a:p>
        </p:txBody>
      </p:sp>
      <p:sp>
        <p:nvSpPr>
          <p:cNvPr id="522" name="CustomShape 3"/>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Example</a:t>
            </a:r>
            <a:endParaRPr lang="en-US" sz="44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248400" y="344880"/>
            <a:ext cx="4016520" cy="524880"/>
          </a:xfrm>
          <a:prstGeom prst="rect">
            <a:avLst/>
          </a:prstGeom>
          <a:noFill/>
          <a:ln w="9360">
            <a:noFill/>
          </a:ln>
        </p:spPr>
        <p:style>
          <a:lnRef idx="0">
            <a:scrgbClr r="0" g="0" b="0"/>
          </a:lnRef>
          <a:fillRef idx="0">
            <a:scrgbClr r="0" g="0" b="0"/>
          </a:fillRef>
          <a:effectRef idx="0">
            <a:scrgbClr r="0" g="0" b="0"/>
          </a:effectRef>
          <a:fontRef idx="minor"/>
        </p:style>
      </p:sp>
      <p:sp>
        <p:nvSpPr>
          <p:cNvPr id="524" name="CustomShape 2"/>
          <p:cNvSpPr/>
          <p:nvPr/>
        </p:nvSpPr>
        <p:spPr>
          <a:xfrm>
            <a:off x="252000" y="168120"/>
            <a:ext cx="839880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600" b="1" strike="noStrike" spc="-1">
                <a:solidFill>
                  <a:srgbClr val="000000"/>
                </a:solidFill>
                <a:latin typeface="Arial"/>
                <a:ea typeface="DejaVu Sans"/>
              </a:rPr>
              <a:t>Example</a:t>
            </a:r>
            <a:endParaRPr lang="en-US" sz="2600" b="0" strike="noStrike" spc="-1">
              <a:latin typeface="Arial"/>
            </a:endParaRPr>
          </a:p>
        </p:txBody>
      </p:sp>
      <p:sp>
        <p:nvSpPr>
          <p:cNvPr id="525" name="CustomShape 3"/>
          <p:cNvSpPr/>
          <p:nvPr/>
        </p:nvSpPr>
        <p:spPr>
          <a:xfrm>
            <a:off x="252000" y="1260000"/>
            <a:ext cx="3862440" cy="5374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1500" b="0" strike="noStrike" spc="-1">
                <a:solidFill>
                  <a:srgbClr val="000000"/>
                </a:solidFill>
                <a:latin typeface="Times New Roman"/>
                <a:ea typeface="DejaVu Sans"/>
              </a:rPr>
              <a:t>Our favorite program runs in 10 seconds on computer A, which has a 4 GHz. clock.  We are trying to help a computer designer build a new machine B, that will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   What clock rate should we tell the designer to target?"</a:t>
            </a:r>
            <a:br/>
            <a:br/>
            <a:r>
              <a:rPr lang="en-US" sz="1500" b="0" strike="noStrike" spc="-1">
                <a:solidFill>
                  <a:srgbClr val="000000"/>
                </a:solidFill>
                <a:latin typeface="Arial"/>
                <a:ea typeface="DejaVu Sans"/>
              </a:rPr>
              <a:t> </a:t>
            </a:r>
            <a:endParaRPr lang="en-US" sz="1500" b="0" strike="noStrike" spc="-1">
              <a:latin typeface="Arial"/>
            </a:endParaRPr>
          </a:p>
        </p:txBody>
      </p:sp>
      <p:pic>
        <p:nvPicPr>
          <p:cNvPr id="526" name="Picture 5" descr="lecture_1_example_1"/>
          <p:cNvPicPr/>
          <p:nvPr/>
        </p:nvPicPr>
        <p:blipFill>
          <a:blip r:embed="rId2"/>
          <a:stretch/>
        </p:blipFill>
        <p:spPr>
          <a:xfrm>
            <a:off x="4284360" y="2268000"/>
            <a:ext cx="4954680" cy="1425960"/>
          </a:xfrm>
          <a:prstGeom prst="rect">
            <a:avLst/>
          </a:prstGeom>
          <a:ln>
            <a:noFill/>
          </a:ln>
        </p:spPr>
      </p:pic>
      <p:pic>
        <p:nvPicPr>
          <p:cNvPr id="527" name="Picture 6" descr="lecture_1_example_1"/>
          <p:cNvPicPr/>
          <p:nvPr/>
        </p:nvPicPr>
        <p:blipFill>
          <a:blip r:embed="rId3"/>
          <a:stretch/>
        </p:blipFill>
        <p:spPr>
          <a:xfrm>
            <a:off x="5040360" y="4451760"/>
            <a:ext cx="3841560" cy="554760"/>
          </a:xfrm>
          <a:prstGeom prst="rect">
            <a:avLst/>
          </a:prstGeom>
          <a:ln>
            <a:noFill/>
          </a:ln>
        </p:spPr>
      </p:pic>
      <p:pic>
        <p:nvPicPr>
          <p:cNvPr id="528" name="Picture 7" descr="lecture_1_example_1"/>
          <p:cNvPicPr/>
          <p:nvPr/>
        </p:nvPicPr>
        <p:blipFill>
          <a:blip r:embed="rId4"/>
          <a:stretch/>
        </p:blipFill>
        <p:spPr>
          <a:xfrm>
            <a:off x="924120" y="5459760"/>
            <a:ext cx="6067440" cy="1520640"/>
          </a:xfrm>
          <a:prstGeom prst="rect">
            <a:avLst/>
          </a:prstGeom>
          <a:ln w="9360">
            <a:noFill/>
          </a:ln>
        </p:spPr>
      </p:pic>
      <p:pic>
        <p:nvPicPr>
          <p:cNvPr id="529" name="Picture 528"/>
          <p:cNvPicPr/>
          <p:nvPr/>
        </p:nvPicPr>
        <p:blipFill>
          <a:blip r:embed="rId5"/>
          <a:stretch/>
        </p:blipFill>
        <p:spPr>
          <a:xfrm>
            <a:off x="5207040" y="1079640"/>
            <a:ext cx="3453120" cy="10526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6"/>
                                        </p:tgtEl>
                                        <p:attrNameLst>
                                          <p:attrName>style.visibility</p:attrName>
                                        </p:attrNameLst>
                                      </p:cBhvr>
                                      <p:to>
                                        <p:strVal val="visible"/>
                                      </p:to>
                                    </p:set>
                                    <p:anim calcmode="lin" valueType="num">
                                      <p:cBhvr additive="repl">
                                        <p:cTn id="7" dur="500" fill="hold"/>
                                        <p:tgtEl>
                                          <p:spTgt spid="526"/>
                                        </p:tgtEl>
                                        <p:attrNameLst>
                                          <p:attrName>ppt_x</p:attrName>
                                        </p:attrNameLst>
                                      </p:cBhvr>
                                      <p:tavLst>
                                        <p:tav tm="0">
                                          <p:val>
                                            <p:strVal val="#ppt_x"/>
                                          </p:val>
                                        </p:tav>
                                        <p:tav tm="100000">
                                          <p:val>
                                            <p:strVal val="#ppt_x"/>
                                          </p:val>
                                        </p:tav>
                                      </p:tavLst>
                                    </p:anim>
                                    <p:anim calcmode="lin" valueType="num">
                                      <p:cBhvr additive="repl">
                                        <p:cTn id="8" dur="500" fill="hold"/>
                                        <p:tgtEl>
                                          <p:spTgt spid="5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7"/>
                                        </p:tgtEl>
                                        <p:attrNameLst>
                                          <p:attrName>style.visibility</p:attrName>
                                        </p:attrNameLst>
                                      </p:cBhvr>
                                      <p:to>
                                        <p:strVal val="visible"/>
                                      </p:to>
                                    </p:set>
                                    <p:anim calcmode="lin" valueType="num">
                                      <p:cBhvr additive="repl">
                                        <p:cTn id="13" dur="500" fill="hold"/>
                                        <p:tgtEl>
                                          <p:spTgt spid="527"/>
                                        </p:tgtEl>
                                        <p:attrNameLst>
                                          <p:attrName>ppt_x</p:attrName>
                                        </p:attrNameLst>
                                      </p:cBhvr>
                                      <p:tavLst>
                                        <p:tav tm="0">
                                          <p:val>
                                            <p:strVal val="#ppt_x"/>
                                          </p:val>
                                        </p:tav>
                                        <p:tav tm="100000">
                                          <p:val>
                                            <p:strVal val="#ppt_x"/>
                                          </p:val>
                                        </p:tav>
                                      </p:tavLst>
                                    </p:anim>
                                    <p:anim calcmode="lin" valueType="num">
                                      <p:cBhvr additive="repl">
                                        <p:cTn id="14" dur="500" fill="hold"/>
                                        <p:tgtEl>
                                          <p:spTgt spid="5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8"/>
                                        </p:tgtEl>
                                        <p:attrNameLst>
                                          <p:attrName>style.visibility</p:attrName>
                                        </p:attrNameLst>
                                      </p:cBhvr>
                                      <p:to>
                                        <p:strVal val="visible"/>
                                      </p:to>
                                    </p:set>
                                    <p:anim calcmode="lin" valueType="num">
                                      <p:cBhvr additive="repl">
                                        <p:cTn id="19" dur="500" fill="hold"/>
                                        <p:tgtEl>
                                          <p:spTgt spid="528"/>
                                        </p:tgtEl>
                                        <p:attrNameLst>
                                          <p:attrName>ppt_x</p:attrName>
                                        </p:attrNameLst>
                                      </p:cBhvr>
                                      <p:tavLst>
                                        <p:tav tm="0">
                                          <p:val>
                                            <p:strVal val="#ppt_x"/>
                                          </p:val>
                                        </p:tav>
                                        <p:tav tm="100000">
                                          <p:val>
                                            <p:strVal val="#ppt_x"/>
                                          </p:val>
                                        </p:tav>
                                      </p:tavLst>
                                    </p:anim>
                                    <p:anim calcmode="lin" valueType="num">
                                      <p:cBhvr additive="repl">
                                        <p:cTn id="20" dur="500" fill="hold"/>
                                        <p:tgtEl>
                                          <p:spTgt spid="5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248400" y="344880"/>
            <a:ext cx="3906360" cy="524880"/>
          </a:xfrm>
          <a:prstGeom prst="rect">
            <a:avLst/>
          </a:prstGeom>
          <a:noFill/>
          <a:ln w="9360">
            <a:noFill/>
          </a:ln>
        </p:spPr>
        <p:style>
          <a:lnRef idx="0">
            <a:scrgbClr r="0" g="0" b="0"/>
          </a:lnRef>
          <a:fillRef idx="0">
            <a:scrgbClr r="0" g="0" b="0"/>
          </a:fillRef>
          <a:effectRef idx="0">
            <a:scrgbClr r="0" g="0" b="0"/>
          </a:effectRef>
          <a:fontRef idx="minor"/>
        </p:style>
      </p:sp>
      <p:sp>
        <p:nvSpPr>
          <p:cNvPr id="531"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30000"/>
              </a:lnSpc>
              <a:spcAft>
                <a:spcPts val="1412"/>
              </a:spcAft>
              <a:buClr>
                <a:srgbClr val="000000"/>
              </a:buClr>
              <a:buFont typeface="Symbol"/>
              <a:buChar char=""/>
            </a:pPr>
            <a:r>
              <a:rPr lang="en-US" sz="2400" b="1" strike="noStrike" spc="-1">
                <a:solidFill>
                  <a:srgbClr val="000000"/>
                </a:solidFill>
                <a:latin typeface="Arial"/>
                <a:ea typeface="DejaVu Sans"/>
              </a:rPr>
              <a:t>A given program will require</a:t>
            </a:r>
            <a:endParaRPr lang="en-US" sz="2400" b="0" strike="noStrike" spc="-1">
              <a:latin typeface="Arial"/>
            </a:endParaRPr>
          </a:p>
          <a:p>
            <a:pPr marL="743040" lvl="1" indent="-284040">
              <a:lnSpc>
                <a:spcPct val="130000"/>
              </a:lnSpc>
              <a:spcAft>
                <a:spcPts val="1137"/>
              </a:spcAft>
              <a:buClr>
                <a:srgbClr val="000000"/>
              </a:buClr>
              <a:buFont typeface="Symbol"/>
              <a:buChar char=""/>
            </a:pPr>
            <a:r>
              <a:rPr lang="en-US" sz="2000" b="0" strike="noStrike" spc="-1">
                <a:solidFill>
                  <a:srgbClr val="000000"/>
                </a:solidFill>
                <a:latin typeface="Arial"/>
                <a:ea typeface="DejaVu Sans"/>
              </a:rPr>
              <a:t>some number of instructions (machine instructions)</a:t>
            </a:r>
            <a:endParaRPr lang="en-US" sz="2000" b="0" strike="noStrike" spc="-1">
              <a:latin typeface="Arial"/>
            </a:endParaRPr>
          </a:p>
          <a:p>
            <a:pPr marL="743040" lvl="1" indent="-284040">
              <a:lnSpc>
                <a:spcPct val="130000"/>
              </a:lnSpc>
              <a:spcAft>
                <a:spcPts val="1137"/>
              </a:spcAft>
              <a:buClr>
                <a:srgbClr val="000000"/>
              </a:buClr>
              <a:buFont typeface="Symbol"/>
              <a:buChar char=""/>
            </a:pPr>
            <a:r>
              <a:rPr lang="en-US" sz="2000" b="0" strike="noStrike" spc="-1">
                <a:solidFill>
                  <a:srgbClr val="000000"/>
                </a:solidFill>
                <a:latin typeface="Arial"/>
                <a:ea typeface="DejaVu Sans"/>
              </a:rPr>
              <a:t>some number of cycles</a:t>
            </a:r>
            <a:endParaRPr lang="en-US" sz="2000" b="0" strike="noStrike" spc="-1">
              <a:latin typeface="Arial"/>
            </a:endParaRPr>
          </a:p>
          <a:p>
            <a:pPr marL="743040" lvl="1" indent="-284040">
              <a:lnSpc>
                <a:spcPct val="130000"/>
              </a:lnSpc>
              <a:spcAft>
                <a:spcPts val="1137"/>
              </a:spcAft>
              <a:buClr>
                <a:srgbClr val="000000"/>
              </a:buClr>
              <a:buFont typeface="Symbol"/>
              <a:buChar char=""/>
            </a:pPr>
            <a:r>
              <a:rPr lang="en-US" sz="2000" b="0" strike="noStrike" spc="-1">
                <a:solidFill>
                  <a:srgbClr val="000000"/>
                </a:solidFill>
                <a:latin typeface="Arial"/>
                <a:ea typeface="DejaVu Sans"/>
              </a:rPr>
              <a:t>some number of seconds</a:t>
            </a:r>
            <a:endParaRPr lang="en-US" sz="2000" b="0" strike="noStrike" spc="-1">
              <a:latin typeface="Arial"/>
            </a:endParaRPr>
          </a:p>
          <a:p>
            <a:pPr marL="343080" indent="-341280">
              <a:lnSpc>
                <a:spcPct val="130000"/>
              </a:lnSpc>
              <a:spcAft>
                <a:spcPts val="1412"/>
              </a:spcAft>
              <a:buClr>
                <a:srgbClr val="000000"/>
              </a:buClr>
              <a:buFont typeface="Symbol"/>
              <a:buChar char=""/>
            </a:pPr>
            <a:r>
              <a:rPr lang="en-US" sz="2400" b="1" strike="noStrike" spc="-1">
                <a:solidFill>
                  <a:srgbClr val="000000"/>
                </a:solidFill>
                <a:latin typeface="Arial"/>
                <a:ea typeface="DejaVu Sans"/>
              </a:rPr>
              <a:t>We have a vocabulary that relates these quantities:</a:t>
            </a:r>
            <a:endParaRPr lang="en-US" sz="2400" b="0" strike="noStrike" spc="-1">
              <a:latin typeface="Arial"/>
            </a:endParaRPr>
          </a:p>
          <a:p>
            <a:pPr marL="743040" lvl="1" indent="-284040">
              <a:lnSpc>
                <a:spcPct val="130000"/>
              </a:lnSpc>
              <a:spcAft>
                <a:spcPts val="1137"/>
              </a:spcAft>
              <a:buClr>
                <a:srgbClr val="000000"/>
              </a:buClr>
              <a:buFont typeface="Symbol"/>
              <a:buChar char=""/>
            </a:pPr>
            <a:r>
              <a:rPr lang="en-US" sz="2000" b="1" strike="noStrike" spc="-1">
                <a:solidFill>
                  <a:srgbClr val="000000"/>
                </a:solidFill>
                <a:latin typeface="Arial"/>
                <a:ea typeface="DejaVu Sans"/>
              </a:rPr>
              <a:t>cycle time </a:t>
            </a:r>
            <a:r>
              <a:rPr lang="en-US" sz="2000" b="0" strike="noStrike" spc="-1">
                <a:solidFill>
                  <a:srgbClr val="000000"/>
                </a:solidFill>
                <a:latin typeface="Arial"/>
                <a:ea typeface="DejaVu Sans"/>
              </a:rPr>
              <a:t>(seconds per cycle)</a:t>
            </a:r>
            <a:endParaRPr lang="en-US" sz="2000" b="0" strike="noStrike" spc="-1">
              <a:latin typeface="Arial"/>
            </a:endParaRPr>
          </a:p>
          <a:p>
            <a:pPr marL="743040" lvl="1" indent="-284040">
              <a:lnSpc>
                <a:spcPct val="130000"/>
              </a:lnSpc>
              <a:spcAft>
                <a:spcPts val="1137"/>
              </a:spcAft>
              <a:buClr>
                <a:srgbClr val="000000"/>
              </a:buClr>
              <a:buFont typeface="Symbol"/>
              <a:buChar char=""/>
            </a:pPr>
            <a:r>
              <a:rPr lang="en-US" sz="2000" b="1" strike="noStrike" spc="-1">
                <a:solidFill>
                  <a:srgbClr val="000000"/>
                </a:solidFill>
                <a:latin typeface="Arial"/>
                <a:ea typeface="DejaVu Sans"/>
              </a:rPr>
              <a:t>clock rate </a:t>
            </a:r>
            <a:r>
              <a:rPr lang="en-US" sz="2000" b="0" strike="noStrike" spc="-1">
                <a:solidFill>
                  <a:srgbClr val="000000"/>
                </a:solidFill>
                <a:latin typeface="Arial"/>
                <a:ea typeface="DejaVu Sans"/>
              </a:rPr>
              <a:t>(cycles per second)</a:t>
            </a:r>
            <a:endParaRPr lang="en-US" sz="2000" b="0" strike="noStrike" spc="-1">
              <a:latin typeface="Arial"/>
            </a:endParaRPr>
          </a:p>
          <a:p>
            <a:pPr marL="743040" lvl="1" indent="-284040">
              <a:lnSpc>
                <a:spcPct val="130000"/>
              </a:lnSpc>
              <a:spcAft>
                <a:spcPts val="1137"/>
              </a:spcAft>
              <a:buClr>
                <a:srgbClr val="000000"/>
              </a:buClr>
              <a:buFont typeface="Symbol"/>
              <a:buChar char=""/>
            </a:pPr>
            <a:r>
              <a:rPr lang="en-US" sz="2000" b="1" strike="noStrike" spc="-1">
                <a:solidFill>
                  <a:srgbClr val="000000"/>
                </a:solidFill>
                <a:latin typeface="Arial"/>
                <a:ea typeface="DejaVu Sans"/>
              </a:rPr>
              <a:t>CPI</a:t>
            </a:r>
            <a:r>
              <a:rPr lang="en-US" sz="2000" b="0" strike="noStrike" spc="-1">
                <a:solidFill>
                  <a:srgbClr val="000000"/>
                </a:solidFill>
                <a:latin typeface="Arial"/>
                <a:ea typeface="DejaVu Sans"/>
              </a:rPr>
              <a:t> (cycles per instruction) </a:t>
            </a:r>
            <a:br/>
            <a:r>
              <a:rPr lang="en-US" sz="2000" b="0" strike="noStrike" spc="-1">
                <a:solidFill>
                  <a:srgbClr val="000000"/>
                </a:solidFill>
                <a:latin typeface="Arial"/>
                <a:ea typeface="DejaVu Sans"/>
              </a:rPr>
              <a:t>	 </a:t>
            </a:r>
            <a:r>
              <a:rPr lang="en-US" sz="1400" b="0" i="1" strike="noStrike" spc="-1">
                <a:solidFill>
                  <a:srgbClr val="000000"/>
                </a:solidFill>
                <a:latin typeface="Arial"/>
                <a:ea typeface="DejaVu Sans"/>
              </a:rPr>
              <a:t>a floating point intensive application might have a higher CPI</a:t>
            </a:r>
            <a:endParaRPr lang="en-US" sz="1400" b="0" strike="noStrike" spc="-1">
              <a:latin typeface="Arial"/>
            </a:endParaRPr>
          </a:p>
        </p:txBody>
      </p:sp>
      <p:sp>
        <p:nvSpPr>
          <p:cNvPr id="532" name="CustomShape 3"/>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Now we understand cycles</a:t>
            </a:r>
            <a:endParaRPr lang="en-US" sz="4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ＭＳ Ｐゴシック"/>
              </a:rPr>
              <a:t>Instruction Count and CPI</a:t>
            </a:r>
            <a:endParaRPr lang="en-US" sz="4400" b="0" strike="noStrike" spc="-1">
              <a:latin typeface="Arial"/>
            </a:endParaRPr>
          </a:p>
        </p:txBody>
      </p:sp>
      <p:sp>
        <p:nvSpPr>
          <p:cNvPr id="534" name="CustomShape 2"/>
          <p:cNvSpPr/>
          <p:nvPr/>
        </p:nvSpPr>
        <p:spPr>
          <a:xfrm>
            <a:off x="1303920" y="3816720"/>
            <a:ext cx="8566560" cy="3057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100" b="0" strike="noStrike" spc="-1">
                <a:solidFill>
                  <a:srgbClr val="000000"/>
                </a:solidFill>
                <a:latin typeface="Arial"/>
                <a:ea typeface="ＭＳ Ｐゴシック"/>
              </a:rPr>
              <a:t>Instruction Count for a program</a:t>
            </a:r>
            <a:endParaRPr lang="en-US" sz="3100" b="0" strike="noStrike" spc="-1">
              <a:latin typeface="Arial"/>
            </a:endParaRPr>
          </a:p>
          <a:p>
            <a:pPr marL="743040" lvl="1" indent="-284040">
              <a:lnSpc>
                <a:spcPct val="100000"/>
              </a:lnSpc>
              <a:spcAft>
                <a:spcPts val="1137"/>
              </a:spcAft>
              <a:buClr>
                <a:srgbClr val="000000"/>
              </a:buClr>
              <a:buFont typeface="Symbol"/>
              <a:buChar char=""/>
            </a:pPr>
            <a:r>
              <a:rPr lang="en-US" sz="2600" b="0" strike="noStrike" spc="-1">
                <a:solidFill>
                  <a:srgbClr val="000000"/>
                </a:solidFill>
                <a:latin typeface="Arial"/>
                <a:ea typeface="ＭＳ Ｐゴシック"/>
              </a:rPr>
              <a:t>Determined by program, ISA and compiler</a:t>
            </a:r>
            <a:endParaRPr lang="en-US" sz="2600" b="0" strike="noStrike" spc="-1">
              <a:latin typeface="Arial"/>
            </a:endParaRPr>
          </a:p>
          <a:p>
            <a:pPr marL="343080" indent="-341280">
              <a:lnSpc>
                <a:spcPct val="100000"/>
              </a:lnSpc>
              <a:spcAft>
                <a:spcPts val="1412"/>
              </a:spcAft>
              <a:buClr>
                <a:srgbClr val="000000"/>
              </a:buClr>
              <a:buFont typeface="Symbol"/>
              <a:buChar char=""/>
            </a:pPr>
            <a:r>
              <a:rPr lang="en-US" sz="3100" b="0" strike="noStrike" spc="-1">
                <a:solidFill>
                  <a:srgbClr val="000000"/>
                </a:solidFill>
                <a:latin typeface="Arial"/>
                <a:ea typeface="ＭＳ Ｐゴシック"/>
              </a:rPr>
              <a:t>Average cycles per instruction</a:t>
            </a:r>
            <a:endParaRPr lang="en-US" sz="3100" b="0" strike="noStrike" spc="-1">
              <a:latin typeface="Arial"/>
            </a:endParaRPr>
          </a:p>
          <a:p>
            <a:pPr marL="743040" lvl="1" indent="-284040">
              <a:lnSpc>
                <a:spcPct val="100000"/>
              </a:lnSpc>
              <a:spcAft>
                <a:spcPts val="1137"/>
              </a:spcAft>
              <a:buClr>
                <a:srgbClr val="000000"/>
              </a:buClr>
              <a:buFont typeface="Symbol"/>
              <a:buChar char=""/>
            </a:pPr>
            <a:r>
              <a:rPr lang="en-US" sz="2600" b="0" strike="noStrike" spc="-1">
                <a:solidFill>
                  <a:srgbClr val="000000"/>
                </a:solidFill>
                <a:latin typeface="Arial"/>
                <a:ea typeface="ＭＳ Ｐゴシック"/>
              </a:rPr>
              <a:t>Determined by CPU hardware</a:t>
            </a:r>
            <a:endParaRPr lang="en-US" sz="2600" b="0" strike="noStrike" spc="-1">
              <a:latin typeface="Arial"/>
            </a:endParaRPr>
          </a:p>
          <a:p>
            <a:pPr marL="743040" lvl="1" indent="-284040">
              <a:lnSpc>
                <a:spcPct val="100000"/>
              </a:lnSpc>
              <a:spcAft>
                <a:spcPts val="1137"/>
              </a:spcAft>
              <a:buClr>
                <a:srgbClr val="000000"/>
              </a:buClr>
              <a:buFont typeface="Symbol"/>
              <a:buChar char=""/>
            </a:pPr>
            <a:r>
              <a:rPr lang="en-US" sz="2600" b="0" strike="noStrike" spc="-1">
                <a:solidFill>
                  <a:srgbClr val="000000"/>
                </a:solidFill>
                <a:latin typeface="Arial"/>
                <a:ea typeface="ＭＳ Ｐゴシック"/>
              </a:rPr>
              <a:t>If different instructions have different CPI</a:t>
            </a:r>
            <a:endParaRPr lang="en-US" sz="2600" b="0" strike="noStrike" spc="-1">
              <a:latin typeface="Arial"/>
            </a:endParaRPr>
          </a:p>
          <a:p>
            <a:pPr marL="1143000" lvl="2" indent="-226800">
              <a:lnSpc>
                <a:spcPct val="100000"/>
              </a:lnSpc>
              <a:spcAft>
                <a:spcPts val="850"/>
              </a:spcAft>
              <a:buClr>
                <a:srgbClr val="000000"/>
              </a:buClr>
              <a:buFont typeface="Symbol"/>
              <a:buChar char=""/>
            </a:pPr>
            <a:r>
              <a:rPr lang="en-US" sz="2200" b="0" strike="noStrike" spc="-1">
                <a:solidFill>
                  <a:srgbClr val="000000"/>
                </a:solidFill>
                <a:latin typeface="Arial"/>
                <a:ea typeface="ＭＳ Ｐゴシック"/>
              </a:rPr>
              <a:t>Average CPI affected by instruction mix</a:t>
            </a:r>
            <a:endParaRPr lang="en-US" sz="2200" b="0" strike="noStrike" spc="-1">
              <a:latin typeface="Arial"/>
            </a:endParaRPr>
          </a:p>
        </p:txBody>
      </p:sp>
      <p:pic>
        <p:nvPicPr>
          <p:cNvPr id="535" name="Picture 534"/>
          <p:cNvPicPr/>
          <p:nvPr/>
        </p:nvPicPr>
        <p:blipFill>
          <a:blip r:embed="rId3"/>
          <a:stretch/>
        </p:blipFill>
        <p:spPr>
          <a:xfrm>
            <a:off x="774720" y="1447920"/>
            <a:ext cx="8952120" cy="227196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600" b="1" strike="noStrike" spc="-1">
                <a:solidFill>
                  <a:srgbClr val="000000"/>
                </a:solidFill>
                <a:latin typeface="Arial"/>
                <a:ea typeface="DejaVu Sans"/>
              </a:rPr>
              <a:t>Back to the Same Formula, CPI (Cycles/Instruction)</a:t>
            </a:r>
            <a:endParaRPr lang="en-US" sz="2600" b="0" strike="noStrike" spc="-1">
              <a:latin typeface="Arial"/>
            </a:endParaRPr>
          </a:p>
        </p:txBody>
      </p:sp>
      <p:pic>
        <p:nvPicPr>
          <p:cNvPr id="537" name="Picture 3" descr="lecture_2-cpi_summary"/>
          <p:cNvPicPr/>
          <p:nvPr/>
        </p:nvPicPr>
        <p:blipFill>
          <a:blip r:embed="rId2"/>
          <a:stretch/>
        </p:blipFill>
        <p:spPr>
          <a:xfrm>
            <a:off x="839880" y="2016000"/>
            <a:ext cx="8230680" cy="4701960"/>
          </a:xfrm>
          <a:prstGeom prst="rect">
            <a:avLst/>
          </a:prstGeom>
          <a:ln>
            <a:noFill/>
          </a:ln>
        </p:spPr>
      </p:pic>
      <p:pic>
        <p:nvPicPr>
          <p:cNvPr id="538" name="Picture 537"/>
          <p:cNvPicPr/>
          <p:nvPr/>
        </p:nvPicPr>
        <p:blipFill>
          <a:blip r:embed="rId3"/>
          <a:stretch/>
        </p:blipFill>
        <p:spPr>
          <a:xfrm>
            <a:off x="3263760" y="1168560"/>
            <a:ext cx="3453120" cy="10526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rot="20229600">
            <a:off x="870480" y="5430240"/>
            <a:ext cx="1606320" cy="328680"/>
          </a:xfrm>
          <a:prstGeom prst="rect">
            <a:avLst/>
          </a:prstGeom>
          <a:noFill/>
          <a:ln w="936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00000"/>
              </a:lnSpc>
            </a:pPr>
            <a:r>
              <a:rPr lang="en-US" sz="1500" b="0" strike="noStrike" spc="-1">
                <a:solidFill>
                  <a:srgbClr val="000000"/>
                </a:solidFill>
                <a:latin typeface="Arial"/>
                <a:ea typeface="DejaVu Sans"/>
              </a:rPr>
              <a:t>Hardware based</a:t>
            </a:r>
            <a:endParaRPr lang="en-US" sz="1500" b="0" strike="noStrike" spc="-1">
              <a:latin typeface="Arial"/>
            </a:endParaRPr>
          </a:p>
        </p:txBody>
      </p:sp>
      <p:sp>
        <p:nvSpPr>
          <p:cNvPr id="281" name="CustomShape 2"/>
          <p:cNvSpPr/>
          <p:nvPr/>
        </p:nvSpPr>
        <p:spPr>
          <a:xfrm rot="19272600">
            <a:off x="2613240" y="3163320"/>
            <a:ext cx="2627280" cy="329040"/>
          </a:xfrm>
          <a:prstGeom prst="rect">
            <a:avLst/>
          </a:prstGeom>
          <a:noFill/>
          <a:ln w="936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00000"/>
              </a:lnSpc>
            </a:pPr>
            <a:r>
              <a:rPr lang="en-US" sz="1500" b="0" strike="noStrike" spc="-1">
                <a:solidFill>
                  <a:srgbClr val="000000"/>
                </a:solidFill>
                <a:latin typeface="Arial"/>
                <a:ea typeface="DejaVu Sans"/>
              </a:rPr>
              <a:t>Hardware and software, ILP!</a:t>
            </a:r>
            <a:endParaRPr lang="en-US" sz="1500" b="0" strike="noStrike" spc="-1">
              <a:latin typeface="Arial"/>
            </a:endParaRPr>
          </a:p>
        </p:txBody>
      </p:sp>
      <p:sp>
        <p:nvSpPr>
          <p:cNvPr id="282" name="CustomShape 3"/>
          <p:cNvSpPr/>
          <p:nvPr/>
        </p:nvSpPr>
        <p:spPr>
          <a:xfrm>
            <a:off x="620640" y="96840"/>
            <a:ext cx="8872920" cy="937800"/>
          </a:xfrm>
          <a:prstGeom prst="rect">
            <a:avLst/>
          </a:prstGeom>
          <a:noFill/>
          <a:ln w="9360">
            <a:noFill/>
          </a:ln>
        </p:spPr>
        <p:style>
          <a:lnRef idx="0">
            <a:scrgbClr r="0" g="0" b="0"/>
          </a:lnRef>
          <a:fillRef idx="0">
            <a:scrgbClr r="0" g="0" b="0"/>
          </a:fillRef>
          <a:effectRef idx="0">
            <a:scrgbClr r="0" g="0" b="0"/>
          </a:effectRef>
          <a:fontRef idx="minor"/>
        </p:style>
        <p:txBody>
          <a:bodyPr lIns="100800" tIns="50400" rIns="100800" bIns="50400" anchor="b">
            <a:noAutofit/>
          </a:bodyPr>
          <a:lstStyle/>
          <a:p>
            <a:pPr algn="ctr">
              <a:lnSpc>
                <a:spcPct val="100000"/>
              </a:lnSpc>
            </a:pPr>
            <a:r>
              <a:rPr lang="en-US" sz="4000" b="1" strike="noStrike" spc="-1">
                <a:solidFill>
                  <a:srgbClr val="000000"/>
                </a:solidFill>
                <a:latin typeface="Arial"/>
                <a:ea typeface="DejaVu Sans"/>
              </a:rPr>
              <a:t>Growth of Computer Performance </a:t>
            </a:r>
            <a:endParaRPr lang="en-US" sz="4000" b="0" strike="noStrike" spc="-1">
              <a:latin typeface="Arial"/>
            </a:endParaRPr>
          </a:p>
        </p:txBody>
      </p:sp>
      <p:sp>
        <p:nvSpPr>
          <p:cNvPr id="283" name="CustomShape 4"/>
          <p:cNvSpPr/>
          <p:nvPr/>
        </p:nvSpPr>
        <p:spPr>
          <a:xfrm>
            <a:off x="151920" y="1177560"/>
            <a:ext cx="9674640" cy="5708160"/>
          </a:xfrm>
          <a:prstGeom prst="roundRect">
            <a:avLst>
              <a:gd name="adj" fmla="val 12477"/>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284" name="CustomShape 5"/>
          <p:cNvSpPr/>
          <p:nvPr/>
        </p:nvSpPr>
        <p:spPr>
          <a:xfrm>
            <a:off x="5192640" y="4377960"/>
            <a:ext cx="3778560" cy="1762200"/>
          </a:xfrm>
          <a:prstGeom prst="wedgeEllipseCallout">
            <a:avLst>
              <a:gd name="adj1" fmla="val 5565"/>
              <a:gd name="adj2" fmla="val -161614"/>
            </a:avLst>
          </a:prstGeom>
          <a:solidFill>
            <a:srgbClr val="FFFF00">
              <a:alpha val="18000"/>
            </a:srgbClr>
          </a:solidFill>
          <a:ln>
            <a:round/>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pPr>
            <a:r>
              <a:rPr lang="en-US" sz="1500" b="0" strike="noStrike" spc="-1">
                <a:solidFill>
                  <a:srgbClr val="000000"/>
                </a:solidFill>
                <a:latin typeface="Calibri"/>
                <a:ea typeface="DejaVu Sans"/>
              </a:rPr>
              <a:t>Intel cancelled high performance uniprocessor, joined IBM and Sun for multiple processors</a:t>
            </a:r>
            <a:endParaRPr lang="en-US" sz="15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248400" y="344880"/>
            <a:ext cx="4044600" cy="524880"/>
          </a:xfrm>
          <a:prstGeom prst="rect">
            <a:avLst/>
          </a:prstGeom>
          <a:noFill/>
          <a:ln w="9360">
            <a:noFill/>
          </a:ln>
        </p:spPr>
        <p:style>
          <a:lnRef idx="0">
            <a:scrgbClr r="0" g="0" b="0"/>
          </a:lnRef>
          <a:fillRef idx="0">
            <a:scrgbClr r="0" g="0" b="0"/>
          </a:fillRef>
          <a:effectRef idx="0">
            <a:scrgbClr r="0" g="0" b="0"/>
          </a:effectRef>
          <a:fontRef idx="minor"/>
        </p:style>
      </p:sp>
      <p:sp>
        <p:nvSpPr>
          <p:cNvPr id="540" name="CustomShape 2"/>
          <p:cNvSpPr/>
          <p:nvPr/>
        </p:nvSpPr>
        <p:spPr>
          <a:xfrm>
            <a:off x="252000" y="168120"/>
            <a:ext cx="839880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600" b="1" strike="noStrike" spc="-1">
                <a:solidFill>
                  <a:srgbClr val="000000"/>
                </a:solidFill>
                <a:latin typeface="Arial"/>
                <a:ea typeface="DejaVu Sans"/>
              </a:rPr>
              <a:t>CPI Example</a:t>
            </a:r>
            <a:endParaRPr lang="en-US" sz="2600" b="0" strike="noStrike" spc="-1">
              <a:latin typeface="Arial"/>
            </a:endParaRPr>
          </a:p>
        </p:txBody>
      </p:sp>
      <p:sp>
        <p:nvSpPr>
          <p:cNvPr id="541" name="CustomShape 3"/>
          <p:cNvSpPr/>
          <p:nvPr/>
        </p:nvSpPr>
        <p:spPr>
          <a:xfrm>
            <a:off x="94680" y="803160"/>
            <a:ext cx="4534560" cy="5374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1800" b="0" strike="noStrike" spc="-1">
                <a:solidFill>
                  <a:srgbClr val="000000"/>
                </a:solidFill>
                <a:latin typeface="Arial"/>
                <a:ea typeface="DejaVu Sans"/>
              </a:rPr>
              <a:t>Suppose we have two implementations of the same instruction set </a:t>
            </a:r>
            <a:br/>
            <a:r>
              <a:rPr lang="en-US" sz="1800" b="0" strike="noStrike" spc="-1">
                <a:solidFill>
                  <a:srgbClr val="000000"/>
                </a:solidFill>
                <a:latin typeface="Arial"/>
                <a:ea typeface="DejaVu Sans"/>
              </a:rPr>
              <a:t>architecture (ISA). </a:t>
            </a:r>
            <a:br/>
            <a:br/>
            <a:r>
              <a:rPr lang="en-US" sz="1800" b="0" strike="noStrike" spc="-1">
                <a:solidFill>
                  <a:srgbClr val="000000"/>
                </a:solidFill>
                <a:latin typeface="Arial"/>
                <a:ea typeface="DejaVu Sans"/>
              </a:rPr>
              <a:t>For some program,</a:t>
            </a:r>
            <a:br/>
            <a:br/>
            <a:r>
              <a:rPr lang="en-US" sz="1800" b="0" strike="noStrike" spc="-1">
                <a:solidFill>
                  <a:srgbClr val="000000"/>
                </a:solidFill>
                <a:latin typeface="Arial"/>
                <a:ea typeface="DejaVu Sans"/>
              </a:rPr>
              <a:t>Machine A has a clock cycle time of 250 ps and a CPI of 2.0 </a:t>
            </a:r>
            <a:br/>
            <a:r>
              <a:rPr lang="en-US" sz="1800" b="0" strike="noStrike" spc="-1">
                <a:solidFill>
                  <a:srgbClr val="000000"/>
                </a:solidFill>
                <a:latin typeface="Arial"/>
                <a:ea typeface="DejaVu Sans"/>
              </a:rPr>
              <a:t>Machine B has a clock cycle time of 500 ps and a CPI of 1.2 </a:t>
            </a:r>
            <a:br/>
            <a:br/>
            <a:r>
              <a:rPr lang="en-US" sz="1800" b="0" strike="noStrike" spc="-1">
                <a:solidFill>
                  <a:srgbClr val="000000"/>
                </a:solidFill>
                <a:latin typeface="Arial"/>
                <a:ea typeface="DejaVu Sans"/>
              </a:rPr>
              <a:t>What machine is faster for this program, and by how much?</a:t>
            </a:r>
            <a:br/>
            <a:r>
              <a:rPr lang="en-US" sz="1800" b="0" strike="noStrike" spc="-1">
                <a:solidFill>
                  <a:srgbClr val="000000"/>
                </a:solidFill>
                <a:latin typeface="Arial"/>
                <a:ea typeface="DejaVu Sans"/>
              </a:rPr>
              <a:t> </a:t>
            </a:r>
            <a:endParaRPr lang="en-US" sz="1800" b="0" strike="noStrike" spc="-1">
              <a:latin typeface="Arial"/>
            </a:endParaRPr>
          </a:p>
        </p:txBody>
      </p:sp>
      <p:pic>
        <p:nvPicPr>
          <p:cNvPr id="542" name="Picture 5" descr="lecture_2_example_1"/>
          <p:cNvPicPr/>
          <p:nvPr/>
        </p:nvPicPr>
        <p:blipFill>
          <a:blip r:embed="rId2"/>
          <a:stretch/>
        </p:blipFill>
        <p:spPr>
          <a:xfrm>
            <a:off x="5124240" y="2183760"/>
            <a:ext cx="3411000" cy="964080"/>
          </a:xfrm>
          <a:prstGeom prst="rect">
            <a:avLst/>
          </a:prstGeom>
          <a:ln>
            <a:noFill/>
          </a:ln>
        </p:spPr>
      </p:pic>
      <p:pic>
        <p:nvPicPr>
          <p:cNvPr id="543" name="Picture 6" descr="lecture_2_example_1"/>
          <p:cNvPicPr/>
          <p:nvPr/>
        </p:nvPicPr>
        <p:blipFill>
          <a:blip r:embed="rId3"/>
          <a:stretch/>
        </p:blipFill>
        <p:spPr>
          <a:xfrm>
            <a:off x="5040360" y="3611880"/>
            <a:ext cx="4534560" cy="1258200"/>
          </a:xfrm>
          <a:prstGeom prst="rect">
            <a:avLst/>
          </a:prstGeom>
          <a:ln>
            <a:noFill/>
          </a:ln>
        </p:spPr>
      </p:pic>
      <p:pic>
        <p:nvPicPr>
          <p:cNvPr id="544" name="Picture 7" descr="lecture_2_example_1"/>
          <p:cNvPicPr/>
          <p:nvPr/>
        </p:nvPicPr>
        <p:blipFill>
          <a:blip r:embed="rId4"/>
          <a:stretch/>
        </p:blipFill>
        <p:spPr>
          <a:xfrm>
            <a:off x="1800720" y="5990040"/>
            <a:ext cx="7348680" cy="838080"/>
          </a:xfrm>
          <a:prstGeom prst="rect">
            <a:avLst/>
          </a:prstGeom>
          <a:ln w="9360">
            <a:noFill/>
          </a:ln>
        </p:spPr>
      </p:pic>
      <p:pic>
        <p:nvPicPr>
          <p:cNvPr id="545" name="Picture 544"/>
          <p:cNvPicPr/>
          <p:nvPr/>
        </p:nvPicPr>
        <p:blipFill>
          <a:blip r:embed="rId5"/>
          <a:stretch/>
        </p:blipFill>
        <p:spPr>
          <a:xfrm>
            <a:off x="5054760" y="1117440"/>
            <a:ext cx="3453120" cy="10526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542"/>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0"/>
                                          </p:stCondLst>
                                        </p:cTn>
                                        <p:tgtEl>
                                          <p:spTgt spid="543"/>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248400" y="344880"/>
            <a:ext cx="1489320" cy="524880"/>
          </a:xfrm>
          <a:prstGeom prst="rect">
            <a:avLst/>
          </a:prstGeom>
          <a:noFill/>
          <a:ln w="9360">
            <a:noFill/>
          </a:ln>
        </p:spPr>
        <p:style>
          <a:lnRef idx="0">
            <a:scrgbClr r="0" g="0" b="0"/>
          </a:lnRef>
          <a:fillRef idx="0">
            <a:scrgbClr r="0" g="0" b="0"/>
          </a:fillRef>
          <a:effectRef idx="0">
            <a:scrgbClr r="0" g="0" b="0"/>
          </a:effectRef>
          <a:fontRef idx="minor"/>
        </p:style>
      </p:sp>
      <p:sp>
        <p:nvSpPr>
          <p:cNvPr id="547" name="CustomShape 2"/>
          <p:cNvSpPr/>
          <p:nvPr/>
        </p:nvSpPr>
        <p:spPr>
          <a:xfrm>
            <a:off x="252000" y="168120"/>
            <a:ext cx="839880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600" b="1" strike="noStrike" spc="-1">
                <a:solidFill>
                  <a:srgbClr val="000000"/>
                </a:solidFill>
                <a:latin typeface="Arial"/>
                <a:ea typeface="DejaVu Sans"/>
              </a:rPr>
              <a:t>Let’s Complicate Things A Little bit…</a:t>
            </a:r>
            <a:endParaRPr lang="en-US" sz="2600" b="0" strike="noStrike" spc="-1">
              <a:latin typeface="Arial"/>
            </a:endParaRPr>
          </a:p>
        </p:txBody>
      </p:sp>
      <p:sp>
        <p:nvSpPr>
          <p:cNvPr id="548" name="CustomShape 3"/>
          <p:cNvSpPr/>
          <p:nvPr/>
        </p:nvSpPr>
        <p:spPr>
          <a:xfrm>
            <a:off x="168120" y="1176120"/>
            <a:ext cx="4114440" cy="3022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2"/>
              </a:spcAft>
            </a:pPr>
            <a:r>
              <a:rPr lang="en-US" sz="1800" b="0" strike="noStrike" spc="-1">
                <a:solidFill>
                  <a:srgbClr val="000000"/>
                </a:solidFill>
                <a:latin typeface="Arial"/>
                <a:ea typeface="DejaVu Sans"/>
              </a:rPr>
              <a:t>A compiler designer is trying to decide between two code sequences for a particular machine.  Based on the hardware implementation, there are three different classes of instructions:  Class A, Class B, and Class C, and they require one, two, and three cycles (respectively).  </a:t>
            </a:r>
            <a:endParaRPr lang="en-US" sz="1800" b="0" strike="noStrike" spc="-1">
              <a:latin typeface="Arial"/>
            </a:endParaRPr>
          </a:p>
        </p:txBody>
      </p:sp>
      <p:sp>
        <p:nvSpPr>
          <p:cNvPr id="549" name="CustomShape 4"/>
          <p:cNvSpPr/>
          <p:nvPr/>
        </p:nvSpPr>
        <p:spPr>
          <a:xfrm>
            <a:off x="168120" y="5239440"/>
            <a:ext cx="4198320" cy="182268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601"/>
              </a:spcBef>
            </a:pPr>
            <a:r>
              <a:rPr lang="en-US" sz="1800" b="1" strike="noStrike" spc="-1">
                <a:solidFill>
                  <a:srgbClr val="000000"/>
                </a:solidFill>
                <a:latin typeface="Calibri"/>
                <a:ea typeface="DejaVu Sans"/>
              </a:rPr>
              <a:t>The first code sequence has 5 instructions:   2 of A, 1 of B, and 2 of C</a:t>
            </a:r>
            <a:br/>
            <a:endParaRPr lang="en-US" sz="1800" b="0" strike="noStrike" spc="-1">
              <a:latin typeface="Arial"/>
            </a:endParaRPr>
          </a:p>
          <a:p>
            <a:pPr>
              <a:lnSpc>
                <a:spcPct val="100000"/>
              </a:lnSpc>
              <a:spcBef>
                <a:spcPts val="601"/>
              </a:spcBef>
            </a:pPr>
            <a:r>
              <a:rPr lang="en-US" sz="1800" b="1" strike="noStrike" spc="-1">
                <a:solidFill>
                  <a:srgbClr val="000000"/>
                </a:solidFill>
                <a:latin typeface="Calibri"/>
                <a:ea typeface="DejaVu Sans"/>
              </a:rPr>
              <a:t>The second sequence has 6 instructions:  4 of A, 1 of B, and 1 of C.</a:t>
            </a:r>
            <a:br/>
            <a:endParaRPr lang="en-US" sz="1800" b="0" strike="noStrike" spc="-1">
              <a:latin typeface="Arial"/>
            </a:endParaRPr>
          </a:p>
        </p:txBody>
      </p:sp>
      <p:pic>
        <p:nvPicPr>
          <p:cNvPr id="550" name="Picture 6" descr="lecture_2_example_2"/>
          <p:cNvPicPr/>
          <p:nvPr/>
        </p:nvPicPr>
        <p:blipFill>
          <a:blip r:embed="rId2"/>
          <a:stretch/>
        </p:blipFill>
        <p:spPr>
          <a:xfrm>
            <a:off x="4793400" y="5081760"/>
            <a:ext cx="4348800" cy="1929960"/>
          </a:xfrm>
          <a:prstGeom prst="rect">
            <a:avLst/>
          </a:prstGeom>
          <a:ln>
            <a:noFill/>
          </a:ln>
        </p:spPr>
      </p:pic>
      <p:sp>
        <p:nvSpPr>
          <p:cNvPr id="551" name="CustomShape 5"/>
          <p:cNvSpPr/>
          <p:nvPr/>
        </p:nvSpPr>
        <p:spPr>
          <a:xfrm>
            <a:off x="4801320" y="4577760"/>
            <a:ext cx="3526560" cy="64908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00000"/>
              </a:lnSpc>
              <a:spcBef>
                <a:spcPts val="241"/>
              </a:spcBef>
            </a:pPr>
            <a:r>
              <a:rPr lang="en-US" sz="1800" b="1" strike="noStrike" spc="-1">
                <a:solidFill>
                  <a:srgbClr val="000000"/>
                </a:solidFill>
                <a:latin typeface="Calibri"/>
                <a:ea typeface="DejaVu Sans"/>
              </a:rPr>
              <a:t>What is the CPI for each sequence?</a:t>
            </a:r>
            <a:endParaRPr lang="en-US" sz="1800" b="0" strike="noStrike" spc="-1">
              <a:latin typeface="Arial"/>
            </a:endParaRPr>
          </a:p>
          <a:p>
            <a:pPr>
              <a:lnSpc>
                <a:spcPct val="100000"/>
              </a:lnSpc>
            </a:pPr>
            <a:endParaRPr lang="en-US" sz="1800" b="0" strike="noStrike" spc="-1">
              <a:latin typeface="Arial"/>
            </a:endParaRPr>
          </a:p>
        </p:txBody>
      </p:sp>
      <p:sp>
        <p:nvSpPr>
          <p:cNvPr id="552" name="Line 6"/>
          <p:cNvSpPr/>
          <p:nvPr/>
        </p:nvSpPr>
        <p:spPr>
          <a:xfrm>
            <a:off x="178200" y="4551480"/>
            <a:ext cx="9744840" cy="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553" name="Line 7"/>
          <p:cNvSpPr/>
          <p:nvPr/>
        </p:nvSpPr>
        <p:spPr>
          <a:xfrm>
            <a:off x="4625280" y="1091880"/>
            <a:ext cx="0" cy="6047640"/>
          </a:xfrm>
          <a:prstGeom prst="line">
            <a:avLst/>
          </a:prstGeom>
          <a:ln w="28440">
            <a:solidFill>
              <a:schemeClr val="tx1"/>
            </a:solidFill>
            <a:round/>
          </a:ln>
        </p:spPr>
        <p:style>
          <a:lnRef idx="0">
            <a:scrgbClr r="0" g="0" b="0"/>
          </a:lnRef>
          <a:fillRef idx="0">
            <a:scrgbClr r="0" g="0" b="0"/>
          </a:fillRef>
          <a:effectRef idx="0">
            <a:scrgbClr r="0" g="0" b="0"/>
          </a:effectRef>
          <a:fontRef idx="minor"/>
        </p:style>
      </p:sp>
      <p:pic>
        <p:nvPicPr>
          <p:cNvPr id="554" name="Picture 10" descr="lecture_2_example_2"/>
          <p:cNvPicPr/>
          <p:nvPr/>
        </p:nvPicPr>
        <p:blipFill>
          <a:blip r:embed="rId3"/>
          <a:stretch/>
        </p:blipFill>
        <p:spPr>
          <a:xfrm>
            <a:off x="4788360" y="2351880"/>
            <a:ext cx="5038560" cy="1677960"/>
          </a:xfrm>
          <a:prstGeom prst="rect">
            <a:avLst/>
          </a:prstGeom>
          <a:ln>
            <a:noFill/>
          </a:ln>
        </p:spPr>
      </p:pic>
      <p:sp>
        <p:nvSpPr>
          <p:cNvPr id="555" name="CustomShape 8"/>
          <p:cNvSpPr/>
          <p:nvPr/>
        </p:nvSpPr>
        <p:spPr>
          <a:xfrm>
            <a:off x="4804560" y="1091880"/>
            <a:ext cx="4364640" cy="64908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00000"/>
              </a:lnSpc>
            </a:pPr>
            <a:r>
              <a:rPr lang="en-US" sz="1800" b="1" strike="noStrike" spc="-1">
                <a:solidFill>
                  <a:srgbClr val="000000"/>
                </a:solidFill>
                <a:latin typeface="Calibri"/>
                <a:ea typeface="DejaVu Sans"/>
              </a:rPr>
              <a:t>Which sequence will be faster?  How much?</a:t>
            </a:r>
            <a:br/>
            <a:endParaRPr lang="en-US" sz="1800" b="0" strike="noStrike" spc="-1">
              <a:latin typeface="Arial"/>
            </a:endParaRPr>
          </a:p>
        </p:txBody>
      </p:sp>
      <p:pic>
        <p:nvPicPr>
          <p:cNvPr id="556" name="Picture 555"/>
          <p:cNvPicPr/>
          <p:nvPr/>
        </p:nvPicPr>
        <p:blipFill>
          <a:blip r:embed="rId4"/>
          <a:stretch/>
        </p:blipFill>
        <p:spPr>
          <a:xfrm>
            <a:off x="5549760" y="1892160"/>
            <a:ext cx="2094120" cy="4557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555"/>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0"/>
                                          </p:stCondLst>
                                        </p:cTn>
                                        <p:tgtEl>
                                          <p:spTgt spid="554"/>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551"/>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252000" y="168120"/>
            <a:ext cx="839880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ＭＳ Ｐゴシック"/>
              </a:rPr>
              <a:t>A Simple Example</a:t>
            </a:r>
            <a:endParaRPr lang="en-US" sz="4400" b="0" strike="noStrike" spc="-1">
              <a:latin typeface="Arial"/>
            </a:endParaRPr>
          </a:p>
        </p:txBody>
      </p:sp>
      <p:sp>
        <p:nvSpPr>
          <p:cNvPr id="558" name="CustomShape 2"/>
          <p:cNvSpPr/>
          <p:nvPr/>
        </p:nvSpPr>
        <p:spPr>
          <a:xfrm>
            <a:off x="504000" y="4283640"/>
            <a:ext cx="9070920" cy="2455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Bef>
                <a:spcPts val="2401"/>
              </a:spcBef>
              <a:spcAft>
                <a:spcPts val="1412"/>
              </a:spcAft>
              <a:buClr>
                <a:srgbClr val="000000"/>
              </a:buClr>
              <a:buFont typeface="Symbol"/>
              <a:buChar char=""/>
            </a:pPr>
            <a:r>
              <a:rPr lang="en-US" sz="2400" b="1" strike="noStrike" spc="-1">
                <a:solidFill>
                  <a:srgbClr val="000000"/>
                </a:solidFill>
                <a:latin typeface="Arial"/>
                <a:ea typeface="ＭＳ Ｐゴシック"/>
              </a:rPr>
              <a:t>How much faster would the machine be if a better data cache reduced the average load time to 2 cycles?</a:t>
            </a:r>
            <a:endParaRPr lang="en-US" sz="2400" b="0" strike="noStrike" spc="-1">
              <a:latin typeface="Arial"/>
            </a:endParaRPr>
          </a:p>
          <a:p>
            <a:pPr marL="343080" indent="-341280">
              <a:lnSpc>
                <a:spcPct val="100000"/>
              </a:lnSpc>
              <a:spcBef>
                <a:spcPts val="2401"/>
              </a:spcBef>
              <a:spcAft>
                <a:spcPts val="1412"/>
              </a:spcAft>
              <a:buClr>
                <a:srgbClr val="000000"/>
              </a:buClr>
              <a:buFont typeface="Symbol"/>
              <a:buChar char=""/>
            </a:pPr>
            <a:r>
              <a:rPr lang="en-US" sz="2400" b="1" strike="noStrike" spc="-1">
                <a:solidFill>
                  <a:srgbClr val="000000"/>
                </a:solidFill>
                <a:latin typeface="Arial"/>
                <a:ea typeface="ＭＳ Ｐゴシック"/>
              </a:rPr>
              <a:t>How does this compare with using branch prediction to shave a cycle off the branch time?</a:t>
            </a:r>
            <a:endParaRPr lang="en-US" sz="2400" b="0" strike="noStrike" spc="-1">
              <a:latin typeface="Arial"/>
            </a:endParaRPr>
          </a:p>
          <a:p>
            <a:pPr marL="343080" indent="-341280">
              <a:lnSpc>
                <a:spcPct val="100000"/>
              </a:lnSpc>
              <a:spcBef>
                <a:spcPts val="2401"/>
              </a:spcBef>
              <a:spcAft>
                <a:spcPts val="1412"/>
              </a:spcAft>
              <a:buClr>
                <a:srgbClr val="000000"/>
              </a:buClr>
              <a:buFont typeface="Symbol"/>
              <a:buChar char=""/>
            </a:pPr>
            <a:r>
              <a:rPr lang="en-US" sz="2400" b="1" strike="noStrike" spc="-1">
                <a:solidFill>
                  <a:srgbClr val="000000"/>
                </a:solidFill>
                <a:latin typeface="Arial"/>
                <a:ea typeface="ＭＳ Ｐゴシック"/>
              </a:rPr>
              <a:t>What if two ALU instructions could be executed at once?</a:t>
            </a:r>
            <a:endParaRPr lang="en-US" sz="2400" b="0" strike="noStrike" spc="-1">
              <a:latin typeface="Arial"/>
            </a:endParaRPr>
          </a:p>
        </p:txBody>
      </p:sp>
      <p:graphicFrame>
        <p:nvGraphicFramePr>
          <p:cNvPr id="559" name="Table 3"/>
          <p:cNvGraphicFramePr/>
          <p:nvPr/>
        </p:nvGraphicFramePr>
        <p:xfrm>
          <a:off x="1260000" y="1008000"/>
          <a:ext cx="5292000" cy="3166920"/>
        </p:xfrm>
        <a:graphic>
          <a:graphicData uri="http://schemas.openxmlformats.org/drawingml/2006/table">
            <a:tbl>
              <a:tblPr/>
              <a:tblGrid>
                <a:gridCol w="1560960">
                  <a:extLst>
                    <a:ext uri="{9D8B030D-6E8A-4147-A177-3AD203B41FA5}">
                      <a16:colId xmlns:a16="http://schemas.microsoft.com/office/drawing/2014/main" val="20000"/>
                    </a:ext>
                  </a:extLst>
                </a:gridCol>
                <a:gridCol w="104292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680120">
                  <a:extLst>
                    <a:ext uri="{9D8B030D-6E8A-4147-A177-3AD203B41FA5}">
                      <a16:colId xmlns:a16="http://schemas.microsoft.com/office/drawing/2014/main" val="20003"/>
                    </a:ext>
                  </a:extLst>
                </a:gridCol>
              </a:tblGrid>
              <a:tr h="526680">
                <a:tc>
                  <a:txBody>
                    <a:bodyPr/>
                    <a:lstStyle/>
                    <a:p>
                      <a:pPr algn="ctr">
                        <a:lnSpc>
                          <a:spcPct val="90000"/>
                        </a:lnSpc>
                        <a:spcBef>
                          <a:spcPts val="1429"/>
                        </a:spcBef>
                      </a:pPr>
                      <a:r>
                        <a:rPr lang="en-US" sz="2200" b="0" strike="noStrike" spc="-1">
                          <a:solidFill>
                            <a:srgbClr val="000000"/>
                          </a:solidFill>
                          <a:latin typeface="Arial"/>
                          <a:ea typeface="ＭＳ Ｐゴシック"/>
                        </a:rPr>
                        <a:t>Op</a:t>
                      </a:r>
                      <a:endParaRPr lang="en-US" sz="2200" b="0" strike="noStrike" spc="-1">
                        <a:latin typeface="Arial"/>
                      </a:endParaRPr>
                    </a:p>
                  </a:txBody>
                  <a:tcPr marL="100800" marR="100800">
                    <a:lnL w="28080">
                      <a:solidFill>
                        <a:srgbClr val="000000"/>
                      </a:solidFill>
                    </a:lnL>
                    <a:lnR w="12240">
                      <a:solidFill>
                        <a:srgbClr val="000000"/>
                      </a:solidFill>
                    </a:lnR>
                    <a:lnT w="28080">
                      <a:solidFill>
                        <a:srgbClr val="000000"/>
                      </a:solidFill>
                    </a:lnT>
                    <a:lnB w="2808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Freq</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2808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CPI</a:t>
                      </a:r>
                      <a:r>
                        <a:rPr lang="en-US" sz="2200" b="0" strike="noStrike" spc="-1" baseline="-25000">
                          <a:solidFill>
                            <a:srgbClr val="000000"/>
                          </a:solidFill>
                          <a:latin typeface="Arial"/>
                          <a:ea typeface="ＭＳ Ｐゴシック"/>
                        </a:rPr>
                        <a:t>i</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2808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Freq x CPI</a:t>
                      </a:r>
                      <a:r>
                        <a:rPr lang="en-US" sz="2200" b="0" strike="noStrike" spc="-1" baseline="-25000">
                          <a:solidFill>
                            <a:srgbClr val="000000"/>
                          </a:solidFill>
                          <a:latin typeface="Arial"/>
                          <a:ea typeface="ＭＳ Ｐゴシック"/>
                        </a:rPr>
                        <a:t>i</a:t>
                      </a:r>
                      <a:endParaRPr lang="en-US" sz="2200" b="0" strike="noStrike" spc="-1">
                        <a:latin typeface="Arial"/>
                      </a:endParaRPr>
                    </a:p>
                  </a:txBody>
                  <a:tcPr marL="100800" marR="100800">
                    <a:lnL w="12240">
                      <a:solidFill>
                        <a:srgbClr val="000000"/>
                      </a:solidFill>
                    </a:lnL>
                    <a:lnR w="28080">
                      <a:solidFill>
                        <a:srgbClr val="000000"/>
                      </a:solidFill>
                    </a:lnR>
                    <a:lnT w="28080">
                      <a:solidFill>
                        <a:srgbClr val="000000"/>
                      </a:solidFill>
                    </a:lnT>
                    <a:lnB w="28080">
                      <a:solidFill>
                        <a:srgbClr val="000000"/>
                      </a:solidFill>
                    </a:lnB>
                    <a:noFill/>
                  </a:tcPr>
                </a:tc>
                <a:extLst>
                  <a:ext uri="{0D108BD9-81ED-4DB2-BD59-A6C34878D82A}">
                    <a16:rowId xmlns:a16="http://schemas.microsoft.com/office/drawing/2014/main" val="10000"/>
                  </a:ext>
                </a:extLst>
              </a:tr>
              <a:tr h="528120">
                <a:tc>
                  <a:txBody>
                    <a:bodyPr/>
                    <a:lstStyle/>
                    <a:p>
                      <a:pPr>
                        <a:lnSpc>
                          <a:spcPct val="90000"/>
                        </a:lnSpc>
                        <a:spcBef>
                          <a:spcPts val="1429"/>
                        </a:spcBef>
                      </a:pPr>
                      <a:r>
                        <a:rPr lang="en-US" sz="2200" b="0" strike="noStrike" spc="-1">
                          <a:solidFill>
                            <a:srgbClr val="000000"/>
                          </a:solidFill>
                          <a:latin typeface="Arial"/>
                          <a:ea typeface="ＭＳ Ｐゴシック"/>
                        </a:rPr>
                        <a:t>ALU</a:t>
                      </a:r>
                      <a:endParaRPr lang="en-US" sz="2200" b="0" strike="noStrike" spc="-1">
                        <a:latin typeface="Arial"/>
                      </a:endParaRPr>
                    </a:p>
                  </a:txBody>
                  <a:tcPr marL="100800" marR="100800">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50%</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1</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28080">
                      <a:solidFill>
                        <a:srgbClr val="000000"/>
                      </a:solidFill>
                    </a:lnT>
                    <a:lnB w="12240">
                      <a:solidFill>
                        <a:srgbClr val="000000"/>
                      </a:solidFill>
                    </a:lnB>
                    <a:noFill/>
                  </a:tcPr>
                </a:tc>
                <a:extLst>
                  <a:ext uri="{0D108BD9-81ED-4DB2-BD59-A6C34878D82A}">
                    <a16:rowId xmlns:a16="http://schemas.microsoft.com/office/drawing/2014/main" val="10001"/>
                  </a:ext>
                </a:extLst>
              </a:tr>
              <a:tr h="526680">
                <a:tc>
                  <a:txBody>
                    <a:bodyPr/>
                    <a:lstStyle/>
                    <a:p>
                      <a:pPr>
                        <a:lnSpc>
                          <a:spcPct val="90000"/>
                        </a:lnSpc>
                        <a:spcBef>
                          <a:spcPts val="1429"/>
                        </a:spcBef>
                      </a:pPr>
                      <a:r>
                        <a:rPr lang="en-US" sz="2200" b="0" strike="noStrike" spc="-1">
                          <a:solidFill>
                            <a:srgbClr val="000000"/>
                          </a:solidFill>
                          <a:latin typeface="Arial"/>
                          <a:ea typeface="ＭＳ Ｐゴシック"/>
                        </a:rPr>
                        <a:t>Load</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20%</a:t>
                      </a:r>
                      <a:endParaRPr lang="en-US" sz="2200" b="0" strike="noStrike" spc="-1">
                        <a:latin typeface="Arial"/>
                      </a:endParaRPr>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5</a:t>
                      </a:r>
                      <a:endParaRPr lang="en-US" sz="2200" b="0" strike="noStrike" spc="-1">
                        <a:latin typeface="Arial"/>
                      </a:endParaRPr>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528120">
                <a:tc>
                  <a:txBody>
                    <a:bodyPr/>
                    <a:lstStyle/>
                    <a:p>
                      <a:pPr>
                        <a:lnSpc>
                          <a:spcPct val="90000"/>
                        </a:lnSpc>
                        <a:spcBef>
                          <a:spcPts val="1429"/>
                        </a:spcBef>
                      </a:pPr>
                      <a:r>
                        <a:rPr lang="en-US" sz="2200" b="0" strike="noStrike" spc="-1">
                          <a:solidFill>
                            <a:srgbClr val="000000"/>
                          </a:solidFill>
                          <a:latin typeface="Arial"/>
                          <a:ea typeface="ＭＳ Ｐゴシック"/>
                        </a:rPr>
                        <a:t>Store</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10%</a:t>
                      </a:r>
                      <a:endParaRPr lang="en-US" sz="2200" b="0" strike="noStrike" spc="-1">
                        <a:latin typeface="Arial"/>
                      </a:endParaRPr>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3</a:t>
                      </a:r>
                      <a:endParaRPr lang="en-US" sz="2200" b="0" strike="noStrike" spc="-1">
                        <a:latin typeface="Arial"/>
                      </a:endParaRPr>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528120">
                <a:tc>
                  <a:txBody>
                    <a:bodyPr/>
                    <a:lstStyle/>
                    <a:p>
                      <a:pPr>
                        <a:lnSpc>
                          <a:spcPct val="90000"/>
                        </a:lnSpc>
                        <a:spcBef>
                          <a:spcPts val="1429"/>
                        </a:spcBef>
                      </a:pPr>
                      <a:r>
                        <a:rPr lang="en-US" sz="2200" b="0" strike="noStrike" spc="-1">
                          <a:solidFill>
                            <a:srgbClr val="000000"/>
                          </a:solidFill>
                          <a:latin typeface="Arial"/>
                          <a:ea typeface="ＭＳ Ｐゴシック"/>
                        </a:rPr>
                        <a:t>Branch</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20%</a:t>
                      </a:r>
                      <a:endParaRPr lang="en-US" sz="2200" b="0" strike="noStrike" spc="-1">
                        <a:latin typeface="Arial"/>
                      </a:endParaRPr>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90000"/>
                        </a:lnSpc>
                        <a:spcBef>
                          <a:spcPts val="1429"/>
                        </a:spcBef>
                      </a:pPr>
                      <a:r>
                        <a:rPr lang="en-US" sz="2200" b="0" strike="noStrike" spc="-1">
                          <a:solidFill>
                            <a:srgbClr val="000000"/>
                          </a:solidFill>
                          <a:latin typeface="Arial"/>
                          <a:ea typeface="ＭＳ Ｐゴシック"/>
                        </a:rPr>
                        <a:t>2</a:t>
                      </a:r>
                      <a:endParaRPr lang="en-US" sz="2200" b="0" strike="noStrike" spc="-1">
                        <a:latin typeface="Arial"/>
                      </a:endParaRPr>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529200">
                <a:tc gridSpan="3">
                  <a:txBody>
                    <a:bodyPr/>
                    <a:lstStyle/>
                    <a:p>
                      <a:endParaRPr lang="en-US"/>
                    </a:p>
                  </a:txBody>
                  <a:tcPr marL="100800" marR="100800">
                    <a:lnL w="28080">
                      <a:solidFill>
                        <a:srgbClr val="000000"/>
                      </a:solidFill>
                    </a:lnL>
                    <a:lnR w="12240">
                      <a:solidFill>
                        <a:srgbClr val="000000"/>
                      </a:solidFill>
                    </a:lnR>
                    <a:lnT w="12240">
                      <a:solidFill>
                        <a:srgbClr val="000000"/>
                      </a:solidFill>
                    </a:lnT>
                    <a:lnB w="2808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a:txBody>
                    <a:bodyPr/>
                    <a:lstStyle/>
                    <a:p>
                      <a:pPr>
                        <a:lnSpc>
                          <a:spcPct val="90000"/>
                        </a:lnSpc>
                        <a:spcBef>
                          <a:spcPts val="2015"/>
                        </a:spcBef>
                      </a:pPr>
                      <a:r>
                        <a:rPr lang="en-US" sz="3100" b="0" strike="noStrike" spc="-1">
                          <a:solidFill>
                            <a:srgbClr val="000000"/>
                          </a:solidFill>
                          <a:latin typeface="Symbol"/>
                          <a:ea typeface="ＭＳ Ｐゴシック"/>
                        </a:rPr>
                        <a:t></a:t>
                      </a:r>
                      <a:r>
                        <a:rPr lang="en-US" sz="3100" b="0" strike="noStrike" spc="-1">
                          <a:solidFill>
                            <a:srgbClr val="000000"/>
                          </a:solidFill>
                          <a:latin typeface="Arial"/>
                          <a:ea typeface="ＭＳ Ｐゴシック"/>
                        </a:rPr>
                        <a:t> =</a:t>
                      </a:r>
                      <a:endParaRPr lang="en-US" sz="3100" b="0" strike="noStrike" spc="-1">
                        <a:latin typeface="Arial"/>
                      </a:endParaRPr>
                    </a:p>
                  </a:txBody>
                  <a:tcPr marL="100800" marR="100800">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05"/>
                  </a:ext>
                </a:extLst>
              </a:tr>
            </a:tbl>
          </a:graphicData>
        </a:graphic>
      </p:graphicFrame>
      <p:sp>
        <p:nvSpPr>
          <p:cNvPr id="560" name="CustomShape 4"/>
          <p:cNvSpPr/>
          <p:nvPr/>
        </p:nvSpPr>
        <p:spPr>
          <a:xfrm>
            <a:off x="5939640" y="1427760"/>
            <a:ext cx="490680" cy="201996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.5</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1.0</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.3</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.4</a:t>
            </a:r>
            <a:endParaRPr lang="en-US" sz="1800" b="0" strike="noStrike" spc="-1">
              <a:latin typeface="Arial"/>
            </a:endParaRPr>
          </a:p>
        </p:txBody>
      </p:sp>
      <p:sp>
        <p:nvSpPr>
          <p:cNvPr id="561" name="CustomShape 5"/>
          <p:cNvSpPr/>
          <p:nvPr/>
        </p:nvSpPr>
        <p:spPr>
          <a:xfrm>
            <a:off x="5974560" y="3528000"/>
            <a:ext cx="490680" cy="58032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2.2</a:t>
            </a:r>
            <a:endParaRPr lang="en-US" sz="1800" b="0" strike="noStrike" spc="-1">
              <a:latin typeface="Arial"/>
            </a:endParaRPr>
          </a:p>
        </p:txBody>
      </p:sp>
      <p:sp>
        <p:nvSpPr>
          <p:cNvPr id="562" name="CustomShape 6"/>
          <p:cNvSpPr/>
          <p:nvPr/>
        </p:nvSpPr>
        <p:spPr>
          <a:xfrm>
            <a:off x="1527480" y="4882320"/>
            <a:ext cx="5960520" cy="58032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75000"/>
              </a:lnSpc>
            </a:pPr>
            <a:r>
              <a:rPr lang="en-US" sz="1800" b="0" strike="noStrike" spc="-1">
                <a:solidFill>
                  <a:srgbClr val="000000"/>
                </a:solidFill>
                <a:latin typeface="Calibri"/>
                <a:ea typeface="DejaVu Sans"/>
              </a:rPr>
              <a:t>CPU time new = 1.6 x IC x CC   so   2.2/1.6  means 37.5% faster</a:t>
            </a:r>
            <a:endParaRPr lang="en-US" sz="1800" b="0" strike="noStrike" spc="-1">
              <a:latin typeface="Arial"/>
            </a:endParaRPr>
          </a:p>
        </p:txBody>
      </p:sp>
      <p:sp>
        <p:nvSpPr>
          <p:cNvPr id="563" name="CustomShape 7"/>
          <p:cNvSpPr/>
          <p:nvPr/>
        </p:nvSpPr>
        <p:spPr>
          <a:xfrm>
            <a:off x="6863760" y="3528000"/>
            <a:ext cx="490680" cy="58032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1.6</a:t>
            </a:r>
            <a:endParaRPr lang="en-US" sz="1800" b="0" strike="noStrike" spc="-1">
              <a:latin typeface="Arial"/>
            </a:endParaRPr>
          </a:p>
        </p:txBody>
      </p:sp>
      <p:sp>
        <p:nvSpPr>
          <p:cNvPr id="564" name="CustomShape 8"/>
          <p:cNvSpPr/>
          <p:nvPr/>
        </p:nvSpPr>
        <p:spPr>
          <a:xfrm>
            <a:off x="6927480" y="1427760"/>
            <a:ext cx="426960" cy="201996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.5</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 .4</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.3</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.4</a:t>
            </a:r>
            <a:endParaRPr lang="en-US" sz="1800" b="0" strike="noStrike" spc="-1">
              <a:latin typeface="Arial"/>
            </a:endParaRPr>
          </a:p>
        </p:txBody>
      </p:sp>
      <p:sp>
        <p:nvSpPr>
          <p:cNvPr id="565" name="CustomShape 9"/>
          <p:cNvSpPr/>
          <p:nvPr/>
        </p:nvSpPr>
        <p:spPr>
          <a:xfrm>
            <a:off x="7633800" y="1427760"/>
            <a:ext cx="490680" cy="201996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.5</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1.0</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.3</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.2</a:t>
            </a:r>
            <a:endParaRPr lang="en-US" sz="1800" b="0" strike="noStrike" spc="-1">
              <a:latin typeface="Arial"/>
            </a:endParaRPr>
          </a:p>
        </p:txBody>
      </p:sp>
      <p:sp>
        <p:nvSpPr>
          <p:cNvPr id="566" name="CustomShape 10"/>
          <p:cNvSpPr/>
          <p:nvPr/>
        </p:nvSpPr>
        <p:spPr>
          <a:xfrm>
            <a:off x="7619760" y="3528000"/>
            <a:ext cx="490680" cy="58032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2.0</a:t>
            </a:r>
            <a:endParaRPr lang="en-US" sz="1800" b="0" strike="noStrike" spc="-1">
              <a:latin typeface="Arial"/>
            </a:endParaRPr>
          </a:p>
        </p:txBody>
      </p:sp>
      <p:sp>
        <p:nvSpPr>
          <p:cNvPr id="567" name="CustomShape 11"/>
          <p:cNvSpPr/>
          <p:nvPr/>
        </p:nvSpPr>
        <p:spPr>
          <a:xfrm>
            <a:off x="1537920" y="5999040"/>
            <a:ext cx="5786640" cy="58032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75000"/>
              </a:lnSpc>
            </a:pPr>
            <a:r>
              <a:rPr lang="en-US" sz="1800" b="0" strike="noStrike" spc="-1">
                <a:solidFill>
                  <a:srgbClr val="000000"/>
                </a:solidFill>
                <a:latin typeface="Calibri"/>
                <a:ea typeface="DejaVu Sans"/>
              </a:rPr>
              <a:t>CPU time new = 2.0 x IC x CC   so   2.2/2.0  means 10% faster</a:t>
            </a:r>
            <a:endParaRPr lang="en-US" sz="1800" b="0" strike="noStrike" spc="-1">
              <a:latin typeface="Arial"/>
            </a:endParaRPr>
          </a:p>
        </p:txBody>
      </p:sp>
      <p:sp>
        <p:nvSpPr>
          <p:cNvPr id="568" name="CustomShape 12"/>
          <p:cNvSpPr/>
          <p:nvPr/>
        </p:nvSpPr>
        <p:spPr>
          <a:xfrm>
            <a:off x="8543520" y="1427760"/>
            <a:ext cx="490680" cy="201996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.25</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1.0</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.3</a:t>
            </a:r>
            <a:endParaRPr lang="en-US" sz="1800" b="0" strike="noStrike" spc="-1">
              <a:latin typeface="Arial"/>
            </a:endParaRPr>
          </a:p>
          <a:p>
            <a:pPr algn="r">
              <a:lnSpc>
                <a:spcPct val="175000"/>
              </a:lnSpc>
            </a:pPr>
            <a:r>
              <a:rPr lang="en-US" sz="1800" b="0" strike="noStrike" spc="-1">
                <a:solidFill>
                  <a:srgbClr val="000000"/>
                </a:solidFill>
                <a:latin typeface="Calibri"/>
                <a:ea typeface="DejaVu Sans"/>
              </a:rPr>
              <a:t>.4</a:t>
            </a:r>
            <a:endParaRPr lang="en-US" sz="1800" b="0" strike="noStrike" spc="-1">
              <a:latin typeface="Arial"/>
            </a:endParaRPr>
          </a:p>
        </p:txBody>
      </p:sp>
      <p:sp>
        <p:nvSpPr>
          <p:cNvPr id="569" name="CustomShape 13"/>
          <p:cNvSpPr/>
          <p:nvPr/>
        </p:nvSpPr>
        <p:spPr>
          <a:xfrm>
            <a:off x="8426880" y="3528000"/>
            <a:ext cx="606600" cy="58032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gn="r">
              <a:lnSpc>
                <a:spcPct val="175000"/>
              </a:lnSpc>
            </a:pPr>
            <a:r>
              <a:rPr lang="en-US" sz="1800" b="0" strike="noStrike" spc="-1">
                <a:solidFill>
                  <a:srgbClr val="000000"/>
                </a:solidFill>
                <a:latin typeface="Calibri"/>
                <a:ea typeface="DejaVu Sans"/>
              </a:rPr>
              <a:t>1.95</a:t>
            </a:r>
            <a:endParaRPr lang="en-US" sz="1800" b="0" strike="noStrike" spc="-1">
              <a:latin typeface="Arial"/>
            </a:endParaRPr>
          </a:p>
        </p:txBody>
      </p:sp>
      <p:sp>
        <p:nvSpPr>
          <p:cNvPr id="570" name="CustomShape 14"/>
          <p:cNvSpPr/>
          <p:nvPr/>
        </p:nvSpPr>
        <p:spPr>
          <a:xfrm>
            <a:off x="1528920" y="6859440"/>
            <a:ext cx="6192000" cy="580320"/>
          </a:xfrm>
          <a:prstGeom prst="rect">
            <a:avLst/>
          </a:prstGeom>
          <a:noFill/>
          <a:ln w="1260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75000"/>
              </a:lnSpc>
            </a:pPr>
            <a:r>
              <a:rPr lang="en-US" sz="1800" b="0" strike="noStrike" spc="-1">
                <a:solidFill>
                  <a:srgbClr val="000000"/>
                </a:solidFill>
                <a:latin typeface="Calibri"/>
                <a:ea typeface="DejaVu Sans"/>
              </a:rPr>
              <a:t>CPU time new = 1.95 x IC x CC   so   2.2/1.95  means 12.8% faster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560"/>
                                        </p:tgtEl>
                                        <p:attrNameLst>
                                          <p:attrName>style.visibility</p:attrName>
                                        </p:attrNameLst>
                                      </p:cBhvr>
                                      <p:to>
                                        <p:strVal val="visible"/>
                                      </p:to>
                                    </p:set>
                                  </p:childTnLst>
                                </p:cTn>
                              </p:par>
                            </p:childTnLst>
                          </p:cTn>
                        </p:par>
                        <p:par>
                          <p:cTn id="7" fill="hold" nodeType="afterEffect">
                            <p:stCondLst>
                              <p:cond delay="0"/>
                            </p:stCondLst>
                            <p:childTnLst>
                              <p:par>
                                <p:cTn id="8" presetID="1" presetClass="entr" fill="hold" nodeType="afterEffect">
                                  <p:stCondLst>
                                    <p:cond delay="0"/>
                                  </p:stCondLst>
                                  <p:childTnLst>
                                    <p:set>
                                      <p:cBhvr>
                                        <p:cTn id="9" dur="1" fill="hold">
                                          <p:stCondLst>
                                            <p:cond delay="0"/>
                                          </p:stCondLst>
                                        </p:cTn>
                                        <p:tgtEl>
                                          <p:spTgt spid="561"/>
                                        </p:tgtEl>
                                        <p:attrNameLst>
                                          <p:attrName>style.visibility</p:attrName>
                                        </p:attrNameLst>
                                      </p:cBhvr>
                                      <p:to>
                                        <p:strVal val="visible"/>
                                      </p:to>
                                    </p:set>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1" presetClass="entr" fill="hold" nodeType="clickEffect">
                                  <p:stCondLst>
                                    <p:cond delay="0"/>
                                  </p:stCondLst>
                                  <p:childTnLst>
                                    <p:set>
                                      <p:cBhvr>
                                        <p:cTn id="13" dur="1" fill="hold">
                                          <p:stCondLst>
                                            <p:cond delay="0"/>
                                          </p:stCondLst>
                                        </p:cTn>
                                        <p:tgtEl>
                                          <p:spTgt spid="564"/>
                                        </p:tgtEl>
                                        <p:attrNameLst>
                                          <p:attrName>style.visibility</p:attrName>
                                        </p:attrNameLst>
                                      </p:cBhvr>
                                      <p:to>
                                        <p:strVal val="visible"/>
                                      </p:to>
                                    </p:set>
                                  </p:childTnLst>
                                </p:cTn>
                              </p:par>
                            </p:childTnLst>
                          </p:cTn>
                        </p:par>
                        <p:par>
                          <p:cTn id="14" fill="hold" nodeType="afterEffect">
                            <p:stCondLst>
                              <p:cond delay="0"/>
                            </p:stCondLst>
                            <p:childTnLst>
                              <p:par>
                                <p:cTn id="15" presetID="1" presetClass="entr" fill="hold" nodeType="afterEffect">
                                  <p:stCondLst>
                                    <p:cond delay="0"/>
                                  </p:stCondLst>
                                  <p:childTnLst>
                                    <p:set>
                                      <p:cBhvr>
                                        <p:cTn id="16" dur="1" fill="hold">
                                          <p:stCondLst>
                                            <p:cond delay="0"/>
                                          </p:stCondLst>
                                        </p:cTn>
                                        <p:tgtEl>
                                          <p:spTgt spid="563"/>
                                        </p:tgtEl>
                                        <p:attrNameLst>
                                          <p:attrName>style.visibility</p:attrName>
                                        </p:attrNameLst>
                                      </p:cBhvr>
                                      <p:to>
                                        <p:strVal val="visible"/>
                                      </p:to>
                                    </p:set>
                                  </p:childTnLst>
                                </p:cTn>
                              </p:par>
                            </p:childTnLst>
                          </p:cTn>
                        </p:par>
                      </p:childTnLst>
                    </p:cTn>
                  </p:par>
                  <p:par>
                    <p:cTn id="17" fill="hold" nodeType="clickEffect">
                      <p:stCondLst>
                        <p:cond delay="indefinite"/>
                      </p:stCondLst>
                      <p:childTnLst>
                        <p:par>
                          <p:cTn id="18" fill="hold" nodeType="withEffect">
                            <p:stCondLst>
                              <p:cond delay="0"/>
                            </p:stCondLst>
                            <p:childTnLst>
                              <p:par>
                                <p:cTn id="19" presetID="1" presetClass="entr" fill="hold" nodeType="clickEffect">
                                  <p:stCondLst>
                                    <p:cond delay="0"/>
                                  </p:stCondLst>
                                  <p:childTnLst>
                                    <p:set>
                                      <p:cBhvr>
                                        <p:cTn id="20" dur="1" fill="hold">
                                          <p:stCondLst>
                                            <p:cond delay="0"/>
                                          </p:stCondLst>
                                        </p:cTn>
                                        <p:tgtEl>
                                          <p:spTgt spid="562"/>
                                        </p:tgtEl>
                                        <p:attrNameLst>
                                          <p:attrName>style.visibility</p:attrName>
                                        </p:attrNameLst>
                                      </p:cBhvr>
                                      <p:to>
                                        <p:strVal val="visible"/>
                                      </p:to>
                                    </p:set>
                                  </p:childTnLst>
                                </p:cTn>
                              </p:par>
                            </p:childTnLst>
                          </p:cTn>
                        </p:par>
                      </p:childTnLst>
                    </p:cTn>
                  </p:par>
                  <p:par>
                    <p:cTn id="21" fill="hold" nodeType="clickEffect">
                      <p:stCondLst>
                        <p:cond delay="indefinite"/>
                      </p:stCondLst>
                      <p:childTnLst>
                        <p:par>
                          <p:cTn id="22" fill="hold" nodeType="withEffect">
                            <p:stCondLst>
                              <p:cond delay="0"/>
                            </p:stCondLst>
                            <p:childTnLst>
                              <p:par>
                                <p:cTn id="23" presetID="1" presetClass="entr" fill="hold" nodeType="clickEffect">
                                  <p:stCondLst>
                                    <p:cond delay="0"/>
                                  </p:stCondLst>
                                  <p:childTnLst>
                                    <p:set>
                                      <p:cBhvr>
                                        <p:cTn id="24" dur="1" fill="hold">
                                          <p:stCondLst>
                                            <p:cond delay="0"/>
                                          </p:stCondLst>
                                        </p:cTn>
                                        <p:tgtEl>
                                          <p:spTgt spid="565"/>
                                        </p:tgtEl>
                                        <p:attrNameLst>
                                          <p:attrName>style.visibility</p:attrName>
                                        </p:attrNameLst>
                                      </p:cBhvr>
                                      <p:to>
                                        <p:strVal val="visible"/>
                                      </p:to>
                                    </p:set>
                                  </p:childTnLst>
                                </p:cTn>
                              </p:par>
                            </p:childTnLst>
                          </p:cTn>
                        </p:par>
                        <p:par>
                          <p:cTn id="25" fill="hold" nodeType="afterEffect">
                            <p:stCondLst>
                              <p:cond delay="0"/>
                            </p:stCondLst>
                            <p:childTnLst>
                              <p:par>
                                <p:cTn id="26" presetID="1" presetClass="entr" fill="hold" nodeType="afterEffect">
                                  <p:stCondLst>
                                    <p:cond delay="0"/>
                                  </p:stCondLst>
                                  <p:childTnLst>
                                    <p:set>
                                      <p:cBhvr>
                                        <p:cTn id="27" dur="1" fill="hold">
                                          <p:stCondLst>
                                            <p:cond delay="0"/>
                                          </p:stCondLst>
                                        </p:cTn>
                                        <p:tgtEl>
                                          <p:spTgt spid="566"/>
                                        </p:tgtEl>
                                        <p:attrNameLst>
                                          <p:attrName>style.visibility</p:attrName>
                                        </p:attrNameLst>
                                      </p:cBhvr>
                                      <p:to>
                                        <p:strVal val="visible"/>
                                      </p:to>
                                    </p:set>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1" presetClass="entr" fill="hold" nodeType="clickEffect">
                                  <p:stCondLst>
                                    <p:cond delay="0"/>
                                  </p:stCondLst>
                                  <p:childTnLst>
                                    <p:set>
                                      <p:cBhvr>
                                        <p:cTn id="31" dur="1" fill="hold">
                                          <p:stCondLst>
                                            <p:cond delay="0"/>
                                          </p:stCondLst>
                                        </p:cTn>
                                        <p:tgtEl>
                                          <p:spTgt spid="567"/>
                                        </p:tgtEl>
                                        <p:attrNameLst>
                                          <p:attrName>style.visibility</p:attrName>
                                        </p:attrNameLst>
                                      </p:cBhvr>
                                      <p:to>
                                        <p:strVal val="visible"/>
                                      </p:to>
                                    </p:set>
                                  </p:childTnLst>
                                </p:cTn>
                              </p:par>
                            </p:childTnLst>
                          </p:cTn>
                        </p:par>
                      </p:childTnLst>
                    </p:cTn>
                  </p:par>
                  <p:par>
                    <p:cTn id="32" fill="hold" nodeType="clickEffect">
                      <p:stCondLst>
                        <p:cond delay="indefinite"/>
                      </p:stCondLst>
                      <p:childTnLst>
                        <p:par>
                          <p:cTn id="33" fill="hold" nodeType="withEffect">
                            <p:stCondLst>
                              <p:cond delay="0"/>
                            </p:stCondLst>
                            <p:childTnLst>
                              <p:par>
                                <p:cTn id="34" presetID="1" presetClass="entr" fill="hold" nodeType="clickEffect">
                                  <p:stCondLst>
                                    <p:cond delay="0"/>
                                  </p:stCondLst>
                                  <p:childTnLst>
                                    <p:set>
                                      <p:cBhvr>
                                        <p:cTn id="35" dur="1" fill="hold">
                                          <p:stCondLst>
                                            <p:cond delay="0"/>
                                          </p:stCondLst>
                                        </p:cTn>
                                        <p:tgtEl>
                                          <p:spTgt spid="568"/>
                                        </p:tgtEl>
                                        <p:attrNameLst>
                                          <p:attrName>style.visibility</p:attrName>
                                        </p:attrNameLst>
                                      </p:cBhvr>
                                      <p:to>
                                        <p:strVal val="visible"/>
                                      </p:to>
                                    </p:set>
                                  </p:childTnLst>
                                </p:cTn>
                              </p:par>
                            </p:childTnLst>
                          </p:cTn>
                        </p:par>
                        <p:par>
                          <p:cTn id="36" fill="hold" nodeType="afterEffect">
                            <p:stCondLst>
                              <p:cond delay="0"/>
                            </p:stCondLst>
                            <p:childTnLst>
                              <p:par>
                                <p:cTn id="37" presetID="1" presetClass="entr" fill="hold" nodeType="afterEffect">
                                  <p:stCondLst>
                                    <p:cond delay="0"/>
                                  </p:stCondLst>
                                  <p:childTnLst>
                                    <p:set>
                                      <p:cBhvr>
                                        <p:cTn id="38" dur="1" fill="hold">
                                          <p:stCondLst>
                                            <p:cond delay="0"/>
                                          </p:stCondLst>
                                        </p:cTn>
                                        <p:tgtEl>
                                          <p:spTgt spid="569"/>
                                        </p:tgtEl>
                                        <p:attrNameLst>
                                          <p:attrName>style.visibility</p:attrName>
                                        </p:attrNameLst>
                                      </p:cBhvr>
                                      <p:to>
                                        <p:strVal val="visible"/>
                                      </p:to>
                                    </p:set>
                                  </p:childTnLst>
                                </p:cTn>
                              </p:par>
                            </p:childTnLst>
                          </p:cTn>
                        </p:par>
                      </p:childTnLst>
                    </p:cTn>
                  </p:par>
                  <p:par>
                    <p:cTn id="39" fill="hold" nodeType="clickEffect">
                      <p:stCondLst>
                        <p:cond delay="indefinite"/>
                      </p:stCondLst>
                      <p:childTnLst>
                        <p:par>
                          <p:cTn id="40" fill="hold" nodeType="withEffect">
                            <p:stCondLst>
                              <p:cond delay="0"/>
                            </p:stCondLst>
                            <p:childTnLst>
                              <p:par>
                                <p:cTn id="41" presetID="1" presetClass="entr" fill="hold" nodeType="clickEffect">
                                  <p:stCondLst>
                                    <p:cond delay="0"/>
                                  </p:stCondLst>
                                  <p:childTnLst>
                                    <p:set>
                                      <p:cBhvr>
                                        <p:cTn id="42"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CustomShape 1"/>
          <p:cNvSpPr/>
          <p:nvPr/>
        </p:nvSpPr>
        <p:spPr>
          <a:xfrm>
            <a:off x="587880" y="20880"/>
            <a:ext cx="9443520" cy="77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ＭＳ Ｐゴシック"/>
              </a:rPr>
              <a:t>Determinates of CPU Performance</a:t>
            </a:r>
            <a:endParaRPr lang="en-US" sz="4400" b="0" strike="noStrike" spc="-1">
              <a:latin typeface="Arial"/>
            </a:endParaRPr>
          </a:p>
        </p:txBody>
      </p:sp>
      <p:sp>
        <p:nvSpPr>
          <p:cNvPr id="572" name="CustomShape 2"/>
          <p:cNvSpPr/>
          <p:nvPr/>
        </p:nvSpPr>
        <p:spPr>
          <a:xfrm>
            <a:off x="0" y="1008000"/>
            <a:ext cx="9658800" cy="412200"/>
          </a:xfrm>
          <a:prstGeom prst="rect">
            <a:avLst/>
          </a:prstGeom>
          <a:noFill/>
          <a:ln w="12600">
            <a:noFill/>
          </a:ln>
        </p:spPr>
        <p:style>
          <a:lnRef idx="0">
            <a:scrgbClr r="0" g="0" b="0"/>
          </a:lnRef>
          <a:fillRef idx="0">
            <a:scrgbClr r="0" g="0" b="0"/>
          </a:fillRef>
          <a:effectRef idx="0">
            <a:scrgbClr r="0" g="0" b="0"/>
          </a:effectRef>
          <a:fontRef idx="minor"/>
        </p:style>
        <p:txBody>
          <a:bodyPr lIns="69840" tIns="28080" rIns="69840" bIns="28080">
            <a:spAutoFit/>
          </a:bodyPr>
          <a:lstStyle/>
          <a:p>
            <a:pPr marL="316800" indent="-315000">
              <a:lnSpc>
                <a:spcPct val="90000"/>
              </a:lnSpc>
              <a:spcBef>
                <a:spcPts val="1689"/>
              </a:spcBef>
            </a:pPr>
            <a:r>
              <a:rPr lang="en-US" sz="2600" b="1" strike="noStrike" spc="-1">
                <a:solidFill>
                  <a:srgbClr val="FF0000"/>
                </a:solidFill>
                <a:latin typeface="Calibri"/>
                <a:ea typeface="DejaVu Sans"/>
              </a:rPr>
              <a:t>      CPU time      =  Instruction_count  x  CPI  x   clock_cycle</a:t>
            </a:r>
            <a:endParaRPr lang="en-US" sz="2600" b="0" strike="noStrike" spc="-1">
              <a:latin typeface="Arial"/>
            </a:endParaRPr>
          </a:p>
        </p:txBody>
      </p:sp>
      <p:graphicFrame>
        <p:nvGraphicFramePr>
          <p:cNvPr id="573" name="Table 3"/>
          <p:cNvGraphicFramePr/>
          <p:nvPr/>
        </p:nvGraphicFramePr>
        <p:xfrm>
          <a:off x="1596240" y="1764000"/>
          <a:ext cx="7140240" cy="5230080"/>
        </p:xfrm>
        <a:graphic>
          <a:graphicData uri="http://schemas.openxmlformats.org/drawingml/2006/table">
            <a:tbl>
              <a:tblPr/>
              <a:tblGrid>
                <a:gridCol w="2184120">
                  <a:extLst>
                    <a:ext uri="{9D8B030D-6E8A-4147-A177-3AD203B41FA5}">
                      <a16:colId xmlns:a16="http://schemas.microsoft.com/office/drawing/2014/main" val="20000"/>
                    </a:ext>
                  </a:extLst>
                </a:gridCol>
                <a:gridCol w="1652040">
                  <a:extLst>
                    <a:ext uri="{9D8B030D-6E8A-4147-A177-3AD203B41FA5}">
                      <a16:colId xmlns:a16="http://schemas.microsoft.com/office/drawing/2014/main" val="20001"/>
                    </a:ext>
                  </a:extLst>
                </a:gridCol>
                <a:gridCol w="1652040">
                  <a:extLst>
                    <a:ext uri="{9D8B030D-6E8A-4147-A177-3AD203B41FA5}">
                      <a16:colId xmlns:a16="http://schemas.microsoft.com/office/drawing/2014/main" val="20002"/>
                    </a:ext>
                  </a:extLst>
                </a:gridCol>
                <a:gridCol w="1652040">
                  <a:extLst>
                    <a:ext uri="{9D8B030D-6E8A-4147-A177-3AD203B41FA5}">
                      <a16:colId xmlns:a16="http://schemas.microsoft.com/office/drawing/2014/main" val="20003"/>
                    </a:ext>
                  </a:extLst>
                </a:gridCol>
              </a:tblGrid>
              <a:tr h="747000">
                <a:tc>
                  <a:txBody>
                    <a:bodyPr/>
                    <a:lstStyle/>
                    <a:p>
                      <a:endParaRPr lang="en-US"/>
                    </a:p>
                  </a:txBody>
                  <a:tcPr marL="100800" marR="100800">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Instruction_count</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CPI</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clock_cycle</a:t>
                      </a:r>
                      <a:endParaRPr lang="en-US" sz="2200" b="0" strike="noStrike" spc="-1">
                        <a:latin typeface="Arial"/>
                      </a:endParaRPr>
                    </a:p>
                  </a:txBody>
                  <a:tcPr marL="100800" marR="100800">
                    <a:lnL w="12240">
                      <a:solidFill>
                        <a:srgbClr val="000000"/>
                      </a:solidFill>
                    </a:lnL>
                    <a:lnR w="28080">
                      <a:solidFill>
                        <a:srgbClr val="000000"/>
                      </a:solidFill>
                    </a:lnR>
                    <a:lnT w="28080">
                      <a:solidFill>
                        <a:srgbClr val="000000"/>
                      </a:solidFill>
                    </a:lnT>
                    <a:lnB w="12240">
                      <a:solidFill>
                        <a:srgbClr val="000000"/>
                      </a:solidFill>
                    </a:lnB>
                    <a:noFill/>
                  </a:tcPr>
                </a:tc>
                <a:extLst>
                  <a:ext uri="{0D108BD9-81ED-4DB2-BD59-A6C34878D82A}">
                    <a16:rowId xmlns:a16="http://schemas.microsoft.com/office/drawing/2014/main" val="10000"/>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Algorithm</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Programming language</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Compiler</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ISA</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Core  organization</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748080">
                <a:tc>
                  <a:txBody>
                    <a:bodyPr/>
                    <a:lstStyle/>
                    <a:p>
                      <a:pPr>
                        <a:lnSpc>
                          <a:spcPct val="90000"/>
                        </a:lnSpc>
                        <a:spcBef>
                          <a:spcPts val="1429"/>
                        </a:spcBef>
                      </a:pPr>
                      <a:r>
                        <a:rPr lang="en-US" sz="2200" b="1" strike="noStrike" spc="-1">
                          <a:solidFill>
                            <a:srgbClr val="000000"/>
                          </a:solidFill>
                          <a:latin typeface="Arial"/>
                          <a:ea typeface="ＭＳ Ｐゴシック"/>
                        </a:rPr>
                        <a:t>Technology</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587880" y="20880"/>
            <a:ext cx="9443520" cy="77868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ＭＳ Ｐゴシック"/>
              </a:rPr>
              <a:t>Determinates of CPU Performance</a:t>
            </a:r>
            <a:endParaRPr lang="en-US" sz="4400" b="0" strike="noStrike" spc="-1">
              <a:latin typeface="Arial"/>
            </a:endParaRPr>
          </a:p>
        </p:txBody>
      </p:sp>
      <p:sp>
        <p:nvSpPr>
          <p:cNvPr id="575" name="CustomShape 2"/>
          <p:cNvSpPr/>
          <p:nvPr/>
        </p:nvSpPr>
        <p:spPr>
          <a:xfrm>
            <a:off x="0" y="1008000"/>
            <a:ext cx="9658800" cy="412200"/>
          </a:xfrm>
          <a:prstGeom prst="rect">
            <a:avLst/>
          </a:prstGeom>
          <a:noFill/>
          <a:ln w="12600">
            <a:noFill/>
          </a:ln>
        </p:spPr>
        <p:style>
          <a:lnRef idx="0">
            <a:scrgbClr r="0" g="0" b="0"/>
          </a:lnRef>
          <a:fillRef idx="0">
            <a:scrgbClr r="0" g="0" b="0"/>
          </a:fillRef>
          <a:effectRef idx="0">
            <a:scrgbClr r="0" g="0" b="0"/>
          </a:effectRef>
          <a:fontRef idx="minor"/>
        </p:style>
        <p:txBody>
          <a:bodyPr lIns="69840" tIns="28080" rIns="69840" bIns="28080">
            <a:spAutoFit/>
          </a:bodyPr>
          <a:lstStyle/>
          <a:p>
            <a:pPr marL="316800" indent="-315000">
              <a:lnSpc>
                <a:spcPct val="90000"/>
              </a:lnSpc>
              <a:spcBef>
                <a:spcPts val="1689"/>
              </a:spcBef>
            </a:pPr>
            <a:r>
              <a:rPr lang="en-US" sz="2600" b="1" strike="noStrike" spc="-1">
                <a:solidFill>
                  <a:srgbClr val="FF0000"/>
                </a:solidFill>
                <a:latin typeface="Calibri"/>
                <a:ea typeface="DejaVu Sans"/>
              </a:rPr>
              <a:t>      CPU time      =  Instruction_count  x  CPI  x   clock_cycle</a:t>
            </a:r>
            <a:endParaRPr lang="en-US" sz="2600" b="0" strike="noStrike" spc="-1">
              <a:latin typeface="Arial"/>
            </a:endParaRPr>
          </a:p>
        </p:txBody>
      </p:sp>
      <p:graphicFrame>
        <p:nvGraphicFramePr>
          <p:cNvPr id="576" name="Table 3"/>
          <p:cNvGraphicFramePr/>
          <p:nvPr/>
        </p:nvGraphicFramePr>
        <p:xfrm>
          <a:off x="1596240" y="1764000"/>
          <a:ext cx="7140240" cy="5230080"/>
        </p:xfrm>
        <a:graphic>
          <a:graphicData uri="http://schemas.openxmlformats.org/drawingml/2006/table">
            <a:tbl>
              <a:tblPr/>
              <a:tblGrid>
                <a:gridCol w="2184120">
                  <a:extLst>
                    <a:ext uri="{9D8B030D-6E8A-4147-A177-3AD203B41FA5}">
                      <a16:colId xmlns:a16="http://schemas.microsoft.com/office/drawing/2014/main" val="20000"/>
                    </a:ext>
                  </a:extLst>
                </a:gridCol>
                <a:gridCol w="1652040">
                  <a:extLst>
                    <a:ext uri="{9D8B030D-6E8A-4147-A177-3AD203B41FA5}">
                      <a16:colId xmlns:a16="http://schemas.microsoft.com/office/drawing/2014/main" val="20001"/>
                    </a:ext>
                  </a:extLst>
                </a:gridCol>
                <a:gridCol w="1652040">
                  <a:extLst>
                    <a:ext uri="{9D8B030D-6E8A-4147-A177-3AD203B41FA5}">
                      <a16:colId xmlns:a16="http://schemas.microsoft.com/office/drawing/2014/main" val="20002"/>
                    </a:ext>
                  </a:extLst>
                </a:gridCol>
                <a:gridCol w="1652040">
                  <a:extLst>
                    <a:ext uri="{9D8B030D-6E8A-4147-A177-3AD203B41FA5}">
                      <a16:colId xmlns:a16="http://schemas.microsoft.com/office/drawing/2014/main" val="20003"/>
                    </a:ext>
                  </a:extLst>
                </a:gridCol>
              </a:tblGrid>
              <a:tr h="747000">
                <a:tc>
                  <a:txBody>
                    <a:bodyPr/>
                    <a:lstStyle/>
                    <a:p>
                      <a:endParaRPr lang="en-US"/>
                    </a:p>
                  </a:txBody>
                  <a:tcPr marL="100800" marR="100800">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Instruction_count</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CPI</a:t>
                      </a:r>
                      <a:endParaRPr lang="en-US" sz="2200" b="0" strike="noStrike" spc="-1">
                        <a:latin typeface="Arial"/>
                      </a:endParaRPr>
                    </a:p>
                  </a:txBody>
                  <a:tcPr marL="100800" marR="100800">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90000"/>
                        </a:lnSpc>
                        <a:spcBef>
                          <a:spcPts val="1429"/>
                        </a:spcBef>
                      </a:pPr>
                      <a:r>
                        <a:rPr lang="en-US" sz="2200" b="0" strike="noStrike" spc="-1">
                          <a:solidFill>
                            <a:srgbClr val="000000"/>
                          </a:solidFill>
                          <a:latin typeface="Arial"/>
                          <a:ea typeface="ＭＳ Ｐゴシック"/>
                        </a:rPr>
                        <a:t>clock_cycle</a:t>
                      </a:r>
                      <a:endParaRPr lang="en-US" sz="2200" b="0" strike="noStrike" spc="-1">
                        <a:latin typeface="Arial"/>
                      </a:endParaRPr>
                    </a:p>
                  </a:txBody>
                  <a:tcPr marL="100800" marR="100800">
                    <a:lnL w="12240">
                      <a:solidFill>
                        <a:srgbClr val="000000"/>
                      </a:solidFill>
                    </a:lnL>
                    <a:lnR w="28080">
                      <a:solidFill>
                        <a:srgbClr val="000000"/>
                      </a:solidFill>
                    </a:lnR>
                    <a:lnT w="28080">
                      <a:solidFill>
                        <a:srgbClr val="000000"/>
                      </a:solidFill>
                    </a:lnT>
                    <a:lnB w="12240">
                      <a:solidFill>
                        <a:srgbClr val="000000"/>
                      </a:solidFill>
                    </a:lnB>
                    <a:noFill/>
                  </a:tcPr>
                </a:tc>
                <a:extLst>
                  <a:ext uri="{0D108BD9-81ED-4DB2-BD59-A6C34878D82A}">
                    <a16:rowId xmlns:a16="http://schemas.microsoft.com/office/drawing/2014/main" val="10000"/>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Algorithm</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Programming language</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Compiler</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ISA</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747000">
                <a:tc>
                  <a:txBody>
                    <a:bodyPr/>
                    <a:lstStyle/>
                    <a:p>
                      <a:pPr>
                        <a:lnSpc>
                          <a:spcPct val="90000"/>
                        </a:lnSpc>
                        <a:spcBef>
                          <a:spcPts val="1429"/>
                        </a:spcBef>
                      </a:pPr>
                      <a:r>
                        <a:rPr lang="en-US" sz="2200" b="1" strike="noStrike" spc="-1">
                          <a:solidFill>
                            <a:srgbClr val="000000"/>
                          </a:solidFill>
                          <a:latin typeface="Arial"/>
                          <a:ea typeface="ＭＳ Ｐゴシック"/>
                        </a:rPr>
                        <a:t>Core organization</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748080">
                <a:tc>
                  <a:txBody>
                    <a:bodyPr/>
                    <a:lstStyle/>
                    <a:p>
                      <a:pPr>
                        <a:lnSpc>
                          <a:spcPct val="90000"/>
                        </a:lnSpc>
                        <a:spcBef>
                          <a:spcPts val="1429"/>
                        </a:spcBef>
                      </a:pPr>
                      <a:r>
                        <a:rPr lang="en-US" sz="2200" b="1" strike="noStrike" spc="-1">
                          <a:solidFill>
                            <a:srgbClr val="000000"/>
                          </a:solidFill>
                          <a:latin typeface="Arial"/>
                          <a:ea typeface="ＭＳ Ｐゴシック"/>
                        </a:rPr>
                        <a:t>Technology</a:t>
                      </a:r>
                      <a:endParaRPr lang="en-US" sz="2200" b="0" strike="noStrike" spc="-1">
                        <a:latin typeface="Arial"/>
                      </a:endParaRPr>
                    </a:p>
                  </a:txBody>
                  <a:tcPr marL="100800" marR="100800">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endParaRPr lang="en-US"/>
                    </a:p>
                  </a:txBody>
                  <a:tcPr marL="100800" marR="100800">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endParaRPr lang="en-US"/>
                    </a:p>
                  </a:txBody>
                  <a:tcPr marL="100800" marR="100800">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06"/>
                  </a:ext>
                </a:extLst>
              </a:tr>
            </a:tbl>
          </a:graphicData>
        </a:graphic>
      </p:graphicFrame>
      <p:sp>
        <p:nvSpPr>
          <p:cNvPr id="577" name="CustomShape 4"/>
          <p:cNvSpPr/>
          <p:nvPr/>
        </p:nvSpPr>
        <p:spPr>
          <a:xfrm>
            <a:off x="7644600" y="6383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78" name="CustomShape 5"/>
          <p:cNvSpPr/>
          <p:nvPr/>
        </p:nvSpPr>
        <p:spPr>
          <a:xfrm>
            <a:off x="7644600" y="5627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79" name="CustomShape 6"/>
          <p:cNvSpPr/>
          <p:nvPr/>
        </p:nvSpPr>
        <p:spPr>
          <a:xfrm>
            <a:off x="6048360" y="5627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80" name="CustomShape 7"/>
          <p:cNvSpPr/>
          <p:nvPr/>
        </p:nvSpPr>
        <p:spPr>
          <a:xfrm>
            <a:off x="6048360" y="4871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81" name="CustomShape 8"/>
          <p:cNvSpPr/>
          <p:nvPr/>
        </p:nvSpPr>
        <p:spPr>
          <a:xfrm>
            <a:off x="4368240" y="4871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82" name="CustomShape 9"/>
          <p:cNvSpPr/>
          <p:nvPr/>
        </p:nvSpPr>
        <p:spPr>
          <a:xfrm>
            <a:off x="4368240" y="4115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83" name="CustomShape 10"/>
          <p:cNvSpPr/>
          <p:nvPr/>
        </p:nvSpPr>
        <p:spPr>
          <a:xfrm>
            <a:off x="6048360" y="4115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84" name="CustomShape 11"/>
          <p:cNvSpPr/>
          <p:nvPr/>
        </p:nvSpPr>
        <p:spPr>
          <a:xfrm>
            <a:off x="4368240" y="3359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85" name="CustomShape 12"/>
          <p:cNvSpPr/>
          <p:nvPr/>
        </p:nvSpPr>
        <p:spPr>
          <a:xfrm>
            <a:off x="4368240" y="26704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
        <p:nvSpPr>
          <p:cNvPr id="586" name="CustomShape 13"/>
          <p:cNvSpPr/>
          <p:nvPr/>
        </p:nvSpPr>
        <p:spPr>
          <a:xfrm>
            <a:off x="6048360" y="3359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FF95A7"/>
                </a:solidFill>
                <a:latin typeface="Calibri"/>
                <a:ea typeface="DejaVu Sans"/>
              </a:rPr>
              <a:t>X</a:t>
            </a:r>
            <a:endParaRPr lang="en-US" sz="2200" b="0" strike="noStrike" spc="-1">
              <a:latin typeface="Arial"/>
            </a:endParaRPr>
          </a:p>
        </p:txBody>
      </p:sp>
      <p:sp>
        <p:nvSpPr>
          <p:cNvPr id="587" name="CustomShape 14"/>
          <p:cNvSpPr/>
          <p:nvPr/>
        </p:nvSpPr>
        <p:spPr>
          <a:xfrm>
            <a:off x="6048360" y="26704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FF95A7"/>
                </a:solidFill>
                <a:latin typeface="Calibri"/>
                <a:ea typeface="DejaVu Sans"/>
              </a:rPr>
              <a:t>X</a:t>
            </a:r>
            <a:endParaRPr lang="en-US" sz="2200" b="0" strike="noStrike" spc="-1">
              <a:latin typeface="Arial"/>
            </a:endParaRPr>
          </a:p>
        </p:txBody>
      </p:sp>
      <p:sp>
        <p:nvSpPr>
          <p:cNvPr id="588" name="CustomShape 15"/>
          <p:cNvSpPr/>
          <p:nvPr/>
        </p:nvSpPr>
        <p:spPr>
          <a:xfrm>
            <a:off x="7644600" y="4871880"/>
            <a:ext cx="418320" cy="435600"/>
          </a:xfrm>
          <a:prstGeom prst="rect">
            <a:avLst/>
          </a:prstGeom>
          <a:noFill/>
          <a:ln w="12600">
            <a:noFill/>
          </a:ln>
        </p:spPr>
        <p:style>
          <a:lnRef idx="0">
            <a:scrgbClr r="0" g="0" b="0"/>
          </a:lnRef>
          <a:fillRef idx="0">
            <a:scrgbClr r="0" g="0" b="0"/>
          </a:fillRef>
          <a:effectRef idx="0">
            <a:scrgbClr r="0" g="0" b="0"/>
          </a:effectRef>
          <a:fontRef idx="minor"/>
        </p:style>
        <p:txBody>
          <a:bodyPr lIns="100800" tIns="50400" rIns="100800" bIns="50400">
            <a:spAutoFit/>
          </a:bodyPr>
          <a:lstStyle/>
          <a:p>
            <a:pPr>
              <a:lnSpc>
                <a:spcPct val="100000"/>
              </a:lnSpc>
              <a:spcBef>
                <a:spcPts val="1100"/>
              </a:spcBef>
            </a:pPr>
            <a:r>
              <a:rPr lang="en-US" sz="2200" b="1" strike="noStrike" spc="-1">
                <a:solidFill>
                  <a:srgbClr val="000000"/>
                </a:solidFill>
                <a:latin typeface="Calibri"/>
                <a:ea typeface="DejaVu Sans"/>
              </a:rPr>
              <a:t>X</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1" fill="hold" nodeType="clickEffect">
                                  <p:stCondLst>
                                    <p:cond delay="0"/>
                                  </p:stCondLst>
                                  <p:iterate type="wd">
                                    <p:tmAbs val="1000"/>
                                  </p:iterate>
                                  <p:childTnLst>
                                    <p:set>
                                      <p:cBhvr>
                                        <p:cTn id="6" dur="1" fill="hold">
                                          <p:stCondLst>
                                            <p:cond delay="0"/>
                                          </p:stCondLst>
                                        </p:cTn>
                                        <p:tgtEl>
                                          <p:spTgt spid="577">
                                            <p:txEl>
                                              <p:pRg st="0" end="0"/>
                                            </p:txEl>
                                          </p:spTgt>
                                        </p:tgtEl>
                                        <p:attrNameLst>
                                          <p:attrName>style.visibility</p:attrName>
                                        </p:attrNameLst>
                                      </p:cBhvr>
                                      <p:to>
                                        <p:strVal val="visible"/>
                                      </p:to>
                                    </p:set>
                                    <p:anim calcmode="lin" valueType="num">
                                      <p:cBhvr additive="repl">
                                        <p:cTn id="7" dur="300" fill="hold"/>
                                        <p:tgtEl>
                                          <p:spTgt spid="577">
                                            <p:txEl>
                                              <p:pRg st="0" end="0"/>
                                            </p:txEl>
                                          </p:spTgt>
                                        </p:tgtEl>
                                        <p:attrNameLst>
                                          <p:attrName>ppt_x</p:attrName>
                                        </p:attrNameLst>
                                      </p:cBhvr>
                                      <p:tavLst>
                                        <p:tav tm="0">
                                          <p:val>
                                            <p:strVal val="#ppt_x"/>
                                          </p:val>
                                        </p:tav>
                                        <p:tav tm="100000">
                                          <p:val>
                                            <p:strVal val="#ppt_x"/>
                                          </p:val>
                                        </p:tav>
                                      </p:tavLst>
                                    </p:anim>
                                    <p:anim calcmode="lin" valueType="num">
                                      <p:cBhvr additive="repl">
                                        <p:cTn id="8" dur="300" fill="hold"/>
                                        <p:tgtEl>
                                          <p:spTgt spid="57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1" fill="hold" nodeType="clickEffect">
                                  <p:stCondLst>
                                    <p:cond delay="0"/>
                                  </p:stCondLst>
                                  <p:iterate type="wd">
                                    <p:tmAbs val="1000"/>
                                  </p:iterate>
                                  <p:childTnLst>
                                    <p:set>
                                      <p:cBhvr>
                                        <p:cTn id="12" dur="1" fill="hold">
                                          <p:stCondLst>
                                            <p:cond delay="0"/>
                                          </p:stCondLst>
                                        </p:cTn>
                                        <p:tgtEl>
                                          <p:spTgt spid="579">
                                            <p:txEl>
                                              <p:pRg st="0" end="0"/>
                                            </p:txEl>
                                          </p:spTgt>
                                        </p:tgtEl>
                                        <p:attrNameLst>
                                          <p:attrName>style.visibility</p:attrName>
                                        </p:attrNameLst>
                                      </p:cBhvr>
                                      <p:to>
                                        <p:strVal val="visible"/>
                                      </p:to>
                                    </p:set>
                                    <p:anim calcmode="lin" valueType="num">
                                      <p:cBhvr additive="repl">
                                        <p:cTn id="13" dur="300" fill="hold"/>
                                        <p:tgtEl>
                                          <p:spTgt spid="579">
                                            <p:txEl>
                                              <p:pRg st="0" end="0"/>
                                            </p:txEl>
                                          </p:spTgt>
                                        </p:tgtEl>
                                        <p:attrNameLst>
                                          <p:attrName>ppt_x</p:attrName>
                                        </p:attrNameLst>
                                      </p:cBhvr>
                                      <p:tavLst>
                                        <p:tav tm="0">
                                          <p:val>
                                            <p:strVal val="#ppt_x"/>
                                          </p:val>
                                        </p:tav>
                                        <p:tav tm="100000">
                                          <p:val>
                                            <p:strVal val="#ppt_x"/>
                                          </p:val>
                                        </p:tav>
                                      </p:tavLst>
                                    </p:anim>
                                    <p:anim calcmode="lin" valueType="num">
                                      <p:cBhvr additive="repl">
                                        <p:cTn id="14" dur="300" fill="hold"/>
                                        <p:tgtEl>
                                          <p:spTgt spid="57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2" presetClass="entr" presetSubtype="1" fill="hold" nodeType="clickEffect">
                                  <p:stCondLst>
                                    <p:cond delay="0"/>
                                  </p:stCondLst>
                                  <p:iterate type="wd">
                                    <p:tmAbs val="1000"/>
                                  </p:iterate>
                                  <p:childTnLst>
                                    <p:set>
                                      <p:cBhvr>
                                        <p:cTn id="18" dur="1" fill="hold">
                                          <p:stCondLst>
                                            <p:cond delay="0"/>
                                          </p:stCondLst>
                                        </p:cTn>
                                        <p:tgtEl>
                                          <p:spTgt spid="578">
                                            <p:txEl>
                                              <p:pRg st="0" end="0"/>
                                            </p:txEl>
                                          </p:spTgt>
                                        </p:tgtEl>
                                        <p:attrNameLst>
                                          <p:attrName>style.visibility</p:attrName>
                                        </p:attrNameLst>
                                      </p:cBhvr>
                                      <p:to>
                                        <p:strVal val="visible"/>
                                      </p:to>
                                    </p:set>
                                    <p:anim calcmode="lin" valueType="num">
                                      <p:cBhvr additive="repl">
                                        <p:cTn id="19" dur="300" fill="hold"/>
                                        <p:tgtEl>
                                          <p:spTgt spid="578">
                                            <p:txEl>
                                              <p:pRg st="0" end="0"/>
                                            </p:txEl>
                                          </p:spTgt>
                                        </p:tgtEl>
                                        <p:attrNameLst>
                                          <p:attrName>ppt_x</p:attrName>
                                        </p:attrNameLst>
                                      </p:cBhvr>
                                      <p:tavLst>
                                        <p:tav tm="0">
                                          <p:val>
                                            <p:strVal val="#ppt_x"/>
                                          </p:val>
                                        </p:tav>
                                        <p:tav tm="100000">
                                          <p:val>
                                            <p:strVal val="#ppt_x"/>
                                          </p:val>
                                        </p:tav>
                                      </p:tavLst>
                                    </p:anim>
                                    <p:anim calcmode="lin" valueType="num">
                                      <p:cBhvr additive="repl">
                                        <p:cTn id="20" dur="300" fill="hold"/>
                                        <p:tgtEl>
                                          <p:spTgt spid="57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Effect">
                      <p:stCondLst>
                        <p:cond delay="indefinite"/>
                      </p:stCondLst>
                      <p:childTnLst>
                        <p:par>
                          <p:cTn id="22" fill="hold" nodeType="withEffect">
                            <p:stCondLst>
                              <p:cond delay="0"/>
                            </p:stCondLst>
                            <p:childTnLst>
                              <p:par>
                                <p:cTn id="23" presetID="2" presetClass="entr" presetSubtype="1" fill="hold" nodeType="clickEffect">
                                  <p:stCondLst>
                                    <p:cond delay="0"/>
                                  </p:stCondLst>
                                  <p:iterate type="wd">
                                    <p:tmAbs val="1000"/>
                                  </p:iterate>
                                  <p:childTnLst>
                                    <p:set>
                                      <p:cBhvr>
                                        <p:cTn id="24" dur="1" fill="hold">
                                          <p:stCondLst>
                                            <p:cond delay="0"/>
                                          </p:stCondLst>
                                        </p:cTn>
                                        <p:tgtEl>
                                          <p:spTgt spid="581">
                                            <p:txEl>
                                              <p:pRg st="0" end="0"/>
                                            </p:txEl>
                                          </p:spTgt>
                                        </p:tgtEl>
                                        <p:attrNameLst>
                                          <p:attrName>style.visibility</p:attrName>
                                        </p:attrNameLst>
                                      </p:cBhvr>
                                      <p:to>
                                        <p:strVal val="visible"/>
                                      </p:to>
                                    </p:set>
                                    <p:anim calcmode="lin" valueType="num">
                                      <p:cBhvr additive="repl">
                                        <p:cTn id="25" dur="300" fill="hold"/>
                                        <p:tgtEl>
                                          <p:spTgt spid="581">
                                            <p:txEl>
                                              <p:pRg st="0" end="0"/>
                                            </p:txEl>
                                          </p:spTgt>
                                        </p:tgtEl>
                                        <p:attrNameLst>
                                          <p:attrName>ppt_x</p:attrName>
                                        </p:attrNameLst>
                                      </p:cBhvr>
                                      <p:tavLst>
                                        <p:tav tm="0">
                                          <p:val>
                                            <p:strVal val="#ppt_x"/>
                                          </p:val>
                                        </p:tav>
                                        <p:tav tm="100000">
                                          <p:val>
                                            <p:strVal val="#ppt_x"/>
                                          </p:val>
                                        </p:tav>
                                      </p:tavLst>
                                    </p:anim>
                                    <p:anim calcmode="lin" valueType="num">
                                      <p:cBhvr additive="repl">
                                        <p:cTn id="26" dur="300" fill="hold"/>
                                        <p:tgtEl>
                                          <p:spTgt spid="58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2" presetClass="entr" presetSubtype="1" fill="hold" nodeType="clickEffect">
                                  <p:stCondLst>
                                    <p:cond delay="0"/>
                                  </p:stCondLst>
                                  <p:iterate type="wd">
                                    <p:tmAbs val="1000"/>
                                  </p:iterate>
                                  <p:childTnLst>
                                    <p:set>
                                      <p:cBhvr>
                                        <p:cTn id="30" dur="1" fill="hold">
                                          <p:stCondLst>
                                            <p:cond delay="0"/>
                                          </p:stCondLst>
                                        </p:cTn>
                                        <p:tgtEl>
                                          <p:spTgt spid="580">
                                            <p:txEl>
                                              <p:pRg st="0" end="0"/>
                                            </p:txEl>
                                          </p:spTgt>
                                        </p:tgtEl>
                                        <p:attrNameLst>
                                          <p:attrName>style.visibility</p:attrName>
                                        </p:attrNameLst>
                                      </p:cBhvr>
                                      <p:to>
                                        <p:strVal val="visible"/>
                                      </p:to>
                                    </p:set>
                                    <p:anim calcmode="lin" valueType="num">
                                      <p:cBhvr additive="repl">
                                        <p:cTn id="31" dur="300" fill="hold"/>
                                        <p:tgtEl>
                                          <p:spTgt spid="580">
                                            <p:txEl>
                                              <p:pRg st="0" end="0"/>
                                            </p:txEl>
                                          </p:spTgt>
                                        </p:tgtEl>
                                        <p:attrNameLst>
                                          <p:attrName>ppt_x</p:attrName>
                                        </p:attrNameLst>
                                      </p:cBhvr>
                                      <p:tavLst>
                                        <p:tav tm="0">
                                          <p:val>
                                            <p:strVal val="#ppt_x"/>
                                          </p:val>
                                        </p:tav>
                                        <p:tav tm="100000">
                                          <p:val>
                                            <p:strVal val="#ppt_x"/>
                                          </p:val>
                                        </p:tav>
                                      </p:tavLst>
                                    </p:anim>
                                    <p:anim calcmode="lin" valueType="num">
                                      <p:cBhvr additive="repl">
                                        <p:cTn id="32" dur="300" fill="hold"/>
                                        <p:tgtEl>
                                          <p:spTgt spid="58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Effect">
                      <p:stCondLst>
                        <p:cond delay="indefinite"/>
                      </p:stCondLst>
                      <p:childTnLst>
                        <p:par>
                          <p:cTn id="34" fill="hold" nodeType="withEffect">
                            <p:stCondLst>
                              <p:cond delay="0"/>
                            </p:stCondLst>
                            <p:childTnLst>
                              <p:par>
                                <p:cTn id="35" presetID="2" presetClass="entr" presetSubtype="1" fill="hold" nodeType="clickEffect">
                                  <p:stCondLst>
                                    <p:cond delay="0"/>
                                  </p:stCondLst>
                                  <p:iterate type="wd">
                                    <p:tmAbs val="1000"/>
                                  </p:iterate>
                                  <p:childTnLst>
                                    <p:set>
                                      <p:cBhvr>
                                        <p:cTn id="36" dur="1" fill="hold">
                                          <p:stCondLst>
                                            <p:cond delay="0"/>
                                          </p:stCondLst>
                                        </p:cTn>
                                        <p:tgtEl>
                                          <p:spTgt spid="588">
                                            <p:txEl>
                                              <p:pRg st="0" end="0"/>
                                            </p:txEl>
                                          </p:spTgt>
                                        </p:tgtEl>
                                        <p:attrNameLst>
                                          <p:attrName>style.visibility</p:attrName>
                                        </p:attrNameLst>
                                      </p:cBhvr>
                                      <p:to>
                                        <p:strVal val="visible"/>
                                      </p:to>
                                    </p:set>
                                    <p:anim calcmode="lin" valueType="num">
                                      <p:cBhvr additive="repl">
                                        <p:cTn id="37" dur="3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repl">
                                        <p:cTn id="38" dur="300" fill="hold"/>
                                        <p:tgtEl>
                                          <p:spTgt spid="58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Effect">
                      <p:stCondLst>
                        <p:cond delay="indefinite"/>
                      </p:stCondLst>
                      <p:childTnLst>
                        <p:par>
                          <p:cTn id="40" fill="hold" nodeType="withEffect">
                            <p:stCondLst>
                              <p:cond delay="0"/>
                            </p:stCondLst>
                            <p:childTnLst>
                              <p:par>
                                <p:cTn id="41" presetID="2" presetClass="entr" presetSubtype="1" fill="hold" nodeType="clickEffect">
                                  <p:stCondLst>
                                    <p:cond delay="0"/>
                                  </p:stCondLst>
                                  <p:iterate type="wd">
                                    <p:tmAbs val="1000"/>
                                  </p:iterate>
                                  <p:childTnLst>
                                    <p:set>
                                      <p:cBhvr>
                                        <p:cTn id="42" dur="1" fill="hold">
                                          <p:stCondLst>
                                            <p:cond delay="0"/>
                                          </p:stCondLst>
                                        </p:cTn>
                                        <p:tgtEl>
                                          <p:spTgt spid="582">
                                            <p:txEl>
                                              <p:pRg st="0" end="0"/>
                                            </p:txEl>
                                          </p:spTgt>
                                        </p:tgtEl>
                                        <p:attrNameLst>
                                          <p:attrName>style.visibility</p:attrName>
                                        </p:attrNameLst>
                                      </p:cBhvr>
                                      <p:to>
                                        <p:strVal val="visible"/>
                                      </p:to>
                                    </p:set>
                                    <p:anim calcmode="lin" valueType="num">
                                      <p:cBhvr additive="repl">
                                        <p:cTn id="43" dur="300" fill="hold"/>
                                        <p:tgtEl>
                                          <p:spTgt spid="582">
                                            <p:txEl>
                                              <p:pRg st="0" end="0"/>
                                            </p:txEl>
                                          </p:spTgt>
                                        </p:tgtEl>
                                        <p:attrNameLst>
                                          <p:attrName>ppt_x</p:attrName>
                                        </p:attrNameLst>
                                      </p:cBhvr>
                                      <p:tavLst>
                                        <p:tav tm="0">
                                          <p:val>
                                            <p:strVal val="#ppt_x"/>
                                          </p:val>
                                        </p:tav>
                                        <p:tav tm="100000">
                                          <p:val>
                                            <p:strVal val="#ppt_x"/>
                                          </p:val>
                                        </p:tav>
                                      </p:tavLst>
                                    </p:anim>
                                    <p:anim calcmode="lin" valueType="num">
                                      <p:cBhvr additive="repl">
                                        <p:cTn id="44" dur="300" fill="hold"/>
                                        <p:tgtEl>
                                          <p:spTgt spid="58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Effect">
                      <p:stCondLst>
                        <p:cond delay="indefinite"/>
                      </p:stCondLst>
                      <p:childTnLst>
                        <p:par>
                          <p:cTn id="46" fill="hold" nodeType="withEffect">
                            <p:stCondLst>
                              <p:cond delay="0"/>
                            </p:stCondLst>
                            <p:childTnLst>
                              <p:par>
                                <p:cTn id="47" presetID="2" presetClass="entr" presetSubtype="1" fill="hold" nodeType="clickEffect">
                                  <p:stCondLst>
                                    <p:cond delay="0"/>
                                  </p:stCondLst>
                                  <p:iterate type="wd">
                                    <p:tmAbs val="1000"/>
                                  </p:iterate>
                                  <p:childTnLst>
                                    <p:set>
                                      <p:cBhvr>
                                        <p:cTn id="48" dur="1" fill="hold">
                                          <p:stCondLst>
                                            <p:cond delay="0"/>
                                          </p:stCondLst>
                                        </p:cTn>
                                        <p:tgtEl>
                                          <p:spTgt spid="583">
                                            <p:txEl>
                                              <p:pRg st="0" end="0"/>
                                            </p:txEl>
                                          </p:spTgt>
                                        </p:tgtEl>
                                        <p:attrNameLst>
                                          <p:attrName>style.visibility</p:attrName>
                                        </p:attrNameLst>
                                      </p:cBhvr>
                                      <p:to>
                                        <p:strVal val="visible"/>
                                      </p:to>
                                    </p:set>
                                    <p:anim calcmode="lin" valueType="num">
                                      <p:cBhvr additive="repl">
                                        <p:cTn id="49" dur="300" fill="hold"/>
                                        <p:tgtEl>
                                          <p:spTgt spid="583">
                                            <p:txEl>
                                              <p:pRg st="0" end="0"/>
                                            </p:txEl>
                                          </p:spTgt>
                                        </p:tgtEl>
                                        <p:attrNameLst>
                                          <p:attrName>ppt_x</p:attrName>
                                        </p:attrNameLst>
                                      </p:cBhvr>
                                      <p:tavLst>
                                        <p:tav tm="0">
                                          <p:val>
                                            <p:strVal val="#ppt_x"/>
                                          </p:val>
                                        </p:tav>
                                        <p:tav tm="100000">
                                          <p:val>
                                            <p:strVal val="#ppt_x"/>
                                          </p:val>
                                        </p:tav>
                                      </p:tavLst>
                                    </p:anim>
                                    <p:anim calcmode="lin" valueType="num">
                                      <p:cBhvr additive="repl">
                                        <p:cTn id="50" dur="300" fill="hold"/>
                                        <p:tgtEl>
                                          <p:spTgt spid="58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nodeType="clickEffect">
                      <p:stCondLst>
                        <p:cond delay="indefinite"/>
                      </p:stCondLst>
                      <p:childTnLst>
                        <p:par>
                          <p:cTn id="52" fill="hold" nodeType="withEffect">
                            <p:stCondLst>
                              <p:cond delay="0"/>
                            </p:stCondLst>
                            <p:childTnLst>
                              <p:par>
                                <p:cTn id="53" presetID="2" presetClass="entr" presetSubtype="1" fill="hold" nodeType="clickEffect">
                                  <p:stCondLst>
                                    <p:cond delay="0"/>
                                  </p:stCondLst>
                                  <p:iterate type="wd">
                                    <p:tmAbs val="1000"/>
                                  </p:iterate>
                                  <p:childTnLst>
                                    <p:set>
                                      <p:cBhvr>
                                        <p:cTn id="54" dur="1" fill="hold">
                                          <p:stCondLst>
                                            <p:cond delay="0"/>
                                          </p:stCondLst>
                                        </p:cTn>
                                        <p:tgtEl>
                                          <p:spTgt spid="584">
                                            <p:txEl>
                                              <p:pRg st="0" end="0"/>
                                            </p:txEl>
                                          </p:spTgt>
                                        </p:tgtEl>
                                        <p:attrNameLst>
                                          <p:attrName>style.visibility</p:attrName>
                                        </p:attrNameLst>
                                      </p:cBhvr>
                                      <p:to>
                                        <p:strVal val="visible"/>
                                      </p:to>
                                    </p:set>
                                    <p:anim calcmode="lin" valueType="num">
                                      <p:cBhvr additive="repl">
                                        <p:cTn id="55" dur="300" fill="hold"/>
                                        <p:tgtEl>
                                          <p:spTgt spid="584">
                                            <p:txEl>
                                              <p:pRg st="0" end="0"/>
                                            </p:txEl>
                                          </p:spTgt>
                                        </p:tgtEl>
                                        <p:attrNameLst>
                                          <p:attrName>ppt_x</p:attrName>
                                        </p:attrNameLst>
                                      </p:cBhvr>
                                      <p:tavLst>
                                        <p:tav tm="0">
                                          <p:val>
                                            <p:strVal val="#ppt_x"/>
                                          </p:val>
                                        </p:tav>
                                        <p:tav tm="100000">
                                          <p:val>
                                            <p:strVal val="#ppt_x"/>
                                          </p:val>
                                        </p:tav>
                                      </p:tavLst>
                                    </p:anim>
                                    <p:anim calcmode="lin" valueType="num">
                                      <p:cBhvr additive="repl">
                                        <p:cTn id="56" dur="300" fill="hold"/>
                                        <p:tgtEl>
                                          <p:spTgt spid="58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nodeType="clickEffect">
                      <p:stCondLst>
                        <p:cond delay="indefinite"/>
                      </p:stCondLst>
                      <p:childTnLst>
                        <p:par>
                          <p:cTn id="58" fill="hold" nodeType="withEffect">
                            <p:stCondLst>
                              <p:cond delay="0"/>
                            </p:stCondLst>
                            <p:childTnLst>
                              <p:par>
                                <p:cTn id="59" presetID="2" presetClass="entr" presetSubtype="1" fill="hold" nodeType="clickEffect">
                                  <p:stCondLst>
                                    <p:cond delay="0"/>
                                  </p:stCondLst>
                                  <p:iterate type="wd">
                                    <p:tmAbs val="1000"/>
                                  </p:iterate>
                                  <p:childTnLst>
                                    <p:set>
                                      <p:cBhvr>
                                        <p:cTn id="60" dur="1" fill="hold">
                                          <p:stCondLst>
                                            <p:cond delay="0"/>
                                          </p:stCondLst>
                                        </p:cTn>
                                        <p:tgtEl>
                                          <p:spTgt spid="586">
                                            <p:txEl>
                                              <p:pRg st="0" end="0"/>
                                            </p:txEl>
                                          </p:spTgt>
                                        </p:tgtEl>
                                        <p:attrNameLst>
                                          <p:attrName>style.visibility</p:attrName>
                                        </p:attrNameLst>
                                      </p:cBhvr>
                                      <p:to>
                                        <p:strVal val="visible"/>
                                      </p:to>
                                    </p:set>
                                    <p:anim calcmode="lin" valueType="num">
                                      <p:cBhvr additive="repl">
                                        <p:cTn id="61" dur="300" fill="hold"/>
                                        <p:tgtEl>
                                          <p:spTgt spid="586">
                                            <p:txEl>
                                              <p:pRg st="0" end="0"/>
                                            </p:txEl>
                                          </p:spTgt>
                                        </p:tgtEl>
                                        <p:attrNameLst>
                                          <p:attrName>ppt_x</p:attrName>
                                        </p:attrNameLst>
                                      </p:cBhvr>
                                      <p:tavLst>
                                        <p:tav tm="0">
                                          <p:val>
                                            <p:strVal val="#ppt_x"/>
                                          </p:val>
                                        </p:tav>
                                        <p:tav tm="100000">
                                          <p:val>
                                            <p:strVal val="#ppt_x"/>
                                          </p:val>
                                        </p:tav>
                                      </p:tavLst>
                                    </p:anim>
                                    <p:anim calcmode="lin" valueType="num">
                                      <p:cBhvr additive="repl">
                                        <p:cTn id="62" dur="300" fill="hold"/>
                                        <p:tgtEl>
                                          <p:spTgt spid="58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nodeType="clickEffect">
                      <p:stCondLst>
                        <p:cond delay="indefinite"/>
                      </p:stCondLst>
                      <p:childTnLst>
                        <p:par>
                          <p:cTn id="64" fill="hold" nodeType="withEffect">
                            <p:stCondLst>
                              <p:cond delay="0"/>
                            </p:stCondLst>
                            <p:childTnLst>
                              <p:par>
                                <p:cTn id="65" presetID="2" presetClass="entr" presetSubtype="1" fill="hold" nodeType="clickEffect">
                                  <p:stCondLst>
                                    <p:cond delay="0"/>
                                  </p:stCondLst>
                                  <p:iterate type="wd">
                                    <p:tmAbs val="1000"/>
                                  </p:iterate>
                                  <p:childTnLst>
                                    <p:set>
                                      <p:cBhvr>
                                        <p:cTn id="66" dur="1" fill="hold">
                                          <p:stCondLst>
                                            <p:cond delay="0"/>
                                          </p:stCondLst>
                                        </p:cTn>
                                        <p:tgtEl>
                                          <p:spTgt spid="585">
                                            <p:txEl>
                                              <p:pRg st="0" end="0"/>
                                            </p:txEl>
                                          </p:spTgt>
                                        </p:tgtEl>
                                        <p:attrNameLst>
                                          <p:attrName>style.visibility</p:attrName>
                                        </p:attrNameLst>
                                      </p:cBhvr>
                                      <p:to>
                                        <p:strVal val="visible"/>
                                      </p:to>
                                    </p:set>
                                    <p:anim calcmode="lin" valueType="num">
                                      <p:cBhvr additive="repl">
                                        <p:cTn id="67" dur="300" fill="hold"/>
                                        <p:tgtEl>
                                          <p:spTgt spid="585">
                                            <p:txEl>
                                              <p:pRg st="0" end="0"/>
                                            </p:txEl>
                                          </p:spTgt>
                                        </p:tgtEl>
                                        <p:attrNameLst>
                                          <p:attrName>ppt_x</p:attrName>
                                        </p:attrNameLst>
                                      </p:cBhvr>
                                      <p:tavLst>
                                        <p:tav tm="0">
                                          <p:val>
                                            <p:strVal val="#ppt_x"/>
                                          </p:val>
                                        </p:tav>
                                        <p:tav tm="100000">
                                          <p:val>
                                            <p:strVal val="#ppt_x"/>
                                          </p:val>
                                        </p:tav>
                                      </p:tavLst>
                                    </p:anim>
                                    <p:anim calcmode="lin" valueType="num">
                                      <p:cBhvr additive="repl">
                                        <p:cTn id="68" dur="300" fill="hold"/>
                                        <p:tgtEl>
                                          <p:spTgt spid="58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9" fill="hold" nodeType="clickEffect">
                      <p:stCondLst>
                        <p:cond delay="indefinite"/>
                      </p:stCondLst>
                      <p:childTnLst>
                        <p:par>
                          <p:cTn id="70" fill="hold" nodeType="withEffect">
                            <p:stCondLst>
                              <p:cond delay="0"/>
                            </p:stCondLst>
                            <p:childTnLst>
                              <p:par>
                                <p:cTn id="71" presetID="2" presetClass="entr" presetSubtype="1" fill="hold" nodeType="clickEffect">
                                  <p:stCondLst>
                                    <p:cond delay="0"/>
                                  </p:stCondLst>
                                  <p:iterate type="wd">
                                    <p:tmAbs val="1000"/>
                                  </p:iterate>
                                  <p:childTnLst>
                                    <p:set>
                                      <p:cBhvr>
                                        <p:cTn id="72" dur="1" fill="hold">
                                          <p:stCondLst>
                                            <p:cond delay="0"/>
                                          </p:stCondLst>
                                        </p:cTn>
                                        <p:tgtEl>
                                          <p:spTgt spid="587">
                                            <p:txEl>
                                              <p:pRg st="0" end="0"/>
                                            </p:txEl>
                                          </p:spTgt>
                                        </p:tgtEl>
                                        <p:attrNameLst>
                                          <p:attrName>style.visibility</p:attrName>
                                        </p:attrNameLst>
                                      </p:cBhvr>
                                      <p:to>
                                        <p:strVal val="visible"/>
                                      </p:to>
                                    </p:set>
                                    <p:anim calcmode="lin" valueType="num">
                                      <p:cBhvr additive="repl">
                                        <p:cTn id="73" dur="300" fill="hold"/>
                                        <p:tgtEl>
                                          <p:spTgt spid="587">
                                            <p:txEl>
                                              <p:pRg st="0" end="0"/>
                                            </p:txEl>
                                          </p:spTgt>
                                        </p:tgtEl>
                                        <p:attrNameLst>
                                          <p:attrName>ppt_x</p:attrName>
                                        </p:attrNameLst>
                                      </p:cBhvr>
                                      <p:tavLst>
                                        <p:tav tm="0">
                                          <p:val>
                                            <p:strVal val="#ppt_x"/>
                                          </p:val>
                                        </p:tav>
                                        <p:tav tm="100000">
                                          <p:val>
                                            <p:strVal val="#ppt_x"/>
                                          </p:val>
                                        </p:tav>
                                      </p:tavLst>
                                    </p:anim>
                                    <p:anim calcmode="lin" valueType="num">
                                      <p:cBhvr additive="repl">
                                        <p:cTn id="74" dur="300" fill="hold"/>
                                        <p:tgtEl>
                                          <p:spTgt spid="587">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Component Analysis</a:t>
            </a:r>
            <a:endParaRPr lang="en-US" sz="4400" b="0" strike="noStrike" spc="-1">
              <a:latin typeface="Arial"/>
            </a:endParaRPr>
          </a:p>
        </p:txBody>
      </p:sp>
      <p:pic>
        <p:nvPicPr>
          <p:cNvPr id="590" name="Picture 3" descr="lecture_2-cpi_effects"/>
          <p:cNvPicPr/>
          <p:nvPr/>
        </p:nvPicPr>
        <p:blipFill>
          <a:blip r:embed="rId3"/>
          <a:stretch/>
        </p:blipFill>
        <p:spPr>
          <a:xfrm>
            <a:off x="1132200" y="1260000"/>
            <a:ext cx="7476480" cy="5374080"/>
          </a:xfrm>
          <a:prstGeom prst="rect">
            <a:avLst/>
          </a:prstGeom>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ＭＳ Ｐゴシック"/>
              </a:rPr>
              <a:t>Performance Summary</a:t>
            </a:r>
            <a:endParaRPr lang="en-US" sz="4400" b="0" strike="noStrike" spc="-1">
              <a:latin typeface="Arial"/>
            </a:endParaRPr>
          </a:p>
        </p:txBody>
      </p:sp>
      <p:sp>
        <p:nvSpPr>
          <p:cNvPr id="592" name="CustomShape 2"/>
          <p:cNvSpPr/>
          <p:nvPr/>
        </p:nvSpPr>
        <p:spPr>
          <a:xfrm>
            <a:off x="754200" y="3620520"/>
            <a:ext cx="9116280" cy="3252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dirty="0">
                <a:solidFill>
                  <a:srgbClr val="000000"/>
                </a:solidFill>
                <a:latin typeface="Arial"/>
                <a:ea typeface="ＭＳ Ｐゴシック"/>
              </a:rPr>
              <a:t>Performance depends on</a:t>
            </a:r>
            <a:endParaRPr lang="en-US" sz="3200" b="0" strike="noStrike" spc="-1" dirty="0">
              <a:latin typeface="Arial"/>
            </a:endParaRPr>
          </a:p>
          <a:p>
            <a:pPr marL="743040" lvl="1" indent="-284040">
              <a:lnSpc>
                <a:spcPct val="100000"/>
              </a:lnSpc>
              <a:spcAft>
                <a:spcPts val="1137"/>
              </a:spcAft>
              <a:buClr>
                <a:srgbClr val="000000"/>
              </a:buClr>
              <a:buFont typeface="Symbol"/>
              <a:buChar char=""/>
            </a:pPr>
            <a:r>
              <a:rPr lang="en-US" sz="2800" b="1" strike="noStrike" spc="-1" dirty="0">
                <a:solidFill>
                  <a:srgbClr val="000000"/>
                </a:solidFill>
                <a:latin typeface="Arial"/>
                <a:ea typeface="ＭＳ Ｐゴシック"/>
              </a:rPr>
              <a:t>Algorithm</a:t>
            </a:r>
            <a:r>
              <a:rPr lang="en-US" sz="2800" b="0" strike="noStrike" spc="-1" dirty="0">
                <a:solidFill>
                  <a:srgbClr val="000000"/>
                </a:solidFill>
                <a:latin typeface="Arial"/>
                <a:ea typeface="ＭＳ Ｐゴシック"/>
              </a:rPr>
              <a:t>: affects IC, possibly CPI</a:t>
            </a:r>
            <a:endParaRPr lang="en-US" sz="2800" b="0" strike="noStrike" spc="-1" dirty="0">
              <a:latin typeface="Arial"/>
            </a:endParaRPr>
          </a:p>
          <a:p>
            <a:pPr marL="743040" lvl="1" indent="-284040">
              <a:lnSpc>
                <a:spcPct val="100000"/>
              </a:lnSpc>
              <a:spcAft>
                <a:spcPts val="1137"/>
              </a:spcAft>
              <a:buClr>
                <a:srgbClr val="000000"/>
              </a:buClr>
              <a:buFont typeface="Symbol"/>
              <a:buChar char=""/>
            </a:pPr>
            <a:r>
              <a:rPr lang="en-US" sz="2800" b="1" strike="noStrike" spc="-1" dirty="0">
                <a:solidFill>
                  <a:srgbClr val="000000"/>
                </a:solidFill>
                <a:latin typeface="Arial"/>
                <a:ea typeface="ＭＳ Ｐゴシック"/>
              </a:rPr>
              <a:t>Programming language</a:t>
            </a:r>
            <a:r>
              <a:rPr lang="en-US" sz="2800" b="0" strike="noStrike" spc="-1" dirty="0">
                <a:solidFill>
                  <a:srgbClr val="000000"/>
                </a:solidFill>
                <a:latin typeface="Arial"/>
                <a:ea typeface="ＭＳ Ｐゴシック"/>
              </a:rPr>
              <a:t>: affects IC, CPI</a:t>
            </a:r>
            <a:endParaRPr lang="en-US" sz="2800" b="0" strike="noStrike" spc="-1" dirty="0">
              <a:latin typeface="Arial"/>
            </a:endParaRPr>
          </a:p>
          <a:p>
            <a:pPr marL="743040" lvl="1" indent="-284040">
              <a:lnSpc>
                <a:spcPct val="100000"/>
              </a:lnSpc>
              <a:spcAft>
                <a:spcPts val="1137"/>
              </a:spcAft>
              <a:buClr>
                <a:srgbClr val="000000"/>
              </a:buClr>
              <a:buFont typeface="Symbol"/>
              <a:buChar char=""/>
            </a:pPr>
            <a:r>
              <a:rPr lang="en-US" sz="2800" b="1" strike="noStrike" spc="-1" dirty="0">
                <a:solidFill>
                  <a:srgbClr val="000000"/>
                </a:solidFill>
                <a:latin typeface="Arial"/>
                <a:ea typeface="ＭＳ Ｐゴシック"/>
              </a:rPr>
              <a:t>Compiler</a:t>
            </a:r>
            <a:r>
              <a:rPr lang="en-US" sz="2800" b="0" strike="noStrike" spc="-1" dirty="0">
                <a:solidFill>
                  <a:srgbClr val="000000"/>
                </a:solidFill>
                <a:latin typeface="Arial"/>
                <a:ea typeface="ＭＳ Ｐゴシック"/>
              </a:rPr>
              <a:t>: affects IC, CPI</a:t>
            </a:r>
            <a:endParaRPr lang="en-US" sz="2800" b="0" strike="noStrike" spc="-1" dirty="0">
              <a:latin typeface="Arial"/>
            </a:endParaRPr>
          </a:p>
          <a:p>
            <a:pPr marL="743040" lvl="1" indent="-284040">
              <a:lnSpc>
                <a:spcPct val="100000"/>
              </a:lnSpc>
              <a:spcAft>
                <a:spcPts val="1137"/>
              </a:spcAft>
              <a:buClr>
                <a:srgbClr val="000000"/>
              </a:buClr>
              <a:buFont typeface="Symbol"/>
              <a:buChar char=""/>
            </a:pPr>
            <a:r>
              <a:rPr lang="en-US" sz="2800" b="1" strike="noStrike" spc="-1" dirty="0">
                <a:solidFill>
                  <a:srgbClr val="000000"/>
                </a:solidFill>
                <a:latin typeface="Arial"/>
                <a:ea typeface="ＭＳ Ｐゴシック"/>
              </a:rPr>
              <a:t>Instruction set architecture</a:t>
            </a:r>
            <a:r>
              <a:rPr lang="en-US" sz="2800" b="0" strike="noStrike" spc="-1" dirty="0">
                <a:solidFill>
                  <a:srgbClr val="000000"/>
                </a:solidFill>
                <a:latin typeface="Arial"/>
                <a:ea typeface="ＭＳ Ｐゴシック"/>
              </a:rPr>
              <a:t>: affects IC, CPI</a:t>
            </a:r>
            <a:endParaRPr lang="en-US" sz="2800" b="0" strike="noStrike" spc="-1" dirty="0">
              <a:latin typeface="Arial"/>
            </a:endParaRPr>
          </a:p>
        </p:txBody>
      </p:sp>
      <p:sp>
        <p:nvSpPr>
          <p:cNvPr id="593" name="CustomShape 3"/>
          <p:cNvSpPr/>
          <p:nvPr/>
        </p:nvSpPr>
        <p:spPr>
          <a:xfrm>
            <a:off x="763200" y="1387800"/>
            <a:ext cx="3095280" cy="496440"/>
          </a:xfrm>
          <a:prstGeom prst="rect">
            <a:avLst/>
          </a:prstGeom>
          <a:solidFill>
            <a:schemeClr val="accent1"/>
          </a:solidFill>
          <a:ln w="9360">
            <a:noFill/>
          </a:ln>
        </p:spPr>
        <p:style>
          <a:lnRef idx="0">
            <a:scrgbClr r="0" g="0" b="0"/>
          </a:lnRef>
          <a:fillRef idx="0">
            <a:scrgbClr r="0" g="0" b="0"/>
          </a:fillRef>
          <a:effectRef idx="0">
            <a:scrgbClr r="0" g="0" b="0"/>
          </a:effectRef>
          <a:fontRef idx="minor"/>
        </p:style>
        <p:txBody>
          <a:bodyPr wrap="none" lIns="100800" tIns="50400" rIns="100800" bIns="50400">
            <a:spAutoFit/>
          </a:bodyPr>
          <a:lstStyle/>
          <a:p>
            <a:pPr>
              <a:lnSpc>
                <a:spcPct val="100000"/>
              </a:lnSpc>
            </a:pPr>
            <a:r>
              <a:rPr lang="en-US" sz="2600" b="1" strike="noStrike" spc="-1">
                <a:solidFill>
                  <a:srgbClr val="800080"/>
                </a:solidFill>
                <a:latin typeface="Arial Black"/>
                <a:ea typeface="DejaVu Sans"/>
              </a:rPr>
              <a:t>The BIG Picture</a:t>
            </a:r>
            <a:endParaRPr lang="en-US" sz="2600" b="0" strike="noStrike" spc="-1">
              <a:latin typeface="Arial"/>
            </a:endParaRPr>
          </a:p>
        </p:txBody>
      </p:sp>
      <p:pic>
        <p:nvPicPr>
          <p:cNvPr id="594" name="Picture 593"/>
          <p:cNvPicPr/>
          <p:nvPr/>
        </p:nvPicPr>
        <p:blipFill>
          <a:blip r:embed="rId3"/>
          <a:stretch/>
        </p:blipFill>
        <p:spPr>
          <a:xfrm>
            <a:off x="901800" y="2260440"/>
            <a:ext cx="8647200" cy="100188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Pitfall 1</a:t>
            </a:r>
            <a:endParaRPr lang="en-US" sz="4400" b="0" strike="noStrike" spc="-1">
              <a:latin typeface="Arial"/>
            </a:endParaRPr>
          </a:p>
        </p:txBody>
      </p:sp>
      <p:sp>
        <p:nvSpPr>
          <p:cNvPr id="596" name="CustomShape 2"/>
          <p:cNvSpPr/>
          <p:nvPr/>
        </p:nvSpPr>
        <p:spPr>
          <a:xfrm>
            <a:off x="281160" y="1463760"/>
            <a:ext cx="968544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C9211E"/>
                </a:solidFill>
                <a:latin typeface="Arial"/>
                <a:ea typeface="DejaVu Sans"/>
              </a:rPr>
              <a:t>Can we use subset of the performance equation as a performance measure ?? !!!</a:t>
            </a:r>
            <a:endParaRPr lang="en-US" sz="32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252000" y="168120"/>
            <a:ext cx="839880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What is MIPS?</a:t>
            </a:r>
            <a:endParaRPr lang="en-US" sz="4400" b="0" strike="noStrike" spc="-1">
              <a:latin typeface="Arial"/>
            </a:endParaRPr>
          </a:p>
        </p:txBody>
      </p:sp>
      <p:sp>
        <p:nvSpPr>
          <p:cNvPr id="598" name="CustomShape 2"/>
          <p:cNvSpPr/>
          <p:nvPr/>
        </p:nvSpPr>
        <p:spPr>
          <a:xfrm>
            <a:off x="504000" y="3863880"/>
            <a:ext cx="8902800" cy="2433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Instruction execution rate =&gt; higher is better</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Issues:</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Can not compare processors with different instruction sets</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 </a:t>
            </a:r>
            <a:endParaRPr lang="en-US" sz="2800" b="0" strike="noStrike" spc="-1">
              <a:latin typeface="Arial"/>
            </a:endParaRPr>
          </a:p>
        </p:txBody>
      </p:sp>
      <p:pic>
        <p:nvPicPr>
          <p:cNvPr id="599" name="Picture 4" descr="mips1"/>
          <p:cNvPicPr/>
          <p:nvPr/>
        </p:nvPicPr>
        <p:blipFill>
          <a:blip r:embed="rId3"/>
          <a:stretch/>
        </p:blipFill>
        <p:spPr>
          <a:xfrm>
            <a:off x="1176120" y="1260000"/>
            <a:ext cx="7726680" cy="19299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anim calcmode="lin" valueType="num">
                                      <p:cBhvr additive="repl">
                                        <p:cTn id="7" dur="500" fill="hold"/>
                                        <p:tgtEl>
                                          <p:spTgt spid="598">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8">
                                            <p:txEl>
                                              <p:pRg st="1" end="1"/>
                                            </p:txEl>
                                          </p:spTgt>
                                        </p:tgtEl>
                                        <p:attrNameLst>
                                          <p:attrName>style.visibility</p:attrName>
                                        </p:attrNameLst>
                                      </p:cBhvr>
                                      <p:to>
                                        <p:strVal val="visible"/>
                                      </p:to>
                                    </p:set>
                                    <p:anim calcmode="lin" valueType="num">
                                      <p:cBhvr additive="repl">
                                        <p:cTn id="13" dur="500" fill="hold"/>
                                        <p:tgtEl>
                                          <p:spTgt spid="598">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59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8">
                                            <p:txEl>
                                              <p:pRg st="2" end="2"/>
                                            </p:txEl>
                                          </p:spTgt>
                                        </p:tgtEl>
                                        <p:attrNameLst>
                                          <p:attrName>style.visibility</p:attrName>
                                        </p:attrNameLst>
                                      </p:cBhvr>
                                      <p:to>
                                        <p:strVal val="visible"/>
                                      </p:to>
                                    </p:set>
                                    <p:anim calcmode="lin" valueType="num">
                                      <p:cBhvr additive="repl">
                                        <p:cTn id="17" dur="500" fill="hold"/>
                                        <p:tgtEl>
                                          <p:spTgt spid="598">
                                            <p:txEl>
                                              <p:pRg st="2" end="2"/>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59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8">
                                            <p:txEl>
                                              <p:pRg st="3" end="3"/>
                                            </p:txEl>
                                          </p:spTgt>
                                        </p:tgtEl>
                                        <p:attrNameLst>
                                          <p:attrName>style.visibility</p:attrName>
                                        </p:attrNameLst>
                                      </p:cBhvr>
                                      <p:to>
                                        <p:strVal val="visible"/>
                                      </p:to>
                                    </p:set>
                                    <p:anim calcmode="lin" valueType="num">
                                      <p:cBhvr additive="repl">
                                        <p:cTn id="21" dur="500" fill="hold"/>
                                        <p:tgtEl>
                                          <p:spTgt spid="598">
                                            <p:txEl>
                                              <p:pRg st="3" end="3"/>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5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MIPS Example</a:t>
            </a:r>
            <a:endParaRPr lang="en-US" sz="4400" b="0" strike="noStrike" spc="-1">
              <a:latin typeface="Arial"/>
            </a:endParaRPr>
          </a:p>
        </p:txBody>
      </p:sp>
      <p:pic>
        <p:nvPicPr>
          <p:cNvPr id="601" name="Picture 3" descr="mips_example1"/>
          <p:cNvPicPr/>
          <p:nvPr/>
        </p:nvPicPr>
        <p:blipFill>
          <a:blip r:embed="rId3"/>
          <a:stretch/>
        </p:blipFill>
        <p:spPr>
          <a:xfrm>
            <a:off x="252000" y="1176120"/>
            <a:ext cx="5374440" cy="3022200"/>
          </a:xfrm>
          <a:prstGeom prst="rect">
            <a:avLst/>
          </a:prstGeom>
          <a:ln>
            <a:noFill/>
          </a:ln>
        </p:spPr>
      </p:pic>
      <p:pic>
        <p:nvPicPr>
          <p:cNvPr id="602" name="Picture 4" descr="mips_example1solution1"/>
          <p:cNvPicPr/>
          <p:nvPr/>
        </p:nvPicPr>
        <p:blipFill>
          <a:blip r:embed="rId4"/>
          <a:stretch/>
        </p:blipFill>
        <p:spPr>
          <a:xfrm>
            <a:off x="420120" y="4367880"/>
            <a:ext cx="3232440" cy="659520"/>
          </a:xfrm>
          <a:prstGeom prst="rect">
            <a:avLst/>
          </a:prstGeom>
          <a:ln w="9360">
            <a:noFill/>
          </a:ln>
        </p:spPr>
      </p:pic>
      <p:pic>
        <p:nvPicPr>
          <p:cNvPr id="603" name="Picture 5" descr="mips_example1solution2"/>
          <p:cNvPicPr/>
          <p:nvPr/>
        </p:nvPicPr>
        <p:blipFill>
          <a:blip r:embed="rId5"/>
          <a:stretch/>
        </p:blipFill>
        <p:spPr>
          <a:xfrm>
            <a:off x="404280" y="5396760"/>
            <a:ext cx="3305880" cy="691200"/>
          </a:xfrm>
          <a:prstGeom prst="rect">
            <a:avLst/>
          </a:prstGeom>
          <a:ln w="9360">
            <a:noFill/>
          </a:ln>
        </p:spPr>
      </p:pic>
      <p:pic>
        <p:nvPicPr>
          <p:cNvPr id="604" name="Picture 6" descr="mips_example1solution3"/>
          <p:cNvPicPr/>
          <p:nvPr/>
        </p:nvPicPr>
        <p:blipFill>
          <a:blip r:embed="rId6"/>
          <a:stretch/>
        </p:blipFill>
        <p:spPr>
          <a:xfrm>
            <a:off x="393840" y="6357600"/>
            <a:ext cx="5668560" cy="754200"/>
          </a:xfrm>
          <a:prstGeom prst="rect">
            <a:avLst/>
          </a:prstGeom>
          <a:ln w="9360">
            <a:noFill/>
          </a:ln>
        </p:spPr>
      </p:pic>
      <p:grpSp>
        <p:nvGrpSpPr>
          <p:cNvPr id="605" name="Group 2"/>
          <p:cNvGrpSpPr/>
          <p:nvPr/>
        </p:nvGrpSpPr>
        <p:grpSpPr>
          <a:xfrm>
            <a:off x="4116240" y="4535640"/>
            <a:ext cx="5689800" cy="1478520"/>
            <a:chOff x="4116240" y="4535640"/>
            <a:chExt cx="5689800" cy="1478520"/>
          </a:xfrm>
        </p:grpSpPr>
        <p:pic>
          <p:nvPicPr>
            <p:cNvPr id="606" name="Picture 8" descr="mips_example1solution4"/>
            <p:cNvPicPr/>
            <p:nvPr/>
          </p:nvPicPr>
          <p:blipFill>
            <a:blip r:embed="rId7"/>
            <a:stretch/>
          </p:blipFill>
          <p:spPr>
            <a:xfrm>
              <a:off x="5712480" y="4535640"/>
              <a:ext cx="4093560" cy="1478520"/>
            </a:xfrm>
            <a:prstGeom prst="rect">
              <a:avLst/>
            </a:prstGeom>
            <a:ln w="9360">
              <a:noFill/>
            </a:ln>
          </p:spPr>
        </p:pic>
        <p:sp>
          <p:nvSpPr>
            <p:cNvPr id="607" name="CustomShape 3"/>
            <p:cNvSpPr/>
            <p:nvPr/>
          </p:nvSpPr>
          <p:spPr>
            <a:xfrm>
              <a:off x="4116240" y="5207760"/>
              <a:ext cx="1258200" cy="418320"/>
            </a:xfrm>
            <a:custGeom>
              <a:avLst/>
              <a:gdLst/>
              <a:ahLst/>
              <a:cxnLst/>
              <a:rect l="l" t="t" r="r" b="b"/>
              <a:pathLst>
                <a:path w="21600" h="21600">
                  <a:moveTo>
                    <a:pt x="16200" y="0"/>
                  </a:moveTo>
                  <a:lnTo>
                    <a:pt x="16200" y="5400"/>
                  </a:lnTo>
                  <a:lnTo>
                    <a:pt x="3375" y="5400"/>
                  </a:lnTo>
                  <a:lnTo>
                    <a:pt x="3375" y="16200"/>
                  </a:lnTo>
                  <a:lnTo>
                    <a:pt x="16200" y="16200"/>
                  </a:lnTo>
                  <a:lnTo>
                    <a:pt x="16200" y="21600"/>
                  </a:lnTo>
                  <a:lnTo>
                    <a:pt x="21600" y="10800"/>
                  </a:lnTo>
                  <a:lnTo>
                    <a:pt x="16200" y="0"/>
                  </a:lnTo>
                  <a:close/>
                  <a:moveTo>
                    <a:pt x="1350" y="5400"/>
                  </a:moveTo>
                  <a:lnTo>
                    <a:pt x="1350" y="16200"/>
                  </a:lnTo>
                  <a:lnTo>
                    <a:pt x="2700" y="16200"/>
                  </a:lnTo>
                  <a:lnTo>
                    <a:pt x="2700" y="5400"/>
                  </a:lnTo>
                  <a:lnTo>
                    <a:pt x="1350" y="5400"/>
                  </a:lnTo>
                  <a:close/>
                  <a:moveTo>
                    <a:pt x="0" y="5400"/>
                  </a:moveTo>
                  <a:lnTo>
                    <a:pt x="0" y="16200"/>
                  </a:lnTo>
                  <a:lnTo>
                    <a:pt x="675" y="16200"/>
                  </a:lnTo>
                  <a:lnTo>
                    <a:pt x="675" y="5400"/>
                  </a:lnTo>
                  <a:lnTo>
                    <a:pt x="0" y="5400"/>
                  </a:lnTo>
                  <a:close/>
                </a:path>
              </a:pathLst>
            </a:custGeom>
            <a:solidFill>
              <a:schemeClr val="accent1"/>
            </a:solidFill>
            <a:ln w="12600">
              <a:solidFill>
                <a:schemeClr val="tx1"/>
              </a:solidFill>
              <a:miter/>
            </a:ln>
          </p:spPr>
          <p:style>
            <a:lnRef idx="0">
              <a:scrgbClr r="0" g="0" b="0"/>
            </a:lnRef>
            <a:fillRef idx="0">
              <a:scrgbClr r="0" g="0" b="0"/>
            </a:fillRef>
            <a:effectRef idx="0">
              <a:scrgbClr r="0" g="0" b="0"/>
            </a:effectRef>
            <a:fontRef idx="minor"/>
          </p:style>
        </p:sp>
      </p:grpSp>
      <p:grpSp>
        <p:nvGrpSpPr>
          <p:cNvPr id="608" name="Group 4"/>
          <p:cNvGrpSpPr/>
          <p:nvPr/>
        </p:nvGrpSpPr>
        <p:grpSpPr>
          <a:xfrm>
            <a:off x="5880240" y="1176120"/>
            <a:ext cx="3400560" cy="3021840"/>
            <a:chOff x="5880240" y="1176120"/>
            <a:chExt cx="3400560" cy="3021840"/>
          </a:xfrm>
        </p:grpSpPr>
        <p:sp>
          <p:nvSpPr>
            <p:cNvPr id="609" name="CustomShape 5"/>
            <p:cNvSpPr/>
            <p:nvPr/>
          </p:nvSpPr>
          <p:spPr>
            <a:xfrm>
              <a:off x="7728480" y="3611880"/>
              <a:ext cx="418320" cy="586080"/>
            </a:xfrm>
            <a:prstGeom prst="upArrow">
              <a:avLst>
                <a:gd name="adj1" fmla="val 50000"/>
                <a:gd name="adj2" fmla="val 35000"/>
              </a:avLst>
            </a:prstGeom>
            <a:solidFill>
              <a:schemeClr val="accent1"/>
            </a:solidFill>
            <a:ln w="12600">
              <a:solidFill>
                <a:schemeClr val="tx1"/>
              </a:solidFill>
              <a:miter/>
            </a:ln>
          </p:spPr>
          <p:style>
            <a:lnRef idx="0">
              <a:scrgbClr r="0" g="0" b="0"/>
            </a:lnRef>
            <a:fillRef idx="0">
              <a:scrgbClr r="0" g="0" b="0"/>
            </a:fillRef>
            <a:effectRef idx="0">
              <a:scrgbClr r="0" g="0" b="0"/>
            </a:effectRef>
            <a:fontRef idx="minor"/>
          </p:style>
        </p:sp>
        <p:pic>
          <p:nvPicPr>
            <p:cNvPr id="610" name="Picture 14" descr="eqn"/>
            <p:cNvPicPr/>
            <p:nvPr/>
          </p:nvPicPr>
          <p:blipFill>
            <a:blip r:embed="rId8"/>
            <a:stretch/>
          </p:blipFill>
          <p:spPr>
            <a:xfrm>
              <a:off x="5880240" y="1176120"/>
              <a:ext cx="3400560" cy="2118960"/>
            </a:xfrm>
            <a:prstGeom prst="rect">
              <a:avLst/>
            </a:prstGeom>
            <a:ln w="9360">
              <a:noFill/>
            </a:ln>
          </p:spPr>
        </p:pic>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602"/>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0"/>
                                          </p:stCondLst>
                                        </p:cTn>
                                        <p:tgtEl>
                                          <p:spTgt spid="603"/>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604"/>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8" presetClass="entr" presetSubtype="16" fill="hold" nodeType="clickEffect">
                                  <p:stCondLst>
                                    <p:cond delay="0"/>
                                  </p:stCondLst>
                                  <p:childTnLst>
                                    <p:set>
                                      <p:cBhvr>
                                        <p:cTn id="18" dur="1" fill="hold">
                                          <p:stCondLst>
                                            <p:cond delay="0"/>
                                          </p:stCondLst>
                                        </p:cTn>
                                        <p:tgtEl>
                                          <p:spTgt spid="605"/>
                                        </p:tgtEl>
                                        <p:attrNameLst>
                                          <p:attrName>style.visibility</p:attrName>
                                        </p:attrNameLst>
                                      </p:cBhvr>
                                      <p:to>
                                        <p:strVal val="visible"/>
                                      </p:to>
                                    </p:set>
                                    <p:animEffect transition="in" filter="diamond(in)">
                                      <p:cBhvr additive="repl">
                                        <p:cTn id="19" dur="2000"/>
                                        <p:tgtEl>
                                          <p:spTgt spid="605"/>
                                        </p:tgtEl>
                                      </p:cBhvr>
                                    </p:animEffect>
                                  </p:childTnLst>
                                </p:cTn>
                              </p:par>
                            </p:childTnLst>
                          </p:cTn>
                        </p:par>
                      </p:childTnLst>
                    </p:cTn>
                  </p:par>
                  <p:par>
                    <p:cTn id="20" fill="hold" nodeType="clickEffect">
                      <p:stCondLst>
                        <p:cond delay="indefinite"/>
                      </p:stCondLst>
                      <p:childTnLst>
                        <p:par>
                          <p:cTn id="21" fill="hold" nodeType="withEffect">
                            <p:stCondLst>
                              <p:cond delay="0"/>
                            </p:stCondLst>
                            <p:childTnLst>
                              <p:par>
                                <p:cTn id="22" presetID="1" presetClass="entr" fill="hold" nodeType="clickEffect">
                                  <p:stCondLst>
                                    <p:cond delay="0"/>
                                  </p:stCondLst>
                                  <p:childTnLst>
                                    <p:set>
                                      <p:cBhvr>
                                        <p:cTn id="23"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 name="Picture 284"/>
          <p:cNvPicPr/>
          <p:nvPr/>
        </p:nvPicPr>
        <p:blipFill>
          <a:blip r:embed="rId2"/>
          <a:stretch/>
        </p:blipFill>
        <p:spPr>
          <a:xfrm>
            <a:off x="39600" y="616320"/>
            <a:ext cx="10079280" cy="6386760"/>
          </a:xfrm>
          <a:prstGeom prst="rect">
            <a:avLst/>
          </a:prstGeom>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Pitfall 2</a:t>
            </a:r>
            <a:endParaRPr lang="en-US" sz="4400" b="0" strike="noStrike" spc="-1">
              <a:latin typeface="Arial"/>
            </a:endParaRPr>
          </a:p>
        </p:txBody>
      </p:sp>
      <p:sp>
        <p:nvSpPr>
          <p:cNvPr id="612"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C9211E"/>
                </a:solidFill>
                <a:latin typeface="Arial"/>
                <a:ea typeface="DejaVu Sans"/>
              </a:rPr>
              <a:t>Expecting the improvement of one aspect of a computer to increase overall performance by an amount proportional to the size of the improvement.</a:t>
            </a:r>
            <a:endParaRPr lang="en-US" sz="32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248400" y="344880"/>
            <a:ext cx="2345040" cy="524880"/>
          </a:xfrm>
          <a:prstGeom prst="rect">
            <a:avLst/>
          </a:prstGeom>
          <a:noFill/>
          <a:ln w="9360">
            <a:noFill/>
          </a:ln>
        </p:spPr>
        <p:style>
          <a:lnRef idx="0">
            <a:scrgbClr r="0" g="0" b="0"/>
          </a:lnRef>
          <a:fillRef idx="0">
            <a:scrgbClr r="0" g="0" b="0"/>
          </a:fillRef>
          <a:effectRef idx="0">
            <a:scrgbClr r="0" g="0" b="0"/>
          </a:effectRef>
          <a:fontRef idx="minor"/>
        </p:style>
      </p:sp>
      <p:sp>
        <p:nvSpPr>
          <p:cNvPr id="614" name="CustomShape 2"/>
          <p:cNvSpPr/>
          <p:nvPr/>
        </p:nvSpPr>
        <p:spPr>
          <a:xfrm>
            <a:off x="252000" y="168120"/>
            <a:ext cx="8398800" cy="6703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Amdahl's Law</a:t>
            </a:r>
            <a:endParaRPr lang="en-US" sz="4400" b="0" strike="noStrike" spc="-1">
              <a:latin typeface="Arial"/>
            </a:endParaRPr>
          </a:p>
        </p:txBody>
      </p:sp>
      <p:sp>
        <p:nvSpPr>
          <p:cNvPr id="615" name="CustomShape 3"/>
          <p:cNvSpPr/>
          <p:nvPr/>
        </p:nvSpPr>
        <p:spPr>
          <a:xfrm>
            <a:off x="252000" y="1260000"/>
            <a:ext cx="9238680" cy="5122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80000"/>
              </a:lnSpc>
              <a:spcAft>
                <a:spcPts val="1412"/>
              </a:spcAft>
              <a:buClr>
                <a:srgbClr val="000000"/>
              </a:buClr>
              <a:buFont typeface="Symbol"/>
              <a:buChar char=""/>
            </a:pPr>
            <a:r>
              <a:rPr lang="en-US" sz="2400" b="0" i="1" strike="noStrike" spc="-1">
                <a:solidFill>
                  <a:srgbClr val="000000"/>
                </a:solidFill>
                <a:latin typeface="Arial"/>
                <a:ea typeface="DejaVu Sans"/>
              </a:rPr>
              <a:t>The performance enhancement of an improvement is limited by how much the improved feature is used. In other words: Don’t expect an enhancement proportional to how much you enhanced something.</a:t>
            </a:r>
            <a:endParaRPr lang="en-US" sz="2400" b="0" strike="noStrike" spc="-1">
              <a:latin typeface="Arial"/>
            </a:endParaRPr>
          </a:p>
          <a:p>
            <a:pPr>
              <a:lnSpc>
                <a:spcPct val="80000"/>
              </a:lnSpc>
              <a:spcAft>
                <a:spcPts val="1412"/>
              </a:spcAft>
            </a:pPr>
            <a:endParaRPr lang="en-US" sz="2400" b="0" strike="noStrike" spc="-1">
              <a:latin typeface="Arial"/>
            </a:endParaRPr>
          </a:p>
          <a:p>
            <a:pPr>
              <a:lnSpc>
                <a:spcPct val="80000"/>
              </a:lnSpc>
              <a:spcAft>
                <a:spcPts val="1412"/>
              </a:spcAft>
            </a:pPr>
            <a:endParaRPr lang="en-US" sz="2400" b="0" strike="noStrike" spc="-1">
              <a:latin typeface="Arial"/>
            </a:endParaRPr>
          </a:p>
          <a:p>
            <a:pPr>
              <a:lnSpc>
                <a:spcPct val="80000"/>
              </a:lnSpc>
              <a:spcAft>
                <a:spcPts val="1412"/>
              </a:spcAft>
            </a:pPr>
            <a:endParaRPr lang="en-US" sz="2400" b="0" strike="noStrike" spc="-1">
              <a:latin typeface="Arial"/>
            </a:endParaRPr>
          </a:p>
          <a:p>
            <a:pPr>
              <a:lnSpc>
                <a:spcPct val="80000"/>
              </a:lnSpc>
              <a:spcAft>
                <a:spcPts val="1412"/>
              </a:spcAft>
            </a:pPr>
            <a:endParaRPr lang="en-US" sz="2400" b="0" strike="noStrike" spc="-1">
              <a:latin typeface="Arial"/>
            </a:endParaRPr>
          </a:p>
          <a:p>
            <a:pPr marL="343080" indent="-341280">
              <a:lnSpc>
                <a:spcPct val="80000"/>
              </a:lnSpc>
              <a:spcAft>
                <a:spcPts val="1412"/>
              </a:spcAft>
            </a:pPr>
            <a:endParaRPr lang="en-US" sz="2400" b="0" strike="noStrike" spc="-1">
              <a:latin typeface="Arial"/>
            </a:endParaRPr>
          </a:p>
          <a:p>
            <a:pPr marL="343080" indent="-341280">
              <a:lnSpc>
                <a:spcPct val="80000"/>
              </a:lnSpc>
              <a:spcAft>
                <a:spcPts val="1412"/>
              </a:spcAft>
            </a:pPr>
            <a:endParaRPr lang="en-US" sz="2400" b="0" strike="noStrike" spc="-1">
              <a:latin typeface="Arial"/>
            </a:endParaRPr>
          </a:p>
          <a:p>
            <a:pPr marL="343080" indent="-341280">
              <a:lnSpc>
                <a:spcPct val="80000"/>
              </a:lnSpc>
              <a:spcAft>
                <a:spcPts val="1412"/>
              </a:spcAft>
            </a:pPr>
            <a:endParaRPr lang="en-US" sz="2400" b="0" strike="noStrike" spc="-1">
              <a:latin typeface="Arial"/>
            </a:endParaRPr>
          </a:p>
          <a:p>
            <a:pPr marL="343080" indent="-341280">
              <a:lnSpc>
                <a:spcPct val="80000"/>
              </a:lnSpc>
              <a:spcAft>
                <a:spcPts val="1412"/>
              </a:spcAft>
            </a:pPr>
            <a:endParaRPr lang="en-US" sz="2400" b="0" strike="noStrike" spc="-1">
              <a:latin typeface="Arial"/>
            </a:endParaRPr>
          </a:p>
        </p:txBody>
      </p:sp>
      <p:pic>
        <p:nvPicPr>
          <p:cNvPr id="616" name="Picture 5" descr="amdahl"/>
          <p:cNvPicPr/>
          <p:nvPr/>
        </p:nvPicPr>
        <p:blipFill>
          <a:blip r:embed="rId2"/>
          <a:stretch/>
        </p:blipFill>
        <p:spPr>
          <a:xfrm>
            <a:off x="1596240" y="2916360"/>
            <a:ext cx="6550560" cy="1090080"/>
          </a:xfrm>
          <a:prstGeom prst="rect">
            <a:avLst/>
          </a:prstGeom>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Amdahl's Law</a:t>
            </a:r>
            <a:endParaRPr lang="en-US" sz="4400" b="0" strike="noStrike" spc="-1">
              <a:latin typeface="Arial"/>
            </a:endParaRPr>
          </a:p>
        </p:txBody>
      </p:sp>
      <p:sp>
        <p:nvSpPr>
          <p:cNvPr id="618"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80000"/>
              </a:lnSpc>
              <a:spcAft>
                <a:spcPts val="1412"/>
              </a:spcAft>
              <a:buClr>
                <a:srgbClr val="000000"/>
              </a:buClr>
              <a:buFont typeface="Symbol"/>
              <a:buChar char=""/>
            </a:pPr>
            <a:r>
              <a:rPr lang="en-US" sz="2400" b="1" strike="noStrike" spc="-1">
                <a:solidFill>
                  <a:srgbClr val="000000"/>
                </a:solidFill>
                <a:latin typeface="Arial"/>
                <a:ea typeface="DejaVu Sans"/>
              </a:rPr>
              <a:t>Example</a:t>
            </a:r>
            <a:r>
              <a:rPr lang="en-US" sz="2400" b="0" strike="noStrike" spc="-1">
                <a:solidFill>
                  <a:srgbClr val="000000"/>
                </a:solidFill>
                <a:latin typeface="Arial"/>
                <a:ea typeface="DejaVu Sans"/>
              </a:rPr>
              <a:t>:</a:t>
            </a:r>
            <a:br/>
            <a:br/>
            <a:r>
              <a:rPr lang="en-US" sz="2400" b="0" strike="noStrike" spc="-1">
                <a:solidFill>
                  <a:srgbClr val="000000"/>
                </a:solidFill>
                <a:latin typeface="Arial"/>
                <a:ea typeface="DejaVu Sans"/>
              </a:rPr>
              <a:t>	</a:t>
            </a:r>
            <a:r>
              <a:rPr lang="en-US" sz="2400" b="1" strike="noStrike" spc="-1">
                <a:solidFill>
                  <a:srgbClr val="000000"/>
                </a:solidFill>
                <a:latin typeface="Arial"/>
                <a:ea typeface="DejaVu Sans"/>
              </a:rPr>
              <a:t>"Suppose a program runs in 100 seconds on a machine, with  multiply operations responsible for 80 seconds of this time.   How much do we have to improve the speed of multiplication if we want the program to run 5 times faster?"</a:t>
            </a:r>
            <a:br/>
            <a:br/>
            <a:r>
              <a:rPr lang="en-US" sz="2400" b="1" strike="noStrike" spc="-1">
                <a:solidFill>
                  <a:srgbClr val="000000"/>
                </a:solidFill>
                <a:latin typeface="Arial"/>
                <a:ea typeface="DejaVu Sans"/>
              </a:rPr>
              <a:t>	</a:t>
            </a:r>
            <a:br/>
            <a:r>
              <a:rPr lang="en-US" sz="2400" b="1" strike="noStrike" spc="-1">
                <a:solidFill>
                  <a:srgbClr val="000000"/>
                </a:solidFill>
                <a:latin typeface="Arial"/>
                <a:ea typeface="DejaVu Sans"/>
              </a:rPr>
              <a:t> </a:t>
            </a:r>
            <a:endParaRPr lang="en-US" sz="2400" b="0" strike="noStrike" spc="-1">
              <a:latin typeface="Arial"/>
            </a:endParaRPr>
          </a:p>
          <a:p>
            <a:pPr>
              <a:lnSpc>
                <a:spcPct val="80000"/>
              </a:lnSpc>
              <a:spcAft>
                <a:spcPts val="1412"/>
              </a:spcAft>
            </a:pPr>
            <a:endParaRPr lang="en-US" sz="2400" b="0" strike="noStrike" spc="-1">
              <a:latin typeface="Arial"/>
            </a:endParaRPr>
          </a:p>
          <a:p>
            <a:pPr>
              <a:lnSpc>
                <a:spcPct val="100000"/>
              </a:lnSpc>
              <a:spcAft>
                <a:spcPts val="1412"/>
              </a:spcAft>
            </a:pPr>
            <a:endParaRPr lang="en-US" sz="24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Benchmarking the intel core i7 </a:t>
            </a:r>
            <a:endParaRPr lang="en-US" sz="4400" b="0" strike="noStrike" spc="-1">
              <a:latin typeface="Arial"/>
            </a:endParaRPr>
          </a:p>
        </p:txBody>
      </p:sp>
      <p:sp>
        <p:nvSpPr>
          <p:cNvPr id="620"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2400" b="1" strike="noStrike" spc="-1">
                <a:solidFill>
                  <a:srgbClr val="000000"/>
                </a:solidFill>
                <a:latin typeface="Arial"/>
                <a:ea typeface="DejaVu Sans"/>
              </a:rPr>
              <a:t>Performance best determined by running a real application</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Use programs typical of expected workload</a:t>
            </a:r>
            <a:endParaRPr lang="en-US" sz="20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Or, typical of expected class of applications</a:t>
            </a:r>
            <a:br/>
            <a:r>
              <a:rPr lang="en-US" sz="2000" b="0" strike="noStrike" spc="-1">
                <a:solidFill>
                  <a:srgbClr val="000000"/>
                </a:solidFill>
                <a:latin typeface="Arial"/>
                <a:ea typeface="DejaVu Sans"/>
              </a:rPr>
              <a:t>	e.g., compilers/editors, scientific applications, graphics, etc.</a:t>
            </a:r>
            <a:endParaRPr lang="en-US" sz="2000" b="0" strike="noStrike" spc="-1">
              <a:latin typeface="Arial"/>
            </a:endParaRPr>
          </a:p>
          <a:p>
            <a:pPr marL="343080" indent="-341280">
              <a:lnSpc>
                <a:spcPct val="100000"/>
              </a:lnSpc>
              <a:spcAft>
                <a:spcPts val="1412"/>
              </a:spcAft>
              <a:buClr>
                <a:srgbClr val="000000"/>
              </a:buClr>
              <a:buFont typeface="Symbol"/>
              <a:buChar char=""/>
            </a:pPr>
            <a:r>
              <a:rPr lang="en-US" sz="2400" b="1" strike="noStrike" spc="-1">
                <a:solidFill>
                  <a:srgbClr val="000000"/>
                </a:solidFill>
                <a:latin typeface="Arial"/>
                <a:ea typeface="DejaVu Sans"/>
              </a:rPr>
              <a:t>Small benchmarks</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nice for architects and designers</a:t>
            </a:r>
            <a:endParaRPr lang="en-US" sz="20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easy to standardize</a:t>
            </a:r>
            <a:endParaRPr lang="en-US" sz="2000" b="0" strike="noStrike" spc="-1">
              <a:latin typeface="Arial"/>
            </a:endParaRPr>
          </a:p>
          <a:p>
            <a:pPr marL="343080" indent="-341280">
              <a:lnSpc>
                <a:spcPct val="100000"/>
              </a:lnSpc>
              <a:spcAft>
                <a:spcPts val="1412"/>
              </a:spcAft>
              <a:buClr>
                <a:srgbClr val="000000"/>
              </a:buClr>
              <a:buFont typeface="Symbol"/>
              <a:buChar char=""/>
            </a:pPr>
            <a:r>
              <a:rPr lang="en-US" sz="2400" b="1" strike="noStrike" spc="-1">
                <a:solidFill>
                  <a:srgbClr val="000000"/>
                </a:solidFill>
                <a:latin typeface="Arial"/>
                <a:ea typeface="DejaVu Sans"/>
              </a:rPr>
              <a:t>SPEC (System Performance Evaluation Cooperative)</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companies have agreed on a set of real program and inputs</a:t>
            </a:r>
            <a:endParaRPr lang="en-US" sz="2000" b="0" strike="noStrike" spc="-1">
              <a:latin typeface="Arial"/>
            </a:endParaRPr>
          </a:p>
          <a:p>
            <a:pPr marL="743040" lvl="1" indent="-284040">
              <a:lnSpc>
                <a:spcPct val="100000"/>
              </a:lnSpc>
              <a:spcAft>
                <a:spcPts val="1137"/>
              </a:spcAft>
              <a:buClr>
                <a:srgbClr val="000000"/>
              </a:buClr>
              <a:buFont typeface="Symbol"/>
              <a:buChar char=""/>
            </a:pPr>
            <a:r>
              <a:rPr lang="en-US" sz="2000" b="0" strike="noStrike" spc="-1">
                <a:solidFill>
                  <a:srgbClr val="000000"/>
                </a:solidFill>
                <a:latin typeface="Arial"/>
                <a:ea typeface="DejaVu Sans"/>
              </a:rPr>
              <a:t>valuable indicator of  performance (and compiler technology)</a:t>
            </a:r>
            <a:endParaRPr lang="en-US" sz="2000" b="0" strike="noStrike" spc="-1">
              <a:latin typeface="Arial"/>
            </a:endParaRPr>
          </a:p>
          <a:p>
            <a:pPr>
              <a:lnSpc>
                <a:spcPct val="100000"/>
              </a:lnSpc>
              <a:spcAft>
                <a:spcPts val="1412"/>
              </a:spcAft>
            </a:pPr>
            <a:endParaRPr lang="en-US" sz="20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ＭＳ Ｐゴシック"/>
              </a:rPr>
              <a:t>SPEC CPU Benchmark</a:t>
            </a:r>
            <a:endParaRPr lang="en-US" sz="4400" b="0" strike="noStrike" spc="-1">
              <a:latin typeface="Arial"/>
            </a:endParaRPr>
          </a:p>
        </p:txBody>
      </p:sp>
      <p:sp>
        <p:nvSpPr>
          <p:cNvPr id="622" name="CustomShape 2"/>
          <p:cNvSpPr/>
          <p:nvPr/>
        </p:nvSpPr>
        <p:spPr>
          <a:xfrm>
            <a:off x="754200" y="1240560"/>
            <a:ext cx="9116280" cy="428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80000"/>
              </a:lnSpc>
              <a:spcAft>
                <a:spcPts val="1412"/>
              </a:spcAft>
              <a:buClr>
                <a:srgbClr val="000000"/>
              </a:buClr>
              <a:buFont typeface="Symbol"/>
              <a:buChar char=""/>
            </a:pPr>
            <a:r>
              <a:rPr lang="en-US" sz="3100" b="0" strike="noStrike" spc="-1">
                <a:solidFill>
                  <a:srgbClr val="000000"/>
                </a:solidFill>
                <a:latin typeface="Arial"/>
                <a:ea typeface="ＭＳ Ｐゴシック"/>
              </a:rPr>
              <a:t>Programs used to measure performance</a:t>
            </a:r>
            <a:endParaRPr lang="en-US" sz="3100" b="0" strike="noStrike" spc="-1">
              <a:latin typeface="Arial"/>
            </a:endParaRPr>
          </a:p>
          <a:p>
            <a:pPr marL="743040" lvl="1" indent="-284040">
              <a:lnSpc>
                <a:spcPct val="80000"/>
              </a:lnSpc>
              <a:spcAft>
                <a:spcPts val="1137"/>
              </a:spcAft>
              <a:buClr>
                <a:srgbClr val="000000"/>
              </a:buClr>
              <a:buFont typeface="Symbol"/>
              <a:buChar char=""/>
            </a:pPr>
            <a:r>
              <a:rPr lang="en-US" sz="2600" b="0" strike="noStrike" spc="-1">
                <a:solidFill>
                  <a:srgbClr val="000000"/>
                </a:solidFill>
                <a:latin typeface="Arial"/>
                <a:ea typeface="ＭＳ Ｐゴシック"/>
              </a:rPr>
              <a:t>Supposedly typical of actual workload</a:t>
            </a:r>
            <a:endParaRPr lang="en-US" sz="2600" b="0" strike="noStrike" spc="-1">
              <a:latin typeface="Arial"/>
            </a:endParaRPr>
          </a:p>
          <a:p>
            <a:pPr marL="343080" indent="-341280">
              <a:lnSpc>
                <a:spcPct val="80000"/>
              </a:lnSpc>
              <a:spcAft>
                <a:spcPts val="1412"/>
              </a:spcAft>
              <a:buClr>
                <a:srgbClr val="000000"/>
              </a:buClr>
              <a:buFont typeface="Symbol"/>
              <a:buChar char=""/>
            </a:pPr>
            <a:r>
              <a:rPr lang="en-US" sz="3100" b="0" strike="noStrike" spc="-1">
                <a:solidFill>
                  <a:srgbClr val="000000"/>
                </a:solidFill>
                <a:latin typeface="Arial"/>
                <a:ea typeface="ＭＳ Ｐゴシック"/>
              </a:rPr>
              <a:t>Standard Performance Evaluation Corp (SPEC)</a:t>
            </a:r>
            <a:endParaRPr lang="en-US" sz="3100" b="0" strike="noStrike" spc="-1">
              <a:latin typeface="Arial"/>
            </a:endParaRPr>
          </a:p>
          <a:p>
            <a:pPr marL="743040" lvl="1" indent="-284040">
              <a:lnSpc>
                <a:spcPct val="80000"/>
              </a:lnSpc>
              <a:spcAft>
                <a:spcPts val="1137"/>
              </a:spcAft>
              <a:buClr>
                <a:srgbClr val="000000"/>
              </a:buClr>
              <a:buFont typeface="Symbol"/>
              <a:buChar char=""/>
            </a:pPr>
            <a:r>
              <a:rPr lang="en-US" sz="2600" b="0" strike="noStrike" spc="-1">
                <a:solidFill>
                  <a:srgbClr val="000000"/>
                </a:solidFill>
                <a:latin typeface="Arial"/>
                <a:ea typeface="ＭＳ Ｐゴシック"/>
              </a:rPr>
              <a:t>Develops benchmarks for CPU, I/O, Web, …</a:t>
            </a:r>
            <a:endParaRPr lang="en-US" sz="2600" b="0" strike="noStrike" spc="-1">
              <a:latin typeface="Arial"/>
            </a:endParaRPr>
          </a:p>
          <a:p>
            <a:pPr marL="343080" indent="-341280">
              <a:lnSpc>
                <a:spcPct val="80000"/>
              </a:lnSpc>
              <a:spcBef>
                <a:spcPts val="1551"/>
              </a:spcBef>
              <a:spcAft>
                <a:spcPts val="1412"/>
              </a:spcAft>
              <a:buClr>
                <a:srgbClr val="000000"/>
              </a:buClr>
              <a:buFont typeface="Symbol"/>
              <a:buChar char=""/>
            </a:pPr>
            <a:r>
              <a:rPr lang="en-US" sz="3100" b="0" strike="noStrike" spc="-1">
                <a:solidFill>
                  <a:srgbClr val="000000"/>
                </a:solidFill>
                <a:latin typeface="Arial"/>
                <a:ea typeface="ＭＳ Ｐゴシック"/>
              </a:rPr>
              <a:t>SPEC CPU2006</a:t>
            </a:r>
            <a:endParaRPr lang="en-US" sz="3100" b="0" strike="noStrike" spc="-1">
              <a:latin typeface="Arial"/>
            </a:endParaRPr>
          </a:p>
          <a:p>
            <a:pPr marL="743040" lvl="1" indent="-284040">
              <a:lnSpc>
                <a:spcPct val="80000"/>
              </a:lnSpc>
              <a:spcAft>
                <a:spcPts val="1137"/>
              </a:spcAft>
              <a:buClr>
                <a:srgbClr val="000000"/>
              </a:buClr>
              <a:buFont typeface="Symbol"/>
              <a:buChar char=""/>
            </a:pPr>
            <a:r>
              <a:rPr lang="en-US" sz="2600" b="0" strike="noStrike" spc="-1">
                <a:solidFill>
                  <a:srgbClr val="000000"/>
                </a:solidFill>
                <a:latin typeface="Arial"/>
                <a:ea typeface="ＭＳ Ｐゴシック"/>
              </a:rPr>
              <a:t>Elapsed time to execute a selection of programs</a:t>
            </a:r>
            <a:endParaRPr lang="en-US" sz="2600" b="0" strike="noStrike" spc="-1">
              <a:latin typeface="Arial"/>
            </a:endParaRPr>
          </a:p>
          <a:p>
            <a:pPr marL="1143000" lvl="2" indent="-226800">
              <a:lnSpc>
                <a:spcPct val="80000"/>
              </a:lnSpc>
              <a:spcAft>
                <a:spcPts val="850"/>
              </a:spcAft>
              <a:buClr>
                <a:srgbClr val="000000"/>
              </a:buClr>
              <a:buFont typeface="Symbol"/>
              <a:buChar char=""/>
            </a:pPr>
            <a:r>
              <a:rPr lang="en-US" sz="2200" b="0" strike="noStrike" spc="-1">
                <a:solidFill>
                  <a:srgbClr val="000000"/>
                </a:solidFill>
                <a:latin typeface="Arial"/>
                <a:ea typeface="ＭＳ Ｐゴシック"/>
              </a:rPr>
              <a:t>Negligible I/O, so focuses on CPU performance</a:t>
            </a:r>
            <a:endParaRPr lang="en-US" sz="2200" b="0" strike="noStrike" spc="-1">
              <a:latin typeface="Arial"/>
            </a:endParaRPr>
          </a:p>
          <a:p>
            <a:pPr marL="743040" lvl="1" indent="-284040">
              <a:lnSpc>
                <a:spcPct val="80000"/>
              </a:lnSpc>
              <a:spcAft>
                <a:spcPts val="1137"/>
              </a:spcAft>
              <a:buClr>
                <a:srgbClr val="000000"/>
              </a:buClr>
              <a:buFont typeface="Symbol"/>
              <a:buChar char=""/>
            </a:pPr>
            <a:r>
              <a:rPr lang="en-US" sz="2600" b="0" strike="noStrike" spc="-1">
                <a:solidFill>
                  <a:srgbClr val="000000"/>
                </a:solidFill>
                <a:latin typeface="Arial"/>
                <a:ea typeface="ＭＳ Ｐゴシック"/>
              </a:rPr>
              <a:t>Normalize relative to reference machine</a:t>
            </a:r>
            <a:endParaRPr lang="en-US" sz="2600" b="0" strike="noStrike" spc="-1">
              <a:latin typeface="Arial"/>
            </a:endParaRPr>
          </a:p>
          <a:p>
            <a:pPr marL="743040" lvl="1" indent="-284040">
              <a:lnSpc>
                <a:spcPct val="80000"/>
              </a:lnSpc>
              <a:spcAft>
                <a:spcPts val="1137"/>
              </a:spcAft>
              <a:buClr>
                <a:srgbClr val="000000"/>
              </a:buClr>
              <a:buFont typeface="Symbol"/>
              <a:buChar char=""/>
            </a:pPr>
            <a:r>
              <a:rPr lang="en-US" sz="2600" b="0" strike="noStrike" spc="-1">
                <a:solidFill>
                  <a:srgbClr val="000000"/>
                </a:solidFill>
                <a:latin typeface="Arial"/>
                <a:ea typeface="ＭＳ Ｐゴシック"/>
              </a:rPr>
              <a:t>Summarize as geometric mean of performance ratios</a:t>
            </a:r>
            <a:endParaRPr lang="en-US" sz="2600" b="0" strike="noStrike" spc="-1">
              <a:latin typeface="Arial"/>
            </a:endParaRPr>
          </a:p>
          <a:p>
            <a:pPr marL="1143000" lvl="2" indent="-226800">
              <a:lnSpc>
                <a:spcPct val="80000"/>
              </a:lnSpc>
              <a:spcAft>
                <a:spcPts val="850"/>
              </a:spcAft>
              <a:buClr>
                <a:srgbClr val="000000"/>
              </a:buClr>
              <a:buFont typeface="Symbol"/>
              <a:buChar char=""/>
            </a:pPr>
            <a:r>
              <a:rPr lang="en-US" sz="2200" b="0" strike="noStrike" spc="-1">
                <a:solidFill>
                  <a:srgbClr val="000000"/>
                </a:solidFill>
                <a:latin typeface="Arial"/>
                <a:ea typeface="ＭＳ Ｐゴシック"/>
              </a:rPr>
              <a:t>CINT2006 (integer) and CFP2006 (floating-point)</a:t>
            </a:r>
            <a:endParaRPr lang="en-US" sz="2200" b="0" strike="noStrike" spc="-1">
              <a:latin typeface="Arial"/>
            </a:endParaRPr>
          </a:p>
        </p:txBody>
      </p:sp>
      <p:pic>
        <p:nvPicPr>
          <p:cNvPr id="623" name="Picture 622"/>
          <p:cNvPicPr/>
          <p:nvPr/>
        </p:nvPicPr>
        <p:blipFill>
          <a:blip r:embed="rId3"/>
          <a:stretch/>
        </p:blipFill>
        <p:spPr>
          <a:xfrm>
            <a:off x="2806560" y="6261120"/>
            <a:ext cx="4151520" cy="1167120"/>
          </a:xfrm>
          <a:prstGeom prst="rect">
            <a:avLst/>
          </a:prstGeom>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754200" y="227520"/>
            <a:ext cx="9104040" cy="77184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ＭＳ Ｐゴシック"/>
              </a:rPr>
              <a:t>CINT2006 for Intel Core i7 920</a:t>
            </a:r>
            <a:endParaRPr lang="en-US" sz="4400" b="0" strike="noStrike" spc="-1">
              <a:latin typeface="Arial"/>
            </a:endParaRPr>
          </a:p>
        </p:txBody>
      </p:sp>
      <p:pic>
        <p:nvPicPr>
          <p:cNvPr id="625" name="Picture 5"/>
          <p:cNvPicPr/>
          <p:nvPr/>
        </p:nvPicPr>
        <p:blipFill>
          <a:blip r:embed="rId3"/>
          <a:stretch/>
        </p:blipFill>
        <p:spPr>
          <a:xfrm>
            <a:off x="-7200" y="1319400"/>
            <a:ext cx="10150920" cy="5887440"/>
          </a:xfrm>
          <a:prstGeom prst="rect">
            <a:avLst/>
          </a:prstGeom>
          <a:ln w="9360">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Recap</a:t>
            </a:r>
            <a:endParaRPr lang="en-US" sz="4400" b="0" strike="noStrike" spc="-1">
              <a:latin typeface="Arial"/>
            </a:endParaRPr>
          </a:p>
        </p:txBody>
      </p:sp>
      <p:sp>
        <p:nvSpPr>
          <p:cNvPr id="627"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Introduction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Eight great ideas in computer architecture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Below you program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Under the covers</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Performance </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Real stuff: Benchmarking the Intel core i7</a:t>
            </a:r>
            <a:endParaRPr lang="en-US" sz="3200" b="0" strike="noStrike" spc="-1">
              <a:latin typeface="Arial"/>
            </a:endParaRPr>
          </a:p>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Fallacies and pitfalls</a:t>
            </a:r>
            <a:endParaRPr lang="en-US" sz="3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Introduction </a:t>
            </a:r>
            <a:endParaRPr lang="en-US" sz="4400" b="0" strike="noStrike" spc="-1">
              <a:latin typeface="Arial"/>
            </a:endParaRPr>
          </a:p>
        </p:txBody>
      </p:sp>
      <p:sp>
        <p:nvSpPr>
          <p:cNvPr id="287"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What you will learn ??</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How are programs written in a high-level language translated into the language of the hardware, and how does the hardware execute the resulting program?</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400" b="0" strike="noStrike" spc="-1">
                <a:solidFill>
                  <a:srgbClr val="000000"/>
                </a:solidFill>
                <a:latin typeface="Arial"/>
                <a:ea typeface="DejaVu Sans"/>
              </a:rPr>
              <a:t>What is the interface between the software and the hardware, and how does software instruct the hardware to perform needed functions?</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400" b="1" strike="noStrike" spc="-1">
                <a:solidFill>
                  <a:srgbClr val="000000"/>
                </a:solidFill>
                <a:latin typeface="Arial"/>
                <a:ea typeface="DejaVu Sans"/>
              </a:rPr>
              <a:t>What determines the performance of a program, and how can a programmer improve the performance?</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400" b="1" strike="noStrike" spc="-1">
                <a:solidFill>
                  <a:srgbClr val="000000"/>
                </a:solidFill>
                <a:latin typeface="Arial"/>
                <a:ea typeface="DejaVu Sans"/>
              </a:rPr>
              <a:t>What techniques can be used by hardware designers to improve performance?</a:t>
            </a:r>
            <a:endParaRPr lang="en-US" sz="2400" b="0" strike="noStrike" spc="-1">
              <a:latin typeface="Arial"/>
            </a:endParaRPr>
          </a:p>
          <a:p>
            <a:pPr marL="743040" lvl="1" indent="-284040">
              <a:lnSpc>
                <a:spcPct val="100000"/>
              </a:lnSpc>
              <a:spcAft>
                <a:spcPts val="1137"/>
              </a:spcAft>
              <a:buClr>
                <a:srgbClr val="000000"/>
              </a:buClr>
              <a:buFont typeface="Symbol"/>
              <a:buChar char=""/>
            </a:pPr>
            <a:r>
              <a:rPr lang="en-US" sz="2400" b="1" strike="noStrike" spc="-1">
                <a:solidFill>
                  <a:srgbClr val="000000"/>
                </a:solidFill>
                <a:latin typeface="Arial"/>
                <a:ea typeface="DejaVu Sans"/>
              </a:rPr>
              <a:t>What great ideas did computer architects come up with that lay the foundation of modern computing?</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Introduction </a:t>
            </a:r>
            <a:endParaRPr lang="en-US" sz="4400" b="0" strike="noStrike" spc="-1">
              <a:latin typeface="Arial"/>
            </a:endParaRPr>
          </a:p>
        </p:txBody>
      </p:sp>
      <p:sp>
        <p:nvSpPr>
          <p:cNvPr id="289"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0" strike="noStrike" spc="-1">
                <a:solidFill>
                  <a:srgbClr val="000000"/>
                </a:solidFill>
                <a:latin typeface="Arial"/>
                <a:ea typeface="DejaVu Sans"/>
              </a:rPr>
              <a:t>Understanding program performance </a:t>
            </a:r>
            <a:endParaRPr lang="en-US" sz="3200" b="0" strike="noStrike" spc="-1">
              <a:latin typeface="Arial"/>
            </a:endParaRPr>
          </a:p>
        </p:txBody>
      </p:sp>
      <p:pic>
        <p:nvPicPr>
          <p:cNvPr id="290" name="Picture 2"/>
          <p:cNvPicPr/>
          <p:nvPr/>
        </p:nvPicPr>
        <p:blipFill>
          <a:blip r:embed="rId2"/>
          <a:stretch/>
        </p:blipFill>
        <p:spPr>
          <a:xfrm>
            <a:off x="1154160" y="2179800"/>
            <a:ext cx="7223040" cy="3287520"/>
          </a:xfrm>
          <a:prstGeom prst="rect">
            <a:avLst/>
          </a:prstGeom>
          <a:ln w="936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97000" y="387360"/>
            <a:ext cx="9439200" cy="691920"/>
          </a:xfrm>
          <a:prstGeom prst="rect">
            <a:avLst/>
          </a:prstGeom>
          <a:noFill/>
          <a:ln w="936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strike="noStrike" spc="-1">
                <a:solidFill>
                  <a:srgbClr val="000000"/>
                </a:solidFill>
                <a:latin typeface="Arial"/>
                <a:ea typeface="DejaVu Sans"/>
              </a:rPr>
              <a:t>Eight great ideas in computer architecture</a:t>
            </a:r>
            <a:endParaRPr lang="en-US" sz="4400" b="0" strike="noStrike" spc="-1">
              <a:latin typeface="Arial"/>
            </a:endParaRPr>
          </a:p>
        </p:txBody>
      </p:sp>
      <p:sp>
        <p:nvSpPr>
          <p:cNvPr id="292" name="CustomShape 2"/>
          <p:cNvSpPr/>
          <p:nvPr/>
        </p:nvSpPr>
        <p:spPr>
          <a:xfrm>
            <a:off x="281160" y="1463760"/>
            <a:ext cx="95151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280">
              <a:lnSpc>
                <a:spcPct val="100000"/>
              </a:lnSpc>
              <a:spcAft>
                <a:spcPts val="1412"/>
              </a:spcAft>
              <a:buClr>
                <a:srgbClr val="000000"/>
              </a:buClr>
              <a:buFont typeface="Symbol"/>
              <a:buChar char=""/>
            </a:pPr>
            <a:r>
              <a:rPr lang="en-US" sz="3200" b="1" strike="noStrike" spc="-1">
                <a:solidFill>
                  <a:srgbClr val="000000"/>
                </a:solidFill>
                <a:latin typeface="Arial"/>
                <a:ea typeface="DejaVu Sans"/>
              </a:rPr>
              <a:t>Design for Moore’s Low</a:t>
            </a:r>
            <a:endParaRPr lang="en-US" sz="3200" b="0" strike="noStrike" spc="-1">
              <a:latin typeface="Arial"/>
            </a:endParaRPr>
          </a:p>
          <a:p>
            <a:pPr marL="743040" lvl="1" indent="-284040">
              <a:lnSpc>
                <a:spcPct val="100000"/>
              </a:lnSpc>
              <a:spcAft>
                <a:spcPts val="1137"/>
              </a:spcAft>
              <a:buClr>
                <a:srgbClr val="000000"/>
              </a:buClr>
              <a:buFont typeface="Symbol"/>
              <a:buChar char=""/>
            </a:pPr>
            <a:r>
              <a:rPr lang="en-US" sz="2800" b="0" strike="noStrike" spc="-1">
                <a:solidFill>
                  <a:srgbClr val="000000"/>
                </a:solidFill>
                <a:latin typeface="Arial"/>
                <a:ea typeface="DejaVu Sans"/>
              </a:rPr>
              <a:t>The one constant for computer designers is rapid change </a:t>
            </a:r>
            <a:endParaRPr lang="en-US" sz="2800" b="0" strike="noStrike" spc="-1">
              <a:latin typeface="Arial"/>
            </a:endParaRPr>
          </a:p>
          <a:p>
            <a:pPr marL="743040" lvl="1" indent="-284040">
              <a:lnSpc>
                <a:spcPct val="100000"/>
              </a:lnSpc>
              <a:spcAft>
                <a:spcPts val="1137"/>
              </a:spcAft>
              <a:buClr>
                <a:srgbClr val="000000"/>
              </a:buClr>
              <a:buFont typeface="Symbol"/>
              <a:buChar char=""/>
            </a:pPr>
            <a:r>
              <a:rPr lang="en-US" sz="2800" b="1" strike="noStrike" spc="-1">
                <a:solidFill>
                  <a:srgbClr val="C9211E"/>
                </a:solidFill>
                <a:latin typeface="Arial"/>
                <a:ea typeface="DejaVu Sans"/>
              </a:rPr>
              <a:t>Computer architects must anticipate where the technology will be when the design finishes rather than design for where it starts.</a:t>
            </a:r>
            <a:endParaRPr lang="en-US" sz="2800" b="0" strike="noStrike" spc="-1">
              <a:latin typeface="Arial"/>
            </a:endParaRPr>
          </a:p>
        </p:txBody>
      </p:sp>
      <p:pic>
        <p:nvPicPr>
          <p:cNvPr id="293" name="Picture 6"/>
          <p:cNvPicPr/>
          <p:nvPr/>
        </p:nvPicPr>
        <p:blipFill>
          <a:blip r:embed="rId3"/>
          <a:stretch/>
        </p:blipFill>
        <p:spPr>
          <a:xfrm>
            <a:off x="7097760" y="4389480"/>
            <a:ext cx="2512800" cy="2833200"/>
          </a:xfrm>
          <a:prstGeom prst="rect">
            <a:avLst/>
          </a:prstGeom>
          <a:ln w="936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 name="Picture 293"/>
          <p:cNvPicPr/>
          <p:nvPr/>
        </p:nvPicPr>
        <p:blipFill>
          <a:blip r:embed="rId2"/>
          <a:stretch/>
        </p:blipFill>
        <p:spPr>
          <a:xfrm>
            <a:off x="0" y="0"/>
            <a:ext cx="10069560" cy="76809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27457</TotalTime>
  <Words>3285</Words>
  <Application>Microsoft Office PowerPoint</Application>
  <PresentationFormat>Custom</PresentationFormat>
  <Paragraphs>407</Paragraphs>
  <Slides>56</Slides>
  <Notes>20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56</vt:i4>
      </vt:variant>
    </vt:vector>
  </HeadingPairs>
  <TitlesOfParts>
    <vt:vector size="69" baseType="lpstr">
      <vt:lpstr>Arial</vt:lpstr>
      <vt:lpstr>Arial Black</vt:lpstr>
      <vt:lpstr>Calibri</vt:lpstr>
      <vt:lpstr>Symbol</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
  <dc:creator>Tamer</dc:creator>
  <dc:description/>
  <cp:lastModifiedBy>Mayada Mansour Ali Hadhoud</cp:lastModifiedBy>
  <cp:revision>324</cp:revision>
  <dcterms:created xsi:type="dcterms:W3CDTF">2006-08-16T00:00:00Z</dcterms:created>
  <dcterms:modified xsi:type="dcterms:W3CDTF">2022-02-19T08:16:03Z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39</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56</vt:i4>
  </property>
</Properties>
</file>